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57" r:id="rId4"/>
    <p:sldId id="258" r:id="rId5"/>
    <p:sldId id="262" r:id="rId6"/>
    <p:sldId id="263" r:id="rId7"/>
    <p:sldId id="266" r:id="rId8"/>
    <p:sldId id="265" r:id="rId9"/>
    <p:sldId id="267" r:id="rId10"/>
    <p:sldId id="274" r:id="rId11"/>
    <p:sldId id="268" r:id="rId12"/>
    <p:sldId id="270" r:id="rId13"/>
    <p:sldId id="269" r:id="rId14"/>
    <p:sldId id="271" r:id="rId15"/>
    <p:sldId id="276" r:id="rId16"/>
    <p:sldId id="279" r:id="rId17"/>
    <p:sldId id="277" r:id="rId18"/>
    <p:sldId id="278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 autoAdjust="0"/>
    <p:restoredTop sz="99411" autoAdjust="0"/>
  </p:normalViewPr>
  <p:slideViewPr>
    <p:cSldViewPr snapToGrid="0" snapToObjects="1" showGuides="1">
      <p:cViewPr varScale="1">
        <p:scale>
          <a:sx n="85" d="100"/>
          <a:sy n="85" d="100"/>
        </p:scale>
        <p:origin x="-904" y="-104"/>
      </p:cViewPr>
      <p:guideLst>
        <p:guide orient="horz" pos="3352"/>
        <p:guide pos="288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02B48-F3AC-5B46-A9B9-A215B41DE6D5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AF597-990D-0147-BB8A-B7943D524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7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94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86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15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62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52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bz1</a:t>
            </a:r>
            <a:r>
              <a:rPr lang="en-US" dirty="0" smtClean="0"/>
              <a:t>-</a:t>
            </a:r>
            <a:r>
              <a:rPr lang="en-US" dirty="0" err="1" smtClean="0"/>
              <a:t>a7</a:t>
            </a:r>
            <a:r>
              <a:rPr lang="en-US" dirty="0" smtClean="0"/>
              <a:t>-quarter-crab-</a:t>
            </a:r>
            <a:r>
              <a:rPr lang="en-US" dirty="0" err="1" smtClean="0"/>
              <a:t>nrf.area6d_de.2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045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211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7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9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72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335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9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72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F597-990D-0147-BB8A-B7943D524F3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52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4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1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1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55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92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7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9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7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38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48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1BDB-9EF6-2245-A4E2-9759DFE97C04}" type="datetimeFigureOut">
              <a:rPr lang="ru-RU" smtClean="0"/>
              <a:t>17.07.15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9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omic Sans MS"/>
          <a:ea typeface="+mj-ea"/>
          <a:cs typeface="Comic Sans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omic Sans MS"/>
          <a:ea typeface="+mn-ea"/>
          <a:cs typeface="Comic Sans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omic Sans MS"/>
          <a:ea typeface="+mn-ea"/>
          <a:cs typeface="Comic Sans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omic Sans MS"/>
          <a:ea typeface="+mn-ea"/>
          <a:cs typeface="Comic Sans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omic Sans MS"/>
          <a:ea typeface="+mn-ea"/>
          <a:cs typeface="Comic Sans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omic Sans MS"/>
          <a:ea typeface="+mn-ea"/>
          <a:cs typeface="Comic Sans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979245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Nonlinear Dynamic Study of </a:t>
            </a:r>
            <a:r>
              <a:rPr lang="en-US" b="1" dirty="0" err="1" smtClean="0">
                <a:solidFill>
                  <a:srgbClr val="FF0000"/>
                </a:solidFill>
              </a:rPr>
              <a:t>FCCee</a:t>
            </a:r>
            <a:r>
              <a:rPr lang="en-US" b="1" dirty="0" smtClean="0">
                <a:solidFill>
                  <a:srgbClr val="FF0000"/>
                </a:solidFill>
              </a:rPr>
              <a:t> collider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6234" y="3886200"/>
            <a:ext cx="7216588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Pavel Piminov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BINP</a:t>
            </a:r>
            <a:r>
              <a:rPr lang="en-US" b="1" dirty="0" smtClean="0">
                <a:solidFill>
                  <a:srgbClr val="0000FF"/>
                </a:solidFill>
              </a:rPr>
              <a:t> SB RAS, Novosibirsk, Russia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3323" y="566615"/>
            <a:ext cx="5437356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FCCee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800" b="1" dirty="0">
                <a:solidFill>
                  <a:srgbClr val="008000"/>
                </a:solidFill>
                <a:latin typeface="Comic Sans MS"/>
                <a:cs typeface="Comic Sans MS"/>
              </a:rPr>
              <a:t>Optics Design 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Meeting</a:t>
            </a:r>
          </a:p>
          <a:p>
            <a:pPr algn="ctr">
              <a:lnSpc>
                <a:spcPct val="120000"/>
              </a:lnSpc>
            </a:pP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17 July 2015, CERN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6037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with Damping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-937551" y="1348135"/>
            <a:ext cx="9202957" cy="9202958"/>
            <a:chOff x="-1909587" y="1298279"/>
            <a:chExt cx="9202957" cy="9202958"/>
          </a:xfrm>
        </p:grpSpPr>
        <p:sp>
          <p:nvSpPr>
            <p:cNvPr id="5" name="Дуга 4"/>
            <p:cNvSpPr>
              <a:spLocks noChangeAspect="1"/>
            </p:cNvSpPr>
            <p:nvPr/>
          </p:nvSpPr>
          <p:spPr>
            <a:xfrm>
              <a:off x="-1909587" y="1501237"/>
              <a:ext cx="9000000" cy="9000000"/>
            </a:xfrm>
            <a:prstGeom prst="arc">
              <a:avLst/>
            </a:prstGeom>
            <a:noFill/>
            <a:ln w="2540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3600000">
              <a:off x="6127641" y="3548483"/>
              <a:ext cx="720997" cy="40591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800000">
              <a:off x="4543358" y="1924823"/>
              <a:ext cx="720997" cy="40591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0413" y="1298279"/>
              <a:ext cx="556012" cy="40591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6200000">
              <a:off x="6812407" y="6060273"/>
              <a:ext cx="556012" cy="40591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5-конечная звезда 9"/>
            <p:cNvSpPr>
              <a:spLocks noChangeAspect="1"/>
            </p:cNvSpPr>
            <p:nvPr/>
          </p:nvSpPr>
          <p:spPr>
            <a:xfrm>
              <a:off x="1960414" y="1369331"/>
              <a:ext cx="179997" cy="179997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5-конечная звезда 10"/>
            <p:cNvSpPr>
              <a:spLocks noChangeAspect="1"/>
            </p:cNvSpPr>
            <p:nvPr/>
          </p:nvSpPr>
          <p:spPr>
            <a:xfrm>
              <a:off x="7000414" y="6439804"/>
              <a:ext cx="179997" cy="179997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35579" y="1288900"/>
            <a:ext cx="430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IP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72227" y="1821620"/>
            <a:ext cx="43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IR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76198" y="6129428"/>
            <a:ext cx="43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IR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55559" y="1590787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RF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06857" y="3297535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RF</a:t>
            </a:r>
            <a:endParaRPr lang="ru-RU" sz="2400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2700000">
            <a:off x="6743614" y="2558502"/>
            <a:ext cx="0" cy="6348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600000">
            <a:off x="4603534" y="1349169"/>
            <a:ext cx="0" cy="6348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4500000">
            <a:off x="7950232" y="4663896"/>
            <a:ext cx="0" cy="6348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8018" y="3806010"/>
            <a:ext cx="3918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/>
                <a:cs typeface="Comic Sans MS"/>
              </a:rPr>
              <a:t>3 points for damping</a:t>
            </a:r>
          </a:p>
          <a:p>
            <a:r>
              <a:rPr lang="en-US" sz="2400" b="1" dirty="0" smtClean="0">
                <a:latin typeface="Comic Sans MS"/>
                <a:cs typeface="Comic Sans MS"/>
              </a:rPr>
              <a:t>(no quantum fluctuations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             </a:t>
            </a:r>
            <a:r>
              <a:rPr lang="en-US" sz="3200" b="1" dirty="0" smtClean="0"/>
              <a:t>Y</a:t>
            </a:r>
            <a:r>
              <a:rPr lang="en-US" sz="3200" b="1" baseline="-25000" dirty="0" smtClean="0"/>
              <a:t>i </a:t>
            </a:r>
            <a:r>
              <a:rPr lang="en-US" sz="3200" b="1" dirty="0" smtClean="0"/>
              <a:t>= e</a:t>
            </a:r>
            <a:r>
              <a:rPr lang="en-US" sz="3200" b="1" baseline="30000" dirty="0" smtClean="0"/>
              <a:t>-</a:t>
            </a:r>
            <a:r>
              <a:rPr lang="en-US" sz="3200" b="1" baseline="30000" dirty="0" smtClean="0">
                <a:latin typeface="Symbol" charset="2"/>
                <a:cs typeface="Symbol" charset="2"/>
              </a:rPr>
              <a:t>l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y</a:t>
            </a:r>
            <a:r>
              <a:rPr lang="en-US" sz="3200" b="1" baseline="-25000" dirty="0" err="1" smtClean="0"/>
              <a:t>i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3997805" y="2183100"/>
            <a:ext cx="550605" cy="153824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358392" y="3297535"/>
            <a:ext cx="1931181" cy="74788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5" idx="3"/>
          </p:cNvCxnSpPr>
          <p:nvPr/>
        </p:nvCxnSpPr>
        <p:spPr>
          <a:xfrm>
            <a:off x="4426579" y="4467730"/>
            <a:ext cx="2949619" cy="627129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42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z1a6s6QuarterNRFElowArea6d2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2" r="-11572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@ 45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1327" y="6126163"/>
            <a:ext cx="8661345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=0.11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 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=4·10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-4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~10</a:t>
            </a:r>
            <a:r>
              <a:rPr lang="en-US" sz="2000" b="1" baseline="30000" dirty="0" err="1">
                <a:solidFill>
                  <a:srgbClr val="008000"/>
                </a:solidFill>
                <a:latin typeface="Comic Sans MS"/>
                <a:cs typeface="Comic Sans MS"/>
              </a:rPr>
              <a:t>4</a:t>
            </a:r>
            <a:r>
              <a:rPr lang="en-US" sz="1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=21 MV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1894" y="1355977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 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275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 @ 45 </a:t>
            </a:r>
            <a:r>
              <a:rPr lang="en-US" dirty="0" err="1" smtClean="0"/>
              <a:t>GeV</a:t>
            </a:r>
            <a:endParaRPr lang="ru-RU" dirty="0"/>
          </a:p>
        </p:txBody>
      </p:sp>
      <p:pic>
        <p:nvPicPr>
          <p:cNvPr id="4" name="Содержимое 3" descr="Bz1a6s6QuarterNRFElowArea6dEX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2" r="-115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241327" y="6126163"/>
            <a:ext cx="8661345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=0.11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 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=4·10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-4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~10</a:t>
            </a:r>
            <a:r>
              <a:rPr lang="en-US" sz="2000" b="1" baseline="30000" dirty="0" err="1">
                <a:solidFill>
                  <a:srgbClr val="008000"/>
                </a:solidFill>
                <a:latin typeface="Comic Sans MS"/>
                <a:cs typeface="Comic Sans MS"/>
              </a:rPr>
              <a:t>4</a:t>
            </a:r>
            <a:r>
              <a:rPr lang="en-US" sz="1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=21 MV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1894" y="1355977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 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41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z1a6s6QuarterNRFArea6D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2" r="-11572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51894" y="1354249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92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z1a6s6QuarterNRFArea6DEX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2" r="-11572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1894" y="1354249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0800" y="1976691"/>
            <a:ext cx="1686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z</a:t>
            </a:r>
            <a:r>
              <a:rPr lang="en-US" sz="3600" b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 ~ 10</a:t>
            </a:r>
            <a:r>
              <a:rPr lang="en-US" sz="3600" b="1" baseline="30000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-9</a:t>
            </a:r>
            <a:endParaRPr lang="ru-RU" sz="3600" b="1" baseline="-25000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38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z1a6s6QuarterNRFArea6DEX1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2" r="-11572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1894" y="1354249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30800" y="1976691"/>
            <a:ext cx="1707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z</a:t>
            </a:r>
            <a:r>
              <a:rPr lang="en-US" sz="3600" b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 = 1 </a:t>
            </a:r>
            <a:r>
              <a:rPr lang="en-US" sz="3600" b="1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s</a:t>
            </a:r>
            <a:r>
              <a:rPr lang="en-US" sz="3600" b="1" baseline="-25000" dirty="0" err="1" smtClean="0">
                <a:solidFill>
                  <a:srgbClr val="FFFF00"/>
                </a:solidFill>
                <a:latin typeface="Comic Sans MS"/>
                <a:cs typeface="Comic Sans MS"/>
              </a:rPr>
              <a:t>z</a:t>
            </a:r>
            <a:endParaRPr lang="ru-RU" sz="3600" b="1" baseline="-25000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1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Bz1a6s6QuarterNRFArea6DEX3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1894" y="1354249"/>
            <a:ext cx="584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0800" y="1976691"/>
            <a:ext cx="1938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z</a:t>
            </a:r>
            <a:r>
              <a:rPr lang="en-US" sz="3600" b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 = 10 </a:t>
            </a:r>
            <a:r>
              <a:rPr lang="en-US" sz="3600" b="1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s</a:t>
            </a:r>
            <a:r>
              <a:rPr lang="en-US" sz="3600" b="1" baseline="-25000" dirty="0" err="1" smtClean="0">
                <a:solidFill>
                  <a:srgbClr val="FFFF00"/>
                </a:solidFill>
                <a:latin typeface="Comic Sans MS"/>
                <a:cs typeface="Comic Sans MS"/>
              </a:rPr>
              <a:t>z</a:t>
            </a:r>
            <a:endParaRPr lang="ru-RU" sz="3600" b="1" baseline="-25000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86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z1a7QuarterCrabNRFArea6D2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89358" y="1354249"/>
            <a:ext cx="5383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04802" y="2157028"/>
            <a:ext cx="2453692" cy="39241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err="1">
                <a:solidFill>
                  <a:srgbClr val="660066"/>
                </a:solidFill>
                <a:latin typeface="Comic Sans MS"/>
                <a:cs typeface="Comic Sans MS"/>
              </a:rPr>
              <a:t>K2L</a:t>
            </a:r>
            <a:r>
              <a:rPr lang="en-US" b="1" dirty="0">
                <a:solidFill>
                  <a:srgbClr val="660066"/>
                </a:solidFill>
                <a:latin typeface="Comic Sans MS"/>
                <a:cs typeface="Comic Sans MS"/>
              </a:rPr>
              <a:t>=±1.3·10</a:t>
            </a:r>
            <a:r>
              <a:rPr lang="en-US" b="1" baseline="30000" dirty="0">
                <a:solidFill>
                  <a:srgbClr val="660066"/>
                </a:solidFill>
                <a:latin typeface="Comic Sans MS"/>
                <a:cs typeface="Comic Sans MS"/>
              </a:rPr>
              <a:t>-3</a:t>
            </a:r>
            <a:r>
              <a:rPr lang="en-US" b="1" dirty="0">
                <a:solidFill>
                  <a:srgbClr val="660066"/>
                </a:solidFill>
                <a:latin typeface="Comic Sans MS"/>
                <a:cs typeface="Comic Sans MS"/>
              </a:rPr>
              <a:t> cm</a:t>
            </a:r>
            <a:r>
              <a:rPr lang="en-US" b="1" baseline="30000" dirty="0">
                <a:solidFill>
                  <a:srgbClr val="660066"/>
                </a:solidFill>
                <a:latin typeface="Comic Sans MS"/>
                <a:cs typeface="Comic Sans MS"/>
              </a:rPr>
              <a:t>-2</a:t>
            </a:r>
            <a:endParaRPr lang="en-US" b="1" dirty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448" y="165689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 turns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93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z1a7QuarterCrabNRFArea6DEX2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 @ 175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031" y="6126163"/>
            <a:ext cx="8763938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~150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802" y="1656892"/>
            <a:ext cx="248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stabled turns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889358" y="1354249"/>
            <a:ext cx="5383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04802" y="2157028"/>
            <a:ext cx="2453692" cy="39241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err="1">
                <a:solidFill>
                  <a:srgbClr val="660066"/>
                </a:solidFill>
                <a:latin typeface="Comic Sans MS"/>
                <a:cs typeface="Comic Sans MS"/>
              </a:rPr>
              <a:t>K2L</a:t>
            </a:r>
            <a:r>
              <a:rPr lang="en-US" b="1" dirty="0">
                <a:solidFill>
                  <a:srgbClr val="660066"/>
                </a:solidFill>
                <a:latin typeface="Comic Sans MS"/>
                <a:cs typeface="Comic Sans MS"/>
              </a:rPr>
              <a:t>=±1.3·10</a:t>
            </a:r>
            <a:r>
              <a:rPr lang="en-US" b="1" baseline="30000" dirty="0">
                <a:solidFill>
                  <a:srgbClr val="660066"/>
                </a:solidFill>
                <a:latin typeface="Comic Sans MS"/>
                <a:cs typeface="Comic Sans MS"/>
              </a:rPr>
              <a:t>-3</a:t>
            </a:r>
            <a:r>
              <a:rPr lang="en-US" b="1" dirty="0">
                <a:solidFill>
                  <a:srgbClr val="660066"/>
                </a:solidFill>
                <a:latin typeface="Comic Sans MS"/>
                <a:cs typeface="Comic Sans MS"/>
              </a:rPr>
              <a:t> cm</a:t>
            </a:r>
            <a:r>
              <a:rPr lang="en-US" b="1" baseline="30000" dirty="0">
                <a:solidFill>
                  <a:srgbClr val="660066"/>
                </a:solidFill>
                <a:latin typeface="Comic Sans MS"/>
                <a:cs typeface="Comic Sans MS"/>
              </a:rPr>
              <a:t>-2</a:t>
            </a:r>
            <a:endParaRPr lang="en-US" b="1" dirty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10368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DA &amp; DE without Crab </a:t>
            </a:r>
            <a:r>
              <a:rPr lang="en-US" dirty="0" err="1" smtClean="0"/>
              <a:t>Sexts</a:t>
            </a:r>
            <a:r>
              <a:rPr lang="en-US" dirty="0" smtClean="0"/>
              <a:t> is good</a:t>
            </a:r>
          </a:p>
          <a:p>
            <a:pPr>
              <a:lnSpc>
                <a:spcPct val="120000"/>
              </a:lnSpc>
            </a:pPr>
            <a:r>
              <a:rPr lang="en-US" dirty="0" err="1" smtClean="0"/>
              <a:t>Quadr</a:t>
            </a:r>
            <a:r>
              <a:rPr lang="en-US" dirty="0" smtClean="0"/>
              <a:t> </a:t>
            </a:r>
            <a:r>
              <a:rPr lang="en-US" dirty="0"/>
              <a:t>Fringe Fields and </a:t>
            </a:r>
            <a:r>
              <a:rPr lang="en-US"/>
              <a:t>Kinematic </a:t>
            </a:r>
            <a:r>
              <a:rPr lang="en-US" smtClean="0"/>
              <a:t>term </a:t>
            </a:r>
            <a:r>
              <a:rPr lang="en-US" dirty="0"/>
              <a:t>are not strong and can be compensated by 2 </a:t>
            </a:r>
            <a:r>
              <a:rPr lang="en-US" dirty="0" err="1"/>
              <a:t>IR’s</a:t>
            </a:r>
            <a:r>
              <a:rPr lang="en-US" dirty="0"/>
              <a:t>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Only </a:t>
            </a:r>
            <a:r>
              <a:rPr lang="en-US" dirty="0" err="1" smtClean="0"/>
              <a:t>IR’s</a:t>
            </a:r>
            <a:r>
              <a:rPr lang="en-US" dirty="0" smtClean="0"/>
              <a:t> DA and only Arc’s DA are large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 limitation due to interaction between </a:t>
            </a:r>
            <a:r>
              <a:rPr lang="en-US" dirty="0" err="1" smtClean="0"/>
              <a:t>IR’s</a:t>
            </a:r>
            <a:r>
              <a:rPr lang="en-US" dirty="0" smtClean="0"/>
              <a:t> </a:t>
            </a:r>
            <a:r>
              <a:rPr lang="en-US" dirty="0" err="1" smtClean="0"/>
              <a:t>Sexts</a:t>
            </a:r>
            <a:r>
              <a:rPr lang="en-US" dirty="0" smtClean="0"/>
              <a:t> and </a:t>
            </a:r>
            <a:r>
              <a:rPr lang="en-US" dirty="0" err="1" smtClean="0"/>
              <a:t>Quadr</a:t>
            </a:r>
            <a:r>
              <a:rPr lang="en-US" dirty="0" smtClean="0"/>
              <a:t> </a:t>
            </a:r>
            <a:r>
              <a:rPr lang="en-US" dirty="0"/>
              <a:t>Fringe Fields </a:t>
            </a:r>
            <a:r>
              <a:rPr lang="en-US" dirty="0" smtClean="0"/>
              <a:t>with Arc’s </a:t>
            </a:r>
            <a:r>
              <a:rPr lang="en-US" dirty="0" err="1" smtClean="0"/>
              <a:t>Sexts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Damping plays important role 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090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804" y="1600200"/>
            <a:ext cx="8694172" cy="4525963"/>
          </a:xfrm>
        </p:spPr>
        <p:txBody>
          <a:bodyPr>
            <a:normAutofit/>
          </a:bodyPr>
          <a:lstStyle/>
          <a:p>
            <a:pPr>
              <a:tabLst>
                <a:tab pos="1076325" algn="l"/>
              </a:tabLst>
            </a:pPr>
            <a:r>
              <a:rPr lang="en-US" dirty="0" smtClean="0"/>
              <a:t>Sextupoles (</a:t>
            </a:r>
            <a:r>
              <a:rPr lang="en-US" dirty="0" err="1" smtClean="0"/>
              <a:t>IR’s</a:t>
            </a:r>
            <a:r>
              <a:rPr lang="en-US" dirty="0" smtClean="0"/>
              <a:t> &amp; Arc’s)</a:t>
            </a:r>
          </a:p>
          <a:p>
            <a:pPr>
              <a:tabLst>
                <a:tab pos="1076325" algn="l"/>
              </a:tabLst>
            </a:pPr>
            <a:r>
              <a:rPr lang="en-US" dirty="0" err="1" smtClean="0"/>
              <a:t>Octupoles</a:t>
            </a:r>
            <a:r>
              <a:rPr lang="en-US" dirty="0" smtClean="0"/>
              <a:t> (only in 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>
              <a:tabLst>
                <a:tab pos="1076325" algn="l"/>
              </a:tabLst>
            </a:pPr>
            <a:r>
              <a:rPr lang="en-US" dirty="0" err="1" smtClean="0"/>
              <a:t>Quadrupole</a:t>
            </a:r>
            <a:r>
              <a:rPr lang="en-US" dirty="0" smtClean="0"/>
              <a:t> fringe fields</a:t>
            </a:r>
          </a:p>
          <a:p>
            <a:pPr>
              <a:tabLst>
                <a:tab pos="1076325" algn="l"/>
              </a:tabLst>
            </a:pPr>
            <a:r>
              <a:rPr lang="en-US" dirty="0" smtClean="0"/>
              <a:t>Kinematic term</a:t>
            </a:r>
          </a:p>
          <a:p>
            <a:pPr>
              <a:tabLst>
                <a:tab pos="1076325" algn="l"/>
              </a:tabLst>
            </a:pPr>
            <a:r>
              <a:rPr lang="en-US" dirty="0" err="1" smtClean="0"/>
              <a:t>RF</a:t>
            </a:r>
            <a:r>
              <a:rPr lang="en-US" dirty="0" smtClean="0"/>
              <a:t> cavities</a:t>
            </a:r>
          </a:p>
          <a:p>
            <a:pPr>
              <a:tabLst>
                <a:tab pos="1076325" algn="l"/>
              </a:tabLst>
            </a:pPr>
            <a:r>
              <a:rPr lang="en-US" dirty="0" smtClean="0"/>
              <a:t>Crab sextupole</a:t>
            </a:r>
          </a:p>
          <a:p>
            <a:pPr>
              <a:tabLst>
                <a:tab pos="1076325" algn="l"/>
              </a:tabLst>
            </a:pPr>
            <a:r>
              <a:rPr lang="en-US" dirty="0"/>
              <a:t>With and without damping (no fluctuation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91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Further global optimization of DA &amp; </a:t>
            </a:r>
            <a:r>
              <a:rPr lang="en-US" dirty="0" smtClean="0"/>
              <a:t>DE</a:t>
            </a:r>
          </a:p>
          <a:p>
            <a:r>
              <a:rPr lang="en-US" dirty="0" smtClean="0"/>
              <a:t>Check new version of </a:t>
            </a:r>
            <a:r>
              <a:rPr lang="en-US" dirty="0" err="1" smtClean="0"/>
              <a:t>IR</a:t>
            </a:r>
            <a:r>
              <a:rPr lang="en-US" dirty="0" smtClean="0"/>
              <a:t> by </a:t>
            </a:r>
            <a:r>
              <a:rPr lang="en-US" dirty="0" err="1" smtClean="0"/>
              <a:t>Bogomyagkov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Crab </a:t>
            </a:r>
            <a:r>
              <a:rPr lang="en-US" dirty="0"/>
              <a:t>s</a:t>
            </a:r>
            <a:r>
              <a:rPr lang="en-US" dirty="0" smtClean="0"/>
              <a:t>extupole investigation</a:t>
            </a:r>
          </a:p>
          <a:p>
            <a:r>
              <a:rPr lang="en-US" dirty="0" smtClean="0"/>
              <a:t>Introduce realistic damping with energy losses along beam arc</a:t>
            </a:r>
          </a:p>
          <a:p>
            <a:r>
              <a:rPr lang="en-US" dirty="0" smtClean="0"/>
              <a:t>Simulations with Beam-Beam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23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Version 16-14.3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079534"/>
              </p:ext>
            </p:extLst>
          </p:nvPr>
        </p:nvGraphicFramePr>
        <p:xfrm>
          <a:off x="457200" y="1600200"/>
          <a:ext cx="8229602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861538"/>
                <a:gridCol w="1861538"/>
                <a:gridCol w="1861538"/>
                <a:gridCol w="9990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Betas @ IP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0.1/50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0.2/50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0.3/50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cm</a:t>
                      </a:r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Sigmas</a:t>
                      </a:r>
                      <a:r>
                        <a:rPr lang="en-US" sz="2200" dirty="0" smtClean="0"/>
                        <a:t> @ IP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29/0.058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29/0.081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29/0.1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um</a:t>
                      </a:r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Nat.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baseline="0" dirty="0" err="1" smtClean="0"/>
                        <a:t>chroms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-138.8/-828.4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-140.6/-440.7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-139.3/-347.9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Betas @ </a:t>
                      </a:r>
                      <a:r>
                        <a:rPr lang="en-US" sz="2200" dirty="0" err="1" smtClean="0"/>
                        <a:t>SY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2</a:t>
                      </a:r>
                      <a:r>
                        <a:rPr lang="en-US" sz="2200" dirty="0" smtClean="0"/>
                        <a:t>2/7042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22/3449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22/2282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</a:t>
                      </a:r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Betas @ </a:t>
                      </a:r>
                      <a:r>
                        <a:rPr lang="en-US" sz="2200" dirty="0" err="1" smtClean="0"/>
                        <a:t>SX</a:t>
                      </a: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184/31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189/15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190/10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</a:t>
                      </a:r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K2 @ </a:t>
                      </a:r>
                      <a:r>
                        <a:rPr lang="en-US" sz="2200" dirty="0" err="1" smtClean="0"/>
                        <a:t>SY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-8.72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-8.84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-8.84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</a:t>
                      </a:r>
                      <a:r>
                        <a:rPr lang="en-US" sz="2200" baseline="30000" dirty="0" smtClean="0"/>
                        <a:t>-3</a:t>
                      </a:r>
                      <a:endParaRPr lang="ru-RU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K2 @ </a:t>
                      </a:r>
                      <a:r>
                        <a:rPr lang="en-US" sz="2200" dirty="0" err="1" smtClean="0"/>
                        <a:t>SX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-7.46</a:t>
                      </a: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-7.0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-6.46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</a:t>
                      </a:r>
                      <a:r>
                        <a:rPr lang="en-US" sz="2200" baseline="30000" dirty="0" smtClean="0"/>
                        <a:t>-3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6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</a:t>
            </a:r>
            <a:r>
              <a:rPr lang="en-US" dirty="0" smtClean="0"/>
              <a:t> Layout</a:t>
            </a:r>
            <a:endParaRPr lang="ru-RU" dirty="0"/>
          </a:p>
        </p:txBody>
      </p:sp>
      <p:pic>
        <p:nvPicPr>
          <p:cNvPr id="6" name="Содержимое 5" descr="IRsOptics.e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9" t="2828" r="8605" b="150"/>
          <a:stretch/>
        </p:blipFill>
        <p:spPr>
          <a:xfrm>
            <a:off x="224117" y="1087733"/>
            <a:ext cx="8680824" cy="3182471"/>
          </a:xfrm>
        </p:spPr>
      </p:pic>
      <p:sp>
        <p:nvSpPr>
          <p:cNvPr id="3" name="TextBox 2"/>
          <p:cNvSpPr txBox="1"/>
          <p:nvPr/>
        </p:nvSpPr>
        <p:spPr>
          <a:xfrm>
            <a:off x="457200" y="4228369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</a:t>
            </a:r>
            <a:r>
              <a:rPr lang="en-US" b="1" dirty="0" err="1" smtClean="0"/>
              <a:t>SY5</a:t>
            </a:r>
            <a:r>
              <a:rPr lang="en-US" b="1" dirty="0" smtClean="0"/>
              <a:t>     </a:t>
            </a:r>
            <a:r>
              <a:rPr lang="en-US" b="1" dirty="0" err="1" smtClean="0"/>
              <a:t>OY1</a:t>
            </a:r>
            <a:r>
              <a:rPr lang="en-US" b="1" dirty="0" smtClean="0"/>
              <a:t> </a:t>
            </a:r>
            <a:r>
              <a:rPr lang="en-US" b="1" dirty="0" err="1" smtClean="0"/>
              <a:t>SY1</a:t>
            </a:r>
            <a:r>
              <a:rPr lang="en-US" b="1" dirty="0" smtClean="0"/>
              <a:t> </a:t>
            </a:r>
            <a:r>
              <a:rPr lang="en-US" b="1" dirty="0" err="1" smtClean="0"/>
              <a:t>SY2</a:t>
            </a:r>
            <a:r>
              <a:rPr lang="en-US" b="1" dirty="0" smtClean="0"/>
              <a:t>     </a:t>
            </a:r>
            <a:r>
              <a:rPr lang="en-US" b="1" dirty="0" err="1" smtClean="0">
                <a:solidFill>
                  <a:srgbClr val="FF0000"/>
                </a:solidFill>
              </a:rPr>
              <a:t>OY2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SY3</a:t>
            </a:r>
            <a:r>
              <a:rPr lang="en-US" b="1" dirty="0" smtClean="0"/>
              <a:t> </a:t>
            </a:r>
            <a:r>
              <a:rPr lang="en-US" b="1" dirty="0" err="1"/>
              <a:t>S</a:t>
            </a:r>
            <a:r>
              <a:rPr lang="en-US" b="1" dirty="0" err="1" smtClean="0"/>
              <a:t>Y4</a:t>
            </a:r>
            <a:r>
              <a:rPr lang="en-US" b="1" dirty="0" smtClean="0"/>
              <a:t>     </a:t>
            </a:r>
            <a:r>
              <a:rPr lang="en-US" b="1" dirty="0" err="1" smtClean="0"/>
              <a:t>SX5</a:t>
            </a:r>
            <a:r>
              <a:rPr lang="en-US" b="1" dirty="0" smtClean="0"/>
              <a:t>    </a:t>
            </a:r>
            <a:r>
              <a:rPr lang="en-US" b="1" dirty="0" err="1" smtClean="0"/>
              <a:t>OX1</a:t>
            </a:r>
            <a:r>
              <a:rPr lang="en-US" b="1" dirty="0" smtClean="0"/>
              <a:t> </a:t>
            </a:r>
            <a:r>
              <a:rPr lang="en-US" b="1" dirty="0" err="1" smtClean="0"/>
              <a:t>SX1</a:t>
            </a:r>
            <a:r>
              <a:rPr lang="en-US" b="1" dirty="0" smtClean="0"/>
              <a:t> </a:t>
            </a:r>
            <a:r>
              <a:rPr lang="en-US" b="1" dirty="0" err="1"/>
              <a:t>S</a:t>
            </a:r>
            <a:r>
              <a:rPr lang="en-US" b="1" dirty="0" err="1" smtClean="0"/>
              <a:t>X2</a:t>
            </a:r>
            <a:r>
              <a:rPr lang="en-US" b="1" dirty="0" smtClean="0"/>
              <a:t>     </a:t>
            </a:r>
            <a:r>
              <a:rPr lang="en-US" b="1" dirty="0" err="1" smtClean="0">
                <a:solidFill>
                  <a:srgbClr val="FF0000"/>
                </a:solidFill>
              </a:rPr>
              <a:t>OX2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SX3</a:t>
            </a:r>
            <a:r>
              <a:rPr lang="en-US" b="1" dirty="0" smtClean="0"/>
              <a:t> </a:t>
            </a:r>
            <a:r>
              <a:rPr lang="en-US" b="1" dirty="0" err="1" smtClean="0"/>
              <a:t>SX4</a:t>
            </a:r>
            <a:r>
              <a:rPr lang="en-US" b="1" dirty="0" smtClean="0"/>
              <a:t>      CRAB </a:t>
            </a:r>
          </a:p>
          <a:p>
            <a:endParaRPr lang="en-US" sz="1000" b="1" dirty="0"/>
          </a:p>
          <a:p>
            <a:r>
              <a:rPr lang="en-US" sz="2200" b="1" dirty="0" err="1" smtClean="0"/>
              <a:t>SY1</a:t>
            </a:r>
            <a:r>
              <a:rPr lang="en-US" sz="2200" b="1" dirty="0"/>
              <a:t> </a:t>
            </a:r>
            <a:r>
              <a:rPr lang="en-US" sz="2200" b="1" dirty="0" smtClean="0"/>
              <a:t>&amp; </a:t>
            </a:r>
            <a:r>
              <a:rPr lang="en-US" sz="2200" b="1" dirty="0" err="1" smtClean="0"/>
              <a:t>SY3</a:t>
            </a:r>
            <a:r>
              <a:rPr lang="en-US" sz="2200" b="1" dirty="0" smtClean="0"/>
              <a:t> – main </a:t>
            </a:r>
            <a:r>
              <a:rPr lang="en-US" sz="2200" b="1" dirty="0" err="1" smtClean="0"/>
              <a:t>ver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sext</a:t>
            </a:r>
            <a:r>
              <a:rPr lang="en-US" sz="2200" b="1" dirty="0" smtClean="0"/>
              <a:t> pair  </a:t>
            </a:r>
            <a:r>
              <a:rPr lang="en-US" sz="2200" b="1" dirty="0" err="1" smtClean="0"/>
              <a:t>SY2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SY4</a:t>
            </a:r>
            <a:r>
              <a:rPr lang="en-US" sz="2200" b="1" dirty="0" smtClean="0"/>
              <a:t> – weak </a:t>
            </a:r>
            <a:r>
              <a:rPr lang="en-US" sz="2200" b="1" dirty="0" err="1" smtClean="0"/>
              <a:t>ver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sext</a:t>
            </a:r>
            <a:r>
              <a:rPr lang="en-US" sz="2200" b="1" dirty="0" smtClean="0"/>
              <a:t> comps</a:t>
            </a:r>
            <a:endParaRPr lang="en-US" sz="2200" b="1" dirty="0"/>
          </a:p>
          <a:p>
            <a:r>
              <a:rPr lang="en-US" sz="2200" b="1" dirty="0" err="1" smtClean="0"/>
              <a:t>SX1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SX3</a:t>
            </a:r>
            <a:r>
              <a:rPr lang="en-US" sz="2200" b="1" dirty="0" smtClean="0"/>
              <a:t> – main </a:t>
            </a:r>
            <a:r>
              <a:rPr lang="en-US" sz="2200" b="1" dirty="0" err="1" smtClean="0"/>
              <a:t>hor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sext</a:t>
            </a:r>
            <a:r>
              <a:rPr lang="en-US" sz="2200" b="1" dirty="0" smtClean="0"/>
              <a:t> pair </a:t>
            </a:r>
            <a:r>
              <a:rPr lang="en-US" sz="2200" b="1" dirty="0" err="1" smtClean="0"/>
              <a:t>SX2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SX4</a:t>
            </a:r>
            <a:r>
              <a:rPr lang="en-US" sz="2200" b="1" dirty="0" smtClean="0"/>
              <a:t> – weak </a:t>
            </a:r>
            <a:r>
              <a:rPr lang="en-US" sz="2200" b="1" dirty="0" err="1" smtClean="0"/>
              <a:t>hor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sext</a:t>
            </a:r>
            <a:r>
              <a:rPr lang="en-US" sz="2200" b="1" dirty="0" smtClean="0"/>
              <a:t> comps</a:t>
            </a:r>
          </a:p>
          <a:p>
            <a:r>
              <a:rPr lang="en-US" sz="2200" b="1" dirty="0" err="1" smtClean="0"/>
              <a:t>SY5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SX5</a:t>
            </a:r>
            <a:r>
              <a:rPr lang="en-US" sz="2200" b="1" dirty="0" smtClean="0"/>
              <a:t> – </a:t>
            </a:r>
            <a:r>
              <a:rPr lang="en-US" sz="2200" b="1" dirty="0"/>
              <a:t> </a:t>
            </a:r>
            <a:r>
              <a:rPr lang="en-US" sz="2200" b="1" dirty="0" err="1" smtClean="0"/>
              <a:t>ver</a:t>
            </a:r>
            <a:r>
              <a:rPr lang="en-US" sz="2200" b="1" dirty="0" smtClean="0"/>
              <a:t> and </a:t>
            </a:r>
            <a:r>
              <a:rPr lang="en-US" sz="2200" b="1" dirty="0" err="1" smtClean="0"/>
              <a:t>hor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sexts</a:t>
            </a:r>
            <a:r>
              <a:rPr lang="en-US" sz="2200" b="1" dirty="0" smtClean="0"/>
              <a:t> for off-energy optimization</a:t>
            </a:r>
          </a:p>
          <a:p>
            <a:r>
              <a:rPr lang="en-US" sz="2200" b="1" dirty="0" err="1" smtClean="0"/>
              <a:t>OY1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OX1</a:t>
            </a:r>
            <a:r>
              <a:rPr lang="en-US" sz="2200" b="1" dirty="0" smtClean="0"/>
              <a:t> – </a:t>
            </a:r>
            <a:r>
              <a:rPr lang="en-US" sz="2200" b="1" dirty="0" err="1" smtClean="0"/>
              <a:t>ver</a:t>
            </a:r>
            <a:r>
              <a:rPr lang="en-US" sz="2200" b="1" dirty="0" smtClean="0"/>
              <a:t> and </a:t>
            </a:r>
            <a:r>
              <a:rPr lang="en-US" sz="2200" b="1" dirty="0" err="1" smtClean="0"/>
              <a:t>hor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octupoles</a:t>
            </a:r>
            <a:endParaRPr lang="en-US" sz="2200" b="1" dirty="0" smtClean="0"/>
          </a:p>
          <a:p>
            <a:r>
              <a:rPr lang="en-US" sz="2200" b="1" dirty="0" err="1" smtClean="0"/>
              <a:t>OY2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OX2</a:t>
            </a:r>
            <a:r>
              <a:rPr lang="en-US" sz="2200" b="1" dirty="0" smtClean="0"/>
              <a:t> – don</a:t>
            </a:r>
            <a:r>
              <a:rPr lang="fr-FR" sz="2200" b="1" dirty="0" smtClean="0"/>
              <a:t>’</a:t>
            </a:r>
            <a:r>
              <a:rPr lang="en-US" sz="2200" b="1" dirty="0" smtClean="0"/>
              <a:t>t work</a:t>
            </a:r>
          </a:p>
          <a:p>
            <a:r>
              <a:rPr lang="en-US" sz="2200" b="1" dirty="0" err="1" smtClean="0"/>
              <a:t>MSF</a:t>
            </a:r>
            <a:r>
              <a:rPr lang="en-US" sz="2200" b="1" dirty="0" smtClean="0"/>
              <a:t> &amp; </a:t>
            </a:r>
            <a:r>
              <a:rPr lang="en-US" sz="2200" b="1" dirty="0" err="1" smtClean="0"/>
              <a:t>MSD</a:t>
            </a:r>
            <a:r>
              <a:rPr lang="en-US" sz="2200" b="1" dirty="0" smtClean="0"/>
              <a:t> – arc </a:t>
            </a:r>
            <a:r>
              <a:rPr lang="en-US" sz="2200" b="1" dirty="0" err="1" smtClean="0"/>
              <a:t>sexts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30473" y="1854218"/>
            <a:ext cx="1577926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Bz</a:t>
            </a:r>
            <a:r>
              <a:rPr lang="en-US" sz="2400" b="1" baseline="30000" dirty="0" smtClean="0"/>
              <a:t>*</a:t>
            </a:r>
            <a:r>
              <a:rPr lang="en-US" sz="2400" b="1" dirty="0" smtClean="0"/>
              <a:t>=0.1 cm</a:t>
            </a:r>
          </a:p>
          <a:p>
            <a:r>
              <a:rPr lang="en-US" sz="2400" b="1" dirty="0" err="1">
                <a:solidFill>
                  <a:srgbClr val="FF0000"/>
                </a:solidFill>
              </a:rPr>
              <a:t>Bz</a:t>
            </a:r>
            <a:r>
              <a:rPr lang="en-US" sz="2400" b="1" baseline="30000" dirty="0">
                <a:solidFill>
                  <a:srgbClr val="FF0000"/>
                </a:solidFill>
              </a:rPr>
              <a:t>*</a:t>
            </a:r>
            <a:r>
              <a:rPr lang="en-US" sz="2400" b="1" dirty="0">
                <a:solidFill>
                  <a:srgbClr val="FF0000"/>
                </a:solidFill>
              </a:rPr>
              <a:t>=</a:t>
            </a:r>
            <a:r>
              <a:rPr lang="en-US" sz="2400" b="1" dirty="0" smtClean="0">
                <a:solidFill>
                  <a:srgbClr val="FF0000"/>
                </a:solidFill>
              </a:rPr>
              <a:t>0.2 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</a:p>
          <a:p>
            <a:r>
              <a:rPr lang="en-US" sz="2400" b="1" dirty="0" err="1">
                <a:solidFill>
                  <a:srgbClr val="0000FF"/>
                </a:solidFill>
              </a:rPr>
              <a:t>Bz</a:t>
            </a:r>
            <a:r>
              <a:rPr lang="en-US" sz="2400" b="1" baseline="30000" dirty="0">
                <a:solidFill>
                  <a:srgbClr val="0000FF"/>
                </a:solidFill>
              </a:rPr>
              <a:t>*</a:t>
            </a:r>
            <a:r>
              <a:rPr lang="en-US" sz="2400" b="1" dirty="0">
                <a:solidFill>
                  <a:srgbClr val="0000FF"/>
                </a:solidFill>
              </a:rPr>
              <a:t>=</a:t>
            </a:r>
            <a:r>
              <a:rPr lang="en-US" sz="2400" b="1" dirty="0" smtClean="0">
                <a:solidFill>
                  <a:srgbClr val="0000FF"/>
                </a:solidFill>
              </a:rPr>
              <a:t>0.3 cm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3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ZsIRDA4d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IR’s</a:t>
            </a:r>
            <a:r>
              <a:rPr lang="en-US" dirty="0" smtClean="0"/>
              <a:t> Dynamic Aperture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70676" y="2167983"/>
            <a:ext cx="169389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Bz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0.1 cm</a:t>
            </a:r>
          </a:p>
          <a:p>
            <a:r>
              <a:rPr lang="en-US" sz="2400" b="1" dirty="0" err="1">
                <a:solidFill>
                  <a:srgbClr val="FF0000"/>
                </a:solidFill>
              </a:rPr>
              <a:t>Bz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0.2 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</a:p>
          <a:p>
            <a:r>
              <a:rPr lang="en-US" sz="2400" b="1" dirty="0" err="1">
                <a:solidFill>
                  <a:srgbClr val="0000FF"/>
                </a:solidFill>
              </a:rPr>
              <a:t>Bz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0.3 cm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422" y="1369367"/>
            <a:ext cx="866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without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damping,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 arc’s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sexts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154" y="6126163"/>
            <a:ext cx="5429692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84926" y="2167983"/>
            <a:ext cx="1776348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 smtClean="0"/>
              <a:t>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  58 </a:t>
            </a:r>
            <a:r>
              <a:rPr lang="en-US" sz="2400" b="1" dirty="0"/>
              <a:t>n</a:t>
            </a:r>
            <a:r>
              <a:rPr lang="en-US" sz="2400" b="1" dirty="0" smtClean="0"/>
              <a:t>m</a:t>
            </a:r>
          </a:p>
          <a:p>
            <a:r>
              <a:rPr lang="en-US" sz="2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FF0000"/>
                </a:solidFill>
              </a:rPr>
              <a:t>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  81 </a:t>
            </a:r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0000FF"/>
                </a:solidFill>
              </a:rPr>
              <a:t>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100 </a:t>
            </a:r>
            <a:r>
              <a:rPr lang="en-US" sz="2400" b="1" dirty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4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IR’s</a:t>
            </a:r>
            <a:r>
              <a:rPr lang="en-US" dirty="0" smtClean="0"/>
              <a:t> Dynamic Aperture</a:t>
            </a:r>
            <a:endParaRPr lang="ru-RU" dirty="0"/>
          </a:p>
        </p:txBody>
      </p:sp>
      <p:pic>
        <p:nvPicPr>
          <p:cNvPr id="4" name="Содержимое 3" descr="BZsIRDA4D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857154" y="6126163"/>
            <a:ext cx="5429692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422" y="1369367"/>
            <a:ext cx="8660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turns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without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damping,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 arc’s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sexts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no</a:t>
            </a:r>
            <a:r>
              <a:rPr lang="en-US" sz="12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0676" y="2167983"/>
            <a:ext cx="169389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Bz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0.1 cm</a:t>
            </a:r>
          </a:p>
          <a:p>
            <a:r>
              <a:rPr lang="en-US" sz="2400" b="1" dirty="0" err="1">
                <a:solidFill>
                  <a:srgbClr val="FF0000"/>
                </a:solidFill>
              </a:rPr>
              <a:t>Bz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0.2 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</a:p>
          <a:p>
            <a:r>
              <a:rPr lang="en-US" sz="2400" b="1" dirty="0" err="1">
                <a:solidFill>
                  <a:srgbClr val="0000FF"/>
                </a:solidFill>
              </a:rPr>
              <a:t>Bz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0.3 cm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84926" y="2167983"/>
            <a:ext cx="1776348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 smtClean="0"/>
              <a:t>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  58 </a:t>
            </a:r>
            <a:r>
              <a:rPr lang="en-US" sz="2400" b="1" dirty="0"/>
              <a:t>n</a:t>
            </a:r>
            <a:r>
              <a:rPr lang="en-US" sz="2400" b="1" dirty="0" smtClean="0"/>
              <a:t>m</a:t>
            </a:r>
          </a:p>
          <a:p>
            <a:r>
              <a:rPr lang="en-US" sz="2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FF0000"/>
                </a:solidFill>
              </a:rPr>
              <a:t>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  81 </a:t>
            </a:r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0000FF"/>
                </a:solidFill>
              </a:rPr>
              <a:t>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100 </a:t>
            </a:r>
            <a:r>
              <a:rPr lang="en-US" sz="2400" b="1" dirty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5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Dynamic Aperture</a:t>
            </a:r>
            <a:endParaRPr lang="ru-RU" dirty="0"/>
          </a:p>
        </p:txBody>
      </p:sp>
      <p:pic>
        <p:nvPicPr>
          <p:cNvPr id="4" name="Содержимое 3" descr="BZsDA6d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940236" y="6126163"/>
            <a:ext cx="7263527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7881" y="1369367"/>
            <a:ext cx="6468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0676" y="2167983"/>
            <a:ext cx="169389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Bz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0.1 cm</a:t>
            </a:r>
          </a:p>
          <a:p>
            <a:r>
              <a:rPr lang="en-US" sz="2400" b="1" dirty="0" err="1">
                <a:solidFill>
                  <a:srgbClr val="FF0000"/>
                </a:solidFill>
              </a:rPr>
              <a:t>Bz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0.2 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</a:p>
          <a:p>
            <a:r>
              <a:rPr lang="en-US" sz="2400" b="1" dirty="0" err="1">
                <a:solidFill>
                  <a:srgbClr val="0000FF"/>
                </a:solidFill>
              </a:rPr>
              <a:t>Bz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0.3 cm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84926" y="2167983"/>
            <a:ext cx="1776348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 smtClean="0"/>
              <a:t>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  58 </a:t>
            </a:r>
            <a:r>
              <a:rPr lang="en-US" sz="2400" b="1" dirty="0"/>
              <a:t>n</a:t>
            </a:r>
            <a:r>
              <a:rPr lang="en-US" sz="2400" b="1" dirty="0" smtClean="0"/>
              <a:t>m</a:t>
            </a:r>
          </a:p>
          <a:p>
            <a:r>
              <a:rPr lang="en-US" sz="2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FF0000"/>
                </a:solidFill>
              </a:rPr>
              <a:t>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  81 </a:t>
            </a:r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0000FF"/>
                </a:solidFill>
              </a:rPr>
              <a:t>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100 </a:t>
            </a:r>
            <a:r>
              <a:rPr lang="en-US" sz="2400" b="1" dirty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60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Dynamic Aperture</a:t>
            </a:r>
            <a:endParaRPr lang="ru-RU" dirty="0"/>
          </a:p>
        </p:txBody>
      </p:sp>
      <p:pic>
        <p:nvPicPr>
          <p:cNvPr id="8" name="Содержимое 7" descr="BZsDA6D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470676" y="2167983"/>
            <a:ext cx="169389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Bz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0.1 cm</a:t>
            </a:r>
          </a:p>
          <a:p>
            <a:r>
              <a:rPr lang="en-US" sz="2400" b="1" dirty="0" err="1">
                <a:solidFill>
                  <a:srgbClr val="FF0000"/>
                </a:solidFill>
              </a:rPr>
              <a:t>Bz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0.2 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</a:p>
          <a:p>
            <a:r>
              <a:rPr lang="en-US" sz="2400" b="1" dirty="0" err="1">
                <a:solidFill>
                  <a:srgbClr val="0000FF"/>
                </a:solidFill>
              </a:rPr>
              <a:t>Bz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0.3 cm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4926" y="2167983"/>
            <a:ext cx="1776348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 smtClean="0"/>
              <a:t>z</a:t>
            </a:r>
            <a:r>
              <a:rPr lang="en-US" sz="2400" b="1" baseline="30000" dirty="0" smtClean="0"/>
              <a:t>* </a:t>
            </a:r>
            <a:r>
              <a:rPr lang="en-US" sz="2400" b="1" dirty="0" smtClean="0"/>
              <a:t>=   58 </a:t>
            </a:r>
            <a:r>
              <a:rPr lang="en-US" sz="2400" b="1" dirty="0"/>
              <a:t>n</a:t>
            </a:r>
            <a:r>
              <a:rPr lang="en-US" sz="2400" b="1" dirty="0" smtClean="0"/>
              <a:t>m</a:t>
            </a:r>
          </a:p>
          <a:p>
            <a:r>
              <a:rPr lang="en-US" sz="2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FF0000"/>
                </a:solidFill>
              </a:rPr>
              <a:t>z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</a:rPr>
              <a:t>=   81 </a:t>
            </a:r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400" b="1" baseline="-25000" dirty="0" err="1">
                <a:solidFill>
                  <a:srgbClr val="0000FF"/>
                </a:solidFill>
              </a:rPr>
              <a:t>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* </a:t>
            </a:r>
            <a:r>
              <a:rPr lang="en-US" sz="2400" b="1" dirty="0" smtClean="0">
                <a:solidFill>
                  <a:srgbClr val="0000FF"/>
                </a:solidFill>
              </a:rPr>
              <a:t>= 100 </a:t>
            </a:r>
            <a:r>
              <a:rPr lang="en-US" sz="2400" b="1" dirty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m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0236" y="6126163"/>
            <a:ext cx="7263527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000" b="1" dirty="0">
                <a:solidFill>
                  <a:srgbClr val="008000"/>
                </a:solidFill>
                <a:latin typeface="Comic Sans MS"/>
                <a:cs typeface="Comic Sans MS"/>
              </a:rPr>
              <a:t>=2.5</a:t>
            </a:r>
            <a:r>
              <a:rPr lang="en-US" sz="1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GV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7881" y="1369367"/>
            <a:ext cx="6468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86943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</a:t>
            </a:r>
            <a:endParaRPr lang="ru-RU" dirty="0"/>
          </a:p>
        </p:txBody>
      </p:sp>
      <p:pic>
        <p:nvPicPr>
          <p:cNvPr id="4" name="Содержимое 3" descr="Bz1a6s4QuarterChroms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857154" y="6126163"/>
            <a:ext cx="5429692" cy="40011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=1.7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0.2%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coupling,</a:t>
            </a:r>
            <a:r>
              <a:rPr lang="en-US" sz="1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x</a:t>
            </a:r>
            <a:r>
              <a:rPr lang="en-US" sz="20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=1.6·10</a:t>
            </a:r>
            <a:r>
              <a:rPr lang="en-US" sz="2000" b="1" baseline="30000" dirty="0" smtClean="0">
                <a:solidFill>
                  <a:srgbClr val="008000"/>
                </a:solidFill>
                <a:latin typeface="Comic Sans MS"/>
                <a:cs typeface="Comic Sans MS"/>
              </a:rPr>
              <a:t>-3</a:t>
            </a:r>
            <a:endParaRPr lang="ru-RU" sz="20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3659" y="1369367"/>
            <a:ext cx="6763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no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no crab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21652" y="4414522"/>
            <a:ext cx="5372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Qx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9002" y="2556203"/>
            <a:ext cx="51814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Qz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5537</TotalTime>
  <Words>1038</Words>
  <Application>Microsoft Macintosh PowerPoint</Application>
  <PresentationFormat>Экран (4:3)</PresentationFormat>
  <Paragraphs>175</Paragraphs>
  <Slides>20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Nonlinear Dynamic Study of FCCee collider</vt:lpstr>
      <vt:lpstr>Model</vt:lpstr>
      <vt:lpstr>Main Version 16-14.3</vt:lpstr>
      <vt:lpstr>IR Layout</vt:lpstr>
      <vt:lpstr>IR’s Dynamic Aperture</vt:lpstr>
      <vt:lpstr>IR’s Dynamic Aperture</vt:lpstr>
      <vt:lpstr>Total Dynamic Aperture</vt:lpstr>
      <vt:lpstr>Total Dynamic Aperture</vt:lpstr>
      <vt:lpstr>Energy Acceptance</vt:lpstr>
      <vt:lpstr>Simulation with Damping</vt:lpstr>
      <vt:lpstr>Dynamic Aperture @ 45 GeV</vt:lpstr>
      <vt:lpstr>Energy Acceptance @ 45 GeV</vt:lpstr>
      <vt:lpstr>Dynamic Aperture @ 175 GeV</vt:lpstr>
      <vt:lpstr>Energy Acceptance @ 175 GeV</vt:lpstr>
      <vt:lpstr>Energy Acceptance @ 175 GeV</vt:lpstr>
      <vt:lpstr>Energy Acceptance @ 175 GeV</vt:lpstr>
      <vt:lpstr>Dynamic Aperture @ 175 GeV</vt:lpstr>
      <vt:lpstr>Energy Acceptance @ 175 GeV</vt:lpstr>
      <vt:lpstr>Summary</vt:lpstr>
      <vt:lpstr>Plans</vt:lpstr>
    </vt:vector>
  </TitlesOfParts>
  <Manager/>
  <Company>BINP SB RAS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Nonlinear Dynamic Study of FCCee collider</dc:title>
  <dc:subject/>
  <dc:creator>Pavel Piminov</dc:creator>
  <cp:keywords/>
  <dc:description/>
  <cp:lastModifiedBy>Pavel Piminov</cp:lastModifiedBy>
  <cp:revision>104</cp:revision>
  <dcterms:created xsi:type="dcterms:W3CDTF">2015-06-09T07:57:47Z</dcterms:created>
  <dcterms:modified xsi:type="dcterms:W3CDTF">2015-07-17T06:20:25Z</dcterms:modified>
  <cp:category/>
</cp:coreProperties>
</file>