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464" r:id="rId2"/>
    <p:sldId id="465" r:id="rId3"/>
    <p:sldId id="466" r:id="rId4"/>
    <p:sldId id="467" r:id="rId5"/>
    <p:sldId id="468" r:id="rId6"/>
    <p:sldId id="469" r:id="rId7"/>
    <p:sldId id="470" r:id="rId8"/>
    <p:sldId id="471" r:id="rId9"/>
    <p:sldId id="462" r:id="rId10"/>
    <p:sldId id="461" r:id="rId11"/>
  </p:sldIdLst>
  <p:sldSz cx="9144000" cy="5143500" type="screen16x9"/>
  <p:notesSz cx="6669088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3" autoAdjust="0"/>
    <p:restoredTop sz="89880" autoAdjust="0"/>
  </p:normalViewPr>
  <p:slideViewPr>
    <p:cSldViewPr snapToGrid="0" snapToObjects="1">
      <p:cViewPr varScale="1">
        <p:scale>
          <a:sx n="84" d="100"/>
          <a:sy n="84" d="100"/>
        </p:scale>
        <p:origin x="523" y="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966"/>
    </p:cViewPr>
  </p:sorterViewPr>
  <p:notesViewPr>
    <p:cSldViewPr snapToGrid="0" snapToObjects="1">
      <p:cViewPr varScale="1">
        <p:scale>
          <a:sx n="53" d="100"/>
          <a:sy n="53" d="100"/>
        </p:scale>
        <p:origin x="2280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90665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2"/>
            <a:ext cx="2890665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7C59B33-D8F5-4DE3-B0DF-5367EC9C2AC6}" type="datetimeFigureOut">
              <a:rPr lang="en-GB"/>
              <a:pPr>
                <a:defRPr/>
              </a:pPr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4"/>
            <a:ext cx="2890665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4"/>
            <a:ext cx="2890665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EC6D80C-D179-4422-AADD-8517C7B549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420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6" y="1"/>
            <a:ext cx="2890665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C4B097-7516-4A6D-8B90-34D485C0209C}" type="datetimeFigureOut">
              <a:rPr lang="en-GB"/>
              <a:pPr>
                <a:defRPr/>
              </a:pPr>
              <a:t>14/07/2015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598" y="4715710"/>
            <a:ext cx="5335893" cy="44665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890665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6" y="9428243"/>
            <a:ext cx="2890665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BDF0F7-4478-4484-9573-06EE9B99E0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0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5CE0D-B803-4DE7-A315-85DFA9D6313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921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914401" y="3257550"/>
            <a:ext cx="7315199" cy="3086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72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5B678-E09A-4D15-BA6C-191E0556FD1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343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LogoOutlineblanc.ai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600" y="1397000"/>
            <a:ext cx="2519363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627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D90B86-3BC3-42F2-917C-22335C03B9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815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AC2A40F-F5D1-4EEC-8711-DFBB496D2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28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CH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F621D6-DA5F-4BA3-9AB1-8085C0884C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200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4696F6-C0C8-461E-AD43-B26460A6D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39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B8B3C6D-05A5-4826-9715-3B85FE9A28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53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fin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027238"/>
            <a:ext cx="1173162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0919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Logooutlinewww.ai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438" y="771525"/>
            <a:ext cx="23971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3351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LogoOutline.ai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311275"/>
            <a:ext cx="25209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66752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LogoBadgewww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438" y="771525"/>
            <a:ext cx="23971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49696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BA91F98-CA46-49DB-8D9E-426170E748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343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4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02395EF-1B53-47BD-91E1-FFA228578B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781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5A336E3-4532-4C11-B567-8DACA68F7B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4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DFC185-0109-41AD-BE8A-D1E8D7C414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927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666B5-AFDD-451B-ADC4-5E7EF5C48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997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174625"/>
            <a:ext cx="82264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smtClean="0"/>
              <a:t>Cliquez et modifiez le titre</a:t>
            </a:r>
            <a:endParaRPr lang="en-US" smtClean="0"/>
          </a:p>
        </p:txBody>
      </p:sp>
      <p:sp>
        <p:nvSpPr>
          <p:cNvPr id="102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993775"/>
            <a:ext cx="8226425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8625" y="4772025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3188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150" y="4767263"/>
            <a:ext cx="5016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7E40626-E43A-424F-A0D8-82662918E2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5" descr="Bandeau.ai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0100"/>
            <a:ext cx="91440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09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493713" indent="-4572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rgbClr val="808080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opendata.cern.ch/" TargetMode="External"/><Relationship Id="rId7" Type="http://schemas.openxmlformats.org/officeDocument/2006/relationships/hyperlink" Target="http://zenodo.org)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zenodo.org/" TargetMode="External"/><Relationship Id="rId5" Type="http://schemas.openxmlformats.org/officeDocument/2006/relationships/hyperlink" Target="http://dphep.org)1/" TargetMode="Externa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novance/puppet-ceph/" TargetMode="External"/><Relationship Id="rId2" Type="http://schemas.openxmlformats.org/officeDocument/2006/relationships/hyperlink" Target="https://github.com/cernceph/puppet-ceph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astor_statistic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49" y="2273098"/>
            <a:ext cx="3827202" cy="2870402"/>
          </a:xfrm>
          <a:prstGeom prst="rect">
            <a:avLst/>
          </a:prstGeom>
        </p:spPr>
      </p:pic>
      <p:pic>
        <p:nvPicPr>
          <p:cNvPr id="11" name="Picture 10" descr="tapewr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73" y="616108"/>
            <a:ext cx="6481812" cy="15860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6348"/>
            <a:ext cx="8226854" cy="6363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Scale of data today 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8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IT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67599" y="624022"/>
            <a:ext cx="129625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sz="1350" b="1" dirty="0">
                <a:solidFill>
                  <a:prstClr val="black"/>
                </a:solidFill>
                <a:latin typeface="Calibri" panose="020F0502020204030204" pitchFamily="34" charset="0"/>
              </a:rPr>
              <a:t>CERN New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35046" y="3209554"/>
            <a:ext cx="114884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sz="1350" b="1" dirty="0">
                <a:solidFill>
                  <a:prstClr val="black"/>
                </a:solidFill>
                <a:latin typeface="Calibri" panose="020F0502020204030204" pitchFamily="34" charset="0"/>
              </a:rPr>
              <a:t>CERN Archive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10387" y="3512091"/>
            <a:ext cx="99578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&gt;100 PB</a:t>
            </a:r>
          </a:p>
          <a:p>
            <a:r>
              <a:rPr lang="en-GB" sz="1050" b="1" dirty="0"/>
              <a:t>1 billion files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992331" y="971924"/>
            <a:ext cx="5517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0C377B"/>
                </a:solidFill>
                <a:latin typeface="Arial"/>
              </a:rPr>
              <a:t>15 PB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900139" y="968099"/>
            <a:ext cx="5517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0C377B"/>
                </a:solidFill>
                <a:latin typeface="Arial"/>
              </a:rPr>
              <a:t>23 PB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770056" y="614056"/>
            <a:ext cx="5517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0C377B"/>
                </a:solidFill>
                <a:latin typeface="Arial"/>
              </a:rPr>
              <a:t>27 PB</a:t>
            </a:r>
          </a:p>
        </p:txBody>
      </p:sp>
      <p:pic>
        <p:nvPicPr>
          <p:cNvPr id="15" name="Picture 14" descr="piedat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9" r="13915"/>
          <a:stretch/>
        </p:blipFill>
        <p:spPr>
          <a:xfrm>
            <a:off x="3934772" y="2286001"/>
            <a:ext cx="3053477" cy="217251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9012" y="852606"/>
            <a:ext cx="2204989" cy="3303468"/>
          </a:xfrm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marL="27432" indent="0">
              <a:spcBef>
                <a:spcPts val="213"/>
              </a:spcBef>
              <a:buNone/>
            </a:pPr>
            <a:r>
              <a:rPr lang="en-US" sz="1800" dirty="0"/>
              <a:t>Data:</a:t>
            </a:r>
          </a:p>
          <a:p>
            <a:pPr marL="161925" indent="-161925">
              <a:spcBef>
                <a:spcPts val="213"/>
              </a:spcBef>
            </a:pPr>
            <a:r>
              <a:rPr lang="en-US" sz="1500" dirty="0"/>
              <a:t>~105 PB physics</a:t>
            </a:r>
            <a:br>
              <a:rPr lang="en-US" sz="1500" dirty="0"/>
            </a:br>
            <a:r>
              <a:rPr lang="en-US" sz="1500" dirty="0"/>
              <a:t>data (CASTOR)</a:t>
            </a:r>
          </a:p>
          <a:p>
            <a:pPr marL="195263" indent="-158354">
              <a:spcBef>
                <a:spcPts val="213"/>
              </a:spcBef>
            </a:pPr>
            <a:r>
              <a:rPr lang="en-US" sz="1500" dirty="0"/>
              <a:t>~7 PB backup (TSM)</a:t>
            </a:r>
          </a:p>
          <a:p>
            <a:pPr marL="27432" indent="0">
              <a:spcBef>
                <a:spcPts val="213"/>
              </a:spcBef>
              <a:buNone/>
            </a:pPr>
            <a:r>
              <a:rPr lang="en-US" sz="1800" dirty="0"/>
              <a:t>Tape libraries:</a:t>
            </a:r>
          </a:p>
          <a:p>
            <a:pPr marL="195263" indent="-158354">
              <a:spcBef>
                <a:spcPts val="213"/>
              </a:spcBef>
            </a:pPr>
            <a:r>
              <a:rPr lang="en-US" sz="1500" dirty="0"/>
              <a:t>IBM TS3500 </a:t>
            </a:r>
            <a:r>
              <a:rPr lang="en-US" sz="1500" dirty="0"/>
              <a:t>(</a:t>
            </a:r>
            <a:r>
              <a:rPr lang="en-US" sz="1500" dirty="0"/>
              <a:t>5</a:t>
            </a:r>
            <a:r>
              <a:rPr lang="en-US" sz="1500" dirty="0"/>
              <a:t>)</a:t>
            </a:r>
            <a:endParaRPr lang="en-US" sz="1500" dirty="0"/>
          </a:p>
          <a:p>
            <a:pPr marL="195263" indent="-158354">
              <a:spcBef>
                <a:spcPts val="213"/>
              </a:spcBef>
            </a:pPr>
            <a:r>
              <a:rPr lang="en-US" sz="1500" dirty="0"/>
              <a:t>Oracle SL8500 (4)</a:t>
            </a:r>
          </a:p>
          <a:p>
            <a:pPr marL="27432" indent="0">
              <a:spcBef>
                <a:spcPts val="213"/>
              </a:spcBef>
              <a:buNone/>
            </a:pPr>
            <a:r>
              <a:rPr lang="en-US" sz="1800" dirty="0"/>
              <a:t>Tape drives:</a:t>
            </a:r>
          </a:p>
          <a:p>
            <a:pPr marL="195263" indent="-158354">
              <a:spcBef>
                <a:spcPts val="213"/>
              </a:spcBef>
            </a:pPr>
            <a:r>
              <a:rPr lang="en-US" sz="1500" dirty="0"/>
              <a:t>~100 archive </a:t>
            </a:r>
          </a:p>
          <a:p>
            <a:pPr marL="27432" indent="0">
              <a:spcBef>
                <a:spcPts val="213"/>
              </a:spcBef>
              <a:buNone/>
            </a:pPr>
            <a:r>
              <a:rPr lang="en-US" sz="1800" dirty="0"/>
              <a:t>Capacity:</a:t>
            </a:r>
          </a:p>
          <a:p>
            <a:pPr marL="161925" indent="-125016">
              <a:spcBef>
                <a:spcPts val="213"/>
              </a:spcBef>
            </a:pPr>
            <a:r>
              <a:rPr lang="en-US" sz="1500" dirty="0"/>
              <a:t>~70 000 slots</a:t>
            </a:r>
          </a:p>
          <a:p>
            <a:pPr marL="161925" indent="-125016">
              <a:spcBef>
                <a:spcPts val="213"/>
              </a:spcBef>
            </a:pPr>
            <a:r>
              <a:rPr lang="en-US" sz="1500" dirty="0"/>
              <a:t>~25 000 tapes</a:t>
            </a:r>
          </a:p>
        </p:txBody>
      </p:sp>
    </p:spTree>
    <p:extLst>
      <p:ext uri="{BB962C8B-B14F-4D97-AF65-F5344CB8AC3E}">
        <p14:creationId xmlns:p14="http://schemas.microsoft.com/office/powerpoint/2010/main" val="249788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Networks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98" y="967907"/>
            <a:ext cx="6162383" cy="3672408"/>
          </a:xfrm>
        </p:spPr>
        <p:txBody>
          <a:bodyPr>
            <a:normAutofit fontScale="47500" lnSpcReduction="20000"/>
          </a:bodyPr>
          <a:lstStyle/>
          <a:p>
            <a:pPr marL="456057" indent="-428625"/>
            <a:r>
              <a:rPr lang="en-US" dirty="0" smtClean="0"/>
              <a:t>Campus Network</a:t>
            </a:r>
          </a:p>
          <a:p>
            <a:pPr lvl="1"/>
            <a:r>
              <a:rPr lang="en-US" dirty="0"/>
              <a:t>~180,000 registered </a:t>
            </a:r>
            <a:r>
              <a:rPr lang="en-US" dirty="0" smtClean="0"/>
              <a:t>devices </a:t>
            </a:r>
          </a:p>
          <a:p>
            <a:pPr lvl="1"/>
            <a:r>
              <a:rPr lang="en-US" dirty="0" smtClean="0"/>
              <a:t>Servers, PCs</a:t>
            </a:r>
            <a:r>
              <a:rPr lang="en-US" dirty="0"/>
              <a:t>, Macs, phones, tablets, </a:t>
            </a:r>
            <a:r>
              <a:rPr lang="en-US" dirty="0" smtClean="0"/>
              <a:t>…</a:t>
            </a:r>
            <a:endParaRPr lang="en-US" dirty="0"/>
          </a:p>
          <a:p>
            <a:pPr lvl="1"/>
            <a:r>
              <a:rPr lang="en-US" dirty="0" smtClean="0"/>
              <a:t>Structured Cabling</a:t>
            </a:r>
            <a:r>
              <a:rPr lang="en-US" dirty="0"/>
              <a:t>: Over 65,536 UTP </a:t>
            </a:r>
            <a:r>
              <a:rPr lang="en-US" dirty="0" smtClean="0"/>
              <a:t>sockets</a:t>
            </a:r>
          </a:p>
          <a:p>
            <a:pPr lvl="1"/>
            <a:r>
              <a:rPr lang="en-US" dirty="0" smtClean="0"/>
              <a:t>Wi-Fi: ~1,600 access points</a:t>
            </a:r>
            <a:r>
              <a:rPr lang="en-US" dirty="0"/>
              <a:t>, ~15,000 active devices per </a:t>
            </a:r>
            <a:r>
              <a:rPr lang="en-US" dirty="0" smtClean="0"/>
              <a:t>day</a:t>
            </a:r>
          </a:p>
          <a:p>
            <a:pPr marL="749789" lvl="2" indent="0">
              <a:buNone/>
            </a:pPr>
            <a:endParaRPr lang="en-US" dirty="0" smtClean="0"/>
          </a:p>
          <a:p>
            <a:pPr marL="456057" indent="-428625"/>
            <a:r>
              <a:rPr lang="en-US" dirty="0" smtClean="0"/>
              <a:t>Technical and Experiment Networks</a:t>
            </a:r>
          </a:p>
          <a:p>
            <a:pPr lvl="1"/>
            <a:r>
              <a:rPr lang="en-US" dirty="0" smtClean="0"/>
              <a:t>Dedicated networks for safety, controls, cooling, electricity</a:t>
            </a:r>
          </a:p>
          <a:p>
            <a:pPr lvl="1"/>
            <a:r>
              <a:rPr lang="en-US" dirty="0" smtClean="0"/>
              <a:t>Filters access to/from the outside world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36575" indent="0">
              <a:buNone/>
            </a:pPr>
            <a:r>
              <a:rPr lang="en-US" dirty="0" smtClean="0"/>
              <a:t>24x7 First line support through contractors</a:t>
            </a:r>
          </a:p>
          <a:p>
            <a:pPr marL="36575" indent="0">
              <a:buNone/>
            </a:pPr>
            <a:r>
              <a:rPr lang="en-US" dirty="0" smtClean="0"/>
              <a:t>Significant investment in automation through custom developments</a:t>
            </a:r>
          </a:p>
          <a:p>
            <a:endParaRPr lang="en-US" dirty="0" smtClean="0"/>
          </a:p>
          <a:p>
            <a:pPr marL="456057" indent="-428625"/>
            <a:r>
              <a:rPr lang="en-US" dirty="0" smtClean="0"/>
              <a:t>External </a:t>
            </a:r>
            <a:r>
              <a:rPr lang="en-US" dirty="0" err="1" smtClean="0"/>
              <a:t>Networkin</a:t>
            </a:r>
            <a:r>
              <a:rPr lang="en-GB" dirty="0" smtClean="0"/>
              <a:t>g</a:t>
            </a:r>
          </a:p>
          <a:p>
            <a:pPr lvl="1"/>
            <a:r>
              <a:rPr lang="en-US" dirty="0" smtClean="0"/>
              <a:t>High speed links to Wigner Data </a:t>
            </a:r>
            <a:r>
              <a:rPr lang="en-US" dirty="0"/>
              <a:t>C</a:t>
            </a:r>
            <a:r>
              <a:rPr lang="en-US" dirty="0" smtClean="0"/>
              <a:t>entre in Budapest, WLCG Tier-1 sites, </a:t>
            </a:r>
            <a:r>
              <a:rPr lang="en-US" dirty="0"/>
              <a:t>A</a:t>
            </a:r>
            <a:r>
              <a:rPr lang="en-US" dirty="0" smtClean="0"/>
              <a:t>cademic and Research networks, general Internet</a:t>
            </a:r>
            <a:endParaRPr lang="en-GB" dirty="0" smtClean="0"/>
          </a:p>
          <a:p>
            <a:pPr lvl="1"/>
            <a:r>
              <a:rPr lang="en-US" dirty="0" smtClean="0"/>
              <a:t>CERN Internet Exchange Point: ~</a:t>
            </a:r>
            <a:r>
              <a:rPr lang="en-US" dirty="0"/>
              <a:t>40 companies </a:t>
            </a:r>
            <a:r>
              <a:rPr lang="en-US" dirty="0" smtClean="0"/>
              <a:t>interconnect </a:t>
            </a:r>
            <a:r>
              <a:rPr lang="en-US" dirty="0"/>
              <a:t>at </a:t>
            </a:r>
            <a:r>
              <a:rPr lang="en-US" dirty="0" smtClean="0"/>
              <a:t>CERN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including </a:t>
            </a:r>
            <a:r>
              <a:rPr lang="en-US" dirty="0" smtClean="0"/>
              <a:t>K-Net)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796136" y="4767264"/>
            <a:ext cx="2282220" cy="273844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CERN IT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2" descr="C:\Users\mgonzale\Desktop\0804041_22-A4-at-144-d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727" y="322706"/>
            <a:ext cx="1807220" cy="1202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563888" y="4785997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8 July 2015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193" y="1904698"/>
            <a:ext cx="2741907" cy="249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617" y="157130"/>
            <a:ext cx="5915025" cy="994172"/>
          </a:xfrm>
        </p:spPr>
        <p:txBody>
          <a:bodyPr/>
          <a:lstStyle/>
          <a:p>
            <a:r>
              <a:rPr lang="en-US" dirty="0" smtClean="0"/>
              <a:t>CERN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875" y="1151301"/>
            <a:ext cx="7368362" cy="333829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Scientific data</a:t>
            </a:r>
          </a:p>
          <a:p>
            <a:pPr lvl="1"/>
            <a:r>
              <a:rPr lang="en-US" dirty="0" smtClean="0"/>
              <a:t>Large data sets (~1 PB/week during LHC running)</a:t>
            </a:r>
          </a:p>
          <a:p>
            <a:pPr lvl="1"/>
            <a:r>
              <a:rPr lang="en-US" dirty="0" smtClean="0"/>
              <a:t>Long (infinite) retention period</a:t>
            </a:r>
          </a:p>
          <a:p>
            <a:pPr lvl="1"/>
            <a:r>
              <a:rPr lang="en-US" dirty="0" smtClean="0"/>
              <a:t>High concurrency (1 LHC experiments: few 10</a:t>
            </a:r>
            <a:r>
              <a:rPr lang="en-US" baseline="30000" dirty="0" smtClean="0"/>
              <a:t>3</a:t>
            </a:r>
            <a:r>
              <a:rPr lang="en-US" dirty="0" smtClean="0"/>
              <a:t> physicists)</a:t>
            </a:r>
          </a:p>
          <a:p>
            <a:pPr lvl="1"/>
            <a:r>
              <a:rPr lang="en-US" dirty="0" smtClean="0"/>
              <a:t>Completely distributed infrastructure</a:t>
            </a:r>
          </a:p>
          <a:p>
            <a:pPr lvl="2"/>
            <a:r>
              <a:rPr lang="en-US" dirty="0" smtClean="0"/>
              <a:t>Physicists at universities (o(100) institutes)</a:t>
            </a:r>
          </a:p>
          <a:p>
            <a:pPr lvl="2"/>
            <a:r>
              <a:rPr lang="en-US" dirty="0"/>
              <a:t>LHC Computing </a:t>
            </a:r>
            <a:r>
              <a:rPr lang="en-US" dirty="0" smtClean="0"/>
              <a:t>Grid (o(100) </a:t>
            </a:r>
            <a:r>
              <a:rPr lang="en-US" dirty="0" err="1" smtClean="0"/>
              <a:t>centres</a:t>
            </a:r>
            <a:r>
              <a:rPr lang="en-US" dirty="0" smtClean="0"/>
              <a:t> 20% at CERN)</a:t>
            </a:r>
          </a:p>
          <a:p>
            <a:pPr lvl="3"/>
            <a:r>
              <a:rPr lang="en-US" dirty="0" smtClean="0"/>
              <a:t>Enabled by massive data transfers</a:t>
            </a:r>
          </a:p>
          <a:p>
            <a:pPr lvl="1"/>
            <a:r>
              <a:rPr lang="en-US" dirty="0" smtClean="0"/>
              <a:t>Sharing</a:t>
            </a:r>
          </a:p>
          <a:p>
            <a:pPr lvl="2"/>
            <a:r>
              <a:rPr lang="en-US" dirty="0" smtClean="0"/>
              <a:t>Distributed analysis teams of tens of physicists</a:t>
            </a:r>
          </a:p>
          <a:p>
            <a:r>
              <a:rPr lang="en-US" dirty="0" smtClean="0"/>
              <a:t>Computer </a:t>
            </a:r>
            <a:r>
              <a:rPr lang="en-US" dirty="0" err="1" smtClean="0"/>
              <a:t>centre</a:t>
            </a:r>
            <a:r>
              <a:rPr lang="en-US" dirty="0" smtClean="0"/>
              <a:t> infrastructure</a:t>
            </a:r>
          </a:p>
          <a:p>
            <a:pPr lvl="1"/>
            <a:r>
              <a:rPr lang="en-US" dirty="0" smtClean="0"/>
              <a:t>IT services built on storage infrastructure</a:t>
            </a:r>
          </a:p>
          <a:p>
            <a:pPr lvl="2"/>
            <a:r>
              <a:rPr lang="en-US" dirty="0" smtClean="0"/>
              <a:t>Notably </a:t>
            </a:r>
            <a:r>
              <a:rPr lang="en-US" dirty="0" err="1" smtClean="0">
                <a:solidFill>
                  <a:srgbClr val="92D050"/>
                </a:solidFill>
              </a:rPr>
              <a:t>Zenodo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34509" y="1651599"/>
            <a:ext cx="114230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CASTOR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14021" y="1928598"/>
            <a:ext cx="67197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EOS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62397" y="2783053"/>
            <a:ext cx="620683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FTS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00732" y="3253170"/>
            <a:ext cx="1236236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FF00"/>
                </a:solidFill>
              </a:rPr>
              <a:t>CERNBox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10800000">
            <a:off x="3619500" y="4112404"/>
            <a:ext cx="577850" cy="274604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4294967295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/>
          <a:lstStyle/>
          <a:p>
            <a:fld id="{8D7753BE-1AA1-4261-82AA-6E437A50001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74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2182696" y="3515630"/>
            <a:ext cx="4627811" cy="442019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EOS</a:t>
            </a: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2182696" y="3957648"/>
            <a:ext cx="4627811" cy="395139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1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Physical Storage</a:t>
            </a:r>
          </a:p>
        </p:txBody>
      </p:sp>
      <p:grpSp>
        <p:nvGrpSpPr>
          <p:cNvPr id="25610" name="Group 10"/>
          <p:cNvGrpSpPr>
            <a:grpSpLocks/>
          </p:cNvGrpSpPr>
          <p:nvPr/>
        </p:nvGrpSpPr>
        <p:grpSpPr bwMode="auto">
          <a:xfrm>
            <a:off x="2182696" y="3153978"/>
            <a:ext cx="4627811" cy="361652"/>
            <a:chOff x="0" y="0"/>
            <a:chExt cx="5528" cy="432"/>
          </a:xfrm>
        </p:grpSpPr>
        <p:sp>
          <p:nvSpPr>
            <p:cNvPr id="25603" name="Rectangle 3"/>
            <p:cNvSpPr>
              <a:spLocks/>
            </p:cNvSpPr>
            <p:nvPr/>
          </p:nvSpPr>
          <p:spPr bwMode="auto">
            <a:xfrm>
              <a:off x="0" y="0"/>
              <a:ext cx="816" cy="432"/>
            </a:xfrm>
            <a:prstGeom prst="rect">
              <a:avLst/>
            </a:prstGeom>
            <a:solidFill>
              <a:srgbClr val="FFC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fs</a:t>
              </a:r>
            </a:p>
          </p:txBody>
        </p:sp>
        <p:sp>
          <p:nvSpPr>
            <p:cNvPr id="25604" name="Rectangle 4"/>
            <p:cNvSpPr>
              <a:spLocks/>
            </p:cNvSpPr>
            <p:nvPr/>
          </p:nvSpPr>
          <p:spPr bwMode="auto">
            <a:xfrm>
              <a:off x="1616" y="0"/>
              <a:ext cx="800" cy="432"/>
            </a:xfrm>
            <a:prstGeom prst="rect">
              <a:avLst/>
            </a:prstGeom>
            <a:solidFill>
              <a:srgbClr val="92D05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xroot</a:t>
              </a:r>
              <a:endParaRPr lang="en-US" alt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endParaRPr>
            </a:p>
          </p:txBody>
        </p:sp>
        <p:sp>
          <p:nvSpPr>
            <p:cNvPr id="25605" name="Rectangle 5"/>
            <p:cNvSpPr>
              <a:spLocks/>
            </p:cNvSpPr>
            <p:nvPr/>
          </p:nvSpPr>
          <p:spPr bwMode="auto">
            <a:xfrm>
              <a:off x="816" y="0"/>
              <a:ext cx="800" cy="432"/>
            </a:xfrm>
            <a:prstGeom prst="rect">
              <a:avLst/>
            </a:prstGeom>
            <a:solidFill>
              <a:schemeClr val="accent2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webdav</a:t>
              </a:r>
              <a:endParaRPr lang="en-US" alt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endParaRPr>
            </a:p>
          </p:txBody>
        </p:sp>
        <p:sp>
          <p:nvSpPr>
            <p:cNvPr id="25606" name="Rectangle 6"/>
            <p:cNvSpPr>
              <a:spLocks/>
            </p:cNvSpPr>
            <p:nvPr/>
          </p:nvSpPr>
          <p:spPr bwMode="auto">
            <a:xfrm>
              <a:off x="4744" y="0"/>
              <a:ext cx="784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</a:t>
              </a:r>
            </a:p>
          </p:txBody>
        </p:sp>
        <p:sp>
          <p:nvSpPr>
            <p:cNvPr id="25607" name="Rectangle 7"/>
            <p:cNvSpPr>
              <a:spLocks/>
            </p:cNvSpPr>
            <p:nvPr/>
          </p:nvSpPr>
          <p:spPr bwMode="auto">
            <a:xfrm>
              <a:off x="2416" y="0"/>
              <a:ext cx="800" cy="432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sync</a:t>
              </a:r>
            </a:p>
          </p:txBody>
        </p:sp>
        <p:sp>
          <p:nvSpPr>
            <p:cNvPr id="25608" name="Rectangle 8"/>
            <p:cNvSpPr>
              <a:spLocks/>
            </p:cNvSpPr>
            <p:nvPr/>
          </p:nvSpPr>
          <p:spPr bwMode="auto">
            <a:xfrm>
              <a:off x="4016" y="0"/>
              <a:ext cx="800" cy="432"/>
            </a:xfrm>
            <a:prstGeom prst="rect">
              <a:avLst/>
            </a:prstGeom>
            <a:solidFill>
              <a:srgbClr val="00B05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mobile</a:t>
              </a:r>
            </a:p>
          </p:txBody>
        </p:sp>
        <p:sp>
          <p:nvSpPr>
            <p:cNvPr id="25609" name="Rectangle 9"/>
            <p:cNvSpPr>
              <a:spLocks/>
            </p:cNvSpPr>
            <p:nvPr/>
          </p:nvSpPr>
          <p:spPr bwMode="auto">
            <a:xfrm>
              <a:off x="3216" y="0"/>
              <a:ext cx="800" cy="432"/>
            </a:xfrm>
            <a:prstGeom prst="rect">
              <a:avLst/>
            </a:prstGeom>
            <a:solidFill>
              <a:srgbClr val="00B05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share</a:t>
              </a:r>
            </a:p>
          </p:txBody>
        </p:sp>
      </p:grpSp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156" y="3573393"/>
            <a:ext cx="293006" cy="293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Rectangle 12"/>
          <p:cNvSpPr>
            <a:spLocks/>
          </p:cNvSpPr>
          <p:nvPr/>
        </p:nvSpPr>
        <p:spPr bwMode="auto">
          <a:xfrm>
            <a:off x="2568628" y="3633669"/>
            <a:ext cx="374101" cy="19873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24110" tIns="24110" rIns="24110" bIns="24110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975">
                <a:solidFill>
                  <a:srgbClr val="FB0106"/>
                </a:solidFill>
                <a:latin typeface="Arial Bold" charset="0"/>
                <a:cs typeface="Arial Bold" charset="0"/>
                <a:sym typeface="Arial Bold" charset="0"/>
              </a:rPr>
              <a:t>ACLs</a:t>
            </a:r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429" y="3575904"/>
            <a:ext cx="308075" cy="3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4" name="Rectangle 14"/>
          <p:cNvSpPr>
            <a:spLocks/>
          </p:cNvSpPr>
          <p:nvPr/>
        </p:nvSpPr>
        <p:spPr bwMode="auto">
          <a:xfrm>
            <a:off x="5812616" y="3636180"/>
            <a:ext cx="739586" cy="19873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2D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24110" tIns="24110" rIns="24110" bIns="24110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975">
                <a:solidFill>
                  <a:srgbClr val="003DCC"/>
                </a:solidFill>
                <a:latin typeface="Arial Bold" charset="0"/>
                <a:cs typeface="Arial Bold" charset="0"/>
                <a:sym typeface="Arial Bold" charset="0"/>
              </a:rPr>
              <a:t>Namespace</a:t>
            </a:r>
          </a:p>
        </p:txBody>
      </p:sp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653" y="3988623"/>
            <a:ext cx="349095" cy="34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886" y="2434858"/>
            <a:ext cx="2183309" cy="683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19" name="Group 19"/>
          <p:cNvGrpSpPr>
            <a:grpSpLocks/>
          </p:cNvGrpSpPr>
          <p:nvPr/>
        </p:nvGrpSpPr>
        <p:grpSpPr bwMode="auto">
          <a:xfrm>
            <a:off x="4158390" y="2361514"/>
            <a:ext cx="2652117" cy="1151930"/>
            <a:chOff x="0" y="0"/>
            <a:chExt cx="3168" cy="1376"/>
          </a:xfrm>
        </p:grpSpPr>
        <p:sp>
          <p:nvSpPr>
            <p:cNvPr id="25617" name="Rectangle 17"/>
            <p:cNvSpPr>
              <a:spLocks/>
            </p:cNvSpPr>
            <p:nvPr/>
          </p:nvSpPr>
          <p:spPr bwMode="auto">
            <a:xfrm>
              <a:off x="40" y="40"/>
              <a:ext cx="3088" cy="1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25618" name="Picture 18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68" cy="1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20" name="Rectangle 20"/>
          <p:cNvSpPr>
            <a:spLocks/>
          </p:cNvSpPr>
          <p:nvPr/>
        </p:nvSpPr>
        <p:spPr bwMode="auto">
          <a:xfrm>
            <a:off x="1578323" y="606698"/>
            <a:ext cx="5980658" cy="205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>
              <a:spcBef>
                <a:spcPts val="1265"/>
              </a:spcBef>
            </a:pPr>
            <a:r>
              <a:rPr lang="en-US" altLang="en-US" sz="1875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EOS + </a:t>
            </a:r>
            <a:r>
              <a:rPr lang="en-US" altLang="en-US" sz="1875" dirty="0" err="1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CERNBox</a:t>
            </a:r>
            <a:endParaRPr lang="en-US" altLang="en-US" sz="1875" dirty="0">
              <a:latin typeface="+mj-lt"/>
              <a:ea typeface="Gill Sans Light" charset="0"/>
              <a:cs typeface="Gill Sans Light" charset="0"/>
              <a:sym typeface="Gill Sans Light" charset="0"/>
            </a:endParaRPr>
          </a:p>
          <a:p>
            <a:pPr algn="ctr">
              <a:spcBef>
                <a:spcPts val="1265"/>
              </a:spcBef>
            </a:pPr>
            <a:r>
              <a:rPr lang="en-US" altLang="en-US" sz="1875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Modern cloud storage interfaces</a:t>
            </a:r>
          </a:p>
          <a:p>
            <a:pPr algn="ctr">
              <a:spcBef>
                <a:spcPts val="1265"/>
              </a:spcBef>
            </a:pPr>
            <a:r>
              <a:rPr lang="en-US" altLang="en-US" sz="1875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fused with Petabyte storage</a:t>
            </a:r>
          </a:p>
          <a:p>
            <a:pPr algn="ctr">
              <a:spcBef>
                <a:spcPts val="1265"/>
              </a:spcBef>
            </a:pPr>
            <a:endParaRPr lang="en-US" altLang="en-US" sz="1875" dirty="0">
              <a:latin typeface="Gill Sans Light" charset="0"/>
              <a:ea typeface="Gill Sans Light" charset="0"/>
              <a:cs typeface="Gill Sans Light" charset="0"/>
              <a:sym typeface="Gill Sans Light" charset="0"/>
            </a:endParaRPr>
          </a:p>
          <a:p>
            <a:pPr algn="ctr">
              <a:spcBef>
                <a:spcPts val="1265"/>
              </a:spcBef>
            </a:pPr>
            <a:r>
              <a:rPr lang="en-US" altLang="en-US" sz="1875" dirty="0">
                <a:latin typeface="Gill Sans Light" charset="0"/>
                <a:ea typeface="Gill Sans Light" charset="0"/>
                <a:cs typeface="Gill Sans Light" charset="0"/>
                <a:sym typeface="Gill Sans Light" charset="0"/>
              </a:rPr>
              <a:t>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/>
          <a:lstStyle/>
          <a:p>
            <a:fld id="{8D7753BE-1AA1-4261-82AA-6E437A50001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731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444" y="1170493"/>
            <a:ext cx="2169601" cy="13274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dirty="0"/>
              <a:t>Open Data – Open Knowledge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3" y="1059583"/>
            <a:ext cx="5533666" cy="1549286"/>
          </a:xfrm>
        </p:spPr>
        <p:txBody>
          <a:bodyPr>
            <a:normAutofit/>
          </a:bodyPr>
          <a:lstStyle/>
          <a:p>
            <a:pPr marL="27432" indent="0">
              <a:buNone/>
            </a:pPr>
            <a:r>
              <a:rPr lang="en-GB" sz="1350" dirty="0"/>
              <a:t>CERN &amp; the LHC experiments have made the first steps towards Open Data (</a:t>
            </a:r>
            <a:r>
              <a:rPr lang="en-GB" sz="1200" dirty="0">
                <a:hlinkClick r:id="rId3"/>
              </a:rPr>
              <a:t>http://opendata.cern.ch/</a:t>
            </a:r>
            <a:r>
              <a:rPr lang="en-GB" sz="1200" dirty="0"/>
              <a:t>)</a:t>
            </a:r>
          </a:p>
          <a:p>
            <a:pPr lvl="1"/>
            <a:r>
              <a:rPr lang="en-GB" sz="1200" dirty="0"/>
              <a:t>Key drivers: Educational Outreach &amp; Reproducibility</a:t>
            </a:r>
          </a:p>
          <a:p>
            <a:pPr lvl="1"/>
            <a:r>
              <a:rPr lang="en-GB" sz="1200" dirty="0"/>
              <a:t>Increasingly required by Funding Agencies</a:t>
            </a:r>
          </a:p>
          <a:p>
            <a:pPr lvl="1"/>
            <a:r>
              <a:rPr lang="en-GB" sz="1200" dirty="0"/>
              <a:t>Paving the way for Open Knowledge as envisioned by DPHEP (</a:t>
            </a:r>
            <a:r>
              <a:rPr lang="en-GB" sz="1200" dirty="0">
                <a:hlinkClick r:id="rId5"/>
              </a:rPr>
              <a:t>http://dphep.org)</a:t>
            </a:r>
            <a:r>
              <a:rPr lang="en-GB" sz="1200" baseline="30000" dirty="0">
                <a:hlinkClick r:id="rId5"/>
              </a:rPr>
              <a:t>1</a:t>
            </a:r>
            <a:endParaRPr lang="en-GB" sz="1200" baseline="30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4294967295"/>
          </p:nvPr>
        </p:nvSpPr>
        <p:spPr>
          <a:xfrm>
            <a:off x="3563888" y="4785997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8 July 2015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5796136" y="4767264"/>
            <a:ext cx="228222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IT Overview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/>
          <a:lstStyle/>
          <a:p>
            <a:fld id="{709349EE-D06F-6B4A-8335-76E82D249221}" type="slidenum">
              <a:rPr lang="en-US" smtClean="0"/>
              <a:t>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877533" y="2825936"/>
            <a:ext cx="5436909" cy="18662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350" dirty="0"/>
              <a:t>CERN has released </a:t>
            </a:r>
            <a:r>
              <a:rPr lang="en-GB" sz="1350" dirty="0" err="1"/>
              <a:t>Zenodo</a:t>
            </a:r>
            <a:r>
              <a:rPr lang="en-GB" sz="1350" dirty="0"/>
              <a:t>, a platform for Open Data as a Service</a:t>
            </a:r>
            <a:r>
              <a:rPr lang="en-GB" sz="1200" dirty="0"/>
              <a:t> (</a:t>
            </a:r>
            <a:r>
              <a:rPr lang="en-GB" sz="1200" dirty="0">
                <a:hlinkClick r:id="rId6"/>
              </a:rPr>
              <a:t>http://zenodo.org</a:t>
            </a:r>
            <a:r>
              <a:rPr lang="en-GB" sz="1200" dirty="0"/>
              <a:t>)</a:t>
            </a:r>
            <a:r>
              <a:rPr lang="en-GB" sz="1200" baseline="30000" dirty="0"/>
              <a:t>1</a:t>
            </a:r>
          </a:p>
          <a:p>
            <a:pPr lvl="1"/>
            <a:r>
              <a:rPr lang="en-GB" sz="1200" dirty="0"/>
              <a:t>Building on experience of Digital Libraries &amp; Extreme scale data management</a:t>
            </a:r>
          </a:p>
          <a:p>
            <a:pPr lvl="1"/>
            <a:r>
              <a:rPr lang="en-GB" sz="1200" dirty="0"/>
              <a:t>Targeted at the long tail of science</a:t>
            </a:r>
          </a:p>
          <a:p>
            <a:pPr lvl="1"/>
            <a:r>
              <a:rPr lang="en-GB" sz="1200" dirty="0"/>
              <a:t>Citable through DOIs, including the associated software</a:t>
            </a:r>
          </a:p>
          <a:p>
            <a:pPr lvl="1"/>
            <a:r>
              <a:rPr lang="en-GB" sz="1200" dirty="0"/>
              <a:t>Generated significant interest from open data publishers such as Wiley, Ubiquity, F1000, </a:t>
            </a:r>
            <a:r>
              <a:rPr lang="en-GB" sz="1200" dirty="0" err="1"/>
              <a:t>eLife</a:t>
            </a:r>
            <a:r>
              <a:rPr lang="en-GB" sz="1200" dirty="0"/>
              <a:t>, PLOS</a:t>
            </a:r>
          </a:p>
        </p:txBody>
      </p:sp>
      <p:pic>
        <p:nvPicPr>
          <p:cNvPr id="6" name="Picture 5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18" y="2788000"/>
            <a:ext cx="1741919" cy="16520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29201" y="4611371"/>
            <a:ext cx="226376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aseline="30000" dirty="0"/>
              <a:t>1</a:t>
            </a:r>
            <a:r>
              <a:rPr lang="en-GB" sz="600" dirty="0"/>
              <a:t>Initially </a:t>
            </a:r>
            <a:r>
              <a:rPr lang="en-GB" sz="600" dirty="0" err="1"/>
              <a:t>cofunded</a:t>
            </a:r>
            <a:r>
              <a:rPr lang="en-GB" sz="600" dirty="0"/>
              <a:t> by the EC FP7 </a:t>
            </a:r>
            <a:r>
              <a:rPr lang="en-GB" sz="600" dirty="0" err="1"/>
              <a:t>OpenAire</a:t>
            </a:r>
            <a:r>
              <a:rPr lang="en-GB" sz="600" dirty="0"/>
              <a:t> series of projects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69955" y="2146246"/>
            <a:ext cx="325922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aseline="30000" dirty="0"/>
              <a:t>1</a:t>
            </a:r>
            <a:r>
              <a:rPr lang="en-GB" sz="600" dirty="0"/>
              <a:t>ICFA Study Group on Data Preservation and Long Term Analysis in High Energy Physics</a:t>
            </a:r>
          </a:p>
        </p:txBody>
      </p:sp>
    </p:spTree>
    <p:extLst>
      <p:ext uri="{BB962C8B-B14F-4D97-AF65-F5344CB8AC3E}">
        <p14:creationId xmlns:p14="http://schemas.microsoft.com/office/powerpoint/2010/main" val="40114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Ceph</a:t>
            </a:r>
            <a:r>
              <a:rPr lang="en-US" dirty="0" smtClean="0"/>
              <a:t> Architecture and Use-Cases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030067" y="4767263"/>
            <a:ext cx="21717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Ceph @ CERN -- Dan van der Ster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82032" y="4767263"/>
            <a:ext cx="376068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 descr="st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154" y="880452"/>
            <a:ext cx="5282305" cy="368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5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3PB of </a:t>
            </a:r>
            <a:r>
              <a:rPr lang="en-US" dirty="0" err="1" smtClean="0"/>
              <a:t>Ceph</a:t>
            </a:r>
            <a:endParaRPr lang="en-US" dirty="0"/>
          </a:p>
        </p:txBody>
      </p:sp>
      <p:sp>
        <p:nvSpPr>
          <p:cNvPr id="226" name="Shape 226"/>
          <p:cNvSpPr txBox="1">
            <a:spLocks noGrp="1"/>
          </p:cNvSpPr>
          <p:nvPr>
            <p:ph idx="1"/>
          </p:nvPr>
        </p:nvSpPr>
        <p:spPr>
          <a:xfrm>
            <a:off x="4657169" y="1426243"/>
            <a:ext cx="2430626" cy="2321063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en" sz="1350" dirty="0">
                <a:solidFill>
                  <a:srgbClr val="073763"/>
                </a:solidFill>
              </a:rPr>
              <a:t>Dual Intel Xeon </a:t>
            </a:r>
            <a:r>
              <a:rPr lang="en" sz="1350" dirty="0">
                <a:solidFill>
                  <a:srgbClr val="073763"/>
                </a:solidFill>
              </a:rPr>
              <a:t>L5640</a:t>
            </a:r>
            <a:endParaRPr lang="en-US" sz="1350" dirty="0">
              <a:solidFill>
                <a:srgbClr val="073763"/>
              </a:solidFill>
            </a:endParaRPr>
          </a:p>
          <a:p>
            <a:pPr marL="0" indent="0">
              <a:buNone/>
            </a:pPr>
            <a:r>
              <a:rPr lang="en-US" sz="1350" i="1" dirty="0">
                <a:solidFill>
                  <a:srgbClr val="073763"/>
                </a:solidFill>
              </a:rPr>
              <a:t> </a:t>
            </a:r>
            <a:r>
              <a:rPr lang="en-US" sz="1350" i="1" dirty="0">
                <a:solidFill>
                  <a:srgbClr val="073763"/>
                </a:solidFill>
              </a:rPr>
              <a:t>       </a:t>
            </a:r>
            <a:r>
              <a:rPr lang="en" sz="1350" i="1" dirty="0">
                <a:solidFill>
                  <a:srgbClr val="073763"/>
                </a:solidFill>
              </a:rPr>
              <a:t>24 </a:t>
            </a:r>
            <a:r>
              <a:rPr lang="en" sz="1350" i="1" dirty="0">
                <a:solidFill>
                  <a:srgbClr val="073763"/>
                </a:solidFill>
              </a:rPr>
              <a:t>threads incl. HT</a:t>
            </a:r>
          </a:p>
          <a:p>
            <a:pPr marL="0" indent="0">
              <a:buNone/>
            </a:pPr>
            <a:r>
              <a:rPr lang="en" sz="1350" dirty="0">
                <a:solidFill>
                  <a:srgbClr val="073763"/>
                </a:solidFill>
              </a:rPr>
              <a:t>Dual 1Gig-E NICs</a:t>
            </a:r>
          </a:p>
          <a:p>
            <a:pPr marL="0" indent="0">
              <a:buNone/>
            </a:pPr>
            <a:r>
              <a:rPr lang="en-US" sz="1350" i="1" dirty="0">
                <a:solidFill>
                  <a:srgbClr val="073763"/>
                </a:solidFill>
              </a:rPr>
              <a:t>        </a:t>
            </a:r>
            <a:r>
              <a:rPr lang="en" sz="1350" i="1" dirty="0">
                <a:solidFill>
                  <a:srgbClr val="073763"/>
                </a:solidFill>
              </a:rPr>
              <a:t>Only </a:t>
            </a:r>
            <a:r>
              <a:rPr lang="en" sz="1350" i="1" dirty="0">
                <a:solidFill>
                  <a:srgbClr val="073763"/>
                </a:solidFill>
              </a:rPr>
              <a:t>one connected</a:t>
            </a:r>
          </a:p>
          <a:p>
            <a:pPr marL="0" indent="0">
              <a:buNone/>
            </a:pPr>
            <a:r>
              <a:rPr lang="en-US" sz="1350" dirty="0">
                <a:solidFill>
                  <a:srgbClr val="073763"/>
                </a:solidFill>
              </a:rPr>
              <a:t>2</a:t>
            </a:r>
            <a:r>
              <a:rPr lang="en" sz="1350" dirty="0">
                <a:solidFill>
                  <a:srgbClr val="073763"/>
                </a:solidFill>
              </a:rPr>
              <a:t>x </a:t>
            </a:r>
            <a:r>
              <a:rPr lang="en" sz="1350" dirty="0">
                <a:solidFill>
                  <a:srgbClr val="073763"/>
                </a:solidFill>
              </a:rPr>
              <a:t>2TB Hitachi system </a:t>
            </a:r>
            <a:r>
              <a:rPr lang="en" sz="1350" dirty="0">
                <a:solidFill>
                  <a:srgbClr val="073763"/>
                </a:solidFill>
              </a:rPr>
              <a:t>disks</a:t>
            </a:r>
          </a:p>
          <a:p>
            <a:pPr marL="0" indent="0">
              <a:buNone/>
            </a:pPr>
            <a:r>
              <a:rPr lang="en-US" sz="1350" dirty="0">
                <a:solidFill>
                  <a:srgbClr val="073763"/>
                </a:solidFill>
              </a:rPr>
              <a:t>        </a:t>
            </a:r>
            <a:r>
              <a:rPr lang="en-US" sz="1350" i="1" dirty="0">
                <a:solidFill>
                  <a:srgbClr val="073763"/>
                </a:solidFill>
              </a:rPr>
              <a:t>RAID-1 </a:t>
            </a:r>
            <a:r>
              <a:rPr lang="en" sz="1350" i="1" dirty="0">
                <a:solidFill>
                  <a:srgbClr val="073763"/>
                </a:solidFill>
              </a:rPr>
              <a:t>mirror</a:t>
            </a:r>
            <a:endParaRPr lang="en-US" sz="1350" i="1" dirty="0">
              <a:solidFill>
                <a:srgbClr val="073763"/>
              </a:solidFill>
            </a:endParaRPr>
          </a:p>
          <a:p>
            <a:pPr marL="0" indent="0">
              <a:buNone/>
            </a:pPr>
            <a:r>
              <a:rPr lang="en-US" sz="1350" i="1" dirty="0">
                <a:solidFill>
                  <a:srgbClr val="073763"/>
                </a:solidFill>
              </a:rPr>
              <a:t>1x 240GB OCZ </a:t>
            </a:r>
            <a:r>
              <a:rPr lang="en-US" sz="1350" i="1" dirty="0" err="1">
                <a:solidFill>
                  <a:srgbClr val="073763"/>
                </a:solidFill>
              </a:rPr>
              <a:t>Deneva</a:t>
            </a:r>
            <a:r>
              <a:rPr lang="en-US" sz="1350" i="1" dirty="0">
                <a:solidFill>
                  <a:srgbClr val="073763"/>
                </a:solidFill>
              </a:rPr>
              <a:t> 2</a:t>
            </a:r>
          </a:p>
          <a:p>
            <a:pPr marL="0" indent="0">
              <a:buNone/>
            </a:pPr>
            <a:r>
              <a:rPr lang="en-US" sz="1350" i="1" dirty="0">
                <a:solidFill>
                  <a:srgbClr val="073763"/>
                </a:solidFill>
              </a:rPr>
              <a:t>        /</a:t>
            </a:r>
            <a:r>
              <a:rPr lang="en-US" sz="1350" i="1" dirty="0" err="1">
                <a:solidFill>
                  <a:srgbClr val="073763"/>
                </a:solidFill>
              </a:rPr>
              <a:t>var</a:t>
            </a:r>
            <a:r>
              <a:rPr lang="en-US" sz="1350" i="1" dirty="0">
                <a:solidFill>
                  <a:srgbClr val="073763"/>
                </a:solidFill>
              </a:rPr>
              <a:t>/lib/</a:t>
            </a:r>
            <a:r>
              <a:rPr lang="en-US" sz="1350" i="1" dirty="0" err="1">
                <a:solidFill>
                  <a:srgbClr val="073763"/>
                </a:solidFill>
              </a:rPr>
              <a:t>ceph</a:t>
            </a:r>
            <a:r>
              <a:rPr lang="en-US" sz="1350" i="1" dirty="0">
                <a:solidFill>
                  <a:srgbClr val="073763"/>
                </a:solidFill>
              </a:rPr>
              <a:t>/</a:t>
            </a:r>
            <a:r>
              <a:rPr lang="en-US" sz="1350" i="1" dirty="0" err="1">
                <a:solidFill>
                  <a:srgbClr val="073763"/>
                </a:solidFill>
              </a:rPr>
              <a:t>mon</a:t>
            </a:r>
            <a:endParaRPr lang="en" sz="1350" i="1" dirty="0">
              <a:solidFill>
                <a:srgbClr val="073763"/>
              </a:solidFill>
            </a:endParaRPr>
          </a:p>
          <a:p>
            <a:pPr marL="0" indent="0">
              <a:buNone/>
            </a:pPr>
            <a:r>
              <a:rPr lang="en" sz="1350" dirty="0">
                <a:solidFill>
                  <a:srgbClr val="073763"/>
                </a:solidFill>
              </a:rPr>
              <a:t>48GB </a:t>
            </a:r>
            <a:r>
              <a:rPr lang="en" sz="1350" dirty="0">
                <a:solidFill>
                  <a:srgbClr val="073763"/>
                </a:solidFill>
              </a:rPr>
              <a:t>RAM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030067" y="4767263"/>
            <a:ext cx="21717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Ceph @ CERN -- Dan van der Ster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82032" y="4767263"/>
            <a:ext cx="376068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29" name="Shape 229"/>
          <p:cNvSpPr txBox="1"/>
          <p:nvPr/>
        </p:nvSpPr>
        <p:spPr>
          <a:xfrm>
            <a:off x="2058732" y="1424181"/>
            <a:ext cx="2323125" cy="2323125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pPr>
              <a:spcBef>
                <a:spcPts val="420"/>
              </a:spcBef>
            </a:pPr>
            <a:r>
              <a:rPr lang="en" sz="1350" dirty="0">
                <a:solidFill>
                  <a:srgbClr val="073763"/>
                </a:solidFill>
              </a:rPr>
              <a:t>Dual Intel Xeon E5-2650</a:t>
            </a:r>
          </a:p>
          <a:p>
            <a:pPr marL="342900">
              <a:spcBef>
                <a:spcPts val="360"/>
              </a:spcBef>
            </a:pPr>
            <a:r>
              <a:rPr lang="en" sz="1350" i="1" dirty="0">
                <a:solidFill>
                  <a:srgbClr val="073763"/>
                </a:solidFill>
              </a:rPr>
              <a:t>32 threads incl. HT</a:t>
            </a:r>
          </a:p>
          <a:p>
            <a:pPr>
              <a:spcBef>
                <a:spcPts val="420"/>
              </a:spcBef>
            </a:pPr>
            <a:r>
              <a:rPr lang="en" sz="1350" dirty="0">
                <a:solidFill>
                  <a:srgbClr val="073763"/>
                </a:solidFill>
              </a:rPr>
              <a:t>Dual 10Gig-E NICs</a:t>
            </a:r>
          </a:p>
          <a:p>
            <a:pPr marL="342900">
              <a:spcBef>
                <a:spcPts val="360"/>
              </a:spcBef>
            </a:pPr>
            <a:r>
              <a:rPr lang="en" sz="1350" i="1" dirty="0">
                <a:solidFill>
                  <a:srgbClr val="073763"/>
                </a:solidFill>
              </a:rPr>
              <a:t>Only one connected</a:t>
            </a:r>
          </a:p>
          <a:p>
            <a:pPr>
              <a:spcBef>
                <a:spcPts val="420"/>
              </a:spcBef>
            </a:pPr>
            <a:r>
              <a:rPr lang="en" sz="1350" dirty="0">
                <a:solidFill>
                  <a:srgbClr val="073763"/>
                </a:solidFill>
              </a:rPr>
              <a:t>24x 3TB Hitachi disks</a:t>
            </a:r>
          </a:p>
          <a:p>
            <a:pPr marL="342900">
              <a:spcBef>
                <a:spcPts val="360"/>
              </a:spcBef>
            </a:pPr>
            <a:r>
              <a:rPr lang="en" sz="1350" i="1" dirty="0">
                <a:solidFill>
                  <a:srgbClr val="073763"/>
                </a:solidFill>
              </a:rPr>
              <a:t>Eco drive, ~5900 RPM</a:t>
            </a:r>
          </a:p>
          <a:p>
            <a:pPr>
              <a:spcBef>
                <a:spcPts val="420"/>
              </a:spcBef>
            </a:pPr>
            <a:r>
              <a:rPr lang="en" sz="1350" dirty="0">
                <a:solidFill>
                  <a:srgbClr val="073763"/>
                </a:solidFill>
              </a:rPr>
              <a:t>3x 2TB Hitachi system disks</a:t>
            </a:r>
          </a:p>
          <a:p>
            <a:pPr marL="342900">
              <a:spcBef>
                <a:spcPts val="360"/>
              </a:spcBef>
            </a:pPr>
            <a:r>
              <a:rPr lang="en" sz="1350" i="1" dirty="0">
                <a:solidFill>
                  <a:srgbClr val="073763"/>
                </a:solidFill>
              </a:rPr>
              <a:t>Triple </a:t>
            </a:r>
            <a:r>
              <a:rPr lang="en" sz="1350" i="1" dirty="0">
                <a:solidFill>
                  <a:srgbClr val="073763"/>
                </a:solidFill>
              </a:rPr>
              <a:t>mirror</a:t>
            </a:r>
          </a:p>
          <a:p>
            <a:pPr>
              <a:spcBef>
                <a:spcPts val="420"/>
              </a:spcBef>
            </a:pPr>
            <a:r>
              <a:rPr lang="en" sz="1350" dirty="0">
                <a:solidFill>
                  <a:srgbClr val="073763"/>
                </a:solidFill>
              </a:rPr>
              <a:t>64GB RAM</a:t>
            </a:r>
            <a:endParaRPr lang="en" sz="1350" dirty="0">
              <a:solidFill>
                <a:srgbClr val="073763"/>
              </a:solidFill>
            </a:endParaRPr>
          </a:p>
        </p:txBody>
      </p:sp>
      <p:sp>
        <p:nvSpPr>
          <p:cNvPr id="230" name="Shape 230"/>
          <p:cNvSpPr txBox="1"/>
          <p:nvPr/>
        </p:nvSpPr>
        <p:spPr>
          <a:xfrm>
            <a:off x="2058732" y="1069407"/>
            <a:ext cx="2323125" cy="356837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lIns="68569" tIns="68569" rIns="68569" bIns="68569" anchor="t" anchorCtr="0">
            <a:noAutofit/>
          </a:bodyPr>
          <a:lstStyle/>
          <a:p>
            <a:pPr algn="ctr">
              <a:buNone/>
            </a:pPr>
            <a:r>
              <a:rPr lang="en" sz="1200" b="1" dirty="0"/>
              <a:t>4</a:t>
            </a:r>
            <a:r>
              <a:rPr lang="en-US" sz="1200" b="1" dirty="0"/>
              <a:t>7</a:t>
            </a:r>
            <a:r>
              <a:rPr lang="en" sz="1200" b="1" dirty="0"/>
              <a:t> </a:t>
            </a:r>
            <a:r>
              <a:rPr lang="en-US" sz="1200" b="1" dirty="0"/>
              <a:t>disk </a:t>
            </a:r>
            <a:r>
              <a:rPr lang="en" sz="1200" b="1" dirty="0"/>
              <a:t>servers</a:t>
            </a:r>
            <a:r>
              <a:rPr lang="en-US" sz="1200" b="1" dirty="0"/>
              <a:t>/1128 OSDs </a:t>
            </a:r>
            <a:endParaRPr lang="en" sz="1200" b="1" dirty="0"/>
          </a:p>
        </p:txBody>
      </p:sp>
      <p:sp>
        <p:nvSpPr>
          <p:cNvPr id="231" name="Shape 231"/>
          <p:cNvSpPr txBox="1"/>
          <p:nvPr/>
        </p:nvSpPr>
        <p:spPr>
          <a:xfrm>
            <a:off x="4657169" y="1069407"/>
            <a:ext cx="2430626" cy="354775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pPr lvl="0" algn="ctr" rtl="0">
              <a:buNone/>
            </a:pPr>
            <a:r>
              <a:rPr lang="en" sz="1600" b="1" dirty="0"/>
              <a:t>5 monitors</a:t>
            </a:r>
          </a:p>
        </p:txBody>
      </p:sp>
      <p:sp>
        <p:nvSpPr>
          <p:cNvPr id="232" name="Shape 232"/>
          <p:cNvSpPr txBox="1"/>
          <p:nvPr/>
        </p:nvSpPr>
        <p:spPr>
          <a:xfrm>
            <a:off x="2710109" y="3918006"/>
            <a:ext cx="3894120" cy="847903"/>
          </a:xfrm>
          <a:prstGeom prst="rect">
            <a:avLst/>
          </a:prstGeom>
          <a:solidFill>
            <a:srgbClr val="FFF2CC"/>
          </a:solidFill>
        </p:spPr>
        <p:txBody>
          <a:bodyPr lIns="68569" tIns="68569" rIns="68569" bIns="68569" anchor="ctr" anchorCtr="0">
            <a:noAutofit/>
          </a:bodyPr>
          <a:lstStyle/>
          <a:p>
            <a:pPr lvl="0"/>
            <a:r>
              <a:rPr lang="en" sz="1200" b="1" dirty="0">
                <a:solidFill>
                  <a:srgbClr val="073763"/>
                </a:solidFill>
                <a:latin typeface="Consolas"/>
                <a:ea typeface="Consolas"/>
                <a:cs typeface="Consolas"/>
                <a:sym typeface="Consolas"/>
              </a:rPr>
              <a:t># </a:t>
            </a:r>
            <a:r>
              <a:rPr lang="en" sz="1200" b="1" dirty="0">
                <a:solidFill>
                  <a:srgbClr val="073763"/>
                </a:solidFill>
                <a:latin typeface="Consolas"/>
                <a:ea typeface="Consolas"/>
                <a:cs typeface="Consolas"/>
                <a:sym typeface="Consolas"/>
              </a:rPr>
              <a:t>df -h /mnt/ceph</a:t>
            </a:r>
          </a:p>
          <a:p>
            <a:pPr lvl="0"/>
            <a:r>
              <a:rPr lang="en" sz="1200" b="1" dirty="0">
                <a:solidFill>
                  <a:srgbClr val="073763"/>
                </a:solidFill>
                <a:latin typeface="Consolas"/>
                <a:ea typeface="Consolas"/>
                <a:cs typeface="Consolas"/>
                <a:sym typeface="Consolas"/>
              </a:rPr>
              <a:t>Filesystem                                                                                            Size  Used Avail Use% Mounted on</a:t>
            </a:r>
          </a:p>
          <a:p>
            <a:pPr lvl="0"/>
            <a:r>
              <a:rPr lang="en" sz="1200" b="1" dirty="0">
                <a:solidFill>
                  <a:srgbClr val="073763"/>
                </a:solidFill>
                <a:latin typeface="Consolas"/>
                <a:ea typeface="Consolas"/>
                <a:cs typeface="Consolas"/>
                <a:sym typeface="Consolas"/>
              </a:rPr>
              <a:t>xxx:</a:t>
            </a:r>
            <a:r>
              <a:rPr lang="en" sz="1200" b="1" dirty="0">
                <a:solidFill>
                  <a:srgbClr val="073763"/>
                </a:solidFill>
                <a:latin typeface="Consolas"/>
                <a:ea typeface="Consolas"/>
                <a:cs typeface="Consolas"/>
                <a:sym typeface="Consolas"/>
              </a:rPr>
              <a:t>6789:/  3.1P  173T  2.9P   6% /mnt/ceph</a:t>
            </a:r>
          </a:p>
        </p:txBody>
      </p:sp>
    </p:spTree>
    <p:extLst>
      <p:ext uri="{BB962C8B-B14F-4D97-AF65-F5344CB8AC3E}">
        <p14:creationId xmlns:p14="http://schemas.microsoft.com/office/powerpoint/2010/main" val="336618691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5900" y="994205"/>
            <a:ext cx="6170141" cy="3355136"/>
          </a:xfrm>
        </p:spPr>
        <p:txBody>
          <a:bodyPr>
            <a:normAutofit fontScale="55000" lnSpcReduction="20000"/>
          </a:bodyPr>
          <a:lstStyle/>
          <a:p>
            <a:pPr marL="342900"/>
            <a:r>
              <a:rPr lang="en" dirty="0" smtClean="0"/>
              <a:t>Fully puppetize</a:t>
            </a:r>
            <a:r>
              <a:rPr lang="en-US" dirty="0" smtClean="0"/>
              <a:t>d using forked upstream </a:t>
            </a:r>
            <a:r>
              <a:rPr lang="en-US" dirty="0"/>
              <a:t>module: </a:t>
            </a:r>
            <a:r>
              <a:rPr lang="en-US" dirty="0">
                <a:hlinkClick r:id="rId2"/>
              </a:rPr>
              <a:t>https://github.com/cernceph/puppet-</a:t>
            </a:r>
            <a:r>
              <a:rPr lang="en-US" dirty="0" smtClean="0">
                <a:hlinkClick r:id="rId2"/>
              </a:rPr>
              <a:t>ceph</a:t>
            </a:r>
            <a:r>
              <a:rPr lang="en-US" dirty="0" smtClean="0"/>
              <a:t> </a:t>
            </a:r>
          </a:p>
          <a:p>
            <a:pPr marL="342900"/>
            <a:endParaRPr lang="en" dirty="0" smtClean="0">
              <a:hlinkClick r:id="rId3"/>
            </a:endParaRPr>
          </a:p>
          <a:p>
            <a:pPr marL="342900"/>
            <a:r>
              <a:rPr lang="en" dirty="0" smtClean="0"/>
              <a:t>Automated </a:t>
            </a:r>
            <a:r>
              <a:rPr lang="en" dirty="0"/>
              <a:t>machine commissioning</a:t>
            </a:r>
            <a:r>
              <a:rPr lang="en-US" dirty="0"/>
              <a:t> and maintenance</a:t>
            </a:r>
          </a:p>
          <a:p>
            <a:pPr marL="651510" lvl="1"/>
            <a:r>
              <a:rPr lang="en" dirty="0"/>
              <a:t>Add a server to the hostgroup (osd, mon, radosgw)</a:t>
            </a:r>
            <a:endParaRPr lang="en-US" dirty="0"/>
          </a:p>
          <a:p>
            <a:pPr marL="651510" lvl="1"/>
            <a:r>
              <a:rPr lang="en" dirty="0"/>
              <a:t>OSD disks are detected, formatted, prepared, auth’d</a:t>
            </a:r>
            <a:endParaRPr lang="en-US" dirty="0"/>
          </a:p>
          <a:p>
            <a:pPr marL="792099" lvl="2"/>
            <a:r>
              <a:rPr lang="en-US" dirty="0"/>
              <a:t>Also after disk replacement</a:t>
            </a:r>
          </a:p>
          <a:p>
            <a:pPr marL="651510" lvl="1"/>
            <a:r>
              <a:rPr lang="en" dirty="0" smtClean="0"/>
              <a:t>Auto-generated ceph.conf</a:t>
            </a:r>
            <a:endParaRPr lang="en-US" dirty="0" smtClean="0"/>
          </a:p>
          <a:p>
            <a:pPr marL="651510" lvl="1"/>
            <a:r>
              <a:rPr lang="en" dirty="0" smtClean="0"/>
              <a:t>Last </a:t>
            </a:r>
            <a:r>
              <a:rPr lang="en" dirty="0"/>
              <a:t>step is manual/controlled: service ceph start</a:t>
            </a:r>
          </a:p>
          <a:p>
            <a:endParaRPr lang="en" dirty="0"/>
          </a:p>
          <a:p>
            <a:pPr marL="342900"/>
            <a:r>
              <a:rPr lang="en-US" dirty="0"/>
              <a:t>M</a:t>
            </a:r>
            <a:r>
              <a:rPr lang="en" dirty="0"/>
              <a:t>collective for bulk operations on the </a:t>
            </a:r>
            <a:r>
              <a:rPr lang="en" dirty="0" smtClean="0"/>
              <a:t>servers</a:t>
            </a:r>
            <a:endParaRPr lang="en-US" dirty="0" smtClean="0"/>
          </a:p>
          <a:p>
            <a:pPr marL="651510" lvl="1"/>
            <a:r>
              <a:rPr lang="en" dirty="0" smtClean="0"/>
              <a:t>Ceph </a:t>
            </a:r>
            <a:r>
              <a:rPr lang="en" dirty="0"/>
              <a:t>rpm </a:t>
            </a:r>
            <a:r>
              <a:rPr lang="en" dirty="0" smtClean="0"/>
              <a:t>upgrades</a:t>
            </a:r>
            <a:endParaRPr lang="en-US" dirty="0" smtClean="0"/>
          </a:p>
          <a:p>
            <a:pPr marL="651510" lvl="1"/>
            <a:r>
              <a:rPr lang="en" dirty="0" smtClean="0"/>
              <a:t>daemon </a:t>
            </a:r>
            <a:r>
              <a:rPr lang="en" dirty="0"/>
              <a:t>restarts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030067" y="4767263"/>
            <a:ext cx="2171700" cy="273844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  <a:latin typeface="Arial"/>
              </a:rPr>
              <a:t>Ceph @ CERN -- Dan van der Ster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82032" y="4767263"/>
            <a:ext cx="376068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249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Use-Cases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030067" y="4767263"/>
            <a:ext cx="21717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Ceph @ CERN -- Dan van der Ster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82032" y="4767263"/>
            <a:ext cx="376068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540996" y="803894"/>
            <a:ext cx="4062008" cy="3772536"/>
            <a:chOff x="1024906" y="1060518"/>
            <a:chExt cx="5416010" cy="5030048"/>
          </a:xfrm>
        </p:grpSpPr>
        <p:pic>
          <p:nvPicPr>
            <p:cNvPr id="3" name="Picture 2" descr="stack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4906" y="2309756"/>
              <a:ext cx="5416010" cy="378081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11285" y="1060518"/>
              <a:ext cx="1566947" cy="60797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81381" y="1752915"/>
              <a:ext cx="1102916" cy="47712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29152" y="1060518"/>
              <a:ext cx="746467" cy="77112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51092" y="1806612"/>
              <a:ext cx="724527" cy="503144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78232" y="1831643"/>
              <a:ext cx="995990" cy="3983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079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16/07/2015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Tim Bell -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2395EF-1B53-47BD-91E1-FFA228578B5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701404"/>
      </p:ext>
    </p:extLst>
  </p:cSld>
  <p:clrMapOvr>
    <a:masterClrMapping/>
  </p:clrMapOvr>
</p:sld>
</file>

<file path=ppt/theme/theme1.xml><?xml version="1.0" encoding="utf-8"?>
<a:theme xmlns:a="http://schemas.openxmlformats.org/drawingml/2006/main" name="CERN(16-9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CERN(16-9).thmx</Template>
  <TotalTime>68928</TotalTime>
  <Words>633</Words>
  <Application>Microsoft Office PowerPoint</Application>
  <PresentationFormat>On-screen Show (16:9)</PresentationFormat>
  <Paragraphs>151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Bold</vt:lpstr>
      <vt:lpstr>Calibri</vt:lpstr>
      <vt:lpstr>Consolas</vt:lpstr>
      <vt:lpstr>Gill Sans</vt:lpstr>
      <vt:lpstr>Gill Sans Light</vt:lpstr>
      <vt:lpstr>CERN(16-9)</vt:lpstr>
      <vt:lpstr>Scale of data today …</vt:lpstr>
      <vt:lpstr>CERN Data</vt:lpstr>
      <vt:lpstr>PowerPoint Presentation</vt:lpstr>
      <vt:lpstr>Open Data – Open Knowledge</vt:lpstr>
      <vt:lpstr>Ceph Architecture and Use-Cases</vt:lpstr>
      <vt:lpstr>3PB of Ceph</vt:lpstr>
      <vt:lpstr>Deployment</vt:lpstr>
      <vt:lpstr>Potential Use-Cases</vt:lpstr>
      <vt:lpstr>Backup</vt:lpstr>
      <vt:lpstr>CERN Networks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tim.bell@cern.ch</dc:creator>
  <cp:lastModifiedBy>Tim Bell</cp:lastModifiedBy>
  <cp:revision>618</cp:revision>
  <cp:lastPrinted>2014-10-23T14:33:53Z</cp:lastPrinted>
  <dcterms:created xsi:type="dcterms:W3CDTF">2012-11-30T11:07:05Z</dcterms:created>
  <dcterms:modified xsi:type="dcterms:W3CDTF">2015-07-14T11:30:56Z</dcterms:modified>
</cp:coreProperties>
</file>