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1"/>
  </p:notesMasterIdLst>
  <p:handoutMasterIdLst>
    <p:handoutMasterId r:id="rId22"/>
  </p:handoutMasterIdLst>
  <p:sldIdLst>
    <p:sldId id="414" r:id="rId2"/>
    <p:sldId id="257" r:id="rId3"/>
    <p:sldId id="456" r:id="rId4"/>
    <p:sldId id="457" r:id="rId5"/>
    <p:sldId id="458" r:id="rId6"/>
    <p:sldId id="446" r:id="rId7"/>
    <p:sldId id="447" r:id="rId8"/>
    <p:sldId id="448" r:id="rId9"/>
    <p:sldId id="449" r:id="rId10"/>
    <p:sldId id="460" r:id="rId11"/>
    <p:sldId id="372" r:id="rId12"/>
    <p:sldId id="373" r:id="rId13"/>
    <p:sldId id="380" r:id="rId14"/>
    <p:sldId id="381" r:id="rId15"/>
    <p:sldId id="395" r:id="rId16"/>
    <p:sldId id="450" r:id="rId17"/>
    <p:sldId id="459" r:id="rId18"/>
    <p:sldId id="462" r:id="rId19"/>
    <p:sldId id="461" r:id="rId20"/>
  </p:sldIdLst>
  <p:sldSz cx="9144000" cy="5143500" type="screen16x9"/>
  <p:notesSz cx="6669088" cy="9926638"/>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C8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63" autoAdjust="0"/>
    <p:restoredTop sz="89880" autoAdjust="0"/>
  </p:normalViewPr>
  <p:slideViewPr>
    <p:cSldViewPr snapToGrid="0" snapToObjects="1">
      <p:cViewPr varScale="1">
        <p:scale>
          <a:sx n="84" d="100"/>
          <a:sy n="84" d="100"/>
        </p:scale>
        <p:origin x="523" y="48"/>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6966"/>
    </p:cViewPr>
  </p:sorterViewPr>
  <p:notesViewPr>
    <p:cSldViewPr snapToGrid="0" snapToObjects="1">
      <p:cViewPr varScale="1">
        <p:scale>
          <a:sx n="53" d="100"/>
          <a:sy n="53" d="100"/>
        </p:scale>
        <p:origin x="2280"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890665" cy="498395"/>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sz="quarter" idx="1"/>
          </p:nvPr>
        </p:nvSpPr>
        <p:spPr>
          <a:xfrm>
            <a:off x="3776866" y="2"/>
            <a:ext cx="2890665" cy="498395"/>
          </a:xfrm>
          <a:prstGeom prst="rect">
            <a:avLst/>
          </a:prstGeom>
        </p:spPr>
        <p:txBody>
          <a:bodyPr vert="horz" lIns="91440" tIns="45720" rIns="91440" bIns="45720" rtlCol="0"/>
          <a:lstStyle>
            <a:lvl1pPr algn="r">
              <a:defRPr sz="1200"/>
            </a:lvl1pPr>
          </a:lstStyle>
          <a:p>
            <a:pPr>
              <a:defRPr/>
            </a:pPr>
            <a:fld id="{F7C59B33-D8F5-4DE3-B0DF-5367EC9C2AC6}" type="datetimeFigureOut">
              <a:rPr lang="en-GB"/>
              <a:pPr>
                <a:defRPr/>
              </a:pPr>
              <a:t>14/07/2015</a:t>
            </a:fld>
            <a:endParaRPr lang="en-GB"/>
          </a:p>
        </p:txBody>
      </p:sp>
      <p:sp>
        <p:nvSpPr>
          <p:cNvPr id="4" name="Footer Placeholder 3"/>
          <p:cNvSpPr>
            <a:spLocks noGrp="1"/>
          </p:cNvSpPr>
          <p:nvPr>
            <p:ph type="ftr" sz="quarter" idx="2"/>
          </p:nvPr>
        </p:nvSpPr>
        <p:spPr>
          <a:xfrm>
            <a:off x="0" y="9428244"/>
            <a:ext cx="2890665" cy="498395"/>
          </a:xfrm>
          <a:prstGeom prst="rect">
            <a:avLst/>
          </a:prstGeom>
        </p:spPr>
        <p:txBody>
          <a:bodyPr vert="horz" lIns="91440" tIns="45720" rIns="91440" bIns="45720" rtlCol="0" anchor="b"/>
          <a:lstStyle>
            <a:lvl1pPr algn="l">
              <a:defRPr sz="1200"/>
            </a:lvl1pPr>
          </a:lstStyle>
          <a:p>
            <a:pPr>
              <a:defRPr/>
            </a:pPr>
            <a:endParaRPr lang="en-GB"/>
          </a:p>
        </p:txBody>
      </p:sp>
      <p:sp>
        <p:nvSpPr>
          <p:cNvPr id="5" name="Slide Number Placeholder 4"/>
          <p:cNvSpPr>
            <a:spLocks noGrp="1"/>
          </p:cNvSpPr>
          <p:nvPr>
            <p:ph type="sldNum" sz="quarter" idx="3"/>
          </p:nvPr>
        </p:nvSpPr>
        <p:spPr>
          <a:xfrm>
            <a:off x="3776866" y="9428244"/>
            <a:ext cx="2890665" cy="498395"/>
          </a:xfrm>
          <a:prstGeom prst="rect">
            <a:avLst/>
          </a:prstGeom>
        </p:spPr>
        <p:txBody>
          <a:bodyPr vert="horz" lIns="91440" tIns="45720" rIns="91440" bIns="45720" rtlCol="0" anchor="b"/>
          <a:lstStyle>
            <a:lvl1pPr algn="r">
              <a:defRPr sz="1200"/>
            </a:lvl1pPr>
          </a:lstStyle>
          <a:p>
            <a:pPr>
              <a:defRPr/>
            </a:pPr>
            <a:fld id="{5EC6D80C-D179-4422-AADD-8517C7B549B7}" type="slidenum">
              <a:rPr lang="en-GB"/>
              <a:pPr>
                <a:defRPr/>
              </a:pPr>
              <a:t>‹#›</a:t>
            </a:fld>
            <a:endParaRPr lang="en-GB"/>
          </a:p>
        </p:txBody>
      </p:sp>
    </p:spTree>
    <p:extLst>
      <p:ext uri="{BB962C8B-B14F-4D97-AF65-F5344CB8AC3E}">
        <p14:creationId xmlns:p14="http://schemas.microsoft.com/office/powerpoint/2010/main" val="25194204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90665" cy="496809"/>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GB"/>
          </a:p>
        </p:txBody>
      </p:sp>
      <p:sp>
        <p:nvSpPr>
          <p:cNvPr id="3" name="Date Placeholder 2"/>
          <p:cNvSpPr>
            <a:spLocks noGrp="1"/>
          </p:cNvSpPr>
          <p:nvPr>
            <p:ph type="dt" idx="1"/>
          </p:nvPr>
        </p:nvSpPr>
        <p:spPr>
          <a:xfrm>
            <a:off x="3776866" y="1"/>
            <a:ext cx="2890665" cy="496809"/>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F6C4B097-7516-4A6D-8B90-34D485C0209C}" type="datetimeFigureOut">
              <a:rPr lang="en-GB"/>
              <a:pPr>
                <a:defRPr/>
              </a:pPr>
              <a:t>14/07/2015</a:t>
            </a:fld>
            <a:endParaRPr lang="en-GB"/>
          </a:p>
        </p:txBody>
      </p:sp>
      <p:sp>
        <p:nvSpPr>
          <p:cNvPr id="4" name="Slide Image Placeholder 3"/>
          <p:cNvSpPr>
            <a:spLocks noGrp="1" noRot="1" noChangeAspect="1"/>
          </p:cNvSpPr>
          <p:nvPr>
            <p:ph type="sldImg" idx="2"/>
          </p:nvPr>
        </p:nvSpPr>
        <p:spPr>
          <a:xfrm>
            <a:off x="26988" y="744538"/>
            <a:ext cx="6615112" cy="3722687"/>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66598" y="4715710"/>
            <a:ext cx="5335893" cy="4466511"/>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9428243"/>
            <a:ext cx="2890665" cy="496809"/>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GB"/>
          </a:p>
        </p:txBody>
      </p:sp>
      <p:sp>
        <p:nvSpPr>
          <p:cNvPr id="7" name="Slide Number Placeholder 6"/>
          <p:cNvSpPr>
            <a:spLocks noGrp="1"/>
          </p:cNvSpPr>
          <p:nvPr>
            <p:ph type="sldNum" sz="quarter" idx="5"/>
          </p:nvPr>
        </p:nvSpPr>
        <p:spPr>
          <a:xfrm>
            <a:off x="3776866" y="9428243"/>
            <a:ext cx="2890665" cy="496809"/>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FDBDF0F7-4478-4484-9573-06EE9B99E04B}" type="slidenum">
              <a:rPr lang="en-GB"/>
              <a:pPr>
                <a:defRPr/>
              </a:pPr>
              <a:t>‹#›</a:t>
            </a:fld>
            <a:endParaRPr lang="en-GB"/>
          </a:p>
        </p:txBody>
      </p:sp>
    </p:spTree>
    <p:extLst>
      <p:ext uri="{BB962C8B-B14F-4D97-AF65-F5344CB8AC3E}">
        <p14:creationId xmlns:p14="http://schemas.microsoft.com/office/powerpoint/2010/main" val="1747908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4" name="Slide Number Placeholder 3"/>
          <p:cNvSpPr>
            <a:spLocks noGrp="1"/>
          </p:cNvSpPr>
          <p:nvPr>
            <p:ph type="sldNum" sz="quarter" idx="5"/>
          </p:nvPr>
        </p:nvSpPr>
        <p:spPr/>
        <p:txBody>
          <a:bodyPr/>
          <a:lstStyle/>
          <a:p>
            <a:pPr>
              <a:defRPr/>
            </a:pPr>
            <a:fld id="{36B19ABC-9756-48B1-883D-B1840182028F}" type="slidenum">
              <a:rPr lang="en-GB" smtClean="0"/>
              <a:pPr>
                <a:defRPr/>
              </a:pPr>
              <a:t>1</a:t>
            </a:fld>
            <a:endParaRPr lang="en-GB"/>
          </a:p>
        </p:txBody>
      </p:sp>
    </p:spTree>
    <p:extLst>
      <p:ext uri="{BB962C8B-B14F-4D97-AF65-F5344CB8AC3E}">
        <p14:creationId xmlns:p14="http://schemas.microsoft.com/office/powerpoint/2010/main" val="21501377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CERN staff are generally on short term contracts, 2-5 years</a:t>
            </a:r>
            <a:r>
              <a:rPr lang="en-GB" baseline="0" dirty="0" smtClean="0"/>
              <a:t> and come from all over the member states.</a:t>
            </a:r>
          </a:p>
          <a:p>
            <a:endParaRPr lang="en-GB" baseline="0" dirty="0" smtClean="0"/>
          </a:p>
          <a:p>
            <a:r>
              <a:rPr lang="en-GB" baseline="0" dirty="0" smtClean="0"/>
              <a:t>They come to CERN, often out of university or their 1</a:t>
            </a:r>
            <a:r>
              <a:rPr lang="en-GB" baseline="30000" dirty="0" smtClean="0"/>
              <a:t>st</a:t>
            </a:r>
            <a:r>
              <a:rPr lang="en-GB" baseline="0" dirty="0" smtClean="0"/>
              <a:t> jobs. We look for potential rather than specific skills in the current tools. </a:t>
            </a:r>
          </a:p>
          <a:p>
            <a:endParaRPr lang="en-GB" baseline="0" dirty="0" smtClean="0"/>
          </a:p>
          <a:p>
            <a:r>
              <a:rPr lang="en-GB" baseline="0" dirty="0" smtClean="0"/>
              <a:t>After a time at CERN, they leave with expert skills and experience in our tools which is a great help for finding future job opportunities and ensuring motivation to the end of their contracts.</a:t>
            </a:r>
            <a:endParaRPr lang="en-GB" dirty="0"/>
          </a:p>
        </p:txBody>
      </p:sp>
      <p:sp>
        <p:nvSpPr>
          <p:cNvPr id="4" name="Slide Number Placeholder 3"/>
          <p:cNvSpPr>
            <a:spLocks noGrp="1"/>
          </p:cNvSpPr>
          <p:nvPr>
            <p:ph type="sldNum" sz="quarter" idx="10"/>
          </p:nvPr>
        </p:nvSpPr>
        <p:spPr/>
        <p:txBody>
          <a:bodyPr/>
          <a:lstStyle/>
          <a:p>
            <a:pPr>
              <a:defRPr/>
            </a:pPr>
            <a:fld id="{FDBDF0F7-4478-4484-9573-06EE9B99E04B}" type="slidenum">
              <a:rPr lang="en-GB" smtClean="0"/>
              <a:pPr>
                <a:defRPr/>
              </a:pPr>
              <a:t>14</a:t>
            </a:fld>
            <a:endParaRPr lang="en-GB"/>
          </a:p>
        </p:txBody>
      </p:sp>
    </p:spTree>
    <p:extLst>
      <p:ext uri="{BB962C8B-B14F-4D97-AF65-F5344CB8AC3E}">
        <p14:creationId xmlns:p14="http://schemas.microsoft.com/office/powerpoint/2010/main" val="2485373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DBDF0F7-4478-4484-9573-06EE9B99E04B}" type="slidenum">
              <a:rPr lang="en-GB" smtClean="0"/>
              <a:pPr>
                <a:defRPr/>
              </a:pPr>
              <a:t>16</a:t>
            </a:fld>
            <a:endParaRPr lang="en-GB"/>
          </a:p>
        </p:txBody>
      </p:sp>
    </p:spTree>
    <p:extLst>
      <p:ext uri="{BB962C8B-B14F-4D97-AF65-F5344CB8AC3E}">
        <p14:creationId xmlns:p14="http://schemas.microsoft.com/office/powerpoint/2010/main" val="31153453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5B5B678-E09A-4D15-BA6C-191E0556FD12}" type="slidenum">
              <a:rPr lang="en-GB" smtClean="0"/>
              <a:t>19</a:t>
            </a:fld>
            <a:endParaRPr lang="en-GB"/>
          </a:p>
        </p:txBody>
      </p:sp>
    </p:spTree>
    <p:extLst>
      <p:ext uri="{BB962C8B-B14F-4D97-AF65-F5344CB8AC3E}">
        <p14:creationId xmlns:p14="http://schemas.microsoft.com/office/powerpoint/2010/main" val="3653343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dirty="0" smtClean="0"/>
          </a:p>
        </p:txBody>
      </p:sp>
      <p:sp>
        <p:nvSpPr>
          <p:cNvPr id="4" name="Slide Number Placeholder 3"/>
          <p:cNvSpPr>
            <a:spLocks noGrp="1"/>
          </p:cNvSpPr>
          <p:nvPr>
            <p:ph type="sldNum" sz="quarter" idx="5"/>
          </p:nvPr>
        </p:nvSpPr>
        <p:spPr/>
        <p:txBody>
          <a:bodyPr/>
          <a:lstStyle/>
          <a:p>
            <a:pPr>
              <a:defRPr/>
            </a:pPr>
            <a:fld id="{BBFD93B4-14E5-447A-BB79-9B68B467BD8D}" type="slidenum">
              <a:rPr lang="en-GB" smtClean="0"/>
              <a:pPr>
                <a:defRPr/>
              </a:pPr>
              <a:t>2</a:t>
            </a:fld>
            <a:endParaRPr lang="en-GB"/>
          </a:p>
        </p:txBody>
      </p:sp>
    </p:spTree>
    <p:extLst>
      <p:ext uri="{BB962C8B-B14F-4D97-AF65-F5344CB8AC3E}">
        <p14:creationId xmlns:p14="http://schemas.microsoft.com/office/powerpoint/2010/main" val="18603581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DBDF0F7-4478-4484-9573-06EE9B99E04B}" type="slidenum">
              <a:rPr lang="en-GB" smtClean="0"/>
              <a:pPr>
                <a:defRPr/>
              </a:pPr>
              <a:t>6</a:t>
            </a:fld>
            <a:endParaRPr lang="en-GB"/>
          </a:p>
        </p:txBody>
      </p:sp>
    </p:spTree>
    <p:extLst>
      <p:ext uri="{BB962C8B-B14F-4D97-AF65-F5344CB8AC3E}">
        <p14:creationId xmlns:p14="http://schemas.microsoft.com/office/powerpoint/2010/main" val="1645898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smtClean="0"/>
              <a:t>Recording and analysing the data takes a lot of computing power.</a:t>
            </a:r>
          </a:p>
          <a:p>
            <a:pPr eaLnBrk="1" hangingPunct="1">
              <a:spcBef>
                <a:spcPct val="0"/>
              </a:spcBef>
            </a:pPr>
            <a:endParaRPr lang="en-GB" smtClean="0"/>
          </a:p>
          <a:p>
            <a:pPr eaLnBrk="1" hangingPunct="1">
              <a:spcBef>
                <a:spcPct val="0"/>
              </a:spcBef>
            </a:pPr>
            <a:r>
              <a:rPr lang="en-GB" smtClean="0"/>
              <a:t>The CERN computer centre was built in the 1970s for mainframes and crays. Now running at 3.5MW of power, it houses 11,000 servers but is at the limit of cooling and electrical power. It is also a tourist attraction with over 80,000 visitors last year!</a:t>
            </a:r>
          </a:p>
          <a:p>
            <a:pPr eaLnBrk="1" hangingPunct="1">
              <a:spcBef>
                <a:spcPct val="0"/>
              </a:spcBef>
            </a:pPr>
            <a:endParaRPr lang="en-GB" smtClean="0"/>
          </a:p>
          <a:p>
            <a:pPr eaLnBrk="1" hangingPunct="1">
              <a:spcBef>
                <a:spcPct val="0"/>
              </a:spcBef>
            </a:pPr>
            <a:r>
              <a:rPr lang="en-GB" smtClean="0"/>
              <a:t>As you can see, racks are only partially empty in view of the limits on cooling.</a:t>
            </a:r>
          </a:p>
          <a:p>
            <a:pPr eaLnBrk="1" hangingPunct="1">
              <a:spcBef>
                <a:spcPct val="0"/>
              </a:spcBef>
            </a:pPr>
            <a:endParaRPr lang="en-GB" smtClean="0"/>
          </a:p>
          <a:p>
            <a:pPr eaLnBrk="1" hangingPunct="1">
              <a:spcBef>
                <a:spcPct val="0"/>
              </a:spcBef>
            </a:pPr>
            <a:endParaRPr lang="en-GB" smtClean="0"/>
          </a:p>
        </p:txBody>
      </p:sp>
      <p:sp>
        <p:nvSpPr>
          <p:cNvPr id="40964"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pPr>
            <a:fld id="{23006579-BAD6-4E12-9CFE-E88CBD688313}" type="slidenum">
              <a:rPr lang="en-GB" smtClean="0">
                <a:latin typeface="Calibri" panose="020F0502020204030204" pitchFamily="34" charset="0"/>
              </a:rPr>
              <a:pPr fontAlgn="base">
                <a:spcBef>
                  <a:spcPct val="0"/>
                </a:spcBef>
                <a:spcAft>
                  <a:spcPct val="0"/>
                </a:spcAft>
              </a:pPr>
              <a:t>7</a:t>
            </a:fld>
            <a:endParaRPr lang="en-GB" smtClean="0">
              <a:latin typeface="Calibri" panose="020F0502020204030204" pitchFamily="34" charset="0"/>
            </a:endParaRPr>
          </a:p>
        </p:txBody>
      </p:sp>
    </p:spTree>
    <p:extLst>
      <p:ext uri="{BB962C8B-B14F-4D97-AF65-F5344CB8AC3E}">
        <p14:creationId xmlns:p14="http://schemas.microsoft.com/office/powerpoint/2010/main" val="19603645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However,</a:t>
            </a:r>
            <a:r>
              <a:rPr lang="en-GB" baseline="0" dirty="0" smtClean="0"/>
              <a:t> CERN is a publically funded body with strict purchasing rules to make sure that the contributions from our contributing countries are also provided back to the member states, our hardware purchases should be distributed to each of the countries in ratio of their contributions.,</a:t>
            </a:r>
          </a:p>
          <a:p>
            <a:endParaRPr lang="en-GB" baseline="0" dirty="0" smtClean="0"/>
          </a:p>
          <a:p>
            <a:r>
              <a:rPr lang="en-GB" baseline="0" dirty="0" smtClean="0"/>
              <a:t>So, we have a public procurement cycle that takes 280 days in the best case… we define the specifications 6 months before we actually have the h/w available and that is in the best case. Worst case, we find issues when the servers are delivered. We’ve had cases such as swapping out 7,000 disk drives where you stop tracking by the drive but measure it by the pallet of disks.</a:t>
            </a:r>
          </a:p>
          <a:p>
            <a:endParaRPr lang="en-GB" baseline="0" dirty="0" smtClean="0"/>
          </a:p>
          <a:p>
            <a:r>
              <a:rPr lang="en-GB" baseline="0" dirty="0" smtClean="0"/>
              <a:t>With these constraints, we needed to find an approach that allows us to be flexible for the physicists while still being compliant with the rules.</a:t>
            </a:r>
          </a:p>
          <a:p>
            <a:endParaRPr lang="en-GB" dirty="0"/>
          </a:p>
        </p:txBody>
      </p:sp>
      <p:sp>
        <p:nvSpPr>
          <p:cNvPr id="4" name="Slide Number Placeholder 3"/>
          <p:cNvSpPr>
            <a:spLocks noGrp="1"/>
          </p:cNvSpPr>
          <p:nvPr>
            <p:ph type="sldNum" sz="quarter" idx="10"/>
          </p:nvPr>
        </p:nvSpPr>
        <p:spPr/>
        <p:txBody>
          <a:bodyPr/>
          <a:lstStyle/>
          <a:p>
            <a:pPr>
              <a:defRPr/>
            </a:pPr>
            <a:fld id="{FDBDF0F7-4478-4484-9573-06EE9B99E04B}" type="slidenum">
              <a:rPr lang="en-GB" smtClean="0"/>
              <a:pPr>
                <a:defRPr/>
              </a:pPr>
              <a:t>8</a:t>
            </a:fld>
            <a:endParaRPr lang="en-GB"/>
          </a:p>
        </p:txBody>
      </p:sp>
    </p:spTree>
    <p:extLst>
      <p:ext uri="{BB962C8B-B14F-4D97-AF65-F5344CB8AC3E}">
        <p14:creationId xmlns:p14="http://schemas.microsoft.com/office/powerpoint/2010/main" val="42793640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4" name="Slide Number Placeholder 3"/>
          <p:cNvSpPr>
            <a:spLocks noGrp="1"/>
          </p:cNvSpPr>
          <p:nvPr>
            <p:ph type="sldNum" sz="quarter" idx="5"/>
          </p:nvPr>
        </p:nvSpPr>
        <p:spPr/>
        <p:txBody>
          <a:bodyPr/>
          <a:lstStyle/>
          <a:p>
            <a:pPr>
              <a:defRPr/>
            </a:pPr>
            <a:fld id="{17F4DFFB-C3E9-42AE-ADCB-B0ABFE608EFE}" type="slidenum">
              <a:rPr lang="en-GB" smtClean="0"/>
              <a:pPr>
                <a:defRPr/>
              </a:pPr>
              <a:t>9</a:t>
            </a:fld>
            <a:endParaRPr lang="en-GB"/>
          </a:p>
        </p:txBody>
      </p:sp>
    </p:spTree>
    <p:extLst>
      <p:ext uri="{BB962C8B-B14F-4D97-AF65-F5344CB8AC3E}">
        <p14:creationId xmlns:p14="http://schemas.microsoft.com/office/powerpoint/2010/main" val="12245434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With the new data centre in </a:t>
            </a:r>
            <a:r>
              <a:rPr lang="en-GB" dirty="0" err="1" smtClean="0"/>
              <a:t>Budapast</a:t>
            </a:r>
            <a:r>
              <a:rPr lang="en-GB" dirty="0" smtClean="0"/>
              <a:t>, we could now</a:t>
            </a:r>
            <a:r>
              <a:rPr lang="en-GB" baseline="0" dirty="0" smtClean="0"/>
              <a:t> look at address the upcoming data increases but there were a number of constraints.</a:t>
            </a:r>
          </a:p>
          <a:p>
            <a:endParaRPr lang="en-GB" baseline="0" dirty="0" smtClean="0"/>
          </a:p>
          <a:p>
            <a:r>
              <a:rPr lang="en-GB" baseline="0" dirty="0" smtClean="0"/>
              <a:t>In the current economic climate, CERN cannot be asking for additional staff to run the computer systems.</a:t>
            </a:r>
          </a:p>
          <a:p>
            <a:endParaRPr lang="en-GB" baseline="0" dirty="0" smtClean="0"/>
          </a:p>
          <a:p>
            <a:r>
              <a:rPr lang="en-GB" baseline="0" dirty="0" smtClean="0"/>
              <a:t>At the same time, the budget for hardware is also under restrictions. The prices are coming down gradually so we can get more for the same but we need to find ways to maximise the </a:t>
            </a:r>
            <a:r>
              <a:rPr lang="en-GB" baseline="0" dirty="0" err="1" smtClean="0"/>
              <a:t>efficicency</a:t>
            </a:r>
            <a:r>
              <a:rPr lang="en-GB" baseline="0" dirty="0" smtClean="0"/>
              <a:t> of the hardware.</a:t>
            </a:r>
          </a:p>
          <a:p>
            <a:endParaRPr lang="en-GB" baseline="0" dirty="0" smtClean="0"/>
          </a:p>
          <a:p>
            <a:r>
              <a:rPr lang="en-GB" baseline="0" dirty="0" smtClean="0"/>
              <a:t>Our tools for management were written in 2000s, consist of 100,000 of lines of </a:t>
            </a:r>
            <a:r>
              <a:rPr lang="en-GB" baseline="0" dirty="0" err="1" smtClean="0"/>
              <a:t>perl</a:t>
            </a:r>
            <a:r>
              <a:rPr lang="en-GB" baseline="0" dirty="0" smtClean="0"/>
              <a:t> over 10 years, often by students, and in need of maintenance. Changes such as IPv6 or new operating systems would require major effort just to keep up.</a:t>
            </a:r>
          </a:p>
          <a:p>
            <a:endParaRPr lang="en-GB" baseline="0" dirty="0" smtClean="0"/>
          </a:p>
          <a:p>
            <a:r>
              <a:rPr lang="en-GB" baseline="0" dirty="0" smtClean="0"/>
              <a:t>Finally, the users are expected a more responsive central IT service… their expectations are set by the services they use at home, you don’t have to fill out a ticket to get a </a:t>
            </a:r>
            <a:r>
              <a:rPr lang="en-GB" baseline="0" dirty="0" err="1" smtClean="0"/>
              <a:t>dropbox</a:t>
            </a:r>
            <a:r>
              <a:rPr lang="en-GB" baseline="0" dirty="0" smtClean="0"/>
              <a:t> account so why should you need to at work ?</a:t>
            </a:r>
          </a:p>
          <a:p>
            <a:endParaRPr lang="en-GB" dirty="0"/>
          </a:p>
        </p:txBody>
      </p:sp>
      <p:sp>
        <p:nvSpPr>
          <p:cNvPr id="4" name="Slide Number Placeholder 3"/>
          <p:cNvSpPr>
            <a:spLocks noGrp="1"/>
          </p:cNvSpPr>
          <p:nvPr>
            <p:ph type="sldNum" sz="quarter" idx="10"/>
          </p:nvPr>
        </p:nvSpPr>
        <p:spPr/>
        <p:txBody>
          <a:bodyPr/>
          <a:lstStyle/>
          <a:p>
            <a:pPr>
              <a:defRPr/>
            </a:pPr>
            <a:fld id="{FDBDF0F7-4478-4484-9573-06EE9B99E04B}" type="slidenum">
              <a:rPr lang="en-GB" smtClean="0"/>
              <a:pPr>
                <a:defRPr/>
              </a:pPr>
              <a:t>11</a:t>
            </a:fld>
            <a:endParaRPr lang="en-GB"/>
          </a:p>
        </p:txBody>
      </p:sp>
    </p:spTree>
    <p:extLst>
      <p:ext uri="{BB962C8B-B14F-4D97-AF65-F5344CB8AC3E}">
        <p14:creationId xmlns:p14="http://schemas.microsoft.com/office/powerpoint/2010/main" val="8777085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came</a:t>
            </a:r>
            <a:r>
              <a:rPr lang="en-GB" baseline="0" dirty="0" smtClean="0"/>
              <a:t> up with a number of guiding principles…</a:t>
            </a:r>
          </a:p>
          <a:p>
            <a:endParaRPr lang="en-GB" baseline="0" dirty="0" smtClean="0"/>
          </a:p>
          <a:p>
            <a:r>
              <a:rPr lang="en-GB" baseline="0" dirty="0" smtClean="0"/>
              <a:t>We took an approach that CERN was not special. Culturally, for a research organisation this is a big challenge. Many continue to feel that our requirements would be best met by starting again from scratch but with the modern requirements.</a:t>
            </a:r>
          </a:p>
          <a:p>
            <a:endParaRPr lang="en-GB" baseline="0" dirty="0" smtClean="0"/>
          </a:p>
          <a:p>
            <a:r>
              <a:rPr lang="en-GB" baseline="0" dirty="0" smtClean="0"/>
              <a:t>In the past, we had extensive written procedures for </a:t>
            </a:r>
            <a:r>
              <a:rPr lang="en-GB" baseline="0" dirty="0" err="1" smtClean="0"/>
              <a:t>sysadmins</a:t>
            </a:r>
            <a:r>
              <a:rPr lang="en-GB" baseline="0" dirty="0" smtClean="0"/>
              <a:t> to execute with lots of small tools to run, These were error prone and often the guys did not read the latest ones before they performed the operation. We needed to find ways to scale the productivity the team to match the additional servers.</a:t>
            </a:r>
          </a:p>
          <a:p>
            <a:endParaRPr lang="en-GB" baseline="0" dirty="0" smtClean="0"/>
          </a:p>
          <a:p>
            <a:r>
              <a:rPr lang="en-GB" baseline="0" dirty="0" smtClean="0"/>
              <a:t>One of the highest people cost items was the tooling. We had previously been constructing requirements lists, with detailed must-have needs for acceptance. Instead, we asked ourselves how come the other big centres could run using these open source tools yet we had special requirements. Often, the root cause was that we did not understand the best approach to use the tools rather than that we were special.</a:t>
            </a:r>
          </a:p>
          <a:p>
            <a:endParaRPr lang="en-GB" baseline="0" dirty="0" smtClean="0"/>
          </a:p>
          <a:p>
            <a:r>
              <a:rPr lang="en-GB" baseline="0" dirty="0" smtClean="0"/>
              <a:t>The maintenance of our tools was high. The skills and experienced staff were taking up more and more of their time with the custom code so we took an approach of deploy rather than develop. </a:t>
            </a:r>
          </a:p>
          <a:p>
            <a:endParaRPr lang="en-GB" baseline="0" dirty="0" smtClean="0"/>
          </a:p>
          <a:p>
            <a:r>
              <a:rPr lang="en-GB" baseline="0" dirty="0" smtClean="0"/>
              <a:t>This meant finding the open source tools that made sense for us, trying them out. Where we found something that was missing, we challenged it again and again. Finally, we would develop in collaboration with the community generalised </a:t>
            </a:r>
            <a:r>
              <a:rPr lang="en-GB" baseline="0" dirty="0" err="1" smtClean="0"/>
              <a:t>solutikons</a:t>
            </a:r>
            <a:r>
              <a:rPr lang="en-GB" baseline="0" dirty="0" smtClean="0"/>
              <a:t> for the problems that can </a:t>
            </a:r>
            <a:r>
              <a:rPr lang="en-GB" baseline="0" dirty="0" err="1" smtClean="0"/>
              <a:t>eb</a:t>
            </a:r>
            <a:r>
              <a:rPr lang="en-GB" baseline="0" dirty="0" smtClean="0"/>
              <a:t> maintained by the community afterwards. Long term forking is not sustainable.</a:t>
            </a:r>
          </a:p>
          <a:p>
            <a:endParaRPr lang="en-GB" baseline="0" dirty="0" smtClean="0"/>
          </a:p>
          <a:p>
            <a:endParaRPr lang="en-GB" baseline="0" dirty="0" smtClean="0"/>
          </a:p>
        </p:txBody>
      </p:sp>
      <p:sp>
        <p:nvSpPr>
          <p:cNvPr id="4" name="Slide Number Placeholder 3"/>
          <p:cNvSpPr>
            <a:spLocks noGrp="1"/>
          </p:cNvSpPr>
          <p:nvPr>
            <p:ph type="sldNum" sz="quarter" idx="10"/>
          </p:nvPr>
        </p:nvSpPr>
        <p:spPr/>
        <p:txBody>
          <a:bodyPr/>
          <a:lstStyle/>
          <a:p>
            <a:pPr>
              <a:defRPr/>
            </a:pPr>
            <a:fld id="{FDBDF0F7-4478-4484-9573-06EE9B99E04B}" type="slidenum">
              <a:rPr lang="en-GB" smtClean="0"/>
              <a:pPr>
                <a:defRPr/>
              </a:pPr>
              <a:t>12</a:t>
            </a:fld>
            <a:endParaRPr lang="en-GB"/>
          </a:p>
        </p:txBody>
      </p:sp>
    </p:spTree>
    <p:extLst>
      <p:ext uri="{BB962C8B-B14F-4D97-AF65-F5344CB8AC3E}">
        <p14:creationId xmlns:p14="http://schemas.microsoft.com/office/powerpoint/2010/main" val="632637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how did we choose our tools ? There were the technical requirements are</a:t>
            </a:r>
            <a:r>
              <a:rPr lang="en-GB" baseline="0" dirty="0" smtClean="0"/>
              <a:t> a significant factor but there is also the need to look at the community ecosystem.</a:t>
            </a:r>
          </a:p>
          <a:p>
            <a:endParaRPr lang="en-GB" baseline="0" dirty="0" smtClean="0"/>
          </a:p>
          <a:p>
            <a:r>
              <a:rPr lang="en-GB" baseline="0" dirty="0" smtClean="0"/>
              <a:t>Open source on its own is not enough.. Our fragile legacy tools were open source but were lacking a community. Typical example of this is the O’Reilly books.. Once the O’Reilly book is out, the tool is worth a good look.</a:t>
            </a:r>
          </a:p>
          <a:p>
            <a:endParaRPr lang="en-GB" baseline="0" dirty="0" smtClean="0"/>
          </a:p>
          <a:p>
            <a:r>
              <a:rPr lang="en-GB" baseline="0" dirty="0" smtClean="0"/>
              <a:t>Furthermore, it greatly helps to train new staff… you can buy them a copy and let them work it through to learn rather than needing to be guru mentored.</a:t>
            </a:r>
            <a:endParaRPr lang="en-GB" dirty="0"/>
          </a:p>
        </p:txBody>
      </p:sp>
      <p:sp>
        <p:nvSpPr>
          <p:cNvPr id="4" name="Slide Number Placeholder 3"/>
          <p:cNvSpPr>
            <a:spLocks noGrp="1"/>
          </p:cNvSpPr>
          <p:nvPr>
            <p:ph type="sldNum" sz="quarter" idx="10"/>
          </p:nvPr>
        </p:nvSpPr>
        <p:spPr/>
        <p:txBody>
          <a:bodyPr/>
          <a:lstStyle/>
          <a:p>
            <a:pPr>
              <a:defRPr/>
            </a:pPr>
            <a:fld id="{FDBDF0F7-4478-4484-9573-06EE9B99E04B}" type="slidenum">
              <a:rPr lang="en-GB" smtClean="0"/>
              <a:pPr>
                <a:defRPr/>
              </a:pPr>
              <a:t>13</a:t>
            </a:fld>
            <a:endParaRPr lang="en-GB"/>
          </a:p>
        </p:txBody>
      </p:sp>
    </p:spTree>
    <p:extLst>
      <p:ext uri="{BB962C8B-B14F-4D97-AF65-F5344CB8AC3E}">
        <p14:creationId xmlns:p14="http://schemas.microsoft.com/office/powerpoint/2010/main" val="12519564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Ref idx="1001">
        <a:schemeClr val="bg2"/>
      </p:bgRef>
    </p:bg>
    <p:spTree>
      <p:nvGrpSpPr>
        <p:cNvPr id="1" name=""/>
        <p:cNvGrpSpPr/>
        <p:nvPr/>
      </p:nvGrpSpPr>
      <p:grpSpPr>
        <a:xfrm>
          <a:off x="0" y="0"/>
          <a:ext cx="0" cy="0"/>
          <a:chOff x="0" y="0"/>
          <a:chExt cx="0" cy="0"/>
        </a:xfrm>
      </p:grpSpPr>
      <p:pic>
        <p:nvPicPr>
          <p:cNvPr id="2" name="Picture 7" descr="LogoOutlineblanc.ai"/>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403600" y="1397000"/>
            <a:ext cx="2519363"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462764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lgn="l">
              <a:defRPr sz="900">
                <a:solidFill>
                  <a:schemeClr val="tx1">
                    <a:tint val="75000"/>
                  </a:schemeClr>
                </a:solidFill>
              </a:defRPr>
            </a:lvl1pPr>
          </a:lstStyle>
          <a:p>
            <a:pPr>
              <a:defRPr/>
            </a:pPr>
            <a:r>
              <a:rPr lang="en-US" smtClean="0"/>
              <a:t>16/07/2015</a:t>
            </a:r>
            <a:endParaRPr lang="en-US" dirty="0"/>
          </a:p>
        </p:txBody>
      </p:sp>
      <p:sp>
        <p:nvSpPr>
          <p:cNvPr id="3" name="Footer Placeholder 2"/>
          <p:cNvSpPr>
            <a:spLocks noGrp="1"/>
          </p:cNvSpPr>
          <p:nvPr>
            <p:ph type="ftr" sz="quarter" idx="11"/>
          </p:nvPr>
        </p:nvSpPr>
        <p:spPr/>
        <p:txBody>
          <a:bodyPr/>
          <a:lstStyle>
            <a:lvl1pPr algn="ctr">
              <a:defRPr sz="900">
                <a:solidFill>
                  <a:schemeClr val="tx1">
                    <a:tint val="75000"/>
                  </a:schemeClr>
                </a:solidFill>
              </a:defRPr>
            </a:lvl1pPr>
          </a:lstStyle>
          <a:p>
            <a:pPr>
              <a:defRPr/>
            </a:pPr>
            <a:r>
              <a:rPr lang="en-GB" smtClean="0"/>
              <a:t>Tim Bell - INFN Visit</a:t>
            </a:r>
            <a:endParaRPr lang="en-US" dirty="0"/>
          </a:p>
        </p:txBody>
      </p:sp>
      <p:sp>
        <p:nvSpPr>
          <p:cNvPr id="4" name="Slide Number Placeholder 3"/>
          <p:cNvSpPr>
            <a:spLocks noGrp="1"/>
          </p:cNvSpPr>
          <p:nvPr>
            <p:ph type="sldNum" sz="quarter" idx="12"/>
          </p:nvPr>
        </p:nvSpPr>
        <p:spPr/>
        <p:txBody>
          <a:bodyPr/>
          <a:lstStyle>
            <a:lvl1pPr algn="r">
              <a:defRPr sz="900">
                <a:solidFill>
                  <a:schemeClr val="tx1">
                    <a:tint val="75000"/>
                  </a:schemeClr>
                </a:solidFill>
              </a:defRPr>
            </a:lvl1pPr>
          </a:lstStyle>
          <a:p>
            <a:pPr>
              <a:defRPr/>
            </a:pPr>
            <a:fld id="{0ED90B86-3BC3-42F2-917C-22335C03B90B}" type="slidenum">
              <a:rPr lang="en-US"/>
              <a:pPr>
                <a:defRPr/>
              </a:pPr>
              <a:t>‹#›</a:t>
            </a:fld>
            <a:endParaRPr lang="en-US" dirty="0"/>
          </a:p>
        </p:txBody>
      </p:sp>
    </p:spTree>
    <p:extLst>
      <p:ext uri="{BB962C8B-B14F-4D97-AF65-F5344CB8AC3E}">
        <p14:creationId xmlns:p14="http://schemas.microsoft.com/office/powerpoint/2010/main" val="36208156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lang="fr-CH" smtClean="0"/>
              <a:t>Click to edit Master title style</a:t>
            </a:r>
            <a:endParaRPr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fr-CH" smtClean="0"/>
              <a:t>Click to edit Master text styles</a:t>
            </a:r>
          </a:p>
        </p:txBody>
      </p:sp>
      <p:sp>
        <p:nvSpPr>
          <p:cNvPr id="4" name="Espace réservé du contenu 3"/>
          <p:cNvSpPr>
            <a:spLocks noGrp="1"/>
          </p:cNvSpPr>
          <p:nvPr>
            <p:ph sz="half" idx="1"/>
          </p:nvPr>
        </p:nvSpPr>
        <p:spPr>
          <a:xfrm>
            <a:off x="457200" y="1485900"/>
            <a:ext cx="7086600" cy="2857500"/>
          </a:xfrm>
        </p:spPr>
        <p:txBody>
          <a:bodyPr/>
          <a:lstStyle>
            <a:lvl1pPr>
              <a:defRPr sz="2800"/>
            </a:lvl1pPr>
            <a:lvl2pPr>
              <a:defRPr sz="2400"/>
            </a:lvl2pPr>
            <a:lvl3pPr>
              <a:defRPr sz="2200"/>
            </a:lvl3pPr>
            <a:lvl4pPr>
              <a:defRPr sz="2000"/>
            </a:lvl4pPr>
            <a:lvl5pPr>
              <a:defRPr sz="2000"/>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5" name="Date Placeholder 1"/>
          <p:cNvSpPr>
            <a:spLocks noGrp="1"/>
          </p:cNvSpPr>
          <p:nvPr>
            <p:ph type="dt" sz="half" idx="10"/>
          </p:nvPr>
        </p:nvSpPr>
        <p:spPr/>
        <p:txBody>
          <a:bodyPr/>
          <a:lstStyle>
            <a:lvl1pPr algn="l">
              <a:defRPr sz="900">
                <a:solidFill>
                  <a:schemeClr val="tx1">
                    <a:tint val="75000"/>
                  </a:schemeClr>
                </a:solidFill>
              </a:defRPr>
            </a:lvl1pPr>
          </a:lstStyle>
          <a:p>
            <a:pPr>
              <a:defRPr/>
            </a:pPr>
            <a:r>
              <a:rPr lang="en-US" smtClean="0"/>
              <a:t>16/07/2015</a:t>
            </a:r>
            <a:endParaRPr lang="en-US" dirty="0"/>
          </a:p>
        </p:txBody>
      </p:sp>
      <p:sp>
        <p:nvSpPr>
          <p:cNvPr id="6" name="Footer Placeholder 2"/>
          <p:cNvSpPr>
            <a:spLocks noGrp="1"/>
          </p:cNvSpPr>
          <p:nvPr>
            <p:ph type="ftr" sz="quarter" idx="11"/>
          </p:nvPr>
        </p:nvSpPr>
        <p:spPr/>
        <p:txBody>
          <a:bodyPr/>
          <a:lstStyle>
            <a:lvl1pPr algn="ctr">
              <a:defRPr sz="900">
                <a:solidFill>
                  <a:schemeClr val="tx1">
                    <a:tint val="75000"/>
                  </a:schemeClr>
                </a:solidFill>
              </a:defRPr>
            </a:lvl1pPr>
          </a:lstStyle>
          <a:p>
            <a:pPr>
              <a:defRPr/>
            </a:pPr>
            <a:r>
              <a:rPr lang="en-GB" smtClean="0"/>
              <a:t>Tim Bell - INFN Visit</a:t>
            </a:r>
            <a:endParaRPr lang="en-US" dirty="0"/>
          </a:p>
        </p:txBody>
      </p:sp>
      <p:sp>
        <p:nvSpPr>
          <p:cNvPr id="7" name="Slide Number Placeholder 3"/>
          <p:cNvSpPr>
            <a:spLocks noGrp="1"/>
          </p:cNvSpPr>
          <p:nvPr>
            <p:ph type="sldNum" sz="quarter" idx="12"/>
          </p:nvPr>
        </p:nvSpPr>
        <p:spPr/>
        <p:txBody>
          <a:bodyPr/>
          <a:lstStyle>
            <a:lvl1pPr algn="r">
              <a:defRPr sz="900">
                <a:solidFill>
                  <a:schemeClr val="tx1">
                    <a:tint val="75000"/>
                  </a:schemeClr>
                </a:solidFill>
              </a:defRPr>
            </a:lvl1pPr>
          </a:lstStyle>
          <a:p>
            <a:pPr>
              <a:defRPr/>
            </a:pPr>
            <a:fld id="{AAC2A40F-F5D1-4EEC-8711-DFBB496D25CB}" type="slidenum">
              <a:rPr lang="en-US"/>
              <a:pPr>
                <a:defRPr/>
              </a:pPr>
              <a:t>‹#›</a:t>
            </a:fld>
            <a:endParaRPr lang="en-US" dirty="0"/>
          </a:p>
        </p:txBody>
      </p:sp>
    </p:spTree>
    <p:extLst>
      <p:ext uri="{BB962C8B-B14F-4D97-AF65-F5344CB8AC3E}">
        <p14:creationId xmlns:p14="http://schemas.microsoft.com/office/powerpoint/2010/main" val="14695287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lang="fr-CH" smtClean="0"/>
              <a:t>Click to edit Master title style</a:t>
            </a:r>
            <a:endParaRPr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normAutofit/>
          </a:bodyPr>
          <a:lstStyle>
            <a:lvl1pPr marL="0" indent="0">
              <a:buNone/>
              <a:defRPr sz="3200"/>
            </a:lvl1pPr>
          </a:lstStyle>
          <a:p>
            <a:pPr lvl="0"/>
            <a:r>
              <a:rPr lang="fr-CH" noProof="0" smtClean="0"/>
              <a:t>Drag picture to placeholder or click icon to add</a:t>
            </a:r>
            <a:endParaRPr lang="en-US" noProof="0"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fr-CH" smtClean="0"/>
              <a:t>Click to edit Master text styles</a:t>
            </a:r>
          </a:p>
        </p:txBody>
      </p:sp>
      <p:sp>
        <p:nvSpPr>
          <p:cNvPr id="5" name="Date Placeholder 1"/>
          <p:cNvSpPr>
            <a:spLocks noGrp="1"/>
          </p:cNvSpPr>
          <p:nvPr>
            <p:ph type="dt" sz="half" idx="10"/>
          </p:nvPr>
        </p:nvSpPr>
        <p:spPr/>
        <p:txBody>
          <a:bodyPr/>
          <a:lstStyle>
            <a:lvl1pPr algn="l">
              <a:defRPr sz="900">
                <a:solidFill>
                  <a:schemeClr val="tx1">
                    <a:tint val="75000"/>
                  </a:schemeClr>
                </a:solidFill>
              </a:defRPr>
            </a:lvl1pPr>
          </a:lstStyle>
          <a:p>
            <a:pPr>
              <a:defRPr/>
            </a:pPr>
            <a:r>
              <a:rPr lang="en-US" smtClean="0"/>
              <a:t>16/07/2015</a:t>
            </a:r>
            <a:endParaRPr lang="en-US" dirty="0"/>
          </a:p>
        </p:txBody>
      </p:sp>
      <p:sp>
        <p:nvSpPr>
          <p:cNvPr id="6" name="Footer Placeholder 2"/>
          <p:cNvSpPr>
            <a:spLocks noGrp="1"/>
          </p:cNvSpPr>
          <p:nvPr>
            <p:ph type="ftr" sz="quarter" idx="11"/>
          </p:nvPr>
        </p:nvSpPr>
        <p:spPr/>
        <p:txBody>
          <a:bodyPr/>
          <a:lstStyle>
            <a:lvl1pPr algn="ctr">
              <a:defRPr sz="900">
                <a:solidFill>
                  <a:schemeClr val="tx1">
                    <a:tint val="75000"/>
                  </a:schemeClr>
                </a:solidFill>
              </a:defRPr>
            </a:lvl1pPr>
          </a:lstStyle>
          <a:p>
            <a:pPr>
              <a:defRPr/>
            </a:pPr>
            <a:r>
              <a:rPr lang="en-GB" smtClean="0"/>
              <a:t>Tim Bell - INFN Visit</a:t>
            </a:r>
            <a:endParaRPr lang="en-US" dirty="0"/>
          </a:p>
        </p:txBody>
      </p:sp>
      <p:sp>
        <p:nvSpPr>
          <p:cNvPr id="7" name="Slide Number Placeholder 3"/>
          <p:cNvSpPr>
            <a:spLocks noGrp="1"/>
          </p:cNvSpPr>
          <p:nvPr>
            <p:ph type="sldNum" sz="quarter" idx="12"/>
          </p:nvPr>
        </p:nvSpPr>
        <p:spPr/>
        <p:txBody>
          <a:bodyPr/>
          <a:lstStyle>
            <a:lvl1pPr algn="r">
              <a:defRPr sz="900">
                <a:solidFill>
                  <a:schemeClr val="tx1">
                    <a:tint val="75000"/>
                  </a:schemeClr>
                </a:solidFill>
              </a:defRPr>
            </a:lvl1pPr>
          </a:lstStyle>
          <a:p>
            <a:pPr>
              <a:defRPr/>
            </a:pPr>
            <a:fld id="{7DF621D6-DA5F-4BA3-9AB1-8085C0884CE1}" type="slidenum">
              <a:rPr lang="en-US"/>
              <a:pPr>
                <a:defRPr/>
              </a:pPr>
              <a:t>‹#›</a:t>
            </a:fld>
            <a:endParaRPr lang="en-US" dirty="0"/>
          </a:p>
        </p:txBody>
      </p:sp>
    </p:spTree>
    <p:extLst>
      <p:ext uri="{BB962C8B-B14F-4D97-AF65-F5344CB8AC3E}">
        <p14:creationId xmlns:p14="http://schemas.microsoft.com/office/powerpoint/2010/main" val="25752002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mtClean="0"/>
              <a:t>Click to edit Master title style</a:t>
            </a:r>
            <a:endParaRPr lang="en-US"/>
          </a:p>
        </p:txBody>
      </p:sp>
      <p:sp>
        <p:nvSpPr>
          <p:cNvPr id="3" name="Espace réservé du texte vertical 2"/>
          <p:cNvSpPr>
            <a:spLocks noGrp="1"/>
          </p:cNvSpPr>
          <p:nvPr>
            <p:ph type="body" orient="vert" idx="1"/>
          </p:nvPr>
        </p:nvSpPr>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1"/>
          <p:cNvSpPr>
            <a:spLocks noGrp="1"/>
          </p:cNvSpPr>
          <p:nvPr>
            <p:ph type="dt" sz="half" idx="10"/>
          </p:nvPr>
        </p:nvSpPr>
        <p:spPr/>
        <p:txBody>
          <a:bodyPr/>
          <a:lstStyle>
            <a:lvl1pPr algn="l">
              <a:defRPr sz="900">
                <a:solidFill>
                  <a:schemeClr val="tx1">
                    <a:tint val="75000"/>
                  </a:schemeClr>
                </a:solidFill>
              </a:defRPr>
            </a:lvl1pPr>
          </a:lstStyle>
          <a:p>
            <a:pPr>
              <a:defRPr/>
            </a:pPr>
            <a:r>
              <a:rPr lang="en-US" smtClean="0"/>
              <a:t>16/07/2015</a:t>
            </a:r>
            <a:endParaRPr lang="en-US" dirty="0"/>
          </a:p>
        </p:txBody>
      </p:sp>
      <p:sp>
        <p:nvSpPr>
          <p:cNvPr id="5" name="Footer Placeholder 2"/>
          <p:cNvSpPr>
            <a:spLocks noGrp="1"/>
          </p:cNvSpPr>
          <p:nvPr>
            <p:ph type="ftr" sz="quarter" idx="11"/>
          </p:nvPr>
        </p:nvSpPr>
        <p:spPr/>
        <p:txBody>
          <a:bodyPr/>
          <a:lstStyle>
            <a:lvl1pPr algn="ctr">
              <a:defRPr sz="900">
                <a:solidFill>
                  <a:schemeClr val="tx1">
                    <a:tint val="75000"/>
                  </a:schemeClr>
                </a:solidFill>
              </a:defRPr>
            </a:lvl1pPr>
          </a:lstStyle>
          <a:p>
            <a:pPr>
              <a:defRPr/>
            </a:pPr>
            <a:r>
              <a:rPr lang="en-GB" smtClean="0"/>
              <a:t>Tim Bell - INFN Visit</a:t>
            </a:r>
            <a:endParaRPr lang="en-US" dirty="0"/>
          </a:p>
        </p:txBody>
      </p:sp>
      <p:sp>
        <p:nvSpPr>
          <p:cNvPr id="6" name="Slide Number Placeholder 3"/>
          <p:cNvSpPr>
            <a:spLocks noGrp="1"/>
          </p:cNvSpPr>
          <p:nvPr>
            <p:ph type="sldNum" sz="quarter" idx="12"/>
          </p:nvPr>
        </p:nvSpPr>
        <p:spPr/>
        <p:txBody>
          <a:bodyPr/>
          <a:lstStyle>
            <a:lvl1pPr algn="r">
              <a:defRPr sz="900">
                <a:solidFill>
                  <a:schemeClr val="tx1">
                    <a:tint val="75000"/>
                  </a:schemeClr>
                </a:solidFill>
              </a:defRPr>
            </a:lvl1pPr>
          </a:lstStyle>
          <a:p>
            <a:pPr>
              <a:defRPr/>
            </a:pPr>
            <a:fld id="{9D4696F6-C0C8-461E-AD43-B26460A6D640}" type="slidenum">
              <a:rPr lang="en-US"/>
              <a:pPr>
                <a:defRPr/>
              </a:pPr>
              <a:t>‹#›</a:t>
            </a:fld>
            <a:endParaRPr lang="en-US" dirty="0"/>
          </a:p>
        </p:txBody>
      </p:sp>
    </p:spTree>
    <p:extLst>
      <p:ext uri="{BB962C8B-B14F-4D97-AF65-F5344CB8AC3E}">
        <p14:creationId xmlns:p14="http://schemas.microsoft.com/office/powerpoint/2010/main" val="33888395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05979"/>
            <a:ext cx="2057400" cy="4388644"/>
          </a:xfrm>
        </p:spPr>
        <p:txBody>
          <a:bodyPr vert="eaVert"/>
          <a:lstStyle/>
          <a:p>
            <a:r>
              <a:rPr lang="fr-CH" smtClean="0"/>
              <a:t>Click to edit Master title style</a:t>
            </a:r>
            <a:endParaRPr lang="en-US"/>
          </a:p>
        </p:txBody>
      </p:sp>
      <p:sp>
        <p:nvSpPr>
          <p:cNvPr id="3" name="Espace réservé du texte vertical 2"/>
          <p:cNvSpPr>
            <a:spLocks noGrp="1"/>
          </p:cNvSpPr>
          <p:nvPr>
            <p:ph type="body" orient="vert" idx="1"/>
          </p:nvPr>
        </p:nvSpPr>
        <p:spPr>
          <a:xfrm>
            <a:off x="457200" y="205979"/>
            <a:ext cx="6019800" cy="4388644"/>
          </a:xfrm>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1"/>
          <p:cNvSpPr>
            <a:spLocks noGrp="1"/>
          </p:cNvSpPr>
          <p:nvPr>
            <p:ph type="dt" sz="half" idx="10"/>
          </p:nvPr>
        </p:nvSpPr>
        <p:spPr/>
        <p:txBody>
          <a:bodyPr/>
          <a:lstStyle>
            <a:lvl1pPr algn="l">
              <a:defRPr sz="900">
                <a:solidFill>
                  <a:schemeClr val="tx1">
                    <a:tint val="75000"/>
                  </a:schemeClr>
                </a:solidFill>
              </a:defRPr>
            </a:lvl1pPr>
          </a:lstStyle>
          <a:p>
            <a:pPr>
              <a:defRPr/>
            </a:pPr>
            <a:r>
              <a:rPr lang="en-US" smtClean="0"/>
              <a:t>16/07/2015</a:t>
            </a:r>
            <a:endParaRPr lang="en-US" dirty="0"/>
          </a:p>
        </p:txBody>
      </p:sp>
      <p:sp>
        <p:nvSpPr>
          <p:cNvPr id="5" name="Footer Placeholder 2"/>
          <p:cNvSpPr>
            <a:spLocks noGrp="1"/>
          </p:cNvSpPr>
          <p:nvPr>
            <p:ph type="ftr" sz="quarter" idx="11"/>
          </p:nvPr>
        </p:nvSpPr>
        <p:spPr/>
        <p:txBody>
          <a:bodyPr/>
          <a:lstStyle>
            <a:lvl1pPr algn="ctr">
              <a:defRPr sz="900">
                <a:solidFill>
                  <a:schemeClr val="tx1">
                    <a:tint val="75000"/>
                  </a:schemeClr>
                </a:solidFill>
              </a:defRPr>
            </a:lvl1pPr>
          </a:lstStyle>
          <a:p>
            <a:pPr>
              <a:defRPr/>
            </a:pPr>
            <a:r>
              <a:rPr lang="en-GB" smtClean="0"/>
              <a:t>Tim Bell - INFN Visit</a:t>
            </a:r>
            <a:endParaRPr lang="en-US" dirty="0"/>
          </a:p>
        </p:txBody>
      </p:sp>
      <p:sp>
        <p:nvSpPr>
          <p:cNvPr id="6" name="Slide Number Placeholder 3"/>
          <p:cNvSpPr>
            <a:spLocks noGrp="1"/>
          </p:cNvSpPr>
          <p:nvPr>
            <p:ph type="sldNum" sz="quarter" idx="12"/>
          </p:nvPr>
        </p:nvSpPr>
        <p:spPr/>
        <p:txBody>
          <a:bodyPr/>
          <a:lstStyle>
            <a:lvl1pPr algn="r">
              <a:defRPr sz="900">
                <a:solidFill>
                  <a:schemeClr val="tx1">
                    <a:tint val="75000"/>
                  </a:schemeClr>
                </a:solidFill>
              </a:defRPr>
            </a:lvl1pPr>
          </a:lstStyle>
          <a:p>
            <a:pPr>
              <a:defRPr/>
            </a:pPr>
            <a:fld id="{4B8B3C6D-05A5-4826-9715-3B85FE9A288D}" type="slidenum">
              <a:rPr lang="en-US"/>
              <a:pPr>
                <a:defRPr/>
              </a:pPr>
              <a:t>‹#›</a:t>
            </a:fld>
            <a:endParaRPr lang="en-US" dirty="0"/>
          </a:p>
        </p:txBody>
      </p:sp>
    </p:spTree>
    <p:extLst>
      <p:ext uri="{BB962C8B-B14F-4D97-AF65-F5344CB8AC3E}">
        <p14:creationId xmlns:p14="http://schemas.microsoft.com/office/powerpoint/2010/main" val="17232530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2" name="Image 2" descr="LOGOfin.eps"/>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95738" y="2027238"/>
            <a:ext cx="1173162" cy="11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0919413"/>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2" name="Picture 7" descr="Logooutlinewww.ai"/>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373438" y="771525"/>
            <a:ext cx="2397125"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3335159"/>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Pr>
        <a:solidFill>
          <a:schemeClr val="tx1"/>
        </a:solidFill>
        <a:effectLst/>
      </p:bgPr>
    </p:bg>
    <p:spTree>
      <p:nvGrpSpPr>
        <p:cNvPr id="1" name=""/>
        <p:cNvGrpSpPr/>
        <p:nvPr/>
      </p:nvGrpSpPr>
      <p:grpSpPr>
        <a:xfrm>
          <a:off x="0" y="0"/>
          <a:ext cx="0" cy="0"/>
          <a:chOff x="0" y="0"/>
          <a:chExt cx="0" cy="0"/>
        </a:xfrm>
      </p:grpSpPr>
      <p:pic>
        <p:nvPicPr>
          <p:cNvPr id="2" name="Picture 7" descr="LogoOutline.ai"/>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311525" y="1311275"/>
            <a:ext cx="2520950"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667521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spTree>
      <p:nvGrpSpPr>
        <p:cNvPr id="1" name=""/>
        <p:cNvGrpSpPr/>
        <p:nvPr/>
      </p:nvGrpSpPr>
      <p:grpSpPr>
        <a:xfrm>
          <a:off x="0" y="0"/>
          <a:ext cx="0" cy="0"/>
          <a:chOff x="0" y="0"/>
          <a:chExt cx="0" cy="0"/>
        </a:xfrm>
      </p:grpSpPr>
      <p:pic>
        <p:nvPicPr>
          <p:cNvPr id="2" name="Picture 7" descr="LogoBadgewww.ai"/>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73438" y="771525"/>
            <a:ext cx="2397125"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4969674"/>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lang="fr-CH" smtClean="0"/>
              <a:t>Click to edit Master title style</a:t>
            </a:r>
            <a:endParaRPr lang="en-US"/>
          </a:p>
        </p:txBody>
      </p:sp>
      <p:sp>
        <p:nvSpPr>
          <p:cNvPr id="3" name="Espace réservé du contenu 2"/>
          <p:cNvSpPr>
            <a:spLocks noGrp="1"/>
          </p:cNvSpPr>
          <p:nvPr>
            <p:ph idx="1"/>
          </p:nvPr>
        </p:nvSpPr>
        <p:spPr/>
        <p:txBody>
          <a:bodyPr/>
          <a:lstStyle>
            <a:lvl1pPr>
              <a:buClrTx/>
              <a:defRPr/>
            </a:lvl1pPr>
            <a:lvl2pPr>
              <a:buClrTx/>
              <a:defRPr/>
            </a:lvl2pPr>
          </a:lstStyle>
          <a:p>
            <a:pPr lvl="0"/>
            <a:r>
              <a:rPr lang="fr-CH" dirty="0" smtClean="0"/>
              <a:t>Click to </a:t>
            </a:r>
            <a:r>
              <a:rPr lang="fr-CH" dirty="0" err="1" smtClean="0"/>
              <a:t>edit</a:t>
            </a:r>
            <a:r>
              <a:rPr lang="fr-CH" dirty="0" smtClean="0"/>
              <a:t> Master </a:t>
            </a:r>
            <a:r>
              <a:rPr lang="fr-CH" dirty="0" err="1" smtClean="0"/>
              <a:t>text</a:t>
            </a:r>
            <a:r>
              <a:rPr lang="fr-CH" dirty="0" smtClean="0"/>
              <a:t> styles</a:t>
            </a:r>
          </a:p>
          <a:p>
            <a:pPr lvl="1"/>
            <a:r>
              <a:rPr lang="fr-CH" dirty="0" smtClean="0"/>
              <a:t>Second </a:t>
            </a:r>
            <a:r>
              <a:rPr lang="fr-CH" dirty="0" err="1" smtClean="0"/>
              <a:t>level</a:t>
            </a:r>
            <a:endParaRPr lang="fr-CH" dirty="0" smtClean="0"/>
          </a:p>
          <a:p>
            <a:pPr lvl="2"/>
            <a:r>
              <a:rPr lang="fr-CH" dirty="0" err="1" smtClean="0"/>
              <a:t>Third</a:t>
            </a:r>
            <a:r>
              <a:rPr lang="fr-CH" dirty="0" smtClean="0"/>
              <a:t> </a:t>
            </a:r>
            <a:r>
              <a:rPr lang="fr-CH" dirty="0" err="1" smtClean="0"/>
              <a:t>level</a:t>
            </a:r>
            <a:endParaRPr lang="fr-CH" dirty="0" smtClean="0"/>
          </a:p>
          <a:p>
            <a:pPr lvl="3"/>
            <a:r>
              <a:rPr lang="fr-CH" dirty="0" err="1" smtClean="0"/>
              <a:t>Fourth</a:t>
            </a:r>
            <a:r>
              <a:rPr lang="fr-CH" dirty="0" smtClean="0"/>
              <a:t> </a:t>
            </a:r>
            <a:r>
              <a:rPr lang="fr-CH" dirty="0" err="1" smtClean="0"/>
              <a:t>level</a:t>
            </a:r>
            <a:endParaRPr lang="fr-CH" dirty="0" smtClean="0"/>
          </a:p>
          <a:p>
            <a:pPr lvl="4"/>
            <a:r>
              <a:rPr lang="fr-CH" dirty="0" err="1" smtClean="0"/>
              <a:t>Fifth</a:t>
            </a:r>
            <a:r>
              <a:rPr lang="fr-CH" dirty="0" smtClean="0"/>
              <a:t> </a:t>
            </a:r>
            <a:r>
              <a:rPr lang="fr-CH" dirty="0" err="1" smtClean="0"/>
              <a:t>level</a:t>
            </a:r>
            <a:endParaRPr lang="en-US" dirty="0"/>
          </a:p>
        </p:txBody>
      </p:sp>
      <p:sp>
        <p:nvSpPr>
          <p:cNvPr id="4" name="Date Placeholder 1"/>
          <p:cNvSpPr>
            <a:spLocks noGrp="1"/>
          </p:cNvSpPr>
          <p:nvPr>
            <p:ph type="dt" sz="half" idx="10"/>
          </p:nvPr>
        </p:nvSpPr>
        <p:spPr/>
        <p:txBody>
          <a:bodyPr/>
          <a:lstStyle>
            <a:lvl1pPr algn="l">
              <a:defRPr sz="900">
                <a:solidFill>
                  <a:schemeClr val="tx1">
                    <a:tint val="75000"/>
                  </a:schemeClr>
                </a:solidFill>
              </a:defRPr>
            </a:lvl1pPr>
          </a:lstStyle>
          <a:p>
            <a:pPr>
              <a:defRPr/>
            </a:pPr>
            <a:r>
              <a:rPr lang="en-US" smtClean="0"/>
              <a:t>16/07/2015</a:t>
            </a:r>
            <a:endParaRPr lang="en-US" dirty="0"/>
          </a:p>
        </p:txBody>
      </p:sp>
      <p:sp>
        <p:nvSpPr>
          <p:cNvPr id="5" name="Footer Placeholder 2"/>
          <p:cNvSpPr>
            <a:spLocks noGrp="1"/>
          </p:cNvSpPr>
          <p:nvPr>
            <p:ph type="ftr" sz="quarter" idx="11"/>
          </p:nvPr>
        </p:nvSpPr>
        <p:spPr/>
        <p:txBody>
          <a:bodyPr/>
          <a:lstStyle>
            <a:lvl1pPr algn="ctr">
              <a:defRPr sz="900">
                <a:solidFill>
                  <a:schemeClr val="tx1">
                    <a:tint val="75000"/>
                  </a:schemeClr>
                </a:solidFill>
              </a:defRPr>
            </a:lvl1pPr>
          </a:lstStyle>
          <a:p>
            <a:pPr>
              <a:defRPr/>
            </a:pPr>
            <a:r>
              <a:rPr lang="en-GB" smtClean="0"/>
              <a:t>Tim Bell - INFN Visit</a:t>
            </a:r>
            <a:endParaRPr lang="en-US" dirty="0"/>
          </a:p>
        </p:txBody>
      </p:sp>
      <p:sp>
        <p:nvSpPr>
          <p:cNvPr id="6" name="Slide Number Placeholder 3"/>
          <p:cNvSpPr>
            <a:spLocks noGrp="1"/>
          </p:cNvSpPr>
          <p:nvPr>
            <p:ph type="sldNum" sz="quarter" idx="12"/>
          </p:nvPr>
        </p:nvSpPr>
        <p:spPr/>
        <p:txBody>
          <a:bodyPr/>
          <a:lstStyle>
            <a:lvl1pPr algn="r">
              <a:defRPr sz="900">
                <a:solidFill>
                  <a:schemeClr val="tx1">
                    <a:tint val="75000"/>
                  </a:schemeClr>
                </a:solidFill>
              </a:defRPr>
            </a:lvl1pPr>
          </a:lstStyle>
          <a:p>
            <a:pPr>
              <a:defRPr/>
            </a:pPr>
            <a:fld id="{6BA91F98-CA46-49DB-8D9E-426170E7487C}" type="slidenum">
              <a:rPr lang="en-US"/>
              <a:pPr>
                <a:defRPr/>
              </a:pPr>
              <a:t>‹#›</a:t>
            </a:fld>
            <a:endParaRPr lang="en-US" dirty="0"/>
          </a:p>
        </p:txBody>
      </p:sp>
    </p:spTree>
    <p:extLst>
      <p:ext uri="{BB962C8B-B14F-4D97-AF65-F5344CB8AC3E}">
        <p14:creationId xmlns:p14="http://schemas.microsoft.com/office/powerpoint/2010/main" val="792343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1886864"/>
            <a:ext cx="8265984" cy="1369772"/>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lang="fr-CH" smtClean="0"/>
              <a:t>Click to edit Master title style</a:t>
            </a:r>
            <a:endParaRPr lang="en-US" dirty="0"/>
          </a:p>
        </p:txBody>
      </p:sp>
      <p:sp>
        <p:nvSpPr>
          <p:cNvPr id="3" name="Espace réservé du texte 2"/>
          <p:cNvSpPr>
            <a:spLocks noGrp="1"/>
          </p:cNvSpPr>
          <p:nvPr>
            <p:ph type="body" idx="1"/>
          </p:nvPr>
        </p:nvSpPr>
        <p:spPr>
          <a:xfrm>
            <a:off x="431800" y="997402"/>
            <a:ext cx="6629400" cy="800016"/>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fr-CH" smtClean="0"/>
              <a:t>Click to edit Master text styles</a:t>
            </a:r>
          </a:p>
        </p:txBody>
      </p:sp>
      <p:sp>
        <p:nvSpPr>
          <p:cNvPr id="4" name="Date Placeholder 1"/>
          <p:cNvSpPr>
            <a:spLocks noGrp="1"/>
          </p:cNvSpPr>
          <p:nvPr>
            <p:ph type="dt" sz="half" idx="10"/>
          </p:nvPr>
        </p:nvSpPr>
        <p:spPr/>
        <p:txBody>
          <a:bodyPr/>
          <a:lstStyle>
            <a:lvl1pPr algn="l">
              <a:defRPr sz="900">
                <a:solidFill>
                  <a:schemeClr val="tx1">
                    <a:tint val="75000"/>
                  </a:schemeClr>
                </a:solidFill>
              </a:defRPr>
            </a:lvl1pPr>
          </a:lstStyle>
          <a:p>
            <a:pPr>
              <a:defRPr/>
            </a:pPr>
            <a:r>
              <a:rPr lang="en-US" smtClean="0"/>
              <a:t>16/07/2015</a:t>
            </a:r>
            <a:endParaRPr lang="en-US" dirty="0"/>
          </a:p>
        </p:txBody>
      </p:sp>
      <p:sp>
        <p:nvSpPr>
          <p:cNvPr id="5" name="Footer Placeholder 2"/>
          <p:cNvSpPr>
            <a:spLocks noGrp="1"/>
          </p:cNvSpPr>
          <p:nvPr>
            <p:ph type="ftr" sz="quarter" idx="11"/>
          </p:nvPr>
        </p:nvSpPr>
        <p:spPr/>
        <p:txBody>
          <a:bodyPr/>
          <a:lstStyle>
            <a:lvl1pPr algn="ctr">
              <a:defRPr sz="900">
                <a:solidFill>
                  <a:schemeClr val="tx1">
                    <a:tint val="75000"/>
                  </a:schemeClr>
                </a:solidFill>
              </a:defRPr>
            </a:lvl1pPr>
          </a:lstStyle>
          <a:p>
            <a:pPr>
              <a:defRPr/>
            </a:pPr>
            <a:r>
              <a:rPr lang="en-GB" smtClean="0"/>
              <a:t>Tim Bell - INFN Visit</a:t>
            </a:r>
            <a:endParaRPr lang="en-US" dirty="0"/>
          </a:p>
        </p:txBody>
      </p:sp>
      <p:sp>
        <p:nvSpPr>
          <p:cNvPr id="6" name="Slide Number Placeholder 3"/>
          <p:cNvSpPr>
            <a:spLocks noGrp="1"/>
          </p:cNvSpPr>
          <p:nvPr>
            <p:ph type="sldNum" sz="quarter" idx="12"/>
          </p:nvPr>
        </p:nvSpPr>
        <p:spPr/>
        <p:txBody>
          <a:bodyPr/>
          <a:lstStyle>
            <a:lvl1pPr algn="r">
              <a:defRPr sz="900">
                <a:solidFill>
                  <a:schemeClr val="tx1">
                    <a:tint val="75000"/>
                  </a:schemeClr>
                </a:solidFill>
              </a:defRPr>
            </a:lvl1pPr>
          </a:lstStyle>
          <a:p>
            <a:pPr>
              <a:defRPr/>
            </a:pPr>
            <a:fld id="{502395EF-1B53-47BD-91E1-FFA228578B5B}" type="slidenum">
              <a:rPr lang="en-US"/>
              <a:pPr>
                <a:defRPr/>
              </a:pPr>
              <a:t>‹#›</a:t>
            </a:fld>
            <a:endParaRPr lang="en-US" dirty="0"/>
          </a:p>
        </p:txBody>
      </p:sp>
    </p:spTree>
    <p:extLst>
      <p:ext uri="{BB962C8B-B14F-4D97-AF65-F5344CB8AC3E}">
        <p14:creationId xmlns:p14="http://schemas.microsoft.com/office/powerpoint/2010/main" val="2743781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lang="fr-CH" smtClean="0"/>
              <a:t>Click to edit Master title style</a:t>
            </a:r>
            <a:endParaRPr lang="en-US"/>
          </a:p>
        </p:txBody>
      </p:sp>
      <p:sp>
        <p:nvSpPr>
          <p:cNvPr id="3" name="Espace réservé du contenu 2"/>
          <p:cNvSpPr>
            <a:spLocks noGrp="1"/>
          </p:cNvSpPr>
          <p:nvPr>
            <p:ph sz="half" idx="1"/>
          </p:nvPr>
        </p:nvSpPr>
        <p:spPr>
          <a:xfrm>
            <a:off x="457200" y="1200151"/>
            <a:ext cx="3657600" cy="3394472"/>
          </a:xfrm>
        </p:spPr>
        <p:txBody>
          <a:bodyPr/>
          <a:lstStyle>
            <a:lvl1pPr>
              <a:defRPr sz="2600"/>
            </a:lvl1pPr>
            <a:lvl2pPr>
              <a:defRPr sz="2200"/>
            </a:lvl2pPr>
            <a:lvl3pPr>
              <a:defRPr sz="2000"/>
            </a:lvl3pPr>
            <a:lvl4pPr>
              <a:defRPr sz="1800"/>
            </a:lvl4pPr>
            <a:lvl5pPr>
              <a:defRPr sz="1800"/>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Espace réservé du contenu 3"/>
          <p:cNvSpPr>
            <a:spLocks noGrp="1"/>
          </p:cNvSpPr>
          <p:nvPr>
            <p:ph sz="half" idx="2"/>
          </p:nvPr>
        </p:nvSpPr>
        <p:spPr>
          <a:xfrm>
            <a:off x="4267200" y="1200151"/>
            <a:ext cx="3657600" cy="3394472"/>
          </a:xfrm>
        </p:spPr>
        <p:txBody>
          <a:bodyPr/>
          <a:lstStyle>
            <a:lvl1pPr>
              <a:defRPr sz="2600"/>
            </a:lvl1pPr>
            <a:lvl2pPr>
              <a:defRPr sz="2200"/>
            </a:lvl2pPr>
            <a:lvl3pPr>
              <a:defRPr sz="2000"/>
            </a:lvl3pPr>
            <a:lvl4pPr>
              <a:defRPr sz="1800"/>
            </a:lvl4pPr>
            <a:lvl5pPr>
              <a:defRPr sz="1800"/>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5" name="Date Placeholder 1"/>
          <p:cNvSpPr>
            <a:spLocks noGrp="1"/>
          </p:cNvSpPr>
          <p:nvPr>
            <p:ph type="dt" sz="half" idx="10"/>
          </p:nvPr>
        </p:nvSpPr>
        <p:spPr/>
        <p:txBody>
          <a:bodyPr/>
          <a:lstStyle>
            <a:lvl1pPr algn="l">
              <a:defRPr sz="900">
                <a:solidFill>
                  <a:schemeClr val="tx1">
                    <a:tint val="75000"/>
                  </a:schemeClr>
                </a:solidFill>
              </a:defRPr>
            </a:lvl1pPr>
          </a:lstStyle>
          <a:p>
            <a:pPr>
              <a:defRPr/>
            </a:pPr>
            <a:r>
              <a:rPr lang="en-US" smtClean="0"/>
              <a:t>16/07/2015</a:t>
            </a:r>
            <a:endParaRPr lang="en-US" dirty="0"/>
          </a:p>
        </p:txBody>
      </p:sp>
      <p:sp>
        <p:nvSpPr>
          <p:cNvPr id="6" name="Footer Placeholder 2"/>
          <p:cNvSpPr>
            <a:spLocks noGrp="1"/>
          </p:cNvSpPr>
          <p:nvPr>
            <p:ph type="ftr" sz="quarter" idx="11"/>
          </p:nvPr>
        </p:nvSpPr>
        <p:spPr/>
        <p:txBody>
          <a:bodyPr/>
          <a:lstStyle>
            <a:lvl1pPr algn="ctr">
              <a:defRPr sz="900">
                <a:solidFill>
                  <a:schemeClr val="tx1">
                    <a:tint val="75000"/>
                  </a:schemeClr>
                </a:solidFill>
              </a:defRPr>
            </a:lvl1pPr>
          </a:lstStyle>
          <a:p>
            <a:pPr>
              <a:defRPr/>
            </a:pPr>
            <a:r>
              <a:rPr lang="en-GB" smtClean="0"/>
              <a:t>Tim Bell - INFN Visit</a:t>
            </a:r>
            <a:endParaRPr lang="en-US" dirty="0"/>
          </a:p>
        </p:txBody>
      </p:sp>
      <p:sp>
        <p:nvSpPr>
          <p:cNvPr id="7" name="Slide Number Placeholder 3"/>
          <p:cNvSpPr>
            <a:spLocks noGrp="1"/>
          </p:cNvSpPr>
          <p:nvPr>
            <p:ph type="sldNum" sz="quarter" idx="12"/>
          </p:nvPr>
        </p:nvSpPr>
        <p:spPr/>
        <p:txBody>
          <a:bodyPr/>
          <a:lstStyle>
            <a:lvl1pPr algn="r">
              <a:defRPr sz="900">
                <a:solidFill>
                  <a:schemeClr val="tx1">
                    <a:tint val="75000"/>
                  </a:schemeClr>
                </a:solidFill>
              </a:defRPr>
            </a:lvl1pPr>
          </a:lstStyle>
          <a:p>
            <a:pPr>
              <a:defRPr/>
            </a:pPr>
            <a:fld id="{85A336E3-4532-4C11-B567-8DACA68F7B67}" type="slidenum">
              <a:rPr lang="en-US"/>
              <a:pPr>
                <a:defRPr/>
              </a:pPr>
              <a:t>‹#›</a:t>
            </a:fld>
            <a:endParaRPr lang="en-US" dirty="0"/>
          </a:p>
        </p:txBody>
      </p:sp>
    </p:spTree>
    <p:extLst>
      <p:ext uri="{BB962C8B-B14F-4D97-AF65-F5344CB8AC3E}">
        <p14:creationId xmlns:p14="http://schemas.microsoft.com/office/powerpoint/2010/main" val="2573840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lstStyle>
            <a:lvl1pPr>
              <a:defRPr/>
            </a:lvl1pPr>
          </a:lstStyle>
          <a:p>
            <a:r>
              <a:rPr lang="fr-CH" smtClean="0"/>
              <a:t>Click to edit Master title style</a:t>
            </a:r>
            <a:endParaRPr lang="en-US"/>
          </a:p>
        </p:txBody>
      </p:sp>
      <p:sp>
        <p:nvSpPr>
          <p:cNvPr id="3" name="Espace réservé du texte 2"/>
          <p:cNvSpPr>
            <a:spLocks noGrp="1"/>
          </p:cNvSpPr>
          <p:nvPr>
            <p:ph type="body" idx="1"/>
          </p:nvPr>
        </p:nvSpPr>
        <p:spPr>
          <a:xfrm>
            <a:off x="457200" y="3826475"/>
            <a:ext cx="4040188" cy="628650"/>
          </a:xfrm>
        </p:spPr>
        <p:txBody>
          <a:bodyPr/>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fr-CH" smtClean="0"/>
              <a:t>Click to edit Master text styles</a:t>
            </a:r>
          </a:p>
        </p:txBody>
      </p:sp>
      <p:sp>
        <p:nvSpPr>
          <p:cNvPr id="4" name="Espace réservé du texte 3"/>
          <p:cNvSpPr>
            <a:spLocks noGrp="1"/>
          </p:cNvSpPr>
          <p:nvPr>
            <p:ph type="body" sz="half" idx="3"/>
          </p:nvPr>
        </p:nvSpPr>
        <p:spPr>
          <a:xfrm>
            <a:off x="4645026" y="3826475"/>
            <a:ext cx="4041775" cy="628650"/>
          </a:xfrm>
        </p:spPr>
        <p:txBody>
          <a:bodyPr/>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fr-CH" smtClean="0"/>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7" name="Date Placeholder 1"/>
          <p:cNvSpPr>
            <a:spLocks noGrp="1"/>
          </p:cNvSpPr>
          <p:nvPr>
            <p:ph type="dt" sz="half" idx="10"/>
          </p:nvPr>
        </p:nvSpPr>
        <p:spPr/>
        <p:txBody>
          <a:bodyPr/>
          <a:lstStyle>
            <a:lvl1pPr algn="l">
              <a:defRPr sz="900">
                <a:solidFill>
                  <a:schemeClr val="tx1">
                    <a:tint val="75000"/>
                  </a:schemeClr>
                </a:solidFill>
              </a:defRPr>
            </a:lvl1pPr>
          </a:lstStyle>
          <a:p>
            <a:pPr>
              <a:defRPr/>
            </a:pPr>
            <a:r>
              <a:rPr lang="en-US" smtClean="0"/>
              <a:t>16/07/2015</a:t>
            </a:r>
            <a:endParaRPr lang="en-US" dirty="0"/>
          </a:p>
        </p:txBody>
      </p:sp>
      <p:sp>
        <p:nvSpPr>
          <p:cNvPr id="8" name="Footer Placeholder 2"/>
          <p:cNvSpPr>
            <a:spLocks noGrp="1"/>
          </p:cNvSpPr>
          <p:nvPr>
            <p:ph type="ftr" sz="quarter" idx="11"/>
          </p:nvPr>
        </p:nvSpPr>
        <p:spPr/>
        <p:txBody>
          <a:bodyPr/>
          <a:lstStyle>
            <a:lvl1pPr algn="ctr">
              <a:defRPr sz="900">
                <a:solidFill>
                  <a:schemeClr val="tx1">
                    <a:tint val="75000"/>
                  </a:schemeClr>
                </a:solidFill>
              </a:defRPr>
            </a:lvl1pPr>
          </a:lstStyle>
          <a:p>
            <a:pPr>
              <a:defRPr/>
            </a:pPr>
            <a:r>
              <a:rPr lang="en-GB" smtClean="0"/>
              <a:t>Tim Bell - INFN Visit</a:t>
            </a:r>
            <a:endParaRPr lang="en-US" dirty="0"/>
          </a:p>
        </p:txBody>
      </p:sp>
      <p:sp>
        <p:nvSpPr>
          <p:cNvPr id="9" name="Slide Number Placeholder 3"/>
          <p:cNvSpPr>
            <a:spLocks noGrp="1"/>
          </p:cNvSpPr>
          <p:nvPr>
            <p:ph type="sldNum" sz="quarter" idx="12"/>
          </p:nvPr>
        </p:nvSpPr>
        <p:spPr/>
        <p:txBody>
          <a:bodyPr/>
          <a:lstStyle>
            <a:lvl1pPr algn="r">
              <a:defRPr sz="900">
                <a:solidFill>
                  <a:schemeClr val="tx1">
                    <a:tint val="75000"/>
                  </a:schemeClr>
                </a:solidFill>
              </a:defRPr>
            </a:lvl1pPr>
          </a:lstStyle>
          <a:p>
            <a:pPr>
              <a:defRPr/>
            </a:pPr>
            <a:fld id="{B5DFC185-0109-41AD-BE8A-D1E8D7C41489}" type="slidenum">
              <a:rPr lang="en-US"/>
              <a:pPr>
                <a:defRPr/>
              </a:pPr>
              <a:t>‹#›</a:t>
            </a:fld>
            <a:endParaRPr lang="en-US" dirty="0"/>
          </a:p>
        </p:txBody>
      </p:sp>
    </p:spTree>
    <p:extLst>
      <p:ext uri="{BB962C8B-B14F-4D97-AF65-F5344CB8AC3E}">
        <p14:creationId xmlns:p14="http://schemas.microsoft.com/office/powerpoint/2010/main" val="32359271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05740"/>
            <a:ext cx="7470648" cy="857250"/>
          </a:xfrm>
        </p:spPr>
        <p:txBody>
          <a:bodyPr/>
          <a:lstStyle>
            <a:lvl1pPr algn="l">
              <a:defRPr sz="4600"/>
            </a:lvl1pPr>
          </a:lstStyle>
          <a:p>
            <a:r>
              <a:rPr lang="fr-CH" smtClean="0"/>
              <a:t>Click to edit Master title style</a:t>
            </a:r>
            <a:endParaRPr lang="en-US"/>
          </a:p>
        </p:txBody>
      </p:sp>
      <p:sp>
        <p:nvSpPr>
          <p:cNvPr id="3" name="Date Placeholder 1"/>
          <p:cNvSpPr>
            <a:spLocks noGrp="1"/>
          </p:cNvSpPr>
          <p:nvPr>
            <p:ph type="dt" sz="half" idx="10"/>
          </p:nvPr>
        </p:nvSpPr>
        <p:spPr/>
        <p:txBody>
          <a:bodyPr/>
          <a:lstStyle>
            <a:lvl1pPr>
              <a:defRPr/>
            </a:lvl1pPr>
          </a:lstStyle>
          <a:p>
            <a:pPr>
              <a:defRPr/>
            </a:pPr>
            <a:r>
              <a:rPr lang="en-US" smtClean="0"/>
              <a:t>16/07/2015</a:t>
            </a:r>
            <a:endParaRPr lang="en-US" dirty="0"/>
          </a:p>
        </p:txBody>
      </p:sp>
      <p:sp>
        <p:nvSpPr>
          <p:cNvPr id="4" name="Footer Placeholder 2"/>
          <p:cNvSpPr>
            <a:spLocks noGrp="1"/>
          </p:cNvSpPr>
          <p:nvPr>
            <p:ph type="ftr" sz="quarter" idx="11"/>
          </p:nvPr>
        </p:nvSpPr>
        <p:spPr/>
        <p:txBody>
          <a:bodyPr/>
          <a:lstStyle>
            <a:lvl1pPr>
              <a:defRPr/>
            </a:lvl1pPr>
          </a:lstStyle>
          <a:p>
            <a:pPr>
              <a:defRPr/>
            </a:pPr>
            <a:r>
              <a:rPr lang="en-GB" smtClean="0"/>
              <a:t>Tim Bell - INFN Visit</a:t>
            </a:r>
            <a:endParaRPr lang="en-US" dirty="0"/>
          </a:p>
        </p:txBody>
      </p:sp>
      <p:sp>
        <p:nvSpPr>
          <p:cNvPr id="5" name="Slide Number Placeholder 3"/>
          <p:cNvSpPr>
            <a:spLocks noGrp="1"/>
          </p:cNvSpPr>
          <p:nvPr>
            <p:ph type="sldNum" sz="quarter" idx="12"/>
          </p:nvPr>
        </p:nvSpPr>
        <p:spPr/>
        <p:txBody>
          <a:bodyPr/>
          <a:lstStyle>
            <a:lvl1pPr>
              <a:defRPr/>
            </a:lvl1pPr>
          </a:lstStyle>
          <a:p>
            <a:pPr>
              <a:defRPr/>
            </a:pPr>
            <a:fld id="{9A4666B5-AFDD-451B-ADC4-5E7EF5C485FE}" type="slidenum">
              <a:rPr lang="en-US"/>
              <a:pPr>
                <a:defRPr/>
              </a:pPr>
              <a:t>‹#›</a:t>
            </a:fld>
            <a:endParaRPr lang="en-US" dirty="0"/>
          </a:p>
        </p:txBody>
      </p:sp>
    </p:spTree>
    <p:extLst>
      <p:ext uri="{BB962C8B-B14F-4D97-AF65-F5344CB8AC3E}">
        <p14:creationId xmlns:p14="http://schemas.microsoft.com/office/powerpoint/2010/main" val="426399752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8"/>
          <p:cNvSpPr>
            <a:spLocks noGrp="1"/>
          </p:cNvSpPr>
          <p:nvPr>
            <p:ph type="title"/>
          </p:nvPr>
        </p:nvSpPr>
        <p:spPr bwMode="auto">
          <a:xfrm>
            <a:off x="457200" y="174625"/>
            <a:ext cx="8226425"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fr-CH" smtClean="0"/>
              <a:t>Cliquez et modifiez le titre</a:t>
            </a:r>
            <a:endParaRPr lang="en-US" smtClean="0"/>
          </a:p>
        </p:txBody>
      </p:sp>
      <p:sp>
        <p:nvSpPr>
          <p:cNvPr id="1027" name="Espace réservé du texte 29"/>
          <p:cNvSpPr>
            <a:spLocks noGrp="1"/>
          </p:cNvSpPr>
          <p:nvPr>
            <p:ph type="body" idx="1"/>
          </p:nvPr>
        </p:nvSpPr>
        <p:spPr bwMode="auto">
          <a:xfrm>
            <a:off x="457200" y="993775"/>
            <a:ext cx="8226425" cy="35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en-US" smtClean="0"/>
          </a:p>
        </p:txBody>
      </p:sp>
      <p:sp>
        <p:nvSpPr>
          <p:cNvPr id="2" name="Date Placeholder 1"/>
          <p:cNvSpPr>
            <a:spLocks noGrp="1"/>
          </p:cNvSpPr>
          <p:nvPr>
            <p:ph type="dt" sz="half" idx="2"/>
          </p:nvPr>
        </p:nvSpPr>
        <p:spPr>
          <a:xfrm>
            <a:off x="2968625" y="4772025"/>
            <a:ext cx="2133600" cy="273050"/>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r>
              <a:rPr lang="en-US" smtClean="0"/>
              <a:t>16/07/2015</a:t>
            </a:r>
            <a:endParaRPr lang="en-US" dirty="0"/>
          </a:p>
        </p:txBody>
      </p:sp>
      <p:sp>
        <p:nvSpPr>
          <p:cNvPr id="3" name="Footer Placeholder 2"/>
          <p:cNvSpPr>
            <a:spLocks noGrp="1"/>
          </p:cNvSpPr>
          <p:nvPr>
            <p:ph type="ftr" sz="quarter" idx="3"/>
          </p:nvPr>
        </p:nvSpPr>
        <p:spPr>
          <a:xfrm>
            <a:off x="5183188"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000">
                <a:solidFill>
                  <a:schemeClr val="tx1">
                    <a:tint val="75000"/>
                  </a:schemeClr>
                </a:solidFill>
                <a:latin typeface="+mn-lt"/>
              </a:defRPr>
            </a:lvl1pPr>
          </a:lstStyle>
          <a:p>
            <a:pPr>
              <a:defRPr/>
            </a:pPr>
            <a:r>
              <a:rPr lang="en-GB" smtClean="0"/>
              <a:t>Tim Bell - INFN Visit</a:t>
            </a:r>
            <a:endParaRPr lang="en-US" dirty="0"/>
          </a:p>
        </p:txBody>
      </p:sp>
      <p:sp>
        <p:nvSpPr>
          <p:cNvPr id="4" name="Slide Number Placeholder 3"/>
          <p:cNvSpPr>
            <a:spLocks noGrp="1"/>
          </p:cNvSpPr>
          <p:nvPr>
            <p:ph type="sldNum" sz="quarter" idx="4"/>
          </p:nvPr>
        </p:nvSpPr>
        <p:spPr>
          <a:xfrm>
            <a:off x="8185150" y="4767263"/>
            <a:ext cx="501650" cy="274637"/>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E7E40626-E43A-424F-A0D8-82662918E244}" type="slidenum">
              <a:rPr lang="en-US"/>
              <a:pPr>
                <a:defRPr/>
              </a:pPr>
              <a:t>‹#›</a:t>
            </a:fld>
            <a:endParaRPr lang="en-US" dirty="0"/>
          </a:p>
        </p:txBody>
      </p:sp>
      <p:pic>
        <p:nvPicPr>
          <p:cNvPr id="1031" name="Picture 5" descr="Bandeau.ai"/>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0" y="4610100"/>
            <a:ext cx="91440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09" r:id="rId9"/>
    <p:sldLayoutId id="2147483818" r:id="rId10"/>
    <p:sldLayoutId id="2147483819" r:id="rId11"/>
    <p:sldLayoutId id="2147483820" r:id="rId12"/>
    <p:sldLayoutId id="2147483821" r:id="rId13"/>
    <p:sldLayoutId id="2147483822" r:id="rId14"/>
    <p:sldLayoutId id="2147483823" r:id="rId15"/>
  </p:sldLayoutIdLst>
  <p:timing>
    <p:tnLst>
      <p:par>
        <p:cTn id="1" dur="indefinite" restart="never" nodeType="tmRoot"/>
      </p:par>
    </p:tnLst>
  </p:timing>
  <p:hf hdr="0"/>
  <p:txStyles>
    <p:titleStyle>
      <a:lvl1pPr algn="l" rtl="0" eaLnBrk="0" fontAlgn="base" hangingPunct="0">
        <a:spcBef>
          <a:spcPct val="0"/>
        </a:spcBef>
        <a:spcAft>
          <a:spcPct val="0"/>
        </a:spcAft>
        <a:defRPr sz="4600" kern="1200">
          <a:solidFill>
            <a:schemeClr val="tx1"/>
          </a:solidFill>
          <a:latin typeface="+mj-lt"/>
          <a:ea typeface="+mj-ea"/>
          <a:cs typeface="+mj-cs"/>
        </a:defRPr>
      </a:lvl1pPr>
      <a:lvl2pPr algn="l" rtl="0" eaLnBrk="0" fontAlgn="base" hangingPunct="0">
        <a:spcBef>
          <a:spcPct val="0"/>
        </a:spcBef>
        <a:spcAft>
          <a:spcPct val="0"/>
        </a:spcAft>
        <a:defRPr sz="4600">
          <a:solidFill>
            <a:schemeClr val="tx1"/>
          </a:solidFill>
          <a:latin typeface="Arial" panose="020B0604020202020204" pitchFamily="34" charset="0"/>
        </a:defRPr>
      </a:lvl2pPr>
      <a:lvl3pPr algn="l" rtl="0" eaLnBrk="0" fontAlgn="base" hangingPunct="0">
        <a:spcBef>
          <a:spcPct val="0"/>
        </a:spcBef>
        <a:spcAft>
          <a:spcPct val="0"/>
        </a:spcAft>
        <a:defRPr sz="4600">
          <a:solidFill>
            <a:schemeClr val="tx1"/>
          </a:solidFill>
          <a:latin typeface="Arial" panose="020B0604020202020204" pitchFamily="34" charset="0"/>
        </a:defRPr>
      </a:lvl3pPr>
      <a:lvl4pPr algn="l" rtl="0" eaLnBrk="0" fontAlgn="base" hangingPunct="0">
        <a:spcBef>
          <a:spcPct val="0"/>
        </a:spcBef>
        <a:spcAft>
          <a:spcPct val="0"/>
        </a:spcAft>
        <a:defRPr sz="4600">
          <a:solidFill>
            <a:schemeClr val="tx1"/>
          </a:solidFill>
          <a:latin typeface="Arial" panose="020B0604020202020204" pitchFamily="34" charset="0"/>
        </a:defRPr>
      </a:lvl4pPr>
      <a:lvl5pPr algn="l" rtl="0" eaLnBrk="0" fontAlgn="base" hangingPunct="0">
        <a:spcBef>
          <a:spcPct val="0"/>
        </a:spcBef>
        <a:spcAft>
          <a:spcPct val="0"/>
        </a:spcAft>
        <a:defRPr sz="4600">
          <a:solidFill>
            <a:schemeClr val="tx1"/>
          </a:solidFill>
          <a:latin typeface="Arial" panose="020B0604020202020204" pitchFamily="34" charset="0"/>
        </a:defRPr>
      </a:lvl5pPr>
      <a:lvl6pPr marL="457200" algn="l" rtl="0" fontAlgn="base">
        <a:spcBef>
          <a:spcPct val="0"/>
        </a:spcBef>
        <a:spcAft>
          <a:spcPct val="0"/>
        </a:spcAft>
        <a:defRPr sz="4600">
          <a:solidFill>
            <a:schemeClr val="tx1"/>
          </a:solidFill>
          <a:latin typeface="Arial" panose="020B0604020202020204" pitchFamily="34" charset="0"/>
        </a:defRPr>
      </a:lvl6pPr>
      <a:lvl7pPr marL="914400" algn="l" rtl="0" fontAlgn="base">
        <a:spcBef>
          <a:spcPct val="0"/>
        </a:spcBef>
        <a:spcAft>
          <a:spcPct val="0"/>
        </a:spcAft>
        <a:defRPr sz="4600">
          <a:solidFill>
            <a:schemeClr val="tx1"/>
          </a:solidFill>
          <a:latin typeface="Arial" panose="020B0604020202020204" pitchFamily="34" charset="0"/>
        </a:defRPr>
      </a:lvl7pPr>
      <a:lvl8pPr marL="1371600" algn="l" rtl="0" fontAlgn="base">
        <a:spcBef>
          <a:spcPct val="0"/>
        </a:spcBef>
        <a:spcAft>
          <a:spcPct val="0"/>
        </a:spcAft>
        <a:defRPr sz="4600">
          <a:solidFill>
            <a:schemeClr val="tx1"/>
          </a:solidFill>
          <a:latin typeface="Arial" panose="020B0604020202020204" pitchFamily="34" charset="0"/>
        </a:defRPr>
      </a:lvl8pPr>
      <a:lvl9pPr marL="1828800" algn="l" rtl="0" fontAlgn="base">
        <a:spcBef>
          <a:spcPct val="0"/>
        </a:spcBef>
        <a:spcAft>
          <a:spcPct val="0"/>
        </a:spcAft>
        <a:defRPr sz="4600">
          <a:solidFill>
            <a:schemeClr val="tx1"/>
          </a:solidFill>
          <a:latin typeface="Arial" panose="020B0604020202020204" pitchFamily="34" charset="0"/>
        </a:defRPr>
      </a:lvl9pPr>
    </p:titleStyle>
    <p:bodyStyle>
      <a:lvl1pPr marL="493713" indent="-457200" algn="l" rtl="0" eaLnBrk="0" fontAlgn="base" hangingPunct="0">
        <a:spcBef>
          <a:spcPct val="20000"/>
        </a:spcBef>
        <a:spcAft>
          <a:spcPct val="0"/>
        </a:spcAft>
        <a:buClr>
          <a:schemeClr val="accent1"/>
        </a:buClr>
        <a:buSzPct val="80000"/>
        <a:buFont typeface="Arial" panose="020B0604020202020204" pitchFamily="34" charset="0"/>
        <a:buChar char="•"/>
        <a:defRPr sz="3000" kern="1200">
          <a:solidFill>
            <a:schemeClr val="tx1"/>
          </a:solidFill>
          <a:latin typeface="+mn-lt"/>
          <a:ea typeface="+mn-ea"/>
          <a:cs typeface="+mn-cs"/>
        </a:defRPr>
      </a:lvl1pPr>
      <a:lvl2pPr marL="904875" indent="-457200" algn="l" rtl="0" eaLnBrk="0" fontAlgn="base" hangingPunct="0">
        <a:spcBef>
          <a:spcPct val="20000"/>
        </a:spcBef>
        <a:spcAft>
          <a:spcPct val="0"/>
        </a:spcAft>
        <a:buClr>
          <a:schemeClr val="accent1"/>
        </a:buClr>
        <a:buSzPct val="90000"/>
        <a:buFont typeface="Arial" panose="020B0604020202020204" pitchFamily="34" charset="0"/>
        <a:buChar char="•"/>
        <a:defRPr sz="2600" kern="1200">
          <a:solidFill>
            <a:schemeClr val="tx1"/>
          </a:solidFill>
          <a:latin typeface="+mn-lt"/>
          <a:ea typeface="+mn-ea"/>
          <a:cs typeface="+mn-cs"/>
        </a:defRPr>
      </a:lvl2pPr>
      <a:lvl3pPr marL="1092200" indent="-342900" algn="l" rtl="0" eaLnBrk="0" fontAlgn="base" hangingPunct="0">
        <a:spcBef>
          <a:spcPct val="20000"/>
        </a:spcBef>
        <a:spcAft>
          <a:spcPct val="0"/>
        </a:spcAft>
        <a:buClr>
          <a:schemeClr val="accent2"/>
        </a:buClr>
        <a:buSzPct val="85000"/>
        <a:buFont typeface="Arial" panose="020B0604020202020204" pitchFamily="34" charset="0"/>
        <a:buChar char="•"/>
        <a:defRPr sz="2400" kern="1200">
          <a:solidFill>
            <a:schemeClr val="tx1"/>
          </a:solidFill>
          <a:latin typeface="+mn-lt"/>
          <a:ea typeface="+mn-ea"/>
          <a:cs typeface="+mn-cs"/>
        </a:defRPr>
      </a:lvl3pPr>
      <a:lvl4pPr marL="1384300" indent="-342900" algn="l" rtl="0" eaLnBrk="0" fontAlgn="base" hangingPunct="0">
        <a:spcBef>
          <a:spcPct val="20000"/>
        </a:spcBef>
        <a:spcAft>
          <a:spcPct val="0"/>
        </a:spcAft>
        <a:buClr>
          <a:srgbClr val="969696"/>
        </a:buClr>
        <a:buSzPct val="90000"/>
        <a:buFont typeface="Arial" panose="020B0604020202020204" pitchFamily="34" charset="0"/>
        <a:buChar char="•"/>
        <a:defRPr sz="2000" kern="1200">
          <a:solidFill>
            <a:schemeClr val="tx1"/>
          </a:solidFill>
          <a:latin typeface="+mn-lt"/>
          <a:ea typeface="+mn-ea"/>
          <a:cs typeface="+mn-cs"/>
        </a:defRPr>
      </a:lvl4pPr>
      <a:lvl5pPr marL="1649413" indent="-342900" algn="l" rtl="0" eaLnBrk="0" fontAlgn="base" hangingPunct="0">
        <a:spcBef>
          <a:spcPct val="20000"/>
        </a:spcBef>
        <a:spcAft>
          <a:spcPct val="0"/>
        </a:spcAft>
        <a:buClr>
          <a:srgbClr val="808080"/>
        </a:buClr>
        <a:buSzPct val="100000"/>
        <a:buFont typeface="Arial" panose="020B0604020202020204" pitchFamily="34"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jpeg"/><Relationship Id="rId7" Type="http://schemas.openxmlformats.org/officeDocument/2006/relationships/image" Target="../media/image20.jpeg"/><Relationship Id="rId12" Type="http://schemas.openxmlformats.org/officeDocument/2006/relationships/image" Target="../media/image25.png"/><Relationship Id="rId2" Type="http://schemas.openxmlformats.org/officeDocument/2006/relationships/image" Target="../media/image15.png"/><Relationship Id="rId1" Type="http://schemas.openxmlformats.org/officeDocument/2006/relationships/slideLayout" Target="../slideLayouts/slideLayout9.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jpeg"/><Relationship Id="rId9" Type="http://schemas.openxmlformats.org/officeDocument/2006/relationships/image" Target="../media/image2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hyperlink" Target="https://indico.cern.ch/event/407658/" TargetMode="Externa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30478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4294967295"/>
          </p:nvPr>
        </p:nvSpPr>
        <p:spPr>
          <a:xfrm>
            <a:off x="2969335" y="4771784"/>
            <a:ext cx="2133600" cy="273844"/>
          </a:xfrm>
          <a:prstGeom prst="rect">
            <a:avLst/>
          </a:prstGeom>
        </p:spPr>
        <p:txBody>
          <a:bodyPr/>
          <a:lstStyle/>
          <a:p>
            <a:r>
              <a:rPr lang="en-GB" smtClean="0"/>
              <a:t>8 July 2015</a:t>
            </a:r>
            <a:endParaRPr lang="en-GB"/>
          </a:p>
        </p:txBody>
      </p:sp>
      <p:sp>
        <p:nvSpPr>
          <p:cNvPr id="7" name="Footer Placeholder 6"/>
          <p:cNvSpPr>
            <a:spLocks noGrp="1"/>
          </p:cNvSpPr>
          <p:nvPr>
            <p:ph type="ftr" sz="quarter" idx="4294967295"/>
          </p:nvPr>
        </p:nvSpPr>
        <p:spPr>
          <a:xfrm>
            <a:off x="5182756" y="4767264"/>
            <a:ext cx="2895600" cy="273844"/>
          </a:xfrm>
          <a:prstGeom prst="rect">
            <a:avLst/>
          </a:prstGeom>
        </p:spPr>
        <p:txBody>
          <a:bodyPr/>
          <a:lstStyle/>
          <a:p>
            <a:r>
              <a:rPr lang="en-GB" smtClean="0"/>
              <a:t>CERN IT Overview</a:t>
            </a:r>
            <a:endParaRPr lang="en-GB"/>
          </a:p>
        </p:txBody>
      </p:sp>
      <p:sp>
        <p:nvSpPr>
          <p:cNvPr id="10" name="Slide Number Placeholder 9"/>
          <p:cNvSpPr>
            <a:spLocks noGrp="1"/>
          </p:cNvSpPr>
          <p:nvPr>
            <p:ph type="sldNum" sz="quarter" idx="4294967295"/>
          </p:nvPr>
        </p:nvSpPr>
        <p:spPr>
          <a:xfrm>
            <a:off x="8185377" y="4767264"/>
            <a:ext cx="501424" cy="273844"/>
          </a:xfrm>
          <a:prstGeom prst="rect">
            <a:avLst/>
          </a:prstGeom>
        </p:spPr>
        <p:txBody>
          <a:bodyPr/>
          <a:lstStyle/>
          <a:p>
            <a:fld id="{8D7753BE-1AA1-4261-82AA-6E437A50001C}" type="slidenum">
              <a:rPr lang="en-GB" smtClean="0"/>
              <a:pPr/>
              <a:t>10</a:t>
            </a:fld>
            <a:endParaRPr lang="en-GB"/>
          </a:p>
        </p:txBody>
      </p: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4576394"/>
          </a:xfrm>
          <a:prstGeom prst="rect">
            <a:avLst/>
          </a:prstGeom>
        </p:spPr>
      </p:pic>
    </p:spTree>
    <p:extLst>
      <p:ext uri="{BB962C8B-B14F-4D97-AF65-F5344CB8AC3E}">
        <p14:creationId xmlns:p14="http://schemas.microsoft.com/office/powerpoint/2010/main" val="11250220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Good News, Bad News</a:t>
            </a:r>
            <a:endParaRPr lang="en-GB" dirty="0"/>
          </a:p>
        </p:txBody>
      </p:sp>
      <p:sp>
        <p:nvSpPr>
          <p:cNvPr id="3" name="Content Placeholder 2"/>
          <p:cNvSpPr>
            <a:spLocks noGrp="1"/>
          </p:cNvSpPr>
          <p:nvPr>
            <p:ph idx="1"/>
          </p:nvPr>
        </p:nvSpPr>
        <p:spPr/>
        <p:txBody>
          <a:bodyPr/>
          <a:lstStyle/>
          <a:p>
            <a:pPr marL="36513" indent="0">
              <a:buNone/>
            </a:pPr>
            <a:r>
              <a:rPr lang="en-GB" altLang="en-US" dirty="0" smtClean="0"/>
              <a:t>	</a:t>
            </a:r>
            <a:endParaRPr lang="en-GB" altLang="en-US" dirty="0"/>
          </a:p>
          <a:p>
            <a:endParaRPr lang="en-GB" dirty="0"/>
          </a:p>
        </p:txBody>
      </p:sp>
      <p:sp>
        <p:nvSpPr>
          <p:cNvPr id="4" name="Date Placeholder 3"/>
          <p:cNvSpPr>
            <a:spLocks noGrp="1"/>
          </p:cNvSpPr>
          <p:nvPr>
            <p:ph type="dt" sz="half" idx="10"/>
          </p:nvPr>
        </p:nvSpPr>
        <p:spPr/>
        <p:txBody>
          <a:bodyPr/>
          <a:lstStyle/>
          <a:p>
            <a:pPr>
              <a:defRPr/>
            </a:pPr>
            <a:r>
              <a:rPr lang="en-US" smtClean="0"/>
              <a:t>16/07/2015</a:t>
            </a:r>
            <a:endParaRPr lang="en-US" dirty="0"/>
          </a:p>
        </p:txBody>
      </p:sp>
      <p:sp>
        <p:nvSpPr>
          <p:cNvPr id="5" name="Footer Placeholder 4"/>
          <p:cNvSpPr>
            <a:spLocks noGrp="1"/>
          </p:cNvSpPr>
          <p:nvPr>
            <p:ph type="ftr" sz="quarter" idx="11"/>
          </p:nvPr>
        </p:nvSpPr>
        <p:spPr/>
        <p:txBody>
          <a:bodyPr/>
          <a:lstStyle/>
          <a:p>
            <a:pPr>
              <a:defRPr/>
            </a:pPr>
            <a:r>
              <a:rPr lang="en-GB" smtClean="0"/>
              <a:t>Tim Bell - INFN Visit</a:t>
            </a:r>
            <a:endParaRPr lang="en-US" dirty="0"/>
          </a:p>
        </p:txBody>
      </p:sp>
      <p:sp>
        <p:nvSpPr>
          <p:cNvPr id="6" name="Slide Number Placeholder 5"/>
          <p:cNvSpPr>
            <a:spLocks noGrp="1"/>
          </p:cNvSpPr>
          <p:nvPr>
            <p:ph type="sldNum" sz="quarter" idx="12"/>
          </p:nvPr>
        </p:nvSpPr>
        <p:spPr/>
        <p:txBody>
          <a:bodyPr/>
          <a:lstStyle/>
          <a:p>
            <a:pPr>
              <a:defRPr/>
            </a:pPr>
            <a:fld id="{6BA91F98-CA46-49DB-8D9E-426170E7487C}" type="slidenum">
              <a:rPr lang="en-US" smtClean="0"/>
              <a:pPr>
                <a:defRPr/>
              </a:pPr>
              <a:t>11</a:t>
            </a:fld>
            <a:endParaRPr lang="en-US" dirty="0"/>
          </a:p>
        </p:txBody>
      </p:sp>
      <p:sp>
        <p:nvSpPr>
          <p:cNvPr id="8" name="Rectangle 7"/>
          <p:cNvSpPr/>
          <p:nvPr/>
        </p:nvSpPr>
        <p:spPr>
          <a:xfrm>
            <a:off x="457200" y="1140589"/>
            <a:ext cx="8229600" cy="3539430"/>
          </a:xfrm>
          <a:prstGeom prst="rect">
            <a:avLst/>
          </a:prstGeom>
        </p:spPr>
        <p:txBody>
          <a:bodyPr wrap="square">
            <a:spAutoFit/>
          </a:bodyPr>
          <a:lstStyle/>
          <a:p>
            <a:pPr marL="285750" indent="-285750">
              <a:buClrTx/>
              <a:buFont typeface="Arial" panose="020B0604020202020204" pitchFamily="34" charset="0"/>
              <a:buChar char="•"/>
            </a:pPr>
            <a:r>
              <a:rPr lang="en-GB" altLang="en-US" sz="2800" dirty="0"/>
              <a:t>Additional data centre in Budapest now </a:t>
            </a:r>
            <a:r>
              <a:rPr lang="en-GB" altLang="en-US" sz="2800" dirty="0" smtClean="0"/>
              <a:t>online</a:t>
            </a:r>
          </a:p>
          <a:p>
            <a:pPr marL="285750" indent="-285750">
              <a:buClrTx/>
              <a:buFont typeface="Arial" panose="020B0604020202020204" pitchFamily="34" charset="0"/>
              <a:buChar char="•"/>
            </a:pPr>
            <a:r>
              <a:rPr lang="en-GB" altLang="en-US" sz="2800" dirty="0" smtClean="0"/>
              <a:t>Increasing use of facilities as </a:t>
            </a:r>
            <a:r>
              <a:rPr lang="en-GB" altLang="en-US" sz="2800" dirty="0"/>
              <a:t>data rates </a:t>
            </a:r>
            <a:r>
              <a:rPr lang="en-GB" altLang="en-US" sz="2800" dirty="0" smtClean="0"/>
              <a:t>increase</a:t>
            </a:r>
            <a:endParaRPr lang="en-GB" altLang="en-US" sz="2800" dirty="0"/>
          </a:p>
          <a:p>
            <a:pPr>
              <a:buClrTx/>
            </a:pPr>
            <a:endParaRPr lang="en-GB" altLang="en-US" sz="2800" dirty="0" smtClean="0"/>
          </a:p>
          <a:p>
            <a:pPr>
              <a:buClrTx/>
            </a:pPr>
            <a:r>
              <a:rPr lang="en-GB" altLang="en-US" sz="2800" dirty="0" smtClean="0"/>
              <a:t>But…</a:t>
            </a:r>
            <a:endParaRPr lang="en-GB" altLang="en-US" sz="2800" dirty="0"/>
          </a:p>
          <a:p>
            <a:pPr marL="285750" indent="-285750">
              <a:buClrTx/>
              <a:buFont typeface="Arial" panose="020B0604020202020204" pitchFamily="34" charset="0"/>
              <a:buChar char="•"/>
            </a:pPr>
            <a:r>
              <a:rPr lang="en-GB" altLang="en-US" sz="2800" dirty="0"/>
              <a:t>Staff numbers are fixed, no more people</a:t>
            </a:r>
          </a:p>
          <a:p>
            <a:pPr marL="285750" indent="-285750">
              <a:buFont typeface="Arial" panose="020B0604020202020204" pitchFamily="34" charset="0"/>
              <a:buChar char="•"/>
            </a:pPr>
            <a:r>
              <a:rPr lang="en-GB" altLang="en-US" sz="2800" dirty="0"/>
              <a:t>Materials budget decreasing, no more money</a:t>
            </a:r>
          </a:p>
          <a:p>
            <a:pPr marL="285750" indent="-285750">
              <a:buFont typeface="Arial" panose="020B0604020202020204" pitchFamily="34" charset="0"/>
              <a:buChar char="•"/>
            </a:pPr>
            <a:r>
              <a:rPr lang="en-GB" altLang="en-US" sz="2800" dirty="0"/>
              <a:t>Legacy tools are high maintenance and </a:t>
            </a:r>
            <a:r>
              <a:rPr lang="en-GB" altLang="en-US" sz="2800" dirty="0" smtClean="0"/>
              <a:t>brittle</a:t>
            </a:r>
          </a:p>
          <a:p>
            <a:pPr marL="285750" indent="-285750">
              <a:buFont typeface="Arial" panose="020B0604020202020204" pitchFamily="34" charset="0"/>
              <a:buChar char="•"/>
            </a:pPr>
            <a:r>
              <a:rPr lang="en-GB" altLang="en-US" sz="2800" dirty="0" smtClean="0"/>
              <a:t>User expectations are for fast self-service</a:t>
            </a:r>
            <a:endParaRPr lang="en-GB" altLang="en-US" sz="2800" dirty="0"/>
          </a:p>
        </p:txBody>
      </p:sp>
    </p:spTree>
    <p:extLst>
      <p:ext uri="{BB962C8B-B14F-4D97-AF65-F5344CB8AC3E}">
        <p14:creationId xmlns:p14="http://schemas.microsoft.com/office/powerpoint/2010/main" val="7437640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Innovation Dilemma</a:t>
            </a:r>
            <a:endParaRPr lang="en-GB" dirty="0"/>
          </a:p>
        </p:txBody>
      </p:sp>
      <p:sp>
        <p:nvSpPr>
          <p:cNvPr id="3" name="Content Placeholder 2"/>
          <p:cNvSpPr>
            <a:spLocks noGrp="1"/>
          </p:cNvSpPr>
          <p:nvPr>
            <p:ph idx="1"/>
          </p:nvPr>
        </p:nvSpPr>
        <p:spPr>
          <a:xfrm>
            <a:off x="391298" y="881063"/>
            <a:ext cx="8226425" cy="3500438"/>
          </a:xfrm>
        </p:spPr>
        <p:txBody>
          <a:bodyPr/>
          <a:lstStyle/>
          <a:p>
            <a:r>
              <a:rPr lang="en-GB" sz="2400" dirty="0" smtClean="0"/>
              <a:t>How can we avoid the sustainability trap ?</a:t>
            </a:r>
          </a:p>
          <a:p>
            <a:pPr lvl="1"/>
            <a:r>
              <a:rPr lang="en-GB" sz="1800" dirty="0" smtClean="0"/>
              <a:t>Define requirements</a:t>
            </a:r>
          </a:p>
          <a:p>
            <a:pPr lvl="1"/>
            <a:r>
              <a:rPr lang="en-GB" sz="1800" dirty="0" smtClean="0"/>
              <a:t>No solution available that meets those requirements</a:t>
            </a:r>
          </a:p>
          <a:p>
            <a:pPr lvl="1"/>
            <a:r>
              <a:rPr lang="en-GB" sz="1800" dirty="0" smtClean="0"/>
              <a:t>Develop our own new solution</a:t>
            </a:r>
          </a:p>
          <a:p>
            <a:pPr lvl="1"/>
            <a:r>
              <a:rPr lang="en-GB" sz="1800" dirty="0" smtClean="0"/>
              <a:t>Accumulate technical debt</a:t>
            </a:r>
            <a:endParaRPr lang="en-GB" sz="2400" dirty="0" smtClean="0"/>
          </a:p>
          <a:p>
            <a:r>
              <a:rPr lang="en-GB" sz="2400" dirty="0" smtClean="0"/>
              <a:t>How can we learn from others and share ?</a:t>
            </a:r>
          </a:p>
          <a:p>
            <a:pPr lvl="1"/>
            <a:r>
              <a:rPr lang="en-GB" sz="1800" dirty="0" smtClean="0"/>
              <a:t>Find compatible open source communities</a:t>
            </a:r>
          </a:p>
          <a:p>
            <a:pPr lvl="1"/>
            <a:r>
              <a:rPr lang="en-GB" sz="1800" dirty="0" smtClean="0"/>
              <a:t>Contribute back where there is missing functionality</a:t>
            </a:r>
          </a:p>
          <a:p>
            <a:pPr lvl="1"/>
            <a:r>
              <a:rPr lang="en-GB" sz="1800" dirty="0" smtClean="0"/>
              <a:t>Stay mainstream</a:t>
            </a:r>
            <a:br>
              <a:rPr lang="en-GB" sz="1800" dirty="0" smtClean="0"/>
            </a:br>
            <a:endParaRPr lang="en-GB" sz="1400" dirty="0" smtClean="0"/>
          </a:p>
          <a:p>
            <a:pPr marL="36513" indent="0" algn="ctr">
              <a:buNone/>
            </a:pPr>
            <a:r>
              <a:rPr lang="en-GB" sz="2000" dirty="0" smtClean="0"/>
              <a:t>Are CERN computing needs really special ?</a:t>
            </a:r>
          </a:p>
        </p:txBody>
      </p:sp>
      <p:sp>
        <p:nvSpPr>
          <p:cNvPr id="4" name="Date Placeholder 3"/>
          <p:cNvSpPr>
            <a:spLocks noGrp="1"/>
          </p:cNvSpPr>
          <p:nvPr>
            <p:ph type="dt" sz="half" idx="10"/>
          </p:nvPr>
        </p:nvSpPr>
        <p:spPr/>
        <p:txBody>
          <a:bodyPr/>
          <a:lstStyle/>
          <a:p>
            <a:pPr>
              <a:defRPr/>
            </a:pPr>
            <a:r>
              <a:rPr lang="en-US" smtClean="0"/>
              <a:t>16/07/2015</a:t>
            </a:r>
            <a:endParaRPr lang="en-US" dirty="0"/>
          </a:p>
        </p:txBody>
      </p:sp>
      <p:sp>
        <p:nvSpPr>
          <p:cNvPr id="5" name="Footer Placeholder 4"/>
          <p:cNvSpPr>
            <a:spLocks noGrp="1"/>
          </p:cNvSpPr>
          <p:nvPr>
            <p:ph type="ftr" sz="quarter" idx="11"/>
          </p:nvPr>
        </p:nvSpPr>
        <p:spPr/>
        <p:txBody>
          <a:bodyPr/>
          <a:lstStyle/>
          <a:p>
            <a:pPr>
              <a:defRPr/>
            </a:pPr>
            <a:r>
              <a:rPr lang="en-GB" smtClean="0"/>
              <a:t>Tim Bell - INFN Visit</a:t>
            </a:r>
            <a:endParaRPr lang="en-US" dirty="0"/>
          </a:p>
        </p:txBody>
      </p:sp>
      <p:sp>
        <p:nvSpPr>
          <p:cNvPr id="6" name="Slide Number Placeholder 5"/>
          <p:cNvSpPr>
            <a:spLocks noGrp="1"/>
          </p:cNvSpPr>
          <p:nvPr>
            <p:ph type="sldNum" sz="quarter" idx="12"/>
          </p:nvPr>
        </p:nvSpPr>
        <p:spPr/>
        <p:txBody>
          <a:bodyPr/>
          <a:lstStyle/>
          <a:p>
            <a:pPr>
              <a:defRPr/>
            </a:pPr>
            <a:fld id="{6BA91F98-CA46-49DB-8D9E-426170E7487C}" type="slidenum">
              <a:rPr lang="en-US" smtClean="0"/>
              <a:pPr>
                <a:defRPr/>
              </a:pPr>
              <a:t>12</a:t>
            </a:fld>
            <a:endParaRPr lang="en-US" dirty="0"/>
          </a:p>
        </p:txBody>
      </p:sp>
    </p:spTree>
    <p:extLst>
      <p:ext uri="{BB962C8B-B14F-4D97-AF65-F5344CB8AC3E}">
        <p14:creationId xmlns:p14="http://schemas.microsoft.com/office/powerpoint/2010/main" val="1678433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O’Reilly Consideration</a:t>
            </a:r>
            <a:endParaRPr lang="en-GB" dirty="0"/>
          </a:p>
        </p:txBody>
      </p:sp>
      <p:pic>
        <p:nvPicPr>
          <p:cNvPr id="8" name="Content Placeholder 7"/>
          <p:cNvPicPr>
            <a:picLocks noGrp="1" noChangeAspect="1"/>
          </p:cNvPicPr>
          <p:nvPr>
            <p:ph sz="half" idx="1"/>
          </p:nvPr>
        </p:nvPicPr>
        <p:blipFill>
          <a:blip r:embed="rId3"/>
          <a:stretch>
            <a:fillRect/>
          </a:stretch>
        </p:blipFill>
        <p:spPr>
          <a:xfrm>
            <a:off x="1047750" y="1273175"/>
            <a:ext cx="2476500" cy="3248025"/>
          </a:xfrm>
          <a:prstGeom prst="rect">
            <a:avLst/>
          </a:prstGeom>
        </p:spPr>
      </p:pic>
      <p:pic>
        <p:nvPicPr>
          <p:cNvPr id="9" name="Content Placeholder 8"/>
          <p:cNvPicPr>
            <a:picLocks noGrp="1" noChangeAspect="1"/>
          </p:cNvPicPr>
          <p:nvPr>
            <p:ph sz="half" idx="2"/>
          </p:nvPr>
        </p:nvPicPr>
        <p:blipFill>
          <a:blip r:embed="rId4"/>
          <a:stretch>
            <a:fillRect/>
          </a:stretch>
        </p:blipFill>
        <p:spPr>
          <a:xfrm>
            <a:off x="4876800" y="1292976"/>
            <a:ext cx="2453450" cy="3228224"/>
          </a:xfrm>
          <a:prstGeom prst="rect">
            <a:avLst/>
          </a:prstGeom>
        </p:spPr>
      </p:pic>
      <p:sp>
        <p:nvSpPr>
          <p:cNvPr id="5" name="Date Placeholder 4"/>
          <p:cNvSpPr>
            <a:spLocks noGrp="1"/>
          </p:cNvSpPr>
          <p:nvPr>
            <p:ph type="dt" sz="half" idx="10"/>
          </p:nvPr>
        </p:nvSpPr>
        <p:spPr/>
        <p:txBody>
          <a:bodyPr/>
          <a:lstStyle/>
          <a:p>
            <a:pPr>
              <a:defRPr/>
            </a:pPr>
            <a:r>
              <a:rPr lang="en-US" smtClean="0"/>
              <a:t>16/07/2015</a:t>
            </a:r>
            <a:endParaRPr lang="en-US" dirty="0"/>
          </a:p>
        </p:txBody>
      </p:sp>
      <p:sp>
        <p:nvSpPr>
          <p:cNvPr id="6" name="Footer Placeholder 5"/>
          <p:cNvSpPr>
            <a:spLocks noGrp="1"/>
          </p:cNvSpPr>
          <p:nvPr>
            <p:ph type="ftr" sz="quarter" idx="11"/>
          </p:nvPr>
        </p:nvSpPr>
        <p:spPr/>
        <p:txBody>
          <a:bodyPr/>
          <a:lstStyle/>
          <a:p>
            <a:pPr>
              <a:defRPr/>
            </a:pPr>
            <a:r>
              <a:rPr lang="en-GB" smtClean="0"/>
              <a:t>Tim Bell - INFN Visit</a:t>
            </a:r>
            <a:endParaRPr lang="en-US" dirty="0"/>
          </a:p>
        </p:txBody>
      </p:sp>
      <p:sp>
        <p:nvSpPr>
          <p:cNvPr id="7" name="Slide Number Placeholder 6"/>
          <p:cNvSpPr>
            <a:spLocks noGrp="1"/>
          </p:cNvSpPr>
          <p:nvPr>
            <p:ph type="sldNum" sz="quarter" idx="12"/>
          </p:nvPr>
        </p:nvSpPr>
        <p:spPr/>
        <p:txBody>
          <a:bodyPr/>
          <a:lstStyle/>
          <a:p>
            <a:pPr>
              <a:defRPr/>
            </a:pPr>
            <a:fld id="{85A336E3-4532-4C11-B567-8DACA68F7B67}" type="slidenum">
              <a:rPr lang="en-US" smtClean="0"/>
              <a:pPr>
                <a:defRPr/>
              </a:pPr>
              <a:t>13</a:t>
            </a:fld>
            <a:endParaRPr lang="en-US" dirty="0"/>
          </a:p>
        </p:txBody>
      </p:sp>
    </p:spTree>
    <p:extLst>
      <p:ext uri="{BB962C8B-B14F-4D97-AF65-F5344CB8AC3E}">
        <p14:creationId xmlns:p14="http://schemas.microsoft.com/office/powerpoint/2010/main" val="20032982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Job Trends Consideration</a:t>
            </a:r>
            <a:endParaRPr lang="en-GB" dirty="0"/>
          </a:p>
        </p:txBody>
      </p:sp>
      <p:sp>
        <p:nvSpPr>
          <p:cNvPr id="5" name="Date Placeholder 4"/>
          <p:cNvSpPr>
            <a:spLocks noGrp="1"/>
          </p:cNvSpPr>
          <p:nvPr>
            <p:ph type="dt" sz="half" idx="10"/>
          </p:nvPr>
        </p:nvSpPr>
        <p:spPr/>
        <p:txBody>
          <a:bodyPr/>
          <a:lstStyle/>
          <a:p>
            <a:pPr>
              <a:defRPr/>
            </a:pPr>
            <a:r>
              <a:rPr lang="en-US" smtClean="0"/>
              <a:t>16/07/2015</a:t>
            </a:r>
            <a:endParaRPr lang="en-US" dirty="0"/>
          </a:p>
        </p:txBody>
      </p:sp>
      <p:sp>
        <p:nvSpPr>
          <p:cNvPr id="6" name="Footer Placeholder 5"/>
          <p:cNvSpPr>
            <a:spLocks noGrp="1"/>
          </p:cNvSpPr>
          <p:nvPr>
            <p:ph type="ftr" sz="quarter" idx="11"/>
          </p:nvPr>
        </p:nvSpPr>
        <p:spPr/>
        <p:txBody>
          <a:bodyPr/>
          <a:lstStyle/>
          <a:p>
            <a:pPr>
              <a:defRPr/>
            </a:pPr>
            <a:r>
              <a:rPr lang="en-GB" smtClean="0"/>
              <a:t>Tim Bell - INFN Visit</a:t>
            </a:r>
            <a:endParaRPr lang="en-US" dirty="0"/>
          </a:p>
        </p:txBody>
      </p:sp>
      <p:sp>
        <p:nvSpPr>
          <p:cNvPr id="7" name="Slide Number Placeholder 6"/>
          <p:cNvSpPr>
            <a:spLocks noGrp="1"/>
          </p:cNvSpPr>
          <p:nvPr>
            <p:ph type="sldNum" sz="quarter" idx="12"/>
          </p:nvPr>
        </p:nvSpPr>
        <p:spPr/>
        <p:txBody>
          <a:bodyPr/>
          <a:lstStyle/>
          <a:p>
            <a:pPr>
              <a:defRPr/>
            </a:pPr>
            <a:fld id="{85A336E3-4532-4C11-B567-8DACA68F7B67}" type="slidenum">
              <a:rPr lang="en-US" smtClean="0"/>
              <a:pPr>
                <a:defRPr/>
              </a:pPr>
              <a:t>14</a:t>
            </a:fld>
            <a:endParaRPr lang="en-US" dirty="0"/>
          </a:p>
        </p:txBody>
      </p:sp>
      <p:pic>
        <p:nvPicPr>
          <p:cNvPr id="3" name="Picture 2" descr="openstack, cloudstack, eucalyptus Job Trends grap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6579" y="1063229"/>
            <a:ext cx="5745479" cy="31919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13052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CERN Tool Chain</a:t>
            </a:r>
            <a:endParaRPr lang="en-GB" dirty="0"/>
          </a:p>
        </p:txBody>
      </p:sp>
      <p:sp>
        <p:nvSpPr>
          <p:cNvPr id="3" name="Date Placeholder 2"/>
          <p:cNvSpPr>
            <a:spLocks noGrp="1"/>
          </p:cNvSpPr>
          <p:nvPr>
            <p:ph type="dt" sz="half" idx="10"/>
          </p:nvPr>
        </p:nvSpPr>
        <p:spPr/>
        <p:txBody>
          <a:bodyPr/>
          <a:lstStyle/>
          <a:p>
            <a:pPr>
              <a:defRPr/>
            </a:pPr>
            <a:r>
              <a:rPr lang="en-US" smtClean="0"/>
              <a:t>16/07/2015</a:t>
            </a:r>
            <a:endParaRPr lang="en-US" dirty="0"/>
          </a:p>
        </p:txBody>
      </p:sp>
      <p:sp>
        <p:nvSpPr>
          <p:cNvPr id="4" name="Footer Placeholder 3"/>
          <p:cNvSpPr>
            <a:spLocks noGrp="1"/>
          </p:cNvSpPr>
          <p:nvPr>
            <p:ph type="ftr" sz="quarter" idx="11"/>
          </p:nvPr>
        </p:nvSpPr>
        <p:spPr/>
        <p:txBody>
          <a:bodyPr/>
          <a:lstStyle/>
          <a:p>
            <a:pPr>
              <a:defRPr/>
            </a:pPr>
            <a:r>
              <a:rPr lang="en-GB" smtClean="0"/>
              <a:t>Tim Bell - INFN Visit</a:t>
            </a:r>
            <a:endParaRPr lang="en-US" dirty="0"/>
          </a:p>
        </p:txBody>
      </p:sp>
      <p:sp>
        <p:nvSpPr>
          <p:cNvPr id="5" name="Slide Number Placeholder 4"/>
          <p:cNvSpPr>
            <a:spLocks noGrp="1"/>
          </p:cNvSpPr>
          <p:nvPr>
            <p:ph type="sldNum" sz="quarter" idx="12"/>
          </p:nvPr>
        </p:nvSpPr>
        <p:spPr/>
        <p:txBody>
          <a:bodyPr/>
          <a:lstStyle/>
          <a:p>
            <a:pPr>
              <a:defRPr/>
            </a:pPr>
            <a:fld id="{9A4666B5-AFDD-451B-ADC4-5E7EF5C485FE}" type="slidenum">
              <a:rPr lang="en-US" smtClean="0"/>
              <a:pPr>
                <a:defRPr/>
              </a:pPr>
              <a:t>15</a:t>
            </a:fld>
            <a:endParaRPr lang="en-US" dirty="0"/>
          </a:p>
        </p:txBody>
      </p:sp>
      <p:pic>
        <p:nvPicPr>
          <p:cNvPr id="3076" name="Picture 4" descr="http://blog.trifork.com/wp-content/uploads/2013/11/Screen-Shot-2013-11-22-at-14.14.28.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0901" y="3566881"/>
            <a:ext cx="1554313" cy="102702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www.mapr.com/sites/default/files/elastic-search-logo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2800" y="1563686"/>
            <a:ext cx="1771650" cy="714375"/>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cloudtimes.org/wp-content/uploads/2013/06/hadoop-logo-squar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65475" y="2367599"/>
            <a:ext cx="2188208" cy="2188209"/>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http://git-scm.com/images/logos/2color-lightbg@2x.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68674" y="1379411"/>
            <a:ext cx="2787650" cy="948180"/>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http://www.openstack.org/assets/openstack-logo/openstack-cloud-software-vertical-large.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74534" y="0"/>
            <a:ext cx="3301576" cy="2476182"/>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http://puppetlabs.com/wp-content/uploads/2010/12/PL_logo_vertical_RGB_sm.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2803" y="1224915"/>
            <a:ext cx="1647825" cy="2238376"/>
          </a:xfrm>
          <a:prstGeom prst="rect">
            <a:avLst/>
          </a:prstGeom>
          <a:noFill/>
          <a:extLst>
            <a:ext uri="{909E8E84-426E-40DD-AFC4-6F175D3DCCD1}">
              <a14:hiddenFill xmlns:a14="http://schemas.microsoft.com/office/drawing/2010/main">
                <a:solidFill>
                  <a:srgbClr val="FFFFFF"/>
                </a:solidFill>
              </a14:hiddenFill>
            </a:ext>
          </a:extLst>
        </p:spPr>
      </p:pic>
      <p:pic>
        <p:nvPicPr>
          <p:cNvPr id="3090" name="Picture 18" descr="http://ceph.com/wp-content/uploads/2012/11/Ceph_Logo_Stacked_RGB_120411_fa.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80273" y="2432366"/>
            <a:ext cx="892536" cy="123281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s://wiki.jenkins-ci.org/download/attachments/2916393/logo-title.png?version=1&amp;modificationDate=1302753947000"/>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501191" y="3812786"/>
            <a:ext cx="1934784" cy="62224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10"/>
          <a:stretch>
            <a:fillRect/>
          </a:stretch>
        </p:blipFill>
        <p:spPr>
          <a:xfrm>
            <a:off x="4001074" y="4164550"/>
            <a:ext cx="2159063" cy="316733"/>
          </a:xfrm>
          <a:prstGeom prst="rect">
            <a:avLst/>
          </a:prstGeom>
        </p:spPr>
      </p:pic>
      <p:pic>
        <p:nvPicPr>
          <p:cNvPr id="7" name="Picture 2" descr="http://openstacksummit2013-addvin.rhcloud.com/pics/RDO_LOGO.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353683" y="2592205"/>
            <a:ext cx="2577911" cy="1029517"/>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foreman_small.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987589" y="3796548"/>
            <a:ext cx="1936900" cy="8085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81032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Rectangle 91"/>
          <p:cNvSpPr/>
          <p:nvPr/>
        </p:nvSpPr>
        <p:spPr>
          <a:xfrm>
            <a:off x="0" y="4565695"/>
            <a:ext cx="5709424" cy="60496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 name="Rectangle 90"/>
          <p:cNvSpPr/>
          <p:nvPr/>
        </p:nvSpPr>
        <p:spPr>
          <a:xfrm>
            <a:off x="3434576" y="29184"/>
            <a:ext cx="5709424" cy="5143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439738" y="4695211"/>
            <a:ext cx="1845426" cy="261610"/>
          </a:xfrm>
          <a:prstGeom prst="rect">
            <a:avLst/>
          </a:prstGeom>
          <a:noFill/>
        </p:spPr>
        <p:txBody>
          <a:bodyPr wrap="square" rtlCol="0">
            <a:spAutoFit/>
          </a:bodyPr>
          <a:lstStyle/>
          <a:p>
            <a:r>
              <a:rPr lang="en-GB" sz="1100" dirty="0" smtClean="0">
                <a:solidFill>
                  <a:schemeClr val="accent5"/>
                </a:solidFill>
              </a:rPr>
              <a:t>Source: eBay</a:t>
            </a:r>
            <a:endParaRPr lang="en-GB" sz="1100" dirty="0">
              <a:solidFill>
                <a:schemeClr val="accent5"/>
              </a:solidFill>
            </a:endParaRPr>
          </a:p>
        </p:txBody>
      </p:sp>
      <p:sp>
        <p:nvSpPr>
          <p:cNvPr id="11" name="TextBox 10"/>
          <p:cNvSpPr txBox="1"/>
          <p:nvPr/>
        </p:nvSpPr>
        <p:spPr>
          <a:xfrm>
            <a:off x="375243" y="356814"/>
            <a:ext cx="3796799" cy="4329390"/>
          </a:xfrm>
          <a:prstGeom prst="rect">
            <a:avLst/>
          </a:prstGeom>
          <a:noFill/>
        </p:spPr>
        <p:txBody>
          <a:bodyPr wrap="square" rtlCol="0">
            <a:spAutoFit/>
          </a:bodyPr>
          <a:lstStyle/>
          <a:p>
            <a:pPr marL="36512">
              <a:spcBef>
                <a:spcPct val="20000"/>
              </a:spcBef>
              <a:spcAft>
                <a:spcPts val="1200"/>
              </a:spcAft>
              <a:buSzPct val="80000"/>
              <a:defRPr/>
            </a:pPr>
            <a:r>
              <a:rPr lang="en-GB" sz="2400" dirty="0">
                <a:latin typeface="+mn-lt"/>
              </a:rPr>
              <a:t>Upstream OpenStack on its own does not give you a </a:t>
            </a:r>
            <a:r>
              <a:rPr lang="en-GB" sz="2400" dirty="0" smtClean="0">
                <a:latin typeface="+mn-lt"/>
              </a:rPr>
              <a:t>cloud service</a:t>
            </a:r>
            <a:endParaRPr lang="en-GB" dirty="0"/>
          </a:p>
          <a:p>
            <a:pPr marL="36512">
              <a:spcBef>
                <a:spcPts val="800"/>
              </a:spcBef>
              <a:spcAft>
                <a:spcPts val="800"/>
              </a:spcAft>
              <a:buSzPct val="80000"/>
              <a:defRPr/>
            </a:pPr>
            <a:r>
              <a:rPr lang="en-GB" sz="2000" dirty="0">
                <a:solidFill>
                  <a:schemeClr val="accent5"/>
                </a:solidFill>
                <a:latin typeface="+mn-lt"/>
              </a:rPr>
              <a:t>Packaging</a:t>
            </a:r>
          </a:p>
          <a:p>
            <a:pPr marL="36512">
              <a:spcBef>
                <a:spcPts val="800"/>
              </a:spcBef>
              <a:spcAft>
                <a:spcPts val="800"/>
              </a:spcAft>
              <a:buSzPct val="80000"/>
              <a:defRPr/>
            </a:pPr>
            <a:r>
              <a:rPr lang="en-GB" sz="2000" dirty="0">
                <a:solidFill>
                  <a:schemeClr val="accent5"/>
                </a:solidFill>
                <a:latin typeface="+mn-lt"/>
              </a:rPr>
              <a:t>Integration</a:t>
            </a:r>
          </a:p>
          <a:p>
            <a:pPr marL="36512">
              <a:spcBef>
                <a:spcPts val="800"/>
              </a:spcBef>
              <a:spcAft>
                <a:spcPts val="800"/>
              </a:spcAft>
              <a:buSzPct val="80000"/>
              <a:defRPr/>
            </a:pPr>
            <a:r>
              <a:rPr lang="en-GB" sz="2000" dirty="0">
                <a:solidFill>
                  <a:schemeClr val="accent5"/>
                </a:solidFill>
                <a:latin typeface="+mn-lt"/>
              </a:rPr>
              <a:t>Burn In</a:t>
            </a:r>
          </a:p>
          <a:p>
            <a:pPr marL="36512">
              <a:spcBef>
                <a:spcPts val="800"/>
              </a:spcBef>
              <a:spcAft>
                <a:spcPts val="800"/>
              </a:spcAft>
              <a:buSzPct val="80000"/>
              <a:defRPr/>
            </a:pPr>
            <a:r>
              <a:rPr lang="en-GB" sz="2000" dirty="0">
                <a:solidFill>
                  <a:schemeClr val="accent5"/>
                </a:solidFill>
                <a:latin typeface="+mn-lt"/>
              </a:rPr>
              <a:t>SLA</a:t>
            </a:r>
          </a:p>
          <a:p>
            <a:pPr marL="36512">
              <a:spcBef>
                <a:spcPts val="800"/>
              </a:spcBef>
              <a:spcAft>
                <a:spcPts val="800"/>
              </a:spcAft>
              <a:buSzPct val="80000"/>
              <a:defRPr/>
            </a:pPr>
            <a:r>
              <a:rPr lang="en-GB" sz="2000" dirty="0" smtClean="0">
                <a:solidFill>
                  <a:schemeClr val="accent5"/>
                </a:solidFill>
                <a:latin typeface="+mn-lt"/>
              </a:rPr>
              <a:t>Monitoring </a:t>
            </a:r>
          </a:p>
          <a:p>
            <a:pPr marL="36512">
              <a:spcBef>
                <a:spcPts val="800"/>
              </a:spcBef>
              <a:spcAft>
                <a:spcPts val="800"/>
              </a:spcAft>
              <a:buSzPct val="80000"/>
              <a:defRPr/>
            </a:pPr>
            <a:r>
              <a:rPr lang="en-GB" sz="2000" dirty="0" smtClean="0">
                <a:solidFill>
                  <a:schemeClr val="accent5"/>
                </a:solidFill>
                <a:latin typeface="+mn-lt"/>
              </a:rPr>
              <a:t>…</a:t>
            </a:r>
            <a:endParaRPr lang="en-GB" sz="2000" dirty="0">
              <a:solidFill>
                <a:schemeClr val="accent5"/>
              </a:solidFill>
              <a:latin typeface="+mn-lt"/>
            </a:endParaRPr>
          </a:p>
        </p:txBody>
      </p:sp>
      <p:cxnSp>
        <p:nvCxnSpPr>
          <p:cNvPr id="6" name="Straight Connector 5"/>
          <p:cNvCxnSpPr/>
          <p:nvPr/>
        </p:nvCxnSpPr>
        <p:spPr>
          <a:xfrm>
            <a:off x="457200" y="2357282"/>
            <a:ext cx="1391055" cy="0"/>
          </a:xfrm>
          <a:prstGeom prst="line">
            <a:avLst/>
          </a:prstGeom>
          <a:ln w="127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457200" y="2858426"/>
            <a:ext cx="1391055" cy="0"/>
          </a:xfrm>
          <a:prstGeom prst="line">
            <a:avLst/>
          </a:prstGeom>
          <a:ln w="127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457200" y="3359570"/>
            <a:ext cx="1391055" cy="0"/>
          </a:xfrm>
          <a:prstGeom prst="line">
            <a:avLst/>
          </a:prstGeom>
          <a:ln w="127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457200" y="3860714"/>
            <a:ext cx="1391055" cy="0"/>
          </a:xfrm>
          <a:prstGeom prst="line">
            <a:avLst/>
          </a:prstGeom>
          <a:ln w="127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nvGrpSpPr>
          <p:cNvPr id="15" name="Group 14"/>
          <p:cNvGrpSpPr/>
          <p:nvPr/>
        </p:nvGrpSpPr>
        <p:grpSpPr>
          <a:xfrm>
            <a:off x="3857776" y="1010673"/>
            <a:ext cx="747305" cy="747736"/>
            <a:chOff x="4051570" y="813816"/>
            <a:chExt cx="870626" cy="871128"/>
          </a:xfrm>
        </p:grpSpPr>
        <p:sp>
          <p:nvSpPr>
            <p:cNvPr id="14" name="Oval 13"/>
            <p:cNvSpPr/>
            <p:nvPr/>
          </p:nvSpPr>
          <p:spPr>
            <a:xfrm>
              <a:off x="4051570" y="813816"/>
              <a:ext cx="870626" cy="871128"/>
            </a:xfrm>
            <a:prstGeom prst="ellipse">
              <a:avLst/>
            </a:prstGeom>
            <a:solidFill>
              <a:schemeClr val="tx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5" name="Rectangle 4"/>
            <p:cNvSpPr/>
            <p:nvPr/>
          </p:nvSpPr>
          <p:spPr>
            <a:xfrm>
              <a:off x="4071026" y="919264"/>
              <a:ext cx="85117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1200"/>
                </a:lnSpc>
              </a:pPr>
              <a:r>
                <a:rPr lang="en-US" sz="800" dirty="0" smtClean="0">
                  <a:solidFill>
                    <a:schemeClr val="bg1"/>
                  </a:solidFill>
                </a:rPr>
                <a:t>Cloud is a service!</a:t>
              </a:r>
              <a:endParaRPr lang="en-US" sz="800" dirty="0">
                <a:solidFill>
                  <a:schemeClr val="bg1"/>
                </a:solidFill>
              </a:endParaRPr>
            </a:p>
          </p:txBody>
        </p:sp>
      </p:grpSp>
      <p:grpSp>
        <p:nvGrpSpPr>
          <p:cNvPr id="16" name="Group 15"/>
          <p:cNvGrpSpPr/>
          <p:nvPr/>
        </p:nvGrpSpPr>
        <p:grpSpPr>
          <a:xfrm>
            <a:off x="4639383" y="503657"/>
            <a:ext cx="747305" cy="747736"/>
            <a:chOff x="4051570" y="813816"/>
            <a:chExt cx="870626" cy="871128"/>
          </a:xfrm>
        </p:grpSpPr>
        <p:sp>
          <p:nvSpPr>
            <p:cNvPr id="17" name="Oval 16"/>
            <p:cNvSpPr/>
            <p:nvPr/>
          </p:nvSpPr>
          <p:spPr>
            <a:xfrm>
              <a:off x="4051570" y="813816"/>
              <a:ext cx="870626" cy="871128"/>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18" name="Rectangle 17"/>
            <p:cNvSpPr/>
            <p:nvPr/>
          </p:nvSpPr>
          <p:spPr>
            <a:xfrm>
              <a:off x="4071026" y="919264"/>
              <a:ext cx="85117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900"/>
                </a:lnSpc>
              </a:pPr>
              <a:r>
                <a:rPr lang="en-US" sz="800" dirty="0">
                  <a:solidFill>
                    <a:schemeClr val="bg1"/>
                  </a:solidFill>
                </a:rPr>
                <a:t>Monitoring and alerting</a:t>
              </a:r>
            </a:p>
          </p:txBody>
        </p:sp>
      </p:grpSp>
      <p:grpSp>
        <p:nvGrpSpPr>
          <p:cNvPr id="19" name="Group 18"/>
          <p:cNvGrpSpPr/>
          <p:nvPr/>
        </p:nvGrpSpPr>
        <p:grpSpPr>
          <a:xfrm>
            <a:off x="5437214" y="250965"/>
            <a:ext cx="747305" cy="747736"/>
            <a:chOff x="4051570" y="813816"/>
            <a:chExt cx="870626" cy="871128"/>
          </a:xfrm>
        </p:grpSpPr>
        <p:sp>
          <p:nvSpPr>
            <p:cNvPr id="20" name="Oval 19"/>
            <p:cNvSpPr/>
            <p:nvPr/>
          </p:nvSpPr>
          <p:spPr>
            <a:xfrm>
              <a:off x="4051570" y="813816"/>
              <a:ext cx="870626" cy="871128"/>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chemeClr val="bg1"/>
                </a:solidFill>
              </a:endParaRPr>
            </a:p>
          </p:txBody>
        </p:sp>
        <p:sp>
          <p:nvSpPr>
            <p:cNvPr id="21" name="Rectangle 20"/>
            <p:cNvSpPr/>
            <p:nvPr/>
          </p:nvSpPr>
          <p:spPr>
            <a:xfrm>
              <a:off x="4071026" y="919264"/>
              <a:ext cx="85117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900"/>
                </a:lnSpc>
              </a:pPr>
              <a:r>
                <a:rPr lang="en-US" sz="800" dirty="0" smtClean="0">
                  <a:solidFill>
                    <a:schemeClr val="bg1"/>
                  </a:solidFill>
                </a:rPr>
                <a:t>Metering and chargeback</a:t>
              </a:r>
              <a:endParaRPr lang="en-US" sz="800" dirty="0">
                <a:solidFill>
                  <a:schemeClr val="bg1"/>
                </a:solidFill>
              </a:endParaRPr>
            </a:p>
          </p:txBody>
        </p:sp>
      </p:grpSp>
      <p:grpSp>
        <p:nvGrpSpPr>
          <p:cNvPr id="22" name="Group 21"/>
          <p:cNvGrpSpPr/>
          <p:nvPr/>
        </p:nvGrpSpPr>
        <p:grpSpPr>
          <a:xfrm>
            <a:off x="6285456" y="250965"/>
            <a:ext cx="747305" cy="747736"/>
            <a:chOff x="4051570" y="813816"/>
            <a:chExt cx="870626" cy="871128"/>
          </a:xfrm>
        </p:grpSpPr>
        <p:sp>
          <p:nvSpPr>
            <p:cNvPr id="23" name="Oval 22"/>
            <p:cNvSpPr/>
            <p:nvPr/>
          </p:nvSpPr>
          <p:spPr>
            <a:xfrm>
              <a:off x="4051570" y="813816"/>
              <a:ext cx="870626" cy="871128"/>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chemeClr val="bg1"/>
                </a:solidFill>
              </a:endParaRPr>
            </a:p>
          </p:txBody>
        </p:sp>
        <p:sp>
          <p:nvSpPr>
            <p:cNvPr id="24" name="Rectangle 23"/>
            <p:cNvSpPr/>
            <p:nvPr/>
          </p:nvSpPr>
          <p:spPr>
            <a:xfrm>
              <a:off x="4071026" y="919264"/>
              <a:ext cx="85117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1200"/>
                </a:lnSpc>
              </a:pPr>
              <a:r>
                <a:rPr lang="en-US" sz="800" dirty="0" err="1" smtClean="0">
                  <a:solidFill>
                    <a:schemeClr val="bg1"/>
                  </a:solidFill>
                </a:rPr>
                <a:t>Autoscaling</a:t>
              </a:r>
              <a:endParaRPr lang="en-US" sz="800" dirty="0">
                <a:solidFill>
                  <a:schemeClr val="bg1"/>
                </a:solidFill>
              </a:endParaRPr>
            </a:p>
          </p:txBody>
        </p:sp>
      </p:grpSp>
      <p:grpSp>
        <p:nvGrpSpPr>
          <p:cNvPr id="25" name="Group 24"/>
          <p:cNvGrpSpPr/>
          <p:nvPr/>
        </p:nvGrpSpPr>
        <p:grpSpPr>
          <a:xfrm>
            <a:off x="7049461" y="590173"/>
            <a:ext cx="850285" cy="747736"/>
            <a:chOff x="4001311" y="813816"/>
            <a:chExt cx="990600" cy="871128"/>
          </a:xfrm>
        </p:grpSpPr>
        <p:sp>
          <p:nvSpPr>
            <p:cNvPr id="26" name="Oval 25"/>
            <p:cNvSpPr/>
            <p:nvPr/>
          </p:nvSpPr>
          <p:spPr>
            <a:xfrm>
              <a:off x="4051570" y="813816"/>
              <a:ext cx="870626" cy="871128"/>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27" name="Rectangle 26"/>
            <p:cNvSpPr/>
            <p:nvPr/>
          </p:nvSpPr>
          <p:spPr>
            <a:xfrm>
              <a:off x="4001311" y="919264"/>
              <a:ext cx="99060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1200"/>
                </a:lnSpc>
              </a:pPr>
              <a:r>
                <a:rPr lang="en-US" sz="800" dirty="0" smtClean="0">
                  <a:solidFill>
                    <a:schemeClr val="accent5"/>
                  </a:solidFill>
                </a:rPr>
                <a:t>Remediation</a:t>
              </a:r>
              <a:endParaRPr lang="en-US" sz="800" dirty="0">
                <a:solidFill>
                  <a:schemeClr val="accent5"/>
                </a:solidFill>
              </a:endParaRPr>
            </a:p>
          </p:txBody>
        </p:sp>
      </p:grpSp>
      <p:grpSp>
        <p:nvGrpSpPr>
          <p:cNvPr id="31" name="Group 30"/>
          <p:cNvGrpSpPr/>
          <p:nvPr/>
        </p:nvGrpSpPr>
        <p:grpSpPr>
          <a:xfrm>
            <a:off x="7711394" y="1183938"/>
            <a:ext cx="747305" cy="747736"/>
            <a:chOff x="4051570" y="813816"/>
            <a:chExt cx="870626" cy="871128"/>
          </a:xfrm>
        </p:grpSpPr>
        <p:sp>
          <p:nvSpPr>
            <p:cNvPr id="32" name="Oval 31"/>
            <p:cNvSpPr/>
            <p:nvPr/>
          </p:nvSpPr>
          <p:spPr>
            <a:xfrm>
              <a:off x="4051570" y="813816"/>
              <a:ext cx="870626" cy="871128"/>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33" name="Rectangle 32"/>
            <p:cNvSpPr/>
            <p:nvPr/>
          </p:nvSpPr>
          <p:spPr>
            <a:xfrm>
              <a:off x="4071026" y="919264"/>
              <a:ext cx="85117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1200"/>
                </a:lnSpc>
              </a:pPr>
              <a:r>
                <a:rPr lang="en-US" sz="800" dirty="0" smtClean="0">
                  <a:solidFill>
                    <a:schemeClr val="accent5"/>
                  </a:solidFill>
                </a:rPr>
                <a:t>Scale out</a:t>
              </a:r>
              <a:endParaRPr lang="en-US" sz="800" dirty="0">
                <a:solidFill>
                  <a:schemeClr val="accent5"/>
                </a:solidFill>
              </a:endParaRPr>
            </a:p>
          </p:txBody>
        </p:sp>
      </p:grpSp>
      <p:grpSp>
        <p:nvGrpSpPr>
          <p:cNvPr id="34" name="Group 33"/>
          <p:cNvGrpSpPr/>
          <p:nvPr/>
        </p:nvGrpSpPr>
        <p:grpSpPr>
          <a:xfrm>
            <a:off x="7964517" y="1999315"/>
            <a:ext cx="747305" cy="747736"/>
            <a:chOff x="4051570" y="813816"/>
            <a:chExt cx="870626" cy="871128"/>
          </a:xfrm>
        </p:grpSpPr>
        <p:sp>
          <p:nvSpPr>
            <p:cNvPr id="35" name="Oval 34"/>
            <p:cNvSpPr/>
            <p:nvPr/>
          </p:nvSpPr>
          <p:spPr>
            <a:xfrm>
              <a:off x="4051570" y="813816"/>
              <a:ext cx="870626" cy="871128"/>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36" name="Rectangle 35"/>
            <p:cNvSpPr/>
            <p:nvPr/>
          </p:nvSpPr>
          <p:spPr>
            <a:xfrm>
              <a:off x="4071026" y="919264"/>
              <a:ext cx="85117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900"/>
                </a:lnSpc>
              </a:pPr>
              <a:r>
                <a:rPr lang="en-US" sz="800" dirty="0">
                  <a:solidFill>
                    <a:schemeClr val="accent5"/>
                  </a:solidFill>
                </a:rPr>
                <a:t>Capacity planning</a:t>
              </a:r>
            </a:p>
          </p:txBody>
        </p:sp>
      </p:grpSp>
      <p:grpSp>
        <p:nvGrpSpPr>
          <p:cNvPr id="37" name="Group 36"/>
          <p:cNvGrpSpPr/>
          <p:nvPr/>
        </p:nvGrpSpPr>
        <p:grpSpPr>
          <a:xfrm>
            <a:off x="7924622" y="2826127"/>
            <a:ext cx="747305" cy="747736"/>
            <a:chOff x="4051570" y="813816"/>
            <a:chExt cx="870626" cy="871128"/>
          </a:xfrm>
        </p:grpSpPr>
        <p:sp>
          <p:nvSpPr>
            <p:cNvPr id="38" name="Oval 37"/>
            <p:cNvSpPr/>
            <p:nvPr/>
          </p:nvSpPr>
          <p:spPr>
            <a:xfrm>
              <a:off x="4051570" y="813816"/>
              <a:ext cx="870626" cy="871128"/>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39" name="Rectangle 38"/>
            <p:cNvSpPr/>
            <p:nvPr/>
          </p:nvSpPr>
          <p:spPr>
            <a:xfrm>
              <a:off x="4071026" y="919264"/>
              <a:ext cx="85117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1200"/>
                </a:lnSpc>
              </a:pPr>
              <a:r>
                <a:rPr lang="en-US" sz="800" dirty="0" smtClean="0">
                  <a:solidFill>
                    <a:schemeClr val="accent5"/>
                  </a:solidFill>
                </a:rPr>
                <a:t>Upgrades</a:t>
              </a:r>
              <a:endParaRPr lang="en-US" sz="800" dirty="0">
                <a:solidFill>
                  <a:schemeClr val="accent5"/>
                </a:solidFill>
              </a:endParaRPr>
            </a:p>
          </p:txBody>
        </p:sp>
      </p:grpSp>
      <p:grpSp>
        <p:nvGrpSpPr>
          <p:cNvPr id="40" name="Group 39"/>
          <p:cNvGrpSpPr/>
          <p:nvPr/>
        </p:nvGrpSpPr>
        <p:grpSpPr>
          <a:xfrm>
            <a:off x="7463381" y="3511542"/>
            <a:ext cx="747305" cy="747736"/>
            <a:chOff x="4051570" y="813816"/>
            <a:chExt cx="870626" cy="871128"/>
          </a:xfrm>
        </p:grpSpPr>
        <p:sp>
          <p:nvSpPr>
            <p:cNvPr id="41" name="Oval 40"/>
            <p:cNvSpPr/>
            <p:nvPr/>
          </p:nvSpPr>
          <p:spPr>
            <a:xfrm>
              <a:off x="4051570" y="813816"/>
              <a:ext cx="870626" cy="871128"/>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chemeClr val="bg1"/>
                </a:solidFill>
              </a:endParaRPr>
            </a:p>
          </p:txBody>
        </p:sp>
        <p:sp>
          <p:nvSpPr>
            <p:cNvPr id="42" name="Rectangle 41"/>
            <p:cNvSpPr/>
            <p:nvPr/>
          </p:nvSpPr>
          <p:spPr>
            <a:xfrm>
              <a:off x="4071026" y="919264"/>
              <a:ext cx="85117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1200"/>
                </a:lnSpc>
              </a:pPr>
              <a:r>
                <a:rPr lang="en-US" sz="800" dirty="0" smtClean="0">
                  <a:solidFill>
                    <a:schemeClr val="bg1"/>
                  </a:solidFill>
                </a:rPr>
                <a:t>SLA</a:t>
              </a:r>
              <a:endParaRPr lang="en-US" sz="800" dirty="0">
                <a:solidFill>
                  <a:schemeClr val="bg1"/>
                </a:solidFill>
              </a:endParaRPr>
            </a:p>
          </p:txBody>
        </p:sp>
      </p:grpSp>
      <p:grpSp>
        <p:nvGrpSpPr>
          <p:cNvPr id="43" name="Group 42"/>
          <p:cNvGrpSpPr/>
          <p:nvPr/>
        </p:nvGrpSpPr>
        <p:grpSpPr>
          <a:xfrm>
            <a:off x="6787014" y="3991931"/>
            <a:ext cx="747305" cy="747736"/>
            <a:chOff x="4051570" y="813816"/>
            <a:chExt cx="870626" cy="871128"/>
          </a:xfrm>
        </p:grpSpPr>
        <p:sp>
          <p:nvSpPr>
            <p:cNvPr id="44" name="Oval 43"/>
            <p:cNvSpPr/>
            <p:nvPr/>
          </p:nvSpPr>
          <p:spPr>
            <a:xfrm>
              <a:off x="4051570" y="813816"/>
              <a:ext cx="870626" cy="871128"/>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chemeClr val="bg1"/>
                </a:solidFill>
              </a:endParaRPr>
            </a:p>
          </p:txBody>
        </p:sp>
        <p:sp>
          <p:nvSpPr>
            <p:cNvPr id="45" name="Rectangle 44"/>
            <p:cNvSpPr/>
            <p:nvPr/>
          </p:nvSpPr>
          <p:spPr>
            <a:xfrm>
              <a:off x="4071026" y="919264"/>
              <a:ext cx="85117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900"/>
                </a:lnSpc>
              </a:pPr>
              <a:r>
                <a:rPr lang="en-US" sz="800" dirty="0">
                  <a:solidFill>
                    <a:schemeClr val="bg1"/>
                  </a:solidFill>
                </a:rPr>
                <a:t>Customer support</a:t>
              </a:r>
            </a:p>
          </p:txBody>
        </p:sp>
      </p:grpSp>
      <p:grpSp>
        <p:nvGrpSpPr>
          <p:cNvPr id="46" name="Group 45"/>
          <p:cNvGrpSpPr/>
          <p:nvPr/>
        </p:nvGrpSpPr>
        <p:grpSpPr>
          <a:xfrm>
            <a:off x="5954058" y="4134703"/>
            <a:ext cx="747305" cy="747736"/>
            <a:chOff x="4051570" y="813816"/>
            <a:chExt cx="870626" cy="871128"/>
          </a:xfrm>
        </p:grpSpPr>
        <p:sp>
          <p:nvSpPr>
            <p:cNvPr id="47" name="Oval 46"/>
            <p:cNvSpPr/>
            <p:nvPr/>
          </p:nvSpPr>
          <p:spPr>
            <a:xfrm>
              <a:off x="4051570" y="813816"/>
              <a:ext cx="870626" cy="871128"/>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chemeClr val="bg1"/>
                </a:solidFill>
              </a:endParaRPr>
            </a:p>
          </p:txBody>
        </p:sp>
        <p:sp>
          <p:nvSpPr>
            <p:cNvPr id="48" name="Rectangle 47"/>
            <p:cNvSpPr/>
            <p:nvPr/>
          </p:nvSpPr>
          <p:spPr>
            <a:xfrm>
              <a:off x="4071026" y="919264"/>
              <a:ext cx="85117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900"/>
                </a:lnSpc>
              </a:pPr>
              <a:r>
                <a:rPr lang="en-US" sz="800" dirty="0">
                  <a:solidFill>
                    <a:schemeClr val="bg1"/>
                  </a:solidFill>
                </a:rPr>
                <a:t>User experience</a:t>
              </a:r>
            </a:p>
          </p:txBody>
        </p:sp>
      </p:grpSp>
      <p:grpSp>
        <p:nvGrpSpPr>
          <p:cNvPr id="49" name="Group 48"/>
          <p:cNvGrpSpPr/>
          <p:nvPr/>
        </p:nvGrpSpPr>
        <p:grpSpPr>
          <a:xfrm>
            <a:off x="5131902" y="4041089"/>
            <a:ext cx="747305" cy="747736"/>
            <a:chOff x="4051570" y="813816"/>
            <a:chExt cx="870626" cy="871128"/>
          </a:xfrm>
        </p:grpSpPr>
        <p:sp>
          <p:nvSpPr>
            <p:cNvPr id="50" name="Oval 49"/>
            <p:cNvSpPr/>
            <p:nvPr/>
          </p:nvSpPr>
          <p:spPr>
            <a:xfrm>
              <a:off x="4051570" y="813816"/>
              <a:ext cx="870626" cy="871128"/>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51" name="Rectangle 50"/>
            <p:cNvSpPr/>
            <p:nvPr/>
          </p:nvSpPr>
          <p:spPr>
            <a:xfrm>
              <a:off x="4071026" y="919264"/>
              <a:ext cx="85117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900"/>
                </a:lnSpc>
              </a:pPr>
              <a:r>
                <a:rPr lang="en-US" sz="800" dirty="0">
                  <a:solidFill>
                    <a:schemeClr val="accent5"/>
                  </a:solidFill>
                </a:rPr>
                <a:t>Incident resolution</a:t>
              </a:r>
            </a:p>
          </p:txBody>
        </p:sp>
      </p:grpSp>
      <p:grpSp>
        <p:nvGrpSpPr>
          <p:cNvPr id="52" name="Group 51"/>
          <p:cNvGrpSpPr/>
          <p:nvPr/>
        </p:nvGrpSpPr>
        <p:grpSpPr>
          <a:xfrm>
            <a:off x="4431581" y="3677743"/>
            <a:ext cx="747305" cy="747736"/>
            <a:chOff x="4051570" y="813816"/>
            <a:chExt cx="870626" cy="871128"/>
          </a:xfrm>
        </p:grpSpPr>
        <p:sp>
          <p:nvSpPr>
            <p:cNvPr id="53" name="Oval 52"/>
            <p:cNvSpPr/>
            <p:nvPr/>
          </p:nvSpPr>
          <p:spPr>
            <a:xfrm>
              <a:off x="4051570" y="813816"/>
              <a:ext cx="870626" cy="871128"/>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54" name="Rectangle 53"/>
            <p:cNvSpPr/>
            <p:nvPr/>
          </p:nvSpPr>
          <p:spPr>
            <a:xfrm>
              <a:off x="4071026" y="919264"/>
              <a:ext cx="85117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1200"/>
                </a:lnSpc>
              </a:pPr>
              <a:r>
                <a:rPr lang="en-US" sz="800" dirty="0" smtClean="0">
                  <a:solidFill>
                    <a:schemeClr val="accent5"/>
                  </a:solidFill>
                </a:rPr>
                <a:t>Alerting</a:t>
              </a:r>
              <a:endParaRPr lang="en-US" sz="800" dirty="0">
                <a:solidFill>
                  <a:schemeClr val="accent5"/>
                </a:solidFill>
              </a:endParaRPr>
            </a:p>
          </p:txBody>
        </p:sp>
      </p:grpSp>
      <p:grpSp>
        <p:nvGrpSpPr>
          <p:cNvPr id="55" name="Group 54"/>
          <p:cNvGrpSpPr/>
          <p:nvPr/>
        </p:nvGrpSpPr>
        <p:grpSpPr>
          <a:xfrm>
            <a:off x="4005264" y="3044667"/>
            <a:ext cx="747305" cy="747736"/>
            <a:chOff x="4051571" y="813816"/>
            <a:chExt cx="870626" cy="871128"/>
          </a:xfrm>
        </p:grpSpPr>
        <p:sp>
          <p:nvSpPr>
            <p:cNvPr id="56" name="Oval 55"/>
            <p:cNvSpPr/>
            <p:nvPr/>
          </p:nvSpPr>
          <p:spPr>
            <a:xfrm>
              <a:off x="4051571" y="813816"/>
              <a:ext cx="870626" cy="871128"/>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57" name="Rectangle 56"/>
            <p:cNvSpPr/>
            <p:nvPr/>
          </p:nvSpPr>
          <p:spPr>
            <a:xfrm>
              <a:off x="4071026" y="919264"/>
              <a:ext cx="85117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900"/>
                </a:lnSpc>
              </a:pPr>
              <a:r>
                <a:rPr lang="en-US" sz="800" dirty="0">
                  <a:solidFill>
                    <a:schemeClr val="accent5"/>
                  </a:solidFill>
                </a:rPr>
                <a:t>Cloud monitoring</a:t>
              </a:r>
            </a:p>
          </p:txBody>
        </p:sp>
      </p:grpSp>
      <p:grpSp>
        <p:nvGrpSpPr>
          <p:cNvPr id="58" name="Group 57"/>
          <p:cNvGrpSpPr/>
          <p:nvPr/>
        </p:nvGrpSpPr>
        <p:grpSpPr>
          <a:xfrm>
            <a:off x="4067923" y="2256773"/>
            <a:ext cx="747305" cy="747736"/>
            <a:chOff x="4051570" y="813816"/>
            <a:chExt cx="870626" cy="871128"/>
          </a:xfrm>
        </p:grpSpPr>
        <p:sp>
          <p:nvSpPr>
            <p:cNvPr id="59" name="Oval 58"/>
            <p:cNvSpPr/>
            <p:nvPr/>
          </p:nvSpPr>
          <p:spPr>
            <a:xfrm>
              <a:off x="4051570" y="813816"/>
              <a:ext cx="870626" cy="871128"/>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60" name="Rectangle 59"/>
            <p:cNvSpPr/>
            <p:nvPr/>
          </p:nvSpPr>
          <p:spPr>
            <a:xfrm>
              <a:off x="4071026" y="919264"/>
              <a:ext cx="85117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1200"/>
                </a:lnSpc>
              </a:pPr>
              <a:r>
                <a:rPr lang="en-US" sz="800" dirty="0" smtClean="0">
                  <a:solidFill>
                    <a:schemeClr val="accent5"/>
                  </a:solidFill>
                </a:rPr>
                <a:t>Metrics</a:t>
              </a:r>
              <a:endParaRPr lang="en-US" sz="800" dirty="0">
                <a:solidFill>
                  <a:schemeClr val="accent5"/>
                </a:solidFill>
              </a:endParaRPr>
            </a:p>
          </p:txBody>
        </p:sp>
      </p:grpSp>
      <p:grpSp>
        <p:nvGrpSpPr>
          <p:cNvPr id="61" name="Group 60"/>
          <p:cNvGrpSpPr/>
          <p:nvPr/>
        </p:nvGrpSpPr>
        <p:grpSpPr>
          <a:xfrm>
            <a:off x="4616584" y="1607517"/>
            <a:ext cx="747305" cy="747736"/>
            <a:chOff x="4051570" y="813816"/>
            <a:chExt cx="870626" cy="871128"/>
          </a:xfrm>
        </p:grpSpPr>
        <p:sp>
          <p:nvSpPr>
            <p:cNvPr id="62" name="Oval 61"/>
            <p:cNvSpPr/>
            <p:nvPr/>
          </p:nvSpPr>
          <p:spPr>
            <a:xfrm>
              <a:off x="4051570" y="813816"/>
              <a:ext cx="870626" cy="871128"/>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63" name="Rectangle 62"/>
            <p:cNvSpPr/>
            <p:nvPr/>
          </p:nvSpPr>
          <p:spPr>
            <a:xfrm>
              <a:off x="4071026" y="919264"/>
              <a:ext cx="85117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900"/>
                </a:lnSpc>
              </a:pPr>
              <a:r>
                <a:rPr lang="en-US" sz="800" dirty="0">
                  <a:solidFill>
                    <a:schemeClr val="accent5"/>
                  </a:solidFill>
                </a:rPr>
                <a:t>Log processing</a:t>
              </a:r>
            </a:p>
          </p:txBody>
        </p:sp>
      </p:grpSp>
      <p:grpSp>
        <p:nvGrpSpPr>
          <p:cNvPr id="64" name="Group 63"/>
          <p:cNvGrpSpPr/>
          <p:nvPr/>
        </p:nvGrpSpPr>
        <p:grpSpPr>
          <a:xfrm>
            <a:off x="5338241" y="1226186"/>
            <a:ext cx="747305" cy="747736"/>
            <a:chOff x="4051570" y="813816"/>
            <a:chExt cx="870626" cy="871128"/>
          </a:xfrm>
        </p:grpSpPr>
        <p:sp>
          <p:nvSpPr>
            <p:cNvPr id="65" name="Oval 64"/>
            <p:cNvSpPr/>
            <p:nvPr/>
          </p:nvSpPr>
          <p:spPr>
            <a:xfrm>
              <a:off x="4051570" y="813816"/>
              <a:ext cx="870626" cy="871128"/>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66" name="Rectangle 65"/>
            <p:cNvSpPr/>
            <p:nvPr/>
          </p:nvSpPr>
          <p:spPr>
            <a:xfrm>
              <a:off x="4071026" y="919264"/>
              <a:ext cx="85117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900"/>
                </a:lnSpc>
              </a:pPr>
              <a:r>
                <a:rPr lang="en-US" sz="800" dirty="0" smtClean="0">
                  <a:solidFill>
                    <a:schemeClr val="accent5"/>
                  </a:solidFill>
                </a:rPr>
                <a:t>High availability</a:t>
              </a:r>
              <a:endParaRPr lang="en-US" sz="800" dirty="0">
                <a:solidFill>
                  <a:schemeClr val="accent5"/>
                </a:solidFill>
              </a:endParaRPr>
            </a:p>
          </p:txBody>
        </p:sp>
      </p:grpSp>
      <p:grpSp>
        <p:nvGrpSpPr>
          <p:cNvPr id="67" name="Group 66"/>
          <p:cNvGrpSpPr/>
          <p:nvPr/>
        </p:nvGrpSpPr>
        <p:grpSpPr>
          <a:xfrm>
            <a:off x="6181951" y="1210544"/>
            <a:ext cx="809821" cy="747736"/>
            <a:chOff x="4024882" y="813816"/>
            <a:chExt cx="943458" cy="871128"/>
          </a:xfrm>
        </p:grpSpPr>
        <p:sp>
          <p:nvSpPr>
            <p:cNvPr id="68" name="Oval 67"/>
            <p:cNvSpPr/>
            <p:nvPr/>
          </p:nvSpPr>
          <p:spPr>
            <a:xfrm>
              <a:off x="4051570" y="813816"/>
              <a:ext cx="870626" cy="871128"/>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69" name="Rectangle 68"/>
            <p:cNvSpPr/>
            <p:nvPr/>
          </p:nvSpPr>
          <p:spPr>
            <a:xfrm>
              <a:off x="4024882" y="919264"/>
              <a:ext cx="943458"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900"/>
                </a:lnSpc>
              </a:pPr>
              <a:r>
                <a:rPr lang="en-US" sz="800" dirty="0" err="1">
                  <a:solidFill>
                    <a:schemeClr val="accent5"/>
                  </a:solidFill>
                </a:rPr>
                <a:t>Config</a:t>
              </a:r>
              <a:r>
                <a:rPr lang="en-US" sz="800" dirty="0">
                  <a:solidFill>
                    <a:schemeClr val="accent5"/>
                  </a:solidFill>
                </a:rPr>
                <a:t> management</a:t>
              </a:r>
            </a:p>
          </p:txBody>
        </p:sp>
      </p:grpSp>
      <p:grpSp>
        <p:nvGrpSpPr>
          <p:cNvPr id="70" name="Group 69"/>
          <p:cNvGrpSpPr/>
          <p:nvPr/>
        </p:nvGrpSpPr>
        <p:grpSpPr>
          <a:xfrm>
            <a:off x="6876845" y="1711133"/>
            <a:ext cx="747305" cy="747736"/>
            <a:chOff x="4051570" y="813816"/>
            <a:chExt cx="870626" cy="871128"/>
          </a:xfrm>
        </p:grpSpPr>
        <p:sp>
          <p:nvSpPr>
            <p:cNvPr id="71" name="Oval 70"/>
            <p:cNvSpPr/>
            <p:nvPr/>
          </p:nvSpPr>
          <p:spPr>
            <a:xfrm>
              <a:off x="4051570" y="813816"/>
              <a:ext cx="870626" cy="871128"/>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72" name="Rectangle 71"/>
            <p:cNvSpPr/>
            <p:nvPr/>
          </p:nvSpPr>
          <p:spPr>
            <a:xfrm>
              <a:off x="4071026" y="919264"/>
              <a:ext cx="85117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900"/>
                </a:lnSpc>
              </a:pPr>
              <a:r>
                <a:rPr lang="en-US" sz="800" dirty="0">
                  <a:solidFill>
                    <a:schemeClr val="accent5"/>
                  </a:solidFill>
                </a:rPr>
                <a:t>Infra</a:t>
              </a:r>
              <a:br>
                <a:rPr lang="en-US" sz="800" dirty="0">
                  <a:solidFill>
                    <a:schemeClr val="accent5"/>
                  </a:solidFill>
                </a:rPr>
              </a:br>
              <a:r>
                <a:rPr lang="en-US" sz="800" dirty="0">
                  <a:solidFill>
                    <a:schemeClr val="accent5"/>
                  </a:solidFill>
                </a:rPr>
                <a:t>onboarding</a:t>
              </a:r>
            </a:p>
          </p:txBody>
        </p:sp>
      </p:grpSp>
      <p:grpSp>
        <p:nvGrpSpPr>
          <p:cNvPr id="73" name="Group 72"/>
          <p:cNvGrpSpPr/>
          <p:nvPr/>
        </p:nvGrpSpPr>
        <p:grpSpPr>
          <a:xfrm>
            <a:off x="7002139" y="2505677"/>
            <a:ext cx="747305" cy="747736"/>
            <a:chOff x="4051570" y="813816"/>
            <a:chExt cx="870626" cy="871128"/>
          </a:xfrm>
        </p:grpSpPr>
        <p:sp>
          <p:nvSpPr>
            <p:cNvPr id="74" name="Oval 73"/>
            <p:cNvSpPr/>
            <p:nvPr/>
          </p:nvSpPr>
          <p:spPr>
            <a:xfrm>
              <a:off x="4051570" y="813816"/>
              <a:ext cx="870626" cy="871128"/>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75" name="Rectangle 74"/>
            <p:cNvSpPr/>
            <p:nvPr/>
          </p:nvSpPr>
          <p:spPr>
            <a:xfrm>
              <a:off x="4071026" y="919264"/>
              <a:ext cx="85117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1200"/>
                </a:lnSpc>
              </a:pPr>
              <a:r>
                <a:rPr lang="en-US" sz="800" dirty="0" smtClean="0">
                  <a:solidFill>
                    <a:schemeClr val="accent5"/>
                  </a:solidFill>
                </a:rPr>
                <a:t>CI</a:t>
              </a:r>
              <a:endParaRPr lang="en-US" sz="800" dirty="0">
                <a:solidFill>
                  <a:schemeClr val="accent5"/>
                </a:solidFill>
              </a:endParaRPr>
            </a:p>
          </p:txBody>
        </p:sp>
      </p:grpSp>
      <p:grpSp>
        <p:nvGrpSpPr>
          <p:cNvPr id="76" name="Group 75"/>
          <p:cNvGrpSpPr/>
          <p:nvPr/>
        </p:nvGrpSpPr>
        <p:grpSpPr>
          <a:xfrm>
            <a:off x="6431999" y="3139274"/>
            <a:ext cx="747305" cy="747736"/>
            <a:chOff x="4051570" y="813816"/>
            <a:chExt cx="870626" cy="871128"/>
          </a:xfrm>
        </p:grpSpPr>
        <p:sp>
          <p:nvSpPr>
            <p:cNvPr id="77" name="Oval 76"/>
            <p:cNvSpPr/>
            <p:nvPr/>
          </p:nvSpPr>
          <p:spPr>
            <a:xfrm>
              <a:off x="4051570" y="813816"/>
              <a:ext cx="870626" cy="871128"/>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78" name="Rectangle 77"/>
            <p:cNvSpPr/>
            <p:nvPr/>
          </p:nvSpPr>
          <p:spPr>
            <a:xfrm>
              <a:off x="4071026" y="919264"/>
              <a:ext cx="85117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1200"/>
                </a:lnSpc>
              </a:pPr>
              <a:r>
                <a:rPr lang="en-US" sz="800" dirty="0" smtClean="0">
                  <a:solidFill>
                    <a:schemeClr val="accent5"/>
                  </a:solidFill>
                </a:rPr>
                <a:t>Builds</a:t>
              </a:r>
              <a:endParaRPr lang="en-US" sz="800" dirty="0">
                <a:solidFill>
                  <a:schemeClr val="accent5"/>
                </a:solidFill>
              </a:endParaRPr>
            </a:p>
          </p:txBody>
        </p:sp>
      </p:grpSp>
      <p:grpSp>
        <p:nvGrpSpPr>
          <p:cNvPr id="79" name="Group 78"/>
          <p:cNvGrpSpPr/>
          <p:nvPr/>
        </p:nvGrpSpPr>
        <p:grpSpPr>
          <a:xfrm>
            <a:off x="5623231" y="3275395"/>
            <a:ext cx="747305" cy="747736"/>
            <a:chOff x="4051570" y="813816"/>
            <a:chExt cx="870626" cy="871128"/>
          </a:xfrm>
        </p:grpSpPr>
        <p:sp>
          <p:nvSpPr>
            <p:cNvPr id="80" name="Oval 79"/>
            <p:cNvSpPr/>
            <p:nvPr/>
          </p:nvSpPr>
          <p:spPr>
            <a:xfrm>
              <a:off x="4051570" y="813816"/>
              <a:ext cx="870626" cy="871128"/>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81" name="Rectangle 80"/>
            <p:cNvSpPr/>
            <p:nvPr/>
          </p:nvSpPr>
          <p:spPr>
            <a:xfrm>
              <a:off x="4071026" y="919264"/>
              <a:ext cx="85117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1200"/>
                </a:lnSpc>
              </a:pPr>
              <a:r>
                <a:rPr lang="en-US" sz="800" dirty="0" smtClean="0">
                  <a:solidFill>
                    <a:schemeClr val="accent5"/>
                  </a:solidFill>
                </a:rPr>
                <a:t>Net/info </a:t>
              </a:r>
              <a:br>
                <a:rPr lang="en-US" sz="800" dirty="0" smtClean="0">
                  <a:solidFill>
                    <a:schemeClr val="accent5"/>
                  </a:solidFill>
                </a:rPr>
              </a:br>
              <a:r>
                <a:rPr lang="en-US" sz="800" dirty="0" smtClean="0">
                  <a:solidFill>
                    <a:schemeClr val="accent5"/>
                  </a:solidFill>
                </a:rPr>
                <a:t>sec</a:t>
              </a:r>
              <a:endParaRPr lang="en-US" sz="800" dirty="0">
                <a:solidFill>
                  <a:schemeClr val="accent5"/>
                </a:solidFill>
              </a:endParaRPr>
            </a:p>
          </p:txBody>
        </p:sp>
      </p:grpSp>
      <p:grpSp>
        <p:nvGrpSpPr>
          <p:cNvPr id="82" name="Group 81"/>
          <p:cNvGrpSpPr/>
          <p:nvPr/>
        </p:nvGrpSpPr>
        <p:grpSpPr>
          <a:xfrm>
            <a:off x="5066252" y="2630641"/>
            <a:ext cx="747305" cy="747736"/>
            <a:chOff x="4051570" y="813816"/>
            <a:chExt cx="870626" cy="871128"/>
          </a:xfrm>
        </p:grpSpPr>
        <p:sp>
          <p:nvSpPr>
            <p:cNvPr id="83" name="Oval 82"/>
            <p:cNvSpPr/>
            <p:nvPr/>
          </p:nvSpPr>
          <p:spPr>
            <a:xfrm>
              <a:off x="4051570" y="813816"/>
              <a:ext cx="870626" cy="871128"/>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84" name="Rectangle 83"/>
            <p:cNvSpPr/>
            <p:nvPr/>
          </p:nvSpPr>
          <p:spPr>
            <a:xfrm>
              <a:off x="4071026" y="919264"/>
              <a:ext cx="85117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900"/>
                </a:lnSpc>
              </a:pPr>
              <a:r>
                <a:rPr lang="en-US" sz="800" dirty="0">
                  <a:solidFill>
                    <a:schemeClr val="accent5"/>
                  </a:solidFill>
                </a:rPr>
                <a:t>Network design</a:t>
              </a:r>
            </a:p>
          </p:txBody>
        </p:sp>
      </p:grpSp>
      <p:grpSp>
        <p:nvGrpSpPr>
          <p:cNvPr id="85" name="Group 84"/>
          <p:cNvGrpSpPr/>
          <p:nvPr/>
        </p:nvGrpSpPr>
        <p:grpSpPr>
          <a:xfrm>
            <a:off x="5753589" y="2195357"/>
            <a:ext cx="747305" cy="747736"/>
            <a:chOff x="4051570" y="813816"/>
            <a:chExt cx="870626" cy="871128"/>
          </a:xfrm>
        </p:grpSpPr>
        <p:sp>
          <p:nvSpPr>
            <p:cNvPr id="86" name="Oval 85"/>
            <p:cNvSpPr/>
            <p:nvPr/>
          </p:nvSpPr>
          <p:spPr>
            <a:xfrm>
              <a:off x="4051570" y="813816"/>
              <a:ext cx="870626" cy="871128"/>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chemeClr val="bg1"/>
                </a:solidFill>
              </a:endParaRPr>
            </a:p>
          </p:txBody>
        </p:sp>
        <p:sp>
          <p:nvSpPr>
            <p:cNvPr id="87" name="Rectangle 86"/>
            <p:cNvSpPr/>
            <p:nvPr/>
          </p:nvSpPr>
          <p:spPr>
            <a:xfrm>
              <a:off x="4071026" y="919264"/>
              <a:ext cx="851170" cy="65661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900"/>
                </a:lnSpc>
              </a:pPr>
              <a:r>
                <a:rPr lang="en-US" sz="800" dirty="0">
                  <a:solidFill>
                    <a:schemeClr val="bg1"/>
                  </a:solidFill>
                </a:rPr>
                <a:t>OpenStack APIs</a:t>
              </a:r>
            </a:p>
          </p:txBody>
        </p:sp>
      </p:grpSp>
      <p:sp>
        <p:nvSpPr>
          <p:cNvPr id="2" name="Date Placeholder 1"/>
          <p:cNvSpPr>
            <a:spLocks noGrp="1"/>
          </p:cNvSpPr>
          <p:nvPr>
            <p:ph type="dt" sz="half" idx="10"/>
          </p:nvPr>
        </p:nvSpPr>
        <p:spPr/>
        <p:txBody>
          <a:bodyPr/>
          <a:lstStyle/>
          <a:p>
            <a:pPr>
              <a:defRPr/>
            </a:pPr>
            <a:r>
              <a:rPr lang="en-US" smtClean="0"/>
              <a:t>16/07/2015</a:t>
            </a:r>
            <a:endParaRPr lang="en-US" dirty="0"/>
          </a:p>
        </p:txBody>
      </p:sp>
      <p:sp>
        <p:nvSpPr>
          <p:cNvPr id="3" name="Footer Placeholder 2"/>
          <p:cNvSpPr>
            <a:spLocks noGrp="1"/>
          </p:cNvSpPr>
          <p:nvPr>
            <p:ph type="ftr" sz="quarter" idx="11"/>
          </p:nvPr>
        </p:nvSpPr>
        <p:spPr/>
        <p:txBody>
          <a:bodyPr/>
          <a:lstStyle/>
          <a:p>
            <a:pPr>
              <a:defRPr/>
            </a:pPr>
            <a:r>
              <a:rPr lang="en-GB" smtClean="0"/>
              <a:t>Tim Bell - INFN Visit</a:t>
            </a:r>
            <a:endParaRPr lang="en-US" dirty="0"/>
          </a:p>
        </p:txBody>
      </p:sp>
      <p:sp>
        <p:nvSpPr>
          <p:cNvPr id="4" name="Slide Number Placeholder 3"/>
          <p:cNvSpPr>
            <a:spLocks noGrp="1"/>
          </p:cNvSpPr>
          <p:nvPr>
            <p:ph type="sldNum" sz="quarter" idx="12"/>
          </p:nvPr>
        </p:nvSpPr>
        <p:spPr/>
        <p:txBody>
          <a:bodyPr/>
          <a:lstStyle/>
          <a:p>
            <a:pPr>
              <a:defRPr/>
            </a:pPr>
            <a:fld id="{9A4666B5-AFDD-451B-ADC4-5E7EF5C485FE}" type="slidenum">
              <a:rPr lang="en-US" smtClean="0"/>
              <a:pPr>
                <a:defRPr/>
              </a:pPr>
              <a:t>16</a:t>
            </a:fld>
            <a:endParaRPr lang="en-US" dirty="0"/>
          </a:p>
        </p:txBody>
      </p:sp>
    </p:spTree>
    <p:extLst>
      <p:ext uri="{BB962C8B-B14F-4D97-AF65-F5344CB8AC3E}">
        <p14:creationId xmlns:p14="http://schemas.microsoft.com/office/powerpoint/2010/main" val="15887352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High Level Status</a:t>
            </a:r>
            <a:endParaRPr lang="en-GB" dirty="0"/>
          </a:p>
        </p:txBody>
      </p:sp>
      <p:sp>
        <p:nvSpPr>
          <p:cNvPr id="3" name="Content Placeholder 2"/>
          <p:cNvSpPr>
            <a:spLocks noGrp="1"/>
          </p:cNvSpPr>
          <p:nvPr>
            <p:ph idx="1"/>
          </p:nvPr>
        </p:nvSpPr>
        <p:spPr/>
        <p:txBody>
          <a:bodyPr/>
          <a:lstStyle/>
          <a:p>
            <a:r>
              <a:rPr lang="en-GB" dirty="0" smtClean="0"/>
              <a:t>Production in time for Run 2</a:t>
            </a:r>
          </a:p>
          <a:p>
            <a:pPr lvl="1"/>
            <a:r>
              <a:rPr lang="en-GB" dirty="0" smtClean="0"/>
              <a:t>Cloud</a:t>
            </a:r>
          </a:p>
          <a:p>
            <a:pPr lvl="1"/>
            <a:r>
              <a:rPr lang="en-GB" dirty="0" smtClean="0"/>
              <a:t>Configuration Management</a:t>
            </a:r>
          </a:p>
          <a:p>
            <a:pPr lvl="1"/>
            <a:r>
              <a:rPr lang="en-GB" dirty="0" smtClean="0"/>
              <a:t>Monitoring</a:t>
            </a:r>
          </a:p>
          <a:p>
            <a:r>
              <a:rPr lang="en-GB" dirty="0" smtClean="0"/>
              <a:t>Ramp up of capacity completing for 2015</a:t>
            </a:r>
          </a:p>
          <a:p>
            <a:r>
              <a:rPr lang="en-GB" dirty="0" smtClean="0"/>
              <a:t>Contributions upstream or </a:t>
            </a:r>
            <a:r>
              <a:rPr lang="en-GB" dirty="0"/>
              <a:t>in https://</a:t>
            </a:r>
            <a:r>
              <a:rPr lang="en-GB" dirty="0" smtClean="0"/>
              <a:t>github.com/cernops</a:t>
            </a:r>
          </a:p>
          <a:p>
            <a:endParaRPr lang="en-GB" dirty="0" smtClean="0"/>
          </a:p>
        </p:txBody>
      </p:sp>
      <p:sp>
        <p:nvSpPr>
          <p:cNvPr id="4" name="Date Placeholder 3"/>
          <p:cNvSpPr>
            <a:spLocks noGrp="1"/>
          </p:cNvSpPr>
          <p:nvPr>
            <p:ph type="dt" sz="half" idx="10"/>
          </p:nvPr>
        </p:nvSpPr>
        <p:spPr/>
        <p:txBody>
          <a:bodyPr/>
          <a:lstStyle/>
          <a:p>
            <a:pPr>
              <a:defRPr/>
            </a:pPr>
            <a:r>
              <a:rPr lang="en-US" smtClean="0"/>
              <a:t>16/07/2015</a:t>
            </a:r>
            <a:endParaRPr lang="en-US" dirty="0"/>
          </a:p>
        </p:txBody>
      </p:sp>
      <p:sp>
        <p:nvSpPr>
          <p:cNvPr id="5" name="Footer Placeholder 4"/>
          <p:cNvSpPr>
            <a:spLocks noGrp="1"/>
          </p:cNvSpPr>
          <p:nvPr>
            <p:ph type="ftr" sz="quarter" idx="11"/>
          </p:nvPr>
        </p:nvSpPr>
        <p:spPr/>
        <p:txBody>
          <a:bodyPr/>
          <a:lstStyle/>
          <a:p>
            <a:pPr>
              <a:defRPr/>
            </a:pPr>
            <a:r>
              <a:rPr lang="en-GB" smtClean="0"/>
              <a:t>Tim Bell - INFN Visit</a:t>
            </a:r>
            <a:endParaRPr lang="en-US" dirty="0"/>
          </a:p>
        </p:txBody>
      </p:sp>
      <p:sp>
        <p:nvSpPr>
          <p:cNvPr id="6" name="Slide Number Placeholder 5"/>
          <p:cNvSpPr>
            <a:spLocks noGrp="1"/>
          </p:cNvSpPr>
          <p:nvPr>
            <p:ph type="sldNum" sz="quarter" idx="12"/>
          </p:nvPr>
        </p:nvSpPr>
        <p:spPr/>
        <p:txBody>
          <a:bodyPr/>
          <a:lstStyle/>
          <a:p>
            <a:pPr>
              <a:defRPr/>
            </a:pPr>
            <a:fld id="{6BA91F98-CA46-49DB-8D9E-426170E7487C}" type="slidenum">
              <a:rPr lang="en-US" smtClean="0"/>
              <a:pPr>
                <a:defRPr/>
              </a:pPr>
              <a:t>17</a:t>
            </a:fld>
            <a:endParaRPr lang="en-US" dirty="0"/>
          </a:p>
        </p:txBody>
      </p:sp>
    </p:spTree>
    <p:extLst>
      <p:ext uri="{BB962C8B-B14F-4D97-AF65-F5344CB8AC3E}">
        <p14:creationId xmlns:p14="http://schemas.microsoft.com/office/powerpoint/2010/main" val="33429329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Backup</a:t>
            </a:r>
            <a:endParaRPr lang="en-GB" dirty="0"/>
          </a:p>
        </p:txBody>
      </p:sp>
      <p:sp>
        <p:nvSpPr>
          <p:cNvPr id="4" name="Date Placeholder 3"/>
          <p:cNvSpPr>
            <a:spLocks noGrp="1"/>
          </p:cNvSpPr>
          <p:nvPr>
            <p:ph type="dt" sz="half" idx="10"/>
          </p:nvPr>
        </p:nvSpPr>
        <p:spPr/>
        <p:txBody>
          <a:bodyPr/>
          <a:lstStyle/>
          <a:p>
            <a:pPr>
              <a:defRPr/>
            </a:pPr>
            <a:r>
              <a:rPr lang="en-US" smtClean="0"/>
              <a:t>16/07/2015</a:t>
            </a:r>
            <a:endParaRPr lang="en-US" dirty="0"/>
          </a:p>
        </p:txBody>
      </p:sp>
      <p:sp>
        <p:nvSpPr>
          <p:cNvPr id="5" name="Footer Placeholder 4"/>
          <p:cNvSpPr>
            <a:spLocks noGrp="1"/>
          </p:cNvSpPr>
          <p:nvPr>
            <p:ph type="ftr" sz="quarter" idx="11"/>
          </p:nvPr>
        </p:nvSpPr>
        <p:spPr/>
        <p:txBody>
          <a:bodyPr/>
          <a:lstStyle/>
          <a:p>
            <a:pPr>
              <a:defRPr/>
            </a:pPr>
            <a:r>
              <a:rPr lang="en-GB" smtClean="0"/>
              <a:t>Tim Bell - INFN Visit</a:t>
            </a:r>
            <a:endParaRPr lang="en-US" dirty="0"/>
          </a:p>
        </p:txBody>
      </p:sp>
      <p:sp>
        <p:nvSpPr>
          <p:cNvPr id="6" name="Slide Number Placeholder 5"/>
          <p:cNvSpPr>
            <a:spLocks noGrp="1"/>
          </p:cNvSpPr>
          <p:nvPr>
            <p:ph type="sldNum" sz="quarter" idx="12"/>
          </p:nvPr>
        </p:nvSpPr>
        <p:spPr/>
        <p:txBody>
          <a:bodyPr/>
          <a:lstStyle/>
          <a:p>
            <a:pPr>
              <a:defRPr/>
            </a:pPr>
            <a:fld id="{502395EF-1B53-47BD-91E1-FFA228578B5B}" type="slidenum">
              <a:rPr lang="en-US" smtClean="0"/>
              <a:pPr>
                <a:defRPr/>
              </a:pPr>
              <a:t>18</a:t>
            </a:fld>
            <a:endParaRPr lang="en-US" dirty="0"/>
          </a:p>
        </p:txBody>
      </p:sp>
    </p:spTree>
    <p:extLst>
      <p:ext uri="{BB962C8B-B14F-4D97-AF65-F5344CB8AC3E}">
        <p14:creationId xmlns:p14="http://schemas.microsoft.com/office/powerpoint/2010/main" val="11177014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CERN Networks</a:t>
            </a:r>
            <a:endParaRPr lang="en-GB" dirty="0"/>
          </a:p>
        </p:txBody>
      </p:sp>
      <p:sp>
        <p:nvSpPr>
          <p:cNvPr id="3" name="Content Placeholder 2"/>
          <p:cNvSpPr>
            <a:spLocks noGrp="1"/>
          </p:cNvSpPr>
          <p:nvPr>
            <p:ph idx="1"/>
          </p:nvPr>
        </p:nvSpPr>
        <p:spPr>
          <a:xfrm>
            <a:off x="136198" y="967907"/>
            <a:ext cx="6162383" cy="3672408"/>
          </a:xfrm>
        </p:spPr>
        <p:txBody>
          <a:bodyPr>
            <a:normAutofit fontScale="47500" lnSpcReduction="20000"/>
          </a:bodyPr>
          <a:lstStyle/>
          <a:p>
            <a:pPr marL="456057" indent="-428625"/>
            <a:r>
              <a:rPr lang="en-US" dirty="0" smtClean="0"/>
              <a:t>Campus Network</a:t>
            </a:r>
          </a:p>
          <a:p>
            <a:pPr lvl="1"/>
            <a:r>
              <a:rPr lang="en-US" dirty="0"/>
              <a:t>~180,000 registered </a:t>
            </a:r>
            <a:r>
              <a:rPr lang="en-US" dirty="0" smtClean="0"/>
              <a:t>devices </a:t>
            </a:r>
          </a:p>
          <a:p>
            <a:pPr lvl="1"/>
            <a:r>
              <a:rPr lang="en-US" dirty="0" smtClean="0"/>
              <a:t>Servers, PCs</a:t>
            </a:r>
            <a:r>
              <a:rPr lang="en-US" dirty="0"/>
              <a:t>, Macs, phones, tablets, </a:t>
            </a:r>
            <a:r>
              <a:rPr lang="en-US" dirty="0" smtClean="0"/>
              <a:t>…</a:t>
            </a:r>
            <a:endParaRPr lang="en-US" dirty="0"/>
          </a:p>
          <a:p>
            <a:pPr lvl="1"/>
            <a:r>
              <a:rPr lang="en-US" dirty="0" smtClean="0"/>
              <a:t>Structured Cabling</a:t>
            </a:r>
            <a:r>
              <a:rPr lang="en-US" dirty="0"/>
              <a:t>: Over 65,536 UTP </a:t>
            </a:r>
            <a:r>
              <a:rPr lang="en-US" dirty="0" smtClean="0"/>
              <a:t>sockets</a:t>
            </a:r>
          </a:p>
          <a:p>
            <a:pPr lvl="1"/>
            <a:r>
              <a:rPr lang="en-US" dirty="0" smtClean="0"/>
              <a:t>Wi-Fi: ~1,600 access points</a:t>
            </a:r>
            <a:r>
              <a:rPr lang="en-US" dirty="0"/>
              <a:t>, ~15,000 active devices per </a:t>
            </a:r>
            <a:r>
              <a:rPr lang="en-US" dirty="0" smtClean="0"/>
              <a:t>day</a:t>
            </a:r>
          </a:p>
          <a:p>
            <a:pPr marL="749789" lvl="2" indent="0">
              <a:buNone/>
            </a:pPr>
            <a:endParaRPr lang="en-US" dirty="0" smtClean="0"/>
          </a:p>
          <a:p>
            <a:pPr marL="456057" indent="-428625"/>
            <a:r>
              <a:rPr lang="en-US" dirty="0" smtClean="0"/>
              <a:t>Technical and Experiment Networks</a:t>
            </a:r>
          </a:p>
          <a:p>
            <a:pPr lvl="1"/>
            <a:r>
              <a:rPr lang="en-US" dirty="0" smtClean="0"/>
              <a:t>Dedicated networks for safety, controls, cooling, electricity</a:t>
            </a:r>
          </a:p>
          <a:p>
            <a:pPr lvl="1"/>
            <a:r>
              <a:rPr lang="en-US" dirty="0" smtClean="0"/>
              <a:t>Filters access to/from the outside world</a:t>
            </a:r>
          </a:p>
          <a:p>
            <a:pPr lvl="1"/>
            <a:endParaRPr lang="en-US" dirty="0"/>
          </a:p>
          <a:p>
            <a:pPr lvl="1"/>
            <a:endParaRPr lang="en-US" dirty="0" smtClean="0"/>
          </a:p>
          <a:p>
            <a:pPr marL="36575" indent="0">
              <a:buNone/>
            </a:pPr>
            <a:r>
              <a:rPr lang="en-US" dirty="0" smtClean="0"/>
              <a:t>24x7 First line support through contractors</a:t>
            </a:r>
          </a:p>
          <a:p>
            <a:pPr marL="36575" indent="0">
              <a:buNone/>
            </a:pPr>
            <a:r>
              <a:rPr lang="en-US" dirty="0" smtClean="0"/>
              <a:t>Significant investment in automation through custom developments</a:t>
            </a:r>
          </a:p>
          <a:p>
            <a:endParaRPr lang="en-US" dirty="0" smtClean="0"/>
          </a:p>
          <a:p>
            <a:pPr marL="456057" indent="-428625"/>
            <a:r>
              <a:rPr lang="en-US" dirty="0" smtClean="0"/>
              <a:t>External </a:t>
            </a:r>
            <a:r>
              <a:rPr lang="en-US" dirty="0" err="1" smtClean="0"/>
              <a:t>Networkin</a:t>
            </a:r>
            <a:r>
              <a:rPr lang="en-GB" dirty="0" smtClean="0"/>
              <a:t>g</a:t>
            </a:r>
          </a:p>
          <a:p>
            <a:pPr lvl="1"/>
            <a:r>
              <a:rPr lang="en-US" dirty="0" smtClean="0"/>
              <a:t>High speed links to Wigner Data </a:t>
            </a:r>
            <a:r>
              <a:rPr lang="en-US" dirty="0"/>
              <a:t>C</a:t>
            </a:r>
            <a:r>
              <a:rPr lang="en-US" dirty="0" smtClean="0"/>
              <a:t>entre in Budapest, WLCG Tier-1 sites, </a:t>
            </a:r>
            <a:r>
              <a:rPr lang="en-US" dirty="0"/>
              <a:t>A</a:t>
            </a:r>
            <a:r>
              <a:rPr lang="en-US" dirty="0" smtClean="0"/>
              <a:t>cademic and Research networks, general Internet</a:t>
            </a:r>
            <a:endParaRPr lang="en-GB" dirty="0" smtClean="0"/>
          </a:p>
          <a:p>
            <a:pPr lvl="1"/>
            <a:r>
              <a:rPr lang="en-US" dirty="0" smtClean="0"/>
              <a:t>CERN Internet Exchange Point: ~</a:t>
            </a:r>
            <a:r>
              <a:rPr lang="en-US" dirty="0"/>
              <a:t>40 companies </a:t>
            </a:r>
            <a:r>
              <a:rPr lang="en-US" dirty="0" smtClean="0"/>
              <a:t>interconnect </a:t>
            </a:r>
            <a:r>
              <a:rPr lang="en-US" dirty="0"/>
              <a:t>at </a:t>
            </a:r>
            <a:r>
              <a:rPr lang="en-US" dirty="0" smtClean="0"/>
              <a:t>CERN</a:t>
            </a:r>
            <a:br>
              <a:rPr lang="en-US" dirty="0" smtClean="0"/>
            </a:br>
            <a:r>
              <a:rPr lang="en-US" dirty="0" smtClean="0"/>
              <a:t>(</a:t>
            </a:r>
            <a:r>
              <a:rPr lang="en-US" dirty="0"/>
              <a:t>including </a:t>
            </a:r>
            <a:r>
              <a:rPr lang="en-US" dirty="0" smtClean="0"/>
              <a:t>K-Net) </a:t>
            </a:r>
            <a:endParaRPr lang="en-US" dirty="0"/>
          </a:p>
        </p:txBody>
      </p:sp>
      <p:sp>
        <p:nvSpPr>
          <p:cNvPr id="5" name="Footer Placeholder 4"/>
          <p:cNvSpPr>
            <a:spLocks noGrp="1"/>
          </p:cNvSpPr>
          <p:nvPr>
            <p:ph type="ftr" sz="quarter" idx="4294967295"/>
          </p:nvPr>
        </p:nvSpPr>
        <p:spPr>
          <a:xfrm>
            <a:off x="5796136" y="4767264"/>
            <a:ext cx="2282220" cy="273844"/>
          </a:xfrm>
          <a:prstGeom prst="rect">
            <a:avLst/>
          </a:prstGeom>
        </p:spPr>
        <p:txBody>
          <a:bodyPr/>
          <a:lstStyle/>
          <a:p>
            <a:r>
              <a:rPr lang="en-GB" smtClean="0"/>
              <a:t>CERN IT Overview</a:t>
            </a:r>
            <a:endParaRPr lang="en-US" dirty="0"/>
          </a:p>
        </p:txBody>
      </p:sp>
      <p:sp>
        <p:nvSpPr>
          <p:cNvPr id="6" name="Slide Number Placeholder 5"/>
          <p:cNvSpPr>
            <a:spLocks noGrp="1"/>
          </p:cNvSpPr>
          <p:nvPr>
            <p:ph type="sldNum" sz="quarter" idx="4294967295"/>
          </p:nvPr>
        </p:nvSpPr>
        <p:spPr>
          <a:xfrm>
            <a:off x="8185377" y="4767264"/>
            <a:ext cx="501424" cy="273844"/>
          </a:xfrm>
          <a:prstGeom prst="rect">
            <a:avLst/>
          </a:prstGeom>
        </p:spPr>
        <p:txBody>
          <a:bodyPr/>
          <a:lstStyle/>
          <a:p>
            <a:fld id="{17918391-D411-FE40-AAD7-861AE5233E0E}" type="slidenum">
              <a:rPr lang="en-US" smtClean="0"/>
              <a:pPr/>
              <a:t>19</a:t>
            </a:fld>
            <a:endParaRPr lang="en-US" dirty="0"/>
          </a:p>
        </p:txBody>
      </p:sp>
      <p:pic>
        <p:nvPicPr>
          <p:cNvPr id="7" name="Picture 2" descr="C:\Users\mgonzale\Desktop\0804041_22-A4-at-144-dpi.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89727" y="322706"/>
            <a:ext cx="1807220" cy="1202948"/>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4294967295"/>
          </p:nvPr>
        </p:nvSpPr>
        <p:spPr>
          <a:xfrm>
            <a:off x="3563888" y="4785997"/>
            <a:ext cx="2133600" cy="273844"/>
          </a:xfrm>
          <a:prstGeom prst="rect">
            <a:avLst/>
          </a:prstGeom>
        </p:spPr>
        <p:txBody>
          <a:bodyPr/>
          <a:lstStyle/>
          <a:p>
            <a:r>
              <a:rPr lang="en-GB" smtClean="0"/>
              <a:t>8 July 2015</a:t>
            </a:r>
            <a:endParaRPr lang="en-US" dirty="0"/>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20193" y="1904698"/>
            <a:ext cx="2741907" cy="2492906"/>
          </a:xfrm>
          <a:prstGeom prst="rect">
            <a:avLst/>
          </a:prstGeom>
        </p:spPr>
      </p:pic>
    </p:spTree>
    <p:extLst>
      <p:ext uri="{BB962C8B-B14F-4D97-AF65-F5344CB8AC3E}">
        <p14:creationId xmlns:p14="http://schemas.microsoft.com/office/powerpoint/2010/main" val="22872340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0807031_01-A4-at-144-dpi.jpg"/>
          <p:cNvPicPr>
            <a:picLocks noChangeAspect="1"/>
          </p:cNvPicPr>
          <p:nvPr/>
        </p:nvPicPr>
        <p:blipFill>
          <a:blip r:embed="rId3">
            <a:lum bright="-2000" contrast="2000"/>
          </a:blip>
          <a:stretch>
            <a:fillRect/>
          </a:stretch>
        </p:blipFill>
        <p:spPr>
          <a:xfrm>
            <a:off x="0" y="25206"/>
            <a:ext cx="9107488" cy="4588358"/>
          </a:xfrm>
          <a:prstGeom prst="rect">
            <a:avLst/>
          </a:prstGeom>
          <a:effectLst>
            <a:innerShdw blurRad="38100" dist="50800" dir="2700000">
              <a:prstClr val="black"/>
            </a:innerShdw>
          </a:effectLst>
        </p:spPr>
      </p:pic>
      <p:sp>
        <p:nvSpPr>
          <p:cNvPr id="2" name="Title 1"/>
          <p:cNvSpPr>
            <a:spLocks noGrp="1"/>
          </p:cNvSpPr>
          <p:nvPr>
            <p:ph type="title"/>
          </p:nvPr>
        </p:nvSpPr>
        <p:spPr>
          <a:xfrm>
            <a:off x="349801" y="70212"/>
            <a:ext cx="8265984" cy="3434988"/>
          </a:xfrm>
          <a:extLst/>
        </p:spPr>
        <p:txBody>
          <a:bodyPr>
            <a:normAutofit/>
          </a:bodyPr>
          <a:lstStyle/>
          <a:p>
            <a:pPr algn="ctr" eaLnBrk="1" fontAlgn="auto" hangingPunct="1">
              <a:spcAft>
                <a:spcPts val="0"/>
              </a:spcAft>
              <a:defRPr/>
            </a:pPr>
            <a:r>
              <a:rPr lang="en-GB" sz="4900" dirty="0" smtClean="0">
                <a:solidFill>
                  <a:srgbClr val="FFFF00"/>
                </a:solidFill>
              </a:rPr>
              <a:t>INFN Agile Immersion</a:t>
            </a:r>
            <a:endParaRPr lang="en-GB" sz="1300" dirty="0">
              <a:solidFill>
                <a:srgbClr val="FFFF00"/>
              </a:solidFill>
            </a:endParaRPr>
          </a:p>
        </p:txBody>
      </p:sp>
      <p:sp>
        <p:nvSpPr>
          <p:cNvPr id="3" name="Text Placeholder 2"/>
          <p:cNvSpPr>
            <a:spLocks noGrp="1"/>
          </p:cNvSpPr>
          <p:nvPr>
            <p:ph type="body" idx="1"/>
          </p:nvPr>
        </p:nvSpPr>
        <p:spPr>
          <a:xfrm>
            <a:off x="6597650" y="3813464"/>
            <a:ext cx="1673225" cy="800100"/>
          </a:xfrm>
        </p:spPr>
        <p:txBody>
          <a:bodyPr>
            <a:normAutofit/>
          </a:bodyPr>
          <a:lstStyle/>
          <a:p>
            <a:pPr algn="r" eaLnBrk="1" fontAlgn="auto" hangingPunct="1">
              <a:spcAft>
                <a:spcPts val="0"/>
              </a:spcAft>
              <a:buFont typeface="Arial"/>
              <a:buNone/>
              <a:defRPr/>
            </a:pPr>
            <a:r>
              <a:rPr lang="en-US" sz="1400" dirty="0" smtClean="0">
                <a:solidFill>
                  <a:srgbClr val="FFFF00"/>
                </a:solidFill>
              </a:rPr>
              <a:t>Tim Bell</a:t>
            </a:r>
            <a:endParaRPr lang="en-US" sz="1400" dirty="0">
              <a:solidFill>
                <a:srgbClr val="FFFF00"/>
              </a:solidFill>
            </a:endParaRPr>
          </a:p>
          <a:p>
            <a:pPr algn="r" eaLnBrk="1" fontAlgn="auto" hangingPunct="1">
              <a:spcAft>
                <a:spcPts val="0"/>
              </a:spcAft>
              <a:buFont typeface="Arial"/>
              <a:buNone/>
              <a:defRPr/>
            </a:pPr>
            <a:r>
              <a:rPr lang="en-US" sz="1400" dirty="0" smtClean="0">
                <a:solidFill>
                  <a:srgbClr val="FFFF00"/>
                </a:solidFill>
              </a:rPr>
              <a:t>@noggin143</a:t>
            </a:r>
          </a:p>
        </p:txBody>
      </p:sp>
      <p:sp>
        <p:nvSpPr>
          <p:cNvPr id="4" name="Date Placeholder 3"/>
          <p:cNvSpPr>
            <a:spLocks noGrp="1"/>
          </p:cNvSpPr>
          <p:nvPr>
            <p:ph type="dt" sz="quarter" idx="10"/>
          </p:nvPr>
        </p:nvSpPr>
        <p:spPr/>
        <p:txBody>
          <a:bodyPr/>
          <a:lstStyle/>
          <a:p>
            <a:pPr>
              <a:defRPr/>
            </a:pPr>
            <a:r>
              <a:rPr lang="en-US" smtClean="0"/>
              <a:t>16/07/2015</a:t>
            </a:r>
            <a:endParaRPr lang="en-GB" dirty="0"/>
          </a:p>
        </p:txBody>
      </p:sp>
      <p:sp>
        <p:nvSpPr>
          <p:cNvPr id="6" name="Slide Number Placeholder 5"/>
          <p:cNvSpPr>
            <a:spLocks noGrp="1"/>
          </p:cNvSpPr>
          <p:nvPr>
            <p:ph type="sldNum" sz="quarter" idx="12"/>
          </p:nvPr>
        </p:nvSpPr>
        <p:spPr/>
        <p:txBody>
          <a:bodyPr/>
          <a:lstStyle/>
          <a:p>
            <a:pPr>
              <a:defRPr/>
            </a:pPr>
            <a:fld id="{3C570CFC-4B69-4778-9D9E-7B8FF960F9CF}" type="slidenum">
              <a:rPr lang="en-US"/>
              <a:pPr>
                <a:defRPr/>
              </a:pPr>
              <a:t>2</a:t>
            </a:fld>
            <a:endParaRPr lang="en-US" dirty="0"/>
          </a:p>
        </p:txBody>
      </p:sp>
      <p:sp>
        <p:nvSpPr>
          <p:cNvPr id="7" name="Footer Placeholder 6"/>
          <p:cNvSpPr>
            <a:spLocks noGrp="1"/>
          </p:cNvSpPr>
          <p:nvPr>
            <p:ph type="ftr" sz="quarter" idx="11"/>
          </p:nvPr>
        </p:nvSpPr>
        <p:spPr/>
        <p:txBody>
          <a:bodyPr/>
          <a:lstStyle/>
          <a:p>
            <a:pPr>
              <a:defRPr/>
            </a:pPr>
            <a:r>
              <a:rPr lang="en-GB" smtClean="0"/>
              <a:t>Tim Bell - INFN Visit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Logistics</a:t>
            </a:r>
            <a:endParaRPr lang="en-GB" dirty="0"/>
          </a:p>
        </p:txBody>
      </p:sp>
      <p:sp>
        <p:nvSpPr>
          <p:cNvPr id="3" name="Content Placeholder 2"/>
          <p:cNvSpPr>
            <a:spLocks noGrp="1"/>
          </p:cNvSpPr>
          <p:nvPr>
            <p:ph idx="1"/>
          </p:nvPr>
        </p:nvSpPr>
        <p:spPr/>
        <p:txBody>
          <a:bodyPr/>
          <a:lstStyle/>
          <a:p>
            <a:r>
              <a:rPr lang="en-GB" sz="2400" dirty="0" smtClean="0"/>
              <a:t>Rooms</a:t>
            </a:r>
          </a:p>
          <a:p>
            <a:pPr lvl="1"/>
            <a:r>
              <a:rPr lang="en-GB" sz="2000" dirty="0" smtClean="0"/>
              <a:t>Meetings in 600-R-001 both days</a:t>
            </a:r>
          </a:p>
          <a:p>
            <a:pPr lvl="1"/>
            <a:r>
              <a:rPr lang="en-GB" sz="2000" dirty="0" smtClean="0"/>
              <a:t>Lunch at R2</a:t>
            </a:r>
          </a:p>
          <a:p>
            <a:pPr lvl="1"/>
            <a:r>
              <a:rPr lang="en-GB" sz="2000" dirty="0" smtClean="0"/>
              <a:t>Toilets in building 513 near computer centre</a:t>
            </a:r>
          </a:p>
          <a:p>
            <a:r>
              <a:rPr lang="en-GB" sz="2400" dirty="0" err="1" smtClean="0"/>
              <a:t>Wifi</a:t>
            </a:r>
            <a:endParaRPr lang="en-GB" sz="2400" dirty="0" smtClean="0"/>
          </a:p>
          <a:p>
            <a:pPr lvl="1"/>
            <a:r>
              <a:rPr lang="en-GB" sz="2000" dirty="0" err="1" smtClean="0"/>
              <a:t>Eduroam</a:t>
            </a:r>
            <a:r>
              <a:rPr lang="en-GB" sz="2000" dirty="0" smtClean="0"/>
              <a:t> available</a:t>
            </a:r>
          </a:p>
          <a:p>
            <a:pPr lvl="1"/>
            <a:r>
              <a:rPr lang="en-GB" sz="2000" dirty="0" smtClean="0"/>
              <a:t>Otherwise, fill out the form and put Tim Bell as the contact</a:t>
            </a:r>
          </a:p>
          <a:p>
            <a:pPr marL="36513" indent="0">
              <a:buNone/>
            </a:pPr>
            <a:endParaRPr lang="en-GB" sz="2400" dirty="0" smtClean="0"/>
          </a:p>
          <a:p>
            <a:pPr lvl="1"/>
            <a:endParaRPr lang="en-GB" dirty="0"/>
          </a:p>
        </p:txBody>
      </p:sp>
      <p:sp>
        <p:nvSpPr>
          <p:cNvPr id="4" name="Date Placeholder 3"/>
          <p:cNvSpPr>
            <a:spLocks noGrp="1"/>
          </p:cNvSpPr>
          <p:nvPr>
            <p:ph type="dt" sz="half" idx="10"/>
          </p:nvPr>
        </p:nvSpPr>
        <p:spPr/>
        <p:txBody>
          <a:bodyPr/>
          <a:lstStyle/>
          <a:p>
            <a:pPr>
              <a:defRPr/>
            </a:pPr>
            <a:r>
              <a:rPr lang="en-US" smtClean="0"/>
              <a:t>16/07/2015</a:t>
            </a:r>
            <a:endParaRPr lang="en-US" dirty="0"/>
          </a:p>
        </p:txBody>
      </p:sp>
      <p:sp>
        <p:nvSpPr>
          <p:cNvPr id="5" name="Footer Placeholder 4"/>
          <p:cNvSpPr>
            <a:spLocks noGrp="1"/>
          </p:cNvSpPr>
          <p:nvPr>
            <p:ph type="ftr" sz="quarter" idx="11"/>
          </p:nvPr>
        </p:nvSpPr>
        <p:spPr/>
        <p:txBody>
          <a:bodyPr/>
          <a:lstStyle/>
          <a:p>
            <a:pPr>
              <a:defRPr/>
            </a:pPr>
            <a:r>
              <a:rPr lang="en-GB" smtClean="0"/>
              <a:t>Tim Bell - INFN Visit</a:t>
            </a:r>
            <a:endParaRPr lang="en-US" dirty="0"/>
          </a:p>
        </p:txBody>
      </p:sp>
      <p:sp>
        <p:nvSpPr>
          <p:cNvPr id="6" name="Slide Number Placeholder 5"/>
          <p:cNvSpPr>
            <a:spLocks noGrp="1"/>
          </p:cNvSpPr>
          <p:nvPr>
            <p:ph type="sldNum" sz="quarter" idx="12"/>
          </p:nvPr>
        </p:nvSpPr>
        <p:spPr/>
        <p:txBody>
          <a:bodyPr/>
          <a:lstStyle/>
          <a:p>
            <a:pPr>
              <a:defRPr/>
            </a:pPr>
            <a:fld id="{6BA91F98-CA46-49DB-8D9E-426170E7487C}" type="slidenum">
              <a:rPr lang="en-US" smtClean="0"/>
              <a:pPr>
                <a:defRPr/>
              </a:pPr>
              <a:t>3</a:t>
            </a:fld>
            <a:endParaRPr lang="en-US" dirty="0"/>
          </a:p>
        </p:txBody>
      </p:sp>
    </p:spTree>
    <p:extLst>
      <p:ext uri="{BB962C8B-B14F-4D97-AF65-F5344CB8AC3E}">
        <p14:creationId xmlns:p14="http://schemas.microsoft.com/office/powerpoint/2010/main" val="836896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Agenda</a:t>
            </a:r>
            <a:endParaRPr lang="en-GB" dirty="0"/>
          </a:p>
        </p:txBody>
      </p:sp>
      <p:sp>
        <p:nvSpPr>
          <p:cNvPr id="3" name="Content Placeholder 2"/>
          <p:cNvSpPr>
            <a:spLocks noGrp="1"/>
          </p:cNvSpPr>
          <p:nvPr>
            <p:ph idx="1"/>
          </p:nvPr>
        </p:nvSpPr>
        <p:spPr/>
        <p:txBody>
          <a:bodyPr/>
          <a:lstStyle/>
          <a:p>
            <a:r>
              <a:rPr lang="en-GB" sz="2800" dirty="0"/>
              <a:t>Details at </a:t>
            </a:r>
            <a:r>
              <a:rPr lang="en-GB" sz="2800" dirty="0">
                <a:hlinkClick r:id="rId2"/>
              </a:rPr>
              <a:t>https://indico.cern.ch/event/407658</a:t>
            </a:r>
            <a:r>
              <a:rPr lang="en-GB" sz="2800" dirty="0" smtClean="0">
                <a:hlinkClick r:id="rId2"/>
              </a:rPr>
              <a:t>/</a:t>
            </a:r>
            <a:endParaRPr lang="en-GB" sz="2800" dirty="0" smtClean="0"/>
          </a:p>
          <a:p>
            <a:r>
              <a:rPr lang="en-GB" sz="2800" dirty="0" smtClean="0"/>
              <a:t>Small slots with a few questions already </a:t>
            </a:r>
          </a:p>
          <a:p>
            <a:pPr lvl="1"/>
            <a:r>
              <a:rPr lang="en-GB" sz="2400" dirty="0" smtClean="0"/>
              <a:t>Intended to be very interactive</a:t>
            </a:r>
          </a:p>
          <a:p>
            <a:pPr lvl="1"/>
            <a:r>
              <a:rPr lang="en-GB" sz="2400" dirty="0" smtClean="0"/>
              <a:t>Some slides for some sessions</a:t>
            </a:r>
          </a:p>
          <a:p>
            <a:pPr lvl="1"/>
            <a:r>
              <a:rPr lang="en-GB" sz="2400" dirty="0" smtClean="0"/>
              <a:t>Feel free to ask anything further</a:t>
            </a:r>
          </a:p>
          <a:p>
            <a:r>
              <a:rPr lang="en-GB" sz="2800" dirty="0" smtClean="0"/>
              <a:t>I will also add links to the </a:t>
            </a:r>
            <a:r>
              <a:rPr lang="en-GB" sz="2800" dirty="0" err="1" smtClean="0"/>
              <a:t>Indico</a:t>
            </a:r>
            <a:r>
              <a:rPr lang="en-GB" sz="2800" dirty="0" smtClean="0"/>
              <a:t> page for extra information</a:t>
            </a:r>
          </a:p>
          <a:p>
            <a:pPr lvl="1"/>
            <a:endParaRPr lang="en-GB" dirty="0"/>
          </a:p>
        </p:txBody>
      </p:sp>
      <p:sp>
        <p:nvSpPr>
          <p:cNvPr id="4" name="Date Placeholder 3"/>
          <p:cNvSpPr>
            <a:spLocks noGrp="1"/>
          </p:cNvSpPr>
          <p:nvPr>
            <p:ph type="dt" sz="half" idx="10"/>
          </p:nvPr>
        </p:nvSpPr>
        <p:spPr/>
        <p:txBody>
          <a:bodyPr/>
          <a:lstStyle/>
          <a:p>
            <a:pPr>
              <a:defRPr/>
            </a:pPr>
            <a:r>
              <a:rPr lang="en-US" smtClean="0"/>
              <a:t>16/07/2015</a:t>
            </a:r>
            <a:endParaRPr lang="en-US" dirty="0"/>
          </a:p>
        </p:txBody>
      </p:sp>
      <p:sp>
        <p:nvSpPr>
          <p:cNvPr id="5" name="Footer Placeholder 4"/>
          <p:cNvSpPr>
            <a:spLocks noGrp="1"/>
          </p:cNvSpPr>
          <p:nvPr>
            <p:ph type="ftr" sz="quarter" idx="11"/>
          </p:nvPr>
        </p:nvSpPr>
        <p:spPr/>
        <p:txBody>
          <a:bodyPr/>
          <a:lstStyle/>
          <a:p>
            <a:pPr>
              <a:defRPr/>
            </a:pPr>
            <a:r>
              <a:rPr lang="en-GB" smtClean="0"/>
              <a:t>Tim Bell - INFN Visit</a:t>
            </a:r>
            <a:endParaRPr lang="en-US" dirty="0"/>
          </a:p>
        </p:txBody>
      </p:sp>
      <p:sp>
        <p:nvSpPr>
          <p:cNvPr id="6" name="Slide Number Placeholder 5"/>
          <p:cNvSpPr>
            <a:spLocks noGrp="1"/>
          </p:cNvSpPr>
          <p:nvPr>
            <p:ph type="sldNum" sz="quarter" idx="12"/>
          </p:nvPr>
        </p:nvSpPr>
        <p:spPr/>
        <p:txBody>
          <a:bodyPr/>
          <a:lstStyle/>
          <a:p>
            <a:pPr>
              <a:defRPr/>
            </a:pPr>
            <a:fld id="{6BA91F98-CA46-49DB-8D9E-426170E7487C}" type="slidenum">
              <a:rPr lang="en-US" smtClean="0"/>
              <a:pPr>
                <a:defRPr/>
              </a:pPr>
              <a:t>4</a:t>
            </a:fld>
            <a:endParaRPr lang="en-US" dirty="0"/>
          </a:p>
        </p:txBody>
      </p:sp>
    </p:spTree>
    <p:extLst>
      <p:ext uri="{BB962C8B-B14F-4D97-AF65-F5344CB8AC3E}">
        <p14:creationId xmlns:p14="http://schemas.microsoft.com/office/powerpoint/2010/main" val="4076929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Introductions</a:t>
            </a:r>
            <a:endParaRPr lang="en-GB" dirty="0"/>
          </a:p>
        </p:txBody>
      </p:sp>
      <p:sp>
        <p:nvSpPr>
          <p:cNvPr id="4" name="Date Placeholder 3"/>
          <p:cNvSpPr>
            <a:spLocks noGrp="1"/>
          </p:cNvSpPr>
          <p:nvPr>
            <p:ph type="dt" sz="half" idx="10"/>
          </p:nvPr>
        </p:nvSpPr>
        <p:spPr/>
        <p:txBody>
          <a:bodyPr/>
          <a:lstStyle/>
          <a:p>
            <a:pPr>
              <a:defRPr/>
            </a:pPr>
            <a:r>
              <a:rPr lang="en-US" smtClean="0"/>
              <a:t>16/07/2015</a:t>
            </a:r>
            <a:endParaRPr lang="en-US" dirty="0"/>
          </a:p>
        </p:txBody>
      </p:sp>
      <p:sp>
        <p:nvSpPr>
          <p:cNvPr id="5" name="Footer Placeholder 4"/>
          <p:cNvSpPr>
            <a:spLocks noGrp="1"/>
          </p:cNvSpPr>
          <p:nvPr>
            <p:ph type="ftr" sz="quarter" idx="11"/>
          </p:nvPr>
        </p:nvSpPr>
        <p:spPr/>
        <p:txBody>
          <a:bodyPr/>
          <a:lstStyle/>
          <a:p>
            <a:pPr>
              <a:defRPr/>
            </a:pPr>
            <a:r>
              <a:rPr lang="en-GB" smtClean="0"/>
              <a:t>Tim Bell - INFN Visit</a:t>
            </a:r>
            <a:endParaRPr lang="en-US" dirty="0"/>
          </a:p>
        </p:txBody>
      </p:sp>
      <p:sp>
        <p:nvSpPr>
          <p:cNvPr id="6" name="Slide Number Placeholder 5"/>
          <p:cNvSpPr>
            <a:spLocks noGrp="1"/>
          </p:cNvSpPr>
          <p:nvPr>
            <p:ph type="sldNum" sz="quarter" idx="12"/>
          </p:nvPr>
        </p:nvSpPr>
        <p:spPr/>
        <p:txBody>
          <a:bodyPr/>
          <a:lstStyle/>
          <a:p>
            <a:pPr>
              <a:defRPr/>
            </a:pPr>
            <a:fld id="{502395EF-1B53-47BD-91E1-FFA228578B5B}" type="slidenum">
              <a:rPr lang="en-US" smtClean="0"/>
              <a:pPr>
                <a:defRPr/>
              </a:pPr>
              <a:t>5</a:t>
            </a:fld>
            <a:endParaRPr lang="en-US" dirty="0"/>
          </a:p>
        </p:txBody>
      </p:sp>
    </p:spTree>
    <p:extLst>
      <p:ext uri="{BB962C8B-B14F-4D97-AF65-F5344CB8AC3E}">
        <p14:creationId xmlns:p14="http://schemas.microsoft.com/office/powerpoint/2010/main" val="4116882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0" y="993776"/>
            <a:ext cx="9144001" cy="352246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106486"/>
            <a:ext cx="7467600" cy="857250"/>
          </a:xfrm>
        </p:spPr>
        <p:txBody>
          <a:bodyPr/>
          <a:lstStyle/>
          <a:p>
            <a:r>
              <a:rPr lang="en-GB" sz="3600" dirty="0"/>
              <a:t>LHC </a:t>
            </a:r>
            <a:r>
              <a:rPr lang="en-GB" sz="3600" dirty="0" smtClean="0"/>
              <a:t>Data Growth </a:t>
            </a:r>
            <a:endParaRPr lang="en-GB" sz="3600" dirty="0"/>
          </a:p>
        </p:txBody>
      </p:sp>
      <p:sp>
        <p:nvSpPr>
          <p:cNvPr id="4" name="Content Placeholder 3"/>
          <p:cNvSpPr>
            <a:spLocks noGrp="1"/>
          </p:cNvSpPr>
          <p:nvPr>
            <p:ph sz="half" idx="2"/>
          </p:nvPr>
        </p:nvSpPr>
        <p:spPr>
          <a:xfrm>
            <a:off x="373185" y="1427286"/>
            <a:ext cx="3093916" cy="3394472"/>
          </a:xfrm>
        </p:spPr>
        <p:txBody>
          <a:bodyPr/>
          <a:lstStyle/>
          <a:p>
            <a:pPr marL="36512" indent="0">
              <a:spcBef>
                <a:spcPts val="3000"/>
              </a:spcBef>
              <a:buClrTx/>
              <a:buNone/>
            </a:pPr>
            <a:r>
              <a:rPr lang="en-GB" sz="2000" dirty="0">
                <a:solidFill>
                  <a:schemeClr val="accent5"/>
                </a:solidFill>
              </a:rPr>
              <a:t>Expecting to record 400PB/year by 2023</a:t>
            </a:r>
          </a:p>
          <a:p>
            <a:pPr marL="36512" indent="0">
              <a:spcBef>
                <a:spcPts val="3000"/>
              </a:spcBef>
              <a:buClrTx/>
              <a:buNone/>
            </a:pPr>
            <a:r>
              <a:rPr lang="en-GB" sz="2000" dirty="0">
                <a:solidFill>
                  <a:schemeClr val="accent5"/>
                </a:solidFill>
              </a:rPr>
              <a:t>Compute needs expected to be around 50x current levels if budget available</a:t>
            </a:r>
          </a:p>
        </p:txBody>
      </p:sp>
      <p:pic>
        <p:nvPicPr>
          <p:cNvPr id="8" name="Content Placeholder 8"/>
          <p:cNvPicPr>
            <a:picLocks noGrp="1" noChangeAspect="1"/>
          </p:cNvPicPr>
          <p:nvPr/>
        </p:nvPicPr>
        <p:blipFill rotWithShape="1">
          <a:blip r:embed="rId3"/>
          <a:srcRect t="-325" b="250"/>
          <a:stretch/>
        </p:blipFill>
        <p:spPr>
          <a:xfrm>
            <a:off x="4055776" y="1276350"/>
            <a:ext cx="4330844" cy="2871286"/>
          </a:xfrm>
          <a:prstGeom prst="rect">
            <a:avLst/>
          </a:prstGeom>
          <a:solidFill>
            <a:schemeClr val="bg1">
              <a:lumMod val="85000"/>
            </a:schemeClr>
          </a:solidFill>
        </p:spPr>
      </p:pic>
      <p:sp>
        <p:nvSpPr>
          <p:cNvPr id="14" name="Rectangle 13"/>
          <p:cNvSpPr/>
          <p:nvPr/>
        </p:nvSpPr>
        <p:spPr>
          <a:xfrm>
            <a:off x="4592280" y="4122440"/>
            <a:ext cx="3126460" cy="276999"/>
          </a:xfrm>
          <a:prstGeom prst="rect">
            <a:avLst/>
          </a:prstGeom>
        </p:spPr>
        <p:txBody>
          <a:bodyPr wrap="square">
            <a:spAutoFit/>
          </a:bodyPr>
          <a:lstStyle/>
          <a:p>
            <a:pPr lvl="0"/>
            <a:r>
              <a:rPr lang="en-GB" sz="1200" dirty="0">
                <a:solidFill>
                  <a:srgbClr val="0055A0"/>
                </a:solidFill>
              </a:rPr>
              <a:t>2010            2015           2018            2023</a:t>
            </a:r>
          </a:p>
        </p:txBody>
      </p:sp>
      <p:sp>
        <p:nvSpPr>
          <p:cNvPr id="16" name="Rectangle 15"/>
          <p:cNvSpPr/>
          <p:nvPr/>
        </p:nvSpPr>
        <p:spPr>
          <a:xfrm rot="16200000">
            <a:off x="3300146" y="2454552"/>
            <a:ext cx="1175200" cy="276999"/>
          </a:xfrm>
          <a:prstGeom prst="rect">
            <a:avLst/>
          </a:prstGeom>
        </p:spPr>
        <p:txBody>
          <a:bodyPr wrap="square">
            <a:spAutoFit/>
          </a:bodyPr>
          <a:lstStyle/>
          <a:p>
            <a:pPr lvl="0"/>
            <a:r>
              <a:rPr lang="en-GB" sz="1200" dirty="0">
                <a:solidFill>
                  <a:srgbClr val="808080"/>
                </a:solidFill>
              </a:rPr>
              <a:t>PB per year</a:t>
            </a:r>
          </a:p>
        </p:txBody>
      </p:sp>
      <p:cxnSp>
        <p:nvCxnSpPr>
          <p:cNvPr id="17" name="Straight Connector 16"/>
          <p:cNvCxnSpPr/>
          <p:nvPr/>
        </p:nvCxnSpPr>
        <p:spPr>
          <a:xfrm>
            <a:off x="495300" y="2324100"/>
            <a:ext cx="2667000" cy="0"/>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7100047" y="1668415"/>
            <a:ext cx="554668" cy="1115917"/>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7974871" y="2412017"/>
            <a:ext cx="56852" cy="62488"/>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7974871" y="2597396"/>
            <a:ext cx="56852" cy="62488"/>
          </a:xfrm>
          <a:prstGeom prst="rect">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7974871" y="2778609"/>
            <a:ext cx="56852" cy="62488"/>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7974871" y="2959823"/>
            <a:ext cx="56852" cy="6248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7100047" y="2784332"/>
            <a:ext cx="554668" cy="574885"/>
          </a:xfrm>
          <a:prstGeom prst="rect">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7100047" y="3359217"/>
            <a:ext cx="554668" cy="514480"/>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7100047" y="3870636"/>
            <a:ext cx="554668" cy="6346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6256466" y="3267779"/>
            <a:ext cx="554668" cy="45719"/>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6256466" y="3313498"/>
            <a:ext cx="554668" cy="45719"/>
          </a:xfrm>
          <a:prstGeom prst="rect">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p:cNvSpPr/>
          <p:nvPr/>
        </p:nvSpPr>
        <p:spPr>
          <a:xfrm>
            <a:off x="6256466" y="3359217"/>
            <a:ext cx="554668" cy="514480"/>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p:nvSpPr>
        <p:spPr>
          <a:xfrm>
            <a:off x="6256466" y="3870636"/>
            <a:ext cx="554668" cy="6346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 name="Straight Connector 5"/>
          <p:cNvCxnSpPr/>
          <p:nvPr/>
        </p:nvCxnSpPr>
        <p:spPr>
          <a:xfrm>
            <a:off x="5404554" y="3919272"/>
            <a:ext cx="554668"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5404554" y="3900373"/>
            <a:ext cx="554668" cy="0"/>
          </a:xfrm>
          <a:prstGeom prst="line">
            <a:avLst/>
          </a:prstGeom>
          <a:ln>
            <a:solidFill>
              <a:srgbClr val="C00000"/>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5404554" y="3869844"/>
            <a:ext cx="554668" cy="0"/>
          </a:xfrm>
          <a:prstGeom prst="line">
            <a:avLst/>
          </a:prstGeom>
          <a:ln w="38100">
            <a:solidFill>
              <a:srgbClr val="92D050"/>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5404554" y="3830594"/>
            <a:ext cx="554668" cy="0"/>
          </a:xfrm>
          <a:prstGeom prst="line">
            <a:avLst/>
          </a:prstGeom>
          <a:ln w="28575">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9" name="Rectangle 48"/>
          <p:cNvSpPr/>
          <p:nvPr/>
        </p:nvSpPr>
        <p:spPr>
          <a:xfrm>
            <a:off x="4506260" y="3711004"/>
            <a:ext cx="713328" cy="211844"/>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8" name="Group 47"/>
          <p:cNvGrpSpPr/>
          <p:nvPr/>
        </p:nvGrpSpPr>
        <p:grpSpPr>
          <a:xfrm>
            <a:off x="4551760" y="3895512"/>
            <a:ext cx="559593" cy="25003"/>
            <a:chOff x="4551760" y="3886200"/>
            <a:chExt cx="559593" cy="25003"/>
          </a:xfrm>
        </p:grpSpPr>
        <p:cxnSp>
          <p:nvCxnSpPr>
            <p:cNvPr id="44" name="Straight Connector 43"/>
            <p:cNvCxnSpPr/>
            <p:nvPr/>
          </p:nvCxnSpPr>
          <p:spPr>
            <a:xfrm>
              <a:off x="4551760" y="3886200"/>
              <a:ext cx="559593" cy="0"/>
            </a:xfrm>
            <a:prstGeom prst="line">
              <a:avLst/>
            </a:prstGeom>
            <a:ln w="9525">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4551760" y="3894534"/>
              <a:ext cx="559593" cy="0"/>
            </a:xfrm>
            <a:prstGeom prst="line">
              <a:avLst/>
            </a:prstGeom>
            <a:ln w="9525">
              <a:solidFill>
                <a:srgbClr val="92D050"/>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4551760" y="3901678"/>
              <a:ext cx="559593" cy="0"/>
            </a:xfrm>
            <a:prstGeom prst="line">
              <a:avLst/>
            </a:prstGeom>
            <a:ln w="9525">
              <a:solidFill>
                <a:srgbClr val="C00000"/>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4551760" y="3911203"/>
              <a:ext cx="559593" cy="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p:txBody>
          <a:bodyPr/>
          <a:lstStyle/>
          <a:p>
            <a:pPr>
              <a:defRPr/>
            </a:pPr>
            <a:r>
              <a:rPr lang="en-US" smtClean="0"/>
              <a:t>16/07/2015</a:t>
            </a:r>
            <a:endParaRPr lang="en-US" dirty="0"/>
          </a:p>
        </p:txBody>
      </p:sp>
      <p:sp>
        <p:nvSpPr>
          <p:cNvPr id="7" name="Footer Placeholder 6"/>
          <p:cNvSpPr>
            <a:spLocks noGrp="1"/>
          </p:cNvSpPr>
          <p:nvPr>
            <p:ph type="ftr" sz="quarter" idx="11"/>
          </p:nvPr>
        </p:nvSpPr>
        <p:spPr/>
        <p:txBody>
          <a:bodyPr/>
          <a:lstStyle/>
          <a:p>
            <a:pPr>
              <a:defRPr/>
            </a:pPr>
            <a:r>
              <a:rPr lang="en-GB" smtClean="0"/>
              <a:t>Tim Bell - INFN Visit</a:t>
            </a:r>
            <a:endParaRPr lang="en-US" dirty="0"/>
          </a:p>
        </p:txBody>
      </p:sp>
      <p:sp>
        <p:nvSpPr>
          <p:cNvPr id="9" name="Slide Number Placeholder 8"/>
          <p:cNvSpPr>
            <a:spLocks noGrp="1"/>
          </p:cNvSpPr>
          <p:nvPr>
            <p:ph type="sldNum" sz="quarter" idx="12"/>
          </p:nvPr>
        </p:nvSpPr>
        <p:spPr/>
        <p:txBody>
          <a:bodyPr/>
          <a:lstStyle/>
          <a:p>
            <a:pPr>
              <a:defRPr/>
            </a:pPr>
            <a:fld id="{85A336E3-4532-4C11-B567-8DACA68F7B67}" type="slidenum">
              <a:rPr lang="en-US" smtClean="0"/>
              <a:pPr>
                <a:defRPr/>
              </a:pPr>
              <a:t>6</a:t>
            </a:fld>
            <a:endParaRPr lang="en-US" dirty="0"/>
          </a:p>
        </p:txBody>
      </p:sp>
    </p:spTree>
    <p:extLst>
      <p:ext uri="{BB962C8B-B14F-4D97-AF65-F5344CB8AC3E}">
        <p14:creationId xmlns:p14="http://schemas.microsoft.com/office/powerpoint/2010/main" val="22248580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2" name="Picture 8" descr="https://mediastream.cern.ch/MediaArchive/Photo/Public/2008/0804041/0804041_01/0804041_01-A4-at-144-dpi.jpg"/>
          <p:cNvPicPr>
            <a:picLocks noChangeAspect="1" noChangeArrowheads="1"/>
          </p:cNvPicPr>
          <p:nvPr/>
        </p:nvPicPr>
        <p:blipFill rotWithShape="1">
          <a:blip r:embed="rId3">
            <a:extLst>
              <a:ext uri="{28A0092B-C50C-407E-A947-70E740481C1C}">
                <a14:useLocalDpi xmlns:a14="http://schemas.microsoft.com/office/drawing/2010/main" val="0"/>
              </a:ext>
            </a:extLst>
          </a:blip>
          <a:srcRect l="8788" t="1" r="1679" b="122"/>
          <a:stretch/>
        </p:blipFill>
        <p:spPr bwMode="auto">
          <a:xfrm>
            <a:off x="6350" y="0"/>
            <a:ext cx="9139405" cy="5168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7"/>
          <p:cNvSpPr/>
          <p:nvPr/>
        </p:nvSpPr>
        <p:spPr>
          <a:xfrm>
            <a:off x="2432050" y="0"/>
            <a:ext cx="6713705" cy="5168900"/>
          </a:xfrm>
          <a:prstGeom prst="rect">
            <a:avLst/>
          </a:prstGeom>
          <a:gradFill>
            <a:gsLst>
              <a:gs pos="0">
                <a:schemeClr val="bg2">
                  <a:lumMod val="10000"/>
                  <a:alpha val="0"/>
                </a:schemeClr>
              </a:gs>
              <a:gs pos="50000">
                <a:schemeClr val="bg2">
                  <a:lumMod val="10000"/>
                  <a:alpha val="68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213267" y="2252662"/>
            <a:ext cx="5435434" cy="706438"/>
          </a:xfrm>
        </p:spPr>
        <p:txBody>
          <a:bodyPr>
            <a:noAutofit/>
          </a:bodyPr>
          <a:lstStyle/>
          <a:p>
            <a:pPr algn="r" eaLnBrk="1" fontAlgn="auto" hangingPunct="1">
              <a:spcAft>
                <a:spcPts val="0"/>
              </a:spcAft>
              <a:defRPr/>
            </a:pPr>
            <a:r>
              <a:rPr lang="en-GB" sz="3600" b="1" spc="300" dirty="0" smtClean="0">
                <a:solidFill>
                  <a:schemeClr val="bg1"/>
                </a:solidFill>
              </a:rPr>
              <a:t>THE CERN MEYRIN </a:t>
            </a:r>
            <a:br>
              <a:rPr lang="en-GB" sz="3600" b="1" spc="300" dirty="0" smtClean="0">
                <a:solidFill>
                  <a:schemeClr val="bg1"/>
                </a:solidFill>
              </a:rPr>
            </a:br>
            <a:r>
              <a:rPr lang="en-GB" sz="3600" b="1" spc="300" dirty="0" smtClean="0">
                <a:solidFill>
                  <a:schemeClr val="bg1"/>
                </a:solidFill>
              </a:rPr>
              <a:t>DATA CENTRE</a:t>
            </a:r>
            <a:endParaRPr lang="en-GB" sz="3600" b="1" spc="300" dirty="0">
              <a:solidFill>
                <a:schemeClr val="bg1"/>
              </a:solidFill>
            </a:endParaRPr>
          </a:p>
        </p:txBody>
      </p:sp>
      <p:sp>
        <p:nvSpPr>
          <p:cNvPr id="5" name="TextBox 4"/>
          <p:cNvSpPr txBox="1"/>
          <p:nvPr/>
        </p:nvSpPr>
        <p:spPr>
          <a:xfrm>
            <a:off x="6731001" y="3121023"/>
            <a:ext cx="1917700" cy="253916"/>
          </a:xfrm>
          <a:prstGeom prst="rect">
            <a:avLst/>
          </a:prstGeom>
          <a:noFill/>
        </p:spPr>
        <p:txBody>
          <a:bodyPr wrap="square" rtlCol="0">
            <a:spAutoFit/>
          </a:bodyPr>
          <a:lstStyle/>
          <a:p>
            <a:pPr algn="r"/>
            <a:r>
              <a:rPr lang="en-GB" sz="1050" dirty="0">
                <a:solidFill>
                  <a:schemeClr val="bg1"/>
                </a:solidFill>
              </a:rPr>
              <a:t>http://goo.gl/maps/K5SoG</a:t>
            </a:r>
          </a:p>
        </p:txBody>
      </p:sp>
      <p:sp>
        <p:nvSpPr>
          <p:cNvPr id="3" name="Date Placeholder 2"/>
          <p:cNvSpPr>
            <a:spLocks noGrp="1"/>
          </p:cNvSpPr>
          <p:nvPr>
            <p:ph type="dt" sz="half" idx="10"/>
          </p:nvPr>
        </p:nvSpPr>
        <p:spPr/>
        <p:txBody>
          <a:bodyPr/>
          <a:lstStyle/>
          <a:p>
            <a:pPr>
              <a:defRPr/>
            </a:pPr>
            <a:r>
              <a:rPr lang="en-US" smtClean="0"/>
              <a:t>16/07/2015</a:t>
            </a:r>
            <a:endParaRPr lang="en-US" dirty="0"/>
          </a:p>
        </p:txBody>
      </p:sp>
      <p:sp>
        <p:nvSpPr>
          <p:cNvPr id="4" name="Footer Placeholder 3"/>
          <p:cNvSpPr>
            <a:spLocks noGrp="1"/>
          </p:cNvSpPr>
          <p:nvPr>
            <p:ph type="ftr" sz="quarter" idx="11"/>
          </p:nvPr>
        </p:nvSpPr>
        <p:spPr/>
        <p:txBody>
          <a:bodyPr/>
          <a:lstStyle/>
          <a:p>
            <a:pPr>
              <a:defRPr/>
            </a:pPr>
            <a:r>
              <a:rPr lang="en-GB" smtClean="0"/>
              <a:t>Tim Bell - INFN Visit</a:t>
            </a:r>
            <a:endParaRPr lang="en-US" dirty="0"/>
          </a:p>
        </p:txBody>
      </p:sp>
      <p:sp>
        <p:nvSpPr>
          <p:cNvPr id="6" name="Slide Number Placeholder 5"/>
          <p:cNvSpPr>
            <a:spLocks noGrp="1"/>
          </p:cNvSpPr>
          <p:nvPr>
            <p:ph type="sldNum" sz="quarter" idx="12"/>
          </p:nvPr>
        </p:nvSpPr>
        <p:spPr/>
        <p:txBody>
          <a:bodyPr/>
          <a:lstStyle/>
          <a:p>
            <a:pPr>
              <a:defRPr/>
            </a:pPr>
            <a:fld id="{6BA91F98-CA46-49DB-8D9E-426170E7487C}" type="slidenum">
              <a:rPr lang="en-US" smtClean="0"/>
              <a:pPr>
                <a:defRPr/>
              </a:pPr>
              <a:t>7</a:t>
            </a:fld>
            <a:endParaRPr lang="en-US" dirty="0"/>
          </a:p>
        </p:txBody>
      </p:sp>
    </p:spTree>
    <p:extLst>
      <p:ext uri="{BB962C8B-B14F-4D97-AF65-F5344CB8AC3E}">
        <p14:creationId xmlns:p14="http://schemas.microsoft.com/office/powerpoint/2010/main" val="26636154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0975"/>
            <a:ext cx="8226425" cy="706438"/>
          </a:xfrm>
        </p:spPr>
        <p:txBody>
          <a:bodyPr/>
          <a:lstStyle/>
          <a:p>
            <a:r>
              <a:rPr lang="en-GB" sz="3600" dirty="0"/>
              <a:t>Public Procurement Cycle</a:t>
            </a:r>
          </a:p>
        </p:txBody>
      </p:sp>
      <p:graphicFrame>
        <p:nvGraphicFramePr>
          <p:cNvPr id="7" name="Content Placeholder 6"/>
          <p:cNvGraphicFramePr>
            <a:graphicFrameLocks noGrp="1"/>
          </p:cNvGraphicFramePr>
          <p:nvPr>
            <p:ph idx="1"/>
            <p:extLst/>
          </p:nvPr>
        </p:nvGraphicFramePr>
        <p:xfrm>
          <a:off x="457200" y="942110"/>
          <a:ext cx="8226425" cy="3528743"/>
        </p:xfrm>
        <a:graphic>
          <a:graphicData uri="http://schemas.openxmlformats.org/drawingml/2006/table">
            <a:tbl>
              <a:tblPr firstRow="1" bandRow="1">
                <a:tableStyleId>{5C22544A-7EE6-4342-B048-85BDC9FD1C3A}</a:tableStyleId>
              </a:tblPr>
              <a:tblGrid>
                <a:gridCol w="3006374"/>
                <a:gridCol w="2998916"/>
                <a:gridCol w="2221135"/>
              </a:tblGrid>
              <a:tr h="333606">
                <a:tc>
                  <a:txBody>
                    <a:bodyPr/>
                    <a:lstStyle/>
                    <a:p>
                      <a:r>
                        <a:rPr lang="en-GB" sz="1400" dirty="0" smtClean="0">
                          <a:solidFill>
                            <a:schemeClr val="tx1"/>
                          </a:solidFill>
                        </a:rPr>
                        <a:t>Step</a:t>
                      </a:r>
                      <a:endParaRPr lang="en-GB" sz="1400" dirty="0">
                        <a:solidFill>
                          <a:schemeClr val="tx1"/>
                        </a:solidFill>
                      </a:endParaRPr>
                    </a:p>
                  </a:txBody>
                  <a:tcPr marL="68580" marR="68580" marT="34290" marB="34290"/>
                </a:tc>
                <a:tc>
                  <a:txBody>
                    <a:bodyPr/>
                    <a:lstStyle/>
                    <a:p>
                      <a:r>
                        <a:rPr lang="en-GB" sz="1400" dirty="0" smtClean="0">
                          <a:solidFill>
                            <a:schemeClr val="tx1"/>
                          </a:solidFill>
                        </a:rPr>
                        <a:t>Time (Days)</a:t>
                      </a:r>
                      <a:endParaRPr lang="en-GB" sz="1400" dirty="0">
                        <a:solidFill>
                          <a:schemeClr val="tx1"/>
                        </a:solidFill>
                      </a:endParaRPr>
                    </a:p>
                  </a:txBody>
                  <a:tcPr marL="68580" marR="68580" marT="34290" marB="34290"/>
                </a:tc>
                <a:tc>
                  <a:txBody>
                    <a:bodyPr/>
                    <a:lstStyle/>
                    <a:p>
                      <a:r>
                        <a:rPr lang="en-GB" sz="1400" dirty="0" smtClean="0">
                          <a:solidFill>
                            <a:schemeClr val="tx1"/>
                          </a:solidFill>
                        </a:rPr>
                        <a:t>Elapsed (Days)</a:t>
                      </a:r>
                      <a:endParaRPr lang="en-GB" sz="1400" dirty="0">
                        <a:solidFill>
                          <a:schemeClr val="tx1"/>
                        </a:solidFill>
                      </a:endParaRPr>
                    </a:p>
                  </a:txBody>
                  <a:tcPr marL="68580" marR="68580" marT="34290" marB="34290"/>
                </a:tc>
              </a:tr>
              <a:tr h="278130">
                <a:tc>
                  <a:txBody>
                    <a:bodyPr/>
                    <a:lstStyle/>
                    <a:p>
                      <a:r>
                        <a:rPr lang="en-GB" sz="1400" dirty="0" smtClean="0">
                          <a:solidFill>
                            <a:schemeClr val="accent5"/>
                          </a:solidFill>
                        </a:rPr>
                        <a:t>User expresses requirement</a:t>
                      </a:r>
                      <a:endParaRPr lang="en-GB" sz="1400" dirty="0">
                        <a:solidFill>
                          <a:schemeClr val="accent5"/>
                        </a:solidFill>
                      </a:endParaRPr>
                    </a:p>
                  </a:txBody>
                  <a:tcPr marL="68580" marR="68580" marT="34290" marB="34290"/>
                </a:tc>
                <a:tc>
                  <a:txBody>
                    <a:bodyPr/>
                    <a:lstStyle/>
                    <a:p>
                      <a:pPr algn="r"/>
                      <a:endParaRPr lang="en-GB" sz="1400" dirty="0">
                        <a:solidFill>
                          <a:schemeClr val="accent5"/>
                        </a:solidFill>
                      </a:endParaRPr>
                    </a:p>
                  </a:txBody>
                  <a:tcPr marL="68580" marR="68580" marT="34290" marB="34290"/>
                </a:tc>
                <a:tc>
                  <a:txBody>
                    <a:bodyPr/>
                    <a:lstStyle/>
                    <a:p>
                      <a:pPr algn="r"/>
                      <a:r>
                        <a:rPr lang="en-GB" sz="1400" dirty="0" smtClean="0">
                          <a:solidFill>
                            <a:schemeClr val="accent5"/>
                          </a:solidFill>
                        </a:rPr>
                        <a:t>0</a:t>
                      </a:r>
                      <a:endParaRPr lang="en-GB" sz="1400" dirty="0">
                        <a:solidFill>
                          <a:schemeClr val="accent5"/>
                        </a:solidFill>
                      </a:endParaRPr>
                    </a:p>
                  </a:txBody>
                  <a:tcPr marL="68580" marR="68580" marT="34290" marB="34290"/>
                </a:tc>
              </a:tr>
              <a:tr h="278130">
                <a:tc>
                  <a:txBody>
                    <a:bodyPr/>
                    <a:lstStyle/>
                    <a:p>
                      <a:r>
                        <a:rPr lang="en-GB" sz="1400" dirty="0" smtClean="0">
                          <a:solidFill>
                            <a:schemeClr val="accent5"/>
                          </a:solidFill>
                        </a:rPr>
                        <a:t>Market</a:t>
                      </a:r>
                      <a:r>
                        <a:rPr lang="en-GB" sz="1400" baseline="0" dirty="0" smtClean="0">
                          <a:solidFill>
                            <a:schemeClr val="accent5"/>
                          </a:solidFill>
                        </a:rPr>
                        <a:t> Survey prepared</a:t>
                      </a:r>
                      <a:endParaRPr lang="en-GB" sz="1400" dirty="0">
                        <a:solidFill>
                          <a:schemeClr val="accent5"/>
                        </a:solidFill>
                      </a:endParaRPr>
                    </a:p>
                  </a:txBody>
                  <a:tcPr marL="68580" marR="68580" marT="34290" marB="34290"/>
                </a:tc>
                <a:tc>
                  <a:txBody>
                    <a:bodyPr/>
                    <a:lstStyle/>
                    <a:p>
                      <a:pPr algn="r"/>
                      <a:r>
                        <a:rPr lang="en-GB" sz="1400" dirty="0" smtClean="0">
                          <a:solidFill>
                            <a:schemeClr val="accent5"/>
                          </a:solidFill>
                        </a:rPr>
                        <a:t>15</a:t>
                      </a:r>
                      <a:endParaRPr lang="en-GB" sz="1400" dirty="0">
                        <a:solidFill>
                          <a:schemeClr val="accent5"/>
                        </a:solidFill>
                      </a:endParaRPr>
                    </a:p>
                  </a:txBody>
                  <a:tcPr marL="68580" marR="68580" marT="34290" marB="34290"/>
                </a:tc>
                <a:tc>
                  <a:txBody>
                    <a:bodyPr/>
                    <a:lstStyle/>
                    <a:p>
                      <a:pPr algn="r"/>
                      <a:r>
                        <a:rPr lang="en-GB" sz="1400" dirty="0" smtClean="0">
                          <a:solidFill>
                            <a:schemeClr val="accent5"/>
                          </a:solidFill>
                        </a:rPr>
                        <a:t>15</a:t>
                      </a:r>
                      <a:endParaRPr lang="en-GB" sz="1400" dirty="0">
                        <a:solidFill>
                          <a:schemeClr val="accent5"/>
                        </a:solidFill>
                      </a:endParaRPr>
                    </a:p>
                  </a:txBody>
                  <a:tcPr marL="68580" marR="68580" marT="34290" marB="34290"/>
                </a:tc>
              </a:tr>
              <a:tr h="278130">
                <a:tc>
                  <a:txBody>
                    <a:bodyPr/>
                    <a:lstStyle/>
                    <a:p>
                      <a:r>
                        <a:rPr lang="en-GB" sz="1400" dirty="0" smtClean="0">
                          <a:solidFill>
                            <a:schemeClr val="accent5"/>
                          </a:solidFill>
                        </a:rPr>
                        <a:t>Market Survey for possible vendors</a:t>
                      </a:r>
                      <a:endParaRPr lang="en-GB" sz="1400" dirty="0">
                        <a:solidFill>
                          <a:schemeClr val="accent5"/>
                        </a:solidFill>
                      </a:endParaRPr>
                    </a:p>
                  </a:txBody>
                  <a:tcPr marL="68580" marR="68580" marT="34290" marB="34290"/>
                </a:tc>
                <a:tc>
                  <a:txBody>
                    <a:bodyPr/>
                    <a:lstStyle/>
                    <a:p>
                      <a:pPr algn="r"/>
                      <a:r>
                        <a:rPr lang="en-GB" sz="1400" dirty="0" smtClean="0">
                          <a:solidFill>
                            <a:schemeClr val="accent5"/>
                          </a:solidFill>
                        </a:rPr>
                        <a:t>30</a:t>
                      </a:r>
                      <a:endParaRPr lang="en-GB" sz="1400" dirty="0">
                        <a:solidFill>
                          <a:schemeClr val="accent5"/>
                        </a:solidFill>
                      </a:endParaRPr>
                    </a:p>
                  </a:txBody>
                  <a:tcPr marL="68580" marR="68580" marT="34290" marB="34290"/>
                </a:tc>
                <a:tc>
                  <a:txBody>
                    <a:bodyPr/>
                    <a:lstStyle/>
                    <a:p>
                      <a:pPr algn="r"/>
                      <a:r>
                        <a:rPr lang="en-GB" sz="1400" dirty="0" smtClean="0">
                          <a:solidFill>
                            <a:schemeClr val="accent5"/>
                          </a:solidFill>
                        </a:rPr>
                        <a:t>45</a:t>
                      </a:r>
                      <a:endParaRPr lang="en-GB" sz="1400" dirty="0">
                        <a:solidFill>
                          <a:schemeClr val="accent5"/>
                        </a:solidFill>
                      </a:endParaRPr>
                    </a:p>
                  </a:txBody>
                  <a:tcPr marL="68580" marR="68580" marT="34290" marB="34290"/>
                </a:tc>
              </a:tr>
              <a:tr h="278130">
                <a:tc>
                  <a:txBody>
                    <a:bodyPr/>
                    <a:lstStyle/>
                    <a:p>
                      <a:r>
                        <a:rPr lang="en-GB" sz="1400" dirty="0" smtClean="0">
                          <a:solidFill>
                            <a:schemeClr val="accent5"/>
                          </a:solidFill>
                        </a:rPr>
                        <a:t>Specifications prepared</a:t>
                      </a:r>
                      <a:endParaRPr lang="en-GB" sz="1400" dirty="0">
                        <a:solidFill>
                          <a:schemeClr val="accent5"/>
                        </a:solidFill>
                      </a:endParaRPr>
                    </a:p>
                  </a:txBody>
                  <a:tcPr marL="68580" marR="68580" marT="34290" marB="34290"/>
                </a:tc>
                <a:tc>
                  <a:txBody>
                    <a:bodyPr/>
                    <a:lstStyle/>
                    <a:p>
                      <a:pPr algn="r"/>
                      <a:r>
                        <a:rPr lang="en-GB" sz="1400" dirty="0" smtClean="0">
                          <a:solidFill>
                            <a:schemeClr val="accent5"/>
                          </a:solidFill>
                        </a:rPr>
                        <a:t>15</a:t>
                      </a:r>
                      <a:endParaRPr lang="en-GB" sz="1400" dirty="0">
                        <a:solidFill>
                          <a:schemeClr val="accent5"/>
                        </a:solidFill>
                      </a:endParaRPr>
                    </a:p>
                  </a:txBody>
                  <a:tcPr marL="68580" marR="68580" marT="34290" marB="34290"/>
                </a:tc>
                <a:tc>
                  <a:txBody>
                    <a:bodyPr/>
                    <a:lstStyle/>
                    <a:p>
                      <a:pPr algn="r"/>
                      <a:r>
                        <a:rPr lang="en-GB" sz="1400" dirty="0" smtClean="0">
                          <a:solidFill>
                            <a:schemeClr val="accent5"/>
                          </a:solidFill>
                        </a:rPr>
                        <a:t>60</a:t>
                      </a:r>
                      <a:endParaRPr lang="en-GB" sz="1400" dirty="0">
                        <a:solidFill>
                          <a:schemeClr val="accent5"/>
                        </a:solidFill>
                      </a:endParaRPr>
                    </a:p>
                  </a:txBody>
                  <a:tcPr marL="68580" marR="68580" marT="34290" marB="34290"/>
                </a:tc>
              </a:tr>
              <a:tr h="278130">
                <a:tc>
                  <a:txBody>
                    <a:bodyPr/>
                    <a:lstStyle/>
                    <a:p>
                      <a:r>
                        <a:rPr lang="en-GB" sz="1400" dirty="0" smtClean="0">
                          <a:solidFill>
                            <a:schemeClr val="accent5"/>
                          </a:solidFill>
                        </a:rPr>
                        <a:t>Vendor responses</a:t>
                      </a:r>
                      <a:endParaRPr lang="en-GB" sz="1400" dirty="0">
                        <a:solidFill>
                          <a:schemeClr val="accent5"/>
                        </a:solidFill>
                      </a:endParaRPr>
                    </a:p>
                  </a:txBody>
                  <a:tcPr marL="68580" marR="68580" marT="34290" marB="34290"/>
                </a:tc>
                <a:tc>
                  <a:txBody>
                    <a:bodyPr/>
                    <a:lstStyle/>
                    <a:p>
                      <a:pPr algn="r"/>
                      <a:r>
                        <a:rPr lang="en-GB" sz="1400" baseline="0" dirty="0" smtClean="0">
                          <a:solidFill>
                            <a:schemeClr val="accent5"/>
                          </a:solidFill>
                        </a:rPr>
                        <a:t>30</a:t>
                      </a:r>
                      <a:endParaRPr lang="en-GB" sz="1400" dirty="0">
                        <a:solidFill>
                          <a:schemeClr val="accent5"/>
                        </a:solidFill>
                      </a:endParaRPr>
                    </a:p>
                  </a:txBody>
                  <a:tcPr marL="68580" marR="68580" marT="34290" marB="34290"/>
                </a:tc>
                <a:tc>
                  <a:txBody>
                    <a:bodyPr/>
                    <a:lstStyle/>
                    <a:p>
                      <a:pPr algn="r"/>
                      <a:r>
                        <a:rPr lang="en-GB" sz="1400" dirty="0" smtClean="0">
                          <a:solidFill>
                            <a:schemeClr val="accent5"/>
                          </a:solidFill>
                        </a:rPr>
                        <a:t>90</a:t>
                      </a:r>
                      <a:endParaRPr lang="en-GB" sz="1400" dirty="0">
                        <a:solidFill>
                          <a:schemeClr val="accent5"/>
                        </a:solidFill>
                      </a:endParaRPr>
                    </a:p>
                  </a:txBody>
                  <a:tcPr marL="68580" marR="68580" marT="34290" marB="34290"/>
                </a:tc>
              </a:tr>
              <a:tr h="278130">
                <a:tc>
                  <a:txBody>
                    <a:bodyPr/>
                    <a:lstStyle/>
                    <a:p>
                      <a:r>
                        <a:rPr lang="en-GB" sz="1400" dirty="0" smtClean="0">
                          <a:solidFill>
                            <a:schemeClr val="accent5"/>
                          </a:solidFill>
                        </a:rPr>
                        <a:t>Test systems evaluated</a:t>
                      </a:r>
                      <a:endParaRPr lang="en-GB" sz="1400" dirty="0">
                        <a:solidFill>
                          <a:schemeClr val="accent5"/>
                        </a:solidFill>
                      </a:endParaRPr>
                    </a:p>
                  </a:txBody>
                  <a:tcPr marL="68580" marR="68580" marT="34290" marB="34290"/>
                </a:tc>
                <a:tc>
                  <a:txBody>
                    <a:bodyPr/>
                    <a:lstStyle/>
                    <a:p>
                      <a:pPr algn="r"/>
                      <a:r>
                        <a:rPr lang="en-GB" sz="1400" dirty="0" smtClean="0">
                          <a:solidFill>
                            <a:schemeClr val="accent5"/>
                          </a:solidFill>
                        </a:rPr>
                        <a:t>30</a:t>
                      </a:r>
                      <a:endParaRPr lang="en-GB" sz="1400" dirty="0">
                        <a:solidFill>
                          <a:schemeClr val="accent5"/>
                        </a:solidFill>
                      </a:endParaRPr>
                    </a:p>
                  </a:txBody>
                  <a:tcPr marL="68580" marR="68580" marT="34290" marB="34290"/>
                </a:tc>
                <a:tc>
                  <a:txBody>
                    <a:bodyPr/>
                    <a:lstStyle/>
                    <a:p>
                      <a:pPr algn="r"/>
                      <a:r>
                        <a:rPr lang="en-GB" sz="1400" dirty="0" smtClean="0">
                          <a:solidFill>
                            <a:schemeClr val="accent5"/>
                          </a:solidFill>
                        </a:rPr>
                        <a:t>120</a:t>
                      </a:r>
                      <a:endParaRPr lang="en-GB" sz="1400" dirty="0">
                        <a:solidFill>
                          <a:schemeClr val="accent5"/>
                        </a:solidFill>
                      </a:endParaRPr>
                    </a:p>
                  </a:txBody>
                  <a:tcPr marL="68580" marR="68580" marT="34290" marB="34290"/>
                </a:tc>
              </a:tr>
              <a:tr h="278130">
                <a:tc>
                  <a:txBody>
                    <a:bodyPr/>
                    <a:lstStyle/>
                    <a:p>
                      <a:r>
                        <a:rPr lang="en-GB" sz="1400" dirty="0" smtClean="0">
                          <a:solidFill>
                            <a:schemeClr val="accent5"/>
                          </a:solidFill>
                        </a:rPr>
                        <a:t>Offers adjudicated</a:t>
                      </a:r>
                      <a:endParaRPr lang="en-GB" sz="1400" dirty="0">
                        <a:solidFill>
                          <a:schemeClr val="accent5"/>
                        </a:solidFill>
                      </a:endParaRPr>
                    </a:p>
                  </a:txBody>
                  <a:tcPr marL="68580" marR="68580" marT="34290" marB="34290"/>
                </a:tc>
                <a:tc>
                  <a:txBody>
                    <a:bodyPr/>
                    <a:lstStyle/>
                    <a:p>
                      <a:pPr algn="r"/>
                      <a:r>
                        <a:rPr lang="en-GB" sz="1400" dirty="0" smtClean="0">
                          <a:solidFill>
                            <a:schemeClr val="accent5"/>
                          </a:solidFill>
                        </a:rPr>
                        <a:t>10</a:t>
                      </a:r>
                      <a:endParaRPr lang="en-GB" sz="1400" dirty="0">
                        <a:solidFill>
                          <a:schemeClr val="accent5"/>
                        </a:solidFill>
                      </a:endParaRPr>
                    </a:p>
                  </a:txBody>
                  <a:tcPr marL="68580" marR="68580" marT="34290" marB="34290"/>
                </a:tc>
                <a:tc>
                  <a:txBody>
                    <a:bodyPr/>
                    <a:lstStyle/>
                    <a:p>
                      <a:pPr algn="r"/>
                      <a:r>
                        <a:rPr lang="en-GB" sz="1400" dirty="0" smtClean="0">
                          <a:solidFill>
                            <a:schemeClr val="accent5"/>
                          </a:solidFill>
                        </a:rPr>
                        <a:t>130</a:t>
                      </a:r>
                      <a:endParaRPr lang="en-GB" sz="1400" dirty="0">
                        <a:solidFill>
                          <a:schemeClr val="accent5"/>
                        </a:solidFill>
                      </a:endParaRPr>
                    </a:p>
                  </a:txBody>
                  <a:tcPr marL="68580" marR="68580" marT="34290" marB="34290"/>
                </a:tc>
              </a:tr>
              <a:tr h="278130">
                <a:tc>
                  <a:txBody>
                    <a:bodyPr/>
                    <a:lstStyle/>
                    <a:p>
                      <a:r>
                        <a:rPr lang="en-GB" sz="1400" dirty="0" smtClean="0">
                          <a:solidFill>
                            <a:schemeClr val="accent5"/>
                          </a:solidFill>
                        </a:rPr>
                        <a:t>Finance</a:t>
                      </a:r>
                      <a:r>
                        <a:rPr lang="en-GB" sz="1400" baseline="0" dirty="0" smtClean="0">
                          <a:solidFill>
                            <a:schemeClr val="accent5"/>
                          </a:solidFill>
                        </a:rPr>
                        <a:t> committee</a:t>
                      </a:r>
                      <a:endParaRPr lang="en-GB" sz="1400" dirty="0">
                        <a:solidFill>
                          <a:schemeClr val="accent5"/>
                        </a:solidFill>
                      </a:endParaRPr>
                    </a:p>
                  </a:txBody>
                  <a:tcPr marL="68580" marR="68580" marT="34290" marB="34290"/>
                </a:tc>
                <a:tc>
                  <a:txBody>
                    <a:bodyPr/>
                    <a:lstStyle/>
                    <a:p>
                      <a:pPr algn="r"/>
                      <a:r>
                        <a:rPr lang="en-GB" sz="1400" dirty="0" smtClean="0">
                          <a:solidFill>
                            <a:schemeClr val="accent5"/>
                          </a:solidFill>
                        </a:rPr>
                        <a:t>30</a:t>
                      </a:r>
                      <a:endParaRPr lang="en-GB" sz="1400" dirty="0">
                        <a:solidFill>
                          <a:schemeClr val="accent5"/>
                        </a:solidFill>
                      </a:endParaRPr>
                    </a:p>
                  </a:txBody>
                  <a:tcPr marL="68580" marR="68580" marT="34290" marB="34290"/>
                </a:tc>
                <a:tc>
                  <a:txBody>
                    <a:bodyPr/>
                    <a:lstStyle/>
                    <a:p>
                      <a:pPr algn="r"/>
                      <a:r>
                        <a:rPr lang="en-GB" sz="1400" dirty="0" smtClean="0">
                          <a:solidFill>
                            <a:schemeClr val="accent5"/>
                          </a:solidFill>
                        </a:rPr>
                        <a:t>160</a:t>
                      </a:r>
                      <a:endParaRPr lang="en-GB" sz="1400" dirty="0">
                        <a:solidFill>
                          <a:schemeClr val="accent5"/>
                        </a:solidFill>
                      </a:endParaRPr>
                    </a:p>
                  </a:txBody>
                  <a:tcPr marL="68580" marR="68580" marT="34290" marB="34290"/>
                </a:tc>
              </a:tr>
              <a:tr h="278130">
                <a:tc>
                  <a:txBody>
                    <a:bodyPr/>
                    <a:lstStyle/>
                    <a:p>
                      <a:r>
                        <a:rPr lang="en-GB" sz="1400" dirty="0" smtClean="0">
                          <a:solidFill>
                            <a:schemeClr val="accent5"/>
                          </a:solidFill>
                        </a:rPr>
                        <a:t>Hardware</a:t>
                      </a:r>
                      <a:r>
                        <a:rPr lang="en-GB" sz="1400" baseline="0" dirty="0" smtClean="0">
                          <a:solidFill>
                            <a:schemeClr val="accent5"/>
                          </a:solidFill>
                        </a:rPr>
                        <a:t> delivered</a:t>
                      </a:r>
                      <a:endParaRPr lang="en-GB" sz="1400" dirty="0">
                        <a:solidFill>
                          <a:schemeClr val="accent5"/>
                        </a:solidFill>
                      </a:endParaRPr>
                    </a:p>
                  </a:txBody>
                  <a:tcPr marL="68580" marR="68580" marT="34290" marB="34290"/>
                </a:tc>
                <a:tc>
                  <a:txBody>
                    <a:bodyPr/>
                    <a:lstStyle/>
                    <a:p>
                      <a:pPr algn="r"/>
                      <a:r>
                        <a:rPr lang="en-GB" sz="1400" dirty="0" smtClean="0">
                          <a:solidFill>
                            <a:schemeClr val="accent5"/>
                          </a:solidFill>
                        </a:rPr>
                        <a:t>90</a:t>
                      </a:r>
                      <a:endParaRPr lang="en-GB" sz="1400" dirty="0">
                        <a:solidFill>
                          <a:schemeClr val="accent5"/>
                        </a:solidFill>
                      </a:endParaRPr>
                    </a:p>
                  </a:txBody>
                  <a:tcPr marL="68580" marR="68580" marT="34290" marB="34290"/>
                </a:tc>
                <a:tc>
                  <a:txBody>
                    <a:bodyPr/>
                    <a:lstStyle/>
                    <a:p>
                      <a:pPr algn="r"/>
                      <a:r>
                        <a:rPr lang="en-GB" sz="1400" dirty="0" smtClean="0">
                          <a:solidFill>
                            <a:schemeClr val="accent5"/>
                          </a:solidFill>
                        </a:rPr>
                        <a:t>250</a:t>
                      </a:r>
                      <a:endParaRPr lang="en-GB" sz="1400" dirty="0">
                        <a:solidFill>
                          <a:schemeClr val="accent5"/>
                        </a:solidFill>
                      </a:endParaRPr>
                    </a:p>
                  </a:txBody>
                  <a:tcPr marL="68580" marR="68580" marT="34290" marB="34290"/>
                </a:tc>
              </a:tr>
              <a:tr h="375737">
                <a:tc>
                  <a:txBody>
                    <a:bodyPr/>
                    <a:lstStyle/>
                    <a:p>
                      <a:r>
                        <a:rPr lang="en-GB" sz="1400" b="0" dirty="0" smtClean="0">
                          <a:solidFill>
                            <a:schemeClr val="accent5"/>
                          </a:solidFill>
                        </a:rPr>
                        <a:t>Burn</a:t>
                      </a:r>
                      <a:r>
                        <a:rPr lang="en-GB" sz="1400" b="0" baseline="0" dirty="0" smtClean="0">
                          <a:solidFill>
                            <a:schemeClr val="accent5"/>
                          </a:solidFill>
                        </a:rPr>
                        <a:t> in and acceptance</a:t>
                      </a:r>
                      <a:endParaRPr lang="en-GB" sz="1400" b="0" dirty="0">
                        <a:solidFill>
                          <a:schemeClr val="accent5"/>
                        </a:solidFill>
                      </a:endParaRPr>
                    </a:p>
                  </a:txBody>
                  <a:tcPr marL="68580" marR="68580" marT="34290" marB="34290"/>
                </a:tc>
                <a:tc>
                  <a:txBody>
                    <a:bodyPr/>
                    <a:lstStyle/>
                    <a:p>
                      <a:pPr algn="r"/>
                      <a:r>
                        <a:rPr lang="en-GB" sz="1400" b="0" dirty="0" smtClean="0">
                          <a:solidFill>
                            <a:schemeClr val="accent5"/>
                          </a:solidFill>
                        </a:rPr>
                        <a:t>30</a:t>
                      </a:r>
                      <a:r>
                        <a:rPr lang="en-GB" sz="1400" b="0" baseline="0" dirty="0" smtClean="0">
                          <a:solidFill>
                            <a:schemeClr val="accent5"/>
                          </a:solidFill>
                        </a:rPr>
                        <a:t> days typical with 38</a:t>
                      </a:r>
                      <a:r>
                        <a:rPr lang="en-GB" sz="1400" b="0" dirty="0" smtClean="0">
                          <a:solidFill>
                            <a:schemeClr val="accent5"/>
                          </a:solidFill>
                        </a:rPr>
                        <a:t>0 worst</a:t>
                      </a:r>
                      <a:r>
                        <a:rPr lang="en-GB" sz="1400" b="0" baseline="0" dirty="0" smtClean="0">
                          <a:solidFill>
                            <a:schemeClr val="accent5"/>
                          </a:solidFill>
                        </a:rPr>
                        <a:t> case</a:t>
                      </a:r>
                      <a:endParaRPr lang="en-GB" sz="1400" b="0" dirty="0">
                        <a:solidFill>
                          <a:schemeClr val="accent5"/>
                        </a:solidFill>
                      </a:endParaRPr>
                    </a:p>
                  </a:txBody>
                  <a:tcPr marL="68580" marR="68580" marT="34290" marB="34290"/>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400" b="0" dirty="0" smtClean="0">
                          <a:solidFill>
                            <a:schemeClr val="accent5"/>
                          </a:solidFill>
                        </a:rPr>
                        <a:t>280</a:t>
                      </a:r>
                    </a:p>
                  </a:txBody>
                  <a:tcPr marL="68580" marR="68580" marT="34290" marB="34290"/>
                </a:tc>
              </a:tr>
              <a:tr h="278130">
                <a:tc>
                  <a:txBody>
                    <a:bodyPr/>
                    <a:lstStyle/>
                    <a:p>
                      <a:r>
                        <a:rPr lang="en-GB" sz="1400" b="1" dirty="0" smtClean="0"/>
                        <a:t>Total</a:t>
                      </a:r>
                      <a:endParaRPr lang="en-GB" sz="1400" b="1" dirty="0"/>
                    </a:p>
                  </a:txBody>
                  <a:tcPr marL="68580" marR="68580" marT="34290" marB="34290"/>
                </a:tc>
                <a:tc>
                  <a:txBody>
                    <a:bodyPr/>
                    <a:lstStyle/>
                    <a:p>
                      <a:endParaRPr lang="en-GB" sz="1400" b="1" dirty="0"/>
                    </a:p>
                  </a:txBody>
                  <a:tcPr marL="68580" marR="68580" marT="34290" marB="34290"/>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400" b="1" dirty="0" smtClean="0"/>
                        <a:t>280+ Days</a:t>
                      </a:r>
                    </a:p>
                  </a:txBody>
                  <a:tcPr marL="68580" marR="68580" marT="34290" marB="34290"/>
                </a:tc>
              </a:tr>
            </a:tbl>
          </a:graphicData>
        </a:graphic>
      </p:graphicFrame>
      <p:sp>
        <p:nvSpPr>
          <p:cNvPr id="3" name="Date Placeholder 2"/>
          <p:cNvSpPr>
            <a:spLocks noGrp="1"/>
          </p:cNvSpPr>
          <p:nvPr>
            <p:ph type="dt" sz="half" idx="10"/>
          </p:nvPr>
        </p:nvSpPr>
        <p:spPr/>
        <p:txBody>
          <a:bodyPr/>
          <a:lstStyle/>
          <a:p>
            <a:pPr>
              <a:defRPr/>
            </a:pPr>
            <a:r>
              <a:rPr lang="en-US" smtClean="0"/>
              <a:t>16/07/2015</a:t>
            </a:r>
            <a:endParaRPr lang="en-US" dirty="0"/>
          </a:p>
        </p:txBody>
      </p:sp>
      <p:sp>
        <p:nvSpPr>
          <p:cNvPr id="4" name="Footer Placeholder 3"/>
          <p:cNvSpPr>
            <a:spLocks noGrp="1"/>
          </p:cNvSpPr>
          <p:nvPr>
            <p:ph type="ftr" sz="quarter" idx="11"/>
          </p:nvPr>
        </p:nvSpPr>
        <p:spPr/>
        <p:txBody>
          <a:bodyPr/>
          <a:lstStyle/>
          <a:p>
            <a:pPr>
              <a:defRPr/>
            </a:pPr>
            <a:r>
              <a:rPr lang="en-GB" smtClean="0"/>
              <a:t>Tim Bell - INFN Visit</a:t>
            </a:r>
            <a:endParaRPr lang="en-US" dirty="0"/>
          </a:p>
        </p:txBody>
      </p:sp>
      <p:sp>
        <p:nvSpPr>
          <p:cNvPr id="5" name="Slide Number Placeholder 4"/>
          <p:cNvSpPr>
            <a:spLocks noGrp="1"/>
          </p:cNvSpPr>
          <p:nvPr>
            <p:ph type="sldNum" sz="quarter" idx="12"/>
          </p:nvPr>
        </p:nvSpPr>
        <p:spPr/>
        <p:txBody>
          <a:bodyPr/>
          <a:lstStyle/>
          <a:p>
            <a:pPr>
              <a:defRPr/>
            </a:pPr>
            <a:fld id="{6BA91F98-CA46-49DB-8D9E-426170E7487C}" type="slidenum">
              <a:rPr lang="en-US" smtClean="0"/>
              <a:pPr>
                <a:defRPr/>
              </a:pPr>
              <a:t>8</a:t>
            </a:fld>
            <a:endParaRPr lang="en-US" dirty="0"/>
          </a:p>
        </p:txBody>
      </p:sp>
    </p:spTree>
    <p:extLst>
      <p:ext uri="{BB962C8B-B14F-4D97-AF65-F5344CB8AC3E}">
        <p14:creationId xmlns:p14="http://schemas.microsoft.com/office/powerpoint/2010/main" val="37170929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2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13323"/>
          <a:stretch/>
        </p:blipFill>
        <p:spPr bwMode="auto">
          <a:xfrm>
            <a:off x="0" y="-1"/>
            <a:ext cx="9144000" cy="51498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pPr>
              <a:defRPr/>
            </a:pPr>
            <a:r>
              <a:rPr lang="en-US" smtClean="0"/>
              <a:t>16/07/2015</a:t>
            </a:r>
            <a:endParaRPr lang="en-US" dirty="0"/>
          </a:p>
        </p:txBody>
      </p:sp>
      <p:sp>
        <p:nvSpPr>
          <p:cNvPr id="3" name="Footer Placeholder 2"/>
          <p:cNvSpPr>
            <a:spLocks noGrp="1"/>
          </p:cNvSpPr>
          <p:nvPr>
            <p:ph type="ftr" sz="quarter" idx="11"/>
          </p:nvPr>
        </p:nvSpPr>
        <p:spPr/>
        <p:txBody>
          <a:bodyPr/>
          <a:lstStyle/>
          <a:p>
            <a:pPr>
              <a:defRPr/>
            </a:pPr>
            <a:r>
              <a:rPr lang="en-GB" smtClean="0"/>
              <a:t>Tim Bell - INFN Visit</a:t>
            </a:r>
            <a:endParaRPr lang="en-US" dirty="0"/>
          </a:p>
        </p:txBody>
      </p:sp>
      <p:sp>
        <p:nvSpPr>
          <p:cNvPr id="4" name="Slide Number Placeholder 3"/>
          <p:cNvSpPr>
            <a:spLocks noGrp="1"/>
          </p:cNvSpPr>
          <p:nvPr>
            <p:ph type="sldNum" sz="quarter" idx="12"/>
          </p:nvPr>
        </p:nvSpPr>
        <p:spPr/>
        <p:txBody>
          <a:bodyPr/>
          <a:lstStyle/>
          <a:p>
            <a:pPr>
              <a:defRPr/>
            </a:pPr>
            <a:fld id="{9A4666B5-AFDD-451B-ADC4-5E7EF5C485FE}" type="slidenum">
              <a:rPr lang="en-US" smtClean="0"/>
              <a:pPr>
                <a:defRPr/>
              </a:pPr>
              <a:t>9</a:t>
            </a:fld>
            <a:endParaRPr lang="en-US" dirty="0"/>
          </a:p>
        </p:txBody>
      </p:sp>
    </p:spTree>
    <p:extLst>
      <p:ext uri="{BB962C8B-B14F-4D97-AF65-F5344CB8AC3E}">
        <p14:creationId xmlns:p14="http://schemas.microsoft.com/office/powerpoint/2010/main" val="2088757962"/>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2.xml><?xml version="1.0" encoding="utf-8"?>
<a:themeOverride xmlns:a="http://schemas.openxmlformats.org/drawingml/2006/main">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3.xml><?xml version="1.0" encoding="utf-8"?>
<a:themeOverride xmlns:a="http://schemas.openxmlformats.org/drawingml/2006/main">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4.xml><?xml version="1.0" encoding="utf-8"?>
<a:themeOverride xmlns:a="http://schemas.openxmlformats.org/drawingml/2006/main">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docProps/app.xml><?xml version="1.0" encoding="utf-8"?>
<Properties xmlns="http://schemas.openxmlformats.org/officeDocument/2006/extended-properties" xmlns:vt="http://schemas.openxmlformats.org/officeDocument/2006/docPropsVTypes">
  <Template>CERN(16-9).thmx</Template>
  <TotalTime>68896</TotalTime>
  <Words>1521</Words>
  <Application>Microsoft Office PowerPoint</Application>
  <PresentationFormat>On-screen Show (16:9)</PresentationFormat>
  <Paragraphs>249</Paragraphs>
  <Slides>19</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Calibri</vt:lpstr>
      <vt:lpstr>CERN(16-9)</vt:lpstr>
      <vt:lpstr>PowerPoint Presentation</vt:lpstr>
      <vt:lpstr>INFN Agile Immersion</vt:lpstr>
      <vt:lpstr>Logistics</vt:lpstr>
      <vt:lpstr>Agenda</vt:lpstr>
      <vt:lpstr>Introductions</vt:lpstr>
      <vt:lpstr>LHC Data Growth </vt:lpstr>
      <vt:lpstr>THE CERN MEYRIN  DATA CENTRE</vt:lpstr>
      <vt:lpstr>Public Procurement Cycle</vt:lpstr>
      <vt:lpstr>PowerPoint Presentation</vt:lpstr>
      <vt:lpstr>PowerPoint Presentation</vt:lpstr>
      <vt:lpstr>Good News, Bad News</vt:lpstr>
      <vt:lpstr>Innovation Dilemma</vt:lpstr>
      <vt:lpstr>O’Reilly Consideration</vt:lpstr>
      <vt:lpstr>Job Trends Consideration</vt:lpstr>
      <vt:lpstr>CERN Tool Chain</vt:lpstr>
      <vt:lpstr>PowerPoint Presentation</vt:lpstr>
      <vt:lpstr>High Level Status</vt:lpstr>
      <vt:lpstr>Backup</vt:lpstr>
      <vt:lpstr>CERN Networks</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tim.bell@cern.ch</dc:creator>
  <cp:lastModifiedBy>Tim Bell</cp:lastModifiedBy>
  <cp:revision>614</cp:revision>
  <cp:lastPrinted>2014-10-23T14:33:53Z</cp:lastPrinted>
  <dcterms:created xsi:type="dcterms:W3CDTF">2012-11-30T11:07:05Z</dcterms:created>
  <dcterms:modified xsi:type="dcterms:W3CDTF">2015-07-14T10:56:42Z</dcterms:modified>
</cp:coreProperties>
</file>