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91" r:id="rId3"/>
    <p:sldId id="307" r:id="rId4"/>
    <p:sldId id="308" r:id="rId5"/>
    <p:sldId id="292" r:id="rId6"/>
    <p:sldId id="293" r:id="rId7"/>
    <p:sldId id="294" r:id="rId8"/>
    <p:sldId id="295" r:id="rId9"/>
    <p:sldId id="313" r:id="rId10"/>
    <p:sldId id="309" r:id="rId11"/>
    <p:sldId id="327" r:id="rId12"/>
    <p:sldId id="335" r:id="rId13"/>
    <p:sldId id="296" r:id="rId14"/>
    <p:sldId id="328" r:id="rId15"/>
    <p:sldId id="336" r:id="rId16"/>
    <p:sldId id="338" r:id="rId17"/>
    <p:sldId id="339" r:id="rId18"/>
    <p:sldId id="310" r:id="rId19"/>
    <p:sldId id="329" r:id="rId20"/>
    <p:sldId id="330" r:id="rId21"/>
    <p:sldId id="331" r:id="rId22"/>
    <p:sldId id="332" r:id="rId23"/>
    <p:sldId id="333" r:id="rId24"/>
    <p:sldId id="334" r:id="rId25"/>
    <p:sldId id="324" r:id="rId26"/>
    <p:sldId id="318" r:id="rId27"/>
    <p:sldId id="319" r:id="rId28"/>
    <p:sldId id="320" r:id="rId29"/>
    <p:sldId id="272" r:id="rId30"/>
    <p:sldId id="325" r:id="rId31"/>
    <p:sldId id="326" r:id="rId32"/>
    <p:sldId id="279" r:id="rId33"/>
    <p:sldId id="312" r:id="rId34"/>
    <p:sldId id="282" r:id="rId35"/>
    <p:sldId id="280" r:id="rId36"/>
    <p:sldId id="302" r:id="rId37"/>
    <p:sldId id="303" r:id="rId38"/>
    <p:sldId id="304" r:id="rId39"/>
    <p:sldId id="305" r:id="rId40"/>
    <p:sldId id="316" r:id="rId41"/>
    <p:sldId id="317" r:id="rId42"/>
    <p:sldId id="343" r:id="rId43"/>
    <p:sldId id="311" r:id="rId44"/>
    <p:sldId id="299" r:id="rId45"/>
    <p:sldId id="314" r:id="rId46"/>
    <p:sldId id="300" r:id="rId47"/>
    <p:sldId id="315" r:id="rId48"/>
    <p:sldId id="340" r:id="rId49"/>
    <p:sldId id="341" r:id="rId50"/>
    <p:sldId id="342" r:id="rId51"/>
    <p:sldId id="344" r:id="rId52"/>
    <p:sldId id="258" r:id="rId53"/>
    <p:sldId id="283" r:id="rId5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71" autoAdjust="0"/>
    <p:restoredTop sz="94033" autoAdjust="0"/>
  </p:normalViewPr>
  <p:slideViewPr>
    <p:cSldViewPr snapToGrid="0">
      <p:cViewPr>
        <p:scale>
          <a:sx n="100" d="100"/>
          <a:sy n="100" d="100"/>
        </p:scale>
        <p:origin x="-408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88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191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vvsap:Documents:Tier1:T1-Storage:storage%20by%20yea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Net Storage Grownig dynamics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ALICE</c:v>
                </c:pt>
              </c:strCache>
            </c:strRef>
          </c:tx>
          <c:invertIfNegative val="0"/>
          <c:cat>
            <c:numRef>
              <c:f>Sheet1!$B$2:$I$2</c:f>
              <c:numCache>
                <c:formatCode>General</c:formatCode>
                <c:ptCount val="8"/>
                <c:pt idx="0">
                  <c:v>2008.0</c:v>
                </c:pt>
                <c:pt idx="1">
                  <c:v>2009.0</c:v>
                </c:pt>
                <c:pt idx="2">
                  <c:v>2010.0</c:v>
                </c:pt>
                <c:pt idx="3">
                  <c:v>2011.0</c:v>
                </c:pt>
                <c:pt idx="4">
                  <c:v>2012.0</c:v>
                </c:pt>
                <c:pt idx="5">
                  <c:v>2013.0</c:v>
                </c:pt>
                <c:pt idx="6">
                  <c:v>2014.0</c:v>
                </c:pt>
                <c:pt idx="7">
                  <c:v>2015.0</c:v>
                </c:pt>
              </c:numCache>
            </c:numRef>
          </c:cat>
          <c:val>
            <c:numRef>
              <c:f>Sheet1!$B$3:$I$3</c:f>
              <c:numCache>
                <c:formatCode>General</c:formatCode>
                <c:ptCount val="8"/>
                <c:pt idx="0">
                  <c:v>330.0</c:v>
                </c:pt>
                <c:pt idx="1">
                  <c:v>789.0</c:v>
                </c:pt>
                <c:pt idx="2">
                  <c:v>1008.0</c:v>
                </c:pt>
                <c:pt idx="3">
                  <c:v>1501.0</c:v>
                </c:pt>
                <c:pt idx="4">
                  <c:v>1749.0</c:v>
                </c:pt>
                <c:pt idx="5">
                  <c:v>1691.0</c:v>
                </c:pt>
                <c:pt idx="6">
                  <c:v>1920.0</c:v>
                </c:pt>
                <c:pt idx="7">
                  <c:v>3382.0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ATLAS</c:v>
                </c:pt>
              </c:strCache>
            </c:strRef>
          </c:tx>
          <c:invertIfNegative val="0"/>
          <c:cat>
            <c:numRef>
              <c:f>Sheet1!$B$2:$I$2</c:f>
              <c:numCache>
                <c:formatCode>General</c:formatCode>
                <c:ptCount val="8"/>
                <c:pt idx="0">
                  <c:v>2008.0</c:v>
                </c:pt>
                <c:pt idx="1">
                  <c:v>2009.0</c:v>
                </c:pt>
                <c:pt idx="2">
                  <c:v>2010.0</c:v>
                </c:pt>
                <c:pt idx="3">
                  <c:v>2011.0</c:v>
                </c:pt>
                <c:pt idx="4">
                  <c:v>2012.0</c:v>
                </c:pt>
                <c:pt idx="5">
                  <c:v>2013.0</c:v>
                </c:pt>
                <c:pt idx="6">
                  <c:v>2014.0</c:v>
                </c:pt>
                <c:pt idx="7">
                  <c:v>2015.0</c:v>
                </c:pt>
              </c:numCache>
            </c:numRef>
          </c:cat>
          <c:val>
            <c:numRef>
              <c:f>Sheet1!$B$4:$I$4</c:f>
              <c:numCache>
                <c:formatCode>General</c:formatCode>
                <c:ptCount val="8"/>
                <c:pt idx="0">
                  <c:v>480.0</c:v>
                </c:pt>
                <c:pt idx="1">
                  <c:v>1148.0</c:v>
                </c:pt>
                <c:pt idx="2">
                  <c:v>1466.0</c:v>
                </c:pt>
                <c:pt idx="3">
                  <c:v>2480.0</c:v>
                </c:pt>
                <c:pt idx="4">
                  <c:v>2700.0</c:v>
                </c:pt>
                <c:pt idx="5">
                  <c:v>3300.0</c:v>
                </c:pt>
                <c:pt idx="6">
                  <c:v>3500.0</c:v>
                </c:pt>
                <c:pt idx="7">
                  <c:v>3500.0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CMS</c:v>
                </c:pt>
              </c:strCache>
            </c:strRef>
          </c:tx>
          <c:invertIfNegative val="0"/>
          <c:cat>
            <c:numRef>
              <c:f>Sheet1!$B$2:$I$2</c:f>
              <c:numCache>
                <c:formatCode>General</c:formatCode>
                <c:ptCount val="8"/>
                <c:pt idx="0">
                  <c:v>2008.0</c:v>
                </c:pt>
                <c:pt idx="1">
                  <c:v>2009.0</c:v>
                </c:pt>
                <c:pt idx="2">
                  <c:v>2010.0</c:v>
                </c:pt>
                <c:pt idx="3">
                  <c:v>2011.0</c:v>
                </c:pt>
                <c:pt idx="4">
                  <c:v>2012.0</c:v>
                </c:pt>
                <c:pt idx="5">
                  <c:v>2013.0</c:v>
                </c:pt>
                <c:pt idx="6">
                  <c:v>2014.0</c:v>
                </c:pt>
                <c:pt idx="7">
                  <c:v>2015.0</c:v>
                </c:pt>
              </c:numCache>
            </c:numRef>
          </c:cat>
          <c:val>
            <c:numRef>
              <c:f>Sheet1!$B$5:$I$5</c:f>
              <c:numCache>
                <c:formatCode>General</c:formatCode>
                <c:ptCount val="8"/>
                <c:pt idx="0">
                  <c:v>525.0</c:v>
                </c:pt>
                <c:pt idx="1">
                  <c:v>1256.0</c:v>
                </c:pt>
                <c:pt idx="2">
                  <c:v>1603.0</c:v>
                </c:pt>
                <c:pt idx="3">
                  <c:v>2400.0</c:v>
                </c:pt>
                <c:pt idx="4">
                  <c:v>2860.0</c:v>
                </c:pt>
                <c:pt idx="5">
                  <c:v>3380.0</c:v>
                </c:pt>
                <c:pt idx="6">
                  <c:v>3380.0</c:v>
                </c:pt>
                <c:pt idx="7">
                  <c:v>3380.0</c:v>
                </c:pt>
              </c:numCache>
            </c:numRef>
          </c:val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LHCb</c:v>
                </c:pt>
              </c:strCache>
            </c:strRef>
          </c:tx>
          <c:invertIfNegative val="0"/>
          <c:cat>
            <c:numRef>
              <c:f>Sheet1!$B$2:$I$2</c:f>
              <c:numCache>
                <c:formatCode>General</c:formatCode>
                <c:ptCount val="8"/>
                <c:pt idx="0">
                  <c:v>2008.0</c:v>
                </c:pt>
                <c:pt idx="1">
                  <c:v>2009.0</c:v>
                </c:pt>
                <c:pt idx="2">
                  <c:v>2010.0</c:v>
                </c:pt>
                <c:pt idx="3">
                  <c:v>2011.0</c:v>
                </c:pt>
                <c:pt idx="4">
                  <c:v>2012.0</c:v>
                </c:pt>
                <c:pt idx="5">
                  <c:v>2013.0</c:v>
                </c:pt>
                <c:pt idx="6">
                  <c:v>2014.0</c:v>
                </c:pt>
                <c:pt idx="7">
                  <c:v>2015.0</c:v>
                </c:pt>
              </c:numCache>
            </c:numRef>
          </c:cat>
          <c:val>
            <c:numRef>
              <c:f>Sheet1!$B$6:$I$6</c:f>
              <c:numCache>
                <c:formatCode>General</c:formatCode>
                <c:ptCount val="8"/>
                <c:pt idx="0">
                  <c:v>165.0</c:v>
                </c:pt>
                <c:pt idx="1">
                  <c:v>395.0</c:v>
                </c:pt>
                <c:pt idx="2">
                  <c:v>504.0</c:v>
                </c:pt>
                <c:pt idx="3">
                  <c:v>525.0</c:v>
                </c:pt>
                <c:pt idx="4">
                  <c:v>1425.0</c:v>
                </c:pt>
                <c:pt idx="5">
                  <c:v>1290.0</c:v>
                </c:pt>
                <c:pt idx="6">
                  <c:v>2180.0</c:v>
                </c:pt>
                <c:pt idx="7">
                  <c:v>2720.0</c:v>
                </c:pt>
              </c:numCache>
            </c:numRef>
          </c:val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nonLHC</c:v>
                </c:pt>
              </c:strCache>
            </c:strRef>
          </c:tx>
          <c:invertIfNegative val="0"/>
          <c:cat>
            <c:numRef>
              <c:f>Sheet1!$B$2:$I$2</c:f>
              <c:numCache>
                <c:formatCode>General</c:formatCode>
                <c:ptCount val="8"/>
                <c:pt idx="0">
                  <c:v>2008.0</c:v>
                </c:pt>
                <c:pt idx="1">
                  <c:v>2009.0</c:v>
                </c:pt>
                <c:pt idx="2">
                  <c:v>2010.0</c:v>
                </c:pt>
                <c:pt idx="3">
                  <c:v>2011.0</c:v>
                </c:pt>
                <c:pt idx="4">
                  <c:v>2012.0</c:v>
                </c:pt>
                <c:pt idx="5">
                  <c:v>2013.0</c:v>
                </c:pt>
                <c:pt idx="6">
                  <c:v>2014.0</c:v>
                </c:pt>
                <c:pt idx="7">
                  <c:v>2015.0</c:v>
                </c:pt>
              </c:numCache>
            </c:numRef>
          </c:cat>
          <c:val>
            <c:numRef>
              <c:f>Sheet1!$B$7:$I$7</c:f>
              <c:numCache>
                <c:formatCode>General</c:formatCode>
                <c:ptCount val="8"/>
                <c:pt idx="0">
                  <c:v>289.0</c:v>
                </c:pt>
                <c:pt idx="1">
                  <c:v>557.0</c:v>
                </c:pt>
                <c:pt idx="2">
                  <c:v>557.0</c:v>
                </c:pt>
                <c:pt idx="3">
                  <c:v>982.0</c:v>
                </c:pt>
                <c:pt idx="4">
                  <c:v>1310.0</c:v>
                </c:pt>
                <c:pt idx="5">
                  <c:v>2057.0</c:v>
                </c:pt>
                <c:pt idx="6">
                  <c:v>3808.0</c:v>
                </c:pt>
                <c:pt idx="7">
                  <c:v>5175.0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1555096"/>
        <c:axId val="1814061880"/>
      </c:barChart>
      <c:catAx>
        <c:axId val="1821555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14061880"/>
        <c:crosses val="autoZero"/>
        <c:auto val="1"/>
        <c:lblAlgn val="ctr"/>
        <c:lblOffset val="100"/>
        <c:noMultiLvlLbl val="0"/>
      </c:catAx>
      <c:valAx>
        <c:axId val="18140618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TBytes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21555096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F9FA8-9EFE-4423-951D-1369A214F835}" type="datetimeFigureOut">
              <a:rPr lang="en-US" smtClean="0"/>
              <a:pPr/>
              <a:t>15/07/15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463BF-3D12-4F59-998E-0EE1E99E1E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49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042E4-E622-4B37-B080-CCB9AC15AE50}" type="datetimeFigureOut">
              <a:rPr lang="en-US" smtClean="0"/>
              <a:pPr/>
              <a:t>15/07/15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5A6A7-8D9F-4B0A-A8F4-455FA51C50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70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Percona</a:t>
            </a:r>
            <a:r>
              <a:rPr lang="en-US" dirty="0" smtClean="0"/>
              <a:t> </a:t>
            </a:r>
            <a:r>
              <a:rPr lang="en-US" dirty="0" err="1" smtClean="0"/>
              <a:t>XtraDB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HAProxy</a:t>
            </a:r>
            <a:r>
              <a:rPr lang="en-US" baseline="0" dirty="0" smtClean="0"/>
              <a:t> – load-balancer &amp; HA Provider</a:t>
            </a:r>
          </a:p>
          <a:p>
            <a:r>
              <a:rPr lang="en-US" baseline="0" dirty="0" smtClean="0"/>
              <a:t>DNA HA </a:t>
            </a:r>
            <a:r>
              <a:rPr lang="en-US" baseline="0" dirty="0" err="1" smtClean="0"/>
              <a:t>multimaster</a:t>
            </a:r>
            <a:r>
              <a:rPr lang="en-US" baseline="0" dirty="0" smtClean="0"/>
              <a:t> – dynamic </a:t>
            </a:r>
          </a:p>
          <a:p>
            <a:r>
              <a:rPr lang="en-US" baseline="0" dirty="0" smtClean="0"/>
              <a:t>Use cases: - web sites and portals; - web based applications; - information/documentation/data sharing tools; - authentication/authorization services (</a:t>
            </a:r>
            <a:r>
              <a:rPr lang="en-US" baseline="0" dirty="0" err="1" smtClean="0"/>
              <a:t>kerberos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ldap</a:t>
            </a:r>
            <a:r>
              <a:rPr lang="en-US" baseline="0" dirty="0" smtClean="0"/>
              <a:t>, radius servers, </a:t>
            </a:r>
            <a:r>
              <a:rPr lang="en-US" baseline="0" dirty="0" err="1" smtClean="0"/>
              <a:t>IdPs</a:t>
            </a:r>
            <a:r>
              <a:rPr lang="en-US" baseline="0" dirty="0" smtClean="0"/>
              <a:t>);</a:t>
            </a:r>
          </a:p>
          <a:p>
            <a:r>
              <a:rPr lang="en-US" baseline="0" dirty="0" smtClean="0"/>
              <a:t>- mail services, where performance requirements are satisfied on a virtualized environment;  database services; - room booking, calendars; - test and development environments; - educational and training environments.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5A6A7-8D9F-4B0A-A8F4-455FA51C506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61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5A6A7-8D9F-4B0A-A8F4-455FA51C5063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90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ReCaS</a:t>
            </a:r>
            <a:r>
              <a:rPr lang="en-US" dirty="0" smtClean="0"/>
              <a:t> – 4 D.D. BA, CT, Cosenza, NA – INFN, UNINA, UNIBA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13.7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Meuro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01.10.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2011 – 22.07.2015</a:t>
            </a:r>
            <a:b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it-IT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5A6A7-8D9F-4B0A-A8F4-455FA51C506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92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5A6A7-8D9F-4B0A-A8F4-455FA51C506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0A69F-885F-3F46-8CF8-7A9F868B3A0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0A69F-885F-3F46-8CF8-7A9F868B3A0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36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0A69F-885F-3F46-8CF8-7A9F868B3A0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0A69F-885F-3F46-8CF8-7A9F868B3A0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5A6A7-8D9F-4B0A-A8F4-455FA51C506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72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5A6A7-8D9F-4B0A-A8F4-455FA51C5063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90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457200" y="1341120"/>
            <a:ext cx="8229600" cy="2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nfn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714" y="110671"/>
            <a:ext cx="1360243" cy="86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09738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93521"/>
      </p:ext>
    </p:extLst>
  </p:cSld>
  <p:clrMapOvr>
    <a:masterClrMapping/>
  </p:clrMapOvr>
  <p:transition xmlns:p14="http://schemas.microsoft.com/office/powerpoint/2010/main"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438672"/>
      </p:ext>
    </p:extLst>
  </p:cSld>
  <p:clrMapOvr>
    <a:masterClrMapping/>
  </p:clrMapOvr>
  <p:transition xmlns:p14="http://schemas.microsoft.com/office/powerpoint/2010/main"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457200" y="1320800"/>
            <a:ext cx="8229600" cy="20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infn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714" y="74385"/>
            <a:ext cx="1360243" cy="86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81373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638374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3058389"/>
      </p:ext>
    </p:extLst>
  </p:cSld>
  <p:clrMapOvr>
    <a:masterClrMapping/>
  </p:clrMapOvr>
  <p:transition xmlns:p14="http://schemas.microsoft.com/office/powerpoint/2010/main"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769800"/>
      </p:ext>
    </p:extLst>
  </p:cSld>
  <p:clrMapOvr>
    <a:masterClrMapping/>
  </p:clrMapOvr>
  <p:transition xmlns:p14="http://schemas.microsoft.com/office/powerpoint/2010/main"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909072"/>
      </p:ext>
    </p:extLst>
  </p:cSld>
  <p:clrMapOvr>
    <a:masterClrMapping/>
  </p:clrMapOvr>
  <p:transition xmlns:p14="http://schemas.microsoft.com/office/powerpoint/2010/main"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610406"/>
      </p:ext>
    </p:extLst>
  </p:cSld>
  <p:clrMapOvr>
    <a:masterClrMapping/>
  </p:clrMapOvr>
  <p:transition xmlns:p14="http://schemas.microsoft.com/office/powerpoint/2010/main"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5270005"/>
      </p:ext>
    </p:extLst>
  </p:cSld>
  <p:clrMapOvr>
    <a:masterClrMapping/>
  </p:clrMapOvr>
  <p:transition xmlns:p14="http://schemas.microsoft.com/office/powerpoint/2010/main"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7608796"/>
      </p:ext>
    </p:extLst>
  </p:cSld>
  <p:clrMapOvr>
    <a:masterClrMapping/>
  </p:clrMapOvr>
  <p:transition xmlns:p14="http://schemas.microsoft.com/office/powerpoint/2010/main"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2015-05-04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SDDS - CNAF Review 2015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42116-CFBC-114E-87D6-955185AACA5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731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hyperlink" Target="docker.cloud.cnaf.infn.it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INFN &amp; Cloud 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16-17 July </a:t>
            </a:r>
            <a:r>
              <a:rPr lang="en-US" dirty="0" smtClean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3528133802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BARI Cloud Activities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5414036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Bari: Bc</a:t>
            </a:r>
            <a:r>
              <a:rPr lang="en-US" baseline="30000" dirty="0" smtClean="0"/>
              <a:t>2</a:t>
            </a:r>
            <a:r>
              <a:rPr lang="en-US" dirty="0" smtClean="0"/>
              <a:t>S =&gt; </a:t>
            </a:r>
            <a:r>
              <a:rPr lang="en-US" dirty="0" err="1" smtClean="0"/>
              <a:t>ReCaS</a:t>
            </a:r>
            <a:r>
              <a:rPr lang="en-US" dirty="0" smtClean="0"/>
              <a:t> D.C.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0100" y="1587500"/>
            <a:ext cx="4191000" cy="304799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ReCaS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CPU: </a:t>
            </a:r>
            <a:r>
              <a:rPr lang="it-IT" dirty="0"/>
              <a:t>128 server </a:t>
            </a:r>
            <a:r>
              <a:rPr lang="it-IT" dirty="0" smtClean="0"/>
              <a:t>(AMD</a:t>
            </a:r>
            <a:r>
              <a:rPr lang="it-IT" dirty="0"/>
              <a:t>) (36 INFN - 92 UNIBA) 8192 core (2304 INFN - 5888 UNIBA</a:t>
            </a:r>
            <a:r>
              <a:rPr lang="it-IT" dirty="0" smtClean="0"/>
              <a:t>)</a:t>
            </a:r>
          </a:p>
          <a:p>
            <a:r>
              <a:rPr lang="it-IT" b="1" dirty="0" smtClean="0"/>
              <a:t>HPC</a:t>
            </a:r>
            <a:r>
              <a:rPr lang="it-IT" dirty="0" smtClean="0"/>
              <a:t>: </a:t>
            </a:r>
          </a:p>
          <a:p>
            <a:pPr lvl="1"/>
            <a:r>
              <a:rPr lang="fr-FR" dirty="0" smtClean="0"/>
              <a:t>20 </a:t>
            </a:r>
            <a:r>
              <a:rPr lang="fr-FR" dirty="0" err="1"/>
              <a:t>nodes</a:t>
            </a:r>
            <a:r>
              <a:rPr lang="fr-FR" dirty="0"/>
              <a:t> ( 800 </a:t>
            </a:r>
            <a:r>
              <a:rPr lang="fr-FR" dirty="0" err="1"/>
              <a:t>core</a:t>
            </a:r>
            <a:r>
              <a:rPr lang="fr-FR" dirty="0"/>
              <a:t>)</a:t>
            </a:r>
          </a:p>
          <a:p>
            <a:pPr lvl="2"/>
            <a:r>
              <a:rPr lang="fr-FR" dirty="0"/>
              <a:t>INFINIBAND </a:t>
            </a:r>
            <a:r>
              <a:rPr lang="fr-FR" dirty="0" err="1"/>
              <a:t>connection</a:t>
            </a:r>
            <a:endParaRPr lang="fr-FR" dirty="0"/>
          </a:p>
          <a:p>
            <a:pPr lvl="1"/>
            <a:r>
              <a:rPr lang="fr-FR" dirty="0"/>
              <a:t>20 </a:t>
            </a:r>
            <a:r>
              <a:rPr lang="fr-FR" dirty="0" err="1"/>
              <a:t>Graphic</a:t>
            </a:r>
            <a:r>
              <a:rPr lang="fr-FR" dirty="0"/>
              <a:t> NVIDIA Tesla </a:t>
            </a:r>
            <a:r>
              <a:rPr lang="fr-FR" dirty="0" smtClean="0"/>
              <a:t>K40</a:t>
            </a:r>
            <a:endParaRPr lang="it-IT" dirty="0" smtClean="0"/>
          </a:p>
          <a:p>
            <a:r>
              <a:rPr lang="it-IT" b="1" dirty="0" smtClean="0"/>
              <a:t>Storage</a:t>
            </a:r>
            <a:r>
              <a:rPr lang="it-IT" dirty="0"/>
              <a:t>: </a:t>
            </a:r>
            <a:endParaRPr lang="it-IT" dirty="0" smtClean="0"/>
          </a:p>
          <a:p>
            <a:pPr lvl="1"/>
            <a:r>
              <a:rPr lang="it-IT" dirty="0" smtClean="0"/>
              <a:t>3552 </a:t>
            </a:r>
            <a:r>
              <a:rPr lang="it-IT" dirty="0"/>
              <a:t>TB </a:t>
            </a:r>
            <a:r>
              <a:rPr lang="it-IT" dirty="0" smtClean="0"/>
              <a:t>- DELL </a:t>
            </a:r>
            <a:r>
              <a:rPr lang="it-IT" dirty="0"/>
              <a:t>(1152 INFN - 2400 UNIBA</a:t>
            </a:r>
            <a:r>
              <a:rPr lang="it-IT" dirty="0" smtClean="0"/>
              <a:t>)</a:t>
            </a:r>
          </a:p>
          <a:p>
            <a:pPr lvl="1"/>
            <a:r>
              <a:rPr lang="it-IT" dirty="0"/>
              <a:t>IBM System Storage TS3500 Tape Library </a:t>
            </a:r>
            <a:r>
              <a:rPr lang="it-IT" dirty="0" smtClean="0"/>
              <a:t>=~ 2500 TB </a:t>
            </a:r>
            <a:r>
              <a:rPr lang="it-IT" dirty="0"/>
              <a:t>(UNIBA</a:t>
            </a:r>
            <a:r>
              <a:rPr lang="it-IT" dirty="0" smtClean="0"/>
              <a:t>)</a:t>
            </a:r>
          </a:p>
          <a:p>
            <a:r>
              <a:rPr lang="it-IT" b="1" dirty="0" smtClean="0"/>
              <a:t>Network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LAN </a:t>
            </a:r>
            <a:r>
              <a:rPr lang="it-IT" dirty="0" err="1" smtClean="0"/>
              <a:t>flat-matrix</a:t>
            </a:r>
            <a:r>
              <a:rPr lang="it-IT" dirty="0" smtClean="0"/>
              <a:t>, 10Gbs ,2 </a:t>
            </a:r>
            <a:r>
              <a:rPr lang="pl-PL" dirty="0" err="1" smtClean="0"/>
              <a:t>Huawey</a:t>
            </a:r>
            <a:r>
              <a:rPr lang="pl-PL" dirty="0" smtClean="0"/>
              <a:t> (</a:t>
            </a:r>
            <a:r>
              <a:rPr lang="pl-PL" dirty="0" err="1" smtClean="0"/>
              <a:t>active</a:t>
            </a:r>
            <a:r>
              <a:rPr lang="pl-PL" dirty="0" smtClean="0"/>
              <a:t>/</a:t>
            </a:r>
            <a:r>
              <a:rPr lang="pl-PL" dirty="0" err="1" smtClean="0"/>
              <a:t>passive</a:t>
            </a:r>
            <a:r>
              <a:rPr lang="pl-PL" dirty="0" smtClean="0"/>
              <a:t>)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7" name="Picture 6" descr="bari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1" y="4368800"/>
            <a:ext cx="3314699" cy="202203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1752601"/>
            <a:ext cx="3695700" cy="284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 smtClean="0"/>
              <a:t>Bc</a:t>
            </a:r>
            <a:r>
              <a:rPr lang="en-US" b="1" baseline="30000" dirty="0" smtClean="0"/>
              <a:t>2</a:t>
            </a:r>
            <a:r>
              <a:rPr lang="en-US" b="1" dirty="0" smtClean="0"/>
              <a:t>S:</a:t>
            </a:r>
          </a:p>
          <a:p>
            <a:r>
              <a:rPr lang="en-US" b="1" dirty="0" smtClean="0"/>
              <a:t>CPU</a:t>
            </a:r>
            <a:r>
              <a:rPr lang="en-US" dirty="0" smtClean="0"/>
              <a:t>: 4’000 Core=~250 nodes</a:t>
            </a:r>
          </a:p>
          <a:p>
            <a:r>
              <a:rPr lang="en-US" b="1" dirty="0" smtClean="0"/>
              <a:t>GPU</a:t>
            </a:r>
            <a:r>
              <a:rPr lang="en-US" dirty="0" smtClean="0"/>
              <a:t>:  2 Tesla C2070</a:t>
            </a:r>
          </a:p>
          <a:p>
            <a:r>
              <a:rPr lang="en-US" b="1" dirty="0" smtClean="0"/>
              <a:t>Storage</a:t>
            </a:r>
            <a:r>
              <a:rPr lang="en-US" dirty="0" smtClean="0"/>
              <a:t>: </a:t>
            </a:r>
          </a:p>
          <a:p>
            <a:pPr lvl="1"/>
            <a:r>
              <a:rPr lang="it-IT" dirty="0" smtClean="0"/>
              <a:t>1’700 TB disk-</a:t>
            </a:r>
            <a:r>
              <a:rPr lang="it-IT" dirty="0" err="1" smtClean="0"/>
              <a:t>space</a:t>
            </a:r>
            <a:r>
              <a:rPr lang="it-IT" dirty="0" smtClean="0"/>
              <a:t>, single POSIX FS </a:t>
            </a:r>
            <a:r>
              <a:rPr lang="it-IT" dirty="0" err="1" smtClean="0"/>
              <a:t>shared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nodes</a:t>
            </a:r>
            <a:r>
              <a:rPr lang="it-IT" dirty="0" smtClean="0"/>
              <a:t> (Lustre)</a:t>
            </a:r>
          </a:p>
          <a:p>
            <a:r>
              <a:rPr lang="it-IT" b="1" dirty="0" smtClean="0"/>
              <a:t>Network</a:t>
            </a:r>
            <a:r>
              <a:rPr lang="it-IT" dirty="0" smtClean="0"/>
              <a:t>: </a:t>
            </a:r>
          </a:p>
          <a:p>
            <a:pPr lvl="1"/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node</a:t>
            </a:r>
            <a:r>
              <a:rPr lang="it-IT" dirty="0" smtClean="0"/>
              <a:t> ~1Gb/</a:t>
            </a:r>
            <a:r>
              <a:rPr lang="it-IT" dirty="0" err="1" smtClean="0"/>
              <a:t>s</a:t>
            </a:r>
            <a:r>
              <a:rPr lang="it-IT" dirty="0" smtClean="0"/>
              <a:t> </a:t>
            </a:r>
            <a:r>
              <a:rPr lang="it-IT" dirty="0" err="1" smtClean="0"/>
              <a:t>bandwidth</a:t>
            </a:r>
            <a:endParaRPr lang="it-IT" dirty="0" smtClean="0"/>
          </a:p>
          <a:p>
            <a:pPr marL="0" indent="0">
              <a:buFont typeface="Arial"/>
              <a:buNone/>
            </a:pPr>
            <a:endParaRPr lang="it-IT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10" name="Picture 9" descr="bari_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899" y="4418927"/>
            <a:ext cx="3721101" cy="201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902636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Bari New Data Center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7" name="Picture 6" descr="bari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1422401"/>
            <a:ext cx="8496300" cy="488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1896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Bari Cloud Activities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7500"/>
            <a:ext cx="8229600" cy="472440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/>
              <a:t>HardWare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HUAWEI CE 12800 </a:t>
            </a:r>
          </a:p>
          <a:p>
            <a:pPr lvl="1"/>
            <a:r>
              <a:rPr lang="en-US" dirty="0"/>
              <a:t>Host directly connected with the core switch at 10 GB</a:t>
            </a:r>
          </a:p>
          <a:p>
            <a:pPr lvl="1"/>
            <a:r>
              <a:rPr lang="en-US" dirty="0"/>
              <a:t>Host multi disk used for cloud storage</a:t>
            </a:r>
          </a:p>
          <a:p>
            <a:r>
              <a:rPr lang="en-US" dirty="0"/>
              <a:t>Provisioning</a:t>
            </a:r>
          </a:p>
          <a:p>
            <a:pPr lvl="1"/>
            <a:r>
              <a:rPr lang="en-US" dirty="0"/>
              <a:t>Foreman</a:t>
            </a:r>
          </a:p>
          <a:p>
            <a:r>
              <a:rPr lang="en-US" dirty="0"/>
              <a:t>Deployment tool</a:t>
            </a:r>
          </a:p>
          <a:p>
            <a:pPr lvl="1"/>
            <a:r>
              <a:rPr lang="en-US" dirty="0" smtClean="0"/>
              <a:t>Puppet</a:t>
            </a:r>
            <a:endParaRPr lang="en-US" dirty="0"/>
          </a:p>
          <a:p>
            <a:r>
              <a:rPr lang="en-US" dirty="0" err="1"/>
              <a:t>Openstack</a:t>
            </a:r>
            <a:r>
              <a:rPr lang="en-US" dirty="0"/>
              <a:t> deployment</a:t>
            </a:r>
          </a:p>
          <a:p>
            <a:pPr lvl="1"/>
            <a:r>
              <a:rPr lang="en-US" dirty="0"/>
              <a:t>Private cloud to provide local services</a:t>
            </a:r>
          </a:p>
          <a:p>
            <a:pPr lvl="1"/>
            <a:r>
              <a:rPr lang="en-US" dirty="0"/>
              <a:t>Public cloud to support several projects in which are involved</a:t>
            </a:r>
          </a:p>
          <a:p>
            <a:r>
              <a:rPr lang="en-US" dirty="0"/>
              <a:t>Deployment details</a:t>
            </a:r>
          </a:p>
          <a:p>
            <a:pPr lvl="1"/>
            <a:r>
              <a:rPr lang="en-US" dirty="0"/>
              <a:t>MySQL backed consolidated with </a:t>
            </a:r>
            <a:r>
              <a:rPr lang="en-US" dirty="0" err="1"/>
              <a:t>galera</a:t>
            </a:r>
            <a:r>
              <a:rPr lang="en-US" dirty="0"/>
              <a:t> cluster</a:t>
            </a:r>
          </a:p>
          <a:p>
            <a:pPr lvl="1"/>
            <a:r>
              <a:rPr lang="en-US" dirty="0" err="1"/>
              <a:t>Rabbitmq</a:t>
            </a:r>
            <a:r>
              <a:rPr lang="en-US" dirty="0"/>
              <a:t> AMQP backend running in cluster mode</a:t>
            </a:r>
          </a:p>
          <a:p>
            <a:pPr lvl="1"/>
            <a:r>
              <a:rPr lang="en-US" dirty="0" err="1"/>
              <a:t>HAproxy</a:t>
            </a:r>
            <a:r>
              <a:rPr lang="en-US" dirty="0"/>
              <a:t> as endpoint frontend</a:t>
            </a:r>
          </a:p>
          <a:p>
            <a:pPr lvl="1"/>
            <a:r>
              <a:rPr lang="en-US" dirty="0"/>
              <a:t>VLAN tenant network</a:t>
            </a:r>
          </a:p>
          <a:p>
            <a:pPr lvl="1"/>
            <a:r>
              <a:rPr lang="en-US" dirty="0" err="1"/>
              <a:t>linuxbridge</a:t>
            </a:r>
            <a:endParaRPr lang="en-US" dirty="0"/>
          </a:p>
          <a:p>
            <a:pPr lvl="1"/>
            <a:r>
              <a:rPr lang="en-US" dirty="0"/>
              <a:t>No Neutron L3 agent</a:t>
            </a:r>
          </a:p>
          <a:p>
            <a:pPr lvl="1"/>
            <a:r>
              <a:rPr lang="en-US" dirty="0"/>
              <a:t>CEPH RBD used as backend for Glance, Cinder and </a:t>
            </a:r>
            <a:r>
              <a:rPr lang="en-US" dirty="0" smtClean="0"/>
              <a:t>Nova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15163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336" y="123971"/>
            <a:ext cx="7390664" cy="10081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smtClean="0">
                <a:solidFill>
                  <a:srgbClr val="2175B3"/>
                </a:solidFill>
              </a:rPr>
              <a:t>Bari </a:t>
            </a:r>
            <a:r>
              <a:rPr lang="en-GB" sz="3600" dirty="0" err="1" smtClean="0">
                <a:solidFill>
                  <a:srgbClr val="2175B3"/>
                </a:solidFill>
              </a:rPr>
              <a:t>IaaS</a:t>
            </a:r>
            <a:r>
              <a:rPr lang="en-GB" sz="3600" dirty="0">
                <a:solidFill>
                  <a:srgbClr val="2175B3"/>
                </a:solidFill>
              </a:rPr>
              <a:t>: </a:t>
            </a:r>
            <a:r>
              <a:rPr lang="en-GB" sz="3600" dirty="0" smtClean="0">
                <a:solidFill>
                  <a:srgbClr val="2175B3"/>
                </a:solidFill>
              </a:rPr>
              <a:t>EGI Fed Cloud instance </a:t>
            </a:r>
            <a:endParaRPr lang="en-GB" sz="3600" dirty="0">
              <a:solidFill>
                <a:srgbClr val="2175B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6100" y="1494944"/>
            <a:ext cx="838858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GB" sz="2400" b="1" dirty="0" smtClean="0">
                <a:solidFill>
                  <a:srgbClr val="000000"/>
                </a:solidFill>
                <a:latin typeface="Calibri"/>
                <a:cs typeface="Calibri"/>
              </a:rPr>
              <a:t>Born within a national project is now used by several diverse use-cases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GB" sz="2400" b="1" dirty="0" smtClean="0">
                <a:solidFill>
                  <a:srgbClr val="000000"/>
                </a:solidFill>
                <a:latin typeface="Calibri"/>
                <a:cs typeface="Calibri"/>
              </a:rPr>
              <a:t>Both within EGI Fed Cloud and locally</a:t>
            </a:r>
            <a:endParaRPr lang="en-GB" sz="24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2600" y="2930026"/>
            <a:ext cx="8043833" cy="3493264"/>
          </a:xfrm>
          <a:prstGeom prst="rect">
            <a:avLst/>
          </a:prstGeom>
        </p:spPr>
        <p:txBody>
          <a:bodyPr wrap="square" numCol="2" spcCol="10800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Actual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size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 of the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cloud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infrastructure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INFN-Bari/UNIBA</a:t>
            </a: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600 CPU/core</a:t>
            </a: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3TB di RAM</a:t>
            </a: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110 TB 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replica 3</a:t>
            </a: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endParaRPr lang="it-IT" sz="2800" i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10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Gbit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/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internal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 network</a:t>
            </a:r>
            <a:endParaRPr lang="it-IT" sz="2800" i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10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Gbit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/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external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 network</a:t>
            </a:r>
            <a:endParaRPr lang="it-IT" sz="2800" i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256 </a:t>
            </a:r>
            <a:r>
              <a:rPr lang="it-IT" sz="2800" i="1" dirty="0" smtClean="0">
                <a:solidFill>
                  <a:srgbClr val="000000"/>
                </a:solidFill>
                <a:latin typeface="Calibri"/>
                <a:cs typeface="Calibri"/>
              </a:rPr>
              <a:t>Public </a:t>
            </a:r>
            <a:r>
              <a:rPr lang="it-IT" sz="2800" i="1" dirty="0" err="1" smtClean="0">
                <a:solidFill>
                  <a:srgbClr val="000000"/>
                </a:solidFill>
                <a:latin typeface="Calibri"/>
                <a:cs typeface="Calibri"/>
              </a:rPr>
              <a:t>IPs</a:t>
            </a:r>
            <a:endParaRPr lang="it-IT" sz="2800" i="1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42116-CFBC-114E-87D6-955185AACA51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066836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1984" y="383531"/>
            <a:ext cx="7100659" cy="654747"/>
          </a:xfrm>
        </p:spPr>
        <p:txBody>
          <a:bodyPr>
            <a:noAutofit/>
          </a:bodyPr>
          <a:lstStyle/>
          <a:p>
            <a:r>
              <a:rPr lang="it-IT" sz="3300" dirty="0" smtClean="0"/>
              <a:t>Bari: </a:t>
            </a:r>
            <a:r>
              <a:rPr lang="it-IT" sz="3300" dirty="0" err="1" smtClean="0"/>
              <a:t>PaaS</a:t>
            </a:r>
            <a:endParaRPr lang="it-IT" sz="3300" dirty="0"/>
          </a:p>
        </p:txBody>
      </p:sp>
      <p:pic>
        <p:nvPicPr>
          <p:cNvPr id="9" name="Immagine 3" descr="Screen Shot 2014-05-19 at 17.51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10" y="1900757"/>
            <a:ext cx="3036490" cy="245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" y="1511300"/>
            <a:ext cx="2096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Desktop as a Service</a:t>
            </a:r>
            <a:endParaRPr lang="en-US" dirty="0"/>
          </a:p>
        </p:txBody>
      </p:sp>
      <p:pic>
        <p:nvPicPr>
          <p:cNvPr id="5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772" y="1851088"/>
            <a:ext cx="4258977" cy="4248140"/>
          </a:xfrm>
          <a:prstGeom prst="rect">
            <a:avLst/>
          </a:prstGeom>
        </p:spPr>
      </p:pic>
      <p:pic>
        <p:nvPicPr>
          <p:cNvPr id="6" name="Immagine 8" descr="Schermata 2015-02-11 alle 12.16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4152250"/>
            <a:ext cx="3074248" cy="2073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0" y="1422400"/>
            <a:ext cx="204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RStudio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Service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42116-CFBC-114E-87D6-955185AACA51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481178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04" y="1708107"/>
            <a:ext cx="3782735" cy="351512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00648" y="335796"/>
            <a:ext cx="7100659" cy="654747"/>
          </a:xfrm>
        </p:spPr>
        <p:txBody>
          <a:bodyPr>
            <a:noAutofit/>
          </a:bodyPr>
          <a:lstStyle/>
          <a:p>
            <a:r>
              <a:rPr lang="it-IT" sz="3300" dirty="0" smtClean="0"/>
              <a:t>Bari </a:t>
            </a:r>
            <a:r>
              <a:rPr lang="it-IT" sz="3300" dirty="0" err="1" smtClean="0"/>
              <a:t>PaaS</a:t>
            </a:r>
            <a:r>
              <a:rPr lang="it-IT" sz="3300" dirty="0"/>
              <a:t>: </a:t>
            </a:r>
            <a:r>
              <a:rPr lang="en-GB" sz="3300" dirty="0" err="1"/>
              <a:t>iPython</a:t>
            </a:r>
            <a:r>
              <a:rPr lang="en-GB" sz="3300" dirty="0"/>
              <a:t> </a:t>
            </a:r>
            <a:r>
              <a:rPr lang="it-IT" sz="3300" dirty="0" err="1"/>
              <a:t>as</a:t>
            </a:r>
            <a:r>
              <a:rPr lang="it-IT" sz="3300" dirty="0"/>
              <a:t> a Service</a:t>
            </a:r>
          </a:p>
        </p:txBody>
      </p:sp>
      <p:pic>
        <p:nvPicPr>
          <p:cNvPr id="11" name="Immagine 4" descr="Schermata 2015-02-11 alle 11.30.1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9"/>
          <a:stretch/>
        </p:blipFill>
        <p:spPr>
          <a:xfrm>
            <a:off x="3987357" y="4468760"/>
            <a:ext cx="5080441" cy="197213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Immagine 1" descr="Schermata 2015-02-11 alle 11.30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356" y="2955223"/>
            <a:ext cx="5080442" cy="1459107"/>
          </a:xfrm>
          <a:prstGeom prst="rect">
            <a:avLst/>
          </a:prstGeom>
          <a:ln>
            <a:solidFill>
              <a:srgbClr val="BFBFB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42116-CFBC-114E-87D6-955185AACA51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041865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7432" y="272656"/>
            <a:ext cx="7100659" cy="654747"/>
          </a:xfrm>
        </p:spPr>
        <p:txBody>
          <a:bodyPr>
            <a:noAutofit/>
          </a:bodyPr>
          <a:lstStyle/>
          <a:p>
            <a:r>
              <a:rPr lang="it-IT" sz="3300" dirty="0" smtClean="0"/>
              <a:t>Bari </a:t>
            </a:r>
            <a:r>
              <a:rPr lang="it-IT" sz="3300" dirty="0" err="1" smtClean="0"/>
              <a:t>PaaS</a:t>
            </a:r>
            <a:r>
              <a:rPr lang="it-IT" sz="3300" dirty="0"/>
              <a:t>: </a:t>
            </a:r>
            <a:r>
              <a:rPr lang="en-GB" sz="3300" dirty="0"/>
              <a:t>Personal Storage </a:t>
            </a:r>
            <a:r>
              <a:rPr lang="it-IT" sz="3300" dirty="0" err="1"/>
              <a:t>as</a:t>
            </a:r>
            <a:r>
              <a:rPr lang="it-IT" sz="3300" dirty="0"/>
              <a:t> a Service</a:t>
            </a:r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2333758"/>
            <a:ext cx="5349665" cy="363264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48" y="3331029"/>
            <a:ext cx="3623852" cy="2461199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42116-CFBC-114E-87D6-955185AACA51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1000909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CNAF Data Center &amp; Cloud Activities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62700"/>
            <a:ext cx="2133600" cy="365125"/>
          </a:xfrm>
        </p:spPr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862191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Data Center staff (a.k.a. Tier-1) manages the basic services </a:t>
            </a:r>
          </a:p>
          <a:p>
            <a:pPr lvl="1"/>
            <a:r>
              <a:rPr lang="en-US" dirty="0" smtClean="0"/>
              <a:t>Facilities</a:t>
            </a:r>
          </a:p>
          <a:p>
            <a:pPr lvl="1"/>
            <a:r>
              <a:rPr lang="en-US" dirty="0" smtClean="0"/>
              <a:t>Network (including the main GARR </a:t>
            </a:r>
            <a:r>
              <a:rPr lang="en-US" dirty="0" err="1" smtClean="0"/>
              <a:t>PoP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Data Center hosts several computing services: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The scientific computing 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WLCG Tier-1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Computing center for several experiments</a:t>
            </a:r>
          </a:p>
          <a:p>
            <a:pPr lvl="2"/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Tier-2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Tier-3 (co-managed with INFN Bologna)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HPC cluster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INFN ICT national services 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The infrastructure grid services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5395858" y="5467273"/>
            <a:ext cx="3675980" cy="461665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2400" i="1" dirty="0" smtClean="0">
                <a:solidFill>
                  <a:srgbClr val="008000"/>
                </a:solidFill>
              </a:rPr>
              <a:t> operated by other groups</a:t>
            </a:r>
            <a:endParaRPr lang="en-US" sz="5400" i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67900" y="3844701"/>
            <a:ext cx="2256999" cy="954107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2800" i="1" dirty="0" smtClean="0">
                <a:solidFill>
                  <a:srgbClr val="0000FF"/>
                </a:solidFill>
              </a:rPr>
              <a:t> managed </a:t>
            </a:r>
          </a:p>
          <a:p>
            <a:r>
              <a:rPr lang="en-US" sz="2800" i="1" dirty="0" smtClean="0">
                <a:solidFill>
                  <a:srgbClr val="0000FF"/>
                </a:solidFill>
              </a:rPr>
              <a:t>by DC staff</a:t>
            </a:r>
            <a:endParaRPr lang="en-US" sz="6000" i="1" dirty="0">
              <a:solidFill>
                <a:srgbClr val="0000FF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5118100" y="5270500"/>
            <a:ext cx="393700" cy="914400"/>
          </a:xfrm>
          <a:prstGeom prst="righ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>
          <a:xfrm>
            <a:off x="6294120" y="3581399"/>
            <a:ext cx="347980" cy="1703311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INFN &amp; Cloud </a:t>
            </a:r>
          </a:p>
          <a:p>
            <a:r>
              <a:rPr lang="en-US" dirty="0" smtClean="0"/>
              <a:t>INFN – Corporate Cloud</a:t>
            </a:r>
          </a:p>
          <a:p>
            <a:r>
              <a:rPr lang="en-US" dirty="0" smtClean="0"/>
              <a:t>Regional Experiences</a:t>
            </a:r>
          </a:p>
          <a:p>
            <a:pPr lvl="1"/>
            <a:r>
              <a:rPr lang="en-US" dirty="0" smtClean="0"/>
              <a:t>Bari </a:t>
            </a:r>
            <a:r>
              <a:rPr lang="en-US" dirty="0" err="1" smtClean="0"/>
              <a:t>DataCenter</a:t>
            </a:r>
            <a:endParaRPr lang="en-US" dirty="0" smtClean="0"/>
          </a:p>
          <a:p>
            <a:pPr lvl="1"/>
            <a:r>
              <a:rPr lang="en-US" dirty="0" smtClean="0"/>
              <a:t>CNAF  - T1 &amp; </a:t>
            </a:r>
            <a:r>
              <a:rPr lang="en-US" dirty="0" err="1" smtClean="0"/>
              <a:t>Cloud@CNAF</a:t>
            </a:r>
            <a:endParaRPr lang="en-US" dirty="0" smtClean="0"/>
          </a:p>
          <a:p>
            <a:pPr lvl="1"/>
            <a:r>
              <a:rPr lang="en-US" dirty="0" smtClean="0"/>
              <a:t>Padova - Cloud Area </a:t>
            </a:r>
            <a:r>
              <a:rPr lang="en-US" dirty="0" err="1" smtClean="0"/>
              <a:t>Padovana</a:t>
            </a:r>
            <a:endParaRPr lang="en-US" dirty="0" smtClean="0"/>
          </a:p>
          <a:p>
            <a:r>
              <a:rPr lang="en-US" dirty="0" smtClean="0"/>
              <a:t>Cloud users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</a:t>
            </a:r>
            <a:r>
              <a:rPr lang="en-US" dirty="0" smtClean="0"/>
              <a:t>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1013974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9678"/>
            <a:ext cx="7730210" cy="1143000"/>
          </a:xfrm>
        </p:spPr>
        <p:txBody>
          <a:bodyPr/>
          <a:lstStyle/>
          <a:p>
            <a:r>
              <a:rPr lang="it-IT" dirty="0" smtClean="0"/>
              <a:t>The Data Center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>
          <a:xfrm>
            <a:off x="302260" y="1389230"/>
            <a:ext cx="8595359" cy="49798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It is the main INFN computing centre providing computing and storage services to ~30 scientific collaborations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Tier-1 for LHC  experiments (ATLAS, CMS, ALICE and </a:t>
            </a:r>
            <a:r>
              <a:rPr lang="en-US" dirty="0" err="1" smtClean="0">
                <a:solidFill>
                  <a:srgbClr val="FF0000"/>
                </a:solidFill>
              </a:rPr>
              <a:t>LHCb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Particle physics at accelerators</a:t>
            </a:r>
          </a:p>
          <a:p>
            <a:pPr lvl="2"/>
            <a:r>
              <a:rPr lang="en-US" sz="2595" dirty="0" err="1" smtClean="0">
                <a:solidFill>
                  <a:srgbClr val="008000"/>
                </a:solidFill>
              </a:rPr>
              <a:t>Kloe</a:t>
            </a:r>
            <a:r>
              <a:rPr lang="en-US" sz="2595" dirty="0" smtClean="0">
                <a:solidFill>
                  <a:srgbClr val="008000"/>
                </a:solidFill>
              </a:rPr>
              <a:t>, </a:t>
            </a:r>
            <a:r>
              <a:rPr lang="en-US" sz="2595" dirty="0" err="1" smtClean="0">
                <a:solidFill>
                  <a:srgbClr val="008000"/>
                </a:solidFill>
              </a:rPr>
              <a:t>LHCf</a:t>
            </a:r>
            <a:r>
              <a:rPr lang="en-US" sz="2595" dirty="0" smtClean="0">
                <a:solidFill>
                  <a:srgbClr val="008000"/>
                </a:solidFill>
              </a:rPr>
              <a:t>, CDF, </a:t>
            </a:r>
            <a:r>
              <a:rPr lang="en-US" sz="2595" dirty="0" err="1" smtClean="0">
                <a:solidFill>
                  <a:srgbClr val="008000"/>
                </a:solidFill>
              </a:rPr>
              <a:t>Agata</a:t>
            </a:r>
            <a:r>
              <a:rPr lang="en-US" sz="2595" dirty="0" smtClean="0">
                <a:solidFill>
                  <a:srgbClr val="008000"/>
                </a:solidFill>
              </a:rPr>
              <a:t>, </a:t>
            </a:r>
            <a:r>
              <a:rPr lang="en-US" sz="2595" u="sng" dirty="0" smtClean="0">
                <a:solidFill>
                  <a:srgbClr val="008000"/>
                </a:solidFill>
              </a:rPr>
              <a:t>NA62, Belle2</a:t>
            </a:r>
            <a:r>
              <a:rPr lang="en-US" sz="2595" dirty="0" smtClean="0">
                <a:solidFill>
                  <a:srgbClr val="008000"/>
                </a:solidFill>
              </a:rPr>
              <a:t> (formerly also Babar and </a:t>
            </a:r>
            <a:r>
              <a:rPr lang="en-US" sz="2595" dirty="0" err="1" smtClean="0">
                <a:solidFill>
                  <a:srgbClr val="008000"/>
                </a:solidFill>
              </a:rPr>
              <a:t>SuperB</a:t>
            </a:r>
            <a:r>
              <a:rPr lang="en-US" sz="2595" dirty="0" smtClean="0">
                <a:solidFill>
                  <a:srgbClr val="008000"/>
                </a:solidFill>
              </a:rPr>
              <a:t>) </a:t>
            </a:r>
          </a:p>
          <a:p>
            <a:pPr lvl="1">
              <a:defRPr/>
            </a:pPr>
            <a:r>
              <a:rPr lang="en-US" dirty="0" err="1" smtClean="0">
                <a:solidFill>
                  <a:srgbClr val="0000FF"/>
                </a:solidFill>
              </a:rPr>
              <a:t>Astro</a:t>
            </a:r>
            <a:r>
              <a:rPr lang="en-US" dirty="0" smtClean="0">
                <a:solidFill>
                  <a:srgbClr val="0000FF"/>
                </a:solidFill>
              </a:rPr>
              <a:t> and Space physics </a:t>
            </a:r>
          </a:p>
          <a:p>
            <a:pPr lvl="2"/>
            <a:r>
              <a:rPr lang="en-US" sz="2562" dirty="0" smtClean="0">
                <a:solidFill>
                  <a:srgbClr val="0000FF"/>
                </a:solidFill>
              </a:rPr>
              <a:t>ARGO (Tibet), AMS (Satellite), PAMELA (Satellite), MAGIC (Canary Islands), Auger (Argentina), Fermi/GLAST (Satellite)</a:t>
            </a:r>
          </a:p>
          <a:p>
            <a:pPr lvl="1"/>
            <a:r>
              <a:rPr lang="en-US" sz="2857" dirty="0" smtClean="0"/>
              <a:t>Neutrino physics</a:t>
            </a:r>
            <a:endParaRPr lang="en-US" sz="2778" dirty="0" smtClean="0"/>
          </a:p>
          <a:p>
            <a:pPr lvl="2"/>
            <a:r>
              <a:rPr lang="en-US" sz="2571" dirty="0" err="1" smtClean="0"/>
              <a:t>Icarus</a:t>
            </a:r>
            <a:r>
              <a:rPr lang="en-US" sz="2571" dirty="0" smtClean="0"/>
              <a:t>, </a:t>
            </a:r>
            <a:r>
              <a:rPr lang="en-US" sz="2571" dirty="0" err="1" smtClean="0"/>
              <a:t>Borexino</a:t>
            </a:r>
            <a:r>
              <a:rPr lang="en-US" sz="2571" dirty="0" smtClean="0"/>
              <a:t>, </a:t>
            </a:r>
            <a:r>
              <a:rPr lang="en-US" sz="2571" dirty="0" err="1" smtClean="0"/>
              <a:t>Gerda</a:t>
            </a:r>
            <a:r>
              <a:rPr lang="en-US" sz="2571" dirty="0" smtClean="0"/>
              <a:t>, </a:t>
            </a:r>
            <a:r>
              <a:rPr lang="en-US" sz="2571" u="sng" dirty="0" smtClean="0"/>
              <a:t>Opera</a:t>
            </a:r>
            <a:r>
              <a:rPr lang="en-US" sz="2571" dirty="0" smtClean="0"/>
              <a:t>, </a:t>
            </a:r>
            <a:r>
              <a:rPr lang="en-US" sz="2571" u="sng" dirty="0" err="1" smtClean="0"/>
              <a:t>Cuore</a:t>
            </a:r>
            <a:r>
              <a:rPr lang="en-US" sz="2571" u="sng" dirty="0" smtClean="0"/>
              <a:t> </a:t>
            </a:r>
            <a:r>
              <a:rPr lang="en-US" sz="2571" dirty="0" smtClean="0"/>
              <a:t>(Gran </a:t>
            </a:r>
            <a:r>
              <a:rPr lang="en-US" sz="2571" dirty="0" err="1" smtClean="0"/>
              <a:t>Sasso</a:t>
            </a:r>
            <a:r>
              <a:rPr lang="en-US" sz="2571" dirty="0" smtClean="0"/>
              <a:t> lab.)</a:t>
            </a:r>
          </a:p>
          <a:p>
            <a:pPr lvl="2"/>
            <a:r>
              <a:rPr lang="en-US" sz="2560" u="sng" dirty="0" smtClean="0"/>
              <a:t>KM3NeT </a:t>
            </a:r>
            <a:r>
              <a:rPr lang="en-US" sz="2560" dirty="0" smtClean="0"/>
              <a:t>(underwater)</a:t>
            </a:r>
            <a:endParaRPr lang="en-US" sz="2240" dirty="0" smtClean="0"/>
          </a:p>
          <a:p>
            <a:pPr lvl="1"/>
            <a:r>
              <a:rPr lang="en-US" sz="2880" dirty="0" smtClean="0"/>
              <a:t>Dark Matter search</a:t>
            </a:r>
            <a:endParaRPr lang="en-US" sz="2971" dirty="0" smtClean="0"/>
          </a:p>
          <a:p>
            <a:pPr lvl="2"/>
            <a:r>
              <a:rPr lang="en-US" sz="2571" dirty="0" smtClean="0"/>
              <a:t>Xenon, </a:t>
            </a:r>
            <a:r>
              <a:rPr lang="en-US" sz="2571" dirty="0" err="1" smtClean="0"/>
              <a:t>DarkSide</a:t>
            </a:r>
            <a:r>
              <a:rPr lang="en-US" sz="2571" dirty="0" smtClean="0"/>
              <a:t> (Gran </a:t>
            </a:r>
            <a:r>
              <a:rPr lang="en-US" sz="2571" dirty="0" err="1" smtClean="0"/>
              <a:t>Sasso</a:t>
            </a:r>
            <a:r>
              <a:rPr lang="en-US" sz="2571" dirty="0" smtClean="0"/>
              <a:t> lab.)</a:t>
            </a:r>
          </a:p>
          <a:p>
            <a:pPr lvl="1"/>
            <a:r>
              <a:rPr lang="en-US" sz="2857" dirty="0" smtClean="0"/>
              <a:t>Gravitational waves physics</a:t>
            </a:r>
            <a:endParaRPr lang="en-US" sz="2562" dirty="0" smtClean="0"/>
          </a:p>
          <a:p>
            <a:pPr lvl="2"/>
            <a:r>
              <a:rPr lang="en-US" sz="2562" dirty="0" smtClean="0"/>
              <a:t>Virgo (EGO, </a:t>
            </a:r>
            <a:r>
              <a:rPr lang="en-US" sz="2562" dirty="0" err="1" smtClean="0"/>
              <a:t>Cascina</a:t>
            </a:r>
            <a:r>
              <a:rPr lang="en-US" sz="2562" dirty="0" smtClean="0"/>
              <a:t>) </a:t>
            </a:r>
          </a:p>
          <a:p>
            <a:pPr lvl="1"/>
            <a:r>
              <a:rPr lang="en-US" sz="2880" dirty="0" smtClean="0"/>
              <a:t>Gamma Ray Observatory</a:t>
            </a:r>
            <a:r>
              <a:rPr lang="en-US" sz="2962" dirty="0" smtClean="0"/>
              <a:t> </a:t>
            </a:r>
          </a:p>
          <a:p>
            <a:pPr lvl="2"/>
            <a:r>
              <a:rPr lang="en-US" sz="2560" u="sng" dirty="0" smtClean="0"/>
              <a:t>CTA</a:t>
            </a:r>
            <a:r>
              <a:rPr lang="en-US" sz="2560" dirty="0" smtClean="0"/>
              <a:t>, </a:t>
            </a:r>
            <a:r>
              <a:rPr lang="en-US" sz="2560" u="sng" dirty="0" smtClean="0"/>
              <a:t>LHAASO</a:t>
            </a:r>
            <a:r>
              <a:rPr lang="en-US" sz="2560" dirty="0" smtClean="0"/>
              <a:t> </a:t>
            </a:r>
          </a:p>
          <a:p>
            <a:pPr lvl="1"/>
            <a:r>
              <a:rPr lang="en-US" sz="2880" dirty="0" smtClean="0"/>
              <a:t>More (LSPE and EUCLID..) in a near future?</a:t>
            </a:r>
          </a:p>
          <a:p>
            <a:pPr lvl="1"/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7409795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2700" y="3873500"/>
            <a:ext cx="4969269" cy="2159000"/>
            <a:chOff x="38100" y="4013200"/>
            <a:chExt cx="4969269" cy="2159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" y="4013200"/>
              <a:ext cx="4969269" cy="2159000"/>
            </a:xfrm>
            <a:prstGeom prst="rect">
              <a:avLst/>
            </a:prstGeom>
          </p:spPr>
        </p:pic>
        <p:sp>
          <p:nvSpPr>
            <p:cNvPr id="14" name="Rectangle 59"/>
            <p:cNvSpPr>
              <a:spLocks/>
            </p:cNvSpPr>
            <p:nvPr/>
          </p:nvSpPr>
          <p:spPr bwMode="auto">
            <a:xfrm>
              <a:off x="1891618" y="5883245"/>
              <a:ext cx="1183761" cy="2000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300" b="1" i="1" dirty="0" smtClean="0">
                  <a:latin typeface="Calibri" charset="0"/>
                  <a:sym typeface="Calibri" charset="0"/>
                </a:rPr>
                <a:t>2015 CPU shares</a:t>
              </a:r>
              <a:endParaRPr lang="en-US" sz="1300" b="1" i="1" dirty="0">
                <a:latin typeface="Calibri" charset="0"/>
                <a:sym typeface="Calibri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and resources: HTC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748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WLCG Tier-1 standard services offered to all users/scientific collaborations</a:t>
            </a:r>
          </a:p>
          <a:p>
            <a:pPr lvl="1"/>
            <a:r>
              <a:rPr lang="en-US" dirty="0" smtClean="0"/>
              <a:t>CPU resources assigned according to fair share mechanism</a:t>
            </a:r>
          </a:p>
          <a:p>
            <a:pPr lvl="1"/>
            <a:r>
              <a:rPr lang="en-US" dirty="0" smtClean="0"/>
              <a:t>Non grid access supported</a:t>
            </a:r>
          </a:p>
          <a:p>
            <a:pPr lvl="1"/>
            <a:r>
              <a:rPr lang="en-US" u="sng" dirty="0" smtClean="0"/>
              <a:t>Cloud access under evaluation/test </a:t>
            </a:r>
          </a:p>
          <a:p>
            <a:r>
              <a:rPr lang="en-US" dirty="0" smtClean="0"/>
              <a:t>1 general purpose farm</a:t>
            </a:r>
          </a:p>
          <a:p>
            <a:pPr lvl="1"/>
            <a:r>
              <a:rPr lang="en-US" dirty="0" smtClean="0"/>
              <a:t>Currently ~ 190 KHS06 (~13K job slots) </a:t>
            </a:r>
          </a:p>
          <a:p>
            <a:pPr lvl="1"/>
            <a:r>
              <a:rPr lang="en-US" dirty="0" smtClean="0"/>
              <a:t>~100K jobs/day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6" name="TextBox 5"/>
          <p:cNvSpPr txBox="1"/>
          <p:nvPr/>
        </p:nvSpPr>
        <p:spPr>
          <a:xfrm>
            <a:off x="5143500" y="6032500"/>
            <a:ext cx="3520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Farm usage: April 2014 – April 2015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733800"/>
            <a:ext cx="49149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5786119"/>
            <a:ext cx="4914900" cy="390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6"/>
          <p:cNvPicPr>
            <a:picLocks noChangeAspect="1"/>
          </p:cNvPicPr>
          <p:nvPr/>
        </p:nvPicPr>
        <p:blipFill>
          <a:blip r:embed="rId4"/>
          <a:srcRect t="9483" b="9483"/>
          <a:stretch>
            <a:fillRect/>
          </a:stretch>
        </p:blipFill>
        <p:spPr>
          <a:xfrm>
            <a:off x="4584700" y="3642845"/>
            <a:ext cx="4330700" cy="2381718"/>
          </a:xfrm>
          <a:prstGeom prst="rect">
            <a:avLst/>
          </a:prstGeom>
        </p:spPr>
      </p:pic>
      <p:sp>
        <p:nvSpPr>
          <p:cNvPr id="17" name="Rectangle 59"/>
          <p:cNvSpPr>
            <a:spLocks/>
          </p:cNvSpPr>
          <p:nvPr/>
        </p:nvSpPr>
        <p:spPr bwMode="auto">
          <a:xfrm>
            <a:off x="1861759" y="5810551"/>
            <a:ext cx="1235916" cy="2000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b="1" i="1" dirty="0" smtClean="0">
                <a:latin typeface="Calibri" charset="0"/>
                <a:sym typeface="Calibri" charset="0"/>
              </a:rPr>
              <a:t>2015 CPU pledges</a:t>
            </a:r>
            <a:endParaRPr lang="en-US" sz="1300" b="1" i="1" dirty="0">
              <a:latin typeface="Calibri" charset="0"/>
              <a:sym typeface="Calibri" charset="0"/>
            </a:endParaRPr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4749818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3873500"/>
            <a:ext cx="4597400" cy="2768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500" y="3877733"/>
            <a:ext cx="4597400" cy="27686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29100" y="6489700"/>
            <a:ext cx="49149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6438900"/>
            <a:ext cx="49149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and resources: storage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300"/>
            <a:ext cx="8229600" cy="247649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Standard HSM </a:t>
            </a:r>
            <a:r>
              <a:rPr lang="en-US" dirty="0"/>
              <a:t>service for all experiments</a:t>
            </a:r>
          </a:p>
          <a:p>
            <a:pPr lvl="1"/>
            <a:r>
              <a:rPr lang="en-US" dirty="0" smtClean="0"/>
              <a:t>GEMSS (Grid Enabled Mass Storage System) </a:t>
            </a:r>
          </a:p>
          <a:p>
            <a:pPr lvl="1"/>
            <a:r>
              <a:rPr lang="en-US" dirty="0" smtClean="0"/>
              <a:t>Both local and grid access </a:t>
            </a:r>
          </a:p>
          <a:p>
            <a:pPr lvl="1"/>
            <a:r>
              <a:rPr lang="en-US" dirty="0" smtClean="0"/>
              <a:t>Standard protocol set (file, </a:t>
            </a:r>
            <a:r>
              <a:rPr lang="en-US" dirty="0" err="1" smtClean="0"/>
              <a:t>GridFTP</a:t>
            </a:r>
            <a:r>
              <a:rPr lang="en-US" dirty="0" smtClean="0"/>
              <a:t>, </a:t>
            </a:r>
            <a:r>
              <a:rPr lang="en-US" dirty="0" err="1" smtClean="0"/>
              <a:t>XrootD</a:t>
            </a:r>
            <a:r>
              <a:rPr lang="en-US" dirty="0" smtClean="0"/>
              <a:t>, http/</a:t>
            </a:r>
            <a:r>
              <a:rPr lang="en-US" dirty="0" err="1" smtClean="0"/>
              <a:t>webdav</a:t>
            </a:r>
            <a:r>
              <a:rPr lang="en-US" dirty="0" smtClean="0"/>
              <a:t>)</a:t>
            </a:r>
          </a:p>
          <a:p>
            <a:r>
              <a:rPr lang="en-US" dirty="0" smtClean="0"/>
              <a:t>Currently ~17 net PB of disk and ~20 PB of tapes</a:t>
            </a:r>
          </a:p>
          <a:p>
            <a:pPr lvl="1"/>
            <a:r>
              <a:rPr lang="en-US" dirty="0" smtClean="0"/>
              <a:t>1 tape library with 10000 slots (currently up to 85 PB capacity)</a:t>
            </a:r>
          </a:p>
          <a:p>
            <a:r>
              <a:rPr lang="en-US" dirty="0"/>
              <a:t>Oracle Database services</a:t>
            </a:r>
          </a:p>
          <a:p>
            <a:pPr lvl="1"/>
            <a:r>
              <a:rPr lang="en-US" dirty="0" smtClean="0"/>
              <a:t>Atlas </a:t>
            </a:r>
            <a:r>
              <a:rPr lang="en-US" dirty="0"/>
              <a:t>calibration </a:t>
            </a:r>
            <a:r>
              <a:rPr lang="en-US" dirty="0" smtClean="0"/>
              <a:t>database </a:t>
            </a:r>
            <a:r>
              <a:rPr lang="en-US" dirty="0"/>
              <a:t>and (near future) CDF </a:t>
            </a:r>
            <a:r>
              <a:rPr lang="en-US" dirty="0" smtClean="0"/>
              <a:t>databases </a:t>
            </a:r>
            <a:r>
              <a:rPr lang="en-US" dirty="0"/>
              <a:t>for LTDP</a:t>
            </a:r>
          </a:p>
          <a:p>
            <a:pPr lvl="1"/>
            <a:r>
              <a:rPr lang="en-US" dirty="0"/>
              <a:t>Lemon, Grid-console, VOMS </a:t>
            </a:r>
            <a:r>
              <a:rPr lang="en-US" dirty="0" err="1"/>
              <a:t>devel</a:t>
            </a:r>
            <a:r>
              <a:rPr lang="en-US" dirty="0"/>
              <a:t>, (FTS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18" name="Rectangle 59"/>
          <p:cNvSpPr>
            <a:spLocks/>
          </p:cNvSpPr>
          <p:nvPr/>
        </p:nvSpPr>
        <p:spPr bwMode="auto">
          <a:xfrm>
            <a:off x="6340002" y="6294776"/>
            <a:ext cx="1266116" cy="2000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b="1" i="1" dirty="0" smtClean="0">
                <a:latin typeface="Calibri" charset="0"/>
                <a:sym typeface="Calibri" charset="0"/>
              </a:rPr>
              <a:t>2015 tape pledges</a:t>
            </a:r>
            <a:endParaRPr lang="en-US" sz="1300" b="1" i="1" dirty="0">
              <a:latin typeface="Calibri" charset="0"/>
              <a:sym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733800"/>
            <a:ext cx="49149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29100" y="3784600"/>
            <a:ext cx="49149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59"/>
          <p:cNvSpPr>
            <a:spLocks/>
          </p:cNvSpPr>
          <p:nvPr/>
        </p:nvSpPr>
        <p:spPr bwMode="auto">
          <a:xfrm>
            <a:off x="2022002" y="6282076"/>
            <a:ext cx="1245534" cy="2000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b="1" i="1" dirty="0" smtClean="0">
                <a:latin typeface="Calibri" charset="0"/>
                <a:sym typeface="Calibri" charset="0"/>
              </a:rPr>
              <a:t>2015 Disk pledges</a:t>
            </a:r>
            <a:endParaRPr lang="en-US" sz="1300" b="1" i="1" dirty="0">
              <a:latin typeface="Calibri" charset="0"/>
              <a:sym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78900" y="3987800"/>
            <a:ext cx="165100" cy="2476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368800" y="4013200"/>
            <a:ext cx="165100" cy="2476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7800" y="3975100"/>
            <a:ext cx="165100" cy="2476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361950" y="6365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353003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and resources: HPC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7" name="Right Brace 6"/>
          <p:cNvSpPr/>
          <p:nvPr/>
        </p:nvSpPr>
        <p:spPr>
          <a:xfrm>
            <a:off x="3337560" y="2231350"/>
            <a:ext cx="320040" cy="63500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" name="TextBox 7"/>
          <p:cNvSpPr txBox="1"/>
          <p:nvPr/>
        </p:nvSpPr>
        <p:spPr>
          <a:xfrm>
            <a:off x="3688080" y="2318017"/>
            <a:ext cx="294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~20 </a:t>
            </a:r>
            <a:r>
              <a:rPr lang="en-US" sz="2400" dirty="0" err="1" smtClean="0">
                <a:solidFill>
                  <a:srgbClr val="0000FF"/>
                </a:solidFill>
              </a:rPr>
              <a:t>TFlops</a:t>
            </a:r>
            <a:r>
              <a:rPr lang="en-US" sz="2400" dirty="0" smtClean="0">
                <a:solidFill>
                  <a:srgbClr val="0000FF"/>
                </a:solidFill>
              </a:rPr>
              <a:t> (</a:t>
            </a:r>
            <a:r>
              <a:rPr lang="en-US" sz="2400" dirty="0" err="1" smtClean="0">
                <a:solidFill>
                  <a:srgbClr val="0000FF"/>
                </a:solidFill>
              </a:rPr>
              <a:t>dbp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1" name="Content Placeholder 9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(Small) HPC cluster also available</a:t>
            </a:r>
          </a:p>
          <a:p>
            <a:pPr lvl="1"/>
            <a:r>
              <a:rPr lang="en-US" dirty="0"/>
              <a:t>24 nodes, 800 cores (~10 </a:t>
            </a:r>
            <a:r>
              <a:rPr lang="en-US" dirty="0" err="1"/>
              <a:t>Tflops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17 GPUs</a:t>
            </a:r>
          </a:p>
          <a:p>
            <a:pPr lvl="1"/>
            <a:r>
              <a:rPr lang="it-IT" dirty="0">
                <a:solidFill>
                  <a:srgbClr val="0000FF"/>
                </a:solidFill>
              </a:rPr>
              <a:t>3 Intel </a:t>
            </a:r>
            <a:r>
              <a:rPr lang="it-IT" dirty="0" err="1">
                <a:solidFill>
                  <a:srgbClr val="0000FF"/>
                </a:solidFill>
              </a:rPr>
              <a:t>Xeon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Phi</a:t>
            </a:r>
            <a:r>
              <a:rPr lang="it-IT" dirty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Nodes interconnected via </a:t>
            </a:r>
            <a:r>
              <a:rPr lang="en-US" dirty="0" err="1" smtClean="0"/>
              <a:t>Infiniband</a:t>
            </a:r>
            <a:endParaRPr lang="en-US" dirty="0" smtClean="0"/>
          </a:p>
          <a:p>
            <a:pPr lvl="1"/>
            <a:r>
              <a:rPr lang="en-US" dirty="0" smtClean="0"/>
              <a:t>Operated </a:t>
            </a:r>
            <a:r>
              <a:rPr lang="en-US" dirty="0"/>
              <a:t>with same tools as </a:t>
            </a:r>
            <a:r>
              <a:rPr lang="en-US" dirty="0" smtClean="0"/>
              <a:t>the generic </a:t>
            </a:r>
            <a:r>
              <a:rPr lang="en-US" dirty="0"/>
              <a:t>farm</a:t>
            </a:r>
          </a:p>
          <a:p>
            <a:pPr lvl="1"/>
            <a:r>
              <a:rPr lang="en-US" dirty="0" smtClean="0"/>
              <a:t>Dedicated </a:t>
            </a:r>
            <a:r>
              <a:rPr lang="en-US" dirty="0"/>
              <a:t>GPFS storage (70 TB-N)</a:t>
            </a:r>
          </a:p>
          <a:p>
            <a:r>
              <a:rPr lang="en-US" dirty="0"/>
              <a:t>Pilot project started in Jan 2014, now in production phase </a:t>
            </a:r>
          </a:p>
          <a:p>
            <a:pPr lvl="1"/>
            <a:r>
              <a:rPr lang="en-US" dirty="0"/>
              <a:t>Cluster used at 80% on average, with a total of about 10k jobs. </a:t>
            </a:r>
          </a:p>
          <a:p>
            <a:r>
              <a:rPr lang="en-US" dirty="0"/>
              <a:t>Main users: theoretical physics groups (particle acceleration and laser plasma acceleration simulations)</a:t>
            </a:r>
          </a:p>
          <a:p>
            <a:r>
              <a:rPr lang="en-US" dirty="0"/>
              <a:t>Interest expressed also </a:t>
            </a:r>
            <a:r>
              <a:rPr lang="en-US" dirty="0" smtClean="0"/>
              <a:t>by Virgo</a:t>
            </a:r>
            <a:r>
              <a:rPr lang="en-US" dirty="0"/>
              <a:t>, Atlas etc…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2469786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7800" y="1095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we’d like to focus on  during this meeting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3300"/>
          </a:xfrm>
        </p:spPr>
        <p:txBody>
          <a:bodyPr>
            <a:noAutofit/>
          </a:bodyPr>
          <a:lstStyle/>
          <a:p>
            <a:r>
              <a:rPr lang="en-US" sz="1800" dirty="0" smtClean="0"/>
              <a:t>Datacenter extension on Wide Area </a:t>
            </a:r>
          </a:p>
          <a:p>
            <a:pPr lvl="1"/>
            <a:r>
              <a:rPr lang="en-US" sz="1400" dirty="0" smtClean="0"/>
              <a:t>Wigner model ?</a:t>
            </a:r>
          </a:p>
          <a:p>
            <a:pPr lvl="2"/>
            <a:r>
              <a:rPr lang="en-US" sz="1200" dirty="0" smtClean="0"/>
              <a:t>Network Requirements</a:t>
            </a:r>
          </a:p>
          <a:p>
            <a:pPr lvl="2"/>
            <a:r>
              <a:rPr lang="en-US" sz="1200" dirty="0" smtClean="0"/>
              <a:t>Storage Infrastructure</a:t>
            </a:r>
          </a:p>
          <a:p>
            <a:pPr lvl="2"/>
            <a:r>
              <a:rPr lang="en-US" sz="1200" dirty="0" smtClean="0"/>
              <a:t>Resources Management tools  </a:t>
            </a:r>
          </a:p>
          <a:p>
            <a:pPr lvl="3"/>
            <a:r>
              <a:rPr lang="en-US" sz="1100" dirty="0" smtClean="0"/>
              <a:t>Nodes Installation</a:t>
            </a:r>
          </a:p>
          <a:p>
            <a:pPr lvl="3"/>
            <a:r>
              <a:rPr lang="en-US" sz="1100" dirty="0" smtClean="0"/>
              <a:t>Nodes management</a:t>
            </a:r>
          </a:p>
          <a:p>
            <a:pPr lvl="1"/>
            <a:r>
              <a:rPr lang="en-US" sz="1400" dirty="0" smtClean="0"/>
              <a:t>Opportunistic use of commercial cloud providers</a:t>
            </a:r>
          </a:p>
          <a:p>
            <a:pPr lvl="2"/>
            <a:r>
              <a:rPr lang="en-US" sz="1200" dirty="0" smtClean="0"/>
              <a:t>Which use cases?</a:t>
            </a:r>
          </a:p>
          <a:p>
            <a:pPr lvl="2"/>
            <a:r>
              <a:rPr lang="en-US" sz="1200" dirty="0" smtClean="0"/>
              <a:t>Which data access model? </a:t>
            </a:r>
            <a:endParaRPr lang="en-US" sz="1400" dirty="0"/>
          </a:p>
          <a:p>
            <a:r>
              <a:rPr lang="en-US" sz="1800" dirty="0" smtClean="0"/>
              <a:t>Cloud access to computing and storage resources </a:t>
            </a:r>
          </a:p>
          <a:p>
            <a:pPr lvl="1"/>
            <a:r>
              <a:rPr lang="en-US" sz="1400" dirty="0" smtClean="0"/>
              <a:t>How it is managed</a:t>
            </a:r>
          </a:p>
          <a:p>
            <a:pPr lvl="2"/>
            <a:r>
              <a:rPr lang="en-US" sz="1200" dirty="0" smtClean="0"/>
              <a:t>Authorization and Authentication (Responsibility delegation?)</a:t>
            </a:r>
          </a:p>
          <a:p>
            <a:pPr lvl="2"/>
            <a:r>
              <a:rPr lang="en-US" sz="1200" dirty="0" smtClean="0"/>
              <a:t>Tenants isolation</a:t>
            </a:r>
          </a:p>
          <a:p>
            <a:pPr lvl="2"/>
            <a:r>
              <a:rPr lang="en-US" sz="1200" dirty="0" smtClean="0"/>
              <a:t>Flexibility on resources allocation between CLOUD and GRID access modes</a:t>
            </a:r>
          </a:p>
          <a:p>
            <a:r>
              <a:rPr lang="en-US" sz="1800" dirty="0" smtClean="0"/>
              <a:t>Jobs traceability</a:t>
            </a:r>
          </a:p>
          <a:p>
            <a:pPr lvl="1"/>
            <a:r>
              <a:rPr lang="en-US" sz="1400" dirty="0" smtClean="0"/>
              <a:t>Identification </a:t>
            </a:r>
            <a:r>
              <a:rPr lang="en-US" sz="1400" dirty="0"/>
              <a:t>of real owner of a job  (During the execution and after the job termination)</a:t>
            </a:r>
            <a:endParaRPr lang="en-US" sz="18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1840962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T1 Networking – Experimental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25</a:t>
            </a:fld>
            <a:endParaRPr lang="it-IT"/>
          </a:p>
        </p:txBody>
      </p:sp>
      <p:pic>
        <p:nvPicPr>
          <p:cNvPr id="7" name="Picture 6" descr="Screenshot 2015-07-15 00.07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460250"/>
            <a:ext cx="8509000" cy="4761686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984705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T1 Data Management &amp;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Storage at CNAF is constantly growing as in all other Tier1 at average rate of about </a:t>
            </a:r>
            <a:r>
              <a:rPr lang="en-US" b="1" dirty="0"/>
              <a:t>2PB/year</a:t>
            </a:r>
            <a:r>
              <a:rPr lang="en-US" dirty="0"/>
              <a:t>, and we are expecting to have almost </a:t>
            </a:r>
            <a:r>
              <a:rPr lang="en-US" b="1" dirty="0"/>
              <a:t>18PB</a:t>
            </a:r>
            <a:r>
              <a:rPr lang="en-US" dirty="0"/>
              <a:t> of disk storage by year 2016</a:t>
            </a:r>
          </a:p>
          <a:p>
            <a:r>
              <a:rPr lang="en-US" dirty="0" smtClean="0"/>
              <a:t>Operational Conditions</a:t>
            </a:r>
          </a:p>
          <a:p>
            <a:pPr lvl="1"/>
            <a:r>
              <a:rPr lang="en-US" dirty="0" smtClean="0"/>
              <a:t>4 </a:t>
            </a:r>
            <a:r>
              <a:rPr lang="en-US" dirty="0"/>
              <a:t>LHC and more than 20 other HEP experiments</a:t>
            </a:r>
          </a:p>
          <a:p>
            <a:pPr lvl="1"/>
            <a:r>
              <a:rPr lang="en-US" dirty="0"/>
              <a:t>~18 PB of data online and 19 (35 by the end of 2015) PB near-line (tapes)</a:t>
            </a:r>
          </a:p>
          <a:p>
            <a:pPr lvl="1"/>
            <a:r>
              <a:rPr lang="en-US" dirty="0"/>
              <a:t>Accessed from 13K concurrent processes</a:t>
            </a:r>
          </a:p>
          <a:p>
            <a:pPr lvl="1"/>
            <a:r>
              <a:rPr lang="en-US" dirty="0"/>
              <a:t>Aggregated data bandwidth to storage ~ 80 GB/s</a:t>
            </a:r>
          </a:p>
          <a:p>
            <a:pPr lvl="2"/>
            <a:r>
              <a:rPr lang="en-US" dirty="0"/>
              <a:t>Actually observed: </a:t>
            </a:r>
          </a:p>
          <a:p>
            <a:pPr lvl="3"/>
            <a:r>
              <a:rPr lang="en-US" dirty="0"/>
              <a:t>on LAN ~ 20 GB/s </a:t>
            </a:r>
            <a:br>
              <a:rPr lang="en-US" dirty="0"/>
            </a:br>
            <a:r>
              <a:rPr lang="en-US" dirty="0"/>
              <a:t>(17 GB/s from CMS)</a:t>
            </a:r>
          </a:p>
          <a:p>
            <a:pPr lvl="3"/>
            <a:r>
              <a:rPr lang="en-US" dirty="0"/>
              <a:t>and WAN, ~ 2 GB/s </a:t>
            </a:r>
            <a:br>
              <a:rPr lang="en-US" dirty="0"/>
            </a:br>
            <a:r>
              <a:rPr lang="en-US" dirty="0"/>
              <a:t>(saturating 2x10Gbit </a:t>
            </a:r>
            <a:br>
              <a:rPr lang="en-US" dirty="0"/>
            </a:br>
            <a:r>
              <a:rPr lang="en-US" dirty="0"/>
              <a:t>WAN uplinks)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26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0370" y="4443769"/>
            <a:ext cx="4096041" cy="17594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412630349"/>
              </p:ext>
            </p:extLst>
          </p:nvPr>
        </p:nvGraphicFramePr>
        <p:xfrm>
          <a:off x="5118100" y="1509995"/>
          <a:ext cx="3898900" cy="2706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291511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T1 Data Management &amp; Storage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GPFS = Software Defined Storage</a:t>
            </a:r>
          </a:p>
          <a:p>
            <a:pPr>
              <a:buNone/>
            </a:pPr>
            <a:r>
              <a:rPr lang="en-US" dirty="0" smtClean="0"/>
              <a:t>“</a:t>
            </a:r>
            <a:r>
              <a:rPr lang="en-US" dirty="0" smtClean="0">
                <a:solidFill>
                  <a:srgbClr val="008000"/>
                </a:solidFill>
              </a:rPr>
              <a:t>Why you are using GPFS? It’s boring, it just works…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GPFS is actively evolving</a:t>
            </a:r>
          </a:p>
          <a:p>
            <a:pPr lvl="1"/>
            <a:r>
              <a:rPr lang="en-US" dirty="0" smtClean="0"/>
              <a:t>3 Major releases in last three years</a:t>
            </a:r>
          </a:p>
          <a:p>
            <a:pPr lvl="1"/>
            <a:r>
              <a:rPr lang="en-US" dirty="0" smtClean="0"/>
              <a:t>Incorporated New architectural approaches</a:t>
            </a:r>
          </a:p>
          <a:p>
            <a:pPr lvl="2"/>
            <a:r>
              <a:rPr lang="en-US" dirty="0" err="1" smtClean="0"/>
              <a:t>Hadoop</a:t>
            </a:r>
            <a:r>
              <a:rPr lang="en-US" dirty="0" smtClean="0"/>
              <a:t>-like: SNC (Shared Nothing Cluster, use of DAS)</a:t>
            </a:r>
          </a:p>
          <a:p>
            <a:pPr lvl="2"/>
            <a:r>
              <a:rPr lang="en-US" dirty="0" smtClean="0"/>
              <a:t>RAIN-like: Native RAID (</a:t>
            </a:r>
            <a:r>
              <a:rPr lang="en-US" dirty="0" err="1" smtClean="0"/>
              <a:t>usnig</a:t>
            </a:r>
            <a:r>
              <a:rPr lang="en-US" dirty="0" smtClean="0"/>
              <a:t> IBM’s JBOD, commercialized as GSS)</a:t>
            </a:r>
          </a:p>
          <a:p>
            <a:pPr lvl="2"/>
            <a:r>
              <a:rPr lang="en-US" dirty="0" smtClean="0"/>
              <a:t>Geographically distributed: AFM (with local cache, AFS-like)</a:t>
            </a:r>
          </a:p>
          <a:p>
            <a:pPr lvl="2"/>
            <a:r>
              <a:rPr lang="en-US" dirty="0" smtClean="0"/>
              <a:t>Local read-only cache on clients (RAM extension to a SSD)</a:t>
            </a:r>
          </a:p>
          <a:p>
            <a:pPr lvl="2"/>
            <a:r>
              <a:rPr lang="en-US" dirty="0" smtClean="0"/>
              <a:t>Integration with </a:t>
            </a:r>
            <a:r>
              <a:rPr lang="en-US" dirty="0" err="1" smtClean="0"/>
              <a:t>OpenStack</a:t>
            </a:r>
            <a:r>
              <a:rPr lang="en-US" dirty="0" smtClean="0"/>
              <a:t> (Native support in Glance, Cinder and Swift</a:t>
            </a:r>
          </a:p>
          <a:p>
            <a:r>
              <a:rPr lang="en-US" dirty="0" smtClean="0"/>
              <a:t>IBM GPFS and TSM operational costs  </a:t>
            </a:r>
          </a:p>
          <a:p>
            <a:pPr lvl="1"/>
            <a:r>
              <a:rPr lang="en-US" dirty="0" smtClean="0"/>
              <a:t>TSM 25-30K€/year  (including CNAF backup service) </a:t>
            </a:r>
          </a:p>
          <a:p>
            <a:pPr lvl="1"/>
            <a:r>
              <a:rPr lang="en-US" dirty="0" smtClean="0"/>
              <a:t>GPFS ~50K€/year  (for all INFN sites, “Campus Grid license”)</a:t>
            </a: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4168264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T1 Data Management &amp; Storage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8474" y="1527205"/>
            <a:ext cx="8114513" cy="47796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Mass Storage System</a:t>
            </a:r>
          </a:p>
          <a:p>
            <a:r>
              <a:rPr lang="en-US" dirty="0" smtClean="0"/>
              <a:t>HSM: </a:t>
            </a:r>
            <a:r>
              <a:rPr lang="en-US" dirty="0" smtClean="0"/>
              <a:t>GEMSS (Grid Enabled Mass Storage System)</a:t>
            </a:r>
            <a:endParaRPr lang="en-US" dirty="0" smtClean="0"/>
          </a:p>
          <a:p>
            <a:pPr lvl="1"/>
            <a:r>
              <a:rPr lang="en-US" dirty="0" smtClean="0"/>
              <a:t>Integration of IBM GPFS and TSM + specific customization and the SRM interface </a:t>
            </a:r>
            <a:r>
              <a:rPr lang="en-US" dirty="0" err="1" smtClean="0"/>
              <a:t>StoRM</a:t>
            </a:r>
            <a:endParaRPr lang="en-US" dirty="0" smtClean="0"/>
          </a:p>
          <a:p>
            <a:pPr lvl="1"/>
            <a:r>
              <a:rPr lang="en-US" dirty="0" smtClean="0"/>
              <a:t>Very good performance and efficiency </a:t>
            </a:r>
          </a:p>
          <a:p>
            <a:r>
              <a:rPr lang="en-US" dirty="0" smtClean="0"/>
              <a:t>TSM server – core of MSS system</a:t>
            </a:r>
          </a:p>
          <a:p>
            <a:pPr lvl="1"/>
            <a:r>
              <a:rPr lang="en-US" dirty="0" smtClean="0"/>
              <a:t>Current version does not support redundant server configuration</a:t>
            </a:r>
          </a:p>
          <a:p>
            <a:pPr lvl="2"/>
            <a:r>
              <a:rPr lang="en-US" dirty="0" smtClean="0"/>
              <a:t>Using “warm” spare server with shared storage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TSM server with FC16 </a:t>
            </a:r>
            <a:r>
              <a:rPr lang="en-US" dirty="0" smtClean="0"/>
              <a:t>HBA</a:t>
            </a:r>
          </a:p>
          <a:p>
            <a:pPr lvl="2"/>
            <a:r>
              <a:rPr lang="en-US" dirty="0" smtClean="0"/>
              <a:t>Throughput </a:t>
            </a:r>
            <a:r>
              <a:rPr lang="en-US" dirty="0"/>
              <a:t>to 900MB/s during re-pack and data migration</a:t>
            </a:r>
          </a:p>
          <a:p>
            <a:pPr lvl="1"/>
            <a:r>
              <a:rPr lang="en-US" dirty="0" smtClean="0"/>
              <a:t>Upgrade </a:t>
            </a:r>
            <a:r>
              <a:rPr lang="en-US" dirty="0"/>
              <a:t>to new TSM version (7.1) in under way</a:t>
            </a:r>
          </a:p>
          <a:p>
            <a:pPr lvl="2"/>
            <a:r>
              <a:rPr lang="en-US" dirty="0" smtClean="0"/>
              <a:t>New </a:t>
            </a:r>
            <a:r>
              <a:rPr lang="en-US" dirty="0"/>
              <a:t>version supporting “Active-passive” server </a:t>
            </a:r>
            <a:r>
              <a:rPr lang="en-US" dirty="0" err="1"/>
              <a:t>config</a:t>
            </a:r>
            <a:r>
              <a:rPr lang="en-US" dirty="0"/>
              <a:t> with automatic failover</a:t>
            </a:r>
            <a:endParaRPr lang="en-US" dirty="0" smtClean="0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543733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CNAF T1 &amp; Cloud Activities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Provision and evolution of a Cloud infrastructure to provide virtual services (CPU, storage, database, networking, …) for various use cases</a:t>
            </a:r>
          </a:p>
          <a:p>
            <a:r>
              <a:rPr lang="en-US" dirty="0" smtClean="0"/>
              <a:t>Investigation</a:t>
            </a:r>
            <a:r>
              <a:rPr lang="en-US" dirty="0"/>
              <a:t>, together with the Tier-1, on how to better integrate Grid-based and Cloud-based </a:t>
            </a:r>
            <a:r>
              <a:rPr lang="en-US" dirty="0" smtClean="0"/>
              <a:t>services</a:t>
            </a:r>
          </a:p>
          <a:p>
            <a:r>
              <a:rPr lang="en-US" dirty="0"/>
              <a:t>Participation &amp; coordination of major national and international projects (OCP, INDIGO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9194178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INFN</a:t>
            </a:r>
            <a:r>
              <a:rPr lang="en-US" dirty="0"/>
              <a:t> = </a:t>
            </a:r>
            <a:r>
              <a:rPr lang="en-US" dirty="0" err="1"/>
              <a:t>Istituto</a:t>
            </a:r>
            <a:r>
              <a:rPr lang="en-US" dirty="0"/>
              <a:t> </a:t>
            </a:r>
            <a:r>
              <a:rPr lang="en-US" dirty="0" err="1"/>
              <a:t>Nazionale</a:t>
            </a:r>
            <a:r>
              <a:rPr lang="en-US" dirty="0"/>
              <a:t> di </a:t>
            </a:r>
            <a:r>
              <a:rPr lang="en-US" dirty="0" err="1"/>
              <a:t>Fisica</a:t>
            </a:r>
            <a:r>
              <a:rPr lang="en-US" dirty="0"/>
              <a:t> </a:t>
            </a:r>
            <a:r>
              <a:rPr lang="en-US" dirty="0" err="1"/>
              <a:t>Nucleare</a:t>
            </a:r>
            <a:r>
              <a:rPr lang="en-US" dirty="0"/>
              <a:t> (National Institute for Nuclear Physics)</a:t>
            </a:r>
          </a:p>
          <a:p>
            <a:pPr lvl="1"/>
            <a:r>
              <a:rPr lang="en-US" b="1" dirty="0"/>
              <a:t>Italian research agency </a:t>
            </a:r>
            <a:r>
              <a:rPr lang="en-US" dirty="0"/>
              <a:t>dedicated to the study of the fundamental constituents of matter and the laws that govern them, under the supervision of the Ministry of Education, Universities and Research (MIUR).</a:t>
            </a:r>
          </a:p>
          <a:p>
            <a:pPr lvl="1"/>
            <a:r>
              <a:rPr lang="en-US" dirty="0"/>
              <a:t>It conducts </a:t>
            </a:r>
            <a:r>
              <a:rPr lang="en-US" b="1" dirty="0"/>
              <a:t>theoretical and experimental research </a:t>
            </a:r>
            <a:r>
              <a:rPr lang="en-US" dirty="0"/>
              <a:t>in the fields of </a:t>
            </a:r>
            <a:r>
              <a:rPr lang="en-US" dirty="0" err="1"/>
              <a:t>subnuclear</a:t>
            </a:r>
            <a:r>
              <a:rPr lang="en-US" dirty="0"/>
              <a:t>, nuclear and </a:t>
            </a:r>
            <a:r>
              <a:rPr lang="en-US" dirty="0" err="1"/>
              <a:t>astroparticle</a:t>
            </a:r>
            <a:r>
              <a:rPr lang="en-US" dirty="0"/>
              <a:t> physics, in close collaboration with Italian universities.</a:t>
            </a:r>
          </a:p>
          <a:p>
            <a:pPr lvl="2"/>
            <a:r>
              <a:rPr lang="en-US" dirty="0"/>
              <a:t>Strong experience and know-how also in cutting-edge technology and instruments. Among them, long-standing experience on HPC, distributed storage and computing (Grids and Clouds)</a:t>
            </a:r>
          </a:p>
          <a:p>
            <a:r>
              <a:rPr lang="en-US" dirty="0"/>
              <a:t>Strong focus also on </a:t>
            </a:r>
            <a:r>
              <a:rPr lang="en-US" b="1" dirty="0"/>
              <a:t>technology transfer programs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Transfer of technologies and know-how to Italian and European companies, developed within INFN scientific programs.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44500" y="6330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3699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CNAF T1 &amp; Cloud Activities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5816601" cy="48895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Cloud Partition</a:t>
            </a:r>
          </a:p>
          <a:p>
            <a:r>
              <a:rPr lang="en-US" dirty="0" smtClean="0"/>
              <a:t>Collaboration with the Tier-1</a:t>
            </a:r>
          </a:p>
          <a:p>
            <a:r>
              <a:rPr lang="en-US" dirty="0" smtClean="0"/>
              <a:t>Dynamically </a:t>
            </a:r>
            <a:r>
              <a:rPr lang="en-US" dirty="0"/>
              <a:t>a</a:t>
            </a:r>
            <a:r>
              <a:rPr lang="en-US" dirty="0" smtClean="0"/>
              <a:t>ssign nodes belonging to the Grid-enabled Tier-1 farm to a Cloud infrastructure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partition director</a:t>
            </a:r>
            <a:r>
              <a:rPr lang="en-US" dirty="0" smtClean="0"/>
              <a:t> uses a dynamic </a:t>
            </a:r>
            <a:r>
              <a:rPr lang="en-US" dirty="0"/>
              <a:t>partitioning mechanism </a:t>
            </a:r>
            <a:r>
              <a:rPr lang="en-US" dirty="0" smtClean="0"/>
              <a:t>similar to the one deployed </a:t>
            </a:r>
            <a:r>
              <a:rPr lang="en-US" dirty="0"/>
              <a:t>at </a:t>
            </a:r>
            <a:r>
              <a:rPr lang="en-US" dirty="0" smtClean="0"/>
              <a:t>the Tier-1 </a:t>
            </a:r>
            <a:r>
              <a:rPr lang="en-US" dirty="0"/>
              <a:t>for the provisioning of </a:t>
            </a:r>
            <a:r>
              <a:rPr lang="en-US" dirty="0" smtClean="0"/>
              <a:t>multi-core resources</a:t>
            </a:r>
            <a:endParaRPr lang="en-US" dirty="0"/>
          </a:p>
        </p:txBody>
      </p:sp>
      <p:pic>
        <p:nvPicPr>
          <p:cNvPr id="8" name="Picture 7" descr="dynamic_fa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060" y="1574800"/>
            <a:ext cx="2806699" cy="4457700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851314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CNAF T1 &amp; Cloud Activities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978401" cy="50165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Dynamic Farm</a:t>
            </a:r>
          </a:p>
          <a:p>
            <a:r>
              <a:rPr lang="en-US" dirty="0" smtClean="0"/>
              <a:t>Collaboration with the Tier-1 and INFN Pisa</a:t>
            </a:r>
          </a:p>
          <a:p>
            <a:r>
              <a:rPr lang="en-US" dirty="0" smtClean="0"/>
              <a:t>Extend the Tier-1 Farm with resources available outside CNAF</a:t>
            </a:r>
          </a:p>
          <a:p>
            <a:r>
              <a:rPr lang="en-US" dirty="0" smtClean="0"/>
              <a:t>Define </a:t>
            </a:r>
            <a:r>
              <a:rPr lang="en-US" dirty="0"/>
              <a:t>a VM image </a:t>
            </a:r>
            <a:r>
              <a:rPr lang="en-US" dirty="0" smtClean="0"/>
              <a:t>that, </a:t>
            </a:r>
            <a:r>
              <a:rPr lang="en-US" dirty="0"/>
              <a:t>when run, connects to the </a:t>
            </a:r>
            <a:r>
              <a:rPr lang="en-US" dirty="0" smtClean="0"/>
              <a:t>Tier-1 LSF batch </a:t>
            </a:r>
            <a:r>
              <a:rPr lang="en-US" dirty="0"/>
              <a:t>system and becomes </a:t>
            </a:r>
            <a:r>
              <a:rPr lang="en-US" dirty="0" smtClean="0"/>
              <a:t>a worker </a:t>
            </a:r>
            <a:r>
              <a:rPr lang="en-US" dirty="0"/>
              <a:t>node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Prototype available</a:t>
            </a:r>
          </a:p>
          <a:p>
            <a:pPr lvl="1"/>
            <a:r>
              <a:rPr lang="en-US" dirty="0" smtClean="0"/>
              <a:t>ARUBA</a:t>
            </a:r>
            <a:r>
              <a:rPr lang="en-US" dirty="0"/>
              <a:t>: VMware based computing </a:t>
            </a:r>
            <a:r>
              <a:rPr lang="en-US" dirty="0" err="1"/>
              <a:t>centre</a:t>
            </a:r>
            <a:r>
              <a:rPr lang="en-US" dirty="0"/>
              <a:t> in Arezzo. It offers spare </a:t>
            </a:r>
            <a:r>
              <a:rPr lang="en-US" dirty="0" err="1"/>
              <a:t>cpu&amp;</a:t>
            </a:r>
            <a:r>
              <a:rPr lang="en-US" dirty="0" err="1" smtClean="0"/>
              <a:t>resources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When </a:t>
            </a:r>
            <a:r>
              <a:rPr lang="en-US" dirty="0"/>
              <a:t>they need resources, virtual CPUs are </a:t>
            </a:r>
            <a:r>
              <a:rPr lang="en-US" dirty="0" err="1"/>
              <a:t>slowered</a:t>
            </a:r>
            <a:r>
              <a:rPr lang="en-US" dirty="0"/>
              <a:t> down to few </a:t>
            </a:r>
            <a:r>
              <a:rPr lang="en-US" dirty="0" err="1" smtClean="0"/>
              <a:t>MHz.</a:t>
            </a:r>
            <a:endParaRPr lang="en-US" dirty="0"/>
          </a:p>
          <a:p>
            <a:pPr lvl="1"/>
            <a:r>
              <a:rPr lang="en-US" dirty="0" smtClean="0"/>
              <a:t>Running </a:t>
            </a:r>
            <a:r>
              <a:rPr lang="en-US" dirty="0"/>
              <a:t>CMS production multicore jobs </a:t>
            </a:r>
            <a:r>
              <a:rPr lang="en-US" dirty="0" smtClean="0"/>
              <a:t>there</a:t>
            </a:r>
            <a:endParaRPr lang="en-US" dirty="0"/>
          </a:p>
          <a:p>
            <a:r>
              <a:rPr lang="en-US" dirty="0" smtClean="0"/>
              <a:t>Evaluating </a:t>
            </a:r>
            <a:r>
              <a:rPr lang="en-US" dirty="0"/>
              <a:t>similar solutions, </a:t>
            </a:r>
            <a:r>
              <a:rPr lang="en-US" dirty="0" err="1"/>
              <a:t>docker</a:t>
            </a:r>
            <a:r>
              <a:rPr lang="en-US" dirty="0"/>
              <a:t> based. </a:t>
            </a:r>
            <a:endParaRPr lang="en-US" dirty="0" smtClean="0"/>
          </a:p>
        </p:txBody>
      </p:sp>
      <p:pic>
        <p:nvPicPr>
          <p:cNvPr id="18" name="Picture 17" descr="dyn_farm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942" y="1583140"/>
            <a:ext cx="3791518" cy="2157556"/>
          </a:xfrm>
          <a:prstGeom prst="rect">
            <a:avLst/>
          </a:prstGeom>
        </p:spPr>
      </p:pic>
      <p:pic>
        <p:nvPicPr>
          <p:cNvPr id="19" name="Picture 18" descr="dyn_farm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850" y="3845737"/>
            <a:ext cx="3742910" cy="1920063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3175104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Cloud@CNAF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2662"/>
            <a:ext cx="8229600" cy="4853069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 smtClean="0"/>
              <a:t>More recently investigation and implementation of a general-purpose infrastructure based on OpenStack</a:t>
            </a:r>
          </a:p>
          <a:p>
            <a:pPr lvl="1"/>
            <a:r>
              <a:rPr lang="en-US" dirty="0" smtClean="0"/>
              <a:t>Started in the </a:t>
            </a:r>
            <a:r>
              <a:rPr lang="en-US" dirty="0" err="1" smtClean="0"/>
              <a:t>MarcheCloud</a:t>
            </a:r>
            <a:r>
              <a:rPr lang="en-US" dirty="0" smtClean="0"/>
              <a:t> project (mid-2012-2013)</a:t>
            </a:r>
          </a:p>
          <a:p>
            <a:r>
              <a:rPr lang="en-US" sz="3300" dirty="0" smtClean="0"/>
              <a:t>CNAF-wide initiative, to cover multiple use cases</a:t>
            </a:r>
          </a:p>
          <a:p>
            <a:pPr lvl="1"/>
            <a:r>
              <a:rPr lang="en-US" dirty="0"/>
              <a:t>Provisioning of VMs for internal research </a:t>
            </a:r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Provisioning </a:t>
            </a:r>
            <a:r>
              <a:rPr lang="en-US" dirty="0"/>
              <a:t>of VMs to other </a:t>
            </a:r>
            <a:r>
              <a:rPr lang="en-US" dirty="0" smtClean="0"/>
              <a:t>services, e.g</a:t>
            </a:r>
            <a:r>
              <a:rPr lang="en-US" dirty="0"/>
              <a:t>. </a:t>
            </a:r>
            <a:r>
              <a:rPr lang="en-US" dirty="0" smtClean="0"/>
              <a:t>Jenkins slaves</a:t>
            </a:r>
            <a:endParaRPr lang="en-US" dirty="0"/>
          </a:p>
          <a:p>
            <a:pPr lvl="1"/>
            <a:r>
              <a:rPr lang="en-US" dirty="0" smtClean="0"/>
              <a:t>Provisioning </a:t>
            </a:r>
            <a:r>
              <a:rPr lang="en-US" dirty="0"/>
              <a:t>of VMs to </a:t>
            </a:r>
            <a:r>
              <a:rPr lang="en-US" dirty="0" smtClean="0"/>
              <a:t>experiments, e.g. CMS and ATLAS</a:t>
            </a:r>
            <a:endParaRPr lang="en-US" dirty="0"/>
          </a:p>
          <a:p>
            <a:pPr lvl="1"/>
            <a:r>
              <a:rPr lang="en-US" dirty="0" smtClean="0"/>
              <a:t>Participation </a:t>
            </a:r>
            <a:r>
              <a:rPr lang="en-US" dirty="0"/>
              <a:t>to an INFN-wide repository of </a:t>
            </a:r>
            <a:r>
              <a:rPr lang="en-US" dirty="0" smtClean="0"/>
              <a:t>VMs</a:t>
            </a:r>
            <a:endParaRPr lang="en-US" dirty="0"/>
          </a:p>
          <a:p>
            <a:pPr lvl="1"/>
            <a:r>
              <a:rPr lang="en-US" dirty="0" smtClean="0"/>
              <a:t>Support </a:t>
            </a:r>
            <a:r>
              <a:rPr lang="en-US" dirty="0"/>
              <a:t>for </a:t>
            </a:r>
            <a:r>
              <a:rPr lang="en-US" dirty="0" smtClean="0"/>
              <a:t>other </a:t>
            </a:r>
            <a:r>
              <a:rPr lang="en-US" dirty="0"/>
              <a:t>projects, </a:t>
            </a:r>
            <a:r>
              <a:rPr lang="en-US" dirty="0" smtClean="0"/>
              <a:t>e.g. </a:t>
            </a:r>
            <a:r>
              <a:rPr lang="en-US" dirty="0"/>
              <a:t>EEE and !</a:t>
            </a:r>
            <a:r>
              <a:rPr lang="en-US" dirty="0" smtClean="0"/>
              <a:t>CHAOS</a:t>
            </a:r>
            <a:endParaRPr lang="en-US" dirty="0"/>
          </a:p>
          <a:p>
            <a:pPr lvl="1"/>
            <a:r>
              <a:rPr lang="en-US" dirty="0" smtClean="0"/>
              <a:t>Support </a:t>
            </a:r>
            <a:r>
              <a:rPr lang="en-US" dirty="0"/>
              <a:t>for demos, seminars and </a:t>
            </a:r>
            <a:r>
              <a:rPr lang="en-US" dirty="0" smtClean="0"/>
              <a:t>tutorials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2524728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Cloud@CNAF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7499"/>
            <a:ext cx="4191000" cy="4279901"/>
          </a:xfrm>
        </p:spPr>
        <p:txBody>
          <a:bodyPr>
            <a:normAutofit fontScale="55000" lnSpcReduction="20000"/>
          </a:bodyPr>
          <a:lstStyle/>
          <a:p>
            <a:pPr marL="0" lvl="2" indent="0">
              <a:buNone/>
            </a:pPr>
            <a:r>
              <a:rPr lang="it-IT" sz="2800" dirty="0" smtClean="0"/>
              <a:t>Havana</a:t>
            </a:r>
          </a:p>
          <a:p>
            <a:pPr marL="342900" lvl="2" indent="-342900"/>
            <a:r>
              <a:rPr lang="it-IT" sz="2800" dirty="0" smtClean="0"/>
              <a:t>1 </a:t>
            </a:r>
            <a:r>
              <a:rPr lang="it-IT" sz="2800" dirty="0"/>
              <a:t>Controller </a:t>
            </a:r>
            <a:r>
              <a:rPr lang="it-IT" sz="2800" dirty="0" err="1"/>
              <a:t>Node</a:t>
            </a:r>
            <a:endParaRPr lang="it-IT" sz="2800" dirty="0"/>
          </a:p>
          <a:p>
            <a:pPr marL="800100" lvl="3" indent="-342900"/>
            <a:r>
              <a:rPr lang="it-IT" dirty="0" err="1"/>
              <a:t>Keystone</a:t>
            </a:r>
            <a:r>
              <a:rPr lang="it-IT" dirty="0"/>
              <a:t>, </a:t>
            </a:r>
            <a:r>
              <a:rPr lang="it-IT" dirty="0" err="1"/>
              <a:t>Glance</a:t>
            </a:r>
            <a:r>
              <a:rPr lang="it-IT" dirty="0"/>
              <a:t> (LVM) , </a:t>
            </a:r>
            <a:r>
              <a:rPr lang="it-IT" dirty="0" err="1"/>
              <a:t>Heat</a:t>
            </a:r>
            <a:r>
              <a:rPr lang="it-IT" dirty="0"/>
              <a:t>, </a:t>
            </a:r>
            <a:r>
              <a:rPr lang="it-IT" dirty="0" err="1"/>
              <a:t>Horizon</a:t>
            </a:r>
            <a:r>
              <a:rPr lang="it-IT" dirty="0"/>
              <a:t>, </a:t>
            </a:r>
            <a:r>
              <a:rPr lang="it-IT" dirty="0" err="1"/>
              <a:t>Ceilometer</a:t>
            </a:r>
            <a:r>
              <a:rPr lang="it-IT" dirty="0"/>
              <a:t>, </a:t>
            </a:r>
            <a:r>
              <a:rPr lang="it-IT" dirty="0" err="1"/>
              <a:t>MySQL</a:t>
            </a:r>
            <a:r>
              <a:rPr lang="it-IT" dirty="0"/>
              <a:t>, QPID</a:t>
            </a:r>
          </a:p>
          <a:p>
            <a:pPr marL="800100" lvl="3" indent="-342900"/>
            <a:r>
              <a:rPr lang="it-IT" dirty="0"/>
              <a:t>2x8 HT (32) Intel(</a:t>
            </a:r>
            <a:r>
              <a:rPr lang="it-IT" dirty="0" err="1"/>
              <a:t>R</a:t>
            </a:r>
            <a:r>
              <a:rPr lang="it-IT" dirty="0"/>
              <a:t>) </a:t>
            </a:r>
            <a:r>
              <a:rPr lang="it-IT" dirty="0" err="1"/>
              <a:t>Xeon</a:t>
            </a:r>
            <a:r>
              <a:rPr lang="it-IT" dirty="0"/>
              <a:t>(</a:t>
            </a:r>
            <a:r>
              <a:rPr lang="it-IT" dirty="0" err="1"/>
              <a:t>R</a:t>
            </a:r>
            <a:r>
              <a:rPr lang="it-IT" dirty="0"/>
              <a:t>) CPU E5-2450 0 @ 2.10GHz, 64 GB di </a:t>
            </a:r>
            <a:r>
              <a:rPr lang="it-IT" dirty="0" smtClean="0"/>
              <a:t>RAM</a:t>
            </a:r>
          </a:p>
          <a:p>
            <a:pPr marL="457200" lvl="3" indent="0">
              <a:lnSpc>
                <a:spcPct val="70000"/>
              </a:lnSpc>
              <a:buNone/>
            </a:pPr>
            <a:endParaRPr lang="it-IT" dirty="0"/>
          </a:p>
          <a:p>
            <a:pPr marL="342900" lvl="2" indent="-342900"/>
            <a:r>
              <a:rPr lang="it-IT" sz="2800" dirty="0"/>
              <a:t>1 Network </a:t>
            </a:r>
            <a:r>
              <a:rPr lang="it-IT" sz="2800" dirty="0" err="1"/>
              <a:t>Node</a:t>
            </a:r>
            <a:endParaRPr lang="it-IT" sz="2800" dirty="0"/>
          </a:p>
          <a:p>
            <a:pPr marL="800100" lvl="3" indent="-342900"/>
            <a:r>
              <a:rPr lang="it-IT" dirty="0" err="1"/>
              <a:t>Neutron</a:t>
            </a:r>
            <a:r>
              <a:rPr lang="it-IT" dirty="0"/>
              <a:t> con OVS + VLAN</a:t>
            </a:r>
          </a:p>
          <a:p>
            <a:pPr marL="800100" lvl="3" indent="-342900"/>
            <a:r>
              <a:rPr lang="it-IT" dirty="0"/>
              <a:t>2x6HT (24) Intel(</a:t>
            </a:r>
            <a:r>
              <a:rPr lang="it-IT" dirty="0" err="1"/>
              <a:t>R</a:t>
            </a:r>
            <a:r>
              <a:rPr lang="it-IT" dirty="0"/>
              <a:t>) </a:t>
            </a:r>
            <a:r>
              <a:rPr lang="it-IT" dirty="0" err="1"/>
              <a:t>Xeon</a:t>
            </a:r>
            <a:r>
              <a:rPr lang="it-IT" dirty="0"/>
              <a:t>(</a:t>
            </a:r>
            <a:r>
              <a:rPr lang="it-IT" dirty="0" err="1"/>
              <a:t>R</a:t>
            </a:r>
            <a:r>
              <a:rPr lang="it-IT" dirty="0"/>
              <a:t>) CPU E5-2450 0 @ 2.10GHz, 64 GB di </a:t>
            </a:r>
            <a:r>
              <a:rPr lang="it-IT" dirty="0" smtClean="0"/>
              <a:t>RAM</a:t>
            </a:r>
          </a:p>
          <a:p>
            <a:pPr marL="800100" lvl="3" indent="-342900"/>
            <a:endParaRPr lang="it-IT" dirty="0" smtClean="0"/>
          </a:p>
          <a:p>
            <a:pPr marL="800100" lvl="3" indent="-342900">
              <a:lnSpc>
                <a:spcPct val="70000"/>
              </a:lnSpc>
            </a:pPr>
            <a:endParaRPr lang="it-IT" dirty="0"/>
          </a:p>
          <a:p>
            <a:pPr marL="342900" lvl="2" indent="-342900"/>
            <a:r>
              <a:rPr lang="it-IT" sz="2800" dirty="0"/>
              <a:t>4 x Compute </a:t>
            </a:r>
            <a:r>
              <a:rPr lang="it-IT" sz="2800" dirty="0" err="1"/>
              <a:t>Node</a:t>
            </a:r>
            <a:endParaRPr lang="it-IT" sz="2800" dirty="0"/>
          </a:p>
          <a:p>
            <a:pPr marL="800100" lvl="3" indent="-342900"/>
            <a:r>
              <a:rPr lang="it-IT" dirty="0"/>
              <a:t>Nova per KVM/QEMU</a:t>
            </a:r>
          </a:p>
          <a:p>
            <a:pPr marL="800100" lvl="3" indent="-342900"/>
            <a:r>
              <a:rPr lang="it-IT" dirty="0"/>
              <a:t>2 x 8 core AMD con 64 GB RAM per nodo (tot: 64 core e 256 GB di RAM</a:t>
            </a:r>
            <a:r>
              <a:rPr lang="it-IT" dirty="0" smtClean="0"/>
              <a:t>)</a:t>
            </a:r>
          </a:p>
          <a:p>
            <a:pPr marL="800100" lvl="3" indent="-342900"/>
            <a:endParaRPr lang="it-IT" dirty="0"/>
          </a:p>
          <a:p>
            <a:pPr marL="342900" lvl="2" indent="-342900"/>
            <a:r>
              <a:rPr lang="it-IT" sz="2800" dirty="0" err="1" smtClean="0"/>
              <a:t>Shared</a:t>
            </a:r>
            <a:r>
              <a:rPr lang="it-IT" sz="2800" dirty="0" smtClean="0"/>
              <a:t> Storage (</a:t>
            </a:r>
            <a:r>
              <a:rPr lang="it-IT" sz="2800" dirty="0" err="1"/>
              <a:t>PowerVault</a:t>
            </a:r>
            <a:r>
              <a:rPr lang="it-IT" sz="2800" dirty="0"/>
              <a:t> + 2 server GPFS)</a:t>
            </a:r>
          </a:p>
          <a:p>
            <a:pPr marL="800100" lvl="3" indent="-342900"/>
            <a:r>
              <a:rPr lang="it-IT" dirty="0"/>
              <a:t>16 TB </a:t>
            </a:r>
            <a:r>
              <a:rPr lang="it-IT" dirty="0" err="1" smtClean="0"/>
              <a:t>onGPFS</a:t>
            </a:r>
            <a:r>
              <a:rPr lang="it-IT" dirty="0" smtClean="0"/>
              <a:t> for Nova </a:t>
            </a:r>
            <a:r>
              <a:rPr lang="it-IT" dirty="0" err="1" smtClean="0"/>
              <a:t>backend</a:t>
            </a:r>
            <a:r>
              <a:rPr lang="it-IT" dirty="0" smtClean="0"/>
              <a:t> </a:t>
            </a:r>
          </a:p>
          <a:p>
            <a:pPr marL="800100" lvl="3" indent="-342900"/>
            <a:endParaRPr lang="it-IT" dirty="0" smtClean="0"/>
          </a:p>
          <a:p>
            <a:pPr marL="342900" lvl="2" indent="-342900"/>
            <a:r>
              <a:rPr lang="it-IT" sz="2700" dirty="0" smtClean="0"/>
              <a:t>1 </a:t>
            </a:r>
            <a:r>
              <a:rPr lang="it-IT" sz="2700" dirty="0"/>
              <a:t>Web Proxy per la </a:t>
            </a:r>
            <a:r>
              <a:rPr lang="it-IT" sz="2700" dirty="0" err="1"/>
              <a:t>dashboard</a:t>
            </a:r>
            <a:endParaRPr lang="it-IT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84700" y="1577507"/>
            <a:ext cx="4203700" cy="528049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it-IT" sz="2800" dirty="0" err="1" smtClean="0"/>
              <a:t>Juno</a:t>
            </a:r>
            <a:endParaRPr lang="it-IT" sz="2800" dirty="0" smtClean="0"/>
          </a:p>
          <a:p>
            <a:pPr marL="342900" lvl="2" indent="-342900"/>
            <a:r>
              <a:rPr lang="it-IT" sz="2800" dirty="0" smtClean="0"/>
              <a:t>2 </a:t>
            </a:r>
            <a:r>
              <a:rPr lang="it-IT" sz="2800" dirty="0"/>
              <a:t>x  Controller </a:t>
            </a:r>
            <a:r>
              <a:rPr lang="it-IT" sz="2800" dirty="0" err="1"/>
              <a:t>Node</a:t>
            </a:r>
            <a:r>
              <a:rPr lang="it-IT" sz="2800" dirty="0"/>
              <a:t> – HA </a:t>
            </a:r>
            <a:r>
              <a:rPr lang="it-IT" sz="2800" dirty="0" err="1"/>
              <a:t>active</a:t>
            </a:r>
            <a:r>
              <a:rPr lang="it-IT" sz="2800" dirty="0"/>
              <a:t>/</a:t>
            </a:r>
            <a:r>
              <a:rPr lang="it-IT" sz="2800" dirty="0" err="1" smtClean="0"/>
              <a:t>active</a:t>
            </a:r>
            <a:endParaRPr lang="it-IT" sz="2800" dirty="0" smtClean="0"/>
          </a:p>
          <a:p>
            <a:pPr marL="800100" lvl="3" indent="-342900"/>
            <a:r>
              <a:rPr lang="it-IT" dirty="0" err="1" smtClean="0"/>
              <a:t>Keystone</a:t>
            </a:r>
            <a:r>
              <a:rPr lang="it-IT" dirty="0"/>
              <a:t>, </a:t>
            </a:r>
            <a:r>
              <a:rPr lang="it-IT" dirty="0" err="1"/>
              <a:t>Heat</a:t>
            </a:r>
            <a:r>
              <a:rPr lang="it-IT" dirty="0"/>
              <a:t>, </a:t>
            </a:r>
            <a:r>
              <a:rPr lang="it-IT" dirty="0" err="1"/>
              <a:t>Horizon</a:t>
            </a:r>
            <a:r>
              <a:rPr lang="it-IT" dirty="0"/>
              <a:t>, </a:t>
            </a:r>
            <a:r>
              <a:rPr lang="it-IT" dirty="0" err="1"/>
              <a:t>Ceilometer</a:t>
            </a:r>
            <a:r>
              <a:rPr lang="it-IT" dirty="0"/>
              <a:t>, </a:t>
            </a:r>
            <a:r>
              <a:rPr lang="it-IT" dirty="0" err="1"/>
              <a:t>Neutron</a:t>
            </a:r>
            <a:r>
              <a:rPr lang="it-IT" dirty="0"/>
              <a:t> server, </a:t>
            </a:r>
            <a:r>
              <a:rPr lang="it-IT" dirty="0" err="1"/>
              <a:t>Trove</a:t>
            </a:r>
            <a:endParaRPr lang="it-IT" dirty="0"/>
          </a:p>
          <a:p>
            <a:pPr marL="800100" lvl="3" indent="-342900"/>
            <a:r>
              <a:rPr lang="it-IT" dirty="0" err="1"/>
              <a:t>HAProxy</a:t>
            </a:r>
            <a:r>
              <a:rPr lang="it-IT" dirty="0"/>
              <a:t> &amp; </a:t>
            </a:r>
            <a:r>
              <a:rPr lang="it-IT" dirty="0" err="1"/>
              <a:t>Keepalived</a:t>
            </a:r>
            <a:r>
              <a:rPr lang="it-IT" dirty="0"/>
              <a:t> x API</a:t>
            </a:r>
          </a:p>
          <a:p>
            <a:pPr marL="800100" lvl="3" indent="-342900"/>
            <a:r>
              <a:rPr lang="it-IT" dirty="0" err="1"/>
              <a:t>Glance</a:t>
            </a:r>
            <a:r>
              <a:rPr lang="it-IT" dirty="0"/>
              <a:t> &amp; </a:t>
            </a:r>
            <a:r>
              <a:rPr lang="it-IT" dirty="0" err="1"/>
              <a:t>Cinder</a:t>
            </a:r>
            <a:r>
              <a:rPr lang="it-IT" dirty="0"/>
              <a:t> </a:t>
            </a:r>
          </a:p>
          <a:p>
            <a:pPr marL="342900" lvl="2" indent="-342900"/>
            <a:r>
              <a:rPr lang="it-IT" sz="2800" dirty="0"/>
              <a:t>2 x Network </a:t>
            </a:r>
            <a:r>
              <a:rPr lang="it-IT" sz="2800" dirty="0" err="1"/>
              <a:t>Node</a:t>
            </a:r>
            <a:r>
              <a:rPr lang="it-IT" sz="2800" dirty="0"/>
              <a:t> – HA </a:t>
            </a:r>
            <a:r>
              <a:rPr lang="it-IT" sz="2800" dirty="0" err="1"/>
              <a:t>active</a:t>
            </a:r>
            <a:r>
              <a:rPr lang="it-IT" sz="2800" dirty="0"/>
              <a:t>/</a:t>
            </a:r>
            <a:r>
              <a:rPr lang="it-IT" sz="2800" dirty="0" err="1"/>
              <a:t>active</a:t>
            </a:r>
            <a:r>
              <a:rPr lang="it-IT" sz="2800" dirty="0"/>
              <a:t> </a:t>
            </a:r>
            <a:r>
              <a:rPr lang="it-IT" sz="2800" dirty="0" err="1" smtClean="0"/>
              <a:t>partial</a:t>
            </a:r>
            <a:r>
              <a:rPr lang="it-IT" sz="2800" dirty="0" smtClean="0"/>
              <a:t> (</a:t>
            </a:r>
            <a:r>
              <a:rPr lang="it-IT" sz="2800" dirty="0"/>
              <a:t>DHCP agent in </a:t>
            </a:r>
            <a:r>
              <a:rPr lang="it-IT" sz="2800" dirty="0" err="1"/>
              <a:t>active</a:t>
            </a:r>
            <a:r>
              <a:rPr lang="it-IT" sz="2800" dirty="0"/>
              <a:t>/</a:t>
            </a:r>
            <a:r>
              <a:rPr lang="it-IT" sz="2800" dirty="0" err="1"/>
              <a:t>active</a:t>
            </a:r>
            <a:r>
              <a:rPr lang="it-IT" sz="2800" dirty="0"/>
              <a:t>, L3 agent in hot standby)</a:t>
            </a:r>
          </a:p>
          <a:p>
            <a:pPr marL="800100" lvl="3" indent="-342900"/>
            <a:r>
              <a:rPr lang="it-IT" dirty="0" err="1"/>
              <a:t>Neutron</a:t>
            </a:r>
            <a:r>
              <a:rPr lang="it-IT" dirty="0"/>
              <a:t> con </a:t>
            </a:r>
            <a:r>
              <a:rPr lang="it-IT" dirty="0" err="1"/>
              <a:t>LinuxBridge</a:t>
            </a:r>
            <a:r>
              <a:rPr lang="it-IT" dirty="0"/>
              <a:t> + VLAN</a:t>
            </a:r>
          </a:p>
          <a:p>
            <a:pPr marL="800100" lvl="3" indent="-342900"/>
            <a:r>
              <a:rPr lang="it-IT" dirty="0"/>
              <a:t>2x6 HT (24) Intel(</a:t>
            </a:r>
            <a:r>
              <a:rPr lang="it-IT" dirty="0" err="1"/>
              <a:t>R</a:t>
            </a:r>
            <a:r>
              <a:rPr lang="it-IT" dirty="0"/>
              <a:t>) </a:t>
            </a:r>
            <a:r>
              <a:rPr lang="it-IT" dirty="0" err="1"/>
              <a:t>Xeon</a:t>
            </a:r>
            <a:r>
              <a:rPr lang="it-IT" dirty="0"/>
              <a:t>(</a:t>
            </a:r>
            <a:r>
              <a:rPr lang="it-IT" dirty="0" err="1"/>
              <a:t>R</a:t>
            </a:r>
            <a:r>
              <a:rPr lang="it-IT" dirty="0"/>
              <a:t>) CPU E5-2450 0 @ 2.10GHz, 64 GB di RAM</a:t>
            </a:r>
          </a:p>
          <a:p>
            <a:pPr marL="342900" lvl="2" indent="-342900"/>
            <a:r>
              <a:rPr lang="it-IT" sz="2800" dirty="0" smtClean="0"/>
              <a:t>13 </a:t>
            </a:r>
            <a:r>
              <a:rPr lang="it-IT" sz="2800" dirty="0"/>
              <a:t>x Compute </a:t>
            </a:r>
            <a:r>
              <a:rPr lang="it-IT" sz="2800" dirty="0" err="1"/>
              <a:t>Node</a:t>
            </a:r>
            <a:r>
              <a:rPr lang="it-IT" sz="2800" dirty="0"/>
              <a:t> </a:t>
            </a:r>
            <a:r>
              <a:rPr lang="it-IT" sz="2800" dirty="0" smtClean="0"/>
              <a:t>= 208 </a:t>
            </a:r>
            <a:r>
              <a:rPr lang="it-IT" sz="2800" dirty="0"/>
              <a:t>CPU + </a:t>
            </a:r>
            <a:r>
              <a:rPr lang="it-IT" sz="2800" dirty="0" smtClean="0"/>
              <a:t>~814 GB </a:t>
            </a:r>
            <a:r>
              <a:rPr lang="it-IT" sz="2800" dirty="0"/>
              <a:t>RAM</a:t>
            </a:r>
          </a:p>
          <a:p>
            <a:pPr marL="800100" lvl="3" indent="-342900"/>
            <a:r>
              <a:rPr lang="it-IT" dirty="0"/>
              <a:t>Nova per KVM/QEMU, </a:t>
            </a:r>
            <a:r>
              <a:rPr lang="it-IT" dirty="0" err="1"/>
              <a:t>LinuxBridge</a:t>
            </a:r>
            <a:r>
              <a:rPr lang="it-IT" dirty="0"/>
              <a:t> agent</a:t>
            </a:r>
          </a:p>
          <a:p>
            <a:pPr marL="800100" lvl="3" indent="-342900"/>
            <a:r>
              <a:rPr lang="it-IT" dirty="0"/>
              <a:t>2 x 8 core AMD </a:t>
            </a:r>
            <a:r>
              <a:rPr lang="it-IT" dirty="0" err="1"/>
              <a:t>Opteron</a:t>
            </a:r>
            <a:r>
              <a:rPr lang="it-IT" dirty="0"/>
              <a:t> 6320 @ 2.8GHz con 64 GB </a:t>
            </a:r>
            <a:r>
              <a:rPr lang="it-IT" dirty="0" smtClean="0"/>
              <a:t>RAM</a:t>
            </a:r>
          </a:p>
          <a:p>
            <a:pPr marL="800100" lvl="3" indent="-342900"/>
            <a:endParaRPr lang="it-IT" dirty="0" smtClean="0"/>
          </a:p>
          <a:p>
            <a:pPr marL="800100" lvl="3" indent="-342900">
              <a:lnSpc>
                <a:spcPct val="70000"/>
              </a:lnSpc>
            </a:pPr>
            <a:endParaRPr lang="it-IT" dirty="0"/>
          </a:p>
          <a:p>
            <a:pPr marL="342900" lvl="2" indent="-342900"/>
            <a:r>
              <a:rPr lang="it-IT" sz="2800" dirty="0" err="1"/>
              <a:t>Shared</a:t>
            </a:r>
            <a:r>
              <a:rPr lang="it-IT" sz="2800" dirty="0"/>
              <a:t> Storage (</a:t>
            </a:r>
            <a:r>
              <a:rPr lang="it-IT" sz="2800" dirty="0" err="1"/>
              <a:t>PowerVault</a:t>
            </a:r>
            <a:r>
              <a:rPr lang="it-IT" sz="2800" dirty="0"/>
              <a:t> + 2 server GPFS</a:t>
            </a:r>
            <a:r>
              <a:rPr lang="it-IT" sz="2800" dirty="0" smtClean="0"/>
              <a:t>)</a:t>
            </a:r>
          </a:p>
          <a:p>
            <a:pPr marL="800100" lvl="3" indent="-342900"/>
            <a:r>
              <a:rPr lang="it-IT" dirty="0" smtClean="0"/>
              <a:t>16TB on GPFS for Nova (</a:t>
            </a:r>
            <a:r>
              <a:rPr lang="it-IT" dirty="0" err="1" smtClean="0"/>
              <a:t>instances</a:t>
            </a:r>
            <a:r>
              <a:rPr lang="it-IT" dirty="0" smtClean="0"/>
              <a:t>)</a:t>
            </a:r>
            <a:r>
              <a:rPr lang="it-IT" dirty="0"/>
              <a:t>, </a:t>
            </a:r>
            <a:r>
              <a:rPr lang="it-IT" dirty="0" err="1"/>
              <a:t>Glance</a:t>
            </a:r>
            <a:r>
              <a:rPr lang="it-IT" dirty="0"/>
              <a:t> </a:t>
            </a:r>
            <a:r>
              <a:rPr lang="it-IT" dirty="0" smtClean="0"/>
              <a:t>(images)</a:t>
            </a:r>
            <a:r>
              <a:rPr lang="it-IT" dirty="0"/>
              <a:t>, </a:t>
            </a:r>
            <a:r>
              <a:rPr lang="it-IT" dirty="0" err="1"/>
              <a:t>Cinder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volumes</a:t>
            </a:r>
            <a:r>
              <a:rPr lang="it-IT" dirty="0" smtClean="0"/>
              <a:t>) </a:t>
            </a:r>
            <a:r>
              <a:rPr lang="it-IT" dirty="0" err="1" smtClean="0"/>
              <a:t>backends</a:t>
            </a:r>
            <a:endParaRPr lang="it-IT" dirty="0" smtClean="0"/>
          </a:p>
          <a:p>
            <a:pPr marL="800100" lvl="3" indent="-342900"/>
            <a:endParaRPr lang="it-IT" dirty="0"/>
          </a:p>
          <a:p>
            <a:pPr marL="342900" lvl="2" indent="-342900"/>
            <a:r>
              <a:rPr lang="it-IT" sz="2800" dirty="0"/>
              <a:t>1 Web Proxy </a:t>
            </a:r>
            <a:r>
              <a:rPr lang="it-IT" sz="2800" dirty="0" smtClean="0"/>
              <a:t>for the Dashboard</a:t>
            </a:r>
            <a:endParaRPr lang="it-IT" sz="2800" dirty="0"/>
          </a:p>
          <a:p>
            <a:pPr marL="342900" lvl="2" indent="-342900"/>
            <a:r>
              <a:rPr lang="it-IT" sz="2800" dirty="0"/>
              <a:t>3x </a:t>
            </a:r>
            <a:r>
              <a:rPr lang="it-IT" sz="2800" dirty="0" err="1"/>
              <a:t>Percona</a:t>
            </a:r>
            <a:r>
              <a:rPr lang="it-IT" sz="2800" dirty="0"/>
              <a:t> </a:t>
            </a:r>
            <a:r>
              <a:rPr lang="it-IT" sz="2800" dirty="0" err="1"/>
              <a:t>XtraDB</a:t>
            </a:r>
            <a:r>
              <a:rPr lang="it-IT" sz="2800" dirty="0"/>
              <a:t>, </a:t>
            </a:r>
            <a:r>
              <a:rPr lang="it-IT" sz="2800" dirty="0" err="1"/>
              <a:t>RabbitMQ</a:t>
            </a:r>
            <a:r>
              <a:rPr lang="it-IT" sz="2800" dirty="0"/>
              <a:t>, </a:t>
            </a:r>
            <a:r>
              <a:rPr lang="it-IT" sz="2800" dirty="0" err="1"/>
              <a:t>MongoDB</a:t>
            </a:r>
            <a:r>
              <a:rPr lang="it-IT" sz="2800" dirty="0"/>
              <a:t>, </a:t>
            </a:r>
            <a:r>
              <a:rPr lang="it-IT" sz="2800" dirty="0" err="1"/>
              <a:t>ZooKeeper</a:t>
            </a:r>
            <a:endParaRPr lang="it-IT" sz="2800" dirty="0"/>
          </a:p>
          <a:p>
            <a:pPr marL="342900" lvl="2" indent="-342900"/>
            <a:r>
              <a:rPr lang="it-IT" sz="2800" dirty="0"/>
              <a:t>2x </a:t>
            </a:r>
            <a:r>
              <a:rPr lang="it-IT" sz="2800" dirty="0" err="1"/>
              <a:t>HAProxy</a:t>
            </a:r>
            <a:r>
              <a:rPr lang="it-IT" sz="2800" dirty="0"/>
              <a:t> </a:t>
            </a:r>
            <a:r>
              <a:rPr lang="it-IT" sz="2800" dirty="0" smtClean="0"/>
              <a:t>for </a:t>
            </a:r>
            <a:r>
              <a:rPr lang="it-IT" sz="2800" dirty="0" err="1" smtClean="0"/>
              <a:t>Percona</a:t>
            </a:r>
            <a:r>
              <a:rPr lang="it-IT" sz="2800" dirty="0" smtClean="0"/>
              <a:t> </a:t>
            </a:r>
            <a:r>
              <a:rPr lang="it-IT" sz="2800" dirty="0"/>
              <a:t>(</a:t>
            </a:r>
            <a:r>
              <a:rPr lang="it-IT" sz="2800" dirty="0" err="1"/>
              <a:t>failover</a:t>
            </a:r>
            <a:r>
              <a:rPr lang="it-IT" sz="2800" dirty="0"/>
              <a:t>, no </a:t>
            </a:r>
            <a:r>
              <a:rPr lang="it-IT" sz="2800" dirty="0" err="1"/>
              <a:t>roundrobin</a:t>
            </a:r>
            <a:r>
              <a:rPr lang="it-IT" sz="2800" dirty="0"/>
              <a:t>!</a:t>
            </a:r>
            <a:r>
              <a:rPr lang="it-IT" sz="2800" dirty="0" smtClean="0"/>
              <a:t>)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0708558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Cloud@CNAF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34</a:t>
            </a:fld>
            <a:endParaRPr lang="it-IT"/>
          </a:p>
        </p:txBody>
      </p:sp>
      <p:pic>
        <p:nvPicPr>
          <p:cNvPr id="7" name="Picture 6" descr="Screenshot 2015-04-19 09.44.4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86" y="1409700"/>
            <a:ext cx="7645313" cy="49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537504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Cloud@CNAF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115393"/>
          </a:xfrm>
        </p:spPr>
        <p:txBody>
          <a:bodyPr>
            <a:normAutofit/>
          </a:bodyPr>
          <a:lstStyle/>
          <a:p>
            <a:pPr marL="342900" lvl="2" indent="-342900"/>
            <a:r>
              <a:rPr lang="en-US" sz="2800" dirty="0" smtClean="0"/>
              <a:t>Tools:</a:t>
            </a:r>
          </a:p>
          <a:p>
            <a:pPr marL="800100" lvl="3" indent="-342900"/>
            <a:r>
              <a:rPr lang="en-US" dirty="0" smtClean="0"/>
              <a:t>CNAF Provisioning ( see later slides) – Foreman, Puppet, …</a:t>
            </a:r>
          </a:p>
          <a:p>
            <a:pPr marL="800100" lvl="3" indent="-342900"/>
            <a:r>
              <a:rPr lang="en-US" dirty="0" smtClean="0"/>
              <a:t>Rally</a:t>
            </a:r>
          </a:p>
          <a:p>
            <a:pPr marL="800100" lvl="3" indent="-342900"/>
            <a:r>
              <a:rPr lang="en-US" dirty="0" smtClean="0"/>
              <a:t> </a:t>
            </a:r>
          </a:p>
          <a:p>
            <a:pPr marL="342900" lvl="2" indent="-342900"/>
            <a:r>
              <a:rPr lang="en-US" sz="2800" dirty="0" smtClean="0"/>
              <a:t>Planned steps:</a:t>
            </a:r>
          </a:p>
          <a:p>
            <a:pPr marL="800100" lvl="3" indent="-342900"/>
            <a:r>
              <a:rPr lang="en-US" sz="2400" dirty="0" smtClean="0"/>
              <a:t>Define an adequate </a:t>
            </a:r>
            <a:r>
              <a:rPr lang="en-US" sz="2400" dirty="0"/>
              <a:t>networking policy for external access</a:t>
            </a:r>
            <a:endParaRPr lang="en-US" sz="2400" dirty="0" smtClean="0"/>
          </a:p>
          <a:p>
            <a:pPr marL="800100" lvl="3" indent="-342900"/>
            <a:r>
              <a:rPr lang="en-US" sz="2400" dirty="0" smtClean="0"/>
              <a:t>Make </a:t>
            </a:r>
            <a:r>
              <a:rPr lang="en-US" sz="2400" dirty="0"/>
              <a:t>the infrastructure </a:t>
            </a:r>
            <a:r>
              <a:rPr lang="en-US" sz="2400" dirty="0" smtClean="0"/>
              <a:t>production-ready</a:t>
            </a:r>
          </a:p>
          <a:p>
            <a:pPr marL="800100" lvl="3" indent="-342900"/>
            <a:r>
              <a:rPr lang="en-US" sz="2400" dirty="0" smtClean="0"/>
              <a:t>Implement </a:t>
            </a:r>
            <a:r>
              <a:rPr lang="en-US" sz="2400" dirty="0"/>
              <a:t>a seamless upgrade procedure, compatible with the fast release cycle </a:t>
            </a:r>
            <a:r>
              <a:rPr lang="en-US" sz="2400" dirty="0" smtClean="0"/>
              <a:t>of OpenStack</a:t>
            </a:r>
          </a:p>
          <a:p>
            <a:pPr marL="800100" lvl="3" indent="-342900"/>
            <a:r>
              <a:rPr lang="en-US" sz="2400" dirty="0"/>
              <a:t>Integrate this infrastructure into the INFN-wide </a:t>
            </a:r>
            <a:r>
              <a:rPr lang="en-US" sz="2400" dirty="0" smtClean="0"/>
              <a:t>“Corporate Cloud”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0708558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CNAF - Provisioning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Purpose</a:t>
            </a:r>
            <a:endParaRPr lang="it-IT" dirty="0"/>
          </a:p>
          <a:p>
            <a:pPr lvl="1"/>
            <a:r>
              <a:rPr lang="it-IT" dirty="0"/>
              <a:t>Supply the </a:t>
            </a:r>
            <a:r>
              <a:rPr lang="it-IT" dirty="0" err="1"/>
              <a:t>node</a:t>
            </a:r>
            <a:r>
              <a:rPr lang="it-IT" dirty="0"/>
              <a:t> </a:t>
            </a:r>
            <a:r>
              <a:rPr lang="it-IT" dirty="0" err="1"/>
              <a:t>lifecycle</a:t>
            </a:r>
            <a:r>
              <a:rPr lang="it-IT" dirty="0"/>
              <a:t> management service </a:t>
            </a:r>
            <a:r>
              <a:rPr lang="it-IT" dirty="0" err="1"/>
              <a:t>based</a:t>
            </a:r>
            <a:r>
              <a:rPr lang="it-IT" dirty="0"/>
              <a:t> on the Foreman/</a:t>
            </a:r>
            <a:r>
              <a:rPr lang="it-IT" dirty="0" err="1"/>
              <a:t>Puppet</a:t>
            </a:r>
            <a:r>
              <a:rPr lang="it-IT" dirty="0"/>
              <a:t> duo</a:t>
            </a:r>
          </a:p>
          <a:p>
            <a:r>
              <a:rPr lang="it-IT" dirty="0" err="1"/>
              <a:t>Users</a:t>
            </a:r>
            <a:endParaRPr lang="it-IT" dirty="0"/>
          </a:p>
          <a:p>
            <a:pPr lvl="1"/>
            <a:r>
              <a:rPr lang="it-IT" dirty="0" err="1"/>
              <a:t>All</a:t>
            </a:r>
            <a:r>
              <a:rPr lang="it-IT" dirty="0"/>
              <a:t> the </a:t>
            </a:r>
            <a:r>
              <a:rPr lang="it-IT" dirty="0" err="1"/>
              <a:t>different</a:t>
            </a:r>
            <a:r>
              <a:rPr lang="it-IT" dirty="0"/>
              <a:t> CNAF </a:t>
            </a:r>
            <a:r>
              <a:rPr lang="it-IT" dirty="0" err="1"/>
              <a:t>node</a:t>
            </a:r>
            <a:r>
              <a:rPr lang="it-IT" dirty="0"/>
              <a:t> </a:t>
            </a:r>
            <a:r>
              <a:rPr lang="it-IT" dirty="0" err="1"/>
              <a:t>admins</a:t>
            </a:r>
            <a:endParaRPr lang="it-IT" dirty="0"/>
          </a:p>
          <a:p>
            <a:r>
              <a:rPr lang="it-IT" dirty="0" err="1"/>
              <a:t>Activities</a:t>
            </a:r>
            <a:endParaRPr lang="it-IT" dirty="0"/>
          </a:p>
          <a:p>
            <a:pPr lvl="1"/>
            <a:r>
              <a:rPr lang="it-IT" dirty="0"/>
              <a:t>Setup and operate </a:t>
            </a:r>
            <a:r>
              <a:rPr lang="it-IT" dirty="0" err="1"/>
              <a:t>provisioning</a:t>
            </a:r>
            <a:r>
              <a:rPr lang="it-IT" dirty="0"/>
              <a:t> </a:t>
            </a:r>
            <a:r>
              <a:rPr lang="it-IT" dirty="0" err="1" smtClean="0"/>
              <a:t>infrastructure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3787422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CNAF Provisioning - Architecture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37</a:t>
            </a:fld>
            <a:endParaRPr lang="it-IT"/>
          </a:p>
        </p:txBody>
      </p:sp>
      <p:pic>
        <p:nvPicPr>
          <p:cNvPr id="7" name="Picture 6" descr="cnaf_prov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364435"/>
            <a:ext cx="8204200" cy="5125265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108383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Puppet Modules Development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38</a:t>
            </a:fld>
            <a:endParaRPr lang="it-IT"/>
          </a:p>
        </p:txBody>
      </p:sp>
      <p:pic>
        <p:nvPicPr>
          <p:cNvPr id="7" name="Picture 6" descr="cnaf_prov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449148"/>
            <a:ext cx="8483600" cy="5074859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3986401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Monitoring, alarming and log analysis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39</a:t>
            </a:fld>
            <a:endParaRPr lang="it-IT"/>
          </a:p>
        </p:txBody>
      </p:sp>
      <p:pic>
        <p:nvPicPr>
          <p:cNvPr id="7" name="Picture 6" descr="cnaf_prov_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1397001"/>
            <a:ext cx="8229600" cy="5044706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6294581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291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INFN sites</a:t>
            </a:r>
          </a:p>
          <a:p>
            <a:pPr lvl="1"/>
            <a:r>
              <a:rPr lang="en-US" dirty="0"/>
              <a:t>About </a:t>
            </a:r>
            <a:r>
              <a:rPr lang="en-US" b="1" dirty="0"/>
              <a:t>30</a:t>
            </a:r>
            <a:r>
              <a:rPr lang="en-US" dirty="0"/>
              <a:t> among full INFN branches and collaboration groups hosted in university departments</a:t>
            </a:r>
          </a:p>
          <a:p>
            <a:pPr lvl="1"/>
            <a:r>
              <a:rPr lang="en-US" b="1" dirty="0"/>
              <a:t>4 national laboratories</a:t>
            </a:r>
            <a:r>
              <a:rPr lang="en-US" dirty="0"/>
              <a:t>: Catania, </a:t>
            </a:r>
            <a:r>
              <a:rPr lang="en-US" dirty="0" err="1"/>
              <a:t>Frascati</a:t>
            </a:r>
            <a:r>
              <a:rPr lang="en-US" dirty="0"/>
              <a:t>, Gran </a:t>
            </a:r>
            <a:r>
              <a:rPr lang="en-US" dirty="0" err="1"/>
              <a:t>Sasso</a:t>
            </a:r>
            <a:r>
              <a:rPr lang="en-US" dirty="0"/>
              <a:t>, </a:t>
            </a:r>
            <a:r>
              <a:rPr lang="en-US" dirty="0" err="1"/>
              <a:t>Legnaro</a:t>
            </a:r>
            <a:endParaRPr lang="en-US" dirty="0"/>
          </a:p>
          <a:p>
            <a:pPr lvl="1"/>
            <a:r>
              <a:rPr lang="en-US" b="1" dirty="0"/>
              <a:t>3 national centers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CNAF, National Center for Research and Development in Informatics and Telematics, Bologna</a:t>
            </a:r>
          </a:p>
          <a:p>
            <a:pPr lvl="2"/>
            <a:r>
              <a:rPr lang="en-US" dirty="0"/>
              <a:t>GSSI, Gran </a:t>
            </a:r>
            <a:r>
              <a:rPr lang="en-US" dirty="0" err="1"/>
              <a:t>Sasso</a:t>
            </a:r>
            <a:r>
              <a:rPr lang="en-US" dirty="0"/>
              <a:t> Science Institute, L’Aquila</a:t>
            </a:r>
          </a:p>
          <a:p>
            <a:pPr lvl="2"/>
            <a:r>
              <a:rPr lang="en-US" dirty="0"/>
              <a:t>TIFPA, Trento Institute for Fundamental Physics and Applications, a Trento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/>
          <a:srcRect r="4244" b="2148"/>
          <a:stretch/>
        </p:blipFill>
        <p:spPr>
          <a:xfrm>
            <a:off x="4714670" y="1349550"/>
            <a:ext cx="4175330" cy="50893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488950" y="63627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8400705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Cloud@CNAF</a:t>
            </a:r>
            <a:r>
              <a:rPr lang="en-US" dirty="0" smtClean="0"/>
              <a:t> – Middleware </a:t>
            </a:r>
            <a:r>
              <a:rPr lang="en-US" dirty="0" err="1" smtClean="0"/>
              <a:t>Devels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4495800" cy="5115393"/>
          </a:xfrm>
        </p:spPr>
        <p:txBody>
          <a:bodyPr>
            <a:normAutofit fontScale="85000" lnSpcReduction="10000"/>
          </a:bodyPr>
          <a:lstStyle/>
          <a:p>
            <a:pPr marL="342900" lvl="2" indent="-342900"/>
            <a:r>
              <a:rPr lang="it-IT" dirty="0" err="1" smtClean="0"/>
              <a:t>Build</a:t>
            </a:r>
            <a:r>
              <a:rPr lang="it-IT" dirty="0" smtClean="0"/>
              <a:t> </a:t>
            </a:r>
            <a:r>
              <a:rPr lang="it-IT" dirty="0"/>
              <a:t>software su VM con </a:t>
            </a:r>
            <a:r>
              <a:rPr lang="it-IT" dirty="0" err="1"/>
              <a:t>environment</a:t>
            </a:r>
            <a:r>
              <a:rPr lang="it-IT" dirty="0"/>
              <a:t> differenti (EL5, EL6, Debian6, Java6, Java7)</a:t>
            </a:r>
          </a:p>
          <a:p>
            <a:pPr marL="342900" lvl="2" indent="-342900"/>
            <a:r>
              <a:rPr lang="it-IT" dirty="0"/>
              <a:t>Nodi </a:t>
            </a:r>
            <a:r>
              <a:rPr lang="it-IT" dirty="0" err="1"/>
              <a:t>provisioned</a:t>
            </a:r>
            <a:r>
              <a:rPr lang="it-IT" dirty="0"/>
              <a:t> e configurati tramite </a:t>
            </a:r>
            <a:r>
              <a:rPr lang="it-IT" dirty="0" err="1"/>
              <a:t>Puppet</a:t>
            </a:r>
            <a:endParaRPr lang="it-IT" dirty="0"/>
          </a:p>
          <a:p>
            <a:pPr marL="342900" lvl="2" indent="-342900"/>
            <a:r>
              <a:rPr lang="it-IT" dirty="0"/>
              <a:t>Deployment in CI di </a:t>
            </a:r>
            <a:r>
              <a:rPr lang="it-IT" b="1" dirty="0"/>
              <a:t>VOMS</a:t>
            </a:r>
            <a:r>
              <a:rPr lang="it-IT" dirty="0"/>
              <a:t> e </a:t>
            </a:r>
            <a:r>
              <a:rPr lang="it-IT" b="1" dirty="0" err="1"/>
              <a:t>StoRM</a:t>
            </a:r>
            <a:endParaRPr lang="it-IT" b="1" dirty="0"/>
          </a:p>
          <a:p>
            <a:pPr marL="800100" lvl="3" indent="-342900"/>
            <a:r>
              <a:rPr lang="it-IT" dirty="0"/>
              <a:t>Verifica installazione </a:t>
            </a:r>
            <a:r>
              <a:rPr lang="it-IT" dirty="0" err="1"/>
              <a:t>clean</a:t>
            </a:r>
            <a:r>
              <a:rPr lang="it-IT" dirty="0"/>
              <a:t> e update</a:t>
            </a:r>
          </a:p>
          <a:p>
            <a:pPr marL="800100" lvl="3" indent="-342900"/>
            <a:r>
              <a:rPr lang="it-IT" dirty="0"/>
              <a:t>Test di </a:t>
            </a:r>
            <a:r>
              <a:rPr lang="it-IT" dirty="0" smtClean="0"/>
              <a:t>funzionalità</a:t>
            </a:r>
          </a:p>
          <a:p>
            <a:pPr marL="800100" lvl="3" indent="-342900"/>
            <a:r>
              <a:rPr lang="it-IT" dirty="0"/>
              <a:t>Recentemente -&gt;</a:t>
            </a:r>
            <a:r>
              <a:rPr lang="it-IT" b="1" dirty="0" err="1"/>
              <a:t>Docker</a:t>
            </a:r>
            <a:r>
              <a:rPr lang="it-IT" b="1" dirty="0"/>
              <a:t> </a:t>
            </a:r>
          </a:p>
          <a:p>
            <a:pPr marL="1257300" lvl="4" indent="-342900"/>
            <a:r>
              <a:rPr lang="it-IT" dirty="0"/>
              <a:t>Vantaggi:</a:t>
            </a:r>
          </a:p>
          <a:p>
            <a:pPr marL="1714500" lvl="5" indent="-342900"/>
            <a:r>
              <a:rPr lang="it-IT" dirty="0"/>
              <a:t>Velocità di </a:t>
            </a:r>
            <a:r>
              <a:rPr lang="it-IT" dirty="0" err="1"/>
              <a:t>deploy</a:t>
            </a:r>
            <a:endParaRPr lang="it-IT" dirty="0"/>
          </a:p>
          <a:p>
            <a:pPr marL="2171700" lvl="6" indent="-342900"/>
            <a:r>
              <a:rPr lang="it-IT" dirty="0"/>
              <a:t>Isolamento</a:t>
            </a:r>
          </a:p>
          <a:p>
            <a:pPr marL="800100" lvl="3" indent="-342900"/>
            <a:r>
              <a:rPr lang="it-IT" dirty="0" err="1"/>
              <a:t>docker-registry</a:t>
            </a:r>
            <a:endParaRPr lang="it-IT" dirty="0"/>
          </a:p>
          <a:p>
            <a:pPr marL="1257300" lvl="4" indent="-342900"/>
            <a:r>
              <a:rPr lang="it-IT" dirty="0" err="1" smtClean="0">
                <a:hlinkClick r:id="rId2" action="ppaction://hlinkfile"/>
              </a:rPr>
              <a:t>docker.cloud.cnaf.infn.it</a:t>
            </a:r>
            <a:r>
              <a:rPr lang="it-IT" dirty="0" smtClean="0">
                <a:hlinkClick r:id="rId2" action="ppaction://hlinkfile"/>
              </a:rPr>
              <a:t> </a:t>
            </a:r>
            <a:endParaRPr lang="it-IT" dirty="0"/>
          </a:p>
          <a:p>
            <a:pPr marL="1257300" lvl="4" indent="-342900"/>
            <a:r>
              <a:rPr lang="it-IT" dirty="0"/>
              <a:t>a (</a:t>
            </a:r>
            <a:r>
              <a:rPr lang="it-IT" dirty="0" err="1"/>
              <a:t>git</a:t>
            </a:r>
            <a:r>
              <a:rPr lang="it-IT" dirty="0"/>
              <a:t>) </a:t>
            </a:r>
            <a:r>
              <a:rPr lang="it-IT" dirty="0" err="1"/>
              <a:t>repository</a:t>
            </a:r>
            <a:r>
              <a:rPr lang="it-IT" dirty="0"/>
              <a:t> for images</a:t>
            </a:r>
          </a:p>
          <a:p>
            <a:pPr marL="1257300" lvl="4" indent="-342900"/>
            <a:r>
              <a:rPr lang="it-IT" dirty="0"/>
              <a:t>Private</a:t>
            </a:r>
          </a:p>
          <a:p>
            <a:pPr marL="1257300" lvl="4" indent="-342900"/>
            <a:endParaRPr lang="it-IT" dirty="0" smtClean="0"/>
          </a:p>
          <a:p>
            <a:pPr marL="800100" lvl="3" indent="-342900"/>
            <a:endParaRPr lang="it-IT" dirty="0"/>
          </a:p>
          <a:p>
            <a:pPr marL="800100" lvl="3" indent="-342900"/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pic>
        <p:nvPicPr>
          <p:cNvPr id="9" name="Shape 2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13300" y="1692275"/>
            <a:ext cx="3416299" cy="348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08500" y="1042987"/>
            <a:ext cx="5080000" cy="55102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31245610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83 -0.15 L -0.01614 0.22407 C 0.00087 0.30879 0.02605 0.35694 0.05226 0.35694 C 0.08212 0.35694 0.10608 0.30879 0.12327 0.22407 L 0.20417 -0.15 " pathEditMode="relative" rAng="0" ptsTypes="FffFF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2534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Cloud@CNAF</a:t>
            </a:r>
            <a:r>
              <a:rPr lang="en-US" dirty="0"/>
              <a:t> – </a:t>
            </a:r>
            <a:r>
              <a:rPr lang="en-US" dirty="0" smtClean="0"/>
              <a:t>EEE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EEE </a:t>
            </a:r>
            <a:r>
              <a:rPr lang="en-US" dirty="0"/>
              <a:t>- Extreme Energy Events </a:t>
            </a:r>
            <a:endParaRPr lang="en-US" dirty="0" smtClean="0"/>
          </a:p>
          <a:p>
            <a:pPr lvl="1"/>
            <a:r>
              <a:rPr lang="it-IT" dirty="0" smtClean="0"/>
              <a:t>47 </a:t>
            </a:r>
            <a:r>
              <a:rPr lang="it-IT" dirty="0" err="1" smtClean="0"/>
              <a:t>telescopes</a:t>
            </a:r>
            <a:r>
              <a:rPr lang="it-IT" dirty="0" smtClean="0"/>
              <a:t> (</a:t>
            </a:r>
            <a:r>
              <a:rPr lang="it-IT" dirty="0"/>
              <a:t>3 INFN, 2 CERN)</a:t>
            </a:r>
          </a:p>
          <a:p>
            <a:pPr lvl="1"/>
            <a:r>
              <a:rPr lang="it-IT" dirty="0"/>
              <a:t>300 MB </a:t>
            </a:r>
            <a:r>
              <a:rPr lang="it-IT" dirty="0" err="1"/>
              <a:t>raw</a:t>
            </a:r>
            <a:r>
              <a:rPr lang="it-IT" dirty="0" smtClean="0"/>
              <a:t>/</a:t>
            </a:r>
            <a:r>
              <a:rPr lang="it-IT" dirty="0" err="1" smtClean="0"/>
              <a:t>day</a:t>
            </a:r>
            <a:r>
              <a:rPr lang="it-IT" dirty="0" smtClean="0"/>
              <a:t>/</a:t>
            </a:r>
            <a:r>
              <a:rPr lang="it-IT" dirty="0" err="1" smtClean="0"/>
              <a:t>telescope</a:t>
            </a:r>
            <a:endParaRPr lang="it-IT" dirty="0"/>
          </a:p>
          <a:p>
            <a:pPr lvl="1"/>
            <a:r>
              <a:rPr lang="it-IT" dirty="0"/>
              <a:t>55 TB in 5 anni (</a:t>
            </a:r>
            <a:r>
              <a:rPr lang="it-IT" dirty="0" err="1"/>
              <a:t>raw</a:t>
            </a:r>
            <a:r>
              <a:rPr lang="it-IT" dirty="0"/>
              <a:t> e ricostruiti)</a:t>
            </a:r>
          </a:p>
          <a:p>
            <a:pPr lvl="1"/>
            <a:r>
              <a:rPr lang="it-IT" dirty="0"/>
              <a:t>CNAF </a:t>
            </a:r>
            <a:r>
              <a:rPr lang="it-IT" dirty="0" smtClean="0"/>
              <a:t>for EEE</a:t>
            </a:r>
            <a:r>
              <a:rPr lang="it-IT" dirty="0"/>
              <a:t>:</a:t>
            </a:r>
          </a:p>
          <a:p>
            <a:pPr lvl="2"/>
            <a:r>
              <a:rPr lang="en-US" dirty="0" smtClean="0"/>
              <a:t>D</a:t>
            </a:r>
            <a:r>
              <a:rPr lang="it-IT" dirty="0" err="1" smtClean="0"/>
              <a:t>ata</a:t>
            </a:r>
            <a:r>
              <a:rPr lang="it-IT" dirty="0" smtClean="0"/>
              <a:t> </a:t>
            </a:r>
            <a:r>
              <a:rPr lang="it-IT" dirty="0" err="1" smtClean="0"/>
              <a:t>archiving</a:t>
            </a:r>
            <a:r>
              <a:rPr lang="it-IT" dirty="0" smtClean="0"/>
              <a:t> (</a:t>
            </a:r>
            <a:r>
              <a:rPr lang="it-IT" dirty="0" err="1"/>
              <a:t>BTSync</a:t>
            </a:r>
            <a:r>
              <a:rPr lang="it-IT" dirty="0"/>
              <a:t>)</a:t>
            </a:r>
          </a:p>
          <a:p>
            <a:pPr lvl="2"/>
            <a:r>
              <a:rPr lang="en-US" dirty="0" smtClean="0"/>
              <a:t>R</a:t>
            </a:r>
            <a:r>
              <a:rPr lang="it-IT" dirty="0" err="1" smtClean="0"/>
              <a:t>esources</a:t>
            </a:r>
            <a:r>
              <a:rPr lang="it-IT" dirty="0" smtClean="0"/>
              <a:t> (</a:t>
            </a:r>
            <a:r>
              <a:rPr lang="it-IT" dirty="0"/>
              <a:t>VM) </a:t>
            </a:r>
            <a:r>
              <a:rPr lang="it-IT" dirty="0" smtClean="0"/>
              <a:t>for data </a:t>
            </a:r>
            <a:r>
              <a:rPr lang="it-IT" dirty="0" err="1" smtClean="0"/>
              <a:t>analysis</a:t>
            </a:r>
            <a:endParaRPr lang="it-IT" dirty="0"/>
          </a:p>
          <a:p>
            <a:pPr lvl="3"/>
            <a:r>
              <a:rPr lang="it-IT" dirty="0" smtClean="0"/>
              <a:t>FE</a:t>
            </a:r>
            <a:r>
              <a:rPr lang="it-IT" dirty="0"/>
              <a:t>, Report Server, </a:t>
            </a:r>
          </a:p>
          <a:p>
            <a:pPr lvl="3"/>
            <a:r>
              <a:rPr lang="en-US" dirty="0" smtClean="0"/>
              <a:t>A</a:t>
            </a:r>
            <a:r>
              <a:rPr lang="it-IT" dirty="0" err="1" smtClean="0"/>
              <a:t>nalysis</a:t>
            </a:r>
            <a:r>
              <a:rPr lang="it-IT" dirty="0" smtClean="0"/>
              <a:t>-VM (</a:t>
            </a:r>
            <a:r>
              <a:rPr lang="it-IT" dirty="0"/>
              <a:t>“VO Manager’)</a:t>
            </a:r>
          </a:p>
          <a:p>
            <a:pPr lvl="2"/>
            <a:r>
              <a:rPr lang="en-US" dirty="0" smtClean="0"/>
              <a:t>S</a:t>
            </a:r>
            <a:r>
              <a:rPr lang="it-IT" dirty="0" err="1" smtClean="0"/>
              <a:t>torage</a:t>
            </a:r>
            <a:r>
              <a:rPr lang="it-IT" dirty="0" smtClean="0"/>
              <a:t> management</a:t>
            </a:r>
            <a:endParaRPr lang="it-IT" dirty="0"/>
          </a:p>
          <a:p>
            <a:pPr lvl="3"/>
            <a:r>
              <a:rPr lang="en-US" dirty="0" smtClean="0"/>
              <a:t>GPFS volumes through NFS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41</a:t>
            </a:fld>
            <a:endParaRPr lang="it-IT"/>
          </a:p>
        </p:txBody>
      </p:sp>
      <p:pic>
        <p:nvPicPr>
          <p:cNvPr id="7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99" y="1355725"/>
            <a:ext cx="1587499" cy="199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ee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363" y="2933700"/>
            <a:ext cx="4531037" cy="3390900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553334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Cloud@CNAF</a:t>
            </a:r>
            <a:r>
              <a:rPr lang="en-US" dirty="0" smtClean="0"/>
              <a:t> -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517900" cy="47624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Cloud Bursting of T3-Bologna</a:t>
            </a:r>
          </a:p>
          <a:p>
            <a:pPr lvl="1"/>
            <a:r>
              <a:rPr lang="en-US" dirty="0"/>
              <a:t>extension of </a:t>
            </a:r>
            <a:r>
              <a:rPr lang="en-US" dirty="0" smtClean="0"/>
              <a:t>the Grid site : </a:t>
            </a:r>
            <a:r>
              <a:rPr lang="en-US" dirty="0"/>
              <a:t>WN </a:t>
            </a:r>
            <a:r>
              <a:rPr lang="en-US" dirty="0" smtClean="0"/>
              <a:t>instantiated on-demand on </a:t>
            </a:r>
            <a:r>
              <a:rPr lang="en-US" dirty="0"/>
              <a:t>Cloud</a:t>
            </a:r>
          </a:p>
          <a:p>
            <a:pPr lvl="1"/>
            <a:r>
              <a:rPr lang="en-US" dirty="0"/>
              <a:t>It does not require direct access to storage but uses </a:t>
            </a:r>
            <a:r>
              <a:rPr lang="en-US" dirty="0" err="1"/>
              <a:t>srm</a:t>
            </a:r>
            <a:r>
              <a:rPr lang="en-US" dirty="0"/>
              <a:t> / </a:t>
            </a:r>
            <a:r>
              <a:rPr lang="en-US" dirty="0" err="1"/>
              <a:t>xrootd</a:t>
            </a:r>
            <a:endParaRPr lang="en-US" dirty="0"/>
          </a:p>
          <a:p>
            <a:pPr lvl="1"/>
            <a:r>
              <a:rPr lang="en-US" dirty="0"/>
              <a:t>Does not use local users but only Grid Pool </a:t>
            </a:r>
            <a:r>
              <a:rPr lang="en-US" dirty="0" smtClean="0"/>
              <a:t>Accounts</a:t>
            </a:r>
            <a:endParaRPr lang="en-US" dirty="0"/>
          </a:p>
          <a:p>
            <a:pPr lvl="1"/>
            <a:r>
              <a:rPr lang="en-US" dirty="0"/>
              <a:t>It is the use case that involves the use of Cloud </a:t>
            </a:r>
            <a:r>
              <a:rPr lang="en-US" dirty="0" smtClean="0"/>
              <a:t>commercial</a:t>
            </a:r>
          </a:p>
          <a:p>
            <a:r>
              <a:rPr lang="en-US" dirty="0" smtClean="0"/>
              <a:t>Direct submission to </a:t>
            </a:r>
            <a:r>
              <a:rPr lang="en-US" dirty="0" err="1" smtClean="0"/>
              <a:t>OpenStack</a:t>
            </a:r>
            <a:r>
              <a:rPr lang="en-US" dirty="0" smtClean="0"/>
              <a:t> through </a:t>
            </a:r>
            <a:r>
              <a:rPr lang="en-US" dirty="0" err="1" smtClean="0"/>
              <a:t>GlideinWMS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42</a:t>
            </a:fld>
            <a:endParaRPr lang="it-IT"/>
          </a:p>
        </p:txBody>
      </p:sp>
      <p:pic>
        <p:nvPicPr>
          <p:cNvPr id="7" name="Picture 6" descr="cm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300" y="1397000"/>
            <a:ext cx="4711699" cy="2679700"/>
          </a:xfrm>
          <a:prstGeom prst="rect">
            <a:avLst/>
          </a:prstGeom>
        </p:spPr>
      </p:pic>
      <p:pic>
        <p:nvPicPr>
          <p:cNvPr id="8" name="Picture 7" descr="cm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4114800"/>
            <a:ext cx="4610100" cy="2400300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351803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Padova Cloud Activities</a:t>
            </a:r>
            <a:endParaRPr lang="en-US" sz="4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43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81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5326300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Area </a:t>
            </a:r>
            <a:r>
              <a:rPr lang="en-US" dirty="0" err="1" smtClean="0"/>
              <a:t>Padovana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44</a:t>
            </a:fld>
            <a:endParaRPr lang="it-IT"/>
          </a:p>
        </p:txBody>
      </p:sp>
      <p:pic>
        <p:nvPicPr>
          <p:cNvPr id="7" name="Picture 6" descr="cloud_p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460500"/>
            <a:ext cx="8916229" cy="4971535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6823162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>
                <a:solidFill>
                  <a:srgbClr val="000000"/>
                </a:solidFill>
              </a:rPr>
              <a:t>Cloud</a:t>
            </a:r>
            <a:r>
              <a:rPr lang="cs-CZ" dirty="0">
                <a:solidFill>
                  <a:srgbClr val="000000"/>
                </a:solidFill>
              </a:rPr>
              <a:t> Area </a:t>
            </a:r>
            <a:r>
              <a:rPr lang="cs-CZ" dirty="0" err="1" smtClean="0">
                <a:solidFill>
                  <a:srgbClr val="000000"/>
                </a:solidFill>
              </a:rPr>
              <a:t>Padovana</a:t>
            </a:r>
            <a:r>
              <a:rPr lang="cs-CZ" dirty="0" smtClean="0">
                <a:solidFill>
                  <a:srgbClr val="000000"/>
                </a:solidFill>
              </a:rPr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Deployed version: </a:t>
            </a:r>
            <a:r>
              <a:rPr lang="en-US" sz="2800" b="1" dirty="0" err="1">
                <a:solidFill>
                  <a:srgbClr val="000000"/>
                </a:solidFill>
              </a:rPr>
              <a:t>IceHouse</a:t>
            </a:r>
            <a:endParaRPr lang="en-US" b="1" dirty="0"/>
          </a:p>
          <a:p>
            <a:pPr lvl="1">
              <a:buSzPct val="75000"/>
              <a:buFont typeface="StarSymbol"/>
              <a:buChar char=""/>
            </a:pPr>
            <a:r>
              <a:rPr lang="en-US" sz="3200" dirty="0">
                <a:solidFill>
                  <a:srgbClr val="000000"/>
                </a:solidFill>
              </a:rPr>
              <a:t>Planning next update (likely to Kilo, “skipping” Juno)</a:t>
            </a:r>
            <a:endParaRPr lang="en-US" dirty="0"/>
          </a:p>
          <a:p>
            <a:r>
              <a:rPr lang="en-US" sz="2800" dirty="0">
                <a:solidFill>
                  <a:srgbClr val="000000"/>
                </a:solidFill>
              </a:rPr>
              <a:t>2 nodes configured as </a:t>
            </a:r>
            <a:r>
              <a:rPr lang="en-US" sz="2800" dirty="0" smtClean="0">
                <a:solidFill>
                  <a:srgbClr val="000000"/>
                </a:solidFill>
              </a:rPr>
              <a:t>Controller </a:t>
            </a:r>
            <a:r>
              <a:rPr lang="en-US" sz="2800" dirty="0">
                <a:solidFill>
                  <a:srgbClr val="000000"/>
                </a:solidFill>
              </a:rPr>
              <a:t>+ </a:t>
            </a:r>
            <a:r>
              <a:rPr lang="en-US" sz="2800" dirty="0" smtClean="0">
                <a:solidFill>
                  <a:srgbClr val="000000"/>
                </a:solidFill>
              </a:rPr>
              <a:t>Network </a:t>
            </a:r>
            <a:r>
              <a:rPr lang="en-US" sz="2800" dirty="0">
                <a:solidFill>
                  <a:srgbClr val="000000"/>
                </a:solidFill>
              </a:rPr>
              <a:t>nodes configured in HA (@ Padova) with SL6.6</a:t>
            </a:r>
            <a:endParaRPr lang="en-US" dirty="0"/>
          </a:p>
          <a:p>
            <a:pPr lvl="1">
              <a:buSzPct val="75000"/>
              <a:buFont typeface="StarSymbol"/>
              <a:buChar char=""/>
            </a:pPr>
            <a:r>
              <a:rPr lang="en-US" sz="3200" dirty="0">
                <a:solidFill>
                  <a:srgbClr val="000000"/>
                </a:solidFill>
              </a:rPr>
              <a:t>We used to have 2 nodes configured as storage </a:t>
            </a:r>
            <a:r>
              <a:rPr lang="en-US" sz="3200" dirty="0" smtClean="0">
                <a:solidFill>
                  <a:srgbClr val="000000"/>
                </a:solidFill>
              </a:rPr>
              <a:t>servers + </a:t>
            </a:r>
            <a:r>
              <a:rPr lang="en-US" sz="3200" dirty="0">
                <a:solidFill>
                  <a:srgbClr val="000000"/>
                </a:solidFill>
              </a:rPr>
              <a:t>controller nodes and 2 nodes configured as network nodes, but we had several problems with this </a:t>
            </a:r>
            <a:r>
              <a:rPr lang="en-US" sz="3200" dirty="0" err="1">
                <a:solidFill>
                  <a:srgbClr val="000000"/>
                </a:solidFill>
              </a:rPr>
              <a:t>conf</a:t>
            </a:r>
            <a:r>
              <a:rPr lang="en-US" sz="3200" dirty="0">
                <a:solidFill>
                  <a:srgbClr val="000000"/>
                </a:solidFill>
              </a:rPr>
              <a:t> → we preferred to separate storage and Cloud services</a:t>
            </a:r>
            <a:endParaRPr lang="en-US" dirty="0"/>
          </a:p>
          <a:p>
            <a:r>
              <a:rPr lang="en-US" dirty="0">
                <a:solidFill>
                  <a:srgbClr val="000000"/>
                </a:solidFill>
              </a:rPr>
              <a:t> 8 compute nodes @ Padova + 5 compute nodes @ </a:t>
            </a:r>
            <a:r>
              <a:rPr lang="en-US" dirty="0" err="1">
                <a:solidFill>
                  <a:srgbClr val="000000"/>
                </a:solidFill>
              </a:rPr>
              <a:t>Legnaro</a:t>
            </a:r>
            <a:endParaRPr lang="en-US" dirty="0"/>
          </a:p>
          <a:p>
            <a:pPr lvl="1">
              <a:buSzPct val="75000"/>
              <a:buFont typeface="StarSymbol"/>
              <a:buChar char=""/>
            </a:pPr>
            <a:r>
              <a:rPr lang="en-US" dirty="0">
                <a:solidFill>
                  <a:srgbClr val="000000"/>
                </a:solidFill>
              </a:rPr>
              <a:t>736 cores for VM (overcommit 4:1, 2944 VCPU), 2240 GB RAM (overcommit 1.5:1, 3360 GB RAM)</a:t>
            </a:r>
            <a:endParaRPr lang="en-US" dirty="0"/>
          </a:p>
          <a:p>
            <a:pPr lvl="1">
              <a:buSzPct val="75000"/>
              <a:buFont typeface="StarSymbol"/>
              <a:buChar char=""/>
            </a:pPr>
            <a:r>
              <a:rPr lang="en-US" dirty="0">
                <a:solidFill>
                  <a:srgbClr val="000000"/>
                </a:solidFill>
              </a:rPr>
              <a:t>On-going migration from SL6 to CentOS7 to prepare for </a:t>
            </a:r>
            <a:r>
              <a:rPr lang="en-US" dirty="0" err="1">
                <a:solidFill>
                  <a:srgbClr val="000000"/>
                </a:solidFill>
              </a:rPr>
              <a:t>OpenStack</a:t>
            </a:r>
            <a:r>
              <a:rPr lang="en-US" dirty="0">
                <a:solidFill>
                  <a:srgbClr val="000000"/>
                </a:solidFill>
              </a:rPr>
              <a:t> update</a:t>
            </a:r>
            <a:endParaRPr lang="en-US" dirty="0"/>
          </a:p>
          <a:p>
            <a:r>
              <a:rPr lang="en-US" sz="2800" dirty="0">
                <a:solidFill>
                  <a:srgbClr val="000000"/>
                </a:solidFill>
              </a:rPr>
              <a:t>~ 60 users, belonging to different experiments, using the Cloud in different ways</a:t>
            </a:r>
            <a:endParaRPr lang="en-US" dirty="0"/>
          </a:p>
          <a:p>
            <a:pPr lvl="1">
              <a:buSzPct val="75000"/>
              <a:buFont typeface="StarSymbol"/>
              <a:buChar char=""/>
            </a:pPr>
            <a:r>
              <a:rPr lang="en-US" dirty="0">
                <a:solidFill>
                  <a:srgbClr val="000000"/>
                </a:solidFill>
              </a:rPr>
              <a:t>Interactive access, batch like use with VMs created by higher level services, etc. 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45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838725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Area </a:t>
            </a:r>
            <a:r>
              <a:rPr lang="en-US" dirty="0" err="1"/>
              <a:t>Padovana</a:t>
            </a:r>
            <a:r>
              <a:rPr lang="en-US" dirty="0"/>
              <a:t>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98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Percona</a:t>
            </a:r>
            <a:r>
              <a:rPr lang="en-US" dirty="0" smtClean="0"/>
              <a:t> for Database (3 nodes)</a:t>
            </a:r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ctive/Active </a:t>
            </a:r>
            <a:r>
              <a:rPr lang="en-US" dirty="0"/>
              <a:t>HA based on </a:t>
            </a:r>
            <a:r>
              <a:rPr lang="en-US" dirty="0" err="1"/>
              <a:t>HAProxy</a:t>
            </a:r>
            <a:r>
              <a:rPr lang="en-US" dirty="0"/>
              <a:t>/</a:t>
            </a:r>
            <a:r>
              <a:rPr lang="en-US" dirty="0" err="1" smtClean="0"/>
              <a:t>Keepalived</a:t>
            </a:r>
            <a:r>
              <a:rPr lang="en-US" dirty="0" smtClean="0"/>
              <a:t> (3 nodes)</a:t>
            </a:r>
            <a:endParaRPr lang="en-US" dirty="0"/>
          </a:p>
          <a:p>
            <a:r>
              <a:rPr lang="en-US" dirty="0" smtClean="0"/>
              <a:t>All </a:t>
            </a:r>
            <a:r>
              <a:rPr lang="en-US" dirty="0"/>
              <a:t>(not only keystone) SSL-enabled interfaces</a:t>
            </a:r>
          </a:p>
          <a:p>
            <a:pPr lvl="1"/>
            <a:r>
              <a:rPr lang="en-US" dirty="0"/>
              <a:t>by mean of </a:t>
            </a:r>
            <a:r>
              <a:rPr lang="en-US" dirty="0" err="1"/>
              <a:t>HAProxy</a:t>
            </a:r>
            <a:r>
              <a:rPr lang="en-US" dirty="0"/>
              <a:t> configured as a SSL-</a:t>
            </a:r>
            <a:r>
              <a:rPr lang="en-US" dirty="0" smtClean="0"/>
              <a:t>terminator</a:t>
            </a:r>
          </a:p>
          <a:p>
            <a:r>
              <a:rPr lang="en-US" dirty="0"/>
              <a:t>Networking:</a:t>
            </a:r>
          </a:p>
          <a:p>
            <a:pPr lvl="1"/>
            <a:r>
              <a:rPr lang="en-US" dirty="0" err="1"/>
              <a:t>OpenvSwitch</a:t>
            </a:r>
            <a:r>
              <a:rPr lang="en-US" dirty="0"/>
              <a:t> driver with GRE tunneling</a:t>
            </a:r>
          </a:p>
          <a:p>
            <a:pPr lvl="2"/>
            <a:r>
              <a:rPr lang="en-US" dirty="0"/>
              <a:t>“Provider router with private networks”</a:t>
            </a:r>
          </a:p>
          <a:p>
            <a:pPr lvl="1"/>
            <a:r>
              <a:rPr lang="en-US" b="1" dirty="0" err="1"/>
              <a:t>cld-nat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en-US" dirty="0" err="1"/>
              <a:t>linux</a:t>
            </a:r>
            <a:r>
              <a:rPr lang="en-US" dirty="0"/>
              <a:t> box acting as router to allow VM access from INFN LAN without </a:t>
            </a:r>
            <a:r>
              <a:rPr lang="en-US" dirty="0" err="1" smtClean="0"/>
              <a:t>FloatingIP</a:t>
            </a:r>
            <a:endParaRPr lang="en-US" dirty="0" smtClean="0"/>
          </a:p>
          <a:p>
            <a:r>
              <a:rPr lang="en-US" dirty="0"/>
              <a:t>Storage</a:t>
            </a:r>
          </a:p>
          <a:p>
            <a:pPr lvl="1">
              <a:buSzPct val="75000"/>
              <a:buFont typeface="StarSymbol"/>
              <a:buChar char=""/>
            </a:pPr>
            <a:r>
              <a:rPr lang="en-US" sz="3200" dirty="0">
                <a:solidFill>
                  <a:srgbClr val="000000"/>
                </a:solidFill>
              </a:rPr>
              <a:t>43 TB (</a:t>
            </a:r>
            <a:r>
              <a:rPr lang="en-US" sz="3200" dirty="0" err="1">
                <a:solidFill>
                  <a:srgbClr val="000000"/>
                </a:solidFill>
              </a:rPr>
              <a:t>iSCSI</a:t>
            </a:r>
            <a:r>
              <a:rPr lang="en-US" sz="3200" dirty="0">
                <a:solidFill>
                  <a:srgbClr val="000000"/>
                </a:solidFill>
              </a:rPr>
              <a:t>) for Glance + Cinder + Nova instances @ </a:t>
            </a:r>
            <a:r>
              <a:rPr lang="en-US" sz="3200" b="1" dirty="0">
                <a:solidFill>
                  <a:srgbClr val="000000"/>
                </a:solidFill>
              </a:rPr>
              <a:t>Padova</a:t>
            </a:r>
            <a:endParaRPr lang="en-US" b="1" dirty="0"/>
          </a:p>
          <a:p>
            <a:pPr lvl="2">
              <a:buSzPct val="45000"/>
              <a:buFont typeface="StarSymbol"/>
              <a:buChar char=""/>
            </a:pPr>
            <a:r>
              <a:rPr lang="en-US" sz="3200" dirty="0" err="1">
                <a:solidFill>
                  <a:srgbClr val="000000"/>
                </a:solidFill>
              </a:rPr>
              <a:t>iSCSI</a:t>
            </a:r>
            <a:r>
              <a:rPr lang="en-US" sz="3200" dirty="0">
                <a:solidFill>
                  <a:srgbClr val="000000"/>
                </a:solidFill>
              </a:rPr>
              <a:t> box with 2 storage servers</a:t>
            </a:r>
            <a:endParaRPr lang="en-US" dirty="0"/>
          </a:p>
          <a:p>
            <a:pPr lvl="2">
              <a:buSzPct val="45000"/>
              <a:buFont typeface="StarSymbol"/>
              <a:buChar char=""/>
            </a:pPr>
            <a:r>
              <a:rPr lang="en-US" sz="3200" dirty="0">
                <a:solidFill>
                  <a:srgbClr val="000000"/>
                </a:solidFill>
              </a:rPr>
              <a:t>Using </a:t>
            </a:r>
            <a:r>
              <a:rPr lang="en-US" sz="3200" dirty="0" err="1">
                <a:solidFill>
                  <a:srgbClr val="000000"/>
                </a:solidFill>
              </a:rPr>
              <a:t>GlusterFS</a:t>
            </a:r>
            <a:r>
              <a:rPr lang="en-US" sz="3200" dirty="0">
                <a:solidFill>
                  <a:srgbClr val="000000"/>
                </a:solidFill>
              </a:rPr>
              <a:t> (without replica) as backend</a:t>
            </a:r>
            <a:endParaRPr lang="en-US" dirty="0"/>
          </a:p>
          <a:p>
            <a:pPr lvl="2">
              <a:buSzPct val="45000"/>
              <a:buFont typeface="StarSymbol"/>
              <a:buChar char=""/>
            </a:pPr>
            <a:r>
              <a:rPr lang="en-US" sz="3200" dirty="0">
                <a:solidFill>
                  <a:srgbClr val="000000"/>
                </a:solidFill>
              </a:rPr>
              <a:t>Shared file system for nova instances to support live migration</a:t>
            </a:r>
            <a:endParaRPr lang="en-US" dirty="0"/>
          </a:p>
          <a:p>
            <a:pPr lvl="1">
              <a:buSzPct val="75000"/>
              <a:buFont typeface="StarSymbol"/>
              <a:buChar char=""/>
            </a:pPr>
            <a:r>
              <a:rPr lang="en-US" sz="3200" dirty="0">
                <a:solidFill>
                  <a:srgbClr val="000000"/>
                </a:solidFill>
              </a:rPr>
              <a:t>96 TB @ </a:t>
            </a:r>
            <a:r>
              <a:rPr lang="en-US" sz="3200" b="1" dirty="0" err="1">
                <a:solidFill>
                  <a:srgbClr val="000000"/>
                </a:solidFill>
              </a:rPr>
              <a:t>Legnaro</a:t>
            </a:r>
            <a:r>
              <a:rPr lang="en-US" sz="3200" dirty="0">
                <a:solidFill>
                  <a:srgbClr val="000000"/>
                </a:solidFill>
              </a:rPr>
              <a:t> to be installed (FC) </a:t>
            </a:r>
            <a:endParaRPr lang="en-US" dirty="0"/>
          </a:p>
          <a:p>
            <a:pPr lvl="1">
              <a:buSzPct val="75000"/>
              <a:buFont typeface="StarSymbol"/>
              <a:buChar char=""/>
            </a:pPr>
            <a:r>
              <a:rPr lang="en-US" sz="3200" dirty="0">
                <a:solidFill>
                  <a:srgbClr val="000000"/>
                </a:solidFill>
              </a:rPr>
              <a:t>No </a:t>
            </a:r>
            <a:r>
              <a:rPr lang="en-US" sz="3200" dirty="0" smtClean="0">
                <a:solidFill>
                  <a:srgbClr val="000000"/>
                </a:solidFill>
              </a:rPr>
              <a:t>swift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552873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AuthN</a:t>
            </a:r>
            <a:r>
              <a:rPr lang="en-US" dirty="0" smtClean="0"/>
              <a:t>,  Registration, Operations </a:t>
            </a:r>
            <a:br>
              <a:rPr lang="en-US" dirty="0" smtClean="0"/>
            </a:br>
            <a:r>
              <a:rPr lang="en-US" dirty="0" smtClean="0"/>
              <a:t>in Cloud </a:t>
            </a:r>
            <a:r>
              <a:rPr lang="en-US" dirty="0"/>
              <a:t>Area </a:t>
            </a:r>
            <a:r>
              <a:rPr lang="en-US" dirty="0" err="1" smtClean="0"/>
              <a:t>Padovana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84700" cy="474980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err="1" smtClean="0"/>
              <a:t>AuthN</a:t>
            </a:r>
            <a:endParaRPr lang="en-US" b="1" dirty="0" smtClean="0"/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with the INFN's </a:t>
            </a:r>
            <a:r>
              <a:rPr lang="en-US" dirty="0" err="1"/>
              <a:t>IdP</a:t>
            </a:r>
            <a:r>
              <a:rPr lang="en-US" dirty="0"/>
              <a:t> (SAML2) to manage </a:t>
            </a:r>
            <a:r>
              <a:rPr lang="en-US" dirty="0" smtClean="0"/>
              <a:t>authentication</a:t>
            </a:r>
          </a:p>
          <a:p>
            <a:r>
              <a:rPr lang="en-US" b="1" dirty="0" smtClean="0"/>
              <a:t>Registration</a:t>
            </a:r>
          </a:p>
          <a:p>
            <a:pPr lvl="1"/>
            <a:r>
              <a:rPr lang="en-US" dirty="0"/>
              <a:t>Integrated in the dashboard a module to manage user and project registration (in-house development)</a:t>
            </a:r>
          </a:p>
          <a:p>
            <a:pPr lvl="1"/>
            <a:r>
              <a:rPr lang="en-US" dirty="0"/>
              <a:t>User can ask the creation of new projects and/or the affiliation to existing projects </a:t>
            </a:r>
          </a:p>
          <a:p>
            <a:pPr lvl="1"/>
            <a:r>
              <a:rPr lang="en-US" dirty="0"/>
              <a:t>Each project has a manager who is responsible to manage (via dashboard) the membership </a:t>
            </a:r>
            <a:r>
              <a:rPr lang="en-US" dirty="0" smtClean="0"/>
              <a:t>requests</a:t>
            </a:r>
          </a:p>
          <a:p>
            <a:r>
              <a:rPr lang="en-US" b="1" dirty="0" smtClean="0"/>
              <a:t>Operations</a:t>
            </a:r>
          </a:p>
          <a:p>
            <a:pPr lvl="1"/>
            <a:r>
              <a:rPr lang="en-US" dirty="0"/>
              <a:t>Full automatic installation of compute nodes by mean of </a:t>
            </a:r>
            <a:r>
              <a:rPr lang="en-US" b="1" dirty="0"/>
              <a:t>Foreman/puppet </a:t>
            </a:r>
          </a:p>
          <a:p>
            <a:pPr lvl="2"/>
            <a:r>
              <a:rPr lang="en-US" dirty="0"/>
              <a:t>Puppet also used for other services (</a:t>
            </a:r>
            <a:r>
              <a:rPr lang="en-US" dirty="0" err="1"/>
              <a:t>Nagios</a:t>
            </a:r>
            <a:r>
              <a:rPr lang="en-US" dirty="0"/>
              <a:t> and Ganglia configurations, etc.)</a:t>
            </a:r>
          </a:p>
          <a:p>
            <a:pPr lvl="2"/>
            <a:r>
              <a:rPr lang="en-US" b="1" dirty="0"/>
              <a:t>Ganglia</a:t>
            </a:r>
            <a:r>
              <a:rPr lang="en-US" dirty="0"/>
              <a:t> and </a:t>
            </a:r>
            <a:r>
              <a:rPr lang="en-US" b="1" dirty="0" err="1"/>
              <a:t>Nagios</a:t>
            </a:r>
            <a:r>
              <a:rPr lang="en-US" dirty="0"/>
              <a:t> based monitoring infrastructure</a:t>
            </a:r>
          </a:p>
          <a:p>
            <a:pPr lvl="3"/>
            <a:r>
              <a:rPr lang="en-US" dirty="0"/>
              <a:t>Several </a:t>
            </a:r>
            <a:r>
              <a:rPr lang="en-US" dirty="0" err="1"/>
              <a:t>nagios</a:t>
            </a:r>
            <a:r>
              <a:rPr lang="en-US" dirty="0"/>
              <a:t> sensors to check functionality and performance of the services</a:t>
            </a:r>
          </a:p>
          <a:p>
            <a:pPr lvl="3"/>
            <a:r>
              <a:rPr lang="en-US" dirty="0"/>
              <a:t>Basically as a new kind of problem appears, a new ad-hoc sensor is implemented to prevent it or at least to early detect the issue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47</a:t>
            </a:fld>
            <a:endParaRPr lang="it-IT"/>
          </a:p>
        </p:txBody>
      </p:sp>
      <p:pic>
        <p:nvPicPr>
          <p:cNvPr id="7" name="Shape 87"/>
          <p:cNvPicPr/>
          <p:nvPr/>
        </p:nvPicPr>
        <p:blipFill>
          <a:blip r:embed="rId3"/>
          <a:stretch>
            <a:fillRect/>
          </a:stretch>
        </p:blipFill>
        <p:spPr>
          <a:xfrm>
            <a:off x="4980260" y="1536700"/>
            <a:ext cx="3389040" cy="4216400"/>
          </a:xfrm>
          <a:prstGeom prst="rect">
            <a:avLst/>
          </a:prstGeom>
          <a:ln>
            <a:noFill/>
          </a:ln>
        </p:spPr>
      </p:pic>
      <p:pic>
        <p:nvPicPr>
          <p:cNvPr id="8" name="Shape 92"/>
          <p:cNvPicPr/>
          <p:nvPr/>
        </p:nvPicPr>
        <p:blipFill>
          <a:blip r:embed="rId4"/>
          <a:stretch>
            <a:fillRect/>
          </a:stretch>
        </p:blipFill>
        <p:spPr>
          <a:xfrm>
            <a:off x="5347540" y="1482120"/>
            <a:ext cx="2620080" cy="53758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564023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17 -0.13704 C -0.14635 -0.08079 -0.11337 -0.0243 -0.08055 -0.02778 C -0.04774 -0.03125 -0.01493 -0.09444 0.01806 -0.15741 " pathEditMode="relative" rAng="0" ptsTypes="aaA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61" y="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5 0.16667 C -0.08282 0.22847 -0.02795 0.29051 0.01667 0.27778 C 0.06128 0.26505 0.10921 0.12709 0.13056 0.09074 C 0.15191 0.0544 0.1481 0.05671 0.14445 0.05926 " pathEditMode="relative" rAng="0" ptsTypes="aaaA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62" y="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Area </a:t>
            </a:r>
            <a:r>
              <a:rPr lang="en-US" dirty="0" err="1" smtClean="0"/>
              <a:t>Padovana</a:t>
            </a:r>
            <a:r>
              <a:rPr lang="en-US" dirty="0" smtClean="0"/>
              <a:t>: Belle II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48</a:t>
            </a:fld>
            <a:endParaRPr lang="it-IT"/>
          </a:p>
        </p:txBody>
      </p:sp>
      <p:pic>
        <p:nvPicPr>
          <p:cNvPr id="7" name="Picture 6" descr="use_cae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473200"/>
            <a:ext cx="8470900" cy="4559300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524000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Area </a:t>
            </a:r>
            <a:r>
              <a:rPr lang="en-US" dirty="0" err="1" smtClean="0"/>
              <a:t>Padovana</a:t>
            </a:r>
            <a:r>
              <a:rPr lang="en-US" dirty="0" smtClean="0"/>
              <a:t>  - CMS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49</a:t>
            </a:fld>
            <a:endParaRPr lang="it-IT"/>
          </a:p>
        </p:txBody>
      </p:sp>
      <p:pic>
        <p:nvPicPr>
          <p:cNvPr id="7" name="Picture 6" descr="use_case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473199"/>
            <a:ext cx="8623300" cy="49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7580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385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H</a:t>
            </a:r>
            <a:r>
              <a:rPr lang="en-US" dirty="0" smtClean="0"/>
              <a:t>eavily </a:t>
            </a:r>
            <a:r>
              <a:rPr lang="en-US" dirty="0"/>
              <a:t>distributed </a:t>
            </a:r>
            <a:r>
              <a:rPr lang="en-US" dirty="0" smtClean="0"/>
              <a:t>nature</a:t>
            </a:r>
          </a:p>
          <a:p>
            <a:pPr lvl="1"/>
            <a:r>
              <a:rPr lang="en-US" dirty="0" smtClean="0"/>
              <a:t>Local computing groups</a:t>
            </a:r>
          </a:p>
          <a:p>
            <a:pPr lvl="2"/>
            <a:r>
              <a:rPr lang="en-US" dirty="0" smtClean="0"/>
              <a:t> day-to-day support to users and local services</a:t>
            </a:r>
          </a:p>
          <a:p>
            <a:pPr lvl="1"/>
            <a:r>
              <a:rPr lang="en-US" dirty="0" smtClean="0"/>
              <a:t>Centrally coordinated teams</a:t>
            </a:r>
          </a:p>
          <a:p>
            <a:pPr lvl="2"/>
            <a:r>
              <a:rPr lang="en-US" dirty="0" smtClean="0"/>
              <a:t>central services – mainly CNAF &amp; LNF</a:t>
            </a:r>
          </a:p>
          <a:p>
            <a:r>
              <a:rPr lang="en-US" dirty="0" smtClean="0"/>
              <a:t>Areas</a:t>
            </a:r>
          </a:p>
          <a:p>
            <a:pPr lvl="1"/>
            <a:r>
              <a:rPr lang="en-US" b="1" dirty="0"/>
              <a:t>Local computing </a:t>
            </a:r>
            <a:r>
              <a:rPr lang="en-US" dirty="0"/>
              <a:t>services at INFN sites (e.g. local networks, mailing, support for local users, …)</a:t>
            </a:r>
          </a:p>
          <a:p>
            <a:pPr lvl="1"/>
            <a:r>
              <a:rPr lang="en-US" b="1" dirty="0" smtClean="0"/>
              <a:t>Basic</a:t>
            </a:r>
            <a:r>
              <a:rPr lang="en-US" dirty="0" smtClean="0"/>
              <a:t> </a:t>
            </a:r>
            <a:r>
              <a:rPr lang="en-US" dirty="0"/>
              <a:t>services and </a:t>
            </a:r>
            <a:r>
              <a:rPr lang="en-US" b="1" dirty="0"/>
              <a:t>central</a:t>
            </a:r>
            <a:r>
              <a:rPr lang="en-US" dirty="0"/>
              <a:t> services (e.g. network services, HA infrastructure, Authentication and Authorization Infrastructure, web servers, …)</a:t>
            </a:r>
          </a:p>
          <a:p>
            <a:pPr lvl="1"/>
            <a:r>
              <a:rPr lang="en-US" dirty="0" smtClean="0"/>
              <a:t>Computing </a:t>
            </a:r>
            <a:r>
              <a:rPr lang="en-US" dirty="0"/>
              <a:t>for </a:t>
            </a:r>
            <a:r>
              <a:rPr lang="en-US" b="1" dirty="0"/>
              <a:t>administrative</a:t>
            </a:r>
            <a:r>
              <a:rPr lang="en-US" dirty="0"/>
              <a:t> services (</a:t>
            </a:r>
            <a:r>
              <a:rPr lang="en-US" dirty="0" err="1"/>
              <a:t>Sistema</a:t>
            </a:r>
            <a:r>
              <a:rPr lang="en-US" dirty="0"/>
              <a:t> </a:t>
            </a:r>
            <a:r>
              <a:rPr lang="en-US" dirty="0" err="1"/>
              <a:t>Informativo</a:t>
            </a:r>
            <a:r>
              <a:rPr lang="en-US" dirty="0"/>
              <a:t>)</a:t>
            </a:r>
          </a:p>
          <a:p>
            <a:pPr lvl="1"/>
            <a:r>
              <a:rPr lang="en-US" b="1" dirty="0" smtClean="0"/>
              <a:t>Big </a:t>
            </a:r>
            <a:r>
              <a:rPr lang="en-US" b="1" dirty="0"/>
              <a:t>computing </a:t>
            </a:r>
            <a:r>
              <a:rPr lang="en-US" b="1" dirty="0" err="1"/>
              <a:t>centres</a:t>
            </a:r>
            <a:r>
              <a:rPr lang="en-US" dirty="0"/>
              <a:t> (Tier-1 and Tier-2’s) and distributed computing infrastructure (Grid)</a:t>
            </a:r>
          </a:p>
          <a:p>
            <a:pPr lvl="1"/>
            <a:r>
              <a:rPr lang="en-US" dirty="0" smtClean="0"/>
              <a:t>Computing </a:t>
            </a:r>
            <a:r>
              <a:rPr lang="en-US" dirty="0"/>
              <a:t>in the </a:t>
            </a:r>
            <a:r>
              <a:rPr lang="en-US" b="1" dirty="0"/>
              <a:t>experiments</a:t>
            </a:r>
            <a:r>
              <a:rPr lang="en-US" dirty="0"/>
              <a:t> and in national and international </a:t>
            </a:r>
            <a:r>
              <a:rPr lang="en-US" b="1" dirty="0" smtClean="0"/>
              <a:t>projects</a:t>
            </a:r>
          </a:p>
          <a:p>
            <a:pPr lvl="1"/>
            <a:endParaRPr lang="en-US" b="1" dirty="0" smtClean="0"/>
          </a:p>
          <a:p>
            <a:pPr marL="57150" indent="0">
              <a:buNone/>
            </a:pPr>
            <a:r>
              <a:rPr lang="en-US" b="1" dirty="0" smtClean="0"/>
              <a:t>=&gt; </a:t>
            </a:r>
            <a:r>
              <a:rPr lang="en-US" b="1" i="1" dirty="0"/>
              <a:t>L</a:t>
            </a:r>
            <a:r>
              <a:rPr lang="en-US" b="1" i="1" dirty="0" smtClean="0"/>
              <a:t>argely </a:t>
            </a:r>
            <a:r>
              <a:rPr lang="en-US" b="1" i="1" dirty="0"/>
              <a:t>benefitted from advancements in the technology, especially in the fields of distributed computing and virtualization techniques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</a:t>
            </a:r>
            <a:r>
              <a:rPr lang="en-US" dirty="0" smtClean="0"/>
              <a:t>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2486160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Area </a:t>
            </a:r>
            <a:r>
              <a:rPr lang="en-US" dirty="0" err="1" smtClean="0"/>
              <a:t>Padovana</a:t>
            </a:r>
            <a:r>
              <a:rPr lang="en-US" dirty="0" smtClean="0"/>
              <a:t> -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2015-05-04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50</a:t>
            </a:fld>
            <a:endParaRPr lang="it-IT"/>
          </a:p>
        </p:txBody>
      </p:sp>
      <p:pic>
        <p:nvPicPr>
          <p:cNvPr id="7" name="Picture 6" descr="Screenshot 2015-07-15 23.00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05" y="1676400"/>
            <a:ext cx="8517895" cy="466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618646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536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800" b="1" i="1" dirty="0" smtClean="0">
                <a:latin typeface="Chalkduster"/>
                <a:cs typeface="Chalkduster"/>
              </a:rPr>
              <a:t>THANK YOU!!!</a:t>
            </a:r>
            <a:endParaRPr lang="en-US" sz="4800" b="1" i="1" dirty="0">
              <a:latin typeface="Chalkduster"/>
              <a:cs typeface="Chalkduste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51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2259041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Relevant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INDIGO-</a:t>
            </a:r>
            <a:r>
              <a:rPr lang="en-US" b="1" dirty="0" err="1" smtClean="0">
                <a:solidFill>
                  <a:schemeClr val="accent1"/>
                </a:solidFill>
              </a:rPr>
              <a:t>DataCloud</a:t>
            </a:r>
            <a:endParaRPr lang="en-US" dirty="0" smtClean="0"/>
          </a:p>
          <a:p>
            <a:r>
              <a:rPr lang="en-US" sz="3000" dirty="0" smtClean="0"/>
              <a:t>H2020 EINFRA-1 30-month project</a:t>
            </a:r>
          </a:p>
          <a:p>
            <a:pPr lvl="1"/>
            <a:r>
              <a:rPr lang="en-US" sz="2600" dirty="0" smtClean="0"/>
              <a:t>Led </a:t>
            </a:r>
            <a:r>
              <a:rPr lang="en-US" sz="2600" dirty="0"/>
              <a:t>by the SDDS </a:t>
            </a:r>
            <a:r>
              <a:rPr lang="en-US" sz="2600" dirty="0" smtClean="0"/>
              <a:t>leader</a:t>
            </a:r>
          </a:p>
          <a:p>
            <a:pPr lvl="1"/>
            <a:r>
              <a:rPr lang="en-US" sz="2600" dirty="0" smtClean="0"/>
              <a:t>With </a:t>
            </a:r>
            <a:r>
              <a:rPr lang="en-US" sz="2600" dirty="0"/>
              <a:t>a budget of 11.1 M€</a:t>
            </a:r>
            <a:endParaRPr lang="en-US" sz="2600" dirty="0" smtClean="0"/>
          </a:p>
          <a:p>
            <a:r>
              <a:rPr lang="en-US" sz="3000" dirty="0" smtClean="0"/>
              <a:t>The goal is to build </a:t>
            </a:r>
            <a:r>
              <a:rPr lang="en-US" sz="3000" dirty="0"/>
              <a:t>a Cloud-based open platform </a:t>
            </a:r>
            <a:r>
              <a:rPr lang="en-US" sz="3000" dirty="0" smtClean="0"/>
              <a:t>for scientific communities, </a:t>
            </a:r>
            <a:r>
              <a:rPr lang="en-US" sz="3000" dirty="0"/>
              <a:t>capable of running on </a:t>
            </a:r>
            <a:r>
              <a:rPr lang="en-US" sz="3000" dirty="0" smtClean="0"/>
              <a:t>a variety of available infrastructures, filling possible gaps in the existing solutions</a:t>
            </a:r>
          </a:p>
          <a:p>
            <a:r>
              <a:rPr lang="en-US" sz="3000" dirty="0" smtClean="0"/>
              <a:t>CNAF involvement:</a:t>
            </a:r>
          </a:p>
          <a:p>
            <a:pPr lvl="1"/>
            <a:r>
              <a:rPr lang="en-US" sz="2600" dirty="0" smtClean="0"/>
              <a:t>Virtualization of resources (computing, storage, network)</a:t>
            </a:r>
          </a:p>
          <a:p>
            <a:pPr lvl="1"/>
            <a:r>
              <a:rPr lang="en-US" sz="2600" dirty="0" smtClean="0"/>
              <a:t>Identity and Access Management</a:t>
            </a:r>
          </a:p>
          <a:p>
            <a:pPr lvl="1"/>
            <a:r>
              <a:rPr lang="en-US" sz="2600" dirty="0"/>
              <a:t>Science Gateways and User Interfaces</a:t>
            </a:r>
            <a:endParaRPr lang="en-US" sz="2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52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7563584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Relevant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5230"/>
            <a:ext cx="8229600" cy="51321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O</a:t>
            </a:r>
            <a:r>
              <a:rPr lang="en-US" sz="2800" b="1" dirty="0" smtClean="0">
                <a:solidFill>
                  <a:schemeClr val="accent1"/>
                </a:solidFill>
              </a:rPr>
              <a:t>pen City Platform</a:t>
            </a:r>
            <a:endParaRPr lang="en-US" sz="2800" dirty="0" smtClean="0"/>
          </a:p>
          <a:p>
            <a:r>
              <a:rPr lang="en-US" sz="2800" dirty="0" smtClean="0"/>
              <a:t>3-year project funded by the Ministry of Research in the context of the national Smart Cities program</a:t>
            </a:r>
          </a:p>
          <a:p>
            <a:r>
              <a:rPr lang="en-US" sz="2800" dirty="0" smtClean="0"/>
              <a:t>Design </a:t>
            </a:r>
            <a:r>
              <a:rPr lang="en-US" sz="2800" dirty="0"/>
              <a:t>and </a:t>
            </a:r>
            <a:r>
              <a:rPr lang="en-US" sz="2800" dirty="0" smtClean="0"/>
              <a:t>implement interoperable Cloud solutions for e-government </a:t>
            </a:r>
            <a:r>
              <a:rPr lang="en-US" sz="2800" dirty="0"/>
              <a:t>and Small and Medium </a:t>
            </a:r>
            <a:r>
              <a:rPr lang="en-US" sz="2800" dirty="0" smtClean="0"/>
              <a:t>Enterprises</a:t>
            </a:r>
            <a:endParaRPr lang="en-US" sz="2800" dirty="0"/>
          </a:p>
          <a:p>
            <a:r>
              <a:rPr lang="en-US" sz="2800" dirty="0"/>
              <a:t>CNAF involvement</a:t>
            </a:r>
          </a:p>
          <a:p>
            <a:pPr lvl="1"/>
            <a:r>
              <a:rPr lang="en-US" sz="2400" dirty="0"/>
              <a:t>Study and definition of the architectural model</a:t>
            </a:r>
          </a:p>
          <a:p>
            <a:pPr lvl="1"/>
            <a:r>
              <a:rPr lang="en-US" sz="2400" dirty="0"/>
              <a:t>Study and design of </a:t>
            </a:r>
            <a:r>
              <a:rPr lang="en-US" sz="2400" dirty="0" smtClean="0"/>
              <a:t>a </a:t>
            </a:r>
            <a:r>
              <a:rPr lang="en-US" sz="2400" dirty="0"/>
              <a:t>clustered </a:t>
            </a:r>
            <a:r>
              <a:rPr lang="en-US" sz="2400" dirty="0" smtClean="0"/>
              <a:t>system for application deployment</a:t>
            </a:r>
            <a:endParaRPr lang="en-US" sz="2400" dirty="0"/>
          </a:p>
          <a:p>
            <a:pPr lvl="1"/>
            <a:r>
              <a:rPr lang="en-US" sz="2400" dirty="0"/>
              <a:t>Development of tools for </a:t>
            </a:r>
            <a:r>
              <a:rPr lang="en-US" sz="2400" dirty="0" smtClean="0"/>
              <a:t>application </a:t>
            </a:r>
            <a:r>
              <a:rPr lang="en-US" sz="2400" dirty="0"/>
              <a:t>monitoring</a:t>
            </a:r>
          </a:p>
          <a:p>
            <a:pPr lvl="1"/>
            <a:r>
              <a:rPr lang="en-US" sz="2400" dirty="0"/>
              <a:t>Development of an automatic </a:t>
            </a:r>
            <a:r>
              <a:rPr lang="en-US" sz="2400" dirty="0" err="1"/>
              <a:t>IaaS</a:t>
            </a:r>
            <a:r>
              <a:rPr lang="en-US" sz="2400" dirty="0"/>
              <a:t> deployment suite</a:t>
            </a:r>
          </a:p>
          <a:p>
            <a:pPr lvl="1"/>
            <a:r>
              <a:rPr lang="en-US" sz="2400" dirty="0"/>
              <a:t>Set-up of </a:t>
            </a:r>
            <a:r>
              <a:rPr lang="en-US" sz="2400" dirty="0" smtClean="0"/>
              <a:t>a Cloud </a:t>
            </a:r>
            <a:r>
              <a:rPr lang="en-US" sz="2400" dirty="0" err="1" smtClean="0"/>
              <a:t>testbed</a:t>
            </a:r>
            <a:r>
              <a:rPr lang="en-US" sz="2400" dirty="0" smtClean="0"/>
              <a:t> </a:t>
            </a:r>
            <a:r>
              <a:rPr lang="en-US" sz="2400" dirty="0"/>
              <a:t>for </a:t>
            </a:r>
            <a:r>
              <a:rPr lang="en-US" sz="2400" dirty="0" smtClean="0"/>
              <a:t>OCP </a:t>
            </a:r>
            <a:r>
              <a:rPr lang="en-US" sz="2400" dirty="0"/>
              <a:t>solutions  and </a:t>
            </a:r>
            <a:r>
              <a:rPr lang="en-US" sz="2400" dirty="0" smtClean="0"/>
              <a:t>prototypes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53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77850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2015-07-16</a:t>
            </a:r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CERN, July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4703267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 &amp; Cloud Activities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INFN </a:t>
            </a:r>
            <a:r>
              <a:rPr lang="en-US" dirty="0" smtClean="0"/>
              <a:t>infrastructure must </a:t>
            </a:r>
            <a:r>
              <a:rPr lang="en-US" dirty="0"/>
              <a:t>be, by its </a:t>
            </a:r>
            <a:r>
              <a:rPr lang="en-US" dirty="0" smtClean="0"/>
              <a:t>nature,  </a:t>
            </a:r>
            <a:r>
              <a:rPr lang="en-US" b="1" dirty="0"/>
              <a:t>inclusive</a:t>
            </a:r>
            <a:r>
              <a:rPr lang="en-US" dirty="0"/>
              <a:t>, allowing the use of many resources as possible, also </a:t>
            </a:r>
            <a:r>
              <a:rPr lang="en-US" b="1" dirty="0" smtClean="0"/>
              <a:t>heterogeneous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Mechanisms </a:t>
            </a:r>
            <a:r>
              <a:rPr lang="en-US" dirty="0"/>
              <a:t>of </a:t>
            </a:r>
            <a:r>
              <a:rPr lang="en-US" b="1" dirty="0"/>
              <a:t>federation</a:t>
            </a:r>
            <a:r>
              <a:rPr lang="en-US" dirty="0"/>
              <a:t> and </a:t>
            </a:r>
            <a:r>
              <a:rPr lang="en-US" b="1" dirty="0"/>
              <a:t>orchestration</a:t>
            </a:r>
            <a:r>
              <a:rPr lang="en-US" dirty="0"/>
              <a:t> to access </a:t>
            </a:r>
            <a:r>
              <a:rPr lang="en-US" dirty="0" smtClean="0"/>
              <a:t>at the </a:t>
            </a:r>
            <a:r>
              <a:rPr lang="en-US" dirty="0" err="1"/>
              <a:t>IaaS</a:t>
            </a:r>
            <a:r>
              <a:rPr lang="en-US" dirty="0"/>
              <a:t> </a:t>
            </a:r>
            <a:r>
              <a:rPr lang="en-US" dirty="0" smtClean="0"/>
              <a:t>level to </a:t>
            </a:r>
            <a:r>
              <a:rPr lang="en-US" dirty="0"/>
              <a:t>different </a:t>
            </a:r>
            <a:r>
              <a:rPr lang="en-US" dirty="0" smtClean="0"/>
              <a:t>resources</a:t>
            </a:r>
          </a:p>
          <a:p>
            <a:r>
              <a:rPr lang="en-US" dirty="0" smtClean="0"/>
              <a:t>Two documents In preparation </a:t>
            </a:r>
            <a:r>
              <a:rPr lang="en-US" dirty="0"/>
              <a:t>phase 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strategy paper on the use of Cloud technology </a:t>
            </a:r>
            <a:r>
              <a:rPr lang="en-US" dirty="0" smtClean="0"/>
              <a:t>in INFN</a:t>
            </a:r>
          </a:p>
          <a:p>
            <a:pPr lvl="2"/>
            <a:r>
              <a:rPr lang="en-US" dirty="0" smtClean="0"/>
              <a:t>It </a:t>
            </a:r>
            <a:r>
              <a:rPr lang="en-US" dirty="0"/>
              <a:t>should provide guidelines for the development of instruments and for integration into </a:t>
            </a:r>
            <a:r>
              <a:rPr lang="en-US" dirty="0" smtClean="0"/>
              <a:t>INFNs computing infrastructure of external and/or shared resources 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aim is to optimize the management of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/>
              <a:t>A technical document on the architecture of the INFN-CC (INFN Corporate Cloud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 </a:t>
            </a:r>
            <a:r>
              <a:rPr lang="en-US" b="1" dirty="0"/>
              <a:t>homogeneous</a:t>
            </a:r>
            <a:r>
              <a:rPr lang="en-US" dirty="0"/>
              <a:t> infrastructure (based on Open Stack) localized in a limited number of sites, that implements systems of replication, distribution of functions and </a:t>
            </a:r>
            <a:r>
              <a:rPr lang="en-US" dirty="0" smtClean="0"/>
              <a:t>geographical high </a:t>
            </a:r>
            <a:r>
              <a:rPr lang="en-US" dirty="0"/>
              <a:t>availability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6704016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 Corporate Cloud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INFN Cloud Working Group has now been active for almost </a:t>
            </a:r>
            <a:r>
              <a:rPr lang="en-US" dirty="0" smtClean="0"/>
              <a:t>three </a:t>
            </a:r>
            <a:r>
              <a:rPr lang="en-US" dirty="0"/>
              <a:t>years within the INFN </a:t>
            </a:r>
            <a:r>
              <a:rPr lang="en-US" dirty="0" err="1"/>
              <a:t>Commissione</a:t>
            </a:r>
            <a:r>
              <a:rPr lang="en-US" dirty="0"/>
              <a:t> </a:t>
            </a:r>
            <a:r>
              <a:rPr lang="en-US" dirty="0" err="1"/>
              <a:t>Calcolo</a:t>
            </a:r>
            <a:r>
              <a:rPr lang="en-US" dirty="0"/>
              <a:t> e </a:t>
            </a:r>
            <a:r>
              <a:rPr lang="en-US" dirty="0" err="1"/>
              <a:t>Reti</a:t>
            </a:r>
            <a:r>
              <a:rPr lang="en-US" dirty="0"/>
              <a:t> (CCR). </a:t>
            </a:r>
            <a:r>
              <a:rPr lang="en-US" dirty="0" smtClean="0"/>
              <a:t>	</a:t>
            </a:r>
            <a:endParaRPr lang="en-US" dirty="0"/>
          </a:p>
          <a:p>
            <a:pPr lvl="1"/>
            <a:r>
              <a:rPr lang="en-US" dirty="0"/>
              <a:t>A number of projects related to Cloud Computing started in INFN </a:t>
            </a:r>
            <a:r>
              <a:rPr lang="en-US" dirty="0" smtClean="0"/>
              <a:t>thanks </a:t>
            </a:r>
            <a:r>
              <a:rPr lang="en-US" dirty="0"/>
              <a:t>to the knowledge and expertise that were the outcome of </a:t>
            </a:r>
            <a:r>
              <a:rPr lang="en-US" dirty="0" smtClean="0"/>
              <a:t>the </a:t>
            </a:r>
            <a:r>
              <a:rPr lang="en-US" dirty="0"/>
              <a:t>activity of the Cloud Working Group. </a:t>
            </a:r>
          </a:p>
          <a:p>
            <a:r>
              <a:rPr lang="en-US" dirty="0"/>
              <a:t>Since almost two years a restricted team, the </a:t>
            </a:r>
            <a:r>
              <a:rPr lang="en-US" b="1" dirty="0"/>
              <a:t>INFN Corporate </a:t>
            </a:r>
            <a:r>
              <a:rPr lang="en-US" b="1" dirty="0" smtClean="0"/>
              <a:t>Cloud </a:t>
            </a:r>
            <a:r>
              <a:rPr lang="en-US" b="1" dirty="0"/>
              <a:t>(INFN-CC) working group</a:t>
            </a:r>
            <a:r>
              <a:rPr lang="en-US" dirty="0"/>
              <a:t>, has been planning and </a:t>
            </a:r>
            <a:r>
              <a:rPr lang="en-US" dirty="0" smtClean="0"/>
              <a:t>testing possible </a:t>
            </a:r>
            <a:r>
              <a:rPr lang="en-US" dirty="0"/>
              <a:t>architectural designs for the implementation of a </a:t>
            </a:r>
            <a:r>
              <a:rPr lang="en-US" dirty="0" smtClean="0"/>
              <a:t>distributed </a:t>
            </a:r>
            <a:r>
              <a:rPr lang="en-US" dirty="0"/>
              <a:t>private cloud infrastructure and realized a </a:t>
            </a:r>
            <a:r>
              <a:rPr lang="en-US" dirty="0" smtClean="0"/>
              <a:t>prototype</a:t>
            </a:r>
          </a:p>
          <a:p>
            <a:r>
              <a:rPr lang="en-US" dirty="0" smtClean="0"/>
              <a:t>Overview</a:t>
            </a:r>
            <a:endParaRPr lang="en-US" dirty="0"/>
          </a:p>
          <a:p>
            <a:pPr lvl="1"/>
            <a:r>
              <a:rPr lang="en-US" b="1" dirty="0"/>
              <a:t>INFN-CC </a:t>
            </a:r>
            <a:r>
              <a:rPr lang="en-US" dirty="0"/>
              <a:t>is a </a:t>
            </a:r>
            <a:r>
              <a:rPr lang="en-US" b="1" dirty="0"/>
              <a:t>multi-regional </a:t>
            </a:r>
            <a:r>
              <a:rPr lang="en-US" b="1" dirty="0" err="1"/>
              <a:t>OpenStack</a:t>
            </a:r>
            <a:r>
              <a:rPr lang="en-US" b="1" dirty="0"/>
              <a:t> </a:t>
            </a:r>
            <a:r>
              <a:rPr lang="en-US" b="1" dirty="0" smtClean="0"/>
              <a:t>installation</a:t>
            </a:r>
            <a:endParaRPr lang="en-US" dirty="0"/>
          </a:p>
          <a:p>
            <a:pPr lvl="2"/>
            <a:r>
              <a:rPr lang="en-US" dirty="0" smtClean="0"/>
              <a:t>some services </a:t>
            </a:r>
            <a:r>
              <a:rPr lang="en-US" dirty="0"/>
              <a:t>are centrally managed and common to all regions while </a:t>
            </a:r>
            <a:r>
              <a:rPr lang="en-US" dirty="0" smtClean="0"/>
              <a:t>other </a:t>
            </a:r>
            <a:r>
              <a:rPr lang="en-US" dirty="0"/>
              <a:t>services are local and associated to a single </a:t>
            </a:r>
            <a:r>
              <a:rPr lang="en-US" dirty="0" smtClean="0"/>
              <a:t>region.</a:t>
            </a:r>
          </a:p>
          <a:p>
            <a:pPr lvl="2"/>
            <a:r>
              <a:rPr lang="en-US" dirty="0" smtClean="0"/>
              <a:t>Based on a small number of sites (core) =&gt; 3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/>
              <a:t>main goal </a:t>
            </a:r>
            <a:r>
              <a:rPr lang="en-US" dirty="0" smtClean="0"/>
              <a:t>-&gt; standard </a:t>
            </a:r>
            <a:r>
              <a:rPr lang="en-US" dirty="0" err="1"/>
              <a:t>IaaS</a:t>
            </a:r>
            <a:r>
              <a:rPr lang="en-US" dirty="0"/>
              <a:t> interfaces to </a:t>
            </a:r>
            <a:r>
              <a:rPr lang="en-US" dirty="0" smtClean="0"/>
              <a:t>an </a:t>
            </a:r>
            <a:r>
              <a:rPr lang="en-US" dirty="0"/>
              <a:t>homogeneous but distributed cloud environment </a:t>
            </a:r>
            <a:r>
              <a:rPr lang="en-US" dirty="0" smtClean="0"/>
              <a:t>focused </a:t>
            </a:r>
            <a:r>
              <a:rPr lang="en-US" dirty="0"/>
              <a:t>on </a:t>
            </a:r>
            <a:r>
              <a:rPr lang="en-US" dirty="0" smtClean="0"/>
              <a:t>the </a:t>
            </a:r>
            <a:r>
              <a:rPr lang="en-US" b="1" dirty="0" smtClean="0"/>
              <a:t>deployment </a:t>
            </a:r>
            <a:r>
              <a:rPr lang="en-US" b="1" dirty="0"/>
              <a:t>of highly available, distributed network services </a:t>
            </a:r>
            <a:r>
              <a:rPr lang="en-US" b="1" dirty="0" smtClean="0"/>
              <a:t>and applications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021125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 Corporate Cloud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560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Highlights</a:t>
            </a:r>
          </a:p>
          <a:p>
            <a:pPr lvl="1"/>
            <a:r>
              <a:rPr lang="en-US" dirty="0"/>
              <a:t>Common, </a:t>
            </a:r>
            <a:r>
              <a:rPr lang="en-US" b="1" dirty="0" smtClean="0"/>
              <a:t>distributed </a:t>
            </a:r>
            <a:r>
              <a:rPr lang="en-US" b="1" dirty="0"/>
              <a:t>Identity Service backed by the INFN </a:t>
            </a:r>
            <a:r>
              <a:rPr lang="en-US" b="1" dirty="0" smtClean="0"/>
              <a:t>AAI LDAP.</a:t>
            </a:r>
            <a:endParaRPr lang="en-US" dirty="0"/>
          </a:p>
          <a:p>
            <a:pPr lvl="1"/>
            <a:r>
              <a:rPr lang="en-US" dirty="0"/>
              <a:t>Common, </a:t>
            </a:r>
            <a:r>
              <a:rPr lang="en-US" b="1" dirty="0" smtClean="0"/>
              <a:t>distributed </a:t>
            </a:r>
            <a:r>
              <a:rPr lang="en-US" b="1" dirty="0"/>
              <a:t>Swift Object </a:t>
            </a:r>
            <a:r>
              <a:rPr lang="en-US" b="1" dirty="0" smtClean="0"/>
              <a:t>storage </a:t>
            </a:r>
            <a:r>
              <a:rPr lang="en-US" dirty="0" smtClean="0"/>
              <a:t>for</a:t>
            </a:r>
          </a:p>
          <a:p>
            <a:pPr lvl="2"/>
            <a:r>
              <a:rPr lang="en-US" dirty="0" smtClean="0"/>
              <a:t>VM </a:t>
            </a:r>
            <a:r>
              <a:rPr lang="en-US" dirty="0"/>
              <a:t>image/snapshot </a:t>
            </a:r>
            <a:r>
              <a:rPr lang="en-US" dirty="0" smtClean="0"/>
              <a:t>repository</a:t>
            </a:r>
            <a:endParaRPr lang="en-US" dirty="0"/>
          </a:p>
          <a:p>
            <a:pPr lvl="2"/>
            <a:r>
              <a:rPr lang="en-US" dirty="0" smtClean="0"/>
              <a:t>Block </a:t>
            </a:r>
            <a:r>
              <a:rPr lang="en-US" dirty="0"/>
              <a:t>device </a:t>
            </a:r>
            <a:r>
              <a:rPr lang="en-US" dirty="0" smtClean="0"/>
              <a:t>backup</a:t>
            </a:r>
            <a:endParaRPr lang="en-US" dirty="0"/>
          </a:p>
          <a:p>
            <a:pPr lvl="2"/>
            <a:r>
              <a:rPr lang="en-US" dirty="0" smtClean="0"/>
              <a:t>Personal data</a:t>
            </a:r>
            <a:r>
              <a:rPr lang="en-US" dirty="0"/>
              <a:t> </a:t>
            </a:r>
            <a:r>
              <a:rPr lang="en-US" dirty="0" smtClean="0"/>
              <a:t>….</a:t>
            </a:r>
          </a:p>
          <a:p>
            <a:pPr lvl="1"/>
            <a:r>
              <a:rPr lang="en-US" dirty="0" smtClean="0"/>
              <a:t>Common</a:t>
            </a:r>
            <a:r>
              <a:rPr lang="en-US" dirty="0"/>
              <a:t>, </a:t>
            </a:r>
            <a:r>
              <a:rPr lang="en-US" b="1" dirty="0" smtClean="0"/>
              <a:t>distributed </a:t>
            </a:r>
            <a:r>
              <a:rPr lang="en-US" b="1" dirty="0"/>
              <a:t>Image </a:t>
            </a:r>
            <a:r>
              <a:rPr lang="en-US" b="1" dirty="0" smtClean="0"/>
              <a:t>Service </a:t>
            </a:r>
            <a:r>
              <a:rPr lang="en-US" dirty="0" smtClean="0"/>
              <a:t>backed </a:t>
            </a:r>
            <a:r>
              <a:rPr lang="en-US" dirty="0"/>
              <a:t>by the above </a:t>
            </a:r>
            <a:r>
              <a:rPr lang="en-US" dirty="0" smtClean="0"/>
              <a:t>Object </a:t>
            </a:r>
            <a:r>
              <a:rPr lang="en-US" dirty="0"/>
              <a:t>Storage </a:t>
            </a:r>
          </a:p>
          <a:p>
            <a:pPr lvl="1"/>
            <a:r>
              <a:rPr lang="en-US" b="1" dirty="0" smtClean="0"/>
              <a:t>DNS HA </a:t>
            </a:r>
            <a:r>
              <a:rPr lang="en-US" dirty="0" smtClean="0"/>
              <a:t>+ </a:t>
            </a:r>
            <a:r>
              <a:rPr lang="en-US" dirty="0" err="1"/>
              <a:t>cloud.infn.it</a:t>
            </a:r>
            <a:r>
              <a:rPr lang="en-US" dirty="0"/>
              <a:t> DNS </a:t>
            </a:r>
            <a:r>
              <a:rPr lang="en-US" dirty="0" smtClean="0"/>
              <a:t>domain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7" name="Picture 6" descr="infn-cc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600" y="1219201"/>
            <a:ext cx="5232400" cy="29590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19600" y="444154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Working on: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Log collection and </a:t>
            </a:r>
            <a:r>
              <a:rPr lang="en-US" dirty="0" smtClean="0"/>
              <a:t>analysis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Infrastructure automation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Infrastructure management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Infrastructure </a:t>
            </a:r>
            <a:r>
              <a:rPr lang="en-US" dirty="0"/>
              <a:t>monitoring (</a:t>
            </a:r>
            <a:r>
              <a:rPr lang="en-US" dirty="0" err="1"/>
              <a:t>nagios</a:t>
            </a:r>
            <a:r>
              <a:rPr lang="en-US" dirty="0"/>
              <a:t> → </a:t>
            </a:r>
            <a:r>
              <a:rPr lang="en-US" dirty="0" err="1"/>
              <a:t>zabbix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Deployment </a:t>
            </a:r>
            <a:r>
              <a:rPr lang="en-US" i="1" dirty="0"/>
              <a:t>of use cases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195033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INFN Corporate Cloud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2015-</a:t>
            </a:r>
            <a:r>
              <a:rPr lang="en-US" dirty="0" smtClean="0"/>
              <a:t>07-16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July 2015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42116-CFBC-114E-87D6-955185AACA51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8" name="Picture 7" descr="keystone_W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8750"/>
            <a:ext cx="4940300" cy="4762500"/>
          </a:xfrm>
          <a:prstGeom prst="rect">
            <a:avLst/>
          </a:prstGeom>
        </p:spPr>
      </p:pic>
      <p:pic>
        <p:nvPicPr>
          <p:cNvPr id="9" name="Picture 8" descr="keystone_swif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453" y="2235200"/>
            <a:ext cx="374789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26750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1338353</TotalTime>
  <Words>4115</Words>
  <Application>Microsoft Macintosh PowerPoint</Application>
  <PresentationFormat>On-screen Show (4:3)</PresentationFormat>
  <Paragraphs>619</Paragraphs>
  <Slides>53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Tema di Office</vt:lpstr>
      <vt:lpstr>INFN &amp; Cloud </vt:lpstr>
      <vt:lpstr>Outline</vt:lpstr>
      <vt:lpstr>INFN</vt:lpstr>
      <vt:lpstr>INFN sites</vt:lpstr>
      <vt:lpstr>INFN Computing</vt:lpstr>
      <vt:lpstr>INFN &amp; Cloud Activities (2)</vt:lpstr>
      <vt:lpstr>INFN Corporate Cloud (1)</vt:lpstr>
      <vt:lpstr>INFN Corporate Cloud (2)</vt:lpstr>
      <vt:lpstr>INFN Corporate Cloud (3)</vt:lpstr>
      <vt:lpstr>PowerPoint Presentation</vt:lpstr>
      <vt:lpstr>Bari: Bc2S =&gt; ReCaS D.C.</vt:lpstr>
      <vt:lpstr>Bari New Data Center</vt:lpstr>
      <vt:lpstr>Bari Cloud Activities (1)</vt:lpstr>
      <vt:lpstr>Bari IaaS: EGI Fed Cloud instance </vt:lpstr>
      <vt:lpstr>Bari: PaaS</vt:lpstr>
      <vt:lpstr>Bari PaaS: iPython as a Service</vt:lpstr>
      <vt:lpstr>Bari PaaS: Personal Storage as a Service</vt:lpstr>
      <vt:lpstr>PowerPoint Presentation</vt:lpstr>
      <vt:lpstr>The Data Center</vt:lpstr>
      <vt:lpstr>The Data Center</vt:lpstr>
      <vt:lpstr>Services and resources: HTC </vt:lpstr>
      <vt:lpstr>Services and resources: storage </vt:lpstr>
      <vt:lpstr>Services and resources: HPC </vt:lpstr>
      <vt:lpstr>What we’d like to focus on  during this meeting</vt:lpstr>
      <vt:lpstr>T1 Networking – Experimental </vt:lpstr>
      <vt:lpstr>T1 Data Management &amp; Storage</vt:lpstr>
      <vt:lpstr>T1 Data Management &amp; Storage</vt:lpstr>
      <vt:lpstr>T1 Data Management &amp; Storage</vt:lpstr>
      <vt:lpstr>CNAF T1 &amp; Cloud Activities (1)</vt:lpstr>
      <vt:lpstr>CNAF T1 &amp; Cloud Activities (1)</vt:lpstr>
      <vt:lpstr>CNAF T1 &amp; Cloud Activities (2)</vt:lpstr>
      <vt:lpstr>Cloud@CNAF</vt:lpstr>
      <vt:lpstr>Cloud@CNAF (1)</vt:lpstr>
      <vt:lpstr>Cloud@CNAF</vt:lpstr>
      <vt:lpstr>Cloud@CNAF</vt:lpstr>
      <vt:lpstr>CNAF - Provisioning</vt:lpstr>
      <vt:lpstr>CNAF Provisioning - Architecture</vt:lpstr>
      <vt:lpstr>Puppet Modules Development</vt:lpstr>
      <vt:lpstr>Monitoring, alarming and log analysis </vt:lpstr>
      <vt:lpstr>Cloud@CNAF – Middleware Devels</vt:lpstr>
      <vt:lpstr>Cloud@CNAF – EEE</vt:lpstr>
      <vt:lpstr>Cloud@CNAF - CMS</vt:lpstr>
      <vt:lpstr>PowerPoint Presentation</vt:lpstr>
      <vt:lpstr>Cloud Area Padovana (1)</vt:lpstr>
      <vt:lpstr>Cloud Area Padovana (2)</vt:lpstr>
      <vt:lpstr>Cloud Area Padovana (3)</vt:lpstr>
      <vt:lpstr>AuthN,  Registration, Operations  in Cloud Area Padovana</vt:lpstr>
      <vt:lpstr>Cloud Area Padovana: Belle II</vt:lpstr>
      <vt:lpstr>Cloud Area Padovana  - CMS</vt:lpstr>
      <vt:lpstr>Cloud Area Padovana - LHCb</vt:lpstr>
      <vt:lpstr>PowerPoint Presentation</vt:lpstr>
      <vt:lpstr>Relevant projects</vt:lpstr>
      <vt:lpstr>Relevant projects</vt:lpstr>
    </vt:vector>
  </TitlesOfParts>
  <Manager/>
  <Company>INFN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INFN &amp; Cloud </dc:title>
  <dc:subject/>
  <dc:creator/>
  <cp:keywords/>
  <dc:description/>
  <cp:lastModifiedBy>Microsoft Office User</cp:lastModifiedBy>
  <cp:revision>331</cp:revision>
  <dcterms:created xsi:type="dcterms:W3CDTF">2014-05-02T14:23:52Z</dcterms:created>
  <dcterms:modified xsi:type="dcterms:W3CDTF">2015-07-16T07:06:37Z</dcterms:modified>
  <cp:category/>
</cp:coreProperties>
</file>