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6" r:id="rId19"/>
    <p:sldId id="273" r:id="rId20"/>
    <p:sldId id="274" r:id="rId21"/>
    <p:sldId id="275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1" d="100"/>
          <a:sy n="121" d="100"/>
        </p:scale>
        <p:origin x="-7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9E7061-0AF8-9546-B89A-1970A7DC1BC9}" type="datetimeFigureOut">
              <a:rPr lang="en-US" smtClean="0"/>
              <a:t>15/07/15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92D5BD-3D70-C447-AB2F-516A11F68C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47381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EFDB40-2A3C-ED44-BFCC-A55C5E59B107}" type="datetimeFigureOut">
              <a:rPr lang="en-US" smtClean="0"/>
              <a:t>15/07/15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B4BFD1-1FAC-E54C-9C74-9CC8BBAE83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15958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CDC812-5AFE-F441-94B0-1ECA0088C41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9454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CDC812-5AFE-F441-94B0-1ECA0088C41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2980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CDC812-5AFE-F441-94B0-1ECA0088C41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8858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CDC812-5AFE-F441-94B0-1ECA0088C41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3696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16/07/15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AI for INFN visit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16/07/15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AI for INFN visit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16/07/15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AI for INFN visit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16/07/15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AI for INFN visit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16/07/15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AI for INFN visit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16/07/15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AI for INFN visit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16/07/15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AI for INFN visit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16/07/15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AI for INFN visit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github.com/cernops/jens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63466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2400"/>
            <a:ext cx="3707698" cy="730250"/>
          </a:xfrm>
        </p:spPr>
        <p:txBody>
          <a:bodyPr/>
          <a:lstStyle/>
          <a:p>
            <a:r>
              <a:rPr lang="en-US" dirty="0" smtClean="0"/>
              <a:t>Simple Puppet Infrastructure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16/07/15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AI for INFN visit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43638" r="-43638"/>
          <a:stretch>
            <a:fillRect/>
          </a:stretch>
        </p:blipFill>
        <p:spPr>
          <a:xfrm>
            <a:off x="457200" y="932650"/>
            <a:ext cx="8229600" cy="4858550"/>
          </a:xfrm>
        </p:spPr>
      </p:pic>
    </p:spTree>
    <p:extLst>
      <p:ext uri="{BB962C8B-B14F-4D97-AF65-F5344CB8AC3E}">
        <p14:creationId xmlns:p14="http://schemas.microsoft.com/office/powerpoint/2010/main" val="41276085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Problems with original infra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Spikes in puppet compilation times make for unhappy users</a:t>
            </a:r>
          </a:p>
          <a:p>
            <a:pPr lvl="1"/>
            <a:r>
              <a:rPr lang="en-US" dirty="0" smtClean="0"/>
              <a:t>Most automatic puppet runs do nothing, whilst people manually running puppet expect something to happen, and quickly</a:t>
            </a:r>
          </a:p>
          <a:p>
            <a:r>
              <a:rPr lang="en-US" dirty="0" smtClean="0"/>
              <a:t>Large foreman reports could overload nodes, impacting UI or ENC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16/07/15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AI for INFN visit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52387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2400"/>
            <a:ext cx="3707698" cy="730250"/>
          </a:xfrm>
        </p:spPr>
        <p:txBody>
          <a:bodyPr/>
          <a:lstStyle/>
          <a:p>
            <a:r>
              <a:rPr lang="en-US" dirty="0" smtClean="0"/>
              <a:t>Puppet Infrastructure split by traffic type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16/07/15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AI for INFN visit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14851" r="-14851"/>
          <a:stretch>
            <a:fillRect/>
          </a:stretch>
        </p:blipFill>
        <p:spPr>
          <a:xfrm>
            <a:off x="457200" y="932651"/>
            <a:ext cx="8231886" cy="4858550"/>
          </a:xfrm>
        </p:spPr>
      </p:pic>
    </p:spTree>
    <p:extLst>
      <p:ext uri="{BB962C8B-B14F-4D97-AF65-F5344CB8AC3E}">
        <p14:creationId xmlns:p14="http://schemas.microsoft.com/office/powerpoint/2010/main" val="5654084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Original </a:t>
            </a:r>
            <a:r>
              <a:rPr lang="en-US" dirty="0" err="1" smtClean="0"/>
              <a:t>Dev</a:t>
            </a:r>
            <a:r>
              <a:rPr lang="en-US" dirty="0" smtClean="0"/>
              <a:t> practices too simple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Puppet modules are a tree on masters, so initial plan was to treat them as single project</a:t>
            </a:r>
          </a:p>
          <a:p>
            <a:r>
              <a:rPr lang="en-US" dirty="0" smtClean="0"/>
              <a:t>One </a:t>
            </a:r>
            <a:r>
              <a:rPr lang="en-US" dirty="0" err="1" smtClean="0"/>
              <a:t>git</a:t>
            </a:r>
            <a:r>
              <a:rPr lang="en-US" dirty="0" smtClean="0"/>
              <a:t> repo, branches of “production” (master) and “</a:t>
            </a:r>
            <a:r>
              <a:rPr lang="en-US" dirty="0" err="1" smtClean="0"/>
              <a:t>dev</a:t>
            </a:r>
            <a:r>
              <a:rPr lang="en-US" dirty="0" smtClean="0"/>
              <a:t>” map to puppet environments</a:t>
            </a:r>
          </a:p>
          <a:p>
            <a:r>
              <a:rPr lang="en-US" dirty="0" smtClean="0"/>
              <a:t>Can’t merge </a:t>
            </a:r>
            <a:r>
              <a:rPr lang="en-US" dirty="0" err="1" smtClean="0"/>
              <a:t>dev</a:t>
            </a:r>
            <a:r>
              <a:rPr lang="en-US" dirty="0" smtClean="0"/>
              <a:t> -&gt; prod without freezing</a:t>
            </a:r>
          </a:p>
          <a:p>
            <a:r>
              <a:rPr lang="en-US" dirty="0" smtClean="0"/>
              <a:t>Used cherry-pick to promote changes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16/07/15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AI for INFN visit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16698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301" y="1076292"/>
            <a:ext cx="2635034" cy="730250"/>
          </a:xfrm>
        </p:spPr>
        <p:txBody>
          <a:bodyPr/>
          <a:lstStyle/>
          <a:p>
            <a:r>
              <a:rPr lang="en-US" dirty="0" smtClean="0"/>
              <a:t>Easy cherry-pick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2605" r="-2605"/>
          <a:stretch>
            <a:fillRect/>
          </a:stretch>
        </p:blipFill>
        <p:spPr>
          <a:xfrm>
            <a:off x="3086100" y="368300"/>
            <a:ext cx="5795963" cy="5422900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16/07/15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AI for INFN visit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3364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301" y="1076292"/>
            <a:ext cx="2635034" cy="730250"/>
          </a:xfrm>
        </p:spPr>
        <p:txBody>
          <a:bodyPr/>
          <a:lstStyle/>
          <a:p>
            <a:r>
              <a:rPr lang="en-US" dirty="0" smtClean="0"/>
              <a:t>Not so easy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16/07/15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AI for INFN visit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28768" r="-28768"/>
          <a:stretch>
            <a:fillRect/>
          </a:stretch>
        </p:blipFill>
        <p:spPr>
          <a:xfrm>
            <a:off x="1584027" y="300400"/>
            <a:ext cx="8671183" cy="5490800"/>
          </a:xfrm>
        </p:spPr>
      </p:pic>
    </p:spTree>
    <p:extLst>
      <p:ext uri="{BB962C8B-B14F-4D97-AF65-F5344CB8AC3E}">
        <p14:creationId xmlns:p14="http://schemas.microsoft.com/office/powerpoint/2010/main" val="4443984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Now: modules are repos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Each module is its own repository</a:t>
            </a:r>
          </a:p>
          <a:p>
            <a:r>
              <a:rPr lang="en-US" dirty="0" err="1" smtClean="0"/>
              <a:t>Hostgroup</a:t>
            </a:r>
            <a:r>
              <a:rPr lang="en-US" dirty="0" smtClean="0"/>
              <a:t> / Module split for services / reusable code</a:t>
            </a:r>
          </a:p>
          <a:p>
            <a:r>
              <a:rPr lang="en-US" dirty="0" smtClean="0"/>
              <a:t>Means that Service Managers and Module Maintainers can move at own pace</a:t>
            </a:r>
          </a:p>
          <a:p>
            <a:r>
              <a:rPr lang="en-US" dirty="0" smtClean="0"/>
              <a:t>the technical challenge was to create the single tree of puppet manifests for the puppet masters</a:t>
            </a:r>
          </a:p>
          <a:p>
            <a:r>
              <a:rPr lang="en-US" dirty="0" smtClean="0"/>
              <a:t>We’d hoped that puppet-librarian would do this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16/07/15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AI for INFN visit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9705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7"/>
            <a:ext cx="8226854" cy="2620560"/>
          </a:xfrm>
        </p:spPr>
        <p:txBody>
          <a:bodyPr/>
          <a:lstStyle/>
          <a:p>
            <a:r>
              <a:rPr lang="en-US" dirty="0" smtClean="0"/>
              <a:t>In the end we had to write our own librarian</a:t>
            </a:r>
          </a:p>
          <a:p>
            <a:r>
              <a:rPr lang="en-US" dirty="0" smtClean="0"/>
              <a:t>Puppet environments are collections of module / </a:t>
            </a:r>
            <a:r>
              <a:rPr lang="en-US" dirty="0" err="1" smtClean="0"/>
              <a:t>hostgroup</a:t>
            </a:r>
            <a:r>
              <a:rPr lang="en-US" dirty="0" smtClean="0"/>
              <a:t> branches</a:t>
            </a:r>
          </a:p>
          <a:p>
            <a:r>
              <a:rPr lang="en-US" dirty="0" smtClean="0"/>
              <a:t>“Golden” environments: “production”, “</a:t>
            </a:r>
            <a:r>
              <a:rPr lang="en-US" dirty="0" err="1" smtClean="0"/>
              <a:t>qa</a:t>
            </a:r>
            <a:r>
              <a:rPr lang="en-US" dirty="0" smtClean="0"/>
              <a:t>”, and user configurable environments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16/07/15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AI for INFN visit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66443" y="4055404"/>
            <a:ext cx="294854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1">
                    <a:lumMod val="10000"/>
                  </a:schemeClr>
                </a:solidFill>
                <a:latin typeface="Consolas"/>
                <a:cs typeface="Consolas"/>
              </a:rPr>
              <a:t>$ cat </a:t>
            </a:r>
            <a:r>
              <a:rPr lang="en-US" sz="1400" b="1" dirty="0" err="1" smtClean="0">
                <a:solidFill>
                  <a:schemeClr val="accent1">
                    <a:lumMod val="10000"/>
                  </a:schemeClr>
                </a:solidFill>
                <a:latin typeface="Consolas"/>
                <a:cs typeface="Consolas"/>
              </a:rPr>
              <a:t>production.yaml</a:t>
            </a:r>
            <a:endParaRPr lang="en-US" sz="1400" b="1" dirty="0" smtClean="0">
              <a:solidFill>
                <a:schemeClr val="accent1">
                  <a:lumMod val="10000"/>
                </a:schemeClr>
              </a:solidFill>
              <a:latin typeface="Consolas"/>
              <a:cs typeface="Consolas"/>
            </a:endParaRPr>
          </a:p>
          <a:p>
            <a:r>
              <a:rPr lang="en-US" sz="1400" b="1" dirty="0" smtClean="0">
                <a:solidFill>
                  <a:srgbClr val="FF0000"/>
                </a:solidFill>
                <a:latin typeface="Consolas"/>
                <a:cs typeface="Consolas"/>
              </a:rPr>
              <a:t>---</a:t>
            </a:r>
          </a:p>
          <a:p>
            <a:r>
              <a:rPr lang="en-US" sz="1400" b="1" dirty="0" smtClean="0">
                <a:solidFill>
                  <a:srgbClr val="3366FF"/>
                </a:solidFill>
                <a:latin typeface="Consolas"/>
                <a:cs typeface="Consolas"/>
              </a:rPr>
              <a:t>default: </a:t>
            </a:r>
            <a:r>
              <a:rPr lang="en-US" sz="1400" b="1" dirty="0" smtClean="0">
                <a:solidFill>
                  <a:schemeClr val="accent1">
                    <a:lumMod val="10000"/>
                  </a:schemeClr>
                </a:solidFill>
                <a:latin typeface="Consolas"/>
                <a:cs typeface="Consolas"/>
              </a:rPr>
              <a:t>master</a:t>
            </a:r>
          </a:p>
          <a:p>
            <a:r>
              <a:rPr lang="en-US" sz="1400" b="1" dirty="0" smtClean="0">
                <a:solidFill>
                  <a:srgbClr val="3366FF"/>
                </a:solidFill>
                <a:latin typeface="Consolas"/>
                <a:cs typeface="Consolas"/>
              </a:rPr>
              <a:t>notifications: </a:t>
            </a:r>
            <a:r>
              <a:rPr lang="en-US" sz="1400" b="1" dirty="0" smtClean="0">
                <a:solidFill>
                  <a:schemeClr val="accent1">
                    <a:lumMod val="10000"/>
                  </a:schemeClr>
                </a:solidFill>
                <a:latin typeface="Consolas"/>
                <a:cs typeface="Consolas"/>
              </a:rPr>
              <a:t>puppet-admins</a:t>
            </a:r>
            <a:endParaRPr lang="en-US" sz="1400" b="1" dirty="0">
              <a:solidFill>
                <a:schemeClr val="accent1">
                  <a:lumMod val="10000"/>
                </a:schemeClr>
              </a:solidFill>
              <a:latin typeface="Consolas"/>
              <a:cs typeface="Consola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33594" y="4055403"/>
            <a:ext cx="275112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1">
                    <a:lumMod val="10000"/>
                  </a:schemeClr>
                </a:solidFill>
                <a:latin typeface="Consolas"/>
                <a:cs typeface="Consolas"/>
              </a:rPr>
              <a:t>$ cat </a:t>
            </a:r>
            <a:r>
              <a:rPr lang="en-US" sz="1400" b="1" dirty="0" err="1" smtClean="0">
                <a:solidFill>
                  <a:schemeClr val="accent1">
                    <a:lumMod val="10000"/>
                  </a:schemeClr>
                </a:solidFill>
                <a:latin typeface="Consolas"/>
                <a:cs typeface="Consolas"/>
              </a:rPr>
              <a:t>ostest.yaml</a:t>
            </a:r>
            <a:endParaRPr lang="en-US" sz="1400" b="1" dirty="0" smtClean="0">
              <a:solidFill>
                <a:schemeClr val="accent1">
                  <a:lumMod val="10000"/>
                </a:schemeClr>
              </a:solidFill>
              <a:latin typeface="Consolas"/>
              <a:cs typeface="Consolas"/>
            </a:endParaRPr>
          </a:p>
          <a:p>
            <a:r>
              <a:rPr lang="en-US" sz="1400" b="1" dirty="0" smtClean="0">
                <a:solidFill>
                  <a:schemeClr val="accent1">
                    <a:lumMod val="10000"/>
                  </a:schemeClr>
                </a:solidFill>
                <a:latin typeface="Consolas"/>
                <a:cs typeface="Consolas"/>
              </a:rPr>
              <a:t>---</a:t>
            </a:r>
          </a:p>
          <a:p>
            <a:r>
              <a:rPr lang="en-US" sz="1400" b="1" dirty="0" smtClean="0">
                <a:solidFill>
                  <a:srgbClr val="3366FF"/>
                </a:solidFill>
                <a:latin typeface="Consolas"/>
                <a:cs typeface="Consolas"/>
              </a:rPr>
              <a:t>default: </a:t>
            </a:r>
            <a:r>
              <a:rPr lang="en-US" sz="1400" b="1" dirty="0" smtClean="0">
                <a:solidFill>
                  <a:schemeClr val="accent1">
                    <a:lumMod val="10000"/>
                  </a:schemeClr>
                </a:solidFill>
                <a:latin typeface="Consolas"/>
                <a:cs typeface="Consolas"/>
              </a:rPr>
              <a:t>master</a:t>
            </a:r>
          </a:p>
          <a:p>
            <a:r>
              <a:rPr lang="en-US" sz="1400" b="1" dirty="0" smtClean="0">
                <a:solidFill>
                  <a:srgbClr val="3366FF"/>
                </a:solidFill>
                <a:latin typeface="Consolas"/>
                <a:cs typeface="Consolas"/>
              </a:rPr>
              <a:t>notifications: </a:t>
            </a:r>
            <a:r>
              <a:rPr lang="en-US" sz="1400" b="1" dirty="0" err="1" smtClean="0">
                <a:solidFill>
                  <a:schemeClr val="accent1">
                    <a:lumMod val="10000"/>
                  </a:schemeClr>
                </a:solidFill>
                <a:latin typeface="Consolas"/>
                <a:cs typeface="Consolas"/>
              </a:rPr>
              <a:t>os-tweakers</a:t>
            </a:r>
            <a:endParaRPr lang="en-US" sz="1400" b="1" dirty="0" smtClean="0">
              <a:solidFill>
                <a:schemeClr val="accent1">
                  <a:lumMod val="10000"/>
                </a:schemeClr>
              </a:solidFill>
              <a:latin typeface="Consolas"/>
              <a:cs typeface="Consolas"/>
            </a:endParaRPr>
          </a:p>
          <a:p>
            <a:r>
              <a:rPr lang="en-US" sz="1400" b="1" dirty="0" smtClean="0">
                <a:solidFill>
                  <a:srgbClr val="3366FF"/>
                </a:solidFill>
                <a:latin typeface="Consolas"/>
                <a:cs typeface="Consolas"/>
              </a:rPr>
              <a:t>overrides:</a:t>
            </a:r>
          </a:p>
          <a:p>
            <a:r>
              <a:rPr lang="en-US" sz="1400" b="1" dirty="0">
                <a:solidFill>
                  <a:schemeClr val="accent1">
                    <a:lumMod val="10000"/>
                  </a:schemeClr>
                </a:solidFill>
                <a:latin typeface="Consolas"/>
                <a:cs typeface="Consolas"/>
              </a:rPr>
              <a:t> </a:t>
            </a:r>
            <a:r>
              <a:rPr lang="en-US" sz="1400" b="1" dirty="0" smtClean="0">
                <a:solidFill>
                  <a:schemeClr val="accent1">
                    <a:lumMod val="10000"/>
                  </a:schemeClr>
                </a:solidFill>
                <a:latin typeface="Consolas"/>
                <a:cs typeface="Consolas"/>
              </a:rPr>
              <a:t> </a:t>
            </a:r>
            <a:r>
              <a:rPr lang="en-US" sz="1400" b="1" dirty="0" err="1" smtClean="0">
                <a:solidFill>
                  <a:srgbClr val="3366FF"/>
                </a:solidFill>
                <a:latin typeface="Consolas"/>
                <a:cs typeface="Consolas"/>
              </a:rPr>
              <a:t>hostgroups</a:t>
            </a:r>
            <a:r>
              <a:rPr lang="en-US" sz="1400" b="1" dirty="0" smtClean="0">
                <a:solidFill>
                  <a:srgbClr val="3366FF"/>
                </a:solidFill>
                <a:latin typeface="Consolas"/>
                <a:cs typeface="Consolas"/>
              </a:rPr>
              <a:t>:</a:t>
            </a:r>
          </a:p>
          <a:p>
            <a:r>
              <a:rPr lang="en-US" sz="1400" b="1" dirty="0">
                <a:solidFill>
                  <a:schemeClr val="accent1">
                    <a:lumMod val="10000"/>
                  </a:schemeClr>
                </a:solidFill>
                <a:latin typeface="Consolas"/>
                <a:cs typeface="Consolas"/>
              </a:rPr>
              <a:t> </a:t>
            </a:r>
            <a:r>
              <a:rPr lang="en-US" sz="1400" b="1" dirty="0" smtClean="0">
                <a:solidFill>
                  <a:schemeClr val="accent1">
                    <a:lumMod val="10000"/>
                  </a:schemeClr>
                </a:solidFill>
                <a:latin typeface="Consolas"/>
                <a:cs typeface="Consolas"/>
              </a:rPr>
              <a:t>   </a:t>
            </a:r>
            <a:r>
              <a:rPr lang="en-US" sz="1400" b="1" dirty="0" smtClean="0">
                <a:solidFill>
                  <a:srgbClr val="3366FF"/>
                </a:solidFill>
                <a:latin typeface="Consolas"/>
                <a:cs typeface="Consolas"/>
              </a:rPr>
              <a:t>grizzly: </a:t>
            </a:r>
            <a:r>
              <a:rPr lang="en-US" sz="1400" b="1" dirty="0" err="1" smtClean="0">
                <a:solidFill>
                  <a:schemeClr val="accent1">
                    <a:lumMod val="10000"/>
                  </a:schemeClr>
                </a:solidFill>
                <a:latin typeface="Consolas"/>
                <a:cs typeface="Consolas"/>
              </a:rPr>
              <a:t>ostest</a:t>
            </a:r>
            <a:endParaRPr lang="en-US" sz="1400" b="1" dirty="0" smtClean="0">
              <a:solidFill>
                <a:schemeClr val="accent1">
                  <a:lumMod val="10000"/>
                </a:schemeClr>
              </a:solidFill>
              <a:latin typeface="Consolas"/>
              <a:cs typeface="Consolas"/>
            </a:endParaRPr>
          </a:p>
          <a:p>
            <a:r>
              <a:rPr lang="en-US" sz="1400" b="1" dirty="0">
                <a:solidFill>
                  <a:schemeClr val="accent1">
                    <a:lumMod val="10000"/>
                  </a:schemeClr>
                </a:solidFill>
                <a:latin typeface="Consolas"/>
                <a:cs typeface="Consolas"/>
              </a:rPr>
              <a:t> </a:t>
            </a:r>
            <a:r>
              <a:rPr lang="en-US" sz="1400" b="1" dirty="0" smtClean="0">
                <a:solidFill>
                  <a:schemeClr val="accent1">
                    <a:lumMod val="10000"/>
                  </a:schemeClr>
                </a:solidFill>
                <a:latin typeface="Consolas"/>
                <a:cs typeface="Consolas"/>
              </a:rPr>
              <a:t> </a:t>
            </a:r>
            <a:r>
              <a:rPr lang="en-US" sz="1400" b="1" dirty="0" smtClean="0">
                <a:solidFill>
                  <a:srgbClr val="3366FF"/>
                </a:solidFill>
                <a:latin typeface="Consolas"/>
                <a:cs typeface="Consolas"/>
              </a:rPr>
              <a:t>modules:</a:t>
            </a:r>
          </a:p>
          <a:p>
            <a:r>
              <a:rPr lang="en-US" sz="1400" b="1" dirty="0">
                <a:solidFill>
                  <a:schemeClr val="accent1">
                    <a:lumMod val="10000"/>
                  </a:schemeClr>
                </a:solidFill>
                <a:latin typeface="Consolas"/>
                <a:cs typeface="Consolas"/>
              </a:rPr>
              <a:t> </a:t>
            </a:r>
            <a:r>
              <a:rPr lang="en-US" sz="1400" b="1" dirty="0" smtClean="0">
                <a:solidFill>
                  <a:schemeClr val="accent1">
                    <a:lumMod val="10000"/>
                  </a:schemeClr>
                </a:solidFill>
                <a:latin typeface="Consolas"/>
                <a:cs typeface="Consolas"/>
              </a:rPr>
              <a:t>   </a:t>
            </a:r>
            <a:r>
              <a:rPr lang="en-US" sz="1400" b="1" dirty="0" err="1" smtClean="0">
                <a:solidFill>
                  <a:srgbClr val="3366FF"/>
                </a:solidFill>
                <a:latin typeface="Consolas"/>
                <a:cs typeface="Consolas"/>
              </a:rPr>
              <a:t>openstack</a:t>
            </a:r>
            <a:r>
              <a:rPr lang="en-US" sz="1400" b="1" dirty="0" smtClean="0">
                <a:solidFill>
                  <a:srgbClr val="3366FF"/>
                </a:solidFill>
                <a:latin typeface="Consolas"/>
                <a:cs typeface="Consolas"/>
              </a:rPr>
              <a:t>: </a:t>
            </a:r>
            <a:r>
              <a:rPr lang="en-US" sz="1400" b="1" dirty="0" err="1" smtClean="0">
                <a:solidFill>
                  <a:schemeClr val="accent1">
                    <a:lumMod val="10000"/>
                  </a:schemeClr>
                </a:solidFill>
                <a:latin typeface="Consolas"/>
                <a:cs typeface="Consolas"/>
              </a:rPr>
              <a:t>ostest</a:t>
            </a:r>
            <a:endParaRPr lang="en-US" sz="1400" b="1" dirty="0">
              <a:solidFill>
                <a:schemeClr val="accent1">
                  <a:lumMod val="10000"/>
                </a:schemeClr>
              </a:solidFill>
              <a:latin typeface="Consolas"/>
              <a:cs typeface="Consolas"/>
            </a:endParaRPr>
          </a:p>
        </p:txBody>
      </p:sp>
    </p:spTree>
    <p:extLst>
      <p:ext uri="{BB962C8B-B14F-4D97-AF65-F5344CB8AC3E}">
        <p14:creationId xmlns:p14="http://schemas.microsoft.com/office/powerpoint/2010/main" val="35472099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sourcing Jens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Jens is </a:t>
            </a:r>
            <a:r>
              <a:rPr lang="en-US" b="1" dirty="0"/>
              <a:t>available</a:t>
            </a:r>
            <a:r>
              <a:rPr lang="en-US" dirty="0"/>
              <a:t> in GitHub since December 2014</a:t>
            </a:r>
          </a:p>
          <a:p>
            <a:pPr lvl="1"/>
            <a:r>
              <a:rPr lang="en-US" sz="3000" dirty="0">
                <a:hlinkClick r:id="rId3"/>
              </a:rPr>
              <a:t>https://github.com/cernops/jens</a:t>
            </a:r>
            <a:endParaRPr lang="en-US" dirty="0">
              <a:hlinkClick r:id="rId3"/>
            </a:endParaRPr>
          </a:p>
          <a:p>
            <a:pPr lvl="1"/>
            <a:endParaRPr lang="en-US" sz="3000" dirty="0">
              <a:cs typeface="Arial"/>
            </a:endParaRPr>
          </a:p>
          <a:p>
            <a:r>
              <a:rPr lang="en-US" dirty="0"/>
              <a:t>Tailored for CERN’s needs but adaptable to other organizations/companies</a:t>
            </a:r>
          </a:p>
          <a:p>
            <a:pPr lvl="1"/>
            <a:r>
              <a:rPr lang="en-US" dirty="0"/>
              <a:t>Particularly, for those running different services under the same puppet infrastructure</a:t>
            </a:r>
            <a:endParaRPr lang="en-US" sz="2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16/07/15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AI for INFN visit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7095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Infrastructure is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Each module and </a:t>
            </a:r>
            <a:r>
              <a:rPr lang="en-US" dirty="0" err="1" smtClean="0"/>
              <a:t>hostgroup</a:t>
            </a:r>
            <a:r>
              <a:rPr lang="en-US" dirty="0" smtClean="0"/>
              <a:t> is a </a:t>
            </a:r>
            <a:r>
              <a:rPr lang="en-US" dirty="0" err="1" smtClean="0"/>
              <a:t>git</a:t>
            </a:r>
            <a:r>
              <a:rPr lang="en-US" dirty="0" smtClean="0"/>
              <a:t> repository, but it drives configuration</a:t>
            </a:r>
          </a:p>
          <a:p>
            <a:r>
              <a:rPr lang="en-US" dirty="0" smtClean="0"/>
              <a:t>It’s code, treat it like code, run it like a software project</a:t>
            </a:r>
          </a:p>
          <a:p>
            <a:r>
              <a:rPr lang="en-US" dirty="0" smtClean="0"/>
              <a:t>A running service is configured by many modules, with different groups developing them</a:t>
            </a:r>
          </a:p>
          <a:p>
            <a:r>
              <a:rPr lang="en-US" dirty="0" smtClean="0"/>
              <a:t>Need to manage risk and throughput</a:t>
            </a:r>
          </a:p>
          <a:p>
            <a:r>
              <a:rPr lang="en-US" dirty="0" smtClean="0"/>
              <a:t>Throughput and stability isn’t a 0-sum game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16/07/15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AI for INFN visit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7127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AI </a:t>
            </a:r>
            <a:r>
              <a:rPr lang="en-US" dirty="0" err="1" smtClean="0"/>
              <a:t>Config</a:t>
            </a:r>
            <a:r>
              <a:rPr lang="en-US" dirty="0" smtClean="0"/>
              <a:t> Management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16/07/15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AI for INFN visit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smtClean="0"/>
              <a:t>Overview for INFN visit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1264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Strong QA 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Mandatory process for “shared” modules</a:t>
            </a:r>
          </a:p>
          <a:p>
            <a:pPr lvl="1"/>
            <a:r>
              <a:rPr lang="en-US" dirty="0" smtClean="0"/>
              <a:t>recommended for non-shared</a:t>
            </a:r>
          </a:p>
          <a:p>
            <a:pPr lvl="1"/>
            <a:r>
              <a:rPr lang="en-US" dirty="0" smtClean="0"/>
              <a:t>module maintainers expected to maintain QA &amp; master branches</a:t>
            </a:r>
          </a:p>
          <a:p>
            <a:pPr lvl="1"/>
            <a:r>
              <a:rPr lang="en-US" dirty="0" smtClean="0"/>
              <a:t>service managers expected to help with QA node coverage</a:t>
            </a:r>
          </a:p>
          <a:p>
            <a:pPr lvl="1"/>
            <a:r>
              <a:rPr lang="en-US" dirty="0" smtClean="0"/>
              <a:t>changes are QA’d for &gt;= 1 week</a:t>
            </a:r>
          </a:p>
          <a:p>
            <a:pPr lvl="1"/>
            <a:r>
              <a:rPr lang="en-US" dirty="0" smtClean="0"/>
              <a:t>anyone can press the “stop” button.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16/07/15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AI for INFN visit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2643" y="4426529"/>
            <a:ext cx="1600200" cy="146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6729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QA process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499" r="-332"/>
          <a:stretch/>
        </p:blipFill>
        <p:spPr>
          <a:xfrm>
            <a:off x="457200" y="1173935"/>
            <a:ext cx="7621156" cy="145992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16/07/15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AI for INFN visit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0294" y="1456435"/>
            <a:ext cx="1612900" cy="558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82770" y="2922075"/>
            <a:ext cx="7943200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600" dirty="0" smtClean="0"/>
              <a:t>Currently enforced only by convention and visibility</a:t>
            </a:r>
          </a:p>
          <a:p>
            <a:pPr marL="285750" indent="-285750">
              <a:buFont typeface="Arial"/>
              <a:buChar char="•"/>
            </a:pPr>
            <a:endParaRPr lang="en-US" sz="2600" dirty="0"/>
          </a:p>
          <a:p>
            <a:pPr marL="285750" indent="-285750">
              <a:buFont typeface="Arial"/>
              <a:buChar char="•"/>
            </a:pPr>
            <a:r>
              <a:rPr lang="en-US" sz="2600" dirty="0" smtClean="0"/>
              <a:t>Emergency workflow possible, with more visibility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7008266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Continuous delivery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0433" y="1173935"/>
            <a:ext cx="6228900" cy="48290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16/07/15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AI for INFN visit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4910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Continuous delivery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Continuous tests</a:t>
            </a:r>
            <a:r>
              <a:rPr lang="en-US" dirty="0"/>
              <a:t> running against different configuration items</a:t>
            </a:r>
          </a:p>
          <a:p>
            <a:pPr lvl="1"/>
            <a:r>
              <a:rPr lang="en-US" dirty="0">
                <a:cs typeface="Arial"/>
              </a:rPr>
              <a:t>Help </a:t>
            </a:r>
            <a:r>
              <a:rPr lang="en-US" dirty="0"/>
              <a:t>to release changes </a:t>
            </a:r>
            <a:r>
              <a:rPr lang="en-US" b="1" dirty="0"/>
              <a:t>fast</a:t>
            </a:r>
            <a:r>
              <a:rPr lang="en-US" dirty="0"/>
              <a:t> and with </a:t>
            </a:r>
            <a:r>
              <a:rPr lang="en-US" b="1" dirty="0"/>
              <a:t>confidence</a:t>
            </a:r>
          </a:p>
          <a:p>
            <a:r>
              <a:rPr lang="en-US" dirty="0"/>
              <a:t>A test in </a:t>
            </a:r>
            <a:r>
              <a:rPr lang="en-US" b="1" dirty="0">
                <a:solidFill>
                  <a:srgbClr val="FF0000"/>
                </a:solidFill>
              </a:rPr>
              <a:t>red </a:t>
            </a:r>
            <a:r>
              <a:rPr lang="en-US" dirty="0"/>
              <a:t>means Jenkins couldn’t build a working VM</a:t>
            </a:r>
          </a:p>
          <a:p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16/07/15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AI for INFN visit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547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Using CI for releasing changes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325606"/>
            <a:ext cx="8418689" cy="6618950"/>
          </a:xfrm>
        </p:spPr>
        <p:txBody>
          <a:bodyPr>
            <a:normAutofit/>
          </a:bodyPr>
          <a:lstStyle/>
          <a:p>
            <a:r>
              <a:rPr lang="en-US" b="1" dirty="0" smtClean="0"/>
              <a:t>Releasing a change</a:t>
            </a:r>
            <a:r>
              <a:rPr lang="en-US" dirty="0" smtClean="0"/>
              <a:t> simply consists in announcing it via a JIRA ticket</a:t>
            </a:r>
          </a:p>
          <a:p>
            <a:pPr marL="962406" lvl="1" indent="-514350">
              <a:buFont typeface="+mj-lt"/>
              <a:buAutoNum type="arabicPeriod"/>
            </a:pPr>
            <a:r>
              <a:rPr lang="en-US" dirty="0" smtClean="0"/>
              <a:t>Jenkins will automatically </a:t>
            </a:r>
            <a:r>
              <a:rPr lang="en-US" b="1" dirty="0" smtClean="0"/>
              <a:t>test </a:t>
            </a:r>
            <a:r>
              <a:rPr lang="en-US" dirty="0" smtClean="0"/>
              <a:t>it and </a:t>
            </a:r>
            <a:r>
              <a:rPr lang="en-US" b="1" dirty="0" smtClean="0"/>
              <a:t>merge to QA </a:t>
            </a:r>
            <a:r>
              <a:rPr lang="en-US" dirty="0" smtClean="0"/>
              <a:t>if successful</a:t>
            </a:r>
          </a:p>
          <a:p>
            <a:pPr marL="962406" lvl="1" indent="-514350">
              <a:buFont typeface="+mj-lt"/>
              <a:buAutoNum type="arabicPeriod"/>
            </a:pPr>
            <a:endParaRPr lang="en-US" dirty="0" smtClean="0"/>
          </a:p>
          <a:p>
            <a:pPr marL="962406" lvl="1" indent="-514350">
              <a:buFont typeface="+mj-lt"/>
              <a:buAutoNum type="arabicPeriod"/>
            </a:pPr>
            <a:endParaRPr lang="en-US" dirty="0"/>
          </a:p>
          <a:p>
            <a:pPr marL="962406" lvl="1" indent="-514350">
              <a:buFont typeface="+mj-lt"/>
              <a:buAutoNum type="arabicPeriod"/>
            </a:pPr>
            <a:endParaRPr lang="en-US" dirty="0" smtClean="0"/>
          </a:p>
          <a:p>
            <a:pPr marL="962406" lvl="1" indent="-514350">
              <a:buFont typeface="+mj-lt"/>
              <a:buAutoNum type="arabicPeriod"/>
            </a:pPr>
            <a:endParaRPr lang="en-US" dirty="0" smtClean="0"/>
          </a:p>
          <a:p>
            <a:pPr marL="962406" lvl="1" indent="-514350">
              <a:buFont typeface="+mj-lt"/>
              <a:buAutoNum type="arabicPeriod"/>
            </a:pPr>
            <a:r>
              <a:rPr lang="en-US" dirty="0" smtClean="0"/>
              <a:t>A week after, will run tests again and </a:t>
            </a:r>
            <a:r>
              <a:rPr lang="en-US" b="1" dirty="0" smtClean="0"/>
              <a:t>merge to Production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16/07/15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AI for INFN visit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7" name="Picture 6" descr="Screen Shot 2015-03-18 at 14.41.3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248" y="3358447"/>
            <a:ext cx="7242028" cy="1509886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36103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Tools and approach</a:t>
            </a:r>
          </a:p>
          <a:p>
            <a:r>
              <a:rPr lang="en-US" dirty="0" smtClean="0"/>
              <a:t>Foreman</a:t>
            </a:r>
          </a:p>
          <a:p>
            <a:pPr lvl="1"/>
            <a:r>
              <a:rPr lang="en-US" dirty="0" smtClean="0"/>
              <a:t>What we use, what we don’t</a:t>
            </a:r>
          </a:p>
          <a:p>
            <a:pPr lvl="1"/>
            <a:r>
              <a:rPr lang="en-US" dirty="0" smtClean="0"/>
              <a:t>What we like, what we don’t</a:t>
            </a:r>
          </a:p>
          <a:p>
            <a:pPr lvl="1"/>
            <a:r>
              <a:rPr lang="en-US" dirty="0" smtClean="0"/>
              <a:t>Virtual v bare metal</a:t>
            </a:r>
          </a:p>
          <a:p>
            <a:r>
              <a:rPr lang="en-US" dirty="0" smtClean="0"/>
              <a:t>Puppet</a:t>
            </a:r>
          </a:p>
          <a:p>
            <a:pPr lvl="1"/>
            <a:r>
              <a:rPr lang="en-US" dirty="0" smtClean="0"/>
              <a:t>Who uses it</a:t>
            </a:r>
          </a:p>
          <a:p>
            <a:pPr lvl="1"/>
            <a:r>
              <a:rPr lang="en-US" dirty="0" smtClean="0"/>
              <a:t>What do we configure</a:t>
            </a:r>
          </a:p>
          <a:p>
            <a:r>
              <a:rPr lang="en-US" dirty="0" smtClean="0"/>
              <a:t>Scaling infrastructure</a:t>
            </a:r>
          </a:p>
          <a:p>
            <a:r>
              <a:rPr lang="en-US" dirty="0" smtClean="0"/>
              <a:t>Development &amp; change management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16/07/15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AI for INFN visit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720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 &amp;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We wanted “industry leading” </a:t>
            </a:r>
            <a:r>
              <a:rPr lang="en-US" dirty="0" err="1" smtClean="0"/>
              <a:t>config</a:t>
            </a:r>
            <a:r>
              <a:rPr lang="en-US" dirty="0" smtClean="0"/>
              <a:t> management tool, and a dashboard</a:t>
            </a:r>
          </a:p>
          <a:p>
            <a:pPr lvl="1"/>
            <a:r>
              <a:rPr lang="en-US" dirty="0" smtClean="0"/>
              <a:t>Puppet v Chef at time, Puppet won for us</a:t>
            </a:r>
          </a:p>
          <a:p>
            <a:pPr lvl="1"/>
            <a:r>
              <a:rPr lang="en-US" dirty="0" smtClean="0"/>
              <a:t>Foreman looked better than puppet dashboard and did some “extra” things we wanted</a:t>
            </a:r>
          </a:p>
          <a:p>
            <a:r>
              <a:rPr lang="en-US" dirty="0" smtClean="0"/>
              <a:t>Puppet ecosystem as much as possible</a:t>
            </a:r>
          </a:p>
          <a:p>
            <a:pPr lvl="1"/>
            <a:r>
              <a:rPr lang="en-US" dirty="0" err="1" smtClean="0"/>
              <a:t>puppetdb</a:t>
            </a:r>
            <a:r>
              <a:rPr lang="en-US" dirty="0" smtClean="0"/>
              <a:t>, </a:t>
            </a:r>
            <a:r>
              <a:rPr lang="en-US" dirty="0" err="1" smtClean="0"/>
              <a:t>mcollective</a:t>
            </a:r>
            <a:r>
              <a:rPr lang="en-US" dirty="0" smtClean="0"/>
              <a:t>, </a:t>
            </a:r>
            <a:r>
              <a:rPr lang="en-US" dirty="0" err="1" smtClean="0"/>
              <a:t>hiera</a:t>
            </a:r>
            <a:endParaRPr lang="en-US" dirty="0" smtClean="0"/>
          </a:p>
          <a:p>
            <a:r>
              <a:rPr lang="en-US" dirty="0" smtClean="0"/>
              <a:t>Problems have more or less been solved upstream</a:t>
            </a:r>
          </a:p>
          <a:p>
            <a:pPr lvl="1"/>
            <a:r>
              <a:rPr lang="en-US" dirty="0" smtClean="0"/>
              <a:t>external </a:t>
            </a:r>
            <a:r>
              <a:rPr lang="en-US" dirty="0" err="1" smtClean="0"/>
              <a:t>datastore</a:t>
            </a:r>
            <a:r>
              <a:rPr lang="en-US" dirty="0" smtClean="0"/>
              <a:t> (</a:t>
            </a:r>
            <a:r>
              <a:rPr lang="en-US" dirty="0" err="1" smtClean="0"/>
              <a:t>hiera</a:t>
            </a:r>
            <a:r>
              <a:rPr lang="en-US" dirty="0" smtClean="0"/>
              <a:t>), </a:t>
            </a:r>
            <a:r>
              <a:rPr lang="en-US" dirty="0" err="1" smtClean="0"/>
              <a:t>openstack</a:t>
            </a:r>
            <a:r>
              <a:rPr lang="en-US" dirty="0" smtClean="0"/>
              <a:t> modules, performance, </a:t>
            </a:r>
            <a:r>
              <a:rPr lang="en-US" dirty="0" err="1" smtClean="0"/>
              <a:t>puppetdb</a:t>
            </a:r>
            <a:r>
              <a:rPr lang="en-US" dirty="0" smtClean="0"/>
              <a:t> database issues</a:t>
            </a:r>
          </a:p>
          <a:p>
            <a:r>
              <a:rPr lang="en-US" dirty="0" smtClean="0"/>
              <a:t>Some plumbing (mainly around security for multi-admin environment)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16/07/15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AI for INFN visit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91018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Foreman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we use:</a:t>
            </a:r>
          </a:p>
          <a:p>
            <a:pPr lvl="1"/>
            <a:r>
              <a:rPr lang="en-US" dirty="0" err="1" smtClean="0"/>
              <a:t>kickstart</a:t>
            </a:r>
            <a:r>
              <a:rPr lang="en-US" dirty="0" smtClean="0"/>
              <a:t> generation</a:t>
            </a:r>
          </a:p>
          <a:p>
            <a:pPr lvl="1"/>
            <a:r>
              <a:rPr lang="en-US" dirty="0" smtClean="0"/>
              <a:t>BMC proxy</a:t>
            </a:r>
          </a:p>
          <a:p>
            <a:pPr lvl="1"/>
            <a:r>
              <a:rPr lang="en-US" dirty="0" smtClean="0"/>
              <a:t>hostgroup membership</a:t>
            </a:r>
          </a:p>
          <a:p>
            <a:pPr lvl="1"/>
            <a:r>
              <a:rPr lang="en-US" dirty="0" smtClean="0"/>
              <a:t>environment membership</a:t>
            </a:r>
          </a:p>
          <a:p>
            <a:pPr lvl="1"/>
            <a:r>
              <a:rPr lang="en-US" dirty="0" smtClean="0"/>
              <a:t>parameters (some, not many)</a:t>
            </a:r>
          </a:p>
          <a:p>
            <a:pPr lvl="1"/>
            <a:r>
              <a:rPr lang="en-US" dirty="0" smtClean="0"/>
              <a:t>report visualization / dashboard</a:t>
            </a:r>
          </a:p>
          <a:p>
            <a:pPr lvl="1"/>
            <a:r>
              <a:rPr lang="en-US" dirty="0" smtClean="0"/>
              <a:t>general inventory</a:t>
            </a:r>
          </a:p>
          <a:p>
            <a:pPr lvl="1"/>
            <a:r>
              <a:rPr lang="en-US" dirty="0" smtClean="0"/>
              <a:t>permissions… </a:t>
            </a:r>
            <a:r>
              <a:rPr lang="en-US" dirty="0" err="1" smtClean="0"/>
              <a:t>kinda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16/07/15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AI for INFN visit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08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Foreman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we don’t use</a:t>
            </a:r>
          </a:p>
          <a:p>
            <a:pPr lvl="1"/>
            <a:r>
              <a:rPr lang="en-US" dirty="0" smtClean="0"/>
              <a:t>PXE / DHCP management</a:t>
            </a:r>
          </a:p>
          <a:p>
            <a:pPr lvl="1"/>
            <a:r>
              <a:rPr lang="en-US" dirty="0" smtClean="0"/>
              <a:t>module inclusion</a:t>
            </a:r>
          </a:p>
          <a:p>
            <a:pPr lvl="1"/>
            <a:r>
              <a:rPr lang="en-US" dirty="0" smtClean="0"/>
              <a:t>managing virtual stuff</a:t>
            </a:r>
          </a:p>
          <a:p>
            <a:pPr lvl="1"/>
            <a:r>
              <a:rPr lang="en-US" dirty="0" smtClean="0"/>
              <a:t>very limited use of it as an ENC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16/07/15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AI for INFN visit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58991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Foreman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What we like</a:t>
            </a:r>
          </a:p>
          <a:p>
            <a:pPr lvl="1"/>
            <a:r>
              <a:rPr lang="en-US" dirty="0" err="1" smtClean="0"/>
              <a:t>visualisation</a:t>
            </a:r>
            <a:endParaRPr lang="en-US" dirty="0" smtClean="0"/>
          </a:p>
          <a:p>
            <a:pPr lvl="1"/>
            <a:r>
              <a:rPr lang="en-US" dirty="0" err="1" smtClean="0"/>
              <a:t>kickstart</a:t>
            </a:r>
            <a:r>
              <a:rPr lang="en-US" dirty="0" smtClean="0"/>
              <a:t> stuff is ok</a:t>
            </a:r>
          </a:p>
          <a:p>
            <a:pPr lvl="1"/>
            <a:r>
              <a:rPr lang="en-US" dirty="0" smtClean="0"/>
              <a:t>hostgroup concept is good for us</a:t>
            </a:r>
          </a:p>
          <a:p>
            <a:r>
              <a:rPr lang="en-US" dirty="0" smtClean="0"/>
              <a:t>What we don’t like</a:t>
            </a:r>
          </a:p>
          <a:p>
            <a:pPr lvl="1"/>
            <a:r>
              <a:rPr lang="en-US" dirty="0" smtClean="0"/>
              <a:t>permissions model</a:t>
            </a:r>
          </a:p>
          <a:p>
            <a:pPr lvl="1"/>
            <a:r>
              <a:rPr lang="en-US" dirty="0" smtClean="0"/>
              <a:t>single point of failure</a:t>
            </a:r>
          </a:p>
          <a:p>
            <a:pPr lvl="1"/>
            <a:r>
              <a:rPr lang="en-US" dirty="0" smtClean="0"/>
              <a:t>some features better implemented in actual puppet</a:t>
            </a:r>
          </a:p>
          <a:p>
            <a:pPr lvl="1"/>
            <a:r>
              <a:rPr lang="en-US" dirty="0" smtClean="0"/>
              <a:t>speed of fixing bugs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16/07/15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AI for INFN visit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00944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Puppet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Who uses it</a:t>
            </a:r>
          </a:p>
          <a:p>
            <a:pPr lvl="1"/>
            <a:r>
              <a:rPr lang="en-US" dirty="0" smtClean="0"/>
              <a:t>Core IT services</a:t>
            </a:r>
          </a:p>
          <a:p>
            <a:pPr lvl="1"/>
            <a:r>
              <a:rPr lang="en-US" dirty="0" smtClean="0"/>
              <a:t>Cloud</a:t>
            </a:r>
          </a:p>
          <a:p>
            <a:pPr lvl="1"/>
            <a:r>
              <a:rPr lang="en-US" dirty="0" smtClean="0"/>
              <a:t>Storage </a:t>
            </a:r>
          </a:p>
          <a:p>
            <a:pPr lvl="1"/>
            <a:r>
              <a:rPr lang="en-US" dirty="0" smtClean="0"/>
              <a:t>Batch</a:t>
            </a:r>
          </a:p>
          <a:p>
            <a:pPr lvl="1"/>
            <a:r>
              <a:rPr lang="en-US" dirty="0" smtClean="0"/>
              <a:t>Windows (</a:t>
            </a:r>
            <a:r>
              <a:rPr lang="en-US" dirty="0" err="1" smtClean="0"/>
              <a:t>sort’ve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“</a:t>
            </a:r>
            <a:r>
              <a:rPr lang="en-US" dirty="0" err="1" smtClean="0"/>
              <a:t>VOBoxes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What do we configure</a:t>
            </a:r>
          </a:p>
          <a:p>
            <a:pPr lvl="1"/>
            <a:r>
              <a:rPr lang="en-US" dirty="0" smtClean="0"/>
              <a:t>Pretty much whole stack</a:t>
            </a:r>
          </a:p>
          <a:p>
            <a:pPr lvl="1"/>
            <a:r>
              <a:rPr lang="en-US" dirty="0" smtClean="0"/>
              <a:t>Some issues with yum v puppet &amp; deployments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16/07/15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AI for INFN visit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4451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Scaling Infrastructure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of infrastructure is horizontally scalable</a:t>
            </a:r>
          </a:p>
          <a:p>
            <a:pPr lvl="1"/>
            <a:r>
              <a:rPr lang="en-US" dirty="0" smtClean="0"/>
              <a:t>puppet masters &amp; foreman presentation nodes</a:t>
            </a:r>
          </a:p>
          <a:p>
            <a:r>
              <a:rPr lang="en-US" dirty="0" smtClean="0"/>
              <a:t>Some exceptions</a:t>
            </a:r>
          </a:p>
          <a:p>
            <a:pPr lvl="1"/>
            <a:r>
              <a:rPr lang="en-US" dirty="0" smtClean="0"/>
              <a:t>foreman’s </a:t>
            </a:r>
            <a:r>
              <a:rPr lang="en-US" dirty="0" err="1" smtClean="0"/>
              <a:t>mysql</a:t>
            </a:r>
            <a:endParaRPr lang="en-US" dirty="0" smtClean="0"/>
          </a:p>
          <a:p>
            <a:pPr lvl="1"/>
            <a:r>
              <a:rPr lang="en-US" dirty="0" err="1" smtClean="0"/>
              <a:t>puppetdb</a:t>
            </a:r>
            <a:r>
              <a:rPr lang="en-US" dirty="0" smtClean="0"/>
              <a:t> (though this is being addressed)</a:t>
            </a:r>
          </a:p>
          <a:p>
            <a:r>
              <a:rPr lang="en-US" dirty="0" smtClean="0"/>
              <a:t>Some challenges</a:t>
            </a:r>
          </a:p>
          <a:p>
            <a:pPr lvl="1"/>
            <a:r>
              <a:rPr lang="en-US" dirty="0" smtClean="0"/>
              <a:t>Either shared storage for the puppet masters or keeping them in sync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16/07/15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AI for INFN visit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820616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75</TotalTime>
  <Words>1018</Words>
  <Application>Microsoft Macintosh PowerPoint</Application>
  <PresentationFormat>On-screen Show (4:3)</PresentationFormat>
  <Paragraphs>212</Paragraphs>
  <Slides>24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Default Theme</vt:lpstr>
      <vt:lpstr>PowerPoint Presentation</vt:lpstr>
      <vt:lpstr>CERN AI Config Management</vt:lpstr>
      <vt:lpstr>Agenda</vt:lpstr>
      <vt:lpstr>Tools &amp; Approach</vt:lpstr>
      <vt:lpstr>Foreman</vt:lpstr>
      <vt:lpstr>Foreman </vt:lpstr>
      <vt:lpstr>Foreman</vt:lpstr>
      <vt:lpstr>Puppet</vt:lpstr>
      <vt:lpstr>Scaling Infrastructure</vt:lpstr>
      <vt:lpstr>Simple Puppet Infrastructure</vt:lpstr>
      <vt:lpstr>Problems with original infra</vt:lpstr>
      <vt:lpstr>Puppet Infrastructure split by traffic type</vt:lpstr>
      <vt:lpstr>Original Dev practices too simple</vt:lpstr>
      <vt:lpstr>Easy cherry-pick</vt:lpstr>
      <vt:lpstr>Not so easy</vt:lpstr>
      <vt:lpstr>Now: modules are repos</vt:lpstr>
      <vt:lpstr>jens</vt:lpstr>
      <vt:lpstr>Open sourcing Jens </vt:lpstr>
      <vt:lpstr>Infrastructure is code</vt:lpstr>
      <vt:lpstr>Strong QA process</vt:lpstr>
      <vt:lpstr>QA process</vt:lpstr>
      <vt:lpstr>Continuous delivery</vt:lpstr>
      <vt:lpstr>Continuous delivery</vt:lpstr>
      <vt:lpstr>Using CI for releasing changes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Jones</dc:creator>
  <cp:lastModifiedBy>Ben Jones</cp:lastModifiedBy>
  <cp:revision>7</cp:revision>
  <dcterms:created xsi:type="dcterms:W3CDTF">2015-07-15T13:32:23Z</dcterms:created>
  <dcterms:modified xsi:type="dcterms:W3CDTF">2015-07-15T14:47:53Z</dcterms:modified>
</cp:coreProperties>
</file>