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4" r:id="rId3"/>
    <p:sldId id="258" r:id="rId4"/>
    <p:sldId id="261" r:id="rId5"/>
    <p:sldId id="262" r:id="rId6"/>
    <p:sldId id="263" r:id="rId7"/>
    <p:sldId id="259" r:id="rId8"/>
    <p:sldId id="260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87711-1804-45CC-91C7-5EFBE9899A60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F2B13-8F45-4C8F-821C-D314B2F7A6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72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18D51-0B98-7840-AE0F-54CCF5D969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09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18D51-0B98-7840-AE0F-54CCF5D969C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0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5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14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45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97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097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1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26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477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0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42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08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6C61E-23D2-48C3-83C7-785D6FC6B982}" type="datetimeFigureOut">
              <a:rPr lang="en-GB" smtClean="0"/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6C8C0-83D6-43EF-AE22-275BBB5EA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24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Cloud Operations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INFN visit</a:t>
            </a:r>
          </a:p>
          <a:p>
            <a:r>
              <a:rPr lang="en-US" dirty="0" smtClean="0"/>
              <a:t>July 16, 2015</a:t>
            </a:r>
          </a:p>
          <a:p>
            <a:r>
              <a:rPr lang="en-US" dirty="0" smtClean="0"/>
              <a:t>Jan van Eldik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810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issues (2)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Optimizing I/O performance</a:t>
            </a:r>
          </a:p>
          <a:p>
            <a:pPr lvl="1"/>
            <a:r>
              <a:rPr lang="en-US" dirty="0" smtClean="0"/>
              <a:t>I/O scheduler, Volume usage, SSD caching, KVM caching</a:t>
            </a:r>
          </a:p>
          <a:p>
            <a:pPr lvl="1"/>
            <a:r>
              <a:rPr lang="en-US" dirty="0" smtClean="0"/>
              <a:t>https://indico.cern.ch/event/392955/</a:t>
            </a:r>
          </a:p>
          <a:p>
            <a:r>
              <a:rPr lang="en-US" dirty="0" smtClean="0"/>
              <a:t>Optimizing CPU performance</a:t>
            </a:r>
          </a:p>
          <a:p>
            <a:pPr lvl="1"/>
            <a:r>
              <a:rPr lang="en-US" dirty="0" smtClean="0"/>
              <a:t>CPU pass-through</a:t>
            </a:r>
          </a:p>
          <a:p>
            <a:pPr lvl="1"/>
            <a:r>
              <a:rPr lang="en-US" dirty="0" smtClean="0"/>
              <a:t>Hypervisor tuning </a:t>
            </a:r>
          </a:p>
          <a:p>
            <a:pPr lvl="2"/>
            <a:r>
              <a:rPr lang="en-US" dirty="0" smtClean="0"/>
              <a:t>work in progress!</a:t>
            </a:r>
          </a:p>
          <a:p>
            <a:r>
              <a:rPr lang="en-US" dirty="0" smtClean="0"/>
              <a:t>Note: some optimizations remove features</a:t>
            </a:r>
          </a:p>
          <a:p>
            <a:pPr lvl="1"/>
            <a:r>
              <a:rPr lang="en-US" dirty="0" smtClean="0"/>
              <a:t>Like live-migration…</a:t>
            </a:r>
          </a:p>
        </p:txBody>
      </p:sp>
    </p:spTree>
    <p:extLst>
      <p:ext uri="{BB962C8B-B14F-4D97-AF65-F5344CB8AC3E}">
        <p14:creationId xmlns:p14="http://schemas.microsoft.com/office/powerpoint/2010/main" val="1375211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+mj-lt"/>
              </a:rPr>
              <a:t>CERN Images</a:t>
            </a:r>
            <a:endParaRPr lang="en-US" b="0" dirty="0">
              <a:latin typeface="+mj-lt"/>
            </a:endParaRPr>
          </a:p>
        </p:txBody>
      </p:sp>
      <p:pic>
        <p:nvPicPr>
          <p:cNvPr id="44" name="Content Placeholder 43" descr="Screen Shot 2015-03-24 at 14.04.2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80" r="-5780"/>
          <a:stretch>
            <a:fillRect/>
          </a:stretch>
        </p:blipFill>
        <p:spPr>
          <a:xfrm>
            <a:off x="457200" y="1325607"/>
            <a:ext cx="8226854" cy="46674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945247" y="3034145"/>
            <a:ext cx="738909" cy="400243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389983" y="3508279"/>
            <a:ext cx="1081837" cy="248474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567791" y="4266636"/>
            <a:ext cx="1190021" cy="644595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+mj-lt"/>
              </a:rPr>
              <a:t>Image Lifecycle</a:t>
            </a:r>
            <a:endParaRPr lang="en-US" b="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 descr="image_lifecycl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78" r="-457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99647" y="4950404"/>
            <a:ext cx="4519106" cy="1038129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06766" y="5815568"/>
            <a:ext cx="733369" cy="321053"/>
          </a:xfrm>
          <a:prstGeom prst="rect">
            <a:avLst/>
          </a:prstGeom>
          <a:ln w="9525" cmpd="sng">
            <a:noFill/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rtlCol="0" anchor="ctr" anchorCtr="0">
            <a:normAutofit/>
          </a:bodyPr>
          <a:lstStyle/>
          <a:p>
            <a:pPr marL="36576" algn="ctr"/>
            <a:r>
              <a:rPr lang="en-US" sz="1000" i="1" dirty="0" smtClean="0">
                <a:solidFill>
                  <a:srgbClr val="FF0000"/>
                </a:solidFill>
                <a:latin typeface="Arial Narrow"/>
                <a:cs typeface="Arial Narrow"/>
              </a:rPr>
              <a:t>Coming Soon</a:t>
            </a:r>
          </a:p>
        </p:txBody>
      </p:sp>
    </p:spTree>
    <p:extLst>
      <p:ext uri="{BB962C8B-B14F-4D97-AF65-F5344CB8AC3E}">
        <p14:creationId xmlns:p14="http://schemas.microsoft.com/office/powerpoint/2010/main" val="35886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latin typeface="+mn-lt"/>
              </a:rPr>
              <a:t>Friendly and easy interface from where we can organize </a:t>
            </a: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and </a:t>
            </a:r>
            <a:r>
              <a:rPr lang="en-US" sz="2000" dirty="0">
                <a:latin typeface="+mn-lt"/>
              </a:rPr>
              <a:t>launch jobs on our hosts</a:t>
            </a:r>
          </a:p>
          <a:p>
            <a:pPr marL="493776" lvl="1">
              <a:buSzPct val="80000"/>
            </a:pPr>
            <a:r>
              <a:rPr lang="en-US" sz="2000" dirty="0">
                <a:latin typeface="+mn-lt"/>
              </a:rPr>
              <a:t>Sharing of sensitive tasks to other groups without exposing credentials or procedures</a:t>
            </a:r>
          </a:p>
          <a:p>
            <a:r>
              <a:rPr lang="en-US" sz="2000" dirty="0" smtClean="0">
                <a:latin typeface="+mn-lt"/>
              </a:rPr>
              <a:t>Operations delegation:</a:t>
            </a:r>
            <a:endParaRPr lang="en-US" sz="2000" dirty="0">
              <a:latin typeface="+mn-lt"/>
            </a:endParaRPr>
          </a:p>
          <a:p>
            <a:pPr lvl="1"/>
            <a:r>
              <a:rPr lang="en-US" sz="2000" b="1" dirty="0" err="1">
                <a:latin typeface="+mn-lt"/>
              </a:rPr>
              <a:t>SysAdmins</a:t>
            </a:r>
            <a:r>
              <a:rPr lang="en-US" sz="2000" dirty="0">
                <a:latin typeface="+mn-lt"/>
              </a:rPr>
              <a:t>: Workflows related to hypervisor maintenance </a:t>
            </a: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(</a:t>
            </a:r>
            <a:r>
              <a:rPr lang="en-US" sz="2000" dirty="0">
                <a:latin typeface="+mn-lt"/>
              </a:rPr>
              <a:t>h/w intervention, notify users…)</a:t>
            </a:r>
          </a:p>
          <a:p>
            <a:pPr lvl="1"/>
            <a:r>
              <a:rPr lang="en-US" sz="2000" b="1" dirty="0">
                <a:solidFill>
                  <a:srgbClr val="0055A0"/>
                </a:solidFill>
                <a:latin typeface="+mn-lt"/>
              </a:rPr>
              <a:t>Cloud-Operations</a:t>
            </a:r>
            <a:r>
              <a:rPr lang="en-US" sz="2000" dirty="0">
                <a:latin typeface="+mn-lt"/>
              </a:rPr>
              <a:t>: Project creation, Health reports, Quota update</a:t>
            </a:r>
          </a:p>
          <a:p>
            <a:pPr marL="36576" indent="0">
              <a:buNone/>
            </a:pPr>
            <a:endParaRPr lang="en-US" sz="20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 descr="runde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654" y="550379"/>
            <a:ext cx="2590800" cy="50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3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+mj-lt"/>
              </a:rPr>
              <a:t>Operations - Rally</a:t>
            </a:r>
            <a:endParaRPr lang="en-US" b="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7728176" cy="4667421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Benchmarking tool for OpenStack</a:t>
            </a:r>
          </a:p>
          <a:p>
            <a:r>
              <a:rPr lang="en-US" sz="2400" dirty="0">
                <a:latin typeface="+mn-lt"/>
              </a:rPr>
              <a:t>Performance test</a:t>
            </a:r>
          </a:p>
          <a:p>
            <a:r>
              <a:rPr lang="en-US" sz="2400" dirty="0">
                <a:latin typeface="+mn-lt"/>
              </a:rPr>
              <a:t>Cloud verification</a:t>
            </a:r>
          </a:p>
          <a:p>
            <a:r>
              <a:rPr lang="en-US" sz="2400" dirty="0">
                <a:latin typeface="+mn-lt"/>
              </a:rPr>
              <a:t>Used for OpenStack Continuous Integration</a:t>
            </a:r>
          </a:p>
          <a:p>
            <a:r>
              <a:rPr lang="en-US" sz="2400" dirty="0">
                <a:latin typeface="+mn-lt"/>
              </a:rPr>
              <a:t>Check if services work </a:t>
            </a:r>
            <a:r>
              <a:rPr lang="en-US" sz="2400" dirty="0" smtClean="0">
                <a:latin typeface="+mn-lt"/>
              </a:rPr>
              <a:t>correctly</a:t>
            </a:r>
            <a:endParaRPr lang="en-US" sz="2400" dirty="0">
              <a:latin typeface="+mn-lt"/>
            </a:endParaRPr>
          </a:p>
          <a:p>
            <a:pPr lvl="1"/>
            <a:r>
              <a:rPr lang="en-US" sz="2000" dirty="0">
                <a:latin typeface="+mn-lt"/>
              </a:rPr>
              <a:t>Rally runs against QA and Production environments </a:t>
            </a:r>
            <a:r>
              <a:rPr lang="en-US" sz="2000" dirty="0" smtClean="0">
                <a:latin typeface="+mn-lt"/>
              </a:rPr>
              <a:t>regularly</a:t>
            </a:r>
            <a:endParaRPr lang="en-US" sz="2000" dirty="0">
              <a:latin typeface="+mn-lt"/>
            </a:endParaRPr>
          </a:p>
          <a:p>
            <a:pPr lvl="1"/>
            <a:r>
              <a:rPr lang="en-US" sz="2000" dirty="0">
                <a:latin typeface="+mn-lt"/>
              </a:rPr>
              <a:t>We can compare results between the environments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48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46" y="370335"/>
            <a:ext cx="6781800" cy="25370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46" y="3074128"/>
            <a:ext cx="6784254" cy="274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CERN Cloud Infrastructure is</a:t>
            </a:r>
          </a:p>
          <a:p>
            <a:pPr lvl="1"/>
            <a:r>
              <a:rPr lang="en-US" dirty="0" smtClean="0"/>
              <a:t>Large: 120000 cores, 14000 VMs</a:t>
            </a:r>
          </a:p>
          <a:p>
            <a:pPr lvl="1"/>
            <a:r>
              <a:rPr lang="en-US" dirty="0" smtClean="0"/>
              <a:t>Popular: ~1800 users</a:t>
            </a:r>
          </a:p>
          <a:p>
            <a:pPr lvl="1"/>
            <a:r>
              <a:rPr lang="en-US" dirty="0" smtClean="0"/>
              <a:t>Diverse: compute nodes (LSF, </a:t>
            </a:r>
            <a:r>
              <a:rPr lang="en-US" dirty="0" err="1" smtClean="0"/>
              <a:t>CernVM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), service nodes, R&amp;D, personal VMs…</a:t>
            </a:r>
          </a:p>
          <a:p>
            <a:pPr lvl="1"/>
            <a:r>
              <a:rPr lang="en-US" dirty="0" smtClean="0"/>
              <a:t>Challenging: many upgrades, hardware movements, user expectations</a:t>
            </a:r>
          </a:p>
          <a:p>
            <a:pPr lvl="1"/>
            <a:r>
              <a:rPr lang="en-US" dirty="0" smtClean="0"/>
              <a:t>Fun.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142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team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7 Service Managers, 7 Service Developers</a:t>
            </a:r>
          </a:p>
          <a:p>
            <a:pPr lvl="1"/>
            <a:r>
              <a:rPr lang="en-US" dirty="0" smtClean="0"/>
              <a:t>With many short-time visitors</a:t>
            </a:r>
          </a:p>
          <a:p>
            <a:r>
              <a:rPr lang="en-US" dirty="0" smtClean="0"/>
              <a:t>Perform service operations, capacity management, upgrades, etc.</a:t>
            </a:r>
          </a:p>
          <a:p>
            <a:pPr lvl="1"/>
            <a:r>
              <a:rPr lang="en-US" dirty="0" smtClean="0"/>
              <a:t>Snow-man weekly </a:t>
            </a:r>
            <a:r>
              <a:rPr lang="en-US" dirty="0" err="1" smtClean="0"/>
              <a:t>rota</a:t>
            </a:r>
            <a:endParaRPr lang="en-US" dirty="0" smtClean="0"/>
          </a:p>
          <a:p>
            <a:r>
              <a:rPr lang="en-US" dirty="0" smtClean="0"/>
              <a:t>Integrate Cloud into standard IT practices</a:t>
            </a:r>
          </a:p>
          <a:p>
            <a:pPr lvl="1"/>
            <a:r>
              <a:rPr lang="en-US" dirty="0" smtClean="0"/>
              <a:t>Account </a:t>
            </a:r>
            <a:r>
              <a:rPr lang="en-US" dirty="0" err="1" smtClean="0"/>
              <a:t>mgmt</a:t>
            </a:r>
            <a:r>
              <a:rPr lang="en-US" dirty="0" smtClean="0"/>
              <a:t>, h/w repairs, resource workflows, …</a:t>
            </a:r>
          </a:p>
          <a:p>
            <a:r>
              <a:rPr lang="en-US" dirty="0"/>
              <a:t>V</a:t>
            </a:r>
            <a:r>
              <a:rPr lang="en-US" dirty="0" smtClean="0"/>
              <a:t>alidate new </a:t>
            </a:r>
            <a:r>
              <a:rPr lang="en-US" dirty="0" err="1" smtClean="0"/>
              <a:t>OpenStack</a:t>
            </a:r>
            <a:r>
              <a:rPr lang="en-US" dirty="0" smtClean="0"/>
              <a:t> features</a:t>
            </a:r>
          </a:p>
          <a:p>
            <a:pPr lvl="1"/>
            <a:r>
              <a:rPr lang="en-US" dirty="0" smtClean="0"/>
              <a:t>That may or may not come to fruition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69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our Cloud runs under Linux</a:t>
            </a:r>
          </a:p>
          <a:p>
            <a:pPr lvl="1"/>
            <a:r>
              <a:rPr lang="en-US" dirty="0" smtClean="0"/>
              <a:t>CC7 (aka CERN CentOS 7)</a:t>
            </a:r>
          </a:p>
          <a:p>
            <a:pPr lvl="2"/>
            <a:r>
              <a:rPr lang="en-US" dirty="0" smtClean="0"/>
              <a:t>Nova, Cinder, Keystone, Glance, Horizon, …</a:t>
            </a:r>
          </a:p>
          <a:p>
            <a:pPr lvl="3"/>
            <a:r>
              <a:rPr lang="en-US" dirty="0" err="1" smtClean="0"/>
              <a:t>Virtualised</a:t>
            </a:r>
            <a:r>
              <a:rPr lang="en-US" dirty="0"/>
              <a:t> </a:t>
            </a:r>
            <a:r>
              <a:rPr lang="en-US" dirty="0" smtClean="0"/>
              <a:t>in most cases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pPr lvl="2"/>
            <a:r>
              <a:rPr lang="en-US" dirty="0" smtClean="0"/>
              <a:t>2850 Compute nodes</a:t>
            </a:r>
          </a:p>
          <a:p>
            <a:pPr lvl="1"/>
            <a:r>
              <a:rPr lang="en-US" dirty="0" smtClean="0"/>
              <a:t>SLC6</a:t>
            </a:r>
          </a:p>
          <a:p>
            <a:pPr lvl="2"/>
            <a:r>
              <a:rPr lang="en-US" dirty="0" smtClean="0"/>
              <a:t> 1670 Compute nodes, being reinstalled</a:t>
            </a:r>
          </a:p>
          <a:p>
            <a:r>
              <a:rPr lang="en-US" dirty="0" smtClean="0"/>
              <a:t>155 Compute nodes run </a:t>
            </a:r>
            <a:r>
              <a:rPr lang="en-US" dirty="0" err="1" smtClean="0"/>
              <a:t>HyperV</a:t>
            </a:r>
            <a:endParaRPr lang="en-US" dirty="0" smtClean="0"/>
          </a:p>
          <a:p>
            <a:pPr lvl="1"/>
            <a:r>
              <a:rPr lang="en-US" dirty="0" smtClean="0"/>
              <a:t>Hosting Windows VMs</a:t>
            </a:r>
          </a:p>
        </p:txBody>
      </p:sp>
    </p:spTree>
    <p:extLst>
      <p:ext uri="{BB962C8B-B14F-4D97-AF65-F5344CB8AC3E}">
        <p14:creationId xmlns:p14="http://schemas.microsoft.com/office/powerpoint/2010/main" val="3829425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SLC6 -&gt; CC7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RDO won’t provide packages for EL6 any more</a:t>
            </a:r>
          </a:p>
          <a:p>
            <a:pPr lvl="1"/>
            <a:r>
              <a:rPr lang="en-US" dirty="0" smtClean="0"/>
              <a:t>Except CLIs</a:t>
            </a:r>
          </a:p>
          <a:p>
            <a:r>
              <a:rPr lang="en-US" dirty="0" smtClean="0"/>
              <a:t>Upgrade of ‘controller nodes’ done in Q1</a:t>
            </a:r>
          </a:p>
          <a:p>
            <a:pPr lvl="1"/>
            <a:r>
              <a:rPr lang="en-US" dirty="0" smtClean="0"/>
              <a:t>Rolling replacement of VMs</a:t>
            </a:r>
          </a:p>
          <a:p>
            <a:r>
              <a:rPr lang="en-US" dirty="0" smtClean="0"/>
              <a:t>Compute nodes are more tricky…</a:t>
            </a:r>
          </a:p>
          <a:p>
            <a:pPr lvl="1"/>
            <a:r>
              <a:rPr lang="en-US" dirty="0" smtClean="0"/>
              <a:t>Different strategies for different </a:t>
            </a:r>
            <a:r>
              <a:rPr lang="en-US" dirty="0" err="1" smtClean="0"/>
              <a:t>usecases</a:t>
            </a:r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39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SLC6 -&gt; CC7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 </a:t>
            </a:r>
            <a:r>
              <a:rPr lang="en-US" dirty="0" err="1" smtClean="0"/>
              <a:t>usecases</a:t>
            </a:r>
            <a:endParaRPr lang="en-US" dirty="0" smtClean="0"/>
          </a:p>
          <a:p>
            <a:pPr lvl="1"/>
            <a:r>
              <a:rPr lang="en-US" dirty="0" smtClean="0"/>
              <a:t>Short-lived VMs:</a:t>
            </a:r>
          </a:p>
          <a:p>
            <a:pPr lvl="2"/>
            <a:r>
              <a:rPr lang="en-US" dirty="0" err="1" smtClean="0"/>
              <a:t>Vcycle</a:t>
            </a:r>
            <a:r>
              <a:rPr lang="en-US" dirty="0" smtClean="0"/>
              <a:t>, </a:t>
            </a:r>
            <a:r>
              <a:rPr lang="en-US" dirty="0" err="1" smtClean="0"/>
              <a:t>GlideinWMS</a:t>
            </a:r>
            <a:r>
              <a:rPr lang="en-US" dirty="0" smtClean="0"/>
              <a:t>, Cloud Scheduler, …</a:t>
            </a:r>
          </a:p>
          <a:p>
            <a:pPr lvl="2"/>
            <a:r>
              <a:rPr lang="en-US" dirty="0" smtClean="0"/>
              <a:t>Disable Nova, wait a week, reinstall, back in production</a:t>
            </a:r>
          </a:p>
          <a:p>
            <a:pPr lvl="1"/>
            <a:r>
              <a:rPr lang="en-US" dirty="0" smtClean="0"/>
              <a:t>Long-lived LSF virtual batch nodes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Batch team drains &amp; deletes selected VMs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Cloud team reinstalls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Back to step (1)</a:t>
            </a:r>
          </a:p>
          <a:p>
            <a:pPr marL="1371600" lvl="2" indent="-4572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586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SLC6 -&gt; CC7 upgrade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Service nodes, personal VMs,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Deletion is not an option for 5000+ VMs</a:t>
            </a:r>
          </a:p>
          <a:p>
            <a:r>
              <a:rPr lang="en-US" dirty="0" smtClean="0"/>
              <a:t>Strategy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Empty compute node by live-migrating VMs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Reinstall with CC7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Back to step (1)</a:t>
            </a:r>
          </a:p>
          <a:p>
            <a:pPr marL="571500" indent="-514350"/>
            <a:r>
              <a:rPr lang="en-US" dirty="0" smtClean="0"/>
              <a:t>But… Live migration not always possible:</a:t>
            </a:r>
          </a:p>
          <a:p>
            <a:pPr marL="971550" lvl="1" indent="-514350"/>
            <a:r>
              <a:rPr lang="en-US" dirty="0" smtClean="0"/>
              <a:t>VMs w/ volumes attached, very active VMs, very large VMs, etc…</a:t>
            </a:r>
          </a:p>
          <a:p>
            <a:pPr marL="971550" lvl="1" indent="-514350"/>
            <a:r>
              <a:rPr lang="en-US" dirty="0" smtClean="0"/>
              <a:t>Can’t migrate from CC7 to SLC6, can’t (currently) migrate from CC7 to CC7 either.</a:t>
            </a:r>
          </a:p>
          <a:p>
            <a:pPr marL="571500" indent="-514350"/>
            <a:r>
              <a:rPr lang="en-US" dirty="0" smtClean="0"/>
              <a:t>So we’ll need to plan carefully, and be pragmatic.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682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RPM packaging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RPMs provide by RDO community</a:t>
            </a:r>
          </a:p>
          <a:p>
            <a:r>
              <a:rPr lang="en-US" dirty="0" smtClean="0"/>
              <a:t>CERN contribute to build process</a:t>
            </a:r>
          </a:p>
          <a:p>
            <a:pPr lvl="1"/>
            <a:r>
              <a:rPr lang="en-US" dirty="0" smtClean="0"/>
              <a:t>SLC6 builds of Nova, Ceilometer, CLI’s</a:t>
            </a:r>
          </a:p>
          <a:p>
            <a:pPr lvl="1"/>
            <a:r>
              <a:rPr lang="en-US" dirty="0" smtClean="0"/>
              <a:t>Starting now: “Big tent” packaging of ec2api</a:t>
            </a:r>
          </a:p>
          <a:p>
            <a:r>
              <a:rPr lang="en-US" dirty="0" smtClean="0"/>
              <a:t>We use </a:t>
            </a:r>
            <a:r>
              <a:rPr lang="en-US" dirty="0" err="1" smtClean="0"/>
              <a:t>Koji@CERN</a:t>
            </a:r>
            <a:r>
              <a:rPr lang="en-US" dirty="0" smtClean="0"/>
              <a:t> to rebuild some RPMs</a:t>
            </a:r>
          </a:p>
          <a:p>
            <a:pPr lvl="1"/>
            <a:r>
              <a:rPr lang="en-US" dirty="0" smtClean="0"/>
              <a:t>CERN-specific patches (mostly to integrate w/ CERN network)</a:t>
            </a:r>
          </a:p>
          <a:p>
            <a:pPr lvl="1"/>
            <a:r>
              <a:rPr lang="en-US" dirty="0" err="1" smtClean="0"/>
              <a:t>Backport</a:t>
            </a:r>
            <a:r>
              <a:rPr lang="en-US" dirty="0" smtClean="0"/>
              <a:t> some bug fixes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695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OpenStack</a:t>
            </a:r>
            <a:r>
              <a:rPr lang="en-US" dirty="0" smtClean="0"/>
              <a:t> major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CERN approach: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Skip initial release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Order components by increasing complexity, considering dependencies</a:t>
            </a:r>
          </a:p>
          <a:p>
            <a:pPr marL="1371600" lvl="2" indent="-514350"/>
            <a:r>
              <a:rPr lang="en-US" dirty="0" smtClean="0"/>
              <a:t>Nova tends to come last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Upgrade ~1 component per week</a:t>
            </a:r>
          </a:p>
          <a:p>
            <a:pPr marL="1371600" lvl="2" indent="-514350"/>
            <a:r>
              <a:rPr lang="en-US" dirty="0" smtClean="0">
                <a:sym typeface="Wingdings" panose="05000000000000000000" pitchFamily="2" charset="2"/>
              </a:rPr>
              <a:t>Gently, gently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Blog about it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Go for team lunch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Repeat every 6 months</a:t>
            </a:r>
          </a:p>
          <a:p>
            <a:pPr marL="5715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Note: minor releases (usually) don’t cause problems</a:t>
            </a:r>
          </a:p>
          <a:p>
            <a:pPr marL="1371600" lvl="2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517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issues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run ~20 different hardware models</a:t>
            </a:r>
          </a:p>
          <a:p>
            <a:pPr lvl="1"/>
            <a:r>
              <a:rPr lang="en-US" dirty="0" smtClean="0"/>
              <a:t>Mostly worker node hardware w/ 32 cores, 64 GB RAM, 2 spinning disks</a:t>
            </a:r>
            <a:endParaRPr lang="en-US" dirty="0"/>
          </a:p>
          <a:p>
            <a:pPr lvl="1"/>
            <a:r>
              <a:rPr lang="en-US" dirty="0" smtClean="0"/>
              <a:t>Also many older, smaller, slower boxes</a:t>
            </a:r>
          </a:p>
          <a:p>
            <a:pPr lvl="1"/>
            <a:r>
              <a:rPr lang="en-US" dirty="0" smtClean="0"/>
              <a:t>We are now starting to purchase machines w/ SSD</a:t>
            </a:r>
          </a:p>
          <a:p>
            <a:pPr lvl="1"/>
            <a:r>
              <a:rPr lang="en-US" dirty="0" smtClean="0"/>
              <a:t>Some OCP hardware also arriving</a:t>
            </a:r>
          </a:p>
          <a:p>
            <a:r>
              <a:rPr lang="en-US" dirty="0" smtClean="0"/>
              <a:t>Matching these resources with the varied demands is challenging. </a:t>
            </a:r>
          </a:p>
          <a:p>
            <a:pPr lvl="1"/>
            <a:r>
              <a:rPr lang="en-US" dirty="0" smtClean="0"/>
              <a:t>Pets vs Cattle, </a:t>
            </a:r>
            <a:r>
              <a:rPr lang="en-US" dirty="0" err="1" smtClean="0"/>
              <a:t>Meyrin</a:t>
            </a:r>
            <a:r>
              <a:rPr lang="en-US" dirty="0" smtClean="0"/>
              <a:t> vs Wigner, 2-core vs 32-core VMs, etc.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4183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626</Words>
  <Application>Microsoft Office PowerPoint</Application>
  <PresentationFormat>On-screen Show (4:3)</PresentationFormat>
  <Paragraphs>117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Cloud Operations</vt:lpstr>
      <vt:lpstr>Cloud team</vt:lpstr>
      <vt:lpstr>Operating Systems</vt:lpstr>
      <vt:lpstr>SLC6 -&gt; CC7 upgrade</vt:lpstr>
      <vt:lpstr>SLC6 -&gt; CC7 upgrade</vt:lpstr>
      <vt:lpstr>SLC6 -&gt; CC7 upgrade</vt:lpstr>
      <vt:lpstr>RPM packaging</vt:lpstr>
      <vt:lpstr>OpenStack major upgrades</vt:lpstr>
      <vt:lpstr>Hardware issues (1)</vt:lpstr>
      <vt:lpstr>Hardware issues (2) </vt:lpstr>
      <vt:lpstr>CERN Images</vt:lpstr>
      <vt:lpstr>Image Lifecycle</vt:lpstr>
      <vt:lpstr>PowerPoint Presentation</vt:lpstr>
      <vt:lpstr>Operations - Rally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Operations</dc:title>
  <dc:creator>Jan Van Eldik</dc:creator>
  <cp:lastModifiedBy>Jan Van Eldik</cp:lastModifiedBy>
  <cp:revision>11</cp:revision>
  <dcterms:created xsi:type="dcterms:W3CDTF">2015-07-15T08:38:43Z</dcterms:created>
  <dcterms:modified xsi:type="dcterms:W3CDTF">2015-07-16T08:18:58Z</dcterms:modified>
</cp:coreProperties>
</file>