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xlsm" ContentType="application/vnd.ms-excel.sheet.macroEnabled.12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63" r:id="rId2"/>
    <p:sldId id="304" r:id="rId3"/>
    <p:sldId id="358" r:id="rId4"/>
    <p:sldId id="402" r:id="rId5"/>
    <p:sldId id="357" r:id="rId6"/>
    <p:sldId id="350" r:id="rId7"/>
    <p:sldId id="407" r:id="rId8"/>
    <p:sldId id="421" r:id="rId9"/>
    <p:sldId id="391" r:id="rId10"/>
    <p:sldId id="367" r:id="rId11"/>
    <p:sldId id="366" r:id="rId12"/>
    <p:sldId id="409" r:id="rId13"/>
    <p:sldId id="410" r:id="rId14"/>
    <p:sldId id="413" r:id="rId15"/>
    <p:sldId id="420" r:id="rId16"/>
    <p:sldId id="415" r:id="rId17"/>
    <p:sldId id="416" r:id="rId18"/>
    <p:sldId id="384" r:id="rId19"/>
    <p:sldId id="406" r:id="rId20"/>
    <p:sldId id="437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4" d="100"/>
          <a:sy n="114" d="100"/>
        </p:scale>
        <p:origin x="-2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D5C060-5732-A24B-B958-4AB410BAC585}" type="datetimeFigureOut">
              <a:rPr lang="en-US" smtClean="0"/>
              <a:t>31/07/15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1000A8-83CD-254F-9011-00B828C1A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23915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E1384D-25A2-2D43-8D5A-686B33E5CB57}" type="datetimeFigureOut">
              <a:rPr lang="en-US" smtClean="0"/>
              <a:t>31/07/15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02328-572F-914F-B0D5-365AF048E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80770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074"/>
          <p:cNvGrpSpPr>
            <a:grpSpLocks/>
          </p:cNvGrpSpPr>
          <p:nvPr/>
        </p:nvGrpSpPr>
        <p:grpSpPr bwMode="auto">
          <a:xfrm>
            <a:off x="0" y="1066800"/>
            <a:ext cx="9144000" cy="3157538"/>
            <a:chOff x="0" y="672"/>
            <a:chExt cx="5760" cy="1989"/>
          </a:xfrm>
        </p:grpSpPr>
        <p:sp>
          <p:nvSpPr>
            <p:cNvPr id="5" name="Rectangle 3076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4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grpSp>
          <p:nvGrpSpPr>
            <p:cNvPr id="6" name="Group 3077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7" name="Rectangle 3078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8" name="Rectangle 3079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9" name="Rectangle 3080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0" name="Rectangle 3081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1" name="Rectangle 3082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2" name="Rectangle 3083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3" name="Rectangle 3084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4" name="Rectangle 3085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5" name="Rectangle 3086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6" name="Rectangle 3087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</p:grpSp>
      <p:sp>
        <p:nvSpPr>
          <p:cNvPr id="17" name="Rectangle 3130"/>
          <p:cNvSpPr>
            <a:spLocks noChangeArrowheads="1"/>
          </p:cNvSpPr>
          <p:nvPr/>
        </p:nvSpPr>
        <p:spPr bwMode="auto">
          <a:xfrm>
            <a:off x="4060825" y="3017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8" name="Rectangle 3131"/>
          <p:cNvSpPr>
            <a:spLocks noChangeArrowheads="1"/>
          </p:cNvSpPr>
          <p:nvPr/>
        </p:nvSpPr>
        <p:spPr bwMode="auto">
          <a:xfrm>
            <a:off x="3678238" y="26304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78547" name="Rectangle 3091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78548" name="Rectangle 3092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1" name="Rectangle 3088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31/07/2015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22" name="Rectangle 308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Y.Papaphilippou - FCCee injector meeting 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23" name="Rectangle 309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latin typeface="Arial Black" charset="0"/>
              </a:defRPr>
            </a:lvl1pPr>
          </a:lstStyle>
          <a:p>
            <a:pPr>
              <a:defRPr/>
            </a:pPr>
            <a:fld id="{A2CEDCC2-E9EA-6147-86E7-944945F6A8F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25" name="Picture 19" descr="Logo CERN width=144,      height=144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829468" y="0"/>
            <a:ext cx="1314532" cy="1314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2324674" cy="97220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59203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Y.Papaphilippou - FCCee injector meeting 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E52ED-301D-FC40-98E5-8458748FEB8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31/07/2015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930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Y.Papaphilippou - FCCee injector meeting 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197294-C099-6B4F-8DF9-2B1C2C97DFE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31/07/2015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9651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Y.Papaphilippou - FCCee injector meeting 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CCED6-B0DF-2D47-AEA6-68AC9F3CC6E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31/07/2015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3807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1802" y="0"/>
            <a:ext cx="5357850" cy="61434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Y.Papaphilippou - FCCee injector meeting 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A1417-EBE1-8C4E-BCDA-10CD1151C40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31/07/2015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2121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Y.Papaphilippou - FCCee injector meeting 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CFB42-A69B-984A-AA27-A168DA1AC71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31/07/2015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300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Y.Papaphilippou - FCCee injector meeting 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EB134-6EA8-5E45-B122-58ED561A2D3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31/07/2015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392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Y.Papaphilippou - FCCee injector meeting 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FB2BEA-0C1A-154C-B41E-DEB146B6CB0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31/07/2015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597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Y.Papaphilippou - FCCee injector meeting 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CFB42-A69B-984A-AA27-A168DA1AC71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31/07/2015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070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Y.Papaphilippou - FCCee injector meeting 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A4396-7E91-914D-9646-5D3531330C7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31/07/2015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057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Y.Papaphilippou - FCCee injector meeting 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9C4DA4-A801-BB4A-BCDF-9F79BBDA514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31/07/2015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310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Y.Papaphilippou - FCCee injector meeting 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6F1E66-1423-024E-ABC2-C8092537803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31/07/2015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61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Y.Papaphilippou - FCCee injector meeting 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614DB-6F5C-F24F-A6AE-7A5B75B5EBD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31/07/2015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6563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Y.Papaphilippou - FCCee injector meeting 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64335-D120-CF43-889C-2293F0204CF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31/07/2015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36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b="0" smtClean="0">
                <a:latin typeface="Garamond" pitchFamily="18" charset="0"/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  <a:ea typeface="ＭＳ Ｐゴシック" charset="-128"/>
              </a:rPr>
              <a:t>Y.Papaphilippou - FCCee injector meeting </a:t>
            </a: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27750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Garamond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B6F7ACD8-AFF6-DE4D-8BAD-314ECE0EAD34}" type="slidenum">
              <a:rPr lang="en-US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7752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b="0" smtClean="0">
                <a:latin typeface="Garamond" pitchFamily="18" charset="0"/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  <a:ea typeface="ＭＳ Ｐゴシック" charset="-128"/>
              </a:rPr>
              <a:t>31/07/2015</a:t>
            </a:r>
            <a:endParaRPr lang="en-US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277558" name="Rectangle 54"/>
          <p:cNvSpPr>
            <a:spLocks noChangeArrowheads="1"/>
          </p:cNvSpPr>
          <p:nvPr/>
        </p:nvSpPr>
        <p:spPr bwMode="auto">
          <a:xfrm>
            <a:off x="4060825" y="3017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77559" name="Rectangle 55"/>
          <p:cNvSpPr>
            <a:spLocks noChangeArrowheads="1"/>
          </p:cNvSpPr>
          <p:nvPr/>
        </p:nvSpPr>
        <p:spPr bwMode="auto">
          <a:xfrm>
            <a:off x="3678238" y="26304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9" name="Picture 19" descr="Logo CERN width=144,      height=144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8495862" y="0"/>
            <a:ext cx="648138" cy="64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66531" cy="5715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030221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90" r:id="rId14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bg2"/>
          </a:solidFill>
          <a:latin typeface="+mj-lt"/>
          <a:ea typeface="ＭＳ Ｐゴシック" pitchFamily="22" charset="-128"/>
          <a:cs typeface="ＭＳ Ｐゴシック" pitchFamily="22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bg2"/>
          </a:solidFill>
          <a:latin typeface="Garamond" pitchFamily="18" charset="0"/>
          <a:ea typeface="ＭＳ Ｐゴシック" pitchFamily="22" charset="-128"/>
          <a:cs typeface="ＭＳ Ｐゴシック" pitchFamily="2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bg2"/>
          </a:solidFill>
          <a:latin typeface="Garamond" pitchFamily="18" charset="0"/>
          <a:ea typeface="ＭＳ Ｐゴシック" pitchFamily="22" charset="-128"/>
          <a:cs typeface="ＭＳ Ｐゴシック" pitchFamily="2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bg2"/>
          </a:solidFill>
          <a:latin typeface="Garamond" pitchFamily="18" charset="0"/>
          <a:ea typeface="ＭＳ Ｐゴシック" pitchFamily="22" charset="-128"/>
          <a:cs typeface="ＭＳ Ｐゴシック" pitchFamily="2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bg2"/>
          </a:solidFill>
          <a:latin typeface="Garamond" pitchFamily="18" charset="0"/>
          <a:ea typeface="ＭＳ Ｐゴシック" pitchFamily="22" charset="-128"/>
          <a:cs typeface="ＭＳ Ｐゴシック" pitchFamily="22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pitchFamily="18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charset="2"/>
        <a:buChar char="n"/>
        <a:defRPr sz="3200">
          <a:solidFill>
            <a:schemeClr val="tx1"/>
          </a:solidFill>
          <a:latin typeface="+mn-lt"/>
          <a:ea typeface="ＭＳ Ｐゴシック" pitchFamily="22" charset="-128"/>
          <a:cs typeface="ＭＳ Ｐゴシック" pitchFamily="22" charset="-128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charset="2"/>
        <a:buChar char="¨"/>
        <a:defRPr sz="2800">
          <a:solidFill>
            <a:schemeClr val="tx1"/>
          </a:solidFill>
          <a:latin typeface="+mn-lt"/>
          <a:ea typeface="ＭＳ Ｐゴシック" pitchFamily="22" charset="-128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pitchFamily="22" charset="-128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¨"/>
        <a:defRPr sz="2000">
          <a:solidFill>
            <a:schemeClr val="tx1"/>
          </a:solidFill>
          <a:latin typeface="+mn-lt"/>
          <a:ea typeface="ＭＳ Ｐゴシック" pitchFamily="22" charset="-128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pitchFamily="22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Macro-Enabled_Worksheet1.xlsm"/><Relationship Id="rId4" Type="http://schemas.openxmlformats.org/officeDocument/2006/relationships/image" Target="../media/image12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4" Type="http://schemas.openxmlformats.org/officeDocument/2006/relationships/oleObject" Target="../embeddings/oleObject1.bin"/><Relationship Id="rId5" Type="http://schemas.openxmlformats.org/officeDocument/2006/relationships/image" Target="../media/image3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jpeg"/><Relationship Id="rId3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61261" y="1592968"/>
            <a:ext cx="6482740" cy="2543486"/>
          </a:xfrm>
        </p:spPr>
        <p:txBody>
          <a:bodyPr>
            <a:noAutofit/>
          </a:bodyPr>
          <a:lstStyle/>
          <a:p>
            <a:r>
              <a:rPr lang="en-US" sz="6600" dirty="0"/>
              <a:t>FCC-</a:t>
            </a:r>
            <a:r>
              <a:rPr lang="en-US" sz="6600" dirty="0" err="1"/>
              <a:t>ee</a:t>
            </a:r>
            <a:r>
              <a:rPr lang="en-US" sz="6600" dirty="0"/>
              <a:t> injector design guidelines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267200"/>
            <a:ext cx="9144000" cy="2111032"/>
          </a:xfrm>
        </p:spPr>
        <p:txBody>
          <a:bodyPr/>
          <a:lstStyle/>
          <a:p>
            <a:pPr algn="ctr"/>
            <a:r>
              <a:rPr lang="en-US" b="1" dirty="0" smtClean="0"/>
              <a:t>Yannis PAPAPHILIPPOU, </a:t>
            </a:r>
            <a:r>
              <a:rPr lang="en-US" b="1" dirty="0" smtClean="0"/>
              <a:t>CERN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33483386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3" name="Group 6"/>
          <p:cNvGrpSpPr>
            <a:grpSpLocks/>
          </p:cNvGrpSpPr>
          <p:nvPr/>
        </p:nvGrpSpPr>
        <p:grpSpPr bwMode="auto">
          <a:xfrm>
            <a:off x="165828" y="764532"/>
            <a:ext cx="7773988" cy="2438400"/>
            <a:chOff x="470389" y="1828800"/>
            <a:chExt cx="7773865" cy="2438400"/>
          </a:xfrm>
        </p:grpSpPr>
        <p:sp>
          <p:nvSpPr>
            <p:cNvPr id="8" name="Rectangle 40"/>
            <p:cNvSpPr>
              <a:spLocks noChangeArrowheads="1"/>
            </p:cNvSpPr>
            <p:nvPr/>
          </p:nvSpPr>
          <p:spPr bwMode="auto">
            <a:xfrm>
              <a:off x="3219895" y="2538413"/>
              <a:ext cx="606415" cy="131762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defTabSz="914400">
                <a:defRPr/>
              </a:pPr>
              <a:endParaRPr 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5126" name="Line 41"/>
            <p:cNvSpPr>
              <a:spLocks noChangeShapeType="1"/>
            </p:cNvSpPr>
            <p:nvPr/>
          </p:nvSpPr>
          <p:spPr bwMode="auto">
            <a:xfrm flipV="1">
              <a:off x="882162" y="2590800"/>
              <a:ext cx="1327638" cy="793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" name="Rectangle 48"/>
            <p:cNvSpPr>
              <a:spLocks noChangeArrowheads="1"/>
            </p:cNvSpPr>
            <p:nvPr/>
          </p:nvSpPr>
          <p:spPr bwMode="auto">
            <a:xfrm>
              <a:off x="991081" y="2514600"/>
              <a:ext cx="1066783" cy="15240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defTabSz="914400">
                <a:defRPr/>
              </a:pPr>
              <a:endParaRPr 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5128" name="Rectangle 52"/>
            <p:cNvSpPr>
              <a:spLocks noChangeArrowheads="1"/>
            </p:cNvSpPr>
            <p:nvPr/>
          </p:nvSpPr>
          <p:spPr bwMode="auto">
            <a:xfrm>
              <a:off x="2362200" y="2438400"/>
              <a:ext cx="137746" cy="96838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5129" name="Line 55"/>
            <p:cNvSpPr>
              <a:spLocks noChangeShapeType="1"/>
            </p:cNvSpPr>
            <p:nvPr/>
          </p:nvSpPr>
          <p:spPr bwMode="auto">
            <a:xfrm flipV="1">
              <a:off x="2819400" y="2592388"/>
              <a:ext cx="375139" cy="836612"/>
            </a:xfrm>
            <a:prstGeom prst="line">
              <a:avLst/>
            </a:prstGeom>
            <a:noFill/>
            <a:ln w="28575">
              <a:solidFill>
                <a:srgbClr val="1005ED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3" name="Rectangle 62"/>
            <p:cNvSpPr>
              <a:spLocks noChangeArrowheads="1"/>
            </p:cNvSpPr>
            <p:nvPr/>
          </p:nvSpPr>
          <p:spPr bwMode="auto">
            <a:xfrm>
              <a:off x="6705990" y="3352800"/>
              <a:ext cx="1374753" cy="12223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defTabSz="914400">
                <a:defRPr/>
              </a:pPr>
              <a:endParaRPr 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5131" name="Line 65"/>
            <p:cNvSpPr>
              <a:spLocks noChangeShapeType="1"/>
            </p:cNvSpPr>
            <p:nvPr/>
          </p:nvSpPr>
          <p:spPr bwMode="auto">
            <a:xfrm>
              <a:off x="6400800" y="3276600"/>
              <a:ext cx="332642" cy="14128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" name="Rectangle 70"/>
            <p:cNvSpPr>
              <a:spLocks noChangeArrowheads="1"/>
            </p:cNvSpPr>
            <p:nvPr/>
          </p:nvSpPr>
          <p:spPr bwMode="auto">
            <a:xfrm>
              <a:off x="2591255" y="2438400"/>
              <a:ext cx="358769" cy="111125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defTabSz="914400">
                <a:defRPr/>
              </a:pPr>
              <a:endParaRPr lang="en-US">
                <a:solidFill>
                  <a:srgbClr val="FFFFCC"/>
                </a:solidFill>
                <a:latin typeface="Calibri" pitchFamily="34" charset="0"/>
              </a:endParaRPr>
            </a:p>
          </p:txBody>
        </p:sp>
        <p:sp>
          <p:nvSpPr>
            <p:cNvPr id="5133" name="Text Box 43"/>
            <p:cNvSpPr txBox="1">
              <a:spLocks noChangeArrowheads="1"/>
            </p:cNvSpPr>
            <p:nvPr/>
          </p:nvSpPr>
          <p:spPr bwMode="auto">
            <a:xfrm>
              <a:off x="838200" y="2057400"/>
              <a:ext cx="122359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>
                  <a:solidFill>
                    <a:srgbClr val="000000"/>
                  </a:solidFill>
                  <a:latin typeface="Arial"/>
                </a:rPr>
                <a:t>Primary 5 GeV e</a:t>
              </a:r>
              <a:r>
                <a:rPr lang="en-US" sz="1200" baseline="30000">
                  <a:solidFill>
                    <a:srgbClr val="000000"/>
                  </a:solidFill>
                  <a:latin typeface="Arial"/>
                </a:rPr>
                <a:t>-</a:t>
              </a:r>
              <a:r>
                <a:rPr lang="en-US" sz="1200">
                  <a:solidFill>
                    <a:srgbClr val="000000"/>
                  </a:solidFill>
                  <a:latin typeface="Arial"/>
                </a:rPr>
                <a:t>  Linac</a:t>
              </a:r>
              <a:endParaRPr lang="en-US" sz="1200" baseline="300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134" name="Text Box 44"/>
            <p:cNvSpPr txBox="1">
              <a:spLocks noChangeArrowheads="1"/>
            </p:cNvSpPr>
            <p:nvPr/>
          </p:nvSpPr>
          <p:spPr bwMode="auto">
            <a:xfrm>
              <a:off x="3124200" y="2057400"/>
              <a:ext cx="92758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>
                  <a:solidFill>
                    <a:srgbClr val="000000"/>
                  </a:solidFill>
                  <a:latin typeface="Arial"/>
                </a:rPr>
                <a:t>Injector Linac</a:t>
              </a:r>
            </a:p>
          </p:txBody>
        </p:sp>
        <p:sp>
          <p:nvSpPr>
            <p:cNvPr id="5135" name="Text Box 48"/>
            <p:cNvSpPr txBox="1">
              <a:spLocks noChangeArrowheads="1"/>
            </p:cNvSpPr>
            <p:nvPr/>
          </p:nvSpPr>
          <p:spPr bwMode="auto">
            <a:xfrm>
              <a:off x="6723184" y="2824161"/>
              <a:ext cx="1308589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91440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200">
                  <a:solidFill>
                    <a:srgbClr val="000000"/>
                  </a:solidFill>
                  <a:latin typeface="Arial"/>
                </a:rPr>
                <a:t>Booster Linac</a:t>
              </a:r>
            </a:p>
            <a:p>
              <a:pPr algn="ctr" defTabSz="914400" fontAlgn="base">
                <a:lnSpc>
                  <a:spcPct val="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200">
                  <a:solidFill>
                    <a:srgbClr val="000000"/>
                  </a:solidFill>
                  <a:latin typeface="Arial"/>
                </a:rPr>
                <a:t>2 GHz </a:t>
              </a:r>
            </a:p>
          </p:txBody>
        </p:sp>
        <p:sp>
          <p:nvSpPr>
            <p:cNvPr id="5136" name="Text Box 42"/>
            <p:cNvSpPr txBox="1">
              <a:spLocks noChangeArrowheads="1"/>
            </p:cNvSpPr>
            <p:nvPr/>
          </p:nvSpPr>
          <p:spPr bwMode="auto">
            <a:xfrm>
              <a:off x="2286000" y="1828800"/>
              <a:ext cx="987670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>
                  <a:solidFill>
                    <a:srgbClr val="000000"/>
                  </a:solidFill>
                  <a:latin typeface="Arial"/>
                </a:rPr>
                <a:t/>
              </a:r>
              <a:br>
                <a:rPr lang="en-US" sz="1200">
                  <a:solidFill>
                    <a:srgbClr val="000000"/>
                  </a:solidFill>
                  <a:latin typeface="Arial"/>
                </a:rPr>
              </a:br>
              <a:r>
                <a:rPr lang="en-US" sz="1200">
                  <a:solidFill>
                    <a:srgbClr val="000000"/>
                  </a:solidFill>
                  <a:latin typeface="Arial"/>
                </a:rPr>
                <a:t>Pre-injector </a:t>
              </a:r>
            </a:p>
            <a:p>
              <a:pPr algn="ctr" defTabSz="914400" fontAlgn="base">
                <a:lnSpc>
                  <a:spcPct val="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200">
                  <a:solidFill>
                    <a:srgbClr val="000000"/>
                  </a:solidFill>
                  <a:latin typeface="Arial"/>
                </a:rPr>
                <a:t>e</a:t>
              </a:r>
              <a:r>
                <a:rPr lang="en-US" sz="1200" baseline="30000">
                  <a:solidFill>
                    <a:srgbClr val="000000"/>
                  </a:solidFill>
                  <a:latin typeface="Arial"/>
                </a:rPr>
                <a:t>+</a:t>
              </a:r>
              <a:r>
                <a:rPr lang="en-US" sz="1200">
                  <a:solidFill>
                    <a:srgbClr val="000000"/>
                  </a:solidFill>
                  <a:latin typeface="Arial"/>
                </a:rPr>
                <a:t> Linac</a:t>
              </a:r>
            </a:p>
          </p:txBody>
        </p:sp>
        <p:sp>
          <p:nvSpPr>
            <p:cNvPr id="5137" name="Text Box 40"/>
            <p:cNvSpPr txBox="1">
              <a:spLocks noChangeArrowheads="1"/>
            </p:cNvSpPr>
            <p:nvPr/>
          </p:nvSpPr>
          <p:spPr bwMode="auto">
            <a:xfrm>
              <a:off x="1752600" y="3505200"/>
              <a:ext cx="12954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91440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200">
                  <a:solidFill>
                    <a:srgbClr val="000000"/>
                  </a:solidFill>
                  <a:latin typeface="Arial"/>
                </a:rPr>
                <a:t>Pre-injector </a:t>
              </a:r>
            </a:p>
            <a:p>
              <a:pPr algn="ctr" defTabSz="914400" fontAlgn="base">
                <a:lnSpc>
                  <a:spcPct val="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200">
                  <a:solidFill>
                    <a:srgbClr val="000000"/>
                  </a:solidFill>
                  <a:latin typeface="Arial"/>
                </a:rPr>
                <a:t> e</a:t>
              </a:r>
              <a:r>
                <a:rPr lang="en-US" sz="1200" baseline="30000">
                  <a:solidFill>
                    <a:srgbClr val="000000"/>
                  </a:solidFill>
                  <a:latin typeface="Arial"/>
                </a:rPr>
                <a:t>-  </a:t>
              </a:r>
              <a:r>
                <a:rPr lang="en-US" sz="1200">
                  <a:solidFill>
                    <a:srgbClr val="000000"/>
                  </a:solidFill>
                  <a:latin typeface="Arial"/>
                </a:rPr>
                <a:t>Linac </a:t>
              </a:r>
              <a:endParaRPr lang="en-US" sz="1200" baseline="300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138" name="Text Box 20"/>
            <p:cNvSpPr txBox="1">
              <a:spLocks noChangeArrowheads="1"/>
            </p:cNvSpPr>
            <p:nvPr/>
          </p:nvSpPr>
          <p:spPr bwMode="auto">
            <a:xfrm>
              <a:off x="4419600" y="3581400"/>
              <a:ext cx="500458" cy="276999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>
                  <a:solidFill>
                    <a:srgbClr val="190EFF"/>
                  </a:solidFill>
                  <a:latin typeface="Arial Narrow" pitchFamily="34" charset="0"/>
                </a:rPr>
                <a:t>e</a:t>
              </a:r>
              <a:r>
                <a:rPr lang="en-US" sz="1200" b="1" baseline="30000">
                  <a:solidFill>
                    <a:srgbClr val="190EFF"/>
                  </a:solidFill>
                  <a:latin typeface="Arial Narrow" pitchFamily="34" charset="0"/>
                </a:rPr>
                <a:t>-</a:t>
              </a:r>
              <a:r>
                <a:rPr lang="en-US" sz="1200" b="1">
                  <a:solidFill>
                    <a:srgbClr val="190EFF"/>
                  </a:solidFill>
                  <a:latin typeface="Arial Narrow" pitchFamily="34" charset="0"/>
                </a:rPr>
                <a:t> DR</a:t>
              </a:r>
            </a:p>
          </p:txBody>
        </p:sp>
        <p:sp>
          <p:nvSpPr>
            <p:cNvPr id="5139" name="Rectangle 49"/>
            <p:cNvSpPr>
              <a:spLocks noChangeArrowheads="1"/>
            </p:cNvSpPr>
            <p:nvPr/>
          </p:nvSpPr>
          <p:spPr bwMode="auto">
            <a:xfrm>
              <a:off x="827943" y="2525713"/>
              <a:ext cx="70338" cy="127000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5140" name="Line 54"/>
            <p:cNvSpPr>
              <a:spLocks noChangeShapeType="1"/>
            </p:cNvSpPr>
            <p:nvPr/>
          </p:nvSpPr>
          <p:spPr bwMode="auto">
            <a:xfrm>
              <a:off x="1559170" y="3414712"/>
              <a:ext cx="1260230" cy="14288"/>
            </a:xfrm>
            <a:prstGeom prst="line">
              <a:avLst/>
            </a:prstGeom>
            <a:noFill/>
            <a:ln w="28575">
              <a:solidFill>
                <a:srgbClr val="1005ED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141" name="Rectangle 49"/>
            <p:cNvSpPr>
              <a:spLocks noChangeArrowheads="1"/>
            </p:cNvSpPr>
            <p:nvPr/>
          </p:nvSpPr>
          <p:spPr bwMode="auto">
            <a:xfrm>
              <a:off x="1752600" y="3352800"/>
              <a:ext cx="359019" cy="111125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5142" name="Rectangle 49"/>
            <p:cNvSpPr>
              <a:spLocks noChangeArrowheads="1"/>
            </p:cNvSpPr>
            <p:nvPr/>
          </p:nvSpPr>
          <p:spPr bwMode="auto">
            <a:xfrm>
              <a:off x="1524000" y="3352800"/>
              <a:ext cx="93785" cy="101600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5143" name="Text Box 71"/>
            <p:cNvSpPr txBox="1">
              <a:spLocks noChangeArrowheads="1"/>
            </p:cNvSpPr>
            <p:nvPr/>
          </p:nvSpPr>
          <p:spPr bwMode="auto">
            <a:xfrm>
              <a:off x="470389" y="2447926"/>
              <a:ext cx="50702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>
                  <a:solidFill>
                    <a:srgbClr val="000000"/>
                  </a:solidFill>
                  <a:latin typeface="Calibri" pitchFamily="34" charset="0"/>
                </a:rPr>
                <a:t>gun</a:t>
              </a:r>
            </a:p>
          </p:txBody>
        </p:sp>
        <p:grpSp>
          <p:nvGrpSpPr>
            <p:cNvPr id="5144" name="Group 85"/>
            <p:cNvGrpSpPr>
              <a:grpSpLocks/>
            </p:cNvGrpSpPr>
            <p:nvPr/>
          </p:nvGrpSpPr>
          <p:grpSpPr bwMode="auto">
            <a:xfrm>
              <a:off x="4820030" y="3952874"/>
              <a:ext cx="931985" cy="290513"/>
              <a:chOff x="3463572" y="2608251"/>
              <a:chExt cx="3498963" cy="1440210"/>
            </a:xfrm>
          </p:grpSpPr>
          <p:grpSp>
            <p:nvGrpSpPr>
              <p:cNvPr id="5193" name="Group 81"/>
              <p:cNvGrpSpPr>
                <a:grpSpLocks/>
              </p:cNvGrpSpPr>
              <p:nvPr/>
            </p:nvGrpSpPr>
            <p:grpSpPr bwMode="auto">
              <a:xfrm>
                <a:off x="3463572" y="2608251"/>
                <a:ext cx="3498963" cy="1440210"/>
                <a:chOff x="3463572" y="2608251"/>
                <a:chExt cx="3498963" cy="1440210"/>
              </a:xfrm>
            </p:grpSpPr>
            <p:sp>
              <p:nvSpPr>
                <p:cNvPr id="79" name="Arc 5"/>
                <p:cNvSpPr/>
                <p:nvPr/>
              </p:nvSpPr>
              <p:spPr>
                <a:xfrm>
                  <a:off x="3463722" y="2608256"/>
                  <a:ext cx="1847561" cy="1440210"/>
                </a:xfrm>
                <a:prstGeom prst="arc">
                  <a:avLst>
                    <a:gd name="adj1" fmla="val 5468061"/>
                    <a:gd name="adj2" fmla="val 16231775"/>
                  </a:avLst>
                </a:prstGeom>
                <a:ln>
                  <a:solidFill>
                    <a:srgbClr val="1005ED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defTabSz="914400">
                    <a:spcBef>
                      <a:spcPct val="0"/>
                    </a:spcBef>
                    <a:defRPr/>
                  </a:pPr>
                  <a:endParaRPr lang="en-US" sz="2400" b="1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80" name="Arc 6"/>
                <p:cNvSpPr/>
                <p:nvPr/>
              </p:nvSpPr>
              <p:spPr>
                <a:xfrm flipH="1">
                  <a:off x="5311284" y="2608256"/>
                  <a:ext cx="1650887" cy="1440210"/>
                </a:xfrm>
                <a:prstGeom prst="arc">
                  <a:avLst>
                    <a:gd name="adj1" fmla="val 5468061"/>
                    <a:gd name="adj2" fmla="val 16231775"/>
                  </a:avLst>
                </a:prstGeom>
                <a:ln>
                  <a:solidFill>
                    <a:srgbClr val="1005ED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defTabSz="914400">
                    <a:spcBef>
                      <a:spcPct val="0"/>
                    </a:spcBef>
                    <a:defRPr/>
                  </a:pPr>
                  <a:endParaRPr lang="en-US" sz="2400" b="1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cxnSp>
            <p:nvCxnSpPr>
              <p:cNvPr id="77" name="Straight Connector 3"/>
              <p:cNvCxnSpPr>
                <a:endCxn id="77" idx="0"/>
              </p:cNvCxnSpPr>
              <p:nvPr/>
            </p:nvCxnSpPr>
            <p:spPr>
              <a:xfrm flipV="1">
                <a:off x="4381543" y="4048466"/>
                <a:ext cx="1770085" cy="0"/>
              </a:xfrm>
              <a:prstGeom prst="line">
                <a:avLst/>
              </a:prstGeom>
              <a:ln>
                <a:solidFill>
                  <a:srgbClr val="1005E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4"/>
              <p:cNvCxnSpPr/>
              <p:nvPr/>
            </p:nvCxnSpPr>
            <p:spPr>
              <a:xfrm flipV="1">
                <a:off x="4381543" y="2608256"/>
                <a:ext cx="1770085" cy="0"/>
              </a:xfrm>
              <a:prstGeom prst="line">
                <a:avLst/>
              </a:prstGeom>
              <a:ln>
                <a:solidFill>
                  <a:srgbClr val="1005E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45" name="Group 21"/>
            <p:cNvGrpSpPr>
              <a:grpSpLocks/>
            </p:cNvGrpSpPr>
            <p:nvPr/>
          </p:nvGrpSpPr>
          <p:grpSpPr bwMode="auto">
            <a:xfrm>
              <a:off x="3981830" y="3557587"/>
              <a:ext cx="1217734" cy="368300"/>
              <a:chOff x="2697463" y="3197835"/>
              <a:chExt cx="3498963" cy="1440210"/>
            </a:xfrm>
          </p:grpSpPr>
          <p:sp>
            <p:nvSpPr>
              <p:cNvPr id="72" name="Arc 71"/>
              <p:cNvSpPr/>
              <p:nvPr/>
            </p:nvSpPr>
            <p:spPr>
              <a:xfrm>
                <a:off x="2697615" y="3197839"/>
                <a:ext cx="1847350" cy="1440210"/>
              </a:xfrm>
              <a:prstGeom prst="arc">
                <a:avLst>
                  <a:gd name="adj1" fmla="val 5468061"/>
                  <a:gd name="adj2" fmla="val 16231775"/>
                </a:avLst>
              </a:prstGeom>
              <a:ln>
                <a:solidFill>
                  <a:srgbClr val="1005E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defTabSz="914400">
                  <a:spcBef>
                    <a:spcPct val="0"/>
                  </a:spcBef>
                  <a:defRPr/>
                </a:pPr>
                <a:endParaRPr lang="en-US" sz="2400" b="1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73" name="Arc 9"/>
              <p:cNvSpPr/>
              <p:nvPr/>
            </p:nvSpPr>
            <p:spPr>
              <a:xfrm flipH="1">
                <a:off x="4544966" y="3197839"/>
                <a:ext cx="1651211" cy="1440210"/>
              </a:xfrm>
              <a:prstGeom prst="arc">
                <a:avLst>
                  <a:gd name="adj1" fmla="val 5468061"/>
                  <a:gd name="adj2" fmla="val 16231775"/>
                </a:avLst>
              </a:prstGeom>
              <a:ln>
                <a:solidFill>
                  <a:srgbClr val="1005E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defTabSz="914400">
                  <a:spcBef>
                    <a:spcPct val="0"/>
                  </a:spcBef>
                  <a:defRPr/>
                </a:pPr>
                <a:endParaRPr lang="en-US" sz="2400" b="1">
                  <a:solidFill>
                    <a:srgbClr val="000000"/>
                  </a:solidFill>
                  <a:latin typeface="Arial"/>
                </a:endParaRPr>
              </a:p>
            </p:txBody>
          </p:sp>
          <p:cxnSp>
            <p:nvCxnSpPr>
              <p:cNvPr id="74" name="Straight Connector 73"/>
              <p:cNvCxnSpPr/>
              <p:nvPr/>
            </p:nvCxnSpPr>
            <p:spPr>
              <a:xfrm flipV="1">
                <a:off x="3614449" y="4638049"/>
                <a:ext cx="1769806" cy="0"/>
              </a:xfrm>
              <a:prstGeom prst="line">
                <a:avLst/>
              </a:prstGeom>
              <a:ln>
                <a:solidFill>
                  <a:srgbClr val="1005E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 flipV="1">
                <a:off x="3614449" y="3197839"/>
                <a:ext cx="1769806" cy="0"/>
              </a:xfrm>
              <a:prstGeom prst="line">
                <a:avLst/>
              </a:prstGeom>
              <a:ln>
                <a:solidFill>
                  <a:srgbClr val="1005E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9" name="Straight Connector 28"/>
            <p:cNvCxnSpPr/>
            <p:nvPr/>
          </p:nvCxnSpPr>
          <p:spPr>
            <a:xfrm>
              <a:off x="5105816" y="3581400"/>
              <a:ext cx="1295380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147" name="Group 64"/>
            <p:cNvGrpSpPr>
              <a:grpSpLocks/>
            </p:cNvGrpSpPr>
            <p:nvPr/>
          </p:nvGrpSpPr>
          <p:grpSpPr bwMode="auto">
            <a:xfrm>
              <a:off x="4038600" y="2895600"/>
              <a:ext cx="1217734" cy="368300"/>
              <a:chOff x="2697463" y="3197835"/>
              <a:chExt cx="3498963" cy="1440210"/>
            </a:xfrm>
          </p:grpSpPr>
          <p:sp>
            <p:nvSpPr>
              <p:cNvPr id="68" name="Arc 67"/>
              <p:cNvSpPr/>
              <p:nvPr/>
            </p:nvSpPr>
            <p:spPr>
              <a:xfrm>
                <a:off x="2698707" y="3197835"/>
                <a:ext cx="1847350" cy="1440210"/>
              </a:xfrm>
              <a:prstGeom prst="arc">
                <a:avLst>
                  <a:gd name="adj1" fmla="val 5468061"/>
                  <a:gd name="adj2" fmla="val 16231775"/>
                </a:avLst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defTabSz="914400">
                  <a:spcBef>
                    <a:spcPct val="0"/>
                  </a:spcBef>
                  <a:defRPr/>
                </a:pPr>
                <a:endParaRPr lang="en-US" sz="2400" b="1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69" name="Arc 15"/>
              <p:cNvSpPr/>
              <p:nvPr/>
            </p:nvSpPr>
            <p:spPr>
              <a:xfrm flipH="1">
                <a:off x="4546057" y="3197835"/>
                <a:ext cx="1651211" cy="1440210"/>
              </a:xfrm>
              <a:prstGeom prst="arc">
                <a:avLst>
                  <a:gd name="adj1" fmla="val 5468061"/>
                  <a:gd name="adj2" fmla="val 16231775"/>
                </a:avLst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defTabSz="914400">
                  <a:spcBef>
                    <a:spcPct val="0"/>
                  </a:spcBef>
                  <a:defRPr/>
                </a:pPr>
                <a:endParaRPr lang="en-US" sz="2400" b="1">
                  <a:solidFill>
                    <a:srgbClr val="FF0000"/>
                  </a:solidFill>
                  <a:latin typeface="Arial"/>
                </a:endParaRPr>
              </a:p>
            </p:txBody>
          </p:sp>
          <p:cxnSp>
            <p:nvCxnSpPr>
              <p:cNvPr id="70" name="Straight Connector 69"/>
              <p:cNvCxnSpPr/>
              <p:nvPr/>
            </p:nvCxnSpPr>
            <p:spPr>
              <a:xfrm flipV="1">
                <a:off x="3615541" y="4638045"/>
                <a:ext cx="1769806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 flipV="1">
                <a:off x="3615541" y="3197835"/>
                <a:ext cx="1769806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1" name="Straight Connector 30"/>
            <p:cNvCxnSpPr/>
            <p:nvPr/>
          </p:nvCxnSpPr>
          <p:spPr>
            <a:xfrm flipV="1">
              <a:off x="5105816" y="3276600"/>
              <a:ext cx="1295380" cy="635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>
              <a:endCxn id="66" idx="2"/>
            </p:cNvCxnSpPr>
            <p:nvPr/>
          </p:nvCxnSpPr>
          <p:spPr>
            <a:xfrm>
              <a:off x="3810436" y="2590800"/>
              <a:ext cx="1314429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4572424" y="2895600"/>
              <a:ext cx="83818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151" name="Group 86"/>
            <p:cNvGrpSpPr>
              <a:grpSpLocks/>
            </p:cNvGrpSpPr>
            <p:nvPr/>
          </p:nvGrpSpPr>
          <p:grpSpPr bwMode="auto">
            <a:xfrm>
              <a:off x="4876800" y="2590800"/>
              <a:ext cx="933450" cy="290513"/>
              <a:chOff x="3463572" y="2608251"/>
              <a:chExt cx="3498963" cy="1440210"/>
            </a:xfrm>
          </p:grpSpPr>
          <p:grpSp>
            <p:nvGrpSpPr>
              <p:cNvPr id="5180" name="Group 81"/>
              <p:cNvGrpSpPr>
                <a:grpSpLocks/>
              </p:cNvGrpSpPr>
              <p:nvPr/>
            </p:nvGrpSpPr>
            <p:grpSpPr bwMode="auto">
              <a:xfrm>
                <a:off x="3463572" y="2608251"/>
                <a:ext cx="3498963" cy="1440210"/>
                <a:chOff x="3463572" y="2608251"/>
                <a:chExt cx="3498963" cy="1440210"/>
              </a:xfrm>
            </p:grpSpPr>
            <p:sp>
              <p:nvSpPr>
                <p:cNvPr id="66" name="Arc 65"/>
                <p:cNvSpPr/>
                <p:nvPr/>
              </p:nvSpPr>
              <p:spPr>
                <a:xfrm>
                  <a:off x="3465143" y="2608251"/>
                  <a:ext cx="1850614" cy="1440210"/>
                </a:xfrm>
                <a:prstGeom prst="arc">
                  <a:avLst>
                    <a:gd name="adj1" fmla="val 5468061"/>
                    <a:gd name="adj2" fmla="val 16231775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defTabSz="914400">
                    <a:spcBef>
                      <a:spcPct val="0"/>
                    </a:spcBef>
                    <a:defRPr/>
                  </a:pPr>
                  <a:endParaRPr lang="en-US" sz="2400" b="1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67" name="Arc 66"/>
                <p:cNvSpPr/>
                <p:nvPr/>
              </p:nvSpPr>
              <p:spPr>
                <a:xfrm flipH="1">
                  <a:off x="5315757" y="2608251"/>
                  <a:ext cx="1648293" cy="1440210"/>
                </a:xfrm>
                <a:prstGeom prst="arc">
                  <a:avLst>
                    <a:gd name="adj1" fmla="val 5468061"/>
                    <a:gd name="adj2" fmla="val 16231775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defTabSz="914400">
                    <a:spcBef>
                      <a:spcPct val="0"/>
                    </a:spcBef>
                    <a:defRPr/>
                  </a:pPr>
                  <a:endParaRPr lang="en-US" sz="2400" b="1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cxnSp>
            <p:nvCxnSpPr>
              <p:cNvPr id="64" name="Straight Connector 63"/>
              <p:cNvCxnSpPr>
                <a:endCxn id="67" idx="0"/>
              </p:cNvCxnSpPr>
              <p:nvPr/>
            </p:nvCxnSpPr>
            <p:spPr>
              <a:xfrm flipV="1">
                <a:off x="4381523" y="4048461"/>
                <a:ext cx="1773255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 flipV="1">
                <a:off x="4381523" y="2608251"/>
                <a:ext cx="1773255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152" name="Oval 75"/>
            <p:cNvSpPr>
              <a:spLocks noChangeArrowheads="1"/>
            </p:cNvSpPr>
            <p:nvPr/>
          </p:nvSpPr>
          <p:spPr bwMode="auto">
            <a:xfrm>
              <a:off x="4869473" y="3284538"/>
              <a:ext cx="507023" cy="312737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36" name="Straight Connector 35"/>
            <p:cNvCxnSpPr/>
            <p:nvPr/>
          </p:nvCxnSpPr>
          <p:spPr>
            <a:xfrm rot="5400000" flipH="1" flipV="1">
              <a:off x="3048435" y="3429000"/>
              <a:ext cx="1676400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V="1">
              <a:off x="3886635" y="4257675"/>
              <a:ext cx="1614462" cy="9525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55" name="Text Box 20"/>
            <p:cNvSpPr txBox="1">
              <a:spLocks noChangeArrowheads="1"/>
            </p:cNvSpPr>
            <p:nvPr/>
          </p:nvSpPr>
          <p:spPr bwMode="auto">
            <a:xfrm>
              <a:off x="4953000" y="2590800"/>
              <a:ext cx="826477" cy="276225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>
                  <a:solidFill>
                    <a:srgbClr val="FF0000"/>
                  </a:solidFill>
                  <a:latin typeface="Arial Narrow" pitchFamily="34" charset="0"/>
                </a:rPr>
                <a:t> PDR  </a:t>
              </a:r>
            </a:p>
          </p:txBody>
        </p:sp>
        <p:sp>
          <p:nvSpPr>
            <p:cNvPr id="5156" name="Text Box 20"/>
            <p:cNvSpPr txBox="1">
              <a:spLocks noChangeArrowheads="1"/>
            </p:cNvSpPr>
            <p:nvPr/>
          </p:nvSpPr>
          <p:spPr bwMode="auto">
            <a:xfrm>
              <a:off x="4249616" y="2890838"/>
              <a:ext cx="731227" cy="277812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>
                  <a:solidFill>
                    <a:srgbClr val="FF0000"/>
                  </a:solidFill>
                  <a:latin typeface="Arial Narrow" pitchFamily="34" charset="0"/>
                </a:rPr>
                <a:t>e</a:t>
              </a:r>
              <a:r>
                <a:rPr lang="en-US" sz="1200" b="1" baseline="30000">
                  <a:solidFill>
                    <a:srgbClr val="FF0000"/>
                  </a:solidFill>
                  <a:latin typeface="Arial Narrow" pitchFamily="34" charset="0"/>
                </a:rPr>
                <a:t>+</a:t>
              </a:r>
              <a:r>
                <a:rPr lang="en-US" sz="1200" b="1">
                  <a:solidFill>
                    <a:srgbClr val="FF0000"/>
                  </a:solidFill>
                  <a:latin typeface="Arial Narrow" pitchFamily="34" charset="0"/>
                </a:rPr>
                <a:t> DR  </a:t>
              </a:r>
            </a:p>
          </p:txBody>
        </p:sp>
        <p:sp>
          <p:nvSpPr>
            <p:cNvPr id="5157" name="Text Box 20"/>
            <p:cNvSpPr txBox="1">
              <a:spLocks noChangeArrowheads="1"/>
            </p:cNvSpPr>
            <p:nvPr/>
          </p:nvSpPr>
          <p:spPr bwMode="auto">
            <a:xfrm>
              <a:off x="4800600" y="3276600"/>
              <a:ext cx="662354" cy="309563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>
                  <a:solidFill>
                    <a:srgbClr val="000000"/>
                  </a:solidFill>
                  <a:latin typeface="Arial Narrow" pitchFamily="34" charset="0"/>
                </a:rPr>
                <a:t>DL’s</a:t>
              </a:r>
              <a:r>
                <a:rPr lang="en-US" sz="1400">
                  <a:solidFill>
                    <a:srgbClr val="000000"/>
                  </a:solidFill>
                  <a:latin typeface="Arial Narrow" pitchFamily="34" charset="0"/>
                </a:rPr>
                <a:t> </a:t>
              </a:r>
            </a:p>
          </p:txBody>
        </p:sp>
        <p:cxnSp>
          <p:nvCxnSpPr>
            <p:cNvPr id="41" name="Straight Connector 40"/>
            <p:cNvCxnSpPr/>
            <p:nvPr/>
          </p:nvCxnSpPr>
          <p:spPr>
            <a:xfrm>
              <a:off x="4515275" y="3952875"/>
              <a:ext cx="685789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59" name="Text Box 48"/>
            <p:cNvSpPr txBox="1">
              <a:spLocks noChangeArrowheads="1"/>
            </p:cNvSpPr>
            <p:nvPr/>
          </p:nvSpPr>
          <p:spPr bwMode="auto">
            <a:xfrm>
              <a:off x="5715000" y="2971800"/>
              <a:ext cx="675542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914400" fontAlgn="base">
                <a:lnSpc>
                  <a:spcPct val="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200">
                  <a:solidFill>
                    <a:srgbClr val="000000"/>
                  </a:solidFill>
                  <a:latin typeface="Arial"/>
                </a:rPr>
                <a:t>BC1 </a:t>
              </a:r>
            </a:p>
          </p:txBody>
        </p:sp>
        <p:sp>
          <p:nvSpPr>
            <p:cNvPr id="5160" name="Text Box 44"/>
            <p:cNvSpPr txBox="1">
              <a:spLocks noChangeArrowheads="1"/>
            </p:cNvSpPr>
            <p:nvPr/>
          </p:nvSpPr>
          <p:spPr bwMode="auto">
            <a:xfrm>
              <a:off x="687265" y="3389311"/>
              <a:ext cx="929054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914400" fontAlgn="base">
                <a:lnSpc>
                  <a:spcPct val="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200">
                  <a:solidFill>
                    <a:srgbClr val="000000"/>
                  </a:solidFill>
                  <a:latin typeface="Arial"/>
                </a:rPr>
                <a:t>DC gun</a:t>
              </a:r>
            </a:p>
          </p:txBody>
        </p:sp>
        <p:sp>
          <p:nvSpPr>
            <p:cNvPr id="5161" name="Text Box 71"/>
            <p:cNvSpPr txBox="1">
              <a:spLocks noChangeArrowheads="1"/>
            </p:cNvSpPr>
            <p:nvPr/>
          </p:nvSpPr>
          <p:spPr bwMode="auto">
            <a:xfrm>
              <a:off x="2209800" y="2743200"/>
              <a:ext cx="507023" cy="246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>
                  <a:solidFill>
                    <a:srgbClr val="000000"/>
                  </a:solidFill>
                  <a:latin typeface="Calibri" pitchFamily="34" charset="0"/>
                </a:rPr>
                <a:t>target</a:t>
              </a:r>
            </a:p>
          </p:txBody>
        </p:sp>
        <p:sp>
          <p:nvSpPr>
            <p:cNvPr id="5162" name="Rectangle 52"/>
            <p:cNvSpPr>
              <a:spLocks noChangeArrowheads="1"/>
            </p:cNvSpPr>
            <p:nvPr/>
          </p:nvSpPr>
          <p:spPr bwMode="auto">
            <a:xfrm>
              <a:off x="2362200" y="2667000"/>
              <a:ext cx="137746" cy="96838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46" name="Rectangle 70"/>
            <p:cNvSpPr>
              <a:spLocks noChangeArrowheads="1"/>
            </p:cNvSpPr>
            <p:nvPr/>
          </p:nvSpPr>
          <p:spPr bwMode="auto">
            <a:xfrm flipV="1">
              <a:off x="2591255" y="2667000"/>
              <a:ext cx="358769" cy="80963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defTabSz="914400">
                <a:defRPr/>
              </a:pPr>
              <a:endParaRPr lang="en-US">
                <a:solidFill>
                  <a:srgbClr val="FFFFCC"/>
                </a:solidFill>
                <a:latin typeface="Calibri" pitchFamily="34" charset="0"/>
              </a:endParaRPr>
            </a:p>
          </p:txBody>
        </p:sp>
        <p:sp>
          <p:nvSpPr>
            <p:cNvPr id="5164" name="Line 41"/>
            <p:cNvSpPr>
              <a:spLocks noChangeShapeType="1"/>
            </p:cNvSpPr>
            <p:nvPr/>
          </p:nvSpPr>
          <p:spPr bwMode="auto">
            <a:xfrm flipV="1">
              <a:off x="2286000" y="2514600"/>
              <a:ext cx="685800" cy="793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165" name="Line 41"/>
            <p:cNvSpPr>
              <a:spLocks noChangeShapeType="1"/>
            </p:cNvSpPr>
            <p:nvPr/>
          </p:nvSpPr>
          <p:spPr bwMode="auto">
            <a:xfrm flipV="1">
              <a:off x="2286000" y="2667000"/>
              <a:ext cx="685800" cy="793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166" name="Line 41"/>
            <p:cNvSpPr>
              <a:spLocks noChangeShapeType="1"/>
            </p:cNvSpPr>
            <p:nvPr/>
          </p:nvSpPr>
          <p:spPr bwMode="auto">
            <a:xfrm flipV="1">
              <a:off x="2209800" y="2514600"/>
              <a:ext cx="76200" cy="762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167" name="Line 41"/>
            <p:cNvSpPr>
              <a:spLocks noChangeShapeType="1"/>
            </p:cNvSpPr>
            <p:nvPr/>
          </p:nvSpPr>
          <p:spPr bwMode="auto">
            <a:xfrm>
              <a:off x="2209800" y="2590800"/>
              <a:ext cx="76200" cy="762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168" name="Line 41"/>
            <p:cNvSpPr>
              <a:spLocks noChangeShapeType="1"/>
            </p:cNvSpPr>
            <p:nvPr/>
          </p:nvSpPr>
          <p:spPr bwMode="auto">
            <a:xfrm>
              <a:off x="2971800" y="2514600"/>
              <a:ext cx="152400" cy="762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169" name="Line 41"/>
            <p:cNvSpPr>
              <a:spLocks noChangeShapeType="1"/>
            </p:cNvSpPr>
            <p:nvPr/>
          </p:nvSpPr>
          <p:spPr bwMode="auto">
            <a:xfrm flipV="1">
              <a:off x="2971800" y="2590800"/>
              <a:ext cx="152400" cy="762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170" name="Line 41"/>
            <p:cNvSpPr>
              <a:spLocks noChangeShapeType="1"/>
            </p:cNvSpPr>
            <p:nvPr/>
          </p:nvSpPr>
          <p:spPr bwMode="auto">
            <a:xfrm flipV="1">
              <a:off x="3124200" y="2590800"/>
              <a:ext cx="7620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171" name="Text Box 44"/>
            <p:cNvSpPr txBox="1">
              <a:spLocks noChangeArrowheads="1"/>
            </p:cNvSpPr>
            <p:nvPr/>
          </p:nvSpPr>
          <p:spPr bwMode="auto">
            <a:xfrm>
              <a:off x="7315200" y="3505200"/>
              <a:ext cx="929054" cy="202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914400" fontAlgn="base">
                <a:lnSpc>
                  <a:spcPct val="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200">
                  <a:solidFill>
                    <a:srgbClr val="000000"/>
                  </a:solidFill>
                  <a:latin typeface="Arial"/>
                </a:rPr>
                <a:t>9 GeV</a:t>
              </a:r>
            </a:p>
          </p:txBody>
        </p:sp>
        <p:sp>
          <p:nvSpPr>
            <p:cNvPr id="5172" name="Text Box 44"/>
            <p:cNvSpPr txBox="1">
              <a:spLocks noChangeArrowheads="1"/>
            </p:cNvSpPr>
            <p:nvPr/>
          </p:nvSpPr>
          <p:spPr bwMode="auto">
            <a:xfrm>
              <a:off x="3124200" y="2743200"/>
              <a:ext cx="929054" cy="202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914400" fontAlgn="base">
                <a:lnSpc>
                  <a:spcPct val="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200">
                  <a:solidFill>
                    <a:srgbClr val="000000"/>
                  </a:solidFill>
                  <a:latin typeface="Arial"/>
                </a:rPr>
                <a:t>2.86 GeV</a:t>
              </a:r>
            </a:p>
          </p:txBody>
        </p:sp>
        <p:sp>
          <p:nvSpPr>
            <p:cNvPr id="5173" name="Text Box 44"/>
            <p:cNvSpPr txBox="1">
              <a:spLocks noChangeArrowheads="1"/>
            </p:cNvSpPr>
            <p:nvPr/>
          </p:nvSpPr>
          <p:spPr bwMode="auto">
            <a:xfrm>
              <a:off x="2057400" y="3124200"/>
              <a:ext cx="929054" cy="202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914400" fontAlgn="base">
                <a:lnSpc>
                  <a:spcPct val="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200">
                  <a:solidFill>
                    <a:srgbClr val="000000"/>
                  </a:solidFill>
                  <a:latin typeface="Arial"/>
                </a:rPr>
                <a:t>0.2 GeV</a:t>
              </a:r>
            </a:p>
          </p:txBody>
        </p:sp>
        <p:sp>
          <p:nvSpPr>
            <p:cNvPr id="5174" name="Text Box 20"/>
            <p:cNvSpPr txBox="1">
              <a:spLocks noChangeArrowheads="1"/>
            </p:cNvSpPr>
            <p:nvPr/>
          </p:nvSpPr>
          <p:spPr bwMode="auto">
            <a:xfrm>
              <a:off x="4972430" y="3952874"/>
              <a:ext cx="826477" cy="276225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>
                  <a:solidFill>
                    <a:srgbClr val="1005ED"/>
                  </a:solidFill>
                  <a:latin typeface="Arial Narrow" pitchFamily="34" charset="0"/>
                </a:rPr>
                <a:t> PDR  </a:t>
              </a: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5944002" y="3200400"/>
              <a:ext cx="152398" cy="1524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en-US">
                <a:solidFill>
                  <a:srgbClr val="FFFFCC"/>
                </a:solidFill>
                <a:latin typeface="Arial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944002" y="3505200"/>
              <a:ext cx="152398" cy="152400"/>
            </a:xfrm>
            <a:prstGeom prst="rect">
              <a:avLst/>
            </a:prstGeom>
            <a:solidFill>
              <a:srgbClr val="1005E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en-US">
                <a:solidFill>
                  <a:srgbClr val="FFFFCC"/>
                </a:solidFill>
                <a:latin typeface="Arial"/>
              </a:endParaRPr>
            </a:p>
          </p:txBody>
        </p:sp>
        <p:sp>
          <p:nvSpPr>
            <p:cNvPr id="5177" name="Line 65"/>
            <p:cNvSpPr>
              <a:spLocks noChangeShapeType="1"/>
            </p:cNvSpPr>
            <p:nvPr/>
          </p:nvSpPr>
          <p:spPr bwMode="auto">
            <a:xfrm flipV="1">
              <a:off x="6400800" y="3429000"/>
              <a:ext cx="304800" cy="152400"/>
            </a:xfrm>
            <a:prstGeom prst="line">
              <a:avLst/>
            </a:prstGeom>
            <a:noFill/>
            <a:ln w="28575">
              <a:solidFill>
                <a:srgbClr val="1005ED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1" name="Rounded Rectangle 60"/>
            <p:cNvSpPr/>
            <p:nvPr/>
          </p:nvSpPr>
          <p:spPr>
            <a:xfrm rot="16200000">
              <a:off x="3716772" y="3217864"/>
              <a:ext cx="339725" cy="15239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en-US">
                <a:solidFill>
                  <a:srgbClr val="FFFFCC"/>
                </a:solidFill>
                <a:latin typeface="Arial"/>
              </a:endParaRPr>
            </a:p>
          </p:txBody>
        </p:sp>
        <p:sp>
          <p:nvSpPr>
            <p:cNvPr id="5179" name="Text Box 44"/>
            <p:cNvSpPr txBox="1">
              <a:spLocks noChangeArrowheads="1"/>
            </p:cNvSpPr>
            <p:nvPr/>
          </p:nvSpPr>
          <p:spPr bwMode="auto">
            <a:xfrm>
              <a:off x="2895600" y="3200400"/>
              <a:ext cx="92758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>
                  <a:solidFill>
                    <a:srgbClr val="000000"/>
                  </a:solidFill>
                  <a:latin typeface="Arial"/>
                </a:rPr>
                <a:t>Spin rotatator</a:t>
              </a:r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92518" y="0"/>
            <a:ext cx="7822462" cy="598057"/>
          </a:xfrm>
        </p:spPr>
        <p:txBody>
          <a:bodyPr/>
          <a:lstStyle/>
          <a:p>
            <a:r>
              <a:rPr lang="en-GB" sz="3600" dirty="0"/>
              <a:t>CLIC Main Beam Injector Complex </a:t>
            </a:r>
            <a:endParaRPr lang="en-US" sz="3600" dirty="0"/>
          </a:p>
        </p:txBody>
      </p:sp>
      <p:sp>
        <p:nvSpPr>
          <p:cNvPr id="83" name="Content Placeholder 6"/>
          <p:cNvSpPr txBox="1">
            <a:spLocks/>
          </p:cNvSpPr>
          <p:nvPr/>
        </p:nvSpPr>
        <p:spPr>
          <a:xfrm>
            <a:off x="0" y="3385742"/>
            <a:ext cx="5158471" cy="2283620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defRPr sz="3200">
                <a:solidFill>
                  <a:schemeClr val="tx1"/>
                </a:solidFill>
                <a:latin typeface="+mn-lt"/>
                <a:ea typeface="ＭＳ Ｐゴシック" pitchFamily="22" charset="-128"/>
                <a:cs typeface="ＭＳ Ｐゴシック" pitchFamily="22" charset="-128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¨"/>
              <a:defRPr sz="28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2"/>
              <a:buChar char="¨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defTabSz="914400">
              <a:lnSpc>
                <a:spcPct val="120000"/>
              </a:lnSpc>
              <a:spcBef>
                <a:spcPts val="0"/>
              </a:spcBef>
            </a:pPr>
            <a:r>
              <a:rPr lang="en-GB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Two </a:t>
            </a:r>
            <a:r>
              <a:rPr lang="en-GB" dirty="0">
                <a:solidFill>
                  <a:srgbClr val="000000"/>
                </a:solidFill>
                <a:ea typeface="ＭＳ Ｐゴシック" charset="0"/>
                <a:cs typeface="Garamond"/>
              </a:rPr>
              <a:t>hybrid positron sources (only one needed for 3 </a:t>
            </a:r>
            <a:r>
              <a:rPr lang="en-GB" dirty="0" err="1" smtClean="0">
                <a:solidFill>
                  <a:srgbClr val="000000"/>
                </a:solidFill>
                <a:ea typeface="ＭＳ Ｐゴシック" charset="0"/>
                <a:cs typeface="Garamond"/>
              </a:rPr>
              <a:t>TeV</a:t>
            </a:r>
            <a:r>
              <a:rPr lang="en-GB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 collider)</a:t>
            </a:r>
            <a:endParaRPr lang="en-GB" dirty="0">
              <a:solidFill>
                <a:srgbClr val="000000"/>
              </a:solidFill>
              <a:ea typeface="ＭＳ Ｐゴシック" charset="0"/>
              <a:cs typeface="Garamond"/>
            </a:endParaRPr>
          </a:p>
          <a:p>
            <a:pPr defTabSz="914400">
              <a:lnSpc>
                <a:spcPct val="120000"/>
              </a:lnSpc>
              <a:spcBef>
                <a:spcPts val="0"/>
              </a:spcBef>
            </a:pPr>
            <a:r>
              <a:rPr lang="en-GB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Common </a:t>
            </a:r>
            <a:r>
              <a:rPr lang="en-GB" dirty="0">
                <a:solidFill>
                  <a:srgbClr val="000000"/>
                </a:solidFill>
                <a:ea typeface="ＭＳ Ｐゴシック" charset="0"/>
                <a:cs typeface="Garamond"/>
              </a:rPr>
              <a:t>injector linac</a:t>
            </a:r>
          </a:p>
          <a:p>
            <a:pPr defTabSz="914400">
              <a:lnSpc>
                <a:spcPct val="120000"/>
              </a:lnSpc>
              <a:spcBef>
                <a:spcPts val="0"/>
              </a:spcBef>
            </a:pPr>
            <a:r>
              <a:rPr lang="en-GB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All </a:t>
            </a:r>
            <a:r>
              <a:rPr lang="en-GB" dirty="0" err="1">
                <a:solidFill>
                  <a:srgbClr val="000000"/>
                </a:solidFill>
                <a:ea typeface="ＭＳ Ｐゴシック" charset="0"/>
                <a:cs typeface="Garamond"/>
              </a:rPr>
              <a:t>linac’s</a:t>
            </a:r>
            <a:r>
              <a:rPr lang="en-GB" dirty="0">
                <a:solidFill>
                  <a:srgbClr val="000000"/>
                </a:solidFill>
                <a:ea typeface="ＭＳ Ｐゴシック" charset="0"/>
                <a:cs typeface="Garamond"/>
              </a:rPr>
              <a:t> at 2 </a:t>
            </a:r>
            <a:r>
              <a:rPr lang="en-GB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GHz, </a:t>
            </a:r>
            <a:r>
              <a:rPr lang="en-GB" dirty="0">
                <a:solidFill>
                  <a:srgbClr val="000000"/>
                </a:solidFill>
                <a:ea typeface="ＭＳ Ｐゴシック" charset="0"/>
                <a:cs typeface="Garamond"/>
              </a:rPr>
              <a:t>bunch spacing </a:t>
            </a:r>
            <a:r>
              <a:rPr lang="en-GB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1 or 2 </a:t>
            </a:r>
            <a:r>
              <a:rPr lang="en-GB" dirty="0">
                <a:solidFill>
                  <a:srgbClr val="000000"/>
                </a:solidFill>
                <a:ea typeface="ＭＳ Ｐゴシック" charset="0"/>
                <a:cs typeface="Garamond"/>
              </a:rPr>
              <a:t>GHz before the damping rings</a:t>
            </a:r>
          </a:p>
          <a:p>
            <a:pPr defTabSz="914400">
              <a:lnSpc>
                <a:spcPct val="120000"/>
              </a:lnSpc>
              <a:spcBef>
                <a:spcPts val="0"/>
              </a:spcBef>
            </a:pPr>
            <a:endParaRPr lang="en-GB" dirty="0" smtClean="0">
              <a:solidFill>
                <a:srgbClr val="000000"/>
              </a:solidFill>
              <a:ea typeface="ＭＳ Ｐゴシック" charset="0"/>
              <a:cs typeface="Garamond"/>
            </a:endParaRPr>
          </a:p>
          <a:p>
            <a:pPr defTabSz="914400">
              <a:lnSpc>
                <a:spcPct val="120000"/>
              </a:lnSpc>
              <a:spcBef>
                <a:spcPts val="0"/>
              </a:spcBef>
            </a:pPr>
            <a:endParaRPr lang="en-GB" dirty="0">
              <a:solidFill>
                <a:srgbClr val="000000"/>
              </a:solidFill>
              <a:ea typeface="ＭＳ Ｐゴシック" charset="0"/>
              <a:cs typeface="Garamond"/>
            </a:endParaRPr>
          </a:p>
        </p:txBody>
      </p:sp>
      <p:graphicFrame>
        <p:nvGraphicFramePr>
          <p:cNvPr id="86" name="Group 7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715650"/>
              </p:ext>
            </p:extLst>
          </p:nvPr>
        </p:nvGraphicFramePr>
        <p:xfrm>
          <a:off x="321403" y="5669362"/>
          <a:ext cx="3502660" cy="1095248"/>
        </p:xfrm>
        <a:graphic>
          <a:graphicData uri="http://schemas.openxmlformats.org/drawingml/2006/table">
            <a:tbl>
              <a:tblPr/>
              <a:tblGrid>
                <a:gridCol w="1978660"/>
                <a:gridCol w="762000"/>
                <a:gridCol w="762000"/>
              </a:tblGrid>
              <a:tr h="1952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Target Parameters Crystal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Material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Tungsten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W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Thickness (radiation length)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0.4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  <a:sym typeface="Symbol" pitchFamily="18" charset="2"/>
                        </a:rPr>
                        <a:t></a:t>
                      </a:r>
                      <a:r>
                        <a:rPr kumimoji="0" lang="en-US" sz="12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Thickness (length)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1.40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mm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Energy deposited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~1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kW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7" name="Group 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0698656"/>
              </p:ext>
            </p:extLst>
          </p:nvPr>
        </p:nvGraphicFramePr>
        <p:xfrm>
          <a:off x="4515578" y="5558790"/>
          <a:ext cx="4646613" cy="1299210"/>
        </p:xfrm>
        <a:graphic>
          <a:graphicData uri="http://schemas.openxmlformats.org/drawingml/2006/table">
            <a:tbl>
              <a:tblPr/>
              <a:tblGrid>
                <a:gridCol w="3111500"/>
                <a:gridCol w="809625"/>
                <a:gridCol w="725488"/>
              </a:tblGrid>
              <a:tr h="1952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Target Parameters Amorphous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Material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Tungsten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W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Thickness (Radiation length)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  <a:sym typeface="Symbol" pitchFamily="18" charset="2"/>
                        </a:rPr>
                        <a:t></a:t>
                      </a:r>
                      <a:r>
                        <a:rPr kumimoji="0" lang="en-US" sz="12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Thickness (length)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10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mm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5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PEDD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J/g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5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Distance to the crystal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m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6441" y="2969888"/>
            <a:ext cx="4079094" cy="2494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346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6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6422388"/>
              </p:ext>
            </p:extLst>
          </p:nvPr>
        </p:nvGraphicFramePr>
        <p:xfrm>
          <a:off x="452707" y="876135"/>
          <a:ext cx="8177781" cy="3296717"/>
        </p:xfrm>
        <a:graphic>
          <a:graphicData uri="http://schemas.openxmlformats.org/drawingml/2006/table">
            <a:tbl>
              <a:tblPr/>
              <a:tblGrid>
                <a:gridCol w="2757642"/>
                <a:gridCol w="760155"/>
                <a:gridCol w="906740"/>
                <a:gridCol w="1073392"/>
                <a:gridCol w="906778"/>
                <a:gridCol w="985322"/>
                <a:gridCol w="787752"/>
              </a:tblGrid>
              <a:tr h="74434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/>
                        <a:cs typeface="Garamond"/>
                      </a:endParaRPr>
                    </a:p>
                  </a:txBody>
                  <a:tcPr marL="91439" marR="91439" marT="45152" marB="4515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SLC</a:t>
                      </a:r>
                    </a:p>
                  </a:txBody>
                  <a:tcPr marL="91439" marR="91439" marT="45152" marB="451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CLIC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(3 </a:t>
                      </a:r>
                      <a:r>
                        <a:rPr kumimoji="0" lang="en-GB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TeV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)</a:t>
                      </a:r>
                    </a:p>
                  </a:txBody>
                  <a:tcPr marL="91439" marR="91439" marT="45152" marB="451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CLIC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(0.5 </a:t>
                      </a:r>
                      <a:r>
                        <a:rPr kumimoji="0" lang="en-GB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TeV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)</a:t>
                      </a:r>
                    </a:p>
                  </a:txBody>
                  <a:tcPr marL="91439" marR="91439" marT="45152" marB="451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ILC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(RDR)</a:t>
                      </a:r>
                    </a:p>
                  </a:txBody>
                  <a:tcPr marL="91439" marR="91439" marT="45152" marB="451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LHeC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/>
                        <a:cs typeface="Garamond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(pulsed)</a:t>
                      </a:r>
                    </a:p>
                  </a:txBody>
                  <a:tcPr marL="91439" marR="91439" marT="45152" marB="451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LHeC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/>
                        <a:cs typeface="Garamond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ERL</a:t>
                      </a:r>
                    </a:p>
                  </a:txBody>
                  <a:tcPr marL="91439" marR="91439" marT="45152" marB="451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Energy [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GeV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]</a:t>
                      </a:r>
                    </a:p>
                  </a:txBody>
                  <a:tcPr marL="91439" marR="91439" marT="45152" marB="4515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1.19</a:t>
                      </a:r>
                    </a:p>
                  </a:txBody>
                  <a:tcPr marL="91439" marR="91439" marT="45152" marB="451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2.86</a:t>
                      </a:r>
                    </a:p>
                  </a:txBody>
                  <a:tcPr marL="91439" marR="91439" marT="45152" marB="451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2.86</a:t>
                      </a:r>
                    </a:p>
                  </a:txBody>
                  <a:tcPr marL="91439" marR="91439" marT="45152" marB="451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5</a:t>
                      </a:r>
                    </a:p>
                  </a:txBody>
                  <a:tcPr marL="91439" marR="91439" marT="45152" marB="451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140</a:t>
                      </a:r>
                    </a:p>
                  </a:txBody>
                  <a:tcPr marL="91439" marR="91439" marT="45152" marB="451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60</a:t>
                      </a:r>
                    </a:p>
                  </a:txBody>
                  <a:tcPr marL="91439" marR="91439" marT="45152" marB="451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  <a:defRPr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e</a:t>
                      </a:r>
                      <a:r>
                        <a:rPr kumimoji="0" lang="en-GB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+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/ bunch (at IP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Garamond"/>
                        </a:rPr>
                        <a:t>) [10</a:t>
                      </a:r>
                      <a:r>
                        <a:rPr kumimoji="0" lang="en-GB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Garamond"/>
                        </a:rPr>
                        <a:t>9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]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Garamond"/>
                        <a:cs typeface="Garamond"/>
                      </a:endParaRPr>
                    </a:p>
                  </a:txBody>
                  <a:tcPr marL="91439" marR="91439" marT="45152" marB="4515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40</a:t>
                      </a:r>
                      <a:endParaRPr kumimoji="0" lang="en-GB" sz="18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/>
                        <a:cs typeface="Garamond"/>
                      </a:endParaRPr>
                    </a:p>
                  </a:txBody>
                  <a:tcPr marL="91439" marR="91439" marT="45152" marB="451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3.7</a:t>
                      </a:r>
                    </a:p>
                  </a:txBody>
                  <a:tcPr marL="91439" marR="91439" marT="45152" marB="451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7.4</a:t>
                      </a:r>
                    </a:p>
                  </a:txBody>
                  <a:tcPr marL="91439" marR="91439" marT="45152" marB="451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20</a:t>
                      </a:r>
                      <a:endParaRPr kumimoji="0" lang="en-GB" sz="18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/>
                        <a:cs typeface="Garamond"/>
                      </a:endParaRPr>
                    </a:p>
                  </a:txBody>
                  <a:tcPr marL="91439" marR="91439" marT="45152" marB="451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1.6</a:t>
                      </a:r>
                    </a:p>
                  </a:txBody>
                  <a:tcPr marL="91439" marR="91439" marT="45152" marB="451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2</a:t>
                      </a:r>
                    </a:p>
                  </a:txBody>
                  <a:tcPr marL="91439" marR="91439" marT="45152" marB="451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  <a:defRPr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e</a:t>
                      </a:r>
                      <a:r>
                        <a:rPr kumimoji="0" lang="en-GB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+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/ bunch (aft. capture) 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Garamond"/>
                        </a:rPr>
                        <a:t>[10</a:t>
                      </a:r>
                      <a:r>
                        <a:rPr kumimoji="0" lang="en-GB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Garamond"/>
                        </a:rPr>
                        <a:t>9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Garamond"/>
                        </a:rPr>
                        <a:t>]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cs typeface="Garamond"/>
                      </a:endParaRPr>
                    </a:p>
                  </a:txBody>
                  <a:tcPr marL="91439" marR="91439" marT="45152" marB="4515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50</a:t>
                      </a:r>
                      <a:endParaRPr kumimoji="0" lang="en-GB" sz="18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/>
                        <a:cs typeface="Garamond"/>
                      </a:endParaRPr>
                    </a:p>
                  </a:txBody>
                  <a:tcPr marL="91439" marR="91439" marT="45152" marB="451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7</a:t>
                      </a:r>
                    </a:p>
                  </a:txBody>
                  <a:tcPr marL="91439" marR="91439" marT="45152" marB="451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14</a:t>
                      </a:r>
                    </a:p>
                  </a:txBody>
                  <a:tcPr marL="91439" marR="91439" marT="45152" marB="451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30</a:t>
                      </a:r>
                      <a:endParaRPr kumimoji="0" lang="en-GB" sz="18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/>
                        <a:cs typeface="Garamond"/>
                      </a:endParaRPr>
                    </a:p>
                  </a:txBody>
                  <a:tcPr marL="91439" marR="91439" marT="45152" marB="451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1.8</a:t>
                      </a:r>
                    </a:p>
                  </a:txBody>
                  <a:tcPr marL="91439" marR="91439" marT="45152" marB="451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2.2</a:t>
                      </a:r>
                    </a:p>
                  </a:txBody>
                  <a:tcPr marL="91439" marR="91439" marT="45152" marB="451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Bunches / 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macropulse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/>
                        <a:cs typeface="Garamond"/>
                      </a:endParaRPr>
                    </a:p>
                  </a:txBody>
                  <a:tcPr marL="91439" marR="91439" marT="45152" marB="4515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1</a:t>
                      </a:r>
                    </a:p>
                  </a:txBody>
                  <a:tcPr marL="91439" marR="91439" marT="45152" marB="451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312</a:t>
                      </a:r>
                    </a:p>
                  </a:txBody>
                  <a:tcPr marL="91439" marR="91439" marT="45152" marB="451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354</a:t>
                      </a:r>
                    </a:p>
                  </a:txBody>
                  <a:tcPr marL="91439" marR="91439" marT="45152" marB="451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2625</a:t>
                      </a:r>
                    </a:p>
                  </a:txBody>
                  <a:tcPr marL="91439" marR="91439" marT="45152" marB="451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100 000</a:t>
                      </a:r>
                    </a:p>
                  </a:txBody>
                  <a:tcPr marL="91439" marR="91439" marT="45152" marB="451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NA</a:t>
                      </a:r>
                    </a:p>
                  </a:txBody>
                  <a:tcPr marL="91439" marR="91439" marT="45152" marB="451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Rep.  Rate (Hz)</a:t>
                      </a:r>
                    </a:p>
                  </a:txBody>
                  <a:tcPr marL="91439" marR="91439" marT="45152" marB="4515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120</a:t>
                      </a:r>
                    </a:p>
                  </a:txBody>
                  <a:tcPr marL="91439" marR="91439" marT="45152" marB="451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50</a:t>
                      </a:r>
                    </a:p>
                  </a:txBody>
                  <a:tcPr marL="91439" marR="91439" marT="45152" marB="451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50</a:t>
                      </a:r>
                    </a:p>
                  </a:txBody>
                  <a:tcPr marL="91439" marR="91439" marT="45152" marB="451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5</a:t>
                      </a:r>
                    </a:p>
                  </a:txBody>
                  <a:tcPr marL="91439" marR="91439" marT="45152" marB="451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10</a:t>
                      </a:r>
                    </a:p>
                  </a:txBody>
                  <a:tcPr marL="91439" marR="91439" marT="45152" marB="451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CW</a:t>
                      </a:r>
                    </a:p>
                  </a:txBody>
                  <a:tcPr marL="91439" marR="91439" marT="45152" marB="451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Bunches / s</a:t>
                      </a:r>
                    </a:p>
                  </a:txBody>
                  <a:tcPr marL="91439" marR="91439" marT="45152" marB="4515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120</a:t>
                      </a:r>
                    </a:p>
                  </a:txBody>
                  <a:tcPr marL="91439" marR="91439" marT="45152" marB="451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15600</a:t>
                      </a:r>
                    </a:p>
                  </a:txBody>
                  <a:tcPr marL="91439" marR="91439" marT="45152" marB="451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17700</a:t>
                      </a:r>
                    </a:p>
                  </a:txBody>
                  <a:tcPr marL="91439" marR="91439" marT="45152" marB="451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13125</a:t>
                      </a:r>
                    </a:p>
                  </a:txBody>
                  <a:tcPr marL="91439" marR="91439" marT="45152" marB="451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10</a:t>
                      </a:r>
                      <a:r>
                        <a:rPr kumimoji="0" lang="en-GB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6</a:t>
                      </a:r>
                    </a:p>
                  </a:txBody>
                  <a:tcPr marL="91439" marR="91439" marT="45152" marB="451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  <a:defRPr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20x10</a:t>
                      </a:r>
                      <a:r>
                        <a:rPr kumimoji="0" lang="en-GB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6</a:t>
                      </a:r>
                    </a:p>
                  </a:txBody>
                  <a:tcPr marL="91439" marR="91439" marT="45152" marB="451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67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  <a:defRPr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Garamond"/>
                        </a:rPr>
                        <a:t>e</a:t>
                      </a:r>
                      <a:r>
                        <a:rPr kumimoji="0" lang="en-GB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Garamond"/>
                        </a:rPr>
                        <a:t>+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Garamond"/>
                        </a:rPr>
                        <a:t> flux [10</a:t>
                      </a:r>
                      <a:r>
                        <a:rPr kumimoji="0" lang="en-GB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Garamond"/>
                        </a:rPr>
                        <a:t>14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Garamond"/>
                        </a:rPr>
                        <a:t>p/s]</a:t>
                      </a:r>
                    </a:p>
                  </a:txBody>
                  <a:tcPr marL="108000" marR="0" marT="45152" marB="4515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0.06</a:t>
                      </a:r>
                      <a:endParaRPr kumimoji="0" lang="en-GB" sz="18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/>
                        <a:cs typeface="Garamond"/>
                      </a:endParaRPr>
                    </a:p>
                  </a:txBody>
                  <a:tcPr marL="91439" marR="91439" marT="45152" marB="45152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1.1</a:t>
                      </a:r>
                      <a:endParaRPr kumimoji="0" lang="en-GB" sz="18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/>
                        <a:cs typeface="Garamond"/>
                      </a:endParaRPr>
                    </a:p>
                  </a:txBody>
                  <a:tcPr marL="91439" marR="91439" marT="45152" marB="45152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2.5</a:t>
                      </a:r>
                      <a:endParaRPr kumimoji="0" lang="en-GB" sz="18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/>
                        <a:cs typeface="Garamond"/>
                      </a:endParaRPr>
                    </a:p>
                  </a:txBody>
                  <a:tcPr marL="91439" marR="91439" marT="45152" marB="45152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3.9 </a:t>
                      </a:r>
                      <a:endParaRPr kumimoji="0" lang="en-GB" sz="18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/>
                        <a:cs typeface="Garamond"/>
                      </a:endParaRPr>
                    </a:p>
                  </a:txBody>
                  <a:tcPr marL="91439" marR="91439" marT="45152" marB="45152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18</a:t>
                      </a:r>
                      <a:endParaRPr kumimoji="0" lang="en-GB" sz="18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/>
                        <a:cs typeface="Garamond"/>
                      </a:endParaRPr>
                    </a:p>
                  </a:txBody>
                  <a:tcPr marL="91439" marR="91439" marT="45152" marB="45152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-80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/>
                          <a:cs typeface="Garamond"/>
                        </a:rPr>
                        <a:t>440</a:t>
                      </a:r>
                    </a:p>
                  </a:txBody>
                  <a:tcPr marL="91439" marR="91439" marT="45152" marB="45152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Footer Placeholder 3"/>
          <p:cNvSpPr txBox="1">
            <a:spLocks/>
          </p:cNvSpPr>
          <p:nvPr/>
        </p:nvSpPr>
        <p:spPr bwMode="auto">
          <a:xfrm>
            <a:off x="0" y="477497"/>
            <a:ext cx="270389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457200" rtl="0" eaLnBrk="1" latinLnBrk="0" hangingPunct="1">
              <a:defRPr sz="1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800" b="1" dirty="0" smtClean="0">
                <a:solidFill>
                  <a:srgbClr val="3366FF"/>
                </a:solidFill>
              </a:rPr>
              <a:t>L. </a:t>
            </a:r>
            <a:r>
              <a:rPr lang="en-US" sz="1800" b="1" dirty="0" err="1" smtClean="0">
                <a:solidFill>
                  <a:srgbClr val="3366FF"/>
                </a:solidFill>
              </a:rPr>
              <a:t>Rinolfi</a:t>
            </a:r>
            <a:endParaRPr lang="en-US" sz="1800" b="1" dirty="0">
              <a:solidFill>
                <a:srgbClr val="3366FF"/>
              </a:solidFill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1036572" y="-103112"/>
            <a:ext cx="7659565" cy="809209"/>
          </a:xfrm>
          <a:prstGeom prst="rect">
            <a:avLst/>
          </a:prstGeom>
          <a:ln/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+mj-lt"/>
                <a:ea typeface="ＭＳ Ｐゴシック" pitchFamily="22" charset="-128"/>
                <a:cs typeface="ＭＳ Ｐゴシック" pitchFamily="22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9pPr>
          </a:lstStyle>
          <a:p>
            <a:r>
              <a:rPr lang="en-GB" sz="4000" dirty="0" smtClean="0"/>
              <a:t>Positron flux for linear colliders</a:t>
            </a:r>
            <a:endParaRPr lang="en-GB" sz="4000" dirty="0"/>
          </a:p>
        </p:txBody>
      </p:sp>
      <p:sp>
        <p:nvSpPr>
          <p:cNvPr id="13" name="Content Placeholder 6"/>
          <p:cNvSpPr txBox="1">
            <a:spLocks/>
          </p:cNvSpPr>
          <p:nvPr/>
        </p:nvSpPr>
        <p:spPr>
          <a:xfrm>
            <a:off x="0" y="4271074"/>
            <a:ext cx="9144001" cy="2603298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defRPr sz="3200">
                <a:solidFill>
                  <a:schemeClr val="tx1"/>
                </a:solidFill>
                <a:latin typeface="+mn-lt"/>
                <a:ea typeface="ＭＳ Ｐゴシック" pitchFamily="22" charset="-128"/>
                <a:cs typeface="ＭＳ Ｐゴシック" pitchFamily="22" charset="-128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¨"/>
              <a:defRPr sz="28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2"/>
              <a:buChar char="¨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defTabSz="914400">
              <a:lnSpc>
                <a:spcPct val="120000"/>
              </a:lnSpc>
              <a:spcBef>
                <a:spcPts val="0"/>
              </a:spcBef>
            </a:pPr>
            <a:r>
              <a:rPr lang="en-GB" dirty="0">
                <a:solidFill>
                  <a:srgbClr val="000000"/>
                </a:solidFill>
                <a:ea typeface="ＭＳ Ｐゴシック" charset="0"/>
                <a:cs typeface="Garamond"/>
              </a:rPr>
              <a:t>SLS injector positron flux  </a:t>
            </a:r>
            <a:r>
              <a:rPr lang="en-GB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flux already compatible with </a:t>
            </a:r>
            <a:r>
              <a:rPr lang="en-GB" dirty="0" err="1" smtClean="0">
                <a:solidFill>
                  <a:srgbClr val="000000"/>
                </a:solidFill>
                <a:ea typeface="ＭＳ Ｐゴシック" charset="0"/>
                <a:cs typeface="Garamond"/>
              </a:rPr>
              <a:t>FCCee</a:t>
            </a:r>
            <a:r>
              <a:rPr lang="en-GB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 needs</a:t>
            </a:r>
          </a:p>
          <a:p>
            <a:pPr defTabSz="914400">
              <a:lnSpc>
                <a:spcPct val="120000"/>
              </a:lnSpc>
              <a:spcBef>
                <a:spcPts val="0"/>
              </a:spcBef>
            </a:pPr>
            <a:r>
              <a:rPr lang="en-GB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CLIC injector positron flux </a:t>
            </a:r>
            <a:r>
              <a:rPr lang="en-GB" b="1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satisfies FCC-</a:t>
            </a:r>
            <a:r>
              <a:rPr lang="en-GB" b="1" dirty="0" err="1" smtClean="0">
                <a:solidFill>
                  <a:srgbClr val="000000"/>
                </a:solidFill>
                <a:ea typeface="ＭＳ Ｐゴシック" charset="0"/>
                <a:cs typeface="Garamond"/>
              </a:rPr>
              <a:t>ee</a:t>
            </a:r>
            <a:r>
              <a:rPr lang="en-GB" b="1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 requirements </a:t>
            </a:r>
            <a:r>
              <a:rPr lang="en-GB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for all energies</a:t>
            </a:r>
          </a:p>
          <a:p>
            <a:pPr lvl="1" defTabSz="914400">
              <a:lnSpc>
                <a:spcPct val="120000"/>
              </a:lnSpc>
              <a:spcBef>
                <a:spcPts val="0"/>
              </a:spcBef>
            </a:pPr>
            <a:r>
              <a:rPr lang="en-GB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Leaves a lot of margin for capture and transfer losses</a:t>
            </a:r>
          </a:p>
          <a:p>
            <a:pPr lvl="1" defTabSz="914400">
              <a:lnSpc>
                <a:spcPct val="120000"/>
              </a:lnSpc>
              <a:spcBef>
                <a:spcPts val="0"/>
              </a:spcBef>
            </a:pPr>
            <a:r>
              <a:rPr lang="en-GB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Design quite mature (un-polarized positrons)</a:t>
            </a:r>
          </a:p>
          <a:p>
            <a:pPr lvl="1" defTabSz="914400">
              <a:lnSpc>
                <a:spcPct val="120000"/>
              </a:lnSpc>
              <a:spcBef>
                <a:spcPts val="0"/>
              </a:spcBef>
            </a:pPr>
            <a:r>
              <a:rPr lang="en-GB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Need </a:t>
            </a:r>
            <a:r>
              <a:rPr lang="en-GB" b="1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damping ring </a:t>
            </a:r>
            <a:r>
              <a:rPr lang="en-GB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(for positrons)</a:t>
            </a:r>
          </a:p>
          <a:p>
            <a:pPr lvl="1" defTabSz="914400">
              <a:lnSpc>
                <a:spcPct val="120000"/>
              </a:lnSpc>
              <a:spcBef>
                <a:spcPts val="0"/>
              </a:spcBef>
            </a:pPr>
            <a:r>
              <a:rPr lang="en-GB" dirty="0">
                <a:solidFill>
                  <a:srgbClr val="000000"/>
                </a:solidFill>
                <a:ea typeface="ＭＳ Ｐゴシック" charset="0"/>
                <a:cs typeface="Garamond"/>
              </a:rPr>
              <a:t>D</a:t>
            </a:r>
            <a:r>
              <a:rPr lang="en-GB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ifferent bunch structure and </a:t>
            </a:r>
            <a:r>
              <a:rPr lang="en-GB" b="1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20GeV linac </a:t>
            </a:r>
            <a:r>
              <a:rPr lang="en-GB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for injecting into booster ring</a:t>
            </a:r>
          </a:p>
          <a:p>
            <a:pPr defTabSz="914400">
              <a:lnSpc>
                <a:spcPct val="120000"/>
              </a:lnSpc>
              <a:spcBef>
                <a:spcPts val="0"/>
              </a:spcBef>
            </a:pPr>
            <a:r>
              <a:rPr lang="en-GB" b="1" dirty="0" err="1" smtClean="0">
                <a:solidFill>
                  <a:srgbClr val="000000"/>
                </a:solidFill>
                <a:ea typeface="ＭＳ Ｐゴシック" charset="0"/>
                <a:cs typeface="Garamond"/>
              </a:rPr>
              <a:t>LHeC</a:t>
            </a:r>
            <a:r>
              <a:rPr lang="en-GB" b="1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 </a:t>
            </a:r>
            <a:r>
              <a:rPr lang="en-GB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is orders of magnitude above requirements (challenging design)</a:t>
            </a:r>
          </a:p>
          <a:p>
            <a:pPr defTabSz="914400">
              <a:lnSpc>
                <a:spcPct val="120000"/>
              </a:lnSpc>
              <a:spcBef>
                <a:spcPts val="0"/>
              </a:spcBef>
            </a:pPr>
            <a:endParaRPr lang="en-GB" dirty="0" smtClean="0">
              <a:solidFill>
                <a:srgbClr val="000000"/>
              </a:solidFill>
              <a:ea typeface="ＭＳ Ｐゴシック" charset="0"/>
              <a:cs typeface="Garamond"/>
            </a:endParaRPr>
          </a:p>
          <a:p>
            <a:pPr defTabSz="914400">
              <a:lnSpc>
                <a:spcPct val="120000"/>
              </a:lnSpc>
              <a:spcBef>
                <a:spcPts val="0"/>
              </a:spcBef>
            </a:pPr>
            <a:endParaRPr lang="en-GB" dirty="0">
              <a:solidFill>
                <a:srgbClr val="000000"/>
              </a:solidFill>
              <a:ea typeface="ＭＳ Ｐゴシック" charset="0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124450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4238" y="-74712"/>
            <a:ext cx="8182764" cy="579379"/>
          </a:xfrm>
        </p:spPr>
        <p:txBody>
          <a:bodyPr/>
          <a:lstStyle/>
          <a:p>
            <a:r>
              <a:rPr lang="en-US" sz="3600" dirty="0" smtClean="0"/>
              <a:t>Possible FCC-</a:t>
            </a:r>
            <a:r>
              <a:rPr lang="en-US" sz="3600" dirty="0" err="1" smtClean="0"/>
              <a:t>ee</a:t>
            </a:r>
            <a:r>
              <a:rPr lang="en-US" sz="3600" dirty="0" smtClean="0"/>
              <a:t> injector scheme</a:t>
            </a:r>
            <a:endParaRPr lang="en-US" sz="36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0" y="672416"/>
            <a:ext cx="9144000" cy="6185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defRPr sz="3200">
                <a:solidFill>
                  <a:schemeClr val="tx1"/>
                </a:solidFill>
                <a:latin typeface="+mn-lt"/>
                <a:ea typeface="ＭＳ Ｐゴシック" pitchFamily="22" charset="-128"/>
                <a:cs typeface="ＭＳ Ｐゴシック" pitchFamily="22" charset="-128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¨"/>
              <a:defRPr sz="28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2"/>
              <a:buChar char="¨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800" b="1" dirty="0" smtClean="0"/>
              <a:t>LINACS</a:t>
            </a:r>
            <a:r>
              <a:rPr lang="en-US" sz="2800" dirty="0" smtClean="0"/>
              <a:t> and positron production a downgraded version of the one for CLIC (or upgraded LIL/CTF3)</a:t>
            </a:r>
          </a:p>
          <a:p>
            <a:pPr lvl="1"/>
            <a:r>
              <a:rPr lang="en-US" sz="2000" b="1" dirty="0" smtClean="0"/>
              <a:t>2GHz, 50Hz repetition rate, </a:t>
            </a:r>
            <a:r>
              <a:rPr lang="en-US" sz="2000" dirty="0" smtClean="0"/>
              <a:t>less</a:t>
            </a:r>
            <a:r>
              <a:rPr lang="en-US" sz="2000" b="1" dirty="0" smtClean="0"/>
              <a:t> </a:t>
            </a:r>
            <a:r>
              <a:rPr lang="en-US" sz="2000" dirty="0" smtClean="0"/>
              <a:t>than</a:t>
            </a:r>
            <a:r>
              <a:rPr lang="en-US" sz="2000" b="1" dirty="0" smtClean="0"/>
              <a:t> 10</a:t>
            </a:r>
            <a:r>
              <a:rPr lang="en-US" sz="2000" b="1" baseline="30000" dirty="0" smtClean="0"/>
              <a:t>9 </a:t>
            </a:r>
            <a:r>
              <a:rPr lang="en-US" sz="2000" dirty="0" smtClean="0"/>
              <a:t>p/b</a:t>
            </a:r>
          </a:p>
          <a:p>
            <a:r>
              <a:rPr lang="en-US" sz="2800" dirty="0" smtClean="0"/>
              <a:t>Trains with </a:t>
            </a:r>
            <a:r>
              <a:rPr lang="en-US" sz="2800" b="1" dirty="0" smtClean="0"/>
              <a:t>3200 bunches </a:t>
            </a:r>
            <a:r>
              <a:rPr lang="en-US" sz="2800" dirty="0" smtClean="0"/>
              <a:t>(1360for the Higgs and </a:t>
            </a:r>
            <a:r>
              <a:rPr lang="en-US" sz="2800" dirty="0" smtClean="0"/>
              <a:t>280 for </a:t>
            </a:r>
            <a:r>
              <a:rPr lang="en-US" sz="2800" dirty="0" smtClean="0"/>
              <a:t>top production) injected </a:t>
            </a:r>
            <a:r>
              <a:rPr lang="en-US" sz="2800" b="1" dirty="0" smtClean="0"/>
              <a:t>8 times </a:t>
            </a:r>
            <a:r>
              <a:rPr lang="en-US" sz="2800" dirty="0" smtClean="0"/>
              <a:t>(7 for the top) in the SPS </a:t>
            </a:r>
            <a:r>
              <a:rPr lang="en-US" sz="2800" dirty="0"/>
              <a:t>@ 10GeV </a:t>
            </a:r>
            <a:r>
              <a:rPr lang="en-US" sz="2800" dirty="0" smtClean="0"/>
              <a:t>in the required </a:t>
            </a:r>
            <a:r>
              <a:rPr lang="en-US" sz="2800" b="1" dirty="0" smtClean="0"/>
              <a:t>50MHz</a:t>
            </a:r>
            <a:r>
              <a:rPr lang="en-US" sz="2800" dirty="0" smtClean="0"/>
              <a:t> bunch structure and accelerated to 20GeV</a:t>
            </a:r>
          </a:p>
          <a:p>
            <a:pPr lvl="1"/>
            <a:r>
              <a:rPr lang="en-US" sz="2400" dirty="0" smtClean="0"/>
              <a:t>Need new RF system in the SPS (50MHz?)</a:t>
            </a:r>
          </a:p>
          <a:p>
            <a:r>
              <a:rPr lang="en-US" sz="2800" dirty="0" smtClean="0"/>
              <a:t>SPS duty factor of </a:t>
            </a:r>
            <a:r>
              <a:rPr lang="en-US" sz="2800" b="1" dirty="0" smtClean="0"/>
              <a:t>0.5</a:t>
            </a:r>
            <a:r>
              <a:rPr lang="en-US" sz="2800" dirty="0" smtClean="0"/>
              <a:t> (apart for top) leaving time for fixed target proton physics </a:t>
            </a:r>
          </a:p>
          <a:p>
            <a:pPr lvl="1"/>
            <a:r>
              <a:rPr lang="en-US" sz="2000" dirty="0" smtClean="0"/>
              <a:t>5 cycles of 1.2s in a </a:t>
            </a:r>
            <a:r>
              <a:rPr lang="en-US" sz="2000" dirty="0" err="1" smtClean="0"/>
              <a:t>supercycle</a:t>
            </a:r>
            <a:r>
              <a:rPr lang="en-US" sz="2000" dirty="0" smtClean="0"/>
              <a:t> of </a:t>
            </a:r>
            <a:r>
              <a:rPr lang="en-US" sz="2000" dirty="0" smtClean="0"/>
              <a:t>12s (2 cycles for the top)</a:t>
            </a:r>
            <a:endParaRPr lang="en-US" sz="2000" dirty="0" smtClean="0"/>
          </a:p>
          <a:p>
            <a:r>
              <a:rPr lang="en-US" sz="2800" dirty="0" smtClean="0"/>
              <a:t>Injected into the booster ring (flat bottom of 6s</a:t>
            </a:r>
            <a:r>
              <a:rPr lang="en-US" sz="2800" b="1" dirty="0" smtClean="0"/>
              <a:t> </a:t>
            </a:r>
            <a:r>
              <a:rPr lang="en-US" sz="2800" dirty="0" smtClean="0"/>
              <a:t>or</a:t>
            </a:r>
            <a:r>
              <a:rPr lang="en-US" sz="2800" b="1" dirty="0" smtClean="0"/>
              <a:t> </a:t>
            </a:r>
            <a:r>
              <a:rPr lang="en-US" sz="2800" dirty="0" smtClean="0"/>
              <a:t>2.4s for the top) </a:t>
            </a:r>
            <a:r>
              <a:rPr lang="en-US" sz="2800" dirty="0" smtClean="0"/>
              <a:t>to be accelerated in </a:t>
            </a:r>
            <a:r>
              <a:rPr lang="en-US" sz="2800" b="1" dirty="0" smtClean="0"/>
              <a:t>3s</a:t>
            </a:r>
            <a:r>
              <a:rPr lang="en-US" sz="2800" dirty="0" smtClean="0"/>
              <a:t> to required extraction energy </a:t>
            </a:r>
            <a:r>
              <a:rPr lang="en-US" sz="2800" dirty="0" smtClean="0"/>
              <a:t>of FCC</a:t>
            </a:r>
            <a:r>
              <a:rPr lang="en-US" sz="2800" dirty="0" smtClean="0"/>
              <a:t>-</a:t>
            </a:r>
            <a:r>
              <a:rPr lang="en-US" sz="2800" dirty="0" err="1" smtClean="0"/>
              <a:t>ee</a:t>
            </a:r>
            <a:r>
              <a:rPr lang="en-US" sz="2800" dirty="0" smtClean="0"/>
              <a:t>  </a:t>
            </a:r>
            <a:endParaRPr lang="en-US" sz="2800" dirty="0" smtClean="0"/>
          </a:p>
          <a:p>
            <a:r>
              <a:rPr lang="en-US" sz="2800" dirty="0" smtClean="0"/>
              <a:t>Interleaved injection of positrons and electrons</a:t>
            </a:r>
            <a:endParaRPr lang="en-US" sz="2800" dirty="0" smtClean="0"/>
          </a:p>
          <a:p>
            <a:r>
              <a:rPr lang="en-US" sz="2800" b="1" dirty="0" smtClean="0"/>
              <a:t>Filling time </a:t>
            </a:r>
            <a:r>
              <a:rPr lang="en-US" sz="2800" dirty="0" smtClean="0"/>
              <a:t>for full filling </a:t>
            </a:r>
            <a:r>
              <a:rPr lang="en-US" sz="2800" b="1" dirty="0" smtClean="0"/>
              <a:t>20min</a:t>
            </a:r>
          </a:p>
          <a:p>
            <a:r>
              <a:rPr lang="en-US" sz="2800" b="1" dirty="0" smtClean="0"/>
              <a:t>Top-up </a:t>
            </a:r>
            <a:r>
              <a:rPr lang="en-US" sz="2800" dirty="0" smtClean="0"/>
              <a:t>compatible with lifetime (</a:t>
            </a:r>
            <a:r>
              <a:rPr lang="en-US" sz="2800" b="1" dirty="0" smtClean="0"/>
              <a:t>25s</a:t>
            </a:r>
            <a:r>
              <a:rPr lang="en-US" sz="2800" dirty="0" smtClean="0"/>
              <a:t> for FCC-</a:t>
            </a:r>
            <a:r>
              <a:rPr lang="en-US" sz="2800" dirty="0" err="1" smtClean="0"/>
              <a:t>ee</a:t>
            </a:r>
            <a:r>
              <a:rPr lang="en-US" sz="2800" dirty="0"/>
              <a:t> </a:t>
            </a:r>
            <a:r>
              <a:rPr lang="en-US" sz="2800" dirty="0" smtClean="0"/>
              <a:t>top)</a:t>
            </a:r>
          </a:p>
        </p:txBody>
      </p:sp>
    </p:spTree>
    <p:extLst>
      <p:ext uri="{BB962C8B-B14F-4D97-AF65-F5344CB8AC3E}">
        <p14:creationId xmlns:p14="http://schemas.microsoft.com/office/powerpoint/2010/main" val="8435426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4238" y="-74712"/>
            <a:ext cx="8182764" cy="579379"/>
          </a:xfrm>
        </p:spPr>
        <p:txBody>
          <a:bodyPr/>
          <a:lstStyle/>
          <a:p>
            <a:r>
              <a:rPr lang="en-US" sz="3600" dirty="0" smtClean="0"/>
              <a:t>Tentative FCC-</a:t>
            </a:r>
            <a:r>
              <a:rPr lang="en-US" sz="3600" dirty="0" err="1" smtClean="0"/>
              <a:t>ee</a:t>
            </a:r>
            <a:r>
              <a:rPr lang="en-US" sz="3600" dirty="0" smtClean="0"/>
              <a:t> injector parameters</a:t>
            </a:r>
            <a:endParaRPr lang="en-US" sz="36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9775939"/>
              </p:ext>
            </p:extLst>
          </p:nvPr>
        </p:nvGraphicFramePr>
        <p:xfrm>
          <a:off x="311275" y="809387"/>
          <a:ext cx="8129390" cy="5905504"/>
        </p:xfrm>
        <a:graphic>
          <a:graphicData uri="http://schemas.openxmlformats.org/drawingml/2006/table">
            <a:tbl>
              <a:tblPr/>
              <a:tblGrid>
                <a:gridCol w="3503250"/>
                <a:gridCol w="440656"/>
                <a:gridCol w="668698"/>
                <a:gridCol w="500486"/>
                <a:gridCol w="668698"/>
                <a:gridCol w="529354"/>
                <a:gridCol w="708894"/>
                <a:gridCol w="440656"/>
                <a:gridCol w="668698"/>
              </a:tblGrid>
              <a:tr h="17719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Accelerator</a:t>
                      </a:r>
                    </a:p>
                  </a:txBody>
                  <a:tcPr marL="6016" marR="6016" marT="6016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FCCee</a:t>
                      </a:r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-Z</a:t>
                      </a: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FCCee</a:t>
                      </a:r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-W</a:t>
                      </a: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FCCee</a:t>
                      </a:r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-H</a:t>
                      </a: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FCCee-tt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719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Energy [</a:t>
                      </a:r>
                      <a:r>
                        <a:rPr lang="en-US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GeV</a:t>
                      </a:r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]</a:t>
                      </a:r>
                    </a:p>
                  </a:txBody>
                  <a:tcPr marL="6016" marR="6016" marT="6016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45.5</a:t>
                      </a: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80</a:t>
                      </a: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120</a:t>
                      </a: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175</a:t>
                      </a: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9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Type of filling</a:t>
                      </a:r>
                    </a:p>
                  </a:txBody>
                  <a:tcPr marL="6016" marR="6016" marT="6016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Full</a:t>
                      </a: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Top-up</a:t>
                      </a: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Full</a:t>
                      </a: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Top-up</a:t>
                      </a: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Full</a:t>
                      </a: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Top-up</a:t>
                      </a: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Full</a:t>
                      </a: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Top-up</a:t>
                      </a: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3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LINAC </a:t>
                      </a:r>
                      <a:r>
                        <a:rPr lang="en-US" sz="2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#</a:t>
                      </a: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bunches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3200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1360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280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9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LINAC repetition </a:t>
                      </a:r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rate [Hz]</a:t>
                      </a:r>
                    </a:p>
                  </a:txBody>
                  <a:tcPr marL="6016" marR="6016" marT="6016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50</a:t>
                      </a: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719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LINAC RF </a:t>
                      </a:r>
                      <a:r>
                        <a:rPr lang="en-US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freq</a:t>
                      </a:r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[MHz]</a:t>
                      </a:r>
                    </a:p>
                  </a:txBody>
                  <a:tcPr marL="6016" marR="6016" marT="6016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2000</a:t>
                      </a: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LINAC bunch </a:t>
                      </a:r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population [</a:t>
                      </a: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</a:t>
                      </a:r>
                      <a:r>
                        <a:rPr lang="en-US" sz="2000" b="1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</a:t>
                      </a: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]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5.9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0.02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0.04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719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#</a:t>
                      </a:r>
                      <a:r>
                        <a:rPr lang="en-US" sz="2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of LINAC injections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719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SPS/BR </a:t>
                      </a:r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bunch spacing [MHz]</a:t>
                      </a:r>
                    </a:p>
                  </a:txBody>
                  <a:tcPr marL="6016" marR="6016" marT="6016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50</a:t>
                      </a: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719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SPS bunches/injection</a:t>
                      </a:r>
                    </a:p>
                  </a:txBody>
                  <a:tcPr marL="6016" marR="6016" marT="6016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34</a:t>
                      </a: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</a:t>
                      </a:r>
                    </a:p>
                  </a:txBody>
                  <a:tcPr marL="6016" marR="6016" marT="6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9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SPS bunch </a:t>
                      </a:r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population </a:t>
                      </a: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[10</a:t>
                      </a:r>
                      <a:r>
                        <a:rPr lang="en-US" sz="2000" b="1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</a:t>
                      </a: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]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/>
                          <a:cs typeface="Garamond"/>
                        </a:rPr>
                        <a:t>2.35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/>
                          <a:cs typeface="Garamond"/>
                        </a:rPr>
                        <a:t>0.16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/>
                          <a:cs typeface="Garamond"/>
                        </a:rPr>
                        <a:t>0.25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/>
                          <a:cs typeface="Garamond"/>
                        </a:rPr>
                        <a:t>0.08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Garamond"/>
                        <a:cs typeface="Garamond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/>
                          <a:cs typeface="Garamond"/>
                        </a:rPr>
                        <a:t>0.12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Garamond"/>
                        <a:cs typeface="Garamond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/>
                          <a:cs typeface="Garamond"/>
                        </a:rPr>
                        <a:t>0.12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Garamond"/>
                        <a:cs typeface="Garamond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/>
                          <a:cs typeface="Garamond"/>
                        </a:rPr>
                        <a:t>0.10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Garamond"/>
                        <a:cs typeface="Garamond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/>
                          <a:cs typeface="Garamond"/>
                        </a:rPr>
                        <a:t>0.14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719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SPS </a:t>
                      </a: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duty </a:t>
                      </a:r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factor</a:t>
                      </a:r>
                    </a:p>
                  </a:txBody>
                  <a:tcPr marL="6016" marR="6016" marT="6016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16" marR="6016" marT="60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16" marR="6016" marT="60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16" marR="6016" marT="60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16" marR="6016" marT="60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16" marR="6016" marT="60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0.29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16" marR="6016" marT="60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719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SPS / BR # of </a:t>
                      </a:r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bunches</a:t>
                      </a:r>
                    </a:p>
                  </a:txBody>
                  <a:tcPr marL="6016" marR="6016" marT="6016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640/3200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272/1360</a:t>
                      </a: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49/98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9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SPS / BR cycle time [</a:t>
                      </a:r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s]</a:t>
                      </a:r>
                    </a:p>
                  </a:txBody>
                  <a:tcPr marL="6016" marR="6016" marT="6016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1.2 / 12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16" marR="6016" marT="60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16" marR="6016" marT="60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16" marR="6016" marT="60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16" marR="6016" marT="60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16" marR="6016" marT="60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1.2 / 8.4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16" marR="6016" marT="60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719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Number </a:t>
                      </a:r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of </a:t>
                      </a: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BR cycles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719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Transfer efficiency</a:t>
                      </a:r>
                    </a:p>
                  </a:txBody>
                  <a:tcPr marL="6016" marR="6016" marT="6016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0.8</a:t>
                      </a: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719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Total number of bunches</a:t>
                      </a:r>
                    </a:p>
                  </a:txBody>
                  <a:tcPr marL="6016" marR="6016" marT="6016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16700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16" marR="6016" marT="6016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4490</a:t>
                      </a:r>
                    </a:p>
                  </a:txBody>
                  <a:tcPr marL="6016" marR="6016" marT="6016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16" marR="6016" marT="6016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1360</a:t>
                      </a:r>
                    </a:p>
                  </a:txBody>
                  <a:tcPr marL="6016" marR="6016" marT="6016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16" marR="6016" marT="6016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98</a:t>
                      </a:r>
                    </a:p>
                  </a:txBody>
                  <a:tcPr marL="6016" marR="6016" marT="6016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16" marR="6016" marT="6016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19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Filling </a:t>
                      </a:r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time (both species) [sec]</a:t>
                      </a:r>
                    </a:p>
                  </a:txBody>
                  <a:tcPr marL="6016" marR="6016" marT="6016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1200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360</a:t>
                      </a: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1200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1200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1193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16.8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Injected bunch </a:t>
                      </a:r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population </a:t>
                      </a: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[10</a:t>
                      </a:r>
                      <a:r>
                        <a:rPr lang="en-US" sz="2000" b="1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</a:t>
                      </a: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]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0.36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0.14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0.46</a:t>
                      </a:r>
                    </a:p>
                  </a:txBody>
                  <a:tcPr marL="6016" marR="6016" marT="6016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0.092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0.28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8360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4238" y="-24904"/>
            <a:ext cx="8182764" cy="579379"/>
          </a:xfrm>
        </p:spPr>
        <p:txBody>
          <a:bodyPr/>
          <a:lstStyle/>
          <a:p>
            <a:r>
              <a:rPr lang="en-US" sz="4800" dirty="0" smtClean="0"/>
              <a:t>Booster Ring parameters </a:t>
            </a:r>
            <a:endParaRPr lang="en-US" sz="4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3638222"/>
              </p:ext>
            </p:extLst>
          </p:nvPr>
        </p:nvGraphicFramePr>
        <p:xfrm>
          <a:off x="136961" y="1095797"/>
          <a:ext cx="5880628" cy="5434616"/>
        </p:xfrm>
        <a:graphic>
          <a:graphicData uri="http://schemas.openxmlformats.org/drawingml/2006/table">
            <a:tbl>
              <a:tblPr/>
              <a:tblGrid>
                <a:gridCol w="3693146"/>
                <a:gridCol w="469628"/>
                <a:gridCol w="572618"/>
                <a:gridCol w="572618"/>
                <a:gridCol w="572618"/>
              </a:tblGrid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Top Energy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GeV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45.5</a:t>
                      </a: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</a:t>
                      </a: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</a:t>
                      </a: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175</a:t>
                      </a: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Cycle time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[s]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Circumference [m]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100000</a:t>
                      </a: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Bending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radius [m]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11000</a:t>
                      </a: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Injection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energy [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GeV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Dipole length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10.5</a:t>
                      </a: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Emittance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@ injection [nm]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/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Emittance @ extraction [nm]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/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Bending field @ injection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[G]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Bending field @ extraction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[G]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Energy Loss / turn @ injection [MeV]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1.287</a:t>
                      </a: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Energy Loss / turn @ extraction [MeV]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34.5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329.4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1667.6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7542.6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Long.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Damping time @ injection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[turns]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15543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Long.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Damping time @ extraction [turns]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 current [mA]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 power @ injection [kW]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46.4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 power @ extraction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[MW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0.88</a:t>
                      </a: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 power over 1 cycle [kW]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Power from dipoles @ extraction [W]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Power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density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on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bends @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extraction [W/m]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Critical energy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[MeV]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21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Radiation angle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</a:t>
                      </a:r>
                      <a:r>
                        <a:rPr lang="el-G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μ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rad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017589" y="560361"/>
            <a:ext cx="3126411" cy="4607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defRPr sz="3200">
                <a:solidFill>
                  <a:schemeClr val="tx1"/>
                </a:solidFill>
                <a:latin typeface="+mn-lt"/>
                <a:ea typeface="ＭＳ Ｐゴシック" pitchFamily="22" charset="-128"/>
                <a:cs typeface="ＭＳ Ｐゴシック" pitchFamily="22" charset="-128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¨"/>
              <a:defRPr sz="28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2"/>
              <a:buChar char="¨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dirty="0"/>
              <a:t>“Similar” geometry as main ring to fit in the same tunnel</a:t>
            </a:r>
          </a:p>
          <a:p>
            <a:pPr lvl="1"/>
            <a:r>
              <a:rPr lang="en-US" sz="1800" dirty="0"/>
              <a:t>Need to by-pass </a:t>
            </a:r>
            <a:r>
              <a:rPr lang="en-US" sz="1800" dirty="0" smtClean="0"/>
              <a:t>experiments</a:t>
            </a:r>
          </a:p>
          <a:p>
            <a:r>
              <a:rPr lang="en-US" sz="2000" dirty="0" smtClean="0"/>
              <a:t>Low emittance @ extraction obtained quite naturally due to the small bending angle</a:t>
            </a:r>
          </a:p>
          <a:p>
            <a:pPr lvl="1"/>
            <a:r>
              <a:rPr lang="en-US" sz="1800" dirty="0" smtClean="0"/>
              <a:t>Good </a:t>
            </a:r>
            <a:r>
              <a:rPr lang="en-US" sz="1800" dirty="0"/>
              <a:t>for injection efficiency and top-</a:t>
            </a:r>
            <a:r>
              <a:rPr lang="en-US" sz="1800" dirty="0" smtClean="0"/>
              <a:t>up</a:t>
            </a:r>
          </a:p>
          <a:p>
            <a:r>
              <a:rPr lang="en-US" sz="2200" dirty="0" smtClean="0"/>
              <a:t>Ultra-low emittances @ injection if keeping the same optics as for collider </a:t>
            </a:r>
          </a:p>
          <a:p>
            <a:pPr lvl="1"/>
            <a:r>
              <a:rPr lang="en-US" sz="1800" dirty="0" smtClean="0"/>
              <a:t>10pm for </a:t>
            </a:r>
            <a:r>
              <a:rPr lang="en-US" sz="1800" dirty="0" err="1" smtClean="0"/>
              <a:t>higgs</a:t>
            </a:r>
            <a:r>
              <a:rPr lang="en-US" sz="1800" dirty="0" smtClean="0"/>
              <a:t> and top</a:t>
            </a:r>
          </a:p>
          <a:p>
            <a:pPr lvl="1"/>
            <a:r>
              <a:rPr lang="en-US" sz="1800" dirty="0" smtClean="0"/>
              <a:t>Need detuned optics or working @ full coupling to avoid collective effects</a:t>
            </a:r>
            <a:endParaRPr lang="en-US" sz="1800" dirty="0"/>
          </a:p>
        </p:txBody>
      </p:sp>
      <p:sp>
        <p:nvSpPr>
          <p:cNvPr id="4" name="Rectangle 3"/>
          <p:cNvSpPr/>
          <p:nvPr/>
        </p:nvSpPr>
        <p:spPr bwMode="auto">
          <a:xfrm>
            <a:off x="136961" y="1593852"/>
            <a:ext cx="5880628" cy="1481815"/>
          </a:xfrm>
          <a:prstGeom prst="rect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6603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4238" y="-24904"/>
            <a:ext cx="8182764" cy="579379"/>
          </a:xfrm>
        </p:spPr>
        <p:txBody>
          <a:bodyPr/>
          <a:lstStyle/>
          <a:p>
            <a:r>
              <a:rPr lang="en-US" sz="4800" dirty="0" smtClean="0"/>
              <a:t>Booster Ring parameters </a:t>
            </a:r>
            <a:endParaRPr lang="en-US" sz="48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017589" y="1058441"/>
            <a:ext cx="3126411" cy="5952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defRPr sz="3200">
                <a:solidFill>
                  <a:schemeClr val="tx1"/>
                </a:solidFill>
                <a:latin typeface="+mn-lt"/>
                <a:ea typeface="ＭＳ Ｐゴシック" pitchFamily="22" charset="-128"/>
                <a:cs typeface="ＭＳ Ｐゴシック" pitchFamily="22" charset="-128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¨"/>
              <a:defRPr sz="28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2"/>
              <a:buChar char="¨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dirty="0" smtClean="0"/>
              <a:t>Energy loss/turn determined by energy and ring geometry</a:t>
            </a:r>
          </a:p>
          <a:p>
            <a:pPr lvl="1"/>
            <a:r>
              <a:rPr lang="en-US" sz="1800" dirty="0" smtClean="0"/>
              <a:t>Same as for the collider at extraction (~1MeV at injection)</a:t>
            </a:r>
          </a:p>
          <a:p>
            <a:r>
              <a:rPr lang="en-US" sz="2000" dirty="0"/>
              <a:t>Bending field at injection of </a:t>
            </a:r>
            <a:r>
              <a:rPr lang="en-US" sz="2000" b="1" dirty="0"/>
              <a:t>61Gauss</a:t>
            </a:r>
          </a:p>
          <a:p>
            <a:pPr lvl="1"/>
            <a:r>
              <a:rPr lang="en-US" sz="1800" dirty="0"/>
              <a:t>Has to remain low as energy loss/turn at flat top is already quite high </a:t>
            </a:r>
          </a:p>
          <a:p>
            <a:pPr lvl="1"/>
            <a:r>
              <a:rPr lang="en-US" sz="1800" dirty="0"/>
              <a:t>Compensation of eddy currents, hysteresis effects and appropriate shielding from FCC-</a:t>
            </a:r>
            <a:r>
              <a:rPr lang="en-US" sz="1800" dirty="0" err="1"/>
              <a:t>ee</a:t>
            </a:r>
            <a:r>
              <a:rPr lang="en-US" sz="1800" dirty="0"/>
              <a:t> main magnets is needed</a:t>
            </a:r>
          </a:p>
          <a:p>
            <a:endParaRPr lang="en-US" sz="2200" dirty="0"/>
          </a:p>
        </p:txBody>
      </p:sp>
      <p:sp>
        <p:nvSpPr>
          <p:cNvPr id="4" name="Rectangle 3"/>
          <p:cNvSpPr/>
          <p:nvPr/>
        </p:nvSpPr>
        <p:spPr bwMode="auto">
          <a:xfrm>
            <a:off x="136961" y="3088116"/>
            <a:ext cx="5880628" cy="971280"/>
          </a:xfrm>
          <a:prstGeom prst="rect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0" y="5600537"/>
            <a:ext cx="9143999" cy="1207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defRPr sz="3200">
                <a:solidFill>
                  <a:schemeClr val="tx1"/>
                </a:solidFill>
                <a:latin typeface="+mn-lt"/>
                <a:ea typeface="ＭＳ Ｐゴシック" pitchFamily="22" charset="-128"/>
                <a:cs typeface="ＭＳ Ｐゴシック" pitchFamily="22" charset="-128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¨"/>
              <a:defRPr sz="28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2"/>
              <a:buChar char="¨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endParaRPr lang="en-US" sz="1800" dirty="0" smtClean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704825"/>
              </p:ext>
            </p:extLst>
          </p:nvPr>
        </p:nvGraphicFramePr>
        <p:xfrm>
          <a:off x="136961" y="1095797"/>
          <a:ext cx="5880628" cy="5434616"/>
        </p:xfrm>
        <a:graphic>
          <a:graphicData uri="http://schemas.openxmlformats.org/drawingml/2006/table">
            <a:tbl>
              <a:tblPr/>
              <a:tblGrid>
                <a:gridCol w="3693146"/>
                <a:gridCol w="469628"/>
                <a:gridCol w="572618"/>
                <a:gridCol w="572618"/>
                <a:gridCol w="572618"/>
              </a:tblGrid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Top Energy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GeV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45.5</a:t>
                      </a: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</a:t>
                      </a: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</a:t>
                      </a: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175</a:t>
                      </a: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Cycle time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[s]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Circumference [m]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100000</a:t>
                      </a: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Bending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radius [m]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11000</a:t>
                      </a: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Injection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energy [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GeV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Dipole length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10.5</a:t>
                      </a: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Emittance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@ injection [nm]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/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Emittance @ extraction [nm]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/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Bending field @ injection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[G]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Bending field @ extraction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[G]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Energy Loss / turn @ injection [MeV]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1.287</a:t>
                      </a: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Energy Loss / turn @ extraction [MeV]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34.5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329.4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1667.6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7542.6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Long.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Damping time @ injection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[turns]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15543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Long.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Damping time @ extraction [turns]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 current [mA]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 power @ injection [kW]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46.4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 power @ extraction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[MW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0.88</a:t>
                      </a: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 power over 1 cycle [kW]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Power from dipoles @ extraction [W]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Power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density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on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bends @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extraction [W/m]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Critical energy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[MeV]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21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Radiation angle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</a:t>
                      </a:r>
                      <a:r>
                        <a:rPr lang="el-G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μ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rad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5059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4238" y="-24904"/>
            <a:ext cx="8182764" cy="579379"/>
          </a:xfrm>
        </p:spPr>
        <p:txBody>
          <a:bodyPr/>
          <a:lstStyle/>
          <a:p>
            <a:r>
              <a:rPr lang="en-US" sz="4800" dirty="0" smtClean="0"/>
              <a:t>Booster Ring parameters </a:t>
            </a:r>
            <a:endParaRPr lang="en-US" sz="48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017589" y="1967448"/>
            <a:ext cx="3126411" cy="3760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defRPr sz="3200">
                <a:solidFill>
                  <a:schemeClr val="tx1"/>
                </a:solidFill>
                <a:latin typeface="+mn-lt"/>
                <a:ea typeface="ＭＳ Ｐゴシック" pitchFamily="22" charset="-128"/>
                <a:cs typeface="ＭＳ Ｐゴシック" pitchFamily="22" charset="-128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¨"/>
              <a:defRPr sz="28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2"/>
              <a:buChar char="¨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400" dirty="0" smtClean="0"/>
              <a:t>Average current considered for full filling, from a fraction to ~</a:t>
            </a:r>
            <a:r>
              <a:rPr lang="en-US" sz="2400" b="1" dirty="0" smtClean="0"/>
              <a:t>36mA</a:t>
            </a:r>
          </a:p>
          <a:p>
            <a:r>
              <a:rPr lang="en-US" sz="2400" dirty="0" smtClean="0"/>
              <a:t>Average power at injection up to </a:t>
            </a:r>
            <a:r>
              <a:rPr lang="en-US" sz="2400" b="1" dirty="0" smtClean="0"/>
              <a:t>46kW</a:t>
            </a:r>
          </a:p>
          <a:p>
            <a:r>
              <a:rPr lang="en-US" sz="2400" dirty="0" smtClean="0"/>
              <a:t>Up to ~</a:t>
            </a:r>
            <a:r>
              <a:rPr lang="en-US" sz="2400" b="1" dirty="0" smtClean="0"/>
              <a:t>1.3MW</a:t>
            </a:r>
            <a:r>
              <a:rPr lang="en-US" sz="2400" dirty="0" smtClean="0"/>
              <a:t> at extraction </a:t>
            </a:r>
          </a:p>
          <a:p>
            <a:r>
              <a:rPr lang="en-US" sz="2400" dirty="0" smtClean="0"/>
              <a:t>Power density </a:t>
            </a:r>
            <a:r>
              <a:rPr lang="en-US" sz="2400" smtClean="0"/>
              <a:t>up to </a:t>
            </a:r>
            <a:r>
              <a:rPr lang="en-US" sz="2400" dirty="0" smtClean="0"/>
              <a:t>~</a:t>
            </a:r>
            <a:r>
              <a:rPr lang="en-US" sz="2400" b="1" dirty="0" smtClean="0"/>
              <a:t>18W/m</a:t>
            </a:r>
          </a:p>
          <a:p>
            <a:endParaRPr lang="en-US" sz="2000" dirty="0" smtClean="0"/>
          </a:p>
        </p:txBody>
      </p:sp>
      <p:sp>
        <p:nvSpPr>
          <p:cNvPr id="4" name="Rectangle 3"/>
          <p:cNvSpPr/>
          <p:nvPr/>
        </p:nvSpPr>
        <p:spPr bwMode="auto">
          <a:xfrm>
            <a:off x="136961" y="4582371"/>
            <a:ext cx="5880628" cy="1444448"/>
          </a:xfrm>
          <a:prstGeom prst="rect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6892399"/>
              </p:ext>
            </p:extLst>
          </p:nvPr>
        </p:nvGraphicFramePr>
        <p:xfrm>
          <a:off x="136961" y="1095797"/>
          <a:ext cx="5880628" cy="5434616"/>
        </p:xfrm>
        <a:graphic>
          <a:graphicData uri="http://schemas.openxmlformats.org/drawingml/2006/table">
            <a:tbl>
              <a:tblPr/>
              <a:tblGrid>
                <a:gridCol w="3693146"/>
                <a:gridCol w="469628"/>
                <a:gridCol w="572618"/>
                <a:gridCol w="572618"/>
                <a:gridCol w="572618"/>
              </a:tblGrid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Top Energy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GeV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45.5</a:t>
                      </a: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</a:t>
                      </a: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</a:t>
                      </a: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175</a:t>
                      </a: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Cycle time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[s]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Circumference [m]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100000</a:t>
                      </a: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Bending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radius [m]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11000</a:t>
                      </a: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Injection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energy [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GeV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Dipole length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10.5</a:t>
                      </a: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Emittance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@ injection [nm]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/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Emittance @ extraction [nm]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/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Bending field @ injection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[G]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Bending field @ extraction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[G]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Energy Loss / turn @ injection [MeV]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1.287</a:t>
                      </a: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Energy Loss / turn @ extraction [MeV]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34.5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329.4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1667.6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7542.6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Long.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Damping time @ injection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[turns]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15543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Long.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Damping time @ extraction [turns]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 current [mA]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 power @ injection [kW]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46.4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 power @ extraction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[MW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0.88</a:t>
                      </a: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 power over 1 cycle [kW]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Power from dipoles @ extraction [W]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Power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density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on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bends @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extraction [W/m]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Critical energy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[MeV]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21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Radiation angle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</a:t>
                      </a:r>
                      <a:r>
                        <a:rPr lang="el-G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μ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rad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6431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4238" y="-24904"/>
            <a:ext cx="8182764" cy="579379"/>
          </a:xfrm>
        </p:spPr>
        <p:txBody>
          <a:bodyPr/>
          <a:lstStyle/>
          <a:p>
            <a:r>
              <a:rPr lang="en-US" sz="4800" dirty="0" smtClean="0"/>
              <a:t>Booster Ring parameters </a:t>
            </a:r>
            <a:endParaRPr lang="en-US" sz="48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017589" y="1967448"/>
            <a:ext cx="3126411" cy="3760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/>
          </a:bodyPr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defRPr sz="3200">
                <a:solidFill>
                  <a:schemeClr val="tx1"/>
                </a:solidFill>
                <a:latin typeface="+mn-lt"/>
                <a:ea typeface="ＭＳ Ｐゴシック" pitchFamily="22" charset="-128"/>
                <a:cs typeface="ＭＳ Ｐゴシック" pitchFamily="22" charset="-128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¨"/>
              <a:defRPr sz="28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2"/>
              <a:buChar char="¨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400" dirty="0" smtClean="0"/>
              <a:t>Critical energies @ extraction as for the collider (up to </a:t>
            </a:r>
            <a:r>
              <a:rPr lang="en-US" sz="2400" b="1" dirty="0" smtClean="0"/>
              <a:t>1.1MeV</a:t>
            </a:r>
            <a:r>
              <a:rPr lang="en-US" sz="2400" dirty="0" smtClean="0"/>
              <a:t> for highest energy)</a:t>
            </a:r>
          </a:p>
          <a:p>
            <a:r>
              <a:rPr lang="en-US" sz="2400" dirty="0" smtClean="0"/>
              <a:t>Vertical radiation angle of a few </a:t>
            </a:r>
            <a:r>
              <a:rPr lang="el-GR" sz="2400" dirty="0" smtClean="0">
                <a:latin typeface="Times"/>
                <a:cs typeface="Times"/>
              </a:rPr>
              <a:t>μ</a:t>
            </a:r>
            <a:r>
              <a:rPr lang="en-US" sz="2400" dirty="0" err="1" smtClean="0"/>
              <a:t>rads</a:t>
            </a:r>
            <a:endParaRPr lang="en-US" sz="2400" dirty="0" smtClean="0"/>
          </a:p>
          <a:p>
            <a:r>
              <a:rPr lang="en-US" sz="2400" dirty="0" smtClean="0"/>
              <a:t>Needs demanding shielding, absorption scheme and vacuum chamber design</a:t>
            </a:r>
            <a:endParaRPr lang="en-US" sz="2000" dirty="0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3183619"/>
              </p:ext>
            </p:extLst>
          </p:nvPr>
        </p:nvGraphicFramePr>
        <p:xfrm>
          <a:off x="136961" y="1095797"/>
          <a:ext cx="5880628" cy="5434616"/>
        </p:xfrm>
        <a:graphic>
          <a:graphicData uri="http://schemas.openxmlformats.org/drawingml/2006/table">
            <a:tbl>
              <a:tblPr/>
              <a:tblGrid>
                <a:gridCol w="3693146"/>
                <a:gridCol w="469628"/>
                <a:gridCol w="572618"/>
                <a:gridCol w="572618"/>
                <a:gridCol w="572618"/>
              </a:tblGrid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Top Energy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GeV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45.5</a:t>
                      </a: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</a:t>
                      </a: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</a:t>
                      </a: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175</a:t>
                      </a: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Cycle time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[s]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Circumference [m]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100000</a:t>
                      </a: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Bending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radius [m]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11000</a:t>
                      </a: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Injection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energy [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GeV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Dipole length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10.5</a:t>
                      </a: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Emittance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@ injection [nm]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/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Emittance @ extraction [nm]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/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Bending field @ injection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[G]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Bending field @ extraction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[G]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Energy Loss / turn @ injection [MeV]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1.287</a:t>
                      </a: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Energy Loss / turn @ extraction [MeV]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34.5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329.4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1667.6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7542.6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Long.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Damping time @ injection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[turns]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15543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Long.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Damping time @ extraction [turns]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 current [mA]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 power @ injection [kW]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46.4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 power @ extraction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[MW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0.88</a:t>
                      </a: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 power over 1 cycle [kW]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Power from dipoles @ extraction [W]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Power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density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on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bends @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extraction [W/m]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Critical energy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[MeV]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21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Radiation angle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</a:t>
                      </a:r>
                      <a:r>
                        <a:rPr lang="el-G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μ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rad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3188" marR="3188" marT="3188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2948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>
          <a:xfrm>
            <a:off x="1167220" y="58401"/>
            <a:ext cx="7519580" cy="580999"/>
          </a:xfrm>
        </p:spPr>
        <p:txBody>
          <a:bodyPr/>
          <a:lstStyle/>
          <a:p>
            <a:r>
              <a:rPr lang="en-GB" sz="3800" dirty="0" err="1" smtClean="0">
                <a:latin typeface="Bookman Old Style" pitchFamily="18" charset="0"/>
              </a:rPr>
              <a:t>FCCee</a:t>
            </a:r>
            <a:r>
              <a:rPr lang="en-GB" sz="3800" dirty="0" smtClean="0">
                <a:latin typeface="Bookman Old Style" pitchFamily="18" charset="0"/>
              </a:rPr>
              <a:t>-injector Design items</a:t>
            </a:r>
            <a:endParaRPr lang="en-GB" sz="3800" dirty="0" smtClean="0">
              <a:latin typeface="Bookman Old Style" pitchFamily="18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4860032" y="2060848"/>
            <a:ext cx="576064" cy="288032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671332"/>
            <a:ext cx="9070929" cy="6152645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Pre-injector parameters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Refined </a:t>
            </a:r>
            <a:r>
              <a:rPr lang="en-US" dirty="0" err="1" smtClean="0"/>
              <a:t>linac</a:t>
            </a:r>
            <a:r>
              <a:rPr lang="en-US" dirty="0" smtClean="0"/>
              <a:t> parameters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Positron production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SPS as booster injector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Collective effects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RF system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Alternative pre-booster ring 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Booster design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Low injection bending field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Experimental by-passes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Shielding and vacuum chamber design (high critical energy)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Integration in the collider tunnel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Top-up injection to the collider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Different schemes to be worked out (synchrotron, longitudinal, pulsed multi-pole, vertical injection)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BT element parameters and design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Overall cost and power estimates </a:t>
            </a:r>
            <a:endParaRPr lang="en-US" dirty="0" smtClean="0"/>
          </a:p>
          <a:p>
            <a:pPr>
              <a:lnSpc>
                <a:spcPct val="12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1038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793368" y="8967"/>
            <a:ext cx="8229600" cy="533400"/>
          </a:xfrm>
          <a:ln/>
        </p:spPr>
        <p:txBody>
          <a:bodyPr/>
          <a:lstStyle/>
          <a:p>
            <a:r>
              <a:rPr lang="en-GB" sz="4800" dirty="0" smtClean="0"/>
              <a:t>Lepton injector work units</a:t>
            </a:r>
            <a:endParaRPr lang="en-GB" sz="48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642850"/>
              </p:ext>
            </p:extLst>
          </p:nvPr>
        </p:nvGraphicFramePr>
        <p:xfrm>
          <a:off x="267117" y="1355149"/>
          <a:ext cx="8622431" cy="50860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6" name="Microsoft Excel Macro-Enabled Worksheet" r:id="rId3" imgW="5511800" imgH="3251200" progId="Excel.SheetMacroEnabled.12">
                  <p:embed/>
                </p:oleObj>
              </mc:Choice>
              <mc:Fallback>
                <p:oleObj name="Microsoft Excel Macro-Enabled Worksheet" r:id="rId3" imgW="5511800" imgH="3251200" progId="Excel.SheetMacroEnabled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67117" y="1355149"/>
                        <a:ext cx="8622431" cy="50860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31/07/2015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79C4DA4-A801-BB4A-BCDF-9F79BBDA514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Y. </a:t>
            </a:r>
            <a:r>
              <a:rPr lang="en-US" dirty="0" err="1" smtClean="0">
                <a:solidFill>
                  <a:srgbClr val="000000"/>
                </a:solidFill>
              </a:rPr>
              <a:t>Papaphilippou</a:t>
            </a:r>
            <a:r>
              <a:rPr lang="en-US" dirty="0" smtClean="0">
                <a:solidFill>
                  <a:srgbClr val="000000"/>
                </a:solidFill>
              </a:rPr>
              <a:t> - HF2014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692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>
          <a:xfrm>
            <a:off x="611560" y="-32319"/>
            <a:ext cx="7751390" cy="580999"/>
          </a:xfrm>
        </p:spPr>
        <p:txBody>
          <a:bodyPr/>
          <a:lstStyle/>
          <a:p>
            <a:r>
              <a:rPr lang="en-GB" dirty="0" smtClean="0">
                <a:latin typeface="Bookman Old Style" pitchFamily="18" charset="0"/>
              </a:rPr>
              <a:t>Outline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Y.Papaphilippou - FCCee injector meeting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ABBD3D-0831-9444-BC35-A71AEB7864A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31/07/2015</a:t>
            </a: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4860032" y="2060848"/>
            <a:ext cx="576064" cy="288032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7417" y="812453"/>
            <a:ext cx="8628089" cy="5638578"/>
          </a:xfrm>
        </p:spPr>
        <p:txBody>
          <a:bodyPr>
            <a:normAutofit/>
          </a:bodyPr>
          <a:lstStyle/>
          <a:p>
            <a:r>
              <a:rPr lang="en-US" dirty="0" smtClean="0"/>
              <a:t>Target parameters for injector</a:t>
            </a:r>
          </a:p>
          <a:p>
            <a:pPr lvl="1"/>
            <a:r>
              <a:rPr lang="en-US" dirty="0" smtClean="0"/>
              <a:t>Repetition rate, particle flux</a:t>
            </a:r>
          </a:p>
          <a:p>
            <a:r>
              <a:rPr lang="en-US" dirty="0" smtClean="0"/>
              <a:t>Injector parameters for past and future projects</a:t>
            </a:r>
            <a:endParaRPr lang="en-US" dirty="0"/>
          </a:p>
          <a:p>
            <a:pPr lvl="1"/>
            <a:r>
              <a:rPr lang="en-US" dirty="0" smtClean="0"/>
              <a:t>LEP, SUPERKEKB, CLIC</a:t>
            </a:r>
            <a:endParaRPr lang="en-US" dirty="0" smtClean="0"/>
          </a:p>
          <a:p>
            <a:r>
              <a:rPr lang="en-US" dirty="0" smtClean="0"/>
              <a:t>Tentative </a:t>
            </a:r>
            <a:r>
              <a:rPr lang="en-US" dirty="0" smtClean="0"/>
              <a:t>parameters for </a:t>
            </a:r>
            <a:r>
              <a:rPr lang="en-US" dirty="0" err="1" smtClean="0"/>
              <a:t>FCCee</a:t>
            </a:r>
            <a:r>
              <a:rPr lang="en-US" dirty="0" smtClean="0"/>
              <a:t> injector</a:t>
            </a:r>
          </a:p>
          <a:p>
            <a:r>
              <a:rPr lang="en-US" dirty="0" err="1" smtClean="0"/>
              <a:t>FCCee</a:t>
            </a:r>
            <a:r>
              <a:rPr lang="en-US" dirty="0" smtClean="0"/>
              <a:t> design items and </a:t>
            </a:r>
            <a:r>
              <a:rPr lang="en-US" dirty="0" smtClean="0"/>
              <a:t>work </a:t>
            </a:r>
            <a:r>
              <a:rPr lang="en-US" dirty="0" smtClean="0"/>
              <a:t>units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0346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971122" y="-114685"/>
            <a:ext cx="7880407" cy="595313"/>
          </a:xfrm>
        </p:spPr>
        <p:txBody>
          <a:bodyPr/>
          <a:lstStyle/>
          <a:p>
            <a:pPr defTabSz="912813"/>
            <a:r>
              <a:rPr lang="en-GB" sz="3600" dirty="0" smtClean="0">
                <a:ea typeface="ＭＳ Ｐゴシック" charset="-128"/>
                <a:cs typeface="ＭＳ Ｐゴシック" charset="-128"/>
              </a:rPr>
              <a:t>Low Emittance Rings’ Collaboration</a:t>
            </a:r>
            <a:endParaRPr lang="en-US" sz="3600" dirty="0" smtClean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>
          <a:xfrm>
            <a:off x="0" y="598488"/>
            <a:ext cx="5079720" cy="5566816"/>
          </a:xfrm>
        </p:spPr>
        <p:txBody>
          <a:bodyPr>
            <a:normAutofit/>
          </a:bodyPr>
          <a:lstStyle/>
          <a:p>
            <a:pPr defTabSz="912813"/>
            <a:r>
              <a:rPr lang="en-US" sz="2200" dirty="0" smtClean="0">
                <a:ea typeface="ＭＳ Ｐゴシック" charset="-128"/>
                <a:cs typeface="ＭＳ Ｐゴシック" charset="-128"/>
              </a:rPr>
              <a:t>Common beam dynamics and technology issues for synchrotron light sources, linear collider damping rings and e+/e- colliders</a:t>
            </a:r>
          </a:p>
          <a:p>
            <a:pPr defTabSz="912813"/>
            <a:r>
              <a:rPr lang="en-US" sz="2400" dirty="0" smtClean="0">
                <a:ea typeface="ＭＳ Ｐゴシック" charset="-128"/>
                <a:cs typeface="ＭＳ Ｐゴシック" charset="-128"/>
              </a:rPr>
              <a:t>Formed a EU network within EUCARD2, started on 05/2013</a:t>
            </a:r>
          </a:p>
          <a:p>
            <a:pPr lvl="1" defTabSz="912813"/>
            <a:r>
              <a:rPr lang="en-US" sz="2000" dirty="0" smtClean="0">
                <a:ea typeface="ＭＳ Ｐゴシック" charset="-128"/>
                <a:cs typeface="ＭＳ Ｐゴシック" charset="-128"/>
              </a:rPr>
              <a:t>Coordinated by CERN, INFN/LNF, JAI </a:t>
            </a:r>
          </a:p>
          <a:p>
            <a:pPr lvl="1" defTabSz="912813"/>
            <a:r>
              <a:rPr lang="en-US" sz="2000" dirty="0" smtClean="0">
                <a:ea typeface="ＭＳ Ｐゴシック" charset="-128"/>
                <a:cs typeface="ＭＳ Ｐゴシック" charset="-128"/>
              </a:rPr>
              <a:t>Extended collaboration board including colleagues from US and Japan</a:t>
            </a:r>
          </a:p>
          <a:p>
            <a:pPr lvl="1" defTabSz="912813"/>
            <a:r>
              <a:rPr lang="en-US" sz="2000" dirty="0" smtClean="0">
                <a:ea typeface="ＭＳ Ｐゴシック" charset="-128"/>
                <a:cs typeface="ＭＳ Ｐゴシック" charset="-128"/>
              </a:rPr>
              <a:t>30 participating institutes world wide</a:t>
            </a:r>
          </a:p>
          <a:p>
            <a:pPr lvl="1" defTabSz="912813"/>
            <a:r>
              <a:rPr lang="en-US" sz="2000" dirty="0" smtClean="0">
                <a:ea typeface="ＭＳ Ｐゴシック" charset="-128"/>
                <a:cs typeface="ＭＳ Ｐゴシック" charset="-128"/>
              </a:rPr>
              <a:t>F	</a:t>
            </a:r>
            <a:r>
              <a:rPr lang="en-US" sz="2000" dirty="0" err="1" smtClean="0">
                <a:ea typeface="ＭＳ Ｐゴシック" charset="-128"/>
                <a:cs typeface="ＭＳ Ｐゴシック" charset="-128"/>
              </a:rPr>
              <a:t>irst</a:t>
            </a:r>
            <a:r>
              <a:rPr lang="en-US" sz="2000" dirty="0" smtClean="0">
                <a:ea typeface="ＭＳ Ｐゴシック" charset="-128"/>
                <a:cs typeface="ＭＳ Ｐゴシック" charset="-128"/>
              </a:rPr>
              <a:t> </a:t>
            </a:r>
            <a:r>
              <a:rPr lang="en-US" sz="2000" dirty="0" smtClean="0">
                <a:ea typeface="ＭＳ Ｐゴシック" charset="-128"/>
                <a:cs typeface="ＭＳ Ｐゴシック" charset="-128"/>
              </a:rPr>
              <a:t>5 </a:t>
            </a:r>
            <a:r>
              <a:rPr lang="en-US" sz="2000" dirty="0" smtClean="0">
                <a:ea typeface="ＭＳ Ｐゴシック" charset="-128"/>
                <a:cs typeface="ＭＳ Ｐゴシック" charset="-128"/>
              </a:rPr>
              <a:t>network workshop with 60-80 participants @ Oxford (07/2013), Soleil (01/2014), Valencia (05/2014), </a:t>
            </a:r>
            <a:r>
              <a:rPr lang="en-US" sz="2000" dirty="0" smtClean="0">
                <a:ea typeface="ＭＳ Ｐゴシック" charset="-128"/>
                <a:cs typeface="ＭＳ Ｐゴシック" charset="-128"/>
              </a:rPr>
              <a:t>Barcelona (04/2015)</a:t>
            </a:r>
            <a:endParaRPr lang="en-US" sz="2400" dirty="0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9720" y="897609"/>
            <a:ext cx="3926206" cy="433949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6512" y="5393060"/>
            <a:ext cx="9144000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1313" indent="-341313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Font typeface="Wingdings" charset="2"/>
              <a:buChar char="n"/>
            </a:pPr>
            <a:r>
              <a:rPr lang="en-US" sz="2400" kern="0" dirty="0" smtClean="0">
                <a:solidFill>
                  <a:srgbClr val="000000"/>
                </a:solidFill>
                <a:latin typeface="Garamond"/>
                <a:ea typeface="ＭＳ Ｐゴシック" charset="-128"/>
                <a:cs typeface="ＭＳ Ｐゴシック" charset="-128"/>
              </a:rPr>
              <a:t>Next low emittance rings’ technology workshop on </a:t>
            </a:r>
            <a:r>
              <a:rPr lang="en-US" sz="2400" kern="0" dirty="0" smtClean="0">
                <a:solidFill>
                  <a:srgbClr val="000000"/>
                </a:solidFill>
                <a:latin typeface="Garamond"/>
                <a:ea typeface="ＭＳ Ｐゴシック" charset="-128"/>
                <a:cs typeface="ＭＳ Ｐゴシック" charset="-128"/>
              </a:rPr>
              <a:t>September 2015 </a:t>
            </a:r>
            <a:r>
              <a:rPr lang="en-US" sz="2400" kern="0" dirty="0" smtClean="0">
                <a:solidFill>
                  <a:srgbClr val="000000"/>
                </a:solidFill>
                <a:latin typeface="Garamond"/>
                <a:ea typeface="ＭＳ Ｐゴシック" charset="-128"/>
                <a:cs typeface="ＭＳ Ｐゴシック" charset="-128"/>
              </a:rPr>
              <a:t>at ALBA, Barcelona</a:t>
            </a:r>
          </a:p>
          <a:p>
            <a:pPr marL="341313" indent="-341313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Font typeface="Wingdings" charset="2"/>
              <a:buChar char="n"/>
            </a:pPr>
            <a:r>
              <a:rPr lang="en-US" sz="2400" kern="0" dirty="0" err="1" smtClean="0">
                <a:solidFill>
                  <a:srgbClr val="000000"/>
                </a:solidFill>
                <a:latin typeface="Garamond"/>
                <a:ea typeface="ＭＳ Ｐゴシック" charset="-128"/>
                <a:cs typeface="ＭＳ Ｐゴシック" charset="-128"/>
              </a:rPr>
              <a:t>FCCee</a:t>
            </a:r>
            <a:r>
              <a:rPr lang="en-US" sz="2400" kern="0" dirty="0" smtClean="0">
                <a:solidFill>
                  <a:srgbClr val="000000"/>
                </a:solidFill>
                <a:latin typeface="Garamond"/>
                <a:ea typeface="ＭＳ Ｐゴシック" charset="-128"/>
                <a:cs typeface="ＭＳ Ｐゴシック" charset="-128"/>
              </a:rPr>
              <a:t> </a:t>
            </a:r>
            <a:r>
              <a:rPr lang="en-US" sz="2400" kern="0" dirty="0" smtClean="0">
                <a:solidFill>
                  <a:srgbClr val="000000"/>
                </a:solidFill>
                <a:latin typeface="Garamond"/>
                <a:ea typeface="ＭＳ Ｐゴシック" charset="-128"/>
                <a:cs typeface="ＭＳ Ｐゴシック" charset="-128"/>
              </a:rPr>
              <a:t>injector but also collider design study should </a:t>
            </a:r>
            <a:r>
              <a:rPr lang="en-US" sz="2400" kern="0" dirty="0" smtClean="0">
                <a:solidFill>
                  <a:srgbClr val="000000"/>
                </a:solidFill>
                <a:latin typeface="Garamond"/>
                <a:ea typeface="ＭＳ Ｐゴシック" charset="-128"/>
                <a:cs typeface="ＭＳ Ｐゴシック" charset="-128"/>
              </a:rPr>
              <a:t>profit from it</a:t>
            </a:r>
            <a:r>
              <a:rPr lang="en-US" sz="2400" kern="0" dirty="0" smtClean="0">
                <a:solidFill>
                  <a:srgbClr val="000000"/>
                </a:solidFill>
                <a:latin typeface="Garamond"/>
                <a:ea typeface="ＭＳ Ｐゴシック" charset="-128"/>
                <a:cs typeface="ＭＳ Ｐゴシック" charset="-128"/>
              </a:rPr>
              <a:t>!</a:t>
            </a:r>
            <a:endParaRPr lang="en-US" sz="2400" kern="0" dirty="0">
              <a:solidFill>
                <a:srgbClr val="000000"/>
              </a:solidFill>
              <a:latin typeface="Garamond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30283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TlepLifetime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38" y="2303640"/>
            <a:ext cx="6026480" cy="40869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7818" y="8949"/>
            <a:ext cx="7762362" cy="663426"/>
          </a:xfrm>
        </p:spPr>
        <p:txBody>
          <a:bodyPr/>
          <a:lstStyle/>
          <a:p>
            <a:r>
              <a:rPr lang="en-US" sz="5000" dirty="0" err="1" smtClean="0"/>
              <a:t>FCCee</a:t>
            </a:r>
            <a:r>
              <a:rPr lang="en-US" sz="5000" dirty="0" smtClean="0"/>
              <a:t> Luminosity lifetime</a:t>
            </a:r>
            <a:endParaRPr lang="en-GB" sz="5000" dirty="0"/>
          </a:p>
        </p:txBody>
      </p:sp>
      <p:sp>
        <p:nvSpPr>
          <p:cNvPr id="7" name="TextBox 6"/>
          <p:cNvSpPr txBox="1"/>
          <p:nvPr/>
        </p:nvSpPr>
        <p:spPr>
          <a:xfrm>
            <a:off x="161867" y="884336"/>
            <a:ext cx="8890303" cy="112851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Lifetime from luminosity depends on radiative </a:t>
            </a:r>
            <a:r>
              <a:rPr lang="en-US" sz="2000" kern="0" dirty="0" err="1" smtClean="0">
                <a:latin typeface="+mn-lt"/>
              </a:rPr>
              <a:t>Bhabha</a:t>
            </a:r>
            <a:r>
              <a:rPr lang="en-US" sz="2000" kern="0" dirty="0" smtClean="0">
                <a:latin typeface="+mn-lt"/>
              </a:rPr>
              <a:t> scattering total cross-section </a:t>
            </a:r>
            <a:endParaRPr lang="el-GR" sz="2000" kern="0" dirty="0" smtClean="0">
              <a:latin typeface="+mn-lt"/>
            </a:endParaRP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/>
              <a:t>For momentum acceptance of 2%, </a:t>
            </a:r>
            <a:r>
              <a:rPr lang="en-US" sz="2000" kern="0" dirty="0" smtClean="0">
                <a:solidFill>
                  <a:srgbClr val="000000"/>
                </a:solidFill>
                <a:latin typeface="Symbol" panose="05050102010706020507" pitchFamily="18" charset="2"/>
                <a:sym typeface="Symbol"/>
              </a:rPr>
              <a:t>s</a:t>
            </a:r>
            <a:r>
              <a:rPr lang="en-US" sz="2000" kern="0" baseline="-25000" dirty="0" smtClean="0">
                <a:solidFill>
                  <a:srgbClr val="000000"/>
                </a:solidFill>
                <a:latin typeface="Arial"/>
                <a:sym typeface="Symbol"/>
              </a:rPr>
              <a:t>ee</a:t>
            </a:r>
            <a:r>
              <a:rPr lang="en-US" sz="2000" kern="0" dirty="0" smtClean="0">
                <a:solidFill>
                  <a:srgbClr val="000000"/>
                </a:solidFill>
                <a:latin typeface="Arial"/>
                <a:sym typeface="Symbol"/>
              </a:rPr>
              <a:t> </a:t>
            </a:r>
            <a:r>
              <a:rPr lang="en-US" sz="2000" kern="0" dirty="0">
                <a:solidFill>
                  <a:srgbClr val="000000"/>
                </a:solidFill>
                <a:latin typeface="Arial"/>
                <a:sym typeface="Symbol"/>
              </a:rPr>
              <a:t> </a:t>
            </a:r>
            <a:r>
              <a:rPr lang="en-US" sz="2000" kern="0" dirty="0" smtClean="0">
                <a:solidFill>
                  <a:srgbClr val="000000"/>
                </a:solidFill>
                <a:latin typeface="Arial"/>
                <a:sym typeface="Symbol"/>
              </a:rPr>
              <a:t>0.15 b </a:t>
            </a:r>
            <a:r>
              <a:rPr lang="en-US" sz="2000" kern="0" dirty="0" smtClean="0">
                <a:latin typeface="+mn-lt"/>
                <a:sym typeface="Symbol"/>
              </a:rPr>
              <a:t> constant with energy (LEP).  Lifetimes down to ~20 minutes.</a:t>
            </a:r>
            <a:endParaRPr lang="en-GB" sz="2000" kern="0" dirty="0" smtClean="0">
              <a:latin typeface="+mn-lt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2678513"/>
              </p:ext>
            </p:extLst>
          </p:nvPr>
        </p:nvGraphicFramePr>
        <p:xfrm>
          <a:off x="3403010" y="2617343"/>
          <a:ext cx="1562108" cy="7912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94" name="Equation" r:id="rId4" imgW="876240" imgH="444240" progId="Equation.3">
                  <p:embed/>
                </p:oleObj>
              </mc:Choice>
              <mc:Fallback>
                <p:oleObj name="Equation" r:id="rId4" imgW="876240" imgH="4442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403010" y="2617343"/>
                        <a:ext cx="1562108" cy="7912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930438" y="3736240"/>
            <a:ext cx="893193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b="1" i="1" kern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000" b="1" i="1" kern="0" baseline="-25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ip</a:t>
            </a:r>
            <a:r>
              <a:rPr lang="en-US" sz="2000" b="1" i="1" kern="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4</a:t>
            </a:r>
            <a:endParaRPr lang="en-GB" sz="2000" b="1" i="1" kern="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ight Arrow 10"/>
          <p:cNvSpPr/>
          <p:nvPr/>
        </p:nvSpPr>
        <p:spPr bwMode="auto">
          <a:xfrm>
            <a:off x="4043398" y="1711958"/>
            <a:ext cx="921720" cy="345645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77035" y="1711958"/>
            <a:ext cx="2366564" cy="707886"/>
          </a:xfrm>
          <a:prstGeom prst="rect">
            <a:avLst/>
          </a:prstGeom>
          <a:solidFill>
            <a:srgbClr val="FFFF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latin typeface="+mn-lt"/>
              </a:rPr>
              <a:t>Continuous injection (top-up)</a:t>
            </a:r>
            <a:endParaRPr lang="en-GB" sz="2000" kern="0" dirty="0" smtClean="0">
              <a:latin typeface="+mn-lt"/>
            </a:endParaRPr>
          </a:p>
        </p:txBody>
      </p:sp>
      <p:sp>
        <p:nvSpPr>
          <p:cNvPr id="13" name="Footer Placeholder 3"/>
          <p:cNvSpPr txBox="1">
            <a:spLocks/>
          </p:cNvSpPr>
          <p:nvPr/>
        </p:nvSpPr>
        <p:spPr bwMode="auto">
          <a:xfrm>
            <a:off x="7177059" y="5680412"/>
            <a:ext cx="1966941" cy="295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457200" rtl="0" eaLnBrk="1" latinLnBrk="0" hangingPunct="1">
              <a:defRPr sz="1400" b="0" kern="1200">
                <a:solidFill>
                  <a:schemeClr val="tx1"/>
                </a:solidFill>
                <a:latin typeface="Garamond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2000" b="1" dirty="0" smtClean="0">
                <a:solidFill>
                  <a:srgbClr val="3366FF"/>
                </a:solidFill>
              </a:rPr>
              <a:t>J. </a:t>
            </a:r>
            <a:r>
              <a:rPr lang="en-US" sz="2000" b="1" dirty="0" err="1" smtClean="0">
                <a:solidFill>
                  <a:srgbClr val="3366FF"/>
                </a:solidFill>
              </a:rPr>
              <a:t>Wenninger</a:t>
            </a:r>
            <a:r>
              <a:rPr lang="en-US" sz="2000" b="1" dirty="0" smtClean="0">
                <a:solidFill>
                  <a:srgbClr val="3366FF"/>
                </a:solidFill>
              </a:rPr>
              <a:t> </a:t>
            </a:r>
            <a:endParaRPr lang="en-US" sz="2000" b="1" dirty="0">
              <a:solidFill>
                <a:srgbClr val="3366FF"/>
              </a:solidFill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52ABBD3D-0831-9444-BC35-A71AEB7864A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31/07/2015</a:t>
            </a:r>
            <a:endParaRPr lang="en-US"/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en-US" smtClean="0"/>
              <a:t>Y.Papaphilippou - FCCee injector meeting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9873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162" y="3175288"/>
            <a:ext cx="7376853" cy="2977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3180" y="18288"/>
            <a:ext cx="7603620" cy="682103"/>
          </a:xfrm>
        </p:spPr>
        <p:txBody>
          <a:bodyPr/>
          <a:lstStyle/>
          <a:p>
            <a:r>
              <a:rPr lang="en-US" sz="4800" dirty="0" smtClean="0"/>
              <a:t>Booster ring considerations</a:t>
            </a:r>
            <a:endParaRPr lang="en-GB" sz="4800" dirty="0"/>
          </a:p>
        </p:txBody>
      </p:sp>
      <p:sp>
        <p:nvSpPr>
          <p:cNvPr id="8" name="TextBox 7"/>
          <p:cNvSpPr txBox="1"/>
          <p:nvPr/>
        </p:nvSpPr>
        <p:spPr>
          <a:xfrm>
            <a:off x="523302" y="986769"/>
            <a:ext cx="8315014" cy="70788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 defTabSz="914400" eaLnBrk="0" fontAlgn="base" hangingPunct="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solidFill>
                  <a:srgbClr val="000000"/>
                </a:solidFill>
                <a:latin typeface="Garamond"/>
                <a:cs typeface="Garamond"/>
              </a:rPr>
              <a:t>Besides the collider ring(s), a booster of the same size (same tunnel) must provide beams for </a:t>
            </a:r>
            <a:r>
              <a:rPr lang="en-US" sz="2000" b="1" kern="0" dirty="0" smtClean="0">
                <a:solidFill>
                  <a:srgbClr val="000000"/>
                </a:solidFill>
                <a:latin typeface="Garamond"/>
                <a:cs typeface="Garamond"/>
              </a:rPr>
              <a:t>top-up injection</a:t>
            </a:r>
            <a:r>
              <a:rPr lang="en-US" sz="2000" kern="0" dirty="0" smtClean="0">
                <a:solidFill>
                  <a:srgbClr val="000000"/>
                </a:solidFill>
                <a:latin typeface="Garamond"/>
                <a:cs typeface="Garamond"/>
              </a:rPr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1744463"/>
            <a:ext cx="8315014" cy="4001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 defTabSz="914400" eaLnBrk="0" fontAlgn="base" hangingPunct="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b="1" kern="0" dirty="0" smtClean="0">
                <a:solidFill>
                  <a:srgbClr val="000000"/>
                </a:solidFill>
                <a:latin typeface="Garamond"/>
                <a:cs typeface="Garamond"/>
              </a:rPr>
              <a:t>Injector complex for e+ and e- beams of ~20 </a:t>
            </a:r>
            <a:r>
              <a:rPr lang="en-US" sz="2000" b="1" kern="0" dirty="0" err="1" smtClean="0">
                <a:solidFill>
                  <a:srgbClr val="000000"/>
                </a:solidFill>
                <a:latin typeface="Garamond"/>
                <a:cs typeface="Garamond"/>
              </a:rPr>
              <a:t>GeV</a:t>
            </a:r>
            <a:endParaRPr lang="en-US" sz="2000" b="1" kern="0" dirty="0">
              <a:solidFill>
                <a:srgbClr val="000000"/>
              </a:solidFill>
              <a:latin typeface="Garamond"/>
              <a:cs typeface="Garamond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31/07/2015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Y.Papaphilippou - FCCee injector meeting 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79C4DA4-A801-BB4A-BCDF-9F79BBDA514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882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74678" y="-26640"/>
            <a:ext cx="8229600" cy="727031"/>
          </a:xfrm>
        </p:spPr>
        <p:txBody>
          <a:bodyPr/>
          <a:lstStyle/>
          <a:p>
            <a:r>
              <a:rPr lang="en-US" dirty="0" smtClean="0"/>
              <a:t>Schematic top-up cycle</a:t>
            </a:r>
            <a:endParaRPr lang="en-GB" dirty="0"/>
          </a:p>
        </p:txBody>
      </p:sp>
      <p:grpSp>
        <p:nvGrpSpPr>
          <p:cNvPr id="15" name="Group 14"/>
          <p:cNvGrpSpPr/>
          <p:nvPr/>
        </p:nvGrpSpPr>
        <p:grpSpPr>
          <a:xfrm>
            <a:off x="94316" y="4553153"/>
            <a:ext cx="3015952" cy="1728192"/>
            <a:chOff x="539552" y="4365104"/>
            <a:chExt cx="3015952" cy="1728192"/>
          </a:xfrm>
        </p:grpSpPr>
        <p:cxnSp>
          <p:nvCxnSpPr>
            <p:cNvPr id="6" name="Straight Connector 5"/>
            <p:cNvCxnSpPr/>
            <p:nvPr/>
          </p:nvCxnSpPr>
          <p:spPr>
            <a:xfrm flipV="1">
              <a:off x="539552" y="4365104"/>
              <a:ext cx="720080" cy="1728192"/>
            </a:xfrm>
            <a:prstGeom prst="line">
              <a:avLst/>
            </a:prstGeom>
            <a:ln w="476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259632" y="4365104"/>
              <a:ext cx="180020" cy="0"/>
            </a:xfrm>
            <a:prstGeom prst="line">
              <a:avLst/>
            </a:prstGeom>
            <a:ln w="476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439652" y="4365104"/>
              <a:ext cx="540060" cy="1728192"/>
            </a:xfrm>
            <a:prstGeom prst="line">
              <a:avLst/>
            </a:prstGeom>
            <a:ln w="476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1979712" y="6093296"/>
              <a:ext cx="1575792" cy="0"/>
            </a:xfrm>
            <a:prstGeom prst="line">
              <a:avLst/>
            </a:prstGeom>
            <a:ln w="476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3110268" y="4553153"/>
            <a:ext cx="3015952" cy="1728192"/>
            <a:chOff x="539552" y="4365104"/>
            <a:chExt cx="3015952" cy="1728192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39552" y="4365104"/>
              <a:ext cx="720080" cy="1728192"/>
            </a:xfrm>
            <a:prstGeom prst="line">
              <a:avLst/>
            </a:prstGeom>
            <a:ln w="476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1259632" y="4365104"/>
              <a:ext cx="180020" cy="0"/>
            </a:xfrm>
            <a:prstGeom prst="line">
              <a:avLst/>
            </a:prstGeom>
            <a:ln w="476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1439652" y="4365104"/>
              <a:ext cx="540060" cy="1728192"/>
            </a:xfrm>
            <a:prstGeom prst="line">
              <a:avLst/>
            </a:prstGeom>
            <a:ln w="476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1979712" y="6093296"/>
              <a:ext cx="1575792" cy="0"/>
            </a:xfrm>
            <a:prstGeom prst="line">
              <a:avLst/>
            </a:prstGeom>
            <a:ln w="476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220" y="4527455"/>
            <a:ext cx="3041650" cy="177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2" name="Straight Arrow Connector 21"/>
          <p:cNvCxnSpPr/>
          <p:nvPr/>
        </p:nvCxnSpPr>
        <p:spPr>
          <a:xfrm>
            <a:off x="94316" y="6489616"/>
            <a:ext cx="3015952" cy="0"/>
          </a:xfrm>
          <a:prstGeom prst="straightConnector1">
            <a:avLst/>
          </a:prstGeom>
          <a:ln w="3492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264446" y="6544816"/>
            <a:ext cx="561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 smtClean="0">
                <a:solidFill>
                  <a:prstClr val="black"/>
                </a:solidFill>
                <a:latin typeface="Calibri"/>
              </a:rPr>
              <a:t>12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s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94316" y="4176976"/>
            <a:ext cx="0" cy="2312640"/>
          </a:xfrm>
          <a:prstGeom prst="straightConnector1">
            <a:avLst/>
          </a:prstGeom>
          <a:ln w="34925">
            <a:solidFill>
              <a:srgbClr val="FF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5796" y="3609296"/>
            <a:ext cx="59301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2800" dirty="0">
                <a:solidFill>
                  <a:srgbClr val="FF0000"/>
                </a:solidFill>
                <a:latin typeface="Calibri"/>
              </a:rPr>
              <a:t>e</a:t>
            </a:r>
            <a:r>
              <a:rPr lang="en-US" sz="2800" dirty="0" smtClean="0">
                <a:solidFill>
                  <a:srgbClr val="FF0000"/>
                </a:solidFill>
                <a:latin typeface="Calibri"/>
              </a:rPr>
              <a:t>nergy of booster ring (for one species)</a:t>
            </a:r>
            <a:endParaRPr lang="en-GB" sz="2800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10653" y="4132516"/>
            <a:ext cx="981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b="1" dirty="0" smtClean="0">
                <a:solidFill>
                  <a:srgbClr val="FF0000"/>
                </a:solidFill>
                <a:latin typeface="Calibri"/>
              </a:rPr>
              <a:t>120 GeV</a:t>
            </a:r>
            <a:endParaRPr lang="en-GB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10653" y="5937710"/>
            <a:ext cx="870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b="1" dirty="0" smtClean="0">
                <a:solidFill>
                  <a:srgbClr val="FF0000"/>
                </a:solidFill>
                <a:latin typeface="Calibri"/>
              </a:rPr>
              <a:t>20 GeV</a:t>
            </a:r>
            <a:endParaRPr lang="en-GB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784906" y="4221147"/>
            <a:ext cx="217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>
                <a:solidFill>
                  <a:prstClr val="black"/>
                </a:solidFill>
                <a:latin typeface="Calibri"/>
              </a:rPr>
              <a:t>i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njection into collider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871966" y="5614544"/>
            <a:ext cx="14236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>
                <a:solidFill>
                  <a:prstClr val="black"/>
                </a:solidFill>
                <a:latin typeface="Calibri"/>
              </a:rPr>
              <a:t>i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njection into </a:t>
            </a:r>
          </a:p>
          <a:p>
            <a:pPr defTabSz="914400"/>
            <a:r>
              <a:rPr lang="en-US" dirty="0" smtClean="0">
                <a:solidFill>
                  <a:prstClr val="black"/>
                </a:solidFill>
                <a:latin typeface="Calibri"/>
              </a:rPr>
              <a:t>booster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1030" name="Group 1029"/>
          <p:cNvGrpSpPr/>
          <p:nvPr/>
        </p:nvGrpSpPr>
        <p:grpSpPr>
          <a:xfrm>
            <a:off x="859401" y="1881104"/>
            <a:ext cx="2925942" cy="648072"/>
            <a:chOff x="880536" y="1556792"/>
            <a:chExt cx="2925942" cy="648072"/>
          </a:xfrm>
        </p:grpSpPr>
        <p:cxnSp>
          <p:nvCxnSpPr>
            <p:cNvPr id="1024" name="Straight Connector 1023"/>
            <p:cNvCxnSpPr/>
            <p:nvPr/>
          </p:nvCxnSpPr>
          <p:spPr>
            <a:xfrm>
              <a:off x="880536" y="1556792"/>
              <a:ext cx="2880500" cy="648072"/>
            </a:xfrm>
            <a:prstGeom prst="line">
              <a:avLst/>
            </a:prstGeom>
            <a:ln w="4762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3806478" y="1556792"/>
              <a:ext cx="0" cy="648072"/>
            </a:xfrm>
            <a:prstGeom prst="line">
              <a:avLst/>
            </a:prstGeom>
            <a:ln w="4762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/>
          <p:cNvGrpSpPr/>
          <p:nvPr/>
        </p:nvGrpSpPr>
        <p:grpSpPr>
          <a:xfrm>
            <a:off x="3785343" y="1881104"/>
            <a:ext cx="2925942" cy="648072"/>
            <a:chOff x="880536" y="1556792"/>
            <a:chExt cx="2925942" cy="648072"/>
          </a:xfrm>
        </p:grpSpPr>
        <p:cxnSp>
          <p:nvCxnSpPr>
            <p:cNvPr id="41" name="Straight Connector 40"/>
            <p:cNvCxnSpPr/>
            <p:nvPr/>
          </p:nvCxnSpPr>
          <p:spPr>
            <a:xfrm>
              <a:off x="880536" y="1556792"/>
              <a:ext cx="2880500" cy="648072"/>
            </a:xfrm>
            <a:prstGeom prst="line">
              <a:avLst/>
            </a:prstGeom>
            <a:ln w="4762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3806478" y="1556792"/>
              <a:ext cx="0" cy="648072"/>
            </a:xfrm>
            <a:prstGeom prst="line">
              <a:avLst/>
            </a:prstGeom>
            <a:ln w="4762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4" name="Straight Connector 43"/>
          <p:cNvCxnSpPr/>
          <p:nvPr/>
        </p:nvCxnSpPr>
        <p:spPr>
          <a:xfrm>
            <a:off x="6711285" y="1881104"/>
            <a:ext cx="2456585" cy="504056"/>
          </a:xfrm>
          <a:prstGeom prst="line">
            <a:avLst/>
          </a:prstGeom>
          <a:ln w="476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65796" y="2205140"/>
            <a:ext cx="793168" cy="180020"/>
          </a:xfrm>
          <a:prstGeom prst="line">
            <a:avLst/>
          </a:prstGeom>
          <a:ln w="476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904406" y="1881104"/>
            <a:ext cx="0" cy="504056"/>
          </a:xfrm>
          <a:prstGeom prst="line">
            <a:avLst/>
          </a:prstGeom>
          <a:ln w="476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V="1">
            <a:off x="94316" y="1558266"/>
            <a:ext cx="0" cy="2051030"/>
          </a:xfrm>
          <a:prstGeom prst="straightConnector1">
            <a:avLst/>
          </a:prstGeom>
          <a:ln w="34925">
            <a:solidFill>
              <a:srgbClr val="00B05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247989" y="1161024"/>
            <a:ext cx="71647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2800" dirty="0">
                <a:solidFill>
                  <a:srgbClr val="00B050"/>
                </a:solidFill>
                <a:latin typeface="Calibri"/>
              </a:rPr>
              <a:t>b</a:t>
            </a:r>
            <a:r>
              <a:rPr lang="en-US" sz="2800" dirty="0" smtClean="0">
                <a:solidFill>
                  <a:srgbClr val="00B050"/>
                </a:solidFill>
                <a:latin typeface="Calibri"/>
              </a:rPr>
              <a:t>eam current in collider (21 min. beam lifetime)</a:t>
            </a:r>
            <a:endParaRPr lang="en-GB" sz="2800" dirty="0">
              <a:solidFill>
                <a:srgbClr val="00B050"/>
              </a:solidFill>
              <a:latin typeface="Calibri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00045" y="1704544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b="1" dirty="0" smtClean="0">
                <a:solidFill>
                  <a:srgbClr val="00B050"/>
                </a:solidFill>
                <a:latin typeface="Calibri"/>
              </a:rPr>
              <a:t>100%</a:t>
            </a:r>
            <a:endParaRPr lang="en-GB" b="1" dirty="0">
              <a:solidFill>
                <a:srgbClr val="00B050"/>
              </a:solidFill>
              <a:latin typeface="Calibri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14312" y="2291644"/>
            <a:ext cx="586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b="1" dirty="0" smtClean="0">
                <a:solidFill>
                  <a:srgbClr val="00B050"/>
                </a:solidFill>
                <a:latin typeface="Calibri"/>
              </a:rPr>
              <a:t>98%</a:t>
            </a:r>
            <a:endParaRPr lang="en-GB" b="1" dirty="0">
              <a:solidFill>
                <a:srgbClr val="00B050"/>
              </a:solidFill>
              <a:latin typeface="Calibri"/>
            </a:endParaRPr>
          </a:p>
        </p:txBody>
      </p:sp>
      <p:sp>
        <p:nvSpPr>
          <p:cNvPr id="1036" name="TextBox 1035"/>
          <p:cNvSpPr txBox="1"/>
          <p:nvPr/>
        </p:nvSpPr>
        <p:spPr>
          <a:xfrm>
            <a:off x="4940029" y="2664032"/>
            <a:ext cx="27319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2000" dirty="0">
                <a:solidFill>
                  <a:srgbClr val="00B050"/>
                </a:solidFill>
                <a:latin typeface="Calibri"/>
              </a:rPr>
              <a:t>a</a:t>
            </a:r>
            <a:r>
              <a:rPr lang="en-US" sz="2000" dirty="0" smtClean="0">
                <a:solidFill>
                  <a:srgbClr val="00B050"/>
                </a:solidFill>
                <a:latin typeface="Calibri"/>
              </a:rPr>
              <a:t>lmost constant current </a:t>
            </a:r>
            <a:endParaRPr lang="en-GB" sz="2000" dirty="0">
              <a:solidFill>
                <a:srgbClr val="00B050"/>
              </a:solidFill>
              <a:latin typeface="Calibri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FAEB134-6EA8-5E45-B122-58ED561A2D3B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98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1850" y="-56409"/>
            <a:ext cx="7600650" cy="513561"/>
          </a:xfrm>
        </p:spPr>
        <p:txBody>
          <a:bodyPr/>
          <a:lstStyle/>
          <a:p>
            <a:r>
              <a:rPr lang="en-US" sz="4800" dirty="0" smtClean="0"/>
              <a:t>Target injector parameters</a:t>
            </a:r>
            <a:endParaRPr lang="en-GB" sz="48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4414522"/>
              </p:ext>
            </p:extLst>
          </p:nvPr>
        </p:nvGraphicFramePr>
        <p:xfrm>
          <a:off x="811318" y="858318"/>
          <a:ext cx="7644681" cy="3472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07173"/>
                <a:gridCol w="779780"/>
                <a:gridCol w="659130"/>
                <a:gridCol w="659130"/>
                <a:gridCol w="540068"/>
                <a:gridCol w="799400"/>
              </a:tblGrid>
              <a:tr h="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0000FF"/>
                          </a:solidFill>
                          <a:latin typeface="+mn-lt"/>
                        </a:rPr>
                        <a:t>Parameter</a:t>
                      </a:r>
                      <a:endParaRPr lang="en-GB" sz="180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aseline="0" dirty="0" smtClean="0">
                          <a:solidFill>
                            <a:srgbClr val="0000FF"/>
                          </a:solidFill>
                          <a:latin typeface="+mn-lt"/>
                        </a:rPr>
                        <a:t>Z</a:t>
                      </a:r>
                      <a:endParaRPr lang="en-GB" sz="180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FF"/>
                          </a:solidFill>
                          <a:latin typeface="+mn-lt"/>
                        </a:rPr>
                        <a:t>W</a:t>
                      </a:r>
                      <a:endParaRPr lang="en-GB" sz="180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FF"/>
                          </a:solidFill>
                          <a:latin typeface="+mn-lt"/>
                        </a:rPr>
                        <a:t>H</a:t>
                      </a:r>
                      <a:endParaRPr lang="en-GB" sz="180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solidFill>
                            <a:srgbClr val="0000FF"/>
                          </a:solidFill>
                          <a:latin typeface="+mn-lt"/>
                        </a:rPr>
                        <a:t>tt</a:t>
                      </a:r>
                      <a:endParaRPr lang="en-GB" sz="180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CC0000"/>
                          </a:solidFill>
                          <a:latin typeface="+mn-lt"/>
                        </a:rPr>
                        <a:t>LEP2</a:t>
                      </a:r>
                      <a:endParaRPr lang="en-GB" sz="1800" dirty="0">
                        <a:solidFill>
                          <a:srgbClr val="CC0000"/>
                        </a:solidFill>
                        <a:latin typeface="+mn-lt"/>
                      </a:endParaRP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+mn-lt"/>
                        </a:rPr>
                        <a:t>E</a:t>
                      </a:r>
                      <a:r>
                        <a:rPr lang="en-US" sz="1800" baseline="0" dirty="0" smtClean="0">
                          <a:latin typeface="+mn-lt"/>
                        </a:rPr>
                        <a:t> [</a:t>
                      </a:r>
                      <a:r>
                        <a:rPr lang="en-US" sz="1800" baseline="0" dirty="0" err="1" smtClean="0">
                          <a:latin typeface="+mn-lt"/>
                        </a:rPr>
                        <a:t>GeV</a:t>
                      </a:r>
                      <a:r>
                        <a:rPr lang="en-US" sz="1800" baseline="0" dirty="0" smtClean="0">
                          <a:latin typeface="+mn-lt"/>
                        </a:rPr>
                        <a:t>]</a:t>
                      </a:r>
                      <a:endParaRPr lang="en-GB" sz="18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n-lt"/>
                        </a:rPr>
                        <a:t>45.5</a:t>
                      </a:r>
                      <a:endParaRPr lang="en-GB" sz="18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n-lt"/>
                        </a:rPr>
                        <a:t>80</a:t>
                      </a:r>
                      <a:endParaRPr lang="en-GB" sz="18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n-lt"/>
                        </a:rPr>
                        <a:t>120</a:t>
                      </a:r>
                      <a:endParaRPr lang="en-GB" sz="18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n-lt"/>
                        </a:rPr>
                        <a:t>175</a:t>
                      </a:r>
                      <a:endParaRPr lang="en-GB" sz="18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n-lt"/>
                        </a:rPr>
                        <a:t>104</a:t>
                      </a:r>
                      <a:endParaRPr lang="en-GB" sz="1800" dirty="0">
                        <a:latin typeface="+mn-lt"/>
                      </a:endParaRP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+mn-lt"/>
                        </a:rPr>
                        <a:t>I</a:t>
                      </a:r>
                      <a:r>
                        <a:rPr lang="en-US" sz="1800" baseline="0" dirty="0" smtClean="0">
                          <a:latin typeface="+mn-lt"/>
                        </a:rPr>
                        <a:t> [mA]</a:t>
                      </a:r>
                      <a:endParaRPr lang="en-GB" sz="18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n-lt"/>
                        </a:rPr>
                        <a:t>1442</a:t>
                      </a:r>
                      <a:endParaRPr lang="en-GB" sz="18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n-lt"/>
                        </a:rPr>
                        <a:t>151</a:t>
                      </a:r>
                      <a:endParaRPr lang="en-GB" sz="18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n-lt"/>
                        </a:rPr>
                        <a:t>30</a:t>
                      </a:r>
                      <a:endParaRPr lang="en-GB" sz="18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n-lt"/>
                        </a:rPr>
                        <a:t>7</a:t>
                      </a:r>
                      <a:endParaRPr lang="en-GB" sz="18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n-lt"/>
                        </a:rPr>
                        <a:t>1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+mn-lt"/>
                        </a:rPr>
                        <a:t>No. bunches</a:t>
                      </a:r>
                      <a:r>
                        <a:rPr lang="en-US" sz="1800" baseline="0" dirty="0" smtClean="0">
                          <a:latin typeface="+mn-lt"/>
                        </a:rPr>
                        <a:t> </a:t>
                      </a:r>
                      <a:endParaRPr lang="en-GB" sz="18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n-lt"/>
                        </a:rPr>
                        <a:t>16700</a:t>
                      </a:r>
                      <a:endParaRPr lang="en-GB" sz="18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n-lt"/>
                        </a:rPr>
                        <a:t>4490</a:t>
                      </a:r>
                      <a:endParaRPr lang="en-GB" sz="18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n-lt"/>
                        </a:rPr>
                        <a:t>1360</a:t>
                      </a:r>
                      <a:endParaRPr lang="en-GB" sz="18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n-lt"/>
                        </a:rPr>
                        <a:t>98</a:t>
                      </a:r>
                      <a:endParaRPr lang="en-GB" sz="18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n-lt"/>
                        </a:rPr>
                        <a:t>4</a:t>
                      </a:r>
                      <a:endParaRPr lang="en-GB" sz="1800" dirty="0">
                        <a:latin typeface="+mn-lt"/>
                      </a:endParaRP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Bunch population [10</a:t>
                      </a:r>
                      <a:r>
                        <a:rPr lang="en-US" sz="18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]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0.46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Lifetime [min]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Garamond"/>
                        </a:rPr>
                        <a:t>Time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Garamond"/>
                        </a:rPr>
                        <a:t> between i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Garamond"/>
                        </a:rPr>
                        <a:t>njections [sec]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Garamond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Injected top</a:t>
                      </a:r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-up bunch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population [10</a:t>
                      </a:r>
                      <a:r>
                        <a:rPr lang="en-US" sz="18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]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601.2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62.9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12.5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0.34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Required particle flux for top-up [10</a:t>
                      </a:r>
                      <a:r>
                        <a:rPr lang="en-US" sz="18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p/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sec]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2.10</a:t>
                      </a:r>
                      <a:endParaRPr lang="en-US" sz="18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0.89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0.44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0.13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0.001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Required particle flux for full filling [10</a:t>
                      </a:r>
                      <a:r>
                        <a:rPr lang="en-US" sz="18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/sec]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31.3</a:t>
                      </a:r>
                      <a:endParaRPr lang="en-US" sz="18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3.3</a:t>
                      </a:r>
                      <a:endParaRPr lang="en-US" sz="18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0.7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0.1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0.02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Booster injector ramp rate [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GeV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/sec]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5.2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12.2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20.4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31.6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17.1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sp>
        <p:nvSpPr>
          <p:cNvPr id="9" name="Content Placeholder 2"/>
          <p:cNvSpPr txBox="1">
            <a:spLocks/>
          </p:cNvSpPr>
          <p:nvPr/>
        </p:nvSpPr>
        <p:spPr>
          <a:xfrm>
            <a:off x="0" y="4369760"/>
            <a:ext cx="9144000" cy="2612760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defRPr sz="3200">
                <a:solidFill>
                  <a:schemeClr val="tx1"/>
                </a:solidFill>
                <a:latin typeface="+mn-lt"/>
                <a:ea typeface="ＭＳ Ｐゴシック" pitchFamily="22" charset="-128"/>
                <a:cs typeface="ＭＳ Ｐゴシック" pitchFamily="22" charset="-128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¨"/>
              <a:defRPr sz="28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2"/>
              <a:buChar char="¨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smtClean="0">
                <a:cs typeface="Garamond"/>
              </a:rPr>
              <a:t>For </a:t>
            </a:r>
            <a:r>
              <a:rPr lang="en-US" dirty="0">
                <a:cs typeface="Garamond"/>
              </a:rPr>
              <a:t>defining injector cycle and </a:t>
            </a:r>
            <a:r>
              <a:rPr lang="en-US" dirty="0" smtClean="0">
                <a:cs typeface="Garamond"/>
              </a:rPr>
              <a:t>flux, assumed </a:t>
            </a:r>
            <a:r>
              <a:rPr lang="en-US" b="1" dirty="0" smtClean="0">
                <a:cs typeface="Garamond"/>
              </a:rPr>
              <a:t>2%</a:t>
            </a:r>
            <a:r>
              <a:rPr lang="en-US" dirty="0" smtClean="0">
                <a:cs typeface="Garamond"/>
              </a:rPr>
              <a:t> of current decay between top-ups </a:t>
            </a:r>
          </a:p>
          <a:p>
            <a:pPr lvl="1"/>
            <a:r>
              <a:rPr lang="en-US" dirty="0" smtClean="0">
                <a:cs typeface="Garamond"/>
              </a:rPr>
              <a:t>The top energy </a:t>
            </a:r>
            <a:r>
              <a:rPr lang="en-US" dirty="0" err="1" smtClean="0">
                <a:cs typeface="Garamond"/>
              </a:rPr>
              <a:t>Fcc-ee</a:t>
            </a:r>
            <a:r>
              <a:rPr lang="en-US" dirty="0" smtClean="0">
                <a:cs typeface="Garamond"/>
              </a:rPr>
              <a:t> defines the maximum time between injections/species (</a:t>
            </a:r>
            <a:r>
              <a:rPr lang="en-US" b="1" dirty="0" smtClean="0">
                <a:cs typeface="Garamond"/>
              </a:rPr>
              <a:t>25sec</a:t>
            </a:r>
            <a:r>
              <a:rPr lang="en-US" dirty="0" smtClean="0">
                <a:cs typeface="Garamond"/>
              </a:rPr>
              <a:t>)</a:t>
            </a:r>
          </a:p>
          <a:p>
            <a:pPr lvl="1"/>
            <a:r>
              <a:rPr lang="en-US" dirty="0" smtClean="0">
                <a:cs typeface="Garamond"/>
              </a:rPr>
              <a:t>Considering 50% duty factor (</a:t>
            </a:r>
            <a:r>
              <a:rPr lang="en-US" dirty="0">
                <a:cs typeface="Garamond"/>
              </a:rPr>
              <a:t>Interleaved e</a:t>
            </a:r>
            <a:r>
              <a:rPr lang="en-US" baseline="30000" dirty="0">
                <a:cs typeface="Garamond"/>
              </a:rPr>
              <a:t>+</a:t>
            </a:r>
            <a:r>
              <a:rPr lang="en-US" dirty="0">
                <a:cs typeface="Garamond"/>
              </a:rPr>
              <a:t>/e</a:t>
            </a:r>
            <a:r>
              <a:rPr lang="en-US" baseline="30000" dirty="0">
                <a:cs typeface="Garamond"/>
              </a:rPr>
              <a:t>- </a:t>
            </a:r>
            <a:r>
              <a:rPr lang="en-US" dirty="0" smtClean="0">
                <a:cs typeface="Garamond"/>
              </a:rPr>
              <a:t>injection), injections should be made at a minimum rate of </a:t>
            </a:r>
            <a:r>
              <a:rPr lang="en-US" b="1" dirty="0" smtClean="0">
                <a:cs typeface="Garamond"/>
              </a:rPr>
              <a:t>~0.1Hz</a:t>
            </a:r>
          </a:p>
          <a:p>
            <a:r>
              <a:rPr lang="en-US" dirty="0" smtClean="0">
                <a:cs typeface="Garamond"/>
              </a:rPr>
              <a:t>For </a:t>
            </a:r>
            <a:r>
              <a:rPr lang="en-US" dirty="0">
                <a:cs typeface="Garamond"/>
              </a:rPr>
              <a:t>full collider filling (0.25mA/min for LEP</a:t>
            </a:r>
            <a:r>
              <a:rPr lang="en-US" dirty="0" smtClean="0">
                <a:cs typeface="Garamond"/>
              </a:rPr>
              <a:t>), assumed </a:t>
            </a:r>
            <a:r>
              <a:rPr lang="en-US" b="1" dirty="0" smtClean="0">
                <a:cs typeface="Garamond"/>
              </a:rPr>
              <a:t>20min</a:t>
            </a:r>
            <a:r>
              <a:rPr lang="en-US" dirty="0" smtClean="0">
                <a:cs typeface="Garamond"/>
              </a:rPr>
              <a:t> of filling time and </a:t>
            </a:r>
            <a:r>
              <a:rPr lang="en-US" b="1" dirty="0" smtClean="0">
                <a:cs typeface="Garamond"/>
              </a:rPr>
              <a:t>80%</a:t>
            </a:r>
            <a:r>
              <a:rPr lang="en-US" dirty="0" smtClean="0">
                <a:cs typeface="Garamond"/>
              </a:rPr>
              <a:t> transfer efficiency along the injector chain</a:t>
            </a:r>
          </a:p>
          <a:p>
            <a:r>
              <a:rPr lang="en-US" dirty="0" smtClean="0">
                <a:cs typeface="Garamond"/>
              </a:rPr>
              <a:t>Ramp rate for 0.1Hz injection considering linear ramp and short flat bottom and flat top (~100ms)</a:t>
            </a:r>
          </a:p>
          <a:p>
            <a:r>
              <a:rPr lang="en-US" dirty="0" smtClean="0">
                <a:cs typeface="Garamond"/>
              </a:rPr>
              <a:t>Note that LEP2 injector parameters are obtained with the same assumptions</a:t>
            </a:r>
            <a:endParaRPr lang="en-US" dirty="0"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39499352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3251496"/>
              </p:ext>
            </p:extLst>
          </p:nvPr>
        </p:nvGraphicFramePr>
        <p:xfrm>
          <a:off x="1214265" y="1000614"/>
          <a:ext cx="6582395" cy="3703689"/>
        </p:xfrm>
        <a:graphic>
          <a:graphicData uri="http://schemas.openxmlformats.org/drawingml/2006/table">
            <a:tbl>
              <a:tblPr/>
              <a:tblGrid>
                <a:gridCol w="2864621"/>
                <a:gridCol w="961594"/>
                <a:gridCol w="857922"/>
                <a:gridCol w="1175422"/>
                <a:gridCol w="722836"/>
              </a:tblGrid>
              <a:tr h="3204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Times New Roman"/>
                        </a:rPr>
                        <a:t>Parameters</a:t>
                      </a:r>
                      <a:endParaRPr lang="en-US" sz="1800" b="1" dirty="0">
                        <a:solidFill>
                          <a:srgbClr val="1F497D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Times New Roman"/>
                        </a:rPr>
                        <a:t>LIL e-</a:t>
                      </a:r>
                      <a:endParaRPr lang="en-US" sz="1800" b="1" dirty="0">
                        <a:solidFill>
                          <a:srgbClr val="1F497D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Times New Roman"/>
                        </a:rPr>
                        <a:t>EPA e-</a:t>
                      </a:r>
                      <a:endParaRPr lang="en-US" sz="1800" b="1" dirty="0">
                        <a:solidFill>
                          <a:srgbClr val="1F497D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Times New Roman"/>
                        </a:rPr>
                        <a:t>LIL e-</a:t>
                      </a:r>
                      <a:r>
                        <a:rPr lang="en-US" sz="1800" b="1" baseline="0" dirty="0" smtClean="0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Times New Roman"/>
                        </a:rPr>
                        <a:t> for e+</a:t>
                      </a:r>
                      <a:endParaRPr lang="en-US" sz="1800" b="1" dirty="0">
                        <a:solidFill>
                          <a:srgbClr val="1F497D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Times New Roman"/>
                        </a:rPr>
                        <a:t>EPA e+</a:t>
                      </a:r>
                      <a:endParaRPr lang="en-US" sz="1800" b="1" dirty="0">
                        <a:solidFill>
                          <a:srgbClr val="1F497D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3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energy [</a:t>
                      </a:r>
                      <a:r>
                        <a:rPr lang="en-US" sz="1800" b="1" dirty="0" err="1" smtClean="0">
                          <a:latin typeface="Calibri"/>
                          <a:ea typeface="Calibri"/>
                          <a:cs typeface="Times New Roman"/>
                        </a:rPr>
                        <a:t>GeV</a:t>
                      </a: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]</a:t>
                      </a: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0.2 to 0.7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0.500</a:t>
                      </a: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0.200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0.500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3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bunch population</a:t>
                      </a: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[10</a:t>
                      </a:r>
                      <a:r>
                        <a:rPr lang="en-US" sz="1800" b="1" baseline="30000" dirty="0" smtClean="0"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]</a:t>
                      </a: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800" b="1" baseline="30000" dirty="0" smtClean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baseline="30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0.5 to 20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3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bunch length [</a:t>
                      </a:r>
                      <a:r>
                        <a:rPr lang="en-US" sz="1800" b="1" dirty="0" err="1" smtClean="0">
                          <a:latin typeface="Calibri"/>
                          <a:ea typeface="Calibri"/>
                          <a:cs typeface="Times New Roman"/>
                        </a:rPr>
                        <a:t>ps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]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3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bunch interval [ns]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0.333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0.333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3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beam</a:t>
                      </a: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pulse length [ns]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 to 50</a:t>
                      </a: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3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Beam sizes [mm] (</a:t>
                      </a:r>
                      <a:r>
                        <a:rPr lang="en-US" sz="1800" b="1" dirty="0" err="1" smtClean="0">
                          <a:latin typeface="Calibri"/>
                          <a:ea typeface="Calibri"/>
                          <a:cs typeface="Times New Roman"/>
                        </a:rPr>
                        <a:t>rms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3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Flux</a:t>
                      </a: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[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r>
                        <a:rPr lang="en-US" sz="1800" b="1" baseline="300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11 </a:t>
                      </a: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p/s]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  <a:endParaRPr lang="en-US" sz="1800" b="1" baseline="30000" dirty="0" smtClean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0.7</a:t>
                      </a:r>
                      <a:endParaRPr lang="en-US" sz="1800" b="1" baseline="30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3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repetition</a:t>
                      </a: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rate [Hz]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0.83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0.09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3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Number</a:t>
                      </a: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of bunches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1 to 8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 to 8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3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Max. bunch population</a:t>
                      </a: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[10</a:t>
                      </a:r>
                      <a:r>
                        <a:rPr lang="en-US" sz="1800" b="1" baseline="30000" dirty="0" smtClean="0"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]</a:t>
                      </a: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en-US" sz="1800" b="1" baseline="30000" dirty="0" smtClean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4.5</a:t>
                      </a:r>
                      <a:endParaRPr lang="en-US" sz="1800" b="1" baseline="30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930980" y="268260"/>
            <a:ext cx="7751390" cy="580999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+mj-lt"/>
                <a:ea typeface="ＭＳ Ｐゴシック" pitchFamily="22" charset="-128"/>
                <a:cs typeface="ＭＳ Ｐゴシック" pitchFamily="22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9pPr>
          </a:lstStyle>
          <a:p>
            <a:r>
              <a:rPr lang="en-GB" sz="4000" dirty="0" smtClean="0">
                <a:latin typeface="Bookman Old Style" pitchFamily="18" charset="0"/>
              </a:rPr>
              <a:t>LEP pre-injector parameters</a:t>
            </a:r>
          </a:p>
        </p:txBody>
      </p:sp>
      <p:sp>
        <p:nvSpPr>
          <p:cNvPr id="9" name="Content Placeholder 6"/>
          <p:cNvSpPr txBox="1">
            <a:spLocks/>
          </p:cNvSpPr>
          <p:nvPr/>
        </p:nvSpPr>
        <p:spPr>
          <a:xfrm>
            <a:off x="80632" y="4797954"/>
            <a:ext cx="9010937" cy="2093909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defRPr sz="3200">
                <a:solidFill>
                  <a:schemeClr val="tx1"/>
                </a:solidFill>
                <a:latin typeface="+mn-lt"/>
                <a:ea typeface="ＭＳ Ｐゴシック" pitchFamily="22" charset="-128"/>
                <a:cs typeface="ＭＳ Ｐゴシック" pitchFamily="22" charset="-128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¨"/>
              <a:defRPr sz="28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2"/>
              <a:buChar char="¨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smtClean="0"/>
              <a:t>Flux for </a:t>
            </a:r>
            <a:r>
              <a:rPr lang="en-US" dirty="0" smtClean="0">
                <a:solidFill>
                  <a:srgbClr val="3366FF"/>
                </a:solidFill>
              </a:rPr>
              <a:t>electrons</a:t>
            </a:r>
            <a:r>
              <a:rPr lang="en-US" dirty="0" smtClean="0"/>
              <a:t> quite high, much lower for </a:t>
            </a:r>
            <a:r>
              <a:rPr lang="en-US" dirty="0" smtClean="0">
                <a:solidFill>
                  <a:srgbClr val="FF0000"/>
                </a:solidFill>
              </a:rPr>
              <a:t>positrons</a:t>
            </a:r>
          </a:p>
          <a:p>
            <a:pPr lvl="1"/>
            <a:r>
              <a:rPr lang="en-US" dirty="0" smtClean="0"/>
              <a:t>Injection efficiency through the injectors almost 100% </a:t>
            </a:r>
            <a:endParaRPr lang="en-US" dirty="0"/>
          </a:p>
          <a:p>
            <a:pPr lvl="1"/>
            <a:r>
              <a:rPr lang="en-US" b="1" dirty="0" smtClean="0"/>
              <a:t>Betatron</a:t>
            </a:r>
            <a:r>
              <a:rPr lang="en-US" dirty="0" smtClean="0"/>
              <a:t> Injection efficiency to LEP was </a:t>
            </a:r>
            <a:r>
              <a:rPr lang="en-US" b="1" dirty="0" smtClean="0"/>
              <a:t>~50% </a:t>
            </a:r>
            <a:r>
              <a:rPr lang="en-US" dirty="0"/>
              <a:t>(</a:t>
            </a:r>
            <a:r>
              <a:rPr lang="en-US" dirty="0" smtClean="0"/>
              <a:t>filled machine)</a:t>
            </a:r>
          </a:p>
          <a:p>
            <a:pPr lvl="1"/>
            <a:r>
              <a:rPr lang="en-US" b="1" dirty="0" smtClean="0"/>
              <a:t>Alternative </a:t>
            </a:r>
            <a:r>
              <a:rPr lang="en-US" dirty="0" smtClean="0"/>
              <a:t>injection</a:t>
            </a:r>
            <a:r>
              <a:rPr lang="en-US" b="1" dirty="0" smtClean="0"/>
              <a:t> </a:t>
            </a:r>
            <a:r>
              <a:rPr lang="en-US" dirty="0" smtClean="0"/>
              <a:t>scheme was necessary for pushing injection efficiency to </a:t>
            </a:r>
            <a:r>
              <a:rPr lang="en-US" b="1" dirty="0" smtClean="0"/>
              <a:t>~85% </a:t>
            </a:r>
            <a:r>
              <a:rPr lang="en-US" dirty="0" smtClean="0"/>
              <a:t>(see below)</a:t>
            </a:r>
          </a:p>
          <a:p>
            <a:r>
              <a:rPr lang="en-US" dirty="0" smtClean="0"/>
              <a:t>Positron accumulation time quite long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7125718" y="3346472"/>
            <a:ext cx="574493" cy="383030"/>
          </a:xfrm>
          <a:prstGeom prst="ellipse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303651" y="3346472"/>
            <a:ext cx="503941" cy="383030"/>
          </a:xfrm>
          <a:prstGeom prst="ellipse">
            <a:avLst/>
          </a:prstGeom>
          <a:noFill/>
          <a:ln w="19050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ooter Placeholder 3"/>
          <p:cNvSpPr txBox="1">
            <a:spLocks/>
          </p:cNvSpPr>
          <p:nvPr/>
        </p:nvSpPr>
        <p:spPr bwMode="auto">
          <a:xfrm>
            <a:off x="-491520" y="1395380"/>
            <a:ext cx="208397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457200" rtl="0" eaLnBrk="1" latinLnBrk="0" hangingPunct="1">
              <a:defRPr sz="1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800" b="1" dirty="0" smtClean="0">
                <a:solidFill>
                  <a:srgbClr val="3366FF"/>
                </a:solidFill>
              </a:rPr>
              <a:t>L. </a:t>
            </a:r>
            <a:r>
              <a:rPr lang="en-US" sz="1800" b="1" dirty="0" err="1" smtClean="0">
                <a:solidFill>
                  <a:srgbClr val="3366FF"/>
                </a:solidFill>
              </a:rPr>
              <a:t>Rinolfi</a:t>
            </a:r>
            <a:endParaRPr lang="en-US" sz="1800" b="1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3905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2335"/>
            <a:ext cx="8229600" cy="533400"/>
          </a:xfrm>
          <a:ln/>
        </p:spPr>
        <p:txBody>
          <a:bodyPr/>
          <a:lstStyle/>
          <a:p>
            <a:r>
              <a:rPr lang="en-GB" dirty="0"/>
              <a:t>SPS as LEP Injector</a:t>
            </a:r>
          </a:p>
        </p:txBody>
      </p:sp>
      <p:pic>
        <p:nvPicPr>
          <p:cNvPr id="26635" name="Picture 11" descr="DSC025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496" y="1090179"/>
            <a:ext cx="3426957" cy="2467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95"/>
          <a:stretch/>
        </p:blipFill>
        <p:spPr bwMode="auto">
          <a:xfrm>
            <a:off x="2748851" y="2074398"/>
            <a:ext cx="2206162" cy="1458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3" name="Footer Placeholder 3"/>
          <p:cNvSpPr txBox="1">
            <a:spLocks/>
          </p:cNvSpPr>
          <p:nvPr/>
        </p:nvSpPr>
        <p:spPr bwMode="auto">
          <a:xfrm>
            <a:off x="264770" y="645495"/>
            <a:ext cx="4038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457200" rtl="0" eaLnBrk="1" latinLnBrk="0" hangingPunct="1">
              <a:defRPr sz="1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800" b="1" dirty="0" smtClean="0">
                <a:solidFill>
                  <a:srgbClr val="3366FF"/>
                </a:solidFill>
              </a:rPr>
              <a:t>P. Collier – Academic Training 2005</a:t>
            </a:r>
            <a:endParaRPr lang="en-US" sz="1800" b="1" dirty="0">
              <a:solidFill>
                <a:srgbClr val="3366FF"/>
              </a:solidFill>
            </a:endParaRPr>
          </a:p>
        </p:txBody>
      </p:sp>
      <p:sp>
        <p:nvSpPr>
          <p:cNvPr id="14" name="Content Placeholder 6"/>
          <p:cNvSpPr txBox="1">
            <a:spLocks/>
          </p:cNvSpPr>
          <p:nvPr/>
        </p:nvSpPr>
        <p:spPr>
          <a:xfrm>
            <a:off x="-1" y="3557989"/>
            <a:ext cx="4836959" cy="3311323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defRPr sz="3200">
                <a:solidFill>
                  <a:schemeClr val="tx1"/>
                </a:solidFill>
                <a:latin typeface="+mn-lt"/>
                <a:ea typeface="ＭＳ Ｐゴシック" pitchFamily="22" charset="-128"/>
                <a:cs typeface="ＭＳ Ｐゴシック" pitchFamily="22" charset="-128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¨"/>
              <a:defRPr sz="28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2"/>
              <a:buChar char="¨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defTabSz="914400">
              <a:lnSpc>
                <a:spcPct val="120000"/>
              </a:lnSpc>
              <a:spcBef>
                <a:spcPts val="0"/>
              </a:spcBef>
            </a:pPr>
            <a:r>
              <a:rPr lang="en-GB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LEP filling </a:t>
            </a:r>
            <a:r>
              <a:rPr lang="en-GB" dirty="0">
                <a:solidFill>
                  <a:srgbClr val="000000"/>
                </a:solidFill>
                <a:ea typeface="ＭＳ Ｐゴシック" charset="0"/>
                <a:cs typeface="Garamond"/>
              </a:rPr>
              <a:t>interleaved with FT proton </a:t>
            </a:r>
            <a:r>
              <a:rPr lang="en-GB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operation </a:t>
            </a:r>
          </a:p>
          <a:p>
            <a:pPr lvl="1" defTabSz="914400">
              <a:lnSpc>
                <a:spcPct val="120000"/>
              </a:lnSpc>
              <a:spcBef>
                <a:spcPts val="0"/>
              </a:spcBef>
            </a:pPr>
            <a:r>
              <a:rPr lang="en-GB" dirty="0">
                <a:solidFill>
                  <a:srgbClr val="000000"/>
                </a:solidFill>
                <a:ea typeface="ＭＳ Ｐゴシック" charset="0"/>
                <a:cs typeface="Garamond"/>
              </a:rPr>
              <a:t>I</a:t>
            </a:r>
            <a:r>
              <a:rPr lang="en-GB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nitially </a:t>
            </a:r>
            <a:r>
              <a:rPr lang="en-GB" dirty="0" err="1" smtClean="0">
                <a:solidFill>
                  <a:srgbClr val="000000"/>
                </a:solidFill>
                <a:ea typeface="ＭＳ Ｐゴシック" charset="0"/>
                <a:cs typeface="Garamond"/>
              </a:rPr>
              <a:t>supercycle</a:t>
            </a:r>
            <a:r>
              <a:rPr lang="en-GB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  of </a:t>
            </a:r>
            <a:r>
              <a:rPr lang="en-GB" b="1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14.4s</a:t>
            </a:r>
            <a:r>
              <a:rPr lang="en-GB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 and later </a:t>
            </a:r>
            <a:r>
              <a:rPr lang="en-GB" b="1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12s</a:t>
            </a:r>
            <a:endParaRPr lang="en-GB" dirty="0">
              <a:solidFill>
                <a:srgbClr val="000000"/>
              </a:solidFill>
              <a:ea typeface="ＭＳ Ｐゴシック" charset="0"/>
              <a:cs typeface="Garamond"/>
            </a:endParaRPr>
          </a:p>
          <a:p>
            <a:pPr defTabSz="914400">
              <a:lnSpc>
                <a:spcPct val="120000"/>
              </a:lnSpc>
              <a:spcBef>
                <a:spcPts val="0"/>
              </a:spcBef>
            </a:pPr>
            <a:r>
              <a:rPr lang="en-GB" dirty="0">
                <a:solidFill>
                  <a:srgbClr val="000000"/>
                </a:solidFill>
                <a:ea typeface="ＭＳ Ｐゴシック" charset="0"/>
                <a:cs typeface="Garamond"/>
              </a:rPr>
              <a:t>4 cycles with 4 bunches (2e</a:t>
            </a:r>
            <a:r>
              <a:rPr lang="en-GB" baseline="30000" dirty="0">
                <a:solidFill>
                  <a:srgbClr val="000000"/>
                </a:solidFill>
                <a:ea typeface="ＭＳ Ｐゴシック" charset="0"/>
                <a:cs typeface="Garamond"/>
              </a:rPr>
              <a:t>+</a:t>
            </a:r>
            <a:r>
              <a:rPr lang="en-GB" dirty="0">
                <a:solidFill>
                  <a:srgbClr val="000000"/>
                </a:solidFill>
                <a:ea typeface="ＭＳ Ｐゴシック" charset="0"/>
                <a:cs typeface="Garamond"/>
              </a:rPr>
              <a:t>, 2e</a:t>
            </a:r>
            <a:r>
              <a:rPr lang="en-GB" baseline="30000" dirty="0">
                <a:solidFill>
                  <a:srgbClr val="000000"/>
                </a:solidFill>
                <a:ea typeface="ＭＳ Ｐゴシック" charset="0"/>
                <a:cs typeface="Garamond"/>
              </a:rPr>
              <a:t>-</a:t>
            </a:r>
            <a:r>
              <a:rPr lang="en-GB" dirty="0">
                <a:solidFill>
                  <a:srgbClr val="000000"/>
                </a:solidFill>
                <a:ea typeface="ＭＳ Ｐゴシック" charset="0"/>
                <a:cs typeface="Garamond"/>
              </a:rPr>
              <a:t>) evolved to 2 cycles with 8 bunches </a:t>
            </a:r>
            <a:r>
              <a:rPr lang="en-GB" sz="2800" dirty="0">
                <a:solidFill>
                  <a:srgbClr val="000000"/>
                </a:solidFill>
                <a:ea typeface="ＭＳ Ｐゴシック" charset="0"/>
                <a:cs typeface="Garamond"/>
              </a:rPr>
              <a:t>(~</a:t>
            </a:r>
            <a:r>
              <a:rPr lang="en-GB" sz="2800" b="1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2.5x10</a:t>
            </a:r>
            <a:r>
              <a:rPr lang="en-GB" sz="2800" b="1" baseline="30000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10</a:t>
            </a:r>
            <a:r>
              <a:rPr lang="en-GB" sz="2800" b="1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 </a:t>
            </a:r>
            <a:r>
              <a:rPr lang="en-GB" sz="2800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p/b</a:t>
            </a:r>
            <a:r>
              <a:rPr lang="en-GB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) </a:t>
            </a:r>
          </a:p>
          <a:p>
            <a:pPr defTabSz="914400">
              <a:lnSpc>
                <a:spcPct val="120000"/>
              </a:lnSpc>
              <a:spcBef>
                <a:spcPts val="0"/>
              </a:spcBef>
            </a:pPr>
            <a:r>
              <a:rPr lang="en-GB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Energy </a:t>
            </a:r>
            <a:r>
              <a:rPr lang="en-GB" dirty="0">
                <a:solidFill>
                  <a:srgbClr val="000000"/>
                </a:solidFill>
                <a:ea typeface="ＭＳ Ｐゴシック" charset="0"/>
                <a:cs typeface="Garamond"/>
              </a:rPr>
              <a:t>to LEP: 18 </a:t>
            </a:r>
            <a:r>
              <a:rPr lang="en-GB" dirty="0">
                <a:solidFill>
                  <a:srgbClr val="000000"/>
                </a:solidFill>
                <a:ea typeface="ＭＳ Ｐゴシック" charset="0"/>
                <a:cs typeface="Garamond"/>
                <a:sym typeface="Symbol" charset="0"/>
              </a:rPr>
              <a:t></a:t>
            </a:r>
            <a:r>
              <a:rPr lang="en-GB" dirty="0">
                <a:solidFill>
                  <a:srgbClr val="000000"/>
                </a:solidFill>
                <a:ea typeface="ＭＳ Ｐゴシック" charset="0"/>
                <a:cs typeface="Garamond"/>
              </a:rPr>
              <a:t> 20 </a:t>
            </a:r>
            <a:r>
              <a:rPr lang="en-GB" dirty="0">
                <a:solidFill>
                  <a:srgbClr val="000000"/>
                </a:solidFill>
                <a:ea typeface="ＭＳ Ｐゴシック" charset="0"/>
                <a:cs typeface="Garamond"/>
                <a:sym typeface="Symbol" charset="0"/>
              </a:rPr>
              <a:t></a:t>
            </a:r>
            <a:r>
              <a:rPr lang="en-GB" dirty="0">
                <a:solidFill>
                  <a:srgbClr val="000000"/>
                </a:solidFill>
                <a:ea typeface="ＭＳ Ｐゴシック" charset="0"/>
                <a:cs typeface="Garamond"/>
              </a:rPr>
              <a:t> 22 </a:t>
            </a:r>
            <a:r>
              <a:rPr lang="en-GB" dirty="0" err="1">
                <a:solidFill>
                  <a:srgbClr val="000000"/>
                </a:solidFill>
                <a:ea typeface="ＭＳ Ｐゴシック" charset="0"/>
                <a:cs typeface="Garamond"/>
              </a:rPr>
              <a:t>GeV</a:t>
            </a:r>
            <a:r>
              <a:rPr lang="en-GB" dirty="0">
                <a:solidFill>
                  <a:srgbClr val="000000"/>
                </a:solidFill>
                <a:ea typeface="ＭＳ Ｐゴシック" charset="0"/>
                <a:cs typeface="Garamond"/>
              </a:rPr>
              <a:t> </a:t>
            </a:r>
          </a:p>
          <a:p>
            <a:pPr defTabSz="914400">
              <a:lnSpc>
                <a:spcPct val="120000"/>
              </a:lnSpc>
              <a:spcBef>
                <a:spcPts val="0"/>
              </a:spcBef>
            </a:pPr>
            <a:r>
              <a:rPr lang="en-GB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Lots of RF for leptons (200MHz SWC, 100MHz SWC, 352MHz SC), all</a:t>
            </a:r>
            <a:r>
              <a:rPr lang="en-GB" b="1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 dismantled </a:t>
            </a:r>
            <a:r>
              <a:rPr lang="en-GB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for impedance reduction</a:t>
            </a:r>
            <a:endParaRPr lang="en-GB" dirty="0">
              <a:solidFill>
                <a:srgbClr val="000000"/>
              </a:solidFill>
              <a:ea typeface="ＭＳ Ｐゴシック" charset="0"/>
              <a:cs typeface="Garamond"/>
            </a:endParaRPr>
          </a:p>
          <a:p>
            <a:pPr defTabSz="914400">
              <a:lnSpc>
                <a:spcPct val="120000"/>
              </a:lnSpc>
              <a:spcBef>
                <a:spcPts val="0"/>
              </a:spcBef>
            </a:pPr>
            <a:r>
              <a:rPr lang="en-GB" dirty="0">
                <a:solidFill>
                  <a:srgbClr val="000000"/>
                </a:solidFill>
                <a:ea typeface="ＭＳ Ｐゴシック" charset="0"/>
                <a:cs typeface="Garamond"/>
              </a:rPr>
              <a:t>2 Extractions in Point 6  towards LEP</a:t>
            </a:r>
          </a:p>
        </p:txBody>
      </p:sp>
      <p:sp>
        <p:nvSpPr>
          <p:cNvPr id="16" name="Content Placeholder 6"/>
          <p:cNvSpPr txBox="1">
            <a:spLocks/>
          </p:cNvSpPr>
          <p:nvPr/>
        </p:nvSpPr>
        <p:spPr>
          <a:xfrm>
            <a:off x="4955012" y="784429"/>
            <a:ext cx="4188987" cy="6088737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defRPr sz="3200">
                <a:solidFill>
                  <a:schemeClr val="tx1"/>
                </a:solidFill>
                <a:latin typeface="+mn-lt"/>
                <a:ea typeface="ＭＳ Ｐゴシック" pitchFamily="22" charset="-128"/>
                <a:cs typeface="ＭＳ Ｐゴシック" pitchFamily="22" charset="-128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¨"/>
              <a:defRPr sz="28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2"/>
              <a:buChar char="¨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defTabSz="914400">
              <a:lnSpc>
                <a:spcPct val="120000"/>
              </a:lnSpc>
              <a:spcBef>
                <a:spcPts val="0"/>
              </a:spcBef>
            </a:pPr>
            <a:r>
              <a:rPr lang="en-GB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Flux </a:t>
            </a:r>
            <a:r>
              <a:rPr lang="en-GB" sz="2800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of </a:t>
            </a:r>
            <a:r>
              <a:rPr lang="en-GB" sz="2800" b="1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1.7x10</a:t>
            </a:r>
            <a:r>
              <a:rPr lang="en-GB" sz="2800" b="1" baseline="30000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11</a:t>
            </a:r>
            <a:r>
              <a:rPr lang="en-GB" sz="2800" b="1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 </a:t>
            </a:r>
            <a:r>
              <a:rPr lang="en-GB" sz="2800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p/s</a:t>
            </a:r>
            <a:r>
              <a:rPr lang="en-GB" dirty="0">
                <a:solidFill>
                  <a:srgbClr val="000000"/>
                </a:solidFill>
                <a:ea typeface="ＭＳ Ｐゴシック" charset="0"/>
                <a:cs typeface="Garamond"/>
              </a:rPr>
              <a:t> </a:t>
            </a:r>
            <a:r>
              <a:rPr lang="en-GB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for each cycle</a:t>
            </a:r>
          </a:p>
          <a:p>
            <a:pPr lvl="1" defTabSz="914400">
              <a:lnSpc>
                <a:spcPct val="120000"/>
              </a:lnSpc>
              <a:spcBef>
                <a:spcPts val="0"/>
              </a:spcBef>
            </a:pPr>
            <a:r>
              <a:rPr lang="en-GB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An order of magnitude lower if taking into account machine duty cycle (12s </a:t>
            </a:r>
            <a:r>
              <a:rPr lang="en-GB" dirty="0" err="1" smtClean="0">
                <a:solidFill>
                  <a:srgbClr val="000000"/>
                </a:solidFill>
                <a:ea typeface="ＭＳ Ｐゴシック" charset="0"/>
                <a:cs typeface="Garamond"/>
              </a:rPr>
              <a:t>supercycle</a:t>
            </a:r>
            <a:r>
              <a:rPr lang="en-GB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)</a:t>
            </a:r>
          </a:p>
          <a:p>
            <a:pPr defTabSz="914400">
              <a:lnSpc>
                <a:spcPct val="120000"/>
              </a:lnSpc>
              <a:spcBef>
                <a:spcPts val="0"/>
              </a:spcBef>
            </a:pPr>
            <a:r>
              <a:rPr lang="en-GB" b="1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Incompatible</a:t>
            </a:r>
            <a:r>
              <a:rPr lang="en-GB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 with lepton flux requirements for Z and W production (full machine filling)</a:t>
            </a:r>
          </a:p>
          <a:p>
            <a:pPr defTabSz="914400">
              <a:lnSpc>
                <a:spcPct val="120000"/>
              </a:lnSpc>
              <a:spcBef>
                <a:spcPts val="0"/>
              </a:spcBef>
            </a:pPr>
            <a:r>
              <a:rPr lang="en-GB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Need to be stretched for H and </a:t>
            </a:r>
            <a:r>
              <a:rPr lang="en-GB" dirty="0" err="1" smtClean="0">
                <a:solidFill>
                  <a:srgbClr val="000000"/>
                </a:solidFill>
                <a:ea typeface="ＭＳ Ｐゴシック" charset="0"/>
                <a:cs typeface="Garamond"/>
              </a:rPr>
              <a:t>tt</a:t>
            </a:r>
            <a:endParaRPr lang="en-GB" dirty="0" smtClean="0">
              <a:solidFill>
                <a:srgbClr val="000000"/>
              </a:solidFill>
              <a:ea typeface="ＭＳ Ｐゴシック" charset="0"/>
              <a:cs typeface="Garamond"/>
            </a:endParaRPr>
          </a:p>
          <a:p>
            <a:pPr defTabSz="914400">
              <a:lnSpc>
                <a:spcPct val="120000"/>
              </a:lnSpc>
              <a:spcBef>
                <a:spcPts val="0"/>
              </a:spcBef>
            </a:pPr>
            <a:r>
              <a:rPr lang="en-GB" dirty="0">
                <a:solidFill>
                  <a:srgbClr val="000000"/>
                </a:solidFill>
                <a:ea typeface="ＭＳ Ｐゴシック" charset="0"/>
                <a:cs typeface="Garamond"/>
              </a:rPr>
              <a:t>L</a:t>
            </a:r>
            <a:r>
              <a:rPr lang="en-GB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epton acceleration to </a:t>
            </a:r>
            <a:r>
              <a:rPr lang="en-GB" b="1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20GeV not possible</a:t>
            </a:r>
            <a:r>
              <a:rPr lang="en-GB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 (~</a:t>
            </a:r>
            <a:r>
              <a:rPr lang="en-GB" b="1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30MV RF </a:t>
            </a:r>
            <a:r>
              <a:rPr lang="en-GB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needed and </a:t>
            </a:r>
            <a:r>
              <a:rPr lang="en-GB" b="1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not compatible </a:t>
            </a:r>
            <a:r>
              <a:rPr lang="en-GB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with present proton program)</a:t>
            </a:r>
          </a:p>
          <a:p>
            <a:pPr defTabSz="914400">
              <a:lnSpc>
                <a:spcPct val="120000"/>
              </a:lnSpc>
              <a:spcBef>
                <a:spcPts val="0"/>
              </a:spcBef>
            </a:pPr>
            <a:r>
              <a:rPr lang="en-GB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Ramp rate of </a:t>
            </a:r>
            <a:r>
              <a:rPr lang="en-GB" b="1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62.3GeV/s </a:t>
            </a:r>
            <a:r>
              <a:rPr lang="en-GB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provides factor of 2 margin, i.e. even </a:t>
            </a:r>
            <a:r>
              <a:rPr lang="en-GB" b="1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5sec cycle </a:t>
            </a:r>
            <a:r>
              <a:rPr lang="en-GB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possible</a:t>
            </a:r>
          </a:p>
          <a:p>
            <a:pPr lvl="1" defTabSz="914400">
              <a:lnSpc>
                <a:spcPct val="120000"/>
              </a:lnSpc>
              <a:spcBef>
                <a:spcPts val="0"/>
              </a:spcBef>
            </a:pPr>
            <a:r>
              <a:rPr lang="en-GB" dirty="0">
                <a:solidFill>
                  <a:srgbClr val="000000"/>
                </a:solidFill>
                <a:ea typeface="ＭＳ Ｐゴシック" charset="0"/>
                <a:cs typeface="Garamond"/>
              </a:rPr>
              <a:t>R</a:t>
            </a:r>
            <a:r>
              <a:rPr lang="en-GB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amp rate can be even faster due to low field requirements (maybe ~1Hz possible)</a:t>
            </a:r>
            <a:endParaRPr lang="en-GB" dirty="0">
              <a:solidFill>
                <a:srgbClr val="000000"/>
              </a:solidFill>
              <a:ea typeface="ＭＳ Ｐゴシック" charset="0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3479838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2335"/>
            <a:ext cx="8229600" cy="533400"/>
          </a:xfrm>
          <a:ln/>
        </p:spPr>
        <p:txBody>
          <a:bodyPr/>
          <a:lstStyle/>
          <a:p>
            <a:r>
              <a:rPr lang="en-GB" dirty="0" err="1" smtClean="0"/>
              <a:t>SuperKEKB</a:t>
            </a:r>
            <a:r>
              <a:rPr lang="en-GB" dirty="0" smtClean="0"/>
              <a:t> injector</a:t>
            </a:r>
            <a:endParaRPr lang="en-GB" dirty="0"/>
          </a:p>
        </p:txBody>
      </p:sp>
      <p:sp>
        <p:nvSpPr>
          <p:cNvPr id="13" name="Footer Placeholder 3"/>
          <p:cNvSpPr txBox="1">
            <a:spLocks/>
          </p:cNvSpPr>
          <p:nvPr/>
        </p:nvSpPr>
        <p:spPr bwMode="auto">
          <a:xfrm>
            <a:off x="5105400" y="1088882"/>
            <a:ext cx="4038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457200" rtl="0" eaLnBrk="1" latinLnBrk="0" hangingPunct="1">
              <a:defRPr sz="1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800" b="1" dirty="0" smtClean="0">
                <a:solidFill>
                  <a:srgbClr val="3366FF"/>
                </a:solidFill>
              </a:rPr>
              <a:t>K. </a:t>
            </a:r>
            <a:r>
              <a:rPr lang="en-US" sz="1800" b="1" dirty="0" err="1" smtClean="0">
                <a:solidFill>
                  <a:srgbClr val="3366FF"/>
                </a:solidFill>
              </a:rPr>
              <a:t>Oide</a:t>
            </a:r>
            <a:r>
              <a:rPr lang="en-US" sz="1800" b="1" dirty="0" smtClean="0">
                <a:solidFill>
                  <a:srgbClr val="3366FF"/>
                </a:solidFill>
              </a:rPr>
              <a:t>, FCC-</a:t>
            </a:r>
            <a:r>
              <a:rPr lang="en-US" sz="1800" b="1" dirty="0" err="1" smtClean="0">
                <a:solidFill>
                  <a:srgbClr val="3366FF"/>
                </a:solidFill>
              </a:rPr>
              <a:t>ee</a:t>
            </a:r>
            <a:r>
              <a:rPr lang="en-US" sz="1800" b="1" dirty="0" smtClean="0">
                <a:solidFill>
                  <a:srgbClr val="3366FF"/>
                </a:solidFill>
              </a:rPr>
              <a:t> 2014</a:t>
            </a:r>
            <a:endParaRPr lang="en-US" sz="1800" b="1" dirty="0">
              <a:solidFill>
                <a:srgbClr val="3366FF"/>
              </a:solidFill>
            </a:endParaRPr>
          </a:p>
        </p:txBody>
      </p:sp>
      <p:sp>
        <p:nvSpPr>
          <p:cNvPr id="14" name="Content Placeholder 6"/>
          <p:cNvSpPr txBox="1">
            <a:spLocks/>
          </p:cNvSpPr>
          <p:nvPr/>
        </p:nvSpPr>
        <p:spPr>
          <a:xfrm>
            <a:off x="140067" y="859147"/>
            <a:ext cx="4292634" cy="3313391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defRPr sz="3200">
                <a:solidFill>
                  <a:schemeClr val="tx1"/>
                </a:solidFill>
                <a:latin typeface="+mn-lt"/>
                <a:ea typeface="ＭＳ Ｐゴシック" pitchFamily="22" charset="-128"/>
                <a:cs typeface="ＭＳ Ｐゴシック" pitchFamily="22" charset="-128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¨"/>
              <a:defRPr sz="28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2"/>
              <a:buChar char="¨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defTabSz="914400">
              <a:lnSpc>
                <a:spcPct val="120000"/>
              </a:lnSpc>
              <a:spcBef>
                <a:spcPts val="0"/>
              </a:spcBef>
            </a:pPr>
            <a:r>
              <a:rPr lang="en-GB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Lifetime of 6min necessitates top-up</a:t>
            </a:r>
          </a:p>
          <a:p>
            <a:pPr defTabSz="914400">
              <a:lnSpc>
                <a:spcPct val="120000"/>
              </a:lnSpc>
              <a:spcBef>
                <a:spcPts val="0"/>
              </a:spcBef>
            </a:pPr>
            <a:r>
              <a:rPr lang="en-GB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Injector should serve 4 rings </a:t>
            </a:r>
          </a:p>
          <a:p>
            <a:pPr lvl="1" defTabSz="914400">
              <a:lnSpc>
                <a:spcPct val="120000"/>
              </a:lnSpc>
              <a:spcBef>
                <a:spcPts val="0"/>
              </a:spcBef>
            </a:pPr>
            <a:r>
              <a:rPr lang="en-GB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Repetition rate 50Hz</a:t>
            </a:r>
          </a:p>
          <a:p>
            <a:pPr defTabSz="914400">
              <a:lnSpc>
                <a:spcPct val="120000"/>
              </a:lnSpc>
              <a:spcBef>
                <a:spcPts val="0"/>
              </a:spcBef>
            </a:pPr>
            <a:r>
              <a:rPr lang="en-GB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Positron flux rate at </a:t>
            </a:r>
            <a:r>
              <a:rPr lang="en-GB" b="1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2.5x10</a:t>
            </a:r>
            <a:r>
              <a:rPr lang="en-GB" b="1" baseline="30000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12</a:t>
            </a:r>
            <a:r>
              <a:rPr lang="en-GB" b="1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 </a:t>
            </a:r>
            <a:r>
              <a:rPr lang="en-GB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p/s is </a:t>
            </a:r>
            <a:r>
              <a:rPr lang="en-GB" b="1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compatible</a:t>
            </a:r>
            <a:r>
              <a:rPr lang="en-GB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 with FCC-</a:t>
            </a:r>
            <a:r>
              <a:rPr lang="en-GB" dirty="0" err="1" smtClean="0">
                <a:solidFill>
                  <a:srgbClr val="000000"/>
                </a:solidFill>
                <a:ea typeface="ＭＳ Ｐゴシック" charset="0"/>
                <a:cs typeface="Garamond"/>
              </a:rPr>
              <a:t>ee</a:t>
            </a:r>
            <a:r>
              <a:rPr lang="en-GB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 needs </a:t>
            </a:r>
          </a:p>
          <a:p>
            <a:pPr defTabSz="914400">
              <a:lnSpc>
                <a:spcPct val="120000"/>
              </a:lnSpc>
              <a:spcBef>
                <a:spcPts val="0"/>
              </a:spcBef>
            </a:pPr>
            <a:r>
              <a:rPr lang="en-GB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Commissioning of the injector has already started</a:t>
            </a:r>
          </a:p>
          <a:p>
            <a:pPr lvl="1" defTabSz="914400">
              <a:lnSpc>
                <a:spcPct val="120000"/>
              </a:lnSpc>
              <a:spcBef>
                <a:spcPts val="0"/>
              </a:spcBef>
            </a:pPr>
            <a:r>
              <a:rPr lang="en-GB" b="1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Collaboration</a:t>
            </a:r>
            <a:r>
              <a:rPr lang="en-GB" dirty="0" smtClean="0">
                <a:solidFill>
                  <a:srgbClr val="000000"/>
                </a:solidFill>
                <a:ea typeface="ＭＳ Ｐゴシック" charset="0"/>
                <a:cs typeface="Garamond"/>
              </a:rPr>
              <a:t> with KEK colleagues essential for gaining experience</a:t>
            </a:r>
          </a:p>
          <a:p>
            <a:pPr defTabSz="914400">
              <a:lnSpc>
                <a:spcPct val="120000"/>
              </a:lnSpc>
              <a:spcBef>
                <a:spcPts val="0"/>
              </a:spcBef>
            </a:pPr>
            <a:endParaRPr lang="en-GB" dirty="0" smtClean="0">
              <a:solidFill>
                <a:srgbClr val="000000"/>
              </a:solidFill>
              <a:ea typeface="ＭＳ Ｐゴシック" charset="0"/>
              <a:cs typeface="Garamond"/>
            </a:endParaRPr>
          </a:p>
          <a:p>
            <a:pPr defTabSz="914400">
              <a:lnSpc>
                <a:spcPct val="120000"/>
              </a:lnSpc>
              <a:spcBef>
                <a:spcPts val="0"/>
              </a:spcBef>
            </a:pPr>
            <a:endParaRPr lang="en-GB" dirty="0">
              <a:solidFill>
                <a:srgbClr val="000000"/>
              </a:solidFill>
              <a:ea typeface="ＭＳ Ｐゴシック" charset="0"/>
              <a:cs typeface="Garamond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42413"/>
            <a:ext cx="9144000" cy="291558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1703" y="2237866"/>
            <a:ext cx="4852297" cy="1609618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79C4DA4-A801-BB4A-BCDF-9F79BBDA514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9266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19738</TotalTime>
  <Words>2815</Words>
  <Application>Microsoft Macintosh PowerPoint</Application>
  <PresentationFormat>On-screen Show (4:3)</PresentationFormat>
  <Paragraphs>814</Paragraphs>
  <Slides>20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Pixel</vt:lpstr>
      <vt:lpstr>Equation</vt:lpstr>
      <vt:lpstr>Microsoft Excel Macro-Enabled Worksheet</vt:lpstr>
      <vt:lpstr>FCC-ee injector design guidelines</vt:lpstr>
      <vt:lpstr>Outline</vt:lpstr>
      <vt:lpstr>FCCee Luminosity lifetime</vt:lpstr>
      <vt:lpstr>Booster ring considerations</vt:lpstr>
      <vt:lpstr>Schematic top-up cycle</vt:lpstr>
      <vt:lpstr>Target injector parameters</vt:lpstr>
      <vt:lpstr>PowerPoint Presentation</vt:lpstr>
      <vt:lpstr>SPS as LEP Injector</vt:lpstr>
      <vt:lpstr>SuperKEKB injector</vt:lpstr>
      <vt:lpstr>CLIC Main Beam Injector Complex </vt:lpstr>
      <vt:lpstr>PowerPoint Presentation</vt:lpstr>
      <vt:lpstr>Possible FCC-ee injector scheme</vt:lpstr>
      <vt:lpstr>Tentative FCC-ee injector parameters</vt:lpstr>
      <vt:lpstr>Booster Ring parameters </vt:lpstr>
      <vt:lpstr>Booster Ring parameters </vt:lpstr>
      <vt:lpstr>Booster Ring parameters </vt:lpstr>
      <vt:lpstr>Booster Ring parameters </vt:lpstr>
      <vt:lpstr>FCCee-injector Design items</vt:lpstr>
      <vt:lpstr>Lepton injector work units</vt:lpstr>
      <vt:lpstr>Low Emittance Rings’ Collaboration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 DR challenges and adopted solutions</dc:title>
  <dc:creator>Ioannis Papapaphilippou</dc:creator>
  <cp:lastModifiedBy>Ioannis Papapaphilippou</cp:lastModifiedBy>
  <cp:revision>496</cp:revision>
  <dcterms:created xsi:type="dcterms:W3CDTF">2013-11-05T13:14:35Z</dcterms:created>
  <dcterms:modified xsi:type="dcterms:W3CDTF">2015-07-31T11:45:25Z</dcterms:modified>
</cp:coreProperties>
</file>