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26"/>
  </p:notesMasterIdLst>
  <p:sldIdLst>
    <p:sldId id="740" r:id="rId2"/>
    <p:sldId id="741" r:id="rId3"/>
    <p:sldId id="742" r:id="rId4"/>
    <p:sldId id="743" r:id="rId5"/>
    <p:sldId id="744" r:id="rId6"/>
    <p:sldId id="745" r:id="rId7"/>
    <p:sldId id="746" r:id="rId8"/>
    <p:sldId id="747" r:id="rId9"/>
    <p:sldId id="748" r:id="rId10"/>
    <p:sldId id="749" r:id="rId11"/>
    <p:sldId id="750" r:id="rId12"/>
    <p:sldId id="751" r:id="rId13"/>
    <p:sldId id="752" r:id="rId14"/>
    <p:sldId id="753" r:id="rId15"/>
    <p:sldId id="754" r:id="rId16"/>
    <p:sldId id="755" r:id="rId17"/>
    <p:sldId id="756" r:id="rId18"/>
    <p:sldId id="757" r:id="rId19"/>
    <p:sldId id="758" r:id="rId20"/>
    <p:sldId id="759" r:id="rId21"/>
    <p:sldId id="760" r:id="rId22"/>
    <p:sldId id="761" r:id="rId23"/>
    <p:sldId id="762" r:id="rId24"/>
    <p:sldId id="763" r:id="rId25"/>
  </p:sldIdLst>
  <p:sldSz cx="9144000" cy="6858000" type="screen4x3"/>
  <p:notesSz cx="6718300" cy="9855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CCCC"/>
    <a:srgbClr val="9FCAFF"/>
    <a:srgbClr val="DDDDDD"/>
    <a:srgbClr val="99FFCC"/>
    <a:srgbClr val="3399FF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5262" autoAdjust="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AA8FB8-BB8E-4665-91DD-E9983D708AD6}" type="slidenum">
              <a:rPr lang="fr-FR"/>
              <a:pPr/>
              <a:t>2</a:t>
            </a:fld>
            <a:endParaRPr lang="fr-FR"/>
          </a:p>
        </p:txBody>
      </p:sp>
      <p:sp>
        <p:nvSpPr>
          <p:cNvPr id="7987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95350" y="739775"/>
            <a:ext cx="4927600" cy="3695700"/>
          </a:xfrm>
          <a:solidFill>
            <a:srgbClr val="FFFFFF"/>
          </a:solidFill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246" y="4680785"/>
            <a:ext cx="4927809" cy="443476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E6E6FD-B21A-4AF6-B00D-B1A0566136F8}" type="slidenum">
              <a:rPr lang="fr-FR"/>
              <a:pPr/>
              <a:t>3</a:t>
            </a:fld>
            <a:endParaRPr lang="fr-FR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02E8C3-46C8-411F-AEE6-A63341C8EDE3}" type="slidenum">
              <a:rPr lang="fr-FR"/>
              <a:pPr/>
              <a:t>11</a:t>
            </a:fld>
            <a:endParaRPr lang="fr-FR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6DEB6E-59E4-418A-BC35-A5D41D2FE0C5}" type="slidenum">
              <a:rPr lang="en-US"/>
              <a:pPr/>
              <a:t>19</a:t>
            </a:fld>
            <a:endParaRPr lang="en-US"/>
          </a:p>
        </p:txBody>
      </p:sp>
      <p:sp>
        <p:nvSpPr>
          <p:cNvPr id="10137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3-10-08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EPOG - status of LHC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3-10-08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6D1229E4-7C1B-4499-92B8-B498D809C3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chemeClr val="bg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6" name="Rectangle 55"/>
          <p:cNvSpPr/>
          <p:nvPr userDrawn="1"/>
        </p:nvSpPr>
        <p:spPr>
          <a:xfrm>
            <a:off x="304800" y="0"/>
            <a:ext cx="49509" cy="6858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3-10-08</a:t>
            </a:r>
            <a:endParaRPr lang="en-US"/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594" name="Picture 18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attach_viewer.jsp?attach_id=1025570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111750"/>
          </a:xfrm>
        </p:spPr>
        <p:txBody>
          <a:bodyPr/>
          <a:lstStyle/>
          <a:p>
            <a:r>
              <a:rPr lang="en-US" dirty="0" smtClean="0"/>
              <a:t>Is COLD</a:t>
            </a:r>
          </a:p>
          <a:p>
            <a:pPr lvl="1"/>
            <a:r>
              <a:rPr lang="en-US" dirty="0" smtClean="0"/>
              <a:t>22. August - all sectors simultaneously at 1.8K;</a:t>
            </a:r>
          </a:p>
          <a:p>
            <a:pPr lvl="1"/>
            <a:r>
              <a:rPr lang="en-US" dirty="0" smtClean="0"/>
              <a:t>30. August first cryogenics OK for complete machine</a:t>
            </a:r>
          </a:p>
          <a:p>
            <a:r>
              <a:rPr lang="en-US" dirty="0" smtClean="0"/>
              <a:t>Is almost fully commissioned</a:t>
            </a:r>
          </a:p>
          <a:p>
            <a:pPr lvl="1"/>
            <a:r>
              <a:rPr lang="en-US" dirty="0" smtClean="0"/>
              <a:t>Powering of complete arcs &amp; arcs together</a:t>
            </a:r>
          </a:p>
          <a:p>
            <a:pPr lvl="1"/>
            <a:r>
              <a:rPr lang="en-US" dirty="0" smtClean="0"/>
              <a:t>7/8 sectors up to 5.5 TeV (sector 56 to 6.5 TeV)</a:t>
            </a:r>
          </a:p>
          <a:p>
            <a:pPr lvl="1"/>
            <a:r>
              <a:rPr lang="en-US" dirty="0" smtClean="0"/>
              <a:t>Robust performance</a:t>
            </a:r>
          </a:p>
          <a:p>
            <a:pPr lvl="1"/>
            <a:r>
              <a:rPr lang="en-US" dirty="0" smtClean="0"/>
              <a:t>Tunnel closure – 5</a:t>
            </a:r>
            <a:r>
              <a:rPr lang="en-US" baseline="30000" dirty="0" smtClean="0"/>
              <a:t>th</a:t>
            </a:r>
            <a:r>
              <a:rPr lang="en-US" dirty="0" smtClean="0"/>
              <a:t> September – LHC enters operation phase</a:t>
            </a:r>
          </a:p>
          <a:p>
            <a:r>
              <a:rPr lang="en-US" dirty="0" smtClean="0"/>
              <a:t>Becomes clear that it is the intersect of a number of huge systems that must all work more-or-less perfectly</a:t>
            </a:r>
          </a:p>
          <a:p>
            <a:r>
              <a:rPr lang="en-US" dirty="0" smtClean="0"/>
              <a:t>It worked</a:t>
            </a:r>
          </a:p>
          <a:p>
            <a:pPr lvl="1"/>
            <a:r>
              <a:rPr lang="en-US" dirty="0" smtClean="0"/>
              <a:t>Injection tests</a:t>
            </a:r>
          </a:p>
          <a:p>
            <a:pPr lvl="1"/>
            <a:r>
              <a:rPr lang="en-US" dirty="0" smtClean="0"/>
              <a:t>First commissioning with beam</a:t>
            </a:r>
          </a:p>
          <a:p>
            <a:r>
              <a:rPr lang="en-US" dirty="0" smtClean="0"/>
              <a:t>Euston, we have a problem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beam to dump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857232"/>
            <a:ext cx="6667505" cy="2667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643314"/>
            <a:ext cx="26003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75" y="642918"/>
            <a:ext cx="8709025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19" name="Text Box 9"/>
          <p:cNvSpPr txBox="1">
            <a:spLocks noChangeArrowheads="1"/>
          </p:cNvSpPr>
          <p:nvPr/>
        </p:nvSpPr>
        <p:spPr bwMode="auto">
          <a:xfrm>
            <a:off x="3416300" y="2706668"/>
            <a:ext cx="749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800080"/>
                </a:solidFill>
                <a:latin typeface="Arial Narrow" pitchFamily="-108" charset="0"/>
              </a:rPr>
              <a:t>Air leak</a:t>
            </a:r>
          </a:p>
        </p:txBody>
      </p:sp>
      <p:sp>
        <p:nvSpPr>
          <p:cNvPr id="111620" name="Text Box 11"/>
          <p:cNvSpPr txBox="1">
            <a:spLocks noChangeArrowheads="1"/>
          </p:cNvSpPr>
          <p:nvPr/>
        </p:nvSpPr>
        <p:spPr bwMode="auto">
          <a:xfrm>
            <a:off x="2286000" y="2720956"/>
            <a:ext cx="1130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Arial Narrow" pitchFamily="-108" charset="0"/>
              </a:rPr>
              <a:t>Oil leak</a:t>
            </a:r>
          </a:p>
        </p:txBody>
      </p:sp>
      <p:sp>
        <p:nvSpPr>
          <p:cNvPr id="111621" name="Text Box 12"/>
          <p:cNvSpPr txBox="1">
            <a:spLocks noChangeArrowheads="1"/>
          </p:cNvSpPr>
          <p:nvPr/>
        </p:nvSpPr>
        <p:spPr bwMode="auto">
          <a:xfrm>
            <a:off x="806450" y="5948343"/>
            <a:ext cx="7040563" cy="476250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Arial Narrow" pitchFamily="-108" charset="0"/>
              </a:rPr>
              <a:t>LHC Beams around the ring for the 1st time !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1117600" y="2214543"/>
            <a:ext cx="1066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008000"/>
                </a:solidFill>
                <a:latin typeface="Arial Narrow" pitchFamily="-108" charset="0"/>
              </a:rPr>
              <a:t>UX85 Ph1 works</a:t>
            </a:r>
          </a:p>
        </p:txBody>
      </p:sp>
      <p:sp>
        <p:nvSpPr>
          <p:cNvPr id="111623" name="Text Box 14"/>
          <p:cNvSpPr txBox="1">
            <a:spLocks noChangeArrowheads="1"/>
          </p:cNvSpPr>
          <p:nvPr/>
        </p:nvSpPr>
        <p:spPr bwMode="auto">
          <a:xfrm>
            <a:off x="3790950" y="3325793"/>
            <a:ext cx="749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0000"/>
                </a:solidFill>
                <a:latin typeface="Arial Narrow" pitchFamily="-108" charset="0"/>
              </a:rPr>
              <a:t>Tu</a:t>
            </a:r>
          </a:p>
        </p:txBody>
      </p:sp>
      <p:sp>
        <p:nvSpPr>
          <p:cNvPr id="111624" name="Text Box 15"/>
          <p:cNvSpPr txBox="1">
            <a:spLocks noChangeArrowheads="1"/>
          </p:cNvSpPr>
          <p:nvPr/>
        </p:nvSpPr>
        <p:spPr bwMode="auto">
          <a:xfrm>
            <a:off x="4165600" y="3401993"/>
            <a:ext cx="124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0080FF"/>
                </a:solidFill>
                <a:latin typeface="Arial Narrow" pitchFamily="-108" charset="0"/>
              </a:rPr>
              <a:t>Air   CC</a:t>
            </a:r>
          </a:p>
        </p:txBody>
      </p:sp>
      <p:sp>
        <p:nvSpPr>
          <p:cNvPr id="111625" name="Line 16"/>
          <p:cNvSpPr>
            <a:spLocks noChangeShapeType="1"/>
          </p:cNvSpPr>
          <p:nvPr/>
        </p:nvSpPr>
        <p:spPr bwMode="auto">
          <a:xfrm flipH="1">
            <a:off x="6350000" y="4446568"/>
            <a:ext cx="228600" cy="14287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1626" name="Text Box 18"/>
          <p:cNvSpPr txBox="1">
            <a:spLocks noChangeArrowheads="1"/>
          </p:cNvSpPr>
          <p:nvPr/>
        </p:nvSpPr>
        <p:spPr bwMode="auto">
          <a:xfrm>
            <a:off x="4876800" y="2840018"/>
            <a:ext cx="93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solidFill>
                  <a:srgbClr val="FF0080"/>
                </a:solidFill>
                <a:latin typeface="Arial Narrow" pitchFamily="-108" charset="0"/>
              </a:rPr>
              <a:t>Oil filters</a:t>
            </a:r>
          </a:p>
        </p:txBody>
      </p:sp>
      <p:sp>
        <p:nvSpPr>
          <p:cNvPr id="111627" name="Text Box 19"/>
          <p:cNvSpPr txBox="1">
            <a:spLocks noChangeArrowheads="1"/>
          </p:cNvSpPr>
          <p:nvPr/>
        </p:nvSpPr>
        <p:spPr bwMode="auto">
          <a:xfrm>
            <a:off x="5829300" y="2593956"/>
            <a:ext cx="134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solidFill>
                  <a:srgbClr val="008000"/>
                </a:solidFill>
                <a:latin typeface="Arial Narrow" pitchFamily="-108" charset="0"/>
              </a:rPr>
              <a:t>Transfo   1,2       3,4</a:t>
            </a:r>
          </a:p>
        </p:txBody>
      </p:sp>
      <p:sp>
        <p:nvSpPr>
          <p:cNvPr id="111628" name="Text Box 20"/>
          <p:cNvSpPr txBox="1">
            <a:spLocks noChangeArrowheads="1"/>
          </p:cNvSpPr>
          <p:nvPr/>
        </p:nvSpPr>
        <p:spPr bwMode="auto">
          <a:xfrm>
            <a:off x="6705600" y="3462318"/>
            <a:ext cx="93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solidFill>
                  <a:srgbClr val="800040"/>
                </a:solidFill>
                <a:latin typeface="Arial Narrow" pitchFamily="-108" charset="0"/>
              </a:rPr>
              <a:t>24V</a:t>
            </a:r>
          </a:p>
        </p:txBody>
      </p:sp>
      <p:sp>
        <p:nvSpPr>
          <p:cNvPr id="478230" name="AutoShape 22"/>
          <p:cNvSpPr>
            <a:spLocks noChangeArrowheads="1"/>
          </p:cNvSpPr>
          <p:nvPr/>
        </p:nvSpPr>
        <p:spPr bwMode="auto">
          <a:xfrm>
            <a:off x="6985000" y="3859193"/>
            <a:ext cx="190500" cy="371475"/>
          </a:xfrm>
          <a:prstGeom prst="rtTriangle">
            <a:avLst/>
          </a:prstGeom>
          <a:solidFill>
            <a:srgbClr val="008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1634" name="TextBox 19"/>
          <p:cNvSpPr txBox="1">
            <a:spLocks noChangeArrowheads="1"/>
          </p:cNvSpPr>
          <p:nvPr/>
        </p:nvSpPr>
        <p:spPr bwMode="auto">
          <a:xfrm>
            <a:off x="5143504" y="6488668"/>
            <a:ext cx="31556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S. </a:t>
            </a:r>
            <a:r>
              <a:rPr lang="en-US" sz="1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Claudet18</a:t>
            </a:r>
            <a:r>
              <a:rPr lang="en-US" sz="1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. September’08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2844" y="142852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intersect of a number of huge systems….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7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82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5" descr="CCC 10 September 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8715404" cy="5801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3-10-08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627ED7-E218-4887-B885-6131837B135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1472" y="214290"/>
            <a:ext cx="6000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…which all worked nicely on the 10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test 5 - piece of cake!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7119934" cy="4708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8889" y="4714884"/>
            <a:ext cx="5155111" cy="179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572140"/>
            <a:ext cx="2849931" cy="10167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4" descr="show_image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9713" y="838200"/>
            <a:ext cx="5094287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685800"/>
            <a:ext cx="5105400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69925" lvl="1" indent="-325438" algn="l" eaLnBrk="1" hangingPunct="1">
              <a:spcBef>
                <a:spcPct val="20000"/>
              </a:spcBef>
              <a:buClr>
                <a:schemeClr val="accent2"/>
              </a:buClr>
              <a:buSzPct val="60000"/>
            </a:pPr>
            <a:endParaRPr lang="en-US" sz="2000">
              <a:solidFill>
                <a:schemeClr val="tx1"/>
              </a:solidFill>
              <a:cs typeface="Times New Roman" pitchFamily="-108" charset="0"/>
            </a:endParaRPr>
          </a:p>
          <a:p>
            <a:pPr marL="669925" lvl="1" indent="-325438" algn="l" eaLnBrk="1" hangingPunct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-108" charset="2"/>
              <a:buChar char="q"/>
            </a:pPr>
            <a:r>
              <a:rPr lang="en-US" sz="2000">
                <a:solidFill>
                  <a:schemeClr val="tx1"/>
                </a:solidFill>
                <a:cs typeface="Times New Roman" pitchFamily="-108" charset="0"/>
              </a:rPr>
              <a:t>10. September: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-108" charset="2"/>
              <a:buChar char="n"/>
            </a:pPr>
            <a:r>
              <a:rPr lang="en-US" sz="1800">
                <a:solidFill>
                  <a:srgbClr val="0066FF"/>
                </a:solidFill>
                <a:cs typeface="Times New Roman" pitchFamily="-108" charset="0"/>
              </a:rPr>
              <a:t>Established 1. Turn for Beam 1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-108" charset="2"/>
              <a:buChar char="n"/>
            </a:pPr>
            <a:r>
              <a:rPr lang="en-US" sz="1800">
                <a:solidFill>
                  <a:srgbClr val="0066FF"/>
                </a:solidFill>
                <a:cs typeface="Times New Roman" pitchFamily="-108" charset="0"/>
              </a:rPr>
              <a:t>Established 1. Turn for Beam 2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-108" charset="2"/>
              <a:buChar char="n"/>
            </a:pPr>
            <a:r>
              <a:rPr lang="en-US" sz="1800">
                <a:solidFill>
                  <a:srgbClr val="0066FF"/>
                </a:solidFill>
                <a:cs typeface="Times New Roman" pitchFamily="-108" charset="0"/>
              </a:rPr>
              <a:t>Established circulating beam for Beam2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</a:pPr>
            <a:endParaRPr lang="en-US" sz="1800">
              <a:solidFill>
                <a:srgbClr val="0066FF"/>
              </a:solidFill>
              <a:cs typeface="Times New Roman" pitchFamily="-108" charset="0"/>
            </a:endParaRPr>
          </a:p>
          <a:p>
            <a:pPr marL="669925" lvl="1" indent="-325438" algn="l" eaLnBrk="1" hangingPunct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-108" charset="2"/>
              <a:buChar char="q"/>
            </a:pPr>
            <a:r>
              <a:rPr lang="en-US" sz="2000">
                <a:solidFill>
                  <a:schemeClr val="tx1"/>
                </a:solidFill>
                <a:cs typeface="Times New Roman" pitchFamily="-108" charset="0"/>
              </a:rPr>
              <a:t>Following days: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-108" charset="2"/>
              <a:buChar char="n"/>
            </a:pPr>
            <a:r>
              <a:rPr lang="en-US" sz="1800">
                <a:solidFill>
                  <a:srgbClr val="0066FF"/>
                </a:solidFill>
                <a:cs typeface="Times New Roman" pitchFamily="-108" charset="0"/>
              </a:rPr>
              <a:t>RF capture Beam 2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</a:pPr>
            <a:endParaRPr lang="en-US" sz="2000">
              <a:solidFill>
                <a:schemeClr val="tx1"/>
              </a:solidFill>
              <a:cs typeface="Times New Roman" pitchFamily="-108" charset="0"/>
            </a:endParaRPr>
          </a:p>
          <a:p>
            <a:pPr marL="669925" lvl="1" indent="-325438" algn="l" eaLnBrk="1" hangingPunct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-108" charset="2"/>
              <a:buChar char="q"/>
            </a:pPr>
            <a:r>
              <a:rPr lang="en-US" sz="2000">
                <a:solidFill>
                  <a:schemeClr val="tx1"/>
                </a:solidFill>
                <a:cs typeface="Times New Roman" pitchFamily="-108" charset="0"/>
              </a:rPr>
              <a:t>First beam measurements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-108" charset="2"/>
              <a:buChar char="n"/>
            </a:pPr>
            <a:r>
              <a:rPr lang="en-US" sz="1800">
                <a:solidFill>
                  <a:srgbClr val="0066FF"/>
                </a:solidFill>
                <a:cs typeface="Times New Roman" pitchFamily="-108" charset="0"/>
              </a:rPr>
              <a:t>Orbit correction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-108" charset="2"/>
              <a:buChar char="n"/>
            </a:pPr>
            <a:r>
              <a:rPr lang="en-US" sz="1800">
                <a:solidFill>
                  <a:srgbClr val="0066FF"/>
                </a:solidFill>
                <a:cs typeface="Times New Roman" pitchFamily="-108" charset="0"/>
              </a:rPr>
              <a:t>Tune &amp; coupling measurement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-108" charset="2"/>
              <a:buChar char="n"/>
            </a:pPr>
            <a:r>
              <a:rPr lang="en-US" sz="1800">
                <a:solidFill>
                  <a:srgbClr val="0066FF"/>
                </a:solidFill>
                <a:cs typeface="Times New Roman" pitchFamily="-108" charset="0"/>
              </a:rPr>
              <a:t>Optics verification via kick-response</a:t>
            </a:r>
          </a:p>
          <a:p>
            <a:pPr marL="1022350" lvl="2" indent="-350838" algn="l" eaLnBrk="1" hangingPunct="1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1800">
                <a:solidFill>
                  <a:srgbClr val="0066FF"/>
                </a:solidFill>
                <a:cs typeface="Times New Roman" pitchFamily="-108" charset="0"/>
              </a:rPr>
              <a:t>      </a:t>
            </a:r>
            <a:endParaRPr lang="en-US" sz="2000">
              <a:solidFill>
                <a:schemeClr val="tx1"/>
              </a:solidFill>
              <a:cs typeface="Times New Roman" pitchFamily="-108" charset="0"/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672013" y="990600"/>
            <a:ext cx="4267200" cy="4038600"/>
            <a:chOff x="4192992" y="304800"/>
            <a:chExt cx="5559425" cy="5011738"/>
          </a:xfrm>
        </p:grpSpPr>
        <p:sp>
          <p:nvSpPr>
            <p:cNvPr id="94216" name="Oval 5"/>
            <p:cNvSpPr>
              <a:spLocks noChangeArrowheads="1"/>
            </p:cNvSpPr>
            <p:nvPr/>
          </p:nvSpPr>
          <p:spPr bwMode="auto">
            <a:xfrm rot="4020000">
              <a:off x="5132792" y="4876800"/>
              <a:ext cx="76200" cy="228600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17" name="Oval 6"/>
            <p:cNvSpPr>
              <a:spLocks noChangeArrowheads="1"/>
            </p:cNvSpPr>
            <p:nvPr/>
          </p:nvSpPr>
          <p:spPr bwMode="auto">
            <a:xfrm rot="4020000">
              <a:off x="5178830" y="4981575"/>
              <a:ext cx="76200" cy="228600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18" name="Oval 7"/>
            <p:cNvSpPr>
              <a:spLocks noChangeArrowheads="1"/>
            </p:cNvSpPr>
            <p:nvPr/>
          </p:nvSpPr>
          <p:spPr bwMode="auto">
            <a:xfrm rot="4020000">
              <a:off x="5223280" y="5072063"/>
              <a:ext cx="76200" cy="228600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19" name="Oval 8"/>
            <p:cNvSpPr>
              <a:spLocks noChangeArrowheads="1"/>
            </p:cNvSpPr>
            <p:nvPr/>
          </p:nvSpPr>
          <p:spPr bwMode="auto">
            <a:xfrm rot="4020000">
              <a:off x="5269317" y="5164138"/>
              <a:ext cx="76200" cy="228600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0" name="Oval 9"/>
            <p:cNvSpPr>
              <a:spLocks noChangeArrowheads="1"/>
            </p:cNvSpPr>
            <p:nvPr/>
          </p:nvSpPr>
          <p:spPr bwMode="auto">
            <a:xfrm rot="5400000">
              <a:off x="4520017" y="3276600"/>
              <a:ext cx="76200" cy="228600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1" name="Oval 10"/>
            <p:cNvSpPr>
              <a:spLocks noChangeArrowheads="1"/>
            </p:cNvSpPr>
            <p:nvPr/>
          </p:nvSpPr>
          <p:spPr bwMode="auto">
            <a:xfrm rot="8100000">
              <a:off x="5086755" y="1654175"/>
              <a:ext cx="76200" cy="228600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2" name="Oval 11"/>
            <p:cNvSpPr>
              <a:spLocks noChangeArrowheads="1"/>
            </p:cNvSpPr>
            <p:nvPr/>
          </p:nvSpPr>
          <p:spPr bwMode="auto">
            <a:xfrm rot="3300000">
              <a:off x="9371417" y="2514600"/>
              <a:ext cx="76200" cy="228600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3" name="Oval 12"/>
            <p:cNvSpPr>
              <a:spLocks noChangeArrowheads="1"/>
            </p:cNvSpPr>
            <p:nvPr/>
          </p:nvSpPr>
          <p:spPr bwMode="auto">
            <a:xfrm rot="3300000">
              <a:off x="9600017" y="2819400"/>
              <a:ext cx="76200" cy="228600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4" name="Oval 13"/>
            <p:cNvSpPr>
              <a:spLocks noChangeArrowheads="1"/>
            </p:cNvSpPr>
            <p:nvPr/>
          </p:nvSpPr>
          <p:spPr bwMode="auto">
            <a:xfrm rot="3300000">
              <a:off x="9295217" y="2438400"/>
              <a:ext cx="76200" cy="228600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5" name="Oval 16"/>
            <p:cNvSpPr>
              <a:spLocks noChangeArrowheads="1"/>
            </p:cNvSpPr>
            <p:nvPr/>
          </p:nvSpPr>
          <p:spPr bwMode="auto">
            <a:xfrm rot="5400000">
              <a:off x="4269192" y="3276600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6" name="Oval 17"/>
            <p:cNvSpPr>
              <a:spLocks noChangeArrowheads="1"/>
            </p:cNvSpPr>
            <p:nvPr/>
          </p:nvSpPr>
          <p:spPr bwMode="auto">
            <a:xfrm rot="-3900000">
              <a:off x="8383992" y="4876800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7" name="Oval 18"/>
            <p:cNvSpPr>
              <a:spLocks noChangeArrowheads="1"/>
            </p:cNvSpPr>
            <p:nvPr/>
          </p:nvSpPr>
          <p:spPr bwMode="auto">
            <a:xfrm rot="8100000">
              <a:off x="4904192" y="1489075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8" name="Oval 19"/>
            <p:cNvSpPr>
              <a:spLocks noChangeArrowheads="1"/>
            </p:cNvSpPr>
            <p:nvPr/>
          </p:nvSpPr>
          <p:spPr bwMode="auto">
            <a:xfrm rot="5400000">
              <a:off x="8993592" y="3276600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29" name="Oval 20"/>
            <p:cNvSpPr>
              <a:spLocks noChangeArrowheads="1"/>
            </p:cNvSpPr>
            <p:nvPr/>
          </p:nvSpPr>
          <p:spPr bwMode="auto">
            <a:xfrm rot="3300000">
              <a:off x="7545792" y="685800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30" name="Oval 21"/>
            <p:cNvSpPr>
              <a:spLocks noChangeArrowheads="1"/>
            </p:cNvSpPr>
            <p:nvPr/>
          </p:nvSpPr>
          <p:spPr bwMode="auto">
            <a:xfrm rot="3300000">
              <a:off x="7164792" y="228600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31" name="Oval 22"/>
            <p:cNvSpPr>
              <a:spLocks noChangeArrowheads="1"/>
            </p:cNvSpPr>
            <p:nvPr/>
          </p:nvSpPr>
          <p:spPr bwMode="auto">
            <a:xfrm rot="3300000">
              <a:off x="7469592" y="609600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32" name="Oval 23"/>
            <p:cNvSpPr>
              <a:spLocks noChangeArrowheads="1"/>
            </p:cNvSpPr>
            <p:nvPr/>
          </p:nvSpPr>
          <p:spPr bwMode="auto">
            <a:xfrm rot="-3900000">
              <a:off x="8350655" y="4972050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33" name="Oval 24"/>
            <p:cNvSpPr>
              <a:spLocks noChangeArrowheads="1"/>
            </p:cNvSpPr>
            <p:nvPr/>
          </p:nvSpPr>
          <p:spPr bwMode="auto">
            <a:xfrm rot="-3900000">
              <a:off x="8304617" y="5072063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94234" name="Oval 25"/>
            <p:cNvSpPr>
              <a:spLocks noChangeArrowheads="1"/>
            </p:cNvSpPr>
            <p:nvPr/>
          </p:nvSpPr>
          <p:spPr bwMode="auto">
            <a:xfrm rot="-3900000">
              <a:off x="8258580" y="5164138"/>
              <a:ext cx="76200" cy="228600"/>
            </a:xfrm>
            <a:prstGeom prst="ellipse">
              <a:avLst/>
            </a:prstGeom>
            <a:solidFill>
              <a:srgbClr val="FF3300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</p:grp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</a:t>
            </a:r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627ED7-E218-4887-B885-6131837B135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00034" y="1285860"/>
            <a:ext cx="4724400" cy="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69925" lvl="1" indent="-325438" algn="l" eaLnBrk="1" hangingPunct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-108" charset="2"/>
              <a:buChar char="q"/>
            </a:pPr>
            <a:r>
              <a:rPr lang="en-US" sz="2000" dirty="0">
                <a:solidFill>
                  <a:schemeClr val="tx1"/>
                </a:solidFill>
                <a:cs typeface="Times New Roman" pitchFamily="-108" charset="0"/>
              </a:rPr>
              <a:t>First &amp; Second Turn on screen</a:t>
            </a:r>
          </a:p>
          <a:p>
            <a:pPr marL="669925" lvl="1" indent="-325438" algn="l" eaLnBrk="1" hangingPunct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-108" charset="2"/>
              <a:buChar char="q"/>
            </a:pPr>
            <a:r>
              <a:rPr lang="en-US" sz="2000" dirty="0">
                <a:solidFill>
                  <a:schemeClr val="tx1"/>
                </a:solidFill>
                <a:cs typeface="Times New Roman" pitchFamily="-108" charset="0"/>
              </a:rPr>
              <a:t>First Turn on BPM system</a:t>
            </a:r>
          </a:p>
        </p:txBody>
      </p:sp>
      <p:pic>
        <p:nvPicPr>
          <p:cNvPr id="95238" name="Picture 3" descr="B2firs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" descr="B2secon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" descr="B2thir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" descr="B2fourth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" descr="B2fifth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" descr="B2sixth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" descr="B2seventh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" descr="B2eigth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" descr="B2ninth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" descr="B2tenth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2438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first-turn-screen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43570" y="285728"/>
            <a:ext cx="2680523" cy="189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Date Placeholder 2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3-10-08</a:t>
            </a:r>
            <a:endParaRPr lang="en-US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627ED7-E218-4887-B885-6131837B135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14282" y="0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First Turn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57224" y="152400"/>
            <a:ext cx="814393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/>
            <a:endParaRPr lang="en-US" sz="2800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96261" name="Picture 6" descr="CO respons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1400" y="3082925"/>
            <a:ext cx="772160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2" name="Picture 6" descr="attach_reader?attach_id=1025570&amp;height=15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82650"/>
            <a:ext cx="76962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Closed Orbit and Kick Response for Full Machine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627ED7-E218-4887-B885-6131837B135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42910" y="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/>
            <a:endParaRPr lang="en-US" sz="3600" dirty="0">
              <a:solidFill>
                <a:schemeClr val="bg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14282" y="1071546"/>
            <a:ext cx="4276724" cy="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69925" lvl="1" indent="-325438" algn="l" eaLnBrk="1" hangingPunct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-108" charset="2"/>
              <a:buChar char="q"/>
            </a:pPr>
            <a:r>
              <a:rPr lang="en-US" sz="2000" dirty="0">
                <a:solidFill>
                  <a:schemeClr val="tx1"/>
                </a:solidFill>
                <a:cs typeface="Times New Roman" pitchFamily="-108" charset="0"/>
              </a:rPr>
              <a:t>Captured Beam Current</a:t>
            </a:r>
          </a:p>
          <a:p>
            <a:pPr marL="669925" lvl="1" indent="-325438" algn="l" eaLnBrk="1" hangingPunct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-108" charset="2"/>
              <a:buChar char="q"/>
            </a:pPr>
            <a:r>
              <a:rPr lang="en-US" sz="2000" dirty="0">
                <a:solidFill>
                  <a:schemeClr val="tx1"/>
                </a:solidFill>
                <a:cs typeface="Times New Roman" pitchFamily="-108" charset="0"/>
              </a:rPr>
              <a:t>Mountain Range display</a:t>
            </a:r>
            <a:endParaRPr lang="en-US" sz="2000" dirty="0">
              <a:solidFill>
                <a:srgbClr val="008000"/>
              </a:solidFill>
              <a:cs typeface="Times New Roman" pitchFamily="-108" charset="0"/>
            </a:endParaRPr>
          </a:p>
        </p:txBody>
      </p:sp>
      <p:pic>
        <p:nvPicPr>
          <p:cNvPr id="97286" name="Picture 5" descr="mountain range beam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2213" y="1066800"/>
            <a:ext cx="3684587" cy="506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7" name="Picture 6" descr="captured bea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8" y="2209800"/>
            <a:ext cx="4538662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Capture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627ED7-E218-4887-B885-6131837B135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838200"/>
            <a:ext cx="883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69925" lvl="1" indent="-325438" algn="l" eaLnBrk="1" hangingPunct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-108" charset="2"/>
              <a:buChar char="q"/>
            </a:pPr>
            <a:r>
              <a:rPr lang="en-US" sz="2000">
                <a:solidFill>
                  <a:schemeClr val="tx1"/>
                </a:solidFill>
                <a:cs typeface="Times New Roman" pitchFamily="-108" charset="0"/>
              </a:rPr>
              <a:t>BCT versus bunch number and time: </a:t>
            </a:r>
            <a:r>
              <a:rPr lang="en-US" sz="2000">
                <a:solidFill>
                  <a:srgbClr val="0066FF"/>
                </a:solidFill>
                <a:cs typeface="Times New Roman" pitchFamily="-108" charset="0"/>
              </a:rPr>
              <a:t>several hours beam lifetime!</a:t>
            </a:r>
          </a:p>
        </p:txBody>
      </p:sp>
      <p:pic>
        <p:nvPicPr>
          <p:cNvPr id="99334" name="Picture 5" descr="BCT with debunching be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5463" y="2133600"/>
            <a:ext cx="4808537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5" name="Picture 6" descr="Fast BCT 2 bunch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" y="1462088"/>
            <a:ext cx="4133850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Beam Current Transformer and Beam Lifetime</a:t>
            </a:r>
            <a:endParaRPr lang="en-US" sz="28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627ED7-E218-4887-B885-6131837B135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6" descr="firstEventVP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895600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8" name="Picture 4" descr="lhc_atlas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14400"/>
            <a:ext cx="464820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9" name="Picture 5" descr="lhc_atlas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32388" y="838200"/>
            <a:ext cx="4011612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events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71438"/>
            <a:ext cx="9067800" cy="556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Text Box 8"/>
          <p:cNvSpPr txBox="1">
            <a:spLocks noChangeArrowheads="1"/>
          </p:cNvSpPr>
          <p:nvPr/>
        </p:nvSpPr>
        <p:spPr bwMode="auto">
          <a:xfrm>
            <a:off x="1193800" y="3455988"/>
            <a:ext cx="20574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>
                <a:latin typeface="Arial Narrow" pitchFamily="-108" charset="0"/>
              </a:rPr>
              <a:t>Christmas and water maintenance shut-down</a:t>
            </a:r>
          </a:p>
        </p:txBody>
      </p:sp>
      <p:sp>
        <p:nvSpPr>
          <p:cNvPr id="78852" name="Text Box 9"/>
          <p:cNvSpPr txBox="1">
            <a:spLocks noChangeArrowheads="1"/>
          </p:cNvSpPr>
          <p:nvPr/>
        </p:nvSpPr>
        <p:spPr bwMode="auto">
          <a:xfrm>
            <a:off x="1943100" y="1676400"/>
            <a:ext cx="1384300" cy="1069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>
                <a:latin typeface="Arial Narrow" pitchFamily="-108" charset="0"/>
              </a:rPr>
              <a:t>Short in connection cryostats and repairs</a:t>
            </a:r>
          </a:p>
        </p:txBody>
      </p:sp>
      <p:sp>
        <p:nvSpPr>
          <p:cNvPr id="78853" name="Line 10"/>
          <p:cNvSpPr>
            <a:spLocks noChangeShapeType="1"/>
          </p:cNvSpPr>
          <p:nvPr/>
        </p:nvSpPr>
        <p:spPr bwMode="auto">
          <a:xfrm flipV="1">
            <a:off x="2527300" y="1447800"/>
            <a:ext cx="446088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4" name="Line 11"/>
          <p:cNvSpPr>
            <a:spLocks noChangeShapeType="1"/>
          </p:cNvSpPr>
          <p:nvPr/>
        </p:nvSpPr>
        <p:spPr bwMode="auto">
          <a:xfrm flipV="1">
            <a:off x="3265488" y="2022475"/>
            <a:ext cx="506412" cy="158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5" name="Text Box 17"/>
          <p:cNvSpPr txBox="1">
            <a:spLocks noChangeArrowheads="1"/>
          </p:cNvSpPr>
          <p:nvPr/>
        </p:nvSpPr>
        <p:spPr bwMode="auto">
          <a:xfrm>
            <a:off x="4654550" y="3371850"/>
            <a:ext cx="674688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Arial Narrow" pitchFamily="-108" charset="0"/>
              </a:rPr>
              <a:t>Open Days</a:t>
            </a:r>
          </a:p>
        </p:txBody>
      </p:sp>
      <p:sp>
        <p:nvSpPr>
          <p:cNvPr id="78856" name="Text Box 19"/>
          <p:cNvSpPr txBox="1">
            <a:spLocks noChangeArrowheads="1"/>
          </p:cNvSpPr>
          <p:nvPr/>
        </p:nvSpPr>
        <p:spPr bwMode="auto">
          <a:xfrm>
            <a:off x="781050" y="5638800"/>
            <a:ext cx="7558088" cy="476250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Arial Narrow" pitchFamily="-108" charset="0"/>
              </a:rPr>
              <a:t>Cooling sectors  +  Cryo tuning  +  Powering activities</a:t>
            </a:r>
          </a:p>
        </p:txBody>
      </p:sp>
      <p:sp>
        <p:nvSpPr>
          <p:cNvPr id="78857" name="Text Box 26"/>
          <p:cNvSpPr txBox="1">
            <a:spLocks noChangeArrowheads="1"/>
          </p:cNvSpPr>
          <p:nvPr/>
        </p:nvSpPr>
        <p:spPr bwMode="auto">
          <a:xfrm>
            <a:off x="7302500" y="2974975"/>
            <a:ext cx="884238" cy="82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Arial Narrow" pitchFamily="-108" charset="0"/>
              </a:rPr>
              <a:t>UX85 Ph1 works</a:t>
            </a:r>
          </a:p>
        </p:txBody>
      </p:sp>
      <p:sp>
        <p:nvSpPr>
          <p:cNvPr id="78858" name="Text Box 24"/>
          <p:cNvSpPr txBox="1">
            <a:spLocks noChangeArrowheads="1"/>
          </p:cNvSpPr>
          <p:nvPr/>
        </p:nvSpPr>
        <p:spPr bwMode="auto">
          <a:xfrm>
            <a:off x="7505700" y="1193800"/>
            <a:ext cx="1174750" cy="84455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Arial Narrow" pitchFamily="-108" charset="0"/>
              </a:rPr>
              <a:t>All sectors at nominal temperature</a:t>
            </a:r>
          </a:p>
        </p:txBody>
      </p:sp>
      <p:sp>
        <p:nvSpPr>
          <p:cNvPr id="78859" name="Line 25"/>
          <p:cNvSpPr>
            <a:spLocks noChangeShapeType="1"/>
          </p:cNvSpPr>
          <p:nvPr/>
        </p:nvSpPr>
        <p:spPr bwMode="auto">
          <a:xfrm>
            <a:off x="8451850" y="2019300"/>
            <a:ext cx="0" cy="218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60" name="TextBox 13"/>
          <p:cNvSpPr txBox="1">
            <a:spLocks noChangeArrowheads="1"/>
          </p:cNvSpPr>
          <p:nvPr/>
        </p:nvSpPr>
        <p:spPr bwMode="auto">
          <a:xfrm>
            <a:off x="7000892" y="6215082"/>
            <a:ext cx="12618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S. </a:t>
            </a:r>
            <a:r>
              <a:rPr lang="en-US" sz="1800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Claudet</a:t>
            </a:r>
            <a:endParaRPr lang="en-US" sz="1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3-10-08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higher dimensional power was with us on 10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</a:p>
          <a:p>
            <a:pPr lvl="1"/>
            <a:r>
              <a:rPr lang="en-US" dirty="0" smtClean="0"/>
              <a:t>helped by injection tests and some serious preparation</a:t>
            </a:r>
          </a:p>
          <a:p>
            <a:r>
              <a:rPr lang="en-US" dirty="0" smtClean="0"/>
              <a:t>Remarkably successful</a:t>
            </a:r>
          </a:p>
          <a:p>
            <a:pPr lvl="1"/>
            <a:r>
              <a:rPr lang="en-US" dirty="0" smtClean="0"/>
              <a:t>Aperture clear</a:t>
            </a:r>
          </a:p>
          <a:p>
            <a:pPr lvl="1"/>
            <a:r>
              <a:rPr lang="en-US" dirty="0" smtClean="0"/>
              <a:t>Main magnetic fields OK and excellently predicted</a:t>
            </a:r>
          </a:p>
          <a:p>
            <a:pPr lvl="1"/>
            <a:r>
              <a:rPr lang="en-US" dirty="0" smtClean="0"/>
              <a:t>Beam Instrumentation</a:t>
            </a:r>
          </a:p>
          <a:p>
            <a:pPr lvl="1"/>
            <a:r>
              <a:rPr lang="en-US" dirty="0" smtClean="0"/>
              <a:t>Controls &amp; software</a:t>
            </a:r>
          </a:p>
          <a:p>
            <a:pPr lvl="1"/>
            <a:r>
              <a:rPr lang="en-US" dirty="0" smtClean="0"/>
              <a:t>Access &amp; machine protection</a:t>
            </a:r>
          </a:p>
          <a:p>
            <a:pPr lvl="1"/>
            <a:r>
              <a:rPr lang="en-US" dirty="0" smtClean="0"/>
              <a:t>Achieved a truly remarkable amount in 2-3 days</a:t>
            </a:r>
          </a:p>
          <a:p>
            <a:pPr lvl="1"/>
            <a:r>
              <a:rPr lang="en-US" dirty="0" smtClean="0"/>
              <a:t>BODES VERY WELL FOR THE FUTURE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big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2803529"/>
          </a:xfrm>
        </p:spPr>
        <p:txBody>
          <a:bodyPr/>
          <a:lstStyle/>
          <a:p>
            <a:r>
              <a:rPr lang="en-US" dirty="0" smtClean="0"/>
              <a:t>Large transformer failure on 12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</a:p>
          <a:p>
            <a:pPr lvl="1"/>
            <a:r>
              <a:rPr lang="en-US" dirty="0" smtClean="0"/>
              <a:t>Loss of cryogenics in point 8 (Arcs 78 and 81)</a:t>
            </a:r>
          </a:p>
          <a:p>
            <a:r>
              <a:rPr lang="en-US" dirty="0" smtClean="0"/>
              <a:t>Followed by</a:t>
            </a:r>
          </a:p>
          <a:p>
            <a:pPr lvl="1"/>
            <a:r>
              <a:rPr lang="en-US" dirty="0" smtClean="0"/>
              <a:t>Smaller transformer failure </a:t>
            </a:r>
          </a:p>
          <a:p>
            <a:pPr lvl="1"/>
            <a:r>
              <a:rPr lang="en-US" dirty="0" smtClean="0"/>
              <a:t>Lesser cryogenics problems</a:t>
            </a:r>
          </a:p>
          <a:p>
            <a:pPr lvl="1"/>
            <a:r>
              <a:rPr lang="en-US" dirty="0" smtClean="0"/>
              <a:t>Temperature probes on current leads</a:t>
            </a:r>
          </a:p>
          <a:p>
            <a:pPr lvl="1"/>
            <a:r>
              <a:rPr lang="en-US" dirty="0" smtClean="0"/>
              <a:t>etc…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4500570"/>
            <a:ext cx="6286544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sz="3200" dirty="0" smtClean="0"/>
              <a:t>But essentially felt like regular operations on a big machine.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 19th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of main dipole circuit in sector 34</a:t>
            </a:r>
          </a:p>
          <a:p>
            <a:pPr lvl="1"/>
            <a:r>
              <a:rPr lang="en-US" dirty="0" smtClean="0"/>
              <a:t>ramping to 5.5 TeV (9310 A)</a:t>
            </a:r>
          </a:p>
          <a:p>
            <a:pPr lvl="1"/>
            <a:r>
              <a:rPr lang="en-US" dirty="0" smtClean="0"/>
              <a:t>11:18 at around 8700 A</a:t>
            </a:r>
          </a:p>
          <a:p>
            <a:pPr lvl="2"/>
            <a:r>
              <a:rPr lang="en-US" dirty="0" smtClean="0"/>
              <a:t>power converter trips</a:t>
            </a:r>
          </a:p>
          <a:p>
            <a:pPr lvl="2"/>
            <a:r>
              <a:rPr lang="en-US" dirty="0" smtClean="0"/>
              <a:t>energy extraction system fires</a:t>
            </a:r>
          </a:p>
          <a:p>
            <a:pPr lvl="2"/>
            <a:r>
              <a:rPr lang="en-US" dirty="0" smtClean="0"/>
              <a:t>wave of </a:t>
            </a:r>
            <a:r>
              <a:rPr lang="en-US" dirty="0" smtClean="0"/>
              <a:t>alarms</a:t>
            </a:r>
          </a:p>
          <a:p>
            <a:pPr lvl="2"/>
            <a:r>
              <a:rPr lang="en-US" dirty="0" smtClean="0"/>
              <a:t>103 dipoles quench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Large Helium leak into tunnel</a:t>
            </a:r>
          </a:p>
          <a:p>
            <a:r>
              <a:rPr lang="en-US" dirty="0" smtClean="0"/>
              <a:t>Helium into insulation vacuum:</a:t>
            </a:r>
          </a:p>
          <a:p>
            <a:pPr lvl="1"/>
            <a:r>
              <a:rPr lang="en-US" dirty="0" smtClean="0"/>
              <a:t>3 SSS (quadrupoles) have </a:t>
            </a:r>
            <a:r>
              <a:rPr lang="en-US" dirty="0" smtClean="0"/>
              <a:t>moved – over pressure </a:t>
            </a:r>
            <a:r>
              <a:rPr lang="en-US" dirty="0" smtClean="0"/>
              <a:t>on vacuum barriers</a:t>
            </a:r>
            <a:endParaRPr lang="en-US" dirty="0" smtClean="0"/>
          </a:p>
          <a:p>
            <a:pPr lvl="1"/>
            <a:r>
              <a:rPr lang="en-US" dirty="0" smtClean="0"/>
              <a:t>State of dipole thermal shields to be checked</a:t>
            </a:r>
          </a:p>
          <a:p>
            <a:pPr lvl="1"/>
            <a:r>
              <a:rPr lang="en-US" dirty="0" smtClean="0"/>
              <a:t>No damage to tunnel infrastructure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Sector 34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857232"/>
            <a:ext cx="8572560" cy="5111750"/>
          </a:xfrm>
        </p:spPr>
        <p:txBody>
          <a:bodyPr/>
          <a:lstStyle/>
          <a:p>
            <a:r>
              <a:rPr lang="en-US" dirty="0" smtClean="0"/>
              <a:t>Possible cause:</a:t>
            </a:r>
          </a:p>
          <a:p>
            <a:pPr lvl="1"/>
            <a:r>
              <a:rPr lang="en-US" dirty="0" smtClean="0"/>
              <a:t>quench and opening of </a:t>
            </a:r>
            <a:r>
              <a:rPr lang="en-US" dirty="0" err="1" smtClean="0"/>
              <a:t>busbar</a:t>
            </a:r>
            <a:r>
              <a:rPr lang="en-US" dirty="0" smtClean="0"/>
              <a:t> splice in SSS interconnect.</a:t>
            </a:r>
          </a:p>
          <a:p>
            <a:pPr lvl="1"/>
            <a:r>
              <a:rPr lang="en-US" dirty="0" smtClean="0"/>
              <a:t>open magnet interconnect next Monday</a:t>
            </a:r>
          </a:p>
          <a:p>
            <a:pPr lvl="1"/>
            <a:r>
              <a:rPr lang="en-US" dirty="0" smtClean="0"/>
              <a:t>clearly have to fully understand problem and prevent its reoccurrence</a:t>
            </a:r>
          </a:p>
          <a:p>
            <a:r>
              <a:rPr lang="en-US" dirty="0" smtClean="0"/>
              <a:t>Consequence:</a:t>
            </a:r>
          </a:p>
          <a:p>
            <a:pPr lvl="1"/>
            <a:r>
              <a:rPr lang="en-US" dirty="0" smtClean="0"/>
              <a:t>warm sector up ~ 3 weeks</a:t>
            </a:r>
          </a:p>
          <a:p>
            <a:pPr lvl="1"/>
            <a:r>
              <a:rPr lang="en-US" dirty="0" smtClean="0"/>
              <a:t>4-5 quadrupoles out for repair</a:t>
            </a:r>
          </a:p>
          <a:p>
            <a:pPr lvl="2"/>
            <a:r>
              <a:rPr lang="en-US" dirty="0" smtClean="0"/>
              <a:t>re-</a:t>
            </a:r>
            <a:r>
              <a:rPr lang="en-US" dirty="0" err="1" smtClean="0"/>
              <a:t>cryostating</a:t>
            </a:r>
            <a:r>
              <a:rPr lang="en-US" dirty="0" smtClean="0"/>
              <a:t> – cold mass probably OK</a:t>
            </a:r>
          </a:p>
          <a:p>
            <a:pPr lvl="1"/>
            <a:r>
              <a:rPr lang="en-US" dirty="0" smtClean="0"/>
              <a:t>8-10 dipoles out for re-</a:t>
            </a:r>
            <a:r>
              <a:rPr lang="en-US" dirty="0" err="1" smtClean="0"/>
              <a:t>cyrostating</a:t>
            </a:r>
            <a:endParaRPr lang="en-US" dirty="0" smtClean="0"/>
          </a:p>
          <a:p>
            <a:pPr lvl="1"/>
            <a:r>
              <a:rPr lang="en-US" dirty="0" smtClean="0"/>
              <a:t>QRL and vacuum repairs in situ</a:t>
            </a:r>
          </a:p>
          <a:p>
            <a:pPr lvl="1"/>
            <a:r>
              <a:rPr lang="en-US" dirty="0" smtClean="0"/>
              <a:t>re-install magnets</a:t>
            </a:r>
          </a:p>
          <a:p>
            <a:pPr lvl="1"/>
            <a:r>
              <a:rPr lang="en-US" dirty="0" smtClean="0"/>
              <a:t>cool-down</a:t>
            </a:r>
          </a:p>
          <a:p>
            <a:r>
              <a:rPr lang="en-US" dirty="0" smtClean="0"/>
              <a:t>Clear overlap with winter shutdown (NB injectors)</a:t>
            </a:r>
          </a:p>
          <a:p>
            <a:pPr lvl="1"/>
            <a:r>
              <a:rPr lang="en-US" dirty="0" smtClean="0"/>
              <a:t>First beam back to LHC – earliest 1</a:t>
            </a:r>
            <a:r>
              <a:rPr lang="en-US" baseline="30000" dirty="0" smtClean="0"/>
              <a:t>st</a:t>
            </a:r>
            <a:r>
              <a:rPr lang="en-US" dirty="0" smtClean="0"/>
              <a:t> May 2009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8596" y="1000108"/>
            <a:ext cx="8472518" cy="3017843"/>
          </a:xfrm>
        </p:spPr>
        <p:txBody>
          <a:bodyPr/>
          <a:lstStyle/>
          <a:p>
            <a:r>
              <a:rPr lang="en-US" dirty="0" smtClean="0"/>
              <a:t>A extremely complex machine with an international profile that with a lot of effort:</a:t>
            </a:r>
          </a:p>
          <a:p>
            <a:pPr lvl="1"/>
            <a:r>
              <a:rPr lang="en-US" dirty="0" smtClean="0"/>
              <a:t>has been brought to 1.9 K</a:t>
            </a:r>
          </a:p>
          <a:p>
            <a:pPr lvl="1"/>
            <a:r>
              <a:rPr lang="en-US" dirty="0" smtClean="0"/>
              <a:t>has been almost completely commissioned to 5.5 TeV</a:t>
            </a:r>
          </a:p>
          <a:p>
            <a:pPr lvl="1"/>
            <a:r>
              <a:rPr lang="en-US" dirty="0" smtClean="0"/>
              <a:t>has had a highly successful and very public three days with beam</a:t>
            </a:r>
          </a:p>
          <a:p>
            <a:pPr lvl="1"/>
            <a:r>
              <a:rPr lang="en-US" dirty="0" smtClean="0"/>
              <a:t>has a serious technical problem</a:t>
            </a:r>
          </a:p>
          <a:p>
            <a:pPr lvl="1"/>
            <a:r>
              <a:rPr lang="en-US" dirty="0" smtClean="0"/>
              <a:t>has the expertise and resources to fix the problem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627ED7-E218-4887-B885-6131837B135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85786" y="4214818"/>
            <a:ext cx="7500990" cy="2031325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The physics potential of the LHC remains enormous.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It will work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36" y="6000768"/>
            <a:ext cx="5857916" cy="523875"/>
          </a:xfrm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/>
          <a:lstStyle/>
          <a:p>
            <a:pPr eaLnBrk="1" hangingPunct="1"/>
            <a:r>
              <a:rPr lang="en-GB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LHC Cryogenics on 10. September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3-10-08</a:t>
            </a:r>
            <a:endParaRPr lang="en-US" dirty="0"/>
          </a:p>
        </p:txBody>
      </p:sp>
      <p:pic>
        <p:nvPicPr>
          <p:cNvPr id="80899" name="Picture 4" descr="cmm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760413"/>
            <a:ext cx="7466012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714348" y="0"/>
            <a:ext cx="22706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It’s COLD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627ED7-E218-4887-B885-6131837B135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00108"/>
            <a:ext cx="5387349" cy="344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14348" y="0"/>
            <a:ext cx="72866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Most circuits - good for 5.5 TeV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48" y="4643446"/>
            <a:ext cx="73581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Hardware commissioning</a:t>
            </a:r>
          </a:p>
          <a:p>
            <a:pPr lvl="1" algn="l"/>
            <a:r>
              <a:rPr lang="en-US" dirty="0" smtClean="0"/>
              <a:t>- Powering of complete arc &amp; arcs together</a:t>
            </a:r>
          </a:p>
          <a:p>
            <a:pPr lvl="1" algn="l"/>
            <a:r>
              <a:rPr lang="en-US" dirty="0" smtClean="0"/>
              <a:t>- 7/8 sectors up to 5.5 TeV (sector 56 to 6.5 TeV)</a:t>
            </a:r>
          </a:p>
          <a:p>
            <a:pPr lvl="1" algn="l"/>
            <a:r>
              <a:rPr lang="en-US" dirty="0" smtClean="0"/>
              <a:t>- Robust performance of  nearly all 1700+ magnet circuits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523875"/>
          </a:xfrm>
        </p:spPr>
        <p:txBody>
          <a:bodyPr/>
          <a:lstStyle/>
          <a:p>
            <a:r>
              <a:rPr lang="en-GB" dirty="0" smtClean="0"/>
              <a:t>It works!  Injection tests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3786214" cy="541527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000108"/>
            <a:ext cx="3357586" cy="54188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943848" cy="523875"/>
          </a:xfrm>
        </p:spPr>
        <p:txBody>
          <a:bodyPr/>
          <a:lstStyle/>
          <a:p>
            <a:r>
              <a:rPr lang="en-US" dirty="0" smtClean="0"/>
              <a:t>First Beam in 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8001056" cy="566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beam to IR3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7791424" cy="396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57554" y="5715016"/>
            <a:ext cx="4357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FF"/>
                </a:solidFill>
                <a:cs typeface="Times New Roman" pitchFamily="-108" charset="0"/>
              </a:rPr>
              <a:t>Beam stopped on collimator jaw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gentle aperture scans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819150"/>
            <a:ext cx="73152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events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EPOG - Status of LHC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86836"/>
            <a:ext cx="8072462" cy="581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3-10-08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D66058-8582-419F-AA3B-A79C8D77E78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26412</TotalTime>
  <Words>835</Words>
  <Application>Microsoft Office PowerPoint</Application>
  <PresentationFormat>On-screen Show (4:3)</PresentationFormat>
  <Paragraphs>202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Pixel</vt:lpstr>
      <vt:lpstr>The LHC</vt:lpstr>
      <vt:lpstr>Slide 2</vt:lpstr>
      <vt:lpstr>LHC Cryogenics on 10. September</vt:lpstr>
      <vt:lpstr>Slide 4</vt:lpstr>
      <vt:lpstr>It works!  Injection tests</vt:lpstr>
      <vt:lpstr>First Beam in LHC</vt:lpstr>
      <vt:lpstr>First beam to IR3</vt:lpstr>
      <vt:lpstr>First gentle aperture scans</vt:lpstr>
      <vt:lpstr>First events</vt:lpstr>
      <vt:lpstr>First beam to dump </vt:lpstr>
      <vt:lpstr>Slide 11</vt:lpstr>
      <vt:lpstr>Slide 12</vt:lpstr>
      <vt:lpstr>Injection test 5 - piece of cake!</vt:lpstr>
      <vt:lpstr>Beam Commissioning</vt:lpstr>
      <vt:lpstr>Slide 15</vt:lpstr>
      <vt:lpstr>Closed Orbit and Kick Response for Full Machine</vt:lpstr>
      <vt:lpstr>RF Capture</vt:lpstr>
      <vt:lpstr>Beam Current Transformer and Beam Lifetime</vt:lpstr>
      <vt:lpstr>More events</vt:lpstr>
      <vt:lpstr>Beam Commissioning</vt:lpstr>
      <vt:lpstr>It’s big</vt:lpstr>
      <vt:lpstr>Friday 19th</vt:lpstr>
      <vt:lpstr>Sector 34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Lamont</cp:lastModifiedBy>
  <cp:revision>1613</cp:revision>
  <dcterms:created xsi:type="dcterms:W3CDTF">2006-02-06T12:33:58Z</dcterms:created>
  <dcterms:modified xsi:type="dcterms:W3CDTF">2008-10-03T11:20:44Z</dcterms:modified>
</cp:coreProperties>
</file>