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media/audio1.bin" ContentType="audio/unknown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embeddings/oleObject1.bin" ContentType="application/vnd.openxmlformats-officedocument.oleObject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embeddings/oleObject2.bin" ContentType="application/vnd.openxmlformats-officedocument.oleObject"/>
  <Override PartName="/ppt/notesSlides/notesSlide32.xml" ContentType="application/vnd.openxmlformats-officedocument.presentationml.notesSlide+xml"/>
  <Override PartName="/ppt/embeddings/oleObject3.bin" ContentType="application/vnd.openxmlformats-officedocument.oleObject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703" r:id="rId2"/>
    <p:sldId id="785" r:id="rId3"/>
    <p:sldId id="758" r:id="rId4"/>
    <p:sldId id="759" r:id="rId5"/>
    <p:sldId id="786" r:id="rId6"/>
    <p:sldId id="676" r:id="rId7"/>
    <p:sldId id="677" r:id="rId8"/>
    <p:sldId id="678" r:id="rId9"/>
    <p:sldId id="679" r:id="rId10"/>
    <p:sldId id="680" r:id="rId11"/>
    <p:sldId id="777" r:id="rId12"/>
    <p:sldId id="760" r:id="rId13"/>
    <p:sldId id="689" r:id="rId14"/>
    <p:sldId id="774" r:id="rId15"/>
    <p:sldId id="761" r:id="rId16"/>
    <p:sldId id="762" r:id="rId17"/>
    <p:sldId id="788" r:id="rId18"/>
    <p:sldId id="722" r:id="rId19"/>
    <p:sldId id="763" r:id="rId20"/>
    <p:sldId id="789" r:id="rId21"/>
    <p:sldId id="775" r:id="rId22"/>
    <p:sldId id="653" r:id="rId23"/>
    <p:sldId id="652" r:id="rId24"/>
    <p:sldId id="731" r:id="rId25"/>
    <p:sldId id="701" r:id="rId26"/>
    <p:sldId id="736" r:id="rId27"/>
    <p:sldId id="737" r:id="rId28"/>
    <p:sldId id="740" r:id="rId29"/>
    <p:sldId id="790" r:id="rId30"/>
    <p:sldId id="796" r:id="rId31"/>
    <p:sldId id="798" r:id="rId32"/>
    <p:sldId id="793" r:id="rId33"/>
    <p:sldId id="797" r:id="rId34"/>
    <p:sldId id="794" r:id="rId35"/>
    <p:sldId id="738" r:id="rId36"/>
    <p:sldId id="660" r:id="rId37"/>
    <p:sldId id="755" r:id="rId38"/>
    <p:sldId id="726" r:id="rId39"/>
    <p:sldId id="727" r:id="rId40"/>
    <p:sldId id="728" r:id="rId41"/>
    <p:sldId id="729" r:id="rId42"/>
    <p:sldId id="776" r:id="rId43"/>
    <p:sldId id="724" r:id="rId44"/>
  </p:sldIdLst>
  <p:sldSz cx="9144000" cy="6858000" type="screen4x3"/>
  <p:notesSz cx="6746875" cy="99139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C00"/>
    <a:srgbClr val="FF99CC"/>
    <a:srgbClr val="FFFF99"/>
    <a:srgbClr val="0033CC"/>
    <a:srgbClr val="333366"/>
    <a:srgbClr val="333300"/>
    <a:srgbClr val="FF99FF"/>
    <a:srgbClr val="CCCC99"/>
    <a:srgbClr val="FFCC99"/>
    <a:srgbClr val="66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926" autoAdjust="0"/>
  </p:normalViewPr>
  <p:slideViewPr>
    <p:cSldViewPr>
      <p:cViewPr>
        <p:scale>
          <a:sx n="90" d="100"/>
          <a:sy n="90" d="100"/>
        </p:scale>
        <p:origin x="-57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84"/>
    </p:cViewPr>
  </p:sorterViewPr>
  <p:notesViewPr>
    <p:cSldViewPr>
      <p:cViewPr varScale="1">
        <p:scale>
          <a:sx n="71" d="100"/>
          <a:sy n="71" d="100"/>
        </p:scale>
        <p:origin x="-1818" y="-96"/>
      </p:cViewPr>
      <p:guideLst>
        <p:guide orient="horz" pos="3123"/>
        <p:guide pos="212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8956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447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8B33D962-2CC8-7A49-9989-21E4BDA7B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73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0950" y="0"/>
            <a:ext cx="295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4688" y="685800"/>
            <a:ext cx="5588000" cy="4191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725988"/>
            <a:ext cx="4929187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1975"/>
            <a:ext cx="295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0950" y="9451975"/>
            <a:ext cx="295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FFD5723E-3624-E040-B4C2-A5844EFF9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32ECE33B-24C1-6C42-90B3-8EC556E88144}" type="slidenum">
              <a:rPr lang="en-US" sz="1300" smtClean="0">
                <a:latin typeface="Times New Roman" charset="0"/>
              </a:rPr>
              <a:pPr>
                <a:defRPr/>
              </a:pPr>
              <a:t>1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44538"/>
            <a:ext cx="4956175" cy="3717925"/>
          </a:xfrm>
          <a:solidFill>
            <a:srgbClr val="FFFFFF"/>
          </a:solidFill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708525"/>
            <a:ext cx="4949825" cy="44608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3DC695E4-82AB-2049-A39C-CDCECE1DBD2C}" type="slidenum">
              <a:rPr lang="en-US" sz="1300">
                <a:latin typeface="Times New Roman" charset="0"/>
              </a:rPr>
              <a:pPr>
                <a:defRPr/>
              </a:pPr>
              <a:t>10</a:t>
            </a:fld>
            <a:endParaRPr lang="en-US" sz="1300">
              <a:latin typeface="Times New Roman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8D2BC11E-5C72-7946-9F1E-1E072EA5F88A}" type="slidenum">
              <a:rPr lang="en-GB" sz="1300" smtClean="0">
                <a:latin typeface="Times New Roman" charset="0"/>
              </a:rPr>
              <a:pPr>
                <a:defRPr/>
              </a:pPr>
              <a:t>11</a:t>
            </a:fld>
            <a:endParaRPr lang="en-GB" sz="1300" smtClean="0">
              <a:latin typeface="Times New Roman" charset="0"/>
            </a:endParaRPr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22700" y="9418638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>
              <a:defRPr/>
            </a:pPr>
            <a:fld id="{AD7C57CC-0803-8E4D-8808-61654F6CCD72}" type="slidenum">
              <a:rPr lang="en-GB" sz="12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pPr algn="r">
                <a:defRPr/>
              </a:pPr>
              <a:t>11</a:t>
            </a:fld>
            <a:endParaRPr lang="en-GB" sz="12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67E7937E-3C92-394F-94F2-6DEA0266C926}" type="slidenum">
              <a:rPr lang="en-US" sz="1300" smtClean="0">
                <a:latin typeface="Times New Roman" charset="0"/>
              </a:rPr>
              <a:pPr>
                <a:defRPr/>
              </a:pPr>
              <a:t>12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FD93016D-8129-4C43-8606-ACF73E3F2054}" type="slidenum">
              <a:rPr lang="en-US" sz="1300">
                <a:latin typeface="Times New Roman" charset="0"/>
              </a:rPr>
              <a:pPr>
                <a:defRPr/>
              </a:pPr>
              <a:t>13</a:t>
            </a:fld>
            <a:endParaRPr lang="en-US" sz="1300">
              <a:latin typeface="Times New Roman" charset="0"/>
            </a:endParaRPr>
          </a:p>
        </p:txBody>
      </p:sp>
      <p:sp>
        <p:nvSpPr>
          <p:cNvPr id="440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5AFF857B-018B-2347-B5C2-991D9B1BFE75}" type="slidenum">
              <a:rPr lang="en-US" sz="1300" smtClean="0">
                <a:latin typeface="Times New Roman" charset="0"/>
              </a:rPr>
              <a:pPr>
                <a:defRPr/>
              </a:pPr>
              <a:t>15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22700" y="9415463"/>
            <a:ext cx="29225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40" tIns="45920" rIns="91840" bIns="45920" anchor="b"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A9B2F49F-09BD-E149-9859-3E494B6E1D36}" type="slidenum">
              <a:rPr lang="en-US" sz="12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pPr algn="r" eaLnBrk="1" hangingPunct="1">
                <a:defRPr/>
              </a:pPr>
              <a:t>15</a:t>
            </a:fld>
            <a:endParaRPr lang="en-US" sz="1200" smtClean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44538"/>
            <a:ext cx="4954588" cy="3716337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706938"/>
            <a:ext cx="4949825" cy="4462462"/>
          </a:xfr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840" tIns="45920" rIns="91840" bIns="45920"/>
          <a:lstStyle/>
          <a:p>
            <a:pPr eaLnBrk="1" hangingPunct="1"/>
            <a:endParaRPr lang="fr-FR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864F11E5-6FAB-C844-852D-57527A0057C8}" type="slidenum">
              <a:rPr lang="en-US" sz="1300" smtClean="0">
                <a:latin typeface="Times New Roman" charset="0"/>
              </a:rPr>
              <a:pPr>
                <a:defRPr/>
              </a:pPr>
              <a:t>16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44538"/>
            <a:ext cx="4953000" cy="3714750"/>
          </a:xfrm>
          <a:solidFill>
            <a:srgbClr val="FFFFFF"/>
          </a:solidFill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08525"/>
            <a:ext cx="4946650" cy="44608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840" tIns="45920" rIns="91840" bIns="4592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9BC639B3-EDB6-1245-AE22-69CE57B36492}" type="slidenum">
              <a:rPr lang="en-US" sz="1300" smtClean="0">
                <a:latin typeface="Times New Roman" charset="0"/>
              </a:rPr>
              <a:pPr>
                <a:defRPr/>
              </a:pPr>
              <a:t>17</a:t>
            </a:fld>
            <a:endParaRPr lang="en-US" sz="130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DA67BAB-7A0E-B048-BFEC-AB574C93E6B8}" type="slidenum">
              <a:rPr lang="en-US" sz="1300" smtClean="0">
                <a:latin typeface="Times New Roman" charset="0"/>
              </a:rPr>
              <a:pPr>
                <a:defRPr/>
              </a:pPr>
              <a:t>18</a:t>
            </a:fld>
            <a:endParaRPr lang="en-US" sz="130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3834ED98-027C-7145-8314-574AAE2E3D0D}" type="slidenum">
              <a:rPr lang="en-US" sz="1300">
                <a:latin typeface="Times New Roman" charset="0"/>
              </a:rPr>
              <a:pPr>
                <a:defRPr/>
              </a:pPr>
              <a:t>19</a:t>
            </a:fld>
            <a:endParaRPr lang="en-US" sz="1300">
              <a:latin typeface="Times New Roman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2950"/>
            <a:ext cx="4957763" cy="3717925"/>
          </a:xfrm>
          <a:solidFill>
            <a:srgbClr val="FFFFFF"/>
          </a:solidFill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688" y="4708525"/>
            <a:ext cx="5397500" cy="446246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B326E6D2-2A9B-B946-A3DA-6ED4E62622F8}" type="slidenum">
              <a:rPr lang="en-US" sz="1300">
                <a:latin typeface="Times New Roman" charset="0"/>
              </a:rPr>
              <a:pPr>
                <a:defRPr/>
              </a:pPr>
              <a:t>20</a:t>
            </a:fld>
            <a:endParaRPr lang="en-US" sz="1300">
              <a:latin typeface="Times New Roman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4538"/>
            <a:ext cx="4956175" cy="3717925"/>
          </a:xfrm>
          <a:solidFill>
            <a:srgbClr val="FFFFFF"/>
          </a:solidFill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710113"/>
            <a:ext cx="4949825" cy="4459287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D9C9B27E-A373-244C-8F5B-C59EDA157286}" type="slidenum">
              <a:rPr lang="en-US" sz="1300" smtClean="0">
                <a:latin typeface="Times New Roman" charset="0"/>
              </a:rPr>
              <a:pPr>
                <a:defRPr/>
              </a:pPr>
              <a:t>2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4538"/>
            <a:ext cx="4957763" cy="3717925"/>
          </a:xfrm>
          <a:solidFill>
            <a:srgbClr val="FFFFFF"/>
          </a:solidFill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688" y="4710113"/>
            <a:ext cx="5397500" cy="4459287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5732054-A6B3-9140-A255-D1208F7E7F84}" type="slidenum">
              <a:rPr lang="en-US" sz="1300" smtClean="0">
                <a:latin typeface="Times New Roman" charset="0"/>
              </a:rPr>
              <a:pPr>
                <a:defRPr/>
              </a:pPr>
              <a:t>21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22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A71A25CB-1A4F-9B40-BB10-34A06EF167DA}" type="slidenum">
              <a:rPr lang="en-US" sz="1300" smtClean="0">
                <a:latin typeface="Times New Roman" charset="0"/>
              </a:rPr>
              <a:pPr>
                <a:defRPr/>
              </a:pPr>
              <a:t>23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379AA32-F000-2946-9F63-D509A7CB0C54}" type="slidenum">
              <a:rPr lang="en-US" sz="1300" smtClean="0">
                <a:latin typeface="Times New Roman" charset="0"/>
              </a:rPr>
              <a:pPr>
                <a:defRPr/>
              </a:pPr>
              <a:t>24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6C961711-32B8-E64C-8BAF-D6BC21C7E365}" type="slidenum">
              <a:rPr lang="en-US" sz="1300">
                <a:latin typeface="Times New Roman" charset="0"/>
              </a:rPr>
              <a:pPr>
                <a:defRPr/>
              </a:pPr>
              <a:t>25</a:t>
            </a:fld>
            <a:endParaRPr lang="en-US" sz="1300">
              <a:latin typeface="Times New Roman" charset="0"/>
            </a:endParaRPr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346F8CB-85F4-DE4D-8420-BF42B7F6BC54}" type="slidenum">
              <a:rPr lang="en-US" sz="1300" smtClean="0">
                <a:latin typeface="Times New Roman" charset="0"/>
              </a:rPr>
              <a:pPr>
                <a:defRPr/>
              </a:pPr>
              <a:t>26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346F8CB-85F4-DE4D-8420-BF42B7F6BC54}" type="slidenum">
              <a:rPr lang="en-US" sz="1300" smtClean="0">
                <a:latin typeface="Times New Roman" charset="0"/>
              </a:rPr>
              <a:pPr>
                <a:defRPr/>
              </a:pPr>
              <a:t>27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226487F-CC55-D345-9CD4-7DA4A73E4682}" type="slidenum">
              <a:rPr lang="en-US" sz="1300" smtClean="0">
                <a:latin typeface="Times New Roman" charset="0"/>
              </a:rPr>
              <a:pPr>
                <a:defRPr/>
              </a:pPr>
              <a:t>28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C4E032-4029-0A49-8096-0D598814AFB0}" type="slidenum">
              <a:rPr lang="en-GB"/>
              <a:pPr>
                <a:defRPr/>
              </a:pPr>
              <a:t>29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22700" y="9418638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6830BED-1990-3649-82CD-AAC45768F3A3}" type="slidenum">
              <a:rPr lang="en-GB" sz="1200"/>
              <a:pPr algn="r">
                <a:defRPr/>
              </a:pPr>
              <a:t>29</a:t>
            </a:fld>
            <a:endParaRPr lang="en-GB" sz="12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EF572CD1-3475-044D-90F6-542F68614457}" type="slidenum">
              <a:rPr lang="en-US" sz="1300">
                <a:latin typeface="Times New Roman" charset="0"/>
              </a:rPr>
              <a:pPr>
                <a:defRPr/>
              </a:pPr>
              <a:t>30</a:t>
            </a:fld>
            <a:endParaRPr lang="en-US" sz="1300">
              <a:latin typeface="Times New Roman" charset="0"/>
            </a:endParaRPr>
          </a:p>
        </p:txBody>
      </p:sp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/>
              <a:pPr/>
              <a:t>3</a:t>
            </a:fld>
            <a:endParaRPr lang="en-GB"/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23230" y="9418241"/>
            <a:ext cx="2923646" cy="495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/>
              <a:pPr algn="r"/>
              <a:t>3</a:t>
            </a:fld>
            <a:endParaRPr lang="en-GB" sz="1200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2950"/>
            <a:ext cx="4957763" cy="3719513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688" y="4709122"/>
            <a:ext cx="5397500" cy="446127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EF572CD1-3475-044D-90F6-542F68614457}" type="slidenum">
              <a:rPr lang="en-US" sz="1300">
                <a:latin typeface="Times New Roman" charset="0"/>
              </a:rPr>
              <a:pPr>
                <a:defRPr/>
              </a:pPr>
              <a:t>31</a:t>
            </a:fld>
            <a:endParaRPr lang="en-US" sz="1300">
              <a:latin typeface="Times New Roman" charset="0"/>
            </a:endParaRPr>
          </a:p>
        </p:txBody>
      </p:sp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DA67BAB-7A0E-B048-BFEC-AB574C93E6B8}" type="slidenum">
              <a:rPr lang="en-US" sz="1300" smtClean="0">
                <a:latin typeface="Times New Roman" charset="0"/>
              </a:rPr>
              <a:pPr>
                <a:defRPr/>
              </a:pPr>
              <a:t>32</a:t>
            </a:fld>
            <a:endParaRPr lang="en-US" sz="130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DA67BAB-7A0E-B048-BFEC-AB574C93E6B8}" type="slidenum">
              <a:rPr lang="en-US" sz="1300" smtClean="0">
                <a:latin typeface="Times New Roman" charset="0"/>
              </a:rPr>
              <a:pPr>
                <a:defRPr/>
              </a:pPr>
              <a:t>33</a:t>
            </a:fld>
            <a:endParaRPr lang="en-US" sz="130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226487F-CC55-D345-9CD4-7DA4A73E4682}" type="slidenum">
              <a:rPr lang="en-US" sz="1300" smtClean="0">
                <a:latin typeface="Times New Roman" charset="0"/>
              </a:rPr>
              <a:pPr>
                <a:defRPr/>
              </a:pPr>
              <a:t>34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C6263F12-BB75-1B49-9FAB-44F213066F8A}" type="slidenum">
              <a:rPr lang="en-US" sz="1300" smtClean="0">
                <a:latin typeface="Times New Roman" charset="0"/>
              </a:rPr>
              <a:pPr>
                <a:defRPr/>
              </a:pPr>
              <a:t>35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226487F-CC55-D345-9CD4-7DA4A73E4682}" type="slidenum">
              <a:rPr lang="en-US" sz="1300" smtClean="0">
                <a:latin typeface="Times New Roman" charset="0"/>
              </a:rPr>
              <a:pPr>
                <a:defRPr/>
              </a:pPr>
              <a:t>36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12FB49F-5000-7D41-8E2F-28DEC339DABF}" type="slidenum">
              <a:rPr lang="en-US" sz="1300" smtClean="0">
                <a:latin typeface="Times New Roman" charset="0"/>
              </a:rPr>
              <a:pPr>
                <a:defRPr/>
              </a:pPr>
              <a:t>37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96938" y="744538"/>
            <a:ext cx="4953000" cy="3714750"/>
          </a:xfrm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10113"/>
            <a:ext cx="5397500" cy="4460875"/>
          </a:xfr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374" tIns="45687" rIns="91374" bIns="45687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1" name="Slide Number Placeholder 3"/>
          <p:cNvSpPr txBox="1">
            <a:spLocks noGrp="1"/>
          </p:cNvSpPr>
          <p:nvPr/>
        </p:nvSpPr>
        <p:spPr bwMode="auto">
          <a:xfrm>
            <a:off x="3821113" y="9415463"/>
            <a:ext cx="29241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87" rIns="91374" bIns="45687" anchor="b"/>
          <a:lstStyle>
            <a:lvl1pPr defTabSz="91281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BE3EBCA9-8AD2-0648-98E9-6CF596983AE2}" type="slidenum">
              <a:rPr lang="en-US" sz="1200" smtClean="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pPr algn="r" eaLnBrk="1" hangingPunct="1">
                <a:defRPr/>
              </a:pPr>
              <a:t>37</a:t>
            </a:fld>
            <a:endParaRPr lang="en-US" sz="1200" smtClean="0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31336456-9C9C-C24F-AA3C-90D42FC0B0A1}" type="slidenum">
              <a:rPr lang="en-US" sz="1300" smtClean="0">
                <a:latin typeface="Times New Roman" charset="0"/>
              </a:rPr>
              <a:pPr>
                <a:defRPr/>
              </a:pPr>
              <a:t>38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93F01D47-8AAA-2740-A163-2C36A21C2E60}" type="slidenum">
              <a:rPr lang="en-US" sz="1300" smtClean="0">
                <a:latin typeface="Times New Roman" charset="0"/>
              </a:rPr>
              <a:pPr>
                <a:defRPr/>
              </a:pPr>
              <a:t>39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88880BF2-ABF2-5F45-B351-6875828A8895}" type="slidenum">
              <a:rPr lang="en-US" sz="1300" smtClean="0">
                <a:latin typeface="Times New Roman" charset="0"/>
              </a:rPr>
              <a:pPr>
                <a:defRPr/>
              </a:pPr>
              <a:t>40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23230" y="9418241"/>
            <a:ext cx="2923646" cy="495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4</a:t>
            </a:fld>
            <a:endParaRPr lang="en-GB" sz="1200" b="1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23230" y="9418241"/>
            <a:ext cx="2923646" cy="495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4</a:t>
            </a:fld>
            <a:endParaRPr lang="en-GB" sz="120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2950"/>
            <a:ext cx="4957763" cy="3719513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688" y="4709122"/>
            <a:ext cx="5397500" cy="446127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BAFFE39F-96FB-F149-82F2-AB8DED997968}" type="slidenum">
              <a:rPr lang="en-US" sz="1300" smtClean="0">
                <a:latin typeface="Times New Roman" charset="0"/>
              </a:rPr>
              <a:pPr>
                <a:defRPr/>
              </a:pPr>
              <a:t>41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A4EA8C6E-B845-B142-9056-B8896DD7133A}" type="slidenum">
              <a:rPr lang="en-US" sz="1300">
                <a:latin typeface="Times New Roman" charset="0"/>
              </a:rPr>
              <a:pPr>
                <a:defRPr/>
              </a:pPr>
              <a:t>43</a:t>
            </a:fld>
            <a:endParaRPr lang="en-US" sz="1300">
              <a:latin typeface="Times New Roman" charset="0"/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634D8CC-BB8C-0B45-9AFF-E21B7EA45F6C}" type="slidenum">
              <a:rPr lang="en-US" sz="1300">
                <a:latin typeface="Times New Roman" charset="0"/>
              </a:rPr>
              <a:pPr/>
              <a:t>5</a:t>
            </a:fld>
            <a:endParaRPr lang="en-US" sz="1300">
              <a:latin typeface="Times New Roman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9DC0A82D-5FE1-E44E-8670-EE8B21E3A54F}" type="slidenum">
              <a:rPr lang="en-US" sz="1300">
                <a:latin typeface="Times New Roman" charset="0"/>
              </a:rPr>
              <a:pPr>
                <a:defRPr/>
              </a:pPr>
              <a:t>6</a:t>
            </a:fld>
            <a:endParaRPr lang="en-US" sz="1300">
              <a:latin typeface="Times New Roman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95350" y="742950"/>
            <a:ext cx="4957763" cy="3717925"/>
          </a:xfrm>
          <a:solidFill>
            <a:srgbClr val="FFFFFF"/>
          </a:solidFill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08525"/>
            <a:ext cx="4946650" cy="446246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5A03A90-0209-2E43-9771-34A0C90B79E9}" type="slidenum">
              <a:rPr lang="en-US" sz="1300">
                <a:latin typeface="Times New Roman" charset="0"/>
              </a:rPr>
              <a:pPr>
                <a:defRPr/>
              </a:pPr>
              <a:t>7</a:t>
            </a:fld>
            <a:endParaRPr lang="en-US" sz="1300">
              <a:latin typeface="Times New Roman" charset="0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5DCDEB88-B890-434B-BEF5-226B486FBFC3}" type="slidenum">
              <a:rPr lang="en-US" sz="1300">
                <a:latin typeface="Times New Roman" charset="0"/>
              </a:rPr>
              <a:pPr>
                <a:defRPr/>
              </a:pPr>
              <a:t>8</a:t>
            </a:fld>
            <a:endParaRPr lang="en-US" sz="1300">
              <a:latin typeface="Times New Roman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51D6E807-F603-EA41-87F2-D4BDE9D5F5C7}" type="slidenum">
              <a:rPr lang="en-US" sz="1300">
                <a:latin typeface="Times New Roman" charset="0"/>
              </a:rPr>
              <a:pPr>
                <a:defRPr/>
              </a:pPr>
              <a:t>9</a:t>
            </a:fld>
            <a:endParaRPr lang="en-US" sz="1300">
              <a:latin typeface="Times New Roman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5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1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98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15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83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96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9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4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5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8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7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1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4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212725" y="6438900"/>
            <a:ext cx="2197311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effectLst/>
              </a:rPr>
              <a:t>F. Gianotti, RSA,</a:t>
            </a:r>
            <a:r>
              <a:rPr lang="en-US" sz="1200" baseline="0" dirty="0" smtClean="0">
                <a:effectLst/>
              </a:rPr>
              <a:t> 17</a:t>
            </a:r>
            <a:r>
              <a:rPr lang="en-US" sz="1200" dirty="0" smtClean="0">
                <a:effectLst/>
              </a:rPr>
              <a:t>/4/2013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KVA.jpg"/>
          <p:cNvPicPr preferRelativeResize="0"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jpeg"/><Relationship Id="rId8" Type="http://schemas.openxmlformats.org/officeDocument/2006/relationships/image" Target="../media/image23.gif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jpeg"/><Relationship Id="rId1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audio" Target="../media/audio1.bin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8" Type="http://schemas.openxmlformats.org/officeDocument/2006/relationships/image" Target="../media/image30.jpeg"/><Relationship Id="rId9" Type="http://schemas.openxmlformats.org/officeDocument/2006/relationships/image" Target="../media/image31.jpeg"/><Relationship Id="rId10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jpg"/><Relationship Id="rId6" Type="http://schemas.openxmlformats.org/officeDocument/2006/relationships/image" Target="../media/image23.gif"/><Relationship Id="rId7" Type="http://schemas.openxmlformats.org/officeDocument/2006/relationships/image" Target="../media/image38.jpeg"/><Relationship Id="rId8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0.emf"/><Relationship Id="rId6" Type="http://schemas.openxmlformats.org/officeDocument/2006/relationships/image" Target="../media/image36.png"/><Relationship Id="rId7" Type="http://schemas.openxmlformats.org/officeDocument/2006/relationships/image" Target="../media/image1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jpeg"/><Relationship Id="rId5" Type="http://schemas.openxmlformats.org/officeDocument/2006/relationships/image" Target="../media/image54.png"/><Relationship Id="rId6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4" Type="http://schemas.openxmlformats.org/officeDocument/2006/relationships/image" Target="../media/image59.png"/><Relationship Id="rId5" Type="http://schemas.openxmlformats.org/officeDocument/2006/relationships/image" Target="../media/image60.jpe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20" Type="http://schemas.openxmlformats.org/officeDocument/2006/relationships/image" Target="../media/image81.jpeg"/><Relationship Id="rId21" Type="http://schemas.openxmlformats.org/officeDocument/2006/relationships/image" Target="../media/image82.jpeg"/><Relationship Id="rId22" Type="http://schemas.openxmlformats.org/officeDocument/2006/relationships/image" Target="../media/image83.jpeg"/><Relationship Id="rId23" Type="http://schemas.openxmlformats.org/officeDocument/2006/relationships/image" Target="../media/image84.png"/><Relationship Id="rId24" Type="http://schemas.openxmlformats.org/officeDocument/2006/relationships/image" Target="../media/image85.png"/><Relationship Id="rId25" Type="http://schemas.openxmlformats.org/officeDocument/2006/relationships/image" Target="../media/image86.png"/><Relationship Id="rId26" Type="http://schemas.openxmlformats.org/officeDocument/2006/relationships/image" Target="../media/image87.jpeg"/><Relationship Id="rId27" Type="http://schemas.openxmlformats.org/officeDocument/2006/relationships/image" Target="../media/image88.jpeg"/><Relationship Id="rId28" Type="http://schemas.openxmlformats.org/officeDocument/2006/relationships/image" Target="../media/image89.jpeg"/><Relationship Id="rId29" Type="http://schemas.openxmlformats.org/officeDocument/2006/relationships/image" Target="../media/image9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4.jpeg"/><Relationship Id="rId4" Type="http://schemas.openxmlformats.org/officeDocument/2006/relationships/image" Target="../media/image65.jpeg"/><Relationship Id="rId5" Type="http://schemas.openxmlformats.org/officeDocument/2006/relationships/image" Target="../media/image66.jpeg"/><Relationship Id="rId30" Type="http://schemas.openxmlformats.org/officeDocument/2006/relationships/image" Target="../media/image91.png"/><Relationship Id="rId31" Type="http://schemas.openxmlformats.org/officeDocument/2006/relationships/image" Target="../media/image92.jpeg"/><Relationship Id="rId32" Type="http://schemas.openxmlformats.org/officeDocument/2006/relationships/image" Target="../media/image93.png"/><Relationship Id="rId9" Type="http://schemas.openxmlformats.org/officeDocument/2006/relationships/image" Target="../media/image70.jpeg"/><Relationship Id="rId6" Type="http://schemas.openxmlformats.org/officeDocument/2006/relationships/image" Target="../media/image67.jpeg"/><Relationship Id="rId7" Type="http://schemas.openxmlformats.org/officeDocument/2006/relationships/image" Target="../media/image68.jpeg"/><Relationship Id="rId8" Type="http://schemas.openxmlformats.org/officeDocument/2006/relationships/image" Target="../media/image69.jpeg"/><Relationship Id="rId33" Type="http://schemas.openxmlformats.org/officeDocument/2006/relationships/image" Target="../media/image94.jpeg"/><Relationship Id="rId34" Type="http://schemas.openxmlformats.org/officeDocument/2006/relationships/image" Target="../media/image95.png"/><Relationship Id="rId10" Type="http://schemas.openxmlformats.org/officeDocument/2006/relationships/image" Target="../media/image71.png"/><Relationship Id="rId11" Type="http://schemas.openxmlformats.org/officeDocument/2006/relationships/image" Target="../media/image72.jpeg"/><Relationship Id="rId12" Type="http://schemas.openxmlformats.org/officeDocument/2006/relationships/image" Target="../media/image73.jpeg"/><Relationship Id="rId13" Type="http://schemas.openxmlformats.org/officeDocument/2006/relationships/image" Target="../media/image74.jpeg"/><Relationship Id="rId14" Type="http://schemas.openxmlformats.org/officeDocument/2006/relationships/image" Target="../media/image75.jpeg"/><Relationship Id="rId15" Type="http://schemas.openxmlformats.org/officeDocument/2006/relationships/image" Target="../media/image76.jpeg"/><Relationship Id="rId16" Type="http://schemas.openxmlformats.org/officeDocument/2006/relationships/image" Target="../media/image77.jpeg"/><Relationship Id="rId17" Type="http://schemas.openxmlformats.org/officeDocument/2006/relationships/image" Target="../media/image78.jpeg"/><Relationship Id="rId18" Type="http://schemas.openxmlformats.org/officeDocument/2006/relationships/image" Target="../media/image79.jpeg"/><Relationship Id="rId19" Type="http://schemas.openxmlformats.org/officeDocument/2006/relationships/image" Target="../media/image80.jpeg"/></Relationships>
</file>

<file path=ppt/slides/_rels/slide3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81.jpeg"/><Relationship Id="rId21" Type="http://schemas.openxmlformats.org/officeDocument/2006/relationships/image" Target="../media/image82.jpeg"/><Relationship Id="rId22" Type="http://schemas.openxmlformats.org/officeDocument/2006/relationships/image" Target="../media/image83.jpeg"/><Relationship Id="rId23" Type="http://schemas.openxmlformats.org/officeDocument/2006/relationships/image" Target="../media/image84.png"/><Relationship Id="rId24" Type="http://schemas.openxmlformats.org/officeDocument/2006/relationships/image" Target="../media/image85.png"/><Relationship Id="rId25" Type="http://schemas.openxmlformats.org/officeDocument/2006/relationships/image" Target="../media/image86.png"/><Relationship Id="rId26" Type="http://schemas.openxmlformats.org/officeDocument/2006/relationships/image" Target="../media/image87.jpeg"/><Relationship Id="rId27" Type="http://schemas.openxmlformats.org/officeDocument/2006/relationships/image" Target="../media/image88.jpeg"/><Relationship Id="rId28" Type="http://schemas.openxmlformats.org/officeDocument/2006/relationships/image" Target="../media/image89.jpeg"/><Relationship Id="rId29" Type="http://schemas.openxmlformats.org/officeDocument/2006/relationships/image" Target="../media/image9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4.jpeg"/><Relationship Id="rId4" Type="http://schemas.openxmlformats.org/officeDocument/2006/relationships/image" Target="../media/image65.jpeg"/><Relationship Id="rId5" Type="http://schemas.openxmlformats.org/officeDocument/2006/relationships/image" Target="../media/image66.jpeg"/><Relationship Id="rId30" Type="http://schemas.openxmlformats.org/officeDocument/2006/relationships/image" Target="../media/image91.png"/><Relationship Id="rId31" Type="http://schemas.openxmlformats.org/officeDocument/2006/relationships/image" Target="../media/image92.jpeg"/><Relationship Id="rId32" Type="http://schemas.openxmlformats.org/officeDocument/2006/relationships/image" Target="../media/image93.png"/><Relationship Id="rId9" Type="http://schemas.openxmlformats.org/officeDocument/2006/relationships/image" Target="../media/image70.jpeg"/><Relationship Id="rId6" Type="http://schemas.openxmlformats.org/officeDocument/2006/relationships/image" Target="../media/image67.jpeg"/><Relationship Id="rId7" Type="http://schemas.openxmlformats.org/officeDocument/2006/relationships/image" Target="../media/image68.jpeg"/><Relationship Id="rId8" Type="http://schemas.openxmlformats.org/officeDocument/2006/relationships/image" Target="../media/image69.jpeg"/><Relationship Id="rId33" Type="http://schemas.openxmlformats.org/officeDocument/2006/relationships/image" Target="../media/image94.jpeg"/><Relationship Id="rId34" Type="http://schemas.openxmlformats.org/officeDocument/2006/relationships/image" Target="../media/image95.png"/><Relationship Id="rId35" Type="http://schemas.openxmlformats.org/officeDocument/2006/relationships/image" Target="../media/image96.png"/><Relationship Id="rId10" Type="http://schemas.openxmlformats.org/officeDocument/2006/relationships/image" Target="../media/image71.png"/><Relationship Id="rId11" Type="http://schemas.openxmlformats.org/officeDocument/2006/relationships/image" Target="../media/image72.jpeg"/><Relationship Id="rId12" Type="http://schemas.openxmlformats.org/officeDocument/2006/relationships/image" Target="../media/image73.jpeg"/><Relationship Id="rId13" Type="http://schemas.openxmlformats.org/officeDocument/2006/relationships/image" Target="../media/image74.jpeg"/><Relationship Id="rId14" Type="http://schemas.openxmlformats.org/officeDocument/2006/relationships/image" Target="../media/image75.jpeg"/><Relationship Id="rId15" Type="http://schemas.openxmlformats.org/officeDocument/2006/relationships/image" Target="../media/image76.jpeg"/><Relationship Id="rId16" Type="http://schemas.openxmlformats.org/officeDocument/2006/relationships/image" Target="../media/image77.jpeg"/><Relationship Id="rId17" Type="http://schemas.openxmlformats.org/officeDocument/2006/relationships/image" Target="../media/image78.jpeg"/><Relationship Id="rId18" Type="http://schemas.openxmlformats.org/officeDocument/2006/relationships/image" Target="../media/image79.jpeg"/><Relationship Id="rId19" Type="http://schemas.openxmlformats.org/officeDocument/2006/relationships/image" Target="../media/image8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40.emf"/><Relationship Id="rId6" Type="http://schemas.openxmlformats.org/officeDocument/2006/relationships/image" Target="../media/image3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40.emf"/><Relationship Id="rId6" Type="http://schemas.openxmlformats.org/officeDocument/2006/relationships/image" Target="../media/image36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4" Type="http://schemas.openxmlformats.org/officeDocument/2006/relationships/image" Target="../media/image98.jpeg"/><Relationship Id="rId5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9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00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0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0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4" Type="http://schemas.openxmlformats.org/officeDocument/2006/relationships/image" Target="../media/image10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attach_viewer.jsp?attach_id=1025394" TargetMode="External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E6D7021-6092-DA42-949F-8D3667F23F8A}" type="slidenum">
              <a:rPr lang="en-US" sz="1200">
                <a:solidFill>
                  <a:schemeClr val="tx2"/>
                </a:solidFill>
              </a:rPr>
              <a:pPr/>
              <a:t>1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17410" name="Picture 9" descr="view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493" y="72008"/>
            <a:ext cx="9758045" cy="681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10"/>
          <p:cNvSpPr txBox="1">
            <a:spLocks noChangeArrowheads="1"/>
          </p:cNvSpPr>
          <p:nvPr/>
        </p:nvSpPr>
        <p:spPr bwMode="auto">
          <a:xfrm>
            <a:off x="1488486" y="2636912"/>
            <a:ext cx="5646898" cy="58477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effectLst/>
              </a:rPr>
              <a:t>The Higgs boson and our life</a:t>
            </a:r>
            <a:endParaRPr lang="en-US" sz="3200" dirty="0">
              <a:effectLst/>
            </a:endParaRPr>
          </a:p>
        </p:txBody>
      </p:sp>
      <p:sp>
        <p:nvSpPr>
          <p:cNvPr id="17413" name="Picture 37" descr="tun"/>
          <p:cNvSpPr>
            <a:spLocks noChangeAspect="1" noChangeArrowheads="1"/>
          </p:cNvSpPr>
          <p:nvPr/>
        </p:nvSpPr>
        <p:spPr bwMode="auto">
          <a:xfrm>
            <a:off x="4354513" y="5661025"/>
            <a:ext cx="48260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37931" name="Text Box 11"/>
          <p:cNvSpPr txBox="1">
            <a:spLocks noChangeArrowheads="1"/>
          </p:cNvSpPr>
          <p:nvPr/>
        </p:nvSpPr>
        <p:spPr bwMode="auto">
          <a:xfrm>
            <a:off x="2497692" y="3356992"/>
            <a:ext cx="3586476" cy="52322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dirty="0" smtClean="0">
                <a:effectLst/>
              </a:rPr>
              <a:t>The Royal Swedish Academy of Sciences</a:t>
            </a:r>
          </a:p>
          <a:p>
            <a:pPr>
              <a:defRPr/>
            </a:pPr>
            <a:r>
              <a:rPr lang="en-US" sz="1400" dirty="0" smtClean="0">
                <a:effectLst/>
              </a:rPr>
              <a:t>Fabiola Gianotti (CERN</a:t>
            </a:r>
            <a:r>
              <a:rPr lang="en-US" sz="1400" dirty="0">
                <a:effectLst/>
              </a:rPr>
              <a:t>), 17 April </a:t>
            </a:r>
            <a:r>
              <a:rPr lang="en-US" sz="1400" dirty="0" smtClean="0">
                <a:effectLst/>
              </a:rPr>
              <a:t>2013</a:t>
            </a:r>
            <a:endParaRPr lang="en-US" sz="1400" dirty="0">
              <a:effectLst/>
            </a:endParaRPr>
          </a:p>
        </p:txBody>
      </p:sp>
      <p:pic>
        <p:nvPicPr>
          <p:cNvPr id="12" name="Picture 11" descr="gammagamma_run194108_evt564224000_ispy_3d-annotated-2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16" y="44624"/>
            <a:ext cx="2743200" cy="2065615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FF00"/>
            </a:solidFill>
          </a:ln>
        </p:spPr>
      </p:pic>
      <p:pic>
        <p:nvPicPr>
          <p:cNvPr id="15" name="Picture 37" descr="tu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661248"/>
            <a:ext cx="4826000" cy="10922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2e2mu.png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4624"/>
            <a:ext cx="2978890" cy="2171708"/>
          </a:xfrm>
          <a:prstGeom prst="rect">
            <a:avLst/>
          </a:prstGeom>
          <a:ln w="28575" cmpd="sng">
            <a:solidFill>
              <a:srgbClr val="FFFF00"/>
            </a:solidFill>
          </a:ln>
        </p:spPr>
      </p:pic>
      <p:pic>
        <p:nvPicPr>
          <p:cNvPr id="2" name="Picture 1" descr="Screen Shot 2013-04-13 at 3.58.46 PM.png"/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501008"/>
            <a:ext cx="1858010" cy="817880"/>
          </a:xfrm>
          <a:prstGeom prst="rect">
            <a:avLst/>
          </a:prstGeom>
          <a:ln w="28575" cmpd="sng">
            <a:solidFill>
              <a:srgbClr val="FFFF00"/>
            </a:solidFill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2D4458F-B191-C949-A5A5-8C9557980A67}" type="slidenum">
              <a:rPr lang="en-US" sz="1200">
                <a:solidFill>
                  <a:schemeClr val="tx2"/>
                </a:solidFill>
              </a:rPr>
              <a:pPr/>
              <a:t>10</a:t>
            </a:fld>
            <a:endParaRPr lang="en-US" sz="1200">
              <a:solidFill>
                <a:schemeClr val="tx2"/>
              </a:solidFill>
            </a:endParaRPr>
          </a:p>
        </p:txBody>
      </p:sp>
      <p:grpSp>
        <p:nvGrpSpPr>
          <p:cNvPr id="36866" name="Group 3"/>
          <p:cNvGrpSpPr>
            <a:grpSpLocks/>
          </p:cNvGrpSpPr>
          <p:nvPr/>
        </p:nvGrpSpPr>
        <p:grpSpPr bwMode="auto">
          <a:xfrm>
            <a:off x="533400" y="1524000"/>
            <a:ext cx="7778750" cy="4978400"/>
            <a:chOff x="384" y="816"/>
            <a:chExt cx="4900" cy="3136"/>
          </a:xfrm>
        </p:grpSpPr>
        <p:grpSp>
          <p:nvGrpSpPr>
            <p:cNvPr id="36869" name="Group 4"/>
            <p:cNvGrpSpPr>
              <a:grpSpLocks/>
            </p:cNvGrpSpPr>
            <p:nvPr/>
          </p:nvGrpSpPr>
          <p:grpSpPr bwMode="auto">
            <a:xfrm>
              <a:off x="384" y="816"/>
              <a:ext cx="4900" cy="3136"/>
              <a:chOff x="480" y="720"/>
              <a:chExt cx="4900" cy="3136"/>
            </a:xfrm>
          </p:grpSpPr>
          <p:pic>
            <p:nvPicPr>
              <p:cNvPr id="36874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720"/>
                <a:ext cx="4584" cy="3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875" name="Text Box 6"/>
              <p:cNvSpPr txBox="1">
                <a:spLocks noChangeArrowheads="1"/>
              </p:cNvSpPr>
              <p:nvPr/>
            </p:nvSpPr>
            <p:spPr bwMode="auto">
              <a:xfrm>
                <a:off x="1405" y="3437"/>
                <a:ext cx="759" cy="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200">
                    <a:solidFill>
                      <a:srgbClr val="CC0000"/>
                    </a:solidFill>
                    <a:effectLst/>
                    <a:latin typeface="Academy Engraved LET" charset="0"/>
                  </a:rPr>
                  <a:t>Geneva Airport</a:t>
                </a:r>
                <a:endParaRPr lang="en-US" sz="1000">
                  <a:solidFill>
                    <a:srgbClr val="CC0000"/>
                  </a:solidFill>
                  <a:effectLst/>
                  <a:latin typeface="Century" charset="0"/>
                </a:endParaRPr>
              </a:p>
            </p:txBody>
          </p:sp>
          <p:sp>
            <p:nvSpPr>
              <p:cNvPr id="510983" name="Line 7"/>
              <p:cNvSpPr>
                <a:spLocks noChangeShapeType="1"/>
              </p:cNvSpPr>
              <p:nvPr/>
            </p:nvSpPr>
            <p:spPr bwMode="auto">
              <a:xfrm flipV="1">
                <a:off x="2014" y="3024"/>
                <a:ext cx="161" cy="409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pPr>
                  <a:defRPr/>
                </a:pPr>
                <a:endParaRPr lang="en-US">
                  <a:latin typeface="Comic Sans MS" pitchFamily="-111" charset="0"/>
                  <a:ea typeface="+mn-ea"/>
                  <a:cs typeface="+mn-cs"/>
                </a:endParaRPr>
              </a:p>
            </p:txBody>
          </p:sp>
          <p:sp>
            <p:nvSpPr>
              <p:cNvPr id="36877" name="Text Box 8"/>
              <p:cNvSpPr txBox="1">
                <a:spLocks noChangeArrowheads="1"/>
              </p:cNvSpPr>
              <p:nvPr/>
            </p:nvSpPr>
            <p:spPr bwMode="auto">
              <a:xfrm>
                <a:off x="4310" y="3245"/>
                <a:ext cx="1070" cy="480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rgbClr val="CC0000"/>
                    </a:solidFill>
                    <a:effectLst/>
                    <a:latin typeface="Academy Engraved LET" charset="0"/>
                  </a:rPr>
                  <a:t>LHC 27 km ring</a:t>
                </a:r>
              </a:p>
              <a:p>
                <a:r>
                  <a:rPr lang="en-US" sz="1300">
                    <a:effectLst/>
                    <a:latin typeface="Arial" charset="0"/>
                  </a:rPr>
                  <a:t>(previously used for </a:t>
                </a:r>
              </a:p>
              <a:p>
                <a:r>
                  <a:rPr lang="en-US" sz="1300">
                    <a:effectLst/>
                    <a:latin typeface="Arial" charset="0"/>
                  </a:rPr>
                  <a:t> LEP e</a:t>
                </a:r>
                <a:r>
                  <a:rPr lang="en-US" sz="1300" baseline="30000">
                    <a:effectLst/>
                    <a:latin typeface="Arial" charset="0"/>
                  </a:rPr>
                  <a:t>+</a:t>
                </a:r>
                <a:r>
                  <a:rPr lang="en-US" sz="1300">
                    <a:effectLst/>
                    <a:latin typeface="Arial" charset="0"/>
                  </a:rPr>
                  <a:t>e</a:t>
                </a:r>
                <a:r>
                  <a:rPr lang="en-US" sz="1300" baseline="30000">
                    <a:effectLst/>
                    <a:latin typeface="Arial" charset="0"/>
                  </a:rPr>
                  <a:t>-</a:t>
                </a:r>
                <a:r>
                  <a:rPr lang="en-US" sz="1300">
                    <a:effectLst/>
                    <a:latin typeface="Arial" charset="0"/>
                  </a:rPr>
                  <a:t> collider)</a:t>
                </a:r>
              </a:p>
            </p:txBody>
          </p:sp>
          <p:sp>
            <p:nvSpPr>
              <p:cNvPr id="510985" name="Line 9"/>
              <p:cNvSpPr>
                <a:spLocks noChangeShapeType="1"/>
              </p:cNvSpPr>
              <p:nvPr/>
            </p:nvSpPr>
            <p:spPr bwMode="auto">
              <a:xfrm flipH="1" flipV="1">
                <a:off x="4081" y="2758"/>
                <a:ext cx="349" cy="477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pPr>
                  <a:defRPr/>
                </a:pPr>
                <a:endParaRPr lang="en-US">
                  <a:latin typeface="Comic Sans MS" pitchFamily="-111" charset="0"/>
                  <a:ea typeface="+mn-ea"/>
                  <a:cs typeface="+mn-cs"/>
                </a:endParaRPr>
              </a:p>
            </p:txBody>
          </p:sp>
          <p:sp>
            <p:nvSpPr>
              <p:cNvPr id="510986" name="Oval 10"/>
              <p:cNvSpPr>
                <a:spLocks noChangeArrowheads="1"/>
              </p:cNvSpPr>
              <p:nvPr/>
            </p:nvSpPr>
            <p:spPr bwMode="auto">
              <a:xfrm>
                <a:off x="1056" y="172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87" name="Oval 11"/>
              <p:cNvSpPr>
                <a:spLocks noChangeArrowheads="1"/>
              </p:cNvSpPr>
              <p:nvPr/>
            </p:nvSpPr>
            <p:spPr bwMode="auto">
              <a:xfrm>
                <a:off x="2064" y="26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88" name="Oval 12"/>
              <p:cNvSpPr>
                <a:spLocks noChangeArrowheads="1"/>
              </p:cNvSpPr>
              <p:nvPr/>
            </p:nvSpPr>
            <p:spPr bwMode="auto">
              <a:xfrm>
                <a:off x="1248" y="17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89" name="Oval 13"/>
              <p:cNvSpPr>
                <a:spLocks noChangeArrowheads="1"/>
              </p:cNvSpPr>
              <p:nvPr/>
            </p:nvSpPr>
            <p:spPr bwMode="auto">
              <a:xfrm>
                <a:off x="1344" y="17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0" name="Oval 14"/>
              <p:cNvSpPr>
                <a:spLocks noChangeArrowheads="1"/>
              </p:cNvSpPr>
              <p:nvPr/>
            </p:nvSpPr>
            <p:spPr bwMode="auto">
              <a:xfrm>
                <a:off x="1440" y="17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1" name="Oval 15"/>
              <p:cNvSpPr>
                <a:spLocks noChangeArrowheads="1"/>
              </p:cNvSpPr>
              <p:nvPr/>
            </p:nvSpPr>
            <p:spPr bwMode="auto">
              <a:xfrm>
                <a:off x="1488" y="182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2" name="Oval 16"/>
              <p:cNvSpPr>
                <a:spLocks noChangeArrowheads="1"/>
              </p:cNvSpPr>
              <p:nvPr/>
            </p:nvSpPr>
            <p:spPr bwMode="auto">
              <a:xfrm>
                <a:off x="1632" y="182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3" name="Oval 17"/>
              <p:cNvSpPr>
                <a:spLocks noChangeArrowheads="1"/>
              </p:cNvSpPr>
              <p:nvPr/>
            </p:nvSpPr>
            <p:spPr bwMode="auto">
              <a:xfrm>
                <a:off x="1728" y="182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4" name="Oval 18"/>
              <p:cNvSpPr>
                <a:spLocks noChangeArrowheads="1"/>
              </p:cNvSpPr>
              <p:nvPr/>
            </p:nvSpPr>
            <p:spPr bwMode="auto">
              <a:xfrm>
                <a:off x="1584" y="192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5" name="Oval 19"/>
              <p:cNvSpPr>
                <a:spLocks noChangeArrowheads="1"/>
              </p:cNvSpPr>
              <p:nvPr/>
            </p:nvSpPr>
            <p:spPr bwMode="auto">
              <a:xfrm>
                <a:off x="1488" y="201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6" name="Oval 20"/>
              <p:cNvSpPr>
                <a:spLocks noChangeArrowheads="1"/>
              </p:cNvSpPr>
              <p:nvPr/>
            </p:nvSpPr>
            <p:spPr bwMode="auto">
              <a:xfrm>
                <a:off x="1584" y="201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7" name="Oval 21"/>
              <p:cNvSpPr>
                <a:spLocks noChangeArrowheads="1"/>
              </p:cNvSpPr>
              <p:nvPr/>
            </p:nvSpPr>
            <p:spPr bwMode="auto">
              <a:xfrm>
                <a:off x="1728" y="201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8" name="Oval 22"/>
              <p:cNvSpPr>
                <a:spLocks noChangeArrowheads="1"/>
              </p:cNvSpPr>
              <p:nvPr/>
            </p:nvSpPr>
            <p:spPr bwMode="auto">
              <a:xfrm>
                <a:off x="1920" y="201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0999" name="Oval 23"/>
              <p:cNvSpPr>
                <a:spLocks noChangeArrowheads="1"/>
              </p:cNvSpPr>
              <p:nvPr/>
            </p:nvSpPr>
            <p:spPr bwMode="auto">
              <a:xfrm>
                <a:off x="2064" y="206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0" name="Oval 24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1" name="Oval 25"/>
              <p:cNvSpPr>
                <a:spLocks noChangeArrowheads="1"/>
              </p:cNvSpPr>
              <p:nvPr/>
            </p:nvSpPr>
            <p:spPr bwMode="auto">
              <a:xfrm>
                <a:off x="2112" y="220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2" name="Oval 26"/>
              <p:cNvSpPr>
                <a:spLocks noChangeArrowheads="1"/>
              </p:cNvSpPr>
              <p:nvPr/>
            </p:nvSpPr>
            <p:spPr bwMode="auto">
              <a:xfrm>
                <a:off x="2256" y="22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3" name="Oval 27"/>
              <p:cNvSpPr>
                <a:spLocks noChangeArrowheads="1"/>
              </p:cNvSpPr>
              <p:nvPr/>
            </p:nvSpPr>
            <p:spPr bwMode="auto">
              <a:xfrm>
                <a:off x="2400" y="23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4" name="Oval 28"/>
              <p:cNvSpPr>
                <a:spLocks noChangeArrowheads="1"/>
              </p:cNvSpPr>
              <p:nvPr/>
            </p:nvSpPr>
            <p:spPr bwMode="auto">
              <a:xfrm>
                <a:off x="2352" y="244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5" name="Oval 29"/>
              <p:cNvSpPr>
                <a:spLocks noChangeArrowheads="1"/>
              </p:cNvSpPr>
              <p:nvPr/>
            </p:nvSpPr>
            <p:spPr bwMode="auto">
              <a:xfrm>
                <a:off x="2256" y="254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6" name="Oval 30"/>
              <p:cNvSpPr>
                <a:spLocks noChangeArrowheads="1"/>
              </p:cNvSpPr>
              <p:nvPr/>
            </p:nvSpPr>
            <p:spPr bwMode="auto">
              <a:xfrm>
                <a:off x="1152" y="182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7" name="Oval 31"/>
              <p:cNvSpPr>
                <a:spLocks noChangeArrowheads="1"/>
              </p:cNvSpPr>
              <p:nvPr/>
            </p:nvSpPr>
            <p:spPr bwMode="auto">
              <a:xfrm>
                <a:off x="2208" y="273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8" name="Oval 32"/>
              <p:cNvSpPr>
                <a:spLocks noChangeArrowheads="1"/>
              </p:cNvSpPr>
              <p:nvPr/>
            </p:nvSpPr>
            <p:spPr bwMode="auto">
              <a:xfrm>
                <a:off x="2256" y="2832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09" name="Oval 33"/>
              <p:cNvSpPr>
                <a:spLocks noChangeArrowheads="1"/>
              </p:cNvSpPr>
              <p:nvPr/>
            </p:nvSpPr>
            <p:spPr bwMode="auto">
              <a:xfrm>
                <a:off x="2400" y="288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0" name="Oval 34"/>
              <p:cNvSpPr>
                <a:spLocks noChangeArrowheads="1"/>
              </p:cNvSpPr>
              <p:nvPr/>
            </p:nvSpPr>
            <p:spPr bwMode="auto">
              <a:xfrm>
                <a:off x="2592" y="292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1" name="Oval 35"/>
              <p:cNvSpPr>
                <a:spLocks noChangeArrowheads="1"/>
              </p:cNvSpPr>
              <p:nvPr/>
            </p:nvSpPr>
            <p:spPr bwMode="auto">
              <a:xfrm>
                <a:off x="2736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2" name="Oval 36"/>
              <p:cNvSpPr>
                <a:spLocks noChangeArrowheads="1"/>
              </p:cNvSpPr>
              <p:nvPr/>
            </p:nvSpPr>
            <p:spPr bwMode="auto">
              <a:xfrm>
                <a:off x="2880" y="302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3" name="Oval 37"/>
              <p:cNvSpPr>
                <a:spLocks noChangeArrowheads="1"/>
              </p:cNvSpPr>
              <p:nvPr/>
            </p:nvSpPr>
            <p:spPr bwMode="auto">
              <a:xfrm>
                <a:off x="3024" y="302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4" name="Oval 38"/>
              <p:cNvSpPr>
                <a:spLocks noChangeArrowheads="1"/>
              </p:cNvSpPr>
              <p:nvPr/>
            </p:nvSpPr>
            <p:spPr bwMode="auto">
              <a:xfrm>
                <a:off x="3216" y="3072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5" name="Oval 39"/>
              <p:cNvSpPr>
                <a:spLocks noChangeArrowheads="1"/>
              </p:cNvSpPr>
              <p:nvPr/>
            </p:nvSpPr>
            <p:spPr bwMode="auto">
              <a:xfrm>
                <a:off x="3360" y="302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6" name="Oval 40"/>
              <p:cNvSpPr>
                <a:spLocks noChangeArrowheads="1"/>
              </p:cNvSpPr>
              <p:nvPr/>
            </p:nvSpPr>
            <p:spPr bwMode="auto">
              <a:xfrm>
                <a:off x="3456" y="292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7" name="Oval 41"/>
              <p:cNvSpPr>
                <a:spLocks noChangeArrowheads="1"/>
              </p:cNvSpPr>
              <p:nvPr/>
            </p:nvSpPr>
            <p:spPr bwMode="auto">
              <a:xfrm>
                <a:off x="3648" y="288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8" name="Oval 42"/>
              <p:cNvSpPr>
                <a:spLocks noChangeArrowheads="1"/>
              </p:cNvSpPr>
              <p:nvPr/>
            </p:nvSpPr>
            <p:spPr bwMode="auto">
              <a:xfrm>
                <a:off x="3744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19" name="Oval 43"/>
              <p:cNvSpPr>
                <a:spLocks noChangeArrowheads="1"/>
              </p:cNvSpPr>
              <p:nvPr/>
            </p:nvSpPr>
            <p:spPr bwMode="auto">
              <a:xfrm>
                <a:off x="3888" y="2592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20" name="Oval 44"/>
              <p:cNvSpPr>
                <a:spLocks noChangeArrowheads="1"/>
              </p:cNvSpPr>
              <p:nvPr/>
            </p:nvSpPr>
            <p:spPr bwMode="auto">
              <a:xfrm>
                <a:off x="4080" y="244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21" name="Oval 45"/>
              <p:cNvSpPr>
                <a:spLocks noChangeArrowheads="1"/>
              </p:cNvSpPr>
              <p:nvPr/>
            </p:nvSpPr>
            <p:spPr bwMode="auto">
              <a:xfrm>
                <a:off x="4128" y="2352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22" name="Oval 46"/>
              <p:cNvSpPr>
                <a:spLocks noChangeArrowheads="1"/>
              </p:cNvSpPr>
              <p:nvPr/>
            </p:nvSpPr>
            <p:spPr bwMode="auto">
              <a:xfrm>
                <a:off x="4320" y="22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23" name="Oval 47"/>
              <p:cNvSpPr>
                <a:spLocks noChangeArrowheads="1"/>
              </p:cNvSpPr>
              <p:nvPr/>
            </p:nvSpPr>
            <p:spPr bwMode="auto">
              <a:xfrm>
                <a:off x="4512" y="216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24" name="Oval 48"/>
              <p:cNvSpPr>
                <a:spLocks noChangeArrowheads="1"/>
              </p:cNvSpPr>
              <p:nvPr/>
            </p:nvSpPr>
            <p:spPr bwMode="auto">
              <a:xfrm>
                <a:off x="4704" y="220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25" name="Freeform 49"/>
              <p:cNvSpPr>
                <a:spLocks/>
              </p:cNvSpPr>
              <p:nvPr/>
            </p:nvSpPr>
            <p:spPr bwMode="auto">
              <a:xfrm>
                <a:off x="1184" y="1808"/>
                <a:ext cx="680" cy="568"/>
              </a:xfrm>
              <a:custGeom>
                <a:avLst/>
                <a:gdLst/>
                <a:ahLst/>
                <a:cxnLst>
                  <a:cxn ang="0">
                    <a:pos x="64" y="448"/>
                  </a:cxn>
                  <a:cxn ang="0">
                    <a:pos x="304" y="496"/>
                  </a:cxn>
                  <a:cxn ang="0">
                    <a:pos x="640" y="16"/>
                  </a:cxn>
                  <a:cxn ang="0">
                    <a:pos x="64" y="400"/>
                  </a:cxn>
                  <a:cxn ang="0">
                    <a:pos x="256" y="544"/>
                  </a:cxn>
                </a:cxnLst>
                <a:rect l="0" t="0" r="r" b="b"/>
                <a:pathLst>
                  <a:path w="680" h="568">
                    <a:moveTo>
                      <a:pt x="64" y="448"/>
                    </a:moveTo>
                    <a:cubicBezTo>
                      <a:pt x="136" y="508"/>
                      <a:pt x="208" y="568"/>
                      <a:pt x="304" y="496"/>
                    </a:cubicBezTo>
                    <a:cubicBezTo>
                      <a:pt x="400" y="424"/>
                      <a:pt x="680" y="32"/>
                      <a:pt x="640" y="16"/>
                    </a:cubicBezTo>
                    <a:cubicBezTo>
                      <a:pt x="600" y="0"/>
                      <a:pt x="127" y="312"/>
                      <a:pt x="64" y="400"/>
                    </a:cubicBezTo>
                    <a:cubicBezTo>
                      <a:pt x="0" y="487"/>
                      <a:pt x="128" y="515"/>
                      <a:pt x="256" y="544"/>
                    </a:cubicBezTo>
                  </a:path>
                </a:pathLst>
              </a:custGeom>
              <a:noFill/>
              <a:ln w="19050" cmpd="sng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511026" name="Line 50"/>
              <p:cNvSpPr>
                <a:spLocks noChangeShapeType="1"/>
              </p:cNvSpPr>
              <p:nvPr/>
            </p:nvSpPr>
            <p:spPr bwMode="auto">
              <a:xfrm flipH="1">
                <a:off x="1152" y="2352"/>
                <a:ext cx="144" cy="192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pitchFamily="-111" charset="0"/>
                  <a:ea typeface="+mn-ea"/>
                  <a:cs typeface="+mn-cs"/>
                </a:endParaRPr>
              </a:p>
            </p:txBody>
          </p:sp>
          <p:sp>
            <p:nvSpPr>
              <p:cNvPr id="36920" name="Text Box 51"/>
              <p:cNvSpPr txBox="1">
                <a:spLocks noChangeArrowheads="1"/>
              </p:cNvSpPr>
              <p:nvPr/>
            </p:nvSpPr>
            <p:spPr bwMode="auto">
              <a:xfrm>
                <a:off x="624" y="2577"/>
                <a:ext cx="1043" cy="23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GB">
                    <a:solidFill>
                      <a:srgbClr val="CC0000"/>
                    </a:solidFill>
                    <a:effectLst/>
                    <a:latin typeface="Academy Engraved LET" charset="0"/>
                  </a:rPr>
                  <a:t>CERN main site</a:t>
                </a:r>
                <a:endParaRPr lang="en-GB" sz="2400">
                  <a:solidFill>
                    <a:srgbClr val="FF8000"/>
                  </a:solidFill>
                  <a:effectLst/>
                  <a:latin typeface="Verdana" charset="0"/>
                </a:endParaRPr>
              </a:p>
            </p:txBody>
          </p:sp>
          <p:sp>
            <p:nvSpPr>
              <p:cNvPr id="511028" name="Line 52"/>
              <p:cNvSpPr>
                <a:spLocks noChangeShapeType="1"/>
              </p:cNvSpPr>
              <p:nvPr/>
            </p:nvSpPr>
            <p:spPr bwMode="auto">
              <a:xfrm flipH="1">
                <a:off x="2400" y="2016"/>
                <a:ext cx="336" cy="240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pitchFamily="-111" charset="0"/>
                  <a:ea typeface="+mn-ea"/>
                  <a:cs typeface="+mn-cs"/>
                </a:endParaRPr>
              </a:p>
            </p:txBody>
          </p:sp>
          <p:sp>
            <p:nvSpPr>
              <p:cNvPr id="36922" name="Text Box 53"/>
              <p:cNvSpPr txBox="1">
                <a:spLocks noChangeArrowheads="1"/>
              </p:cNvSpPr>
              <p:nvPr/>
            </p:nvSpPr>
            <p:spPr bwMode="auto">
              <a:xfrm>
                <a:off x="2736" y="1863"/>
                <a:ext cx="923" cy="349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500" dirty="0">
                    <a:solidFill>
                      <a:srgbClr val="CC0000"/>
                    </a:solidFill>
                    <a:effectLst/>
                    <a:latin typeface="Academy Engraved LET" charset="0"/>
                  </a:rPr>
                  <a:t>French-Swiss</a:t>
                </a:r>
              </a:p>
              <a:p>
                <a:r>
                  <a:rPr lang="en-US" sz="1500" dirty="0">
                    <a:solidFill>
                      <a:srgbClr val="CC0000"/>
                    </a:solidFill>
                    <a:effectLst/>
                    <a:latin typeface="Academy Engraved LET" charset="0"/>
                  </a:rPr>
                  <a:t>border</a:t>
                </a:r>
                <a:endParaRPr lang="en-US" sz="1500" dirty="0">
                  <a:solidFill>
                    <a:srgbClr val="FF8000"/>
                  </a:solidFill>
                  <a:effectLst/>
                  <a:latin typeface="Academy Engraved LET" charset="0"/>
                </a:endParaRPr>
              </a:p>
            </p:txBody>
          </p:sp>
        </p:grpSp>
        <p:sp>
          <p:nvSpPr>
            <p:cNvPr id="511030" name="AutoShape 54"/>
            <p:cNvSpPr>
              <a:spLocks noChangeAspect="1" noChangeArrowheads="1"/>
            </p:cNvSpPr>
            <p:nvPr/>
          </p:nvSpPr>
          <p:spPr bwMode="auto">
            <a:xfrm>
              <a:off x="2003" y="1744"/>
              <a:ext cx="154" cy="14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511031" name="AutoShape 55"/>
            <p:cNvSpPr>
              <a:spLocks noChangeAspect="1" noChangeArrowheads="1"/>
            </p:cNvSpPr>
            <p:nvPr/>
          </p:nvSpPr>
          <p:spPr bwMode="auto">
            <a:xfrm>
              <a:off x="1549" y="2051"/>
              <a:ext cx="154" cy="14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511032" name="AutoShape 56"/>
            <p:cNvSpPr>
              <a:spLocks noChangeAspect="1" noChangeArrowheads="1"/>
            </p:cNvSpPr>
            <p:nvPr/>
          </p:nvSpPr>
          <p:spPr bwMode="auto">
            <a:xfrm>
              <a:off x="4606" y="1915"/>
              <a:ext cx="154" cy="14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511033" name="AutoShape 57"/>
            <p:cNvSpPr>
              <a:spLocks noChangeAspect="1" noChangeArrowheads="1"/>
            </p:cNvSpPr>
            <p:nvPr/>
          </p:nvSpPr>
          <p:spPr bwMode="auto">
            <a:xfrm>
              <a:off x="2066" y="2606"/>
              <a:ext cx="154" cy="14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36867" name="Text Box 58"/>
          <p:cNvSpPr txBox="1">
            <a:spLocks noChangeArrowheads="1"/>
          </p:cNvSpPr>
          <p:nvPr/>
        </p:nvSpPr>
        <p:spPr bwMode="auto">
          <a:xfrm>
            <a:off x="35496" y="273422"/>
            <a:ext cx="8020000" cy="92333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effectLst/>
              </a:rPr>
              <a:t>The LHC is a 27 km </a:t>
            </a:r>
            <a:r>
              <a:rPr lang="en-US" sz="1800" dirty="0" smtClean="0">
                <a:effectLst/>
              </a:rPr>
              <a:t>ring</a:t>
            </a:r>
            <a:r>
              <a:rPr lang="en-US" sz="1800" dirty="0">
                <a:effectLst/>
              </a:rPr>
              <a:t>, 100 m below ground, across France</a:t>
            </a:r>
            <a:r>
              <a:rPr lang="en-US" sz="1800" dirty="0" smtClean="0">
                <a:effectLst/>
              </a:rPr>
              <a:t>/CH</a:t>
            </a:r>
          </a:p>
          <a:p>
            <a:r>
              <a:rPr lang="en-US" sz="1800" dirty="0" smtClean="0">
                <a:effectLst/>
              </a:rPr>
              <a:t>Two </a:t>
            </a:r>
            <a:r>
              <a:rPr lang="en-US" sz="1800" dirty="0">
                <a:effectLst/>
              </a:rPr>
              <a:t>proton beams are accelerated in opposite </a:t>
            </a:r>
            <a:r>
              <a:rPr lang="en-US" sz="1800" dirty="0" smtClean="0">
                <a:effectLst/>
              </a:rPr>
              <a:t>directions.</a:t>
            </a:r>
          </a:p>
          <a:p>
            <a:r>
              <a:rPr lang="en-US" sz="1800" dirty="0" smtClean="0">
                <a:effectLst/>
              </a:rPr>
              <a:t>They </a:t>
            </a:r>
            <a:r>
              <a:rPr lang="en-US" sz="1800" dirty="0">
                <a:effectLst/>
              </a:rPr>
              <a:t>collide at 4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>
                <a:effectLst/>
              </a:rPr>
              <a:t>points, where 4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>
                <a:effectLst/>
              </a:rPr>
              <a:t>big experiments have been installed.</a:t>
            </a:r>
          </a:p>
        </p:txBody>
      </p:sp>
      <p:pic>
        <p:nvPicPr>
          <p:cNvPr id="59" name="Picture 58" descr="KVA.jp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019925" y="62865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CC96B370-5B63-1944-B839-3A258BB75660}" type="slidenum">
              <a:rPr lang="en-US" sz="1200">
                <a:solidFill>
                  <a:schemeClr val="tx2"/>
                </a:solidFill>
              </a:rPr>
              <a:pPr/>
              <a:t>11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23554" name="Picture 2" descr="CERN_picture_sk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533400" y="1701800"/>
            <a:ext cx="3241675" cy="1727200"/>
            <a:chOff x="336" y="1072"/>
            <a:chExt cx="2042" cy="1088"/>
          </a:xfrm>
        </p:grpSpPr>
        <p:sp>
          <p:nvSpPr>
            <p:cNvPr id="22562" name="Line 70"/>
            <p:cNvSpPr>
              <a:spLocks noChangeShapeType="1"/>
            </p:cNvSpPr>
            <p:nvPr/>
          </p:nvSpPr>
          <p:spPr bwMode="auto">
            <a:xfrm flipV="1">
              <a:off x="1968" y="1269"/>
              <a:ext cx="364" cy="89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2563" name="Line 71"/>
            <p:cNvSpPr>
              <a:spLocks noChangeShapeType="1"/>
            </p:cNvSpPr>
            <p:nvPr/>
          </p:nvSpPr>
          <p:spPr bwMode="auto">
            <a:xfrm>
              <a:off x="1968" y="1104"/>
              <a:ext cx="336" cy="1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2564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pic>
          <p:nvPicPr>
            <p:cNvPr id="23583" name="Picture 73" descr="bul-pho-2007-07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19050" cmpd="sng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626" name="Text Box 74"/>
            <p:cNvSpPr txBox="1">
              <a:spLocks noChangeArrowheads="1"/>
            </p:cNvSpPr>
            <p:nvPr/>
          </p:nvSpPr>
          <p:spPr bwMode="auto">
            <a:xfrm>
              <a:off x="1519" y="1903"/>
              <a:ext cx="401" cy="2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de-CH" dirty="0" smtClean="0">
                  <a:effectLst/>
                  <a:latin typeface="Century Gothic" charset="0"/>
                </a:rPr>
                <a:t>CMS</a:t>
              </a:r>
              <a:endParaRPr lang="de-CH" sz="2000" dirty="0" smtClean="0">
                <a:effectLst/>
                <a:latin typeface="Tahoma" charset="0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52400" y="4495800"/>
            <a:ext cx="2286000" cy="1449388"/>
            <a:chOff x="96" y="2832"/>
            <a:chExt cx="1440" cy="913"/>
          </a:xfrm>
        </p:grpSpPr>
        <p:sp>
          <p:nvSpPr>
            <p:cNvPr id="22557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2558" name="Line 77"/>
            <p:cNvSpPr>
              <a:spLocks noChangeShapeType="1"/>
            </p:cNvSpPr>
            <p:nvPr/>
          </p:nvSpPr>
          <p:spPr bwMode="auto">
            <a:xfrm>
              <a:off x="1326" y="2832"/>
              <a:ext cx="168" cy="3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2559" name="Line 78"/>
            <p:cNvSpPr>
              <a:spLocks noChangeShapeType="1"/>
            </p:cNvSpPr>
            <p:nvPr/>
          </p:nvSpPr>
          <p:spPr bwMode="auto">
            <a:xfrm flipV="1">
              <a:off x="1344" y="3203"/>
              <a:ext cx="150" cy="54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pic>
          <p:nvPicPr>
            <p:cNvPr id="23578" name="Picture 79" descr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32"/>
              <a:ext cx="1232" cy="913"/>
            </a:xfrm>
            <a:prstGeom prst="rect">
              <a:avLst/>
            </a:prstGeom>
            <a:noFill/>
            <a:ln w="19050" cmpd="sng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61" name="Text Box 80"/>
            <p:cNvSpPr txBox="1">
              <a:spLocks noChangeArrowheads="1"/>
            </p:cNvSpPr>
            <p:nvPr/>
          </p:nvSpPr>
          <p:spPr bwMode="auto">
            <a:xfrm>
              <a:off x="821" y="3490"/>
              <a:ext cx="471" cy="2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de-CH" dirty="0" smtClean="0">
                  <a:effectLst/>
                  <a:latin typeface="Century Gothic" charset="0"/>
                </a:rPr>
                <a:t>ALICE</a:t>
              </a:r>
              <a:endParaRPr lang="de-CH" sz="2000" dirty="0" smtClean="0">
                <a:effectLst/>
                <a:latin typeface="Tahoma" charset="0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6705600" y="1752600"/>
            <a:ext cx="2171700" cy="1946275"/>
            <a:chOff x="4224" y="1104"/>
            <a:chExt cx="1368" cy="1226"/>
          </a:xfrm>
        </p:grpSpPr>
        <p:grpSp>
          <p:nvGrpSpPr>
            <p:cNvPr id="23568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2553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2554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2555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pic>
            <p:nvPicPr>
              <p:cNvPr id="23574" name="Picture 86" descr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19050" cmpd="sng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551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auto">
            <a:xfrm>
              <a:off x="5103" y="1752"/>
              <a:ext cx="454" cy="2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de-CH" dirty="0" err="1" smtClean="0">
                  <a:solidFill>
                    <a:srgbClr val="000000"/>
                  </a:solidFill>
                  <a:effectLst/>
                  <a:latin typeface="Century Gothic" charset="0"/>
                </a:rPr>
                <a:t>LHCb</a:t>
              </a:r>
              <a:endParaRPr lang="de-CH" sz="2000" dirty="0" smtClean="0">
                <a:solidFill>
                  <a:srgbClr val="000000"/>
                </a:solidFill>
                <a:effectLst/>
                <a:latin typeface="Tahoma" charset="0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5714999" y="4724401"/>
            <a:ext cx="3048000" cy="1687513"/>
            <a:chOff x="3600" y="2976"/>
            <a:chExt cx="1920" cy="1063"/>
          </a:xfrm>
        </p:grpSpPr>
        <p:grpSp>
          <p:nvGrpSpPr>
            <p:cNvPr id="23561" name="Group 90"/>
            <p:cNvGrpSpPr>
              <a:grpSpLocks/>
            </p:cNvGrpSpPr>
            <p:nvPr/>
          </p:nvGrpSpPr>
          <p:grpSpPr bwMode="auto">
            <a:xfrm>
              <a:off x="3600" y="2976"/>
              <a:ext cx="1920" cy="1063"/>
              <a:chOff x="3600" y="2976"/>
              <a:chExt cx="1920" cy="1063"/>
            </a:xfrm>
          </p:grpSpPr>
          <p:sp>
            <p:nvSpPr>
              <p:cNvPr id="22546" name="Oval 91"/>
              <p:cNvSpPr>
                <a:spLocks noChangeArrowheads="1"/>
              </p:cNvSpPr>
              <p:nvPr/>
            </p:nvSpPr>
            <p:spPr bwMode="auto">
              <a:xfrm>
                <a:off x="3600" y="3247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2547" name="Line 92"/>
              <p:cNvSpPr>
                <a:spLocks noChangeShapeType="1"/>
              </p:cNvSpPr>
              <p:nvPr/>
            </p:nvSpPr>
            <p:spPr bwMode="auto">
              <a:xfrm flipV="1">
                <a:off x="3638" y="2976"/>
                <a:ext cx="298" cy="27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2548" name="Line 93"/>
              <p:cNvSpPr>
                <a:spLocks noChangeShapeType="1"/>
              </p:cNvSpPr>
              <p:nvPr/>
            </p:nvSpPr>
            <p:spPr bwMode="auto">
              <a:xfrm>
                <a:off x="3638" y="3286"/>
                <a:ext cx="250" cy="7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pic>
            <p:nvPicPr>
              <p:cNvPr id="23567" name="Picture 94" descr="0511013_0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8" y="2976"/>
                <a:ext cx="1632" cy="1063"/>
              </a:xfrm>
              <a:prstGeom prst="rect">
                <a:avLst/>
              </a:prstGeom>
              <a:noFill/>
              <a:ln w="19050" cmpd="sng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545" name="Text Box 96"/>
            <p:cNvSpPr txBox="1">
              <a:spLocks noChangeArrowheads="1"/>
            </p:cNvSpPr>
            <p:nvPr/>
          </p:nvSpPr>
          <p:spPr bwMode="auto">
            <a:xfrm>
              <a:off x="4967" y="3787"/>
              <a:ext cx="476" cy="2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de-CH" dirty="0" smtClean="0">
                  <a:solidFill>
                    <a:schemeClr val="tx2"/>
                  </a:solidFill>
                  <a:effectLst/>
                  <a:latin typeface="Century Gothic" charset="0"/>
                </a:rPr>
                <a:t>ATLAS</a:t>
              </a:r>
            </a:p>
          </p:txBody>
        </p:sp>
      </p:grp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1944854" y="3605535"/>
            <a:ext cx="5329904" cy="600164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effectLst/>
              </a:rPr>
              <a:t>Sweden has made very important contributions to the</a:t>
            </a:r>
          </a:p>
          <a:p>
            <a:r>
              <a:rPr lang="en-US" dirty="0" smtClean="0">
                <a:effectLst/>
              </a:rPr>
              <a:t>LHC accelerator and experiment</a:t>
            </a:r>
            <a:r>
              <a:rPr lang="en-US" sz="1700" dirty="0" smtClean="0">
                <a:effectLst/>
              </a:rPr>
              <a:t>s</a:t>
            </a:r>
            <a:endParaRPr lang="en-US" sz="1700" dirty="0">
              <a:effectLst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300192" y="4797152"/>
            <a:ext cx="2232248" cy="1077218"/>
            <a:chOff x="6300192" y="4797152"/>
            <a:chExt cx="2232248" cy="1077218"/>
          </a:xfrm>
        </p:grpSpPr>
        <p:sp>
          <p:nvSpPr>
            <p:cNvPr id="41" name="TextBox 5"/>
            <p:cNvSpPr txBox="1">
              <a:spLocks noChangeArrowheads="1"/>
            </p:cNvSpPr>
            <p:nvPr/>
          </p:nvSpPr>
          <p:spPr bwMode="auto">
            <a:xfrm>
              <a:off x="6300192" y="4797152"/>
              <a:ext cx="2232248" cy="1077218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dirty="0" smtClean="0">
                  <a:effectLst/>
                </a:rPr>
                <a:t>Lund</a:t>
              </a:r>
            </a:p>
            <a:p>
              <a:r>
                <a:rPr lang="en-US" dirty="0" smtClean="0">
                  <a:effectLst/>
                </a:rPr>
                <a:t>Stockholm University</a:t>
              </a:r>
            </a:p>
            <a:p>
              <a:r>
                <a:rPr lang="en-US" dirty="0" smtClean="0">
                  <a:effectLst/>
                </a:rPr>
                <a:t>Stockholm KTH</a:t>
              </a:r>
            </a:p>
            <a:p>
              <a:r>
                <a:rPr lang="en-US" dirty="0" smtClean="0">
                  <a:effectLst/>
                </a:rPr>
                <a:t>Uppsala</a:t>
              </a:r>
            </a:p>
          </p:txBody>
        </p:sp>
        <p:pic>
          <p:nvPicPr>
            <p:cNvPr id="35" name="Picture 34" descr="sw-lgflag.gif"/>
            <p:cNvPicPr preferRelativeResize="0"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6376" y="5445224"/>
              <a:ext cx="454343" cy="287655"/>
            </a:xfrm>
            <a:prstGeom prst="rect">
              <a:avLst/>
            </a:prstGeom>
            <a:ln>
              <a:solidFill>
                <a:srgbClr val="000090"/>
              </a:solidFill>
            </a:ln>
          </p:spPr>
        </p:pic>
      </p:grpSp>
      <p:grpSp>
        <p:nvGrpSpPr>
          <p:cNvPr id="5" name="Group 4"/>
          <p:cNvGrpSpPr/>
          <p:nvPr/>
        </p:nvGrpSpPr>
        <p:grpSpPr>
          <a:xfrm>
            <a:off x="611560" y="4797152"/>
            <a:ext cx="633507" cy="830997"/>
            <a:chOff x="611560" y="4797152"/>
            <a:chExt cx="633507" cy="830997"/>
          </a:xfrm>
        </p:grpSpPr>
        <p:sp>
          <p:nvSpPr>
            <p:cNvPr id="34" name="TextBox 5"/>
            <p:cNvSpPr txBox="1">
              <a:spLocks noChangeArrowheads="1"/>
            </p:cNvSpPr>
            <p:nvPr/>
          </p:nvSpPr>
          <p:spPr bwMode="auto">
            <a:xfrm>
              <a:off x="611560" y="4797152"/>
              <a:ext cx="633507" cy="830997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dirty="0" smtClean="0">
                  <a:effectLst/>
                </a:rPr>
                <a:t>Lund  </a:t>
              </a:r>
            </a:p>
            <a:p>
              <a:endParaRPr lang="en-US" dirty="0">
                <a:effectLst/>
              </a:endParaRPr>
            </a:p>
            <a:p>
              <a:endParaRPr lang="en-US" dirty="0" smtClean="0">
                <a:effectLst/>
              </a:endParaRPr>
            </a:p>
          </p:txBody>
        </p:sp>
        <p:pic>
          <p:nvPicPr>
            <p:cNvPr id="37" name="Picture 36" descr="sw-lgflag.gif"/>
            <p:cNvPicPr preferRelativeResize="0"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5229200"/>
              <a:ext cx="454343" cy="287655"/>
            </a:xfrm>
            <a:prstGeom prst="rect">
              <a:avLst/>
            </a:prstGeom>
            <a:ln>
              <a:solidFill>
                <a:srgbClr val="000090"/>
              </a:solidFill>
            </a:ln>
          </p:spPr>
        </p:pic>
      </p:grpSp>
      <p:pic>
        <p:nvPicPr>
          <p:cNvPr id="40" name="Picture 39" descr="KVA.jpg"/>
          <p:cNvPicPr preferRelativeResize="0"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15861262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9D79ECB2-52B1-524D-8182-CA645BF8CF0D}" type="slidenum">
              <a:rPr lang="en-US" sz="1200">
                <a:solidFill>
                  <a:schemeClr val="tx2"/>
                </a:solidFill>
              </a:rPr>
              <a:pPr/>
              <a:t>12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4608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57338"/>
            <a:ext cx="8248650" cy="537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275264" y="44624"/>
            <a:ext cx="8761232" cy="21544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900" dirty="0">
                <a:solidFill>
                  <a:srgbClr val="CC0000"/>
                </a:solidFill>
                <a:effectLst/>
              </a:rPr>
              <a:t>Unprecedented energy: </a:t>
            </a:r>
            <a:endParaRPr lang="en-US" sz="1900" dirty="0" smtClean="0">
              <a:solidFill>
                <a:srgbClr val="CC0000"/>
              </a:solidFill>
              <a:effectLst/>
            </a:endParaRPr>
          </a:p>
          <a:p>
            <a:r>
              <a:rPr lang="en-US" sz="1900" dirty="0" smtClean="0">
                <a:solidFill>
                  <a:srgbClr val="CC0000"/>
                </a:solidFill>
                <a:effectLst/>
              </a:rPr>
              <a:t>4 </a:t>
            </a:r>
            <a:r>
              <a:rPr lang="en-US" sz="1900" dirty="0" err="1">
                <a:solidFill>
                  <a:srgbClr val="CC0000"/>
                </a:solidFill>
                <a:effectLst/>
              </a:rPr>
              <a:t>TeV</a:t>
            </a:r>
            <a:r>
              <a:rPr lang="en-US" sz="1900" dirty="0">
                <a:solidFill>
                  <a:srgbClr val="CC0000"/>
                </a:solidFill>
                <a:effectLst/>
              </a:rPr>
              <a:t> per beam particle </a:t>
            </a:r>
            <a:r>
              <a:rPr lang="en-US" sz="1900" dirty="0">
                <a:solidFill>
                  <a:srgbClr val="CC0000"/>
                </a:solidFill>
                <a:effectLst/>
                <a:sym typeface="Symbol" charset="0"/>
              </a:rPr>
              <a:t></a:t>
            </a:r>
            <a:r>
              <a:rPr lang="en-US" sz="1900" dirty="0">
                <a:solidFill>
                  <a:srgbClr val="CC0000"/>
                </a:solidFill>
                <a:effectLst/>
              </a:rPr>
              <a:t> collision energy = </a:t>
            </a:r>
            <a:r>
              <a:rPr lang="en-US" sz="1900" dirty="0" smtClean="0">
                <a:solidFill>
                  <a:srgbClr val="CC0000"/>
                </a:solidFill>
                <a:effectLst/>
              </a:rPr>
              <a:t>8 </a:t>
            </a:r>
            <a:r>
              <a:rPr lang="en-US" sz="1900" dirty="0" err="1">
                <a:solidFill>
                  <a:srgbClr val="CC0000"/>
                </a:solidFill>
                <a:effectLst/>
              </a:rPr>
              <a:t>TeV</a:t>
            </a:r>
            <a:r>
              <a:rPr lang="en-US" sz="1900" dirty="0">
                <a:solidFill>
                  <a:srgbClr val="006633"/>
                </a:solidFill>
                <a:effectLst/>
              </a:rPr>
              <a:t> </a:t>
            </a:r>
            <a:r>
              <a:rPr lang="en-US" sz="1400" dirty="0">
                <a:effectLst/>
              </a:rPr>
              <a:t>(1 </a:t>
            </a:r>
            <a:r>
              <a:rPr lang="en-US" sz="1400" dirty="0" err="1">
                <a:effectLst/>
              </a:rPr>
              <a:t>TeV</a:t>
            </a:r>
            <a:r>
              <a:rPr lang="en-US" sz="1400" dirty="0">
                <a:effectLst/>
              </a:rPr>
              <a:t>= 10</a:t>
            </a:r>
            <a:r>
              <a:rPr lang="en-US" sz="1400" baseline="30000" dirty="0">
                <a:effectLst/>
              </a:rPr>
              <a:t>-7 </a:t>
            </a:r>
            <a:r>
              <a:rPr lang="en-US" sz="1400" dirty="0">
                <a:effectLst/>
              </a:rPr>
              <a:t>Joule)</a:t>
            </a:r>
          </a:p>
          <a:p>
            <a:r>
              <a:rPr lang="en-US" dirty="0" smtClean="0">
                <a:solidFill>
                  <a:srgbClr val="008000"/>
                </a:solidFill>
                <a:effectLst/>
              </a:rPr>
              <a:t>2015 </a:t>
            </a:r>
            <a:r>
              <a:rPr lang="en-US" dirty="0">
                <a:solidFill>
                  <a:srgbClr val="008000"/>
                </a:solidFill>
                <a:effectLst/>
                <a:sym typeface="Wingdings" charset="0"/>
              </a:rPr>
              <a:t> collision energy to </a:t>
            </a:r>
            <a:r>
              <a:rPr lang="en-US" dirty="0" smtClean="0">
                <a:solidFill>
                  <a:srgbClr val="008000"/>
                </a:solidFill>
                <a:effectLst/>
                <a:sym typeface="Wingdings" charset="0"/>
              </a:rPr>
              <a:t>~ 1</a:t>
            </a:r>
            <a:r>
              <a:rPr lang="en-US" dirty="0" smtClean="0">
                <a:solidFill>
                  <a:srgbClr val="008000"/>
                </a:solidFill>
                <a:effectLst/>
              </a:rPr>
              <a:t>4 </a:t>
            </a:r>
            <a:r>
              <a:rPr lang="en-US" dirty="0" err="1" smtClean="0">
                <a:solidFill>
                  <a:srgbClr val="008000"/>
                </a:solidFill>
                <a:effectLst/>
              </a:rPr>
              <a:t>TeV</a:t>
            </a:r>
            <a:r>
              <a:rPr lang="en-US" dirty="0" smtClean="0">
                <a:solidFill>
                  <a:srgbClr val="008000"/>
                </a:solidFill>
                <a:effectLst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effectLst/>
              </a:rPr>
              <a:t>(7 times larger than the previous collider, </a:t>
            </a:r>
            <a:r>
              <a:rPr lang="en-US" sz="1400" dirty="0" err="1" smtClean="0">
                <a:solidFill>
                  <a:srgbClr val="008000"/>
                </a:solidFill>
                <a:effectLst/>
              </a:rPr>
              <a:t>Tevatron</a:t>
            </a:r>
            <a:r>
              <a:rPr lang="en-US" sz="1400" dirty="0" smtClean="0">
                <a:solidFill>
                  <a:srgbClr val="008000"/>
                </a:solidFill>
                <a:effectLst/>
              </a:rPr>
              <a:t> at FNAL)</a:t>
            </a:r>
          </a:p>
          <a:p>
            <a:endParaRPr lang="en-US" dirty="0">
              <a:solidFill>
                <a:srgbClr val="008000"/>
              </a:solidFill>
              <a:effectLst/>
            </a:endParaRPr>
          </a:p>
          <a:p>
            <a:r>
              <a:rPr lang="en-US" dirty="0">
                <a:effectLst/>
              </a:rPr>
              <a:t>Note: huge amount of energy concentrated in the collision </a:t>
            </a:r>
            <a:r>
              <a:rPr lang="en-US" dirty="0" smtClean="0">
                <a:effectLst/>
              </a:rPr>
              <a:t>point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(</a:t>
            </a:r>
            <a:r>
              <a:rPr lang="en-US" dirty="0">
                <a:effectLst/>
              </a:rPr>
              <a:t>14 </a:t>
            </a:r>
            <a:r>
              <a:rPr lang="en-US" dirty="0" err="1">
                <a:effectLst/>
              </a:rPr>
              <a:t>TeV</a:t>
            </a:r>
            <a:r>
              <a:rPr lang="en-US" dirty="0">
                <a:effectLst/>
              </a:rPr>
              <a:t> corresponds </a:t>
            </a:r>
            <a:r>
              <a:rPr lang="en-US" dirty="0" smtClean="0">
                <a:effectLst/>
              </a:rPr>
              <a:t>to </a:t>
            </a:r>
            <a:r>
              <a:rPr lang="en-US" dirty="0">
                <a:effectLst/>
              </a:rPr>
              <a:t>10</a:t>
            </a:r>
            <a:r>
              <a:rPr lang="en-US" baseline="30000" dirty="0">
                <a:effectLst/>
              </a:rPr>
              <a:t>14</a:t>
            </a:r>
            <a:r>
              <a:rPr lang="en-US" dirty="0">
                <a:effectLst/>
              </a:rPr>
              <a:t> times the temperature in this room)</a:t>
            </a:r>
          </a:p>
          <a:p>
            <a:r>
              <a:rPr lang="en-US" dirty="0">
                <a:effectLst/>
              </a:rPr>
              <a:t>          However: small energy on macroscopic scale </a:t>
            </a:r>
            <a:endParaRPr lang="en-US" dirty="0" smtClean="0">
              <a:effectLst/>
            </a:endParaRP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(</a:t>
            </a:r>
            <a:r>
              <a:rPr lang="en-US" dirty="0">
                <a:effectLst/>
              </a:rPr>
              <a:t>1 </a:t>
            </a:r>
            <a:r>
              <a:rPr lang="en-US" dirty="0">
                <a:effectLst/>
                <a:latin typeface="Symbol" charset="0"/>
                <a:sym typeface="Symbol" charset="0"/>
              </a:rPr>
              <a:t></a:t>
            </a:r>
            <a:r>
              <a:rPr lang="en-US" dirty="0">
                <a:effectLst/>
              </a:rPr>
              <a:t>Joule is just enough to swat a mosquito)</a:t>
            </a:r>
          </a:p>
        </p:txBody>
      </p:sp>
      <p:sp>
        <p:nvSpPr>
          <p:cNvPr id="46084" name="Text Box 7"/>
          <p:cNvSpPr txBox="1">
            <a:spLocks noChangeArrowheads="1"/>
          </p:cNvSpPr>
          <p:nvPr/>
        </p:nvSpPr>
        <p:spPr bwMode="auto">
          <a:xfrm>
            <a:off x="151438" y="2644457"/>
            <a:ext cx="4852610" cy="280076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effectLst/>
              </a:rPr>
              <a:t>The most challenging components</a:t>
            </a:r>
          </a:p>
          <a:p>
            <a:r>
              <a:rPr lang="en-US" sz="1800" dirty="0" smtClean="0">
                <a:effectLst/>
              </a:rPr>
              <a:t>of the LHC are 1232 high-tech </a:t>
            </a:r>
          </a:p>
          <a:p>
            <a:r>
              <a:rPr lang="en-US" sz="1800" dirty="0" smtClean="0">
                <a:effectLst/>
              </a:rPr>
              <a:t>superconducting magnets, providing </a:t>
            </a:r>
          </a:p>
          <a:p>
            <a:r>
              <a:rPr lang="en-US" sz="1800" dirty="0" smtClean="0">
                <a:effectLst/>
              </a:rPr>
              <a:t>a field of 8.3 T (needed to bend </a:t>
            </a:r>
          </a:p>
          <a:p>
            <a:r>
              <a:rPr lang="en-US" sz="1800" dirty="0" smtClean="0">
                <a:effectLst/>
              </a:rPr>
              <a:t>7 </a:t>
            </a:r>
            <a:r>
              <a:rPr lang="en-US" sz="1800" dirty="0" err="1" smtClean="0">
                <a:effectLst/>
              </a:rPr>
              <a:t>TeV</a:t>
            </a:r>
            <a:r>
              <a:rPr lang="en-US" sz="1800" dirty="0" smtClean="0">
                <a:effectLst/>
              </a:rPr>
              <a:t>  beams inside a 27 km ring).</a:t>
            </a:r>
          </a:p>
          <a:p>
            <a:r>
              <a:rPr lang="en-US" sz="1800" dirty="0" smtClean="0">
                <a:effectLst/>
              </a:rPr>
              <a:t>7600 km of </a:t>
            </a:r>
            <a:r>
              <a:rPr lang="en-US" sz="1800" dirty="0" err="1" smtClean="0">
                <a:effectLst/>
              </a:rPr>
              <a:t>NbTi</a:t>
            </a:r>
            <a:r>
              <a:rPr lang="en-US" sz="1800" dirty="0" smtClean="0">
                <a:effectLst/>
              </a:rPr>
              <a:t> superconducting cable</a:t>
            </a:r>
          </a:p>
          <a:p>
            <a:r>
              <a:rPr lang="en-US" sz="1800" dirty="0" smtClean="0">
                <a:effectLst/>
              </a:rPr>
              <a:t>Work at 1.9K (-270 degrees)</a:t>
            </a:r>
          </a:p>
          <a:p>
            <a:endParaRPr lang="en-US" sz="1800" dirty="0" smtClean="0">
              <a:effectLst/>
            </a:endParaRPr>
          </a:p>
          <a:p>
            <a:r>
              <a:rPr lang="en-US" dirty="0" smtClean="0">
                <a:effectLst/>
              </a:rPr>
              <a:t>Prototypes of superconducting dipoles developed </a:t>
            </a:r>
          </a:p>
          <a:p>
            <a:r>
              <a:rPr lang="en-US" dirty="0" smtClean="0">
                <a:effectLst/>
              </a:rPr>
              <a:t>and tested by Uppsala with Helsinki in the ‘90s </a:t>
            </a:r>
            <a:endParaRPr lang="en-US" dirty="0">
              <a:effectLst/>
            </a:endParaRPr>
          </a:p>
        </p:txBody>
      </p:sp>
      <p:sp>
        <p:nvSpPr>
          <p:cNvPr id="46085" name="Text Box 8"/>
          <p:cNvSpPr txBox="1">
            <a:spLocks noChangeArrowheads="1"/>
          </p:cNvSpPr>
          <p:nvPr/>
        </p:nvSpPr>
        <p:spPr bwMode="auto">
          <a:xfrm>
            <a:off x="198715" y="6165304"/>
            <a:ext cx="6173485" cy="338554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effectLst/>
              </a:rPr>
              <a:t>Electrical </a:t>
            </a:r>
            <a:r>
              <a:rPr lang="en-US" dirty="0">
                <a:effectLst/>
              </a:rPr>
              <a:t>power to run the LHC (from French EDF): ~200 MW</a:t>
            </a:r>
          </a:p>
        </p:txBody>
      </p:sp>
      <p:pic>
        <p:nvPicPr>
          <p:cNvPr id="8" name="Picture 7" descr="KVA.jp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880" y="119675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342256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0D0AA9EA-8331-2C45-A473-92B85D44EAEB}" type="slidenum">
              <a:rPr lang="en-US" sz="1200">
                <a:solidFill>
                  <a:schemeClr val="tx2"/>
                </a:solidFill>
              </a:rPr>
              <a:pPr/>
              <a:t>13</a:t>
            </a:fld>
            <a:endParaRPr lang="en-US" sz="1200">
              <a:solidFill>
                <a:schemeClr val="tx2"/>
              </a:solidFill>
            </a:endParaRPr>
          </a:p>
        </p:txBody>
      </p:sp>
      <p:grpSp>
        <p:nvGrpSpPr>
          <p:cNvPr id="43010" name="Group 2"/>
          <p:cNvGrpSpPr>
            <a:grpSpLocks noChangeAspect="1"/>
          </p:cNvGrpSpPr>
          <p:nvPr/>
        </p:nvGrpSpPr>
        <p:grpSpPr bwMode="auto">
          <a:xfrm>
            <a:off x="2789238" y="152400"/>
            <a:ext cx="6354762" cy="4084638"/>
            <a:chOff x="403" y="336"/>
            <a:chExt cx="4448" cy="2859"/>
          </a:xfrm>
        </p:grpSpPr>
        <p:pic>
          <p:nvPicPr>
            <p:cNvPr id="43014" name="Picture 3" descr="atla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6FB9DF"/>
                </a:clrFrom>
                <a:clrTo>
                  <a:srgbClr val="6FB9D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" y="336"/>
              <a:ext cx="3700" cy="28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6804" name="Oval 4"/>
            <p:cNvSpPr>
              <a:spLocks noChangeAspect="1" noChangeArrowheads="1"/>
            </p:cNvSpPr>
            <p:nvPr/>
          </p:nvSpPr>
          <p:spPr bwMode="auto">
            <a:xfrm>
              <a:off x="3312" y="2688"/>
              <a:ext cx="144" cy="240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16805" name="Text Box 5"/>
            <p:cNvSpPr txBox="1">
              <a:spLocks noChangeAspect="1" noChangeArrowheads="1"/>
            </p:cNvSpPr>
            <p:nvPr/>
          </p:nvSpPr>
          <p:spPr bwMode="auto">
            <a:xfrm>
              <a:off x="3792" y="2736"/>
              <a:ext cx="1059" cy="24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dirty="0" smtClean="0">
                  <a:effectLst/>
                </a:rPr>
                <a:t>a human being</a:t>
              </a:r>
            </a:p>
          </p:txBody>
        </p:sp>
        <p:sp>
          <p:nvSpPr>
            <p:cNvPr id="716806" name="Line 6"/>
            <p:cNvSpPr>
              <a:spLocks noChangeAspect="1" noChangeShapeType="1"/>
            </p:cNvSpPr>
            <p:nvPr/>
          </p:nvSpPr>
          <p:spPr bwMode="auto">
            <a:xfrm flipH="1">
              <a:off x="3504" y="283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omic Sans MS" pitchFamily="-111" charset="0"/>
                <a:ea typeface="+mn-ea"/>
                <a:cs typeface="+mn-cs"/>
              </a:endParaRPr>
            </a:p>
          </p:txBody>
        </p:sp>
      </p:grpSp>
      <p:sp>
        <p:nvSpPr>
          <p:cNvPr id="43011" name="Text Box 7"/>
          <p:cNvSpPr txBox="1">
            <a:spLocks noChangeArrowheads="1"/>
          </p:cNvSpPr>
          <p:nvPr/>
        </p:nvSpPr>
        <p:spPr bwMode="auto">
          <a:xfrm>
            <a:off x="147638" y="76200"/>
            <a:ext cx="1270000" cy="47783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500" dirty="0">
                <a:effectLst/>
              </a:rPr>
              <a:t>ATLAS</a:t>
            </a:r>
            <a:endParaRPr lang="en-US" sz="2800" dirty="0">
              <a:effectLst/>
            </a:endParaRPr>
          </a:p>
        </p:txBody>
      </p:sp>
      <p:sp>
        <p:nvSpPr>
          <p:cNvPr id="43013" name="Text Box 9"/>
          <p:cNvSpPr txBox="1">
            <a:spLocks noChangeArrowheads="1"/>
          </p:cNvSpPr>
          <p:nvPr/>
        </p:nvSpPr>
        <p:spPr bwMode="auto">
          <a:xfrm>
            <a:off x="76200" y="1371600"/>
            <a:ext cx="2752725" cy="21717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700">
                <a:effectLst/>
              </a:rPr>
              <a:t>LHC detectors are</a:t>
            </a:r>
          </a:p>
          <a:p>
            <a:r>
              <a:rPr lang="en-US" sz="1700">
                <a:effectLst/>
              </a:rPr>
              <a:t>much more complex,</a:t>
            </a:r>
          </a:p>
          <a:p>
            <a:r>
              <a:rPr lang="en-US" sz="1700">
                <a:effectLst/>
              </a:rPr>
              <a:t>performing and</a:t>
            </a:r>
          </a:p>
          <a:p>
            <a:r>
              <a:rPr lang="en-US" sz="1700">
                <a:effectLst/>
              </a:rPr>
              <a:t>challenging than those </a:t>
            </a:r>
          </a:p>
          <a:p>
            <a:r>
              <a:rPr lang="en-US" sz="1700">
                <a:effectLst/>
              </a:rPr>
              <a:t>at previous/present</a:t>
            </a:r>
          </a:p>
          <a:p>
            <a:r>
              <a:rPr lang="en-US" sz="1700">
                <a:effectLst/>
              </a:rPr>
              <a:t>accelerators </a:t>
            </a:r>
          </a:p>
          <a:p>
            <a:pPr>
              <a:buFont typeface="Symbol" charset="0"/>
              <a:buChar char="®"/>
            </a:pPr>
            <a:r>
              <a:rPr lang="en-US" sz="1700">
                <a:effectLst/>
              </a:rPr>
              <a:t> a big jump in concepts </a:t>
            </a:r>
          </a:p>
          <a:p>
            <a:pPr>
              <a:buFont typeface="Symbol" charset="0"/>
              <a:buNone/>
            </a:pPr>
            <a:r>
              <a:rPr lang="en-US" sz="1700">
                <a:effectLst/>
              </a:rPr>
              <a:t>and technologies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5496" y="5025950"/>
            <a:ext cx="8991600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buClr>
                <a:srgbClr val="990066"/>
              </a:buClr>
              <a:buFont typeface="Times" charset="0"/>
              <a:buChar char="•"/>
            </a:pPr>
            <a:r>
              <a:rPr lang="en-US" dirty="0">
                <a:solidFill>
                  <a:srgbClr val="990066"/>
                </a:solidFill>
                <a:effectLst/>
              </a:rPr>
              <a:t> </a:t>
            </a:r>
            <a:r>
              <a:rPr lang="en-US" sz="1800" dirty="0">
                <a:solidFill>
                  <a:srgbClr val="990066"/>
                </a:solidFill>
                <a:effectLst/>
              </a:rPr>
              <a:t>Size (length 45m, diameter 25m): </a:t>
            </a:r>
            <a:r>
              <a:rPr lang="en-US" sz="1800" dirty="0">
                <a:solidFill>
                  <a:srgbClr val="006600"/>
                </a:solidFill>
                <a:effectLst/>
              </a:rPr>
              <a:t>to measure and absorb high-energy particles</a:t>
            </a:r>
            <a:endParaRPr lang="en-US" sz="1800" dirty="0">
              <a:solidFill>
                <a:srgbClr val="009933"/>
              </a:solidFill>
              <a:effectLst/>
            </a:endParaRPr>
          </a:p>
          <a:p>
            <a:pPr>
              <a:buClr>
                <a:srgbClr val="990066"/>
              </a:buClr>
              <a:buFont typeface="Times" charset="0"/>
              <a:buChar char="•"/>
            </a:pPr>
            <a:r>
              <a:rPr lang="en-US" sz="1800" dirty="0" smtClean="0">
                <a:solidFill>
                  <a:srgbClr val="990066"/>
                </a:solidFill>
                <a:effectLst/>
              </a:rPr>
              <a:t> 10</a:t>
            </a:r>
            <a:r>
              <a:rPr lang="en-US" sz="1800" baseline="30000" dirty="0" smtClean="0">
                <a:solidFill>
                  <a:srgbClr val="990066"/>
                </a:solidFill>
                <a:effectLst/>
              </a:rPr>
              <a:t>8</a:t>
            </a:r>
            <a:r>
              <a:rPr lang="en-US" sz="1800" dirty="0" smtClean="0">
                <a:solidFill>
                  <a:srgbClr val="990066"/>
                </a:solidFill>
                <a:effectLst/>
              </a:rPr>
              <a:t> sensitive elements </a:t>
            </a:r>
            <a:r>
              <a:rPr lang="en-US" sz="1800" dirty="0">
                <a:solidFill>
                  <a:srgbClr val="990066"/>
                </a:solidFill>
                <a:effectLst/>
              </a:rPr>
              <a:t>(</a:t>
            </a:r>
            <a:r>
              <a:rPr lang="ja-JP" altLang="en-US" sz="1800" dirty="0">
                <a:solidFill>
                  <a:srgbClr val="990066"/>
                </a:solidFill>
                <a:effectLst/>
              </a:rPr>
              <a:t>“</a:t>
            </a:r>
            <a:r>
              <a:rPr lang="en-US" altLang="ja-JP" sz="1800" dirty="0">
                <a:solidFill>
                  <a:srgbClr val="990066"/>
                </a:solidFill>
                <a:effectLst/>
              </a:rPr>
              <a:t>individual signals</a:t>
            </a:r>
            <a:r>
              <a:rPr lang="ja-JP" altLang="en-US" sz="1800" dirty="0">
                <a:solidFill>
                  <a:srgbClr val="990066"/>
                </a:solidFill>
                <a:effectLst/>
              </a:rPr>
              <a:t>”</a:t>
            </a:r>
            <a:r>
              <a:rPr lang="en-US" altLang="ja-JP" sz="1800" dirty="0">
                <a:solidFill>
                  <a:srgbClr val="990066"/>
                </a:solidFill>
                <a:effectLst/>
              </a:rPr>
              <a:t>): </a:t>
            </a:r>
            <a:r>
              <a:rPr lang="en-US" altLang="ja-JP" sz="1800" dirty="0">
                <a:solidFill>
                  <a:srgbClr val="006600"/>
                </a:solidFill>
                <a:effectLst/>
              </a:rPr>
              <a:t>to track ~1000 particles per </a:t>
            </a:r>
            <a:r>
              <a:rPr lang="en-US" altLang="ja-JP" sz="1800" dirty="0" smtClean="0">
                <a:solidFill>
                  <a:srgbClr val="006600"/>
                </a:solidFill>
                <a:effectLst/>
              </a:rPr>
              <a:t>event</a:t>
            </a:r>
            <a:endParaRPr lang="en-US" altLang="ja-JP" sz="1800" dirty="0">
              <a:solidFill>
                <a:srgbClr val="009933"/>
              </a:solidFill>
              <a:effectLst/>
            </a:endParaRPr>
          </a:p>
          <a:p>
            <a:pPr>
              <a:buClr>
                <a:srgbClr val="990066"/>
              </a:buClr>
            </a:pPr>
            <a:r>
              <a:rPr lang="en-US" sz="1800" dirty="0" smtClean="0">
                <a:solidFill>
                  <a:srgbClr val="006600"/>
                </a:solidFill>
                <a:effectLst/>
              </a:rPr>
              <a:t>  and </a:t>
            </a:r>
            <a:r>
              <a:rPr lang="en-US" sz="1800" dirty="0">
                <a:solidFill>
                  <a:srgbClr val="006600"/>
                </a:solidFill>
                <a:effectLst/>
              </a:rPr>
              <a:t>reconstruct their trajectories with ~10 </a:t>
            </a:r>
            <a:r>
              <a:rPr lang="en-US" sz="1800" dirty="0">
                <a:solidFill>
                  <a:srgbClr val="006600"/>
                </a:solidFill>
                <a:effectLst/>
                <a:latin typeface="Symbol" charset="0"/>
                <a:sym typeface="Symbol" charset="0"/>
              </a:rPr>
              <a:t></a:t>
            </a:r>
            <a:r>
              <a:rPr lang="en-US" sz="1800" dirty="0">
                <a:solidFill>
                  <a:srgbClr val="006600"/>
                </a:solidFill>
                <a:effectLst/>
              </a:rPr>
              <a:t>m precision </a:t>
            </a:r>
            <a:r>
              <a:rPr lang="en-US" dirty="0">
                <a:effectLst/>
              </a:rPr>
              <a:t>(1 </a:t>
            </a:r>
            <a:r>
              <a:rPr lang="en-US" dirty="0">
                <a:effectLst/>
                <a:latin typeface="Symbol" charset="0"/>
                <a:sym typeface="Symbol" charset="0"/>
              </a:rPr>
              <a:t></a:t>
            </a:r>
            <a:r>
              <a:rPr lang="en-US" dirty="0">
                <a:effectLst/>
              </a:rPr>
              <a:t>m=10</a:t>
            </a:r>
            <a:r>
              <a:rPr lang="en-US" baseline="30000" dirty="0">
                <a:effectLst/>
              </a:rPr>
              <a:t>-6</a:t>
            </a:r>
            <a:r>
              <a:rPr lang="en-US" dirty="0">
                <a:effectLst/>
              </a:rPr>
              <a:t> m</a:t>
            </a:r>
            <a:r>
              <a:rPr lang="en-US" dirty="0" smtClean="0">
                <a:effectLst/>
              </a:rPr>
              <a:t>)</a:t>
            </a:r>
          </a:p>
        </p:txBody>
      </p:sp>
      <p:pic>
        <p:nvPicPr>
          <p:cNvPr id="12" name="Picture 11" descr="KVA.jp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3AC99E1A-0CE4-D347-868C-7B0CC8AE0F5A}" type="slidenum">
              <a:rPr lang="en-US" sz="1200">
                <a:solidFill>
                  <a:schemeClr val="tx2"/>
                </a:solidFill>
              </a:rPr>
              <a:pPr/>
              <a:t>14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17410" name="Picture 6" descr="Picture 1a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" r="1624"/>
          <a:stretch>
            <a:fillRect/>
          </a:stretch>
        </p:blipFill>
        <p:spPr bwMode="auto">
          <a:xfrm>
            <a:off x="179512" y="631527"/>
            <a:ext cx="7954962" cy="5965825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752600" y="133350"/>
            <a:ext cx="3938588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>
                <a:effectLst/>
              </a:rPr>
              <a:t>A collision in the CMS detector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990827" y="972016"/>
            <a:ext cx="3965549" cy="5847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>
                <a:effectLst/>
              </a:rPr>
              <a:t>Particle trajectories are reconstructed</a:t>
            </a:r>
          </a:p>
          <a:p>
            <a:r>
              <a:rPr lang="en-US" dirty="0">
                <a:effectLst/>
              </a:rPr>
              <a:t>with precision of few </a:t>
            </a:r>
            <a:r>
              <a:rPr lang="en-US" dirty="0" smtClean="0">
                <a:effectLst/>
              </a:rPr>
              <a:t>microns</a:t>
            </a:r>
            <a:endParaRPr lang="en-US" dirty="0">
              <a:effectLst/>
              <a:cs typeface="Lucida Grande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79512" y="5432157"/>
            <a:ext cx="5071864" cy="877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buClr>
                <a:srgbClr val="990066"/>
              </a:buClr>
            </a:pPr>
            <a:r>
              <a:rPr lang="en-US" sz="1700" dirty="0" smtClean="0">
                <a:solidFill>
                  <a:srgbClr val="006600"/>
                </a:solidFill>
                <a:effectLst/>
              </a:rPr>
              <a:t>Giant ultra-fast digital camera</a:t>
            </a:r>
          </a:p>
          <a:p>
            <a:pPr>
              <a:buClr>
                <a:srgbClr val="990066"/>
              </a:buClr>
            </a:pPr>
            <a:r>
              <a:rPr lang="en-US" sz="1700" dirty="0" smtClean="0">
                <a:solidFill>
                  <a:srgbClr val="006600"/>
                </a:solidFill>
                <a:effectLst/>
              </a:rPr>
              <a:t>40 </a:t>
            </a:r>
            <a:r>
              <a:rPr lang="en-US" sz="1700" dirty="0">
                <a:solidFill>
                  <a:srgbClr val="006600"/>
                </a:solidFill>
                <a:effectLst/>
              </a:rPr>
              <a:t>million beam-beam collisions per second</a:t>
            </a:r>
            <a:r>
              <a:rPr lang="en-US" sz="1700" dirty="0">
                <a:solidFill>
                  <a:srgbClr val="009933"/>
                </a:solidFill>
                <a:effectLst/>
              </a:rPr>
              <a:t> </a:t>
            </a:r>
            <a:endParaRPr lang="en-US" sz="1700" dirty="0" smtClean="0">
              <a:solidFill>
                <a:srgbClr val="009933"/>
              </a:solidFill>
              <a:effectLst/>
            </a:endParaRPr>
          </a:p>
          <a:p>
            <a:pPr>
              <a:buClr>
                <a:srgbClr val="990066"/>
              </a:buClr>
            </a:pPr>
            <a:r>
              <a:rPr lang="en-US" sz="1700" dirty="0" smtClean="0">
                <a:solidFill>
                  <a:srgbClr val="009933"/>
                </a:solidFill>
                <a:effectLst/>
                <a:sym typeface="Wingdings"/>
              </a:rPr>
              <a:t> </a:t>
            </a:r>
            <a:r>
              <a:rPr lang="en-US" sz="1700" dirty="0" smtClean="0">
                <a:solidFill>
                  <a:srgbClr val="990066"/>
                </a:solidFill>
                <a:effectLst/>
                <a:sym typeface="Wingdings"/>
              </a:rPr>
              <a:t>f</a:t>
            </a:r>
            <a:r>
              <a:rPr lang="en-US" sz="1700" dirty="0" smtClean="0">
                <a:solidFill>
                  <a:srgbClr val="990066"/>
                </a:solidFill>
                <a:effectLst/>
              </a:rPr>
              <a:t>ast </a:t>
            </a:r>
            <a:r>
              <a:rPr lang="en-US" sz="1700" dirty="0">
                <a:solidFill>
                  <a:srgbClr val="990066"/>
                </a:solidFill>
                <a:effectLst/>
              </a:rPr>
              <a:t>response (~50 ns</a:t>
            </a:r>
            <a:r>
              <a:rPr lang="en-US" sz="1700" dirty="0" smtClean="0">
                <a:solidFill>
                  <a:srgbClr val="990066"/>
                </a:solidFill>
                <a:effectLst/>
              </a:rPr>
              <a:t>) </a:t>
            </a:r>
            <a:r>
              <a:rPr lang="en-US" sz="1500" dirty="0" smtClean="0">
                <a:effectLst/>
              </a:rPr>
              <a:t>(</a:t>
            </a:r>
            <a:r>
              <a:rPr lang="en-US" sz="1500" dirty="0">
                <a:effectLst/>
              </a:rPr>
              <a:t>1 ns = 10</a:t>
            </a:r>
            <a:r>
              <a:rPr lang="en-US" sz="1500" baseline="30000" dirty="0">
                <a:effectLst/>
              </a:rPr>
              <a:t>-9</a:t>
            </a:r>
            <a:r>
              <a:rPr lang="en-US" sz="1500" dirty="0">
                <a:effectLst/>
              </a:rPr>
              <a:t> s</a:t>
            </a:r>
            <a:r>
              <a:rPr lang="en-US" sz="1500" dirty="0" smtClean="0">
                <a:effectLst/>
              </a:rPr>
              <a:t>)</a:t>
            </a:r>
            <a:endParaRPr lang="en-US" sz="1800" dirty="0">
              <a:solidFill>
                <a:srgbClr val="990066"/>
              </a:solidFill>
              <a:effectLst/>
            </a:endParaRPr>
          </a:p>
        </p:txBody>
      </p:sp>
      <p:pic>
        <p:nvPicPr>
          <p:cNvPr id="7" name="Picture 6" descr="KVA.jp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422389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52400" y="6553200"/>
            <a:ext cx="6934200" cy="38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fld id="{FDECD942-81B0-3749-A460-64B0532BB144}" type="slidenum">
              <a:rPr lang="en-US"/>
              <a:pPr algn="l"/>
              <a:t>15</a:t>
            </a:fld>
            <a:endParaRPr lang="en-US"/>
          </a:p>
        </p:txBody>
      </p:sp>
      <p:sp>
        <p:nvSpPr>
          <p:cNvPr id="679938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76200"/>
            <a:ext cx="7773988" cy="990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ATLAS: Installation of Barrel Toroid</a:t>
            </a:r>
            <a:endParaRPr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4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13D2C04E-DF62-4245-8621-BA40C016D80A}" type="slidenum">
              <a:rPr lang="en-US" sz="1200" smtClean="0">
                <a:solidFill>
                  <a:srgbClr val="89898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</a:rPr>
              <a:pPr algn="r" eaLnBrk="1" hangingPunct="1">
                <a:defRPr/>
              </a:pPr>
              <a:t>15</a:t>
            </a:fld>
            <a:endParaRPr lang="en-US" sz="1200" smtClean="0">
              <a:solidFill>
                <a:srgbClr val="89898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charset="0"/>
            </a:endParaRPr>
          </a:p>
        </p:txBody>
      </p:sp>
      <p:pic>
        <p:nvPicPr>
          <p:cNvPr id="46084" name="Picture 2" descr="ATLAS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925" cy="690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 descr="ATLAScaver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338"/>
            <a:ext cx="91186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ATLAS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4450"/>
            <a:ext cx="9144001" cy="690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5" descr="ATLAScaver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26988"/>
            <a:ext cx="92170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 descr="ATLAScavern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9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7" descr="ATLAScavern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7850" cy="698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8" descr="ATLAScavern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7850" cy="698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Picture 9" descr="ATLAScavern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469438" cy="696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9948" name="Text Box 12"/>
          <p:cNvSpPr txBox="1">
            <a:spLocks noChangeArrowheads="1"/>
          </p:cNvSpPr>
          <p:nvPr/>
        </p:nvSpPr>
        <p:spPr bwMode="auto">
          <a:xfrm>
            <a:off x="1724025" y="6324600"/>
            <a:ext cx="5743575" cy="477838"/>
          </a:xfrm>
          <a:prstGeom prst="rect">
            <a:avLst/>
          </a:prstGeom>
          <a:solidFill>
            <a:srgbClr val="FF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5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ATLAS cavern (-100 m) in June 2003</a:t>
            </a:r>
          </a:p>
        </p:txBody>
      </p:sp>
      <p:pic>
        <p:nvPicPr>
          <p:cNvPr id="14" name="Picture 13" descr="KVA.jpg"/>
          <p:cNvPicPr preferRelativeResize="0"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9890831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9948" grpId="0" animBg="1" autoUpdateAnimBg="0"/>
      <p:bldP spid="67994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-11113" y="254000"/>
            <a:ext cx="9432926" cy="6146800"/>
            <a:chOff x="-7" y="160"/>
            <a:chExt cx="5942" cy="3872"/>
          </a:xfrm>
        </p:grpSpPr>
        <p:pic>
          <p:nvPicPr>
            <p:cNvPr id="48133" name="Picture 2" descr="Barrel Toroid 4 Nov 0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" y="160"/>
              <a:ext cx="5942" cy="3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5" name="Oval 5"/>
            <p:cNvSpPr>
              <a:spLocks noChangeArrowheads="1"/>
            </p:cNvSpPr>
            <p:nvPr/>
          </p:nvSpPr>
          <p:spPr bwMode="auto">
            <a:xfrm>
              <a:off x="2736" y="2880"/>
              <a:ext cx="384" cy="768"/>
            </a:xfrm>
            <a:prstGeom prst="ellips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7652" name="Line 8"/>
          <p:cNvSpPr>
            <a:spLocks noChangeShapeType="1"/>
          </p:cNvSpPr>
          <p:nvPr/>
        </p:nvSpPr>
        <p:spPr bwMode="auto">
          <a:xfrm flipH="1" flipV="1">
            <a:off x="4876800" y="5562600"/>
            <a:ext cx="533400" cy="76200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671513" y="76200"/>
            <a:ext cx="6441762" cy="40011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dirty="0" smtClean="0">
                <a:effectLst/>
              </a:rPr>
              <a:t>October 2005: Barrel toroid magnet system in place</a:t>
            </a:r>
          </a:p>
        </p:txBody>
      </p:sp>
      <p:sp>
        <p:nvSpPr>
          <p:cNvPr id="407559" name="Text Box 7"/>
          <p:cNvSpPr txBox="1">
            <a:spLocks noChangeArrowheads="1"/>
          </p:cNvSpPr>
          <p:nvPr/>
        </p:nvSpPr>
        <p:spPr bwMode="auto">
          <a:xfrm>
            <a:off x="5076056" y="6093296"/>
            <a:ext cx="2840047" cy="35394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700" dirty="0" smtClean="0">
                <a:effectLst/>
              </a:rPr>
              <a:t>a (Swedish) human being ..</a:t>
            </a:r>
          </a:p>
        </p:txBody>
      </p:sp>
      <p:pic>
        <p:nvPicPr>
          <p:cNvPr id="8" name="Picture 7" descr="KVA.jp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57474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5" descr="ATLAS.map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425"/>
            <a:ext cx="9701213" cy="675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328D6889-38A4-8E4E-A7E1-CAC562F25835}" type="slidenum">
              <a:rPr lang="en-US" sz="1200">
                <a:solidFill>
                  <a:schemeClr val="tx2"/>
                </a:solidFill>
              </a:rPr>
              <a:pPr/>
              <a:t>17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611560" y="92497"/>
            <a:ext cx="7162800" cy="384175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900" dirty="0">
                <a:effectLst/>
                <a:cs typeface="Arial" charset="0"/>
              </a:rPr>
              <a:t>~ 3000 scientists from </a:t>
            </a:r>
            <a:r>
              <a:rPr lang="en-US" sz="1900" dirty="0" smtClean="0">
                <a:effectLst/>
                <a:cs typeface="Arial" charset="0"/>
              </a:rPr>
              <a:t>176 Institutions </a:t>
            </a:r>
            <a:r>
              <a:rPr lang="en-US" sz="1900" dirty="0">
                <a:effectLst/>
                <a:cs typeface="Arial" charset="0"/>
              </a:rPr>
              <a:t>from </a:t>
            </a:r>
            <a:r>
              <a:rPr lang="en-US" sz="1900" dirty="0" smtClean="0">
                <a:effectLst/>
                <a:cs typeface="Arial" charset="0"/>
              </a:rPr>
              <a:t>38 </a:t>
            </a:r>
            <a:r>
              <a:rPr lang="en-US" sz="1900" dirty="0">
                <a:effectLst/>
                <a:cs typeface="Arial" charset="0"/>
              </a:rPr>
              <a:t>Countries  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7467600" y="4724400"/>
            <a:ext cx="1981200" cy="192087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6085" name="Picture 6" descr="mighty_Atlas.gif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150" y="4800600"/>
            <a:ext cx="174625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3769" y="836712"/>
            <a:ext cx="7186583" cy="1323439"/>
          </a:xfrm>
          <a:prstGeom prst="rect">
            <a:avLst/>
          </a:prstGeom>
          <a:solidFill>
            <a:srgbClr val="00009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Sweden: </a:t>
            </a:r>
          </a:p>
          <a:p>
            <a:pPr>
              <a:buFont typeface="Wingdings" charset="0"/>
              <a:buChar char="q"/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Lund, Stockholm University, Stockholm KTH, Uppsala </a:t>
            </a:r>
          </a:p>
          <a:p>
            <a:pPr>
              <a:buFont typeface="Wingdings" charset="0"/>
              <a:buChar char="q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 scientists (~20 students)  </a:t>
            </a:r>
          </a:p>
          <a:p>
            <a:pPr>
              <a:buFont typeface="Wingdings" charset="0"/>
              <a:buChar char="q"/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Contributed to inner detector, calorimeter, trigger system, computing,</a:t>
            </a:r>
          </a:p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physics (Higgs, </a:t>
            </a:r>
            <a:r>
              <a:rPr lang="en-US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Supersymmetry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..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), future detector R&amp;D and upgrade, </a:t>
            </a:r>
          </a:p>
        </p:txBody>
      </p:sp>
      <p:pic>
        <p:nvPicPr>
          <p:cNvPr id="4" name="Picture 3" descr="sct.jp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80874"/>
            <a:ext cx="2592324" cy="3888486"/>
          </a:xfrm>
          <a:prstGeom prst="rect">
            <a:avLst/>
          </a:prstGeom>
          <a:ln w="28575" cmpd="sng">
            <a:solidFill>
              <a:srgbClr val="FFFF00"/>
            </a:solidFill>
          </a:ln>
        </p:spPr>
      </p:pic>
      <p:pic>
        <p:nvPicPr>
          <p:cNvPr id="5" name="Picture 4" descr="sw-lgflag.gif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603" y="909474"/>
            <a:ext cx="908685" cy="575310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10" name="Picture 2"/>
          <p:cNvPicPr preferRelativeResize="0"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7" y="4149080"/>
            <a:ext cx="3275267" cy="2461794"/>
          </a:xfrm>
          <a:prstGeom prst="rect">
            <a:avLst/>
          </a:prstGeom>
          <a:noFill/>
          <a:ln w="38100" cmpd="sng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9808003_01-A4-at-144-dpi.jpg"/>
          <p:cNvPicPr preferRelativeResize="0"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77301"/>
            <a:ext cx="3657600" cy="2464067"/>
          </a:xfrm>
          <a:prstGeom prst="rect">
            <a:avLst/>
          </a:prstGeom>
          <a:ln w="28575" cmpd="sng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892324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C2078F2-011B-FA45-AA03-3601368D1387}" type="slidenum">
              <a:rPr lang="en-US" sz="1200">
                <a:solidFill>
                  <a:schemeClr val="tx2"/>
                </a:solidFill>
              </a:rPr>
              <a:pPr/>
              <a:t>18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495300" y="1511300"/>
            <a:ext cx="18415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23528" y="831304"/>
            <a:ext cx="8610600" cy="5334000"/>
            <a:chOff x="425896" y="1335360"/>
            <a:chExt cx="8610600" cy="5334000"/>
          </a:xfrm>
        </p:grpSpPr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425896" y="1335360"/>
              <a:ext cx="8610600" cy="5334000"/>
              <a:chOff x="304800" y="838200"/>
              <a:chExt cx="8610600" cy="5334000"/>
            </a:xfrm>
          </p:grpSpPr>
          <p:sp>
            <p:nvSpPr>
              <p:cNvPr id="12" name="Rectangle 5"/>
              <p:cNvSpPr>
                <a:spLocks noChangeArrowheads="1"/>
              </p:cNvSpPr>
              <p:nvPr/>
            </p:nvSpPr>
            <p:spPr bwMode="auto">
              <a:xfrm>
                <a:off x="304800" y="838200"/>
                <a:ext cx="8610600" cy="533400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graphicFrame>
            <p:nvGraphicFramePr>
              <p:cNvPr id="13" name="Chart 1"/>
              <p:cNvGraphicFramePr>
                <a:graphicFrameLocks/>
              </p:cNvGraphicFramePr>
              <p:nvPr/>
            </p:nvGraphicFramePr>
            <p:xfrm>
              <a:off x="533400" y="969963"/>
              <a:ext cx="8258175" cy="5126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6055" name="Worksheet" r:id="rId4" imgW="8343900" imgH="5181600" progId="Excel.Sheet.8">
                      <p:embed/>
                    </p:oleObj>
                  </mc:Choice>
                  <mc:Fallback>
                    <p:oleObj name="Worksheet" r:id="rId4" imgW="8343900" imgH="5181600" progId="Excel.Sheet.8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3400" y="969963"/>
                            <a:ext cx="8258175" cy="512603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TextBox 1"/>
              <p:cNvSpPr txBox="1">
                <a:spLocks noChangeArrowheads="1"/>
              </p:cNvSpPr>
              <p:nvPr/>
            </p:nvSpPr>
            <p:spPr bwMode="auto">
              <a:xfrm>
                <a:off x="3989388" y="1371600"/>
                <a:ext cx="3173412" cy="990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All	2690	(&lt; 35 y    47.2%)</a:t>
                </a:r>
              </a:p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Male	81.8%	(&lt; 35 y    44.0%)</a:t>
                </a:r>
              </a:p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Female	18.2%	(&lt; 35 y    61.3%)</a:t>
                </a:r>
              </a:p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(Status 1.1.2010)</a:t>
                </a:r>
              </a:p>
            </p:txBody>
          </p:sp>
        </p:grp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3946426" y="3074987"/>
              <a:ext cx="3217862" cy="35401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700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More than 1000 PhD students</a:t>
              </a:r>
            </a:p>
          </p:txBody>
        </p:sp>
      </p:grp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187624" y="332656"/>
            <a:ext cx="6172200" cy="461963"/>
          </a:xfrm>
          <a:prstGeom prst="rect">
            <a:avLst/>
          </a:prstGeom>
          <a:solidFill>
            <a:srgbClr val="CC33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Age distribution of the ATLAS population </a:t>
            </a:r>
          </a:p>
        </p:txBody>
      </p:sp>
      <p:pic>
        <p:nvPicPr>
          <p:cNvPr id="50181" name="Picture 6" descr="mighty_Atlas.gif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150" y="4800600"/>
            <a:ext cx="174625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KVA.jpg"/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2037033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1C86F3E-2F40-FD46-AC4C-E0F7159B0180}" type="slidenum">
              <a:rPr lang="en-US" sz="1200">
                <a:solidFill>
                  <a:schemeClr val="tx2"/>
                </a:solidFill>
              </a:rPr>
              <a:pPr/>
              <a:t>19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29415" name="Line 7"/>
          <p:cNvSpPr>
            <a:spLocks noChangeShapeType="1"/>
          </p:cNvSpPr>
          <p:nvPr/>
        </p:nvSpPr>
        <p:spPr bwMode="auto">
          <a:xfrm>
            <a:off x="4114800" y="5867400"/>
            <a:ext cx="1143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-111" charset="0"/>
              <a:ea typeface="+mn-ea"/>
              <a:cs typeface="+mn-cs"/>
            </a:endParaRPr>
          </a:p>
        </p:txBody>
      </p:sp>
      <p:pic>
        <p:nvPicPr>
          <p:cNvPr id="56323" name="Picture 2" descr="Grid-CDsta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88" y="175071"/>
            <a:ext cx="3109912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9411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2009775" cy="558800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000" smtClean="0">
                <a:effectLst/>
              </a:rPr>
              <a:t>Computing</a:t>
            </a:r>
            <a:endParaRPr lang="en-US" sz="26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65088" y="914400"/>
            <a:ext cx="6097587" cy="33972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CC0000"/>
                </a:solidFill>
                <a:effectLst/>
              </a:rPr>
              <a:t>Each LHC experiment produces  ~ 10 PB</a:t>
            </a:r>
          </a:p>
          <a:p>
            <a:r>
              <a:rPr lang="en-US" sz="1800" dirty="0">
                <a:solidFill>
                  <a:srgbClr val="CC0000"/>
                </a:solidFill>
                <a:effectLst/>
              </a:rPr>
              <a:t>of data per year            </a:t>
            </a:r>
            <a:r>
              <a:rPr lang="en-US" dirty="0">
                <a:effectLst/>
              </a:rPr>
              <a:t>1 PB=10</a:t>
            </a:r>
            <a:r>
              <a:rPr lang="en-US" baseline="30000" dirty="0">
                <a:effectLst/>
              </a:rPr>
              <a:t>6 </a:t>
            </a:r>
            <a:r>
              <a:rPr lang="en-US" dirty="0">
                <a:effectLst/>
              </a:rPr>
              <a:t>GB</a:t>
            </a:r>
          </a:p>
          <a:p>
            <a:r>
              <a:rPr lang="en-US" sz="1800" dirty="0">
                <a:solidFill>
                  <a:srgbClr val="CC0000"/>
                </a:solidFill>
                <a:effectLst/>
              </a:rPr>
              <a:t>This corresponds to ~ 20 million DVD (a 20 km stack …)</a:t>
            </a:r>
          </a:p>
          <a:p>
            <a:endParaRPr lang="en-US" sz="1800" dirty="0">
              <a:effectLst/>
            </a:endParaRPr>
          </a:p>
          <a:p>
            <a:endParaRPr lang="en-US" sz="1800" dirty="0">
              <a:effectLst/>
            </a:endParaRPr>
          </a:p>
          <a:p>
            <a:r>
              <a:rPr lang="en-US" sz="1800" dirty="0">
                <a:solidFill>
                  <a:srgbClr val="008000"/>
                </a:solidFill>
                <a:effectLst/>
              </a:rPr>
              <a:t>Data analysis requires computing power  </a:t>
            </a:r>
          </a:p>
          <a:p>
            <a:r>
              <a:rPr lang="en-US" sz="1800" dirty="0">
                <a:solidFill>
                  <a:srgbClr val="008000"/>
                </a:solidFill>
                <a:effectLst/>
              </a:rPr>
              <a:t>equivalent to ~100 000 today</a:t>
            </a:r>
            <a:r>
              <a:rPr lang="ja-JP" altLang="en-US" sz="1800" dirty="0">
                <a:solidFill>
                  <a:srgbClr val="008000"/>
                </a:solidFill>
                <a:effectLst/>
              </a:rPr>
              <a:t>’</a:t>
            </a:r>
            <a:r>
              <a:rPr lang="en-US" altLang="ja-JP" sz="1800" dirty="0">
                <a:solidFill>
                  <a:srgbClr val="008000"/>
                </a:solidFill>
                <a:effectLst/>
              </a:rPr>
              <a:t>s </a:t>
            </a:r>
          </a:p>
          <a:p>
            <a:r>
              <a:rPr lang="en-US" sz="1800" dirty="0">
                <a:solidFill>
                  <a:srgbClr val="008000"/>
                </a:solidFill>
                <a:effectLst/>
              </a:rPr>
              <a:t>fastest PC processors. </a:t>
            </a:r>
          </a:p>
          <a:p>
            <a:endParaRPr lang="en-US" sz="1800" dirty="0">
              <a:solidFill>
                <a:srgbClr val="000090"/>
              </a:solidFill>
              <a:effectLst/>
            </a:endParaRPr>
          </a:p>
          <a:p>
            <a:r>
              <a:rPr lang="en-US" sz="1800" dirty="0">
                <a:effectLst/>
              </a:rPr>
              <a:t>The experiment international Collaborations </a:t>
            </a:r>
          </a:p>
          <a:p>
            <a:r>
              <a:rPr lang="en-US" sz="1800" dirty="0">
                <a:effectLst/>
              </a:rPr>
              <a:t>are spread all over the world </a:t>
            </a:r>
            <a:r>
              <a:rPr lang="en-US" sz="1800" dirty="0">
                <a:effectLst/>
                <a:sym typeface="Symbol" charset="0"/>
              </a:rPr>
              <a:t></a:t>
            </a:r>
            <a:r>
              <a:rPr lang="en-US" sz="1800" dirty="0">
                <a:effectLst/>
              </a:rPr>
              <a:t> computing</a:t>
            </a:r>
          </a:p>
          <a:p>
            <a:r>
              <a:rPr lang="en-US" sz="1800" dirty="0">
                <a:effectLst/>
              </a:rPr>
              <a:t>resources must be distributed. </a:t>
            </a:r>
          </a:p>
        </p:txBody>
      </p:sp>
      <p:sp>
        <p:nvSpPr>
          <p:cNvPr id="56326" name="Rectangle 5"/>
          <p:cNvSpPr>
            <a:spLocks noChangeArrowheads="1"/>
          </p:cNvSpPr>
          <p:nvPr/>
        </p:nvSpPr>
        <p:spPr bwMode="auto">
          <a:xfrm>
            <a:off x="76200" y="5514975"/>
            <a:ext cx="43846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990066"/>
                </a:solidFill>
                <a:effectLst/>
              </a:rPr>
              <a:t>Cooperation of many computer centres </a:t>
            </a:r>
          </a:p>
          <a:p>
            <a:r>
              <a:rPr lang="en-US" sz="1800">
                <a:solidFill>
                  <a:srgbClr val="990066"/>
                </a:solidFill>
                <a:effectLst/>
              </a:rPr>
              <a:t>all over the world is needed </a:t>
            </a:r>
          </a:p>
        </p:txBody>
      </p:sp>
      <p:sp>
        <p:nvSpPr>
          <p:cNvPr id="529414" name="Line 6"/>
          <p:cNvSpPr>
            <a:spLocks noChangeShapeType="1"/>
          </p:cNvSpPr>
          <p:nvPr/>
        </p:nvSpPr>
        <p:spPr bwMode="auto">
          <a:xfrm>
            <a:off x="2133600" y="4572000"/>
            <a:ext cx="0" cy="75565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-111" charset="0"/>
              <a:ea typeface="+mn-ea"/>
              <a:cs typeface="+mn-cs"/>
            </a:endParaRPr>
          </a:p>
        </p:txBody>
      </p:sp>
      <p:pic>
        <p:nvPicPr>
          <p:cNvPr id="563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2590800"/>
            <a:ext cx="14859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329" name="Group 16"/>
          <p:cNvGrpSpPr>
            <a:grpSpLocks/>
          </p:cNvGrpSpPr>
          <p:nvPr/>
        </p:nvGrpSpPr>
        <p:grpSpPr bwMode="auto">
          <a:xfrm>
            <a:off x="5476875" y="4241800"/>
            <a:ext cx="3590925" cy="2584450"/>
            <a:chOff x="3450" y="2672"/>
            <a:chExt cx="2262" cy="1628"/>
          </a:xfrm>
        </p:grpSpPr>
        <p:pic>
          <p:nvPicPr>
            <p:cNvPr id="56330" name="Picture 14" descr="grid"/>
            <p:cNvPicPr preferRelativeResize="0"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0" y="2880"/>
              <a:ext cx="2262" cy="14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9423" name="Text Box 15"/>
            <p:cNvSpPr txBox="1">
              <a:spLocks noChangeArrowheads="1"/>
            </p:cNvSpPr>
            <p:nvPr/>
          </p:nvSpPr>
          <p:spPr bwMode="auto">
            <a:xfrm>
              <a:off x="4272" y="2672"/>
              <a:ext cx="609" cy="352"/>
            </a:xfrm>
            <a:prstGeom prst="rect">
              <a:avLst/>
            </a:prstGeom>
            <a:solidFill>
              <a:srgbClr val="99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3000" b="1" smtClean="0">
                  <a:solidFill>
                    <a:schemeClr val="bg1"/>
                  </a:solidFill>
                  <a:effectLst/>
                </a:rPr>
                <a:t>Grid</a:t>
              </a:r>
              <a:endParaRPr lang="en-US" smtClean="0">
                <a:effectLst>
                  <a:outerShdw blurRad="38100" dist="38100" dir="2700000" algn="tl">
                    <a:srgbClr val="FFFFFF"/>
                  </a:outerShdw>
                </a:effectLst>
                <a:ea typeface="ヒラギノ角ゴ Pro W3" charset="0"/>
                <a:cs typeface="ヒラギノ角ゴ Pro W3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95648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5658B878-7339-F44F-83C8-0CF541DA4C04}" type="slidenum">
              <a:rPr lang="en-US" sz="1200">
                <a:solidFill>
                  <a:schemeClr val="tx2"/>
                </a:solidFill>
              </a:rPr>
              <a:pPr/>
              <a:t>2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9458" name="Text Box 9"/>
          <p:cNvSpPr txBox="1">
            <a:spLocks noChangeArrowheads="1"/>
          </p:cNvSpPr>
          <p:nvPr/>
        </p:nvSpPr>
        <p:spPr bwMode="auto">
          <a:xfrm>
            <a:off x="40704" y="1350640"/>
            <a:ext cx="9067800" cy="24384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>
            <a:lvl1pPr marL="357188" indent="-3571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200" dirty="0">
                <a:effectLst/>
              </a:rPr>
              <a:t>More than 50 years of:</a:t>
            </a:r>
            <a:endParaRPr lang="en-US" sz="2200" dirty="0">
              <a:solidFill>
                <a:srgbClr val="006633"/>
              </a:solidFill>
              <a:effectLst/>
            </a:endParaRPr>
          </a:p>
          <a:p>
            <a:endParaRPr lang="en-US" sz="2200" dirty="0">
              <a:solidFill>
                <a:srgbClr val="0053A0"/>
              </a:solidFill>
              <a:effectLst/>
            </a:endParaRPr>
          </a:p>
          <a:p>
            <a:pPr eaLnBrk="1" hangingPunct="1">
              <a:buFontTx/>
              <a:buChar char="•"/>
            </a:pPr>
            <a:r>
              <a:rPr lang="en-US" sz="2200" dirty="0">
                <a:effectLst/>
              </a:rPr>
              <a:t>fundamental research and discoveries</a:t>
            </a:r>
            <a:r>
              <a:rPr lang="en-US" sz="2200" dirty="0">
                <a:solidFill>
                  <a:srgbClr val="0053A0"/>
                </a:solidFill>
                <a:effectLst/>
              </a:rPr>
              <a:t> </a:t>
            </a:r>
            <a:r>
              <a:rPr lang="en-US" sz="1900" dirty="0">
                <a:solidFill>
                  <a:srgbClr val="990099"/>
                </a:solidFill>
                <a:effectLst/>
              </a:rPr>
              <a:t>(and Nobel </a:t>
            </a:r>
            <a:r>
              <a:rPr lang="en-US" sz="1900" dirty="0" smtClean="0">
                <a:solidFill>
                  <a:srgbClr val="990099"/>
                </a:solidFill>
                <a:effectLst/>
              </a:rPr>
              <a:t>prizes .</a:t>
            </a:r>
            <a:r>
              <a:rPr lang="en-US" sz="1900" dirty="0">
                <a:solidFill>
                  <a:srgbClr val="990099"/>
                </a:solidFill>
                <a:effectLst/>
              </a:rPr>
              <a:t>..)</a:t>
            </a:r>
            <a:r>
              <a:rPr lang="en-US" sz="1900" dirty="0">
                <a:solidFill>
                  <a:srgbClr val="0053A0"/>
                </a:solidFill>
                <a:effectLst/>
              </a:rPr>
              <a:t> </a:t>
            </a:r>
            <a:endParaRPr lang="en-GB" sz="1900" dirty="0">
              <a:solidFill>
                <a:srgbClr val="0053A0"/>
              </a:solidFill>
              <a:effectLst/>
            </a:endParaRPr>
          </a:p>
          <a:p>
            <a:pPr eaLnBrk="1" hangingPunct="1">
              <a:buFontTx/>
              <a:buChar char="•"/>
            </a:pPr>
            <a:r>
              <a:rPr lang="en-US" sz="2200" dirty="0">
                <a:effectLst/>
              </a:rPr>
              <a:t>technological innovation and technology transfer to society</a:t>
            </a:r>
            <a:endParaRPr lang="en-US" sz="2200" dirty="0">
              <a:solidFill>
                <a:srgbClr val="006633"/>
              </a:solidFill>
              <a:effectLst/>
            </a:endParaRPr>
          </a:p>
          <a:p>
            <a:pPr eaLnBrk="1" hangingPunct="1"/>
            <a:r>
              <a:rPr lang="en-US" sz="2200" dirty="0">
                <a:solidFill>
                  <a:srgbClr val="0053A0"/>
                </a:solidFill>
                <a:effectLst/>
              </a:rPr>
              <a:t>     </a:t>
            </a:r>
            <a:r>
              <a:rPr lang="en-US" sz="1900" dirty="0">
                <a:solidFill>
                  <a:srgbClr val="990099"/>
                </a:solidFill>
                <a:effectLst/>
              </a:rPr>
              <a:t>(e.g. the World Wide Web)</a:t>
            </a:r>
            <a:endParaRPr lang="en-US" sz="2200" dirty="0">
              <a:solidFill>
                <a:srgbClr val="0053A0"/>
              </a:solidFill>
              <a:effectLst/>
            </a:endParaRPr>
          </a:p>
          <a:p>
            <a:pPr eaLnBrk="1" hangingPunct="1">
              <a:buFontTx/>
              <a:buChar char="•"/>
            </a:pPr>
            <a:r>
              <a:rPr lang="en-US" sz="2200" dirty="0">
                <a:effectLst/>
              </a:rPr>
              <a:t>training and education</a:t>
            </a:r>
            <a:r>
              <a:rPr lang="en-US" sz="2200" dirty="0">
                <a:solidFill>
                  <a:srgbClr val="0053A0"/>
                </a:solidFill>
                <a:effectLst/>
              </a:rPr>
              <a:t> </a:t>
            </a:r>
            <a:r>
              <a:rPr lang="en-US" sz="1900" dirty="0">
                <a:solidFill>
                  <a:srgbClr val="990099"/>
                </a:solidFill>
                <a:effectLst/>
              </a:rPr>
              <a:t>(young scientists,  school students and teachers)</a:t>
            </a:r>
            <a:endParaRPr lang="en-US" sz="2000" dirty="0">
              <a:solidFill>
                <a:srgbClr val="990099"/>
              </a:solidFill>
              <a:effectLst/>
            </a:endParaRPr>
          </a:p>
          <a:p>
            <a:pPr eaLnBrk="1" hangingPunct="1">
              <a:buFontTx/>
              <a:buChar char="•"/>
            </a:pPr>
            <a:r>
              <a:rPr lang="en-US" sz="2200" dirty="0">
                <a:effectLst/>
              </a:rPr>
              <a:t>bringing the world together </a:t>
            </a:r>
            <a:r>
              <a:rPr lang="en-US" sz="1900" dirty="0" smtClean="0">
                <a:effectLst/>
              </a:rPr>
              <a:t>(10000 scientists from &gt; 60 countries)</a:t>
            </a:r>
            <a:endParaRPr lang="en-GB" sz="1900" dirty="0">
              <a:effectLst/>
            </a:endParaRPr>
          </a:p>
        </p:txBody>
      </p:sp>
      <p:sp>
        <p:nvSpPr>
          <p:cNvPr id="19459" name="Text Box 11"/>
          <p:cNvSpPr txBox="1">
            <a:spLocks noChangeArrowheads="1"/>
          </p:cNvSpPr>
          <p:nvPr/>
        </p:nvSpPr>
        <p:spPr bwMode="auto">
          <a:xfrm>
            <a:off x="60565" y="22265"/>
            <a:ext cx="7175731" cy="1292662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500" dirty="0" smtClean="0">
                <a:solidFill>
                  <a:schemeClr val="bg1"/>
                </a:solidFill>
                <a:effectLst/>
              </a:rPr>
              <a:t>			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CERN</a:t>
            </a:r>
          </a:p>
          <a:p>
            <a:r>
              <a:rPr lang="en-US" sz="2500" dirty="0" smtClean="0">
                <a:solidFill>
                  <a:schemeClr val="bg1"/>
                </a:solidFill>
                <a:effectLst/>
              </a:rPr>
              <a:t>European </a:t>
            </a:r>
            <a:r>
              <a:rPr lang="en-US" sz="2500" dirty="0">
                <a:solidFill>
                  <a:schemeClr val="bg1"/>
                </a:solidFill>
                <a:effectLst/>
              </a:rPr>
              <a:t>Organization for Nuclear </a:t>
            </a:r>
            <a:r>
              <a:rPr lang="en-US" sz="2500" dirty="0" smtClean="0">
                <a:solidFill>
                  <a:schemeClr val="bg1"/>
                </a:solidFill>
                <a:effectLst/>
              </a:rPr>
              <a:t>Research</a:t>
            </a:r>
          </a:p>
          <a:p>
            <a:r>
              <a:rPr lang="en-US" sz="2500" dirty="0" smtClean="0">
                <a:solidFill>
                  <a:schemeClr val="bg1"/>
                </a:solidFill>
                <a:effectLst/>
              </a:rPr>
              <a:t>The world</a:t>
            </a:r>
            <a:r>
              <a:rPr lang="it-IT" sz="2500" dirty="0" smtClean="0">
                <a:solidFill>
                  <a:schemeClr val="bg1"/>
                </a:solidFill>
                <a:effectLst/>
              </a:rPr>
              <a:t>’</a:t>
            </a:r>
            <a:r>
              <a:rPr lang="en-US" altLang="ja-JP" sz="2500" dirty="0" smtClean="0">
                <a:solidFill>
                  <a:schemeClr val="bg1"/>
                </a:solidFill>
                <a:effectLst/>
              </a:rPr>
              <a:t>s </a:t>
            </a:r>
            <a:r>
              <a:rPr lang="en-US" altLang="ja-JP" sz="2500" dirty="0">
                <a:solidFill>
                  <a:schemeClr val="bg1"/>
                </a:solidFill>
                <a:effectLst/>
              </a:rPr>
              <a:t>largest particle physics labo</a:t>
            </a:r>
            <a:r>
              <a:rPr lang="en-US" altLang="ja-JP" sz="2500" b="1" dirty="0">
                <a:solidFill>
                  <a:schemeClr val="bg1"/>
                </a:solidFill>
                <a:effectLst/>
              </a:rPr>
              <a:t>ratory</a:t>
            </a:r>
            <a:endParaRPr lang="en-US" sz="2300" b="1" dirty="0">
              <a:solidFill>
                <a:schemeClr val="bg1"/>
              </a:solidFill>
              <a:effectLst/>
              <a:sym typeface="Symbol" charset="0"/>
            </a:endParaRPr>
          </a:p>
        </p:txBody>
      </p:sp>
      <p:grpSp>
        <p:nvGrpSpPr>
          <p:cNvPr id="19460" name="Group 22"/>
          <p:cNvGrpSpPr>
            <a:grpSpLocks/>
          </p:cNvGrpSpPr>
          <p:nvPr/>
        </p:nvGrpSpPr>
        <p:grpSpPr bwMode="auto">
          <a:xfrm>
            <a:off x="76200" y="3810000"/>
            <a:ext cx="4584700" cy="3046413"/>
            <a:chOff x="48" y="2401"/>
            <a:chExt cx="2888" cy="1919"/>
          </a:xfrm>
        </p:grpSpPr>
        <p:pic>
          <p:nvPicPr>
            <p:cNvPr id="19466" name="Picture 14" descr="we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2401"/>
              <a:ext cx="2888" cy="1919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467" name="Text Box 15"/>
            <p:cNvSpPr txBox="1">
              <a:spLocks noChangeArrowheads="1"/>
            </p:cNvSpPr>
            <p:nvPr/>
          </p:nvSpPr>
          <p:spPr bwMode="auto">
            <a:xfrm>
              <a:off x="128" y="3770"/>
              <a:ext cx="2389" cy="5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dirty="0">
                  <a:effectLst/>
                </a:rPr>
                <a:t>CERN staff member T. Berners-Lee, </a:t>
              </a:r>
            </a:p>
            <a:p>
              <a:r>
                <a:rPr lang="en-US" dirty="0">
                  <a:effectLst/>
                </a:rPr>
                <a:t>inventor of the WEB, with Kofi </a:t>
              </a:r>
              <a:r>
                <a:rPr lang="en-US" dirty="0" smtClean="0">
                  <a:effectLst/>
                </a:rPr>
                <a:t>Annan</a:t>
              </a:r>
            </a:p>
            <a:p>
              <a:r>
                <a:rPr lang="en-US" dirty="0">
                  <a:effectLst/>
                </a:rPr>
                <a:t>a</a:t>
              </a:r>
              <a:r>
                <a:rPr lang="en-US" dirty="0" smtClean="0">
                  <a:effectLst/>
                </a:rPr>
                <a:t>nd CERN DG Luciano </a:t>
              </a:r>
              <a:r>
                <a:rPr lang="en-US" dirty="0" err="1" smtClean="0">
                  <a:effectLst/>
                </a:rPr>
                <a:t>Maiani</a:t>
              </a:r>
              <a:endParaRPr lang="en-US" dirty="0">
                <a:effectLst/>
              </a:endParaRPr>
            </a:p>
          </p:txBody>
        </p:sp>
      </p:grpSp>
      <p:grpSp>
        <p:nvGrpSpPr>
          <p:cNvPr id="19461" name="Group 21"/>
          <p:cNvGrpSpPr>
            <a:grpSpLocks/>
          </p:cNvGrpSpPr>
          <p:nvPr/>
        </p:nvGrpSpPr>
        <p:grpSpPr bwMode="auto">
          <a:xfrm>
            <a:off x="4691063" y="3865563"/>
            <a:ext cx="4376737" cy="2916237"/>
            <a:chOff x="2955" y="2435"/>
            <a:chExt cx="2757" cy="1837"/>
          </a:xfrm>
        </p:grpSpPr>
        <p:pic>
          <p:nvPicPr>
            <p:cNvPr id="19462" name="Picture 13" descr="921008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5" y="2435"/>
              <a:ext cx="2757" cy="1837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463" name="Text Box 16"/>
            <p:cNvSpPr txBox="1">
              <a:spLocks noChangeArrowheads="1"/>
            </p:cNvSpPr>
            <p:nvPr/>
          </p:nvSpPr>
          <p:spPr bwMode="auto">
            <a:xfrm>
              <a:off x="3120" y="3858"/>
              <a:ext cx="1175" cy="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effectLst/>
                </a:rPr>
                <a:t>Carlo Rubbia,</a:t>
              </a:r>
            </a:p>
            <a:p>
              <a:r>
                <a:rPr lang="en-US">
                  <a:effectLst/>
                </a:rPr>
                <a:t>Nobel prize, 1984</a:t>
              </a:r>
            </a:p>
          </p:txBody>
        </p:sp>
        <p:sp>
          <p:nvSpPr>
            <p:cNvPr id="19464" name="Text Box 17"/>
            <p:cNvSpPr txBox="1">
              <a:spLocks noChangeArrowheads="1"/>
            </p:cNvSpPr>
            <p:nvPr/>
          </p:nvSpPr>
          <p:spPr bwMode="auto">
            <a:xfrm>
              <a:off x="4524" y="3840"/>
              <a:ext cx="1175" cy="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effectLst/>
                </a:rPr>
                <a:t>George Charpak,</a:t>
              </a:r>
            </a:p>
            <a:p>
              <a:r>
                <a:rPr lang="en-US">
                  <a:effectLst/>
                </a:rPr>
                <a:t>Nobel prize, 1992</a:t>
              </a:r>
            </a:p>
          </p:txBody>
        </p:sp>
        <p:sp>
          <p:nvSpPr>
            <p:cNvPr id="19465" name="Text Box 20"/>
            <p:cNvSpPr txBox="1">
              <a:spLocks noChangeArrowheads="1"/>
            </p:cNvSpPr>
            <p:nvPr/>
          </p:nvSpPr>
          <p:spPr bwMode="auto">
            <a:xfrm>
              <a:off x="3888" y="2448"/>
              <a:ext cx="1175" cy="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effectLst/>
                </a:rPr>
                <a:t>Samuel Ting,</a:t>
              </a:r>
            </a:p>
            <a:p>
              <a:r>
                <a:rPr lang="en-US">
                  <a:effectLst/>
                </a:rPr>
                <a:t>Nobel prize, 1976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3453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8" descr="lcg.jp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96752"/>
            <a:ext cx="8229600" cy="5422900"/>
          </a:xfrm>
          <a:prstGeom prst="rect">
            <a:avLst/>
          </a:prstGeom>
          <a:noFill/>
          <a:ln w="38100">
            <a:solidFill>
              <a:srgbClr val="FF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7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F55C3E8F-1133-DF45-8B34-49027B103013}" type="slidenum">
              <a:rPr lang="en-US" sz="1200">
                <a:solidFill>
                  <a:schemeClr val="tx2"/>
                </a:solidFill>
              </a:rPr>
              <a:pPr/>
              <a:t>20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189625" y="116632"/>
            <a:ext cx="7046671" cy="803297"/>
          </a:xfrm>
          <a:prstGeom prst="rect">
            <a:avLst/>
          </a:prstGeom>
          <a:solidFill>
            <a:srgbClr val="CC00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Font typeface="Times" charset="0"/>
              <a:buNone/>
            </a:pPr>
            <a:r>
              <a:rPr lang="en-US" sz="2100" dirty="0">
                <a:solidFill>
                  <a:schemeClr val="bg1"/>
                </a:solidFill>
                <a:effectLst/>
                <a:cs typeface="Arial" charset="0"/>
              </a:rPr>
              <a:t>The Grid provides seamless access to computing power </a:t>
            </a:r>
            <a:endParaRPr lang="en-US" sz="2100" dirty="0" smtClean="0">
              <a:solidFill>
                <a:schemeClr val="bg1"/>
              </a:solidFill>
              <a:effectLst/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Font typeface="Times" charset="0"/>
              <a:buNone/>
            </a:pPr>
            <a:r>
              <a:rPr lang="en-US" sz="2100" dirty="0" smtClean="0">
                <a:solidFill>
                  <a:schemeClr val="bg1"/>
                </a:solidFill>
                <a:effectLst/>
                <a:cs typeface="Arial" charset="0"/>
              </a:rPr>
              <a:t>and </a:t>
            </a:r>
            <a:r>
              <a:rPr lang="en-US" sz="2100" dirty="0">
                <a:solidFill>
                  <a:schemeClr val="bg1"/>
                </a:solidFill>
                <a:effectLst/>
                <a:cs typeface="Arial" charset="0"/>
              </a:rPr>
              <a:t>data </a:t>
            </a:r>
            <a:r>
              <a:rPr lang="en-US" sz="2100" dirty="0" smtClean="0">
                <a:solidFill>
                  <a:schemeClr val="bg1"/>
                </a:solidFill>
                <a:effectLst/>
                <a:cs typeface="Arial" charset="0"/>
              </a:rPr>
              <a:t>storage </a:t>
            </a:r>
            <a:r>
              <a:rPr lang="en-US" sz="2100" dirty="0">
                <a:solidFill>
                  <a:schemeClr val="bg1"/>
                </a:solidFill>
                <a:effectLst/>
                <a:cs typeface="Arial" charset="0"/>
              </a:rPr>
              <a:t>capacity distributed over the globe</a:t>
            </a:r>
          </a:p>
        </p:txBody>
      </p:sp>
      <p:sp>
        <p:nvSpPr>
          <p:cNvPr id="58372" name="Text Box 6"/>
          <p:cNvSpPr txBox="1">
            <a:spLocks noChangeArrowheads="1"/>
          </p:cNvSpPr>
          <p:nvPr/>
        </p:nvSpPr>
        <p:spPr bwMode="auto">
          <a:xfrm>
            <a:off x="107504" y="986825"/>
            <a:ext cx="8441521" cy="353943"/>
          </a:xfrm>
          <a:prstGeom prst="rect">
            <a:avLst/>
          </a:prstGeom>
          <a:solidFill>
            <a:srgbClr val="FF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700" dirty="0">
                <a:effectLst/>
              </a:rPr>
              <a:t>Worldwide LHC Computing Grid (WLCG): ~ 150 computing </a:t>
            </a:r>
            <a:r>
              <a:rPr lang="en-US" sz="1700" dirty="0" err="1" smtClean="0">
                <a:effectLst/>
              </a:rPr>
              <a:t>centres</a:t>
            </a:r>
            <a:r>
              <a:rPr lang="en-US" sz="1700" dirty="0" smtClean="0">
                <a:effectLst/>
              </a:rPr>
              <a:t>, ~ </a:t>
            </a:r>
            <a:r>
              <a:rPr lang="en-US" sz="1700" dirty="0">
                <a:effectLst/>
              </a:rPr>
              <a:t>35 countries</a:t>
            </a:r>
          </a:p>
        </p:txBody>
      </p:sp>
      <p:cxnSp>
        <p:nvCxnSpPr>
          <p:cNvPr id="58373" name="Straight Arrow Connector 9"/>
          <p:cNvCxnSpPr>
            <a:cxnSpLocks noChangeShapeType="1"/>
          </p:cNvCxnSpPr>
          <p:nvPr/>
        </p:nvCxnSpPr>
        <p:spPr bwMode="auto">
          <a:xfrm rot="10800000" flipV="1">
            <a:off x="5050904" y="1858094"/>
            <a:ext cx="457200" cy="58738"/>
          </a:xfrm>
          <a:prstGeom prst="straightConnector1">
            <a:avLst/>
          </a:prstGeom>
          <a:noFill/>
          <a:ln w="38100">
            <a:solidFill>
              <a:srgbClr val="FFCC6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5436096" y="1665675"/>
            <a:ext cx="2379621" cy="323165"/>
          </a:xfrm>
          <a:prstGeom prst="rect">
            <a:avLst/>
          </a:prstGeom>
          <a:solidFill>
            <a:srgbClr val="FFCC66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5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NorduGrid</a:t>
            </a:r>
            <a:r>
              <a:rPr lang="en-US" sz="15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and </a:t>
            </a:r>
            <a:r>
              <a:rPr lang="en-US" sz="15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SweGrid</a:t>
            </a:r>
            <a:endParaRPr lang="en-US" sz="15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9" name="Picture 2" descr="Monarc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716" y="3933056"/>
            <a:ext cx="3633788" cy="290750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7504" y="5661248"/>
            <a:ext cx="4998183" cy="109260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effectLst/>
              </a:rPr>
              <a:t>Very successful operation of the LHC Grid in first </a:t>
            </a:r>
          </a:p>
          <a:p>
            <a:r>
              <a:rPr lang="en-US" dirty="0" smtClean="0">
                <a:effectLst/>
              </a:rPr>
              <a:t>years of LHC operation allowed users (students !) </a:t>
            </a:r>
          </a:p>
          <a:p>
            <a:r>
              <a:rPr lang="en-US" dirty="0" smtClean="0">
                <a:effectLst/>
              </a:rPr>
              <a:t>from all over the world to </a:t>
            </a:r>
            <a:r>
              <a:rPr lang="en-US" dirty="0" smtClean="0">
                <a:effectLst/>
              </a:rPr>
              <a:t>analyze </a:t>
            </a:r>
            <a:r>
              <a:rPr lang="en-US" dirty="0" smtClean="0">
                <a:effectLst/>
              </a:rPr>
              <a:t>the data quickly </a:t>
            </a:r>
          </a:p>
          <a:p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smtClean="0">
                <a:effectLst/>
              </a:rPr>
              <a:t>fast release of physics results</a:t>
            </a:r>
            <a:r>
              <a:rPr lang="en-US" dirty="0">
                <a:effectLst/>
              </a:rPr>
              <a:t>	</a:t>
            </a:r>
            <a:r>
              <a:rPr lang="en-US" sz="1700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26753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D55380A6-8FF1-4146-9060-D4BEE743CCD0}" type="slidenum">
              <a:rPr lang="en-US" sz="1200">
                <a:solidFill>
                  <a:schemeClr val="tx2"/>
                </a:solidFill>
              </a:rPr>
              <a:pPr/>
              <a:t>21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6563" name="Text Box 2"/>
          <p:cNvSpPr txBox="1">
            <a:spLocks noChangeArrowheads="1"/>
          </p:cNvSpPr>
          <p:nvPr/>
        </p:nvSpPr>
        <p:spPr bwMode="auto">
          <a:xfrm>
            <a:off x="2565400" y="189801"/>
            <a:ext cx="4027565" cy="430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200" u="sng" dirty="0">
                <a:effectLst/>
              </a:rPr>
              <a:t>A few </a:t>
            </a:r>
            <a:r>
              <a:rPr lang="en-US" sz="2200" u="sng" dirty="0" smtClean="0">
                <a:effectLst/>
              </a:rPr>
              <a:t>additional numbers  </a:t>
            </a:r>
            <a:r>
              <a:rPr lang="en-US" sz="2200" u="sng" dirty="0">
                <a:effectLst/>
              </a:rPr>
              <a:t>…..</a:t>
            </a:r>
            <a:r>
              <a:rPr lang="en-US" sz="2000" u="sng" dirty="0">
                <a:effectLst/>
              </a:rPr>
              <a:t>  </a:t>
            </a:r>
          </a:p>
        </p:txBody>
      </p:sp>
      <p:sp>
        <p:nvSpPr>
          <p:cNvPr id="66564" name="Text Box 3"/>
          <p:cNvSpPr txBox="1">
            <a:spLocks noChangeArrowheads="1"/>
          </p:cNvSpPr>
          <p:nvPr/>
        </p:nvSpPr>
        <p:spPr bwMode="auto">
          <a:xfrm>
            <a:off x="117168" y="754474"/>
            <a:ext cx="8919328" cy="61309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1500"/>
              </a:buClr>
              <a:buSzPct val="120000"/>
            </a:pPr>
            <a:r>
              <a:rPr lang="en-US" sz="1800" dirty="0" smtClean="0">
                <a:solidFill>
                  <a:srgbClr val="FF0000"/>
                </a:solidFill>
                <a:effectLst/>
              </a:rPr>
              <a:t>Number </a:t>
            </a:r>
            <a:r>
              <a:rPr lang="en-US" sz="1800" dirty="0">
                <a:solidFill>
                  <a:srgbClr val="FF0000"/>
                </a:solidFill>
                <a:effectLst/>
              </a:rPr>
              <a:t>of turns of the LHC ring made by protons in 1</a:t>
            </a:r>
            <a:r>
              <a:rPr lang="en-US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1800" dirty="0">
                <a:solidFill>
                  <a:srgbClr val="FF0000"/>
                </a:solidFill>
                <a:effectLst/>
              </a:rPr>
              <a:t>second: </a:t>
            </a:r>
            <a:r>
              <a:rPr lang="en-US" sz="1800" dirty="0" smtClean="0">
                <a:solidFill>
                  <a:srgbClr val="FF0000"/>
                </a:solidFill>
                <a:effectLst/>
              </a:rPr>
              <a:t>~11000 </a:t>
            </a:r>
          </a:p>
          <a:p>
            <a:pPr>
              <a:spcBef>
                <a:spcPct val="20000"/>
              </a:spcBef>
              <a:buClr>
                <a:srgbClr val="FF1500"/>
              </a:buClr>
              <a:buSzPct val="120000"/>
              <a:buFont typeface="Wingdings" charset="0"/>
              <a:buNone/>
            </a:pPr>
            <a:endParaRPr kumimoji="1" lang="en-US" sz="1800" dirty="0" smtClean="0">
              <a:solidFill>
                <a:srgbClr val="FF0000"/>
              </a:solidFill>
              <a:effectLst/>
            </a:endParaRPr>
          </a:p>
          <a:p>
            <a:pPr>
              <a:spcBef>
                <a:spcPct val="20000"/>
              </a:spcBef>
              <a:buClr>
                <a:srgbClr val="FF1500"/>
              </a:buClr>
              <a:buSzPct val="120000"/>
            </a:pPr>
            <a:r>
              <a:rPr lang="en-US" sz="1800" dirty="0">
                <a:solidFill>
                  <a:srgbClr val="000090"/>
                </a:solidFill>
                <a:effectLst/>
              </a:rPr>
              <a:t>Number of beam-beam collisions per second at design operation: 40 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million</a:t>
            </a:r>
          </a:p>
          <a:p>
            <a:r>
              <a:rPr lang="en-US" sz="1800" dirty="0">
                <a:solidFill>
                  <a:srgbClr val="000090"/>
                </a:solidFill>
                <a:effectLst/>
              </a:rPr>
              <a:t>Beam 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transverse size </a:t>
            </a:r>
            <a:r>
              <a:rPr lang="en-US" sz="1800" dirty="0">
                <a:solidFill>
                  <a:srgbClr val="000090"/>
                </a:solidFill>
                <a:effectLst/>
              </a:rPr>
              <a:t>at the collision point: 16 </a:t>
            </a:r>
            <a:r>
              <a:rPr lang="en-US" sz="1800" dirty="0">
                <a:solidFill>
                  <a:srgbClr val="000090"/>
                </a:solidFill>
                <a:effectLst/>
                <a:latin typeface="Symbol" charset="0"/>
                <a:sym typeface="Symbol" charset="0"/>
              </a:rPr>
              <a:t></a:t>
            </a:r>
            <a:r>
              <a:rPr lang="en-US" sz="1800" dirty="0">
                <a:solidFill>
                  <a:srgbClr val="000090"/>
                </a:solidFill>
                <a:effectLst/>
              </a:rPr>
              <a:t>m (~ 4 times smaller than that</a:t>
            </a:r>
          </a:p>
          <a:p>
            <a:r>
              <a:rPr lang="en-US" sz="1800" dirty="0">
                <a:solidFill>
                  <a:srgbClr val="000090"/>
                </a:solidFill>
                <a:effectLst/>
              </a:rPr>
              <a:t>of a typical a human hair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)</a:t>
            </a:r>
            <a:endParaRPr kumimoji="1" lang="en-US" sz="1800" dirty="0">
              <a:solidFill>
                <a:srgbClr val="000090"/>
              </a:solidFill>
              <a:effectLst/>
            </a:endParaRPr>
          </a:p>
          <a:p>
            <a:pPr>
              <a:spcBef>
                <a:spcPct val="20000"/>
              </a:spcBef>
              <a:buClr>
                <a:srgbClr val="FF1500"/>
              </a:buClr>
              <a:buSzPct val="120000"/>
            </a:pPr>
            <a:endParaRPr lang="en-US" sz="1800" dirty="0" smtClean="0">
              <a:solidFill>
                <a:srgbClr val="000090"/>
              </a:solidFill>
              <a:effectLst/>
            </a:endParaRPr>
          </a:p>
          <a:p>
            <a:pPr>
              <a:spcBef>
                <a:spcPct val="20000"/>
              </a:spcBef>
              <a:buClr>
                <a:srgbClr val="FF1500"/>
              </a:buClr>
              <a:buSzPct val="120000"/>
            </a:pPr>
            <a:r>
              <a:rPr lang="en-US" sz="1800" dirty="0" smtClean="0">
                <a:solidFill>
                  <a:srgbClr val="990000"/>
                </a:solidFill>
                <a:effectLst/>
              </a:rPr>
              <a:t>Magnets work </a:t>
            </a:r>
            <a:r>
              <a:rPr lang="en-US" sz="1800" dirty="0">
                <a:solidFill>
                  <a:srgbClr val="990000"/>
                </a:solidFill>
                <a:effectLst/>
              </a:rPr>
              <a:t>at 1.9K (-270 degrees</a:t>
            </a:r>
            <a:r>
              <a:rPr lang="en-US" sz="1800" dirty="0" smtClean="0">
                <a:solidFill>
                  <a:srgbClr val="990000"/>
                </a:solidFill>
                <a:effectLst/>
              </a:rPr>
              <a:t>) </a:t>
            </a:r>
            <a:r>
              <a:rPr lang="en-US" sz="1800" dirty="0" smtClean="0">
                <a:solidFill>
                  <a:srgbClr val="990000"/>
                </a:solidFill>
                <a:effectLst/>
                <a:sym typeface="Wingdings"/>
              </a:rPr>
              <a:t> LHC is </a:t>
            </a:r>
            <a:r>
              <a:rPr lang="en-US" sz="1800" dirty="0" smtClean="0">
                <a:solidFill>
                  <a:srgbClr val="990000"/>
                </a:solidFill>
                <a:effectLst/>
              </a:rPr>
              <a:t>cooler </a:t>
            </a:r>
            <a:r>
              <a:rPr lang="en-US" sz="1800" dirty="0">
                <a:solidFill>
                  <a:srgbClr val="990000"/>
                </a:solidFill>
                <a:effectLst/>
              </a:rPr>
              <a:t>than outer </a:t>
            </a:r>
            <a:r>
              <a:rPr lang="en-US" sz="1800" dirty="0" smtClean="0">
                <a:solidFill>
                  <a:srgbClr val="990000"/>
                </a:solidFill>
                <a:effectLst/>
              </a:rPr>
              <a:t>space</a:t>
            </a:r>
            <a:endParaRPr lang="en-US" sz="1800" dirty="0">
              <a:solidFill>
                <a:srgbClr val="990000"/>
              </a:solidFill>
              <a:effectLst/>
            </a:endParaRPr>
          </a:p>
          <a:p>
            <a:endParaRPr lang="en-US" sz="1800" dirty="0" smtClean="0">
              <a:solidFill>
                <a:schemeClr val="accent2"/>
              </a:solidFill>
              <a:effectLst/>
            </a:endParaRPr>
          </a:p>
          <a:p>
            <a:r>
              <a:rPr lang="en-US" sz="1800" dirty="0" smtClean="0">
                <a:solidFill>
                  <a:srgbClr val="008000"/>
                </a:solidFill>
                <a:effectLst/>
              </a:rPr>
              <a:t>Energy </a:t>
            </a:r>
            <a:r>
              <a:rPr lang="en-US" sz="1800" dirty="0">
                <a:solidFill>
                  <a:srgbClr val="008000"/>
                </a:solidFill>
                <a:effectLst/>
              </a:rPr>
              <a:t>stored in the beams (~350 MJ): like a British aircraft carrier at 12 knots</a:t>
            </a:r>
          </a:p>
          <a:p>
            <a:endParaRPr lang="en-US" sz="1800" dirty="0">
              <a:solidFill>
                <a:srgbClr val="660000"/>
              </a:solidFill>
              <a:effectLst/>
            </a:endParaRPr>
          </a:p>
          <a:p>
            <a:r>
              <a:rPr lang="en-US" sz="1800" dirty="0">
                <a:solidFill>
                  <a:srgbClr val="660000"/>
                </a:solidFill>
                <a:effectLst/>
              </a:rPr>
              <a:t>The CMS experiment weighs more (13000 tons) and contains more iron than </a:t>
            </a:r>
          </a:p>
          <a:p>
            <a:r>
              <a:rPr lang="en-US" sz="1800" dirty="0">
                <a:solidFill>
                  <a:srgbClr val="660000"/>
                </a:solidFill>
                <a:effectLst/>
              </a:rPr>
              <a:t>the Tour </a:t>
            </a:r>
            <a:r>
              <a:rPr lang="en-US" sz="1800" dirty="0" smtClean="0">
                <a:solidFill>
                  <a:srgbClr val="660000"/>
                </a:solidFill>
                <a:effectLst/>
              </a:rPr>
              <a:t>Eiffel</a:t>
            </a:r>
          </a:p>
          <a:p>
            <a:endParaRPr lang="en-US" sz="1800" dirty="0">
              <a:solidFill>
                <a:srgbClr val="660000"/>
              </a:solidFill>
              <a:effectLst/>
            </a:endParaRPr>
          </a:p>
          <a:p>
            <a:r>
              <a:rPr lang="en-US" sz="1800" dirty="0" smtClean="0">
                <a:solidFill>
                  <a:srgbClr val="330099"/>
                </a:solidFill>
                <a:effectLst/>
              </a:rPr>
              <a:t>3000 km of cables used to transfer the signals from the ATLAS detector</a:t>
            </a:r>
          </a:p>
          <a:p>
            <a:r>
              <a:rPr lang="en-US" sz="1800" dirty="0" smtClean="0">
                <a:solidFill>
                  <a:srgbClr val="330099"/>
                </a:solidFill>
                <a:effectLst/>
              </a:rPr>
              <a:t>to the control rooms</a:t>
            </a:r>
          </a:p>
          <a:p>
            <a:endParaRPr lang="en-US" sz="1800" dirty="0">
              <a:solidFill>
                <a:srgbClr val="330099"/>
              </a:solidFill>
              <a:effectLst/>
            </a:endParaRPr>
          </a:p>
          <a:p>
            <a:r>
              <a:rPr lang="en-US" sz="1800" dirty="0">
                <a:solidFill>
                  <a:srgbClr val="CC0000"/>
                </a:solidFill>
                <a:effectLst/>
              </a:rPr>
              <a:t>Each LHC experiment produces  ~ 10 </a:t>
            </a:r>
            <a:r>
              <a:rPr lang="en-US" sz="1800" dirty="0" smtClean="0">
                <a:solidFill>
                  <a:srgbClr val="CC0000"/>
                </a:solidFill>
                <a:effectLst/>
              </a:rPr>
              <a:t>PB of </a:t>
            </a:r>
            <a:r>
              <a:rPr lang="en-US" sz="1800" dirty="0">
                <a:solidFill>
                  <a:srgbClr val="CC0000"/>
                </a:solidFill>
                <a:effectLst/>
              </a:rPr>
              <a:t>data per </a:t>
            </a:r>
            <a:r>
              <a:rPr lang="en-US" sz="1800" dirty="0" smtClean="0">
                <a:solidFill>
                  <a:srgbClr val="CC0000"/>
                </a:solidFill>
                <a:effectLst/>
              </a:rPr>
              <a:t>year </a:t>
            </a:r>
            <a:r>
              <a:rPr lang="en-US" sz="1400" dirty="0" smtClean="0">
                <a:solidFill>
                  <a:srgbClr val="000000"/>
                </a:solidFill>
                <a:effectLst/>
              </a:rPr>
              <a:t>(1 </a:t>
            </a:r>
            <a:r>
              <a:rPr lang="en-US" sz="1400" dirty="0">
                <a:solidFill>
                  <a:srgbClr val="000000"/>
                </a:solidFill>
                <a:effectLst/>
              </a:rPr>
              <a:t>PB=10</a:t>
            </a:r>
            <a:r>
              <a:rPr lang="en-US" sz="1400" baseline="30000" dirty="0">
                <a:solidFill>
                  <a:srgbClr val="000000"/>
                </a:solidFill>
                <a:effectLst/>
              </a:rPr>
              <a:t>6 </a:t>
            </a:r>
            <a:r>
              <a:rPr lang="en-US" sz="1400" dirty="0" smtClean="0">
                <a:solidFill>
                  <a:srgbClr val="000000"/>
                </a:solidFill>
                <a:effectLst/>
              </a:rPr>
              <a:t>GB)</a:t>
            </a:r>
            <a:endParaRPr lang="en-US" sz="1400" dirty="0">
              <a:solidFill>
                <a:srgbClr val="000000"/>
              </a:solidFill>
              <a:effectLst/>
            </a:endParaRPr>
          </a:p>
          <a:p>
            <a:r>
              <a:rPr lang="en-US" sz="1800" dirty="0">
                <a:solidFill>
                  <a:srgbClr val="CC0000"/>
                </a:solidFill>
                <a:effectLst/>
              </a:rPr>
              <a:t>This corresponds to ~ 20 million DVD (a 20 km stack …)</a:t>
            </a:r>
          </a:p>
          <a:p>
            <a:endParaRPr lang="en-US" sz="1800" dirty="0">
              <a:solidFill>
                <a:srgbClr val="330099"/>
              </a:solidFill>
              <a:effectLst/>
            </a:endParaRPr>
          </a:p>
          <a:p>
            <a:r>
              <a:rPr lang="en-US" sz="1800" dirty="0" smtClean="0">
                <a:solidFill>
                  <a:srgbClr val="008000"/>
                </a:solidFill>
                <a:effectLst/>
              </a:rPr>
              <a:t>Cost: 6000 MCHF </a:t>
            </a:r>
            <a:endParaRPr lang="en-US" sz="1800" dirty="0">
              <a:solidFill>
                <a:srgbClr val="008000"/>
              </a:solidFill>
              <a:effectLst/>
            </a:endParaRPr>
          </a:p>
          <a:p>
            <a:r>
              <a:rPr lang="en-US" sz="1800" dirty="0" smtClean="0">
                <a:effectLst/>
              </a:rPr>
              <a:t>								Etc</a:t>
            </a:r>
            <a:r>
              <a:rPr lang="en-US" sz="1800" dirty="0">
                <a:effectLst/>
              </a:rPr>
              <a:t>. etc.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99592" y="2438450"/>
            <a:ext cx="6762750" cy="1998662"/>
            <a:chOff x="780" y="287"/>
            <a:chExt cx="4260" cy="1259"/>
          </a:xfrm>
        </p:grpSpPr>
        <p:sp>
          <p:nvSpPr>
            <p:cNvPr id="6" name="Oval 5"/>
            <p:cNvSpPr>
              <a:spLocks noChangeAspect="1" noChangeArrowheads="1"/>
            </p:cNvSpPr>
            <p:nvPr/>
          </p:nvSpPr>
          <p:spPr bwMode="auto">
            <a:xfrm>
              <a:off x="780" y="287"/>
              <a:ext cx="4260" cy="125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60422" name="Text Box 6"/>
            <p:cNvSpPr txBox="1">
              <a:spLocks noChangeAspect="1" noChangeArrowheads="1"/>
            </p:cNvSpPr>
            <p:nvPr/>
          </p:nvSpPr>
          <p:spPr bwMode="auto">
            <a:xfrm>
              <a:off x="1488" y="427"/>
              <a:ext cx="3296" cy="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8800">
                  <a:effectLst/>
                </a:rPr>
                <a:t>WHY ???</a:t>
              </a:r>
              <a:r>
                <a:rPr lang="en-US" sz="6000">
                  <a:effectLst/>
                </a:rPr>
                <a:t> </a:t>
              </a:r>
            </a:p>
          </p:txBody>
        </p:sp>
      </p:grpSp>
      <p:pic>
        <p:nvPicPr>
          <p:cNvPr id="8" name="Picture 7" descr="KVA.jp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79336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animBg="1"/>
      <p:bldP spid="665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5" name="Group 5"/>
          <p:cNvGrpSpPr>
            <a:grpSpLocks/>
          </p:cNvGrpSpPr>
          <p:nvPr/>
        </p:nvGrpSpPr>
        <p:grpSpPr bwMode="auto">
          <a:xfrm>
            <a:off x="3640138" y="5251450"/>
            <a:ext cx="1563687" cy="1579563"/>
            <a:chOff x="3072" y="3168"/>
            <a:chExt cx="985" cy="995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3072" y="3168"/>
              <a:ext cx="985" cy="995"/>
            </a:xfrm>
            <a:prstGeom prst="rect">
              <a:avLst/>
            </a:prstGeom>
            <a:solidFill>
              <a:srgbClr val="64ACE2">
                <a:alpha val="50000"/>
              </a:srgbClr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64ACE2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en-US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>
                <a:defRPr/>
              </a:pPr>
              <a:endParaRPr lang="en-US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3168" y="3293"/>
              <a:ext cx="876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280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Higgs</a:t>
              </a:r>
            </a:p>
            <a:p>
              <a:pPr>
                <a:defRPr/>
              </a:pPr>
              <a:r>
                <a:rPr lang="en-US" sz="280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Boson?</a:t>
              </a:r>
              <a:endParaRPr lang="en-US" sz="280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8200" name="Text Box 8"/>
          <p:cNvSpPr txBox="1">
            <a:spLocks noChangeArrowheads="1"/>
          </p:cNvSpPr>
          <p:nvPr/>
        </p:nvSpPr>
        <p:spPr bwMode="auto">
          <a:xfrm rot="16208203">
            <a:off x="3305969" y="3350419"/>
            <a:ext cx="3005138" cy="64135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>
            <a:spAutoFit/>
            <a:flatTx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20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Force</a:t>
            </a:r>
            <a:r>
              <a:rPr lang="en-US" sz="360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Carriers</a:t>
            </a:r>
            <a:endParaRPr lang="en-US" sz="20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62467" name="Group 9"/>
          <p:cNvGrpSpPr>
            <a:grpSpLocks/>
          </p:cNvGrpSpPr>
          <p:nvPr/>
        </p:nvGrpSpPr>
        <p:grpSpPr bwMode="auto">
          <a:xfrm>
            <a:off x="3589338" y="3643313"/>
            <a:ext cx="885825" cy="1592262"/>
            <a:chOff x="3029" y="2145"/>
            <a:chExt cx="558" cy="1003"/>
          </a:xfrm>
        </p:grpSpPr>
        <p:grpSp>
          <p:nvGrpSpPr>
            <p:cNvPr id="62548" name="Group 10"/>
            <p:cNvGrpSpPr>
              <a:grpSpLocks/>
            </p:cNvGrpSpPr>
            <p:nvPr/>
          </p:nvGrpSpPr>
          <p:grpSpPr bwMode="auto">
            <a:xfrm>
              <a:off x="3034" y="2602"/>
              <a:ext cx="519" cy="546"/>
              <a:chOff x="3024" y="2570"/>
              <a:chExt cx="519" cy="546"/>
            </a:xfrm>
          </p:grpSpPr>
          <p:sp>
            <p:nvSpPr>
              <p:cNvPr id="27735" name="Rectangle 11"/>
              <p:cNvSpPr>
                <a:spLocks noChangeArrowheads="1"/>
              </p:cNvSpPr>
              <p:nvPr/>
            </p:nvSpPr>
            <p:spPr bwMode="auto">
              <a:xfrm>
                <a:off x="3062" y="2660"/>
                <a:ext cx="480" cy="432"/>
              </a:xfrm>
              <a:prstGeom prst="rect">
                <a:avLst/>
              </a:prstGeom>
              <a:solidFill>
                <a:srgbClr val="FFCC66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66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36" name="Text Box 12"/>
              <p:cNvSpPr txBox="1">
                <a:spLocks noChangeArrowheads="1"/>
              </p:cNvSpPr>
              <p:nvPr/>
            </p:nvSpPr>
            <p:spPr bwMode="auto">
              <a:xfrm>
                <a:off x="3120" y="2570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40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Z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37" name="Text Box 13"/>
              <p:cNvSpPr txBox="1">
                <a:spLocks noChangeArrowheads="1"/>
              </p:cNvSpPr>
              <p:nvPr/>
            </p:nvSpPr>
            <p:spPr bwMode="auto">
              <a:xfrm>
                <a:off x="3024" y="2924"/>
                <a:ext cx="51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Z boson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549" name="Group 14"/>
            <p:cNvGrpSpPr>
              <a:grpSpLocks/>
            </p:cNvGrpSpPr>
            <p:nvPr/>
          </p:nvGrpSpPr>
          <p:grpSpPr bwMode="auto">
            <a:xfrm>
              <a:off x="3029" y="2145"/>
              <a:ext cx="558" cy="546"/>
              <a:chOff x="3024" y="2125"/>
              <a:chExt cx="558" cy="546"/>
            </a:xfrm>
          </p:grpSpPr>
          <p:sp>
            <p:nvSpPr>
              <p:cNvPr id="27732" name="Rectangle 15"/>
              <p:cNvSpPr>
                <a:spLocks noChangeArrowheads="1"/>
              </p:cNvSpPr>
              <p:nvPr/>
            </p:nvSpPr>
            <p:spPr bwMode="auto">
              <a:xfrm>
                <a:off x="3062" y="2181"/>
                <a:ext cx="480" cy="442"/>
              </a:xfrm>
              <a:prstGeom prst="rect">
                <a:avLst/>
              </a:prstGeom>
              <a:solidFill>
                <a:srgbClr val="FFCC66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66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33" name="Text Box 16"/>
              <p:cNvSpPr txBox="1">
                <a:spLocks noChangeArrowheads="1"/>
              </p:cNvSpPr>
              <p:nvPr/>
            </p:nvSpPr>
            <p:spPr bwMode="auto">
              <a:xfrm>
                <a:off x="3092" y="2125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40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W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34" name="Text Box 17"/>
              <p:cNvSpPr txBox="1">
                <a:spLocks noChangeArrowheads="1"/>
              </p:cNvSpPr>
              <p:nvPr/>
            </p:nvSpPr>
            <p:spPr bwMode="auto">
              <a:xfrm>
                <a:off x="3024" y="2479"/>
                <a:ext cx="55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W boson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</p:grpSp>
      <p:grpSp>
        <p:nvGrpSpPr>
          <p:cNvPr id="62468" name="Group 18"/>
          <p:cNvGrpSpPr>
            <a:grpSpLocks/>
          </p:cNvGrpSpPr>
          <p:nvPr/>
        </p:nvGrpSpPr>
        <p:grpSpPr bwMode="auto">
          <a:xfrm>
            <a:off x="3621088" y="2592388"/>
            <a:ext cx="822325" cy="1073150"/>
            <a:chOff x="3049" y="1483"/>
            <a:chExt cx="518" cy="676"/>
          </a:xfrm>
        </p:grpSpPr>
        <p:sp>
          <p:nvSpPr>
            <p:cNvPr id="8211" name="Rectangle 19"/>
            <p:cNvSpPr>
              <a:spLocks noChangeArrowheads="1"/>
            </p:cNvSpPr>
            <p:nvPr/>
          </p:nvSpPr>
          <p:spPr bwMode="auto">
            <a:xfrm>
              <a:off x="3049" y="1693"/>
              <a:ext cx="480" cy="4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7728" name="Text Box 20"/>
            <p:cNvSpPr txBox="1">
              <a:spLocks noChangeArrowheads="1"/>
            </p:cNvSpPr>
            <p:nvPr/>
          </p:nvSpPr>
          <p:spPr bwMode="auto">
            <a:xfrm>
              <a:off x="3117" y="1483"/>
              <a:ext cx="384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480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charset="0"/>
                </a:rPr>
                <a:t>g</a:t>
              </a:r>
              <a:endParaRPr lang="en-US" smtClean="0">
                <a:effectLst>
                  <a:outerShdw blurRad="38100" dist="38100" dir="2700000" algn="tl">
                    <a:srgbClr val="FFFFFF"/>
                  </a:outerShdw>
                </a:effectLst>
                <a:latin typeface="Symbol" charset="0"/>
              </a:endParaRPr>
            </a:p>
          </p:txBody>
        </p:sp>
        <p:sp>
          <p:nvSpPr>
            <p:cNvPr id="27729" name="Text Box 21"/>
            <p:cNvSpPr txBox="1">
              <a:spLocks noChangeArrowheads="1"/>
            </p:cNvSpPr>
            <p:nvPr/>
          </p:nvSpPr>
          <p:spPr bwMode="auto">
            <a:xfrm>
              <a:off x="3059" y="1947"/>
              <a:ext cx="5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photon</a:t>
              </a:r>
              <a:endParaRPr lang="en-US" sz="2000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62469" name="Group 22"/>
          <p:cNvGrpSpPr>
            <a:grpSpLocks/>
          </p:cNvGrpSpPr>
          <p:nvPr/>
        </p:nvGrpSpPr>
        <p:grpSpPr bwMode="auto">
          <a:xfrm>
            <a:off x="3657600" y="1914525"/>
            <a:ext cx="762000" cy="963613"/>
            <a:chOff x="3049" y="1041"/>
            <a:chExt cx="480" cy="607"/>
          </a:xfrm>
        </p:grpSpPr>
        <p:sp>
          <p:nvSpPr>
            <p:cNvPr id="27724" name="Rectangle 23"/>
            <p:cNvSpPr>
              <a:spLocks noChangeArrowheads="1"/>
            </p:cNvSpPr>
            <p:nvPr/>
          </p:nvSpPr>
          <p:spPr bwMode="auto">
            <a:xfrm>
              <a:off x="3049" y="1196"/>
              <a:ext cx="480" cy="441"/>
            </a:xfrm>
            <a:prstGeom prst="rect">
              <a:avLst/>
            </a:prstGeom>
            <a:gradFill rotWithShape="0">
              <a:gsLst>
                <a:gs pos="0">
                  <a:srgbClr val="00FFFF"/>
                </a:gs>
                <a:gs pos="100000">
                  <a:srgbClr val="FF66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7725" name="Text Box 24"/>
            <p:cNvSpPr txBox="1">
              <a:spLocks noChangeArrowheads="1"/>
            </p:cNvSpPr>
            <p:nvPr/>
          </p:nvSpPr>
          <p:spPr bwMode="auto">
            <a:xfrm>
              <a:off x="3107" y="1041"/>
              <a:ext cx="38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440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g</a:t>
              </a:r>
              <a:endParaRPr lang="en-US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7726" name="Text Box 25"/>
            <p:cNvSpPr txBox="1">
              <a:spLocks noChangeArrowheads="1"/>
            </p:cNvSpPr>
            <p:nvPr/>
          </p:nvSpPr>
          <p:spPr bwMode="auto">
            <a:xfrm>
              <a:off x="3070" y="1436"/>
              <a:ext cx="42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gluon</a:t>
              </a:r>
              <a:endParaRPr lang="en-US" sz="2000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8218" name="Text Box 26"/>
          <p:cNvSpPr txBox="1">
            <a:spLocks noChangeArrowheads="1"/>
          </p:cNvSpPr>
          <p:nvPr/>
        </p:nvSpPr>
        <p:spPr bwMode="auto">
          <a:xfrm rot="21594959">
            <a:off x="381000" y="5267325"/>
            <a:ext cx="3198813" cy="155416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>
            <a:spAutoFit/>
            <a:flatTx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20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Generations of   matter  </a:t>
            </a:r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62471" name="Group 27"/>
          <p:cNvGrpSpPr>
            <a:grpSpLocks/>
          </p:cNvGrpSpPr>
          <p:nvPr/>
        </p:nvGrpSpPr>
        <p:grpSpPr bwMode="auto">
          <a:xfrm>
            <a:off x="2705100" y="1938338"/>
            <a:ext cx="876300" cy="3976687"/>
            <a:chOff x="2463" y="1056"/>
            <a:chExt cx="552" cy="2505"/>
          </a:xfrm>
        </p:grpSpPr>
        <p:grpSp>
          <p:nvGrpSpPr>
            <p:cNvPr id="62524" name="Group 28"/>
            <p:cNvGrpSpPr>
              <a:grpSpLocks/>
            </p:cNvGrpSpPr>
            <p:nvPr/>
          </p:nvGrpSpPr>
          <p:grpSpPr bwMode="auto">
            <a:xfrm>
              <a:off x="2472" y="2547"/>
              <a:ext cx="535" cy="601"/>
              <a:chOff x="2448" y="2011"/>
              <a:chExt cx="535" cy="601"/>
            </a:xfrm>
          </p:grpSpPr>
          <p:sp>
            <p:nvSpPr>
              <p:cNvPr id="27720" name="Rectangle 29"/>
              <p:cNvSpPr>
                <a:spLocks noChangeArrowheads="1"/>
              </p:cNvSpPr>
              <p:nvPr/>
            </p:nvSpPr>
            <p:spPr bwMode="auto">
              <a:xfrm>
                <a:off x="2496" y="216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21" name="Text Box 30"/>
              <p:cNvSpPr txBox="1">
                <a:spLocks noChangeArrowheads="1"/>
              </p:cNvSpPr>
              <p:nvPr/>
            </p:nvSpPr>
            <p:spPr bwMode="auto">
              <a:xfrm>
                <a:off x="2539" y="2011"/>
                <a:ext cx="384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4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Symbol" charset="0"/>
                  </a:rPr>
                  <a:t>n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charset="0"/>
                </a:endParaRPr>
              </a:p>
            </p:txBody>
          </p:sp>
          <p:sp>
            <p:nvSpPr>
              <p:cNvPr id="27722" name="Text Box 31"/>
              <p:cNvSpPr txBox="1">
                <a:spLocks noChangeArrowheads="1"/>
              </p:cNvSpPr>
              <p:nvPr/>
            </p:nvSpPr>
            <p:spPr bwMode="auto">
              <a:xfrm>
                <a:off x="2693" y="2227"/>
                <a:ext cx="20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Symbol" charset="0"/>
                  </a:rPr>
                  <a:t>t</a:t>
                </a:r>
              </a:p>
            </p:txBody>
          </p:sp>
          <p:sp>
            <p:nvSpPr>
              <p:cNvPr id="27723" name="Text Box 32"/>
              <p:cNvSpPr txBox="1">
                <a:spLocks noChangeArrowheads="1"/>
              </p:cNvSpPr>
              <p:nvPr/>
            </p:nvSpPr>
            <p:spPr bwMode="auto">
              <a:xfrm>
                <a:off x="2448" y="2439"/>
                <a:ext cx="535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2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Symbol" charset="0"/>
                  </a:rPr>
                  <a:t>t</a:t>
                </a:r>
                <a:r>
                  <a:rPr lang="en-US" sz="12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-neutrino</a:t>
                </a:r>
                <a:endParaRPr lang="en-US" sz="1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525" name="Group 33"/>
            <p:cNvGrpSpPr>
              <a:grpSpLocks/>
            </p:cNvGrpSpPr>
            <p:nvPr/>
          </p:nvGrpSpPr>
          <p:grpSpPr bwMode="auto">
            <a:xfrm>
              <a:off x="2491" y="1996"/>
              <a:ext cx="480" cy="662"/>
              <a:chOff x="2496" y="2448"/>
              <a:chExt cx="480" cy="662"/>
            </a:xfrm>
          </p:grpSpPr>
          <p:sp>
            <p:nvSpPr>
              <p:cNvPr id="27717" name="Rectangle 34"/>
              <p:cNvSpPr>
                <a:spLocks noChangeArrowheads="1"/>
              </p:cNvSpPr>
              <p:nvPr/>
            </p:nvSpPr>
            <p:spPr bwMode="auto">
              <a:xfrm>
                <a:off x="2496" y="264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18" name="Text Box 35"/>
              <p:cNvSpPr txBox="1">
                <a:spLocks noChangeArrowheads="1"/>
              </p:cNvSpPr>
              <p:nvPr/>
            </p:nvSpPr>
            <p:spPr bwMode="auto">
              <a:xfrm>
                <a:off x="2544" y="2448"/>
                <a:ext cx="384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5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Symbol" charset="0"/>
                  </a:rPr>
                  <a:t>t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charset="0"/>
                </a:endParaRPr>
              </a:p>
            </p:txBody>
          </p:sp>
          <p:sp>
            <p:nvSpPr>
              <p:cNvPr id="27719" name="Text Box 36"/>
              <p:cNvSpPr txBox="1">
                <a:spLocks noChangeArrowheads="1"/>
              </p:cNvSpPr>
              <p:nvPr/>
            </p:nvSpPr>
            <p:spPr bwMode="auto">
              <a:xfrm>
                <a:off x="2496" y="2879"/>
                <a:ext cx="3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8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tau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526" name="Group 37"/>
            <p:cNvGrpSpPr>
              <a:grpSpLocks/>
            </p:cNvGrpSpPr>
            <p:nvPr/>
          </p:nvGrpSpPr>
          <p:grpSpPr bwMode="auto">
            <a:xfrm>
              <a:off x="2463" y="1584"/>
              <a:ext cx="513" cy="562"/>
              <a:chOff x="2463" y="1584"/>
              <a:chExt cx="513" cy="562"/>
            </a:xfrm>
          </p:grpSpPr>
          <p:sp>
            <p:nvSpPr>
              <p:cNvPr id="27714" name="Rectangle 38"/>
              <p:cNvSpPr>
                <a:spLocks noChangeArrowheads="1"/>
              </p:cNvSpPr>
              <p:nvPr/>
            </p:nvSpPr>
            <p:spPr bwMode="auto">
              <a:xfrm>
                <a:off x="2496" y="168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15" name="Text Box 39"/>
              <p:cNvSpPr txBox="1">
                <a:spLocks noChangeArrowheads="1"/>
              </p:cNvSpPr>
              <p:nvPr/>
            </p:nvSpPr>
            <p:spPr bwMode="auto">
              <a:xfrm>
                <a:off x="2592" y="1584"/>
                <a:ext cx="384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48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b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16" name="Text Box 40"/>
              <p:cNvSpPr txBox="1">
                <a:spLocks noChangeArrowheads="1"/>
              </p:cNvSpPr>
              <p:nvPr/>
            </p:nvSpPr>
            <p:spPr bwMode="auto">
              <a:xfrm>
                <a:off x="2463" y="1934"/>
                <a:ext cx="50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bottom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527" name="Group 41"/>
            <p:cNvGrpSpPr>
              <a:grpSpLocks/>
            </p:cNvGrpSpPr>
            <p:nvPr/>
          </p:nvGrpSpPr>
          <p:grpSpPr bwMode="auto">
            <a:xfrm>
              <a:off x="2496" y="1056"/>
              <a:ext cx="480" cy="610"/>
              <a:chOff x="2496" y="1056"/>
              <a:chExt cx="480" cy="610"/>
            </a:xfrm>
          </p:grpSpPr>
          <p:sp>
            <p:nvSpPr>
              <p:cNvPr id="27711" name="Rectangle 42"/>
              <p:cNvSpPr>
                <a:spLocks noChangeArrowheads="1"/>
              </p:cNvSpPr>
              <p:nvPr/>
            </p:nvSpPr>
            <p:spPr bwMode="auto">
              <a:xfrm>
                <a:off x="2496" y="120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12" name="Text Box 43"/>
              <p:cNvSpPr txBox="1">
                <a:spLocks noChangeArrowheads="1"/>
              </p:cNvSpPr>
              <p:nvPr/>
            </p:nvSpPr>
            <p:spPr bwMode="auto">
              <a:xfrm>
                <a:off x="2592" y="1056"/>
                <a:ext cx="384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5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t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13" name="Text Box 44"/>
              <p:cNvSpPr txBox="1">
                <a:spLocks noChangeArrowheads="1"/>
              </p:cNvSpPr>
              <p:nvPr/>
            </p:nvSpPr>
            <p:spPr bwMode="auto">
              <a:xfrm>
                <a:off x="2496" y="1454"/>
                <a:ext cx="2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top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sp>
          <p:nvSpPr>
            <p:cNvPr id="8237" name="Text Box 45"/>
            <p:cNvSpPr txBox="1">
              <a:spLocks noChangeArrowheads="1"/>
            </p:cNvSpPr>
            <p:nvPr/>
          </p:nvSpPr>
          <p:spPr bwMode="auto">
            <a:xfrm rot="-5041">
              <a:off x="2486" y="3196"/>
              <a:ext cx="529" cy="365"/>
            </a:xfrm>
            <a:prstGeom prst="rect">
              <a:avLst/>
            </a:prstGeom>
            <a:solidFill>
              <a:srgbClr val="9AB8C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3200" smtClean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II  </a:t>
              </a:r>
              <a:endParaRPr lang="en-US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62472" name="Group 46"/>
          <p:cNvGrpSpPr>
            <a:grpSpLocks/>
          </p:cNvGrpSpPr>
          <p:nvPr/>
        </p:nvGrpSpPr>
        <p:grpSpPr bwMode="auto">
          <a:xfrm>
            <a:off x="1839913" y="1879600"/>
            <a:ext cx="895350" cy="4003675"/>
            <a:chOff x="1927" y="1034"/>
            <a:chExt cx="564" cy="2522"/>
          </a:xfrm>
        </p:grpSpPr>
        <p:grpSp>
          <p:nvGrpSpPr>
            <p:cNvPr id="62506" name="Group 47"/>
            <p:cNvGrpSpPr>
              <a:grpSpLocks/>
            </p:cNvGrpSpPr>
            <p:nvPr/>
          </p:nvGrpSpPr>
          <p:grpSpPr bwMode="auto">
            <a:xfrm>
              <a:off x="1927" y="2542"/>
              <a:ext cx="548" cy="606"/>
              <a:chOff x="1920" y="2006"/>
              <a:chExt cx="548" cy="606"/>
            </a:xfrm>
          </p:grpSpPr>
          <p:sp>
            <p:nvSpPr>
              <p:cNvPr id="27702" name="Rectangle 48"/>
              <p:cNvSpPr>
                <a:spLocks noChangeArrowheads="1"/>
              </p:cNvSpPr>
              <p:nvPr/>
            </p:nvSpPr>
            <p:spPr bwMode="auto">
              <a:xfrm>
                <a:off x="1968" y="216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03" name="Text Box 49"/>
              <p:cNvSpPr txBox="1">
                <a:spLocks noChangeArrowheads="1"/>
              </p:cNvSpPr>
              <p:nvPr/>
            </p:nvSpPr>
            <p:spPr bwMode="auto">
              <a:xfrm>
                <a:off x="2011" y="2006"/>
                <a:ext cx="384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4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Symbol" charset="0"/>
                  </a:rPr>
                  <a:t>n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charset="0"/>
                </a:endParaRPr>
              </a:p>
            </p:txBody>
          </p:sp>
          <p:sp>
            <p:nvSpPr>
              <p:cNvPr id="27704" name="Text Box 50"/>
              <p:cNvSpPr txBox="1">
                <a:spLocks noChangeArrowheads="1"/>
              </p:cNvSpPr>
              <p:nvPr/>
            </p:nvSpPr>
            <p:spPr bwMode="auto">
              <a:xfrm>
                <a:off x="2177" y="2248"/>
                <a:ext cx="20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20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Symbol" charset="0"/>
                  </a:rPr>
                  <a:t>m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charset="0"/>
                </a:endParaRPr>
              </a:p>
            </p:txBody>
          </p:sp>
          <p:sp>
            <p:nvSpPr>
              <p:cNvPr id="27705" name="Text Box 51"/>
              <p:cNvSpPr txBox="1">
                <a:spLocks noChangeArrowheads="1"/>
              </p:cNvSpPr>
              <p:nvPr/>
            </p:nvSpPr>
            <p:spPr bwMode="auto">
              <a:xfrm>
                <a:off x="1920" y="2439"/>
                <a:ext cx="54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2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Symbol" charset="0"/>
                  </a:rPr>
                  <a:t>m</a:t>
                </a:r>
                <a:r>
                  <a:rPr lang="en-US" sz="12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-neutrino</a:t>
                </a:r>
                <a:endParaRPr lang="en-US" sz="1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507" name="Group 52"/>
            <p:cNvGrpSpPr>
              <a:grpSpLocks/>
            </p:cNvGrpSpPr>
            <p:nvPr/>
          </p:nvGrpSpPr>
          <p:grpSpPr bwMode="auto">
            <a:xfrm>
              <a:off x="1973" y="2024"/>
              <a:ext cx="484" cy="635"/>
              <a:chOff x="1968" y="2471"/>
              <a:chExt cx="484" cy="635"/>
            </a:xfrm>
          </p:grpSpPr>
          <p:sp>
            <p:nvSpPr>
              <p:cNvPr id="27699" name="Rectangle 53"/>
              <p:cNvSpPr>
                <a:spLocks noChangeArrowheads="1"/>
              </p:cNvSpPr>
              <p:nvPr/>
            </p:nvSpPr>
            <p:spPr bwMode="auto">
              <a:xfrm>
                <a:off x="1968" y="264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700" name="Text Box 54"/>
              <p:cNvSpPr txBox="1">
                <a:spLocks noChangeArrowheads="1"/>
              </p:cNvSpPr>
              <p:nvPr/>
            </p:nvSpPr>
            <p:spPr bwMode="auto">
              <a:xfrm>
                <a:off x="2010" y="2471"/>
                <a:ext cx="384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48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Symbol" charset="0"/>
                  </a:rPr>
                  <a:t>m</a:t>
                </a:r>
              </a:p>
            </p:txBody>
          </p:sp>
          <p:sp>
            <p:nvSpPr>
              <p:cNvPr id="27701" name="Text Box 55"/>
              <p:cNvSpPr txBox="1">
                <a:spLocks noChangeArrowheads="1"/>
              </p:cNvSpPr>
              <p:nvPr/>
            </p:nvSpPr>
            <p:spPr bwMode="auto">
              <a:xfrm>
                <a:off x="2016" y="2894"/>
                <a:ext cx="4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muon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508" name="Group 56"/>
            <p:cNvGrpSpPr>
              <a:grpSpLocks/>
            </p:cNvGrpSpPr>
            <p:nvPr/>
          </p:nvGrpSpPr>
          <p:grpSpPr bwMode="auto">
            <a:xfrm>
              <a:off x="1948" y="1510"/>
              <a:ext cx="543" cy="643"/>
              <a:chOff x="1948" y="1510"/>
              <a:chExt cx="543" cy="643"/>
            </a:xfrm>
          </p:grpSpPr>
          <p:sp>
            <p:nvSpPr>
              <p:cNvPr id="27696" name="Rectangle 57"/>
              <p:cNvSpPr>
                <a:spLocks noChangeArrowheads="1"/>
              </p:cNvSpPr>
              <p:nvPr/>
            </p:nvSpPr>
            <p:spPr bwMode="auto">
              <a:xfrm>
                <a:off x="1968" y="168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97" name="Text Box 58"/>
              <p:cNvSpPr txBox="1">
                <a:spLocks noChangeArrowheads="1"/>
              </p:cNvSpPr>
              <p:nvPr/>
            </p:nvSpPr>
            <p:spPr bwMode="auto">
              <a:xfrm>
                <a:off x="2064" y="1510"/>
                <a:ext cx="384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5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s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98" name="Text Box 59"/>
              <p:cNvSpPr txBox="1">
                <a:spLocks noChangeArrowheads="1"/>
              </p:cNvSpPr>
              <p:nvPr/>
            </p:nvSpPr>
            <p:spPr bwMode="auto">
              <a:xfrm>
                <a:off x="1948" y="1941"/>
                <a:ext cx="54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strange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509" name="Group 60"/>
            <p:cNvGrpSpPr>
              <a:grpSpLocks/>
            </p:cNvGrpSpPr>
            <p:nvPr/>
          </p:nvGrpSpPr>
          <p:grpSpPr bwMode="auto">
            <a:xfrm>
              <a:off x="1968" y="1034"/>
              <a:ext cx="480" cy="632"/>
              <a:chOff x="1968" y="1034"/>
              <a:chExt cx="480" cy="632"/>
            </a:xfrm>
          </p:grpSpPr>
          <p:sp>
            <p:nvSpPr>
              <p:cNvPr id="27693" name="Rectangle 61"/>
              <p:cNvSpPr>
                <a:spLocks noChangeArrowheads="1"/>
              </p:cNvSpPr>
              <p:nvPr/>
            </p:nvSpPr>
            <p:spPr bwMode="auto">
              <a:xfrm>
                <a:off x="1968" y="120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94" name="Text Box 62"/>
              <p:cNvSpPr txBox="1">
                <a:spLocks noChangeArrowheads="1"/>
              </p:cNvSpPr>
              <p:nvPr/>
            </p:nvSpPr>
            <p:spPr bwMode="auto">
              <a:xfrm>
                <a:off x="2016" y="1034"/>
                <a:ext cx="384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5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c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95" name="Text Box 63"/>
              <p:cNvSpPr txBox="1">
                <a:spLocks noChangeArrowheads="1"/>
              </p:cNvSpPr>
              <p:nvPr/>
            </p:nvSpPr>
            <p:spPr bwMode="auto">
              <a:xfrm>
                <a:off x="1968" y="1454"/>
                <a:ext cx="47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charm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sp>
          <p:nvSpPr>
            <p:cNvPr id="8256" name="Text Box 64"/>
            <p:cNvSpPr txBox="1">
              <a:spLocks noChangeArrowheads="1"/>
            </p:cNvSpPr>
            <p:nvPr/>
          </p:nvSpPr>
          <p:spPr bwMode="auto">
            <a:xfrm rot="-5041">
              <a:off x="1941" y="3191"/>
              <a:ext cx="529" cy="365"/>
            </a:xfrm>
            <a:prstGeom prst="rect">
              <a:avLst/>
            </a:prstGeom>
            <a:solidFill>
              <a:srgbClr val="9AB8C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3200" smtClean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II  </a:t>
              </a:r>
              <a:endParaRPr lang="en-US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62473" name="Group 65"/>
          <p:cNvGrpSpPr>
            <a:grpSpLocks/>
          </p:cNvGrpSpPr>
          <p:nvPr/>
        </p:nvGrpSpPr>
        <p:grpSpPr bwMode="auto">
          <a:xfrm>
            <a:off x="976313" y="1882775"/>
            <a:ext cx="906462" cy="4000500"/>
            <a:chOff x="1383" y="1036"/>
            <a:chExt cx="571" cy="2520"/>
          </a:xfrm>
        </p:grpSpPr>
        <p:grpSp>
          <p:nvGrpSpPr>
            <p:cNvPr id="62489" name="Group 66"/>
            <p:cNvGrpSpPr>
              <a:grpSpLocks/>
            </p:cNvGrpSpPr>
            <p:nvPr/>
          </p:nvGrpSpPr>
          <p:grpSpPr bwMode="auto">
            <a:xfrm>
              <a:off x="1383" y="2540"/>
              <a:ext cx="546" cy="613"/>
              <a:chOff x="1392" y="2009"/>
              <a:chExt cx="546" cy="613"/>
            </a:xfrm>
          </p:grpSpPr>
          <p:sp>
            <p:nvSpPr>
              <p:cNvPr id="27685" name="Rectangle 67"/>
              <p:cNvSpPr>
                <a:spLocks noChangeArrowheads="1"/>
              </p:cNvSpPr>
              <p:nvPr/>
            </p:nvSpPr>
            <p:spPr bwMode="auto">
              <a:xfrm>
                <a:off x="1440" y="2158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86" name="Text Box 68"/>
              <p:cNvSpPr txBox="1">
                <a:spLocks noChangeArrowheads="1"/>
              </p:cNvSpPr>
              <p:nvPr/>
            </p:nvSpPr>
            <p:spPr bwMode="auto">
              <a:xfrm>
                <a:off x="1483" y="2009"/>
                <a:ext cx="384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4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Symbol" charset="0"/>
                  </a:rPr>
                  <a:t>n</a:t>
                </a:r>
                <a:r>
                  <a:rPr lang="en-US" sz="2800" baseline="-250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e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87" name="Text Box 69"/>
              <p:cNvSpPr txBox="1">
                <a:spLocks noChangeArrowheads="1"/>
              </p:cNvSpPr>
              <p:nvPr/>
            </p:nvSpPr>
            <p:spPr bwMode="auto">
              <a:xfrm>
                <a:off x="1392" y="2449"/>
                <a:ext cx="54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2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e-neutrino</a:t>
                </a:r>
                <a:endParaRPr lang="en-US" sz="1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490" name="Group 70"/>
            <p:cNvGrpSpPr>
              <a:grpSpLocks/>
            </p:cNvGrpSpPr>
            <p:nvPr/>
          </p:nvGrpSpPr>
          <p:grpSpPr bwMode="auto">
            <a:xfrm>
              <a:off x="1440" y="2010"/>
              <a:ext cx="514" cy="645"/>
              <a:chOff x="1440" y="2448"/>
              <a:chExt cx="514" cy="645"/>
            </a:xfrm>
          </p:grpSpPr>
          <p:sp>
            <p:nvSpPr>
              <p:cNvPr id="27682" name="Rectangle 71"/>
              <p:cNvSpPr>
                <a:spLocks noChangeArrowheads="1"/>
              </p:cNvSpPr>
              <p:nvPr/>
            </p:nvSpPr>
            <p:spPr bwMode="auto">
              <a:xfrm>
                <a:off x="1440" y="2638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83" name="Text Box 72"/>
              <p:cNvSpPr txBox="1">
                <a:spLocks noChangeArrowheads="1"/>
              </p:cNvSpPr>
              <p:nvPr/>
            </p:nvSpPr>
            <p:spPr bwMode="auto">
              <a:xfrm>
                <a:off x="1488" y="2448"/>
                <a:ext cx="384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5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e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84" name="Text Box 73"/>
              <p:cNvSpPr txBox="1">
                <a:spLocks noChangeArrowheads="1"/>
              </p:cNvSpPr>
              <p:nvPr/>
            </p:nvSpPr>
            <p:spPr bwMode="auto">
              <a:xfrm>
                <a:off x="1440" y="2901"/>
                <a:ext cx="5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electron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491" name="Group 74"/>
            <p:cNvGrpSpPr>
              <a:grpSpLocks/>
            </p:cNvGrpSpPr>
            <p:nvPr/>
          </p:nvGrpSpPr>
          <p:grpSpPr bwMode="auto">
            <a:xfrm>
              <a:off x="1392" y="1584"/>
              <a:ext cx="528" cy="560"/>
              <a:chOff x="1392" y="1584"/>
              <a:chExt cx="528" cy="560"/>
            </a:xfrm>
          </p:grpSpPr>
          <p:sp>
            <p:nvSpPr>
              <p:cNvPr id="27679" name="Rectangle 75"/>
              <p:cNvSpPr>
                <a:spLocks noChangeArrowheads="1"/>
              </p:cNvSpPr>
              <p:nvPr/>
            </p:nvSpPr>
            <p:spPr bwMode="auto">
              <a:xfrm>
                <a:off x="1440" y="168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80" name="Text Box 76"/>
              <p:cNvSpPr txBox="1">
                <a:spLocks noChangeArrowheads="1"/>
              </p:cNvSpPr>
              <p:nvPr/>
            </p:nvSpPr>
            <p:spPr bwMode="auto">
              <a:xfrm>
                <a:off x="1488" y="1584"/>
                <a:ext cx="384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48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d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81" name="Text Box 77"/>
              <p:cNvSpPr txBox="1">
                <a:spLocks noChangeArrowheads="1"/>
              </p:cNvSpPr>
              <p:nvPr/>
            </p:nvSpPr>
            <p:spPr bwMode="auto">
              <a:xfrm>
                <a:off x="1392" y="1932"/>
                <a:ext cx="42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down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62492" name="Group 78"/>
            <p:cNvGrpSpPr>
              <a:grpSpLocks/>
            </p:cNvGrpSpPr>
            <p:nvPr/>
          </p:nvGrpSpPr>
          <p:grpSpPr bwMode="auto">
            <a:xfrm>
              <a:off x="1445" y="1036"/>
              <a:ext cx="480" cy="633"/>
              <a:chOff x="1440" y="1031"/>
              <a:chExt cx="480" cy="633"/>
            </a:xfrm>
          </p:grpSpPr>
          <p:sp>
            <p:nvSpPr>
              <p:cNvPr id="27676" name="Rectangle 79"/>
              <p:cNvSpPr>
                <a:spLocks noChangeArrowheads="1"/>
              </p:cNvSpPr>
              <p:nvPr/>
            </p:nvSpPr>
            <p:spPr bwMode="auto">
              <a:xfrm>
                <a:off x="1440" y="1198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77" name="Text Box 80"/>
              <p:cNvSpPr txBox="1">
                <a:spLocks noChangeArrowheads="1"/>
              </p:cNvSpPr>
              <p:nvPr/>
            </p:nvSpPr>
            <p:spPr bwMode="auto">
              <a:xfrm>
                <a:off x="1440" y="1452"/>
                <a:ext cx="25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up</a:t>
                </a:r>
                <a:endParaRPr lang="en-US" sz="2000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27678" name="Text Box 81"/>
              <p:cNvSpPr txBox="1">
                <a:spLocks noChangeArrowheads="1"/>
              </p:cNvSpPr>
              <p:nvPr/>
            </p:nvSpPr>
            <p:spPr bwMode="auto">
              <a:xfrm>
                <a:off x="1478" y="1031"/>
                <a:ext cx="384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sz="540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u</a:t>
                </a:r>
                <a:endParaRPr lang="en-US" smtClean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sp>
          <p:nvSpPr>
            <p:cNvPr id="8274" name="Text Box 82"/>
            <p:cNvSpPr txBox="1">
              <a:spLocks noChangeArrowheads="1"/>
            </p:cNvSpPr>
            <p:nvPr/>
          </p:nvSpPr>
          <p:spPr bwMode="auto">
            <a:xfrm rot="-5041">
              <a:off x="1402" y="3191"/>
              <a:ext cx="529" cy="365"/>
            </a:xfrm>
            <a:prstGeom prst="rect">
              <a:avLst/>
            </a:prstGeom>
            <a:solidFill>
              <a:srgbClr val="9AB8C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3200" smtClean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  </a:t>
              </a:r>
              <a:endParaRPr lang="en-US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8275" name="Text Box 83"/>
          <p:cNvSpPr txBox="1">
            <a:spLocks noChangeArrowheads="1"/>
          </p:cNvSpPr>
          <p:nvPr/>
        </p:nvSpPr>
        <p:spPr bwMode="auto">
          <a:xfrm rot="16200000">
            <a:off x="-76994" y="4123532"/>
            <a:ext cx="1495425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>
            <a:spAutoFit/>
            <a:flatTx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Leptons</a:t>
            </a:r>
            <a:r>
              <a:rPr lang="en-US" sz="320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276" name="Text Box 84"/>
          <p:cNvSpPr txBox="1">
            <a:spLocks noChangeArrowheads="1"/>
          </p:cNvSpPr>
          <p:nvPr/>
        </p:nvSpPr>
        <p:spPr bwMode="auto">
          <a:xfrm rot="16200000">
            <a:off x="-55562" y="2586037"/>
            <a:ext cx="1411288" cy="51911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>
            <a:spAutoFit/>
            <a:flatTx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Quarks</a:t>
            </a:r>
            <a:endParaRPr lang="en-US" sz="20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664" name="Text Box 93"/>
          <p:cNvSpPr txBox="1">
            <a:spLocks noChangeArrowheads="1"/>
          </p:cNvSpPr>
          <p:nvPr/>
        </p:nvSpPr>
        <p:spPr bwMode="auto">
          <a:xfrm>
            <a:off x="-381000" y="6629400"/>
            <a:ext cx="16764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defTabSz="7620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7620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9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© Brian Foster</a:t>
            </a:r>
          </a:p>
        </p:txBody>
      </p:sp>
      <p:grpSp>
        <p:nvGrpSpPr>
          <p:cNvPr id="62477" name="Group 38"/>
          <p:cNvGrpSpPr>
            <a:grpSpLocks/>
          </p:cNvGrpSpPr>
          <p:nvPr/>
        </p:nvGrpSpPr>
        <p:grpSpPr bwMode="auto">
          <a:xfrm>
            <a:off x="3733800" y="5257800"/>
            <a:ext cx="5029200" cy="1524000"/>
            <a:chOff x="624" y="1393"/>
            <a:chExt cx="4272" cy="1823"/>
          </a:xfrm>
        </p:grpSpPr>
        <p:pic>
          <p:nvPicPr>
            <p:cNvPr id="62485" name="Picture 7" descr="force_summar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609"/>
            <a:stretch>
              <a:fillRect/>
            </a:stretch>
          </p:blipFill>
          <p:spPr bwMode="auto">
            <a:xfrm>
              <a:off x="624" y="1393"/>
              <a:ext cx="4272" cy="1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86" name="Picture 32" descr="gravit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1" y="1488"/>
              <a:ext cx="965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87" name="Picture 35" descr="electromagnetism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1584"/>
              <a:ext cx="960" cy="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88" name="Picture 36" descr="stro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1440"/>
              <a:ext cx="950" cy="1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2478" name="Text Box 5"/>
          <p:cNvSpPr txBox="1">
            <a:spLocks noChangeArrowheads="1"/>
          </p:cNvSpPr>
          <p:nvPr/>
        </p:nvSpPr>
        <p:spPr bwMode="auto">
          <a:xfrm>
            <a:off x="107504" y="116632"/>
            <a:ext cx="7406182" cy="147732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effectLst/>
              </a:rPr>
              <a:t>The elementary particles and their interactions are described by a </a:t>
            </a:r>
            <a:endParaRPr lang="en-US" sz="1800" dirty="0" smtClean="0">
              <a:effectLst/>
            </a:endParaRPr>
          </a:p>
          <a:p>
            <a:r>
              <a:rPr lang="en-US" sz="1800" dirty="0">
                <a:effectLst/>
              </a:rPr>
              <a:t>v</a:t>
            </a:r>
            <a:r>
              <a:rPr lang="en-US" sz="1800" dirty="0" smtClean="0">
                <a:effectLst/>
              </a:rPr>
              <a:t>ery successful </a:t>
            </a:r>
            <a:r>
              <a:rPr lang="en-US" sz="1800" dirty="0">
                <a:effectLst/>
              </a:rPr>
              <a:t>theory: the </a:t>
            </a:r>
            <a:r>
              <a:rPr lang="en-US" sz="1800" dirty="0">
                <a:solidFill>
                  <a:srgbClr val="CC0000"/>
                </a:solidFill>
                <a:effectLst/>
              </a:rPr>
              <a:t>Standard Model. </a:t>
            </a:r>
            <a:r>
              <a:rPr lang="en-US" sz="1800" dirty="0">
                <a:effectLst/>
              </a:rPr>
              <a:t>All particles foreseen </a:t>
            </a:r>
            <a:endParaRPr lang="en-US" sz="1800" dirty="0" smtClean="0">
              <a:effectLst/>
            </a:endParaRPr>
          </a:p>
          <a:p>
            <a:r>
              <a:rPr lang="en-US" sz="1800" dirty="0">
                <a:effectLst/>
              </a:rPr>
              <a:t>b</a:t>
            </a:r>
            <a:r>
              <a:rPr lang="en-US" sz="1800" dirty="0" smtClean="0">
                <a:effectLst/>
              </a:rPr>
              <a:t>y the </a:t>
            </a:r>
            <a:r>
              <a:rPr lang="en-US" sz="1800" dirty="0">
                <a:effectLst/>
              </a:rPr>
              <a:t>SM </a:t>
            </a:r>
            <a:r>
              <a:rPr lang="en-US" sz="1800" dirty="0" smtClean="0">
                <a:effectLst/>
              </a:rPr>
              <a:t>have </a:t>
            </a:r>
            <a:r>
              <a:rPr lang="en-US" sz="1800" dirty="0">
                <a:effectLst/>
              </a:rPr>
              <a:t>been observed, and the SM predictions have been </a:t>
            </a:r>
            <a:endParaRPr lang="en-US" sz="1800" dirty="0" smtClean="0">
              <a:effectLst/>
            </a:endParaRPr>
          </a:p>
          <a:p>
            <a:r>
              <a:rPr lang="en-US" sz="1800" dirty="0" smtClean="0">
                <a:effectLst/>
              </a:rPr>
              <a:t>verified </a:t>
            </a:r>
            <a:r>
              <a:rPr lang="en-US" sz="1800" dirty="0" smtClean="0">
                <a:effectLst/>
              </a:rPr>
              <a:t>w</a:t>
            </a:r>
            <a:r>
              <a:rPr lang="en-US" sz="1800" dirty="0" smtClean="0">
                <a:effectLst/>
              </a:rPr>
              <a:t>ith extremely </a:t>
            </a:r>
            <a:r>
              <a:rPr lang="en-US" sz="1800" dirty="0">
                <a:effectLst/>
              </a:rPr>
              <a:t>high precision over the last 35 years  by </a:t>
            </a:r>
            <a:endParaRPr lang="en-US" sz="1800" dirty="0" smtClean="0">
              <a:effectLst/>
            </a:endParaRPr>
          </a:p>
          <a:p>
            <a:r>
              <a:rPr lang="en-US" sz="1800" dirty="0" smtClean="0">
                <a:effectLst/>
              </a:rPr>
              <a:t>Experiments </a:t>
            </a:r>
            <a:r>
              <a:rPr lang="en-US" sz="1800" dirty="0" smtClean="0">
                <a:effectLst/>
              </a:rPr>
              <a:t>a</a:t>
            </a:r>
            <a:r>
              <a:rPr lang="en-US" sz="1800" dirty="0" smtClean="0">
                <a:effectLst/>
              </a:rPr>
              <a:t>t CERN and </a:t>
            </a:r>
            <a:r>
              <a:rPr lang="en-US" sz="1800" dirty="0" smtClean="0">
                <a:effectLst/>
              </a:rPr>
              <a:t>other labs all over the world</a:t>
            </a:r>
            <a:endParaRPr lang="en-US" sz="1800" dirty="0">
              <a:effectLst/>
            </a:endParaRPr>
          </a:p>
        </p:txBody>
      </p:sp>
      <p:sp>
        <p:nvSpPr>
          <p:cNvPr id="62479" name="TextBox 99"/>
          <p:cNvSpPr txBox="1">
            <a:spLocks noChangeArrowheads="1"/>
          </p:cNvSpPr>
          <p:nvPr/>
        </p:nvSpPr>
        <p:spPr bwMode="auto">
          <a:xfrm>
            <a:off x="5486400" y="3645024"/>
            <a:ext cx="3308350" cy="492125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600">
                <a:effectLst/>
              </a:rPr>
              <a:t>Particles and forces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1869812" y="176412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5FF015E9-F0B2-8E44-B126-52BBEB2DC907}" type="slidenum">
              <a:rPr lang="en-US" sz="1200">
                <a:solidFill>
                  <a:schemeClr val="tx2"/>
                </a:solidFill>
              </a:rPr>
              <a:pPr/>
              <a:t>23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83334" name="Text Box 6"/>
          <p:cNvSpPr txBox="1">
            <a:spLocks noChangeArrowheads="1"/>
          </p:cNvSpPr>
          <p:nvPr/>
        </p:nvSpPr>
        <p:spPr bwMode="auto">
          <a:xfrm>
            <a:off x="398053" y="219075"/>
            <a:ext cx="6838243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200" u="sng" dirty="0" smtClean="0">
                <a:effectLst/>
              </a:rPr>
              <a:t>However: several outstanding questions remain ….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</p:txBody>
      </p:sp>
      <p:grpSp>
        <p:nvGrpSpPr>
          <p:cNvPr id="64515" name="Group 23"/>
          <p:cNvGrpSpPr>
            <a:grpSpLocks/>
          </p:cNvGrpSpPr>
          <p:nvPr/>
        </p:nvGrpSpPr>
        <p:grpSpPr bwMode="auto">
          <a:xfrm>
            <a:off x="381000" y="1196752"/>
            <a:ext cx="8229600" cy="4730750"/>
            <a:chOff x="192" y="572"/>
            <a:chExt cx="5184" cy="2980"/>
          </a:xfrm>
        </p:grpSpPr>
        <p:sp>
          <p:nvSpPr>
            <p:cNvPr id="64517" name="Text Box 8"/>
            <p:cNvSpPr txBox="1">
              <a:spLocks noChangeArrowheads="1"/>
            </p:cNvSpPr>
            <p:nvPr/>
          </p:nvSpPr>
          <p:spPr bwMode="auto">
            <a:xfrm>
              <a:off x="192" y="576"/>
              <a:ext cx="3803" cy="29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solidFill>
                    <a:srgbClr val="CC0000"/>
                  </a:solidFill>
                  <a:effectLst/>
                </a:rPr>
                <a:t>What is the origin of the particle masses ?</a:t>
              </a:r>
              <a:r>
                <a:rPr lang="en-US" sz="1800" dirty="0">
                  <a:effectLst/>
                </a:rPr>
                <a:t>                </a:t>
              </a:r>
            </a:p>
            <a:p>
              <a:endParaRPr lang="en-US" sz="1800" dirty="0">
                <a:effectLst/>
              </a:endParaRPr>
            </a:p>
            <a:p>
              <a:r>
                <a:rPr lang="en-US" sz="1800" dirty="0">
                  <a:solidFill>
                    <a:srgbClr val="CC0000"/>
                  </a:solidFill>
                  <a:effectLst/>
                </a:rPr>
                <a:t>What is the nature of the Universe dark matter ?</a:t>
              </a:r>
              <a:endParaRPr lang="en-US" sz="1800" dirty="0">
                <a:effectLst/>
              </a:endParaRPr>
            </a:p>
            <a:p>
              <a:endParaRPr lang="en-US" sz="1800" dirty="0">
                <a:effectLst/>
              </a:endParaRPr>
            </a:p>
            <a:p>
              <a:r>
                <a:rPr lang="en-US" sz="1800" dirty="0">
                  <a:solidFill>
                    <a:srgbClr val="339933"/>
                  </a:solidFill>
                  <a:effectLst/>
                </a:rPr>
                <a:t>Why is there so little antimatter in the Universe ?</a:t>
              </a:r>
            </a:p>
            <a:p>
              <a:r>
                <a:rPr lang="en-US" sz="1500" dirty="0">
                  <a:effectLst/>
                </a:rPr>
                <a:t>(Nature</a:t>
              </a:r>
              <a:r>
                <a:rPr lang="ja-JP" altLang="en-US" sz="1500" dirty="0">
                  <a:effectLst/>
                </a:rPr>
                <a:t>’</a:t>
              </a:r>
              <a:r>
                <a:rPr lang="en-US" altLang="ja-JP" sz="1500" dirty="0">
                  <a:effectLst/>
                </a:rPr>
                <a:t>s </a:t>
              </a:r>
              <a:r>
                <a:rPr lang="en-US" altLang="ja-JP" sz="1500" dirty="0" err="1">
                  <a:effectLst/>
                </a:rPr>
                <a:t>favouritism</a:t>
              </a:r>
              <a:r>
                <a:rPr lang="en-US" altLang="ja-JP" sz="1500" dirty="0">
                  <a:effectLst/>
                </a:rPr>
                <a:t> allowed us to exist …)</a:t>
              </a:r>
            </a:p>
            <a:p>
              <a:endParaRPr lang="en-US" sz="1800" dirty="0">
                <a:effectLst/>
              </a:endParaRPr>
            </a:p>
            <a:p>
              <a:r>
                <a:rPr lang="en-US" sz="1800" dirty="0">
                  <a:solidFill>
                    <a:srgbClr val="000090"/>
                  </a:solidFill>
                  <a:effectLst/>
                </a:rPr>
                <a:t>What are the features of the primordial plasma</a:t>
              </a:r>
            </a:p>
            <a:p>
              <a:r>
                <a:rPr lang="en-US" sz="1800" dirty="0">
                  <a:solidFill>
                    <a:srgbClr val="000090"/>
                  </a:solidFill>
                  <a:effectLst/>
                </a:rPr>
                <a:t>permeating the Universe ~10 </a:t>
              </a:r>
              <a:r>
                <a:rPr lang="en-US" sz="1800" dirty="0">
                  <a:solidFill>
                    <a:srgbClr val="000090"/>
                  </a:solidFill>
                  <a:effectLst/>
                  <a:latin typeface="Symbol" charset="0"/>
                  <a:sym typeface="Symbol" charset="0"/>
                </a:rPr>
                <a:t></a:t>
              </a:r>
              <a:r>
                <a:rPr lang="en-US" sz="1800" dirty="0">
                  <a:solidFill>
                    <a:srgbClr val="000090"/>
                  </a:solidFill>
                  <a:effectLst/>
                </a:rPr>
                <a:t>s after the Big Bang ? </a:t>
              </a:r>
            </a:p>
            <a:p>
              <a:endParaRPr lang="en-US" sz="1800" dirty="0">
                <a:effectLst/>
              </a:endParaRPr>
            </a:p>
            <a:p>
              <a:r>
                <a:rPr lang="en-US" sz="1800" dirty="0">
                  <a:solidFill>
                    <a:srgbClr val="CC0000"/>
                  </a:solidFill>
                  <a:effectLst/>
                </a:rPr>
                <a:t>What happened in the first moments of the Universe </a:t>
              </a:r>
            </a:p>
            <a:p>
              <a:r>
                <a:rPr lang="en-US" sz="1800" dirty="0">
                  <a:solidFill>
                    <a:srgbClr val="CC0000"/>
                  </a:solidFill>
                  <a:effectLst/>
                </a:rPr>
                <a:t>life (10</a:t>
              </a:r>
              <a:r>
                <a:rPr lang="en-US" sz="1800" baseline="30000" dirty="0">
                  <a:solidFill>
                    <a:srgbClr val="CC0000"/>
                  </a:solidFill>
                  <a:effectLst/>
                </a:rPr>
                <a:t>-</a:t>
              </a:r>
              <a:r>
                <a:rPr lang="en-US" sz="1800" baseline="30000" dirty="0" smtClean="0">
                  <a:solidFill>
                    <a:srgbClr val="CC0000"/>
                  </a:solidFill>
                  <a:effectLst/>
                </a:rPr>
                <a:t>11</a:t>
              </a:r>
              <a:r>
                <a:rPr lang="en-US" sz="1800" dirty="0" smtClean="0">
                  <a:solidFill>
                    <a:srgbClr val="CC0000"/>
                  </a:solidFill>
                  <a:effectLst/>
                </a:rPr>
                <a:t> </a:t>
              </a:r>
              <a:r>
                <a:rPr lang="en-US" sz="1800" dirty="0">
                  <a:solidFill>
                    <a:srgbClr val="CC0000"/>
                  </a:solidFill>
                  <a:effectLst/>
                </a:rPr>
                <a:t>s after the Big Bang) ?</a:t>
              </a:r>
            </a:p>
            <a:p>
              <a:endParaRPr lang="en-US" sz="1800" dirty="0">
                <a:effectLst/>
              </a:endParaRPr>
            </a:p>
            <a:p>
              <a:r>
                <a:rPr lang="en-US" sz="1800" dirty="0">
                  <a:solidFill>
                    <a:srgbClr val="CC0000"/>
                  </a:solidFill>
                  <a:effectLst/>
                </a:rPr>
                <a:t>Are there other forces in addition to the known four ?</a:t>
              </a:r>
            </a:p>
            <a:p>
              <a:r>
                <a:rPr lang="en-US" sz="1800" dirty="0">
                  <a:solidFill>
                    <a:srgbClr val="CC0000"/>
                  </a:solidFill>
                  <a:effectLst/>
                </a:rPr>
                <a:t>Are there additional (microscopic) space dimensions ?</a:t>
              </a:r>
              <a:endParaRPr lang="en-US" sz="1800" dirty="0">
                <a:effectLst/>
              </a:endParaRPr>
            </a:p>
            <a:p>
              <a:r>
                <a:rPr lang="en-US" sz="1800" dirty="0">
                  <a:effectLst/>
                </a:rPr>
                <a:t> </a:t>
              </a:r>
            </a:p>
            <a:p>
              <a:r>
                <a:rPr lang="en-US" sz="1800" dirty="0">
                  <a:effectLst/>
                </a:rPr>
                <a:t>Etc. etc. </a:t>
              </a:r>
            </a:p>
          </p:txBody>
        </p:sp>
        <p:sp>
          <p:nvSpPr>
            <p:cNvPr id="64518" name="Text Box 9"/>
            <p:cNvSpPr txBox="1">
              <a:spLocks noChangeArrowheads="1"/>
            </p:cNvSpPr>
            <p:nvPr/>
          </p:nvSpPr>
          <p:spPr bwMode="auto">
            <a:xfrm>
              <a:off x="4085" y="572"/>
              <a:ext cx="1208" cy="266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100" b="1">
                  <a:solidFill>
                    <a:schemeClr val="bg1"/>
                  </a:solidFill>
                  <a:effectLst/>
                </a:rPr>
                <a:t>ATLAS, CMS</a:t>
              </a:r>
              <a:endParaRPr lang="en-US" b="1">
                <a:effectLst/>
              </a:endParaRPr>
            </a:p>
          </p:txBody>
        </p:sp>
        <p:sp>
          <p:nvSpPr>
            <p:cNvPr id="64519" name="Text Box 10"/>
            <p:cNvSpPr txBox="1">
              <a:spLocks noChangeArrowheads="1"/>
            </p:cNvSpPr>
            <p:nvPr/>
          </p:nvSpPr>
          <p:spPr bwMode="auto">
            <a:xfrm>
              <a:off x="4072" y="912"/>
              <a:ext cx="1208" cy="266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100" b="1">
                  <a:solidFill>
                    <a:schemeClr val="bg1"/>
                  </a:solidFill>
                  <a:effectLst/>
                </a:rPr>
                <a:t>ATLAS, CMS</a:t>
              </a:r>
              <a:endParaRPr lang="en-US" b="1">
                <a:effectLst/>
              </a:endParaRPr>
            </a:p>
          </p:txBody>
        </p:sp>
        <p:sp>
          <p:nvSpPr>
            <p:cNvPr id="64520" name="Text Box 11"/>
            <p:cNvSpPr txBox="1">
              <a:spLocks noChangeArrowheads="1"/>
            </p:cNvSpPr>
            <p:nvPr/>
          </p:nvSpPr>
          <p:spPr bwMode="auto">
            <a:xfrm>
              <a:off x="4301" y="1318"/>
              <a:ext cx="547" cy="266"/>
            </a:xfrm>
            <a:prstGeom prst="rect">
              <a:avLst/>
            </a:prstGeom>
            <a:solidFill>
              <a:srgbClr val="00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100" b="1">
                  <a:solidFill>
                    <a:schemeClr val="bg1"/>
                  </a:solidFill>
                  <a:effectLst/>
                </a:rPr>
                <a:t>LHCb</a:t>
              </a:r>
              <a:endParaRPr lang="en-US" b="1">
                <a:effectLst/>
              </a:endParaRPr>
            </a:p>
          </p:txBody>
        </p:sp>
        <p:sp>
          <p:nvSpPr>
            <p:cNvPr id="64521" name="Text Box 12"/>
            <p:cNvSpPr txBox="1">
              <a:spLocks noChangeArrowheads="1"/>
            </p:cNvSpPr>
            <p:nvPr/>
          </p:nvSpPr>
          <p:spPr bwMode="auto">
            <a:xfrm>
              <a:off x="4224" y="1824"/>
              <a:ext cx="638" cy="266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100" b="1">
                  <a:solidFill>
                    <a:schemeClr val="bg1"/>
                  </a:solidFill>
                  <a:effectLst/>
                </a:rPr>
                <a:t>ALICE</a:t>
              </a:r>
              <a:endParaRPr lang="en-US" sz="2100" b="1">
                <a:effectLst/>
              </a:endParaRPr>
            </a:p>
          </p:txBody>
        </p:sp>
        <p:sp>
          <p:nvSpPr>
            <p:cNvPr id="64522" name="Text Box 13"/>
            <p:cNvSpPr txBox="1">
              <a:spLocks noChangeArrowheads="1"/>
            </p:cNvSpPr>
            <p:nvPr/>
          </p:nvSpPr>
          <p:spPr bwMode="auto">
            <a:xfrm>
              <a:off x="4128" y="2304"/>
              <a:ext cx="1208" cy="266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100" b="1">
                  <a:solidFill>
                    <a:schemeClr val="bg1"/>
                  </a:solidFill>
                  <a:effectLst/>
                </a:rPr>
                <a:t>ATLAS, CMS</a:t>
              </a:r>
              <a:endParaRPr lang="en-US" b="1">
                <a:effectLst/>
              </a:endParaRPr>
            </a:p>
          </p:txBody>
        </p:sp>
        <p:sp>
          <p:nvSpPr>
            <p:cNvPr id="64523" name="Text Box 22"/>
            <p:cNvSpPr txBox="1">
              <a:spLocks noChangeArrowheads="1"/>
            </p:cNvSpPr>
            <p:nvPr/>
          </p:nvSpPr>
          <p:spPr bwMode="auto">
            <a:xfrm>
              <a:off x="4168" y="2854"/>
              <a:ext cx="1208" cy="266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100" b="1">
                  <a:solidFill>
                    <a:schemeClr val="bg1"/>
                  </a:solidFill>
                  <a:effectLst/>
                </a:rPr>
                <a:t>ATLAS, CMS</a:t>
              </a:r>
              <a:endParaRPr lang="en-US" b="1">
                <a:effectLst/>
              </a:endParaRPr>
            </a:p>
          </p:txBody>
        </p:sp>
      </p:grp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95288" y="6165304"/>
            <a:ext cx="7644515" cy="400110"/>
          </a:xfrm>
          <a:prstGeom prst="rect">
            <a:avLst/>
          </a:prstGeom>
          <a:solidFill>
            <a:srgbClr val="FF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 smtClean="0">
                <a:effectLst/>
                <a:cs typeface="+mn-cs"/>
              </a:rPr>
              <a:t>LHC built to address these </a:t>
            </a:r>
            <a:r>
              <a:rPr lang="en-US" sz="2000" dirty="0">
                <a:effectLst/>
                <a:cs typeface="+mn-cs"/>
              </a:rPr>
              <a:t>and other fundamental questions …</a:t>
            </a:r>
            <a:endParaRPr lang="en-US" sz="1900" dirty="0">
              <a:effectLst/>
              <a:cs typeface="+mn-cs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180112" y="944816"/>
            <a:ext cx="5400000" cy="8280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4128" y="1124744"/>
            <a:ext cx="45595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3" descr="lh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71600"/>
            <a:ext cx="8204200" cy="5461000"/>
          </a:xfrm>
          <a:prstGeom prst="rect">
            <a:avLst/>
          </a:prstGeom>
          <a:noFill/>
          <a:ln w="38100">
            <a:solidFill>
              <a:srgbClr val="FFFF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5E2CA4AD-F98D-AF43-89A3-1AC1DAE15CCF}" type="slidenum">
              <a:rPr lang="en-US" sz="1200">
                <a:solidFill>
                  <a:schemeClr val="tx2"/>
                </a:solidFill>
              </a:rPr>
              <a:pPr/>
              <a:t>24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5575" y="76200"/>
            <a:ext cx="7772518" cy="1292662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600" dirty="0" smtClean="0">
                <a:solidFill>
                  <a:srgbClr val="FF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 March 2010: first proton-proton collisions at </a:t>
            </a:r>
          </a:p>
          <a:p>
            <a:pPr>
              <a:defRPr/>
            </a:pPr>
            <a:r>
              <a:rPr lang="en-US" sz="2600" dirty="0">
                <a:solidFill>
                  <a:srgbClr val="FF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US" sz="2600" dirty="0" smtClean="0">
                <a:solidFill>
                  <a:srgbClr val="FF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unprecedented energy </a:t>
            </a:r>
            <a:r>
              <a:rPr lang="en-US" sz="2600" dirty="0" smtClean="0">
                <a:solidFill>
                  <a:srgbClr val="FF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/>
              </a:rPr>
              <a:t> exploration of a new </a:t>
            </a:r>
          </a:p>
          <a:p>
            <a:pPr>
              <a:defRPr/>
            </a:pPr>
            <a:r>
              <a:rPr lang="en-US" sz="2600" dirty="0" smtClean="0">
                <a:solidFill>
                  <a:srgbClr val="FF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/>
              </a:rPr>
              <a:t>energy frontier starts</a:t>
            </a:r>
            <a:endParaRPr lang="en-US" sz="2600" dirty="0" smtClean="0">
              <a:solidFill>
                <a:srgbClr val="FF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70660" name="Group 10"/>
          <p:cNvGrpSpPr>
            <a:grpSpLocks noChangeAspect="1"/>
          </p:cNvGrpSpPr>
          <p:nvPr/>
        </p:nvGrpSpPr>
        <p:grpSpPr bwMode="auto">
          <a:xfrm>
            <a:off x="6194425" y="990600"/>
            <a:ext cx="2873375" cy="2179638"/>
            <a:chOff x="381000" y="1295400"/>
            <a:chExt cx="2209800" cy="1676400"/>
          </a:xfrm>
        </p:grpSpPr>
        <p:sp>
          <p:nvSpPr>
            <p:cNvPr id="8" name="Rectangle 7"/>
            <p:cNvSpPr/>
            <p:nvPr/>
          </p:nvSpPr>
          <p:spPr bwMode="auto">
            <a:xfrm>
              <a:off x="381000" y="1295400"/>
              <a:ext cx="2209800" cy="1676400"/>
            </a:xfrm>
            <a:prstGeom prst="rect">
              <a:avLst/>
            </a:prstGeom>
            <a:solidFill>
              <a:srgbClr val="B9CDE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pic>
          <p:nvPicPr>
            <p:cNvPr id="70662" name="Picture 8" descr="acr1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371600"/>
              <a:ext cx="2020888" cy="151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107950" y="3429000"/>
            <a:ext cx="8981946" cy="2031325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 smtClean="0">
                <a:effectLst/>
              </a:rPr>
              <a:t>Since then:</a:t>
            </a:r>
          </a:p>
          <a:p>
            <a:pPr marL="285750" indent="-285750">
              <a:buFont typeface="Wingdings" charset="2"/>
              <a:buChar char="q"/>
              <a:defRPr/>
            </a:pPr>
            <a:r>
              <a:rPr lang="en-US" sz="1800" dirty="0" smtClean="0">
                <a:effectLst/>
              </a:rPr>
              <a:t>The accelerator, experiments and computing performed beyond expectations</a:t>
            </a:r>
          </a:p>
          <a:p>
            <a:pPr marL="285750" indent="-285750">
              <a:buFont typeface="Wingdings" charset="2"/>
              <a:buChar char="q"/>
              <a:defRPr/>
            </a:pPr>
            <a:r>
              <a:rPr lang="en-US" sz="1800" dirty="0">
                <a:effectLst/>
              </a:rPr>
              <a:t> </a:t>
            </a:r>
            <a:r>
              <a:rPr lang="en-US" sz="1800" dirty="0" smtClean="0">
                <a:effectLst/>
              </a:rPr>
              <a:t>Huge amount of data recorded and analyzed</a:t>
            </a:r>
          </a:p>
          <a:p>
            <a:pPr marL="285750" indent="-285750">
              <a:buFont typeface="Wingdings" charset="2"/>
              <a:buChar char="q"/>
              <a:defRPr/>
            </a:pPr>
            <a:r>
              <a:rPr lang="en-US" sz="1800" dirty="0" smtClean="0">
                <a:effectLst/>
              </a:rPr>
              <a:t>The Standard Model and the known particles have been “rediscovered” and </a:t>
            </a:r>
          </a:p>
          <a:p>
            <a:pPr>
              <a:defRPr/>
            </a:pPr>
            <a:r>
              <a:rPr lang="en-US" sz="1800" dirty="0">
                <a:effectLst/>
              </a:rPr>
              <a:t> </a:t>
            </a:r>
            <a:r>
              <a:rPr lang="en-US" sz="1800" dirty="0" smtClean="0">
                <a:effectLst/>
              </a:rPr>
              <a:t>    measured in the new energy regime </a:t>
            </a:r>
          </a:p>
          <a:p>
            <a:pPr>
              <a:buFont typeface="Wingdings" charset="0"/>
              <a:buChar char="q"/>
              <a:defRPr/>
            </a:pPr>
            <a:r>
              <a:rPr lang="en-US" sz="1800" dirty="0" smtClean="0">
                <a:effectLst/>
              </a:rPr>
              <a:t> Many physics scenarios beyond the Standard Model have been investigated and</a:t>
            </a:r>
          </a:p>
          <a:p>
            <a:pPr>
              <a:defRPr/>
            </a:pPr>
            <a:r>
              <a:rPr lang="en-US" sz="1800" dirty="0">
                <a:effectLst/>
              </a:rPr>
              <a:t> </a:t>
            </a:r>
            <a:r>
              <a:rPr lang="en-US" sz="1800" dirty="0" smtClean="0">
                <a:effectLst/>
              </a:rPr>
              <a:t>   ruled out 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323528" y="5661248"/>
            <a:ext cx="8090532" cy="67710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900" dirty="0" smtClean="0">
                <a:solidFill>
                  <a:schemeClr val="bg1"/>
                </a:solidFill>
                <a:effectLst/>
              </a:rPr>
              <a:t>July 2012: discovery by ATLAS and CMS of a new  Higgs-like particle </a:t>
            </a:r>
          </a:p>
          <a:p>
            <a:pPr>
              <a:defRPr/>
            </a:pPr>
            <a:r>
              <a:rPr lang="en-US" sz="1900" dirty="0">
                <a:solidFill>
                  <a:schemeClr val="bg1"/>
                </a:solidFill>
                <a:effectLst/>
              </a:rPr>
              <a:t>w</a:t>
            </a:r>
            <a:r>
              <a:rPr lang="en-US" sz="1900" dirty="0" smtClean="0">
                <a:solidFill>
                  <a:schemeClr val="bg1"/>
                </a:solidFill>
                <a:effectLst/>
              </a:rPr>
              <a:t>ith mass ~ 125 </a:t>
            </a:r>
            <a:r>
              <a:rPr lang="en-US" sz="1900" dirty="0" err="1" smtClean="0">
                <a:solidFill>
                  <a:schemeClr val="bg1"/>
                </a:solidFill>
                <a:effectLst/>
              </a:rPr>
              <a:t>GeV</a:t>
            </a:r>
            <a:r>
              <a:rPr lang="en-US" sz="1900" dirty="0" smtClean="0">
                <a:solidFill>
                  <a:schemeClr val="bg1"/>
                </a:solidFill>
                <a:effectLst/>
              </a:rPr>
              <a:t> (~ 130 proton masses)</a:t>
            </a:r>
          </a:p>
        </p:txBody>
      </p:sp>
    </p:spTree>
    <p:extLst>
      <p:ext uri="{BB962C8B-B14F-4D97-AF65-F5344CB8AC3E}">
        <p14:creationId xmlns:p14="http://schemas.microsoft.com/office/powerpoint/2010/main" val="681606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816ADAE3-19B1-4242-8243-5AAA6F2A03F9}" type="slidenum">
              <a:rPr lang="en-US" sz="1200">
                <a:solidFill>
                  <a:schemeClr val="tx2"/>
                </a:solidFill>
              </a:rPr>
              <a:pPr/>
              <a:t>25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6562" name="Text Box 5"/>
          <p:cNvSpPr txBox="1">
            <a:spLocks noChangeArrowheads="1"/>
          </p:cNvSpPr>
          <p:nvPr/>
        </p:nvSpPr>
        <p:spPr bwMode="auto">
          <a:xfrm>
            <a:off x="107504" y="139700"/>
            <a:ext cx="5538788" cy="422275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100">
                <a:effectLst/>
              </a:rPr>
              <a:t>What is the origin of the particle masses ?</a:t>
            </a:r>
            <a:endParaRPr lang="en-US" sz="2000" u="sng">
              <a:effectLst/>
            </a:endParaRPr>
          </a:p>
        </p:txBody>
      </p:sp>
      <p:sp>
        <p:nvSpPr>
          <p:cNvPr id="66563" name="Text Box 6"/>
          <p:cNvSpPr txBox="1">
            <a:spLocks noChangeArrowheads="1"/>
          </p:cNvSpPr>
          <p:nvPr/>
        </p:nvSpPr>
        <p:spPr bwMode="auto">
          <a:xfrm>
            <a:off x="35496" y="2815768"/>
            <a:ext cx="6554589" cy="147732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FF0000"/>
                </a:solidFill>
                <a:effectLst/>
              </a:rPr>
              <a:t>Proposed solution </a:t>
            </a:r>
            <a:r>
              <a:rPr lang="en-US" sz="1500" dirty="0" smtClean="0">
                <a:solidFill>
                  <a:srgbClr val="FF0000"/>
                </a:solidFill>
                <a:effectLst/>
              </a:rPr>
              <a:t>(</a:t>
            </a:r>
            <a:r>
              <a:rPr lang="en-US" sz="1500" dirty="0" err="1" smtClean="0">
                <a:solidFill>
                  <a:srgbClr val="FF0000"/>
                </a:solidFill>
                <a:effectLst/>
              </a:rPr>
              <a:t>Brout</a:t>
            </a:r>
            <a:r>
              <a:rPr lang="en-US" sz="1500" dirty="0" smtClean="0">
                <a:solidFill>
                  <a:srgbClr val="FF0000"/>
                </a:solidFill>
                <a:effectLst/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  <a:effectLst/>
              </a:rPr>
              <a:t>Englert</a:t>
            </a:r>
            <a:r>
              <a:rPr lang="en-US" sz="1500" dirty="0" smtClean="0">
                <a:solidFill>
                  <a:srgbClr val="FF0000"/>
                </a:solidFill>
                <a:effectLst/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  <a:effectLst/>
              </a:rPr>
              <a:t>Guralnik</a:t>
            </a:r>
            <a:r>
              <a:rPr lang="en-US" sz="1500" dirty="0" smtClean="0">
                <a:solidFill>
                  <a:srgbClr val="FF0000"/>
                </a:solidFill>
                <a:effectLst/>
              </a:rPr>
              <a:t>, Hagen, Higgs, Kibble)</a:t>
            </a:r>
            <a:r>
              <a:rPr lang="en-US" sz="1800" dirty="0" smtClean="0">
                <a:solidFill>
                  <a:srgbClr val="FF0000"/>
                </a:solidFill>
                <a:effectLst/>
              </a:rPr>
              <a:t>:</a:t>
            </a:r>
          </a:p>
          <a:p>
            <a:r>
              <a:rPr lang="ja-JP" altLang="en-US" sz="1800" dirty="0" smtClean="0">
                <a:solidFill>
                  <a:srgbClr val="FF0000"/>
                </a:solidFill>
                <a:effectLst/>
              </a:rPr>
              <a:t>“</a:t>
            </a:r>
            <a:r>
              <a:rPr lang="en-US" altLang="ja-JP" sz="1800" dirty="0">
                <a:solidFill>
                  <a:srgbClr val="FF0000"/>
                </a:solidFill>
                <a:effectLst/>
              </a:rPr>
              <a:t>Higgs mechanism</a:t>
            </a:r>
            <a:r>
              <a:rPr lang="ja-JP" altLang="en-US" sz="1800" dirty="0" smtClean="0">
                <a:solidFill>
                  <a:srgbClr val="FF0000"/>
                </a:solidFill>
                <a:effectLst/>
              </a:rPr>
              <a:t>”</a:t>
            </a:r>
            <a:r>
              <a:rPr lang="en-US" altLang="ja-JP" sz="1800" dirty="0" smtClean="0">
                <a:solidFill>
                  <a:srgbClr val="FF0000"/>
                </a:solidFill>
                <a:effectLst/>
              </a:rPr>
              <a:t>: origin of masses ~ 10</a:t>
            </a:r>
            <a:r>
              <a:rPr lang="en-US" altLang="ja-JP" sz="1800" baseline="30000" dirty="0" smtClean="0">
                <a:solidFill>
                  <a:srgbClr val="FF0000"/>
                </a:solidFill>
                <a:effectLst/>
              </a:rPr>
              <a:t>-11 </a:t>
            </a:r>
            <a:r>
              <a:rPr lang="en-US" altLang="ja-JP" sz="1800" dirty="0" smtClean="0">
                <a:solidFill>
                  <a:srgbClr val="FF0000"/>
                </a:solidFill>
                <a:effectLst/>
              </a:rPr>
              <a:t>s after </a:t>
            </a:r>
            <a:r>
              <a:rPr lang="en-US" sz="1800" dirty="0" smtClean="0">
                <a:solidFill>
                  <a:srgbClr val="FF0000"/>
                </a:solidFill>
                <a:effectLst/>
              </a:rPr>
              <a:t>the </a:t>
            </a:r>
          </a:p>
          <a:p>
            <a:r>
              <a:rPr lang="en-US" sz="1800" dirty="0" smtClean="0">
                <a:solidFill>
                  <a:srgbClr val="FF0000"/>
                </a:solidFill>
                <a:effectLst/>
              </a:rPr>
              <a:t>Big Bang, when “Higgs field” became active </a:t>
            </a:r>
            <a:r>
              <a:rPr lang="en-US" sz="1800" dirty="0" smtClean="0">
                <a:solidFill>
                  <a:srgbClr val="FF0000"/>
                </a:solidFill>
                <a:effectLst/>
                <a:sym typeface="Wingdings"/>
              </a:rPr>
              <a:t> particles </a:t>
            </a:r>
          </a:p>
          <a:p>
            <a:r>
              <a:rPr lang="en-US" sz="1800" dirty="0" smtClean="0">
                <a:solidFill>
                  <a:srgbClr val="FF0000"/>
                </a:solidFill>
                <a:effectLst/>
                <a:sym typeface="Wingdings"/>
              </a:rPr>
              <a:t>acquired masses proportional to the strength of their interactions</a:t>
            </a:r>
            <a:r>
              <a:rPr lang="en-US" sz="1800" dirty="0">
                <a:solidFill>
                  <a:srgbClr val="FF0000"/>
                </a:solidFill>
                <a:effectLst/>
                <a:sym typeface="Wingdings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effectLst/>
                <a:sym typeface="Wingdings"/>
              </a:rPr>
              <a:t>with the Higgs field</a:t>
            </a:r>
          </a:p>
        </p:txBody>
      </p:sp>
      <p:grpSp>
        <p:nvGrpSpPr>
          <p:cNvPr id="66564" name="Group 30"/>
          <p:cNvGrpSpPr>
            <a:grpSpLocks/>
          </p:cNvGrpSpPr>
          <p:nvPr/>
        </p:nvGrpSpPr>
        <p:grpSpPr bwMode="auto">
          <a:xfrm>
            <a:off x="152400" y="762000"/>
            <a:ext cx="4483100" cy="990600"/>
            <a:chOff x="200" y="624"/>
            <a:chExt cx="2824" cy="624"/>
          </a:xfrm>
        </p:grpSpPr>
        <p:pic>
          <p:nvPicPr>
            <p:cNvPr id="66575" name="Picture 31" descr="fact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9307"/>
            <a:stretch>
              <a:fillRect/>
            </a:stretch>
          </p:blipFill>
          <p:spPr bwMode="auto">
            <a:xfrm>
              <a:off x="200" y="624"/>
              <a:ext cx="2824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6192" name="Text Box 32"/>
            <p:cNvSpPr txBox="1">
              <a:spLocks noChangeArrowheads="1"/>
            </p:cNvSpPr>
            <p:nvPr/>
          </p:nvSpPr>
          <p:spPr bwMode="auto">
            <a:xfrm>
              <a:off x="439" y="1056"/>
              <a:ext cx="1049" cy="19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solidFill>
                    <a:srgbClr val="00FFFF"/>
                  </a:solidFill>
                  <a:effectLst/>
                </a:rPr>
                <a:t>344000 electrons</a:t>
              </a:r>
              <a:endParaRPr lang="en-US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76193" name="Text Box 33"/>
            <p:cNvSpPr txBox="1">
              <a:spLocks noChangeArrowheads="1"/>
            </p:cNvSpPr>
            <p:nvPr/>
          </p:nvSpPr>
          <p:spPr bwMode="auto">
            <a:xfrm>
              <a:off x="2071" y="1056"/>
              <a:ext cx="761" cy="19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solidFill>
                    <a:srgbClr val="00FFFF"/>
                  </a:solidFill>
                  <a:effectLst/>
                </a:rPr>
                <a:t>1 top quark</a:t>
              </a:r>
              <a:endParaRPr lang="en-US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pic>
        <p:nvPicPr>
          <p:cNvPr id="66565" name="Picture 34" descr="mass_scale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544" y="117182"/>
            <a:ext cx="1638776" cy="15116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6" name="Rectangle 36"/>
          <p:cNvSpPr>
            <a:spLocks noChangeArrowheads="1"/>
          </p:cNvSpPr>
          <p:nvPr/>
        </p:nvSpPr>
        <p:spPr bwMode="auto">
          <a:xfrm>
            <a:off x="179512" y="4365104"/>
            <a:ext cx="5504050" cy="113877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700" dirty="0" smtClean="0">
                <a:solidFill>
                  <a:srgbClr val="009933"/>
                </a:solidFill>
                <a:effectLst/>
              </a:rPr>
              <a:t>Consequences: existence of a </a:t>
            </a:r>
            <a:r>
              <a:rPr lang="en-US" sz="1700" b="1" dirty="0" smtClean="0">
                <a:solidFill>
                  <a:srgbClr val="009933"/>
                </a:solidFill>
                <a:effectLst/>
              </a:rPr>
              <a:t>Higgs boson </a:t>
            </a:r>
          </a:p>
          <a:p>
            <a:r>
              <a:rPr lang="en-US" sz="1700" dirty="0" smtClean="0">
                <a:solidFill>
                  <a:srgbClr val="009933"/>
                </a:solidFill>
                <a:effectLst/>
              </a:rPr>
              <a:t>This </a:t>
            </a:r>
            <a:r>
              <a:rPr lang="en-US" sz="1700" dirty="0">
                <a:solidFill>
                  <a:srgbClr val="009933"/>
                </a:solidFill>
                <a:effectLst/>
              </a:rPr>
              <a:t>particle has been searched for </a:t>
            </a:r>
            <a:r>
              <a:rPr lang="en-US" sz="1700" dirty="0" smtClean="0">
                <a:solidFill>
                  <a:srgbClr val="009933"/>
                </a:solidFill>
                <a:effectLst/>
              </a:rPr>
              <a:t>almost 4</a:t>
            </a:r>
            <a:r>
              <a:rPr lang="en-US" sz="1700" dirty="0" smtClean="0">
                <a:solidFill>
                  <a:srgbClr val="009933"/>
                </a:solidFill>
                <a:effectLst/>
              </a:rPr>
              <a:t>0 </a:t>
            </a:r>
            <a:r>
              <a:rPr lang="en-US" sz="1700" dirty="0">
                <a:solidFill>
                  <a:srgbClr val="009933"/>
                </a:solidFill>
                <a:effectLst/>
              </a:rPr>
              <a:t>years </a:t>
            </a:r>
            <a:endParaRPr lang="en-US" sz="1700" dirty="0" smtClean="0">
              <a:solidFill>
                <a:srgbClr val="009933"/>
              </a:solidFill>
              <a:effectLst/>
            </a:endParaRPr>
          </a:p>
          <a:p>
            <a:r>
              <a:rPr lang="en-US" sz="1700" dirty="0">
                <a:solidFill>
                  <a:srgbClr val="009933"/>
                </a:solidFill>
                <a:effectLst/>
              </a:rPr>
              <a:t>a</a:t>
            </a:r>
            <a:r>
              <a:rPr lang="en-US" sz="1700" dirty="0" smtClean="0">
                <a:solidFill>
                  <a:srgbClr val="009933"/>
                </a:solidFill>
                <a:effectLst/>
              </a:rPr>
              <a:t>t accelerators </a:t>
            </a:r>
            <a:r>
              <a:rPr lang="en-US" sz="1700" dirty="0">
                <a:solidFill>
                  <a:srgbClr val="009933"/>
                </a:solidFill>
                <a:effectLst/>
              </a:rPr>
              <a:t>all over the </a:t>
            </a:r>
            <a:r>
              <a:rPr lang="en-US" sz="1700" dirty="0" smtClean="0">
                <a:solidFill>
                  <a:srgbClr val="009933"/>
                </a:solidFill>
                <a:effectLst/>
              </a:rPr>
              <a:t>world</a:t>
            </a:r>
            <a:r>
              <a:rPr lang="en-US" sz="1700" dirty="0">
                <a:solidFill>
                  <a:srgbClr val="009933"/>
                </a:solidFill>
                <a:effectLst/>
              </a:rPr>
              <a:t> </a:t>
            </a:r>
            <a:endParaRPr lang="en-US" sz="1700" dirty="0" smtClean="0">
              <a:solidFill>
                <a:srgbClr val="009933"/>
              </a:solidFill>
              <a:effectLst/>
            </a:endParaRPr>
          </a:p>
          <a:p>
            <a:r>
              <a:rPr lang="en-US" sz="1700" dirty="0" smtClean="0">
                <a:solidFill>
                  <a:srgbClr val="FF0000"/>
                </a:solidFill>
                <a:effectLst/>
                <a:sym typeface="Wingdings"/>
              </a:rPr>
              <a:t> finally found at the LHC !</a:t>
            </a:r>
            <a:endParaRPr lang="en-US" sz="1700" dirty="0">
              <a:solidFill>
                <a:srgbClr val="FF0000"/>
              </a:solidFill>
              <a:effectLst/>
            </a:endParaRPr>
          </a:p>
        </p:txBody>
      </p:sp>
      <p:sp>
        <p:nvSpPr>
          <p:cNvPr id="66567" name="Rectangle 37"/>
          <p:cNvSpPr>
            <a:spLocks noChangeArrowheads="1"/>
          </p:cNvSpPr>
          <p:nvPr/>
        </p:nvSpPr>
        <p:spPr bwMode="auto">
          <a:xfrm>
            <a:off x="120650" y="1981200"/>
            <a:ext cx="8642350" cy="6413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effectLst/>
              </a:rPr>
              <a:t>Mass of top quark (heaviest elementary particle observed) </a:t>
            </a:r>
            <a:r>
              <a:rPr lang="en-US" sz="1800" dirty="0">
                <a:effectLst/>
                <a:sym typeface="Symbol" charset="0"/>
              </a:rPr>
              <a:t></a:t>
            </a:r>
            <a:r>
              <a:rPr lang="en-US" sz="1800" dirty="0">
                <a:effectLst/>
              </a:rPr>
              <a:t> mass of Gold atom</a:t>
            </a:r>
          </a:p>
          <a:p>
            <a:r>
              <a:rPr lang="en-US" sz="1800" dirty="0">
                <a:effectLst/>
              </a:rPr>
              <a:t>Electron mass is ~350000 times smaller: </a:t>
            </a:r>
            <a:r>
              <a:rPr lang="en-US" sz="1800" dirty="0">
                <a:solidFill>
                  <a:srgbClr val="000090"/>
                </a:solidFill>
                <a:effectLst/>
              </a:rPr>
              <a:t>why ??? </a:t>
            </a:r>
          </a:p>
        </p:txBody>
      </p:sp>
      <p:sp>
        <p:nvSpPr>
          <p:cNvPr id="66568" name="Text Box 38"/>
          <p:cNvSpPr txBox="1">
            <a:spLocks noChangeArrowheads="1"/>
          </p:cNvSpPr>
          <p:nvPr/>
        </p:nvSpPr>
        <p:spPr bwMode="auto">
          <a:xfrm>
            <a:off x="179512" y="5746030"/>
            <a:ext cx="6730591" cy="92333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effectLst/>
              </a:rPr>
              <a:t>Note: </a:t>
            </a:r>
            <a:r>
              <a:rPr lang="en-US" sz="1800" dirty="0">
                <a:solidFill>
                  <a:srgbClr val="000090"/>
                </a:solidFill>
                <a:effectLst/>
              </a:rPr>
              <a:t>a world without </a:t>
            </a:r>
            <a:r>
              <a:rPr lang="ja-JP" altLang="en-US" sz="1800" dirty="0">
                <a:solidFill>
                  <a:srgbClr val="000090"/>
                </a:solidFill>
                <a:effectLst/>
              </a:rPr>
              <a:t>“</a:t>
            </a:r>
            <a:r>
              <a:rPr lang="en-US" altLang="ja-JP" sz="1800" dirty="0">
                <a:solidFill>
                  <a:srgbClr val="000090"/>
                </a:solidFill>
                <a:effectLst/>
              </a:rPr>
              <a:t>Higgs</a:t>
            </a:r>
            <a:r>
              <a:rPr lang="ja-JP" altLang="en-US" sz="1800" dirty="0">
                <a:solidFill>
                  <a:srgbClr val="000090"/>
                </a:solidFill>
                <a:effectLst/>
              </a:rPr>
              <a:t>”</a:t>
            </a:r>
            <a:r>
              <a:rPr lang="en-US" altLang="ja-JP" sz="1800" dirty="0">
                <a:solidFill>
                  <a:srgbClr val="000090"/>
                </a:solidFill>
                <a:effectLst/>
              </a:rPr>
              <a:t> would be a </a:t>
            </a:r>
            <a:r>
              <a:rPr lang="en-US" altLang="ja-JP" sz="1800" dirty="0" smtClean="0">
                <a:solidFill>
                  <a:srgbClr val="000090"/>
                </a:solidFill>
                <a:effectLst/>
              </a:rPr>
              <a:t>very 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strange </a:t>
            </a:r>
            <a:r>
              <a:rPr lang="en-US" sz="1800" dirty="0">
                <a:solidFill>
                  <a:srgbClr val="000090"/>
                </a:solidFill>
                <a:effectLst/>
              </a:rPr>
              <a:t>one </a:t>
            </a:r>
            <a:r>
              <a:rPr lang="en-US" sz="1800" dirty="0">
                <a:effectLst/>
              </a:rPr>
              <a:t>! </a:t>
            </a:r>
            <a:endParaRPr lang="en-US" sz="1800" dirty="0" smtClean="0">
              <a:effectLst/>
            </a:endParaRPr>
          </a:p>
          <a:p>
            <a:r>
              <a:rPr lang="en-US" sz="1800" dirty="0" smtClean="0">
                <a:effectLst/>
              </a:rPr>
              <a:t>The proton may decay </a:t>
            </a:r>
            <a:r>
              <a:rPr lang="en-US" sz="1800" dirty="0" smtClean="0">
                <a:effectLst/>
                <a:sym typeface="Wingdings"/>
              </a:rPr>
              <a:t> atoms and</a:t>
            </a:r>
            <a:r>
              <a:rPr lang="en-US" sz="1800" dirty="0">
                <a:effectLst/>
                <a:sym typeface="Wingdings"/>
              </a:rPr>
              <a:t> </a:t>
            </a:r>
            <a:r>
              <a:rPr lang="en-US" sz="1800" dirty="0" smtClean="0">
                <a:effectLst/>
              </a:rPr>
              <a:t>chemistry </a:t>
            </a:r>
            <a:r>
              <a:rPr lang="en-US" sz="1800" dirty="0">
                <a:effectLst/>
              </a:rPr>
              <a:t>may not exist, </a:t>
            </a:r>
            <a:endParaRPr lang="en-US" sz="1800" dirty="0" smtClean="0">
              <a:effectLst/>
            </a:endParaRPr>
          </a:p>
          <a:p>
            <a:r>
              <a:rPr lang="en-US" sz="1800" dirty="0" smtClean="0">
                <a:effectLst/>
              </a:rPr>
              <a:t>Universe would be very different</a:t>
            </a:r>
            <a:endParaRPr lang="en-US" sz="1800" dirty="0">
              <a:effectLst/>
            </a:endParaRPr>
          </a:p>
        </p:txBody>
      </p:sp>
      <p:grpSp>
        <p:nvGrpSpPr>
          <p:cNvPr id="66569" name="Group 39"/>
          <p:cNvGrpSpPr>
            <a:grpSpLocks noChangeAspect="1"/>
          </p:cNvGrpSpPr>
          <p:nvPr/>
        </p:nvGrpSpPr>
        <p:grpSpPr bwMode="auto">
          <a:xfrm>
            <a:off x="7054279" y="5105400"/>
            <a:ext cx="2054225" cy="1711325"/>
            <a:chOff x="3936" y="2976"/>
            <a:chExt cx="1440" cy="1200"/>
          </a:xfrm>
        </p:grpSpPr>
        <p:sp>
          <p:nvSpPr>
            <p:cNvPr id="476200" name="Rectangle 40"/>
            <p:cNvSpPr>
              <a:spLocks noChangeAspect="1" noChangeArrowheads="1"/>
            </p:cNvSpPr>
            <p:nvPr/>
          </p:nvSpPr>
          <p:spPr bwMode="auto">
            <a:xfrm>
              <a:off x="3936" y="2976"/>
              <a:ext cx="1440" cy="120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pic>
          <p:nvPicPr>
            <p:cNvPr id="66574" name="Picture 41" descr="atom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" y="3010"/>
              <a:ext cx="1118" cy="1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6570" name="Group 28"/>
          <p:cNvGrpSpPr>
            <a:grpSpLocks noChangeAspect="1"/>
          </p:cNvGrpSpPr>
          <p:nvPr/>
        </p:nvGrpSpPr>
        <p:grpSpPr bwMode="auto">
          <a:xfrm>
            <a:off x="6471096" y="2438400"/>
            <a:ext cx="2565400" cy="2571750"/>
            <a:chOff x="3869" y="2425"/>
            <a:chExt cx="1795" cy="1799"/>
          </a:xfrm>
        </p:grpSpPr>
        <p:pic>
          <p:nvPicPr>
            <p:cNvPr id="66571" name="Picture 9" descr="peter_higgs"/>
            <p:cNvPicPr preferRelativeResize="0"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9" y="2425"/>
              <a:ext cx="1795" cy="1799"/>
            </a:xfrm>
            <a:prstGeom prst="rect">
              <a:avLst/>
            </a:prstGeom>
            <a:noFill/>
            <a:ln w="38100">
              <a:solidFill>
                <a:srgbClr val="FFFF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572" name="Text Box 10"/>
            <p:cNvSpPr txBox="1">
              <a:spLocks noChangeAspect="1" noChangeArrowheads="1"/>
            </p:cNvSpPr>
            <p:nvPr/>
          </p:nvSpPr>
          <p:spPr bwMode="auto">
            <a:xfrm>
              <a:off x="4806" y="2496"/>
              <a:ext cx="827" cy="23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buFont typeface="Symbol" charset="0"/>
                <a:buNone/>
              </a:pPr>
              <a:r>
                <a:rPr lang="en-US">
                  <a:effectLst/>
                  <a:latin typeface="Times" charset="0"/>
                </a:rPr>
                <a:t>P.W. Higgs 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7B2E301-F1AF-704D-8FAB-69093F56F658}" type="slidenum">
              <a:rPr lang="en-US" sz="1200">
                <a:solidFill>
                  <a:schemeClr val="tx2"/>
                </a:solidFill>
              </a:rPr>
              <a:pPr/>
              <a:t>26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445" y="1013247"/>
            <a:ext cx="4196531" cy="615553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700" dirty="0" smtClean="0">
                <a:effectLst/>
              </a:rPr>
              <a:t>In the mass region around 125 </a:t>
            </a:r>
            <a:r>
              <a:rPr lang="en-US" sz="1700" dirty="0" err="1" smtClean="0">
                <a:effectLst/>
              </a:rPr>
              <a:t>GeV</a:t>
            </a:r>
            <a:r>
              <a:rPr lang="en-US" sz="1700" dirty="0" smtClean="0">
                <a:effectLst/>
              </a:rPr>
              <a:t> the </a:t>
            </a:r>
          </a:p>
          <a:p>
            <a:pPr>
              <a:defRPr/>
            </a:pPr>
            <a:r>
              <a:rPr lang="en-US" sz="1700" dirty="0" smtClean="0">
                <a:effectLst/>
              </a:rPr>
              <a:t>Higgs boson can decay into two photons</a:t>
            </a:r>
            <a:endParaRPr lang="en-US" sz="1700" dirty="0">
              <a:effectLst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8600" y="139700"/>
            <a:ext cx="3059439" cy="415498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100" dirty="0">
                <a:effectLst/>
              </a:rPr>
              <a:t>What </a:t>
            </a:r>
            <a:r>
              <a:rPr lang="en-US" sz="2100" dirty="0" smtClean="0">
                <a:effectLst/>
              </a:rPr>
              <a:t>did we observe ? </a:t>
            </a:r>
            <a:endParaRPr lang="en-US" sz="2000" u="sng" dirty="0">
              <a:effectLst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29123" y="980728"/>
            <a:ext cx="4279381" cy="3222360"/>
            <a:chOff x="4829123" y="-9384"/>
            <a:chExt cx="4279381" cy="3222360"/>
          </a:xfrm>
        </p:grpSpPr>
        <p:pic>
          <p:nvPicPr>
            <p:cNvPr id="12" name="Picture 11" descr="gammagamma_run194108_evt564224000_ispy_3d-annotated-2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9123" y="-9384"/>
              <a:ext cx="4279381" cy="3222360"/>
            </a:xfrm>
            <a:prstGeom prst="rect">
              <a:avLst/>
            </a:prstGeom>
            <a:ln w="38100" cmpd="sng">
              <a:solidFill>
                <a:srgbClr val="CC3300"/>
              </a:solidFill>
            </a:ln>
          </p:spPr>
        </p:pic>
        <p:cxnSp>
          <p:nvCxnSpPr>
            <p:cNvPr id="5" name="Straight Arrow Connector 4"/>
            <p:cNvCxnSpPr/>
            <p:nvPr/>
          </p:nvCxnSpPr>
          <p:spPr bwMode="auto">
            <a:xfrm flipV="1">
              <a:off x="5148064" y="1772816"/>
              <a:ext cx="1152128" cy="36004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H="1">
              <a:off x="7740352" y="1052736"/>
              <a:ext cx="1080120" cy="36004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4" name="Picture 3" descr="cms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91487"/>
            <a:ext cx="4766754" cy="41498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60951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7B2E301-F1AF-704D-8FAB-69093F56F658}" type="slidenum">
              <a:rPr lang="en-US" sz="1200">
                <a:solidFill>
                  <a:schemeClr val="tx2"/>
                </a:solidFill>
              </a:rPr>
              <a:pPr/>
              <a:t>27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445" y="332656"/>
            <a:ext cx="3031599" cy="353943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700" dirty="0">
                <a:effectLst/>
              </a:rPr>
              <a:t>a</a:t>
            </a:r>
            <a:r>
              <a:rPr lang="en-US" sz="1700" dirty="0" smtClean="0">
                <a:effectLst/>
              </a:rPr>
              <a:t>s well as into 4 electrons … </a:t>
            </a:r>
            <a:endParaRPr lang="en-US" sz="1700" dirty="0">
              <a:effectLst/>
            </a:endParaRPr>
          </a:p>
        </p:txBody>
      </p:sp>
      <p:pic>
        <p:nvPicPr>
          <p:cNvPr id="14" name="Picture 13" descr="run203602_evt82614360_VP1Base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4" y="1196752"/>
            <a:ext cx="8833106" cy="5296182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5868144" y="3861048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effectLst/>
            </a:endParaRPr>
          </a:p>
        </p:txBody>
      </p:sp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537785" y="4305290"/>
            <a:ext cx="7446520" cy="101566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effectLst/>
              </a:rPr>
              <a:t>It was not easy: one H</a:t>
            </a:r>
            <a:r>
              <a:rPr lang="en-US" sz="2000" dirty="0" smtClean="0">
                <a:effectLst/>
                <a:sym typeface="Wingdings"/>
              </a:rPr>
              <a:t> </a:t>
            </a:r>
            <a:r>
              <a:rPr lang="en-US" sz="2000" dirty="0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4e </a:t>
            </a:r>
            <a:r>
              <a:rPr lang="en-US" sz="2000" dirty="0" smtClean="0">
                <a:effectLst/>
                <a:sym typeface="Wingdings"/>
              </a:rPr>
              <a:t>produced every 10</a:t>
            </a:r>
            <a:r>
              <a:rPr lang="en-US" sz="2000" baseline="30000" dirty="0" smtClean="0">
                <a:effectLst/>
                <a:sym typeface="Wingdings"/>
              </a:rPr>
              <a:t>13</a:t>
            </a:r>
            <a:r>
              <a:rPr lang="en-US" sz="2000" dirty="0" smtClean="0">
                <a:effectLst/>
                <a:sym typeface="Wingdings"/>
              </a:rPr>
              <a:t> </a:t>
            </a:r>
            <a:r>
              <a:rPr lang="en-US" sz="2000" dirty="0" err="1" smtClean="0">
                <a:effectLst/>
                <a:sym typeface="Wingdings"/>
              </a:rPr>
              <a:t>pp</a:t>
            </a:r>
            <a:r>
              <a:rPr lang="en-US" sz="2000" dirty="0" smtClean="0">
                <a:effectLst/>
                <a:sym typeface="Wingdings"/>
              </a:rPr>
              <a:t> collisions 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2000" dirty="0" smtClean="0">
                <a:effectLst/>
                <a:sym typeface="Wingdings"/>
              </a:rPr>
              <a:t>Finding it </a:t>
            </a:r>
            <a:r>
              <a:rPr lang="en-US" sz="2000" dirty="0" smtClean="0">
                <a:effectLst/>
                <a:sym typeface="Wingdings"/>
              </a:rPr>
              <a:t>has </a:t>
            </a:r>
            <a:r>
              <a:rPr lang="en-US" sz="2000" dirty="0" smtClean="0">
                <a:effectLst/>
                <a:sym typeface="Wingdings"/>
              </a:rPr>
              <a:t>required </a:t>
            </a:r>
            <a:r>
              <a:rPr lang="en-US" sz="2000" dirty="0" smtClean="0">
                <a:effectLst/>
                <a:sym typeface="Wingdings"/>
              </a:rPr>
              <a:t>clever ideas and a huge amount </a:t>
            </a:r>
            <a:r>
              <a:rPr lang="en-US" sz="2000" dirty="0" smtClean="0">
                <a:effectLst/>
                <a:sym typeface="Wingdings"/>
              </a:rPr>
              <a:t>of </a:t>
            </a:r>
            <a:endParaRPr lang="en-US" sz="2000" dirty="0" smtClean="0">
              <a:effectLst/>
              <a:sym typeface="Wingdings"/>
            </a:endParaRPr>
          </a:p>
          <a:p>
            <a:r>
              <a:rPr lang="en-US" sz="2000" dirty="0">
                <a:effectLst/>
                <a:sym typeface="Wingdings"/>
              </a:rPr>
              <a:t> </a:t>
            </a:r>
            <a:r>
              <a:rPr lang="en-US" sz="2000" dirty="0" smtClean="0">
                <a:effectLst/>
                <a:sym typeface="Wingdings"/>
              </a:rPr>
              <a:t>    </a:t>
            </a:r>
            <a:r>
              <a:rPr lang="en-US" sz="2000" dirty="0" smtClean="0">
                <a:effectLst/>
                <a:sym typeface="Wingdings"/>
              </a:rPr>
              <a:t>meticulous experimental </a:t>
            </a:r>
            <a:r>
              <a:rPr lang="en-US" sz="2000" dirty="0" smtClean="0">
                <a:effectLst/>
                <a:sym typeface="Wingdings"/>
              </a:rPr>
              <a:t>work</a:t>
            </a:r>
          </a:p>
        </p:txBody>
      </p:sp>
    </p:spTree>
    <p:extLst>
      <p:ext uri="{BB962C8B-B14F-4D97-AF65-F5344CB8AC3E}">
        <p14:creationId xmlns:p14="http://schemas.microsoft.com/office/powerpoint/2010/main" val="1186402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8896029C-D808-954C-98CD-75D8F8245876}" type="slidenum">
              <a:rPr lang="en-US" sz="1200">
                <a:solidFill>
                  <a:schemeClr val="tx2"/>
                </a:solidFill>
              </a:rPr>
              <a:pPr/>
              <a:t>28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1297593" y="188640"/>
            <a:ext cx="5290631" cy="461665"/>
          </a:xfrm>
          <a:prstGeom prst="rect">
            <a:avLst/>
          </a:prstGeom>
          <a:solidFill>
            <a:srgbClr val="FFFF3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effectLst/>
                <a:sym typeface="Wingdings"/>
              </a:rPr>
              <a:t>Three Frequently-Asked-Questions</a:t>
            </a:r>
          </a:p>
        </p:txBody>
      </p:sp>
      <p:sp>
        <p:nvSpPr>
          <p:cNvPr id="7" name="Rectangle 37"/>
          <p:cNvSpPr>
            <a:spLocks noChangeArrowheads="1"/>
          </p:cNvSpPr>
          <p:nvPr/>
        </p:nvSpPr>
        <p:spPr bwMode="auto">
          <a:xfrm>
            <a:off x="179512" y="780380"/>
            <a:ext cx="8856984" cy="200054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effectLst/>
              </a:rPr>
              <a:t>1) Is this new particle </a:t>
            </a:r>
            <a:r>
              <a:rPr lang="en-US" sz="2000" dirty="0" smtClean="0">
                <a:effectLst/>
              </a:rPr>
              <a:t>a </a:t>
            </a:r>
            <a:r>
              <a:rPr lang="en-US" sz="2000" dirty="0" smtClean="0">
                <a:effectLst/>
              </a:rPr>
              <a:t>Higgs </a:t>
            </a:r>
            <a:r>
              <a:rPr lang="en-US" sz="2000" dirty="0" smtClean="0">
                <a:effectLst/>
              </a:rPr>
              <a:t>boson ? </a:t>
            </a:r>
          </a:p>
          <a:p>
            <a:endParaRPr lang="en-US" sz="2000" dirty="0" smtClean="0">
              <a:effectLst/>
            </a:endParaRPr>
          </a:p>
          <a:p>
            <a:r>
              <a:rPr lang="en-US" sz="3000" dirty="0" smtClean="0">
                <a:effectLst/>
              </a:rPr>
              <a:t>YES</a:t>
            </a:r>
            <a:r>
              <a:rPr lang="en-US" sz="1800" dirty="0" smtClean="0">
                <a:effectLst/>
              </a:rPr>
              <a:t>, according to the LHC measurements. </a:t>
            </a:r>
            <a:r>
              <a:rPr lang="en-US" sz="1800" dirty="0" smtClean="0">
                <a:effectLst/>
                <a:sym typeface="Wingdings"/>
              </a:rPr>
              <a:t>W</a:t>
            </a:r>
            <a:r>
              <a:rPr lang="en-US" sz="1800" dirty="0" smtClean="0">
                <a:effectLst/>
              </a:rPr>
              <a:t>e </a:t>
            </a:r>
            <a:r>
              <a:rPr lang="en-US" sz="1800" dirty="0" smtClean="0">
                <a:effectLst/>
              </a:rPr>
              <a:t>will </a:t>
            </a:r>
            <a:r>
              <a:rPr lang="en-US" sz="1800" dirty="0" smtClean="0">
                <a:effectLst/>
              </a:rPr>
              <a:t>continue to </a:t>
            </a:r>
            <a:r>
              <a:rPr lang="en-US" sz="1800" dirty="0" smtClean="0">
                <a:effectLst/>
              </a:rPr>
              <a:t>measure its properties in detail </a:t>
            </a:r>
            <a:r>
              <a:rPr lang="en-US" sz="1800" dirty="0" smtClean="0">
                <a:effectLst/>
              </a:rPr>
              <a:t>with present and future </a:t>
            </a:r>
            <a:r>
              <a:rPr lang="en-US" sz="1800" dirty="0" smtClean="0">
                <a:effectLst/>
              </a:rPr>
              <a:t>data to understand </a:t>
            </a:r>
            <a:r>
              <a:rPr lang="en-US" sz="1800" dirty="0" smtClean="0">
                <a:effectLst/>
              </a:rPr>
              <a:t>if </a:t>
            </a:r>
            <a:r>
              <a:rPr lang="en-US" sz="1800" dirty="0" smtClean="0">
                <a:effectLst/>
              </a:rPr>
              <a:t>it is the </a:t>
            </a:r>
            <a:r>
              <a:rPr lang="en-US" sz="1800" dirty="0">
                <a:effectLst/>
              </a:rPr>
              <a:t>S</a:t>
            </a:r>
            <a:r>
              <a:rPr lang="en-US" sz="1800" dirty="0" smtClean="0">
                <a:effectLst/>
              </a:rPr>
              <a:t>tandard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smtClean="0">
                <a:effectLst/>
              </a:rPr>
              <a:t>Model </a:t>
            </a:r>
            <a:r>
              <a:rPr lang="en-US" sz="1800" dirty="0" smtClean="0">
                <a:effectLst/>
              </a:rPr>
              <a:t>Higgs </a:t>
            </a:r>
            <a:r>
              <a:rPr lang="en-US" sz="1800" dirty="0" smtClean="0">
                <a:effectLst/>
              </a:rPr>
              <a:t>boson or a more exotic </a:t>
            </a:r>
            <a:r>
              <a:rPr lang="en-US" sz="1800" dirty="0" smtClean="0">
                <a:effectLst/>
              </a:rPr>
              <a:t>Higgs boson belonging </a:t>
            </a:r>
            <a:r>
              <a:rPr lang="en-US" sz="1800" dirty="0" smtClean="0">
                <a:effectLst/>
              </a:rPr>
              <a:t>to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smtClean="0">
                <a:effectLst/>
              </a:rPr>
              <a:t>a more general theory. </a:t>
            </a:r>
          </a:p>
        </p:txBody>
      </p:sp>
      <p:sp>
        <p:nvSpPr>
          <p:cNvPr id="8" name="Rectangle 37"/>
          <p:cNvSpPr>
            <a:spLocks noChangeArrowheads="1"/>
          </p:cNvSpPr>
          <p:nvPr/>
        </p:nvSpPr>
        <p:spPr bwMode="auto">
          <a:xfrm>
            <a:off x="280709" y="5085184"/>
            <a:ext cx="6451531" cy="1246495"/>
          </a:xfrm>
          <a:prstGeom prst="rect">
            <a:avLst/>
          </a:prstGeom>
          <a:solidFill>
            <a:srgbClr val="00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effectLst/>
              </a:rPr>
              <a:t>3) Will the Higgs boson change our day-by-day life ?</a:t>
            </a:r>
          </a:p>
          <a:p>
            <a:endParaRPr lang="en-US" sz="2500" dirty="0">
              <a:effectLst/>
            </a:endParaRPr>
          </a:p>
          <a:p>
            <a:r>
              <a:rPr lang="en-US" sz="3000" dirty="0" smtClean="0">
                <a:effectLst/>
              </a:rPr>
              <a:t>YES</a:t>
            </a:r>
            <a:r>
              <a:rPr lang="en-US" sz="1800" dirty="0" smtClean="0">
                <a:effectLst/>
              </a:rPr>
              <a:t>, it did already </a:t>
            </a:r>
            <a:r>
              <a:rPr lang="en-US" sz="1800" dirty="0" smtClean="0">
                <a:effectLst/>
              </a:rPr>
              <a:t>! </a:t>
            </a:r>
            <a:endParaRPr lang="en-US" sz="1800" dirty="0">
              <a:effectLst/>
            </a:endParaRP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251520" y="2868612"/>
            <a:ext cx="8424936" cy="2000548"/>
          </a:xfrm>
          <a:prstGeom prst="rect">
            <a:avLst/>
          </a:prstGeom>
          <a:solidFill>
            <a:srgbClr val="FF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effectLst/>
              </a:rPr>
              <a:t>2) Is the task of the LHC over ? </a:t>
            </a:r>
          </a:p>
          <a:p>
            <a:endParaRPr lang="en-US" sz="2000" dirty="0">
              <a:effectLst/>
            </a:endParaRPr>
          </a:p>
          <a:p>
            <a:r>
              <a:rPr lang="en-US" sz="3000" dirty="0" smtClean="0">
                <a:effectLst/>
              </a:rPr>
              <a:t>NO</a:t>
            </a:r>
            <a:r>
              <a:rPr lang="en-US" sz="1800" dirty="0" smtClean="0">
                <a:effectLst/>
              </a:rPr>
              <a:t>, </a:t>
            </a:r>
            <a:r>
              <a:rPr lang="en-US" sz="1800" dirty="0" smtClean="0">
                <a:effectLst/>
              </a:rPr>
              <a:t>this is just the beginning of the LHC exploration </a:t>
            </a:r>
            <a:r>
              <a:rPr lang="en-US" sz="1800" dirty="0" smtClean="0">
                <a:effectLst/>
              </a:rPr>
              <a:t>phase: the </a:t>
            </a:r>
            <a:r>
              <a:rPr lang="en-US" sz="1800" dirty="0" smtClean="0">
                <a:effectLst/>
              </a:rPr>
              <a:t>LHC was built to </a:t>
            </a:r>
            <a:r>
              <a:rPr lang="en-US" sz="1800" dirty="0" smtClean="0">
                <a:effectLst/>
              </a:rPr>
              <a:t>address </a:t>
            </a:r>
            <a:r>
              <a:rPr lang="en-US" sz="1800" dirty="0" smtClean="0">
                <a:effectLst/>
              </a:rPr>
              <a:t>many </a:t>
            </a:r>
            <a:r>
              <a:rPr lang="en-US" sz="1800" dirty="0" smtClean="0">
                <a:effectLst/>
              </a:rPr>
              <a:t>questions (see previous list) of which the origin of particle masses and the Higgs boson is only one (though a very fundamental</a:t>
            </a:r>
          </a:p>
          <a:p>
            <a:r>
              <a:rPr lang="en-US" sz="1800" dirty="0">
                <a:effectLst/>
              </a:rPr>
              <a:t>a</a:t>
            </a:r>
            <a:r>
              <a:rPr lang="en-US" sz="1800" dirty="0" smtClean="0">
                <a:effectLst/>
              </a:rPr>
              <a:t>nd crucial one !). </a:t>
            </a:r>
            <a:r>
              <a:rPr lang="en-US" sz="1800" dirty="0" smtClean="0">
                <a:effectLst/>
              </a:rPr>
              <a:t> </a:t>
            </a:r>
            <a:endParaRPr lang="en-US" sz="1800" dirty="0" smtClean="0">
              <a:effectLst/>
            </a:endParaRPr>
          </a:p>
        </p:txBody>
      </p:sp>
      <p:pic>
        <p:nvPicPr>
          <p:cNvPr id="9" name="Picture 8" descr="KVA.jp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841371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34925" y="4292600"/>
            <a:ext cx="9144000" cy="25209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mic Sans MS" pitchFamily="-111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0" y="2276475"/>
            <a:ext cx="9144000" cy="2520950"/>
          </a:xfrm>
          <a:prstGeom prst="rect">
            <a:avLst/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mic Sans MS" pitchFamily="-111" charset="0"/>
            </a:endParaRPr>
          </a:p>
        </p:txBody>
      </p:sp>
      <p:grpSp>
        <p:nvGrpSpPr>
          <p:cNvPr id="76803" name="Group 46"/>
          <p:cNvGrpSpPr>
            <a:grpSpLocks/>
          </p:cNvGrpSpPr>
          <p:nvPr/>
        </p:nvGrpSpPr>
        <p:grpSpPr bwMode="auto">
          <a:xfrm>
            <a:off x="323850" y="5084763"/>
            <a:ext cx="8569325" cy="1676400"/>
            <a:chOff x="396055" y="4447218"/>
            <a:chExt cx="8568434" cy="1675259"/>
          </a:xfrm>
        </p:grpSpPr>
        <p:pic>
          <p:nvPicPr>
            <p:cNvPr id="28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7167" y="4510675"/>
              <a:ext cx="2463544" cy="144681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9" name="TextBox 28"/>
            <p:cNvSpPr txBox="1"/>
            <p:nvPr/>
          </p:nvSpPr>
          <p:spPr>
            <a:xfrm>
              <a:off x="396055" y="5733804"/>
              <a:ext cx="2530212" cy="3680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000000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 dirty="0">
                  <a:effectLst/>
                </a:rPr>
                <a:t>Detecting particles</a:t>
              </a:r>
            </a:p>
          </p:txBody>
        </p:sp>
        <p:sp>
          <p:nvSpPr>
            <p:cNvPr id="30" name="Left-Right Arrow 29"/>
            <p:cNvSpPr/>
            <p:nvPr/>
          </p:nvSpPr>
          <p:spPr bwMode="auto">
            <a:xfrm>
              <a:off x="3419755" y="4843823"/>
              <a:ext cx="658744" cy="395018"/>
            </a:xfrm>
            <a:prstGeom prst="leftRightArrow">
              <a:avLst/>
            </a:prstGeom>
            <a:solidFill>
              <a:srgbClr val="000090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2400"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76826" name="TextBox 30"/>
            <p:cNvSpPr txBox="1">
              <a:spLocks noChangeArrowheads="1"/>
            </p:cNvSpPr>
            <p:nvPr/>
          </p:nvSpPr>
          <p:spPr bwMode="auto">
            <a:xfrm>
              <a:off x="4500215" y="4741201"/>
              <a:ext cx="1655559" cy="568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sz="3100" dirty="0">
                  <a:solidFill>
                    <a:srgbClr val="000090"/>
                  </a:solidFill>
                  <a:effectLst/>
                </a:rPr>
                <a:t>Imaging</a:t>
              </a:r>
            </a:p>
          </p:txBody>
        </p:sp>
        <p:sp>
          <p:nvSpPr>
            <p:cNvPr id="76827" name="TextBox 33"/>
            <p:cNvSpPr txBox="1">
              <a:spLocks noChangeArrowheads="1"/>
            </p:cNvSpPr>
            <p:nvPr/>
          </p:nvSpPr>
          <p:spPr bwMode="auto">
            <a:xfrm>
              <a:off x="4652627" y="5589276"/>
              <a:ext cx="1935742" cy="369080"/>
            </a:xfrm>
            <a:prstGeom prst="rect">
              <a:avLst/>
            </a:prstGeom>
            <a:solidFill>
              <a:srgbClr val="D9D9D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sz="1800">
                  <a:effectLst/>
                </a:rPr>
                <a:t>e.g. PET scanner</a:t>
              </a:r>
            </a:p>
          </p:txBody>
        </p:sp>
        <p:pic>
          <p:nvPicPr>
            <p:cNvPr id="38" name="Picture 1032" descr="PET_Alzheimer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29521" y="4447218"/>
              <a:ext cx="2234968" cy="16752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</p:grpSp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991840" y="92075"/>
            <a:ext cx="5526673" cy="400110"/>
          </a:xfrm>
          <a:prstGeom prst="rect">
            <a:avLst/>
          </a:prstGeom>
          <a:solidFill>
            <a:srgbClr val="99FF99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dirty="0" smtClean="0">
                <a:effectLst/>
              </a:rPr>
              <a:t>From fundamental science to everyone</a:t>
            </a:r>
            <a:r>
              <a:rPr lang="ja-JP" altLang="en-US" sz="2000" dirty="0" smtClean="0">
                <a:effectLst/>
              </a:rPr>
              <a:t>’</a:t>
            </a:r>
            <a:r>
              <a:rPr lang="en-US" sz="2000" dirty="0" smtClean="0">
                <a:effectLst/>
              </a:rPr>
              <a:t>s life</a:t>
            </a:r>
            <a:endParaRPr lang="en-US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6805" name="Text Box 27"/>
          <p:cNvSpPr txBox="1">
            <a:spLocks noChangeArrowheads="1"/>
          </p:cNvSpPr>
          <p:nvPr/>
        </p:nvSpPr>
        <p:spPr bwMode="auto">
          <a:xfrm>
            <a:off x="136152" y="652810"/>
            <a:ext cx="8396288" cy="615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700">
                <a:effectLst/>
              </a:rPr>
              <a:t>Extreme performance required in particle physics </a:t>
            </a:r>
            <a:r>
              <a:rPr lang="en-US" sz="1700">
                <a:effectLst/>
                <a:sym typeface="Symbol" charset="0"/>
              </a:rPr>
              <a:t> </a:t>
            </a:r>
            <a:r>
              <a:rPr lang="en-US" sz="1700">
                <a:effectLst/>
              </a:rPr>
              <a:t>cutting-edge technologies </a:t>
            </a:r>
          </a:p>
          <a:p>
            <a:r>
              <a:rPr lang="en-US" sz="1700">
                <a:effectLst/>
              </a:rPr>
              <a:t>developed at CERN and collaborating Institutes and then transferred to society.</a:t>
            </a:r>
          </a:p>
        </p:txBody>
      </p:sp>
      <p:sp>
        <p:nvSpPr>
          <p:cNvPr id="76806" name="Rectangle 41"/>
          <p:cNvSpPr>
            <a:spLocks noChangeArrowheads="1"/>
          </p:cNvSpPr>
          <p:nvPr/>
        </p:nvSpPr>
        <p:spPr bwMode="auto">
          <a:xfrm>
            <a:off x="137294" y="1340768"/>
            <a:ext cx="8539162" cy="87788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700">
                <a:effectLst/>
              </a:rPr>
              <a:t>Applications: medical imaging (e.g. PET), cancer therapy, materials science, airport</a:t>
            </a:r>
          </a:p>
          <a:p>
            <a:r>
              <a:rPr lang="en-US" sz="1700">
                <a:effectLst/>
              </a:rPr>
              <a:t>scanners, cargo screening, food sterilization, nuclear waste transmutation, etc. …</a:t>
            </a:r>
          </a:p>
          <a:p>
            <a:r>
              <a:rPr lang="en-US" sz="1700">
                <a:effectLst/>
              </a:rPr>
              <a:t>Not to mention the WEB and the GRID …</a:t>
            </a:r>
            <a:endParaRPr lang="en-US" sz="1700">
              <a:solidFill>
                <a:srgbClr val="009933"/>
              </a:solidFill>
              <a:effectLst/>
            </a:endParaRPr>
          </a:p>
        </p:txBody>
      </p:sp>
      <p:grpSp>
        <p:nvGrpSpPr>
          <p:cNvPr id="76807" name="Group 2"/>
          <p:cNvGrpSpPr>
            <a:grpSpLocks/>
          </p:cNvGrpSpPr>
          <p:nvPr/>
        </p:nvGrpSpPr>
        <p:grpSpPr bwMode="auto">
          <a:xfrm>
            <a:off x="34925" y="2349500"/>
            <a:ext cx="8857555" cy="2374899"/>
            <a:chOff x="35496" y="2348880"/>
            <a:chExt cx="8857432" cy="2376264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765" y="2441008"/>
              <a:ext cx="2138333" cy="147086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 bwMode="auto">
            <a:xfrm>
              <a:off x="35496" y="3924584"/>
              <a:ext cx="3384503" cy="8005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 dirty="0">
                  <a:solidFill>
                    <a:srgbClr val="000000"/>
                  </a:solidFill>
                  <a:effectLst/>
                </a:rPr>
                <a:t>Accelerating particle beams</a:t>
              </a:r>
            </a:p>
            <a:p>
              <a:pPr>
                <a:defRPr/>
              </a:pPr>
              <a:r>
                <a:rPr lang="en-US" sz="1400" dirty="0">
                  <a:solidFill>
                    <a:srgbClr val="000000"/>
                  </a:solidFill>
                  <a:effectLst/>
                </a:rPr>
                <a:t>~30’000 accelerators worldwide</a:t>
              </a:r>
            </a:p>
            <a:p>
              <a:pPr>
                <a:defRPr/>
              </a:pPr>
              <a:r>
                <a:rPr lang="en-US" sz="1400" dirty="0">
                  <a:solidFill>
                    <a:srgbClr val="000000"/>
                  </a:solidFill>
                  <a:effectLst/>
                </a:rPr>
                <a:t>~17’000 used for medicine</a:t>
              </a:r>
            </a:p>
          </p:txBody>
        </p:sp>
        <p:sp>
          <p:nvSpPr>
            <p:cNvPr id="76810" name="TextBox 18"/>
            <p:cNvSpPr txBox="1">
              <a:spLocks noChangeArrowheads="1"/>
            </p:cNvSpPr>
            <p:nvPr/>
          </p:nvSpPr>
          <p:spPr bwMode="auto">
            <a:xfrm>
              <a:off x="4123287" y="2348880"/>
              <a:ext cx="3185487" cy="5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GB" sz="3100" dirty="0">
                  <a:solidFill>
                    <a:srgbClr val="000090"/>
                  </a:solidFill>
                  <a:effectLst/>
                </a:rPr>
                <a:t>Hadron Therapy</a:t>
              </a: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3193634" y="2501368"/>
              <a:ext cx="658804" cy="397103"/>
            </a:xfrm>
            <a:prstGeom prst="leftRightArrow">
              <a:avLst/>
            </a:prstGeom>
            <a:solidFill>
              <a:srgbClr val="000090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2400"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76812" name="Group 1"/>
            <p:cNvGrpSpPr>
              <a:grpSpLocks/>
            </p:cNvGrpSpPr>
            <p:nvPr/>
          </p:nvGrpSpPr>
          <p:grpSpPr bwMode="auto">
            <a:xfrm>
              <a:off x="4375948" y="2996952"/>
              <a:ext cx="4228500" cy="1219255"/>
              <a:chOff x="3424365" y="3051040"/>
              <a:chExt cx="4228500" cy="1219255"/>
            </a:xfrm>
          </p:grpSpPr>
          <p:pic>
            <p:nvPicPr>
              <p:cNvPr id="76814" name="Picture 41" descr="Screen shot 2011-04-17 at 23.47.59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1991" y="3051041"/>
                <a:ext cx="1178837" cy="11430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6815" name="Picture 42" descr="Screen shot 2011-04-17 at 23.48.11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3051040"/>
                <a:ext cx="1136649" cy="11430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6816" name="Group 31"/>
              <p:cNvGrpSpPr>
                <a:grpSpLocks/>
              </p:cNvGrpSpPr>
              <p:nvPr/>
            </p:nvGrpSpPr>
            <p:grpSpPr bwMode="auto">
              <a:xfrm>
                <a:off x="3424365" y="3051040"/>
                <a:ext cx="1630338" cy="1219255"/>
                <a:chOff x="3347798" y="2438400"/>
                <a:chExt cx="1630315" cy="1219200"/>
              </a:xfrm>
            </p:grpSpPr>
            <p:grpSp>
              <p:nvGrpSpPr>
                <p:cNvPr id="76819" name="Group 43"/>
                <p:cNvGrpSpPr>
                  <a:grpSpLocks/>
                </p:cNvGrpSpPr>
                <p:nvPr/>
              </p:nvGrpSpPr>
              <p:grpSpPr bwMode="auto">
                <a:xfrm>
                  <a:off x="3352800" y="2438400"/>
                  <a:ext cx="1625313" cy="1219200"/>
                  <a:chOff x="6705600" y="2209518"/>
                  <a:chExt cx="1625313" cy="1219200"/>
                </a:xfrm>
              </p:grpSpPr>
              <p:pic>
                <p:nvPicPr>
                  <p:cNvPr id="76821" name="Picture 8" descr="single_spot"/>
                  <p:cNvPicPr>
                    <a:picLocks noChangeAspect="1" noChangeArrowheads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05600" y="2209518"/>
                    <a:ext cx="1625313" cy="1219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1" name="Rectangle 40"/>
                  <p:cNvSpPr/>
                  <p:nvPr/>
                </p:nvSpPr>
                <p:spPr>
                  <a:xfrm>
                    <a:off x="7314657" y="2209518"/>
                    <a:ext cx="990572" cy="524152"/>
                  </a:xfrm>
                  <a:prstGeom prst="rect">
                    <a:avLst/>
                  </a:prstGeom>
                </p:spPr>
                <p:txBody>
                  <a:bodyPr>
                    <a:spAutoFit/>
                  </a:bodyPr>
                  <a:lstStyle/>
                  <a:p>
                    <a:pPr algn="ctr" eaLnBrk="1" hangingPunct="1">
                      <a:defRPr/>
                    </a:pPr>
                    <a:r>
                      <a:rPr lang="en-GB" sz="1400" dirty="0">
                        <a:solidFill>
                          <a:srgbClr val="FFFF00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</a:rPr>
                      <a:t>Tumour Target</a:t>
                    </a:r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3347511" y="3048323"/>
                  <a:ext cx="690544" cy="40026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GB" sz="1000" dirty="0">
                      <a:solidFill>
                        <a:srgbClr val="FFFF00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</a:rPr>
                    <a:t>Protons</a:t>
                  </a:r>
                </a:p>
                <a:p>
                  <a:pPr>
                    <a:defRPr/>
                  </a:pPr>
                  <a:r>
                    <a:rPr lang="en-GB" sz="1000" dirty="0">
                      <a:solidFill>
                        <a:srgbClr val="FFFF00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</a:rPr>
                    <a:t>light ions</a:t>
                  </a:r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 bwMode="auto">
              <a:xfrm>
                <a:off x="5486212" y="3965965"/>
                <a:ext cx="552442" cy="27638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2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X-ray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 bwMode="auto">
              <a:xfrm>
                <a:off x="6616496" y="3948493"/>
                <a:ext cx="700077" cy="27638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2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protons</a:t>
                </a:r>
              </a:p>
            </p:txBody>
          </p:sp>
        </p:grpSp>
        <p:sp>
          <p:nvSpPr>
            <p:cNvPr id="76813" name="TextBox 34"/>
            <p:cNvSpPr txBox="1">
              <a:spLocks noChangeArrowheads="1"/>
            </p:cNvSpPr>
            <p:nvPr/>
          </p:nvSpPr>
          <p:spPr bwMode="auto">
            <a:xfrm>
              <a:off x="4145328" y="4345886"/>
              <a:ext cx="4747600" cy="307954"/>
            </a:xfrm>
            <a:prstGeom prst="rect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400" dirty="0" smtClean="0">
                  <a:effectLst/>
                </a:rPr>
                <a:t>&gt; 90000 </a:t>
              </a:r>
              <a:r>
                <a:rPr lang="en-US" sz="1400" dirty="0">
                  <a:effectLst/>
                </a:rPr>
                <a:t>patients treated worldwide  (30 facilities</a:t>
              </a:r>
              <a:r>
                <a:rPr lang="en-US" sz="1400" dirty="0" smtClean="0">
                  <a:effectLst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68690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eaLnBrk="1" hangingPunct="1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 eaLnBrk="1" hangingPunct="1"/>
              <a:t>3</a:t>
            </a:fld>
            <a:endParaRPr lang="en-US" sz="1200" b="1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-76200" y="8247"/>
            <a:ext cx="937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95536" y="2636912"/>
            <a:ext cx="8496944" cy="1512168"/>
          </a:xfrm>
          <a:prstGeom prst="rect">
            <a:avLst/>
          </a:prstGeom>
          <a:solidFill>
            <a:srgbClr val="012545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</a:t>
            </a: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States: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 Republic, Denmark, Finland, France, Germany, Greece, Hungary, Italy,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Netherlands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Norway, Poland, Portugal, Slovakia, Spain, Sweden, Switzerland and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Kingdom 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Observers: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Japan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Russian Federation</a:t>
            </a:r>
            <a:r>
              <a:rPr lang="en-GB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</a:t>
            </a:r>
            <a:r>
              <a:rPr lang="en-GB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 of America,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Turkey, the European Commission and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UNESCO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9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18864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607706" y="1333217"/>
            <a:ext cx="8140758" cy="1015663"/>
          </a:xfrm>
          <a:prstGeom prst="rect">
            <a:avLst/>
          </a:prstGeom>
          <a:solidFill>
            <a:srgbClr val="012545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1" hangingPunct="1">
              <a:defRPr/>
            </a:pPr>
            <a:r>
              <a:rPr lang="en-GB" sz="3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was founded 1954: 12 European States</a:t>
            </a:r>
          </a:p>
          <a:p>
            <a:pPr eaLnBrk="1" hangingPunct="1">
              <a:defRPr/>
            </a:pPr>
            <a:r>
              <a:rPr lang="en-GB" sz="3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20 Member </a:t>
            </a:r>
            <a:r>
              <a:rPr lang="en-GB" sz="3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States</a:t>
            </a:r>
            <a:endParaRPr lang="en-GB" sz="3000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216024" y="4437112"/>
            <a:ext cx="8964488" cy="1656184"/>
          </a:xfrm>
          <a:prstGeom prst="rect">
            <a:avLst/>
          </a:prstGeom>
          <a:solidFill>
            <a:srgbClr val="012545">
              <a:alpha val="7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2300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staff</a:t>
            </a:r>
            <a:endParaRPr lang="en-GB" sz="2000" dirty="0" smtClean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&gt; 10000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users</a:t>
            </a:r>
            <a:endParaRPr lang="en-GB" sz="2000" dirty="0" smtClean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</a:t>
            </a:r>
            <a:r>
              <a:rPr lang="en-GB" sz="2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Budget </a:t>
            </a:r>
            <a:r>
              <a:rPr lang="en-GB" sz="200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(</a:t>
            </a:r>
            <a:r>
              <a:rPr lang="en-GB" sz="2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2012) ~1000 MCHF </a:t>
            </a:r>
            <a:r>
              <a:rPr lang="en-GB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(</a:t>
            </a:r>
            <a:r>
              <a:rPr lang="en-GB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sym typeface="Wingdings"/>
              </a:rPr>
              <a:t>1 cappuccino/European citizen</a:t>
            </a:r>
            <a:r>
              <a:rPr lang="en-GB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)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j-lt"/>
              </a:rPr>
              <a:t>: </a:t>
            </a:r>
          </a:p>
          <a:p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j-lt"/>
              </a:rPr>
              <a:t> 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j-lt"/>
              </a:rPr>
              <a:t> </a:t>
            </a:r>
            <a:r>
              <a:rPr lang="en-GB" sz="2000" dirty="0" smtClean="0">
                <a:solidFill>
                  <a:schemeClr val="bg1"/>
                </a:solidFill>
                <a:latin typeface="+mj-lt"/>
              </a:rPr>
              <a:t>each 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M</a:t>
            </a:r>
            <a:r>
              <a:rPr lang="en-GB" sz="2000" dirty="0" smtClean="0">
                <a:solidFill>
                  <a:schemeClr val="bg1"/>
                </a:solidFill>
                <a:latin typeface="+mj-lt"/>
              </a:rPr>
              <a:t>ember 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S</a:t>
            </a:r>
            <a:r>
              <a:rPr lang="en-GB" sz="2000" dirty="0" smtClean="0">
                <a:solidFill>
                  <a:schemeClr val="bg1"/>
                </a:solidFill>
                <a:latin typeface="+mj-lt"/>
              </a:rPr>
              <a:t>tate 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contributes </a:t>
            </a:r>
            <a:r>
              <a:rPr lang="en-GB" sz="2000" dirty="0" smtClean="0">
                <a:solidFill>
                  <a:schemeClr val="bg1"/>
                </a:solidFill>
                <a:latin typeface="+mj-lt"/>
              </a:rPr>
              <a:t>in proportion to its income</a:t>
            </a:r>
          </a:p>
          <a:p>
            <a:r>
              <a:rPr lang="en-GB" sz="2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Sweden: </a:t>
            </a:r>
            <a:r>
              <a:rPr lang="en-GB" sz="200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~ </a:t>
            </a:r>
            <a:r>
              <a:rPr lang="en-GB" sz="2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xxx%</a:t>
            </a:r>
            <a:endParaRPr lang="en-GB" sz="2000" dirty="0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8" descr="KVA.jp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42620651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1"/>
          <p:cNvGrpSpPr>
            <a:grpSpLocks/>
          </p:cNvGrpSpPr>
          <p:nvPr/>
        </p:nvGrpSpPr>
        <p:grpSpPr bwMode="auto">
          <a:xfrm>
            <a:off x="-50800" y="0"/>
            <a:ext cx="9271000" cy="6900863"/>
            <a:chOff x="-50800" y="0"/>
            <a:chExt cx="9271000" cy="6900863"/>
          </a:xfrm>
        </p:grpSpPr>
        <p:sp>
          <p:nvSpPr>
            <p:cNvPr id="23555" name="Rectangle 100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3556" name="Group 96"/>
            <p:cNvGrpSpPr>
              <a:grpSpLocks/>
            </p:cNvGrpSpPr>
            <p:nvPr/>
          </p:nvGrpSpPr>
          <p:grpSpPr bwMode="auto">
            <a:xfrm>
              <a:off x="7573963" y="4343400"/>
              <a:ext cx="1646237" cy="1235075"/>
              <a:chOff x="4343400" y="5638800"/>
              <a:chExt cx="1645920" cy="1234440"/>
            </a:xfrm>
          </p:grpSpPr>
          <p:pic>
            <p:nvPicPr>
              <p:cNvPr id="23650" name="Picture 98" descr="olariu.jp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3400" y="5638800"/>
                <a:ext cx="1645920" cy="123444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51" name="TextBox 8"/>
              <p:cNvSpPr txBox="1">
                <a:spLocks noChangeArrowheads="1"/>
              </p:cNvSpPr>
              <p:nvPr/>
            </p:nvSpPr>
            <p:spPr bwMode="auto">
              <a:xfrm>
                <a:off x="4554537" y="6516000"/>
                <a:ext cx="1236663" cy="2921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Albert </a:t>
                </a:r>
                <a:r>
                  <a:rPr lang="en-US" sz="1300" dirty="0" err="1">
                    <a:effectLst/>
                  </a:rPr>
                  <a:t>Olariu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57" name="Group 53"/>
            <p:cNvGrpSpPr>
              <a:grpSpLocks/>
            </p:cNvGrpSpPr>
            <p:nvPr/>
          </p:nvGrpSpPr>
          <p:grpSpPr bwMode="auto">
            <a:xfrm>
              <a:off x="1295400" y="2755900"/>
              <a:ext cx="1508125" cy="1206500"/>
              <a:chOff x="2743200" y="2971800"/>
              <a:chExt cx="1508125" cy="1206788"/>
            </a:xfrm>
          </p:grpSpPr>
          <p:pic>
            <p:nvPicPr>
              <p:cNvPr id="23648" name="Picture 51" descr="JunjiTojo,jpg.jpg"/>
              <p:cNvPicPr preferRelativeResize="0"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3200" y="2971800"/>
                <a:ext cx="1508125" cy="1131888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9" name="TextBox 8"/>
              <p:cNvSpPr txBox="1">
                <a:spLocks noChangeArrowheads="1"/>
              </p:cNvSpPr>
              <p:nvPr/>
            </p:nvSpPr>
            <p:spPr bwMode="auto">
              <a:xfrm>
                <a:off x="2971800" y="3886200"/>
                <a:ext cx="989167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Junji</a:t>
                </a:r>
                <a:r>
                  <a:rPr lang="en-US" sz="1300" dirty="0">
                    <a:effectLst/>
                  </a:rPr>
                  <a:t> </a:t>
                </a:r>
                <a:r>
                  <a:rPr lang="en-US" sz="1300" dirty="0" err="1">
                    <a:effectLst/>
                  </a:rPr>
                  <a:t>Tojo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58" name="Group 80"/>
            <p:cNvGrpSpPr>
              <a:grpSpLocks/>
            </p:cNvGrpSpPr>
            <p:nvPr/>
          </p:nvGrpSpPr>
          <p:grpSpPr bwMode="auto">
            <a:xfrm>
              <a:off x="4191000" y="5029200"/>
              <a:ext cx="1096963" cy="1558925"/>
              <a:chOff x="4648199" y="4800600"/>
              <a:chExt cx="1097280" cy="1559243"/>
            </a:xfrm>
          </p:grpSpPr>
          <p:pic>
            <p:nvPicPr>
              <p:cNvPr id="23646" name="Picture 78" descr="MartinWoudstra.jpg"/>
              <p:cNvPicPr preferRelativeResize="0"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8199" y="4800600"/>
                <a:ext cx="1097280" cy="146304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7" name="TextBox 8"/>
              <p:cNvSpPr txBox="1">
                <a:spLocks noChangeArrowheads="1"/>
              </p:cNvSpPr>
              <p:nvPr/>
            </p:nvSpPr>
            <p:spPr bwMode="auto">
              <a:xfrm>
                <a:off x="4759615" y="5867400"/>
                <a:ext cx="955385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Martin </a:t>
                </a:r>
              </a:p>
              <a:p>
                <a:r>
                  <a:rPr lang="en-US" sz="1300" dirty="0" err="1">
                    <a:effectLst/>
                  </a:rPr>
                  <a:t>Woudstr</a:t>
                </a:r>
                <a:r>
                  <a:rPr lang="en-US" sz="1300" dirty="0" err="1"/>
                  <a:t>a</a:t>
                </a:r>
                <a:endParaRPr lang="en-US" sz="1300" dirty="0"/>
              </a:p>
            </p:txBody>
          </p:sp>
        </p:grpSp>
        <p:grpSp>
          <p:nvGrpSpPr>
            <p:cNvPr id="23559" name="Group 71"/>
            <p:cNvGrpSpPr>
              <a:grpSpLocks/>
            </p:cNvGrpSpPr>
            <p:nvPr/>
          </p:nvGrpSpPr>
          <p:grpSpPr bwMode="auto">
            <a:xfrm>
              <a:off x="2819400" y="5595938"/>
              <a:ext cx="1517650" cy="1262062"/>
              <a:chOff x="7620000" y="4300728"/>
              <a:chExt cx="1517469" cy="1261872"/>
            </a:xfrm>
          </p:grpSpPr>
          <p:pic>
            <p:nvPicPr>
              <p:cNvPr id="23644" name="Picture 69" descr="jan.kpg.jpg"/>
              <p:cNvPicPr preferRelativeResize="0"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8600" y="4300728"/>
                <a:ext cx="1133935" cy="1261872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5" name="TextBox 8"/>
              <p:cNvSpPr txBox="1">
                <a:spLocks noChangeArrowheads="1"/>
              </p:cNvSpPr>
              <p:nvPr/>
            </p:nvSpPr>
            <p:spPr bwMode="auto">
              <a:xfrm>
                <a:off x="7620000" y="5257800"/>
                <a:ext cx="1517469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Jan </a:t>
                </a:r>
                <a:r>
                  <a:rPr lang="en-US" sz="1300" dirty="0" err="1">
                    <a:effectLst/>
                  </a:rPr>
                  <a:t>Kretzsc</a:t>
                </a:r>
                <a:r>
                  <a:rPr lang="en-US" sz="1300" dirty="0" err="1"/>
                  <a:t>hmar</a:t>
                </a:r>
                <a:endParaRPr lang="en-US" sz="1300" dirty="0"/>
              </a:p>
            </p:txBody>
          </p:sp>
        </p:grpSp>
        <p:grpSp>
          <p:nvGrpSpPr>
            <p:cNvPr id="23560" name="Group 47"/>
            <p:cNvGrpSpPr>
              <a:grpSpLocks/>
            </p:cNvGrpSpPr>
            <p:nvPr/>
          </p:nvGrpSpPr>
          <p:grpSpPr bwMode="auto">
            <a:xfrm>
              <a:off x="0" y="2743200"/>
              <a:ext cx="1316038" cy="1527175"/>
              <a:chOff x="0" y="3048001"/>
              <a:chExt cx="1316046" cy="1527791"/>
            </a:xfrm>
          </p:grpSpPr>
          <p:pic>
            <p:nvPicPr>
              <p:cNvPr id="23642" name="Picture 45" descr="Alison.jpg"/>
              <p:cNvPicPr preferRelativeResize="0"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048001"/>
                <a:ext cx="1316046" cy="1527791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3" name="TextBox 8"/>
              <p:cNvSpPr txBox="1">
                <a:spLocks noChangeArrowheads="1"/>
              </p:cNvSpPr>
              <p:nvPr/>
            </p:nvSpPr>
            <p:spPr bwMode="auto">
              <a:xfrm>
                <a:off x="76200" y="4279612"/>
                <a:ext cx="1174602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Alison Lister</a:t>
                </a:r>
              </a:p>
            </p:txBody>
          </p:sp>
        </p:grpSp>
        <p:grpSp>
          <p:nvGrpSpPr>
            <p:cNvPr id="23561" name="Group 9"/>
            <p:cNvGrpSpPr>
              <a:grpSpLocks/>
            </p:cNvGrpSpPr>
            <p:nvPr/>
          </p:nvGrpSpPr>
          <p:grpSpPr bwMode="auto">
            <a:xfrm>
              <a:off x="0" y="0"/>
              <a:ext cx="1346200" cy="1371600"/>
              <a:chOff x="381000" y="1219200"/>
              <a:chExt cx="1345565" cy="1371600"/>
            </a:xfrm>
          </p:grpSpPr>
          <p:pic>
            <p:nvPicPr>
              <p:cNvPr id="23640" name="Picture 3" descr="AKorn.jpg"/>
              <p:cNvPicPr preferRelativeResize="0"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000" y="1219200"/>
                <a:ext cx="1345565" cy="13716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1" name="TextBox 8"/>
              <p:cNvSpPr txBox="1">
                <a:spLocks noChangeArrowheads="1"/>
              </p:cNvSpPr>
              <p:nvPr/>
            </p:nvSpPr>
            <p:spPr bwMode="auto">
              <a:xfrm>
                <a:off x="440014" y="2209800"/>
                <a:ext cx="1236386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Andreas </a:t>
                </a:r>
                <a:r>
                  <a:rPr lang="en-US" sz="1300" dirty="0" err="1">
                    <a:effectLst/>
                  </a:rPr>
                  <a:t>Korn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62" name="Group 16"/>
            <p:cNvGrpSpPr>
              <a:grpSpLocks/>
            </p:cNvGrpSpPr>
            <p:nvPr/>
          </p:nvGrpSpPr>
          <p:grpSpPr bwMode="auto">
            <a:xfrm>
              <a:off x="1343025" y="0"/>
              <a:ext cx="1400175" cy="1371600"/>
              <a:chOff x="1752600" y="304800"/>
              <a:chExt cx="1400175" cy="1372302"/>
            </a:xfrm>
          </p:grpSpPr>
          <p:pic>
            <p:nvPicPr>
              <p:cNvPr id="23638" name="Picture 5" descr="emily.jpeg"/>
              <p:cNvPicPr preferRelativeResize="0"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52600" y="304800"/>
                <a:ext cx="1400175" cy="1229354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9" name="TextBox 8"/>
              <p:cNvSpPr txBox="1">
                <a:spLocks noChangeArrowheads="1"/>
              </p:cNvSpPr>
              <p:nvPr/>
            </p:nvSpPr>
            <p:spPr bwMode="auto">
              <a:xfrm>
                <a:off x="1880964" y="1384714"/>
                <a:ext cx="1119411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Emily Nurse</a:t>
                </a:r>
              </a:p>
            </p:txBody>
          </p:sp>
        </p:grpSp>
        <p:grpSp>
          <p:nvGrpSpPr>
            <p:cNvPr id="23563" name="Group 15"/>
            <p:cNvGrpSpPr>
              <a:grpSpLocks/>
            </p:cNvGrpSpPr>
            <p:nvPr/>
          </p:nvGrpSpPr>
          <p:grpSpPr bwMode="auto">
            <a:xfrm>
              <a:off x="3962400" y="85725"/>
              <a:ext cx="1160463" cy="1362075"/>
              <a:chOff x="5181600" y="533436"/>
              <a:chExt cx="1160605" cy="1360970"/>
            </a:xfrm>
          </p:grpSpPr>
          <p:pic>
            <p:nvPicPr>
              <p:cNvPr id="23636" name="Picture 13" descr="David.png"/>
              <p:cNvPicPr preferRelativeResize="0"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1601" y="533436"/>
                <a:ext cx="1160604" cy="136097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7" name="TextBox 8"/>
              <p:cNvSpPr txBox="1">
                <a:spLocks noChangeArrowheads="1"/>
              </p:cNvSpPr>
              <p:nvPr/>
            </p:nvSpPr>
            <p:spPr bwMode="auto">
              <a:xfrm>
                <a:off x="5181600" y="1599741"/>
                <a:ext cx="1122504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David Miller</a:t>
                </a:r>
              </a:p>
            </p:txBody>
          </p:sp>
        </p:grpSp>
        <p:grpSp>
          <p:nvGrpSpPr>
            <p:cNvPr id="23564" name="Group 19"/>
            <p:cNvGrpSpPr>
              <a:grpSpLocks/>
            </p:cNvGrpSpPr>
            <p:nvPr/>
          </p:nvGrpSpPr>
          <p:grpSpPr bwMode="auto">
            <a:xfrm>
              <a:off x="4279900" y="1701800"/>
              <a:ext cx="1054100" cy="1574800"/>
              <a:chOff x="6781799" y="228600"/>
              <a:chExt cx="1054371" cy="1573911"/>
            </a:xfrm>
          </p:grpSpPr>
          <p:pic>
            <p:nvPicPr>
              <p:cNvPr id="23634" name="Picture 17" descr="antony.jpg"/>
              <p:cNvPicPr preferRelativeResize="0"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81799" y="228600"/>
                <a:ext cx="1054371" cy="1573911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5" name="TextBox 8"/>
              <p:cNvSpPr txBox="1">
                <a:spLocks noChangeArrowheads="1"/>
              </p:cNvSpPr>
              <p:nvPr/>
            </p:nvSpPr>
            <p:spPr bwMode="auto">
              <a:xfrm>
                <a:off x="6857998" y="1295013"/>
                <a:ext cx="830432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Anthony </a:t>
                </a:r>
              </a:p>
              <a:p>
                <a:r>
                  <a:rPr lang="en-US" sz="1300" dirty="0">
                    <a:effectLst/>
                  </a:rPr>
                  <a:t>Morley</a:t>
                </a:r>
              </a:p>
            </p:txBody>
          </p:sp>
        </p:grpSp>
        <p:grpSp>
          <p:nvGrpSpPr>
            <p:cNvPr id="23565" name="Group 31"/>
            <p:cNvGrpSpPr>
              <a:grpSpLocks/>
            </p:cNvGrpSpPr>
            <p:nvPr/>
          </p:nvGrpSpPr>
          <p:grpSpPr bwMode="auto">
            <a:xfrm>
              <a:off x="7823200" y="41275"/>
              <a:ext cx="1244600" cy="1558925"/>
              <a:chOff x="3352800" y="1752600"/>
              <a:chExt cx="1244727" cy="1559243"/>
            </a:xfrm>
          </p:grpSpPr>
          <p:pic>
            <p:nvPicPr>
              <p:cNvPr id="23632" name="Picture 29" descr="george.jpg"/>
              <p:cNvPicPr preferRelativeResize="0"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2800" y="1752600"/>
                <a:ext cx="1244727" cy="1433322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3" name="TextBox 8"/>
              <p:cNvSpPr txBox="1">
                <a:spLocks noChangeArrowheads="1"/>
              </p:cNvSpPr>
              <p:nvPr/>
            </p:nvSpPr>
            <p:spPr bwMode="auto">
              <a:xfrm>
                <a:off x="3429000" y="2819400"/>
                <a:ext cx="1087908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Georgios</a:t>
                </a:r>
                <a:r>
                  <a:rPr lang="en-US" sz="1300" dirty="0">
                    <a:effectLst/>
                  </a:rPr>
                  <a:t> </a:t>
                </a:r>
              </a:p>
              <a:p>
                <a:r>
                  <a:rPr lang="en-US" sz="1300" dirty="0" err="1">
                    <a:effectLst/>
                  </a:rPr>
                  <a:t>Choudalakis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66" name="Group 24"/>
            <p:cNvGrpSpPr>
              <a:grpSpLocks/>
            </p:cNvGrpSpPr>
            <p:nvPr/>
          </p:nvGrpSpPr>
          <p:grpSpPr bwMode="auto">
            <a:xfrm>
              <a:off x="0" y="1371600"/>
              <a:ext cx="1393825" cy="1524000"/>
              <a:chOff x="130019" y="1676400"/>
              <a:chExt cx="1393981" cy="1524000"/>
            </a:xfrm>
          </p:grpSpPr>
          <p:pic>
            <p:nvPicPr>
              <p:cNvPr id="23630" name="Picture 22" descr="lucotte.jpg"/>
              <p:cNvPicPr preferRelativeResize="0"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332" y="1676400"/>
                <a:ext cx="1147023" cy="1326245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1" name="TextBox 8"/>
              <p:cNvSpPr txBox="1">
                <a:spLocks noChangeArrowheads="1"/>
              </p:cNvSpPr>
              <p:nvPr/>
            </p:nvSpPr>
            <p:spPr bwMode="auto">
              <a:xfrm>
                <a:off x="130019" y="2908012"/>
                <a:ext cx="1393981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Arnaud </a:t>
                </a:r>
                <a:r>
                  <a:rPr lang="en-US" sz="1300" dirty="0" err="1">
                    <a:effectLst/>
                  </a:rPr>
                  <a:t>L</a:t>
                </a:r>
                <a:r>
                  <a:rPr lang="en-US" sz="1300" dirty="0" err="1"/>
                  <a:t>ucotte</a:t>
                </a:r>
                <a:endParaRPr lang="en-US" sz="1300" dirty="0"/>
              </a:p>
            </p:txBody>
          </p:sp>
        </p:grpSp>
        <p:grpSp>
          <p:nvGrpSpPr>
            <p:cNvPr id="23567" name="Group 41"/>
            <p:cNvGrpSpPr>
              <a:grpSpLocks/>
            </p:cNvGrpSpPr>
            <p:nvPr/>
          </p:nvGrpSpPr>
          <p:grpSpPr bwMode="auto">
            <a:xfrm>
              <a:off x="8039100" y="1676400"/>
              <a:ext cx="1028700" cy="1536700"/>
              <a:chOff x="7848600" y="1676400"/>
              <a:chExt cx="1028700" cy="1536192"/>
            </a:xfrm>
          </p:grpSpPr>
          <p:pic>
            <p:nvPicPr>
              <p:cNvPr id="23628" name="Picture 39" descr="seth.jpg"/>
              <p:cNvPicPr preferRelativeResize="0"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8600" y="1676400"/>
                <a:ext cx="1028700" cy="1536192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9" name="TextBox 8"/>
              <p:cNvSpPr txBox="1">
                <a:spLocks noChangeArrowheads="1"/>
              </p:cNvSpPr>
              <p:nvPr/>
            </p:nvSpPr>
            <p:spPr bwMode="auto">
              <a:xfrm>
                <a:off x="7866000" y="2895600"/>
                <a:ext cx="1000156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Seth </a:t>
                </a:r>
                <a:r>
                  <a:rPr lang="en-US" sz="1300" dirty="0" err="1">
                    <a:effectLst/>
                  </a:rPr>
                  <a:t>Zenz</a:t>
                </a:r>
                <a:r>
                  <a:rPr lang="en-US" sz="1300" dirty="0">
                    <a:effectLst/>
                  </a:rPr>
                  <a:t> </a:t>
                </a:r>
              </a:p>
            </p:txBody>
          </p:sp>
        </p:grpSp>
        <p:grpSp>
          <p:nvGrpSpPr>
            <p:cNvPr id="23568" name="Group 44"/>
            <p:cNvGrpSpPr>
              <a:grpSpLocks/>
            </p:cNvGrpSpPr>
            <p:nvPr/>
          </p:nvGrpSpPr>
          <p:grpSpPr bwMode="auto">
            <a:xfrm>
              <a:off x="5334000" y="1676400"/>
              <a:ext cx="1193800" cy="1592263"/>
              <a:chOff x="5299084" y="1524000"/>
              <a:chExt cx="1193726" cy="1592580"/>
            </a:xfrm>
          </p:grpSpPr>
          <p:pic>
            <p:nvPicPr>
              <p:cNvPr id="23626" name="Picture 42" descr="waller.jpg"/>
              <p:cNvPicPr preferRelativeResize="0"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5432" y="1524000"/>
                <a:ext cx="1147378" cy="159258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7" name="TextBox 8"/>
              <p:cNvSpPr txBox="1">
                <a:spLocks noChangeArrowheads="1"/>
              </p:cNvSpPr>
              <p:nvPr/>
            </p:nvSpPr>
            <p:spPr bwMode="auto">
              <a:xfrm>
                <a:off x="5299084" y="2667228"/>
                <a:ext cx="1183963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Peter Waller</a:t>
                </a:r>
              </a:p>
            </p:txBody>
          </p:sp>
        </p:grpSp>
        <p:grpSp>
          <p:nvGrpSpPr>
            <p:cNvPr id="23569" name="Group 97"/>
            <p:cNvGrpSpPr>
              <a:grpSpLocks/>
            </p:cNvGrpSpPr>
            <p:nvPr/>
          </p:nvGrpSpPr>
          <p:grpSpPr bwMode="auto">
            <a:xfrm>
              <a:off x="2874963" y="4038600"/>
              <a:ext cx="1239837" cy="1676400"/>
              <a:chOff x="2874962" y="5029200"/>
              <a:chExt cx="1239838" cy="1676400"/>
            </a:xfrm>
          </p:grpSpPr>
          <p:pic>
            <p:nvPicPr>
              <p:cNvPr id="23624" name="Picture 48" descr="scott.jpg"/>
              <p:cNvPicPr preferRelativeResize="0"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3521" y="5029200"/>
                <a:ext cx="1221279" cy="1574483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5" name="TextBox 8"/>
              <p:cNvSpPr txBox="1">
                <a:spLocks noChangeArrowheads="1"/>
              </p:cNvSpPr>
              <p:nvPr/>
            </p:nvSpPr>
            <p:spPr bwMode="auto">
              <a:xfrm>
                <a:off x="2874962" y="6413212"/>
                <a:ext cx="1239838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Scott Snyder</a:t>
                </a:r>
              </a:p>
            </p:txBody>
          </p:sp>
        </p:grpSp>
        <p:grpSp>
          <p:nvGrpSpPr>
            <p:cNvPr id="23570" name="Group 27"/>
            <p:cNvGrpSpPr>
              <a:grpSpLocks/>
            </p:cNvGrpSpPr>
            <p:nvPr/>
          </p:nvGrpSpPr>
          <p:grpSpPr bwMode="auto">
            <a:xfrm>
              <a:off x="6326188" y="4953000"/>
              <a:ext cx="1217612" cy="1752600"/>
              <a:chOff x="1676400" y="1600201"/>
              <a:chExt cx="1217062" cy="1752600"/>
            </a:xfrm>
          </p:grpSpPr>
          <p:pic>
            <p:nvPicPr>
              <p:cNvPr id="23622" name="Picture 25" descr="pascal.jpg"/>
              <p:cNvPicPr preferRelativeResize="0"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6400" y="1600201"/>
                <a:ext cx="1217062" cy="1521333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3" name="TextBox 8"/>
              <p:cNvSpPr txBox="1">
                <a:spLocks noChangeArrowheads="1"/>
              </p:cNvSpPr>
              <p:nvPr/>
            </p:nvSpPr>
            <p:spPr bwMode="auto">
              <a:xfrm>
                <a:off x="1815074" y="2860358"/>
                <a:ext cx="951070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Pascal </a:t>
                </a:r>
              </a:p>
              <a:p>
                <a:r>
                  <a:rPr lang="en-US" sz="1300" dirty="0" err="1">
                    <a:effectLst/>
                  </a:rPr>
                  <a:t>Pralavorio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71" name="Group 56"/>
            <p:cNvGrpSpPr>
              <a:grpSpLocks/>
            </p:cNvGrpSpPr>
            <p:nvPr/>
          </p:nvGrpSpPr>
          <p:grpSpPr bwMode="auto">
            <a:xfrm>
              <a:off x="4114800" y="3444875"/>
              <a:ext cx="1055688" cy="1508125"/>
              <a:chOff x="4278566" y="3124200"/>
              <a:chExt cx="1055434" cy="1508760"/>
            </a:xfrm>
          </p:grpSpPr>
          <p:pic>
            <p:nvPicPr>
              <p:cNvPr id="23620" name="Picture 54" descr="tatsuya.jpg"/>
              <p:cNvPicPr preferRelativeResize="0"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8566" y="3124200"/>
                <a:ext cx="1055434" cy="150876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1" name="TextBox 8"/>
              <p:cNvSpPr txBox="1">
                <a:spLocks noChangeArrowheads="1"/>
              </p:cNvSpPr>
              <p:nvPr/>
            </p:nvSpPr>
            <p:spPr bwMode="auto">
              <a:xfrm>
                <a:off x="4320000" y="4114800"/>
                <a:ext cx="999261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Tatsuya </a:t>
                </a:r>
              </a:p>
              <a:p>
                <a:r>
                  <a:rPr lang="en-US" sz="1300" dirty="0" err="1">
                    <a:effectLst/>
                  </a:rPr>
                  <a:t>Masubuchi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72" name="Group 59"/>
            <p:cNvGrpSpPr>
              <a:grpSpLocks/>
            </p:cNvGrpSpPr>
            <p:nvPr/>
          </p:nvGrpSpPr>
          <p:grpSpPr bwMode="auto">
            <a:xfrm>
              <a:off x="5267325" y="3381375"/>
              <a:ext cx="1057275" cy="1571625"/>
              <a:chOff x="5410200" y="3048000"/>
              <a:chExt cx="1057910" cy="1571655"/>
            </a:xfrm>
          </p:grpSpPr>
          <p:pic>
            <p:nvPicPr>
              <p:cNvPr id="23618" name="Picture 57" descr="fabr.jpeg"/>
              <p:cNvPicPr preferRelativeResize="0"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0200" y="3048000"/>
                <a:ext cx="1057910" cy="1413066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9" name="TextBox 8"/>
              <p:cNvSpPr txBox="1">
                <a:spLocks noChangeArrowheads="1"/>
              </p:cNvSpPr>
              <p:nvPr/>
            </p:nvSpPr>
            <p:spPr bwMode="auto">
              <a:xfrm>
                <a:off x="5465522" y="4127212"/>
                <a:ext cx="935278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Fabrizio</a:t>
                </a:r>
                <a:r>
                  <a:rPr lang="en-US" sz="1300" dirty="0">
                    <a:effectLst/>
                  </a:rPr>
                  <a:t>  </a:t>
                </a:r>
              </a:p>
              <a:p>
                <a:r>
                  <a:rPr lang="en-US" sz="1300" dirty="0">
                    <a:effectLst/>
                  </a:rPr>
                  <a:t>Salvator</a:t>
                </a:r>
                <a:r>
                  <a:rPr lang="en-US" sz="1300" dirty="0"/>
                  <a:t>e</a:t>
                </a:r>
              </a:p>
            </p:txBody>
          </p:sp>
        </p:grpSp>
        <p:grpSp>
          <p:nvGrpSpPr>
            <p:cNvPr id="23573" name="Group 62"/>
            <p:cNvGrpSpPr>
              <a:grpSpLocks/>
            </p:cNvGrpSpPr>
            <p:nvPr/>
          </p:nvGrpSpPr>
          <p:grpSpPr bwMode="auto">
            <a:xfrm>
              <a:off x="7620000" y="3200400"/>
              <a:ext cx="1512888" cy="1066800"/>
              <a:chOff x="6477000" y="3124200"/>
              <a:chExt cx="1512570" cy="1066800"/>
            </a:xfrm>
          </p:grpSpPr>
          <p:pic>
            <p:nvPicPr>
              <p:cNvPr id="23616" name="Picture 60" descr="iacopo.jpeg"/>
              <p:cNvPicPr preferRelativeResize="0"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000" y="3124200"/>
                <a:ext cx="1512570" cy="9525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7" name="TextBox 8"/>
              <p:cNvSpPr txBox="1">
                <a:spLocks noChangeArrowheads="1"/>
              </p:cNvSpPr>
              <p:nvPr/>
            </p:nvSpPr>
            <p:spPr bwMode="auto">
              <a:xfrm>
                <a:off x="6553200" y="3898612"/>
                <a:ext cx="1391946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Iacopo</a:t>
                </a:r>
                <a:r>
                  <a:rPr lang="en-US" sz="1300" dirty="0">
                    <a:effectLst/>
                  </a:rPr>
                  <a:t> </a:t>
                </a:r>
                <a:r>
                  <a:rPr lang="en-US" sz="1300" dirty="0" err="1">
                    <a:effectLst/>
                  </a:rPr>
                  <a:t>Vivarelli</a:t>
                </a:r>
                <a:r>
                  <a:rPr lang="en-US" sz="1300" dirty="0">
                    <a:effectLst/>
                  </a:rPr>
                  <a:t> </a:t>
                </a:r>
              </a:p>
            </p:txBody>
          </p:sp>
        </p:grpSp>
        <p:grpSp>
          <p:nvGrpSpPr>
            <p:cNvPr id="23574" name="Group 65"/>
            <p:cNvGrpSpPr>
              <a:grpSpLocks/>
            </p:cNvGrpSpPr>
            <p:nvPr/>
          </p:nvGrpSpPr>
          <p:grpSpPr bwMode="auto">
            <a:xfrm>
              <a:off x="6324600" y="3162300"/>
              <a:ext cx="1352550" cy="1714500"/>
              <a:chOff x="7867164" y="3162300"/>
              <a:chExt cx="1353036" cy="1714500"/>
            </a:xfrm>
          </p:grpSpPr>
          <p:pic>
            <p:nvPicPr>
              <p:cNvPr id="23614" name="Picture 63" descr="andy.jpg"/>
              <p:cNvPicPr preferRelativeResize="0"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94637" y="3162300"/>
                <a:ext cx="1249363" cy="17145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5" name="TextBox 8"/>
              <p:cNvSpPr txBox="1">
                <a:spLocks noChangeArrowheads="1"/>
              </p:cNvSpPr>
              <p:nvPr/>
            </p:nvSpPr>
            <p:spPr bwMode="auto">
              <a:xfrm>
                <a:off x="7867164" y="4584412"/>
                <a:ext cx="1353036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Andrew Nelson</a:t>
                </a:r>
              </a:p>
            </p:txBody>
          </p:sp>
        </p:grpSp>
        <p:grpSp>
          <p:nvGrpSpPr>
            <p:cNvPr id="23575" name="Group 21"/>
            <p:cNvGrpSpPr>
              <a:grpSpLocks/>
            </p:cNvGrpSpPr>
            <p:nvPr/>
          </p:nvGrpSpPr>
          <p:grpSpPr bwMode="auto">
            <a:xfrm>
              <a:off x="6477000" y="0"/>
              <a:ext cx="1430338" cy="1600200"/>
              <a:chOff x="7239000" y="228600"/>
              <a:chExt cx="1430338" cy="1600200"/>
            </a:xfrm>
          </p:grpSpPr>
          <p:pic>
            <p:nvPicPr>
              <p:cNvPr id="23612" name="Picture 18" descr="michael.jpeg"/>
              <p:cNvPicPr preferRelativeResize="0"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06660" y="228600"/>
                <a:ext cx="1227740" cy="1555073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3" name="TextBox 8"/>
              <p:cNvSpPr txBox="1">
                <a:spLocks noChangeArrowheads="1"/>
              </p:cNvSpPr>
              <p:nvPr/>
            </p:nvSpPr>
            <p:spPr bwMode="auto">
              <a:xfrm>
                <a:off x="7239000" y="1536412"/>
                <a:ext cx="1430338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Michael </a:t>
                </a:r>
                <a:r>
                  <a:rPr lang="en-US" sz="1300" dirty="0" err="1">
                    <a:effectLst/>
                  </a:rPr>
                  <a:t>Boehler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76" name="Group 74"/>
            <p:cNvGrpSpPr>
              <a:grpSpLocks/>
            </p:cNvGrpSpPr>
            <p:nvPr/>
          </p:nvGrpSpPr>
          <p:grpSpPr bwMode="auto">
            <a:xfrm>
              <a:off x="20638" y="5410200"/>
              <a:ext cx="1274762" cy="1490663"/>
              <a:chOff x="21407" y="5410200"/>
              <a:chExt cx="1273993" cy="1490843"/>
            </a:xfrm>
          </p:grpSpPr>
          <p:pic>
            <p:nvPicPr>
              <p:cNvPr id="23610" name="Picture 72" descr="julie.tiff"/>
              <p:cNvPicPr preferRelativeResize="0"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07" y="5410200"/>
                <a:ext cx="1273993" cy="1490843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1" name="TextBox 8"/>
              <p:cNvSpPr txBox="1">
                <a:spLocks noChangeArrowheads="1"/>
              </p:cNvSpPr>
              <p:nvPr/>
            </p:nvSpPr>
            <p:spPr bwMode="auto">
              <a:xfrm>
                <a:off x="58737" y="6565900"/>
                <a:ext cx="934464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Julie Kirk</a:t>
                </a:r>
              </a:p>
            </p:txBody>
          </p:sp>
        </p:grpSp>
        <p:grpSp>
          <p:nvGrpSpPr>
            <p:cNvPr id="23577" name="Group 77"/>
            <p:cNvGrpSpPr>
              <a:grpSpLocks/>
            </p:cNvGrpSpPr>
            <p:nvPr/>
          </p:nvGrpSpPr>
          <p:grpSpPr bwMode="auto">
            <a:xfrm>
              <a:off x="6654800" y="1600200"/>
              <a:ext cx="1193800" cy="1587500"/>
              <a:chOff x="1244600" y="4356100"/>
              <a:chExt cx="1193800" cy="1587500"/>
            </a:xfrm>
          </p:grpSpPr>
          <p:pic>
            <p:nvPicPr>
              <p:cNvPr id="23608" name="Picture 75" descr="sebastian.tiff"/>
              <p:cNvPicPr preferRelativeResize="0"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4600" y="4356100"/>
                <a:ext cx="1193800" cy="15875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09" name="TextBox 8"/>
              <p:cNvSpPr txBox="1">
                <a:spLocks noChangeArrowheads="1"/>
              </p:cNvSpPr>
              <p:nvPr/>
            </p:nvSpPr>
            <p:spPr bwMode="auto">
              <a:xfrm>
                <a:off x="1320800" y="5346700"/>
                <a:ext cx="954815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Sebastian </a:t>
                </a:r>
              </a:p>
              <a:p>
                <a:r>
                  <a:rPr lang="en-US" sz="1300" dirty="0" err="1">
                    <a:effectLst/>
                  </a:rPr>
                  <a:t>Eckweiler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78" name="Group 83"/>
            <p:cNvGrpSpPr>
              <a:grpSpLocks/>
            </p:cNvGrpSpPr>
            <p:nvPr/>
          </p:nvGrpSpPr>
          <p:grpSpPr bwMode="auto">
            <a:xfrm>
              <a:off x="2759075" y="2819400"/>
              <a:ext cx="1431925" cy="1243013"/>
              <a:chOff x="3810000" y="4495800"/>
              <a:chExt cx="1432485" cy="1243330"/>
            </a:xfrm>
          </p:grpSpPr>
          <p:pic>
            <p:nvPicPr>
              <p:cNvPr id="23606" name="Picture 81" descr="StephanHorner.png"/>
              <p:cNvPicPr preferRelativeResize="0"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6200" y="4495800"/>
                <a:ext cx="1201420" cy="124333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07" name="TextBox 8"/>
              <p:cNvSpPr txBox="1">
                <a:spLocks noChangeArrowheads="1"/>
              </p:cNvSpPr>
              <p:nvPr/>
            </p:nvSpPr>
            <p:spPr bwMode="auto">
              <a:xfrm>
                <a:off x="3810000" y="5346700"/>
                <a:ext cx="1432485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Stephan Horner</a:t>
                </a:r>
              </a:p>
            </p:txBody>
          </p:sp>
        </p:grpSp>
        <p:grpSp>
          <p:nvGrpSpPr>
            <p:cNvPr id="23579" name="Group 85"/>
            <p:cNvGrpSpPr>
              <a:grpSpLocks/>
            </p:cNvGrpSpPr>
            <p:nvPr/>
          </p:nvGrpSpPr>
          <p:grpSpPr bwMode="auto">
            <a:xfrm>
              <a:off x="5278438" y="5105400"/>
              <a:ext cx="1046162" cy="1676400"/>
              <a:chOff x="5257800" y="4495800"/>
              <a:chExt cx="1046480" cy="1676400"/>
            </a:xfrm>
          </p:grpSpPr>
          <p:pic>
            <p:nvPicPr>
              <p:cNvPr id="23604" name="Picture 83" descr="dinardo.jpg"/>
              <p:cNvPicPr preferRelativeResize="0">
                <a:picLocks noChangeAspect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57800" y="4495800"/>
                <a:ext cx="1046480" cy="1538326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05" name="TextBox 8"/>
              <p:cNvSpPr txBox="1">
                <a:spLocks noChangeArrowheads="1"/>
              </p:cNvSpPr>
              <p:nvPr/>
            </p:nvSpPr>
            <p:spPr bwMode="auto">
              <a:xfrm>
                <a:off x="5334000" y="5679757"/>
                <a:ext cx="885379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Roberto </a:t>
                </a:r>
              </a:p>
              <a:p>
                <a:r>
                  <a:rPr lang="en-US" sz="1300" dirty="0">
                    <a:effectLst/>
                  </a:rPr>
                  <a:t>Di </a:t>
                </a:r>
                <a:r>
                  <a:rPr lang="en-US" sz="1300" dirty="0" err="1">
                    <a:effectLst/>
                  </a:rPr>
                  <a:t>Nardo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0" name="Group 88"/>
            <p:cNvGrpSpPr>
              <a:grpSpLocks/>
            </p:cNvGrpSpPr>
            <p:nvPr/>
          </p:nvGrpSpPr>
          <p:grpSpPr bwMode="auto">
            <a:xfrm>
              <a:off x="1350963" y="5562600"/>
              <a:ext cx="1531937" cy="1225550"/>
              <a:chOff x="2648902" y="5532882"/>
              <a:chExt cx="1531860" cy="1225490"/>
            </a:xfrm>
          </p:grpSpPr>
          <p:pic>
            <p:nvPicPr>
              <p:cNvPr id="23602" name="Picture 86" descr="tancredi.jpg"/>
              <p:cNvPicPr preferRelativeResize="0">
                <a:picLocks noChangeAspect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48902" y="5532882"/>
                <a:ext cx="1531860" cy="122549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</p:pic>
          <p:sp>
            <p:nvSpPr>
              <p:cNvPr id="23603" name="TextBox 8"/>
              <p:cNvSpPr txBox="1">
                <a:spLocks noChangeArrowheads="1"/>
              </p:cNvSpPr>
              <p:nvPr/>
            </p:nvSpPr>
            <p:spPr bwMode="auto">
              <a:xfrm>
                <a:off x="2745501" y="6459529"/>
                <a:ext cx="1296000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Tancredi</a:t>
                </a:r>
                <a:r>
                  <a:rPr lang="en-US" sz="1300" dirty="0">
                    <a:effectLst/>
                  </a:rPr>
                  <a:t> </a:t>
                </a:r>
                <a:r>
                  <a:rPr lang="en-US" sz="1300" dirty="0" err="1">
                    <a:effectLst/>
                  </a:rPr>
                  <a:t>Carli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1" name="Group 91"/>
            <p:cNvGrpSpPr>
              <a:grpSpLocks/>
            </p:cNvGrpSpPr>
            <p:nvPr/>
          </p:nvGrpSpPr>
          <p:grpSpPr bwMode="auto">
            <a:xfrm>
              <a:off x="7437438" y="5578475"/>
              <a:ext cx="1706562" cy="1279525"/>
              <a:chOff x="7437120" y="5501640"/>
              <a:chExt cx="1706880" cy="1280160"/>
            </a:xfrm>
          </p:grpSpPr>
          <p:pic>
            <p:nvPicPr>
              <p:cNvPr id="23600" name="Picture 89" descr="serin.jpg"/>
              <p:cNvPicPr preferRelativeResize="0"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37120" y="5501640"/>
                <a:ext cx="1706880" cy="128016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01" name="TextBox 8"/>
              <p:cNvSpPr txBox="1">
                <a:spLocks noChangeArrowheads="1"/>
              </p:cNvSpPr>
              <p:nvPr/>
            </p:nvSpPr>
            <p:spPr bwMode="auto">
              <a:xfrm>
                <a:off x="7678737" y="6444002"/>
                <a:ext cx="1312835" cy="2925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/>
                  <a:t>Laurent </a:t>
                </a:r>
                <a:r>
                  <a:rPr lang="en-US" sz="1300" dirty="0" err="1"/>
                  <a:t>Serin</a:t>
                </a:r>
                <a:endParaRPr lang="en-US" sz="1300" dirty="0"/>
              </a:p>
            </p:txBody>
          </p:sp>
        </p:grpSp>
        <p:grpSp>
          <p:nvGrpSpPr>
            <p:cNvPr id="23582" name="Group 94"/>
            <p:cNvGrpSpPr>
              <a:grpSpLocks/>
            </p:cNvGrpSpPr>
            <p:nvPr/>
          </p:nvGrpSpPr>
          <p:grpSpPr bwMode="auto">
            <a:xfrm>
              <a:off x="1317625" y="3962400"/>
              <a:ext cx="1501775" cy="1423988"/>
              <a:chOff x="6248400" y="5334000"/>
              <a:chExt cx="1501996" cy="1423822"/>
            </a:xfrm>
          </p:grpSpPr>
          <p:pic>
            <p:nvPicPr>
              <p:cNvPr id="23598" name="Picture 44" descr="onyisi.jpeg"/>
              <p:cNvPicPr preferRelativeResize="0"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8400" y="5334000"/>
                <a:ext cx="1501996" cy="1423822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9" name="TextBox 8"/>
              <p:cNvSpPr txBox="1">
                <a:spLocks noChangeArrowheads="1"/>
              </p:cNvSpPr>
              <p:nvPr/>
            </p:nvSpPr>
            <p:spPr bwMode="auto">
              <a:xfrm>
                <a:off x="6383337" y="6433200"/>
                <a:ext cx="1236663" cy="2921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Peter </a:t>
                </a:r>
                <a:r>
                  <a:rPr lang="en-US" sz="1300" dirty="0" err="1">
                    <a:effectLst/>
                  </a:rPr>
                  <a:t>Onyisi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3" name="Group 35"/>
            <p:cNvGrpSpPr>
              <a:grpSpLocks/>
            </p:cNvGrpSpPr>
            <p:nvPr/>
          </p:nvGrpSpPr>
          <p:grpSpPr bwMode="auto">
            <a:xfrm>
              <a:off x="2676525" y="1524000"/>
              <a:ext cx="1666875" cy="1358900"/>
              <a:chOff x="4648200" y="1828800"/>
              <a:chExt cx="1667575" cy="1359188"/>
            </a:xfrm>
          </p:grpSpPr>
          <p:pic>
            <p:nvPicPr>
              <p:cNvPr id="23596" name="Picture 33" descr="ariel.tiff"/>
              <p:cNvPicPr preferRelativeResize="0"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400" y="1828800"/>
                <a:ext cx="1386840" cy="13335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7" name="TextBox 8"/>
              <p:cNvSpPr txBox="1">
                <a:spLocks noChangeArrowheads="1"/>
              </p:cNvSpPr>
              <p:nvPr/>
            </p:nvSpPr>
            <p:spPr bwMode="auto">
              <a:xfrm>
                <a:off x="4648200" y="2895600"/>
                <a:ext cx="1667575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Ariel Schwartzman</a:t>
                </a:r>
              </a:p>
            </p:txBody>
          </p:sp>
        </p:grpSp>
        <p:grpSp>
          <p:nvGrpSpPr>
            <p:cNvPr id="23584" name="Group 44"/>
            <p:cNvGrpSpPr>
              <a:grpSpLocks/>
            </p:cNvGrpSpPr>
            <p:nvPr/>
          </p:nvGrpSpPr>
          <p:grpSpPr bwMode="auto">
            <a:xfrm>
              <a:off x="1143000" y="1371600"/>
              <a:ext cx="1660525" cy="1371600"/>
              <a:chOff x="6324604" y="1737360"/>
              <a:chExt cx="1660135" cy="1370974"/>
            </a:xfrm>
          </p:grpSpPr>
          <p:pic>
            <p:nvPicPr>
              <p:cNvPr id="23594" name="Picture 42" descr="leonid.jpg"/>
              <p:cNvPicPr preferRelativeResize="0"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24604" y="1737360"/>
                <a:ext cx="1660135" cy="1245108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5" name="TextBox 8"/>
              <p:cNvSpPr txBox="1">
                <a:spLocks noChangeArrowheads="1"/>
              </p:cNvSpPr>
              <p:nvPr/>
            </p:nvSpPr>
            <p:spPr bwMode="auto">
              <a:xfrm>
                <a:off x="6476977" y="2815946"/>
                <a:ext cx="1305823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Leonid </a:t>
                </a:r>
                <a:r>
                  <a:rPr lang="en-US" sz="1300" dirty="0" err="1">
                    <a:effectLst/>
                  </a:rPr>
                  <a:t>Gladilin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5" name="Group 28"/>
            <p:cNvGrpSpPr>
              <a:grpSpLocks/>
            </p:cNvGrpSpPr>
            <p:nvPr/>
          </p:nvGrpSpPr>
          <p:grpSpPr bwMode="auto">
            <a:xfrm>
              <a:off x="2667000" y="0"/>
              <a:ext cx="1347788" cy="1489075"/>
              <a:chOff x="2895600" y="69850"/>
              <a:chExt cx="1347727" cy="1489563"/>
            </a:xfrm>
          </p:grpSpPr>
          <p:pic>
            <p:nvPicPr>
              <p:cNvPr id="23592" name="Picture 10" descr="marja.png"/>
              <p:cNvPicPr preferRelativeResize="0"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5300" y="69850"/>
                <a:ext cx="1079500" cy="146812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3" name="TextBox 8"/>
              <p:cNvSpPr txBox="1">
                <a:spLocks noChangeArrowheads="1"/>
              </p:cNvSpPr>
              <p:nvPr/>
            </p:nvSpPr>
            <p:spPr bwMode="auto">
              <a:xfrm>
                <a:off x="2895600" y="1066800"/>
                <a:ext cx="1347727" cy="49261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Marija</a:t>
                </a:r>
                <a:r>
                  <a:rPr lang="en-US" sz="1300" dirty="0">
                    <a:effectLst/>
                  </a:rPr>
                  <a:t> </a:t>
                </a:r>
                <a:r>
                  <a:rPr lang="en-US" sz="1300" dirty="0" err="1">
                    <a:effectLst/>
                  </a:rPr>
                  <a:t>Vranjes</a:t>
                </a:r>
                <a:r>
                  <a:rPr lang="en-US" sz="1300" dirty="0">
                    <a:effectLst/>
                  </a:rPr>
                  <a:t> </a:t>
                </a:r>
              </a:p>
              <a:p>
                <a:r>
                  <a:rPr lang="en-US" sz="1300" dirty="0" err="1">
                    <a:effectLst/>
                  </a:rPr>
                  <a:t>Milosavljevic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6" name="Group 68"/>
            <p:cNvGrpSpPr>
              <a:grpSpLocks/>
            </p:cNvGrpSpPr>
            <p:nvPr/>
          </p:nvGrpSpPr>
          <p:grpSpPr bwMode="auto">
            <a:xfrm>
              <a:off x="-50800" y="4267200"/>
              <a:ext cx="1498600" cy="1206500"/>
              <a:chOff x="-51109" y="4267200"/>
              <a:chExt cx="1498909" cy="1206788"/>
            </a:xfrm>
          </p:grpSpPr>
          <p:pic>
            <p:nvPicPr>
              <p:cNvPr id="23590" name="Picture 66" descr="fortin.jpeg"/>
              <p:cNvPicPr preferRelativeResize="0">
                <a:picLocks noChangeAspect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0" y="4267200"/>
                <a:ext cx="1348740" cy="109728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1" name="TextBox 8"/>
              <p:cNvSpPr txBox="1">
                <a:spLocks noChangeArrowheads="1"/>
              </p:cNvSpPr>
              <p:nvPr/>
            </p:nvSpPr>
            <p:spPr bwMode="auto">
              <a:xfrm>
                <a:off x="-51109" y="5181600"/>
                <a:ext cx="1498909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Dominique Fortin</a:t>
                </a:r>
              </a:p>
            </p:txBody>
          </p:sp>
        </p:grpSp>
        <p:grpSp>
          <p:nvGrpSpPr>
            <p:cNvPr id="23587" name="Group 106"/>
            <p:cNvGrpSpPr>
              <a:grpSpLocks/>
            </p:cNvGrpSpPr>
            <p:nvPr/>
          </p:nvGrpSpPr>
          <p:grpSpPr bwMode="auto">
            <a:xfrm>
              <a:off x="5006975" y="76200"/>
              <a:ext cx="1546225" cy="1600200"/>
              <a:chOff x="5006975" y="76200"/>
              <a:chExt cx="1546225" cy="1600200"/>
            </a:xfrm>
          </p:grpSpPr>
          <p:pic>
            <p:nvPicPr>
              <p:cNvPr id="23588" name="Picture 105" descr="jo.png"/>
              <p:cNvPicPr preferRelativeResize="0">
                <a:picLocks noChangeAspect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1600" y="76200"/>
                <a:ext cx="1322070" cy="15671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89" name="TextBox 8"/>
              <p:cNvSpPr txBox="1">
                <a:spLocks noChangeArrowheads="1"/>
              </p:cNvSpPr>
              <p:nvPr/>
            </p:nvSpPr>
            <p:spPr bwMode="auto">
              <a:xfrm>
                <a:off x="5006975" y="1384012"/>
                <a:ext cx="1546225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Johanna </a:t>
                </a:r>
                <a:r>
                  <a:rPr lang="en-US" sz="1300" dirty="0" err="1">
                    <a:effectLst/>
                  </a:rPr>
                  <a:t>Fleckner</a:t>
                </a:r>
                <a:endParaRPr lang="en-US" sz="1300" dirty="0"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9369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1"/>
          <p:cNvGrpSpPr>
            <a:grpSpLocks/>
          </p:cNvGrpSpPr>
          <p:nvPr/>
        </p:nvGrpSpPr>
        <p:grpSpPr bwMode="auto">
          <a:xfrm>
            <a:off x="-50800" y="0"/>
            <a:ext cx="9271000" cy="6900863"/>
            <a:chOff x="-50800" y="0"/>
            <a:chExt cx="9271000" cy="6900863"/>
          </a:xfrm>
        </p:grpSpPr>
        <p:sp>
          <p:nvSpPr>
            <p:cNvPr id="23555" name="Rectangle 100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3556" name="Group 96"/>
            <p:cNvGrpSpPr>
              <a:grpSpLocks/>
            </p:cNvGrpSpPr>
            <p:nvPr/>
          </p:nvGrpSpPr>
          <p:grpSpPr bwMode="auto">
            <a:xfrm>
              <a:off x="7573963" y="4343400"/>
              <a:ext cx="1646237" cy="1235075"/>
              <a:chOff x="4343400" y="5638800"/>
              <a:chExt cx="1645920" cy="1234440"/>
            </a:xfrm>
          </p:grpSpPr>
          <p:pic>
            <p:nvPicPr>
              <p:cNvPr id="23650" name="Picture 98" descr="olariu.jp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3400" y="5638800"/>
                <a:ext cx="1645920" cy="123444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51" name="TextBox 8"/>
              <p:cNvSpPr txBox="1">
                <a:spLocks noChangeArrowheads="1"/>
              </p:cNvSpPr>
              <p:nvPr/>
            </p:nvSpPr>
            <p:spPr bwMode="auto">
              <a:xfrm>
                <a:off x="4554537" y="6516000"/>
                <a:ext cx="1236663" cy="2921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Albert </a:t>
                </a:r>
                <a:r>
                  <a:rPr lang="en-US" sz="1300" dirty="0" err="1">
                    <a:effectLst/>
                  </a:rPr>
                  <a:t>Olariu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57" name="Group 53"/>
            <p:cNvGrpSpPr>
              <a:grpSpLocks/>
            </p:cNvGrpSpPr>
            <p:nvPr/>
          </p:nvGrpSpPr>
          <p:grpSpPr bwMode="auto">
            <a:xfrm>
              <a:off x="1295400" y="2755900"/>
              <a:ext cx="1508125" cy="1206500"/>
              <a:chOff x="2743200" y="2971800"/>
              <a:chExt cx="1508125" cy="1206788"/>
            </a:xfrm>
          </p:grpSpPr>
          <p:pic>
            <p:nvPicPr>
              <p:cNvPr id="23648" name="Picture 51" descr="JunjiTojo,jpg.jpg"/>
              <p:cNvPicPr preferRelativeResize="0"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3200" y="2971800"/>
                <a:ext cx="1508125" cy="1131888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9" name="TextBox 8"/>
              <p:cNvSpPr txBox="1">
                <a:spLocks noChangeArrowheads="1"/>
              </p:cNvSpPr>
              <p:nvPr/>
            </p:nvSpPr>
            <p:spPr bwMode="auto">
              <a:xfrm>
                <a:off x="2971800" y="3886200"/>
                <a:ext cx="989167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Junji</a:t>
                </a:r>
                <a:r>
                  <a:rPr lang="en-US" sz="1300" dirty="0">
                    <a:effectLst/>
                  </a:rPr>
                  <a:t> </a:t>
                </a:r>
                <a:r>
                  <a:rPr lang="en-US" sz="1300" dirty="0" err="1">
                    <a:effectLst/>
                  </a:rPr>
                  <a:t>Tojo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58" name="Group 80"/>
            <p:cNvGrpSpPr>
              <a:grpSpLocks/>
            </p:cNvGrpSpPr>
            <p:nvPr/>
          </p:nvGrpSpPr>
          <p:grpSpPr bwMode="auto">
            <a:xfrm>
              <a:off x="4191000" y="5029200"/>
              <a:ext cx="1096963" cy="1558925"/>
              <a:chOff x="4648199" y="4800600"/>
              <a:chExt cx="1097280" cy="1559243"/>
            </a:xfrm>
          </p:grpSpPr>
          <p:pic>
            <p:nvPicPr>
              <p:cNvPr id="23646" name="Picture 78" descr="MartinWoudstra.jpg"/>
              <p:cNvPicPr preferRelativeResize="0"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8199" y="4800600"/>
                <a:ext cx="1097280" cy="146304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7" name="TextBox 8"/>
              <p:cNvSpPr txBox="1">
                <a:spLocks noChangeArrowheads="1"/>
              </p:cNvSpPr>
              <p:nvPr/>
            </p:nvSpPr>
            <p:spPr bwMode="auto">
              <a:xfrm>
                <a:off x="4759615" y="5867400"/>
                <a:ext cx="955385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Martin </a:t>
                </a:r>
              </a:p>
              <a:p>
                <a:r>
                  <a:rPr lang="en-US" sz="1300" dirty="0" err="1">
                    <a:effectLst/>
                  </a:rPr>
                  <a:t>Woudstr</a:t>
                </a:r>
                <a:r>
                  <a:rPr lang="en-US" sz="1300" dirty="0" err="1"/>
                  <a:t>a</a:t>
                </a:r>
                <a:endParaRPr lang="en-US" sz="1300" dirty="0"/>
              </a:p>
            </p:txBody>
          </p:sp>
        </p:grpSp>
        <p:grpSp>
          <p:nvGrpSpPr>
            <p:cNvPr id="23559" name="Group 71"/>
            <p:cNvGrpSpPr>
              <a:grpSpLocks/>
            </p:cNvGrpSpPr>
            <p:nvPr/>
          </p:nvGrpSpPr>
          <p:grpSpPr bwMode="auto">
            <a:xfrm>
              <a:off x="2819400" y="5595938"/>
              <a:ext cx="1517650" cy="1262062"/>
              <a:chOff x="7620000" y="4300728"/>
              <a:chExt cx="1517469" cy="1261872"/>
            </a:xfrm>
          </p:grpSpPr>
          <p:pic>
            <p:nvPicPr>
              <p:cNvPr id="23644" name="Picture 69" descr="jan.kpg.jpg"/>
              <p:cNvPicPr preferRelativeResize="0"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8600" y="4300728"/>
                <a:ext cx="1133935" cy="1261872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5" name="TextBox 8"/>
              <p:cNvSpPr txBox="1">
                <a:spLocks noChangeArrowheads="1"/>
              </p:cNvSpPr>
              <p:nvPr/>
            </p:nvSpPr>
            <p:spPr bwMode="auto">
              <a:xfrm>
                <a:off x="7620000" y="5257800"/>
                <a:ext cx="1517469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Jan </a:t>
                </a:r>
                <a:r>
                  <a:rPr lang="en-US" sz="1300" dirty="0" err="1">
                    <a:effectLst/>
                  </a:rPr>
                  <a:t>Kretzsc</a:t>
                </a:r>
                <a:r>
                  <a:rPr lang="en-US" sz="1300" dirty="0" err="1"/>
                  <a:t>hmar</a:t>
                </a:r>
                <a:endParaRPr lang="en-US" sz="1300" dirty="0"/>
              </a:p>
            </p:txBody>
          </p:sp>
        </p:grpSp>
        <p:grpSp>
          <p:nvGrpSpPr>
            <p:cNvPr id="23560" name="Group 47"/>
            <p:cNvGrpSpPr>
              <a:grpSpLocks/>
            </p:cNvGrpSpPr>
            <p:nvPr/>
          </p:nvGrpSpPr>
          <p:grpSpPr bwMode="auto">
            <a:xfrm>
              <a:off x="0" y="2743200"/>
              <a:ext cx="1316038" cy="1527175"/>
              <a:chOff x="0" y="3048001"/>
              <a:chExt cx="1316046" cy="1527791"/>
            </a:xfrm>
          </p:grpSpPr>
          <p:pic>
            <p:nvPicPr>
              <p:cNvPr id="23642" name="Picture 45" descr="Alison.jpg"/>
              <p:cNvPicPr preferRelativeResize="0"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048001"/>
                <a:ext cx="1316046" cy="1527791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3" name="TextBox 8"/>
              <p:cNvSpPr txBox="1">
                <a:spLocks noChangeArrowheads="1"/>
              </p:cNvSpPr>
              <p:nvPr/>
            </p:nvSpPr>
            <p:spPr bwMode="auto">
              <a:xfrm>
                <a:off x="76200" y="4279612"/>
                <a:ext cx="1174602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Alison Lister</a:t>
                </a:r>
              </a:p>
            </p:txBody>
          </p:sp>
        </p:grpSp>
        <p:grpSp>
          <p:nvGrpSpPr>
            <p:cNvPr id="23561" name="Group 9"/>
            <p:cNvGrpSpPr>
              <a:grpSpLocks/>
            </p:cNvGrpSpPr>
            <p:nvPr/>
          </p:nvGrpSpPr>
          <p:grpSpPr bwMode="auto">
            <a:xfrm>
              <a:off x="0" y="0"/>
              <a:ext cx="1346200" cy="1371600"/>
              <a:chOff x="381000" y="1219200"/>
              <a:chExt cx="1345565" cy="1371600"/>
            </a:xfrm>
          </p:grpSpPr>
          <p:pic>
            <p:nvPicPr>
              <p:cNvPr id="23640" name="Picture 3" descr="AKorn.jpg"/>
              <p:cNvPicPr preferRelativeResize="0"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000" y="1219200"/>
                <a:ext cx="1345565" cy="13716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41" name="TextBox 8"/>
              <p:cNvSpPr txBox="1">
                <a:spLocks noChangeArrowheads="1"/>
              </p:cNvSpPr>
              <p:nvPr/>
            </p:nvSpPr>
            <p:spPr bwMode="auto">
              <a:xfrm>
                <a:off x="440014" y="2209800"/>
                <a:ext cx="1236386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Andreas </a:t>
                </a:r>
                <a:r>
                  <a:rPr lang="en-US" sz="1300" dirty="0" err="1">
                    <a:effectLst/>
                  </a:rPr>
                  <a:t>Korn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62" name="Group 16"/>
            <p:cNvGrpSpPr>
              <a:grpSpLocks/>
            </p:cNvGrpSpPr>
            <p:nvPr/>
          </p:nvGrpSpPr>
          <p:grpSpPr bwMode="auto">
            <a:xfrm>
              <a:off x="1343025" y="0"/>
              <a:ext cx="1400175" cy="1371600"/>
              <a:chOff x="1752600" y="304800"/>
              <a:chExt cx="1400175" cy="1372302"/>
            </a:xfrm>
          </p:grpSpPr>
          <p:pic>
            <p:nvPicPr>
              <p:cNvPr id="23638" name="Picture 5" descr="emily.jpeg"/>
              <p:cNvPicPr preferRelativeResize="0"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52600" y="304800"/>
                <a:ext cx="1400175" cy="1229354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9" name="TextBox 8"/>
              <p:cNvSpPr txBox="1">
                <a:spLocks noChangeArrowheads="1"/>
              </p:cNvSpPr>
              <p:nvPr/>
            </p:nvSpPr>
            <p:spPr bwMode="auto">
              <a:xfrm>
                <a:off x="1880964" y="1384714"/>
                <a:ext cx="1119411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Emily Nurse</a:t>
                </a:r>
              </a:p>
            </p:txBody>
          </p:sp>
        </p:grpSp>
        <p:grpSp>
          <p:nvGrpSpPr>
            <p:cNvPr id="23563" name="Group 15"/>
            <p:cNvGrpSpPr>
              <a:grpSpLocks/>
            </p:cNvGrpSpPr>
            <p:nvPr/>
          </p:nvGrpSpPr>
          <p:grpSpPr bwMode="auto">
            <a:xfrm>
              <a:off x="3962400" y="85725"/>
              <a:ext cx="1160463" cy="1362075"/>
              <a:chOff x="5181600" y="533436"/>
              <a:chExt cx="1160605" cy="1360970"/>
            </a:xfrm>
          </p:grpSpPr>
          <p:pic>
            <p:nvPicPr>
              <p:cNvPr id="23636" name="Picture 13" descr="David.png"/>
              <p:cNvPicPr preferRelativeResize="0"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1601" y="533436"/>
                <a:ext cx="1160604" cy="136097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7" name="TextBox 8"/>
              <p:cNvSpPr txBox="1">
                <a:spLocks noChangeArrowheads="1"/>
              </p:cNvSpPr>
              <p:nvPr/>
            </p:nvSpPr>
            <p:spPr bwMode="auto">
              <a:xfrm>
                <a:off x="5181600" y="1599741"/>
                <a:ext cx="1122504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David Miller</a:t>
                </a:r>
              </a:p>
            </p:txBody>
          </p:sp>
        </p:grpSp>
        <p:grpSp>
          <p:nvGrpSpPr>
            <p:cNvPr id="23564" name="Group 19"/>
            <p:cNvGrpSpPr>
              <a:grpSpLocks/>
            </p:cNvGrpSpPr>
            <p:nvPr/>
          </p:nvGrpSpPr>
          <p:grpSpPr bwMode="auto">
            <a:xfrm>
              <a:off x="4279900" y="1701800"/>
              <a:ext cx="1054100" cy="1574800"/>
              <a:chOff x="6781799" y="228600"/>
              <a:chExt cx="1054371" cy="1573911"/>
            </a:xfrm>
          </p:grpSpPr>
          <p:pic>
            <p:nvPicPr>
              <p:cNvPr id="23634" name="Picture 17" descr="antony.jpg"/>
              <p:cNvPicPr preferRelativeResize="0"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81799" y="228600"/>
                <a:ext cx="1054371" cy="1573911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5" name="TextBox 8"/>
              <p:cNvSpPr txBox="1">
                <a:spLocks noChangeArrowheads="1"/>
              </p:cNvSpPr>
              <p:nvPr/>
            </p:nvSpPr>
            <p:spPr bwMode="auto">
              <a:xfrm>
                <a:off x="6857998" y="1295013"/>
                <a:ext cx="830432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Anthony </a:t>
                </a:r>
              </a:p>
              <a:p>
                <a:r>
                  <a:rPr lang="en-US" sz="1300" dirty="0">
                    <a:effectLst/>
                  </a:rPr>
                  <a:t>Morley</a:t>
                </a:r>
              </a:p>
            </p:txBody>
          </p:sp>
        </p:grpSp>
        <p:grpSp>
          <p:nvGrpSpPr>
            <p:cNvPr id="23565" name="Group 31"/>
            <p:cNvGrpSpPr>
              <a:grpSpLocks/>
            </p:cNvGrpSpPr>
            <p:nvPr/>
          </p:nvGrpSpPr>
          <p:grpSpPr bwMode="auto">
            <a:xfrm>
              <a:off x="7823200" y="41275"/>
              <a:ext cx="1244600" cy="1558925"/>
              <a:chOff x="3352800" y="1752600"/>
              <a:chExt cx="1244727" cy="1559243"/>
            </a:xfrm>
          </p:grpSpPr>
          <p:pic>
            <p:nvPicPr>
              <p:cNvPr id="23632" name="Picture 29" descr="george.jpg"/>
              <p:cNvPicPr preferRelativeResize="0"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2800" y="1752600"/>
                <a:ext cx="1244727" cy="1433322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3" name="TextBox 8"/>
              <p:cNvSpPr txBox="1">
                <a:spLocks noChangeArrowheads="1"/>
              </p:cNvSpPr>
              <p:nvPr/>
            </p:nvSpPr>
            <p:spPr bwMode="auto">
              <a:xfrm>
                <a:off x="3429000" y="2819400"/>
                <a:ext cx="1087908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Georgios</a:t>
                </a:r>
                <a:r>
                  <a:rPr lang="en-US" sz="1300" dirty="0">
                    <a:effectLst/>
                  </a:rPr>
                  <a:t> </a:t>
                </a:r>
              </a:p>
              <a:p>
                <a:r>
                  <a:rPr lang="en-US" sz="1300" dirty="0" err="1">
                    <a:effectLst/>
                  </a:rPr>
                  <a:t>Choudalakis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66" name="Group 24"/>
            <p:cNvGrpSpPr>
              <a:grpSpLocks/>
            </p:cNvGrpSpPr>
            <p:nvPr/>
          </p:nvGrpSpPr>
          <p:grpSpPr bwMode="auto">
            <a:xfrm>
              <a:off x="0" y="1371600"/>
              <a:ext cx="1393825" cy="1524000"/>
              <a:chOff x="130019" y="1676400"/>
              <a:chExt cx="1393981" cy="1524000"/>
            </a:xfrm>
          </p:grpSpPr>
          <p:pic>
            <p:nvPicPr>
              <p:cNvPr id="23630" name="Picture 22" descr="lucotte.jpg"/>
              <p:cNvPicPr preferRelativeResize="0"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332" y="1676400"/>
                <a:ext cx="1147023" cy="1326245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31" name="TextBox 8"/>
              <p:cNvSpPr txBox="1">
                <a:spLocks noChangeArrowheads="1"/>
              </p:cNvSpPr>
              <p:nvPr/>
            </p:nvSpPr>
            <p:spPr bwMode="auto">
              <a:xfrm>
                <a:off x="130019" y="2908012"/>
                <a:ext cx="1393981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Arnaud </a:t>
                </a:r>
                <a:r>
                  <a:rPr lang="en-US" sz="1300" dirty="0" err="1">
                    <a:effectLst/>
                  </a:rPr>
                  <a:t>L</a:t>
                </a:r>
                <a:r>
                  <a:rPr lang="en-US" sz="1300" dirty="0" err="1"/>
                  <a:t>ucotte</a:t>
                </a:r>
                <a:endParaRPr lang="en-US" sz="1300" dirty="0"/>
              </a:p>
            </p:txBody>
          </p:sp>
        </p:grpSp>
        <p:grpSp>
          <p:nvGrpSpPr>
            <p:cNvPr id="23567" name="Group 41"/>
            <p:cNvGrpSpPr>
              <a:grpSpLocks/>
            </p:cNvGrpSpPr>
            <p:nvPr/>
          </p:nvGrpSpPr>
          <p:grpSpPr bwMode="auto">
            <a:xfrm>
              <a:off x="8039100" y="1676400"/>
              <a:ext cx="1028700" cy="1536700"/>
              <a:chOff x="7848600" y="1676400"/>
              <a:chExt cx="1028700" cy="1536192"/>
            </a:xfrm>
          </p:grpSpPr>
          <p:pic>
            <p:nvPicPr>
              <p:cNvPr id="23628" name="Picture 39" descr="seth.jpg"/>
              <p:cNvPicPr preferRelativeResize="0"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8600" y="1676400"/>
                <a:ext cx="1028700" cy="1536192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9" name="TextBox 8"/>
              <p:cNvSpPr txBox="1">
                <a:spLocks noChangeArrowheads="1"/>
              </p:cNvSpPr>
              <p:nvPr/>
            </p:nvSpPr>
            <p:spPr bwMode="auto">
              <a:xfrm>
                <a:off x="7866000" y="2895600"/>
                <a:ext cx="1000156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Seth </a:t>
                </a:r>
                <a:r>
                  <a:rPr lang="en-US" sz="1300" dirty="0" err="1">
                    <a:effectLst/>
                  </a:rPr>
                  <a:t>Zenz</a:t>
                </a:r>
                <a:r>
                  <a:rPr lang="en-US" sz="1300" dirty="0">
                    <a:effectLst/>
                  </a:rPr>
                  <a:t> </a:t>
                </a:r>
              </a:p>
            </p:txBody>
          </p:sp>
        </p:grpSp>
        <p:grpSp>
          <p:nvGrpSpPr>
            <p:cNvPr id="23568" name="Group 44"/>
            <p:cNvGrpSpPr>
              <a:grpSpLocks/>
            </p:cNvGrpSpPr>
            <p:nvPr/>
          </p:nvGrpSpPr>
          <p:grpSpPr bwMode="auto">
            <a:xfrm>
              <a:off x="5334000" y="1676400"/>
              <a:ext cx="1193800" cy="1592263"/>
              <a:chOff x="5299084" y="1524000"/>
              <a:chExt cx="1193726" cy="1592580"/>
            </a:xfrm>
          </p:grpSpPr>
          <p:pic>
            <p:nvPicPr>
              <p:cNvPr id="23626" name="Picture 42" descr="waller.jpg"/>
              <p:cNvPicPr preferRelativeResize="0"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5432" y="1524000"/>
                <a:ext cx="1147378" cy="159258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7" name="TextBox 8"/>
              <p:cNvSpPr txBox="1">
                <a:spLocks noChangeArrowheads="1"/>
              </p:cNvSpPr>
              <p:nvPr/>
            </p:nvSpPr>
            <p:spPr bwMode="auto">
              <a:xfrm>
                <a:off x="5299084" y="2667228"/>
                <a:ext cx="1183963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Peter Waller</a:t>
                </a:r>
              </a:p>
            </p:txBody>
          </p:sp>
        </p:grpSp>
        <p:grpSp>
          <p:nvGrpSpPr>
            <p:cNvPr id="23569" name="Group 97"/>
            <p:cNvGrpSpPr>
              <a:grpSpLocks/>
            </p:cNvGrpSpPr>
            <p:nvPr/>
          </p:nvGrpSpPr>
          <p:grpSpPr bwMode="auto">
            <a:xfrm>
              <a:off x="2874963" y="4038600"/>
              <a:ext cx="1239837" cy="1676400"/>
              <a:chOff x="2874962" y="5029200"/>
              <a:chExt cx="1239838" cy="1676400"/>
            </a:xfrm>
          </p:grpSpPr>
          <p:pic>
            <p:nvPicPr>
              <p:cNvPr id="23624" name="Picture 48" descr="scott.jpg"/>
              <p:cNvPicPr preferRelativeResize="0"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3521" y="5029200"/>
                <a:ext cx="1221279" cy="1574483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5" name="TextBox 8"/>
              <p:cNvSpPr txBox="1">
                <a:spLocks noChangeArrowheads="1"/>
              </p:cNvSpPr>
              <p:nvPr/>
            </p:nvSpPr>
            <p:spPr bwMode="auto">
              <a:xfrm>
                <a:off x="2874962" y="6413212"/>
                <a:ext cx="1239838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Scott Snyder</a:t>
                </a:r>
              </a:p>
            </p:txBody>
          </p:sp>
        </p:grpSp>
        <p:grpSp>
          <p:nvGrpSpPr>
            <p:cNvPr id="23570" name="Group 27"/>
            <p:cNvGrpSpPr>
              <a:grpSpLocks/>
            </p:cNvGrpSpPr>
            <p:nvPr/>
          </p:nvGrpSpPr>
          <p:grpSpPr bwMode="auto">
            <a:xfrm>
              <a:off x="6326188" y="4953000"/>
              <a:ext cx="1217612" cy="1752600"/>
              <a:chOff x="1676400" y="1600201"/>
              <a:chExt cx="1217062" cy="1752600"/>
            </a:xfrm>
          </p:grpSpPr>
          <p:pic>
            <p:nvPicPr>
              <p:cNvPr id="23622" name="Picture 25" descr="pascal.jpg"/>
              <p:cNvPicPr preferRelativeResize="0"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6400" y="1600201"/>
                <a:ext cx="1217062" cy="1521333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3" name="TextBox 8"/>
              <p:cNvSpPr txBox="1">
                <a:spLocks noChangeArrowheads="1"/>
              </p:cNvSpPr>
              <p:nvPr/>
            </p:nvSpPr>
            <p:spPr bwMode="auto">
              <a:xfrm>
                <a:off x="1815074" y="2860358"/>
                <a:ext cx="951070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Pascal </a:t>
                </a:r>
              </a:p>
              <a:p>
                <a:r>
                  <a:rPr lang="en-US" sz="1300" dirty="0" err="1">
                    <a:effectLst/>
                  </a:rPr>
                  <a:t>Pralavorio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71" name="Group 56"/>
            <p:cNvGrpSpPr>
              <a:grpSpLocks/>
            </p:cNvGrpSpPr>
            <p:nvPr/>
          </p:nvGrpSpPr>
          <p:grpSpPr bwMode="auto">
            <a:xfrm>
              <a:off x="4114800" y="3444875"/>
              <a:ext cx="1055688" cy="1508125"/>
              <a:chOff x="4278566" y="3124200"/>
              <a:chExt cx="1055434" cy="1508760"/>
            </a:xfrm>
          </p:grpSpPr>
          <p:pic>
            <p:nvPicPr>
              <p:cNvPr id="23620" name="Picture 54" descr="tatsuya.jpg"/>
              <p:cNvPicPr preferRelativeResize="0"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8566" y="3124200"/>
                <a:ext cx="1055434" cy="150876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21" name="TextBox 8"/>
              <p:cNvSpPr txBox="1">
                <a:spLocks noChangeArrowheads="1"/>
              </p:cNvSpPr>
              <p:nvPr/>
            </p:nvSpPr>
            <p:spPr bwMode="auto">
              <a:xfrm>
                <a:off x="4320000" y="4114800"/>
                <a:ext cx="999261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Tatsuya </a:t>
                </a:r>
              </a:p>
              <a:p>
                <a:r>
                  <a:rPr lang="en-US" sz="1300" dirty="0" err="1">
                    <a:effectLst/>
                  </a:rPr>
                  <a:t>Masubuchi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72" name="Group 59"/>
            <p:cNvGrpSpPr>
              <a:grpSpLocks/>
            </p:cNvGrpSpPr>
            <p:nvPr/>
          </p:nvGrpSpPr>
          <p:grpSpPr bwMode="auto">
            <a:xfrm>
              <a:off x="5267325" y="3381375"/>
              <a:ext cx="1057275" cy="1571625"/>
              <a:chOff x="5410200" y="3048000"/>
              <a:chExt cx="1057910" cy="1571655"/>
            </a:xfrm>
          </p:grpSpPr>
          <p:pic>
            <p:nvPicPr>
              <p:cNvPr id="23618" name="Picture 57" descr="fabr.jpeg"/>
              <p:cNvPicPr preferRelativeResize="0"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0200" y="3048000"/>
                <a:ext cx="1057910" cy="1413066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9" name="TextBox 8"/>
              <p:cNvSpPr txBox="1">
                <a:spLocks noChangeArrowheads="1"/>
              </p:cNvSpPr>
              <p:nvPr/>
            </p:nvSpPr>
            <p:spPr bwMode="auto">
              <a:xfrm>
                <a:off x="5465522" y="4127212"/>
                <a:ext cx="935278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Fabrizio</a:t>
                </a:r>
                <a:r>
                  <a:rPr lang="en-US" sz="1300" dirty="0">
                    <a:effectLst/>
                  </a:rPr>
                  <a:t>  </a:t>
                </a:r>
              </a:p>
              <a:p>
                <a:r>
                  <a:rPr lang="en-US" sz="1300" dirty="0">
                    <a:effectLst/>
                  </a:rPr>
                  <a:t>Salvator</a:t>
                </a:r>
                <a:r>
                  <a:rPr lang="en-US" sz="1300" dirty="0"/>
                  <a:t>e</a:t>
                </a:r>
              </a:p>
            </p:txBody>
          </p:sp>
        </p:grpSp>
        <p:grpSp>
          <p:nvGrpSpPr>
            <p:cNvPr id="23573" name="Group 62"/>
            <p:cNvGrpSpPr>
              <a:grpSpLocks/>
            </p:cNvGrpSpPr>
            <p:nvPr/>
          </p:nvGrpSpPr>
          <p:grpSpPr bwMode="auto">
            <a:xfrm>
              <a:off x="7620000" y="3200400"/>
              <a:ext cx="1512888" cy="1066800"/>
              <a:chOff x="6477000" y="3124200"/>
              <a:chExt cx="1512570" cy="1066800"/>
            </a:xfrm>
          </p:grpSpPr>
          <p:pic>
            <p:nvPicPr>
              <p:cNvPr id="23616" name="Picture 60" descr="iacopo.jpeg"/>
              <p:cNvPicPr preferRelativeResize="0"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000" y="3124200"/>
                <a:ext cx="1512570" cy="9525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7" name="TextBox 8"/>
              <p:cNvSpPr txBox="1">
                <a:spLocks noChangeArrowheads="1"/>
              </p:cNvSpPr>
              <p:nvPr/>
            </p:nvSpPr>
            <p:spPr bwMode="auto">
              <a:xfrm>
                <a:off x="6553200" y="3898612"/>
                <a:ext cx="1391946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Iacopo</a:t>
                </a:r>
                <a:r>
                  <a:rPr lang="en-US" sz="1300" dirty="0">
                    <a:effectLst/>
                  </a:rPr>
                  <a:t> </a:t>
                </a:r>
                <a:r>
                  <a:rPr lang="en-US" sz="1300" dirty="0" err="1">
                    <a:effectLst/>
                  </a:rPr>
                  <a:t>Vivarelli</a:t>
                </a:r>
                <a:r>
                  <a:rPr lang="en-US" sz="1300" dirty="0">
                    <a:effectLst/>
                  </a:rPr>
                  <a:t> </a:t>
                </a:r>
              </a:p>
            </p:txBody>
          </p:sp>
        </p:grpSp>
        <p:grpSp>
          <p:nvGrpSpPr>
            <p:cNvPr id="23574" name="Group 65"/>
            <p:cNvGrpSpPr>
              <a:grpSpLocks/>
            </p:cNvGrpSpPr>
            <p:nvPr/>
          </p:nvGrpSpPr>
          <p:grpSpPr bwMode="auto">
            <a:xfrm>
              <a:off x="6324600" y="3162300"/>
              <a:ext cx="1352550" cy="1714500"/>
              <a:chOff x="7867164" y="3162300"/>
              <a:chExt cx="1353036" cy="1714500"/>
            </a:xfrm>
          </p:grpSpPr>
          <p:pic>
            <p:nvPicPr>
              <p:cNvPr id="23614" name="Picture 63" descr="andy.jpg"/>
              <p:cNvPicPr preferRelativeResize="0"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94637" y="3162300"/>
                <a:ext cx="1249363" cy="17145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5" name="TextBox 8"/>
              <p:cNvSpPr txBox="1">
                <a:spLocks noChangeArrowheads="1"/>
              </p:cNvSpPr>
              <p:nvPr/>
            </p:nvSpPr>
            <p:spPr bwMode="auto">
              <a:xfrm>
                <a:off x="7867164" y="4584412"/>
                <a:ext cx="1353036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Andrew Nelson</a:t>
                </a:r>
              </a:p>
            </p:txBody>
          </p:sp>
        </p:grpSp>
        <p:grpSp>
          <p:nvGrpSpPr>
            <p:cNvPr id="23575" name="Group 21"/>
            <p:cNvGrpSpPr>
              <a:grpSpLocks/>
            </p:cNvGrpSpPr>
            <p:nvPr/>
          </p:nvGrpSpPr>
          <p:grpSpPr bwMode="auto">
            <a:xfrm>
              <a:off x="6477000" y="0"/>
              <a:ext cx="1430338" cy="1600200"/>
              <a:chOff x="7239000" y="228600"/>
              <a:chExt cx="1430338" cy="1600200"/>
            </a:xfrm>
          </p:grpSpPr>
          <p:pic>
            <p:nvPicPr>
              <p:cNvPr id="23612" name="Picture 18" descr="michael.jpeg"/>
              <p:cNvPicPr preferRelativeResize="0"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06660" y="228600"/>
                <a:ext cx="1227740" cy="1555073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3" name="TextBox 8"/>
              <p:cNvSpPr txBox="1">
                <a:spLocks noChangeArrowheads="1"/>
              </p:cNvSpPr>
              <p:nvPr/>
            </p:nvSpPr>
            <p:spPr bwMode="auto">
              <a:xfrm>
                <a:off x="7239000" y="1536412"/>
                <a:ext cx="1430338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Michael </a:t>
                </a:r>
                <a:r>
                  <a:rPr lang="en-US" sz="1300" dirty="0" err="1">
                    <a:effectLst/>
                  </a:rPr>
                  <a:t>Boehler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76" name="Group 74"/>
            <p:cNvGrpSpPr>
              <a:grpSpLocks/>
            </p:cNvGrpSpPr>
            <p:nvPr/>
          </p:nvGrpSpPr>
          <p:grpSpPr bwMode="auto">
            <a:xfrm>
              <a:off x="20638" y="5410200"/>
              <a:ext cx="1274762" cy="1490663"/>
              <a:chOff x="21407" y="5410200"/>
              <a:chExt cx="1273993" cy="1490843"/>
            </a:xfrm>
          </p:grpSpPr>
          <p:pic>
            <p:nvPicPr>
              <p:cNvPr id="23610" name="Picture 72" descr="julie.tiff"/>
              <p:cNvPicPr preferRelativeResize="0"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07" y="5410200"/>
                <a:ext cx="1273993" cy="1490843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11" name="TextBox 8"/>
              <p:cNvSpPr txBox="1">
                <a:spLocks noChangeArrowheads="1"/>
              </p:cNvSpPr>
              <p:nvPr/>
            </p:nvSpPr>
            <p:spPr bwMode="auto">
              <a:xfrm>
                <a:off x="58737" y="6565900"/>
                <a:ext cx="934464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Julie Kirk</a:t>
                </a:r>
              </a:p>
            </p:txBody>
          </p:sp>
        </p:grpSp>
        <p:grpSp>
          <p:nvGrpSpPr>
            <p:cNvPr id="23577" name="Group 77"/>
            <p:cNvGrpSpPr>
              <a:grpSpLocks/>
            </p:cNvGrpSpPr>
            <p:nvPr/>
          </p:nvGrpSpPr>
          <p:grpSpPr bwMode="auto">
            <a:xfrm>
              <a:off x="6654800" y="1600200"/>
              <a:ext cx="1193800" cy="1587500"/>
              <a:chOff x="1244600" y="4356100"/>
              <a:chExt cx="1193800" cy="1587500"/>
            </a:xfrm>
          </p:grpSpPr>
          <p:pic>
            <p:nvPicPr>
              <p:cNvPr id="23608" name="Picture 75" descr="sebastian.tiff"/>
              <p:cNvPicPr preferRelativeResize="0"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4600" y="4356100"/>
                <a:ext cx="1193800" cy="15875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09" name="TextBox 8"/>
              <p:cNvSpPr txBox="1">
                <a:spLocks noChangeArrowheads="1"/>
              </p:cNvSpPr>
              <p:nvPr/>
            </p:nvSpPr>
            <p:spPr bwMode="auto">
              <a:xfrm>
                <a:off x="1320800" y="5346700"/>
                <a:ext cx="954815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Sebastian </a:t>
                </a:r>
              </a:p>
              <a:p>
                <a:r>
                  <a:rPr lang="en-US" sz="1300" dirty="0" err="1">
                    <a:effectLst/>
                  </a:rPr>
                  <a:t>Eckweiler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78" name="Group 83"/>
            <p:cNvGrpSpPr>
              <a:grpSpLocks/>
            </p:cNvGrpSpPr>
            <p:nvPr/>
          </p:nvGrpSpPr>
          <p:grpSpPr bwMode="auto">
            <a:xfrm>
              <a:off x="2759075" y="2819400"/>
              <a:ext cx="1431925" cy="1243013"/>
              <a:chOff x="3810000" y="4495800"/>
              <a:chExt cx="1432485" cy="1243330"/>
            </a:xfrm>
          </p:grpSpPr>
          <p:pic>
            <p:nvPicPr>
              <p:cNvPr id="23606" name="Picture 81" descr="StephanHorner.png"/>
              <p:cNvPicPr preferRelativeResize="0"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6200" y="4495800"/>
                <a:ext cx="1201420" cy="124333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07" name="TextBox 8"/>
              <p:cNvSpPr txBox="1">
                <a:spLocks noChangeArrowheads="1"/>
              </p:cNvSpPr>
              <p:nvPr/>
            </p:nvSpPr>
            <p:spPr bwMode="auto">
              <a:xfrm>
                <a:off x="3810000" y="5346700"/>
                <a:ext cx="1432485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Stephan Horner</a:t>
                </a:r>
              </a:p>
            </p:txBody>
          </p:sp>
        </p:grpSp>
        <p:grpSp>
          <p:nvGrpSpPr>
            <p:cNvPr id="23579" name="Group 85"/>
            <p:cNvGrpSpPr>
              <a:grpSpLocks/>
            </p:cNvGrpSpPr>
            <p:nvPr/>
          </p:nvGrpSpPr>
          <p:grpSpPr bwMode="auto">
            <a:xfrm>
              <a:off x="5278438" y="5105400"/>
              <a:ext cx="1046162" cy="1676400"/>
              <a:chOff x="5257800" y="4495800"/>
              <a:chExt cx="1046480" cy="1676400"/>
            </a:xfrm>
          </p:grpSpPr>
          <p:pic>
            <p:nvPicPr>
              <p:cNvPr id="23604" name="Picture 83" descr="dinardo.jpg"/>
              <p:cNvPicPr preferRelativeResize="0">
                <a:picLocks noChangeAspect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57800" y="4495800"/>
                <a:ext cx="1046480" cy="1538326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05" name="TextBox 8"/>
              <p:cNvSpPr txBox="1">
                <a:spLocks noChangeArrowheads="1"/>
              </p:cNvSpPr>
              <p:nvPr/>
            </p:nvSpPr>
            <p:spPr bwMode="auto">
              <a:xfrm>
                <a:off x="5334000" y="5679757"/>
                <a:ext cx="885379" cy="4924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Roberto </a:t>
                </a:r>
              </a:p>
              <a:p>
                <a:r>
                  <a:rPr lang="en-US" sz="1300" dirty="0">
                    <a:effectLst/>
                  </a:rPr>
                  <a:t>Di </a:t>
                </a:r>
                <a:r>
                  <a:rPr lang="en-US" sz="1300" dirty="0" err="1">
                    <a:effectLst/>
                  </a:rPr>
                  <a:t>Nardo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0" name="Group 88"/>
            <p:cNvGrpSpPr>
              <a:grpSpLocks/>
            </p:cNvGrpSpPr>
            <p:nvPr/>
          </p:nvGrpSpPr>
          <p:grpSpPr bwMode="auto">
            <a:xfrm>
              <a:off x="1350963" y="5562600"/>
              <a:ext cx="1531937" cy="1225550"/>
              <a:chOff x="2648902" y="5532882"/>
              <a:chExt cx="1531860" cy="1225490"/>
            </a:xfrm>
          </p:grpSpPr>
          <p:pic>
            <p:nvPicPr>
              <p:cNvPr id="23602" name="Picture 86" descr="tancredi.jpg"/>
              <p:cNvPicPr preferRelativeResize="0">
                <a:picLocks noChangeAspect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48902" y="5532882"/>
                <a:ext cx="1531860" cy="122549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</p:pic>
          <p:sp>
            <p:nvSpPr>
              <p:cNvPr id="23603" name="TextBox 8"/>
              <p:cNvSpPr txBox="1">
                <a:spLocks noChangeArrowheads="1"/>
              </p:cNvSpPr>
              <p:nvPr/>
            </p:nvSpPr>
            <p:spPr bwMode="auto">
              <a:xfrm>
                <a:off x="2745501" y="6459529"/>
                <a:ext cx="1296000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Tancredi</a:t>
                </a:r>
                <a:r>
                  <a:rPr lang="en-US" sz="1300" dirty="0">
                    <a:effectLst/>
                  </a:rPr>
                  <a:t> </a:t>
                </a:r>
                <a:r>
                  <a:rPr lang="en-US" sz="1300" dirty="0" err="1">
                    <a:effectLst/>
                  </a:rPr>
                  <a:t>Carli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1" name="Group 91"/>
            <p:cNvGrpSpPr>
              <a:grpSpLocks/>
            </p:cNvGrpSpPr>
            <p:nvPr/>
          </p:nvGrpSpPr>
          <p:grpSpPr bwMode="auto">
            <a:xfrm>
              <a:off x="7437438" y="5578475"/>
              <a:ext cx="1706562" cy="1279525"/>
              <a:chOff x="7437120" y="5501640"/>
              <a:chExt cx="1706880" cy="1280160"/>
            </a:xfrm>
          </p:grpSpPr>
          <p:pic>
            <p:nvPicPr>
              <p:cNvPr id="23600" name="Picture 89" descr="serin.jpg"/>
              <p:cNvPicPr preferRelativeResize="0"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37120" y="5501640"/>
                <a:ext cx="1706880" cy="128016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601" name="TextBox 8"/>
              <p:cNvSpPr txBox="1">
                <a:spLocks noChangeArrowheads="1"/>
              </p:cNvSpPr>
              <p:nvPr/>
            </p:nvSpPr>
            <p:spPr bwMode="auto">
              <a:xfrm>
                <a:off x="7678737" y="6444002"/>
                <a:ext cx="1312835" cy="2925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/>
                  <a:t>Laurent </a:t>
                </a:r>
                <a:r>
                  <a:rPr lang="en-US" sz="1300" dirty="0" err="1"/>
                  <a:t>Serin</a:t>
                </a:r>
                <a:endParaRPr lang="en-US" sz="1300" dirty="0"/>
              </a:p>
            </p:txBody>
          </p:sp>
        </p:grpSp>
        <p:grpSp>
          <p:nvGrpSpPr>
            <p:cNvPr id="23582" name="Group 94"/>
            <p:cNvGrpSpPr>
              <a:grpSpLocks/>
            </p:cNvGrpSpPr>
            <p:nvPr/>
          </p:nvGrpSpPr>
          <p:grpSpPr bwMode="auto">
            <a:xfrm>
              <a:off x="1317625" y="3962400"/>
              <a:ext cx="1501775" cy="1423988"/>
              <a:chOff x="6248400" y="5334000"/>
              <a:chExt cx="1501996" cy="1423822"/>
            </a:xfrm>
          </p:grpSpPr>
          <p:pic>
            <p:nvPicPr>
              <p:cNvPr id="23598" name="Picture 44" descr="onyisi.jpeg"/>
              <p:cNvPicPr preferRelativeResize="0"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8400" y="5334000"/>
                <a:ext cx="1501996" cy="1423822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9" name="TextBox 8"/>
              <p:cNvSpPr txBox="1">
                <a:spLocks noChangeArrowheads="1"/>
              </p:cNvSpPr>
              <p:nvPr/>
            </p:nvSpPr>
            <p:spPr bwMode="auto">
              <a:xfrm>
                <a:off x="6383337" y="6433200"/>
                <a:ext cx="1236663" cy="2921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Peter </a:t>
                </a:r>
                <a:r>
                  <a:rPr lang="en-US" sz="1300" dirty="0" err="1">
                    <a:effectLst/>
                  </a:rPr>
                  <a:t>Onyisi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3" name="Group 35"/>
            <p:cNvGrpSpPr>
              <a:grpSpLocks/>
            </p:cNvGrpSpPr>
            <p:nvPr/>
          </p:nvGrpSpPr>
          <p:grpSpPr bwMode="auto">
            <a:xfrm>
              <a:off x="2676525" y="1524000"/>
              <a:ext cx="1666875" cy="1358900"/>
              <a:chOff x="4648200" y="1828800"/>
              <a:chExt cx="1667575" cy="1359188"/>
            </a:xfrm>
          </p:grpSpPr>
          <p:pic>
            <p:nvPicPr>
              <p:cNvPr id="23596" name="Picture 33" descr="ariel.tiff"/>
              <p:cNvPicPr preferRelativeResize="0"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400" y="1828800"/>
                <a:ext cx="1386840" cy="133350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7" name="TextBox 8"/>
              <p:cNvSpPr txBox="1">
                <a:spLocks noChangeArrowheads="1"/>
              </p:cNvSpPr>
              <p:nvPr/>
            </p:nvSpPr>
            <p:spPr bwMode="auto">
              <a:xfrm>
                <a:off x="4648200" y="2895600"/>
                <a:ext cx="1667575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Ariel Schwartzman</a:t>
                </a:r>
              </a:p>
            </p:txBody>
          </p:sp>
        </p:grpSp>
        <p:grpSp>
          <p:nvGrpSpPr>
            <p:cNvPr id="23584" name="Group 44"/>
            <p:cNvGrpSpPr>
              <a:grpSpLocks/>
            </p:cNvGrpSpPr>
            <p:nvPr/>
          </p:nvGrpSpPr>
          <p:grpSpPr bwMode="auto">
            <a:xfrm>
              <a:off x="1143000" y="1371600"/>
              <a:ext cx="1660525" cy="1371600"/>
              <a:chOff x="6324604" y="1737360"/>
              <a:chExt cx="1660135" cy="1370974"/>
            </a:xfrm>
          </p:grpSpPr>
          <p:pic>
            <p:nvPicPr>
              <p:cNvPr id="23594" name="Picture 42" descr="leonid.jpg"/>
              <p:cNvPicPr preferRelativeResize="0"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24604" y="1737360"/>
                <a:ext cx="1660135" cy="1245108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5" name="TextBox 8"/>
              <p:cNvSpPr txBox="1">
                <a:spLocks noChangeArrowheads="1"/>
              </p:cNvSpPr>
              <p:nvPr/>
            </p:nvSpPr>
            <p:spPr bwMode="auto">
              <a:xfrm>
                <a:off x="6476977" y="2815946"/>
                <a:ext cx="1305823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Leonid </a:t>
                </a:r>
                <a:r>
                  <a:rPr lang="en-US" sz="1300" dirty="0" err="1">
                    <a:effectLst/>
                  </a:rPr>
                  <a:t>Gladilin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5" name="Group 28"/>
            <p:cNvGrpSpPr>
              <a:grpSpLocks/>
            </p:cNvGrpSpPr>
            <p:nvPr/>
          </p:nvGrpSpPr>
          <p:grpSpPr bwMode="auto">
            <a:xfrm>
              <a:off x="2667000" y="0"/>
              <a:ext cx="1347788" cy="1489075"/>
              <a:chOff x="2895600" y="69850"/>
              <a:chExt cx="1347727" cy="1489563"/>
            </a:xfrm>
          </p:grpSpPr>
          <p:pic>
            <p:nvPicPr>
              <p:cNvPr id="23592" name="Picture 10" descr="marja.png"/>
              <p:cNvPicPr preferRelativeResize="0"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5300" y="69850"/>
                <a:ext cx="1079500" cy="146812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3" name="TextBox 8"/>
              <p:cNvSpPr txBox="1">
                <a:spLocks noChangeArrowheads="1"/>
              </p:cNvSpPr>
              <p:nvPr/>
            </p:nvSpPr>
            <p:spPr bwMode="auto">
              <a:xfrm>
                <a:off x="2895600" y="1066800"/>
                <a:ext cx="1347727" cy="49261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 err="1">
                    <a:effectLst/>
                  </a:rPr>
                  <a:t>Marija</a:t>
                </a:r>
                <a:r>
                  <a:rPr lang="en-US" sz="1300" dirty="0">
                    <a:effectLst/>
                  </a:rPr>
                  <a:t> </a:t>
                </a:r>
                <a:r>
                  <a:rPr lang="en-US" sz="1300" dirty="0" err="1">
                    <a:effectLst/>
                  </a:rPr>
                  <a:t>Vranjes</a:t>
                </a:r>
                <a:r>
                  <a:rPr lang="en-US" sz="1300" dirty="0">
                    <a:effectLst/>
                  </a:rPr>
                  <a:t> </a:t>
                </a:r>
              </a:p>
              <a:p>
                <a:r>
                  <a:rPr lang="en-US" sz="1300" dirty="0" err="1">
                    <a:effectLst/>
                  </a:rPr>
                  <a:t>Milosavljevic</a:t>
                </a:r>
                <a:endParaRPr lang="en-US" sz="1300" dirty="0">
                  <a:effectLst/>
                </a:endParaRPr>
              </a:p>
            </p:txBody>
          </p:sp>
        </p:grpSp>
        <p:grpSp>
          <p:nvGrpSpPr>
            <p:cNvPr id="23586" name="Group 68"/>
            <p:cNvGrpSpPr>
              <a:grpSpLocks/>
            </p:cNvGrpSpPr>
            <p:nvPr/>
          </p:nvGrpSpPr>
          <p:grpSpPr bwMode="auto">
            <a:xfrm>
              <a:off x="-50800" y="4267200"/>
              <a:ext cx="1498600" cy="1206500"/>
              <a:chOff x="-51109" y="4267200"/>
              <a:chExt cx="1498909" cy="1206788"/>
            </a:xfrm>
          </p:grpSpPr>
          <p:pic>
            <p:nvPicPr>
              <p:cNvPr id="23590" name="Picture 66" descr="fortin.jpeg"/>
              <p:cNvPicPr preferRelativeResize="0">
                <a:picLocks noChangeAspect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0" y="4267200"/>
                <a:ext cx="1348740" cy="1097280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91" name="TextBox 8"/>
              <p:cNvSpPr txBox="1">
                <a:spLocks noChangeArrowheads="1"/>
              </p:cNvSpPr>
              <p:nvPr/>
            </p:nvSpPr>
            <p:spPr bwMode="auto">
              <a:xfrm>
                <a:off x="-51109" y="5181600"/>
                <a:ext cx="1498909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Dominique Fortin</a:t>
                </a:r>
              </a:p>
            </p:txBody>
          </p:sp>
        </p:grpSp>
        <p:grpSp>
          <p:nvGrpSpPr>
            <p:cNvPr id="23587" name="Group 106"/>
            <p:cNvGrpSpPr>
              <a:grpSpLocks/>
            </p:cNvGrpSpPr>
            <p:nvPr/>
          </p:nvGrpSpPr>
          <p:grpSpPr bwMode="auto">
            <a:xfrm>
              <a:off x="5006975" y="76200"/>
              <a:ext cx="1546225" cy="1600200"/>
              <a:chOff x="5006975" y="76200"/>
              <a:chExt cx="1546225" cy="1600200"/>
            </a:xfrm>
          </p:grpSpPr>
          <p:pic>
            <p:nvPicPr>
              <p:cNvPr id="23588" name="Picture 105" descr="jo.png"/>
              <p:cNvPicPr preferRelativeResize="0">
                <a:picLocks noChangeAspect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1600" y="76200"/>
                <a:ext cx="1322070" cy="15671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89" name="TextBox 8"/>
              <p:cNvSpPr txBox="1">
                <a:spLocks noChangeArrowheads="1"/>
              </p:cNvSpPr>
              <p:nvPr/>
            </p:nvSpPr>
            <p:spPr bwMode="auto">
              <a:xfrm>
                <a:off x="5006975" y="1384012"/>
                <a:ext cx="1546225" cy="292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300" dirty="0">
                    <a:effectLst/>
                  </a:rPr>
                  <a:t>Johanna </a:t>
                </a:r>
                <a:r>
                  <a:rPr lang="en-US" sz="1300" dirty="0" err="1">
                    <a:effectLst/>
                  </a:rPr>
                  <a:t>Fleckner</a:t>
                </a:r>
                <a:endParaRPr lang="en-US" sz="1300" dirty="0">
                  <a:effectLst/>
                </a:endParaRPr>
              </a:p>
            </p:txBody>
          </p:sp>
        </p:grpSp>
      </p:grpSp>
      <p:sp>
        <p:nvSpPr>
          <p:cNvPr id="4" name="Rectangle 3"/>
          <p:cNvSpPr/>
          <p:nvPr/>
        </p:nvSpPr>
        <p:spPr bwMode="auto">
          <a:xfrm>
            <a:off x="35496" y="1772816"/>
            <a:ext cx="9108504" cy="4752528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80371" y="2090752"/>
            <a:ext cx="8612109" cy="1554272"/>
          </a:xfrm>
          <a:prstGeom prst="rect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Speakers selected by ATLAS to give talks at the ICHEP Conference</a:t>
            </a:r>
          </a:p>
          <a:p>
            <a:r>
              <a:rPr lang="en-US" sz="1900" dirty="0" smtClean="0">
                <a:effectLst/>
              </a:rPr>
              <a:t>(the most important annual conference in our field) in Paris </a:t>
            </a:r>
          </a:p>
          <a:p>
            <a:r>
              <a:rPr lang="en-US" sz="1900" dirty="0" smtClean="0">
                <a:effectLst/>
              </a:rPr>
              <a:t>in July 2010 </a:t>
            </a:r>
            <a:r>
              <a:rPr lang="en-US" dirty="0" smtClean="0">
                <a:effectLst/>
              </a:rPr>
              <a:t>(so important that President Sarkozy intervened)</a:t>
            </a:r>
          </a:p>
          <a:p>
            <a:r>
              <a:rPr lang="en-US" sz="1900" dirty="0" smtClean="0">
                <a:effectLst/>
              </a:rPr>
              <a:t>At this conference, ATLAS and CMS presented for the first time</a:t>
            </a:r>
          </a:p>
          <a:p>
            <a:r>
              <a:rPr lang="en-US" sz="1900" dirty="0">
                <a:effectLst/>
              </a:rPr>
              <a:t>p</a:t>
            </a:r>
            <a:r>
              <a:rPr lang="en-US" sz="1900" dirty="0" smtClean="0">
                <a:effectLst/>
              </a:rPr>
              <a:t>hysics results based on data (following first collisions on 30 March 2010) </a:t>
            </a:r>
            <a:endParaRPr lang="en-US" sz="1900" dirty="0">
              <a:effectLst/>
            </a:endParaRPr>
          </a:p>
        </p:txBody>
      </p:sp>
      <p:pic>
        <p:nvPicPr>
          <p:cNvPr id="2" name="Picture 1" descr="Screen Shot 2013-04-13 at 7.29.40 PM.png"/>
          <p:cNvPicPr preferRelativeResize="0"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40" y="3893887"/>
            <a:ext cx="8229600" cy="205539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633492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C2078F2-011B-FA45-AA03-3601368D1387}" type="slidenum">
              <a:rPr lang="en-US" sz="1200">
                <a:solidFill>
                  <a:schemeClr val="tx2"/>
                </a:solidFill>
              </a:rPr>
              <a:pPr/>
              <a:t>32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495300" y="1511300"/>
            <a:ext cx="18415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23528" y="975320"/>
            <a:ext cx="8610600" cy="5334000"/>
            <a:chOff x="425896" y="1335360"/>
            <a:chExt cx="8610600" cy="5334000"/>
          </a:xfrm>
        </p:grpSpPr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425896" y="1335360"/>
              <a:ext cx="8610600" cy="5334000"/>
              <a:chOff x="304800" y="838200"/>
              <a:chExt cx="8610600" cy="5334000"/>
            </a:xfrm>
          </p:grpSpPr>
          <p:sp>
            <p:nvSpPr>
              <p:cNvPr id="12" name="Rectangle 5"/>
              <p:cNvSpPr>
                <a:spLocks noChangeArrowheads="1"/>
              </p:cNvSpPr>
              <p:nvPr/>
            </p:nvSpPr>
            <p:spPr bwMode="auto">
              <a:xfrm>
                <a:off x="304800" y="838200"/>
                <a:ext cx="8610600" cy="533400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graphicFrame>
            <p:nvGraphicFramePr>
              <p:cNvPr id="13" name="Chart 1"/>
              <p:cNvGraphicFramePr>
                <a:graphicFrameLocks/>
              </p:cNvGraphicFramePr>
              <p:nvPr/>
            </p:nvGraphicFramePr>
            <p:xfrm>
              <a:off x="533400" y="969963"/>
              <a:ext cx="8258175" cy="5126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0" name="Worksheet" r:id="rId4" imgW="8343900" imgH="5181600" progId="Excel.Sheet.8">
                      <p:embed/>
                    </p:oleObj>
                  </mc:Choice>
                  <mc:Fallback>
                    <p:oleObj name="Worksheet" r:id="rId4" imgW="8343900" imgH="5181600" progId="Excel.Sheet.8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3400" y="969963"/>
                            <a:ext cx="8258175" cy="512603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TextBox 1"/>
              <p:cNvSpPr txBox="1">
                <a:spLocks noChangeArrowheads="1"/>
              </p:cNvSpPr>
              <p:nvPr/>
            </p:nvSpPr>
            <p:spPr bwMode="auto">
              <a:xfrm>
                <a:off x="3989388" y="1371600"/>
                <a:ext cx="3173412" cy="990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All	2690	(&lt; 35 y    47.2%)</a:t>
                </a:r>
              </a:p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Male	81.8%	(&lt; 35 y    44.0%)</a:t>
                </a:r>
              </a:p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Female	18.2%	(&lt; 35 y    61.3%)</a:t>
                </a:r>
              </a:p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(Status 1.1.2010)</a:t>
                </a:r>
              </a:p>
            </p:txBody>
          </p:sp>
        </p:grp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3946426" y="3074987"/>
              <a:ext cx="3217862" cy="35401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700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More than 1000 PhD students</a:t>
              </a:r>
            </a:p>
          </p:txBody>
        </p:sp>
      </p:grp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115616" y="374749"/>
            <a:ext cx="6172200" cy="461963"/>
          </a:xfrm>
          <a:prstGeom prst="rect">
            <a:avLst/>
          </a:prstGeom>
          <a:solidFill>
            <a:srgbClr val="CC33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Age distribution of the ATLAS population </a:t>
            </a:r>
          </a:p>
        </p:txBody>
      </p:sp>
      <p:pic>
        <p:nvPicPr>
          <p:cNvPr id="50181" name="Picture 6" descr="mighty_Atlas.gif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150" y="4800600"/>
            <a:ext cx="174625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04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C2078F2-011B-FA45-AA03-3601368D1387}" type="slidenum">
              <a:rPr lang="en-US" sz="1200">
                <a:solidFill>
                  <a:schemeClr val="tx2"/>
                </a:solidFill>
              </a:rPr>
              <a:pPr/>
              <a:t>33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495300" y="1511300"/>
            <a:ext cx="18415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23528" y="975320"/>
            <a:ext cx="8610600" cy="5334000"/>
            <a:chOff x="425896" y="1335360"/>
            <a:chExt cx="8610600" cy="5334000"/>
          </a:xfrm>
        </p:grpSpPr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425896" y="1335360"/>
              <a:ext cx="8610600" cy="5334000"/>
              <a:chOff x="304800" y="838200"/>
              <a:chExt cx="8610600" cy="5334000"/>
            </a:xfrm>
          </p:grpSpPr>
          <p:sp>
            <p:nvSpPr>
              <p:cNvPr id="12" name="Rectangle 5"/>
              <p:cNvSpPr>
                <a:spLocks noChangeArrowheads="1"/>
              </p:cNvSpPr>
              <p:nvPr/>
            </p:nvSpPr>
            <p:spPr bwMode="auto">
              <a:xfrm>
                <a:off x="304800" y="838200"/>
                <a:ext cx="8610600" cy="533400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graphicFrame>
            <p:nvGraphicFramePr>
              <p:cNvPr id="13" name="Chart 1"/>
              <p:cNvGraphicFramePr>
                <a:graphicFrameLocks/>
              </p:cNvGraphicFramePr>
              <p:nvPr/>
            </p:nvGraphicFramePr>
            <p:xfrm>
              <a:off x="533400" y="969963"/>
              <a:ext cx="8258175" cy="5126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861" name="Worksheet" r:id="rId4" imgW="8343900" imgH="5181600" progId="Excel.Sheet.8">
                      <p:embed/>
                    </p:oleObj>
                  </mc:Choice>
                  <mc:Fallback>
                    <p:oleObj name="Worksheet" r:id="rId4" imgW="8343900" imgH="5181600" progId="Excel.Sheet.8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3400" y="969963"/>
                            <a:ext cx="8258175" cy="512603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TextBox 1"/>
              <p:cNvSpPr txBox="1">
                <a:spLocks noChangeArrowheads="1"/>
              </p:cNvSpPr>
              <p:nvPr/>
            </p:nvSpPr>
            <p:spPr bwMode="auto">
              <a:xfrm>
                <a:off x="3989388" y="1371600"/>
                <a:ext cx="3173412" cy="990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All	2690	(&lt; 35 y    47.2%)</a:t>
                </a:r>
              </a:p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Male	81.8%	(&lt; 35 y    44.0%)</a:t>
                </a:r>
              </a:p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Female	18.2%	(&lt; 35 y    61.3%)</a:t>
                </a:r>
              </a:p>
              <a:p>
                <a:pPr>
                  <a:defRPr/>
                </a:pPr>
                <a:r>
                  <a:rPr lang="en-US" sz="14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(Status 1.1.2010)</a:t>
                </a:r>
              </a:p>
            </p:txBody>
          </p:sp>
        </p:grp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3946426" y="3074987"/>
              <a:ext cx="3217862" cy="35401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700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More than 1000 PhD students</a:t>
              </a:r>
            </a:p>
          </p:txBody>
        </p:sp>
      </p:grp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115616" y="374749"/>
            <a:ext cx="6172200" cy="461963"/>
          </a:xfrm>
          <a:prstGeom prst="rect">
            <a:avLst/>
          </a:prstGeom>
          <a:solidFill>
            <a:srgbClr val="CC33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Age distribution of the ATLAS population </a:t>
            </a:r>
          </a:p>
        </p:txBody>
      </p:sp>
      <p:pic>
        <p:nvPicPr>
          <p:cNvPr id="50181" name="Picture 6" descr="mighty_Atlas.gif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150" y="4800600"/>
            <a:ext cx="174625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58754" y="3729226"/>
            <a:ext cx="7313646" cy="70788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A bit of sociology: What is the the role of a young scientist </a:t>
            </a:r>
          </a:p>
          <a:p>
            <a:r>
              <a:rPr lang="en-US" sz="2000" dirty="0" smtClean="0">
                <a:effectLst/>
              </a:rPr>
              <a:t>in a big experiment like ATLAS ?</a:t>
            </a:r>
          </a:p>
        </p:txBody>
      </p:sp>
    </p:spTree>
    <p:extLst>
      <p:ext uri="{BB962C8B-B14F-4D97-AF65-F5344CB8AC3E}">
        <p14:creationId xmlns:p14="http://schemas.microsoft.com/office/powerpoint/2010/main" val="137170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8896029C-D808-954C-98CD-75D8F8245876}" type="slidenum">
              <a:rPr lang="en-US" sz="1200">
                <a:solidFill>
                  <a:schemeClr val="tx2"/>
                </a:solidFill>
              </a:rPr>
              <a:pPr/>
              <a:t>34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464" y="1268760"/>
            <a:ext cx="9326992" cy="550920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Also in big experiments, the work of individuals (construction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of a detector component, physics analysis, etc.) takes place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in small groups (often order of ten people or less)</a:t>
            </a:r>
          </a:p>
          <a:p>
            <a:endParaRPr lang="en-US" dirty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In a big experiment, unlike in a small one, the individual does not master the details of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the whole experiment. However, because ATLAS is a complex instrument with a very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rich physics </a:t>
            </a:r>
            <a:r>
              <a:rPr lang="en-US" dirty="0" err="1" smtClean="0">
                <a:effectLst/>
              </a:rPr>
              <a:t>programme</a:t>
            </a:r>
            <a:r>
              <a:rPr lang="en-US" dirty="0" smtClean="0">
                <a:effectLst/>
              </a:rPr>
              <a:t>, the individual is exposed (through meetings with and presentations      </a:t>
            </a:r>
          </a:p>
          <a:p>
            <a:r>
              <a:rPr lang="en-US" dirty="0" smtClean="0">
                <a:effectLst/>
              </a:rPr>
              <a:t>     by colleagues) to many different technologies and a very broad spectrum of physics topics </a:t>
            </a:r>
          </a:p>
          <a:p>
            <a:endParaRPr lang="en-US" dirty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ATLAS gives visibility to young people through </a:t>
            </a:r>
            <a:r>
              <a:rPr lang="en-US" dirty="0">
                <a:effectLst/>
              </a:rPr>
              <a:t>coordination roles </a:t>
            </a:r>
            <a:r>
              <a:rPr lang="en-US" dirty="0" smtClean="0">
                <a:effectLst/>
              </a:rPr>
              <a:t>in the experiment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(conveners of physics groups are young post-docs), talks at Collaboration meetings and </a:t>
            </a:r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    International </a:t>
            </a:r>
            <a:r>
              <a:rPr lang="en-US" dirty="0">
                <a:effectLst/>
              </a:rPr>
              <a:t>C</a:t>
            </a:r>
            <a:r>
              <a:rPr lang="en-US" dirty="0" smtClean="0">
                <a:effectLst/>
              </a:rPr>
              <a:t>onferences, etc. Also, since a large part of the worldwide high-energy physics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community works in ATLAS or CMS, for a young person presenting his/her work in ATLAS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plenary meetings is like talking at a big conference, in front of the field’s best experts</a:t>
            </a:r>
          </a:p>
          <a:p>
            <a:endParaRPr lang="en-US" dirty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Because of the huge number of Universities and Institutions from all over the world, </a:t>
            </a:r>
          </a:p>
          <a:p>
            <a:r>
              <a:rPr lang="en-US" dirty="0" smtClean="0">
                <a:effectLst/>
              </a:rPr>
              <a:t>     post-docs have many, very interesting job opportunities</a:t>
            </a:r>
          </a:p>
          <a:p>
            <a:endParaRPr lang="en-US" dirty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effectLst/>
              </a:rPr>
              <a:t>In a big international experiment like ATLAS, people interact with colleagues from all </a:t>
            </a:r>
          </a:p>
          <a:p>
            <a:r>
              <a:rPr lang="en-US" dirty="0">
                <a:effectLst/>
              </a:rPr>
              <a:t>     over the worlds, i.e. with different languages, education, traditions. This</a:t>
            </a:r>
          </a:p>
          <a:p>
            <a:r>
              <a:rPr lang="en-US" dirty="0">
                <a:effectLst/>
              </a:rPr>
              <a:t>     is very enriching and stimulating for everyone, in particular for the young people </a:t>
            </a:r>
          </a:p>
          <a:p>
            <a:r>
              <a:rPr lang="en-US" dirty="0">
                <a:effectLst/>
              </a:rPr>
              <a:t>     </a:t>
            </a:r>
            <a:r>
              <a:rPr lang="en-US" dirty="0">
                <a:effectLst/>
                <a:sym typeface="Wingdings"/>
              </a:rPr>
              <a:t> </a:t>
            </a:r>
            <a:r>
              <a:rPr lang="en-US" dirty="0">
                <a:effectLst/>
              </a:rPr>
              <a:t>a very special human adventure </a:t>
            </a:r>
            <a:r>
              <a:rPr lang="en-US" dirty="0" smtClean="0">
                <a:effectLst/>
              </a:rPr>
              <a:t>!</a:t>
            </a:r>
            <a:endParaRPr lang="en-US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2404" y="410761"/>
            <a:ext cx="5485740" cy="615553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From the point of view of the young people, there </a:t>
            </a:r>
          </a:p>
          <a:p>
            <a:r>
              <a:rPr lang="en-US" sz="1700" dirty="0">
                <a:effectLst/>
              </a:rPr>
              <a:t>a</a:t>
            </a:r>
            <a:r>
              <a:rPr lang="en-US" sz="1700" dirty="0" smtClean="0">
                <a:effectLst/>
              </a:rPr>
              <a:t>re pros and cons in both, small and big experiments</a:t>
            </a:r>
          </a:p>
        </p:txBody>
      </p:sp>
      <p:grpSp>
        <p:nvGrpSpPr>
          <p:cNvPr id="6" name="Group 10"/>
          <p:cNvGrpSpPr>
            <a:grpSpLocks noChangeAspect="1"/>
          </p:cNvGrpSpPr>
          <p:nvPr/>
        </p:nvGrpSpPr>
        <p:grpSpPr bwMode="auto">
          <a:xfrm>
            <a:off x="6307137" y="-27384"/>
            <a:ext cx="2873375" cy="2179638"/>
            <a:chOff x="381000" y="1295400"/>
            <a:chExt cx="2209800" cy="1676400"/>
          </a:xfrm>
        </p:grpSpPr>
        <p:sp>
          <p:nvSpPr>
            <p:cNvPr id="7" name="Rectangle 6"/>
            <p:cNvSpPr/>
            <p:nvPr/>
          </p:nvSpPr>
          <p:spPr bwMode="auto">
            <a:xfrm>
              <a:off x="381000" y="1295400"/>
              <a:ext cx="2209800" cy="1676400"/>
            </a:xfrm>
            <a:prstGeom prst="rect">
              <a:avLst/>
            </a:prstGeom>
            <a:solidFill>
              <a:srgbClr val="B9CDE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pic>
          <p:nvPicPr>
            <p:cNvPr id="8" name="Picture 8" descr="acr1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371600"/>
              <a:ext cx="2020888" cy="151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85007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5D5E37EF-ECB5-B94F-B8A0-F75991F24763}" type="slidenum">
              <a:rPr lang="en-US" sz="1200">
                <a:solidFill>
                  <a:schemeClr val="tx2"/>
                </a:solidFill>
              </a:rPr>
              <a:pPr/>
              <a:t>35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83970" name="Picture 6" descr="bb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1000"/>
            <a:ext cx="9101138" cy="723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96752"/>
            <a:ext cx="8748713" cy="2900536"/>
          </a:xfrm>
          <a:solidFill>
            <a:srgbClr val="FFFF66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SzPct val="60000"/>
              <a:buFont typeface="Webdings" charset="0"/>
              <a:buChar char="g"/>
            </a:pPr>
            <a:r>
              <a:rPr lang="en-GB" sz="2000" dirty="0">
                <a:latin typeface="Comic Sans MS" charset="0"/>
                <a:ea typeface="ＭＳ Ｐゴシック" charset="0"/>
                <a:cs typeface="ＭＳ Ｐゴシック" charset="0"/>
              </a:rPr>
              <a:t>Seeking answers to fundamental questions about elementary particles and the Universe. </a:t>
            </a:r>
            <a:endParaRPr lang="en-GB" sz="2000" dirty="0" smtClean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>
              <a:buSzPct val="60000"/>
              <a:buFont typeface="Webdings" charset="0"/>
              <a:buChar char="g"/>
            </a:pPr>
            <a:r>
              <a:rPr lang="en-GB" sz="2000" dirty="0" smtClean="0">
                <a:latin typeface="Comic Sans MS" charset="0"/>
                <a:ea typeface="ＭＳ Ｐゴシック" charset="0"/>
                <a:cs typeface="ＭＳ Ｐゴシック" charset="0"/>
              </a:rPr>
              <a:t>Advancing </a:t>
            </a:r>
            <a:r>
              <a:rPr lang="en-GB" sz="2000" dirty="0">
                <a:latin typeface="Comic Sans MS" charset="0"/>
                <a:ea typeface="ＭＳ Ｐゴシック" charset="0"/>
                <a:cs typeface="ＭＳ Ｐゴシック" charset="0"/>
              </a:rPr>
              <a:t>the frontiers of technology </a:t>
            </a:r>
            <a:r>
              <a:rPr lang="en-GB" sz="1900" dirty="0">
                <a:latin typeface="Comic Sans MS" charset="0"/>
                <a:ea typeface="ＭＳ Ｐゴシック" charset="0"/>
                <a:cs typeface="ＭＳ Ｐゴシック" charset="0"/>
              </a:rPr>
              <a:t>(also to the benefit of society)</a:t>
            </a:r>
          </a:p>
          <a:p>
            <a:pPr>
              <a:buSzPct val="60000"/>
              <a:buFont typeface="Webdings" charset="0"/>
              <a:buChar char="g"/>
            </a:pPr>
            <a:r>
              <a:rPr lang="en-GB" sz="2000" dirty="0">
                <a:latin typeface="Comic Sans MS" charset="0"/>
                <a:ea typeface="ＭＳ Ｐゴシック" charset="0"/>
                <a:cs typeface="ＭＳ Ｐゴシック" charset="0"/>
              </a:rPr>
              <a:t>Training </a:t>
            </a:r>
            <a:r>
              <a:rPr lang="en-GB" sz="1900" dirty="0" smtClean="0">
                <a:latin typeface="Comic Sans MS" charset="0"/>
                <a:ea typeface="ＭＳ Ｐゴシック" charset="0"/>
                <a:cs typeface="ＭＳ Ｐゴシック" charset="0"/>
              </a:rPr>
              <a:t>the younger generations</a:t>
            </a:r>
            <a:endParaRPr lang="en-GB" sz="1900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>
              <a:buSzPct val="60000"/>
              <a:buFont typeface="Webdings" charset="0"/>
              <a:buChar char="g"/>
            </a:pPr>
            <a:r>
              <a:rPr lang="en-GB" sz="2000" dirty="0">
                <a:latin typeface="Comic Sans MS" charset="0"/>
                <a:ea typeface="ＭＳ Ｐゴシック" charset="0"/>
                <a:cs typeface="ＭＳ Ｐゴシック" charset="0"/>
              </a:rPr>
              <a:t>Bringing nations together </a:t>
            </a:r>
            <a:r>
              <a:rPr lang="en-GB" sz="2000" dirty="0" smtClean="0">
                <a:latin typeface="Comic Sans MS" charset="0"/>
                <a:ea typeface="ＭＳ Ｐゴシック" charset="0"/>
                <a:cs typeface="ＭＳ Ｐゴシック" charset="0"/>
              </a:rPr>
              <a:t>through science</a:t>
            </a:r>
          </a:p>
          <a:p>
            <a:pPr>
              <a:buSzPct val="60000"/>
              <a:buFont typeface="Webdings" charset="0"/>
              <a:buChar char="g"/>
            </a:pPr>
            <a:r>
              <a:rPr lang="en-GB" sz="2000" dirty="0">
                <a:latin typeface="Comic Sans MS" charset="0"/>
                <a:ea typeface="ＭＳ Ｐゴシック" charset="0"/>
                <a:cs typeface="ＭＳ Ｐゴシック" charset="0"/>
              </a:rPr>
              <a:t>A new era of discoveries has started with the exploration of an unprecedented energy scale at the LHC and </a:t>
            </a:r>
            <a:r>
              <a:rPr lang="en-GB" sz="2000" dirty="0">
                <a:solidFill>
                  <a:srgbClr val="CC33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the observation of a</a:t>
            </a:r>
            <a:r>
              <a:rPr lang="en-GB" sz="2000" dirty="0" smtClean="0">
                <a:solidFill>
                  <a:srgbClr val="CC33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Higgs</a:t>
            </a:r>
            <a:r>
              <a:rPr lang="en-GB" sz="2000" dirty="0">
                <a:solidFill>
                  <a:srgbClr val="CC33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000" dirty="0" smtClean="0">
                <a:solidFill>
                  <a:srgbClr val="CC33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boson: a big step forward in </a:t>
            </a:r>
            <a:r>
              <a:rPr lang="en-GB" sz="2000" smtClean="0">
                <a:solidFill>
                  <a:srgbClr val="CC33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fundamental knowledge</a:t>
            </a:r>
            <a:endParaRPr lang="en-GB" sz="2000" dirty="0">
              <a:solidFill>
                <a:srgbClr val="CC3300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5496" y="4365104"/>
            <a:ext cx="8640960" cy="2346325"/>
            <a:chOff x="35496" y="4245645"/>
            <a:chExt cx="8640960" cy="2346325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736390" y="5528722"/>
              <a:ext cx="5940066" cy="877163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700" dirty="0">
                  <a:solidFill>
                    <a:schemeClr val="bg1"/>
                  </a:solidFill>
                  <a:effectLst/>
                </a:rPr>
                <a:t>“</a:t>
              </a:r>
              <a:r>
                <a:rPr lang="en-US" sz="1700" dirty="0" err="1">
                  <a:solidFill>
                    <a:schemeClr val="bg1"/>
                  </a:solidFill>
                  <a:effectLst/>
                </a:rPr>
                <a:t>Fatti</a:t>
              </a:r>
              <a:r>
                <a:rPr lang="en-US" sz="1700" dirty="0">
                  <a:solidFill>
                    <a:schemeClr val="bg1"/>
                  </a:solidFill>
                  <a:effectLst/>
                </a:rPr>
                <a:t> non </a:t>
              </a:r>
              <a:r>
                <a:rPr lang="en-US" sz="1700" dirty="0" err="1">
                  <a:solidFill>
                    <a:schemeClr val="bg1"/>
                  </a:solidFill>
                  <a:effectLst/>
                </a:rPr>
                <a:t>foste</a:t>
              </a:r>
              <a:r>
                <a:rPr lang="en-US" sz="1700" dirty="0">
                  <a:solidFill>
                    <a:schemeClr val="bg1"/>
                  </a:solidFill>
                  <a:effectLst/>
                </a:rPr>
                <a:t> a </a:t>
              </a:r>
              <a:r>
                <a:rPr lang="en-US" sz="1700" dirty="0" err="1">
                  <a:solidFill>
                    <a:schemeClr val="bg1"/>
                  </a:solidFill>
                  <a:effectLst/>
                </a:rPr>
                <a:t>viver</a:t>
              </a:r>
              <a:r>
                <a:rPr lang="en-US" sz="1700" dirty="0">
                  <a:solidFill>
                    <a:schemeClr val="bg1"/>
                  </a:solidFill>
                  <a:effectLst/>
                </a:rPr>
                <a:t> come </a:t>
              </a:r>
              <a:r>
                <a:rPr lang="en-US" sz="1700" dirty="0" err="1">
                  <a:solidFill>
                    <a:schemeClr val="bg1"/>
                  </a:solidFill>
                  <a:effectLst/>
                </a:rPr>
                <a:t>bruti</a:t>
              </a:r>
              <a:r>
                <a:rPr lang="en-US" sz="1700" dirty="0">
                  <a:solidFill>
                    <a:schemeClr val="bg1"/>
                  </a:solidFill>
                  <a:effectLst/>
                </a:rPr>
                <a:t> ma per </a:t>
              </a:r>
              <a:r>
                <a:rPr lang="en-US" sz="1700" dirty="0" err="1" smtClean="0">
                  <a:solidFill>
                    <a:schemeClr val="bg1"/>
                  </a:solidFill>
                  <a:effectLst/>
                </a:rPr>
                <a:t>seguir</a:t>
              </a:r>
              <a:r>
                <a:rPr lang="en-US" sz="1700" dirty="0" smtClean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700" dirty="0" err="1">
                  <a:solidFill>
                    <a:schemeClr val="bg1"/>
                  </a:solidFill>
                  <a:effectLst/>
                </a:rPr>
                <a:t>virtute</a:t>
              </a:r>
              <a:r>
                <a:rPr lang="en-US" sz="1700" dirty="0">
                  <a:solidFill>
                    <a:schemeClr val="bg1"/>
                  </a:solidFill>
                  <a:effectLst/>
                </a:rPr>
                <a:t> </a:t>
              </a:r>
              <a:endParaRPr lang="en-US" sz="1700" dirty="0" smtClean="0">
                <a:solidFill>
                  <a:schemeClr val="bg1"/>
                </a:solidFill>
                <a:effectLst/>
              </a:endParaRPr>
            </a:p>
            <a:p>
              <a:r>
                <a:rPr lang="en-US" sz="1700" dirty="0" smtClean="0">
                  <a:solidFill>
                    <a:schemeClr val="bg1"/>
                  </a:solidFill>
                  <a:effectLst/>
                </a:rPr>
                <a:t>et </a:t>
              </a:r>
              <a:r>
                <a:rPr lang="en-US" sz="1700" dirty="0" err="1">
                  <a:solidFill>
                    <a:schemeClr val="bg1"/>
                  </a:solidFill>
                  <a:effectLst/>
                </a:rPr>
                <a:t>conoscenza</a:t>
              </a:r>
              <a:r>
                <a:rPr lang="ja-JP" altLang="en-US" sz="1700" dirty="0">
                  <a:solidFill>
                    <a:schemeClr val="bg1"/>
                  </a:solidFill>
                  <a:effectLst/>
                </a:rPr>
                <a:t>”</a:t>
              </a:r>
              <a:r>
                <a:rPr lang="en-US" sz="1700" dirty="0" smtClean="0">
                  <a:solidFill>
                    <a:schemeClr val="bg1"/>
                  </a:solidFill>
                  <a:effectLst/>
                </a:rPr>
                <a:t>, Dante </a:t>
              </a:r>
              <a:r>
                <a:rPr lang="en-US" sz="1700" dirty="0">
                  <a:solidFill>
                    <a:schemeClr val="bg1"/>
                  </a:solidFill>
                  <a:effectLst/>
                </a:rPr>
                <a:t>Alighieri (1265-1321), </a:t>
              </a:r>
            </a:p>
            <a:p>
              <a:r>
                <a:rPr lang="en-US" sz="1700" dirty="0" err="1">
                  <a:solidFill>
                    <a:schemeClr val="bg1"/>
                  </a:solidFill>
                  <a:effectLst/>
                </a:rPr>
                <a:t>Divina</a:t>
              </a:r>
              <a:r>
                <a:rPr lang="en-US" sz="1700" dirty="0">
                  <a:solidFill>
                    <a:schemeClr val="bg1"/>
                  </a:solidFill>
                  <a:effectLst/>
                </a:rPr>
                <a:t> Commedia, Inferno, Canto XXVI </a:t>
              </a:r>
            </a:p>
          </p:txBody>
        </p:sp>
        <p:pic>
          <p:nvPicPr>
            <p:cNvPr id="9" name="Picture 8" descr="dant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4245645"/>
              <a:ext cx="2400300" cy="2346325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771800" y="4365104"/>
            <a:ext cx="5724644" cy="1138773"/>
          </a:xfrm>
          <a:prstGeom prst="rect">
            <a:avLst/>
          </a:prstGeom>
          <a:solidFill>
            <a:srgbClr val="FFCC99"/>
          </a:solidFill>
          <a:ln w="3175" cmpd="sng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n-US" sz="1700" dirty="0" smtClean="0">
                <a:effectLst/>
              </a:rPr>
              <a:t>Two final remarks: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effectLst/>
              </a:rPr>
              <a:t>Fundamental </a:t>
            </a:r>
            <a:r>
              <a:rPr lang="en-US" sz="1700" dirty="0" smtClean="0">
                <a:effectLst/>
              </a:rPr>
              <a:t>research is the fuel of </a:t>
            </a:r>
            <a:r>
              <a:rPr lang="en-US" sz="1700" dirty="0" smtClean="0">
                <a:effectLst/>
              </a:rPr>
              <a:t>progress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effectLst/>
              </a:rPr>
              <a:t>Knowledge</a:t>
            </a:r>
            <a:r>
              <a:rPr lang="en-US" sz="1700" dirty="0" smtClean="0">
                <a:effectLst/>
              </a:rPr>
              <a:t>, as art, is among the highest expressions</a:t>
            </a:r>
          </a:p>
          <a:p>
            <a:r>
              <a:rPr lang="en-US" sz="1700" dirty="0" smtClean="0">
                <a:effectLst/>
              </a:rPr>
              <a:t>     of </a:t>
            </a:r>
            <a:r>
              <a:rPr lang="en-US" sz="1700" dirty="0" smtClean="0">
                <a:effectLst/>
              </a:rPr>
              <a:t>human beings as clever beings</a:t>
            </a:r>
            <a:endParaRPr lang="en-US" sz="1700" dirty="0">
              <a:effectLst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600200" y="125760"/>
            <a:ext cx="4876800" cy="720000"/>
          </a:xfrm>
          <a:prstGeom prst="rect">
            <a:avLst/>
          </a:prstGeom>
          <a:solidFill>
            <a:srgbClr val="99FF33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11" charset="-128"/>
                <a:cs typeface="ＭＳ Ｐゴシック" pitchFamily="-111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11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11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11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11" charset="0"/>
              </a:defRPr>
            </a:lvl9pPr>
          </a:lstStyle>
          <a:p>
            <a:pPr algn="l">
              <a:defRPr/>
            </a:pPr>
            <a:r>
              <a:rPr lang="en-GB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CERN and the LHC</a:t>
            </a:r>
            <a:endParaRPr lang="en-GB" sz="72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9" descr="KVA.jp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431549186"/>
      </p:ext>
    </p:extLst>
  </p:cSld>
  <p:clrMapOvr>
    <a:masterClrMapping/>
  </p:clrMapOvr>
  <p:transition xmlns:p14="http://schemas.microsoft.com/office/powerpoint/2010/main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8896029C-D808-954C-98CD-75D8F8245876}" type="slidenum">
              <a:rPr lang="en-US" sz="1200">
                <a:solidFill>
                  <a:schemeClr val="tx2"/>
                </a:solidFill>
              </a:rPr>
              <a:pPr/>
              <a:t>36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43808" y="1916832"/>
            <a:ext cx="3179025" cy="1015663"/>
          </a:xfrm>
          <a:prstGeom prst="rect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SPARES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D3A7BC94-58C3-A244-B4E9-A272EE2C6C17}" type="slidenum">
              <a:rPr lang="en-US" sz="1200">
                <a:solidFill>
                  <a:schemeClr val="tx2"/>
                </a:solidFill>
              </a:rPr>
              <a:pPr/>
              <a:t>37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37890" name="Picture 4" descr="FullDet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01750"/>
            <a:ext cx="6294438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5867400" y="3352800"/>
            <a:ext cx="3200400" cy="17018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500">
                <a:effectLst/>
                <a:cs typeface="Arial" charset="0"/>
              </a:rPr>
              <a:t>Inner Detector (|</a:t>
            </a:r>
            <a:r>
              <a:rPr lang="en-US" sz="1500">
                <a:effectLst/>
                <a:latin typeface="Symbol" charset="0"/>
                <a:cs typeface="Arial" charset="0"/>
                <a:sym typeface="Symbol" charset="0"/>
              </a:rPr>
              <a:t></a:t>
            </a:r>
            <a:r>
              <a:rPr lang="en-US" sz="1500">
                <a:effectLst/>
                <a:cs typeface="Arial" charset="0"/>
              </a:rPr>
              <a:t>|&lt;2.5, B=2T): </a:t>
            </a:r>
          </a:p>
          <a:p>
            <a:pPr eaLnBrk="1" hangingPunct="1">
              <a:defRPr/>
            </a:pPr>
            <a:r>
              <a:rPr lang="en-US" sz="1500">
                <a:effectLst/>
                <a:cs typeface="Arial" charset="0"/>
              </a:rPr>
              <a:t>Si Pixels, Si strips, Transition Radiation detector (straws) </a:t>
            </a:r>
          </a:p>
          <a:p>
            <a:pPr eaLnBrk="1" hangingPunct="1">
              <a:defRPr/>
            </a:pPr>
            <a:r>
              <a:rPr lang="en-US" sz="1500">
                <a:effectLst/>
                <a:cs typeface="Arial" charset="0"/>
              </a:rPr>
              <a:t>Precise tracking and vertexing,</a:t>
            </a:r>
          </a:p>
          <a:p>
            <a:pPr eaLnBrk="1" hangingPunct="1">
              <a:defRPr/>
            </a:pPr>
            <a:r>
              <a:rPr lang="en-US" sz="1500">
                <a:effectLst/>
                <a:cs typeface="Arial" charset="0"/>
              </a:rPr>
              <a:t>e/</a:t>
            </a:r>
            <a:r>
              <a:rPr lang="en-US" sz="1500">
                <a:effectLst/>
                <a:latin typeface="Symbol" charset="0"/>
                <a:cs typeface="Arial" charset="0"/>
                <a:sym typeface="Symbol" charset="0"/>
              </a:rPr>
              <a:t></a:t>
            </a:r>
            <a:r>
              <a:rPr lang="en-US" sz="1500">
                <a:effectLst/>
                <a:cs typeface="Arial" charset="0"/>
              </a:rPr>
              <a:t> separation</a:t>
            </a:r>
          </a:p>
          <a:p>
            <a:pPr eaLnBrk="1" hangingPunct="1">
              <a:defRPr/>
            </a:pPr>
            <a:r>
              <a:rPr lang="en-US" sz="1500">
                <a:effectLst/>
                <a:cs typeface="Arial" charset="0"/>
              </a:rPr>
              <a:t>Momentum resolution: </a:t>
            </a:r>
          </a:p>
          <a:p>
            <a:pPr eaLnBrk="1" hangingPunct="1">
              <a:defRPr/>
            </a:pPr>
            <a:r>
              <a:rPr lang="en-US" sz="1500">
                <a:effectLst/>
                <a:latin typeface="Symbol" charset="0"/>
                <a:cs typeface="Arial" charset="0"/>
                <a:sym typeface="Symbol" charset="0"/>
              </a:rPr>
              <a:t></a:t>
            </a:r>
            <a:r>
              <a:rPr lang="en-US" sz="1500">
                <a:effectLst/>
                <a:cs typeface="Arial" charset="0"/>
              </a:rPr>
              <a:t>/p</a:t>
            </a:r>
            <a:r>
              <a:rPr lang="en-US" sz="1500" baseline="-25000">
                <a:effectLst/>
                <a:cs typeface="Arial" charset="0"/>
              </a:rPr>
              <a:t>T</a:t>
            </a:r>
            <a:r>
              <a:rPr lang="en-US" sz="1500">
                <a:effectLst/>
                <a:cs typeface="Arial" charset="0"/>
              </a:rPr>
              <a:t> ~ 3.8x10</a:t>
            </a:r>
            <a:r>
              <a:rPr lang="en-US" sz="1500" baseline="30000">
                <a:effectLst/>
                <a:cs typeface="Arial" charset="0"/>
              </a:rPr>
              <a:t>-4</a:t>
            </a:r>
            <a:r>
              <a:rPr lang="en-US" sz="1500">
                <a:effectLst/>
                <a:cs typeface="Arial" charset="0"/>
              </a:rPr>
              <a:t> p</a:t>
            </a:r>
            <a:r>
              <a:rPr lang="en-US" sz="1500" baseline="-25000">
                <a:effectLst/>
                <a:cs typeface="Arial" charset="0"/>
              </a:rPr>
              <a:t>T </a:t>
            </a:r>
            <a:r>
              <a:rPr lang="en-US" sz="1500">
                <a:effectLst/>
                <a:cs typeface="Arial" charset="0"/>
              </a:rPr>
              <a:t>(GeV) </a:t>
            </a:r>
            <a:r>
              <a:rPr lang="en-US" sz="1500">
                <a:effectLst/>
                <a:cs typeface="Arial" charset="0"/>
                <a:sym typeface="Symbol" charset="0"/>
              </a:rPr>
              <a:t> </a:t>
            </a:r>
            <a:r>
              <a:rPr lang="en-US" sz="1500">
                <a:effectLst/>
                <a:cs typeface="Arial" charset="0"/>
              </a:rPr>
              <a:t>0.0</a:t>
            </a:r>
            <a:r>
              <a:rPr lang="en-US" sz="150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15</a:t>
            </a:r>
          </a:p>
        </p:txBody>
      </p:sp>
      <p:sp>
        <p:nvSpPr>
          <p:cNvPr id="37892" name="Text Box 1028"/>
          <p:cNvSpPr txBox="1">
            <a:spLocks noChangeArrowheads="1"/>
          </p:cNvSpPr>
          <p:nvPr/>
        </p:nvSpPr>
        <p:spPr bwMode="auto">
          <a:xfrm>
            <a:off x="6553200" y="835025"/>
            <a:ext cx="2503488" cy="13239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effectLst/>
              </a:rPr>
              <a:t>Length  : ~ 46 m </a:t>
            </a:r>
          </a:p>
          <a:p>
            <a:r>
              <a:rPr lang="en-US">
                <a:effectLst/>
              </a:rPr>
              <a:t>Radius  : ~ 12 m </a:t>
            </a:r>
          </a:p>
          <a:p>
            <a:r>
              <a:rPr lang="en-US">
                <a:effectLst/>
              </a:rPr>
              <a:t>Weight : ~ 7000 tons</a:t>
            </a:r>
          </a:p>
          <a:p>
            <a:pPr>
              <a:buFont typeface="Wingdings" charset="0"/>
              <a:buNone/>
            </a:pPr>
            <a:r>
              <a:rPr lang="en-US">
                <a:effectLst/>
              </a:rPr>
              <a:t>~10</a:t>
            </a:r>
            <a:r>
              <a:rPr lang="en-US" baseline="30000">
                <a:effectLst/>
              </a:rPr>
              <a:t>8</a:t>
            </a:r>
            <a:r>
              <a:rPr lang="en-US">
                <a:effectLst/>
              </a:rPr>
              <a:t> electronic channels</a:t>
            </a:r>
          </a:p>
          <a:p>
            <a:pPr>
              <a:buFont typeface="Wingdings" charset="0"/>
              <a:buNone/>
            </a:pPr>
            <a:r>
              <a:rPr lang="en-US">
                <a:effectLst/>
              </a:rPr>
              <a:t>3000 km of cables</a:t>
            </a:r>
          </a:p>
        </p:txBody>
      </p:sp>
      <p:sp>
        <p:nvSpPr>
          <p:cNvPr id="23558" name="Line 1029"/>
          <p:cNvSpPr>
            <a:spLocks noChangeShapeType="1"/>
          </p:cNvSpPr>
          <p:nvPr/>
        </p:nvSpPr>
        <p:spPr bwMode="auto">
          <a:xfrm>
            <a:off x="2133600" y="533400"/>
            <a:ext cx="1524000" cy="167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7894" name="Text Box 1030"/>
          <p:cNvSpPr txBox="1">
            <a:spLocks noChangeArrowheads="1"/>
          </p:cNvSpPr>
          <p:nvPr/>
        </p:nvSpPr>
        <p:spPr bwMode="auto">
          <a:xfrm>
            <a:off x="23813" y="76200"/>
            <a:ext cx="7353300" cy="5540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500">
                <a:solidFill>
                  <a:srgbClr val="000000"/>
                </a:solidFill>
                <a:effectLst/>
              </a:rPr>
              <a:t>Muon Spectrometer </a:t>
            </a:r>
            <a:r>
              <a:rPr lang="en-US" sz="1500">
                <a:effectLst/>
                <a:sym typeface="Symbol" charset="0"/>
              </a:rPr>
              <a:t>(</a:t>
            </a:r>
            <a:r>
              <a:rPr lang="en-US" sz="1500">
                <a:effectLst/>
              </a:rPr>
              <a:t>|</a:t>
            </a:r>
            <a:r>
              <a:rPr lang="en-US" sz="1500">
                <a:effectLst/>
                <a:sym typeface="Symbol" charset="0"/>
              </a:rPr>
              <a:t>|&lt;2.7)</a:t>
            </a:r>
            <a:r>
              <a:rPr lang="en-US" sz="1500">
                <a:solidFill>
                  <a:srgbClr val="009900"/>
                </a:solidFill>
                <a:effectLst/>
                <a:sym typeface="Symbol" charset="0"/>
              </a:rPr>
              <a:t> </a:t>
            </a:r>
            <a:r>
              <a:rPr lang="en-US" sz="1500">
                <a:solidFill>
                  <a:schemeClr val="tx2"/>
                </a:solidFill>
                <a:effectLst/>
                <a:sym typeface="Symbol" charset="0"/>
              </a:rPr>
              <a:t>:</a:t>
            </a:r>
            <a:r>
              <a:rPr lang="en-US" sz="1500">
                <a:effectLst/>
                <a:sym typeface="Symbol" charset="0"/>
              </a:rPr>
              <a:t> air-core toroids with gas-based muon chambers</a:t>
            </a:r>
            <a:endParaRPr lang="en-US" sz="1500">
              <a:solidFill>
                <a:srgbClr val="000000"/>
              </a:solidFill>
              <a:effectLst/>
            </a:endParaRPr>
          </a:p>
          <a:p>
            <a:r>
              <a:rPr lang="en-US" sz="1500">
                <a:solidFill>
                  <a:srgbClr val="000000"/>
                </a:solidFill>
                <a:effectLst/>
              </a:rPr>
              <a:t>Muon trigger and measurement with momentum resolution &lt; 10% up to</a:t>
            </a:r>
            <a:r>
              <a:rPr lang="en-US" sz="1500">
                <a:solidFill>
                  <a:srgbClr val="000000"/>
                </a:solidFill>
                <a:effectLst/>
                <a:latin typeface="Symbol" charset="0"/>
              </a:rPr>
              <a:t></a:t>
            </a:r>
            <a:r>
              <a:rPr lang="en-US" sz="1500">
                <a:solidFill>
                  <a:srgbClr val="000000"/>
                </a:solidFill>
                <a:effectLst/>
              </a:rPr>
              <a:t>E</a:t>
            </a:r>
            <a:r>
              <a:rPr lang="en-US" sz="1500" baseline="-25000">
                <a:solidFill>
                  <a:srgbClr val="000000"/>
                </a:solidFill>
                <a:effectLst/>
                <a:sym typeface="Symbol" charset="0"/>
              </a:rPr>
              <a:t></a:t>
            </a:r>
            <a:r>
              <a:rPr lang="en-US" sz="1500">
                <a:solidFill>
                  <a:srgbClr val="000000"/>
                </a:solidFill>
                <a:effectLst/>
                <a:sym typeface="Symbol" charset="0"/>
              </a:rPr>
              <a:t> ~ 1 TeV</a:t>
            </a:r>
          </a:p>
        </p:txBody>
      </p:sp>
      <p:sp>
        <p:nvSpPr>
          <p:cNvPr id="23560" name="Line 1031"/>
          <p:cNvSpPr>
            <a:spLocks noChangeShapeType="1"/>
          </p:cNvSpPr>
          <p:nvPr/>
        </p:nvSpPr>
        <p:spPr bwMode="auto">
          <a:xfrm flipH="1" flipV="1">
            <a:off x="4191000" y="3276600"/>
            <a:ext cx="16764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23561" name="Line 1032"/>
          <p:cNvSpPr>
            <a:spLocks noChangeShapeType="1"/>
          </p:cNvSpPr>
          <p:nvPr/>
        </p:nvSpPr>
        <p:spPr bwMode="auto">
          <a:xfrm flipV="1">
            <a:off x="1295400" y="3403600"/>
            <a:ext cx="2667000" cy="2057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23562" name="Rectangle 8"/>
          <p:cNvSpPr>
            <a:spLocks noChangeArrowheads="1"/>
          </p:cNvSpPr>
          <p:nvPr/>
        </p:nvSpPr>
        <p:spPr bwMode="auto">
          <a:xfrm>
            <a:off x="76200" y="5384800"/>
            <a:ext cx="5029200" cy="787400"/>
          </a:xfrm>
          <a:prstGeom prst="rect">
            <a:avLst/>
          </a:prstGeom>
          <a:solidFill>
            <a:srgbClr val="FF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500">
                <a:effectLst/>
                <a:cs typeface="Arial" charset="0"/>
              </a:rPr>
              <a:t>EM calorimeter: Pb-LA</a:t>
            </a:r>
            <a:r>
              <a:rPr lang="en-US" sz="150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r </a:t>
            </a:r>
            <a:r>
              <a:rPr lang="en-US" sz="1500">
                <a:effectLst/>
                <a:cs typeface="Arial" charset="0"/>
              </a:rPr>
              <a:t>Accordion</a:t>
            </a:r>
          </a:p>
          <a:p>
            <a:pPr eaLnBrk="1" hangingPunct="1">
              <a:defRPr/>
            </a:pPr>
            <a:r>
              <a:rPr lang="en-US" sz="1500">
                <a:effectLst/>
                <a:cs typeface="Arial" charset="0"/>
              </a:rPr>
              <a:t>e/</a:t>
            </a:r>
            <a:r>
              <a:rPr lang="en-US" sz="1500">
                <a:effectLst/>
                <a:latin typeface="Symbol" charset="0"/>
                <a:cs typeface="Arial" charset="0"/>
                <a:sym typeface="Symbol" charset="0"/>
              </a:rPr>
              <a:t></a:t>
            </a:r>
            <a:r>
              <a:rPr lang="en-US" sz="1500">
                <a:effectLst/>
                <a:cs typeface="Arial" charset="0"/>
              </a:rPr>
              <a:t> trigger, identification and measurement</a:t>
            </a:r>
          </a:p>
          <a:p>
            <a:pPr eaLnBrk="1" hangingPunct="1">
              <a:defRPr/>
            </a:pPr>
            <a:r>
              <a:rPr lang="en-US" sz="1500">
                <a:effectLst/>
                <a:cs typeface="Arial" charset="0"/>
              </a:rPr>
              <a:t>E-resolution: </a:t>
            </a:r>
            <a:r>
              <a:rPr lang="en-US" sz="1500">
                <a:effectLst/>
                <a:latin typeface="Symbol" charset="0"/>
                <a:cs typeface="Arial" charset="0"/>
                <a:sym typeface="Symbol" charset="0"/>
              </a:rPr>
              <a:t></a:t>
            </a:r>
            <a:r>
              <a:rPr lang="en-US" sz="1500">
                <a:effectLst/>
                <a:cs typeface="Arial" charset="0"/>
              </a:rPr>
              <a:t>/E ~ 10%/</a:t>
            </a:r>
            <a:r>
              <a:rPr lang="en-US" sz="1500">
                <a:effectLst/>
                <a:cs typeface="Arial" charset="0"/>
                <a:sym typeface="Symbol" charset="0"/>
              </a:rPr>
              <a:t></a:t>
            </a:r>
            <a:r>
              <a:rPr lang="en-US" sz="1500">
                <a:effectLst/>
                <a:cs typeface="Arial" charset="0"/>
              </a:rPr>
              <a:t>E </a:t>
            </a:r>
            <a:endParaRPr lang="es-ES_tradnl" sz="1500" b="1">
              <a:effectLst/>
              <a:latin typeface="Arial" charset="0"/>
              <a:cs typeface="Arial" charset="0"/>
              <a:sym typeface="Symbol" charset="0"/>
            </a:endParaRPr>
          </a:p>
        </p:txBody>
      </p:sp>
      <p:sp>
        <p:nvSpPr>
          <p:cNvPr id="23563" name="Line 1034"/>
          <p:cNvSpPr>
            <a:spLocks noChangeShapeType="1"/>
          </p:cNvSpPr>
          <p:nvPr/>
        </p:nvSpPr>
        <p:spPr bwMode="auto">
          <a:xfrm flipH="1" flipV="1">
            <a:off x="4114800" y="3505200"/>
            <a:ext cx="838200" cy="2209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7899" name="Rectangle 8"/>
          <p:cNvSpPr>
            <a:spLocks noChangeArrowheads="1"/>
          </p:cNvSpPr>
          <p:nvPr/>
        </p:nvSpPr>
        <p:spPr bwMode="auto">
          <a:xfrm>
            <a:off x="4114800" y="5638800"/>
            <a:ext cx="5029200" cy="1016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500">
                <a:effectLst/>
                <a:cs typeface="Arial" charset="0"/>
              </a:rPr>
              <a:t>HAD calorimetry (|</a:t>
            </a:r>
            <a:r>
              <a:rPr lang="en-US" sz="1500">
                <a:effectLst/>
                <a:cs typeface="Arial" charset="0"/>
                <a:sym typeface="Symbol" charset="0"/>
              </a:rPr>
              <a:t>|&lt;5): segmentation, hermeticity</a:t>
            </a:r>
          </a:p>
          <a:p>
            <a:r>
              <a:rPr lang="en-US" sz="1500">
                <a:effectLst/>
                <a:cs typeface="Arial" charset="0"/>
                <a:sym typeface="Symbol" charset="0"/>
              </a:rPr>
              <a:t>Fe/scintillator Tiles (central), Cu/W-LAr (fwd)</a:t>
            </a:r>
          </a:p>
          <a:p>
            <a:r>
              <a:rPr lang="en-US" sz="1500">
                <a:effectLst/>
                <a:cs typeface="Arial" charset="0"/>
                <a:sym typeface="Symbol" charset="0"/>
              </a:rPr>
              <a:t>Trigger and measurement of jets and missing E</a:t>
            </a:r>
            <a:r>
              <a:rPr lang="en-US" sz="1500" baseline="-25000">
                <a:effectLst/>
                <a:cs typeface="Arial" charset="0"/>
              </a:rPr>
              <a:t>T</a:t>
            </a:r>
            <a:endParaRPr lang="en-US" sz="1500">
              <a:effectLst/>
              <a:cs typeface="Arial" charset="0"/>
              <a:sym typeface="Symbol" charset="0"/>
            </a:endParaRPr>
          </a:p>
          <a:p>
            <a:r>
              <a:rPr lang="en-US" sz="1500">
                <a:effectLst/>
                <a:cs typeface="Arial" charset="0"/>
              </a:rPr>
              <a:t>E-resolution:</a:t>
            </a:r>
            <a:r>
              <a:rPr lang="en-US" sz="1500">
                <a:effectLst/>
                <a:latin typeface="Symbol" charset="0"/>
                <a:cs typeface="Arial" charset="0"/>
                <a:sym typeface="Symbol" charset="0"/>
              </a:rPr>
              <a:t></a:t>
            </a:r>
            <a:r>
              <a:rPr lang="en-US" sz="1500">
                <a:effectLst/>
                <a:cs typeface="Arial" charset="0"/>
              </a:rPr>
              <a:t>/E ~ 50%/</a:t>
            </a:r>
            <a:r>
              <a:rPr lang="en-US" sz="1500">
                <a:effectLst/>
                <a:cs typeface="Arial" charset="0"/>
                <a:sym typeface="Symbol" charset="0"/>
              </a:rPr>
              <a:t></a:t>
            </a:r>
            <a:r>
              <a:rPr lang="en-US" sz="1500">
                <a:effectLst/>
                <a:cs typeface="Arial" charset="0"/>
              </a:rPr>
              <a:t>E </a:t>
            </a:r>
            <a:r>
              <a:rPr lang="en-US" sz="1500">
                <a:effectLst/>
                <a:cs typeface="Arial" charset="0"/>
                <a:sym typeface="Symbol" charset="0"/>
              </a:rPr>
              <a:t> </a:t>
            </a:r>
            <a:r>
              <a:rPr lang="en-US" sz="1500">
                <a:effectLst/>
                <a:cs typeface="Arial" charset="0"/>
              </a:rPr>
              <a:t>0.03 </a:t>
            </a:r>
          </a:p>
        </p:txBody>
      </p:sp>
      <p:sp>
        <p:nvSpPr>
          <p:cNvPr id="37900" name="Text Box 1036"/>
          <p:cNvSpPr txBox="1">
            <a:spLocks noChangeArrowheads="1"/>
          </p:cNvSpPr>
          <p:nvPr/>
        </p:nvSpPr>
        <p:spPr bwMode="auto">
          <a:xfrm>
            <a:off x="60325" y="1589088"/>
            <a:ext cx="1919288" cy="1077912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effectLst/>
              </a:rPr>
              <a:t>3-level trigger</a:t>
            </a:r>
          </a:p>
          <a:p>
            <a:r>
              <a:rPr lang="en-US">
                <a:effectLst/>
              </a:rPr>
              <a:t>reducing the rate</a:t>
            </a:r>
          </a:p>
          <a:p>
            <a:r>
              <a:rPr lang="en-US">
                <a:effectLst/>
              </a:rPr>
              <a:t>from 40 MHz to</a:t>
            </a:r>
          </a:p>
          <a:p>
            <a:r>
              <a:rPr lang="en-US">
                <a:effectLst/>
              </a:rPr>
              <a:t>~200 Hz</a:t>
            </a:r>
          </a:p>
        </p:txBody>
      </p:sp>
    </p:spTree>
    <p:extLst>
      <p:ext uri="{BB962C8B-B14F-4D97-AF65-F5344CB8AC3E}">
        <p14:creationId xmlns:p14="http://schemas.microsoft.com/office/powerpoint/2010/main" val="13173104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1AAF05E7-9B88-4C48-AA27-7F59CEF1FFDF}" type="slidenum">
              <a:rPr lang="en-US" sz="1200">
                <a:solidFill>
                  <a:schemeClr val="tx2"/>
                </a:solidFill>
              </a:rPr>
              <a:pPr/>
              <a:t>38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97282" name="Picture 4" descr="higg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41475"/>
            <a:ext cx="719455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4470" name="Text Box 6"/>
          <p:cNvSpPr txBox="1">
            <a:spLocks noChangeArrowheads="1"/>
          </p:cNvSpPr>
          <p:nvPr/>
        </p:nvSpPr>
        <p:spPr bwMode="auto">
          <a:xfrm>
            <a:off x="152400" y="157163"/>
            <a:ext cx="6584950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/>
              </a:rPr>
              <a:t>The Higgs mechanism … as exemplified by Prof. David Miller</a:t>
            </a:r>
            <a:endParaRPr lang="en-US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7284" name="Rectangle 7"/>
          <p:cNvSpPr>
            <a:spLocks noChangeArrowheads="1"/>
          </p:cNvSpPr>
          <p:nvPr/>
        </p:nvSpPr>
        <p:spPr bwMode="auto">
          <a:xfrm>
            <a:off x="328613" y="839788"/>
            <a:ext cx="8053387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700">
                <a:effectLst/>
              </a:rPr>
              <a:t>Imagine a room full of people quietly chattering … this is like space filled only </a:t>
            </a:r>
          </a:p>
          <a:p>
            <a:r>
              <a:rPr lang="en-US" sz="1700">
                <a:effectLst/>
              </a:rPr>
              <a:t>with the Higgs field ...</a:t>
            </a:r>
          </a:p>
        </p:txBody>
      </p:sp>
    </p:spTree>
    <p:extLst>
      <p:ext uri="{BB962C8B-B14F-4D97-AF65-F5344CB8AC3E}">
        <p14:creationId xmlns:p14="http://schemas.microsoft.com/office/powerpoint/2010/main" val="466958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B355E0C-AA2A-AC44-9BB0-30FC996469EB}" type="slidenum">
              <a:rPr lang="en-US" sz="1200">
                <a:solidFill>
                  <a:schemeClr val="tx2"/>
                </a:solidFill>
              </a:rPr>
              <a:pPr/>
              <a:t>39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99330" name="Picture 4" descr="HIGGS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7763"/>
            <a:ext cx="7920038" cy="563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1" name="Rectangle 5"/>
          <p:cNvSpPr>
            <a:spLocks noChangeArrowheads="1"/>
          </p:cNvSpPr>
          <p:nvPr/>
        </p:nvSpPr>
        <p:spPr bwMode="auto">
          <a:xfrm>
            <a:off x="152400" y="228600"/>
            <a:ext cx="8318500" cy="868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700">
                <a:effectLst/>
              </a:rPr>
              <a:t>a well known actor walks in, creating a disturbance as he moves across the room, </a:t>
            </a:r>
          </a:p>
          <a:p>
            <a:r>
              <a:rPr lang="en-US" sz="1700">
                <a:effectLst/>
              </a:rPr>
              <a:t>and attracting a cluster of admirers with each step ... the actor is like a particle</a:t>
            </a:r>
          </a:p>
          <a:p>
            <a:r>
              <a:rPr lang="en-US" sz="1700">
                <a:effectLst/>
              </a:rPr>
              <a:t>traversing the Higgs field</a:t>
            </a:r>
          </a:p>
        </p:txBody>
      </p:sp>
    </p:spTree>
    <p:extLst>
      <p:ext uri="{BB962C8B-B14F-4D97-AF65-F5344CB8AC3E}">
        <p14:creationId xmlns:p14="http://schemas.microsoft.com/office/powerpoint/2010/main" val="2300941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rld_users_by_Inst_2012a.jpg"/>
          <p:cNvPicPr>
            <a:picLocks noChangeAspect="1"/>
          </p:cNvPicPr>
          <p:nvPr/>
        </p:nvPicPr>
        <p:blipFill>
          <a:blip r:embed="rId3"/>
          <a:srcRect r="3333" b="8986"/>
          <a:stretch>
            <a:fillRect/>
          </a:stretch>
        </p:blipFill>
        <p:spPr>
          <a:xfrm>
            <a:off x="611560" y="966936"/>
            <a:ext cx="7966458" cy="5486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791696" y="4752000"/>
            <a:ext cx="1044000" cy="144016"/>
          </a:xfrm>
          <a:prstGeom prst="rect">
            <a:avLst/>
          </a:prstGeom>
          <a:noFill/>
          <a:ln w="2857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71600" y="188640"/>
            <a:ext cx="6480720" cy="4905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GB" sz="2300" dirty="0" smtClean="0">
                <a:effectLst/>
                <a:latin typeface="Comic Sans MS"/>
                <a:ea typeface="ＭＳ Ｐゴシック" charset="0"/>
                <a:cs typeface="ＭＳ Ｐゴシック" charset="0"/>
              </a:rPr>
              <a:t>More than 10000 users from &gt; 60 countries </a:t>
            </a:r>
            <a:endParaRPr lang="en-GB" sz="2300" dirty="0">
              <a:effectLst/>
              <a:latin typeface="Comic Sans MS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7324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D96D1370-F1C6-C54F-80F3-26592E4001EA}" type="slidenum">
              <a:rPr lang="en-US" sz="1200">
                <a:solidFill>
                  <a:schemeClr val="tx2"/>
                </a:solidFill>
              </a:rPr>
              <a:pPr/>
              <a:t>40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101378" name="Picture 3" descr="higg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7920038" cy="5614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9" name="Rectangle 4"/>
          <p:cNvSpPr>
            <a:spLocks noChangeArrowheads="1"/>
          </p:cNvSpPr>
          <p:nvPr/>
        </p:nvSpPr>
        <p:spPr bwMode="auto">
          <a:xfrm>
            <a:off x="228600" y="228600"/>
            <a:ext cx="7824788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700">
                <a:effectLst/>
              </a:rPr>
              <a:t>this increase his resistance to movement, in other words, he acquires mass, </a:t>
            </a:r>
          </a:p>
          <a:p>
            <a:r>
              <a:rPr lang="en-US" sz="1700">
                <a:effectLst/>
              </a:rPr>
              <a:t>just like a particle moving through the Higgs field ...</a:t>
            </a:r>
          </a:p>
        </p:txBody>
      </p:sp>
    </p:spTree>
    <p:extLst>
      <p:ext uri="{BB962C8B-B14F-4D97-AF65-F5344CB8AC3E}">
        <p14:creationId xmlns:p14="http://schemas.microsoft.com/office/powerpoint/2010/main" val="1325029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4357E1E1-0528-A34D-A217-85D038081BE2}" type="slidenum">
              <a:rPr lang="en-US" sz="1200">
                <a:solidFill>
                  <a:schemeClr val="tx2"/>
                </a:solidFill>
              </a:rPr>
              <a:pPr/>
              <a:t>41</a:t>
            </a:fld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103426" name="Picture 4" descr="higgs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55638"/>
            <a:ext cx="4749800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7" name="Rectangle 5"/>
          <p:cNvSpPr>
            <a:spLocks noChangeArrowheads="1"/>
          </p:cNvSpPr>
          <p:nvPr/>
        </p:nvSpPr>
        <p:spPr bwMode="auto">
          <a:xfrm>
            <a:off x="125413" y="182563"/>
            <a:ext cx="5132387" cy="3508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700">
                <a:effectLst/>
              </a:rPr>
              <a:t>... Imagine now that a rumour crosses the room ...</a:t>
            </a:r>
          </a:p>
        </p:txBody>
      </p:sp>
      <p:pic>
        <p:nvPicPr>
          <p:cNvPr id="103428" name="Picture 6" descr="higgs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0" y="3406775"/>
            <a:ext cx="4749800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Rectangle 7"/>
          <p:cNvSpPr>
            <a:spLocks noChangeArrowheads="1"/>
          </p:cNvSpPr>
          <p:nvPr/>
        </p:nvSpPr>
        <p:spPr bwMode="auto">
          <a:xfrm>
            <a:off x="155575" y="4740275"/>
            <a:ext cx="4111625" cy="1127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700">
                <a:effectLst/>
              </a:rPr>
              <a:t>it creates the same kind of clustering, </a:t>
            </a:r>
          </a:p>
          <a:p>
            <a:r>
              <a:rPr lang="en-US" sz="1700">
                <a:effectLst/>
              </a:rPr>
              <a:t>but this time among the people in the </a:t>
            </a:r>
          </a:p>
          <a:p>
            <a:r>
              <a:rPr lang="en-US" sz="1700">
                <a:effectLst/>
              </a:rPr>
              <a:t>room. In this analogy, these clusters </a:t>
            </a:r>
          </a:p>
          <a:p>
            <a:r>
              <a:rPr lang="en-US" sz="1700">
                <a:effectLst/>
              </a:rPr>
              <a:t>are the Higgs particle.</a:t>
            </a:r>
          </a:p>
        </p:txBody>
      </p:sp>
    </p:spTree>
    <p:extLst>
      <p:ext uri="{BB962C8B-B14F-4D97-AF65-F5344CB8AC3E}">
        <p14:creationId xmlns:p14="http://schemas.microsoft.com/office/powerpoint/2010/main" val="1545918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6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2627784" y="1268760"/>
            <a:ext cx="0" cy="100811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3528" y="220578"/>
            <a:ext cx="8243512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How does the Higgs mechanism work ? An over-simplified picture …</a:t>
            </a:r>
            <a:endParaRPr lang="en-US" sz="2000" dirty="0">
              <a:effectLst/>
            </a:endParaRPr>
          </a:p>
        </p:txBody>
      </p:sp>
      <p:sp>
        <p:nvSpPr>
          <p:cNvPr id="10" name="Text Box 6"/>
          <p:cNvSpPr txBox="1">
            <a:spLocks noChangeAspect="1" noChangeArrowheads="1"/>
          </p:cNvSpPr>
          <p:nvPr/>
        </p:nvSpPr>
        <p:spPr bwMode="auto">
          <a:xfrm>
            <a:off x="179512" y="836712"/>
            <a:ext cx="8496945" cy="92333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effectLst/>
              </a:rPr>
              <a:t>At the time of the Big Bang particles were all massless (</a:t>
            </a:r>
            <a:r>
              <a:rPr lang="en-US" sz="1800" dirty="0" smtClean="0">
                <a:effectLst/>
                <a:sym typeface="Wingdings"/>
              </a:rPr>
              <a:t> were moving at speed of light) </a:t>
            </a:r>
            <a:r>
              <a:rPr lang="en-US" sz="1800" dirty="0" smtClean="0">
                <a:effectLst/>
              </a:rPr>
              <a:t>and Higgs field was there as an “non</a:t>
            </a:r>
            <a:r>
              <a:rPr lang="en-US" sz="1800" smtClean="0">
                <a:effectLst/>
              </a:rPr>
              <a:t>-interacting ether</a:t>
            </a:r>
            <a:r>
              <a:rPr lang="en-US" sz="1800" dirty="0" smtClean="0">
                <a:effectLst/>
              </a:rPr>
              <a:t>” </a:t>
            </a:r>
          </a:p>
          <a:p>
            <a:r>
              <a:rPr lang="en-US" sz="1800" dirty="0" smtClean="0">
                <a:effectLst/>
              </a:rPr>
              <a:t>(minimum of Higgs potential = 0). </a:t>
            </a:r>
          </a:p>
        </p:txBody>
      </p:sp>
      <p:pic>
        <p:nvPicPr>
          <p:cNvPr id="12" name="Picture 11" descr="images.jpe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357854"/>
            <a:ext cx="5375656" cy="3087370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18" name="Group 17"/>
          <p:cNvGrpSpPr/>
          <p:nvPr/>
        </p:nvGrpSpPr>
        <p:grpSpPr>
          <a:xfrm>
            <a:off x="98318" y="5157192"/>
            <a:ext cx="8506130" cy="1632377"/>
            <a:chOff x="98318" y="5157192"/>
            <a:chExt cx="8506130" cy="1632377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V="1">
              <a:off x="5652120" y="5157192"/>
              <a:ext cx="0" cy="1008112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98318" y="5589240"/>
              <a:ext cx="8506130" cy="1200329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dirty="0" smtClean="0">
                  <a:effectLst/>
                </a:rPr>
                <a:t>About 10</a:t>
              </a:r>
              <a:r>
                <a:rPr lang="en-US" sz="1800" baseline="30000" dirty="0" smtClean="0">
                  <a:effectLst/>
                </a:rPr>
                <a:t>-11 </a:t>
              </a:r>
              <a:r>
                <a:rPr lang="en-US" sz="1800" dirty="0" smtClean="0">
                  <a:effectLst/>
                </a:rPr>
                <a:t>s after the Big Bang </a:t>
              </a:r>
              <a:r>
                <a:rPr lang="en-US" sz="1800" dirty="0" smtClean="0">
                  <a:effectLst/>
                  <a:sym typeface="Wingdings"/>
                </a:rPr>
                <a:t> temperature became low enough for phase </a:t>
              </a:r>
            </a:p>
            <a:p>
              <a:r>
                <a:rPr lang="en-US" sz="1800" dirty="0">
                  <a:effectLst/>
                  <a:sym typeface="Wingdings"/>
                </a:rPr>
                <a:t>t</a:t>
              </a:r>
              <a:r>
                <a:rPr lang="en-US" sz="1800" dirty="0" smtClean="0">
                  <a:effectLst/>
                  <a:sym typeface="Wingdings"/>
                </a:rPr>
                <a:t>ransition ( minimum of Higgs potential became negative)  ether becomes </a:t>
              </a:r>
            </a:p>
            <a:p>
              <a:r>
                <a:rPr lang="en-US" sz="1800" dirty="0" smtClean="0">
                  <a:effectLst/>
                  <a:sym typeface="Wingdings"/>
                </a:rPr>
                <a:t>“molasses”  particles interacting with ”molasses” acquire a  mass and are </a:t>
              </a:r>
            </a:p>
            <a:p>
              <a:r>
                <a:rPr lang="en-US" sz="1800" dirty="0" smtClean="0">
                  <a:effectLst/>
                  <a:sym typeface="Wingdings"/>
                </a:rPr>
                <a:t>slowed down</a:t>
              </a:r>
              <a:endParaRPr lang="en-US" sz="1800" dirty="0" smtClean="0">
                <a:effectLst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05570" y="3636312"/>
            <a:ext cx="2231801" cy="944816"/>
            <a:chOff x="2905570" y="3636312"/>
            <a:chExt cx="2231801" cy="944816"/>
          </a:xfrm>
        </p:grpSpPr>
        <p:sp>
          <p:nvSpPr>
            <p:cNvPr id="13" name="TextBox 12"/>
            <p:cNvSpPr txBox="1"/>
            <p:nvPr/>
          </p:nvSpPr>
          <p:spPr>
            <a:xfrm>
              <a:off x="2905570" y="3636312"/>
              <a:ext cx="2231801" cy="584776"/>
            </a:xfrm>
            <a:prstGeom prst="rect">
              <a:avLst/>
            </a:prstGeom>
            <a:solidFill>
              <a:srgbClr val="00009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effectLst/>
                </a:rPr>
                <a:t>10</a:t>
              </a:r>
              <a:r>
                <a:rPr lang="en-US" baseline="30000" dirty="0" smtClean="0">
                  <a:solidFill>
                    <a:schemeClr val="bg1"/>
                  </a:solidFill>
                  <a:effectLst/>
                </a:rPr>
                <a:t>-11 </a:t>
              </a:r>
              <a:r>
                <a:rPr lang="en-US" dirty="0" smtClean="0">
                  <a:solidFill>
                    <a:schemeClr val="bg1"/>
                  </a:solidFill>
                  <a:effectLst/>
                </a:rPr>
                <a:t>s after Big Bang:</a:t>
              </a:r>
            </a:p>
            <a:p>
              <a:r>
                <a:rPr lang="en-US" dirty="0" smtClean="0">
                  <a:solidFill>
                    <a:schemeClr val="bg1"/>
                  </a:solidFill>
                  <a:effectLst/>
                </a:rPr>
                <a:t>phase transition</a:t>
              </a:r>
              <a:endParaRPr lang="en-US" dirty="0">
                <a:solidFill>
                  <a:schemeClr val="bg1"/>
                </a:solidFill>
                <a:effectLst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>
              <a:off x="3275856" y="4581128"/>
              <a:ext cx="1152128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851606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4F8B15E6-7248-1F4A-A559-9BB4EED66219}" type="slidenum">
              <a:rPr lang="en-US" sz="1200">
                <a:solidFill>
                  <a:schemeClr val="tx2"/>
                </a:solidFill>
              </a:rPr>
              <a:pPr/>
              <a:t>43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8610" name="Text Box 13"/>
          <p:cNvSpPr txBox="1">
            <a:spLocks noChangeArrowheads="1"/>
          </p:cNvSpPr>
          <p:nvPr/>
        </p:nvSpPr>
        <p:spPr bwMode="auto">
          <a:xfrm>
            <a:off x="304800" y="3997325"/>
            <a:ext cx="366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effectLst/>
              </a:rPr>
              <a:t>   </a:t>
            </a:r>
            <a:endParaRPr lang="en-US">
              <a:solidFill>
                <a:srgbClr val="FF00FF"/>
              </a:solidFill>
              <a:effectLst/>
            </a:endParaRPr>
          </a:p>
        </p:txBody>
      </p:sp>
      <p:sp>
        <p:nvSpPr>
          <p:cNvPr id="68611" name="Text Box 24"/>
          <p:cNvSpPr txBox="1">
            <a:spLocks noChangeArrowheads="1"/>
          </p:cNvSpPr>
          <p:nvPr/>
        </p:nvSpPr>
        <p:spPr bwMode="auto">
          <a:xfrm>
            <a:off x="152400" y="992188"/>
            <a:ext cx="3810000" cy="1912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700">
                <a:effectLst/>
              </a:rPr>
              <a:t>Recent astrophysical </a:t>
            </a:r>
          </a:p>
          <a:p>
            <a:r>
              <a:rPr lang="en-US" sz="1700">
                <a:effectLst/>
              </a:rPr>
              <a:t>measurements indicate that</a:t>
            </a:r>
          </a:p>
          <a:p>
            <a:r>
              <a:rPr lang="en-US" sz="1700">
                <a:effectLst/>
              </a:rPr>
              <a:t>the Universe is made of:   </a:t>
            </a:r>
          </a:p>
          <a:p>
            <a:pPr>
              <a:buSzPct val="50000"/>
              <a:buFont typeface="Webdings" charset="0"/>
              <a:buChar char="g"/>
            </a:pPr>
            <a:r>
              <a:rPr lang="en-US" sz="1700">
                <a:effectLst/>
              </a:rPr>
              <a:t> 5% of known matter</a:t>
            </a:r>
            <a:endParaRPr lang="en-US" sz="1700">
              <a:solidFill>
                <a:srgbClr val="339933"/>
              </a:solidFill>
              <a:effectLst/>
            </a:endParaRPr>
          </a:p>
          <a:p>
            <a:pPr>
              <a:buSzPct val="50000"/>
              <a:buFont typeface="Webdings" charset="0"/>
              <a:buChar char="g"/>
            </a:pPr>
            <a:r>
              <a:rPr lang="en-US" sz="1700">
                <a:effectLst/>
              </a:rPr>
              <a:t> </a:t>
            </a:r>
            <a:r>
              <a:rPr lang="en-US" sz="1700">
                <a:solidFill>
                  <a:srgbClr val="009933"/>
                </a:solidFill>
                <a:effectLst/>
              </a:rPr>
              <a:t>25 % of </a:t>
            </a:r>
            <a:r>
              <a:rPr lang="ja-JP" altLang="en-US" sz="1700">
                <a:solidFill>
                  <a:srgbClr val="009933"/>
                </a:solidFill>
                <a:effectLst/>
              </a:rPr>
              <a:t>“</a:t>
            </a:r>
            <a:r>
              <a:rPr lang="en-US" altLang="ja-JP" sz="1700">
                <a:solidFill>
                  <a:srgbClr val="009933"/>
                </a:solidFill>
                <a:effectLst/>
              </a:rPr>
              <a:t>dark matter</a:t>
            </a:r>
            <a:r>
              <a:rPr lang="ja-JP" altLang="en-US" sz="1700">
                <a:solidFill>
                  <a:srgbClr val="009933"/>
                </a:solidFill>
                <a:effectLst/>
              </a:rPr>
              <a:t>”</a:t>
            </a:r>
            <a:r>
              <a:rPr lang="en-US" altLang="ja-JP" sz="1700">
                <a:solidFill>
                  <a:schemeClr val="accent2"/>
                </a:solidFill>
                <a:effectLst/>
              </a:rPr>
              <a:t> </a:t>
            </a:r>
          </a:p>
          <a:p>
            <a:pPr>
              <a:buSzPct val="50000"/>
              <a:buFont typeface="Webdings" charset="0"/>
              <a:buNone/>
            </a:pPr>
            <a:r>
              <a:rPr lang="en-US" sz="1700">
                <a:effectLst/>
              </a:rPr>
              <a:t>   (no known particle can explain it)</a:t>
            </a:r>
          </a:p>
          <a:p>
            <a:pPr>
              <a:buSzPct val="50000"/>
              <a:buFont typeface="Webdings" charset="0"/>
              <a:buChar char="g"/>
            </a:pPr>
            <a:r>
              <a:rPr lang="en-US" sz="1700">
                <a:effectLst/>
              </a:rPr>
              <a:t> 70% of </a:t>
            </a:r>
            <a:r>
              <a:rPr lang="ja-JP" altLang="en-US" sz="1700">
                <a:effectLst/>
              </a:rPr>
              <a:t>“</a:t>
            </a:r>
            <a:r>
              <a:rPr lang="en-US" altLang="ja-JP" sz="1700">
                <a:effectLst/>
              </a:rPr>
              <a:t>dark energy</a:t>
            </a:r>
            <a:r>
              <a:rPr lang="ja-JP" altLang="en-US" sz="1700">
                <a:effectLst/>
              </a:rPr>
              <a:t>”</a:t>
            </a:r>
            <a:endParaRPr lang="en-US" sz="1700">
              <a:solidFill>
                <a:srgbClr val="990000"/>
              </a:solidFill>
              <a:effectLst/>
            </a:endParaRPr>
          </a:p>
        </p:txBody>
      </p:sp>
      <p:grpSp>
        <p:nvGrpSpPr>
          <p:cNvPr id="68612" name="Group 32"/>
          <p:cNvGrpSpPr>
            <a:grpSpLocks/>
          </p:cNvGrpSpPr>
          <p:nvPr/>
        </p:nvGrpSpPr>
        <p:grpSpPr bwMode="auto">
          <a:xfrm>
            <a:off x="5943600" y="3581400"/>
            <a:ext cx="2667000" cy="3181350"/>
            <a:chOff x="3744" y="2256"/>
            <a:chExt cx="1680" cy="2004"/>
          </a:xfrm>
        </p:grpSpPr>
        <p:pic>
          <p:nvPicPr>
            <p:cNvPr id="68617" name="Picture 2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256"/>
              <a:ext cx="1498" cy="1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7531" name="Oval 27"/>
            <p:cNvSpPr>
              <a:spLocks noChangeArrowheads="1"/>
            </p:cNvSpPr>
            <p:nvPr/>
          </p:nvSpPr>
          <p:spPr bwMode="auto">
            <a:xfrm>
              <a:off x="4848" y="2292"/>
              <a:ext cx="576" cy="38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77532" name="Oval 28"/>
            <p:cNvSpPr>
              <a:spLocks noChangeArrowheads="1"/>
            </p:cNvSpPr>
            <p:nvPr/>
          </p:nvSpPr>
          <p:spPr bwMode="auto">
            <a:xfrm>
              <a:off x="4656" y="3876"/>
              <a:ext cx="576" cy="38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68613" name="Rectangle 29"/>
          <p:cNvSpPr>
            <a:spLocks noChangeArrowheads="1"/>
          </p:cNvSpPr>
          <p:nvPr/>
        </p:nvSpPr>
        <p:spPr bwMode="auto">
          <a:xfrm>
            <a:off x="152400" y="4267200"/>
            <a:ext cx="4932363" cy="24304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700">
                <a:effectLst/>
              </a:rPr>
              <a:t>Supersymmetry (a particle physics theory)</a:t>
            </a:r>
          </a:p>
          <a:p>
            <a:r>
              <a:rPr lang="en-US" sz="1700">
                <a:effectLst/>
              </a:rPr>
              <a:t>predicts new (heavy) elementary particles, </a:t>
            </a:r>
          </a:p>
          <a:p>
            <a:r>
              <a:rPr lang="en-US" sz="1700">
                <a:effectLst/>
              </a:rPr>
              <a:t>not yet observed.  Among them the </a:t>
            </a:r>
            <a:r>
              <a:rPr lang="en-US" sz="1700">
                <a:solidFill>
                  <a:srgbClr val="000099"/>
                </a:solidFill>
                <a:effectLst/>
              </a:rPr>
              <a:t>neutralino, </a:t>
            </a:r>
          </a:p>
          <a:p>
            <a:r>
              <a:rPr lang="en-US" sz="1700">
                <a:effectLst/>
              </a:rPr>
              <a:t>our present best candidate for the Universe </a:t>
            </a:r>
          </a:p>
          <a:p>
            <a:r>
              <a:rPr lang="en-US" sz="1700">
                <a:effectLst/>
              </a:rPr>
              <a:t>dark matter (its predicted features are in </a:t>
            </a:r>
          </a:p>
          <a:p>
            <a:r>
              <a:rPr lang="en-US" sz="1700">
                <a:effectLst/>
              </a:rPr>
              <a:t>agreement with astrophysics observations </a:t>
            </a:r>
          </a:p>
          <a:p>
            <a:r>
              <a:rPr lang="en-US" sz="1700">
                <a:effectLst/>
              </a:rPr>
              <a:t>and cosmological predictions).</a:t>
            </a:r>
          </a:p>
          <a:p>
            <a:r>
              <a:rPr lang="en-US" sz="1700">
                <a:solidFill>
                  <a:srgbClr val="000099"/>
                </a:solidFill>
                <a:effectLst/>
              </a:rPr>
              <a:t>It is expected to be light enough to </a:t>
            </a:r>
          </a:p>
          <a:p>
            <a:r>
              <a:rPr lang="en-US" sz="1700">
                <a:solidFill>
                  <a:srgbClr val="000099"/>
                </a:solidFill>
                <a:effectLst/>
              </a:rPr>
              <a:t>be produced abundntly at the LHC </a:t>
            </a:r>
          </a:p>
        </p:txBody>
      </p:sp>
      <p:pic>
        <p:nvPicPr>
          <p:cNvPr id="68614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762000"/>
            <a:ext cx="5081588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5" name="Text Box 3"/>
          <p:cNvSpPr txBox="1">
            <a:spLocks noChangeArrowheads="1"/>
          </p:cNvSpPr>
          <p:nvPr/>
        </p:nvSpPr>
        <p:spPr bwMode="auto">
          <a:xfrm>
            <a:off x="152400" y="111125"/>
            <a:ext cx="6705600" cy="422275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100">
                <a:effectLst/>
              </a:rPr>
              <a:t>What is the nature of the Universe Dark Matter ?</a:t>
            </a:r>
            <a:endParaRPr lang="en-US" sz="2100">
              <a:solidFill>
                <a:schemeClr val="tx2"/>
              </a:solidFill>
              <a:effectLst/>
            </a:endParaRPr>
          </a:p>
        </p:txBody>
      </p:sp>
      <p:sp>
        <p:nvSpPr>
          <p:cNvPr id="68616" name="Rectangle 31"/>
          <p:cNvSpPr>
            <a:spLocks noChangeArrowheads="1"/>
          </p:cNvSpPr>
          <p:nvPr/>
        </p:nvSpPr>
        <p:spPr bwMode="auto">
          <a:xfrm>
            <a:off x="152400" y="3309938"/>
            <a:ext cx="3724275" cy="679450"/>
          </a:xfrm>
          <a:prstGeom prst="rect">
            <a:avLst/>
          </a:prstGeom>
          <a:solidFill>
            <a:srgbClr val="6600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sz="1700">
                <a:solidFill>
                  <a:srgbClr val="990000"/>
                </a:solidFill>
                <a:effectLst/>
              </a:rPr>
              <a:t> </a:t>
            </a:r>
            <a:r>
              <a:rPr lang="en-US" sz="1900">
                <a:solidFill>
                  <a:schemeClr val="bg1"/>
                </a:solidFill>
                <a:effectLst/>
              </a:rPr>
              <a:t>Today we understand </a:t>
            </a:r>
            <a:r>
              <a:rPr lang="en-US" sz="1900" u="sng">
                <a:solidFill>
                  <a:schemeClr val="bg1"/>
                </a:solidFill>
                <a:effectLst/>
              </a:rPr>
              <a:t>only 5%</a:t>
            </a:r>
            <a:r>
              <a:rPr lang="en-US" sz="1900">
                <a:solidFill>
                  <a:schemeClr val="bg1"/>
                </a:solidFill>
                <a:effectLst/>
              </a:rPr>
              <a:t>  </a:t>
            </a:r>
          </a:p>
          <a:p>
            <a:pPr>
              <a:buFont typeface="Wingdings" charset="0"/>
              <a:buNone/>
            </a:pPr>
            <a:r>
              <a:rPr lang="en-US" sz="1900">
                <a:solidFill>
                  <a:schemeClr val="bg1"/>
                </a:solidFill>
                <a:effectLst/>
              </a:rPr>
              <a:t> of the Universe composition</a:t>
            </a:r>
            <a:endParaRPr lang="en-US" sz="180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32532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527C21F-2090-BF42-8404-920CB5185643}" type="slidenum">
              <a:rPr lang="en-US" sz="1200">
                <a:solidFill>
                  <a:schemeClr val="tx2"/>
                </a:solidFill>
              </a:rPr>
              <a:pPr/>
              <a:t>5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5604" name="Text Box 1027"/>
          <p:cNvSpPr txBox="1">
            <a:spLocks noChangeArrowheads="1"/>
          </p:cNvSpPr>
          <p:nvPr/>
        </p:nvSpPr>
        <p:spPr bwMode="auto">
          <a:xfrm>
            <a:off x="381000" y="1270000"/>
            <a:ext cx="8153400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008000"/>
                </a:solidFill>
                <a:effectLst/>
              </a:rPr>
              <a:t>Study the elementary particles </a:t>
            </a:r>
            <a:r>
              <a:rPr lang="en-US" sz="2000" dirty="0">
                <a:effectLst/>
              </a:rPr>
              <a:t>(e.g. the building blocks of matter: </a:t>
            </a:r>
          </a:p>
          <a:p>
            <a:r>
              <a:rPr lang="en-US" sz="2000" dirty="0">
                <a:effectLst/>
              </a:rPr>
              <a:t>electrons and quarks)</a:t>
            </a:r>
            <a:r>
              <a:rPr lang="en-US" sz="2000" dirty="0">
                <a:solidFill>
                  <a:schemeClr val="accent2"/>
                </a:solidFill>
                <a:effectLst/>
              </a:rPr>
              <a:t> </a:t>
            </a:r>
            <a:r>
              <a:rPr lang="en-US" sz="2000" dirty="0">
                <a:solidFill>
                  <a:srgbClr val="008000"/>
                </a:solidFill>
                <a:effectLst/>
              </a:rPr>
              <a:t>and the forces that control their </a:t>
            </a:r>
            <a:r>
              <a:rPr lang="en-US" sz="2000" dirty="0" err="1">
                <a:solidFill>
                  <a:srgbClr val="008000"/>
                </a:solidFill>
                <a:effectLst/>
              </a:rPr>
              <a:t>behaviour</a:t>
            </a:r>
            <a:r>
              <a:rPr lang="en-US" sz="2000" dirty="0">
                <a:solidFill>
                  <a:srgbClr val="008000"/>
                </a:solidFill>
                <a:effectLst/>
              </a:rPr>
              <a:t> </a:t>
            </a:r>
          </a:p>
          <a:p>
            <a:r>
              <a:rPr lang="en-US" sz="2000" dirty="0">
                <a:solidFill>
                  <a:srgbClr val="008000"/>
                </a:solidFill>
                <a:effectLst/>
              </a:rPr>
              <a:t>at the most fundamental level</a:t>
            </a:r>
          </a:p>
        </p:txBody>
      </p:sp>
      <p:grpSp>
        <p:nvGrpSpPr>
          <p:cNvPr id="25606" name="Group 1040"/>
          <p:cNvGrpSpPr>
            <a:grpSpLocks/>
          </p:cNvGrpSpPr>
          <p:nvPr/>
        </p:nvGrpSpPr>
        <p:grpSpPr bwMode="auto">
          <a:xfrm>
            <a:off x="152400" y="2625725"/>
            <a:ext cx="8885238" cy="2174875"/>
            <a:chOff x="96" y="1584"/>
            <a:chExt cx="5597" cy="1370"/>
          </a:xfrm>
        </p:grpSpPr>
        <p:pic>
          <p:nvPicPr>
            <p:cNvPr id="25607" name="Picture 103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1584"/>
              <a:ext cx="5597" cy="1235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rgbClr val="FFFF00"/>
              </a:solidFill>
              <a:miter lim="800000"/>
              <a:headEnd/>
              <a:tailEnd/>
            </a:ln>
          </p:spPr>
        </p:pic>
        <p:sp>
          <p:nvSpPr>
            <p:cNvPr id="488460" name="Text Box 1036"/>
            <p:cNvSpPr txBox="1">
              <a:spLocks noChangeArrowheads="1"/>
            </p:cNvSpPr>
            <p:nvPr/>
          </p:nvSpPr>
          <p:spPr bwMode="auto">
            <a:xfrm>
              <a:off x="2787" y="2729"/>
              <a:ext cx="525" cy="21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</a:t>
              </a:r>
              <a:r>
                <a:rPr lang="en-US" baseline="30000">
                  <a:effectLst/>
                </a:rPr>
                <a:t>-10</a:t>
              </a:r>
              <a:r>
                <a:rPr lang="en-US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m</a:t>
              </a:r>
            </a:p>
          </p:txBody>
        </p:sp>
        <p:sp>
          <p:nvSpPr>
            <p:cNvPr id="488461" name="Text Box 1037"/>
            <p:cNvSpPr txBox="1">
              <a:spLocks noChangeArrowheads="1"/>
            </p:cNvSpPr>
            <p:nvPr/>
          </p:nvSpPr>
          <p:spPr bwMode="auto">
            <a:xfrm>
              <a:off x="3792" y="2736"/>
              <a:ext cx="525" cy="21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</a:t>
              </a:r>
              <a:r>
                <a:rPr lang="en-US" baseline="30000">
                  <a:effectLst/>
                </a:rPr>
                <a:t>-14</a:t>
              </a:r>
              <a:r>
                <a:rPr lang="en-US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m</a:t>
              </a:r>
            </a:p>
          </p:txBody>
        </p:sp>
        <p:sp>
          <p:nvSpPr>
            <p:cNvPr id="488462" name="Text Box 1038"/>
            <p:cNvSpPr txBox="1">
              <a:spLocks noChangeArrowheads="1"/>
            </p:cNvSpPr>
            <p:nvPr/>
          </p:nvSpPr>
          <p:spPr bwMode="auto">
            <a:xfrm>
              <a:off x="4704" y="2710"/>
              <a:ext cx="883" cy="21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</a:t>
              </a:r>
              <a:r>
                <a:rPr lang="en-US" baseline="30000">
                  <a:effectLst/>
                </a:rPr>
                <a:t>-15</a:t>
              </a:r>
              <a:r>
                <a:rPr lang="en-US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-10</a:t>
              </a:r>
              <a:r>
                <a:rPr lang="en-US" baseline="3000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-18</a:t>
              </a:r>
              <a:r>
                <a:rPr lang="en-US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m</a:t>
              </a:r>
            </a:p>
          </p:txBody>
        </p:sp>
      </p:grpSp>
      <p:sp>
        <p:nvSpPr>
          <p:cNvPr id="11" name="Text Box 1026"/>
          <p:cNvSpPr txBox="1">
            <a:spLocks noChangeArrowheads="1"/>
          </p:cNvSpPr>
          <p:nvPr/>
        </p:nvSpPr>
        <p:spPr bwMode="auto">
          <a:xfrm>
            <a:off x="107504" y="116632"/>
            <a:ext cx="7315274" cy="707886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000" dirty="0" smtClean="0">
                <a:solidFill>
                  <a:schemeClr val="bg1"/>
                </a:solidFill>
                <a:effectLst/>
              </a:rPr>
              <a:t>CERN’s </a:t>
            </a:r>
            <a:r>
              <a:rPr lang="en-US" sz="3000" dirty="0">
                <a:solidFill>
                  <a:schemeClr val="bg1"/>
                </a:solidFill>
                <a:effectLst/>
              </a:rPr>
              <a:t>primary mission is </a:t>
            </a:r>
            <a:r>
              <a:rPr lang="en-US" sz="4000" dirty="0">
                <a:solidFill>
                  <a:schemeClr val="bg1"/>
                </a:solidFill>
                <a:effectLst/>
              </a:rPr>
              <a:t>SCIENCE</a:t>
            </a:r>
            <a:endParaRPr lang="en-US" sz="4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" name="Rectangle 1035"/>
          <p:cNvSpPr>
            <a:spLocks noChangeArrowheads="1"/>
          </p:cNvSpPr>
          <p:nvPr/>
        </p:nvSpPr>
        <p:spPr bwMode="auto">
          <a:xfrm>
            <a:off x="197296" y="5229200"/>
            <a:ext cx="8911208" cy="1015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  <a:effectLst/>
                <a:latin typeface="Comic Sans MS"/>
              </a:rPr>
              <a:t>Particle physics </a:t>
            </a:r>
            <a:r>
              <a:rPr lang="en-US" sz="2000" dirty="0" smtClean="0">
                <a:solidFill>
                  <a:srgbClr val="000090"/>
                </a:solidFill>
                <a:effectLst/>
                <a:latin typeface="Comic Sans MS"/>
              </a:rPr>
              <a:t>at accelerators allows us today to study the fundamental </a:t>
            </a:r>
            <a:r>
              <a:rPr lang="en-US" sz="2000" dirty="0">
                <a:solidFill>
                  <a:srgbClr val="000090"/>
                </a:solidFill>
                <a:effectLst/>
                <a:latin typeface="Comic Sans MS"/>
              </a:rPr>
              <a:t>laws of nature </a:t>
            </a:r>
            <a:r>
              <a:rPr lang="en-US" sz="2000" dirty="0" smtClean="0">
                <a:solidFill>
                  <a:srgbClr val="000090"/>
                </a:solidFill>
                <a:effectLst/>
                <a:latin typeface="Comic Sans MS"/>
              </a:rPr>
              <a:t>on a scale of 10</a:t>
            </a:r>
            <a:r>
              <a:rPr lang="en-US" sz="2000" baseline="30000" dirty="0" smtClean="0">
                <a:solidFill>
                  <a:srgbClr val="000090"/>
                </a:solidFill>
                <a:effectLst/>
                <a:latin typeface="Comic Sans MS"/>
              </a:rPr>
              <a:t>-18</a:t>
            </a:r>
            <a:r>
              <a:rPr lang="en-US" sz="2000" dirty="0" smtClean="0">
                <a:solidFill>
                  <a:srgbClr val="000090"/>
                </a:solidFill>
                <a:effectLst/>
                <a:latin typeface="Comic Sans MS"/>
              </a:rPr>
              <a:t> m</a:t>
            </a:r>
            <a:r>
              <a:rPr lang="en-US" sz="2000" dirty="0">
                <a:solidFill>
                  <a:srgbClr val="000090"/>
                </a:solidFill>
                <a:effectLst/>
                <a:latin typeface="Comic Sans MS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effectLst/>
                <a:latin typeface="Comic Sans MS"/>
                <a:sym typeface="Wingdings"/>
              </a:rPr>
              <a:t> insight</a:t>
            </a:r>
            <a:r>
              <a:rPr lang="en-US" sz="2000" dirty="0" smtClean="0">
                <a:solidFill>
                  <a:srgbClr val="000090"/>
                </a:solidFill>
                <a:effectLst/>
                <a:latin typeface="Comic Sans MS"/>
              </a:rPr>
              <a:t> </a:t>
            </a:r>
            <a:r>
              <a:rPr lang="en-US" sz="2000" dirty="0">
                <a:solidFill>
                  <a:srgbClr val="000090"/>
                </a:solidFill>
                <a:effectLst/>
                <a:latin typeface="Comic Sans MS"/>
              </a:rPr>
              <a:t>also </a:t>
            </a:r>
            <a:r>
              <a:rPr lang="en-US" sz="2000" dirty="0" smtClean="0">
                <a:solidFill>
                  <a:srgbClr val="000090"/>
                </a:solidFill>
                <a:effectLst/>
                <a:latin typeface="Comic Sans MS"/>
              </a:rPr>
              <a:t>into the </a:t>
            </a:r>
            <a:r>
              <a:rPr lang="en-US" sz="2000" dirty="0">
                <a:solidFill>
                  <a:srgbClr val="000090"/>
                </a:solidFill>
                <a:effectLst/>
                <a:latin typeface="Comic Sans MS"/>
              </a:rPr>
              <a:t>structure and evolution of the Universe </a:t>
            </a:r>
            <a:r>
              <a:rPr lang="en-US" sz="1800" dirty="0" smtClean="0">
                <a:solidFill>
                  <a:srgbClr val="000090"/>
                </a:solidFill>
                <a:effectLst/>
                <a:latin typeface="Comic Sans MS"/>
                <a:sym typeface="Wingdings"/>
              </a:rPr>
              <a:t></a:t>
            </a:r>
            <a:r>
              <a:rPr lang="en-US" sz="2000" dirty="0" smtClean="0">
                <a:solidFill>
                  <a:srgbClr val="FF6600"/>
                </a:solidFill>
                <a:effectLst/>
              </a:rPr>
              <a:t> </a:t>
            </a:r>
            <a:r>
              <a:rPr lang="en-US" sz="2000" dirty="0">
                <a:solidFill>
                  <a:srgbClr val="FF6600"/>
                </a:solidFill>
                <a:effectLst/>
                <a:latin typeface="Comic Sans MS"/>
              </a:rPr>
              <a:t>from the very small to the very </a:t>
            </a:r>
            <a:r>
              <a:rPr lang="en-US" sz="2000" dirty="0" smtClean="0">
                <a:solidFill>
                  <a:srgbClr val="FF6600"/>
                </a:solidFill>
                <a:effectLst/>
                <a:latin typeface="Comic Sans MS"/>
              </a:rPr>
              <a:t>big … </a:t>
            </a:r>
            <a:endParaRPr lang="en-US" sz="1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4368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4113809-C3FC-A646-9485-37A3CA5BA4F4}" type="slidenum">
              <a:rPr lang="en-US" sz="1200">
                <a:solidFill>
                  <a:schemeClr val="tx2"/>
                </a:solidFill>
              </a:rPr>
              <a:pPr/>
              <a:t>6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3488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7651" name="Picture 3" descr="CMB_Timeline150nt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884" name="Rectangle 4"/>
          <p:cNvSpPr>
            <a:spLocks noChangeArrowheads="1"/>
          </p:cNvSpPr>
          <p:nvPr/>
        </p:nvSpPr>
        <p:spPr bwMode="auto">
          <a:xfrm>
            <a:off x="234950" y="2563813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n-GB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Big Bang</a:t>
            </a:r>
            <a:endParaRPr lang="de-DE" sz="2000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170113" y="76200"/>
            <a:ext cx="582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 eaLnBrk="1" hangingPunct="1"/>
            <a:r>
              <a:rPr lang="en-GB" sz="4000">
                <a:solidFill>
                  <a:schemeClr val="bg1"/>
                </a:solidFill>
                <a:effectLst/>
                <a:latin typeface="Arial" charset="0"/>
              </a:rPr>
              <a:t>Evolution of the Universe</a:t>
            </a:r>
            <a:endParaRPr lang="en-US" sz="3200">
              <a:solidFill>
                <a:schemeClr val="bg1"/>
              </a:solidFill>
              <a:effectLst/>
              <a:latin typeface="TheSans 6-SemiBold" charset="0"/>
            </a:endParaRPr>
          </a:p>
        </p:txBody>
      </p:sp>
      <p:grpSp>
        <p:nvGrpSpPr>
          <p:cNvPr id="27654" name="Group 6"/>
          <p:cNvGrpSpPr>
            <a:grpSpLocks/>
          </p:cNvGrpSpPr>
          <p:nvPr/>
        </p:nvGrpSpPr>
        <p:grpSpPr bwMode="auto">
          <a:xfrm>
            <a:off x="1828800" y="5372100"/>
            <a:ext cx="6826250" cy="974725"/>
            <a:chOff x="1152" y="3384"/>
            <a:chExt cx="4300" cy="614"/>
          </a:xfrm>
        </p:grpSpPr>
        <p:sp>
          <p:nvSpPr>
            <p:cNvPr id="634887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en-US">
                <a:latin typeface="Comic Sans MS" pitchFamily="-111" charset="0"/>
                <a:ea typeface="+mn-ea"/>
                <a:cs typeface="+mn-cs"/>
              </a:endParaRPr>
            </a:p>
          </p:txBody>
        </p:sp>
        <p:sp>
          <p:nvSpPr>
            <p:cNvPr id="634888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n-GB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Today</a:t>
              </a:r>
            </a:p>
          </p:txBody>
        </p:sp>
        <p:sp>
          <p:nvSpPr>
            <p:cNvPr id="634889" name="Rectangle 9"/>
            <p:cNvSpPr>
              <a:spLocks noChangeArrowheads="1"/>
            </p:cNvSpPr>
            <p:nvPr/>
          </p:nvSpPr>
          <p:spPr bwMode="auto">
            <a:xfrm>
              <a:off x="2103" y="3384"/>
              <a:ext cx="160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n-GB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13.7 Billion Years</a:t>
              </a:r>
            </a:p>
          </p:txBody>
        </p:sp>
        <p:sp>
          <p:nvSpPr>
            <p:cNvPr id="634890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de-DE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10</a:t>
              </a:r>
              <a:r>
                <a:rPr lang="de-DE" sz="2400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28</a:t>
              </a:r>
              <a:r>
                <a:rPr lang="de-DE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cm</a:t>
              </a:r>
              <a:endPara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634891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omic Sans MS" pitchFamily="-111" charset="0"/>
                <a:ea typeface="+mn-ea"/>
                <a:cs typeface="+mn-cs"/>
              </a:endParaRPr>
            </a:p>
          </p:txBody>
        </p:sp>
      </p:grpSp>
      <p:pic>
        <p:nvPicPr>
          <p:cNvPr id="14" name="Picture 13" descr="KVA.jp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F806795-8353-054D-A2B3-48BE459346C4}" type="slidenum">
              <a:rPr lang="en-US" sz="1200">
                <a:solidFill>
                  <a:schemeClr val="tx2"/>
                </a:solidFill>
              </a:rPr>
              <a:pPr/>
              <a:t>7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35496" y="112118"/>
            <a:ext cx="7646988" cy="436562"/>
          </a:xfrm>
          <a:prstGeom prst="rect">
            <a:avLst/>
          </a:prstGeom>
          <a:solidFill>
            <a:srgbClr val="6633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200" dirty="0">
                <a:solidFill>
                  <a:schemeClr val="bg1"/>
                </a:solidFill>
                <a:effectLst/>
              </a:rPr>
              <a:t>To study the elementary particles and their interactions:</a:t>
            </a:r>
          </a:p>
        </p:txBody>
      </p:sp>
      <p:grpSp>
        <p:nvGrpSpPr>
          <p:cNvPr id="29699" name="Group 24"/>
          <p:cNvGrpSpPr>
            <a:grpSpLocks/>
          </p:cNvGrpSpPr>
          <p:nvPr/>
        </p:nvGrpSpPr>
        <p:grpSpPr bwMode="auto">
          <a:xfrm>
            <a:off x="76200" y="709613"/>
            <a:ext cx="5029200" cy="6300787"/>
            <a:chOff x="48" y="447"/>
            <a:chExt cx="3168" cy="3969"/>
          </a:xfrm>
        </p:grpSpPr>
        <p:pic>
          <p:nvPicPr>
            <p:cNvPr id="29703" name="Picture 23" descr="co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447"/>
              <a:ext cx="2976" cy="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895" name="Text Box 15"/>
            <p:cNvSpPr txBox="1">
              <a:spLocks noChangeArrowheads="1"/>
            </p:cNvSpPr>
            <p:nvPr/>
          </p:nvSpPr>
          <p:spPr bwMode="auto">
            <a:xfrm>
              <a:off x="61" y="1008"/>
              <a:ext cx="563" cy="366"/>
            </a:xfrm>
            <a:prstGeom prst="rect">
              <a:avLst/>
            </a:prstGeom>
            <a:solidFill>
              <a:srgbClr val="66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b="1" smtClean="0">
                  <a:solidFill>
                    <a:schemeClr val="bg1"/>
                  </a:solidFill>
                  <a:effectLst/>
                </a:rPr>
                <a:t>proton </a:t>
              </a:r>
            </a:p>
            <a:p>
              <a:pPr>
                <a:defRPr/>
              </a:pPr>
              <a:r>
                <a:rPr lang="en-US" b="1" smtClean="0">
                  <a:solidFill>
                    <a:schemeClr val="bg1"/>
                  </a:solidFill>
                  <a:effectLst/>
                </a:rPr>
                <a:t>beams</a:t>
              </a:r>
              <a:endParaRPr lang="en-US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9705" name="Text Box 16"/>
            <p:cNvSpPr txBox="1">
              <a:spLocks noChangeArrowheads="1"/>
            </p:cNvSpPr>
            <p:nvPr/>
          </p:nvSpPr>
          <p:spPr bwMode="auto">
            <a:xfrm>
              <a:off x="111" y="2034"/>
              <a:ext cx="657" cy="366"/>
            </a:xfrm>
            <a:prstGeom prst="rect">
              <a:avLst/>
            </a:pr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chemeClr val="bg1"/>
                  </a:solidFill>
                  <a:effectLst/>
                </a:rPr>
                <a:t>colliding </a:t>
              </a:r>
            </a:p>
            <a:p>
              <a:r>
                <a:rPr lang="en-US" b="1">
                  <a:solidFill>
                    <a:schemeClr val="bg1"/>
                  </a:solidFill>
                  <a:effectLst/>
                </a:rPr>
                <a:t>protons</a:t>
              </a:r>
            </a:p>
          </p:txBody>
        </p:sp>
        <p:sp>
          <p:nvSpPr>
            <p:cNvPr id="29706" name="Text Box 17"/>
            <p:cNvSpPr txBox="1">
              <a:spLocks noChangeArrowheads="1"/>
            </p:cNvSpPr>
            <p:nvPr/>
          </p:nvSpPr>
          <p:spPr bwMode="auto">
            <a:xfrm>
              <a:off x="48" y="2754"/>
              <a:ext cx="836" cy="366"/>
            </a:xfrm>
            <a:prstGeom prst="rect">
              <a:avLst/>
            </a:pr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chemeClr val="bg1"/>
                  </a:solidFill>
                  <a:effectLst/>
                </a:rPr>
                <a:t>interacting </a:t>
              </a:r>
            </a:p>
            <a:p>
              <a:r>
                <a:rPr lang="en-US" b="1">
                  <a:solidFill>
                    <a:schemeClr val="bg1"/>
                  </a:solidFill>
                  <a:effectLst/>
                </a:rPr>
                <a:t>quarks</a:t>
              </a:r>
            </a:p>
          </p:txBody>
        </p:sp>
        <p:sp>
          <p:nvSpPr>
            <p:cNvPr id="378899" name="Rectangle 19"/>
            <p:cNvSpPr>
              <a:spLocks noChangeArrowheads="1"/>
            </p:cNvSpPr>
            <p:nvPr/>
          </p:nvSpPr>
          <p:spPr bwMode="auto">
            <a:xfrm>
              <a:off x="96" y="4032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708" name="Text Box 18"/>
            <p:cNvSpPr txBox="1">
              <a:spLocks noChangeArrowheads="1"/>
            </p:cNvSpPr>
            <p:nvPr/>
          </p:nvSpPr>
          <p:spPr bwMode="auto">
            <a:xfrm>
              <a:off x="48" y="3560"/>
              <a:ext cx="994" cy="520"/>
            </a:xfrm>
            <a:prstGeom prst="rect">
              <a:avLst/>
            </a:pr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chemeClr val="bg1"/>
                  </a:solidFill>
                  <a:effectLst/>
                </a:rPr>
                <a:t>production </a:t>
              </a:r>
            </a:p>
            <a:p>
              <a:r>
                <a:rPr lang="en-US" b="1">
                  <a:solidFill>
                    <a:schemeClr val="bg1"/>
                  </a:solidFill>
                  <a:effectLst/>
                </a:rPr>
                <a:t>and decay of </a:t>
              </a:r>
            </a:p>
            <a:p>
              <a:r>
                <a:rPr lang="en-US" b="1">
                  <a:solidFill>
                    <a:schemeClr val="bg1"/>
                  </a:solidFill>
                  <a:effectLst/>
                </a:rPr>
                <a:t>a new particle</a:t>
              </a:r>
            </a:p>
          </p:txBody>
        </p:sp>
      </p:grpSp>
      <p:sp>
        <p:nvSpPr>
          <p:cNvPr id="29700" name="Text Box 8"/>
          <p:cNvSpPr txBox="1">
            <a:spLocks noChangeArrowheads="1"/>
          </p:cNvSpPr>
          <p:nvPr/>
        </p:nvSpPr>
        <p:spPr bwMode="auto">
          <a:xfrm>
            <a:off x="4157663" y="5334000"/>
            <a:ext cx="4757737" cy="132397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effectLst/>
              </a:rPr>
              <a:t>By placing high-tech powerful detectors around </a:t>
            </a:r>
          </a:p>
          <a:p>
            <a:r>
              <a:rPr lang="en-US">
                <a:effectLst/>
              </a:rPr>
              <a:t>the collision point we can detect the collision</a:t>
            </a:r>
          </a:p>
          <a:p>
            <a:r>
              <a:rPr lang="en-US">
                <a:effectLst/>
              </a:rPr>
              <a:t>products and reconstruct what happened in the </a:t>
            </a:r>
          </a:p>
          <a:p>
            <a:r>
              <a:rPr lang="en-US">
                <a:effectLst/>
              </a:rPr>
              <a:t>collision (which phenomena, which particles and</a:t>
            </a:r>
          </a:p>
          <a:p>
            <a:r>
              <a:rPr lang="en-US">
                <a:effectLst/>
              </a:rPr>
              <a:t>forces were involved, etc.)</a:t>
            </a: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4038600" y="2803525"/>
            <a:ext cx="4852988" cy="23018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effectLst/>
              </a:rPr>
              <a:t>  The colliding protons break into their </a:t>
            </a:r>
          </a:p>
          <a:p>
            <a:r>
              <a:rPr lang="en-US">
                <a:effectLst/>
              </a:rPr>
              <a:t>  fundamental constituents (e.g. quarks)</a:t>
            </a:r>
          </a:p>
          <a:p>
            <a:r>
              <a:rPr lang="en-US">
                <a:effectLst/>
              </a:rPr>
              <a:t>  These constituents interact at high energy:</a:t>
            </a:r>
          </a:p>
          <a:p>
            <a:pPr>
              <a:buFont typeface="Symbol" charset="0"/>
              <a:buChar char=""/>
            </a:pPr>
            <a:r>
              <a:rPr lang="en-US">
                <a:effectLst/>
              </a:rPr>
              <a:t> study the way fundamental matter behave</a:t>
            </a:r>
          </a:p>
          <a:p>
            <a:pPr>
              <a:buFont typeface="Symbol" charset="0"/>
              <a:buChar char=""/>
            </a:pPr>
            <a:r>
              <a:rPr lang="en-US">
                <a:effectLst/>
              </a:rPr>
              <a:t> (new) heavy particles can be produced in the</a:t>
            </a:r>
          </a:p>
          <a:p>
            <a:r>
              <a:rPr lang="en-US">
                <a:effectLst/>
              </a:rPr>
              <a:t>    collision (E=mc</a:t>
            </a:r>
            <a:r>
              <a:rPr lang="en-US" baseline="30000">
                <a:effectLst/>
              </a:rPr>
              <a:t>2</a:t>
            </a:r>
            <a:r>
              <a:rPr lang="en-US">
                <a:effectLst/>
              </a:rPr>
              <a:t>). The higher the accelerator </a:t>
            </a:r>
          </a:p>
          <a:p>
            <a:r>
              <a:rPr lang="en-US">
                <a:effectLst/>
              </a:rPr>
              <a:t>    energy, the heavier the produced particles</a:t>
            </a:r>
          </a:p>
          <a:p>
            <a:r>
              <a:rPr lang="en-US">
                <a:effectLst/>
              </a:rPr>
              <a:t>    can be. These particles then decay into lighter</a:t>
            </a:r>
          </a:p>
          <a:p>
            <a:r>
              <a:rPr lang="en-US">
                <a:effectLst/>
              </a:rPr>
              <a:t>    (known)  particles: electrons, photons, etc.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772025" y="1297831"/>
            <a:ext cx="4067175" cy="83502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effectLst/>
              </a:rPr>
              <a:t>We accelerate two beams of particles</a:t>
            </a:r>
          </a:p>
          <a:p>
            <a:r>
              <a:rPr lang="en-US">
                <a:effectLst/>
              </a:rPr>
              <a:t>(e.g. protons) close to the speed of light </a:t>
            </a:r>
          </a:p>
          <a:p>
            <a:r>
              <a:rPr lang="en-US">
                <a:effectLst/>
              </a:rPr>
              <a:t>and make them collide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30053EF3-734F-D548-9002-CA9606403B48}" type="slidenum">
              <a:rPr lang="en-US" sz="1200">
                <a:solidFill>
                  <a:schemeClr val="tx2"/>
                </a:solidFill>
              </a:rPr>
              <a:pPr/>
              <a:t>8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00738" name="Text Box 1026"/>
          <p:cNvSpPr txBox="1">
            <a:spLocks noChangeArrowheads="1"/>
          </p:cNvSpPr>
          <p:nvPr/>
        </p:nvSpPr>
        <p:spPr bwMode="auto">
          <a:xfrm>
            <a:off x="2133600" y="76200"/>
            <a:ext cx="4552950" cy="4365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200" smtClean="0">
                <a:effectLst/>
              </a:rPr>
              <a:t>Therefore, we need </a:t>
            </a:r>
            <a:r>
              <a:rPr lang="en-US" sz="2200" u="sng" smtClean="0">
                <a:effectLst/>
              </a:rPr>
              <a:t>three</a:t>
            </a:r>
            <a:r>
              <a:rPr lang="en-US" sz="2200" smtClean="0">
                <a:effectLst/>
              </a:rPr>
              <a:t> things:</a:t>
            </a:r>
            <a:endParaRPr lang="en-US" sz="22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00739" name="Rectangle 1027"/>
          <p:cNvSpPr>
            <a:spLocks noChangeArrowheads="1"/>
          </p:cNvSpPr>
          <p:nvPr/>
        </p:nvSpPr>
        <p:spPr bwMode="auto">
          <a:xfrm>
            <a:off x="-1501775" y="1550988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772" name="Text Box 1029"/>
          <p:cNvSpPr txBox="1">
            <a:spLocks noChangeArrowheads="1"/>
          </p:cNvSpPr>
          <p:nvPr/>
        </p:nvSpPr>
        <p:spPr bwMode="auto">
          <a:xfrm>
            <a:off x="236736" y="829742"/>
            <a:ext cx="8615121" cy="123110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CC0000"/>
                </a:solidFill>
                <a:effectLst/>
              </a:rPr>
              <a:t>Accelerators:</a:t>
            </a:r>
            <a:r>
              <a:rPr lang="en-US" sz="1800" dirty="0">
                <a:effectLst/>
              </a:rPr>
              <a:t> underground tunnels (usually rings) containing electric </a:t>
            </a:r>
            <a:endParaRPr lang="en-US" sz="1800" dirty="0" smtClean="0">
              <a:effectLst/>
            </a:endParaRPr>
          </a:p>
          <a:p>
            <a:r>
              <a:rPr lang="en-US" sz="1800" dirty="0">
                <a:effectLst/>
              </a:rPr>
              <a:t>f</a:t>
            </a:r>
            <a:r>
              <a:rPr lang="en-US" sz="1800" dirty="0" smtClean="0">
                <a:effectLst/>
              </a:rPr>
              <a:t>ields to </a:t>
            </a:r>
            <a:r>
              <a:rPr lang="en-US" sz="1800" dirty="0">
                <a:effectLst/>
              </a:rPr>
              <a:t>accelerate particles to very high energy (incrementally at each turn),</a:t>
            </a:r>
          </a:p>
          <a:p>
            <a:r>
              <a:rPr lang="en-US" sz="1800" dirty="0">
                <a:effectLst/>
              </a:rPr>
              <a:t>and magnets to bend the beams inside the ring and bring them into collision</a:t>
            </a:r>
          </a:p>
          <a:p>
            <a:r>
              <a:rPr lang="en-US" sz="1800" dirty="0">
                <a:solidFill>
                  <a:srgbClr val="CC0000"/>
                </a:solidFill>
                <a:effectLst/>
              </a:rPr>
              <a:t>Powerful giant microscopes to explore the smallest constituents of matter !!</a:t>
            </a:r>
            <a:endParaRPr lang="en-US" sz="2000" dirty="0">
              <a:solidFill>
                <a:schemeClr val="accent2"/>
              </a:solidFill>
              <a:effectLst/>
            </a:endParaRPr>
          </a:p>
        </p:txBody>
      </p:sp>
      <p:sp>
        <p:nvSpPr>
          <p:cNvPr id="32773" name="Rectangle 1030"/>
          <p:cNvSpPr>
            <a:spLocks noChangeArrowheads="1"/>
          </p:cNvSpPr>
          <p:nvPr/>
        </p:nvSpPr>
        <p:spPr bwMode="auto">
          <a:xfrm>
            <a:off x="179512" y="5229200"/>
            <a:ext cx="8886825" cy="152558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effectLst/>
              </a:rPr>
              <a:t>Detectors:</a:t>
            </a:r>
            <a:r>
              <a:rPr lang="en-US" sz="1800" dirty="0">
                <a:effectLst/>
              </a:rPr>
              <a:t> massive instruments which register the collision products and</a:t>
            </a:r>
          </a:p>
          <a:p>
            <a:r>
              <a:rPr lang="en-US" sz="1800" dirty="0">
                <a:effectLst/>
              </a:rPr>
              <a:t>allow to identify the produced particles and measure their energy and trajectory.</a:t>
            </a:r>
          </a:p>
          <a:p>
            <a:endParaRPr lang="en-US" sz="1800" dirty="0">
              <a:effectLst/>
            </a:endParaRPr>
          </a:p>
          <a:p>
            <a:r>
              <a:rPr lang="en-US" sz="2000" dirty="0">
                <a:solidFill>
                  <a:srgbClr val="009933"/>
                </a:solidFill>
                <a:effectLst/>
              </a:rPr>
              <a:t>Computing:</a:t>
            </a:r>
            <a:r>
              <a:rPr lang="en-US" sz="1800" dirty="0">
                <a:effectLst/>
              </a:rPr>
              <a:t> to store, distribute and </a:t>
            </a:r>
            <a:r>
              <a:rPr lang="en-US" sz="1800" dirty="0" smtClean="0">
                <a:effectLst/>
              </a:rPr>
              <a:t>analyze </a:t>
            </a:r>
            <a:r>
              <a:rPr lang="en-US" sz="1800" dirty="0">
                <a:effectLst/>
              </a:rPr>
              <a:t>the vast amount of data produced</a:t>
            </a:r>
          </a:p>
          <a:p>
            <a:r>
              <a:rPr lang="en-US" sz="1800" dirty="0">
                <a:effectLst/>
              </a:rPr>
              <a:t>by the detectors and thus reconstruct the </a:t>
            </a:r>
            <a:r>
              <a:rPr lang="ja-JP" altLang="en-US" sz="1800" dirty="0">
                <a:effectLst/>
              </a:rPr>
              <a:t>“</a:t>
            </a:r>
            <a:r>
              <a:rPr lang="en-US" altLang="ja-JP" sz="1800" dirty="0">
                <a:effectLst/>
              </a:rPr>
              <a:t>event</a:t>
            </a:r>
            <a:r>
              <a:rPr lang="ja-JP" altLang="en-US" sz="1800" dirty="0">
                <a:effectLst/>
              </a:rPr>
              <a:t>”</a:t>
            </a:r>
            <a:r>
              <a:rPr lang="en-US" altLang="ja-JP" sz="1800" dirty="0">
                <a:effectLst/>
              </a:rPr>
              <a:t> occurred in the collision. </a:t>
            </a:r>
            <a:endParaRPr lang="en-US" sz="1800" dirty="0">
              <a:effectLst/>
            </a:endParaRPr>
          </a:p>
        </p:txBody>
      </p:sp>
      <p:pic>
        <p:nvPicPr>
          <p:cNvPr id="32774" name="Picture 10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90155"/>
            <a:ext cx="4229100" cy="2967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55" y="2048290"/>
            <a:ext cx="4769377" cy="3108902"/>
          </a:xfrm>
          <a:prstGeom prst="rect">
            <a:avLst/>
          </a:prstGeom>
          <a:noFill/>
          <a:ln w="12700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KVA.jp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371600" cy="766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2A75EC4F-EDAE-F549-A92A-A0A4009EF8CE}" type="slidenum">
              <a:rPr lang="en-US" sz="1200">
                <a:solidFill>
                  <a:schemeClr val="tx2"/>
                </a:solidFill>
              </a:rPr>
              <a:pPr/>
              <a:t>9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3460" name="Text Box 4"/>
          <p:cNvSpPr txBox="1">
            <a:spLocks noChangeArrowheads="1"/>
          </p:cNvSpPr>
          <p:nvPr/>
        </p:nvSpPr>
        <p:spPr bwMode="auto">
          <a:xfrm>
            <a:off x="584184" y="190029"/>
            <a:ext cx="6364080" cy="569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100" dirty="0" smtClean="0">
                <a:effectLst/>
              </a:rPr>
              <a:t>The</a:t>
            </a:r>
            <a:r>
              <a:rPr lang="en-US" sz="3100" dirty="0" smtClean="0">
                <a:solidFill>
                  <a:srgbClr val="CC0000"/>
                </a:solidFill>
                <a:effectLst/>
              </a:rPr>
              <a:t>  Large Hadron Collider (LHC)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304800" y="1225550"/>
            <a:ext cx="7959725" cy="36512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>
                <a:effectLst/>
              </a:rPr>
              <a:t>the most powerful accelerator</a:t>
            </a:r>
          </a:p>
          <a:p>
            <a:endParaRPr lang="en-US" sz="2000">
              <a:effectLst/>
            </a:endParaRPr>
          </a:p>
          <a:p>
            <a:r>
              <a:rPr lang="en-US" sz="2000">
                <a:effectLst/>
              </a:rPr>
              <a:t>      ….  and also ….</a:t>
            </a:r>
          </a:p>
          <a:p>
            <a:endParaRPr lang="en-US" sz="2000">
              <a:effectLst/>
            </a:endParaRPr>
          </a:p>
          <a:p>
            <a:r>
              <a:rPr lang="en-US" sz="2000">
                <a:effectLst/>
              </a:rPr>
              <a:t>the most high-tech and complex detectors</a:t>
            </a:r>
          </a:p>
          <a:p>
            <a:r>
              <a:rPr lang="en-US" sz="2000">
                <a:effectLst/>
              </a:rPr>
              <a:t>the most advanced computing infrastructure</a:t>
            </a:r>
          </a:p>
          <a:p>
            <a:r>
              <a:rPr lang="en-US" sz="2000">
                <a:effectLst/>
              </a:rPr>
              <a:t>the most innovative concepts and technologies</a:t>
            </a:r>
          </a:p>
          <a:p>
            <a:r>
              <a:rPr lang="en-US" sz="1700">
                <a:effectLst/>
              </a:rPr>
              <a:t>(cryogenics, new materials, electronics, data transfer and storage, etc. etc…)</a:t>
            </a:r>
          </a:p>
          <a:p>
            <a:r>
              <a:rPr lang="en-US" sz="2000">
                <a:effectLst/>
              </a:rPr>
              <a:t>the widest international collaborations</a:t>
            </a:r>
          </a:p>
          <a:p>
            <a:endParaRPr lang="en-US" sz="1700">
              <a:effectLst/>
            </a:endParaRPr>
          </a:p>
          <a:p>
            <a:r>
              <a:rPr lang="en-US" sz="1900">
                <a:effectLst/>
              </a:rPr>
              <a:t>ever achieved in accelerator particle physics. </a:t>
            </a:r>
          </a:p>
          <a:p>
            <a:r>
              <a:rPr lang="en-US" sz="1900">
                <a:effectLst/>
              </a:rPr>
              <a:t>One of the most ambitious projects in science in general.</a:t>
            </a:r>
            <a:r>
              <a:rPr lang="en-US" sz="2000">
                <a:effectLst/>
              </a:rPr>
              <a:t> </a:t>
            </a:r>
          </a:p>
        </p:txBody>
      </p:sp>
      <p:pic>
        <p:nvPicPr>
          <p:cNvPr id="34820" name="Picture 7" descr="attach_reader?attach_id=1025394&amp;height=15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322" y="5334000"/>
            <a:ext cx="3232150" cy="1223963"/>
          </a:xfrm>
          <a:prstGeom prst="rect">
            <a:avLst/>
          </a:prstGeom>
          <a:noFill/>
          <a:ln w="9525">
            <a:solidFill>
              <a:srgbClr val="33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1" name="Text Box 8"/>
          <p:cNvSpPr txBox="1">
            <a:spLocks noChangeArrowheads="1"/>
          </p:cNvSpPr>
          <p:nvPr/>
        </p:nvSpPr>
        <p:spPr bwMode="auto">
          <a:xfrm>
            <a:off x="152400" y="5486400"/>
            <a:ext cx="5113086" cy="692497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>
                <a:effectLst/>
              </a:rPr>
              <a:t>Operation started 20 November 2009</a:t>
            </a:r>
          </a:p>
          <a:p>
            <a:r>
              <a:rPr lang="en-US" sz="1700" dirty="0" smtClean="0">
                <a:effectLst/>
              </a:rPr>
              <a:t>(&gt; 20 </a:t>
            </a:r>
            <a:r>
              <a:rPr lang="en-US" sz="1700" dirty="0">
                <a:effectLst/>
              </a:rPr>
              <a:t>years from concept </a:t>
            </a:r>
            <a:r>
              <a:rPr lang="en-US" sz="1700" dirty="0" smtClean="0">
                <a:effectLst/>
              </a:rPr>
              <a:t>to start of operation </a:t>
            </a:r>
            <a:r>
              <a:rPr lang="en-US" sz="1900" dirty="0" smtClean="0">
                <a:effectLst/>
              </a:rPr>
              <a:t>)</a:t>
            </a:r>
            <a:endParaRPr lang="en-US" sz="1900" dirty="0"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8244</TotalTime>
  <Words>3691</Words>
  <Application>Microsoft Macintosh PowerPoint</Application>
  <PresentationFormat>On-screen Show (4:3)</PresentationFormat>
  <Paragraphs>651</Paragraphs>
  <Slides>43</Slides>
  <Notes>41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Default Design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ATLAS: Installation of Barrel Toroid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뿿콰뿿컐뿿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Fabiola Gianotti</cp:lastModifiedBy>
  <cp:revision>1198</cp:revision>
  <cp:lastPrinted>2011-04-14T17:14:29Z</cp:lastPrinted>
  <dcterms:created xsi:type="dcterms:W3CDTF">2010-12-10T13:47:10Z</dcterms:created>
  <dcterms:modified xsi:type="dcterms:W3CDTF">2013-04-13T17:40:27Z</dcterms:modified>
</cp:coreProperties>
</file>