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Default Extension="gif" ContentType="image/gi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tags/tag2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4281" r:id="rId1"/>
    <p:sldMasterId id="2147484295" r:id="rId2"/>
  </p:sldMasterIdLst>
  <p:notesMasterIdLst>
    <p:notesMasterId r:id="rId91"/>
  </p:notesMasterIdLst>
  <p:handoutMasterIdLst>
    <p:handoutMasterId r:id="rId92"/>
  </p:handoutMasterIdLst>
  <p:sldIdLst>
    <p:sldId id="733" r:id="rId3"/>
    <p:sldId id="797" r:id="rId4"/>
    <p:sldId id="760" r:id="rId5"/>
    <p:sldId id="798" r:id="rId6"/>
    <p:sldId id="935" r:id="rId7"/>
    <p:sldId id="800" r:id="rId8"/>
    <p:sldId id="801" r:id="rId9"/>
    <p:sldId id="950" r:id="rId10"/>
    <p:sldId id="803" r:id="rId11"/>
    <p:sldId id="786" r:id="rId12"/>
    <p:sldId id="951" r:id="rId13"/>
    <p:sldId id="761" r:id="rId14"/>
    <p:sldId id="805" r:id="rId15"/>
    <p:sldId id="762" r:id="rId16"/>
    <p:sldId id="789" r:id="rId17"/>
    <p:sldId id="876" r:id="rId18"/>
    <p:sldId id="808" r:id="rId19"/>
    <p:sldId id="809" r:id="rId20"/>
    <p:sldId id="772" r:id="rId21"/>
    <p:sldId id="773" r:id="rId22"/>
    <p:sldId id="810" r:id="rId23"/>
    <p:sldId id="860" r:id="rId24"/>
    <p:sldId id="949" r:id="rId25"/>
    <p:sldId id="811" r:id="rId26"/>
    <p:sldId id="933" r:id="rId27"/>
    <p:sldId id="813" r:id="rId28"/>
    <p:sldId id="877" r:id="rId29"/>
    <p:sldId id="771" r:id="rId30"/>
    <p:sldId id="878" r:id="rId31"/>
    <p:sldId id="861" r:id="rId32"/>
    <p:sldId id="948" r:id="rId33"/>
    <p:sldId id="814" r:id="rId34"/>
    <p:sldId id="856" r:id="rId35"/>
    <p:sldId id="816" r:id="rId36"/>
    <p:sldId id="788" r:id="rId37"/>
    <p:sldId id="817" r:id="rId38"/>
    <p:sldId id="823" r:id="rId39"/>
    <p:sldId id="818" r:id="rId40"/>
    <p:sldId id="945" r:id="rId41"/>
    <p:sldId id="819" r:id="rId42"/>
    <p:sldId id="820" r:id="rId43"/>
    <p:sldId id="821" r:id="rId44"/>
    <p:sldId id="987" r:id="rId45"/>
    <p:sldId id="988" r:id="rId46"/>
    <p:sldId id="989" r:id="rId47"/>
    <p:sldId id="990" r:id="rId48"/>
    <p:sldId id="937" r:id="rId49"/>
    <p:sldId id="953" r:id="rId50"/>
    <p:sldId id="952" r:id="rId51"/>
    <p:sldId id="939" r:id="rId52"/>
    <p:sldId id="868" r:id="rId53"/>
    <p:sldId id="848" r:id="rId54"/>
    <p:sldId id="940" r:id="rId55"/>
    <p:sldId id="867" r:id="rId56"/>
    <p:sldId id="941" r:id="rId57"/>
    <p:sldId id="927" r:id="rId58"/>
    <p:sldId id="944" r:id="rId59"/>
    <p:sldId id="947" r:id="rId60"/>
    <p:sldId id="828" r:id="rId61"/>
    <p:sldId id="843" r:id="rId62"/>
    <p:sldId id="831" r:id="rId63"/>
    <p:sldId id="833" r:id="rId64"/>
    <p:sldId id="834" r:id="rId65"/>
    <p:sldId id="866" r:id="rId66"/>
    <p:sldId id="862" r:id="rId67"/>
    <p:sldId id="946" r:id="rId68"/>
    <p:sldId id="879" r:id="rId69"/>
    <p:sldId id="880" r:id="rId70"/>
    <p:sldId id="883" r:id="rId71"/>
    <p:sldId id="884" r:id="rId72"/>
    <p:sldId id="885" r:id="rId73"/>
    <p:sldId id="886" r:id="rId74"/>
    <p:sldId id="887" r:id="rId75"/>
    <p:sldId id="888" r:id="rId76"/>
    <p:sldId id="897" r:id="rId77"/>
    <p:sldId id="925" r:id="rId78"/>
    <p:sldId id="898" r:id="rId79"/>
    <p:sldId id="899" r:id="rId80"/>
    <p:sldId id="902" r:id="rId81"/>
    <p:sldId id="903" r:id="rId82"/>
    <p:sldId id="904" r:id="rId83"/>
    <p:sldId id="905" r:id="rId84"/>
    <p:sldId id="906" r:id="rId85"/>
    <p:sldId id="907" r:id="rId86"/>
    <p:sldId id="908" r:id="rId87"/>
    <p:sldId id="909" r:id="rId88"/>
    <p:sldId id="924" r:id="rId89"/>
    <p:sldId id="911" r:id="rId90"/>
  </p:sldIdLst>
  <p:sldSz cx="9144000" cy="6858000" type="screen4x3"/>
  <p:notesSz cx="6858000" cy="9144000"/>
  <p:embeddedFontLst>
    <p:embeddedFont>
      <p:font typeface="Book Antiqua" pitchFamily="18" charset="0"/>
      <p:regular r:id="rId93"/>
      <p:bold r:id="rId94"/>
      <p:italic r:id="rId95"/>
      <p:boldItalic r:id="rId96"/>
    </p:embeddedFont>
    <p:embeddedFont>
      <p:font typeface="Comic Sans MS" pitchFamily="66" charset="0"/>
      <p:regular r:id="rId97"/>
      <p:bold r:id="rId98"/>
    </p:embeddedFont>
    <p:embeddedFont>
      <p:font typeface="Arial Rounded MT Bold" pitchFamily="34" charset="0"/>
      <p:regular r:id="rId99"/>
    </p:embeddedFont>
    <p:embeddedFont>
      <p:font typeface="MS Gothic" pitchFamily="49" charset="-128"/>
      <p:regular r:id="rId100"/>
    </p:embeddedFont>
    <p:embeddedFont>
      <p:font typeface="Garamond" pitchFamily="18" charset="0"/>
      <p:regular r:id="rId101"/>
      <p:bold r:id="rId102"/>
      <p:italic r:id="rId103"/>
    </p:embeddedFont>
    <p:embeddedFont>
      <p:font typeface="Arial Narrow" pitchFamily="34" charset="0"/>
      <p:regular r:id="rId104"/>
      <p:bold r:id="rId105"/>
      <p:italic r:id="rId106"/>
      <p:boldItalic r:id="rId107"/>
    </p:embeddedFont>
    <p:embeddedFont>
      <p:font typeface="ＭＳ Ｐゴシック" pitchFamily="34" charset="-128"/>
      <p:regular r:id="rId108"/>
    </p:embeddedFont>
    <p:embeddedFont>
      <p:font typeface="Calibri" pitchFamily="34" charset="0"/>
      <p:regular r:id="rId109"/>
      <p:bold r:id="rId110"/>
      <p:italic r:id="rId111"/>
      <p:boldItalic r:id="rId112"/>
    </p:embeddedFont>
    <p:embeddedFont>
      <p:font typeface="Rockwell" pitchFamily="18" charset="0"/>
      <p:regular r:id="rId113"/>
      <p:bold r:id="rId114"/>
      <p:italic r:id="rId115"/>
      <p:boldItalic r:id="rId116"/>
    </p:embeddedFont>
    <p:embeddedFont>
      <p:font typeface="Arial Unicode MS" pitchFamily="34" charset="-128"/>
      <p:regular r:id="rId117"/>
    </p:embeddedFont>
    <p:embeddedFont>
      <p:font typeface="Georgia" pitchFamily="18" charset="0"/>
      <p:regular r:id="rId118"/>
      <p:bold r:id="rId119"/>
      <p:italic r:id="rId120"/>
      <p:boldItalic r:id="rId121"/>
    </p:embeddedFont>
    <p:embeddedFont>
      <p:font typeface="Franklin Gothic Medium" pitchFamily="34" charset="0"/>
      <p:regular r:id="rId122"/>
      <p:italic r:id="rId123"/>
    </p:embeddedFont>
    <p:embeddedFont>
      <p:font typeface="Verdana" pitchFamily="34" charset="0"/>
      <p:regular r:id="rId124"/>
      <p:bold r:id="rId125"/>
      <p:italic r:id="rId126"/>
      <p:boldItalic r:id="rId127"/>
    </p:embeddedFont>
    <p:embeddedFont>
      <p:font typeface="PMingLiU" pitchFamily="18" charset="-120"/>
      <p:regular r:id="rId128"/>
    </p:embeddedFont>
  </p:embeddedFontLst>
  <p:defaultTextStyle>
    <a:defPPr>
      <a:defRPr lang="en-GB"/>
    </a:defPPr>
    <a:lvl1pPr algn="l" defTabSz="449263" rtl="0" eaLnBrk="0" fontAlgn="base" hangingPunct="0">
      <a:lnSpc>
        <a:spcPct val="87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b="1" kern="1200">
        <a:solidFill>
          <a:schemeClr val="bg1"/>
        </a:solidFill>
        <a:latin typeface="Arial" charset="0"/>
        <a:ea typeface="MS Gothic" pitchFamily="49" charset="-128"/>
        <a:cs typeface="+mn-cs"/>
      </a:defRPr>
    </a:lvl1pPr>
    <a:lvl2pPr marL="457200" algn="l" defTabSz="449263" rtl="0" eaLnBrk="0" fontAlgn="base" hangingPunct="0">
      <a:lnSpc>
        <a:spcPct val="87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b="1" kern="1200">
        <a:solidFill>
          <a:schemeClr val="bg1"/>
        </a:solidFill>
        <a:latin typeface="Arial" charset="0"/>
        <a:ea typeface="MS Gothic" pitchFamily="49" charset="-128"/>
        <a:cs typeface="+mn-cs"/>
      </a:defRPr>
    </a:lvl2pPr>
    <a:lvl3pPr marL="914400" algn="l" defTabSz="449263" rtl="0" eaLnBrk="0" fontAlgn="base" hangingPunct="0">
      <a:lnSpc>
        <a:spcPct val="87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b="1" kern="1200">
        <a:solidFill>
          <a:schemeClr val="bg1"/>
        </a:solidFill>
        <a:latin typeface="Arial" charset="0"/>
        <a:ea typeface="MS Gothic" pitchFamily="49" charset="-128"/>
        <a:cs typeface="+mn-cs"/>
      </a:defRPr>
    </a:lvl3pPr>
    <a:lvl4pPr marL="1371600" algn="l" defTabSz="449263" rtl="0" eaLnBrk="0" fontAlgn="base" hangingPunct="0">
      <a:lnSpc>
        <a:spcPct val="87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b="1" kern="1200">
        <a:solidFill>
          <a:schemeClr val="bg1"/>
        </a:solidFill>
        <a:latin typeface="Arial" charset="0"/>
        <a:ea typeface="MS Gothic" pitchFamily="49" charset="-128"/>
        <a:cs typeface="+mn-cs"/>
      </a:defRPr>
    </a:lvl4pPr>
    <a:lvl5pPr marL="1828800" algn="l" defTabSz="449263" rtl="0" eaLnBrk="0" fontAlgn="base" hangingPunct="0">
      <a:lnSpc>
        <a:spcPct val="87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b="1" kern="1200">
        <a:solidFill>
          <a:schemeClr val="bg1"/>
        </a:solidFill>
        <a:latin typeface="Arial" charset="0"/>
        <a:ea typeface="MS Gothic" pitchFamily="49" charset="-128"/>
        <a:cs typeface="+mn-cs"/>
      </a:defRPr>
    </a:lvl5pPr>
    <a:lvl6pPr marL="2286000" algn="l" defTabSz="914400" rtl="0" eaLnBrk="1" latinLnBrk="0" hangingPunct="1">
      <a:defRPr b="1" kern="1200">
        <a:solidFill>
          <a:schemeClr val="bg1"/>
        </a:solidFill>
        <a:latin typeface="Arial" charset="0"/>
        <a:ea typeface="MS Gothic" pitchFamily="49" charset="-128"/>
        <a:cs typeface="+mn-cs"/>
      </a:defRPr>
    </a:lvl6pPr>
    <a:lvl7pPr marL="2743200" algn="l" defTabSz="914400" rtl="0" eaLnBrk="1" latinLnBrk="0" hangingPunct="1">
      <a:defRPr b="1" kern="1200">
        <a:solidFill>
          <a:schemeClr val="bg1"/>
        </a:solidFill>
        <a:latin typeface="Arial" charset="0"/>
        <a:ea typeface="MS Gothic" pitchFamily="49" charset="-128"/>
        <a:cs typeface="+mn-cs"/>
      </a:defRPr>
    </a:lvl7pPr>
    <a:lvl8pPr marL="3200400" algn="l" defTabSz="914400" rtl="0" eaLnBrk="1" latinLnBrk="0" hangingPunct="1">
      <a:defRPr b="1" kern="1200">
        <a:solidFill>
          <a:schemeClr val="bg1"/>
        </a:solidFill>
        <a:latin typeface="Arial" charset="0"/>
        <a:ea typeface="MS Gothic" pitchFamily="49" charset="-128"/>
        <a:cs typeface="+mn-cs"/>
      </a:defRPr>
    </a:lvl8pPr>
    <a:lvl9pPr marL="3657600" algn="l" defTabSz="914400" rtl="0" eaLnBrk="1" latinLnBrk="0" hangingPunct="1">
      <a:defRPr b="1" kern="1200">
        <a:solidFill>
          <a:schemeClr val="bg1"/>
        </a:solidFill>
        <a:latin typeface="Arial" charset="0"/>
        <a:ea typeface="MS Gothic" pitchFamily="4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FF66"/>
    <a:srgbClr val="0000CC"/>
    <a:srgbClr val="008000"/>
    <a:srgbClr val="EAEAEA"/>
    <a:srgbClr val="FFFFFF"/>
    <a:srgbClr val="000000"/>
    <a:srgbClr val="0000FF"/>
    <a:srgbClr val="CC0000"/>
    <a:srgbClr val="FF0000"/>
    <a:srgbClr val="99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220" autoAdjust="0"/>
    <p:restoredTop sz="96671" autoAdjust="0"/>
  </p:normalViewPr>
  <p:slideViewPr>
    <p:cSldViewPr>
      <p:cViewPr>
        <p:scale>
          <a:sx n="75" d="100"/>
          <a:sy n="75" d="100"/>
        </p:scale>
        <p:origin x="-984" y="-3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330" y="663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654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font" Target="fonts/font25.fntdata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font" Target="fonts/font20.fntdata"/><Relationship Id="rId16" Type="http://schemas.openxmlformats.org/officeDocument/2006/relationships/slide" Target="slides/slide14.xml"/><Relationship Id="rId107" Type="http://schemas.openxmlformats.org/officeDocument/2006/relationships/font" Target="fonts/font15.fntdata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font" Target="fonts/font10.fntdata"/><Relationship Id="rId123" Type="http://schemas.openxmlformats.org/officeDocument/2006/relationships/font" Target="fonts/font31.fntdata"/><Relationship Id="rId128" Type="http://schemas.openxmlformats.org/officeDocument/2006/relationships/font" Target="fonts/font36.fntdata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font" Target="fonts/font3.fntdata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font" Target="fonts/font8.fntdata"/><Relationship Id="rId105" Type="http://schemas.openxmlformats.org/officeDocument/2006/relationships/font" Target="fonts/font13.fntdata"/><Relationship Id="rId113" Type="http://schemas.openxmlformats.org/officeDocument/2006/relationships/font" Target="fonts/font21.fntdata"/><Relationship Id="rId118" Type="http://schemas.openxmlformats.org/officeDocument/2006/relationships/font" Target="fonts/font26.fntdata"/><Relationship Id="rId126" Type="http://schemas.openxmlformats.org/officeDocument/2006/relationships/font" Target="fonts/font34.fntdata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font" Target="fonts/font1.fntdata"/><Relationship Id="rId98" Type="http://schemas.openxmlformats.org/officeDocument/2006/relationships/font" Target="fonts/font6.fntdata"/><Relationship Id="rId121" Type="http://schemas.openxmlformats.org/officeDocument/2006/relationships/font" Target="fonts/font29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font" Target="fonts/font11.fntdata"/><Relationship Id="rId108" Type="http://schemas.openxmlformats.org/officeDocument/2006/relationships/font" Target="fonts/font16.fntdata"/><Relationship Id="rId116" Type="http://schemas.openxmlformats.org/officeDocument/2006/relationships/font" Target="fonts/font24.fntdata"/><Relationship Id="rId124" Type="http://schemas.openxmlformats.org/officeDocument/2006/relationships/font" Target="fonts/font32.fntdata"/><Relationship Id="rId129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notesMaster" Target="notesMasters/notesMaster1.xml"/><Relationship Id="rId96" Type="http://schemas.openxmlformats.org/officeDocument/2006/relationships/font" Target="fonts/font4.fntdata"/><Relationship Id="rId111" Type="http://schemas.openxmlformats.org/officeDocument/2006/relationships/font" Target="fonts/font19.fntdata"/><Relationship Id="rId13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font" Target="fonts/font14.fntdata"/><Relationship Id="rId114" Type="http://schemas.openxmlformats.org/officeDocument/2006/relationships/font" Target="fonts/font22.fntdata"/><Relationship Id="rId119" Type="http://schemas.openxmlformats.org/officeDocument/2006/relationships/font" Target="fonts/font27.fntdata"/><Relationship Id="rId127" Type="http://schemas.openxmlformats.org/officeDocument/2006/relationships/font" Target="fonts/font35.fntdata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font" Target="fonts/font2.fntdata"/><Relationship Id="rId99" Type="http://schemas.openxmlformats.org/officeDocument/2006/relationships/font" Target="fonts/font7.fntdata"/><Relationship Id="rId101" Type="http://schemas.openxmlformats.org/officeDocument/2006/relationships/font" Target="fonts/font9.fntdata"/><Relationship Id="rId122" Type="http://schemas.openxmlformats.org/officeDocument/2006/relationships/font" Target="fonts/font30.fntdata"/><Relationship Id="rId13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font" Target="fonts/font17.fntdata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font" Target="fonts/font5.fntdata"/><Relationship Id="rId104" Type="http://schemas.openxmlformats.org/officeDocument/2006/relationships/font" Target="fonts/font12.fntdata"/><Relationship Id="rId120" Type="http://schemas.openxmlformats.org/officeDocument/2006/relationships/font" Target="fonts/font28.fntdata"/><Relationship Id="rId125" Type="http://schemas.openxmlformats.org/officeDocument/2006/relationships/font" Target="fonts/font33.fntdata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font" Target="fonts/font18.fntdata"/><Relationship Id="rId115" Type="http://schemas.openxmlformats.org/officeDocument/2006/relationships/font" Target="fonts/font23.fntdata"/><Relationship Id="rId131" Type="http://schemas.openxmlformats.org/officeDocument/2006/relationships/theme" Target="theme/theme1.xml"/><Relationship Id="rId61" Type="http://schemas.openxmlformats.org/officeDocument/2006/relationships/slide" Target="slides/slide59.xml"/><Relationship Id="rId82" Type="http://schemas.openxmlformats.org/officeDocument/2006/relationships/slide" Target="slides/slide8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9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9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67440280-62E9-402A-AA86-59DB2CF273E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862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100000"/>
              </a:lnSpc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862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100000"/>
              </a:lnSpc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6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8825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noProof="0" smtClean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100000"/>
              </a:lnSpc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100000"/>
              </a:lnSpc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FE1BF64-CFCD-4E66-A880-070A9966C9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35089B9-D922-4BFE-A1C7-9E9564082413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9267" name="Text Box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>
              <a:spcBef>
                <a:spcPts val="45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mtClean="0">
              <a:latin typeface="Arial" charset="0"/>
              <a:ea typeface="MS Gothic" pitchFamily="49" charset="-128"/>
            </a:endParaRPr>
          </a:p>
          <a:p>
            <a:pPr eaLnBrk="1" hangingPunct="1">
              <a:spcBef>
                <a:spcPts val="45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mtClean="0">
                <a:latin typeface="Arial" charset="0"/>
                <a:ea typeface="MS Gothic" pitchFamily="49" charset="-128"/>
              </a:rPr>
              <a:t>Outer rb = elettroni. Piu` vicina alla terra. Si attraversa al polo sud perche` il satellite e` piu` lontano. 600km a sud 350km nord.</a:t>
            </a:r>
          </a:p>
          <a:p>
            <a:pPr eaLnBrk="1" hangingPunct="1">
              <a:spcBef>
                <a:spcPts val="45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mtClean="0">
                <a:latin typeface="Arial" charset="0"/>
                <a:ea typeface="MS Gothic" pitchFamily="49" charset="-128"/>
              </a:rPr>
              <a:t>La SSA e` un’estenzione della fascia interna. Causata dal fatto che in centro del dipolo magnetico e` spostato rispetto al cetro della terra.</a:t>
            </a:r>
          </a:p>
          <a:p>
            <a:pPr eaLnBrk="1" hangingPunct="1">
              <a:spcBef>
                <a:spcPts val="45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mtClean="0">
              <a:latin typeface="Arial" charset="0"/>
              <a:ea typeface="MS Gothic" pitchFamily="49" charset="-128"/>
            </a:endParaRPr>
          </a:p>
          <a:p>
            <a:pPr eaLnBrk="1" hangingPunct="1">
              <a:spcBef>
                <a:spcPts val="45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mtClean="0">
              <a:latin typeface="Arial" charset="0"/>
              <a:ea typeface="MS Gothic" pitchFamily="49" charset="-128"/>
            </a:endParaRPr>
          </a:p>
          <a:p>
            <a:pPr eaLnBrk="1" hangingPunct="1">
              <a:spcBef>
                <a:spcPts val="45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mtClean="0">
                <a:latin typeface="Arial" charset="0"/>
                <a:ea typeface="MS Gothic" pitchFamily="49" charset="-128"/>
              </a:rPr>
              <a:t>Counting rates along the orbit. Comparison between different detectors (tof scintillators,  neutron detector, anticounters) allows to check detector behavior in the space environment. </a:t>
            </a:r>
          </a:p>
          <a:p>
            <a:pPr eaLnBrk="1" hangingPunct="1">
              <a:spcBef>
                <a:spcPts val="45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mtClean="0">
                <a:latin typeface="Arial" charset="0"/>
                <a:ea typeface="MS Gothic" pitchFamily="49" charset="-128"/>
              </a:rPr>
              <a:t>Conclusion: counting rates are consistent with satellite position along the orbit</a:t>
            </a:r>
          </a:p>
          <a:p>
            <a:pPr eaLnBrk="1" hangingPunct="1">
              <a:spcBef>
                <a:spcPts val="45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mtClean="0">
              <a:latin typeface="Arial" charset="0"/>
              <a:ea typeface="MS Gothic" pitchFamily="49" charset="-128"/>
            </a:endParaRPr>
          </a:p>
          <a:p>
            <a:pPr eaLnBrk="1" hangingPunct="1">
              <a:spcBef>
                <a:spcPts val="450"/>
              </a:spcBef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mtClean="0">
                <a:latin typeface="Arial" charset="0"/>
                <a:ea typeface="MS Gothic" pitchFamily="49" charset="-128"/>
              </a:rPr>
              <a:t>Rate on S1, S2 S3:</a:t>
            </a:r>
          </a:p>
          <a:p>
            <a:pPr marL="457200" lvl="1" indent="0" eaLnBrk="1" hangingPunct="1">
              <a:spcBef>
                <a:spcPts val="45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mtClean="0">
                <a:latin typeface="Arial" charset="0"/>
                <a:ea typeface="MS Gothic" pitchFamily="49" charset="-128"/>
              </a:rPr>
              <a:t>- Duration of a orbit</a:t>
            </a:r>
          </a:p>
          <a:p>
            <a:pPr marL="457200" lvl="1" indent="0" eaLnBrk="1" hangingPunct="1">
              <a:spcBef>
                <a:spcPts val="45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mtClean="0">
                <a:latin typeface="Arial" charset="0"/>
                <a:ea typeface="MS Gothic" pitchFamily="49" charset="-128"/>
              </a:rPr>
              <a:t>- Environment: passage @ poles, equators and SSA</a:t>
            </a:r>
          </a:p>
          <a:p>
            <a:pPr eaLnBrk="1" hangingPunct="1">
              <a:spcBef>
                <a:spcPts val="45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mtClean="0">
              <a:latin typeface="Arial" charset="0"/>
              <a:ea typeface="MS Gothic" pitchFamily="49" charset="-128"/>
            </a:endParaRPr>
          </a:p>
          <a:p>
            <a:pPr eaLnBrk="1" hangingPunct="1">
              <a:spcBef>
                <a:spcPts val="45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mtClean="0">
              <a:latin typeface="Arial" charset="0"/>
              <a:ea typeface="MS Gothic" pitchFamily="49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8689E2-3EBE-47F5-AD3F-E1C897AC83CD}" type="slidenum">
              <a:rPr lang="en-US"/>
              <a:pPr/>
              <a:t>16</a:t>
            </a:fld>
            <a:endParaRPr lang="en-US"/>
          </a:p>
        </p:txBody>
      </p:sp>
      <p:sp>
        <p:nvSpPr>
          <p:cNvPr id="392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0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3811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4FBD042-0AC5-439F-981D-DA74EF6709A9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6400" cy="4116387"/>
          </a:xfrm>
          <a:noFill/>
          <a:ln/>
        </p:spPr>
        <p:txBody>
          <a:bodyPr/>
          <a:lstStyle/>
          <a:p>
            <a:r>
              <a:rPr lang="en-US" smtClean="0"/>
              <a:t>Total negative </a:t>
            </a:r>
            <a:r>
              <a:rPr lang="en-US" smtClean="0">
                <a:sym typeface="Wingdings" pitchFamily="2" charset="2"/>
              </a:rPr>
              <a:t> 3067</a:t>
            </a:r>
          </a:p>
          <a:p>
            <a:r>
              <a:rPr lang="en-US" smtClean="0">
                <a:sym typeface="Wingdings" pitchFamily="2" charset="2"/>
              </a:rPr>
              <a:t>Total positive  189055</a:t>
            </a:r>
            <a:endParaRPr lang="en-US" smtClean="0"/>
          </a:p>
          <a:p>
            <a:r>
              <a:rPr lang="en-US" smtClean="0"/>
              <a:t>Selected electrons </a:t>
            </a:r>
            <a:r>
              <a:rPr lang="en-US" smtClean="0">
                <a:sym typeface="Wingdings" pitchFamily="2" charset="2"/>
              </a:rPr>
              <a:t> 2032</a:t>
            </a:r>
          </a:p>
          <a:p>
            <a:r>
              <a:rPr lang="en-US" smtClean="0">
                <a:sym typeface="Wingdings" pitchFamily="2" charset="2"/>
              </a:rPr>
              <a:t>Selected positrons  322</a:t>
            </a:r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98DB107-CE14-4477-898B-8FDCA0C97B40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6400" cy="4116387"/>
          </a:xfrm>
          <a:noFill/>
          <a:ln/>
        </p:spPr>
        <p:txBody>
          <a:bodyPr/>
          <a:lstStyle/>
          <a:p>
            <a:r>
              <a:rPr lang="en-US" smtClean="0"/>
              <a:t>Total negative </a:t>
            </a:r>
            <a:r>
              <a:rPr lang="en-US" smtClean="0">
                <a:sym typeface="Wingdings" pitchFamily="2" charset="2"/>
              </a:rPr>
              <a:t> 3067</a:t>
            </a:r>
          </a:p>
          <a:p>
            <a:r>
              <a:rPr lang="en-US" smtClean="0">
                <a:sym typeface="Wingdings" pitchFamily="2" charset="2"/>
              </a:rPr>
              <a:t>Total positive  189055</a:t>
            </a:r>
            <a:endParaRPr lang="en-US" smtClean="0"/>
          </a:p>
          <a:p>
            <a:r>
              <a:rPr lang="en-US" smtClean="0"/>
              <a:t>Selected electrons </a:t>
            </a:r>
            <a:r>
              <a:rPr lang="en-US" smtClean="0">
                <a:sym typeface="Wingdings" pitchFamily="2" charset="2"/>
              </a:rPr>
              <a:t> 2032</a:t>
            </a:r>
          </a:p>
          <a:p>
            <a:r>
              <a:rPr lang="en-US" smtClean="0">
                <a:sym typeface="Wingdings" pitchFamily="2" charset="2"/>
              </a:rPr>
              <a:t>Selected positrons  322</a:t>
            </a:r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81D457D-8D7A-4EC6-93A5-C8E93D7B8A22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6400" cy="4116387"/>
          </a:xfrm>
          <a:noFill/>
          <a:ln/>
        </p:spPr>
        <p:txBody>
          <a:bodyPr/>
          <a:lstStyle/>
          <a:p>
            <a:r>
              <a:rPr lang="en-US" smtClean="0"/>
              <a:t>Total negative </a:t>
            </a:r>
            <a:r>
              <a:rPr lang="en-US" smtClean="0">
                <a:sym typeface="Wingdings" pitchFamily="2" charset="2"/>
              </a:rPr>
              <a:t> 3067</a:t>
            </a:r>
          </a:p>
          <a:p>
            <a:r>
              <a:rPr lang="en-US" smtClean="0">
                <a:sym typeface="Wingdings" pitchFamily="2" charset="2"/>
              </a:rPr>
              <a:t>Total positive  189055</a:t>
            </a:r>
            <a:endParaRPr lang="en-US" smtClean="0"/>
          </a:p>
          <a:p>
            <a:r>
              <a:rPr lang="en-US" smtClean="0"/>
              <a:t>Selected electrons </a:t>
            </a:r>
            <a:r>
              <a:rPr lang="en-US" smtClean="0">
                <a:sym typeface="Wingdings" pitchFamily="2" charset="2"/>
              </a:rPr>
              <a:t> 2032</a:t>
            </a:r>
          </a:p>
          <a:p>
            <a:r>
              <a:rPr lang="en-US" smtClean="0">
                <a:sym typeface="Wingdings" pitchFamily="2" charset="2"/>
              </a:rPr>
              <a:t>Selected positrons  322</a:t>
            </a:r>
            <a:endParaRPr lang="en-GB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81D457D-8D7A-4EC6-93A5-C8E93D7B8A22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6400" cy="4116387"/>
          </a:xfrm>
          <a:noFill/>
          <a:ln/>
        </p:spPr>
        <p:txBody>
          <a:bodyPr/>
          <a:lstStyle/>
          <a:p>
            <a:r>
              <a:rPr lang="en-US" smtClean="0"/>
              <a:t>Total negative </a:t>
            </a:r>
            <a:r>
              <a:rPr lang="en-US" smtClean="0">
                <a:sym typeface="Wingdings" pitchFamily="2" charset="2"/>
              </a:rPr>
              <a:t> 3067</a:t>
            </a:r>
          </a:p>
          <a:p>
            <a:r>
              <a:rPr lang="en-US" smtClean="0">
                <a:sym typeface="Wingdings" pitchFamily="2" charset="2"/>
              </a:rPr>
              <a:t>Total positive  189055</a:t>
            </a:r>
            <a:endParaRPr lang="en-US" smtClean="0"/>
          </a:p>
          <a:p>
            <a:r>
              <a:rPr lang="en-US" smtClean="0"/>
              <a:t>Selected electrons </a:t>
            </a:r>
            <a:r>
              <a:rPr lang="en-US" smtClean="0">
                <a:sym typeface="Wingdings" pitchFamily="2" charset="2"/>
              </a:rPr>
              <a:t> 2032</a:t>
            </a:r>
          </a:p>
          <a:p>
            <a:r>
              <a:rPr lang="en-US" smtClean="0">
                <a:sym typeface="Wingdings" pitchFamily="2" charset="2"/>
              </a:rPr>
              <a:t>Selected positrons  322</a:t>
            </a:r>
            <a:endParaRPr lang="en-GB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0749C3-A1AF-466A-A922-5E31F9647178}" type="slidenum">
              <a:rPr lang="it-IT"/>
              <a:pPr/>
              <a:t>43</a:t>
            </a:fld>
            <a:endParaRPr lang="it-IT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8975"/>
            <a:ext cx="4565650" cy="3424238"/>
          </a:xfrm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1625"/>
          </a:xfrm>
        </p:spPr>
        <p:txBody>
          <a:bodyPr lIns="88281" tIns="44140" rIns="88281" bIns="44140"/>
          <a:lstStyle/>
          <a:p>
            <a:r>
              <a:rPr lang="it-IT"/>
              <a:t>	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8003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4DF986-466E-4658-8263-C1240A7569F1}" type="slidenum">
              <a:rPr lang="it-IT"/>
              <a:pPr/>
              <a:t>44</a:t>
            </a:fld>
            <a:endParaRPr lang="it-IT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8975"/>
            <a:ext cx="4565650" cy="3424238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1625"/>
          </a:xfrm>
        </p:spPr>
        <p:txBody>
          <a:bodyPr lIns="88281" tIns="44140" rIns="88281" bIns="44140"/>
          <a:lstStyle/>
          <a:p>
            <a:r>
              <a:rPr lang="it-IT"/>
              <a:t>	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5CFDB6-A095-46B1-91FB-F73C46562C94}" type="slidenum">
              <a:rPr lang="it-IT"/>
              <a:pPr/>
              <a:t>45</a:t>
            </a:fld>
            <a:endParaRPr lang="it-IT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8975"/>
            <a:ext cx="4565650" cy="3424238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1625"/>
          </a:xfrm>
        </p:spPr>
        <p:txBody>
          <a:bodyPr lIns="88281" tIns="44140" rIns="88281" bIns="44140"/>
          <a:lstStyle/>
          <a:p>
            <a:r>
              <a:rPr lang="it-IT"/>
              <a:t>	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0AA92B-1532-4059-95B4-5EB7376A7D7E}" type="slidenum">
              <a:rPr lang="it-IT"/>
              <a:pPr/>
              <a:t>46</a:t>
            </a:fld>
            <a:endParaRPr lang="it-IT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8975"/>
            <a:ext cx="4565650" cy="3424238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1625"/>
          </a:xfrm>
        </p:spPr>
        <p:txBody>
          <a:bodyPr lIns="88281" tIns="44140" rIns="88281" bIns="44140"/>
          <a:lstStyle/>
          <a:p>
            <a:r>
              <a:rPr lang="it-IT"/>
              <a:t>	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D654CD-FA87-4C39-9790-A97DC6C40227}" type="slidenum">
              <a:rPr lang="en-US"/>
              <a:pPr/>
              <a:t>52</a:t>
            </a:fld>
            <a:endParaRPr lang="en-US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473E52-0CA0-4DD2-9F34-E67DDFE7AA1E}" type="slidenum">
              <a:rPr lang="it-IT"/>
              <a:pPr/>
              <a:t>54</a:t>
            </a:fld>
            <a:endParaRPr lang="it-IT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Modelli prevedono precisa rettangolo su el/positr. Err stat piccolo, intervallo grande, misura in funzione dell’energia. 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2B16C92-D8A3-44D9-A80A-93A57BB5CEE9}" type="slidenum">
              <a:rPr lang="en-GB" smtClean="0"/>
              <a:pPr/>
              <a:t>69</a:t>
            </a:fld>
            <a:endParaRPr lang="en-GB" smtClean="0"/>
          </a:p>
        </p:txBody>
      </p:sp>
      <p:sp>
        <p:nvSpPr>
          <p:cNvPr id="16077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ln/>
        </p:spPr>
      </p:sp>
      <p:sp>
        <p:nvSpPr>
          <p:cNvPr id="16077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7988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4D800C8-DA9A-454E-9C3B-3B5B4D5AE98D}" type="slidenum">
              <a:rPr lang="en-GB" smtClean="0"/>
              <a:pPr/>
              <a:t>70</a:t>
            </a:fld>
            <a:endParaRPr lang="en-GB" smtClean="0"/>
          </a:p>
        </p:txBody>
      </p:sp>
      <p:sp>
        <p:nvSpPr>
          <p:cNvPr id="16179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ln/>
        </p:spPr>
      </p:sp>
      <p:sp>
        <p:nvSpPr>
          <p:cNvPr id="16179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7988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2BD806B-4B69-43C8-8210-82AF36B2EEFA}" type="slidenum">
              <a:rPr lang="en-GB" smtClean="0"/>
              <a:pPr/>
              <a:t>71</a:t>
            </a:fld>
            <a:endParaRPr lang="en-GB" smtClean="0"/>
          </a:p>
        </p:txBody>
      </p:sp>
      <p:sp>
        <p:nvSpPr>
          <p:cNvPr id="1628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ln/>
        </p:spPr>
      </p:sp>
      <p:sp>
        <p:nvSpPr>
          <p:cNvPr id="1628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7988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A122D61-7BEF-4190-898D-1ED9408A7D4D}" type="slidenum">
              <a:rPr lang="en-GB" smtClean="0"/>
              <a:pPr/>
              <a:t>72</a:t>
            </a:fld>
            <a:endParaRPr lang="en-GB" smtClean="0"/>
          </a:p>
        </p:txBody>
      </p:sp>
      <p:sp>
        <p:nvSpPr>
          <p:cNvPr id="16384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ln/>
        </p:spPr>
      </p:sp>
      <p:sp>
        <p:nvSpPr>
          <p:cNvPr id="16384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7988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7370185-103F-46D0-9E42-658813E50368}" type="slidenum">
              <a:rPr lang="en-GB" smtClean="0"/>
              <a:pPr/>
              <a:t>73</a:t>
            </a:fld>
            <a:endParaRPr lang="en-GB" smtClean="0"/>
          </a:p>
        </p:txBody>
      </p:sp>
      <p:sp>
        <p:nvSpPr>
          <p:cNvPr id="16486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ln/>
        </p:spPr>
      </p:sp>
      <p:sp>
        <p:nvSpPr>
          <p:cNvPr id="16486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7988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75C677-6B03-4D50-8EE4-212910C474E8}" type="slidenum">
              <a:rPr lang="it-IT"/>
              <a:pPr/>
              <a:t>5</a:t>
            </a:fld>
            <a:endParaRPr lang="it-IT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A41A919-B77B-42E2-8F7F-E0431CE40395}" type="slidenum">
              <a:rPr lang="en-GB" smtClean="0"/>
              <a:pPr/>
              <a:t>74</a:t>
            </a:fld>
            <a:endParaRPr lang="en-GB" smtClean="0"/>
          </a:p>
        </p:txBody>
      </p:sp>
      <p:sp>
        <p:nvSpPr>
          <p:cNvPr id="16589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ln/>
        </p:spPr>
      </p:sp>
      <p:sp>
        <p:nvSpPr>
          <p:cNvPr id="16589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7988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893763" y="741363"/>
            <a:ext cx="4933950" cy="37004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Text Box 2"/>
          <p:cNvSpPr txBox="1">
            <a:spLocks noChangeArrowheads="1"/>
          </p:cNvSpPr>
          <p:nvPr/>
        </p:nvSpPr>
        <p:spPr bwMode="auto">
          <a:xfrm>
            <a:off x="1144588" y="685800"/>
            <a:ext cx="4570412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zh-TW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8003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9027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8151491-78BD-42B2-BBD7-33CE7427776D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Motivation and history of the WiZard collaboration. How it came the opportunity to fly on board of a Russian satellite.</a:t>
            </a:r>
          </a:p>
          <a:p>
            <a:endParaRPr lang="en-US" smtClean="0"/>
          </a:p>
          <a:p>
            <a:r>
              <a:rPr lang="en-US" smtClean="0"/>
              <a:t>The Astromag/WiZard experiment (PAMELA precursor), aiming to study the cosmic matter/antimatter radiation on board of the Space Station Freedom, is approved.</a:t>
            </a:r>
          </a:p>
          <a:p>
            <a:r>
              <a:rPr lang="en-US" smtClean="0"/>
              <a:t>…unfortunatelly the Freedom project is cancelled after Challenger disaster.</a:t>
            </a:r>
          </a:p>
          <a:p>
            <a:r>
              <a:rPr lang="en-US" smtClean="0"/>
              <a:t>Since second-half of the 80’s </a:t>
            </a:r>
          </a:p>
          <a:p>
            <a:pPr lvl="1"/>
            <a:r>
              <a:rPr lang="en-US" smtClean="0"/>
              <a:t>the Wizard collaboration starts to study cosmic-ray antimatter through direct measurements on board of stratospheric balloons: </a:t>
            </a:r>
          </a:p>
          <a:p>
            <a:r>
              <a:rPr lang="en-US" smtClean="0"/>
              <a:t>	MASS-89 MASS-91 TS-93 CAPRICE-94 CAPRICE-97 CAPRICE-98 </a:t>
            </a:r>
          </a:p>
          <a:p>
            <a:endParaRPr lang="en-US" smtClean="0"/>
          </a:p>
          <a:p>
            <a:pPr lvl="1"/>
            <a:r>
              <a:rPr lang="en-US" smtClean="0"/>
              <a:t>starts  the collaboration with MePHI (Moscow), which brings to the construction of small experiments on satellite and space station (MIR and ISS), dedicated to the study of low energy nuclei (&lt;200MeV/n) and the space radiation environment.</a:t>
            </a:r>
          </a:p>
          <a:p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5CE6D4E-694D-410E-BCD9-8CAD67A4C1E6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The agreement foresees, following the standard procedure for space missions, the realization of three models of the instrument:</a:t>
            </a:r>
          </a:p>
          <a:p>
            <a:r>
              <a:rPr lang="en-US" smtClean="0"/>
              <a:t>-Mass&amp;thermal</a:t>
            </a:r>
          </a:p>
          <a:p>
            <a:r>
              <a:rPr lang="en-US" smtClean="0"/>
              <a:t>-Technological</a:t>
            </a:r>
          </a:p>
          <a:p>
            <a:r>
              <a:rPr lang="en-US" smtClean="0"/>
              <a:t>-Flight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064BC15-488C-43F6-8F6D-00448E10A556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C4EB11-E51F-44FC-ABB6-3FF775F7BF51}" type="slidenum">
              <a:rPr lang="en-US"/>
              <a:pPr/>
              <a:t>11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Overview of the apparatus</a:t>
            </a:r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amLogo_B3blu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134100"/>
            <a:ext cx="89217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6283325"/>
            <a:ext cx="7620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920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3" name="Rectangle 3"/>
          <p:cNvSpPr>
            <a:spLocks noGrp="1" noRot="1" noChangeArrowheads="1"/>
          </p:cNvSpPr>
          <p:nvPr>
            <p:ph type="subTitle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7A1BF-070E-447E-B38F-F5E2D77FF2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EBD01-EBA0-448A-8606-443180B42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A6AD5-07C9-4734-B752-F4218966B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80C4D-1EA2-44FC-ABDD-C2ABC025A2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6425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Mirko Boezio, CERN, 2008/10/28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B389B-AEB3-412F-930F-1241FD7104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it-IT" dirty="0" smtClean="0"/>
              <a:t>Mirko Boezio, CERN, 2008/10/28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F7A1BF-070E-447E-B38F-F5E2D77FF21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7" descr="PamLogo_B3blu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134100"/>
            <a:ext cx="89217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6283325"/>
            <a:ext cx="7620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1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43240" y="6356350"/>
            <a:ext cx="287656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04E878-4641-4BED-BE92-397D6860F27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7" descr="PamLogo_B3blu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134100"/>
            <a:ext cx="89217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6283325"/>
            <a:ext cx="7620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F0BA81-DCB9-46A4-8C4C-DE47748B24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>
                <a:latin typeface="Times New Roman" pitchFamily="18" charset="0"/>
                <a:cs typeface="Times New Roman" pitchFamily="18" charset="0"/>
              </a:defRPr>
            </a:lvl3pPr>
            <a:lvl4pPr>
              <a:defRPr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it-IT" dirty="0" smtClean="0"/>
              <a:t>Mirko Boezio, CERN, 2008/10/28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5F7C10-373E-4B50-A778-C57A0BBB6F5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80BD48-B5F4-43B4-8AE0-594EEC283F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it-IT" dirty="0" smtClean="0"/>
              <a:t>Mirko Boezio, CERN, 2008/10/28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EDC0-FF10-4986-B643-E2341124BB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buClr>
                <a:srgbClr val="FF0000"/>
              </a:buClr>
              <a:defRPr b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Clr>
                <a:schemeClr val="bg1"/>
              </a:buClr>
              <a:buFont typeface="Arial" pitchFamily="34" charset="0"/>
              <a:buChar char="•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4E878-4641-4BED-BE92-397D6860F2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7" descr="PamLogo_B3blu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134100"/>
            <a:ext cx="89217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6283325"/>
            <a:ext cx="7620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it-IT" dirty="0" smtClean="0"/>
              <a:t>Mirko Boezio, CERN, 2008/10/28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C830C-C44F-4D65-9886-27618C8BA9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22005C-CC53-4F0A-8297-56A273D4497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6AC1CF-5F06-4ECB-85A4-0734D2C85D5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3EBD01-EBA0-448A-8606-443180B421E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DA6AD5-07C9-4734-B752-F4218966B0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6425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Mirko Boezio, CERN, 2008/10/28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B389B-AEB3-412F-930F-1241FD7104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01600"/>
            <a:ext cx="7772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308101"/>
            <a:ext cx="4120662" cy="5210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2338" y="1308100"/>
            <a:ext cx="4120662" cy="25288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2338" y="3989389"/>
            <a:ext cx="4120662" cy="2528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6200" y="120650"/>
            <a:ext cx="8991600" cy="5746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930525" y="6400800"/>
            <a:ext cx="3257550" cy="2286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err="1" smtClean="0"/>
              <a:t>Mirko</a:t>
            </a:r>
            <a:r>
              <a:rPr lang="en-US" dirty="0" smtClean="0"/>
              <a:t> </a:t>
            </a:r>
            <a:r>
              <a:rPr lang="en-US" dirty="0" err="1" smtClean="0"/>
              <a:t>Boezio</a:t>
            </a:r>
            <a:r>
              <a:rPr lang="en-US" dirty="0" smtClean="0"/>
              <a:t>, CERN, 2008/10/28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0BA81-DCB9-46A4-8C4C-DE47748B24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F7C10-373E-4B50-A778-C57A0BBB6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0BD48-B5F4-43B4-8AE0-594EEC283F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CEDC0-FF10-4986-B643-E2341124BB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C830C-C44F-4D65-9886-27618C8BA9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2005C-CC53-4F0A-8297-56A273D449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AC1CF-5F06-4ECB-85A4-0734D2C85D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tx1">
                <a:gamma/>
                <a:shade val="46275"/>
                <a:invGamma/>
              </a:schemeClr>
            </a:gs>
            <a:gs pos="50000">
              <a:schemeClr val="tx1"/>
            </a:gs>
            <a:gs pos="100000">
              <a:schemeClr val="tx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477000"/>
            <a:ext cx="3962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EC46AC39-1369-43B6-AD3F-167F10D3C2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818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82" r:id="rId1"/>
    <p:sldLayoutId id="2147484283" r:id="rId2"/>
    <p:sldLayoutId id="2147484284" r:id="rId3"/>
    <p:sldLayoutId id="2147484285" r:id="rId4"/>
    <p:sldLayoutId id="2147484286" r:id="rId5"/>
    <p:sldLayoutId id="2147484287" r:id="rId6"/>
    <p:sldLayoutId id="2147484288" r:id="rId7"/>
    <p:sldLayoutId id="2147484289" r:id="rId8"/>
    <p:sldLayoutId id="2147484290" r:id="rId9"/>
    <p:sldLayoutId id="2147484291" r:id="rId10"/>
    <p:sldLayoutId id="2147484292" r:id="rId11"/>
    <p:sldLayoutId id="2147484293" r:id="rId12"/>
    <p:sldLayoutId id="2147484294" r:id="rId13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u="sng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 u="sng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 u="sng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 u="sng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 u="sng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 u="sng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 u="sng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 u="sng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 u="sng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C46AC39-1369-43B6-AD3F-167F10D3C28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6" r:id="rId1"/>
    <p:sldLayoutId id="2147484297" r:id="rId2"/>
    <p:sldLayoutId id="2147484298" r:id="rId3"/>
    <p:sldLayoutId id="2147484299" r:id="rId4"/>
    <p:sldLayoutId id="2147484300" r:id="rId5"/>
    <p:sldLayoutId id="2147484301" r:id="rId6"/>
    <p:sldLayoutId id="2147484302" r:id="rId7"/>
    <p:sldLayoutId id="2147484303" r:id="rId8"/>
    <p:sldLayoutId id="2147484304" r:id="rId9"/>
    <p:sldLayoutId id="2147484305" r:id="rId10"/>
    <p:sldLayoutId id="2147484306" r:id="rId11"/>
    <p:sldLayoutId id="2147484307" r:id="rId12"/>
    <p:sldLayoutId id="2147484308" r:id="rId13"/>
    <p:sldLayoutId id="2147484309" r:id="rId14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FF0000"/>
          </a:solidFill>
          <a:latin typeface="Book Antiqu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00CC"/>
        </a:buClr>
        <a:buFont typeface="Courier New" pitchFamily="49" charset="0"/>
        <a:buChar char="o"/>
        <a:defRPr sz="2800" kern="1200">
          <a:solidFill>
            <a:srgbClr val="0000CC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gif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gif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gif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gif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gif"/><Relationship Id="rId2" Type="http://schemas.openxmlformats.org/officeDocument/2006/relationships/image" Target="../media/image69.gif"/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0.jpeg"/><Relationship Id="rId5" Type="http://schemas.openxmlformats.org/officeDocument/2006/relationships/hyperlink" Target="http://www.noaanews.noaa.gov/stories2005/images/sun-soho011905-1919z2.jpg" TargetMode="External"/><Relationship Id="rId4" Type="http://schemas.openxmlformats.org/officeDocument/2006/relationships/image" Target="../media/image19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gif"/><Relationship Id="rId2" Type="http://schemas.openxmlformats.org/officeDocument/2006/relationships/image" Target="../media/image68.gif"/><Relationship Id="rId1" Type="http://schemas.openxmlformats.org/officeDocument/2006/relationships/slideLayout" Target="../slideLayouts/slideLayout1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gif"/><Relationship Id="rId2" Type="http://schemas.openxmlformats.org/officeDocument/2006/relationships/image" Target="../media/image68.gif"/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gif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7.gi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2.xml"/><Relationship Id="rId4" Type="http://schemas.openxmlformats.org/officeDocument/2006/relationships/image" Target="../media/image7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3.xml"/><Relationship Id="rId4" Type="http://schemas.openxmlformats.org/officeDocument/2006/relationships/image" Target="../media/image7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3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61.gi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5.png"/><Relationship Id="rId4" Type="http://schemas.openxmlformats.org/officeDocument/2006/relationships/oleObject" Target="../embeddings/oleObject3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1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5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wmf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05.emf"/><Relationship Id="rId4" Type="http://schemas.openxmlformats.org/officeDocument/2006/relationships/image" Target="../media/image104.emf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wmf"/><Relationship Id="rId1" Type="http://schemas.openxmlformats.org/officeDocument/2006/relationships/slideLayout" Target="../slideLayouts/slideLayout19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gif"/><Relationship Id="rId1" Type="http://schemas.openxmlformats.org/officeDocument/2006/relationships/slideLayout" Target="../slideLayouts/slideLayout1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15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3" Type="http://schemas.openxmlformats.org/officeDocument/2006/relationships/image" Target="../media/image111.png"/><Relationship Id="rId7" Type="http://schemas.openxmlformats.org/officeDocument/2006/relationships/image" Target="../media/image11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Relationship Id="rId9" Type="http://schemas.openxmlformats.org/officeDocument/2006/relationships/image" Target="../media/image117.wmf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19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19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19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19.jpe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19.jpe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eg"/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20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jpeg"/><Relationship Id="rId1" Type="http://schemas.openxmlformats.org/officeDocument/2006/relationships/slideLayout" Target="../slideLayouts/slideLayout1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gif"/><Relationship Id="rId1" Type="http://schemas.openxmlformats.org/officeDocument/2006/relationships/slideLayout" Target="../slideLayouts/slideLayout15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31.jpeg"/><Relationship Id="rId4" Type="http://schemas.openxmlformats.org/officeDocument/2006/relationships/image" Target="../media/image130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3.jpe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0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0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3.png"/><Relationship Id="rId5" Type="http://schemas.openxmlformats.org/officeDocument/2006/relationships/image" Target="../media/image32.wmf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3428992" y="357166"/>
            <a:ext cx="5572133" cy="6429375"/>
          </a:xfrm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4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4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 Science and First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</a:t>
            </a:r>
            <a:r>
              <a:rPr 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esults of the PAMELA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</a:t>
            </a:r>
            <a:r>
              <a:rPr 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pace Mission</a:t>
            </a:r>
            <a:r>
              <a:rPr lang="en-US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5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5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GB" sz="2800" b="1" dirty="0" err="1" smtClean="0">
                <a:solidFill>
                  <a:srgbClr val="0000CC"/>
                </a:solidFill>
                <a:latin typeface="Comic Sans MS" pitchFamily="66" charset="0"/>
              </a:rPr>
              <a:t>Mirko</a:t>
            </a:r>
            <a:r>
              <a:rPr lang="en-GB" sz="2800" b="1" dirty="0" smtClean="0">
                <a:solidFill>
                  <a:srgbClr val="0000CC"/>
                </a:solidFill>
                <a:latin typeface="Comic Sans MS" pitchFamily="66" charset="0"/>
              </a:rPr>
              <a:t> </a:t>
            </a:r>
            <a:r>
              <a:rPr lang="en-GB" sz="2800" b="1" dirty="0" err="1" smtClean="0">
                <a:solidFill>
                  <a:srgbClr val="0000CC"/>
                </a:solidFill>
                <a:latin typeface="Comic Sans MS" pitchFamily="66" charset="0"/>
              </a:rPr>
              <a:t>Boezio</a:t>
            </a:r>
            <a:r>
              <a:rPr lang="en-GB" sz="2800" i="1" dirty="0" smtClean="0">
                <a:solidFill>
                  <a:srgbClr val="0000CC"/>
                </a:solidFill>
                <a:latin typeface="Comic Sans MS" pitchFamily="66" charset="0"/>
              </a:rPr>
              <a:t/>
            </a:r>
            <a:br>
              <a:rPr lang="en-GB" sz="2800" i="1" dirty="0" smtClean="0">
                <a:solidFill>
                  <a:srgbClr val="0000CC"/>
                </a:solidFill>
                <a:latin typeface="Comic Sans MS" pitchFamily="66" charset="0"/>
              </a:rPr>
            </a:br>
            <a:r>
              <a:rPr lang="en-GB" sz="2800" i="1" dirty="0" smtClean="0">
                <a:solidFill>
                  <a:srgbClr val="0000CC"/>
                </a:solidFill>
                <a:latin typeface="Comic Sans MS" pitchFamily="66" charset="0"/>
              </a:rPr>
              <a:t>INFN Trieste, Italy</a:t>
            </a:r>
            <a:br>
              <a:rPr lang="en-GB" sz="2800" i="1" dirty="0" smtClean="0">
                <a:solidFill>
                  <a:srgbClr val="0000CC"/>
                </a:solidFill>
                <a:latin typeface="Comic Sans MS" pitchFamily="66" charset="0"/>
              </a:rPr>
            </a:br>
            <a:r>
              <a:rPr lang="en-GB" sz="2800" i="1" dirty="0" smtClean="0">
                <a:solidFill>
                  <a:srgbClr val="0000CC"/>
                </a:solidFill>
                <a:latin typeface="Comic Sans MS" pitchFamily="66" charset="0"/>
              </a:rPr>
              <a:t/>
            </a:r>
            <a:br>
              <a:rPr lang="en-GB" sz="2800" i="1" dirty="0" smtClean="0">
                <a:solidFill>
                  <a:srgbClr val="0000CC"/>
                </a:solidFill>
                <a:latin typeface="Comic Sans MS" pitchFamily="66" charset="0"/>
              </a:rPr>
            </a:br>
            <a:r>
              <a:rPr lang="en-US" sz="2700" dirty="0" smtClean="0"/>
              <a:t>On behalf of the PAMELA collaboration </a:t>
            </a:r>
            <a:r>
              <a:rPr lang="en-GB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/>
            </a:r>
            <a:br>
              <a:rPr lang="en-GB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</a:br>
            <a:r>
              <a:rPr lang="en-US" sz="1800" b="1" dirty="0" smtClean="0">
                <a:solidFill>
                  <a:srgbClr val="000000"/>
                </a:solidFill>
                <a:effectLst/>
              </a:rPr>
              <a:t>CERN</a:t>
            </a:r>
            <a:r>
              <a:rPr lang="en-US" sz="1800" dirty="0" smtClean="0">
                <a:effectLst/>
              </a:rPr>
              <a:t/>
            </a:r>
            <a:br>
              <a:rPr lang="en-US" sz="1800" dirty="0" smtClean="0">
                <a:effectLst/>
              </a:rPr>
            </a:br>
            <a:r>
              <a:rPr lang="en-GB" sz="1800" i="1" dirty="0" smtClean="0">
                <a:solidFill>
                  <a:schemeClr val="tx1"/>
                </a:solidFill>
              </a:rPr>
              <a:t>October</a:t>
            </a:r>
            <a:r>
              <a:rPr lang="en-GB" sz="1800" i="1" dirty="0" smtClean="0">
                <a:solidFill>
                  <a:schemeClr val="tx1"/>
                </a:solidFill>
                <a:effectLst/>
              </a:rPr>
              <a:t> 28</a:t>
            </a:r>
            <a:r>
              <a:rPr lang="en-GB" sz="1800" i="1" baseline="30000" dirty="0" smtClean="0">
                <a:solidFill>
                  <a:schemeClr val="tx1"/>
                </a:solidFill>
                <a:effectLst/>
              </a:rPr>
              <a:t>th</a:t>
            </a:r>
            <a:r>
              <a:rPr lang="en-GB" sz="1800" i="1" dirty="0" smtClean="0">
                <a:solidFill>
                  <a:schemeClr val="tx1"/>
                </a:solidFill>
                <a:effectLst/>
              </a:rPr>
              <a:t> 2008</a:t>
            </a:r>
            <a:r>
              <a:rPr lang="en-GB" sz="1800" i="1" dirty="0" smtClean="0">
                <a:solidFill>
                  <a:srgbClr val="FFFFCC"/>
                </a:solidFill>
                <a:effectLst/>
              </a:rPr>
              <a:t/>
            </a:r>
            <a:br>
              <a:rPr lang="en-GB" sz="1800" i="1" dirty="0" smtClean="0">
                <a:solidFill>
                  <a:srgbClr val="FFFFCC"/>
                </a:solidFill>
                <a:effectLst/>
              </a:rPr>
            </a:br>
            <a:r>
              <a:rPr lang="en-GB" sz="1800" i="1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sz="9600" b="1" dirty="0" smtClean="0"/>
              <a:t/>
            </a:r>
            <a:br>
              <a:rPr lang="en-US" sz="9600" b="1" dirty="0" smtClean="0"/>
            </a:br>
            <a:r>
              <a:rPr lang="en-US" sz="5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5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n-US" sz="24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3316" name="Picture 7" descr="IMGP4167"/>
          <p:cNvPicPr>
            <a:picLocks noChangeArrowheads="1"/>
          </p:cNvPicPr>
          <p:nvPr/>
        </p:nvPicPr>
        <p:blipFill>
          <a:blip r:embed="rId3"/>
          <a:srcRect l="40352" r="41058"/>
          <a:stretch>
            <a:fillRect/>
          </a:stretch>
        </p:blipFill>
        <p:spPr bwMode="auto">
          <a:xfrm>
            <a:off x="-31753" y="-1588"/>
            <a:ext cx="3432981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9515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Design Performance</a:t>
            </a:r>
            <a:endParaRPr lang="en-GB" dirty="0"/>
          </a:p>
        </p:txBody>
      </p:sp>
      <p:sp>
        <p:nvSpPr>
          <p:cNvPr id="533507" name="Rectangle 3"/>
          <p:cNvSpPr>
            <a:spLocks noGrp="1" noChangeArrowheads="1"/>
          </p:cNvSpPr>
          <p:nvPr>
            <p:ph idx="1"/>
          </p:nvPr>
        </p:nvSpPr>
        <p:spPr>
          <a:xfrm>
            <a:off x="17463" y="622300"/>
            <a:ext cx="9061450" cy="5111750"/>
          </a:xfrm>
          <a:solidFill>
            <a:schemeClr val="bg2"/>
          </a:solidFill>
        </p:spPr>
        <p:txBody>
          <a:bodyPr lIns="90000" tIns="46800" rIns="90000" bIns="46800"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it-IT" sz="2400" dirty="0"/>
              <a:t>	</a:t>
            </a:r>
            <a:r>
              <a:rPr lang="it-IT" sz="2400" dirty="0">
                <a:solidFill>
                  <a:srgbClr val="000000"/>
                </a:solidFill>
                <a:effectLst/>
              </a:rPr>
              <a:t>				</a:t>
            </a:r>
            <a:r>
              <a:rPr lang="it-IT" sz="2400" dirty="0" smtClean="0">
                <a:solidFill>
                  <a:srgbClr val="000000"/>
                </a:solidFill>
                <a:effectLst/>
              </a:rPr>
              <a:t>                              </a:t>
            </a:r>
            <a:r>
              <a:rPr lang="it-IT" sz="2400" u="sng" dirty="0" smtClean="0">
                <a:solidFill>
                  <a:srgbClr val="000000"/>
                </a:solidFill>
                <a:effectLst/>
              </a:rPr>
              <a:t>energy range</a:t>
            </a:r>
            <a:endParaRPr lang="it-IT" sz="2400" u="sng" dirty="0">
              <a:solidFill>
                <a:srgbClr val="000000"/>
              </a:solidFill>
              <a:effectLst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b="1" dirty="0">
                <a:solidFill>
                  <a:srgbClr val="000000"/>
                </a:solidFill>
                <a:effectLst/>
              </a:rPr>
              <a:t>Antiprotons                    </a:t>
            </a:r>
            <a:r>
              <a:rPr lang="en-US" sz="2400" b="1" dirty="0" smtClean="0">
                <a:solidFill>
                  <a:srgbClr val="000000"/>
                </a:solidFill>
                <a:effectLst/>
              </a:rPr>
              <a:t>                          80 </a:t>
            </a:r>
            <a:r>
              <a:rPr lang="en-US" sz="2400" b="1" dirty="0" err="1">
                <a:solidFill>
                  <a:srgbClr val="000000"/>
                </a:solidFill>
                <a:effectLst/>
              </a:rPr>
              <a:t>MeV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 - </a:t>
            </a:r>
            <a:r>
              <a:rPr lang="en-US" sz="2400" b="1" dirty="0" smtClean="0">
                <a:solidFill>
                  <a:srgbClr val="000000"/>
                </a:solidFill>
                <a:effectLst/>
              </a:rPr>
              <a:t>150 </a:t>
            </a:r>
            <a:r>
              <a:rPr lang="en-US" sz="2400" b="1" dirty="0" err="1">
                <a:solidFill>
                  <a:srgbClr val="000000"/>
                </a:solidFill>
                <a:effectLst/>
              </a:rPr>
              <a:t>GeV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  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it-IT" sz="2400" b="1" baseline="30000" dirty="0" smtClean="0">
                <a:solidFill>
                  <a:srgbClr val="000000"/>
                </a:solidFill>
                <a:effectLst/>
              </a:rPr>
              <a:t> </a:t>
            </a:r>
            <a:endParaRPr lang="en-US" sz="2400" b="1" baseline="30000" dirty="0">
              <a:solidFill>
                <a:srgbClr val="000000"/>
              </a:solidFill>
              <a:effectLst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b="1" dirty="0">
                <a:solidFill>
                  <a:srgbClr val="000000"/>
                </a:solidFill>
                <a:effectLst/>
              </a:rPr>
              <a:t>Positrons              </a:t>
            </a:r>
            <a:r>
              <a:rPr lang="it-IT" sz="2400" b="1" dirty="0" smtClean="0">
                <a:solidFill>
                  <a:srgbClr val="000000"/>
                </a:solidFill>
                <a:effectLst/>
              </a:rPr>
              <a:t>                                     </a:t>
            </a:r>
            <a:r>
              <a:rPr lang="en-US" sz="2400" b="1" dirty="0" smtClean="0">
                <a:solidFill>
                  <a:srgbClr val="000000"/>
                </a:solidFill>
                <a:effectLst/>
              </a:rPr>
              <a:t>50 </a:t>
            </a:r>
            <a:r>
              <a:rPr lang="en-US" sz="2400" b="1" dirty="0" err="1">
                <a:solidFill>
                  <a:srgbClr val="000000"/>
                </a:solidFill>
                <a:effectLst/>
              </a:rPr>
              <a:t>MeV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 – 270 </a:t>
            </a:r>
            <a:r>
              <a:rPr lang="en-US" sz="2400" b="1" dirty="0" err="1" smtClean="0">
                <a:solidFill>
                  <a:srgbClr val="000000"/>
                </a:solidFill>
                <a:effectLst/>
              </a:rPr>
              <a:t>GeV</a:t>
            </a:r>
            <a:endParaRPr lang="en-US" sz="2400" b="1" dirty="0">
              <a:solidFill>
                <a:srgbClr val="000000"/>
              </a:solidFill>
              <a:effectLst/>
            </a:endParaRPr>
          </a:p>
          <a:p>
            <a:pPr>
              <a:lnSpc>
                <a:spcPct val="80000"/>
              </a:lnSpc>
              <a:defRPr/>
            </a:pPr>
            <a:endParaRPr lang="en-US" sz="2400" b="1" dirty="0">
              <a:solidFill>
                <a:srgbClr val="000000"/>
              </a:solidFill>
              <a:effectLst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b="1" dirty="0">
                <a:solidFill>
                  <a:srgbClr val="000000"/>
                </a:solidFill>
                <a:effectLst/>
              </a:rPr>
              <a:t>Electrons   	</a:t>
            </a:r>
            <a:r>
              <a:rPr lang="it-IT" sz="2400" b="1" dirty="0">
                <a:solidFill>
                  <a:srgbClr val="000000"/>
                </a:solidFill>
                <a:effectLst/>
              </a:rPr>
              <a:t>	</a:t>
            </a:r>
            <a:r>
              <a:rPr lang="it-IT" sz="2400" b="1" dirty="0" smtClean="0">
                <a:solidFill>
                  <a:srgbClr val="000000"/>
                </a:solidFill>
                <a:effectLst/>
              </a:rPr>
              <a:t>                                      </a:t>
            </a:r>
            <a:r>
              <a:rPr lang="en-US" sz="2400" b="1" dirty="0" smtClean="0">
                <a:solidFill>
                  <a:srgbClr val="000000"/>
                </a:solidFill>
                <a:effectLst/>
              </a:rPr>
              <a:t>up 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to 400 </a:t>
            </a:r>
            <a:r>
              <a:rPr lang="en-US" sz="2400" b="1" dirty="0" err="1">
                <a:solidFill>
                  <a:srgbClr val="000000"/>
                </a:solidFill>
                <a:effectLst/>
              </a:rPr>
              <a:t>GeV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		</a:t>
            </a:r>
            <a:endParaRPr lang="en-US" sz="2400" b="1" baseline="30000" dirty="0">
              <a:solidFill>
                <a:srgbClr val="000000"/>
              </a:solidFill>
              <a:effectLst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b="1" dirty="0">
                <a:solidFill>
                  <a:srgbClr val="000000"/>
                </a:solidFill>
                <a:effectLst/>
              </a:rPr>
              <a:t>Protons                 	</a:t>
            </a:r>
            <a:r>
              <a:rPr lang="en-US" sz="2400" b="1" dirty="0" smtClean="0">
                <a:solidFill>
                  <a:srgbClr val="000000"/>
                </a:solidFill>
                <a:effectLst/>
              </a:rPr>
              <a:t>                                      up 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to 700 </a:t>
            </a:r>
            <a:r>
              <a:rPr lang="en-US" sz="2400" b="1" dirty="0" err="1">
                <a:solidFill>
                  <a:srgbClr val="000000"/>
                </a:solidFill>
                <a:effectLst/>
              </a:rPr>
              <a:t>GeV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	</a:t>
            </a:r>
            <a:endParaRPr lang="en-US" sz="2400" b="1" baseline="30000" dirty="0">
              <a:solidFill>
                <a:srgbClr val="000000"/>
              </a:solidFill>
              <a:effectLst/>
            </a:endParaRPr>
          </a:p>
          <a:p>
            <a:pPr>
              <a:lnSpc>
                <a:spcPct val="80000"/>
              </a:lnSpc>
              <a:defRPr/>
            </a:pPr>
            <a:endParaRPr lang="en-US" sz="2400" b="1" baseline="30000" dirty="0">
              <a:solidFill>
                <a:srgbClr val="000000"/>
              </a:solidFill>
              <a:effectLst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b="1" dirty="0" err="1">
                <a:solidFill>
                  <a:srgbClr val="000000"/>
                </a:solidFill>
                <a:effectLst/>
              </a:rPr>
              <a:t>Electrons+positrons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    </a:t>
            </a:r>
            <a:r>
              <a:rPr lang="en-US" sz="2400" b="1" dirty="0" smtClean="0">
                <a:solidFill>
                  <a:srgbClr val="000000"/>
                </a:solidFill>
                <a:effectLst/>
              </a:rPr>
              <a:t>  </a:t>
            </a:r>
            <a:r>
              <a:rPr lang="it-IT" sz="2400" b="1" dirty="0" smtClean="0">
                <a:solidFill>
                  <a:srgbClr val="000000"/>
                </a:solidFill>
                <a:effectLst/>
              </a:rPr>
              <a:t>                 </a:t>
            </a:r>
            <a:r>
              <a:rPr lang="en-US" sz="2400" b="1" dirty="0" smtClean="0">
                <a:solidFill>
                  <a:srgbClr val="000000"/>
                </a:solidFill>
                <a:effectLst/>
              </a:rPr>
              <a:t>up 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to 2 </a:t>
            </a:r>
            <a:r>
              <a:rPr lang="en-US" sz="2400" b="1" dirty="0" err="1">
                <a:solidFill>
                  <a:srgbClr val="000000"/>
                </a:solidFill>
                <a:effectLst/>
              </a:rPr>
              <a:t>TeV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 (from calorimeter)</a:t>
            </a:r>
          </a:p>
          <a:p>
            <a:pPr>
              <a:lnSpc>
                <a:spcPct val="80000"/>
              </a:lnSpc>
              <a:defRPr/>
            </a:pPr>
            <a:endParaRPr lang="en-US" sz="2400" b="1" dirty="0">
              <a:solidFill>
                <a:srgbClr val="000000"/>
              </a:solidFill>
              <a:effectLst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b="1" dirty="0">
                <a:solidFill>
                  <a:srgbClr val="000000"/>
                </a:solidFill>
                <a:effectLst/>
              </a:rPr>
              <a:t>Light Nuclei </a:t>
            </a:r>
            <a:r>
              <a:rPr lang="en-US" sz="2400" b="1" dirty="0" smtClean="0"/>
              <a:t>(He/Be/C) 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	</a:t>
            </a:r>
            <a:r>
              <a:rPr lang="en-US" sz="2400" b="1" dirty="0" smtClean="0">
                <a:solidFill>
                  <a:srgbClr val="000000"/>
                </a:solidFill>
                <a:effectLst/>
              </a:rPr>
              <a:t>                          up 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to 200 </a:t>
            </a:r>
            <a:r>
              <a:rPr lang="en-US" sz="2400" b="1" dirty="0" err="1" smtClean="0">
                <a:solidFill>
                  <a:srgbClr val="000000"/>
                </a:solidFill>
                <a:effectLst/>
              </a:rPr>
              <a:t>GeV</a:t>
            </a:r>
            <a:r>
              <a:rPr lang="en-US" sz="2400" b="1" dirty="0" smtClean="0">
                <a:solidFill>
                  <a:srgbClr val="000000"/>
                </a:solidFill>
                <a:effectLst/>
              </a:rPr>
              <a:t>/n</a:t>
            </a:r>
            <a:endParaRPr lang="en-US" sz="2400" b="1" baseline="30000" dirty="0">
              <a:solidFill>
                <a:srgbClr val="000000"/>
              </a:solidFill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b="1" dirty="0">
                <a:effectLst/>
              </a:rPr>
              <a:t> </a:t>
            </a:r>
          </a:p>
          <a:p>
            <a:pPr>
              <a:lnSpc>
                <a:spcPct val="80000"/>
              </a:lnSpc>
              <a:defRPr/>
            </a:pPr>
            <a:r>
              <a:rPr lang="en-US" sz="2400" b="1" dirty="0" err="1">
                <a:solidFill>
                  <a:srgbClr val="000000"/>
                </a:solidFill>
                <a:effectLst/>
              </a:rPr>
              <a:t>AntiNuclei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 search        </a:t>
            </a:r>
            <a:r>
              <a:rPr lang="en-US" sz="2400" b="1" dirty="0" smtClean="0">
                <a:solidFill>
                  <a:srgbClr val="000000"/>
                </a:solidFill>
                <a:effectLst/>
              </a:rPr>
              <a:t>                    sensitivity 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of </a:t>
            </a:r>
            <a:r>
              <a:rPr lang="it-IT" sz="2400" b="1" dirty="0">
                <a:solidFill>
                  <a:srgbClr val="000000"/>
                </a:solidFill>
                <a:effectLst/>
              </a:rPr>
              <a:t>3x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10</a:t>
            </a:r>
            <a:r>
              <a:rPr lang="en-US" sz="2400" b="1" baseline="30000" dirty="0">
                <a:solidFill>
                  <a:srgbClr val="000000"/>
                </a:solidFill>
                <a:effectLst/>
              </a:rPr>
              <a:t>-</a:t>
            </a:r>
            <a:r>
              <a:rPr lang="it-IT" sz="2400" b="1" baseline="30000" dirty="0">
                <a:solidFill>
                  <a:srgbClr val="000000"/>
                </a:solidFill>
                <a:effectLst/>
              </a:rPr>
              <a:t>8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 in He/He</a:t>
            </a:r>
            <a:endParaRPr lang="en-GB" sz="2400" b="1" dirty="0">
              <a:solidFill>
                <a:srgbClr val="000000"/>
              </a:solidFill>
              <a:effectLst/>
            </a:endParaRPr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7786710" y="5072074"/>
            <a:ext cx="2952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3509" name="Rectangle 5"/>
          <p:cNvSpPr>
            <a:spLocks noChangeArrowheads="1"/>
          </p:cNvSpPr>
          <p:nvPr/>
        </p:nvSpPr>
        <p:spPr bwMode="auto">
          <a:xfrm>
            <a:off x="395288" y="5715016"/>
            <a:ext cx="8421687" cy="963613"/>
          </a:xfrm>
          <a:prstGeom prst="rect">
            <a:avLst/>
          </a:prstGeom>
          <a:solidFill>
            <a:srgbClr val="FFFF66"/>
          </a:solidFill>
          <a:ln w="50800">
            <a:noFill/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à"/>
              <a:defRPr/>
            </a:pPr>
            <a:r>
              <a:rPr lang="it-IT" sz="2000" dirty="0">
                <a:solidFill>
                  <a:srgbClr val="FF0000"/>
                </a:solidFill>
                <a:latin typeface="+mj-lt"/>
              </a:rPr>
              <a:t>Simultaneous measurement of many 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cosmic</a:t>
            </a:r>
            <a:r>
              <a:rPr lang="it-IT" sz="2000" dirty="0">
                <a:solidFill>
                  <a:srgbClr val="FF0000"/>
                </a:solidFill>
                <a:latin typeface="+mj-lt"/>
              </a:rPr>
              <a:t>-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ray species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à"/>
              <a:defRPr/>
            </a:pPr>
            <a:r>
              <a:rPr lang="en-US" sz="2000" dirty="0">
                <a:solidFill>
                  <a:srgbClr val="FF0000"/>
                </a:solidFill>
                <a:latin typeface="+mj-lt"/>
              </a:rPr>
              <a:t>New energy range </a:t>
            </a:r>
            <a:endParaRPr lang="it-IT" sz="2000" dirty="0">
              <a:solidFill>
                <a:srgbClr val="FF0000"/>
              </a:solidFill>
              <a:latin typeface="+mj-lt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à"/>
              <a:defRPr/>
            </a:pPr>
            <a:r>
              <a:rPr lang="en-US" sz="2000" dirty="0">
                <a:solidFill>
                  <a:srgbClr val="FF0000"/>
                </a:solidFill>
                <a:latin typeface="+mj-lt"/>
              </a:rPr>
              <a:t>Unprecedented statistics </a:t>
            </a:r>
          </a:p>
        </p:txBody>
      </p:sp>
    </p:spTree>
  </p:cSld>
  <p:clrMapOvr>
    <a:masterClrMapping/>
  </p:clrMapOvr>
  <p:transition advTm="50591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42892"/>
            <a:ext cx="8229600" cy="1143000"/>
          </a:xfrm>
        </p:spPr>
        <p:txBody>
          <a:bodyPr/>
          <a:lstStyle/>
          <a:p>
            <a:r>
              <a:rPr lang="en-US"/>
              <a:t>PAMELA detectors</a:t>
            </a:r>
            <a:endParaRPr lang="en-GB"/>
          </a:p>
        </p:txBody>
      </p:sp>
      <p:pic>
        <p:nvPicPr>
          <p:cNvPr id="7172" name="Picture 4" descr="pamela_drawing_bongi_final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932363" y="1136650"/>
            <a:ext cx="4213225" cy="4121150"/>
          </a:xfrm>
          <a:noFill/>
          <a:ln/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79388" y="4976830"/>
            <a:ext cx="2051050" cy="9525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it-IT" sz="1400" b="1">
                <a:solidFill>
                  <a:srgbClr val="0000FF"/>
                </a:solidFill>
              </a:rPr>
              <a:t>GF: 21.5 cm</a:t>
            </a:r>
            <a:r>
              <a:rPr lang="it-IT" sz="1400" b="1" baseline="30000">
                <a:solidFill>
                  <a:srgbClr val="0000FF"/>
                </a:solidFill>
              </a:rPr>
              <a:t>2</a:t>
            </a:r>
            <a:r>
              <a:rPr lang="it-IT" sz="1400" b="1">
                <a:solidFill>
                  <a:srgbClr val="0000FF"/>
                </a:solidFill>
              </a:rPr>
              <a:t> sr                Mass: 470 kg</a:t>
            </a:r>
          </a:p>
          <a:p>
            <a:pPr eaLnBrk="1" hangingPunct="1"/>
            <a:r>
              <a:rPr lang="it-IT" sz="1400" b="1">
                <a:solidFill>
                  <a:srgbClr val="0000FF"/>
                </a:solidFill>
              </a:rPr>
              <a:t>Size: 130x70x70 cm</a:t>
            </a:r>
            <a:r>
              <a:rPr lang="it-IT" sz="1400" b="1" baseline="30000">
                <a:solidFill>
                  <a:srgbClr val="0000FF"/>
                </a:solidFill>
              </a:rPr>
              <a:t>3</a:t>
            </a:r>
          </a:p>
          <a:p>
            <a:pPr eaLnBrk="1" hangingPunct="1"/>
            <a:r>
              <a:rPr lang="it-IT" sz="1400" b="1">
                <a:solidFill>
                  <a:srgbClr val="0000FF"/>
                </a:solidFill>
              </a:rPr>
              <a:t>Power Budget: 360W </a:t>
            </a:r>
            <a:endParaRPr lang="en-US" sz="1400" b="1">
              <a:solidFill>
                <a:srgbClr val="0000FF"/>
              </a:solidFill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411413" y="5260975"/>
            <a:ext cx="5473700" cy="12922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it-IT" sz="1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Spectrometer</a:t>
            </a:r>
            <a:r>
              <a:rPr lang="it-IT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it-IT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microstrip silicon tracking system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it-IT" sz="16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+   permanent magnet</a:t>
            </a:r>
            <a:endParaRPr lang="it-IT" sz="16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it-IT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 provides:  </a:t>
            </a:r>
          </a:p>
          <a:p>
            <a:pPr lvl="1" eaLnBrk="1" hangingPunct="1">
              <a:lnSpc>
                <a:spcPct val="80000"/>
              </a:lnSpc>
            </a:pPr>
            <a:r>
              <a:rPr lang="it-IT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it-IT" sz="16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Magnetic rigidity</a:t>
            </a:r>
            <a:r>
              <a:rPr lang="it-IT" sz="16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it-IT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 </a:t>
            </a:r>
            <a:r>
              <a:rPr lang="it-IT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 = pc/Ze</a:t>
            </a:r>
          </a:p>
          <a:p>
            <a:pPr lvl="1" eaLnBrk="1" hangingPunct="1">
              <a:lnSpc>
                <a:spcPct val="80000"/>
              </a:lnSpc>
              <a:buFontTx/>
              <a:buChar char="-"/>
            </a:pPr>
            <a:r>
              <a:rPr lang="it-IT" sz="16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Charge sign</a:t>
            </a:r>
          </a:p>
          <a:p>
            <a:pPr lvl="1" eaLnBrk="1" hangingPunct="1">
              <a:lnSpc>
                <a:spcPct val="80000"/>
              </a:lnSpc>
              <a:buFontTx/>
              <a:buChar char="-"/>
            </a:pPr>
            <a:r>
              <a:rPr lang="en-US" sz="16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Charge value from </a:t>
            </a:r>
            <a:r>
              <a:rPr lang="en-US" sz="1600" b="1" i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sz="16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600" b="1" i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dx</a:t>
            </a:r>
            <a:endParaRPr lang="en-GB" sz="16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6492875" y="2247900"/>
            <a:ext cx="990600" cy="144145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411413" y="1085850"/>
            <a:ext cx="2736850" cy="405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14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Time-Of-Flight</a:t>
            </a:r>
            <a:endParaRPr lang="en-GB" sz="1400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GB" sz="14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plastic </a:t>
            </a:r>
            <a:r>
              <a:rPr lang="en-GB" sz="1400" b="1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scintillators</a:t>
            </a:r>
            <a:r>
              <a:rPr lang="en-GB" sz="14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+ PMT:</a:t>
            </a:r>
          </a:p>
          <a:p>
            <a:pPr eaLnBrk="1" hangingPunct="1">
              <a:buFontTx/>
              <a:buChar char="-"/>
            </a:pP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Trigger</a:t>
            </a:r>
          </a:p>
          <a:p>
            <a:pPr eaLnBrk="1" hangingPunct="1">
              <a:buFontTx/>
              <a:buChar char="-"/>
            </a:pPr>
            <a:r>
              <a:rPr lang="en-GB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Albedo</a:t>
            </a:r>
            <a:r>
              <a:rPr lang="en-GB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rejection;</a:t>
            </a:r>
          </a:p>
          <a:p>
            <a:pPr eaLnBrk="1" hangingPunct="1">
              <a:buFontTx/>
              <a:buChar char="-"/>
            </a:pPr>
            <a:r>
              <a:rPr lang="en-GB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Mass identification up to 1 </a:t>
            </a:r>
            <a:r>
              <a:rPr lang="en-GB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GB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1" hangingPunct="1"/>
            <a:r>
              <a:rPr lang="en-GB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 Charge identification from </a:t>
            </a:r>
            <a:r>
              <a:rPr lang="en-GB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dE</a:t>
            </a:r>
            <a:r>
              <a:rPr lang="en-GB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/</a:t>
            </a:r>
            <a:r>
              <a:rPr lang="en-GB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dX</a:t>
            </a:r>
            <a:r>
              <a:rPr lang="en-GB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.</a:t>
            </a:r>
            <a:endParaRPr lang="en-GB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GB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GB" sz="14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Electromagnetic calorimeter</a:t>
            </a:r>
          </a:p>
          <a:p>
            <a:pPr algn="ctr" eaLnBrk="1" hangingPunct="1"/>
            <a:r>
              <a:rPr lang="en-GB" sz="1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W/Si sampling (16.3 X</a:t>
            </a:r>
            <a:r>
              <a:rPr lang="en-GB" sz="1400" b="1" baseline="-25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GB" sz="1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, 0.6 </a:t>
            </a:r>
            <a:r>
              <a:rPr lang="en-GB" sz="1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λI</a:t>
            </a:r>
            <a:r>
              <a:rPr lang="en-GB" sz="1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GB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endParaRPr lang="en-GB" sz="1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eaLnBrk="1" hangingPunct="1">
              <a:buFontTx/>
              <a:buChar char="-"/>
            </a:pP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Discrimination e+ / p,  anti-p / e</a:t>
            </a:r>
            <a:r>
              <a:rPr lang="en-GB" sz="14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GB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lang="en-GB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(shower topology)</a:t>
            </a:r>
          </a:p>
          <a:p>
            <a:pPr eaLnBrk="1" hangingPunct="1">
              <a:buFontTx/>
              <a:buChar char="-"/>
            </a:pP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Direct E measurement for </a:t>
            </a:r>
            <a:r>
              <a:rPr lang="en-GB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16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eaLnBrk="1" hangingPunct="1"/>
            <a:endParaRPr lang="en-GB" sz="16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eaLnBrk="1" hangingPunct="1"/>
            <a:endParaRPr lang="en-GB" sz="16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eaLnBrk="1" hangingPunct="1"/>
            <a:r>
              <a:rPr lang="en-GB" sz="1600" b="1" u="sng" dirty="0" smtClean="0">
                <a:solidFill>
                  <a:schemeClr val="tx1"/>
                </a:solidFill>
                <a:latin typeface="Arial Narrow" pitchFamily="34" charset="0"/>
              </a:rPr>
              <a:t>Neutron </a:t>
            </a:r>
            <a:r>
              <a:rPr lang="en-GB" sz="1600" b="1" u="sng" dirty="0">
                <a:solidFill>
                  <a:schemeClr val="tx1"/>
                </a:solidFill>
                <a:latin typeface="Arial Narrow" pitchFamily="34" charset="0"/>
              </a:rPr>
              <a:t>detector</a:t>
            </a:r>
            <a:endParaRPr lang="en-GB" sz="1600" u="sng" dirty="0">
              <a:solidFill>
                <a:schemeClr val="tx1"/>
              </a:solidFill>
              <a:latin typeface="Arial Narrow" pitchFamily="34" charset="0"/>
            </a:endParaRPr>
          </a:p>
          <a:p>
            <a:pPr eaLnBrk="1" hangingPunct="1"/>
            <a:r>
              <a:rPr lang="en-GB" sz="1600" b="1" dirty="0">
                <a:solidFill>
                  <a:srgbClr val="FFCC00"/>
                </a:solidFill>
                <a:latin typeface="Arial Narrow" pitchFamily="34" charset="0"/>
              </a:rPr>
              <a:t>plastic </a:t>
            </a:r>
            <a:r>
              <a:rPr lang="en-GB" sz="1600" b="1" dirty="0" err="1">
                <a:solidFill>
                  <a:srgbClr val="FFCC00"/>
                </a:solidFill>
                <a:latin typeface="Arial Narrow" pitchFamily="34" charset="0"/>
              </a:rPr>
              <a:t>scintillators</a:t>
            </a:r>
            <a:r>
              <a:rPr lang="en-GB" sz="1600" b="1" dirty="0">
                <a:solidFill>
                  <a:srgbClr val="FFCC00"/>
                </a:solidFill>
                <a:latin typeface="Arial Narrow" pitchFamily="34" charset="0"/>
              </a:rPr>
              <a:t> + PMT:</a:t>
            </a:r>
          </a:p>
          <a:p>
            <a:pPr eaLnBrk="1" hangingPunct="1">
              <a:buFontTx/>
              <a:buChar char="-"/>
            </a:pPr>
            <a:r>
              <a:rPr lang="en-GB" sz="1600" dirty="0">
                <a:latin typeface="Arial Narrow" pitchFamily="34" charset="0"/>
              </a:rPr>
              <a:t> </a:t>
            </a:r>
            <a:r>
              <a:rPr lang="en-GB" sz="1600" dirty="0">
                <a:solidFill>
                  <a:schemeClr val="tx1"/>
                </a:solidFill>
                <a:latin typeface="Arial Narrow" pitchFamily="34" charset="0"/>
              </a:rPr>
              <a:t>High-energy e/h discrimination</a:t>
            </a:r>
          </a:p>
          <a:p>
            <a:pPr eaLnBrk="1" hangingPunct="1"/>
            <a:endParaRPr lang="en-GB" sz="16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2411413" y="1066800"/>
            <a:ext cx="2592387" cy="1582738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479679" y="2814638"/>
            <a:ext cx="2592387" cy="1185866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6588125" y="3816350"/>
            <a:ext cx="792163" cy="720725"/>
          </a:xfrm>
          <a:prstGeom prst="rect">
            <a:avLst/>
          </a:prstGeom>
          <a:noFill/>
          <a:ln w="28575" algn="ctr">
            <a:solidFill>
              <a:srgbClr val="99CCFF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 flipH="1" flipV="1">
            <a:off x="5072065" y="3714752"/>
            <a:ext cx="1516058" cy="446086"/>
          </a:xfrm>
          <a:prstGeom prst="line">
            <a:avLst/>
          </a:prstGeom>
          <a:noFill/>
          <a:ln w="28575">
            <a:solidFill>
              <a:srgbClr val="0000CC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 flipH="1" flipV="1">
            <a:off x="5003800" y="2520950"/>
            <a:ext cx="1296988" cy="1152525"/>
          </a:xfrm>
          <a:prstGeom prst="line">
            <a:avLst/>
          </a:prstGeom>
          <a:noFill/>
          <a:ln w="28575">
            <a:solidFill>
              <a:srgbClr val="99CC00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 flipH="1">
            <a:off x="5003800" y="1368425"/>
            <a:ext cx="936625" cy="144463"/>
          </a:xfrm>
          <a:prstGeom prst="line">
            <a:avLst/>
          </a:prstGeom>
          <a:noFill/>
          <a:ln w="28575">
            <a:solidFill>
              <a:srgbClr val="99CC00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 flipH="1" flipV="1">
            <a:off x="5003800" y="2016125"/>
            <a:ext cx="1584325" cy="215900"/>
          </a:xfrm>
          <a:prstGeom prst="line">
            <a:avLst/>
          </a:prstGeom>
          <a:noFill/>
          <a:ln w="28575">
            <a:solidFill>
              <a:srgbClr val="99CC00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4" name="Freeform 16"/>
          <p:cNvSpPr>
            <a:spLocks/>
          </p:cNvSpPr>
          <p:nvPr/>
        </p:nvSpPr>
        <p:spPr bwMode="auto">
          <a:xfrm>
            <a:off x="7451725" y="3027363"/>
            <a:ext cx="1584325" cy="25923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43" y="0"/>
              </a:cxn>
              <a:cxn ang="0">
                <a:pos x="1043" y="1633"/>
              </a:cxn>
              <a:cxn ang="0">
                <a:pos x="272" y="1633"/>
              </a:cxn>
            </a:cxnLst>
            <a:rect l="0" t="0" r="r" b="b"/>
            <a:pathLst>
              <a:path w="1043" h="1633">
                <a:moveTo>
                  <a:pt x="0" y="0"/>
                </a:moveTo>
                <a:lnTo>
                  <a:pt x="1043" y="0"/>
                </a:lnTo>
                <a:lnTo>
                  <a:pt x="1043" y="1633"/>
                </a:lnTo>
                <a:lnTo>
                  <a:pt x="272" y="1633"/>
                </a:lnTo>
              </a:path>
            </a:pathLst>
          </a:custGeom>
          <a:noFill/>
          <a:ln w="28575" cap="flat">
            <a:solidFill>
              <a:srgbClr val="FF0000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77788" y="685800"/>
            <a:ext cx="8694560" cy="306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GB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Main requirements </a:t>
            </a:r>
            <a:r>
              <a:rPr lang="en-GB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GB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high-sensitivity antiparticle identification and precise momentum measure</a:t>
            </a:r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2405063" y="4143380"/>
            <a:ext cx="2667003" cy="960433"/>
          </a:xfrm>
          <a:prstGeom prst="rect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 flipH="1" flipV="1">
            <a:off x="5072066" y="4643446"/>
            <a:ext cx="1176334" cy="303204"/>
          </a:xfrm>
          <a:prstGeom prst="line">
            <a:avLst/>
          </a:prstGeom>
          <a:noFill/>
          <a:ln w="28575">
            <a:solidFill>
              <a:srgbClr val="FFFF00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6294438" y="4718050"/>
            <a:ext cx="1325562" cy="457200"/>
          </a:xfrm>
          <a:prstGeom prst="rect">
            <a:avLst/>
          </a:prstGeom>
          <a:noFill/>
          <a:ln w="28575" algn="ctr">
            <a:solidFill>
              <a:srgbClr val="FFFF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0" name="Arc 22"/>
          <p:cNvSpPr>
            <a:spLocks/>
          </p:cNvSpPr>
          <p:nvPr/>
        </p:nvSpPr>
        <p:spPr bwMode="auto">
          <a:xfrm>
            <a:off x="6324600" y="1062038"/>
            <a:ext cx="533400" cy="2984500"/>
          </a:xfrm>
          <a:custGeom>
            <a:avLst/>
            <a:gdLst>
              <a:gd name="G0" fmla="+- 0 0 0"/>
              <a:gd name="G1" fmla="+- 16300 0 0"/>
              <a:gd name="G2" fmla="+- 21600 0 0"/>
              <a:gd name="T0" fmla="*/ 14173 w 21600"/>
              <a:gd name="T1" fmla="*/ 0 h 23985"/>
              <a:gd name="T2" fmla="*/ 20187 w 21600"/>
              <a:gd name="T3" fmla="*/ 23985 h 23985"/>
              <a:gd name="T4" fmla="*/ 0 w 21600"/>
              <a:gd name="T5" fmla="*/ 16300 h 23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3985" fill="none" extrusionOk="0">
                <a:moveTo>
                  <a:pt x="14172" y="0"/>
                </a:moveTo>
                <a:cubicBezTo>
                  <a:pt x="18890" y="4102"/>
                  <a:pt x="21600" y="10047"/>
                  <a:pt x="21600" y="16300"/>
                </a:cubicBezTo>
                <a:cubicBezTo>
                  <a:pt x="21600" y="18926"/>
                  <a:pt x="21121" y="21530"/>
                  <a:pt x="20186" y="23984"/>
                </a:cubicBezTo>
              </a:path>
              <a:path w="21600" h="23985" stroke="0" extrusionOk="0">
                <a:moveTo>
                  <a:pt x="14172" y="0"/>
                </a:moveTo>
                <a:cubicBezTo>
                  <a:pt x="18890" y="4102"/>
                  <a:pt x="21600" y="10047"/>
                  <a:pt x="21600" y="16300"/>
                </a:cubicBezTo>
                <a:cubicBezTo>
                  <a:pt x="21600" y="18926"/>
                  <a:pt x="21121" y="21530"/>
                  <a:pt x="20186" y="23984"/>
                </a:cubicBezTo>
                <a:lnTo>
                  <a:pt x="0" y="16300"/>
                </a:lnTo>
                <a:close/>
              </a:path>
            </a:pathLst>
          </a:custGeom>
          <a:noFill/>
          <a:ln w="28575">
            <a:solidFill>
              <a:srgbClr val="FF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91" name="Arc 23"/>
          <p:cNvSpPr>
            <a:spLocks/>
          </p:cNvSpPr>
          <p:nvPr/>
        </p:nvSpPr>
        <p:spPr bwMode="auto">
          <a:xfrm flipH="1">
            <a:off x="7086600" y="1060450"/>
            <a:ext cx="533400" cy="2984500"/>
          </a:xfrm>
          <a:custGeom>
            <a:avLst/>
            <a:gdLst>
              <a:gd name="G0" fmla="+- 0 0 0"/>
              <a:gd name="G1" fmla="+- 16300 0 0"/>
              <a:gd name="G2" fmla="+- 21600 0 0"/>
              <a:gd name="T0" fmla="*/ 14173 w 21600"/>
              <a:gd name="T1" fmla="*/ 0 h 23985"/>
              <a:gd name="T2" fmla="*/ 20187 w 21600"/>
              <a:gd name="T3" fmla="*/ 23985 h 23985"/>
              <a:gd name="T4" fmla="*/ 0 w 21600"/>
              <a:gd name="T5" fmla="*/ 16300 h 23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3985" fill="none" extrusionOk="0">
                <a:moveTo>
                  <a:pt x="14172" y="0"/>
                </a:moveTo>
                <a:cubicBezTo>
                  <a:pt x="18890" y="4102"/>
                  <a:pt x="21600" y="10047"/>
                  <a:pt x="21600" y="16300"/>
                </a:cubicBezTo>
                <a:cubicBezTo>
                  <a:pt x="21600" y="18926"/>
                  <a:pt x="21121" y="21530"/>
                  <a:pt x="20186" y="23984"/>
                </a:cubicBezTo>
              </a:path>
              <a:path w="21600" h="23985" stroke="0" extrusionOk="0">
                <a:moveTo>
                  <a:pt x="14172" y="0"/>
                </a:moveTo>
                <a:cubicBezTo>
                  <a:pt x="18890" y="4102"/>
                  <a:pt x="21600" y="10047"/>
                  <a:pt x="21600" y="16300"/>
                </a:cubicBezTo>
                <a:cubicBezTo>
                  <a:pt x="21600" y="18926"/>
                  <a:pt x="21121" y="21530"/>
                  <a:pt x="20186" y="23984"/>
                </a:cubicBezTo>
                <a:lnTo>
                  <a:pt x="0" y="16300"/>
                </a:lnTo>
                <a:close/>
              </a:path>
            </a:pathLst>
          </a:custGeom>
          <a:noFill/>
          <a:ln w="28575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6400800" y="914400"/>
            <a:ext cx="109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3399"/>
                </a:solidFill>
                <a:sym typeface="Symbol" pitchFamily="18" charset="2"/>
              </a:rPr>
              <a:t>+  </a:t>
            </a:r>
            <a:r>
              <a:rPr lang="en-US" b="1">
                <a:sym typeface="Symbol" pitchFamily="18" charset="2"/>
              </a:rPr>
              <a:t>         </a:t>
            </a:r>
            <a:r>
              <a:rPr lang="en-US" b="1">
                <a:solidFill>
                  <a:srgbClr val="33CCFF"/>
                </a:solidFill>
                <a:sym typeface="Symbol" pitchFamily="18" charset="2"/>
              </a:rPr>
              <a:t>-</a:t>
            </a:r>
          </a:p>
        </p:txBody>
      </p:sp>
      <p:pic>
        <p:nvPicPr>
          <p:cNvPr id="25" name="Picture 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80970" y="1144588"/>
            <a:ext cx="2622857" cy="3519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/>
          </p:cNvSpPr>
          <p:nvPr/>
        </p:nvSpPr>
        <p:spPr bwMode="auto">
          <a:xfrm>
            <a:off x="429741" y="116086"/>
            <a:ext cx="8242102" cy="5715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40638" bIns="0"/>
          <a:lstStyle/>
          <a:p>
            <a:pPr marL="40182" algn="ctr">
              <a:lnSpc>
                <a:spcPct val="110000"/>
              </a:lnSpc>
              <a:spcBef>
                <a:spcPts val="2109"/>
              </a:spcBef>
            </a:pPr>
            <a:endParaRPr lang="en-US" sz="3500" u="sng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  <a:sym typeface="Arial" charset="0"/>
            </a:endParaRPr>
          </a:p>
        </p:txBody>
      </p:sp>
      <p:sp>
        <p:nvSpPr>
          <p:cNvPr id="20482" name="Rectangle 2"/>
          <p:cNvSpPr>
            <a:spLocks/>
          </p:cNvSpPr>
          <p:nvPr/>
        </p:nvSpPr>
        <p:spPr bwMode="auto">
          <a:xfrm>
            <a:off x="5315396" y="1187648"/>
            <a:ext cx="3661172" cy="5268516"/>
          </a:xfrm>
          <a:prstGeom prst="rect">
            <a:avLst/>
          </a:prstGeom>
          <a:solidFill>
            <a:srgbClr val="FFFF66"/>
          </a:solidFill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40638" bIns="0"/>
          <a:lstStyle/>
          <a:p>
            <a:pPr marL="27905">
              <a:lnSpc>
                <a:spcPct val="90000"/>
              </a:lnSpc>
              <a:spcBef>
                <a:spcPts val="457"/>
              </a:spcBef>
              <a:buFont typeface="Arial" charset="0"/>
              <a:buChar char="•"/>
            </a:pPr>
            <a:r>
              <a:rPr lang="en-US" sz="2000" dirty="0">
                <a:solidFill>
                  <a:schemeClr val="tx1"/>
                </a:solidFill>
                <a:cs typeface="Arial" charset="0"/>
                <a:sym typeface="Arial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Resurs-DK1: multi-spectral imaging of earth’s surface</a:t>
            </a:r>
          </a:p>
          <a:p>
            <a:pPr marL="27905">
              <a:lnSpc>
                <a:spcPct val="90000"/>
              </a:lnSpc>
              <a:spcBef>
                <a:spcPts val="457"/>
              </a:spcBef>
              <a:buFont typeface="Arial" charset="0"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PAMELA mounted inside a pressurized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container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 charset="0"/>
            </a:endParaRPr>
          </a:p>
          <a:p>
            <a:pPr marL="27905">
              <a:lnSpc>
                <a:spcPct val="90000"/>
              </a:lnSpc>
              <a:spcBef>
                <a:spcPts val="457"/>
              </a:spcBef>
              <a:buFont typeface="Arial" charset="0"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Lifetime &gt;3 years (assisted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)</a:t>
            </a:r>
          </a:p>
          <a:p>
            <a:pPr marL="27905">
              <a:lnSpc>
                <a:spcPct val="90000"/>
              </a:lnSpc>
              <a:spcBef>
                <a:spcPts val="457"/>
              </a:spcBef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 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Arial" charset="0"/>
            </a:endParaRPr>
          </a:p>
          <a:p>
            <a:pPr marL="27905">
              <a:lnSpc>
                <a:spcPct val="90000"/>
              </a:lnSpc>
              <a:spcBef>
                <a:spcPts val="457"/>
              </a:spcBef>
              <a:buFont typeface="Arial" charset="0"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 Data transmitted to </a:t>
            </a:r>
            <a:r>
              <a:rPr lang="en-US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NTsOMZ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, Moscow via high-speed radio downlink. ~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16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GB per day</a:t>
            </a:r>
          </a:p>
          <a:p>
            <a:pPr marL="27905">
              <a:lnSpc>
                <a:spcPct val="90000"/>
              </a:lnSpc>
              <a:spcBef>
                <a:spcPts val="457"/>
              </a:spcBef>
            </a:pP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 charset="0"/>
            </a:endParaRPr>
          </a:p>
          <a:p>
            <a:pPr marL="27905">
              <a:lnSpc>
                <a:spcPct val="90000"/>
              </a:lnSpc>
              <a:spcBef>
                <a:spcPts val="457"/>
              </a:spcBef>
              <a:buFont typeface="Arial" charset="0"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 Quasi-polar and elliptical orbit (70.0°, 350 km - 600 km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27905">
              <a:lnSpc>
                <a:spcPct val="90000"/>
              </a:lnSpc>
              <a:spcBef>
                <a:spcPts val="554"/>
              </a:spcBef>
            </a:pP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 charset="0"/>
            </a:endParaRPr>
          </a:p>
          <a:p>
            <a:pPr marL="27905">
              <a:lnSpc>
                <a:spcPct val="80000"/>
              </a:lnSpc>
              <a:spcBef>
                <a:spcPts val="554"/>
              </a:spcBef>
              <a:buFont typeface="Arial" charset="0"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 Traverses the South Atlantic Anomaly</a:t>
            </a:r>
            <a:b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</a:b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 </a:t>
            </a:r>
          </a:p>
          <a:p>
            <a:pPr marL="27905">
              <a:lnSpc>
                <a:spcPct val="80000"/>
              </a:lnSpc>
              <a:spcBef>
                <a:spcPts val="554"/>
              </a:spcBef>
              <a:buFont typeface="Arial" charset="0"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 Crosses the outer (electron) Van Allen belt at south pole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2831" y="1044774"/>
            <a:ext cx="3375422" cy="224581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0484" name="Rectangle 4"/>
          <p:cNvSpPr>
            <a:spLocks/>
          </p:cNvSpPr>
          <p:nvPr/>
        </p:nvSpPr>
        <p:spPr bwMode="auto">
          <a:xfrm>
            <a:off x="3458021" y="2627560"/>
            <a:ext cx="1491258" cy="660797"/>
          </a:xfrm>
          <a:prstGeom prst="rect">
            <a:avLst/>
          </a:prstGeom>
          <a:noFill/>
          <a:ln w="25400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40638" bIns="0"/>
          <a:lstStyle/>
          <a:p>
            <a:pPr marL="40182"/>
            <a:r>
              <a:rPr lang="en-US" sz="1000" dirty="0">
                <a:solidFill>
                  <a:schemeClr val="tx1"/>
                </a:solidFill>
                <a:cs typeface="Arial" charset="0"/>
                <a:sym typeface="Arial" charset="0"/>
              </a:rPr>
              <a:t>Resurs-DK1</a:t>
            </a:r>
          </a:p>
          <a:p>
            <a:pPr marL="40182"/>
            <a:r>
              <a:rPr lang="en-US" sz="1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Mass: 6.7 </a:t>
            </a:r>
            <a:r>
              <a:rPr lang="en-US" sz="1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tonnes</a:t>
            </a:r>
            <a:endParaRPr lang="en-US" sz="1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Arial" charset="0"/>
            </a:endParaRPr>
          </a:p>
          <a:p>
            <a:pPr marL="40182"/>
            <a:r>
              <a:rPr lang="en-US" sz="1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Height: 7.4 m</a:t>
            </a:r>
          </a:p>
          <a:p>
            <a:pPr marL="40182"/>
            <a:r>
              <a:rPr lang="en-US" sz="1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Solar array area: 36 m</a:t>
            </a:r>
            <a:r>
              <a:rPr lang="en-US" sz="10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2</a:t>
            </a:r>
          </a:p>
        </p:txBody>
      </p:sp>
      <p:pic>
        <p:nvPicPr>
          <p:cNvPr id="20485" name="Picture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664" y="3504902"/>
            <a:ext cx="4759523" cy="2893219"/>
          </a:xfrm>
          <a:prstGeom prst="rect">
            <a:avLst/>
          </a:prstGeom>
          <a:noFill/>
          <a:ln w="12700">
            <a:solidFill>
              <a:srgbClr val="FF6600"/>
            </a:solidFill>
            <a:prstDash val="solid"/>
            <a:miter lim="800000"/>
            <a:headEnd/>
            <a:tailEnd/>
          </a:ln>
        </p:spPr>
      </p:pic>
      <p:sp>
        <p:nvSpPr>
          <p:cNvPr id="20486" name="Rectangle 6"/>
          <p:cNvSpPr>
            <a:spLocks/>
          </p:cNvSpPr>
          <p:nvPr/>
        </p:nvSpPr>
        <p:spPr bwMode="auto">
          <a:xfrm>
            <a:off x="4089797" y="3500438"/>
            <a:ext cx="840934" cy="227626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8" bIns="0">
            <a:spAutoFit/>
          </a:bodyPr>
          <a:lstStyle/>
          <a:p>
            <a:pPr marL="40182"/>
            <a:r>
              <a:rPr lang="en-US" sz="1700" dirty="0">
                <a:solidFill>
                  <a:srgbClr val="FFFFFF"/>
                </a:solidFill>
                <a:cs typeface="Arial" charset="0"/>
                <a:sym typeface="Arial" charset="0"/>
              </a:rPr>
              <a:t>350 km</a:t>
            </a:r>
          </a:p>
        </p:txBody>
      </p:sp>
      <p:sp>
        <p:nvSpPr>
          <p:cNvPr id="20487" name="Rectangle 7"/>
          <p:cNvSpPr>
            <a:spLocks/>
          </p:cNvSpPr>
          <p:nvPr/>
        </p:nvSpPr>
        <p:spPr bwMode="auto">
          <a:xfrm>
            <a:off x="4089797" y="6090047"/>
            <a:ext cx="840934" cy="227626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8" bIns="0">
            <a:spAutoFit/>
          </a:bodyPr>
          <a:lstStyle/>
          <a:p>
            <a:pPr marL="40182"/>
            <a:r>
              <a:rPr lang="en-US" sz="1700" dirty="0">
                <a:solidFill>
                  <a:schemeClr val="tx1"/>
                </a:solidFill>
                <a:cs typeface="Arial" charset="0"/>
                <a:sym typeface="Arial" charset="0"/>
              </a:rPr>
              <a:t>610 km</a:t>
            </a:r>
          </a:p>
        </p:txBody>
      </p:sp>
      <p:sp>
        <p:nvSpPr>
          <p:cNvPr id="20488" name="Rectangle 8"/>
          <p:cNvSpPr>
            <a:spLocks/>
          </p:cNvSpPr>
          <p:nvPr/>
        </p:nvSpPr>
        <p:spPr bwMode="auto">
          <a:xfrm>
            <a:off x="4554141" y="4589859"/>
            <a:ext cx="334705" cy="174022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8" bIns="0">
            <a:spAutoFit/>
          </a:bodyPr>
          <a:lstStyle/>
          <a:p>
            <a:pPr marL="40182"/>
            <a:r>
              <a:rPr lang="en-US" sz="1300" dirty="0">
                <a:solidFill>
                  <a:srgbClr val="FFFFFF"/>
                </a:solidFill>
                <a:cs typeface="Arial" charset="0"/>
                <a:sym typeface="Arial" charset="0"/>
              </a:rPr>
              <a:t>70</a:t>
            </a:r>
            <a:r>
              <a:rPr lang="en-US" sz="1300" baseline="32000" dirty="0">
                <a:solidFill>
                  <a:srgbClr val="FFFFFF"/>
                </a:solidFill>
                <a:cs typeface="Arial" charset="0"/>
                <a:sym typeface="Arial" charset="0"/>
              </a:rPr>
              <a:t>o</a:t>
            </a:r>
          </a:p>
        </p:txBody>
      </p:sp>
      <p:sp>
        <p:nvSpPr>
          <p:cNvPr id="20489" name="Rectangle 9"/>
          <p:cNvSpPr>
            <a:spLocks/>
          </p:cNvSpPr>
          <p:nvPr/>
        </p:nvSpPr>
        <p:spPr bwMode="auto">
          <a:xfrm>
            <a:off x="3067534" y="1928813"/>
            <a:ext cx="790086" cy="174022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8" bIns="0">
            <a:spAutoFit/>
          </a:bodyPr>
          <a:lstStyle/>
          <a:p>
            <a:pPr marL="40182"/>
            <a:r>
              <a:rPr lang="en-US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PAMELA</a:t>
            </a:r>
          </a:p>
        </p:txBody>
      </p:sp>
      <p:sp>
        <p:nvSpPr>
          <p:cNvPr id="20490" name="Oval 10"/>
          <p:cNvSpPr>
            <a:spLocks/>
          </p:cNvSpPr>
          <p:nvPr/>
        </p:nvSpPr>
        <p:spPr bwMode="auto">
          <a:xfrm>
            <a:off x="1697758" y="5166941"/>
            <a:ext cx="917525" cy="446484"/>
          </a:xfrm>
          <a:prstGeom prst="ellipse">
            <a:avLst/>
          </a:prstGeom>
          <a:noFill/>
          <a:ln w="63500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491" name="Rectangle 11"/>
          <p:cNvSpPr>
            <a:spLocks/>
          </p:cNvSpPr>
          <p:nvPr/>
        </p:nvSpPr>
        <p:spPr bwMode="auto">
          <a:xfrm>
            <a:off x="1908720" y="5274097"/>
            <a:ext cx="463448" cy="228121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26788" tIns="26788" rIns="66735" bIns="26788" anchor="ctr">
            <a:spAutoFit/>
          </a:bodyPr>
          <a:lstStyle/>
          <a:p>
            <a:pPr marL="12278" algn="ctr"/>
            <a:r>
              <a:rPr lang="en-US" sz="1300" dirty="0">
                <a:solidFill>
                  <a:srgbClr val="FFFFFF"/>
                </a:solidFill>
                <a:cs typeface="Arial" charset="0"/>
                <a:sym typeface="Arial" charset="0"/>
              </a:rPr>
              <a:t>SAA</a:t>
            </a:r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490017" y="6700615"/>
            <a:ext cx="4290715" cy="10046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 type="stealth" w="med" len="med"/>
            <a:tailEnd type="stealth" w="med" len="med"/>
          </a:ln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0493" name="Rectangle 13"/>
          <p:cNvSpPr>
            <a:spLocks/>
          </p:cNvSpPr>
          <p:nvPr/>
        </p:nvSpPr>
        <p:spPr bwMode="auto">
          <a:xfrm>
            <a:off x="2025923" y="6411516"/>
            <a:ext cx="1039706" cy="227626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8" bIns="0">
            <a:spAutoFit/>
          </a:bodyPr>
          <a:lstStyle/>
          <a:p>
            <a:pPr marL="40182"/>
            <a:r>
              <a:rPr lang="en-US" sz="1700" dirty="0">
                <a:solidFill>
                  <a:srgbClr val="000000"/>
                </a:solidFill>
                <a:cs typeface="Arial" charset="0"/>
                <a:sym typeface="Arial" charset="0"/>
              </a:rPr>
              <a:t>~90 </a:t>
            </a:r>
            <a:r>
              <a:rPr lang="en-US" sz="1700" dirty="0" err="1">
                <a:solidFill>
                  <a:srgbClr val="000000"/>
                </a:solidFill>
                <a:cs typeface="Arial" charset="0"/>
                <a:sym typeface="Arial" charset="0"/>
              </a:rPr>
              <a:t>mins</a:t>
            </a:r>
            <a:endParaRPr lang="en-US" sz="1700" dirty="0">
              <a:solidFill>
                <a:srgbClr val="000000"/>
              </a:solidFill>
              <a:cs typeface="Arial" charset="0"/>
              <a:sym typeface="Arial" charset="0"/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-71462"/>
            <a:ext cx="8229600" cy="1143000"/>
          </a:xfrm>
        </p:spPr>
        <p:txBody>
          <a:bodyPr/>
          <a:lstStyle/>
          <a:p>
            <a:r>
              <a:rPr lang="en-US" dirty="0" smtClean="0">
                <a:cs typeface="Arial" charset="0"/>
                <a:sym typeface="Arial" charset="0"/>
              </a:rPr>
              <a:t>Resurs-DK1 satellite + orbit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3" descr="phypktVSobt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37" y="3261550"/>
            <a:ext cx="8031163" cy="35964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8378" y="28151"/>
            <a:ext cx="8866188" cy="3136746"/>
            <a:chOff x="113" y="717"/>
            <a:chExt cx="5585" cy="2668"/>
          </a:xfrm>
        </p:grpSpPr>
        <p:pic>
          <p:nvPicPr>
            <p:cNvPr id="38933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717"/>
              <a:ext cx="5585" cy="266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8934" name="Text Box 4"/>
            <p:cNvSpPr txBox="1">
              <a:spLocks noChangeArrowheads="1"/>
            </p:cNvSpPr>
            <p:nvPr/>
          </p:nvSpPr>
          <p:spPr bwMode="auto">
            <a:xfrm>
              <a:off x="591" y="782"/>
              <a:ext cx="2697" cy="1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400" b="0">
                  <a:solidFill>
                    <a:srgbClr val="000000"/>
                  </a:solidFill>
                </a:rPr>
                <a:t>Download @orbit 3754 – 15/02/2007 07:35:00 MWT</a:t>
              </a:r>
            </a:p>
          </p:txBody>
        </p:sp>
      </p:grpSp>
      <p:sp>
        <p:nvSpPr>
          <p:cNvPr id="38915" name="Text Box 5"/>
          <p:cNvSpPr txBox="1">
            <a:spLocks noChangeArrowheads="1"/>
          </p:cNvSpPr>
          <p:nvPr/>
        </p:nvSpPr>
        <p:spPr bwMode="auto">
          <a:xfrm>
            <a:off x="8228603" y="1310989"/>
            <a:ext cx="523875" cy="1192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rgbClr val="00FF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FF00"/>
                </a:solidFill>
              </a:rPr>
              <a:t>S1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00"/>
                </a:solidFill>
              </a:rPr>
              <a:t> </a:t>
            </a:r>
          </a:p>
          <a:p>
            <a:pPr>
              <a:lnSpc>
                <a:spcPct val="100000"/>
              </a:lnSpc>
              <a:buClr>
                <a:srgbClr val="0000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FF"/>
                </a:solidFill>
              </a:rPr>
              <a:t>S2</a:t>
            </a:r>
            <a:r>
              <a:rPr lang="en-GB">
                <a:solidFill>
                  <a:srgbClr val="000000"/>
                </a:solidFill>
              </a:rPr>
              <a:t> </a:t>
            </a:r>
          </a:p>
          <a:p>
            <a:pPr>
              <a:lnSpc>
                <a:spcPct val="100000"/>
              </a:lnSpc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FF0000"/>
                </a:solidFill>
              </a:rPr>
              <a:t>S3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044869" y="2995994"/>
            <a:ext cx="2301875" cy="366713"/>
            <a:chOff x="2025" y="3426"/>
            <a:chExt cx="1450" cy="231"/>
          </a:xfrm>
        </p:grpSpPr>
        <p:sp>
          <p:nvSpPr>
            <p:cNvPr id="38931" name="Line 8"/>
            <p:cNvSpPr>
              <a:spLocks noChangeShapeType="1"/>
            </p:cNvSpPr>
            <p:nvPr/>
          </p:nvSpPr>
          <p:spPr bwMode="auto">
            <a:xfrm>
              <a:off x="2025" y="3430"/>
              <a:ext cx="1451" cy="1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2" name="Text Box 9"/>
            <p:cNvSpPr txBox="1">
              <a:spLocks noChangeArrowheads="1"/>
            </p:cNvSpPr>
            <p:nvPr/>
          </p:nvSpPr>
          <p:spPr bwMode="auto">
            <a:xfrm>
              <a:off x="2374" y="3426"/>
              <a:ext cx="752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0">
                  <a:solidFill>
                    <a:srgbClr val="000000"/>
                  </a:solidFill>
                </a:rPr>
                <a:t>orbit 3752</a:t>
              </a: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5411831" y="2989644"/>
            <a:ext cx="2301875" cy="366713"/>
            <a:chOff x="3516" y="3422"/>
            <a:chExt cx="1450" cy="231"/>
          </a:xfrm>
        </p:grpSpPr>
        <p:sp>
          <p:nvSpPr>
            <p:cNvPr id="38929" name="Line 11"/>
            <p:cNvSpPr>
              <a:spLocks noChangeShapeType="1"/>
            </p:cNvSpPr>
            <p:nvPr/>
          </p:nvSpPr>
          <p:spPr bwMode="auto">
            <a:xfrm>
              <a:off x="3516" y="3426"/>
              <a:ext cx="1451" cy="1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0" name="Text Box 12"/>
            <p:cNvSpPr txBox="1">
              <a:spLocks noChangeArrowheads="1"/>
            </p:cNvSpPr>
            <p:nvPr/>
          </p:nvSpPr>
          <p:spPr bwMode="auto">
            <a:xfrm>
              <a:off x="3865" y="3422"/>
              <a:ext cx="752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0">
                  <a:solidFill>
                    <a:srgbClr val="000000"/>
                  </a:solidFill>
                </a:rPr>
                <a:t>orbit 3753</a:t>
              </a: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1028744" y="2995994"/>
            <a:ext cx="1941512" cy="366713"/>
            <a:chOff x="755" y="3426"/>
            <a:chExt cx="1223" cy="231"/>
          </a:xfrm>
        </p:grpSpPr>
        <p:sp>
          <p:nvSpPr>
            <p:cNvPr id="38927" name="Line 14"/>
            <p:cNvSpPr>
              <a:spLocks noChangeShapeType="1"/>
            </p:cNvSpPr>
            <p:nvPr/>
          </p:nvSpPr>
          <p:spPr bwMode="auto">
            <a:xfrm>
              <a:off x="755" y="3430"/>
              <a:ext cx="1224" cy="1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28" name="Text Box 15"/>
            <p:cNvSpPr txBox="1">
              <a:spLocks noChangeArrowheads="1"/>
            </p:cNvSpPr>
            <p:nvPr/>
          </p:nvSpPr>
          <p:spPr bwMode="auto">
            <a:xfrm>
              <a:off x="877" y="3426"/>
              <a:ext cx="752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0" dirty="0">
                  <a:solidFill>
                    <a:srgbClr val="000000"/>
                  </a:solidFill>
                </a:rPr>
                <a:t>orbit 3751</a:t>
              </a:r>
            </a:p>
          </p:txBody>
        </p:sp>
      </p:grpSp>
      <p:sp>
        <p:nvSpPr>
          <p:cNvPr id="38920" name="Text Box 16"/>
          <p:cNvSpPr txBox="1">
            <a:spLocks noChangeArrowheads="1"/>
          </p:cNvSpPr>
          <p:nvPr/>
        </p:nvSpPr>
        <p:spPr bwMode="auto">
          <a:xfrm>
            <a:off x="5715009" y="857232"/>
            <a:ext cx="2265490" cy="147950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>
                <a:solidFill>
                  <a:srgbClr val="000000"/>
                </a:solidFill>
              </a:rPr>
              <a:t>NP            SP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>
                <a:solidFill>
                  <a:srgbClr val="000000"/>
                </a:solidFill>
              </a:rPr>
              <a:t>      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>
                <a:solidFill>
                  <a:srgbClr val="000000"/>
                </a:solidFill>
              </a:rPr>
              <a:t>       </a:t>
            </a:r>
            <a:r>
              <a:rPr lang="en-GB" dirty="0" smtClean="0">
                <a:solidFill>
                  <a:srgbClr val="000000"/>
                </a:solidFill>
              </a:rPr>
              <a:t> EQ              </a:t>
            </a:r>
            <a:r>
              <a:rPr lang="en-GB" dirty="0" err="1">
                <a:solidFill>
                  <a:srgbClr val="000000"/>
                </a:solidFill>
              </a:rPr>
              <a:t>EQ</a:t>
            </a:r>
            <a:endParaRPr lang="en-GB" dirty="0">
              <a:solidFill>
                <a:srgbClr val="000000"/>
              </a:solidFill>
            </a:endParaRPr>
          </a:p>
        </p:txBody>
      </p: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5410244" y="2341277"/>
            <a:ext cx="2301875" cy="366712"/>
            <a:chOff x="3515" y="2273"/>
            <a:chExt cx="1450" cy="231"/>
          </a:xfrm>
        </p:grpSpPr>
        <p:sp>
          <p:nvSpPr>
            <p:cNvPr id="38925" name="Line 19"/>
            <p:cNvSpPr>
              <a:spLocks noChangeShapeType="1"/>
            </p:cNvSpPr>
            <p:nvPr/>
          </p:nvSpPr>
          <p:spPr bwMode="auto">
            <a:xfrm>
              <a:off x="3515" y="2277"/>
              <a:ext cx="1451" cy="1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26" name="Text Box 20"/>
            <p:cNvSpPr txBox="1">
              <a:spLocks noChangeArrowheads="1"/>
            </p:cNvSpPr>
            <p:nvPr/>
          </p:nvSpPr>
          <p:spPr bwMode="auto">
            <a:xfrm>
              <a:off x="3864" y="2273"/>
              <a:ext cx="545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0" dirty="0">
                  <a:solidFill>
                    <a:srgbClr val="000000"/>
                  </a:solidFill>
                </a:rPr>
                <a:t>95 min</a:t>
              </a:r>
            </a:p>
          </p:txBody>
        </p:sp>
      </p:grpSp>
      <p:sp>
        <p:nvSpPr>
          <p:cNvPr id="22" name="AutoShape 17"/>
          <p:cNvSpPr>
            <a:spLocks noChangeArrowheads="1"/>
          </p:cNvSpPr>
          <p:nvPr/>
        </p:nvSpPr>
        <p:spPr bwMode="auto">
          <a:xfrm>
            <a:off x="7559675" y="0"/>
            <a:ext cx="1584325" cy="647700"/>
          </a:xfrm>
          <a:prstGeom prst="wedgeRectCallout">
            <a:avLst>
              <a:gd name="adj1" fmla="val -68036"/>
              <a:gd name="adj2" fmla="val 94854"/>
            </a:avLst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0" dirty="0">
                <a:solidFill>
                  <a:srgbClr val="000000"/>
                </a:solidFill>
              </a:rPr>
              <a:t>Outer  radiation belt</a:t>
            </a:r>
          </a:p>
        </p:txBody>
      </p:sp>
      <p:sp>
        <p:nvSpPr>
          <p:cNvPr id="23" name="AutoShape 6"/>
          <p:cNvSpPr>
            <a:spLocks noChangeArrowheads="1"/>
          </p:cNvSpPr>
          <p:nvPr/>
        </p:nvSpPr>
        <p:spPr bwMode="auto">
          <a:xfrm>
            <a:off x="3214678" y="1857364"/>
            <a:ext cx="1512887" cy="936625"/>
          </a:xfrm>
          <a:prstGeom prst="wedgeRectCallout">
            <a:avLst>
              <a:gd name="adj1" fmla="val 80114"/>
              <a:gd name="adj2" fmla="val -180850"/>
            </a:avLst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0" dirty="0">
                <a:solidFill>
                  <a:srgbClr val="000000"/>
                </a:solidFill>
              </a:rPr>
              <a:t>Inner radiation belt </a:t>
            </a:r>
          </a:p>
          <a:p>
            <a:pPr algn="ct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0" dirty="0">
                <a:solidFill>
                  <a:srgbClr val="000000"/>
                </a:solidFill>
              </a:rPr>
              <a:t>(SSA)</a:t>
            </a:r>
            <a:r>
              <a:rPr lang="ar-SA" b="0" dirty="0">
                <a:solidFill>
                  <a:srgbClr val="000000"/>
                </a:solidFill>
                <a:cs typeface="Arial" charset="0"/>
              </a:rPr>
              <a:t>‏</a:t>
            </a:r>
            <a:endParaRPr lang="en-GB" b="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116994"/>
          <a:lstStyle/>
          <a:p>
            <a:pPr marL="40182"/>
            <a:r>
              <a:rPr lang="en-US" i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PAMELA milestones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idx="1"/>
          </p:nvPr>
        </p:nvSpPr>
        <p:spPr>
          <a:solidFill>
            <a:srgbClr val="FFFF66"/>
          </a:solidFill>
          <a:ln/>
        </p:spPr>
        <p:txBody>
          <a:bodyPr lIns="64291" tIns="32146" rIns="116994" bIns="32146">
            <a:normAutofit lnSpcReduction="10000"/>
          </a:bodyPr>
          <a:lstStyle/>
          <a:p>
            <a:pPr marL="268998" indent="-241093">
              <a:lnSpc>
                <a:spcPct val="90000"/>
              </a:lnSpc>
            </a:pPr>
            <a:r>
              <a:rPr lang="en-US" sz="2400" b="1" dirty="0" smtClean="0"/>
              <a:t>Launch from </a:t>
            </a:r>
            <a:r>
              <a:rPr lang="en-US" sz="2400" b="1" dirty="0" err="1" smtClean="0"/>
              <a:t>Baikonur</a:t>
            </a:r>
            <a:r>
              <a:rPr lang="en-US" sz="2400" b="1" dirty="0" smtClean="0"/>
              <a:t>: </a:t>
            </a:r>
            <a:r>
              <a:rPr lang="en-US" sz="2400" dirty="0" smtClean="0"/>
              <a:t>June 15</a:t>
            </a:r>
            <a:r>
              <a:rPr lang="en-US" sz="2400" baseline="31000" dirty="0" smtClean="0"/>
              <a:t>th</a:t>
            </a:r>
            <a:r>
              <a:rPr lang="en-US" sz="2400" dirty="0" smtClean="0"/>
              <a:t> 2006, 0800 UTC.</a:t>
            </a:r>
          </a:p>
          <a:p>
            <a:pPr marL="268998" indent="-241093">
              <a:lnSpc>
                <a:spcPct val="90000"/>
              </a:lnSpc>
            </a:pPr>
            <a:r>
              <a:rPr lang="en-US" sz="2400" b="1" dirty="0" smtClean="0"/>
              <a:t>‘First light’:</a:t>
            </a:r>
            <a:r>
              <a:rPr lang="en-US" sz="2400" dirty="0" smtClean="0"/>
              <a:t> June 21</a:t>
            </a:r>
            <a:r>
              <a:rPr lang="en-US" sz="2400" baseline="31000" dirty="0" smtClean="0"/>
              <a:t>st</a:t>
            </a:r>
            <a:r>
              <a:rPr lang="en-US" sz="2400" dirty="0" smtClean="0"/>
              <a:t> 2006, 0300 UTC.                                      </a:t>
            </a:r>
          </a:p>
          <a:p>
            <a:pPr marL="268998" indent="-241093">
              <a:lnSpc>
                <a:spcPct val="90000"/>
              </a:lnSpc>
              <a:buNone/>
            </a:pPr>
            <a:r>
              <a:rPr lang="it-IT" sz="2400" dirty="0" smtClean="0"/>
              <a:t>                         </a:t>
            </a:r>
            <a:endParaRPr lang="en-US" sz="2000" dirty="0"/>
          </a:p>
          <a:p>
            <a:pPr marL="268998" indent="-241093">
              <a:lnSpc>
                <a:spcPct val="90000"/>
              </a:lnSpc>
            </a:pPr>
            <a:r>
              <a:rPr lang="en-US" sz="2400" dirty="0"/>
              <a:t>Detectors operated as expected after launch</a:t>
            </a:r>
          </a:p>
          <a:p>
            <a:pPr marL="268998" indent="-241093">
              <a:lnSpc>
                <a:spcPct val="90000"/>
              </a:lnSpc>
              <a:buNone/>
            </a:pPr>
            <a:endParaRPr lang="en-US" sz="2400" dirty="0"/>
          </a:p>
          <a:p>
            <a:pPr marL="268998" indent="-241093">
              <a:lnSpc>
                <a:spcPct val="90000"/>
              </a:lnSpc>
            </a:pPr>
            <a:r>
              <a:rPr lang="en-US" sz="2400" b="1" dirty="0"/>
              <a:t>PAMELA in continuous data-taking mode since commissioning phase ended on July 11</a:t>
            </a:r>
            <a:r>
              <a:rPr lang="en-US" sz="2400" b="1" baseline="31000" dirty="0"/>
              <a:t>th</a:t>
            </a:r>
            <a:r>
              <a:rPr lang="en-US" sz="2400" b="1" dirty="0"/>
              <a:t> 2006</a:t>
            </a:r>
            <a:endParaRPr lang="en-US" sz="2400" b="1" dirty="0">
              <a:ea typeface="ヒラギノ角ゴ ProN W6" charset="0"/>
            </a:endParaRPr>
          </a:p>
          <a:p>
            <a:pPr marL="268998" indent="-241093">
              <a:lnSpc>
                <a:spcPct val="90000"/>
              </a:lnSpc>
            </a:pPr>
            <a:endParaRPr lang="en-US" sz="2400" dirty="0"/>
          </a:p>
          <a:p>
            <a:pPr marL="268998" indent="-241093">
              <a:lnSpc>
                <a:spcPct val="90000"/>
              </a:lnSpc>
            </a:pPr>
            <a:r>
              <a:rPr lang="en-US" sz="2400" b="1" dirty="0"/>
              <a:t>As of ~now:</a:t>
            </a:r>
            <a:endParaRPr lang="en-US" sz="2400" b="1" dirty="0">
              <a:ea typeface="ヒラギノ角ゴ ProN W6" charset="0"/>
            </a:endParaRPr>
          </a:p>
          <a:p>
            <a:pPr marL="550273" lvl="1">
              <a:lnSpc>
                <a:spcPct val="90000"/>
              </a:lnSpc>
              <a:buClr>
                <a:srgbClr val="FF0000"/>
              </a:buClr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cs typeface="Times New Roman" pitchFamily="18" charset="0"/>
              </a:rPr>
              <a:t>~650 </a:t>
            </a:r>
            <a:r>
              <a:rPr lang="en-US" sz="2400" dirty="0">
                <a:solidFill>
                  <a:srgbClr val="FF0000"/>
                </a:solidFill>
                <a:cs typeface="Times New Roman" pitchFamily="18" charset="0"/>
              </a:rPr>
              <a:t>days of data taking (~73% live-time) </a:t>
            </a:r>
          </a:p>
          <a:p>
            <a:pPr marL="550273" lvl="1">
              <a:lnSpc>
                <a:spcPct val="90000"/>
              </a:lnSpc>
              <a:buClr>
                <a:srgbClr val="FF0000"/>
              </a:buClr>
            </a:pPr>
            <a:r>
              <a:rPr lang="en-US" sz="2400" dirty="0">
                <a:solidFill>
                  <a:srgbClr val="FF0000"/>
                </a:solidFill>
                <a:cs typeface="Times New Roman" pitchFamily="18" charset="0"/>
              </a:rPr>
              <a:t> ~</a:t>
            </a:r>
            <a:r>
              <a:rPr lang="en-US" sz="2400" dirty="0" smtClean="0">
                <a:solidFill>
                  <a:srgbClr val="FF0000"/>
                </a:solidFill>
                <a:cs typeface="Times New Roman" pitchFamily="18" charset="0"/>
              </a:rPr>
              <a:t>11 </a:t>
            </a:r>
            <a:r>
              <a:rPr lang="en-US" sz="2400" dirty="0" err="1">
                <a:solidFill>
                  <a:srgbClr val="FF0000"/>
                </a:solidFill>
                <a:cs typeface="Times New Roman" pitchFamily="18" charset="0"/>
              </a:rPr>
              <a:t>TByte</a:t>
            </a:r>
            <a:r>
              <a:rPr lang="en-US" sz="2400" dirty="0">
                <a:solidFill>
                  <a:srgbClr val="FF0000"/>
                </a:solidFill>
                <a:cs typeface="Times New Roman" pitchFamily="18" charset="0"/>
              </a:rPr>
              <a:t> of raw data </a:t>
            </a:r>
            <a:r>
              <a:rPr lang="en-US" sz="2400" dirty="0" err="1">
                <a:solidFill>
                  <a:srgbClr val="FF0000"/>
                </a:solidFill>
                <a:cs typeface="Times New Roman" pitchFamily="18" charset="0"/>
              </a:rPr>
              <a:t>downlinked</a:t>
            </a:r>
            <a:endParaRPr lang="en-US" sz="2400" dirty="0">
              <a:solidFill>
                <a:srgbClr val="FF0000"/>
              </a:solidFill>
              <a:cs typeface="Times New Roman" pitchFamily="18" charset="0"/>
            </a:endParaRPr>
          </a:p>
          <a:p>
            <a:pPr marL="550273" lvl="1">
              <a:lnSpc>
                <a:spcPct val="90000"/>
              </a:lnSpc>
              <a:buClr>
                <a:srgbClr val="FF0000"/>
              </a:buClr>
            </a:pPr>
            <a:r>
              <a:rPr lang="en-US" sz="2400" dirty="0">
                <a:solidFill>
                  <a:srgbClr val="FF0000"/>
                </a:solidFill>
                <a:cs typeface="Times New Roman" pitchFamily="18" charset="0"/>
              </a:rPr>
              <a:t> &gt;10</a:t>
            </a:r>
            <a:r>
              <a:rPr lang="en-US" sz="2400" baseline="32000" dirty="0">
                <a:solidFill>
                  <a:srgbClr val="FF0000"/>
                </a:solidFill>
                <a:cs typeface="Times New Roman" pitchFamily="18" charset="0"/>
              </a:rPr>
              <a:t>9</a:t>
            </a:r>
            <a:r>
              <a:rPr lang="en-US" sz="2400" dirty="0">
                <a:solidFill>
                  <a:srgbClr val="FF0000"/>
                </a:solidFill>
                <a:cs typeface="Times New Roman" pitchFamily="18" charset="0"/>
              </a:rPr>
              <a:t> triggers recorded and under analysis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  <p:pic>
        <p:nvPicPr>
          <p:cNvPr id="22531" name="Picture 3"/>
          <p:cNvPicPr>
            <a:picLocks noChangeArrowheads="1"/>
          </p:cNvPicPr>
          <p:nvPr/>
        </p:nvPicPr>
        <p:blipFill>
          <a:blip r:embed="rId2" cstate="print"/>
          <a:srcRect l="40352" t="46825" r="41057" b="15016"/>
          <a:stretch>
            <a:fillRect/>
          </a:stretch>
        </p:blipFill>
        <p:spPr bwMode="auto">
          <a:xfrm>
            <a:off x="8139411" y="1418704"/>
            <a:ext cx="744513" cy="1571625"/>
          </a:xfrm>
          <a:prstGeom prst="rect">
            <a:avLst/>
          </a:prstGeom>
          <a:noFill/>
          <a:ln w="25400">
            <a:solidFill>
              <a:schemeClr val="tx1"/>
            </a:solidFill>
            <a:prstDash val="solid"/>
            <a:miter lim="800000"/>
            <a:headEnd/>
            <a:tailEnd/>
          </a:ln>
        </p:spPr>
      </p:pic>
      <p:pic>
        <p:nvPicPr>
          <p:cNvPr id="22532" name="Picture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67055" y="4641205"/>
            <a:ext cx="1160859" cy="1428750"/>
          </a:xfrm>
          <a:prstGeom prst="rect">
            <a:avLst/>
          </a:prstGeom>
          <a:noFill/>
          <a:ln w="25400">
            <a:solidFill>
              <a:schemeClr val="tx1"/>
            </a:solidFill>
            <a:prstDash val="solid"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8794750" y="173038"/>
            <a:ext cx="144463" cy="65103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8435" name="Picture 3" descr="Immagine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675" y="157163"/>
            <a:ext cx="8501063" cy="654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298673" y="4076700"/>
            <a:ext cx="916005" cy="400110"/>
          </a:xfrm>
          <a:prstGeom prst="rect">
            <a:avLst/>
          </a:prstGeom>
          <a:solidFill>
            <a:srgbClr val="FFCC00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it-IT" sz="2000" dirty="0" smtClean="0">
                <a:solidFill>
                  <a:srgbClr val="FF0000"/>
                </a:solidFill>
                <a:latin typeface="Times" pitchFamily="18" charset="0"/>
              </a:rPr>
              <a:t>   5%</a:t>
            </a:r>
            <a:endParaRPr lang="it-IT" sz="2000" dirty="0">
              <a:solidFill>
                <a:srgbClr val="FF0000"/>
              </a:solidFill>
              <a:latin typeface="Times" pitchFamily="18" charset="0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859338" y="4076700"/>
            <a:ext cx="792162" cy="406400"/>
          </a:xfrm>
          <a:prstGeom prst="rect">
            <a:avLst/>
          </a:prstGeom>
          <a:solidFill>
            <a:srgbClr val="FFCC00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it-IT" sz="2000" dirty="0">
                <a:solidFill>
                  <a:srgbClr val="FF0000"/>
                </a:solidFill>
                <a:latin typeface="Times" pitchFamily="18" charset="0"/>
              </a:rPr>
              <a:t>23%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7164388" y="4076700"/>
            <a:ext cx="863600" cy="366713"/>
          </a:xfrm>
          <a:prstGeom prst="rect">
            <a:avLst/>
          </a:prstGeom>
          <a:solidFill>
            <a:srgbClr val="FFCC00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it-IT" dirty="0" smtClean="0">
                <a:solidFill>
                  <a:srgbClr val="FF0000"/>
                </a:solidFill>
                <a:latin typeface="Times" pitchFamily="18" charset="0"/>
              </a:rPr>
              <a:t>72%</a:t>
            </a:r>
            <a:endParaRPr lang="it-IT" dirty="0">
              <a:solidFill>
                <a:srgbClr val="FF0000"/>
              </a:solidFill>
              <a:latin typeface="Times" pitchFamily="18" charset="0"/>
            </a:endParaRPr>
          </a:p>
        </p:txBody>
      </p:sp>
      <p:sp>
        <p:nvSpPr>
          <p:cNvPr id="18439" name="Text Box 8"/>
          <p:cNvSpPr txBox="1">
            <a:spLocks noChangeArrowheads="1"/>
          </p:cNvSpPr>
          <p:nvPr/>
        </p:nvSpPr>
        <p:spPr bwMode="auto">
          <a:xfrm>
            <a:off x="2411413" y="260350"/>
            <a:ext cx="4321175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/>
          </a:p>
        </p:txBody>
      </p:sp>
    </p:spTree>
  </p:cSld>
  <p:clrMapOvr>
    <a:masterClrMapping/>
  </p:clrMapOvr>
  <p:transition advTm="85301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ChangeArrowheads="1"/>
          </p:cNvSpPr>
          <p:nvPr/>
        </p:nvSpPr>
        <p:spPr bwMode="auto">
          <a:xfrm>
            <a:off x="0" y="1030288"/>
            <a:ext cx="3995738" cy="5422900"/>
          </a:xfrm>
          <a:prstGeom prst="rect">
            <a:avLst/>
          </a:prstGeom>
          <a:solidFill>
            <a:srgbClr val="99CCFF">
              <a:alpha val="78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plausible dark matter candidate is </a:t>
            </a:r>
            <a:r>
              <a:rPr lang="en-US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neutralino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it-IT" b="0" dirty="0" smtClean="0">
                <a:solidFill>
                  <a:schemeClr val="tx1"/>
                </a:solidFill>
                <a:latin typeface="Symbol" pitchFamily="18" charset="2"/>
              </a:rPr>
              <a:t>c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lightest SUSY particle.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Annihilation of relic </a:t>
            </a:r>
            <a:r>
              <a:rPr lang="it-IT" b="0" dirty="0" smtClean="0">
                <a:solidFill>
                  <a:schemeClr val="tx1"/>
                </a:solidFill>
                <a:latin typeface="Symbol" pitchFamily="18" charset="2"/>
              </a:rPr>
              <a:t>c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gravitationally confined in the galactic halo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4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Distortion of antiproton and positron spectra from purely secondary production</a:t>
            </a:r>
            <a:endParaRPr lang="en-GB" sz="24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endParaRPr lang="en-US" sz="16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6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Most likely processes: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b="0" dirty="0" smtClean="0">
                <a:solidFill>
                  <a:srgbClr val="000066"/>
                </a:solidFill>
                <a:latin typeface="Symbol" pitchFamily="18" charset="2"/>
                <a:sym typeface="Wingdings" pitchFamily="2" charset="2"/>
              </a:rPr>
              <a:t>cc </a:t>
            </a:r>
            <a:r>
              <a:rPr lang="en-US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2000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qq</a:t>
            </a:r>
            <a:r>
              <a:rPr lang="en-US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 hadrons anti-p, e</a:t>
            </a:r>
            <a:r>
              <a:rPr lang="en-US" sz="2000" baseline="30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n-US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,… 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b="0" dirty="0" smtClean="0">
                <a:solidFill>
                  <a:srgbClr val="000066"/>
                </a:solidFill>
                <a:latin typeface="Symbol" pitchFamily="18" charset="2"/>
                <a:sym typeface="Wingdings" pitchFamily="2" charset="2"/>
              </a:rPr>
              <a:t>cc</a:t>
            </a:r>
            <a:r>
              <a:rPr lang="en-US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W</a:t>
            </a:r>
            <a:r>
              <a:rPr lang="en-US" sz="2000" baseline="30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n-US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W</a:t>
            </a:r>
            <a:r>
              <a:rPr lang="en-US" sz="2000" baseline="30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</a:t>
            </a:r>
            <a:r>
              <a:rPr lang="en-US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,Z</a:t>
            </a:r>
            <a:r>
              <a:rPr lang="en-US" sz="2000" baseline="30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0</a:t>
            </a:r>
            <a:r>
              <a:rPr lang="en-US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Z</a:t>
            </a:r>
            <a:r>
              <a:rPr lang="en-US" sz="2000" baseline="30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0</a:t>
            </a:r>
            <a:r>
              <a:rPr lang="en-US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,…  e</a:t>
            </a:r>
            <a:r>
              <a:rPr lang="en-US" sz="2000" baseline="30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n-US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,…</a:t>
            </a:r>
            <a:endParaRPr lang="it-IT" sz="20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it-IT" sz="16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direct </a:t>
            </a:r>
            <a:r>
              <a:rPr lang="it-IT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decay </a:t>
            </a:r>
            <a:r>
              <a:rPr lang="it-IT" sz="16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</a:t>
            </a:r>
            <a:r>
              <a:rPr lang="it-IT" sz="16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positron peak Ee+~Mc/2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it-IT" sz="16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other processes </a:t>
            </a:r>
            <a:r>
              <a:rPr lang="it-IT" sz="16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</a:t>
            </a:r>
            <a:r>
              <a:rPr lang="it-IT" sz="16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positron continuum Ee+~</a:t>
            </a:r>
            <a:r>
              <a:rPr lang="it-IT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it-IT" sz="1600" b="0" dirty="0" smtClean="0">
                <a:solidFill>
                  <a:srgbClr val="000066"/>
                </a:solidFill>
                <a:latin typeface="Symbol" pitchFamily="18" charset="2"/>
              </a:rPr>
              <a:t>c</a:t>
            </a:r>
            <a:r>
              <a:rPr lang="it-IT" sz="1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/20</a:t>
            </a:r>
            <a:endParaRPr lang="it-IT" sz="16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1171" name="Rectangle 3"/>
          <p:cNvSpPr>
            <a:spLocks noChangeArrowheads="1"/>
          </p:cNvSpPr>
          <p:nvPr/>
        </p:nvSpPr>
        <p:spPr bwMode="auto">
          <a:xfrm>
            <a:off x="539750" y="44450"/>
            <a:ext cx="814705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3200" b="0">
                <a:solidFill>
                  <a:srgbClr val="FF0000"/>
                </a:solidFill>
                <a:latin typeface="Rockwell" pitchFamily="18" charset="0"/>
              </a:rPr>
              <a:t>Cosmic-ray Antimatter from</a:t>
            </a:r>
            <a:br>
              <a:rPr lang="en-US" sz="3200" b="0">
                <a:solidFill>
                  <a:srgbClr val="FF0000"/>
                </a:solidFill>
                <a:latin typeface="Rockwell" pitchFamily="18" charset="0"/>
              </a:rPr>
            </a:br>
            <a:r>
              <a:rPr lang="en-US" sz="3200" b="0">
                <a:solidFill>
                  <a:srgbClr val="FF0000"/>
                </a:solidFill>
                <a:latin typeface="Rockwell" pitchFamily="18" charset="0"/>
              </a:rPr>
              <a:t> Dark Matter annihilation</a:t>
            </a:r>
            <a:endParaRPr lang="en-GB" sz="3200" b="0">
              <a:solidFill>
                <a:srgbClr val="FF0000"/>
              </a:solidFill>
              <a:latin typeface="Rockwell" pitchFamily="18" charset="0"/>
            </a:endParaRPr>
          </a:p>
        </p:txBody>
      </p:sp>
      <p:pic>
        <p:nvPicPr>
          <p:cNvPr id="391172" name="Picture 4" descr="_fig001"/>
          <p:cNvPicPr>
            <a:picLocks noChangeAspect="1" noChangeArrowheads="1"/>
          </p:cNvPicPr>
          <p:nvPr/>
        </p:nvPicPr>
        <p:blipFill>
          <a:blip r:embed="rId3"/>
          <a:srcRect r="24460" b="36087"/>
          <a:stretch>
            <a:fillRect/>
          </a:stretch>
        </p:blipFill>
        <p:spPr bwMode="auto">
          <a:xfrm>
            <a:off x="4067175" y="1219200"/>
            <a:ext cx="5113338" cy="3241675"/>
          </a:xfrm>
          <a:prstGeom prst="rect">
            <a:avLst/>
          </a:prstGeom>
          <a:noFill/>
        </p:spPr>
      </p:pic>
      <p:pic>
        <p:nvPicPr>
          <p:cNvPr id="391173" name="Picture 5" descr="_fig001"/>
          <p:cNvPicPr>
            <a:picLocks noChangeAspect="1" noChangeArrowheads="1"/>
          </p:cNvPicPr>
          <p:nvPr/>
        </p:nvPicPr>
        <p:blipFill>
          <a:blip r:embed="rId3"/>
          <a:srcRect l="63278" t="64383"/>
          <a:stretch>
            <a:fillRect/>
          </a:stretch>
        </p:blipFill>
        <p:spPr bwMode="auto">
          <a:xfrm>
            <a:off x="4067175" y="4459288"/>
            <a:ext cx="3240088" cy="2354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74625"/>
            <a:ext cx="8229600" cy="1344613"/>
          </a:xfrm>
          <a:ln/>
        </p:spPr>
        <p:txBody>
          <a:bodyPr lIns="0" tIns="0" rIns="0" bIns="0"/>
          <a:lstStyle/>
          <a:p>
            <a:pPr>
              <a:lnSpc>
                <a:spcPct val="104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b="1">
                <a:solidFill>
                  <a:srgbClr val="FF0000"/>
                </a:solidFill>
              </a:rPr>
              <a:t>Another possible scenario: </a:t>
            </a:r>
            <a:br>
              <a:rPr lang="en-GB" sz="4000" b="1">
                <a:solidFill>
                  <a:srgbClr val="FF0000"/>
                </a:solidFill>
              </a:rPr>
            </a:br>
            <a:r>
              <a:rPr lang="en-GB" sz="4000" b="1">
                <a:solidFill>
                  <a:srgbClr val="0000FF"/>
                </a:solidFill>
              </a:rPr>
              <a:t>KK Dark Matter</a:t>
            </a:r>
          </a:p>
        </p:txBody>
      </p:sp>
      <p:sp>
        <p:nvSpPr>
          <p:cNvPr id="502787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282575" y="1492250"/>
            <a:ext cx="7413625" cy="627063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>
              <a:lnSpc>
                <a:spcPct val="104000"/>
              </a:lnSpc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Lightest Kaluza-Klein Particle (</a:t>
            </a:r>
            <a:r>
              <a:rPr lang="en-GB">
                <a:solidFill>
                  <a:srgbClr val="0000FF"/>
                </a:solidFill>
              </a:rPr>
              <a:t>LKP</a:t>
            </a:r>
            <a:r>
              <a:rPr lang="en-GB"/>
              <a:t>): B</a:t>
            </a:r>
            <a:r>
              <a:rPr lang="en-GB" baseline="33000"/>
              <a:t>(1)</a:t>
            </a:r>
            <a:r>
              <a:rPr lang="ar-SA" baseline="33000">
                <a:cs typeface="Arial" charset="0"/>
              </a:rPr>
              <a:t>‏</a:t>
            </a:r>
            <a:endParaRPr lang="en-GB" baseline="33000"/>
          </a:p>
        </p:txBody>
      </p:sp>
      <p:pic>
        <p:nvPicPr>
          <p:cNvPr id="5027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438" y="2720975"/>
            <a:ext cx="5284787" cy="1501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02789" name="Text Box 5"/>
          <p:cNvSpPr txBox="1">
            <a:spLocks noChangeArrowheads="1"/>
          </p:cNvSpPr>
          <p:nvPr/>
        </p:nvSpPr>
        <p:spPr bwMode="auto">
          <a:xfrm>
            <a:off x="5940425" y="2030413"/>
            <a:ext cx="3082925" cy="2174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04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 b="0" u="sng">
                <a:solidFill>
                  <a:srgbClr val="FF0000"/>
                </a:solidFill>
              </a:rPr>
              <a:t>Bosonic Dark Matter</a:t>
            </a:r>
            <a:r>
              <a:rPr lang="en-GB" sz="2200" b="0">
                <a:solidFill>
                  <a:srgbClr val="000000"/>
                </a:solidFill>
              </a:rPr>
              <a:t>:</a:t>
            </a:r>
          </a:p>
          <a:p>
            <a:pPr>
              <a:lnSpc>
                <a:spcPct val="104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 b="0">
                <a:solidFill>
                  <a:srgbClr val="000000"/>
                </a:solidFill>
              </a:rPr>
              <a:t>fermionic final states </a:t>
            </a:r>
            <a:r>
              <a:rPr lang="en-GB" sz="2200" b="0">
                <a:solidFill>
                  <a:srgbClr val="FF0000"/>
                </a:solidFill>
              </a:rPr>
              <a:t>no longer helicity suppressed</a:t>
            </a:r>
            <a:r>
              <a:rPr lang="en-GB" sz="2200" b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104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 b="0">
                <a:solidFill>
                  <a:srgbClr val="000000"/>
                </a:solidFill>
              </a:rPr>
              <a:t>e+e</a:t>
            </a:r>
            <a:r>
              <a:rPr lang="en-GB" sz="2200" b="0" baseline="30000">
                <a:solidFill>
                  <a:srgbClr val="000000"/>
                </a:solidFill>
              </a:rPr>
              <a:t>-</a:t>
            </a:r>
            <a:r>
              <a:rPr lang="en-GB" sz="2200" b="0">
                <a:solidFill>
                  <a:srgbClr val="000000"/>
                </a:solidFill>
              </a:rPr>
              <a:t> final states directly produced.</a:t>
            </a:r>
          </a:p>
        </p:txBody>
      </p:sp>
      <p:pic>
        <p:nvPicPr>
          <p:cNvPr id="50279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78313" y="4211638"/>
            <a:ext cx="3856037" cy="2532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02791" name="Text Box 7"/>
          <p:cNvSpPr txBox="1">
            <a:spLocks noChangeArrowheads="1"/>
          </p:cNvSpPr>
          <p:nvPr/>
        </p:nvSpPr>
        <p:spPr bwMode="auto">
          <a:xfrm>
            <a:off x="550863" y="4549775"/>
            <a:ext cx="3998912" cy="1917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104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 b="0">
                <a:solidFill>
                  <a:srgbClr val="000000"/>
                </a:solidFill>
              </a:rPr>
              <a:t>As in the neutralino case </a:t>
            </a:r>
          </a:p>
          <a:p>
            <a:pPr>
              <a:lnSpc>
                <a:spcPct val="104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 b="0">
                <a:solidFill>
                  <a:srgbClr val="000000"/>
                </a:solidFill>
              </a:rPr>
              <a:t>there are 1-loop</a:t>
            </a:r>
          </a:p>
          <a:p>
            <a:pPr>
              <a:lnSpc>
                <a:spcPct val="104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 b="0">
                <a:solidFill>
                  <a:srgbClr val="000000"/>
                </a:solidFill>
              </a:rPr>
              <a:t>processes that produces </a:t>
            </a:r>
            <a:r>
              <a:rPr lang="en-GB" sz="2200" b="0">
                <a:solidFill>
                  <a:srgbClr val="FF0000"/>
                </a:solidFill>
              </a:rPr>
              <a:t>monoenergetic</a:t>
            </a:r>
          </a:p>
          <a:p>
            <a:pPr>
              <a:lnSpc>
                <a:spcPct val="109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 b="0">
                <a:solidFill>
                  <a:srgbClr val="FF0000"/>
                </a:solidFill>
                <a:latin typeface="Arial Unicode MS" pitchFamily="34" charset="-128"/>
              </a:rPr>
              <a:t>γ γ</a:t>
            </a:r>
            <a:r>
              <a:rPr lang="en-GB" sz="2200" b="0">
                <a:solidFill>
                  <a:srgbClr val="FF0000"/>
                </a:solidFill>
              </a:rPr>
              <a:t> in the final state</a:t>
            </a:r>
            <a:r>
              <a:rPr lang="en-GB" sz="2200" b="0">
                <a:solidFill>
                  <a:srgbClr val="000000"/>
                </a:solidFill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en-US" dirty="0"/>
              <a:t>CR antimatter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-76200" y="1233488"/>
            <a:ext cx="5486400" cy="3719512"/>
            <a:chOff x="-48" y="1223"/>
            <a:chExt cx="3456" cy="2343"/>
          </a:xfrm>
        </p:grpSpPr>
        <p:sp>
          <p:nvSpPr>
            <p:cNvPr id="307204" name="Rectangle 4"/>
            <p:cNvSpPr>
              <a:spLocks noChangeArrowheads="1"/>
            </p:cNvSpPr>
            <p:nvPr/>
          </p:nvSpPr>
          <p:spPr bwMode="auto">
            <a:xfrm>
              <a:off x="288" y="1470"/>
              <a:ext cx="2784" cy="187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07205" name="Picture 5" descr="COSPAR2008-data-models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48" y="1223"/>
              <a:ext cx="3456" cy="2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4800600" y="1247775"/>
            <a:ext cx="4289425" cy="3705225"/>
            <a:chOff x="1138" y="235"/>
            <a:chExt cx="3470" cy="3461"/>
          </a:xfrm>
        </p:grpSpPr>
        <p:sp>
          <p:nvSpPr>
            <p:cNvPr id="307207" name="Rectangle 7"/>
            <p:cNvSpPr>
              <a:spLocks noChangeArrowheads="1"/>
            </p:cNvSpPr>
            <p:nvPr/>
          </p:nvSpPr>
          <p:spPr bwMode="auto">
            <a:xfrm>
              <a:off x="1584" y="576"/>
              <a:ext cx="2688" cy="278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07208" name="Picture 8" descr="pos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EBEBEB"/>
                </a:clrFrom>
                <a:clrTo>
                  <a:srgbClr val="EBEBEB">
                    <a:alpha val="0"/>
                  </a:srgbClr>
                </a:clrTo>
              </a:clrChange>
              <a:lum bright="-18000" contrast="24000"/>
            </a:blip>
            <a:srcRect/>
            <a:stretch>
              <a:fillRect/>
            </a:stretch>
          </p:blipFill>
          <p:spPr bwMode="auto">
            <a:xfrm>
              <a:off x="1138" y="235"/>
              <a:ext cx="3470" cy="3461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sp>
        <p:nvSpPr>
          <p:cNvPr id="307209" name="Text Box 9"/>
          <p:cNvSpPr txBox="1">
            <a:spLocks noChangeArrowheads="1"/>
          </p:cNvSpPr>
          <p:nvPr/>
        </p:nvSpPr>
        <p:spPr bwMode="auto">
          <a:xfrm>
            <a:off x="2168525" y="1246188"/>
            <a:ext cx="1373133" cy="33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Antiprotons</a:t>
            </a:r>
          </a:p>
        </p:txBody>
      </p:sp>
      <p:sp>
        <p:nvSpPr>
          <p:cNvPr id="307210" name="Text Box 10"/>
          <p:cNvSpPr txBox="1">
            <a:spLocks noChangeArrowheads="1"/>
          </p:cNvSpPr>
          <p:nvPr/>
        </p:nvSpPr>
        <p:spPr bwMode="auto">
          <a:xfrm>
            <a:off x="6499225" y="1219200"/>
            <a:ext cx="1104213" cy="33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Garamond" pitchFamily="18" charset="0"/>
              </a:rPr>
              <a:t>Positrons</a:t>
            </a:r>
          </a:p>
        </p:txBody>
      </p:sp>
      <p:sp>
        <p:nvSpPr>
          <p:cNvPr id="307211" name="AutoShape 11"/>
          <p:cNvSpPr>
            <a:spLocks noChangeArrowheads="1"/>
          </p:cNvSpPr>
          <p:nvPr/>
        </p:nvSpPr>
        <p:spPr bwMode="auto">
          <a:xfrm>
            <a:off x="3429000" y="5172076"/>
            <a:ext cx="4214834" cy="828692"/>
          </a:xfrm>
          <a:prstGeom prst="wedgeRectCallout">
            <a:avLst>
              <a:gd name="adj1" fmla="val 54348"/>
              <a:gd name="adj2" fmla="val -198715"/>
            </a:avLst>
          </a:prstGeom>
          <a:solidFill>
            <a:schemeClr val="bg1">
              <a:alpha val="81000"/>
            </a:schemeClr>
          </a:solidFill>
          <a:ln w="3175" algn="ctr">
            <a:solidFill>
              <a:srgbClr val="FF00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CR + ISM 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</a:t>
            </a:r>
            <a:r>
              <a:rPr lang="en-US" b="0" dirty="0" smtClean="0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p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b="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±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+ x</a:t>
            </a:r>
            <a:r>
              <a:rPr lang="en-US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 </a:t>
            </a:r>
            <a:r>
              <a:rPr lang="en-US" b="0" dirty="0" smtClean="0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m </a:t>
            </a:r>
            <a:r>
              <a:rPr lang="en-US" b="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±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+ x  </a:t>
            </a:r>
            <a:r>
              <a:rPr lang="en-US" dirty="0">
                <a:solidFill>
                  <a:srgbClr val="FF0000"/>
                </a:solidFill>
                <a:latin typeface="Garamond" pitchFamily="18" charset="0"/>
                <a:sym typeface="Symbol" pitchFamily="18" charset="2"/>
              </a:rPr>
              <a:t>e</a:t>
            </a:r>
            <a:r>
              <a:rPr lang="en-US" baseline="30000" dirty="0">
                <a:solidFill>
                  <a:srgbClr val="FF0000"/>
                </a:solidFill>
                <a:latin typeface="Garamond" pitchFamily="18" charset="0"/>
                <a:cs typeface="Arial" charset="0"/>
                <a:sym typeface="Symbol" pitchFamily="18" charset="2"/>
              </a:rPr>
              <a:t>±</a:t>
            </a:r>
            <a:r>
              <a:rPr lang="en-US" b="0" dirty="0">
                <a:latin typeface="Garamond" pitchFamily="18" charset="0"/>
                <a:sym typeface="Symbol" pitchFamily="18" charset="2"/>
              </a:rPr>
              <a:t> </a:t>
            </a:r>
            <a:r>
              <a:rPr lang="en-US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+ x</a:t>
            </a:r>
            <a:r>
              <a:rPr lang="en-US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r>
              <a:rPr lang="en-US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CR + ISM </a:t>
            </a:r>
            <a:r>
              <a:rPr lang="en-US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 </a:t>
            </a:r>
            <a:r>
              <a:rPr lang="en-US" b="0" dirty="0" smtClean="0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p</a:t>
            </a:r>
            <a:r>
              <a:rPr lang="en-US" b="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+ x</a:t>
            </a:r>
            <a:r>
              <a:rPr lang="en-US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 </a:t>
            </a:r>
            <a:r>
              <a:rPr lang="en-US" b="0" dirty="0" err="1" smtClean="0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gg</a:t>
            </a:r>
            <a:r>
              <a:rPr lang="en-US" b="0" dirty="0" smtClean="0">
                <a:solidFill>
                  <a:schemeClr val="tx1"/>
                </a:solidFill>
                <a:latin typeface="Garamond" pitchFamily="18" charset="0"/>
                <a:sym typeface="Symbol" pitchFamily="18" charset="2"/>
              </a:rPr>
              <a:t> 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 </a:t>
            </a:r>
            <a:r>
              <a:rPr lang="en-US" dirty="0">
                <a:solidFill>
                  <a:srgbClr val="FF0000"/>
                </a:solidFill>
                <a:latin typeface="Garamond" pitchFamily="18" charset="0"/>
                <a:sym typeface="Symbol" pitchFamily="18" charset="2"/>
              </a:rPr>
              <a:t>e</a:t>
            </a:r>
            <a:r>
              <a:rPr lang="en-US" baseline="30000" dirty="0">
                <a:solidFill>
                  <a:srgbClr val="FF0000"/>
                </a:solidFill>
                <a:latin typeface="Garamond" pitchFamily="18" charset="0"/>
                <a:cs typeface="Arial" charset="0"/>
                <a:sym typeface="Symbol" pitchFamily="18" charset="2"/>
              </a:rPr>
              <a:t>±</a:t>
            </a:r>
            <a:endParaRPr lang="en-GB" baseline="30000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307212" name="Text Box 12"/>
          <p:cNvSpPr txBox="1">
            <a:spLocks noChangeArrowheads="1"/>
          </p:cNvSpPr>
          <p:nvPr/>
        </p:nvSpPr>
        <p:spPr bwMode="auto">
          <a:xfrm>
            <a:off x="5356225" y="1630363"/>
            <a:ext cx="2339975" cy="25301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>
                <a:solidFill>
                  <a:schemeClr val="tx1"/>
                </a:solidFill>
                <a:latin typeface="Arial Narrow" pitchFamily="34" charset="0"/>
              </a:rPr>
              <a:t>___ Moskalenko &amp; Strong 1998</a:t>
            </a:r>
            <a:endParaRPr lang="en-US" sz="1200">
              <a:solidFill>
                <a:schemeClr val="tx1"/>
              </a:solidFill>
            </a:endParaRPr>
          </a:p>
        </p:txBody>
      </p: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3841750" y="1584325"/>
            <a:ext cx="730250" cy="1768475"/>
            <a:chOff x="2420" y="998"/>
            <a:chExt cx="460" cy="1114"/>
          </a:xfrm>
        </p:grpSpPr>
        <p:sp>
          <p:nvSpPr>
            <p:cNvPr id="307222" name="Line 22"/>
            <p:cNvSpPr>
              <a:spLocks noChangeShapeType="1"/>
            </p:cNvSpPr>
            <p:nvPr/>
          </p:nvSpPr>
          <p:spPr bwMode="auto">
            <a:xfrm>
              <a:off x="2420" y="998"/>
              <a:ext cx="5" cy="111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7224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2592" y="1584"/>
              <a:ext cx="288" cy="36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FF990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000000"/>
                      </a:gs>
                      <a:gs pos="20000">
                        <a:srgbClr val="000040"/>
                      </a:gs>
                      <a:gs pos="50000">
                        <a:srgbClr val="400040"/>
                      </a:gs>
                      <a:gs pos="75000">
                        <a:srgbClr val="8F0040"/>
                      </a:gs>
                      <a:gs pos="89999">
                        <a:srgbClr val="F27300"/>
                      </a:gs>
                      <a:gs pos="100000">
                        <a:srgbClr val="FFBF00"/>
                      </a:gs>
                    </a:gsLst>
                    <a:path path="rect">
                      <a:fillToRect l="50000" t="50000" r="50000" b="50000"/>
                    </a:path>
                  </a:gradFill>
                  <a:latin typeface="Georgia"/>
                </a:rPr>
                <a:t>?</a:t>
              </a:r>
            </a:p>
          </p:txBody>
        </p:sp>
      </p:grpSp>
      <p:grpSp>
        <p:nvGrpSpPr>
          <p:cNvPr id="5" name="Group 38"/>
          <p:cNvGrpSpPr>
            <a:grpSpLocks/>
          </p:cNvGrpSpPr>
          <p:nvPr/>
        </p:nvGrpSpPr>
        <p:grpSpPr bwMode="auto">
          <a:xfrm>
            <a:off x="7032625" y="1524000"/>
            <a:ext cx="2035175" cy="2209800"/>
            <a:chOff x="4430" y="960"/>
            <a:chExt cx="1282" cy="1392"/>
          </a:xfrm>
        </p:grpSpPr>
        <p:sp>
          <p:nvSpPr>
            <p:cNvPr id="307214" name="Oval 14"/>
            <p:cNvSpPr>
              <a:spLocks noChangeArrowheads="1"/>
            </p:cNvSpPr>
            <p:nvPr/>
          </p:nvSpPr>
          <p:spPr bwMode="auto">
            <a:xfrm>
              <a:off x="4430" y="1344"/>
              <a:ext cx="1056" cy="1008"/>
            </a:xfrm>
            <a:prstGeom prst="ellipse">
              <a:avLst/>
            </a:prstGeom>
            <a:noFill/>
            <a:ln w="50800" cap="rnd">
              <a:solidFill>
                <a:srgbClr val="FF00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215" name="AutoShape 15"/>
            <p:cNvSpPr>
              <a:spLocks noChangeArrowheads="1"/>
            </p:cNvSpPr>
            <p:nvPr/>
          </p:nvSpPr>
          <p:spPr bwMode="auto">
            <a:xfrm>
              <a:off x="4560" y="960"/>
              <a:ext cx="1152" cy="237"/>
            </a:xfrm>
            <a:prstGeom prst="wedgeRectCallout">
              <a:avLst>
                <a:gd name="adj1" fmla="val 4167"/>
                <a:gd name="adj2" fmla="val 192616"/>
              </a:avLst>
            </a:prstGeom>
            <a:solidFill>
              <a:srgbClr val="CC0066"/>
            </a:solidFill>
            <a:ln w="9525" algn="ctr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r>
                <a:rPr lang="en-US">
                  <a:solidFill>
                    <a:schemeClr val="bg1"/>
                  </a:solidFill>
                  <a:latin typeface="Arial Narrow" pitchFamily="34" charset="0"/>
                  <a:ea typeface="ＭＳ Ｐゴシック" pitchFamily="34" charset="-128"/>
                </a:rPr>
                <a:t>Positron excess?</a:t>
              </a:r>
            </a:p>
          </p:txBody>
        </p:sp>
        <p:sp>
          <p:nvSpPr>
            <p:cNvPr id="307225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5424" y="1704"/>
              <a:ext cx="288" cy="36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FF990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000000"/>
                      </a:gs>
                      <a:gs pos="20000">
                        <a:srgbClr val="000040"/>
                      </a:gs>
                      <a:gs pos="50000">
                        <a:srgbClr val="400040"/>
                      </a:gs>
                      <a:gs pos="75000">
                        <a:srgbClr val="8F0040"/>
                      </a:gs>
                      <a:gs pos="89999">
                        <a:srgbClr val="F27300"/>
                      </a:gs>
                      <a:gs pos="100000">
                        <a:srgbClr val="FFBF00"/>
                      </a:gs>
                    </a:gsLst>
                    <a:path path="rect">
                      <a:fillToRect l="50000" t="50000" r="50000" b="50000"/>
                    </a:path>
                  </a:gradFill>
                  <a:latin typeface="Georgia"/>
                </a:rPr>
                <a:t>?</a:t>
              </a:r>
            </a:p>
          </p:txBody>
        </p: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85725" y="76200"/>
            <a:ext cx="2070100" cy="4208463"/>
            <a:chOff x="54" y="48"/>
            <a:chExt cx="1304" cy="2651"/>
          </a:xfrm>
        </p:grpSpPr>
        <p:sp>
          <p:nvSpPr>
            <p:cNvPr id="307228" name="Text Box 28"/>
            <p:cNvSpPr txBox="1">
              <a:spLocks noChangeArrowheads="1"/>
            </p:cNvSpPr>
            <p:nvPr/>
          </p:nvSpPr>
          <p:spPr bwMode="auto">
            <a:xfrm>
              <a:off x="54" y="48"/>
              <a:ext cx="1302" cy="154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400"/>
                <a:t>Charge-dependent solar modulation</a:t>
              </a:r>
            </a:p>
            <a:p>
              <a:pPr algn="ctr" eaLnBrk="1" hangingPunct="1"/>
              <a:endParaRPr lang="en-US" sz="1400"/>
            </a:p>
            <a:p>
              <a:pPr algn="ctr" eaLnBrk="1" hangingPunct="1"/>
              <a:endParaRPr lang="en-US" sz="1400" u="sng"/>
            </a:p>
            <a:p>
              <a:pPr algn="ctr" eaLnBrk="1" hangingPunct="1"/>
              <a:endParaRPr lang="en-US" sz="1400" u="sng"/>
            </a:p>
            <a:p>
              <a:pPr algn="ctr" eaLnBrk="1" hangingPunct="1"/>
              <a:endParaRPr lang="en-US" sz="1400"/>
            </a:p>
            <a:p>
              <a:pPr algn="ctr" eaLnBrk="1" hangingPunct="1"/>
              <a:endParaRPr lang="en-US" sz="1400"/>
            </a:p>
            <a:p>
              <a:pPr algn="ctr" eaLnBrk="1" hangingPunct="1"/>
              <a:endParaRPr lang="en-US" sz="1400"/>
            </a:p>
            <a:p>
              <a:pPr algn="ctr" eaLnBrk="1" hangingPunct="1"/>
              <a:endParaRPr lang="en-US" sz="1400" b="0">
                <a:latin typeface="Arial Narrow" pitchFamily="34" charset="0"/>
              </a:endParaRPr>
            </a:p>
            <a:p>
              <a:pPr algn="ctr" eaLnBrk="1" hangingPunct="1"/>
              <a:r>
                <a:rPr lang="en-US" sz="1400" b="0">
                  <a:latin typeface="Arial Narrow" pitchFamily="34" charset="0"/>
                </a:rPr>
                <a:t>Solar polarity reversal 1999</a:t>
              </a:r>
              <a:r>
                <a:rPr lang="en-US" sz="1400" b="0">
                  <a:latin typeface="Arial Narrow" pitchFamily="34" charset="0"/>
                  <a:sym typeface="Wingdings" pitchFamily="2" charset="2"/>
                </a:rPr>
                <a:t>/2000</a:t>
              </a:r>
            </a:p>
          </p:txBody>
        </p:sp>
        <p:grpSp>
          <p:nvGrpSpPr>
            <p:cNvPr id="7" name="Group 29"/>
            <p:cNvGrpSpPr>
              <a:grpSpLocks/>
            </p:cNvGrpSpPr>
            <p:nvPr/>
          </p:nvGrpSpPr>
          <p:grpSpPr bwMode="auto">
            <a:xfrm>
              <a:off x="96" y="310"/>
              <a:ext cx="1262" cy="1130"/>
              <a:chOff x="521" y="789"/>
              <a:chExt cx="1757" cy="1417"/>
            </a:xfrm>
          </p:grpSpPr>
          <p:pic>
            <p:nvPicPr>
              <p:cNvPr id="307230" name="Picture 30" descr="pbar_BESS_modulazione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21" y="890"/>
                <a:ext cx="1616" cy="1316"/>
              </a:xfrm>
              <a:prstGeom prst="rect">
                <a:avLst/>
              </a:prstGeom>
              <a:noFill/>
              <a:ln w="1587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07231" name="Text Box 31"/>
              <p:cNvSpPr txBox="1">
                <a:spLocks noChangeArrowheads="1"/>
              </p:cNvSpPr>
              <p:nvPr/>
            </p:nvSpPr>
            <p:spPr bwMode="auto">
              <a:xfrm>
                <a:off x="884" y="789"/>
                <a:ext cx="1394" cy="2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it-IT" sz="1400" b="0">
                    <a:latin typeface="Arial Narrow" pitchFamily="34" charset="0"/>
                  </a:rPr>
                  <a:t>Asaoka Y. Et al. 2002</a:t>
                </a:r>
                <a:endParaRPr lang="en-GB" sz="1400" b="0">
                  <a:latin typeface="Arial Narrow" pitchFamily="34" charset="0"/>
                </a:endParaRPr>
              </a:p>
            </p:txBody>
          </p:sp>
        </p:grpSp>
        <p:grpSp>
          <p:nvGrpSpPr>
            <p:cNvPr id="8" name="Group 32"/>
            <p:cNvGrpSpPr>
              <a:grpSpLocks/>
            </p:cNvGrpSpPr>
            <p:nvPr/>
          </p:nvGrpSpPr>
          <p:grpSpPr bwMode="auto">
            <a:xfrm>
              <a:off x="340" y="1728"/>
              <a:ext cx="428" cy="971"/>
              <a:chOff x="1565" y="2060"/>
              <a:chExt cx="428" cy="971"/>
            </a:xfrm>
          </p:grpSpPr>
          <p:sp>
            <p:nvSpPr>
              <p:cNvPr id="307233" name="Arc 33"/>
              <p:cNvSpPr>
                <a:spLocks/>
              </p:cNvSpPr>
              <p:nvPr/>
            </p:nvSpPr>
            <p:spPr bwMode="auto">
              <a:xfrm flipH="1">
                <a:off x="1565" y="2160"/>
                <a:ext cx="227" cy="72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176"/>
                  <a:gd name="T2" fmla="*/ 1028 w 21600"/>
                  <a:gd name="T3" fmla="*/ 43176 h 43176"/>
                  <a:gd name="T4" fmla="*/ 0 w 21600"/>
                  <a:gd name="T5" fmla="*/ 21600 h 43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176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129"/>
                      <a:pt x="12544" y="42626"/>
                      <a:pt x="1027" y="43175"/>
                    </a:cubicBezTo>
                  </a:path>
                  <a:path w="21600" h="43176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129"/>
                      <a:pt x="12544" y="42626"/>
                      <a:pt x="1027" y="4317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 type="arrow" w="lg" len="med"/>
                <a:tailEnd type="arrow" w="lg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234" name="Text Box 34"/>
              <p:cNvSpPr txBox="1">
                <a:spLocks noChangeArrowheads="1"/>
              </p:cNvSpPr>
              <p:nvPr/>
            </p:nvSpPr>
            <p:spPr bwMode="auto">
              <a:xfrm>
                <a:off x="1746" y="2060"/>
                <a:ext cx="240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sz="2800">
                    <a:solidFill>
                      <a:srgbClr val="FF0000"/>
                    </a:solidFill>
                    <a:cs typeface="Arial" charset="0"/>
                  </a:rPr>
                  <a:t>¯</a:t>
                </a:r>
              </a:p>
            </p:txBody>
          </p:sp>
          <p:sp>
            <p:nvSpPr>
              <p:cNvPr id="307235" name="Text Box 35"/>
              <p:cNvSpPr txBox="1">
                <a:spLocks noChangeArrowheads="1"/>
              </p:cNvSpPr>
              <p:nvPr/>
            </p:nvSpPr>
            <p:spPr bwMode="auto">
              <a:xfrm>
                <a:off x="1746" y="2704"/>
                <a:ext cx="247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sz="2800" b="0">
                    <a:solidFill>
                      <a:srgbClr val="FF0000"/>
                    </a:solidFill>
                  </a:rPr>
                  <a:t>+</a:t>
                </a:r>
                <a:endParaRPr lang="en-GB" sz="2800" b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9" name="Group 42"/>
          <p:cNvGrpSpPr>
            <a:grpSpLocks/>
          </p:cNvGrpSpPr>
          <p:nvPr/>
        </p:nvGrpSpPr>
        <p:grpSpPr bwMode="auto">
          <a:xfrm>
            <a:off x="762000" y="5029200"/>
            <a:ext cx="2590800" cy="1219200"/>
            <a:chOff x="480" y="3168"/>
            <a:chExt cx="1632" cy="768"/>
          </a:xfrm>
        </p:grpSpPr>
        <p:sp>
          <p:nvSpPr>
            <p:cNvPr id="307213" name="AutoShape 13"/>
            <p:cNvSpPr>
              <a:spLocks noChangeArrowheads="1"/>
            </p:cNvSpPr>
            <p:nvPr/>
          </p:nvSpPr>
          <p:spPr bwMode="auto">
            <a:xfrm>
              <a:off x="480" y="3168"/>
              <a:ext cx="1632" cy="768"/>
            </a:xfrm>
            <a:prstGeom prst="wedgeRectCallout">
              <a:avLst>
                <a:gd name="adj1" fmla="val -44671"/>
                <a:gd name="adj2" fmla="val -110806"/>
              </a:avLst>
            </a:prstGeom>
            <a:solidFill>
              <a:schemeClr val="bg1">
                <a:alpha val="81000"/>
              </a:schemeClr>
            </a:solidFill>
            <a:ln w="3175" algn="ctr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n-US" b="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CR + ISM </a:t>
              </a:r>
              <a:r>
                <a:rPr lang="en-US" b="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 </a:t>
              </a:r>
              <a:r>
                <a:rPr lang="en-US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p-bar</a:t>
              </a:r>
              <a:r>
                <a:rPr lang="en-US" b="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 + …</a:t>
              </a:r>
            </a:p>
            <a:p>
              <a:endParaRPr lang="en-US" sz="3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  <a:p>
              <a:r>
                <a:rPr lang="en-US" sz="1600" b="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kinematic </a:t>
              </a:r>
              <a:r>
                <a:rPr lang="en-US" sz="1600" b="0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treshold</a:t>
              </a:r>
              <a:r>
                <a:rPr lang="en-US" sz="1600" b="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: </a:t>
              </a:r>
            </a:p>
            <a:p>
              <a:r>
                <a:rPr lang="en-US" sz="1600" b="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5.6 </a:t>
              </a:r>
              <a:r>
                <a:rPr lang="en-US" sz="1600" b="0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GeV</a:t>
              </a:r>
              <a:r>
                <a:rPr lang="en-US" sz="1600" b="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 for the reaction  </a:t>
              </a:r>
              <a:endParaRPr lang="en-GB" sz="16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b="0" dirty="0">
                <a:solidFill>
                  <a:srgbClr val="000000"/>
                </a:solidFill>
                <a:latin typeface="Garamond" pitchFamily="18" charset="0"/>
                <a:sym typeface="Symbol" pitchFamily="18" charset="2"/>
              </a:endParaRPr>
            </a:p>
          </p:txBody>
        </p:sp>
        <p:graphicFrame>
          <p:nvGraphicFramePr>
            <p:cNvPr id="307240" name="Object 40"/>
            <p:cNvGraphicFramePr>
              <a:graphicFrameLocks noChangeAspect="1"/>
            </p:cNvGraphicFramePr>
            <p:nvPr/>
          </p:nvGraphicFramePr>
          <p:xfrm>
            <a:off x="528" y="3696"/>
            <a:ext cx="848" cy="219"/>
          </p:xfrm>
          <a:graphic>
            <a:graphicData uri="http://schemas.openxmlformats.org/presentationml/2006/ole">
              <p:oleObj spid="_x0000_s90114" name="Equation" r:id="rId6" imgW="736560" imgH="190440" progId="Equation.3">
                <p:embed/>
              </p:oleObj>
            </a:graphicData>
          </a:graphic>
        </p:graphicFrame>
      </p:grpSp>
      <p:sp>
        <p:nvSpPr>
          <p:cNvPr id="307243" name="Text Box 43"/>
          <p:cNvSpPr txBox="1">
            <a:spLocks noChangeArrowheads="1"/>
          </p:cNvSpPr>
          <p:nvPr/>
        </p:nvSpPr>
        <p:spPr bwMode="auto">
          <a:xfrm>
            <a:off x="3911590" y="1071546"/>
            <a:ext cx="2017732" cy="413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Present status</a:t>
            </a:r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7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50825" y="0"/>
            <a:ext cx="8602663" cy="6858000"/>
            <a:chOff x="0" y="0"/>
            <a:chExt cx="5419" cy="4320"/>
          </a:xfrm>
        </p:grpSpPr>
        <p:sp>
          <p:nvSpPr>
            <p:cNvPr id="40963" name="Line 3"/>
            <p:cNvSpPr>
              <a:spLocks noChangeShapeType="1"/>
            </p:cNvSpPr>
            <p:nvPr/>
          </p:nvSpPr>
          <p:spPr bwMode="auto">
            <a:xfrm flipV="1">
              <a:off x="3351" y="2295"/>
              <a:ext cx="226" cy="91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4" name="Line 4"/>
            <p:cNvSpPr>
              <a:spLocks noChangeShapeType="1"/>
            </p:cNvSpPr>
            <p:nvPr/>
          </p:nvSpPr>
          <p:spPr bwMode="auto">
            <a:xfrm flipH="1" flipV="1">
              <a:off x="2075" y="1891"/>
              <a:ext cx="399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0965" name="Picture 5" descr="_fig00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2684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199" y="0"/>
              <a:ext cx="3220" cy="4320"/>
              <a:chOff x="2245" y="0"/>
              <a:chExt cx="3220" cy="4320"/>
            </a:xfrm>
          </p:grpSpPr>
          <p:pic>
            <p:nvPicPr>
              <p:cNvPr id="40970" name="Picture 7" descr="_fig00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699" y="0"/>
                <a:ext cx="2757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0971" name="Rectangle 8"/>
              <p:cNvSpPr>
                <a:spLocks noChangeArrowheads="1"/>
              </p:cNvSpPr>
              <p:nvPr/>
            </p:nvSpPr>
            <p:spPr bwMode="auto">
              <a:xfrm>
                <a:off x="2245" y="384"/>
                <a:ext cx="465" cy="15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972" name="Rectangle 9"/>
              <p:cNvSpPr>
                <a:spLocks noChangeArrowheads="1"/>
              </p:cNvSpPr>
              <p:nvPr/>
            </p:nvSpPr>
            <p:spPr bwMode="auto">
              <a:xfrm>
                <a:off x="5012" y="391"/>
                <a:ext cx="453" cy="172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973" name="Rectangle 10"/>
              <p:cNvSpPr>
                <a:spLocks noChangeArrowheads="1"/>
              </p:cNvSpPr>
              <p:nvPr/>
            </p:nvSpPr>
            <p:spPr bwMode="auto">
              <a:xfrm>
                <a:off x="5148" y="2750"/>
                <a:ext cx="317" cy="26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0967" name="Rectangle 11"/>
            <p:cNvSpPr>
              <a:spLocks noChangeArrowheads="1"/>
            </p:cNvSpPr>
            <p:nvPr/>
          </p:nvSpPr>
          <p:spPr bwMode="auto">
            <a:xfrm>
              <a:off x="1655" y="2160"/>
              <a:ext cx="1816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it-IT" b="0" dirty="0">
                  <a:solidFill>
                    <a:srgbClr val="FF0000"/>
                  </a:solidFill>
                </a:rPr>
                <a:t>Flight data:</a:t>
              </a:r>
            </a:p>
            <a:p>
              <a:pPr algn="ctr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it-IT" b="0" dirty="0">
                  <a:solidFill>
                    <a:srgbClr val="FF0000"/>
                  </a:solidFill>
                </a:rPr>
                <a:t> 0.169 GV electron</a:t>
              </a:r>
            </a:p>
          </p:txBody>
        </p:sp>
        <p:sp>
          <p:nvSpPr>
            <p:cNvPr id="40968" name="Rectangle 12"/>
            <p:cNvSpPr>
              <a:spLocks noChangeArrowheads="1"/>
            </p:cNvSpPr>
            <p:nvPr/>
          </p:nvSpPr>
          <p:spPr bwMode="auto">
            <a:xfrm>
              <a:off x="1881" y="1298"/>
              <a:ext cx="1584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it-IT" b="0">
                  <a:solidFill>
                    <a:srgbClr val="FF0000"/>
                  </a:solidFill>
                </a:rPr>
                <a:t>Flight data: </a:t>
              </a:r>
            </a:p>
            <a:p>
              <a:pPr algn="ctr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it-IT" b="0">
                  <a:solidFill>
                    <a:srgbClr val="FF0000"/>
                  </a:solidFill>
                </a:rPr>
                <a:t>0.171 GV positron</a:t>
              </a:r>
            </a:p>
          </p:txBody>
        </p:sp>
        <p:sp>
          <p:nvSpPr>
            <p:cNvPr id="40969" name="Line 13"/>
            <p:cNvSpPr>
              <a:spLocks noChangeShapeType="1"/>
            </p:cNvSpPr>
            <p:nvPr/>
          </p:nvSpPr>
          <p:spPr bwMode="auto">
            <a:xfrm flipH="1">
              <a:off x="2118" y="1682"/>
              <a:ext cx="576" cy="90"/>
            </a:xfrm>
            <a:prstGeom prst="line">
              <a:avLst/>
            </a:prstGeom>
            <a:noFill/>
            <a:ln w="222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" name="Line 13"/>
          <p:cNvSpPr>
            <a:spLocks noChangeShapeType="1"/>
          </p:cNvSpPr>
          <p:nvPr/>
        </p:nvSpPr>
        <p:spPr bwMode="auto">
          <a:xfrm flipV="1">
            <a:off x="5000628" y="3357562"/>
            <a:ext cx="428628" cy="428628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Tm="90995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450"/>
            <a:ext cx="9220200" cy="7519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2496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-115888"/>
            <a:ext cx="8229600" cy="1143001"/>
          </a:xfrm>
        </p:spPr>
        <p:txBody>
          <a:bodyPr/>
          <a:lstStyle/>
          <a:p>
            <a:pPr eaLnBrk="1" hangingPunct="1">
              <a:defRPr/>
            </a:pPr>
            <a:r>
              <a:rPr lang="en-GB" smtClean="0"/>
              <a:t>PAMELA</a:t>
            </a:r>
            <a:endParaRPr lang="it-IT" smtClean="0"/>
          </a:p>
        </p:txBody>
      </p:sp>
      <p:sp>
        <p:nvSpPr>
          <p:cNvPr id="424968" name="Text Box 8"/>
          <p:cNvSpPr txBox="1">
            <a:spLocks noChangeArrowheads="1"/>
          </p:cNvSpPr>
          <p:nvPr/>
        </p:nvSpPr>
        <p:spPr bwMode="auto">
          <a:xfrm>
            <a:off x="1258888" y="877888"/>
            <a:ext cx="6577012" cy="822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400" b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</a:t>
            </a:r>
            <a:r>
              <a:rPr lang="en-GB" sz="2400">
                <a:solidFill>
                  <a:srgbClr val="E5E5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ayload for </a:t>
            </a:r>
            <a:r>
              <a:rPr lang="en-GB" sz="2400" b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en-GB" sz="2400">
                <a:solidFill>
                  <a:srgbClr val="E5E5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ntimatter </a:t>
            </a:r>
            <a:r>
              <a:rPr lang="en-GB" sz="2400" b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r>
              <a:rPr lang="en-GB" sz="2400">
                <a:solidFill>
                  <a:srgbClr val="E5E5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atter </a:t>
            </a:r>
            <a:r>
              <a:rPr lang="en-GB" sz="2400" b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r>
              <a:rPr lang="en-GB" sz="2400">
                <a:solidFill>
                  <a:srgbClr val="E5E5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xploration and </a:t>
            </a:r>
            <a:r>
              <a:rPr lang="en-GB" sz="2400" b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</a:t>
            </a:r>
            <a:r>
              <a:rPr lang="en-GB" sz="2400">
                <a:solidFill>
                  <a:srgbClr val="E5E5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ight Nuclei</a:t>
            </a:r>
            <a:r>
              <a:rPr lang="en-GB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2400" b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en-GB" sz="2400">
                <a:solidFill>
                  <a:srgbClr val="E5E5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strophysics</a:t>
            </a:r>
          </a:p>
        </p:txBody>
      </p:sp>
    </p:spTree>
  </p:cSld>
  <p:clrMapOvr>
    <a:masterClrMapping/>
  </p:clrMapOvr>
  <p:transition advTm="6193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14544" y="0"/>
            <a:ext cx="12460288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Rectangle 4"/>
          <p:cNvSpPr>
            <a:spLocks noChangeArrowheads="1"/>
          </p:cNvSpPr>
          <p:nvPr/>
        </p:nvSpPr>
        <p:spPr bwMode="auto">
          <a:xfrm>
            <a:off x="2928926" y="3429000"/>
            <a:ext cx="3286125" cy="1857375"/>
          </a:xfrm>
          <a:prstGeom prst="rect">
            <a:avLst/>
          </a:prstGeom>
          <a:solidFill>
            <a:srgbClr val="FFFF66"/>
          </a:solidFill>
          <a:ln w="9360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endParaRPr lang="en-GB" dirty="0">
              <a:solidFill>
                <a:srgbClr val="CC0000"/>
              </a:solidFill>
            </a:endParaRPr>
          </a:p>
          <a:p>
            <a:pPr algn="ctr"/>
            <a:r>
              <a:rPr lang="en-GB" dirty="0">
                <a:solidFill>
                  <a:srgbClr val="CC0000"/>
                </a:solidFill>
              </a:rPr>
              <a:t>Flight data:  0.632 </a:t>
            </a:r>
            <a:r>
              <a:rPr lang="en-GB" dirty="0" err="1">
                <a:solidFill>
                  <a:srgbClr val="CC0000"/>
                </a:solidFill>
              </a:rPr>
              <a:t>GeV</a:t>
            </a:r>
            <a:r>
              <a:rPr lang="en-GB" dirty="0">
                <a:solidFill>
                  <a:srgbClr val="CC0000"/>
                </a:solidFill>
              </a:rPr>
              <a:t>/c</a:t>
            </a:r>
          </a:p>
          <a:p>
            <a:pPr algn="ctr"/>
            <a:r>
              <a:rPr lang="en-GB" dirty="0">
                <a:solidFill>
                  <a:srgbClr val="CC0000"/>
                </a:solidFill>
              </a:rPr>
              <a:t>antiproton  annihilation</a:t>
            </a:r>
          </a:p>
          <a:p>
            <a:pPr algn="ctr">
              <a:lnSpc>
                <a:spcPct val="100000"/>
              </a:lnSpc>
              <a:buClr>
                <a:srgbClr val="CC0000"/>
              </a:buClr>
            </a:pPr>
            <a:endParaRPr lang="en-GB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 advTm="9251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3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61891" y="-131419"/>
            <a:ext cx="9591675" cy="7275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40389" name="Text Box 5"/>
          <p:cNvSpPr txBox="1">
            <a:spLocks noChangeArrowheads="1"/>
          </p:cNvSpPr>
          <p:nvPr/>
        </p:nvSpPr>
        <p:spPr bwMode="auto">
          <a:xfrm>
            <a:off x="2627313" y="3429000"/>
            <a:ext cx="3816350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/>
          </a:p>
        </p:txBody>
      </p:sp>
      <p:sp>
        <p:nvSpPr>
          <p:cNvPr id="1040390" name="Text Box 6"/>
          <p:cNvSpPr txBox="1">
            <a:spLocks noChangeArrowheads="1"/>
          </p:cNvSpPr>
          <p:nvPr/>
        </p:nvSpPr>
        <p:spPr bwMode="auto">
          <a:xfrm>
            <a:off x="2786050" y="3501594"/>
            <a:ext cx="3571900" cy="1917576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endParaRPr lang="en-GB" dirty="0">
              <a:solidFill>
                <a:srgbClr val="CC0000"/>
              </a:solidFill>
            </a:endParaRPr>
          </a:p>
          <a:p>
            <a:pPr algn="ctr"/>
            <a:endParaRPr lang="en-GB" dirty="0">
              <a:solidFill>
                <a:srgbClr val="CC0000"/>
              </a:solidFill>
            </a:endParaRPr>
          </a:p>
          <a:p>
            <a:pPr algn="ctr"/>
            <a:endParaRPr lang="en-GB" dirty="0">
              <a:solidFill>
                <a:srgbClr val="CC0000"/>
              </a:solidFill>
            </a:endParaRPr>
          </a:p>
          <a:p>
            <a:pPr algn="ctr"/>
            <a:r>
              <a:rPr lang="en-GB" dirty="0">
                <a:solidFill>
                  <a:srgbClr val="CC0000"/>
                </a:solidFill>
              </a:rPr>
              <a:t>Flight data:  0.763 </a:t>
            </a:r>
            <a:r>
              <a:rPr lang="en-GB" dirty="0" err="1">
                <a:solidFill>
                  <a:srgbClr val="CC0000"/>
                </a:solidFill>
              </a:rPr>
              <a:t>GeV</a:t>
            </a:r>
            <a:r>
              <a:rPr lang="en-GB" dirty="0">
                <a:solidFill>
                  <a:srgbClr val="CC0000"/>
                </a:solidFill>
              </a:rPr>
              <a:t>/c</a:t>
            </a:r>
          </a:p>
          <a:p>
            <a:pPr algn="ctr"/>
            <a:r>
              <a:rPr lang="en-GB" dirty="0">
                <a:solidFill>
                  <a:srgbClr val="CC0000"/>
                </a:solidFill>
              </a:rPr>
              <a:t>antiproton  annihilation</a:t>
            </a:r>
          </a:p>
          <a:p>
            <a:pPr algn="ctr"/>
            <a:endParaRPr lang="en-GB" dirty="0">
              <a:solidFill>
                <a:srgbClr val="CC0000"/>
              </a:solidFill>
            </a:endParaRPr>
          </a:p>
          <a:p>
            <a:pPr algn="ctr">
              <a:spcBef>
                <a:spcPct val="50000"/>
              </a:spcBef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Antiprotons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49263" y="260350"/>
            <a:ext cx="8224837" cy="707886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GB" sz="4000" dirty="0" smtClean="0"/>
              <a:t>Antiproton to proton ratio</a:t>
            </a:r>
            <a:endParaRPr lang="it-IT" sz="4000" dirty="0" smtClean="0"/>
          </a:p>
        </p:txBody>
      </p:sp>
      <p:pic>
        <p:nvPicPr>
          <p:cNvPr id="6" name="Content Placeholder 5" descr="COSPAR2008-data-model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7300" y="1615281"/>
            <a:ext cx="6960870" cy="472059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</p:spTree>
  </p:cSld>
  <p:clrMapOvr>
    <a:masterClrMapping/>
  </p:clrMapOvr>
  <p:transition advTm="49531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beta-vs-def-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4640580" cy="3147060"/>
          </a:xfrm>
          <a:prstGeom prst="rect">
            <a:avLst/>
          </a:prstGeom>
          <a:noFill/>
          <a:ln/>
        </p:spPr>
      </p:pic>
      <p:pic>
        <p:nvPicPr>
          <p:cNvPr id="3" name="Picture 5" descr="beta-vs-def-Z1-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503420" y="2024742"/>
            <a:ext cx="4640580" cy="3147060"/>
          </a:xfrm>
          <a:prstGeom prst="rect">
            <a:avLst/>
          </a:prstGeom>
          <a:noFill/>
          <a:ln/>
        </p:spPr>
      </p:pic>
      <p:pic>
        <p:nvPicPr>
          <p:cNvPr id="4" name="Picture 5" descr="beta-vs-def-Z1-noel-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0" y="3639526"/>
            <a:ext cx="4640580" cy="3147060"/>
          </a:xfrm>
          <a:prstGeom prst="rect">
            <a:avLst/>
          </a:prstGeom>
          <a:noFill/>
          <a:ln/>
        </p:spPr>
      </p:pic>
      <p:sp>
        <p:nvSpPr>
          <p:cNvPr id="8" name="Bent-Up Arrow 7"/>
          <p:cNvSpPr/>
          <p:nvPr/>
        </p:nvSpPr>
        <p:spPr bwMode="auto">
          <a:xfrm>
            <a:off x="4741817" y="757647"/>
            <a:ext cx="2351315" cy="1162594"/>
          </a:xfrm>
          <a:prstGeom prst="bentUp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9" name="Bent-Up Arrow 8"/>
          <p:cNvSpPr/>
          <p:nvPr/>
        </p:nvSpPr>
        <p:spPr bwMode="auto">
          <a:xfrm>
            <a:off x="5329645" y="4809740"/>
            <a:ext cx="1208313" cy="2128723"/>
          </a:xfrm>
          <a:prstGeom prst="bentUp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800000" rev="54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68" y="2928934"/>
            <a:ext cx="642035" cy="333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GV</a:t>
            </a:r>
            <a:r>
              <a:rPr lang="it-IT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endParaRPr lang="en-US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43900" y="4953092"/>
            <a:ext cx="642035" cy="333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GV</a:t>
            </a:r>
            <a:r>
              <a:rPr lang="it-IT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endParaRPr lang="en-US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24268" y="6524728"/>
            <a:ext cx="642035" cy="333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GV</a:t>
            </a:r>
            <a:r>
              <a:rPr lang="it-IT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endParaRPr lang="en-US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844528" y="1319201"/>
            <a:ext cx="512762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8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5916626" y="3462341"/>
            <a:ext cx="512762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8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3214678" y="1400164"/>
            <a:ext cx="43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4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7215206" y="3500438"/>
            <a:ext cx="43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4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1071538" y="2357430"/>
            <a:ext cx="355600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</a:t>
            </a:r>
          </a:p>
        </p:txBody>
      </p:sp>
      <p:sp>
        <p:nvSpPr>
          <p:cNvPr id="17" name="Line 10"/>
          <p:cNvSpPr>
            <a:spLocks noChangeShapeType="1"/>
          </p:cNvSpPr>
          <p:nvPr/>
        </p:nvSpPr>
        <p:spPr bwMode="auto">
          <a:xfrm flipV="1">
            <a:off x="1120750" y="2474905"/>
            <a:ext cx="204788" cy="158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5572132" y="4300546"/>
            <a:ext cx="355600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</a:t>
            </a:r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 flipV="1">
            <a:off x="5621344" y="4418021"/>
            <a:ext cx="204788" cy="158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644500" y="5857892"/>
            <a:ext cx="355600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</a:t>
            </a:r>
          </a:p>
        </p:txBody>
      </p:sp>
      <p:sp>
        <p:nvSpPr>
          <p:cNvPr id="21" name="Line 10"/>
          <p:cNvSpPr>
            <a:spLocks noChangeShapeType="1"/>
          </p:cNvSpPr>
          <p:nvPr/>
        </p:nvSpPr>
        <p:spPr bwMode="auto">
          <a:xfrm flipV="1">
            <a:off x="714348" y="5929330"/>
            <a:ext cx="204788" cy="158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3571868" y="235743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3575045" y="582932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</a:t>
            </a: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7861325" y="4357694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</a:t>
            </a: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2360599" y="2357430"/>
            <a:ext cx="356188" cy="413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l-GR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α</a:t>
            </a:r>
            <a:endParaRPr lang="en-US" sz="24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Figure2.jp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36" y="3797324"/>
            <a:ext cx="4284980" cy="3060700"/>
          </a:xfrm>
          <a:prstGeom prst="rect">
            <a:avLst/>
          </a:prstGeom>
        </p:spPr>
      </p:pic>
      <p:pic>
        <p:nvPicPr>
          <p:cNvPr id="3" name="Picture 14" descr="qtotimp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88025" y="0"/>
            <a:ext cx="6629400" cy="427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964135" y="1628503"/>
            <a:ext cx="512762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8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804025" y="1874520"/>
            <a:ext cx="43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4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119268" y="3272244"/>
            <a:ext cx="676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p, d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684588" y="3280936"/>
            <a:ext cx="355600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</a:t>
            </a: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V="1">
            <a:off x="3733800" y="3398411"/>
            <a:ext cx="204788" cy="158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>
            <a:off x="2351314" y="3024051"/>
            <a:ext cx="6048194" cy="45719"/>
          </a:xfrm>
          <a:prstGeom prst="line">
            <a:avLst/>
          </a:prstGeom>
          <a:noFill/>
          <a:ln w="57150">
            <a:solidFill>
              <a:srgbClr val="66FF6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7869237" y="2483168"/>
            <a:ext cx="12747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000000"/>
                </a:solidFill>
                <a:effectLst/>
              </a:rPr>
              <a:t>‘Electron’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7947615" y="3395028"/>
            <a:ext cx="1274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000000"/>
                </a:solidFill>
                <a:effectLst/>
              </a:rPr>
              <a:t>‘</a:t>
            </a:r>
            <a:r>
              <a:rPr lang="en-US" sz="1600" b="1" dirty="0" err="1">
                <a:solidFill>
                  <a:srgbClr val="000000"/>
                </a:solidFill>
                <a:effectLst/>
              </a:rPr>
              <a:t>Hadron</a:t>
            </a:r>
            <a:r>
              <a:rPr lang="en-US" sz="1600" b="1" dirty="0">
                <a:solidFill>
                  <a:srgbClr val="000000"/>
                </a:solidFill>
                <a:effectLst/>
              </a:rPr>
              <a:t>’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310" y="1058090"/>
            <a:ext cx="1763486" cy="57426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l"/>
            <a:r>
              <a:rPr lang="it-IT" b="1" dirty="0" smtClean="0">
                <a:solidFill>
                  <a:srgbClr val="000000"/>
                </a:solidFill>
                <a:effectLst/>
              </a:rPr>
              <a:t>Calorimeter</a:t>
            </a:r>
          </a:p>
          <a:p>
            <a:pPr algn="l"/>
            <a:r>
              <a:rPr lang="it-IT" dirty="0" smtClean="0">
                <a:solidFill>
                  <a:srgbClr val="000000"/>
                </a:solidFill>
              </a:rPr>
              <a:t>selection</a:t>
            </a:r>
            <a:endParaRPr lang="en-US" b="1" dirty="0">
              <a:solidFill>
                <a:srgbClr val="000000"/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86512" y="4286256"/>
            <a:ext cx="2544286" cy="1297150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algn="l"/>
            <a:r>
              <a:rPr lang="it-IT" dirty="0" smtClean="0">
                <a:solidFill>
                  <a:srgbClr val="000000"/>
                </a:solidFill>
              </a:rPr>
              <a:t>Tracker Identification</a:t>
            </a:r>
            <a:endParaRPr lang="it-IT" b="1" dirty="0" smtClean="0">
              <a:solidFill>
                <a:srgbClr val="000000"/>
              </a:solidFill>
              <a:effectLst/>
            </a:endParaRPr>
          </a:p>
          <a:p>
            <a:pPr algn="l"/>
            <a:endParaRPr lang="it-IT" b="1" dirty="0" smtClean="0">
              <a:solidFill>
                <a:srgbClr val="000000"/>
              </a:solidFill>
              <a:effectLst/>
            </a:endParaRPr>
          </a:p>
          <a:p>
            <a:pPr algn="l"/>
            <a:r>
              <a:rPr lang="it-IT" b="1" dirty="0" smtClean="0">
                <a:solidFill>
                  <a:srgbClr val="FF0000"/>
                </a:solidFill>
                <a:effectLst/>
              </a:rPr>
              <a:t>Protons (&amp; spillover)</a:t>
            </a:r>
          </a:p>
          <a:p>
            <a:pPr algn="l"/>
            <a:endParaRPr lang="it-IT" b="1" dirty="0" smtClean="0">
              <a:solidFill>
                <a:srgbClr val="000000"/>
              </a:solidFill>
              <a:effectLst/>
            </a:endParaRPr>
          </a:p>
          <a:p>
            <a:pPr algn="l"/>
            <a:r>
              <a:rPr lang="it-IT" b="1" dirty="0" smtClean="0">
                <a:solidFill>
                  <a:srgbClr val="0000CC"/>
                </a:solidFill>
                <a:effectLst/>
              </a:rPr>
              <a:t>Antiprotons</a:t>
            </a:r>
            <a:endParaRPr lang="en-US" b="1" dirty="0">
              <a:solidFill>
                <a:srgbClr val="0000CC"/>
              </a:solidFill>
              <a:effectLst/>
            </a:endParaRPr>
          </a:p>
        </p:txBody>
      </p:sp>
      <p:cxnSp>
        <p:nvCxnSpPr>
          <p:cNvPr id="14" name="Straight Arrow Connector 13"/>
          <p:cNvCxnSpPr>
            <a:stCxn id="13" idx="1"/>
          </p:cNvCxnSpPr>
          <p:nvPr/>
        </p:nvCxnSpPr>
        <p:spPr bwMode="auto">
          <a:xfrm rot="10800000" flipV="1">
            <a:off x="4071934" y="4934830"/>
            <a:ext cx="2214578" cy="4229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10800000" flipV="1">
            <a:off x="2857488" y="5357826"/>
            <a:ext cx="3429026" cy="92869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AutoShape 11"/>
          <p:cNvSpPr>
            <a:spLocks noChangeArrowheads="1"/>
          </p:cNvSpPr>
          <p:nvPr/>
        </p:nvSpPr>
        <p:spPr bwMode="auto">
          <a:xfrm>
            <a:off x="642910" y="4500570"/>
            <a:ext cx="2928958" cy="571504"/>
          </a:xfrm>
          <a:prstGeom prst="wedgeRectCallout">
            <a:avLst>
              <a:gd name="adj1" fmla="val 16127"/>
              <a:gd name="adj2" fmla="val 225487"/>
            </a:avLst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Strong track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requirements:</a:t>
            </a:r>
          </a:p>
          <a:p>
            <a:r>
              <a:rPr lang="it-IT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MDR &gt; 850 GV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Mirko Boezio, CERN, 2008/10/28</a:t>
            </a:r>
            <a:endParaRPr lang="en-US"/>
          </a:p>
        </p:txBody>
      </p:sp>
      <p:sp>
        <p:nvSpPr>
          <p:cNvPr id="354306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54307" name="Picture 3" descr="antip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3" y="3175"/>
            <a:ext cx="9131300" cy="6856413"/>
          </a:xfrm>
          <a:prstGeom prst="rect">
            <a:avLst/>
          </a:prstGeom>
          <a:noFill/>
        </p:spPr>
      </p:pic>
      <p:sp>
        <p:nvSpPr>
          <p:cNvPr id="354308" name="Rectangle 4"/>
          <p:cNvSpPr>
            <a:spLocks noChangeArrowheads="1"/>
          </p:cNvSpPr>
          <p:nvPr/>
        </p:nvSpPr>
        <p:spPr bwMode="auto">
          <a:xfrm>
            <a:off x="3025775" y="3487738"/>
            <a:ext cx="3321050" cy="1851025"/>
          </a:xfrm>
          <a:prstGeom prst="rect">
            <a:avLst/>
          </a:prstGeom>
          <a:solidFill>
            <a:srgbClr val="FFFF66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11.6 GV </a:t>
            </a:r>
          </a:p>
          <a:p>
            <a:pPr algn="ctr" eaLnBrk="1" hangingPunct="1"/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interacting anti-proton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49263" y="260350"/>
            <a:ext cx="8224837" cy="707886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GB" sz="4000" dirty="0" smtClean="0"/>
              <a:t>Antiproton to proton ratio</a:t>
            </a:r>
            <a:endParaRPr lang="it-IT" sz="4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  <p:pic>
        <p:nvPicPr>
          <p:cNvPr id="6" name="Content Placeholder 5" descr="ratio_pamela_cont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7300" y="1605755"/>
            <a:ext cx="6928142" cy="4718304"/>
          </a:xfrm>
        </p:spPr>
      </p:pic>
      <p:sp>
        <p:nvSpPr>
          <p:cNvPr id="5" name="Rectangle 4"/>
          <p:cNvSpPr>
            <a:spLocks/>
          </p:cNvSpPr>
          <p:nvPr/>
        </p:nvSpPr>
        <p:spPr bwMode="auto">
          <a:xfrm>
            <a:off x="928662" y="6188433"/>
            <a:ext cx="2286016" cy="240963"/>
          </a:xfrm>
          <a:prstGeom prst="rect">
            <a:avLst/>
          </a:prstGeom>
          <a:solidFill>
            <a:srgbClr val="FFFF66"/>
          </a:solidFill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square" lIns="0" tIns="0" rIns="57799" bIns="0">
            <a:spAutoFit/>
          </a:bodyPr>
          <a:lstStyle/>
          <a:p>
            <a:pPr marL="57150">
              <a:lnSpc>
                <a:spcPct val="87000"/>
              </a:lnSpc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 </a:t>
            </a:r>
            <a:r>
              <a:rPr lang="it-IT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Astro-ph 0810.4994</a:t>
            </a:r>
            <a:endParaRPr lang="en-US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Arial" charset="0"/>
            </a:endParaRPr>
          </a:p>
        </p:txBody>
      </p:sp>
    </p:spTree>
  </p:cSld>
  <p:clrMapOvr>
    <a:masterClrMapping/>
  </p:clrMapOvr>
  <p:transition advTm="495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GB" u="sng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Antiproton to proton ratio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49263" y="260350"/>
            <a:ext cx="82248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4000" b="1" i="0" u="sng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Content Placeholder 10" descr="ratio_pamela_models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7300" y="1605755"/>
            <a:ext cx="6928142" cy="4718304"/>
          </a:xfrm>
        </p:spPr>
      </p:pic>
      <p:sp>
        <p:nvSpPr>
          <p:cNvPr id="12" name="TextBox 11"/>
          <p:cNvSpPr txBox="1"/>
          <p:nvPr/>
        </p:nvSpPr>
        <p:spPr>
          <a:xfrm>
            <a:off x="2143108" y="1643050"/>
            <a:ext cx="3053080" cy="333296"/>
          </a:xfrm>
          <a:prstGeom prst="rect">
            <a:avLst/>
          </a:prstGeom>
          <a:solidFill>
            <a:srgbClr val="FFFF66"/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Seconday Production Models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9531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pbar_flux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571612"/>
            <a:ext cx="6958584" cy="4739035"/>
          </a:xfr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GB" u="sng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Antiproton Flux</a:t>
            </a:r>
            <a:endParaRPr lang="en-US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 rot="2278753">
            <a:off x="6633422" y="1819065"/>
            <a:ext cx="1706563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 dirty="0">
                <a:solidFill>
                  <a:srgbClr val="FF0000"/>
                </a:solidFill>
                <a:latin typeface="Franklin Gothic Medium" pitchFamily="34" charset="0"/>
              </a:rPr>
              <a:t>Preliminary</a:t>
            </a:r>
            <a:endParaRPr lang="en-GB" sz="2400" dirty="0">
              <a:solidFill>
                <a:srgbClr val="FF0000"/>
              </a:solidFill>
              <a:latin typeface="Franklin Gothic Medium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49263" y="260350"/>
            <a:ext cx="82248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4000" b="1" i="0" u="sng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08378" y="6429396"/>
            <a:ext cx="3509743" cy="3065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From Petter Hofverberg’s PhD Thesis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22"/>
          <p:cNvSpPr txBox="1">
            <a:spLocks noChangeArrowheads="1"/>
          </p:cNvSpPr>
          <p:nvPr/>
        </p:nvSpPr>
        <p:spPr bwMode="auto">
          <a:xfrm>
            <a:off x="4000520" y="1066800"/>
            <a:ext cx="2138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statistical errors only</a:t>
            </a:r>
          </a:p>
          <a:p>
            <a:r>
              <a:rPr lang="en-US" sz="1200"/>
              <a:t>energy in the spectrometer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3000364" y="1532908"/>
            <a:ext cx="2857520" cy="306559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GB" sz="16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Secondary production</a:t>
            </a:r>
            <a:r>
              <a:rPr lang="en-GB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GB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Straight Arrow Connector 13"/>
          <p:cNvCxnSpPr>
            <a:stCxn id="13" idx="2"/>
          </p:cNvCxnSpPr>
          <p:nvPr/>
        </p:nvCxnSpPr>
        <p:spPr bwMode="auto">
          <a:xfrm rot="16200000" flipH="1">
            <a:off x="3920109" y="2348482"/>
            <a:ext cx="1375221" cy="35719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>
            <a:stCxn id="13" idx="2"/>
          </p:cNvCxnSpPr>
          <p:nvPr/>
        </p:nvCxnSpPr>
        <p:spPr bwMode="auto">
          <a:xfrm rot="16200000" flipH="1">
            <a:off x="3741514" y="2527077"/>
            <a:ext cx="1589535" cy="21431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0" y="4714884"/>
            <a:ext cx="1714480" cy="89575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GB" sz="12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Primary production</a:t>
            </a:r>
          </a:p>
          <a:p>
            <a:pPr eaLnBrk="1" hangingPunct="1"/>
            <a:r>
              <a:rPr lang="en-GB" sz="12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Evaporation Mini Black Holes:</a:t>
            </a:r>
          </a:p>
          <a:p>
            <a:pPr eaLnBrk="1" hangingPunct="1"/>
            <a:r>
              <a:rPr lang="en-GB" sz="1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Yoshimura et al.</a:t>
            </a:r>
          </a:p>
          <a:p>
            <a:pPr eaLnBrk="1" hangingPunct="1"/>
            <a:r>
              <a:rPr lang="en-GB" sz="12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Maki et al.</a:t>
            </a:r>
          </a:p>
        </p:txBody>
      </p:sp>
      <p:cxnSp>
        <p:nvCxnSpPr>
          <p:cNvPr id="20" name="Straight Arrow Connector 19"/>
          <p:cNvCxnSpPr>
            <a:stCxn id="18" idx="3"/>
          </p:cNvCxnSpPr>
          <p:nvPr/>
        </p:nvCxnSpPr>
        <p:spPr bwMode="auto">
          <a:xfrm flipV="1">
            <a:off x="1714480" y="3500438"/>
            <a:ext cx="714380" cy="166232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>
            <a:stCxn id="18" idx="3"/>
          </p:cNvCxnSpPr>
          <p:nvPr/>
        </p:nvCxnSpPr>
        <p:spPr bwMode="auto">
          <a:xfrm flipV="1">
            <a:off x="1714480" y="4000504"/>
            <a:ext cx="2357454" cy="116225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advTm="495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-1714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dirty="0" smtClean="0"/>
              <a:t>PAMELA Collaboration</a:t>
            </a:r>
          </a:p>
        </p:txBody>
      </p:sp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1458913" y="1844675"/>
            <a:ext cx="6208712" cy="3641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7677150" y="1947863"/>
            <a:ext cx="1463675" cy="2919412"/>
            <a:chOff x="4836" y="1227"/>
            <a:chExt cx="922" cy="1839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</p:grpSpPr>
        <p:sp>
          <p:nvSpPr>
            <p:cNvPr id="20528" name="Rectangle 7"/>
            <p:cNvSpPr>
              <a:spLocks noChangeArrowheads="1"/>
            </p:cNvSpPr>
            <p:nvPr/>
          </p:nvSpPr>
          <p:spPr bwMode="auto">
            <a:xfrm>
              <a:off x="4888" y="1227"/>
              <a:ext cx="832" cy="18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29" name="Text Box 8"/>
            <p:cNvSpPr txBox="1">
              <a:spLocks noChangeArrowheads="1"/>
            </p:cNvSpPr>
            <p:nvPr/>
          </p:nvSpPr>
          <p:spPr bwMode="auto">
            <a:xfrm>
              <a:off x="4836" y="2639"/>
              <a:ext cx="923" cy="405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buClr>
                  <a:srgbClr val="FFFFFF"/>
                </a:buClr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0">
                  <a:solidFill>
                    <a:srgbClr val="FFFFFF"/>
                  </a:solidFill>
                  <a:latin typeface="Times New Roman" pitchFamily="18" charset="0"/>
                </a:rPr>
                <a:t>Moscow </a:t>
              </a:r>
            </a:p>
            <a:p>
              <a:pPr algn="ctr">
                <a:lnSpc>
                  <a:spcPct val="100000"/>
                </a:lnSpc>
                <a:buClr>
                  <a:srgbClr val="FFFFFF"/>
                </a:buClr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0">
                  <a:solidFill>
                    <a:srgbClr val="FFFFFF"/>
                  </a:solidFill>
                  <a:latin typeface="Times New Roman" pitchFamily="18" charset="0"/>
                </a:rPr>
                <a:t>St. Petersburg</a:t>
              </a:r>
            </a:p>
          </p:txBody>
        </p:sp>
        <p:pic>
          <p:nvPicPr>
            <p:cNvPr id="20530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98" y="1563"/>
              <a:ext cx="475" cy="355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</p:pic>
        <p:sp>
          <p:nvSpPr>
            <p:cNvPr id="20531" name="Text Box 10"/>
            <p:cNvSpPr txBox="1">
              <a:spLocks noChangeArrowheads="1"/>
            </p:cNvSpPr>
            <p:nvPr/>
          </p:nvSpPr>
          <p:spPr bwMode="auto">
            <a:xfrm>
              <a:off x="4974" y="1241"/>
              <a:ext cx="681" cy="290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buClr>
                  <a:srgbClr val="FFFFFF"/>
                </a:buClr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400" b="0">
                  <a:solidFill>
                    <a:srgbClr val="FFFFFF"/>
                  </a:solidFill>
                  <a:latin typeface="Times New Roman" pitchFamily="18" charset="0"/>
                </a:rPr>
                <a:t>Russia:</a:t>
              </a:r>
            </a:p>
          </p:txBody>
        </p:sp>
        <p:pic>
          <p:nvPicPr>
            <p:cNvPr id="20532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057" y="1989"/>
              <a:ext cx="655" cy="308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</p:pic>
        <p:pic>
          <p:nvPicPr>
            <p:cNvPr id="20533" name="Picture 1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052" y="2348"/>
              <a:ext cx="562" cy="293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</p:pic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4786314" y="5999163"/>
            <a:ext cx="2568575" cy="858837"/>
            <a:chOff x="2999" y="3791"/>
            <a:chExt cx="1618" cy="541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</p:grpSpPr>
        <p:sp>
          <p:nvSpPr>
            <p:cNvPr id="20524" name="Rectangle 14"/>
            <p:cNvSpPr>
              <a:spLocks noChangeArrowheads="1"/>
            </p:cNvSpPr>
            <p:nvPr/>
          </p:nvSpPr>
          <p:spPr bwMode="auto">
            <a:xfrm>
              <a:off x="3000" y="3797"/>
              <a:ext cx="1600" cy="504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525" name="Picture 1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829" y="3829"/>
              <a:ext cx="614" cy="31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</p:pic>
        <p:sp>
          <p:nvSpPr>
            <p:cNvPr id="20526" name="Text Box 16"/>
            <p:cNvSpPr txBox="1">
              <a:spLocks noChangeArrowheads="1"/>
            </p:cNvSpPr>
            <p:nvPr/>
          </p:nvSpPr>
          <p:spPr bwMode="auto">
            <a:xfrm>
              <a:off x="2999" y="3791"/>
              <a:ext cx="776" cy="290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buClr>
                  <a:srgbClr val="FFFFFF"/>
                </a:buClr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400" b="0" dirty="0">
                  <a:solidFill>
                    <a:srgbClr val="FFFFFF"/>
                  </a:solidFill>
                  <a:latin typeface="Times New Roman" pitchFamily="18" charset="0"/>
                </a:rPr>
                <a:t>Sweden:</a:t>
              </a:r>
            </a:p>
          </p:txBody>
        </p:sp>
        <p:sp>
          <p:nvSpPr>
            <p:cNvPr id="20527" name="Text Box 17"/>
            <p:cNvSpPr txBox="1">
              <a:spLocks noChangeArrowheads="1"/>
            </p:cNvSpPr>
            <p:nvPr/>
          </p:nvSpPr>
          <p:spPr bwMode="auto">
            <a:xfrm>
              <a:off x="3511" y="4101"/>
              <a:ext cx="1107" cy="232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buClr>
                  <a:srgbClr val="FFFFFF"/>
                </a:buClr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0">
                  <a:solidFill>
                    <a:srgbClr val="FFFFFF"/>
                  </a:solidFill>
                  <a:latin typeface="Times New Roman" pitchFamily="18" charset="0"/>
                </a:rPr>
                <a:t>KTH, Stockholm</a:t>
              </a:r>
            </a:p>
          </p:txBody>
        </p:sp>
      </p:grpSp>
      <p:sp>
        <p:nvSpPr>
          <p:cNvPr id="20486" name="Oval 18"/>
          <p:cNvSpPr>
            <a:spLocks noChangeArrowheads="1"/>
          </p:cNvSpPr>
          <p:nvPr/>
        </p:nvSpPr>
        <p:spPr bwMode="auto">
          <a:xfrm>
            <a:off x="4584700" y="3462338"/>
            <a:ext cx="228600" cy="190500"/>
          </a:xfrm>
          <a:prstGeom prst="ellipse">
            <a:avLst/>
          </a:pr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7" name="Line 19"/>
          <p:cNvSpPr>
            <a:spLocks noChangeShapeType="1"/>
          </p:cNvSpPr>
          <p:nvPr/>
        </p:nvSpPr>
        <p:spPr bwMode="auto">
          <a:xfrm flipH="1" flipV="1">
            <a:off x="4208463" y="1770063"/>
            <a:ext cx="481012" cy="1695450"/>
          </a:xfrm>
          <a:prstGeom prst="line">
            <a:avLst/>
          </a:prstGeom>
          <a:noFill/>
          <a:ln w="2844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8" name="Oval 20"/>
          <p:cNvSpPr>
            <a:spLocks noChangeArrowheads="1"/>
          </p:cNvSpPr>
          <p:nvPr/>
        </p:nvSpPr>
        <p:spPr bwMode="auto">
          <a:xfrm>
            <a:off x="4419600" y="3271838"/>
            <a:ext cx="228600" cy="190500"/>
          </a:xfrm>
          <a:prstGeom prst="ellipse">
            <a:avLst/>
          </a:pr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9" name="Line 21"/>
          <p:cNvSpPr>
            <a:spLocks noChangeShapeType="1"/>
          </p:cNvSpPr>
          <p:nvPr/>
        </p:nvSpPr>
        <p:spPr bwMode="auto">
          <a:xfrm flipV="1">
            <a:off x="3670300" y="3490913"/>
            <a:ext cx="812800" cy="2503487"/>
          </a:xfrm>
          <a:prstGeom prst="line">
            <a:avLst/>
          </a:prstGeom>
          <a:noFill/>
          <a:ln w="2844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0" name="Oval 22"/>
          <p:cNvSpPr>
            <a:spLocks noChangeArrowheads="1"/>
          </p:cNvSpPr>
          <p:nvPr/>
        </p:nvSpPr>
        <p:spPr bwMode="auto">
          <a:xfrm>
            <a:off x="4622800" y="3094038"/>
            <a:ext cx="228600" cy="190500"/>
          </a:xfrm>
          <a:prstGeom prst="ellipse">
            <a:avLst/>
          </a:pr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1" name="Line 23"/>
          <p:cNvSpPr>
            <a:spLocks noChangeShapeType="1"/>
          </p:cNvSpPr>
          <p:nvPr/>
        </p:nvSpPr>
        <p:spPr bwMode="auto">
          <a:xfrm flipH="1" flipV="1">
            <a:off x="4759325" y="3092450"/>
            <a:ext cx="603250" cy="2914650"/>
          </a:xfrm>
          <a:prstGeom prst="line">
            <a:avLst/>
          </a:prstGeom>
          <a:noFill/>
          <a:ln w="2844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2" name="Oval 24"/>
          <p:cNvSpPr>
            <a:spLocks noChangeArrowheads="1"/>
          </p:cNvSpPr>
          <p:nvPr/>
        </p:nvSpPr>
        <p:spPr bwMode="auto">
          <a:xfrm>
            <a:off x="4940300" y="3132138"/>
            <a:ext cx="228600" cy="190500"/>
          </a:xfrm>
          <a:prstGeom prst="ellipse">
            <a:avLst/>
          </a:pr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3" name="Line 25"/>
          <p:cNvSpPr>
            <a:spLocks noChangeShapeType="1"/>
          </p:cNvSpPr>
          <p:nvPr/>
        </p:nvSpPr>
        <p:spPr bwMode="auto">
          <a:xfrm flipH="1">
            <a:off x="5038725" y="2941638"/>
            <a:ext cx="2736850" cy="254000"/>
          </a:xfrm>
          <a:prstGeom prst="line">
            <a:avLst/>
          </a:prstGeom>
          <a:noFill/>
          <a:ln w="2844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1714480" y="6049963"/>
            <a:ext cx="2665413" cy="808037"/>
            <a:chOff x="1064" y="3791"/>
            <a:chExt cx="1679" cy="509"/>
          </a:xfrm>
          <a:noFill/>
        </p:grpSpPr>
        <p:sp>
          <p:nvSpPr>
            <p:cNvPr id="20520" name="Text Box 27"/>
            <p:cNvSpPr txBox="1">
              <a:spLocks noChangeArrowheads="1"/>
            </p:cNvSpPr>
            <p:nvPr/>
          </p:nvSpPr>
          <p:spPr bwMode="auto">
            <a:xfrm>
              <a:off x="1064" y="3791"/>
              <a:ext cx="881" cy="2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buClr>
                  <a:srgbClr val="FFFFFF"/>
                </a:buClr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400" b="0" dirty="0">
                  <a:solidFill>
                    <a:srgbClr val="FFFFFF"/>
                  </a:solidFill>
                  <a:latin typeface="Times New Roman" pitchFamily="18" charset="0"/>
                </a:rPr>
                <a:t>Germany:</a:t>
              </a:r>
            </a:p>
          </p:txBody>
        </p:sp>
        <p:sp>
          <p:nvSpPr>
            <p:cNvPr id="20521" name="Text Box 28"/>
            <p:cNvSpPr txBox="1">
              <a:spLocks noChangeArrowheads="1"/>
            </p:cNvSpPr>
            <p:nvPr/>
          </p:nvSpPr>
          <p:spPr bwMode="auto">
            <a:xfrm>
              <a:off x="1967" y="4053"/>
              <a:ext cx="507" cy="2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buClr>
                  <a:srgbClr val="FFFFFF"/>
                </a:buClr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0" dirty="0">
                  <a:solidFill>
                    <a:srgbClr val="FFFFFF"/>
                  </a:solidFill>
                  <a:latin typeface="Times New Roman" pitchFamily="18" charset="0"/>
                </a:rPr>
                <a:t>Siegen</a:t>
              </a:r>
            </a:p>
          </p:txBody>
        </p:sp>
        <p:sp>
          <p:nvSpPr>
            <p:cNvPr id="20522" name="Rectangle 29"/>
            <p:cNvSpPr>
              <a:spLocks noChangeArrowheads="1"/>
            </p:cNvSpPr>
            <p:nvPr/>
          </p:nvSpPr>
          <p:spPr bwMode="auto">
            <a:xfrm>
              <a:off x="1064" y="3797"/>
              <a:ext cx="1680" cy="504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523" name="Picture 30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897" y="3805"/>
              <a:ext cx="790" cy="292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</p:pic>
      </p:grp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712788" y="836613"/>
            <a:ext cx="7673975" cy="989012"/>
            <a:chOff x="449" y="527"/>
            <a:chExt cx="4834" cy="623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</p:grpSpPr>
        <p:sp>
          <p:nvSpPr>
            <p:cNvPr id="20496" name="Text Box 32"/>
            <p:cNvSpPr txBox="1">
              <a:spLocks noChangeArrowheads="1"/>
            </p:cNvSpPr>
            <p:nvPr/>
          </p:nvSpPr>
          <p:spPr bwMode="auto">
            <a:xfrm>
              <a:off x="449" y="609"/>
              <a:ext cx="521" cy="290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buClr>
                  <a:srgbClr val="FFFFFF"/>
                </a:buClr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400" b="0">
                  <a:solidFill>
                    <a:srgbClr val="FFFFFF"/>
                  </a:solidFill>
                  <a:latin typeface="Times New Roman" pitchFamily="18" charset="0"/>
                </a:rPr>
                <a:t>Italy:</a:t>
              </a:r>
            </a:p>
          </p:txBody>
        </p:sp>
        <p:sp>
          <p:nvSpPr>
            <p:cNvPr id="20497" name="Rectangle 33"/>
            <p:cNvSpPr>
              <a:spLocks noChangeArrowheads="1"/>
            </p:cNvSpPr>
            <p:nvPr/>
          </p:nvSpPr>
          <p:spPr bwMode="auto">
            <a:xfrm>
              <a:off x="452" y="527"/>
              <a:ext cx="4832" cy="608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" name="Group 34"/>
            <p:cNvGrpSpPr>
              <a:grpSpLocks/>
            </p:cNvGrpSpPr>
            <p:nvPr/>
          </p:nvGrpSpPr>
          <p:grpSpPr bwMode="auto">
            <a:xfrm>
              <a:off x="978" y="569"/>
              <a:ext cx="4226" cy="581"/>
              <a:chOff x="978" y="569"/>
              <a:chExt cx="4226" cy="581"/>
            </a:xfrm>
            <a:grpFill/>
          </p:grpSpPr>
          <p:grpSp>
            <p:nvGrpSpPr>
              <p:cNvPr id="7" name="Group 35"/>
              <p:cNvGrpSpPr>
                <a:grpSpLocks/>
              </p:cNvGrpSpPr>
              <p:nvPr/>
            </p:nvGrpSpPr>
            <p:grpSpPr bwMode="auto">
              <a:xfrm>
                <a:off x="978" y="569"/>
                <a:ext cx="406" cy="581"/>
                <a:chOff x="978" y="569"/>
                <a:chExt cx="406" cy="581"/>
              </a:xfrm>
              <a:grpFill/>
            </p:grpSpPr>
            <p:pic>
              <p:nvPicPr>
                <p:cNvPr id="20518" name="Picture 36"/>
                <p:cNvPicPr>
                  <a:picLocks noChangeAspect="1" noChangeArrowheads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989" y="569"/>
                  <a:ext cx="396" cy="396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</p:pic>
            <p:sp>
              <p:nvSpPr>
                <p:cNvPr id="20519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978" y="919"/>
                  <a:ext cx="363" cy="232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>
                    <a:lnSpc>
                      <a:spcPct val="100000"/>
                    </a:lnSpc>
                    <a:buClr>
                      <a:srgbClr val="FFFFFF"/>
                    </a:buClr>
                    <a:buFont typeface="Times New Roman" pitchFamily="18" charset="0"/>
                    <a:buNone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</a:pPr>
                  <a:r>
                    <a:rPr lang="en-GB" b="0">
                      <a:solidFill>
                        <a:srgbClr val="FFFFFF"/>
                      </a:solidFill>
                      <a:latin typeface="Times New Roman" pitchFamily="18" charset="0"/>
                    </a:rPr>
                    <a:t>Bari</a:t>
                  </a:r>
                </a:p>
              </p:txBody>
            </p:sp>
          </p:grpSp>
          <p:grpSp>
            <p:nvGrpSpPr>
              <p:cNvPr id="8" name="Group 38"/>
              <p:cNvGrpSpPr>
                <a:grpSpLocks/>
              </p:cNvGrpSpPr>
              <p:nvPr/>
            </p:nvGrpSpPr>
            <p:grpSpPr bwMode="auto">
              <a:xfrm>
                <a:off x="1377" y="585"/>
                <a:ext cx="618" cy="565"/>
                <a:chOff x="1377" y="585"/>
                <a:chExt cx="618" cy="565"/>
              </a:xfrm>
              <a:grpFill/>
            </p:grpSpPr>
            <p:pic>
              <p:nvPicPr>
                <p:cNvPr id="20516" name="Picture 39"/>
                <p:cNvPicPr>
                  <a:picLocks noChangeAspect="1" noChangeArrowheads="1"/>
                </p:cNvPicPr>
                <p:nvPr/>
              </p:nvPicPr>
              <p:blipFill>
                <a:blip r:embed="rId9"/>
                <a:srcRect/>
                <a:stretch>
                  <a:fillRect/>
                </a:stretch>
              </p:blipFill>
              <p:spPr bwMode="auto">
                <a:xfrm>
                  <a:off x="1493" y="585"/>
                  <a:ext cx="396" cy="396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</p:pic>
            <p:sp>
              <p:nvSpPr>
                <p:cNvPr id="20517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1377" y="919"/>
                  <a:ext cx="619" cy="232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>
                    <a:lnSpc>
                      <a:spcPct val="100000"/>
                    </a:lnSpc>
                    <a:buClr>
                      <a:srgbClr val="FFFFFF"/>
                    </a:buClr>
                    <a:buFont typeface="Times New Roman" pitchFamily="18" charset="0"/>
                    <a:buNone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</a:pPr>
                  <a:r>
                    <a:rPr lang="en-GB" b="0">
                      <a:solidFill>
                        <a:srgbClr val="FFFFFF"/>
                      </a:solidFill>
                      <a:latin typeface="Times New Roman" pitchFamily="18" charset="0"/>
                    </a:rPr>
                    <a:t>Florence</a:t>
                  </a:r>
                </a:p>
              </p:txBody>
            </p:sp>
          </p:grpSp>
          <p:grpSp>
            <p:nvGrpSpPr>
              <p:cNvPr id="9" name="Group 41"/>
              <p:cNvGrpSpPr>
                <a:grpSpLocks/>
              </p:cNvGrpSpPr>
              <p:nvPr/>
            </p:nvGrpSpPr>
            <p:grpSpPr bwMode="auto">
              <a:xfrm>
                <a:off x="2001" y="654"/>
                <a:ext cx="570" cy="496"/>
                <a:chOff x="2001" y="654"/>
                <a:chExt cx="570" cy="496"/>
              </a:xfrm>
              <a:grpFill/>
            </p:grpSpPr>
            <p:sp>
              <p:nvSpPr>
                <p:cNvPr id="20514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2001" y="919"/>
                  <a:ext cx="571" cy="232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>
                    <a:lnSpc>
                      <a:spcPct val="100000"/>
                    </a:lnSpc>
                    <a:buClr>
                      <a:srgbClr val="FFFFFF"/>
                    </a:buClr>
                    <a:buFont typeface="Times New Roman" pitchFamily="18" charset="0"/>
                    <a:buNone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</a:pPr>
                  <a:r>
                    <a:rPr lang="en-GB" b="0">
                      <a:solidFill>
                        <a:srgbClr val="FFFFFF"/>
                      </a:solidFill>
                      <a:latin typeface="Times New Roman" pitchFamily="18" charset="0"/>
                    </a:rPr>
                    <a:t>Frascati</a:t>
                  </a:r>
                </a:p>
              </p:txBody>
            </p:sp>
            <p:pic>
              <p:nvPicPr>
                <p:cNvPr id="20515" name="Picture 43"/>
                <p:cNvPicPr>
                  <a:picLocks noChangeAspect="1" noChangeArrowheads="1"/>
                </p:cNvPicPr>
                <p:nvPr/>
              </p:nvPicPr>
              <p:blipFill>
                <a:blip r:embed="rId10"/>
                <a:srcRect/>
                <a:stretch>
                  <a:fillRect/>
                </a:stretch>
              </p:blipFill>
              <p:spPr bwMode="auto">
                <a:xfrm>
                  <a:off x="2077" y="654"/>
                  <a:ext cx="423" cy="242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</p:pic>
          </p:grpSp>
          <p:grpSp>
            <p:nvGrpSpPr>
              <p:cNvPr id="10" name="Group 44"/>
              <p:cNvGrpSpPr>
                <a:grpSpLocks/>
              </p:cNvGrpSpPr>
              <p:nvPr/>
            </p:nvGrpSpPr>
            <p:grpSpPr bwMode="auto">
              <a:xfrm>
                <a:off x="3713" y="579"/>
                <a:ext cx="514" cy="571"/>
                <a:chOff x="3713" y="579"/>
                <a:chExt cx="514" cy="571"/>
              </a:xfrm>
              <a:grpFill/>
            </p:grpSpPr>
            <p:sp>
              <p:nvSpPr>
                <p:cNvPr id="20512" name="Text Box 45"/>
                <p:cNvSpPr txBox="1">
                  <a:spLocks noChangeArrowheads="1"/>
                </p:cNvSpPr>
                <p:nvPr/>
              </p:nvSpPr>
              <p:spPr bwMode="auto">
                <a:xfrm>
                  <a:off x="3713" y="919"/>
                  <a:ext cx="515" cy="232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>
                    <a:lnSpc>
                      <a:spcPct val="100000"/>
                    </a:lnSpc>
                    <a:buClr>
                      <a:srgbClr val="FFFFFF"/>
                    </a:buClr>
                    <a:buFont typeface="Times New Roman" pitchFamily="18" charset="0"/>
                    <a:buNone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</a:pPr>
                  <a:r>
                    <a:rPr lang="en-GB" b="0">
                      <a:solidFill>
                        <a:srgbClr val="FFFFFF"/>
                      </a:solidFill>
                      <a:latin typeface="Times New Roman" pitchFamily="18" charset="0"/>
                    </a:rPr>
                    <a:t>Trieste</a:t>
                  </a:r>
                </a:p>
              </p:txBody>
            </p:sp>
            <p:pic>
              <p:nvPicPr>
                <p:cNvPr id="20513" name="Picture 46"/>
                <p:cNvPicPr>
                  <a:picLocks noChangeAspect="1" noChangeArrowheads="1"/>
                </p:cNvPicPr>
                <p:nvPr/>
              </p:nvPicPr>
              <p:blipFill>
                <a:blip r:embed="rId11"/>
                <a:srcRect/>
                <a:stretch>
                  <a:fillRect/>
                </a:stretch>
              </p:blipFill>
              <p:spPr bwMode="auto">
                <a:xfrm>
                  <a:off x="3783" y="579"/>
                  <a:ext cx="376" cy="376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</p:pic>
          </p:grpSp>
          <p:grpSp>
            <p:nvGrpSpPr>
              <p:cNvPr id="11" name="Group 47"/>
              <p:cNvGrpSpPr>
                <a:grpSpLocks/>
              </p:cNvGrpSpPr>
              <p:nvPr/>
            </p:nvGrpSpPr>
            <p:grpSpPr bwMode="auto">
              <a:xfrm>
                <a:off x="2631" y="574"/>
                <a:ext cx="515" cy="576"/>
                <a:chOff x="2631" y="574"/>
                <a:chExt cx="515" cy="576"/>
              </a:xfrm>
              <a:grpFill/>
            </p:grpSpPr>
            <p:sp>
              <p:nvSpPr>
                <p:cNvPr id="20510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2631" y="919"/>
                  <a:ext cx="516" cy="232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lIns="90000" tIns="46800" rIns="90000" bIns="46800">
                  <a:spAutoFit/>
                </a:bodyPr>
                <a:lstStyle/>
                <a:p>
                  <a:pPr>
                    <a:lnSpc>
                      <a:spcPct val="100000"/>
                    </a:lnSpc>
                    <a:buClr>
                      <a:srgbClr val="FFFFFF"/>
                    </a:buClr>
                    <a:buFont typeface="Times New Roman" pitchFamily="18" charset="0"/>
                    <a:buNone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</a:pPr>
                  <a:r>
                    <a:rPr lang="en-GB" b="0">
                      <a:solidFill>
                        <a:srgbClr val="FFFFFF"/>
                      </a:solidFill>
                      <a:latin typeface="Times New Roman" pitchFamily="18" charset="0"/>
                    </a:rPr>
                    <a:t>Naples</a:t>
                  </a:r>
                </a:p>
              </p:txBody>
            </p:sp>
            <p:pic>
              <p:nvPicPr>
                <p:cNvPr id="20511" name="Picture 49"/>
                <p:cNvPicPr>
                  <a:picLocks noChangeAspect="1" noChangeArrowheads="1"/>
                </p:cNvPicPr>
                <p:nvPr/>
              </p:nvPicPr>
              <p:blipFill>
                <a:blip r:embed="rId12"/>
                <a:srcRect/>
                <a:stretch>
                  <a:fillRect/>
                </a:stretch>
              </p:blipFill>
              <p:spPr bwMode="auto">
                <a:xfrm>
                  <a:off x="2700" y="574"/>
                  <a:ext cx="367" cy="360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</p:pic>
          </p:grpSp>
          <p:grpSp>
            <p:nvGrpSpPr>
              <p:cNvPr id="12" name="Group 50"/>
              <p:cNvGrpSpPr>
                <a:grpSpLocks/>
              </p:cNvGrpSpPr>
              <p:nvPr/>
            </p:nvGrpSpPr>
            <p:grpSpPr bwMode="auto">
              <a:xfrm>
                <a:off x="3206" y="611"/>
                <a:ext cx="486" cy="539"/>
                <a:chOff x="3206" y="611"/>
                <a:chExt cx="486" cy="539"/>
              </a:xfrm>
              <a:grpFill/>
            </p:grpSpPr>
            <p:sp>
              <p:nvSpPr>
                <p:cNvPr id="20508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3206" y="919"/>
                  <a:ext cx="458" cy="232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>
                    <a:lnSpc>
                      <a:spcPct val="100000"/>
                    </a:lnSpc>
                    <a:buClr>
                      <a:srgbClr val="FFFFFF"/>
                    </a:buClr>
                    <a:buFont typeface="Times New Roman" pitchFamily="18" charset="0"/>
                    <a:buNone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</a:pPr>
                  <a:r>
                    <a:rPr lang="en-GB" b="0">
                      <a:solidFill>
                        <a:srgbClr val="FFFFFF"/>
                      </a:solidFill>
                      <a:latin typeface="Times New Roman" pitchFamily="18" charset="0"/>
                    </a:rPr>
                    <a:t>Rome</a:t>
                  </a:r>
                </a:p>
              </p:txBody>
            </p:sp>
            <p:pic>
              <p:nvPicPr>
                <p:cNvPr id="20509" name="Picture 52"/>
                <p:cNvPicPr>
                  <a:picLocks noChangeAspect="1" noChangeArrowheads="1"/>
                </p:cNvPicPr>
                <p:nvPr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3246" y="611"/>
                  <a:ext cx="447" cy="355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</p:pic>
          </p:grpSp>
          <p:grpSp>
            <p:nvGrpSpPr>
              <p:cNvPr id="13" name="Group 53"/>
              <p:cNvGrpSpPr>
                <a:grpSpLocks/>
              </p:cNvGrpSpPr>
              <p:nvPr/>
            </p:nvGrpSpPr>
            <p:grpSpPr bwMode="auto">
              <a:xfrm>
                <a:off x="4217" y="623"/>
                <a:ext cx="987" cy="519"/>
                <a:chOff x="4217" y="623"/>
                <a:chExt cx="987" cy="519"/>
              </a:xfrm>
              <a:grpFill/>
            </p:grpSpPr>
            <p:pic>
              <p:nvPicPr>
                <p:cNvPr id="20506" name="Picture 54"/>
                <p:cNvPicPr>
                  <a:picLocks noChangeAspect="1" noChangeArrowheads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423" y="623"/>
                  <a:ext cx="504" cy="28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</p:pic>
            <p:sp>
              <p:nvSpPr>
                <p:cNvPr id="20507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4217" y="911"/>
                  <a:ext cx="988" cy="232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>
                    <a:lnSpc>
                      <a:spcPct val="100000"/>
                    </a:lnSpc>
                    <a:buClr>
                      <a:srgbClr val="FFFFFF"/>
                    </a:buClr>
                    <a:buFont typeface="Times New Roman" pitchFamily="18" charset="0"/>
                    <a:buNone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</a:pPr>
                  <a:r>
                    <a:rPr lang="en-GB" b="0">
                      <a:solidFill>
                        <a:srgbClr val="FFFFFF"/>
                      </a:solidFill>
                      <a:latin typeface="Times New Roman" pitchFamily="18" charset="0"/>
                    </a:rPr>
                    <a:t>CNR, Florence</a:t>
                  </a:r>
                </a:p>
              </p:txBody>
            </p:sp>
          </p:grpSp>
        </p:grpSp>
      </p:grpSp>
    </p:spTree>
  </p:cSld>
  <p:clrMapOvr>
    <a:masterClrMapping/>
  </p:clrMapOvr>
  <p:transition advTm="15366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Positrons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 descr="tuttitheo.jpg"/>
          <p:cNvPicPr>
            <a:picLocks noGrp="1" noChangeAspect="1"/>
          </p:cNvPicPr>
          <p:nvPr>
            <p:ph/>
          </p:nvPr>
        </p:nvPicPr>
        <p:blipFill>
          <a:blip r:embed="rId2"/>
          <a:stretch>
            <a:fillRect/>
          </a:stretch>
        </p:blipFill>
        <p:spPr>
          <a:xfrm>
            <a:off x="1609297" y="120650"/>
            <a:ext cx="5925405" cy="5746750"/>
          </a:xfrm>
        </p:spPr>
      </p:pic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3428992" y="5643578"/>
            <a:ext cx="2428892" cy="467179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GB" sz="14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Secondary production</a:t>
            </a:r>
            <a:r>
              <a:rPr lang="en-GB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Moskalenko</a:t>
            </a:r>
            <a:r>
              <a:rPr lang="en-GB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&amp; Strong 98</a:t>
            </a:r>
            <a:endParaRPr lang="en-US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Arrow Connector 5"/>
          <p:cNvCxnSpPr>
            <a:stCxn id="5" idx="0"/>
          </p:cNvCxnSpPr>
          <p:nvPr/>
        </p:nvCxnSpPr>
        <p:spPr bwMode="auto">
          <a:xfrm rot="5400000" flipH="1" flipV="1">
            <a:off x="4500562" y="4286256"/>
            <a:ext cx="1500198" cy="121444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71406" y="2000240"/>
            <a:ext cx="1857388" cy="467179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GB" sz="1400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Pulsar Component</a:t>
            </a:r>
          </a:p>
          <a:p>
            <a:pPr eaLnBrk="1" hangingPunct="1"/>
            <a:r>
              <a:rPr lang="en-GB" sz="14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Atoyan</a:t>
            </a:r>
            <a:r>
              <a:rPr lang="en-GB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et al. 95</a:t>
            </a:r>
            <a:endParaRPr lang="en-US" sz="1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Straight Arrow Connector 12"/>
          <p:cNvCxnSpPr>
            <a:stCxn id="12" idx="3"/>
          </p:cNvCxnSpPr>
          <p:nvPr/>
        </p:nvCxnSpPr>
        <p:spPr bwMode="auto">
          <a:xfrm flipV="1">
            <a:off x="1928794" y="1857364"/>
            <a:ext cx="714380" cy="37646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7143769" y="3533325"/>
            <a:ext cx="1857388" cy="467179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GB" sz="1400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Pulsar Component</a:t>
            </a:r>
          </a:p>
          <a:p>
            <a:pPr eaLnBrk="1" hangingPunct="1"/>
            <a:r>
              <a:rPr lang="en-GB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Zhang &amp; Cheng 01</a:t>
            </a:r>
            <a:endParaRPr lang="en-US" sz="1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Straight Arrow Connector 20"/>
          <p:cNvCxnSpPr>
            <a:stCxn id="20" idx="1"/>
          </p:cNvCxnSpPr>
          <p:nvPr/>
        </p:nvCxnSpPr>
        <p:spPr bwMode="auto">
          <a:xfrm rot="10800000">
            <a:off x="6500827" y="2928935"/>
            <a:ext cx="642943" cy="83798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7143768" y="857232"/>
            <a:ext cx="1857388" cy="467179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GB" sz="1400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Pulsar Component</a:t>
            </a:r>
          </a:p>
          <a:p>
            <a:pPr eaLnBrk="1" hangingPunct="1"/>
            <a:r>
              <a:rPr lang="en-GB" sz="14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Yüksel</a:t>
            </a:r>
            <a:r>
              <a:rPr lang="en-GB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et al. 08</a:t>
            </a:r>
            <a:endParaRPr lang="en-US" sz="1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Straight Arrow Connector 25"/>
          <p:cNvCxnSpPr>
            <a:stCxn id="25" idx="1"/>
          </p:cNvCxnSpPr>
          <p:nvPr/>
        </p:nvCxnSpPr>
        <p:spPr bwMode="auto">
          <a:xfrm rot="10800000" flipV="1">
            <a:off x="6786578" y="1090822"/>
            <a:ext cx="357190" cy="98085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7143768" y="2071678"/>
            <a:ext cx="2000232" cy="467179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GB" sz="1400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KKDM (mass 300 </a:t>
            </a:r>
            <a:r>
              <a:rPr lang="en-GB" sz="1400" u="sng" dirty="0" err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GB" sz="1400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/>
            <a:r>
              <a:rPr lang="en-GB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Hooper &amp; </a:t>
            </a:r>
            <a:r>
              <a:rPr lang="en-GB" sz="1400" dirty="0" err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Profumo</a:t>
            </a:r>
            <a:r>
              <a:rPr lang="en-GB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07</a:t>
            </a:r>
            <a:endParaRPr lang="en-US" sz="14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Straight Arrow Connector 29"/>
          <p:cNvCxnSpPr>
            <a:stCxn id="29" idx="1"/>
          </p:cNvCxnSpPr>
          <p:nvPr/>
        </p:nvCxnSpPr>
        <p:spPr bwMode="auto">
          <a:xfrm rot="10800000" flipV="1">
            <a:off x="6197600" y="2305268"/>
            <a:ext cx="946168" cy="22203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Mirko Boezio, CERN, 2008/10/28</a:t>
            </a:r>
            <a:endParaRPr lang="en-US"/>
          </a:p>
        </p:txBody>
      </p:sp>
      <p:pic>
        <p:nvPicPr>
          <p:cNvPr id="47107" name="Picture 2" descr="run55to60_ev_30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8" name="Rectangle 3"/>
          <p:cNvSpPr>
            <a:spLocks noChangeArrowheads="1"/>
          </p:cNvSpPr>
          <p:nvPr/>
        </p:nvSpPr>
        <p:spPr bwMode="auto">
          <a:xfrm>
            <a:off x="2954338" y="3478213"/>
            <a:ext cx="3394075" cy="186055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FF0000"/>
                </a:solidFill>
              </a:rPr>
              <a:t>Flight data: 36 GeV/c </a:t>
            </a:r>
          </a:p>
          <a:p>
            <a:pPr algn="ctr"/>
            <a:r>
              <a:rPr lang="en-US">
                <a:solidFill>
                  <a:srgbClr val="FF0000"/>
                </a:solidFill>
              </a:rPr>
              <a:t>interacting proton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l42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8856"/>
          </a:xfrm>
          <a:prstGeom prst="rect">
            <a:avLst/>
          </a:prstGeom>
        </p:spPr>
      </p:pic>
      <p:sp>
        <p:nvSpPr>
          <p:cNvPr id="47108" name="Rectangle 3"/>
          <p:cNvSpPr>
            <a:spLocks noChangeArrowheads="1"/>
          </p:cNvSpPr>
          <p:nvPr/>
        </p:nvSpPr>
        <p:spPr bwMode="auto">
          <a:xfrm>
            <a:off x="2954338" y="3478213"/>
            <a:ext cx="3394075" cy="186055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Flight data: </a:t>
            </a:r>
            <a:r>
              <a:rPr lang="en-US" dirty="0" smtClean="0">
                <a:solidFill>
                  <a:srgbClr val="FF0000"/>
                </a:solidFill>
              </a:rPr>
              <a:t>42 </a:t>
            </a:r>
            <a:r>
              <a:rPr lang="en-US" dirty="0" err="1">
                <a:solidFill>
                  <a:srgbClr val="FF0000"/>
                </a:solidFill>
              </a:rPr>
              <a:t>GeV</a:t>
            </a:r>
            <a:r>
              <a:rPr lang="en-US" dirty="0">
                <a:solidFill>
                  <a:srgbClr val="FF0000"/>
                </a:solidFill>
              </a:rPr>
              <a:t>/c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electron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Content Placeholder 20" descr="nnsel2030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02512" y="1290165"/>
            <a:ext cx="6629400" cy="4459384"/>
          </a:xfrm>
        </p:spPr>
      </p:pic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3200" dirty="0"/>
              <a:t>Positron selection with calorimeter</a:t>
            </a:r>
            <a:endParaRPr lang="en-GB" sz="3200" dirty="0"/>
          </a:p>
        </p:txBody>
      </p:sp>
      <p:sp>
        <p:nvSpPr>
          <p:cNvPr id="65540" name="Text Box 14"/>
          <p:cNvSpPr txBox="1">
            <a:spLocks noChangeArrowheads="1"/>
          </p:cNvSpPr>
          <p:nvPr/>
        </p:nvSpPr>
        <p:spPr bwMode="auto">
          <a:xfrm>
            <a:off x="3219450" y="4702175"/>
            <a:ext cx="169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6629400" y="2697163"/>
            <a:ext cx="889000" cy="252412"/>
            <a:chOff x="2379" y="1345"/>
            <a:chExt cx="607" cy="159"/>
          </a:xfrm>
        </p:grpSpPr>
        <p:sp>
          <p:nvSpPr>
            <p:cNvPr id="65554" name="Text Box 26"/>
            <p:cNvSpPr txBox="1">
              <a:spLocks noChangeArrowheads="1"/>
            </p:cNvSpPr>
            <p:nvPr/>
          </p:nvSpPr>
          <p:spPr bwMode="auto">
            <a:xfrm>
              <a:off x="2379" y="1345"/>
              <a:ext cx="607" cy="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00FF"/>
                  </a:solidFill>
                  <a:latin typeface="Times New Roman" pitchFamily="18" charset="0"/>
                </a:rPr>
                <a:t>p (non-</a:t>
              </a:r>
              <a:r>
                <a:rPr lang="en-US" sz="1200" dirty="0" err="1">
                  <a:solidFill>
                    <a:srgbClr val="0000FF"/>
                  </a:solidFill>
                  <a:latin typeface="Times New Roman" pitchFamily="18" charset="0"/>
                </a:rPr>
                <a:t>int</a:t>
              </a:r>
              <a:r>
                <a:rPr lang="en-US" sz="1200" dirty="0">
                  <a:solidFill>
                    <a:srgbClr val="0000FF"/>
                  </a:solidFill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65555" name="Line 27"/>
            <p:cNvSpPr>
              <a:spLocks noChangeShapeType="1"/>
            </p:cNvSpPr>
            <p:nvPr/>
          </p:nvSpPr>
          <p:spPr bwMode="auto">
            <a:xfrm>
              <a:off x="2486" y="1356"/>
              <a:ext cx="79" cy="0"/>
            </a:xfrm>
            <a:prstGeom prst="line">
              <a:avLst/>
            </a:prstGeom>
            <a:noFill/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4718050" y="1828800"/>
            <a:ext cx="39052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4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4953000" y="4800600"/>
            <a:ext cx="43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4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</a:p>
        </p:txBody>
      </p:sp>
      <p:sp>
        <p:nvSpPr>
          <p:cNvPr id="65545" name="Text Box 33"/>
          <p:cNvSpPr txBox="1">
            <a:spLocks noChangeArrowheads="1"/>
          </p:cNvSpPr>
          <p:nvPr/>
        </p:nvSpPr>
        <p:spPr bwMode="auto">
          <a:xfrm>
            <a:off x="6434157" y="4419600"/>
            <a:ext cx="995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Times New Roman" pitchFamily="18" charset="0"/>
              </a:rPr>
              <a:t>p (non-</a:t>
            </a:r>
            <a:r>
              <a:rPr lang="en-US" sz="1400" dirty="0" err="1">
                <a:solidFill>
                  <a:srgbClr val="FF0000"/>
                </a:solidFill>
                <a:latin typeface="Times New Roman" pitchFamily="18" charset="0"/>
              </a:rPr>
              <a:t>int</a:t>
            </a:r>
            <a:r>
              <a:rPr lang="en-US" sz="1400" dirty="0">
                <a:solidFill>
                  <a:srgbClr val="FF0000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65546" name="Text Box 38"/>
          <p:cNvSpPr txBox="1">
            <a:spLocks noChangeArrowheads="1"/>
          </p:cNvSpPr>
          <p:nvPr/>
        </p:nvSpPr>
        <p:spPr bwMode="auto">
          <a:xfrm>
            <a:off x="1495425" y="5943600"/>
            <a:ext cx="2882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/>
              <a:t>Fraction of charge released along the calorimeter track (left, hit, right)</a:t>
            </a:r>
            <a:endParaRPr lang="en-GB" sz="1200"/>
          </a:p>
        </p:txBody>
      </p:sp>
      <p:sp>
        <p:nvSpPr>
          <p:cNvPr id="65547" name="Text Box 42"/>
          <p:cNvSpPr txBox="1">
            <a:spLocks noChangeArrowheads="1"/>
          </p:cNvSpPr>
          <p:nvPr/>
        </p:nvSpPr>
        <p:spPr bwMode="auto">
          <a:xfrm>
            <a:off x="3352800" y="4953000"/>
            <a:ext cx="650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Times New Roman" pitchFamily="18" charset="0"/>
              </a:rPr>
              <a:t>p (int)</a:t>
            </a:r>
          </a:p>
        </p:txBody>
      </p:sp>
      <p:grpSp>
        <p:nvGrpSpPr>
          <p:cNvPr id="3" name="Group 49"/>
          <p:cNvGrpSpPr>
            <a:grpSpLocks/>
          </p:cNvGrpSpPr>
          <p:nvPr/>
        </p:nvGrpSpPr>
        <p:grpSpPr bwMode="auto">
          <a:xfrm>
            <a:off x="3300413" y="2819400"/>
            <a:ext cx="822325" cy="252413"/>
            <a:chOff x="2400" y="1345"/>
            <a:chExt cx="563" cy="159"/>
          </a:xfrm>
        </p:grpSpPr>
        <p:sp>
          <p:nvSpPr>
            <p:cNvPr id="65552" name="Text Box 50"/>
            <p:cNvSpPr txBox="1">
              <a:spLocks noChangeArrowheads="1"/>
            </p:cNvSpPr>
            <p:nvPr/>
          </p:nvSpPr>
          <p:spPr bwMode="auto">
            <a:xfrm>
              <a:off x="2400" y="1345"/>
              <a:ext cx="563" cy="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200">
                  <a:solidFill>
                    <a:srgbClr val="0000FF"/>
                  </a:solidFill>
                  <a:latin typeface="Times New Roman" pitchFamily="18" charset="0"/>
                </a:rPr>
                <a:t>p (int</a:t>
              </a:r>
              <a:r>
                <a:rPr lang="en-US" sz="1200">
                  <a:solidFill>
                    <a:schemeClr val="accent2"/>
                  </a:solidFill>
                  <a:latin typeface="Times New Roman" pitchFamily="18" charset="0"/>
                </a:rPr>
                <a:t>)      </a:t>
              </a:r>
            </a:p>
          </p:txBody>
        </p:sp>
        <p:sp>
          <p:nvSpPr>
            <p:cNvPr id="65553" name="Line 51"/>
            <p:cNvSpPr>
              <a:spLocks noChangeShapeType="1"/>
            </p:cNvSpPr>
            <p:nvPr/>
          </p:nvSpPr>
          <p:spPr bwMode="auto">
            <a:xfrm>
              <a:off x="2450" y="1369"/>
              <a:ext cx="79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5549" name="Text Box 53"/>
          <p:cNvSpPr txBox="1">
            <a:spLocks noChangeArrowheads="1"/>
          </p:cNvSpPr>
          <p:nvPr/>
        </p:nvSpPr>
        <p:spPr bwMode="auto">
          <a:xfrm>
            <a:off x="441325" y="882650"/>
            <a:ext cx="2120900" cy="366713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8000"/>
                </a:solidFill>
                <a:latin typeface="Book Antiqua" pitchFamily="18" charset="0"/>
              </a:rPr>
              <a:t>Rigidity: 20-30 GV</a:t>
            </a: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Mirko Boezio, CERN, 2008/10/28</a:t>
            </a:r>
            <a:endParaRPr lang="en-US" dirty="0"/>
          </a:p>
        </p:txBody>
      </p:sp>
      <p:sp>
        <p:nvSpPr>
          <p:cNvPr id="65551" name="Line 51"/>
          <p:cNvSpPr>
            <a:spLocks noChangeShapeType="1"/>
          </p:cNvSpPr>
          <p:nvPr/>
        </p:nvSpPr>
        <p:spPr bwMode="auto">
          <a:xfrm>
            <a:off x="6715125" y="2714625"/>
            <a:ext cx="115888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921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14" descr="qtotimp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3725" y="731838"/>
            <a:ext cx="7954963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0"/>
            <a:ext cx="9144000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000" u="sng" dirty="0">
                <a:solidFill>
                  <a:srgbClr val="FF0000"/>
                </a:solidFill>
                <a:effectLst>
                  <a:outerShdw blurRad="38100" dist="38100" dir="2700000" algn="tl">
                    <a:srgbClr val="5A6378"/>
                  </a:outerShdw>
                </a:effectLst>
                <a:latin typeface="Book Antiqua" pitchFamily="18" charset="0"/>
              </a:rPr>
              <a:t>Antiparticle selection</a:t>
            </a:r>
            <a:endParaRPr lang="en-GB" sz="4000" u="sng" dirty="0">
              <a:solidFill>
                <a:srgbClr val="FF0000"/>
              </a:solidFill>
              <a:effectLst>
                <a:outerShdw blurRad="38100" dist="38100" dir="2700000" algn="tl">
                  <a:srgbClr val="5A6378"/>
                </a:outerShdw>
              </a:effectLst>
              <a:latin typeface="Book Antiqua" pitchFamily="18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154238" y="2895600"/>
            <a:ext cx="512762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8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889625" y="2971800"/>
            <a:ext cx="43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400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453063" y="4956048"/>
            <a:ext cx="676275" cy="41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p, d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3684588" y="4953000"/>
            <a:ext cx="355600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</a:t>
            </a:r>
          </a:p>
        </p:txBody>
      </p:sp>
      <p:sp>
        <p:nvSpPr>
          <p:cNvPr id="56329" name="Line 10"/>
          <p:cNvSpPr>
            <a:spLocks noChangeShapeType="1"/>
          </p:cNvSpPr>
          <p:nvPr/>
        </p:nvSpPr>
        <p:spPr bwMode="auto">
          <a:xfrm flipV="1">
            <a:off x="3733800" y="5070475"/>
            <a:ext cx="204788" cy="158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30" name="Line 11"/>
          <p:cNvSpPr>
            <a:spLocks noChangeShapeType="1"/>
          </p:cNvSpPr>
          <p:nvPr/>
        </p:nvSpPr>
        <p:spPr bwMode="auto">
          <a:xfrm>
            <a:off x="1200150" y="4214818"/>
            <a:ext cx="6454775" cy="0"/>
          </a:xfrm>
          <a:prstGeom prst="line">
            <a:avLst/>
          </a:prstGeom>
          <a:noFill/>
          <a:ln w="57150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31" name="Text Box 12"/>
          <p:cNvSpPr txBox="1">
            <a:spLocks noChangeArrowheads="1"/>
          </p:cNvSpPr>
          <p:nvPr/>
        </p:nvSpPr>
        <p:spPr bwMode="auto">
          <a:xfrm>
            <a:off x="7696200" y="3571876"/>
            <a:ext cx="1274763" cy="33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‘Electron’</a:t>
            </a:r>
          </a:p>
        </p:txBody>
      </p:sp>
      <p:sp>
        <p:nvSpPr>
          <p:cNvPr id="56332" name="Text Box 13"/>
          <p:cNvSpPr txBox="1">
            <a:spLocks noChangeArrowheads="1"/>
          </p:cNvSpPr>
          <p:nvPr/>
        </p:nvSpPr>
        <p:spPr bwMode="auto">
          <a:xfrm>
            <a:off x="7696200" y="4675188"/>
            <a:ext cx="1274763" cy="33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‘</a:t>
            </a:r>
            <a:r>
              <a:rPr lang="en-US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Hadron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Mirko Boezio, CERN, 2008/10/28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Tm="15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5" descr="nsel2030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00200" y="1289304"/>
            <a:ext cx="6629400" cy="4459384"/>
          </a:xfrm>
        </p:spPr>
      </p:pic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3200" dirty="0"/>
              <a:t>Positron selection with calorimeter</a:t>
            </a:r>
            <a:endParaRPr lang="en-GB" sz="3200" dirty="0"/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3219450" y="4702175"/>
            <a:ext cx="169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4495800" y="1828800"/>
            <a:ext cx="39052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4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</a:p>
        </p:txBody>
      </p:sp>
      <p:sp>
        <p:nvSpPr>
          <p:cNvPr id="66566" name="Text Box 12"/>
          <p:cNvSpPr txBox="1">
            <a:spLocks noChangeArrowheads="1"/>
          </p:cNvSpPr>
          <p:nvPr/>
        </p:nvSpPr>
        <p:spPr bwMode="auto">
          <a:xfrm>
            <a:off x="1689100" y="5943600"/>
            <a:ext cx="2882900" cy="413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Fraction of charge released along the calorimeter track (left, hit, right)</a:t>
            </a:r>
            <a:endParaRPr lang="en-GB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3500430" y="4286256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</a:t>
            </a: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4494215" y="3962400"/>
            <a:ext cx="43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4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</a:p>
        </p:txBody>
      </p:sp>
      <p:sp>
        <p:nvSpPr>
          <p:cNvPr id="66569" name="Text Box 23"/>
          <p:cNvSpPr txBox="1">
            <a:spLocks noChangeArrowheads="1"/>
          </p:cNvSpPr>
          <p:nvPr/>
        </p:nvSpPr>
        <p:spPr bwMode="auto">
          <a:xfrm>
            <a:off x="5029200" y="5897563"/>
            <a:ext cx="457200" cy="520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66570" name="Text Box 24"/>
          <p:cNvSpPr txBox="1">
            <a:spLocks noChangeArrowheads="1"/>
          </p:cNvSpPr>
          <p:nvPr/>
        </p:nvSpPr>
        <p:spPr bwMode="auto">
          <a:xfrm>
            <a:off x="6157913" y="5943600"/>
            <a:ext cx="1970411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Energy-momentum 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match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Starting point of shower </a:t>
            </a:r>
          </a:p>
        </p:txBody>
      </p:sp>
      <p:sp>
        <p:nvSpPr>
          <p:cNvPr id="66571" name="Text Box 25"/>
          <p:cNvSpPr txBox="1">
            <a:spLocks noChangeArrowheads="1"/>
          </p:cNvSpPr>
          <p:nvPr/>
        </p:nvSpPr>
        <p:spPr bwMode="auto">
          <a:xfrm>
            <a:off x="441325" y="882650"/>
            <a:ext cx="2120900" cy="366713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8000"/>
                </a:solidFill>
                <a:latin typeface="Book Antiqua" pitchFamily="18" charset="0"/>
              </a:rPr>
              <a:t>Rigidity: 20-30 GV</a:t>
            </a: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Mirko Boezio, CERN, 2008/10/28</a:t>
            </a:r>
            <a:endParaRPr lang="en-US"/>
          </a:p>
        </p:txBody>
      </p:sp>
    </p:spTree>
  </p:cSld>
  <p:clrMapOvr>
    <a:masterClrMapping/>
  </p:clrMapOvr>
  <p:transition advTm="28065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s51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50280" y="12"/>
            <a:ext cx="8841105" cy="4520565"/>
          </a:xfrm>
          <a:prstGeom prst="rect">
            <a:avLst/>
          </a:prstGeom>
        </p:spPr>
      </p:pic>
      <p:sp>
        <p:nvSpPr>
          <p:cNvPr id="41987" name="Rectangle 4"/>
          <p:cNvSpPr>
            <a:spLocks noChangeArrowheads="1"/>
          </p:cNvSpPr>
          <p:nvPr/>
        </p:nvSpPr>
        <p:spPr bwMode="auto">
          <a:xfrm>
            <a:off x="3000364" y="2285992"/>
            <a:ext cx="3429024" cy="1214446"/>
          </a:xfrm>
          <a:prstGeom prst="rect">
            <a:avLst/>
          </a:prstGeom>
          <a:solidFill>
            <a:srgbClr val="FFFF66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endParaRPr lang="en-GB" dirty="0">
              <a:solidFill>
                <a:srgbClr val="CC0000"/>
              </a:solidFill>
            </a:endParaRPr>
          </a:p>
          <a:p>
            <a:pPr algn="ctr"/>
            <a:r>
              <a:rPr lang="en-GB" dirty="0">
                <a:solidFill>
                  <a:srgbClr val="CC0000"/>
                </a:solidFill>
              </a:rPr>
              <a:t>Flight data:  </a:t>
            </a:r>
            <a:r>
              <a:rPr lang="en-GB" dirty="0" smtClean="0">
                <a:solidFill>
                  <a:srgbClr val="CC0000"/>
                </a:solidFill>
              </a:rPr>
              <a:t>51 </a:t>
            </a:r>
            <a:r>
              <a:rPr lang="en-GB" dirty="0" err="1">
                <a:solidFill>
                  <a:srgbClr val="CC0000"/>
                </a:solidFill>
              </a:rPr>
              <a:t>GeV</a:t>
            </a:r>
            <a:r>
              <a:rPr lang="en-GB" dirty="0">
                <a:solidFill>
                  <a:srgbClr val="CC0000"/>
                </a:solidFill>
              </a:rPr>
              <a:t>/c</a:t>
            </a:r>
          </a:p>
          <a:p>
            <a:pPr algn="ctr"/>
            <a:r>
              <a:rPr lang="en-GB" dirty="0" smtClean="0">
                <a:solidFill>
                  <a:srgbClr val="CC0000"/>
                </a:solidFill>
              </a:rPr>
              <a:t>positron</a:t>
            </a:r>
            <a:endParaRPr lang="en-GB" dirty="0">
              <a:solidFill>
                <a:srgbClr val="CC0000"/>
              </a:solidFill>
            </a:endParaRPr>
          </a:p>
          <a:p>
            <a:pPr algn="ctr">
              <a:lnSpc>
                <a:spcPct val="100000"/>
              </a:lnSpc>
              <a:buClr>
                <a:srgbClr val="CC0000"/>
              </a:buClr>
            </a:pPr>
            <a:endParaRPr lang="en-GB" dirty="0">
              <a:solidFill>
                <a:srgbClr val="CC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  <p:pic>
        <p:nvPicPr>
          <p:cNvPr id="7" name="Picture 6" descr="ps51long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257300" y="4385334"/>
            <a:ext cx="6629400" cy="2472690"/>
          </a:xfrm>
          <a:prstGeom prst="rect">
            <a:avLst/>
          </a:prstGeom>
        </p:spPr>
      </p:pic>
    </p:spTree>
  </p:cSld>
  <p:clrMapOvr>
    <a:masterClrMapping/>
  </p:clrMapOvr>
  <p:transition advTm="9251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5" descr="sel2030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00200" y="1289304"/>
            <a:ext cx="6579960" cy="4462272"/>
          </a:xfrm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3200" dirty="0"/>
              <a:t>Positron selection with calorimeter</a:t>
            </a:r>
            <a:endParaRPr lang="en-GB" sz="3200" dirty="0"/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3219450" y="4702175"/>
            <a:ext cx="169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4648200" y="1828800"/>
            <a:ext cx="39052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4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</a:p>
        </p:txBody>
      </p:sp>
      <p:sp>
        <p:nvSpPr>
          <p:cNvPr id="67590" name="Text Box 7"/>
          <p:cNvSpPr txBox="1">
            <a:spLocks noChangeArrowheads="1"/>
          </p:cNvSpPr>
          <p:nvPr/>
        </p:nvSpPr>
        <p:spPr bwMode="auto">
          <a:xfrm>
            <a:off x="1495425" y="5943600"/>
            <a:ext cx="2882900" cy="413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Fraction of charge released along the calorimeter track (left, hit, right)</a:t>
            </a:r>
            <a:endParaRPr lang="en-GB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143372" y="4786322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4670425" y="4114800"/>
            <a:ext cx="43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400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</a:p>
        </p:txBody>
      </p:sp>
      <p:sp>
        <p:nvSpPr>
          <p:cNvPr id="67593" name="Text Box 10"/>
          <p:cNvSpPr txBox="1">
            <a:spLocks noChangeArrowheads="1"/>
          </p:cNvSpPr>
          <p:nvPr/>
        </p:nvSpPr>
        <p:spPr bwMode="auto">
          <a:xfrm>
            <a:off x="5029200" y="5897563"/>
            <a:ext cx="457200" cy="520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67594" name="Text Box 11"/>
          <p:cNvSpPr txBox="1">
            <a:spLocks noChangeArrowheads="1"/>
          </p:cNvSpPr>
          <p:nvPr/>
        </p:nvSpPr>
        <p:spPr bwMode="auto">
          <a:xfrm>
            <a:off x="6157913" y="5965825"/>
            <a:ext cx="2013693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en-US" sz="1200" dirty="0"/>
              <a:t> 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Energy-momentum match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Starting point of shower 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Longitudinal profile</a:t>
            </a:r>
            <a:endParaRPr lang="en-GB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595" name="Text Box 14"/>
          <p:cNvSpPr txBox="1">
            <a:spLocks noChangeArrowheads="1"/>
          </p:cNvSpPr>
          <p:nvPr/>
        </p:nvSpPr>
        <p:spPr bwMode="auto">
          <a:xfrm>
            <a:off x="441325" y="882650"/>
            <a:ext cx="2120900" cy="366713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8000"/>
                </a:solidFill>
                <a:latin typeface="Book Antiqua" pitchFamily="18" charset="0"/>
              </a:rPr>
              <a:t>Rigidity: 20-30 GV</a:t>
            </a: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Mirko Boezio, CERN, 2008/10/28</a:t>
            </a:r>
            <a:endParaRPr lang="en-US"/>
          </a:p>
        </p:txBody>
      </p:sp>
    </p:spTree>
  </p:cSld>
  <p:clrMapOvr>
    <a:masterClrMapping/>
  </p:clrMapOvr>
  <p:transition advTm="32105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3200" dirty="0"/>
              <a:t>Positron selection with calorimeter</a:t>
            </a:r>
            <a:endParaRPr lang="en-GB" sz="3200" dirty="0"/>
          </a:p>
        </p:txBody>
      </p:sp>
      <p:sp>
        <p:nvSpPr>
          <p:cNvPr id="67590" name="Text Box 7"/>
          <p:cNvSpPr txBox="1">
            <a:spLocks noChangeArrowheads="1"/>
          </p:cNvSpPr>
          <p:nvPr/>
        </p:nvSpPr>
        <p:spPr bwMode="auto">
          <a:xfrm>
            <a:off x="1495425" y="5943600"/>
            <a:ext cx="2882900" cy="413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Fraction of charge released along the calorimeter track (left, hit, right)</a:t>
            </a:r>
            <a:endParaRPr lang="en-GB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593" name="Text Box 10"/>
          <p:cNvSpPr txBox="1">
            <a:spLocks noChangeArrowheads="1"/>
          </p:cNvSpPr>
          <p:nvPr/>
        </p:nvSpPr>
        <p:spPr bwMode="auto">
          <a:xfrm>
            <a:off x="5029200" y="5897563"/>
            <a:ext cx="457200" cy="520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67594" name="Text Box 11"/>
          <p:cNvSpPr txBox="1">
            <a:spLocks noChangeArrowheads="1"/>
          </p:cNvSpPr>
          <p:nvPr/>
        </p:nvSpPr>
        <p:spPr bwMode="auto">
          <a:xfrm>
            <a:off x="6157913" y="5965825"/>
            <a:ext cx="2013693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en-US" sz="1200" dirty="0"/>
              <a:t> 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Energy-momentum match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Starting point of shower </a:t>
            </a: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Mirko Boezio, CERN, 2008/10/28</a:t>
            </a:r>
            <a:endParaRPr lang="en-US"/>
          </a:p>
        </p:txBody>
      </p:sp>
      <p:pic>
        <p:nvPicPr>
          <p:cNvPr id="14" name="Content Placeholder 13" descr="Fig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4414" y="1000108"/>
            <a:ext cx="6960870" cy="4720590"/>
          </a:xfrm>
        </p:spPr>
      </p:pic>
      <p:sp>
        <p:nvSpPr>
          <p:cNvPr id="8" name="TextBox 7"/>
          <p:cNvSpPr txBox="1"/>
          <p:nvPr/>
        </p:nvSpPr>
        <p:spPr>
          <a:xfrm>
            <a:off x="4983509" y="5649574"/>
            <a:ext cx="588623" cy="279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GV</a:t>
            </a:r>
            <a:endParaRPr lang="en-US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Straight Arrow Connector 11"/>
          <p:cNvCxnSpPr>
            <a:stCxn id="8" idx="0"/>
          </p:cNvCxnSpPr>
          <p:nvPr/>
        </p:nvCxnSpPr>
        <p:spPr>
          <a:xfrm rot="16200000" flipV="1">
            <a:off x="5158217" y="5529969"/>
            <a:ext cx="220309" cy="1890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790900" y="3000372"/>
            <a:ext cx="423514" cy="467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8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7571232" y="4640537"/>
            <a:ext cx="385042" cy="467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7572396" y="2999232"/>
            <a:ext cx="571504" cy="467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800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</a:p>
        </p:txBody>
      </p:sp>
    </p:spTree>
  </p:cSld>
  <p:clrMapOvr>
    <a:masterClrMapping/>
  </p:clrMapOvr>
  <p:transition advTm="3210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1" name="Picture 6" descr="total_trigS11andS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572008"/>
            <a:ext cx="2867025" cy="196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6" name="Picture 14" descr="planetary_magnetosphere_w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4879998"/>
            <a:ext cx="2838450" cy="1835150"/>
          </a:xfrm>
          <a:prstGeom prst="rect">
            <a:avLst/>
          </a:prstGeom>
          <a:noFill/>
        </p:spPr>
      </p:pic>
      <p:pic>
        <p:nvPicPr>
          <p:cNvPr id="23567" name="Picture 15" descr="Image of the sun taken on Jan. 19, 2005, at 2:19 p.m. EST.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68" y="3879866"/>
            <a:ext cx="1835150" cy="1835150"/>
          </a:xfrm>
          <a:prstGeom prst="rect">
            <a:avLst/>
          </a:prstGeom>
          <a:noFill/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1143000"/>
          </a:xfrm>
        </p:spPr>
        <p:txBody>
          <a:bodyPr/>
          <a:lstStyle/>
          <a:p>
            <a:r>
              <a:rPr lang="it-IT" sz="3600" dirty="0" smtClean="0">
                <a:solidFill>
                  <a:srgbClr val="000000"/>
                </a:solidFill>
              </a:rPr>
              <a:t>PAMELA as a Space Observatory at 1 AU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0" y="1071546"/>
            <a:ext cx="5643570" cy="3786214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r>
              <a:rPr lang="en-GB" sz="2400" b="1" dirty="0" smtClean="0"/>
              <a:t>Search for dark matter annihilation</a:t>
            </a:r>
          </a:p>
          <a:p>
            <a:r>
              <a:rPr lang="en-GB" sz="2400" b="1" dirty="0" smtClean="0"/>
              <a:t>Search for </a:t>
            </a:r>
            <a:r>
              <a:rPr lang="en-GB" sz="2400" b="1" dirty="0" err="1" smtClean="0"/>
              <a:t>antihelium</a:t>
            </a:r>
            <a:r>
              <a:rPr lang="en-GB" sz="2400" b="1" dirty="0" smtClean="0"/>
              <a:t> (primordial antimatter)</a:t>
            </a:r>
            <a:r>
              <a:rPr lang="ar-SA" sz="2400" b="1" dirty="0" smtClean="0"/>
              <a:t>‏</a:t>
            </a:r>
            <a:endParaRPr lang="it-IT" sz="2400" b="1" dirty="0" smtClean="0"/>
          </a:p>
          <a:p>
            <a:r>
              <a:rPr lang="en-GB" sz="2400" b="1" dirty="0" smtClean="0"/>
              <a:t>Search for new Matter in the Universe (</a:t>
            </a:r>
            <a:r>
              <a:rPr lang="en-GB" sz="2400" b="1" dirty="0" err="1" smtClean="0"/>
              <a:t>Strangelets</a:t>
            </a:r>
            <a:r>
              <a:rPr lang="en-GB" sz="2400" b="1" dirty="0" smtClean="0"/>
              <a:t>?)</a:t>
            </a:r>
          </a:p>
          <a:p>
            <a:r>
              <a:rPr lang="en-US" sz="2400" b="1" dirty="0" smtClean="0"/>
              <a:t>Study of cosmic-ray propagation </a:t>
            </a:r>
            <a:endParaRPr lang="en-GB" sz="2400" b="1" dirty="0" smtClean="0"/>
          </a:p>
          <a:p>
            <a:r>
              <a:rPr lang="en-US" sz="2400" b="1" dirty="0" smtClean="0"/>
              <a:t>Study of solar physics and solar modulation</a:t>
            </a:r>
          </a:p>
          <a:p>
            <a:r>
              <a:rPr lang="en-US" sz="2400" b="1" dirty="0" smtClean="0"/>
              <a:t>Study of terrestrial magnetosphere</a:t>
            </a:r>
            <a:r>
              <a:rPr lang="en-GB" sz="2400" b="1" dirty="0" smtClean="0">
                <a:solidFill>
                  <a:srgbClr val="000000"/>
                </a:solidFill>
                <a:effectLst/>
              </a:rPr>
              <a:t> </a:t>
            </a:r>
          </a:p>
          <a:p>
            <a:r>
              <a:rPr lang="en-US" sz="2400" b="1" dirty="0" smtClean="0"/>
              <a:t>Study of high energy electron spectrum (local sources?)</a:t>
            </a:r>
          </a:p>
          <a:p>
            <a:endParaRPr lang="en-US" dirty="0"/>
          </a:p>
        </p:txBody>
      </p:sp>
      <p:pic>
        <p:nvPicPr>
          <p:cNvPr id="11" name="Picture 4" descr="bullet-cluster_48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95980" y="1357298"/>
            <a:ext cx="3233738" cy="242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1143000"/>
          </a:xfrm>
        </p:spPr>
        <p:txBody>
          <a:bodyPr>
            <a:normAutofit/>
          </a:bodyPr>
          <a:lstStyle/>
          <a:p>
            <a:r>
              <a:rPr lang="it-IT" sz="3200" dirty="0" smtClean="0"/>
              <a:t>Positron  selection with calorimeter</a:t>
            </a:r>
            <a:endParaRPr lang="en-US" sz="3200" dirty="0"/>
          </a:p>
        </p:txBody>
      </p:sp>
      <p:pic>
        <p:nvPicPr>
          <p:cNvPr id="8" name="Content Placeholder 7" descr="nsel2030.gif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06" y="2156860"/>
            <a:ext cx="4132040" cy="3986784"/>
          </a:xfrm>
        </p:spPr>
      </p:pic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1357290" y="4426223"/>
            <a:ext cx="327333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</a:t>
            </a: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6786578" y="2928934"/>
            <a:ext cx="39052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4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</a:p>
        </p:txBody>
      </p:sp>
      <p:sp>
        <p:nvSpPr>
          <p:cNvPr id="21" name="Text Box 30"/>
          <p:cNvSpPr txBox="1">
            <a:spLocks noChangeArrowheads="1"/>
          </p:cNvSpPr>
          <p:nvPr/>
        </p:nvSpPr>
        <p:spPr bwMode="auto">
          <a:xfrm>
            <a:off x="5715008" y="4429132"/>
            <a:ext cx="437940" cy="413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400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6429388" y="5000636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</a:t>
            </a:r>
          </a:p>
        </p:txBody>
      </p:sp>
      <p:sp>
        <p:nvSpPr>
          <p:cNvPr id="24" name="Text Box 25"/>
          <p:cNvSpPr txBox="1">
            <a:spLocks noChangeArrowheads="1"/>
          </p:cNvSpPr>
          <p:nvPr/>
        </p:nvSpPr>
        <p:spPr bwMode="auto">
          <a:xfrm>
            <a:off x="1071538" y="1571612"/>
            <a:ext cx="2120900" cy="575799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rgbClr val="008000"/>
                </a:solidFill>
                <a:latin typeface="Book Antiqua" pitchFamily="18" charset="0"/>
              </a:rPr>
              <a:t>Flight data:</a:t>
            </a:r>
            <a:endParaRPr lang="en-US" dirty="0" smtClean="0">
              <a:solidFill>
                <a:srgbClr val="008000"/>
              </a:solidFill>
              <a:latin typeface="Book Antiqua" pitchFamily="18" charset="0"/>
            </a:endParaRPr>
          </a:p>
          <a:p>
            <a:r>
              <a:rPr lang="en-US" dirty="0" smtClean="0">
                <a:solidFill>
                  <a:srgbClr val="008000"/>
                </a:solidFill>
                <a:latin typeface="Book Antiqua" pitchFamily="18" charset="0"/>
              </a:rPr>
              <a:t>rigidity</a:t>
            </a:r>
            <a:r>
              <a:rPr lang="en-US" dirty="0">
                <a:solidFill>
                  <a:srgbClr val="008000"/>
                </a:solidFill>
                <a:latin typeface="Book Antiqua" pitchFamily="18" charset="0"/>
              </a:rPr>
              <a:t>: 20-30 GV</a:t>
            </a: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1357290" y="729434"/>
            <a:ext cx="6429420" cy="62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Fraction of charge released along the calorimeter track (left, hit, right)</a:t>
            </a:r>
            <a:endParaRPr lang="en-GB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5643570" y="1572768"/>
            <a:ext cx="2433680" cy="57426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Book Antiqua" pitchFamily="18" charset="0"/>
              </a:rPr>
              <a:t>Test beam data</a:t>
            </a:r>
          </a:p>
          <a:p>
            <a:r>
              <a:rPr lang="en-US" dirty="0" smtClean="0">
                <a:solidFill>
                  <a:srgbClr val="008000"/>
                </a:solidFill>
                <a:latin typeface="Book Antiqua" pitchFamily="18" charset="0"/>
              </a:rPr>
              <a:t>Momentum: 50GeV/c</a:t>
            </a:r>
            <a:endParaRPr lang="en-US" dirty="0">
              <a:solidFill>
                <a:srgbClr val="008000"/>
              </a:solidFill>
              <a:latin typeface="Book Antiqua" pitchFamily="18" charset="0"/>
            </a:endParaRPr>
          </a:p>
        </p:txBody>
      </p:sp>
      <p:pic>
        <p:nvPicPr>
          <p:cNvPr id="29" name="Content Placeholder 28" descr="ntb50gev.gif"/>
          <p:cNvPicPr>
            <a:picLocks noGrp="1" noChangeAspect="1"/>
          </p:cNvPicPr>
          <p:nvPr>
            <p:ph sz="half" idx="2"/>
          </p:nvPr>
        </p:nvPicPr>
        <p:blipFill>
          <a:blip r:embed="rId3">
            <a:lum bright="-10000" contrast="10000"/>
          </a:blip>
          <a:stretch>
            <a:fillRect/>
          </a:stretch>
        </p:blipFill>
        <p:spPr>
          <a:xfrm>
            <a:off x="4728620" y="2157984"/>
            <a:ext cx="3986784" cy="3986784"/>
          </a:xfrm>
        </p:spPr>
      </p:pic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7110433" y="3081334"/>
            <a:ext cx="39052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4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2428860" y="2786058"/>
            <a:ext cx="39052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4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2500298" y="4786322"/>
            <a:ext cx="437940" cy="413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400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</a:p>
        </p:txBody>
      </p:sp>
      <p:sp>
        <p:nvSpPr>
          <p:cNvPr id="16" name="Text Box 24"/>
          <p:cNvSpPr txBox="1">
            <a:spLocks noChangeArrowheads="1"/>
          </p:cNvSpPr>
          <p:nvPr/>
        </p:nvSpPr>
        <p:spPr bwMode="auto">
          <a:xfrm>
            <a:off x="3500430" y="6290416"/>
            <a:ext cx="1970411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Energy-momentum 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match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Starting point of shower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28596" y="71414"/>
            <a:ext cx="8229600" cy="1143000"/>
          </a:xfrm>
        </p:spPr>
        <p:txBody>
          <a:bodyPr>
            <a:normAutofit/>
          </a:bodyPr>
          <a:lstStyle/>
          <a:p>
            <a:r>
              <a:rPr lang="it-IT" sz="3600" dirty="0" smtClean="0"/>
              <a:t>Positron  selection</a:t>
            </a:r>
            <a:endParaRPr lang="en-US" sz="3600" dirty="0"/>
          </a:p>
        </p:txBody>
      </p:sp>
      <p:pic>
        <p:nvPicPr>
          <p:cNvPr id="8" name="Content Placeholder 7" descr="nsel2030.gif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06" y="2156860"/>
            <a:ext cx="4132040" cy="3986784"/>
          </a:xfrm>
        </p:spPr>
      </p:pic>
      <p:pic>
        <p:nvPicPr>
          <p:cNvPr id="9" name="Content Placeholder 8" descr="neu2030.gi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62556" y="2157984"/>
            <a:ext cx="4038600" cy="3982895"/>
          </a:xfrm>
        </p:spPr>
      </p:pic>
      <p:cxnSp>
        <p:nvCxnSpPr>
          <p:cNvPr id="11" name="Straight Arrow Connector 10"/>
          <p:cNvCxnSpPr/>
          <p:nvPr/>
        </p:nvCxnSpPr>
        <p:spPr>
          <a:xfrm rot="5400000">
            <a:off x="1678364" y="2678504"/>
            <a:ext cx="785818" cy="794"/>
          </a:xfrm>
          <a:prstGeom prst="straightConnector1">
            <a:avLst/>
          </a:prstGeom>
          <a:ln w="2222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2106992" y="2678504"/>
            <a:ext cx="785818" cy="794"/>
          </a:xfrm>
          <a:prstGeom prst="straightConnector1">
            <a:avLst/>
          </a:prstGeom>
          <a:ln w="2222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1785918" y="1854455"/>
            <a:ext cx="1000132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000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  <a:endParaRPr lang="en-US" sz="2000" baseline="30000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1682496" y="4821644"/>
            <a:ext cx="785818" cy="794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>
            <a:off x="785786" y="4643446"/>
            <a:ext cx="1285884" cy="158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1357290" y="4069033"/>
            <a:ext cx="327333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</a:t>
            </a:r>
          </a:p>
        </p:txBody>
      </p:sp>
      <p:sp>
        <p:nvSpPr>
          <p:cNvPr id="19" name="Right Arrow 18"/>
          <p:cNvSpPr/>
          <p:nvPr/>
        </p:nvSpPr>
        <p:spPr>
          <a:xfrm>
            <a:off x="4357686" y="3811909"/>
            <a:ext cx="571504" cy="5457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6786578" y="2928934"/>
            <a:ext cx="39052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4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</a:p>
        </p:txBody>
      </p:sp>
      <p:sp>
        <p:nvSpPr>
          <p:cNvPr id="21" name="Text Box 30"/>
          <p:cNvSpPr txBox="1">
            <a:spLocks noChangeArrowheads="1"/>
          </p:cNvSpPr>
          <p:nvPr/>
        </p:nvSpPr>
        <p:spPr bwMode="auto">
          <a:xfrm>
            <a:off x="5715008" y="4429132"/>
            <a:ext cx="437940" cy="413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400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6429388" y="5000636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15008" y="1524068"/>
            <a:ext cx="2661947" cy="333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Neutrons detected by ND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 Box 25"/>
          <p:cNvSpPr txBox="1">
            <a:spLocks noChangeArrowheads="1"/>
          </p:cNvSpPr>
          <p:nvPr/>
        </p:nvSpPr>
        <p:spPr bwMode="auto">
          <a:xfrm>
            <a:off x="3522670" y="1142984"/>
            <a:ext cx="2120900" cy="366713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8000"/>
                </a:solidFill>
                <a:latin typeface="Book Antiqua" pitchFamily="18" charset="0"/>
              </a:rPr>
              <a:t>Rigidity: 20-30 GV</a:t>
            </a: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688968" y="1515099"/>
            <a:ext cx="2882900" cy="413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Fraction of charge released along the calorimeter track (left, hit, right)</a:t>
            </a:r>
            <a:endParaRPr lang="en-GB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2000232" y="4071942"/>
            <a:ext cx="571504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000" baseline="30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2107786" y="4821644"/>
            <a:ext cx="785818" cy="794"/>
          </a:xfrm>
          <a:prstGeom prst="straightConnector1">
            <a:avLst/>
          </a:prstGeom>
          <a:ln w="2222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071670" y="4429132"/>
            <a:ext cx="428628" cy="1588"/>
          </a:xfrm>
          <a:prstGeom prst="straightConnector1">
            <a:avLst/>
          </a:prstGeom>
          <a:ln w="22225">
            <a:solidFill>
              <a:srgbClr val="0000CC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071670" y="2285992"/>
            <a:ext cx="428628" cy="1588"/>
          </a:xfrm>
          <a:prstGeom prst="straightConnector1">
            <a:avLst/>
          </a:prstGeom>
          <a:ln w="22225">
            <a:solidFill>
              <a:srgbClr val="0000CC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Box 24"/>
          <p:cNvSpPr txBox="1">
            <a:spLocks noChangeArrowheads="1"/>
          </p:cNvSpPr>
          <p:nvPr/>
        </p:nvSpPr>
        <p:spPr bwMode="auto">
          <a:xfrm>
            <a:off x="3643306" y="6215082"/>
            <a:ext cx="1970411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Energy-momentum 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match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Starting point of shower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928694"/>
          </a:xfrm>
        </p:spPr>
        <p:txBody>
          <a:bodyPr>
            <a:normAutofit/>
          </a:bodyPr>
          <a:lstStyle/>
          <a:p>
            <a:r>
              <a:rPr lang="it-IT" sz="3600" dirty="0" smtClean="0"/>
              <a:t>Positron selection</a:t>
            </a:r>
            <a:endParaRPr lang="en-US" sz="3600" dirty="0"/>
          </a:p>
        </p:txBody>
      </p:sp>
      <p:pic>
        <p:nvPicPr>
          <p:cNvPr id="22" name="Content Placeholder 21" descr="ndedx1520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14876" y="2153873"/>
            <a:ext cx="4381691" cy="3709035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  <p:grpSp>
        <p:nvGrpSpPr>
          <p:cNvPr id="7" name="Group 69"/>
          <p:cNvGrpSpPr>
            <a:grpSpLocks/>
          </p:cNvGrpSpPr>
          <p:nvPr/>
        </p:nvGrpSpPr>
        <p:grpSpPr bwMode="auto">
          <a:xfrm>
            <a:off x="3695728" y="857232"/>
            <a:ext cx="4876800" cy="557213"/>
            <a:chOff x="2208" y="768"/>
            <a:chExt cx="3408" cy="447"/>
          </a:xfrm>
        </p:grpSpPr>
        <p:sp>
          <p:nvSpPr>
            <p:cNvPr id="8" name="Oval 65"/>
            <p:cNvSpPr>
              <a:spLocks noChangeArrowheads="1"/>
            </p:cNvSpPr>
            <p:nvPr/>
          </p:nvSpPr>
          <p:spPr bwMode="auto">
            <a:xfrm>
              <a:off x="3118" y="998"/>
              <a:ext cx="224" cy="20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Oval 66"/>
            <p:cNvSpPr>
              <a:spLocks noChangeArrowheads="1"/>
            </p:cNvSpPr>
            <p:nvPr/>
          </p:nvSpPr>
          <p:spPr bwMode="auto">
            <a:xfrm>
              <a:off x="4032" y="768"/>
              <a:ext cx="624" cy="19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Oval 67"/>
            <p:cNvSpPr>
              <a:spLocks noChangeArrowheads="1"/>
            </p:cNvSpPr>
            <p:nvPr/>
          </p:nvSpPr>
          <p:spPr bwMode="auto">
            <a:xfrm>
              <a:off x="4796" y="864"/>
              <a:ext cx="224" cy="20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Oval 68"/>
            <p:cNvSpPr>
              <a:spLocks noChangeArrowheads="1"/>
            </p:cNvSpPr>
            <p:nvPr/>
          </p:nvSpPr>
          <p:spPr bwMode="auto">
            <a:xfrm>
              <a:off x="5250" y="788"/>
              <a:ext cx="224" cy="20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55"/>
            <p:cNvSpPr>
              <a:spLocks noChangeArrowheads="1"/>
            </p:cNvSpPr>
            <p:nvPr/>
          </p:nvSpPr>
          <p:spPr bwMode="auto">
            <a:xfrm>
              <a:off x="2804" y="882"/>
              <a:ext cx="224" cy="206"/>
            </a:xfrm>
            <a:prstGeom prst="ellipse">
              <a:avLst/>
            </a:pr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3" name="Group 62"/>
            <p:cNvGrpSpPr>
              <a:grpSpLocks noChangeAspect="1"/>
            </p:cNvGrpSpPr>
            <p:nvPr/>
          </p:nvGrpSpPr>
          <p:grpSpPr bwMode="auto">
            <a:xfrm>
              <a:off x="2208" y="768"/>
              <a:ext cx="3411" cy="450"/>
              <a:chOff x="480" y="481"/>
              <a:chExt cx="4757" cy="579"/>
            </a:xfrm>
          </p:grpSpPr>
          <p:sp>
            <p:nvSpPr>
              <p:cNvPr id="14" name="AutoShape 63"/>
              <p:cNvSpPr>
                <a:spLocks noChangeAspect="1" noChangeArrowheads="1" noTextEdit="1"/>
              </p:cNvSpPr>
              <p:nvPr/>
            </p:nvSpPr>
            <p:spPr bwMode="auto">
              <a:xfrm>
                <a:off x="480" y="481"/>
                <a:ext cx="4753" cy="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15" name="Picture 64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80" y="481"/>
                <a:ext cx="4757" cy="5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6" name="Oval 15"/>
          <p:cNvSpPr/>
          <p:nvPr/>
        </p:nvSpPr>
        <p:spPr>
          <a:xfrm>
            <a:off x="5553116" y="785794"/>
            <a:ext cx="1714512" cy="71438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715272" y="857232"/>
            <a:ext cx="766802" cy="57150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Box 25"/>
          <p:cNvSpPr txBox="1">
            <a:spLocks noChangeArrowheads="1"/>
          </p:cNvSpPr>
          <p:nvPr/>
        </p:nvSpPr>
        <p:spPr bwMode="auto">
          <a:xfrm>
            <a:off x="1285852" y="5991245"/>
            <a:ext cx="2140330" cy="333296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8000"/>
                </a:solidFill>
                <a:latin typeface="Book Antiqua" pitchFamily="18" charset="0"/>
              </a:rPr>
              <a:t>Rigidity: </a:t>
            </a:r>
            <a:r>
              <a:rPr lang="en-US" dirty="0" smtClean="0">
                <a:solidFill>
                  <a:srgbClr val="008000"/>
                </a:solidFill>
                <a:latin typeface="Book Antiqua" pitchFamily="18" charset="0"/>
              </a:rPr>
              <a:t>10-15 </a:t>
            </a:r>
            <a:r>
              <a:rPr lang="en-US" dirty="0">
                <a:solidFill>
                  <a:srgbClr val="008000"/>
                </a:solidFill>
                <a:latin typeface="Book Antiqua" pitchFamily="18" charset="0"/>
              </a:rPr>
              <a:t>GV</a:t>
            </a:r>
          </a:p>
        </p:txBody>
      </p:sp>
      <p:sp>
        <p:nvSpPr>
          <p:cNvPr id="19" name="Text Box 25"/>
          <p:cNvSpPr txBox="1">
            <a:spLocks noChangeArrowheads="1"/>
          </p:cNvSpPr>
          <p:nvPr/>
        </p:nvSpPr>
        <p:spPr bwMode="auto">
          <a:xfrm>
            <a:off x="5715008" y="5991245"/>
            <a:ext cx="2140330" cy="333296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8000"/>
                </a:solidFill>
                <a:latin typeface="Book Antiqua" pitchFamily="18" charset="0"/>
              </a:rPr>
              <a:t>Rigidity: </a:t>
            </a:r>
            <a:r>
              <a:rPr lang="en-US" dirty="0" smtClean="0">
                <a:solidFill>
                  <a:srgbClr val="008000"/>
                </a:solidFill>
                <a:latin typeface="Book Antiqua" pitchFamily="18" charset="0"/>
              </a:rPr>
              <a:t>15-20 </a:t>
            </a:r>
            <a:r>
              <a:rPr lang="en-US" dirty="0">
                <a:solidFill>
                  <a:srgbClr val="008000"/>
                </a:solidFill>
                <a:latin typeface="Book Antiqua" pitchFamily="18" charset="0"/>
              </a:rPr>
              <a:t>GV</a:t>
            </a:r>
          </a:p>
        </p:txBody>
      </p:sp>
      <p:pic>
        <p:nvPicPr>
          <p:cNvPr id="24" name="Content Placeholder 23" descr="ndedx1015.gif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71406" y="2153873"/>
            <a:ext cx="4381691" cy="3709035"/>
          </a:xfrm>
        </p:spPr>
      </p:pic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7429520" y="2928934"/>
            <a:ext cx="39052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4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2714612" y="2928934"/>
            <a:ext cx="39052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4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</a:p>
        </p:txBody>
      </p:sp>
      <p:sp>
        <p:nvSpPr>
          <p:cNvPr id="27" name="Text Box 30"/>
          <p:cNvSpPr txBox="1">
            <a:spLocks noChangeArrowheads="1"/>
          </p:cNvSpPr>
          <p:nvPr/>
        </p:nvSpPr>
        <p:spPr bwMode="auto">
          <a:xfrm>
            <a:off x="7348770" y="4801311"/>
            <a:ext cx="437940" cy="413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400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</a:p>
        </p:txBody>
      </p:sp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2705300" y="4786322"/>
            <a:ext cx="437940" cy="413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lang="en-US" sz="2400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</a:p>
        </p:txBody>
      </p: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1142976" y="4786322"/>
            <a:ext cx="327333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</a:t>
            </a:r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1071538" y="2926025"/>
            <a:ext cx="327333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</a:t>
            </a:r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5715008" y="4786322"/>
            <a:ext cx="327333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</a:t>
            </a: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5744865" y="2928934"/>
            <a:ext cx="327333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143372" y="4000504"/>
            <a:ext cx="214314" cy="214314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285720" y="857232"/>
            <a:ext cx="3500462" cy="1377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Energy loss in silicon tracker detectors:</a:t>
            </a:r>
          </a:p>
          <a:p>
            <a:pP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Top: positive (mostly p) and negative events (mostly e</a:t>
            </a:r>
            <a:r>
              <a:rPr lang="it-IT" sz="16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it-IT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it-IT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Bottom: positive events identified as p and e</a:t>
            </a:r>
            <a:r>
              <a:rPr lang="it-IT" sz="16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it-IT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by trasversal profile method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Right Arrow 36"/>
          <p:cNvSpPr/>
          <p:nvPr/>
        </p:nvSpPr>
        <p:spPr>
          <a:xfrm>
            <a:off x="3143240" y="1097280"/>
            <a:ext cx="500066" cy="71438"/>
          </a:xfrm>
          <a:prstGeom prst="rightArrow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76200"/>
            <a:ext cx="8510588" cy="1325563"/>
          </a:xfrm>
        </p:spPr>
        <p:txBody>
          <a:bodyPr/>
          <a:lstStyle/>
          <a:p>
            <a:r>
              <a:rPr lang="en-US" dirty="0"/>
              <a:t>The “pre-sampler” method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686050" y="3479800"/>
            <a:ext cx="3902075" cy="19431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687638" y="3470275"/>
            <a:ext cx="3894137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508500" y="2238375"/>
            <a:ext cx="890588" cy="2776538"/>
            <a:chOff x="2731" y="1003"/>
            <a:chExt cx="561" cy="1749"/>
          </a:xfrm>
        </p:grpSpPr>
        <p:sp>
          <p:nvSpPr>
            <p:cNvPr id="14342" name="Line 6"/>
            <p:cNvSpPr>
              <a:spLocks noChangeShapeType="1"/>
            </p:cNvSpPr>
            <p:nvPr/>
          </p:nvSpPr>
          <p:spPr bwMode="auto">
            <a:xfrm flipH="1">
              <a:off x="2952" y="1003"/>
              <a:ext cx="340" cy="1064"/>
            </a:xfrm>
            <a:prstGeom prst="line">
              <a:avLst/>
            </a:prstGeom>
            <a:noFill/>
            <a:ln w="1905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343" name="Oval 7"/>
            <p:cNvSpPr>
              <a:spLocks noChangeArrowheads="1"/>
            </p:cNvSpPr>
            <p:nvPr/>
          </p:nvSpPr>
          <p:spPr bwMode="auto">
            <a:xfrm rot="1087481">
              <a:off x="2731" y="2052"/>
              <a:ext cx="216" cy="7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860675" y="2127250"/>
            <a:ext cx="901700" cy="2163763"/>
            <a:chOff x="1802" y="1340"/>
            <a:chExt cx="568" cy="1363"/>
          </a:xfrm>
        </p:grpSpPr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1802" y="1340"/>
              <a:ext cx="371" cy="1363"/>
              <a:chOff x="1702" y="967"/>
              <a:chExt cx="371" cy="1363"/>
            </a:xfrm>
          </p:grpSpPr>
          <p:sp>
            <p:nvSpPr>
              <p:cNvPr id="14346" name="Line 10"/>
              <p:cNvSpPr>
                <a:spLocks noChangeShapeType="1"/>
              </p:cNvSpPr>
              <p:nvPr/>
            </p:nvSpPr>
            <p:spPr bwMode="auto">
              <a:xfrm>
                <a:off x="1702" y="967"/>
                <a:ext cx="237" cy="879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47" name="Oval 11"/>
              <p:cNvSpPr>
                <a:spLocks noChangeArrowheads="1"/>
              </p:cNvSpPr>
              <p:nvPr/>
            </p:nvSpPr>
            <p:spPr bwMode="auto">
              <a:xfrm rot="-876076">
                <a:off x="1939" y="1841"/>
                <a:ext cx="134" cy="489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4348" name="Line 12"/>
            <p:cNvSpPr>
              <a:spLocks noChangeShapeType="1"/>
            </p:cNvSpPr>
            <p:nvPr/>
          </p:nvSpPr>
          <p:spPr bwMode="auto">
            <a:xfrm>
              <a:off x="1828" y="2336"/>
              <a:ext cx="542" cy="268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349" name="Line 13"/>
            <p:cNvSpPr>
              <a:spLocks noChangeShapeType="1"/>
            </p:cNvSpPr>
            <p:nvPr/>
          </p:nvSpPr>
          <p:spPr bwMode="auto">
            <a:xfrm flipV="1">
              <a:off x="1978" y="2253"/>
              <a:ext cx="267" cy="434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57158" y="3524332"/>
            <a:ext cx="2117567" cy="33329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W planes: ≈1.5 X</a:t>
            </a:r>
            <a:r>
              <a:rPr lang="it-IT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baseline="-25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97319" y="4524464"/>
            <a:ext cx="2175275" cy="33329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 W planes: ≈15 X</a:t>
            </a:r>
            <a:r>
              <a:rPr lang="it-IT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baseline="-25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Left Brace 15"/>
          <p:cNvSpPr/>
          <p:nvPr/>
        </p:nvSpPr>
        <p:spPr>
          <a:xfrm>
            <a:off x="2571736" y="3500438"/>
            <a:ext cx="71438" cy="357190"/>
          </a:xfrm>
          <a:prstGeom prst="leftBrace">
            <a:avLst/>
          </a:prstGeom>
          <a:ln w="2222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Brace 16"/>
          <p:cNvSpPr/>
          <p:nvPr/>
        </p:nvSpPr>
        <p:spPr>
          <a:xfrm>
            <a:off x="6643702" y="3929066"/>
            <a:ext cx="214314" cy="1500198"/>
          </a:xfrm>
          <a:prstGeom prst="rightBrac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500166" y="1390185"/>
            <a:ext cx="6405793" cy="4671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CALORIMETER: 22 W planes: 16.3 X</a:t>
            </a:r>
            <a:r>
              <a:rPr lang="it-IT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it-IT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76200"/>
            <a:ext cx="8510588" cy="1325563"/>
          </a:xfrm>
        </p:spPr>
        <p:txBody>
          <a:bodyPr/>
          <a:lstStyle/>
          <a:p>
            <a:r>
              <a:rPr lang="en-US"/>
              <a:t>The “pre-sampler” method</a:t>
            </a:r>
          </a:p>
        </p:txBody>
      </p:sp>
      <p:pic>
        <p:nvPicPr>
          <p:cNvPr id="16387" name="Picture 3" descr="L2PAM070506-tree_ev_35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90675" y="3005138"/>
            <a:ext cx="6049963" cy="1792287"/>
            <a:chOff x="1002" y="1893"/>
            <a:chExt cx="3811" cy="1129"/>
          </a:xfrm>
        </p:grpSpPr>
        <p:sp>
          <p:nvSpPr>
            <p:cNvPr id="16389" name="Oval 5"/>
            <p:cNvSpPr>
              <a:spLocks noChangeArrowheads="1"/>
            </p:cNvSpPr>
            <p:nvPr/>
          </p:nvSpPr>
          <p:spPr bwMode="auto">
            <a:xfrm>
              <a:off x="1002" y="2847"/>
              <a:ext cx="334" cy="175"/>
            </a:xfrm>
            <a:prstGeom prst="ellips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0" name="Oval 6"/>
            <p:cNvSpPr>
              <a:spLocks noChangeArrowheads="1"/>
            </p:cNvSpPr>
            <p:nvPr/>
          </p:nvSpPr>
          <p:spPr bwMode="auto">
            <a:xfrm>
              <a:off x="4479" y="2844"/>
              <a:ext cx="334" cy="175"/>
            </a:xfrm>
            <a:prstGeom prst="ellips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1372" y="1893"/>
              <a:ext cx="3024" cy="968"/>
              <a:chOff x="1380" y="1918"/>
              <a:chExt cx="2999" cy="1009"/>
            </a:xfrm>
          </p:grpSpPr>
          <p:sp>
            <p:nvSpPr>
              <p:cNvPr id="16392" name="Line 8"/>
              <p:cNvSpPr>
                <a:spLocks noChangeShapeType="1"/>
              </p:cNvSpPr>
              <p:nvPr/>
            </p:nvSpPr>
            <p:spPr bwMode="auto">
              <a:xfrm flipH="1">
                <a:off x="1386" y="2170"/>
                <a:ext cx="1269" cy="710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3" name="Line 9"/>
              <p:cNvSpPr>
                <a:spLocks noChangeShapeType="1"/>
              </p:cNvSpPr>
              <p:nvPr/>
            </p:nvSpPr>
            <p:spPr bwMode="auto">
              <a:xfrm>
                <a:off x="2777" y="2175"/>
                <a:ext cx="1602" cy="752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4" name="Text Box 10"/>
              <p:cNvSpPr txBox="1">
                <a:spLocks noChangeArrowheads="1"/>
              </p:cNvSpPr>
              <p:nvPr/>
            </p:nvSpPr>
            <p:spPr bwMode="auto">
              <a:xfrm>
                <a:off x="1380" y="1918"/>
                <a:ext cx="2901" cy="2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 b="1">
                    <a:solidFill>
                      <a:srgbClr val="CC0000"/>
                    </a:solidFill>
                  </a:rPr>
                  <a:t>NON-INTERACTING in the upper part</a:t>
                </a:r>
              </a:p>
            </p:txBody>
          </p:sp>
        </p:grpSp>
      </p:grpSp>
      <p:sp>
        <p:nvSpPr>
          <p:cNvPr id="16395" name="Oval 11"/>
          <p:cNvSpPr>
            <a:spLocks noChangeArrowheads="1"/>
          </p:cNvSpPr>
          <p:nvPr/>
        </p:nvSpPr>
        <p:spPr bwMode="auto">
          <a:xfrm>
            <a:off x="3300413" y="4465638"/>
            <a:ext cx="1085850" cy="344487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1085850" y="4797425"/>
            <a:ext cx="1484313" cy="9144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6700838" y="4792663"/>
            <a:ext cx="1484312" cy="9144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5" grpId="0" animBg="1"/>
      <p:bldP spid="16396" grpId="0" animBg="1"/>
      <p:bldP spid="1639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76200"/>
            <a:ext cx="8510588" cy="1325563"/>
          </a:xfrm>
        </p:spPr>
        <p:txBody>
          <a:bodyPr/>
          <a:lstStyle/>
          <a:p>
            <a:r>
              <a:rPr lang="en-US"/>
              <a:t>The “pre-sampler” method</a:t>
            </a:r>
          </a:p>
        </p:txBody>
      </p:sp>
      <p:pic>
        <p:nvPicPr>
          <p:cNvPr id="18435" name="Picture 3" descr="L2PAM070506-tree_ev_3588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3340100" y="4479925"/>
            <a:ext cx="1085850" cy="344488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085850" y="4624388"/>
            <a:ext cx="1484313" cy="9144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6700838" y="4632325"/>
            <a:ext cx="1484312" cy="9144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7" grpId="0" animBg="1"/>
      <p:bldP spid="18438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76200"/>
            <a:ext cx="8510588" cy="1325563"/>
          </a:xfrm>
        </p:spPr>
        <p:txBody>
          <a:bodyPr/>
          <a:lstStyle/>
          <a:p>
            <a:r>
              <a:rPr lang="en-US"/>
              <a:t>The “pre-sampler” method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71463" y="1643050"/>
            <a:ext cx="3894137" cy="19431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71463" y="3257552"/>
            <a:ext cx="3894137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5035580" y="4500570"/>
            <a:ext cx="3894138" cy="207170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5022850" y="4494233"/>
            <a:ext cx="3887788" cy="43496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673100" y="1147765"/>
            <a:ext cx="3087705" cy="360099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POSITRON SELECTION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5165725" y="3926157"/>
            <a:ext cx="3601243" cy="360099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PROTON CONTAMINATION</a:t>
            </a:r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7413292" y="5802610"/>
            <a:ext cx="360799" cy="0"/>
          </a:xfrm>
          <a:prstGeom prst="line">
            <a:avLst/>
          </a:prstGeom>
          <a:noFill/>
          <a:ln w="19050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643174" y="4595902"/>
            <a:ext cx="2117567" cy="33329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W planes: ≈1.5 X</a:t>
            </a:r>
            <a:r>
              <a:rPr lang="it-IT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baseline="-25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Left Brace 12"/>
          <p:cNvSpPr/>
          <p:nvPr/>
        </p:nvSpPr>
        <p:spPr>
          <a:xfrm>
            <a:off x="4857752" y="4572008"/>
            <a:ext cx="142876" cy="357190"/>
          </a:xfrm>
          <a:prstGeom prst="leftBrace">
            <a:avLst/>
          </a:prstGeom>
          <a:ln w="2222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539865" y="2309886"/>
            <a:ext cx="2175275" cy="33329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 W planes: ≈15 X</a:t>
            </a:r>
            <a:r>
              <a:rPr lang="it-IT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baseline="-25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ight Brace 14"/>
          <p:cNvSpPr/>
          <p:nvPr/>
        </p:nvSpPr>
        <p:spPr>
          <a:xfrm>
            <a:off x="4286248" y="1714488"/>
            <a:ext cx="214314" cy="1500198"/>
          </a:xfrm>
          <a:prstGeom prst="rightBrac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611039" y="5596034"/>
            <a:ext cx="2175275" cy="33329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 W planes: ≈15 X</a:t>
            </a:r>
            <a:r>
              <a:rPr lang="it-IT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baseline="-25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ight Brace 16"/>
          <p:cNvSpPr/>
          <p:nvPr/>
        </p:nvSpPr>
        <p:spPr>
          <a:xfrm rot="10800000">
            <a:off x="4786314" y="5000636"/>
            <a:ext cx="214314" cy="1500198"/>
          </a:xfrm>
          <a:prstGeom prst="rightBrac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526281" y="3310018"/>
            <a:ext cx="2117567" cy="33329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W planes: ≈1.5 X</a:t>
            </a:r>
            <a:r>
              <a:rPr lang="it-IT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baseline="-25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Left Brace 18"/>
          <p:cNvSpPr/>
          <p:nvPr/>
        </p:nvSpPr>
        <p:spPr>
          <a:xfrm rot="10800000">
            <a:off x="4311966" y="3286124"/>
            <a:ext cx="117157" cy="357190"/>
          </a:xfrm>
          <a:prstGeom prst="leftBrace">
            <a:avLst/>
          </a:prstGeom>
          <a:ln w="2222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Fig2_nature_0610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6232" y="850392"/>
            <a:ext cx="6858000" cy="5149215"/>
          </a:xfrm>
          <a:prstGeom prst="rect">
            <a:avLst/>
          </a:prstGeom>
        </p:spPr>
      </p:pic>
      <p:sp>
        <p:nvSpPr>
          <p:cNvPr id="40961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11162"/>
            <a:ext cx="8688586" cy="741164"/>
          </a:xfrm>
          <a:ln/>
        </p:spPr>
        <p:txBody>
          <a:bodyPr rIns="116994"/>
          <a:lstStyle/>
          <a:p>
            <a:pPr marL="40182"/>
            <a:r>
              <a:rPr lang="en-US" sz="4000" u="none" dirty="0">
                <a:cs typeface="Arial" charset="0"/>
              </a:rPr>
              <a:t>e</a:t>
            </a:r>
            <a:r>
              <a:rPr lang="en-US" sz="4000" u="none" baseline="32000" dirty="0">
                <a:cs typeface="Arial" charset="0"/>
              </a:rPr>
              <a:t>+</a:t>
            </a:r>
            <a:r>
              <a:rPr lang="en-US" sz="4000" u="none" dirty="0">
                <a:cs typeface="Arial" charset="0"/>
              </a:rPr>
              <a:t> background estimation from data</a:t>
            </a:r>
            <a:endParaRPr lang="en-US" sz="4000" u="none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  <p:sp>
        <p:nvSpPr>
          <p:cNvPr id="40964" name="Rectangle 4"/>
          <p:cNvSpPr>
            <a:spLocks/>
          </p:cNvSpPr>
          <p:nvPr/>
        </p:nvSpPr>
        <p:spPr bwMode="auto">
          <a:xfrm>
            <a:off x="6831211" y="6021958"/>
            <a:ext cx="321469" cy="392906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28573" bIns="0"/>
          <a:lstStyle/>
          <a:p>
            <a:pPr marL="27905">
              <a:spcBef>
                <a:spcPts val="1301"/>
              </a:spcBef>
            </a:pPr>
            <a:r>
              <a:rPr lang="en-US" sz="2200" dirty="0">
                <a:solidFill>
                  <a:srgbClr val="0000FF"/>
                </a:solidFill>
                <a:cs typeface="Arial" charset="0"/>
                <a:sym typeface="Arial" charset="0"/>
              </a:rPr>
              <a:t>+</a:t>
            </a:r>
          </a:p>
        </p:txBody>
      </p:sp>
      <p:sp>
        <p:nvSpPr>
          <p:cNvPr id="40965" name="Rectangle 5"/>
          <p:cNvSpPr>
            <a:spLocks/>
          </p:cNvSpPr>
          <p:nvPr/>
        </p:nvSpPr>
        <p:spPr bwMode="auto">
          <a:xfrm>
            <a:off x="7062267" y="6025307"/>
            <a:ext cx="1909495" cy="304699"/>
          </a:xfrm>
          <a:prstGeom prst="rect">
            <a:avLst/>
          </a:prstGeom>
          <a:solidFill>
            <a:srgbClr val="FFFF66"/>
          </a:solidFill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28573" bIns="0">
            <a:spAutoFit/>
          </a:bodyPr>
          <a:lstStyle/>
          <a:p>
            <a:pPr marL="27905">
              <a:lnSpc>
                <a:spcPct val="90000"/>
              </a:lnSpc>
              <a:buSzPct val="125000"/>
              <a:buFont typeface="Arial" charset="0"/>
              <a:buChar char="•"/>
            </a:pPr>
            <a:r>
              <a:rPr lang="en-US" sz="1100" dirty="0">
                <a:solidFill>
                  <a:srgbClr val="0000FF"/>
                </a:solidFill>
                <a:cs typeface="Arial" charset="0"/>
                <a:sym typeface="Arial" charset="0"/>
              </a:rPr>
              <a:t> Energy-momentum match</a:t>
            </a:r>
          </a:p>
          <a:p>
            <a:pPr marL="27905">
              <a:lnSpc>
                <a:spcPct val="90000"/>
              </a:lnSpc>
              <a:buSzPct val="125000"/>
              <a:buFont typeface="Arial" charset="0"/>
              <a:buChar char="•"/>
            </a:pPr>
            <a:r>
              <a:rPr lang="en-US" sz="1100" dirty="0">
                <a:solidFill>
                  <a:srgbClr val="0000FF"/>
                </a:solidFill>
                <a:cs typeface="Arial" charset="0"/>
                <a:sym typeface="Arial" charset="0"/>
              </a:rPr>
              <a:t> Starting point of shower </a:t>
            </a:r>
          </a:p>
        </p:txBody>
      </p:sp>
      <p:sp>
        <p:nvSpPr>
          <p:cNvPr id="40967" name="Rectangle 7"/>
          <p:cNvSpPr>
            <a:spLocks/>
          </p:cNvSpPr>
          <p:nvPr/>
        </p:nvSpPr>
        <p:spPr bwMode="auto">
          <a:xfrm>
            <a:off x="5143504" y="1500174"/>
            <a:ext cx="226983" cy="227626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28573" bIns="0">
            <a:spAutoFit/>
          </a:bodyPr>
          <a:lstStyle/>
          <a:p>
            <a:pPr marL="27905" algn="ctr"/>
            <a:r>
              <a:rPr lang="en-US" sz="1700" dirty="0">
                <a:solidFill>
                  <a:srgbClr val="0000FF"/>
                </a:solidFill>
                <a:cs typeface="Arial" charset="0"/>
                <a:sym typeface="Arial" charset="0"/>
              </a:rPr>
              <a:t>e</a:t>
            </a:r>
            <a:r>
              <a:rPr lang="en-US" sz="1700" baseline="30000" dirty="0">
                <a:solidFill>
                  <a:srgbClr val="0000FF"/>
                </a:solidFill>
                <a:cs typeface="Arial" charset="0"/>
                <a:sym typeface="Arial" charset="0"/>
              </a:rPr>
              <a:t>-</a:t>
            </a:r>
          </a:p>
        </p:txBody>
      </p:sp>
      <p:sp>
        <p:nvSpPr>
          <p:cNvPr id="40968" name="Rectangle 8"/>
          <p:cNvSpPr>
            <a:spLocks/>
          </p:cNvSpPr>
          <p:nvPr/>
        </p:nvSpPr>
        <p:spPr bwMode="auto">
          <a:xfrm>
            <a:off x="3357554" y="2857496"/>
            <a:ext cx="2294930" cy="312539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28573" bIns="0"/>
          <a:lstStyle/>
          <a:p>
            <a:pPr marL="27905" algn="ctr"/>
            <a:r>
              <a:rPr lang="en-US" sz="1700" dirty="0">
                <a:solidFill>
                  <a:srgbClr val="FF0000"/>
                </a:solidFill>
                <a:cs typeface="Arial" charset="0"/>
                <a:sym typeface="Arial" charset="0"/>
              </a:rPr>
              <a:t>‘</a:t>
            </a:r>
            <a:r>
              <a:rPr lang="en-US" sz="1700" dirty="0" err="1">
                <a:solidFill>
                  <a:srgbClr val="FF0000"/>
                </a:solidFill>
                <a:cs typeface="Arial" charset="0"/>
                <a:sym typeface="Arial" charset="0"/>
              </a:rPr>
              <a:t>presampler</a:t>
            </a:r>
            <a:r>
              <a:rPr lang="en-US" sz="1700" dirty="0">
                <a:solidFill>
                  <a:srgbClr val="FF0000"/>
                </a:solidFill>
                <a:cs typeface="Arial" charset="0"/>
                <a:sym typeface="Arial" charset="0"/>
              </a:rPr>
              <a:t>’ p</a:t>
            </a:r>
          </a:p>
        </p:txBody>
      </p:sp>
      <p:sp>
        <p:nvSpPr>
          <p:cNvPr id="40969" name="Rectangle 9"/>
          <p:cNvSpPr>
            <a:spLocks/>
          </p:cNvSpPr>
          <p:nvPr/>
        </p:nvSpPr>
        <p:spPr bwMode="auto">
          <a:xfrm>
            <a:off x="785786" y="857232"/>
            <a:ext cx="1953738" cy="240963"/>
          </a:xfrm>
          <a:prstGeom prst="rect">
            <a:avLst/>
          </a:prstGeom>
          <a:solidFill>
            <a:srgbClr val="FFFF66"/>
          </a:solidFill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8" bIns="0">
            <a:spAutoFit/>
          </a:bodyPr>
          <a:lstStyle/>
          <a:p>
            <a:pPr marL="40182"/>
            <a:r>
              <a:rPr lang="en-US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Rigidity: </a:t>
            </a:r>
            <a:r>
              <a:rPr lang="en-US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20-28 </a:t>
            </a:r>
            <a:r>
              <a:rPr lang="en-US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GV</a:t>
            </a:r>
          </a:p>
        </p:txBody>
      </p:sp>
      <p:sp>
        <p:nvSpPr>
          <p:cNvPr id="40970" name="Rectangle 10"/>
          <p:cNvSpPr>
            <a:spLocks/>
          </p:cNvSpPr>
          <p:nvPr/>
        </p:nvSpPr>
        <p:spPr bwMode="auto">
          <a:xfrm>
            <a:off x="5347767" y="4487258"/>
            <a:ext cx="263852" cy="227626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28573" bIns="0">
            <a:spAutoFit/>
          </a:bodyPr>
          <a:lstStyle/>
          <a:p>
            <a:pPr marL="27905" algn="ctr"/>
            <a:r>
              <a:rPr lang="en-US" sz="1700" dirty="0">
                <a:solidFill>
                  <a:srgbClr val="0000FF"/>
                </a:solidFill>
                <a:cs typeface="Arial" charset="0"/>
                <a:sym typeface="Arial" charset="0"/>
              </a:rPr>
              <a:t>e</a:t>
            </a:r>
            <a:r>
              <a:rPr lang="en-US" sz="1700" baseline="30000" dirty="0">
                <a:solidFill>
                  <a:srgbClr val="0000FF"/>
                </a:solidFill>
                <a:cs typeface="Arial" charset="0"/>
                <a:sym typeface="Arial" charset="0"/>
              </a:rPr>
              <a:t>+</a:t>
            </a:r>
          </a:p>
        </p:txBody>
      </p:sp>
      <p:sp>
        <p:nvSpPr>
          <p:cNvPr id="40971" name="Rectangle 11"/>
          <p:cNvSpPr>
            <a:spLocks/>
          </p:cNvSpPr>
          <p:nvPr/>
        </p:nvSpPr>
        <p:spPr bwMode="auto">
          <a:xfrm>
            <a:off x="4241602" y="4688097"/>
            <a:ext cx="401836" cy="312539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28573" bIns="0"/>
          <a:lstStyle/>
          <a:p>
            <a:pPr marL="27905" algn="ctr"/>
            <a:r>
              <a:rPr lang="en-US" sz="1700" dirty="0">
                <a:solidFill>
                  <a:srgbClr val="FF0000"/>
                </a:solidFill>
                <a:cs typeface="Arial" charset="0"/>
                <a:sym typeface="Arial" charset="0"/>
              </a:rPr>
              <a:t>p</a:t>
            </a:r>
          </a:p>
        </p:txBody>
      </p:sp>
      <p:sp>
        <p:nvSpPr>
          <p:cNvPr id="40973" name="AutoShape 13"/>
          <p:cNvSpPr>
            <a:spLocks/>
          </p:cNvSpPr>
          <p:nvPr/>
        </p:nvSpPr>
        <p:spPr bwMode="auto">
          <a:xfrm rot="10800000" flipH="1">
            <a:off x="8111224" y="1725308"/>
            <a:ext cx="604180" cy="313790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5214" y="21600"/>
                </a:moveTo>
                <a:lnTo>
                  <a:pt x="17876" y="18543"/>
                </a:lnTo>
                <a:lnTo>
                  <a:pt x="21600" y="13449"/>
                </a:lnTo>
                <a:lnTo>
                  <a:pt x="18993" y="7743"/>
                </a:lnTo>
                <a:lnTo>
                  <a:pt x="14152" y="4279"/>
                </a:lnTo>
                <a:lnTo>
                  <a:pt x="8193" y="2242"/>
                </a:lnTo>
                <a:lnTo>
                  <a:pt x="0" y="0"/>
                </a:lnTo>
              </a:path>
            </a:pathLst>
          </a:custGeom>
          <a:noFill/>
          <a:ln w="50800">
            <a:solidFill>
              <a:srgbClr val="0000FF"/>
            </a:solidFill>
            <a:prstDash val="solid"/>
            <a:miter lim="800000"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40975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539" y="4065241"/>
            <a:ext cx="1455539" cy="1489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1" name="AutoShape 13"/>
          <p:cNvSpPr>
            <a:spLocks/>
          </p:cNvSpPr>
          <p:nvPr/>
        </p:nvSpPr>
        <p:spPr bwMode="auto">
          <a:xfrm rot="10800000">
            <a:off x="2000232" y="3214686"/>
            <a:ext cx="357190" cy="164307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5214" y="21600"/>
                </a:moveTo>
                <a:lnTo>
                  <a:pt x="17876" y="18543"/>
                </a:lnTo>
                <a:lnTo>
                  <a:pt x="21600" y="13449"/>
                </a:lnTo>
                <a:lnTo>
                  <a:pt x="18993" y="7743"/>
                </a:lnTo>
                <a:lnTo>
                  <a:pt x="14152" y="4279"/>
                </a:lnTo>
                <a:lnTo>
                  <a:pt x="8193" y="2242"/>
                </a:lnTo>
                <a:lnTo>
                  <a:pt x="0" y="0"/>
                </a:lnTo>
              </a:path>
            </a:pathLst>
          </a:custGeom>
          <a:noFill/>
          <a:ln w="50800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Fig2_nature_28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6232" y="850392"/>
            <a:ext cx="6858000" cy="5149215"/>
          </a:xfrm>
          <a:prstGeom prst="rect">
            <a:avLst/>
          </a:prstGeom>
        </p:spPr>
      </p:pic>
      <p:sp>
        <p:nvSpPr>
          <p:cNvPr id="40961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11162"/>
            <a:ext cx="8688586" cy="741164"/>
          </a:xfrm>
          <a:ln/>
        </p:spPr>
        <p:txBody>
          <a:bodyPr rIns="116994"/>
          <a:lstStyle/>
          <a:p>
            <a:pPr marL="40182"/>
            <a:r>
              <a:rPr lang="en-US" sz="4000" u="none" dirty="0">
                <a:cs typeface="Arial" charset="0"/>
              </a:rPr>
              <a:t>e</a:t>
            </a:r>
            <a:r>
              <a:rPr lang="en-US" sz="4000" u="none" baseline="32000" dirty="0">
                <a:cs typeface="Arial" charset="0"/>
              </a:rPr>
              <a:t>+</a:t>
            </a:r>
            <a:r>
              <a:rPr lang="en-US" sz="4000" u="none" dirty="0">
                <a:cs typeface="Arial" charset="0"/>
              </a:rPr>
              <a:t> background estimation from data</a:t>
            </a:r>
            <a:endParaRPr lang="en-US" sz="4000" u="none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  <p:sp>
        <p:nvSpPr>
          <p:cNvPr id="40964" name="Rectangle 4"/>
          <p:cNvSpPr>
            <a:spLocks/>
          </p:cNvSpPr>
          <p:nvPr/>
        </p:nvSpPr>
        <p:spPr bwMode="auto">
          <a:xfrm>
            <a:off x="6831211" y="6021958"/>
            <a:ext cx="321469" cy="392906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28573" bIns="0"/>
          <a:lstStyle/>
          <a:p>
            <a:pPr marL="27905">
              <a:spcBef>
                <a:spcPts val="1301"/>
              </a:spcBef>
            </a:pPr>
            <a:r>
              <a:rPr lang="en-US" sz="2200" dirty="0">
                <a:solidFill>
                  <a:srgbClr val="0000FF"/>
                </a:solidFill>
                <a:cs typeface="Arial" charset="0"/>
                <a:sym typeface="Arial" charset="0"/>
              </a:rPr>
              <a:t>+</a:t>
            </a:r>
          </a:p>
        </p:txBody>
      </p:sp>
      <p:sp>
        <p:nvSpPr>
          <p:cNvPr id="40965" name="Rectangle 5"/>
          <p:cNvSpPr>
            <a:spLocks/>
          </p:cNvSpPr>
          <p:nvPr/>
        </p:nvSpPr>
        <p:spPr bwMode="auto">
          <a:xfrm>
            <a:off x="7062267" y="6025307"/>
            <a:ext cx="1909495" cy="304699"/>
          </a:xfrm>
          <a:prstGeom prst="rect">
            <a:avLst/>
          </a:prstGeom>
          <a:solidFill>
            <a:srgbClr val="FFFF66"/>
          </a:solidFill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28573" bIns="0">
            <a:spAutoFit/>
          </a:bodyPr>
          <a:lstStyle/>
          <a:p>
            <a:pPr marL="27905">
              <a:lnSpc>
                <a:spcPct val="90000"/>
              </a:lnSpc>
              <a:buSzPct val="125000"/>
              <a:buFont typeface="Arial" charset="0"/>
              <a:buChar char="•"/>
            </a:pPr>
            <a:r>
              <a:rPr lang="en-US" sz="1100" dirty="0">
                <a:solidFill>
                  <a:srgbClr val="0000FF"/>
                </a:solidFill>
                <a:cs typeface="Arial" charset="0"/>
                <a:sym typeface="Arial" charset="0"/>
              </a:rPr>
              <a:t> Energy-momentum match</a:t>
            </a:r>
          </a:p>
          <a:p>
            <a:pPr marL="27905">
              <a:lnSpc>
                <a:spcPct val="90000"/>
              </a:lnSpc>
              <a:buSzPct val="125000"/>
              <a:buFont typeface="Arial" charset="0"/>
              <a:buChar char="•"/>
            </a:pPr>
            <a:r>
              <a:rPr lang="en-US" sz="1100" dirty="0">
                <a:solidFill>
                  <a:srgbClr val="0000FF"/>
                </a:solidFill>
                <a:cs typeface="Arial" charset="0"/>
                <a:sym typeface="Arial" charset="0"/>
              </a:rPr>
              <a:t> Starting point of shower </a:t>
            </a:r>
          </a:p>
        </p:txBody>
      </p:sp>
      <p:sp>
        <p:nvSpPr>
          <p:cNvPr id="40967" name="Rectangle 7"/>
          <p:cNvSpPr>
            <a:spLocks/>
          </p:cNvSpPr>
          <p:nvPr/>
        </p:nvSpPr>
        <p:spPr bwMode="auto">
          <a:xfrm>
            <a:off x="5365626" y="1625203"/>
            <a:ext cx="226983" cy="227626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28573" bIns="0">
            <a:spAutoFit/>
          </a:bodyPr>
          <a:lstStyle/>
          <a:p>
            <a:pPr marL="27905" algn="ctr"/>
            <a:r>
              <a:rPr lang="en-US" sz="1700" dirty="0">
                <a:solidFill>
                  <a:srgbClr val="0000FF"/>
                </a:solidFill>
                <a:cs typeface="Arial" charset="0"/>
                <a:sym typeface="Arial" charset="0"/>
              </a:rPr>
              <a:t>e</a:t>
            </a:r>
            <a:r>
              <a:rPr lang="en-US" sz="1700" baseline="30000" dirty="0">
                <a:solidFill>
                  <a:srgbClr val="0000FF"/>
                </a:solidFill>
                <a:cs typeface="Arial" charset="0"/>
                <a:sym typeface="Arial" charset="0"/>
              </a:rPr>
              <a:t>-</a:t>
            </a:r>
          </a:p>
        </p:txBody>
      </p:sp>
      <p:sp>
        <p:nvSpPr>
          <p:cNvPr id="40968" name="Rectangle 8"/>
          <p:cNvSpPr>
            <a:spLocks/>
          </p:cNvSpPr>
          <p:nvPr/>
        </p:nvSpPr>
        <p:spPr bwMode="auto">
          <a:xfrm>
            <a:off x="3357554" y="2857496"/>
            <a:ext cx="2294930" cy="312539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28573" bIns="0"/>
          <a:lstStyle/>
          <a:p>
            <a:pPr marL="27905" algn="ctr"/>
            <a:r>
              <a:rPr lang="en-US" sz="1700" dirty="0">
                <a:solidFill>
                  <a:srgbClr val="FF0000"/>
                </a:solidFill>
                <a:cs typeface="Arial" charset="0"/>
                <a:sym typeface="Arial" charset="0"/>
              </a:rPr>
              <a:t>‘</a:t>
            </a:r>
            <a:r>
              <a:rPr lang="en-US" sz="1700" dirty="0" err="1">
                <a:solidFill>
                  <a:srgbClr val="FF0000"/>
                </a:solidFill>
                <a:cs typeface="Arial" charset="0"/>
                <a:sym typeface="Arial" charset="0"/>
              </a:rPr>
              <a:t>presampler</a:t>
            </a:r>
            <a:r>
              <a:rPr lang="en-US" sz="1700" dirty="0">
                <a:solidFill>
                  <a:srgbClr val="FF0000"/>
                </a:solidFill>
                <a:cs typeface="Arial" charset="0"/>
                <a:sym typeface="Arial" charset="0"/>
              </a:rPr>
              <a:t>’ p</a:t>
            </a:r>
          </a:p>
        </p:txBody>
      </p:sp>
      <p:sp>
        <p:nvSpPr>
          <p:cNvPr id="40969" name="Rectangle 9"/>
          <p:cNvSpPr>
            <a:spLocks/>
          </p:cNvSpPr>
          <p:nvPr/>
        </p:nvSpPr>
        <p:spPr bwMode="auto">
          <a:xfrm>
            <a:off x="785786" y="857232"/>
            <a:ext cx="1953738" cy="240963"/>
          </a:xfrm>
          <a:prstGeom prst="rect">
            <a:avLst/>
          </a:prstGeom>
          <a:solidFill>
            <a:srgbClr val="FFFF66"/>
          </a:solidFill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8" bIns="0">
            <a:spAutoFit/>
          </a:bodyPr>
          <a:lstStyle/>
          <a:p>
            <a:pPr marL="40182"/>
            <a:r>
              <a:rPr lang="en-US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Rigidity: </a:t>
            </a:r>
            <a:r>
              <a:rPr lang="en-US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28-42 </a:t>
            </a:r>
            <a:r>
              <a:rPr lang="en-US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GV</a:t>
            </a:r>
          </a:p>
        </p:txBody>
      </p:sp>
      <p:sp>
        <p:nvSpPr>
          <p:cNvPr id="40970" name="Rectangle 10"/>
          <p:cNvSpPr>
            <a:spLocks/>
          </p:cNvSpPr>
          <p:nvPr/>
        </p:nvSpPr>
        <p:spPr bwMode="auto">
          <a:xfrm>
            <a:off x="5347767" y="4572008"/>
            <a:ext cx="263852" cy="227626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28573" bIns="0">
            <a:spAutoFit/>
          </a:bodyPr>
          <a:lstStyle/>
          <a:p>
            <a:pPr marL="27905" algn="ctr"/>
            <a:r>
              <a:rPr lang="en-US" sz="1700" dirty="0">
                <a:solidFill>
                  <a:srgbClr val="0000FF"/>
                </a:solidFill>
                <a:cs typeface="Arial" charset="0"/>
                <a:sym typeface="Arial" charset="0"/>
              </a:rPr>
              <a:t>e</a:t>
            </a:r>
            <a:r>
              <a:rPr lang="en-US" sz="1700" baseline="30000" dirty="0">
                <a:solidFill>
                  <a:srgbClr val="0000FF"/>
                </a:solidFill>
                <a:cs typeface="Arial" charset="0"/>
                <a:sym typeface="Arial" charset="0"/>
              </a:rPr>
              <a:t>+</a:t>
            </a:r>
          </a:p>
        </p:txBody>
      </p:sp>
      <p:sp>
        <p:nvSpPr>
          <p:cNvPr id="40971" name="Rectangle 11"/>
          <p:cNvSpPr>
            <a:spLocks/>
          </p:cNvSpPr>
          <p:nvPr/>
        </p:nvSpPr>
        <p:spPr bwMode="auto">
          <a:xfrm>
            <a:off x="4241602" y="4688097"/>
            <a:ext cx="401836" cy="312539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28573" bIns="0"/>
          <a:lstStyle/>
          <a:p>
            <a:pPr marL="27905" algn="ctr"/>
            <a:r>
              <a:rPr lang="en-US" sz="1700" dirty="0">
                <a:solidFill>
                  <a:srgbClr val="FF0000"/>
                </a:solidFill>
                <a:cs typeface="Arial" charset="0"/>
                <a:sym typeface="Arial" charset="0"/>
              </a:rPr>
              <a:t>p</a:t>
            </a:r>
          </a:p>
        </p:txBody>
      </p:sp>
      <p:sp>
        <p:nvSpPr>
          <p:cNvPr id="40973" name="AutoShape 13"/>
          <p:cNvSpPr>
            <a:spLocks/>
          </p:cNvSpPr>
          <p:nvPr/>
        </p:nvSpPr>
        <p:spPr bwMode="auto">
          <a:xfrm rot="10800000" flipH="1">
            <a:off x="8111224" y="1725308"/>
            <a:ext cx="604180" cy="313790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5214" y="21600"/>
                </a:moveTo>
                <a:lnTo>
                  <a:pt x="17876" y="18543"/>
                </a:lnTo>
                <a:lnTo>
                  <a:pt x="21600" y="13449"/>
                </a:lnTo>
                <a:lnTo>
                  <a:pt x="18993" y="7743"/>
                </a:lnTo>
                <a:lnTo>
                  <a:pt x="14152" y="4279"/>
                </a:lnTo>
                <a:lnTo>
                  <a:pt x="8193" y="2242"/>
                </a:lnTo>
                <a:lnTo>
                  <a:pt x="0" y="0"/>
                </a:lnTo>
              </a:path>
            </a:pathLst>
          </a:custGeom>
          <a:noFill/>
          <a:ln w="50800">
            <a:solidFill>
              <a:srgbClr val="0000FF"/>
            </a:solidFill>
            <a:prstDash val="solid"/>
            <a:miter lim="800000"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40975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539" y="4065241"/>
            <a:ext cx="1455539" cy="1489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1" name="AutoShape 13"/>
          <p:cNvSpPr>
            <a:spLocks/>
          </p:cNvSpPr>
          <p:nvPr/>
        </p:nvSpPr>
        <p:spPr bwMode="auto">
          <a:xfrm rot="10800000">
            <a:off x="2000232" y="3214686"/>
            <a:ext cx="357190" cy="164307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5214" y="21600"/>
                </a:moveTo>
                <a:lnTo>
                  <a:pt x="17876" y="18543"/>
                </a:lnTo>
                <a:lnTo>
                  <a:pt x="21600" y="13449"/>
                </a:lnTo>
                <a:lnTo>
                  <a:pt x="18993" y="7743"/>
                </a:lnTo>
                <a:lnTo>
                  <a:pt x="14152" y="4279"/>
                </a:lnTo>
                <a:lnTo>
                  <a:pt x="8193" y="2242"/>
                </a:lnTo>
                <a:lnTo>
                  <a:pt x="0" y="0"/>
                </a:lnTo>
              </a:path>
            </a:pathLst>
          </a:custGeom>
          <a:noFill/>
          <a:ln w="50800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Fig2_nature_20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404" y="851553"/>
            <a:ext cx="6858000" cy="5149215"/>
          </a:xfrm>
          <a:prstGeom prst="rect">
            <a:avLst/>
          </a:prstGeom>
        </p:spPr>
      </p:pic>
      <p:sp>
        <p:nvSpPr>
          <p:cNvPr id="40961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11162"/>
            <a:ext cx="8688586" cy="741164"/>
          </a:xfrm>
          <a:ln/>
        </p:spPr>
        <p:txBody>
          <a:bodyPr rIns="116994"/>
          <a:lstStyle/>
          <a:p>
            <a:pPr marL="40182"/>
            <a:r>
              <a:rPr lang="en-US" sz="4000" u="none" dirty="0">
                <a:cs typeface="Arial" charset="0"/>
              </a:rPr>
              <a:t>e</a:t>
            </a:r>
            <a:r>
              <a:rPr lang="en-US" sz="4000" u="none" baseline="32000" dirty="0">
                <a:cs typeface="Arial" charset="0"/>
              </a:rPr>
              <a:t>+</a:t>
            </a:r>
            <a:r>
              <a:rPr lang="en-US" sz="4000" u="none" dirty="0">
                <a:cs typeface="Arial" charset="0"/>
              </a:rPr>
              <a:t> background estimation from data</a:t>
            </a:r>
            <a:endParaRPr lang="en-US" sz="4000" u="none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  <p:sp>
        <p:nvSpPr>
          <p:cNvPr id="40964" name="Rectangle 4"/>
          <p:cNvSpPr>
            <a:spLocks/>
          </p:cNvSpPr>
          <p:nvPr/>
        </p:nvSpPr>
        <p:spPr bwMode="auto">
          <a:xfrm>
            <a:off x="6831211" y="6021958"/>
            <a:ext cx="321469" cy="392906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28573" bIns="0"/>
          <a:lstStyle/>
          <a:p>
            <a:pPr marL="27905">
              <a:spcBef>
                <a:spcPts val="1301"/>
              </a:spcBef>
            </a:pPr>
            <a:r>
              <a:rPr lang="en-US" sz="2200" dirty="0">
                <a:solidFill>
                  <a:srgbClr val="0000FF"/>
                </a:solidFill>
                <a:cs typeface="Arial" charset="0"/>
                <a:sym typeface="Arial" charset="0"/>
              </a:rPr>
              <a:t>+</a:t>
            </a:r>
          </a:p>
        </p:txBody>
      </p:sp>
      <p:sp>
        <p:nvSpPr>
          <p:cNvPr id="40965" name="Rectangle 5"/>
          <p:cNvSpPr>
            <a:spLocks/>
          </p:cNvSpPr>
          <p:nvPr/>
        </p:nvSpPr>
        <p:spPr bwMode="auto">
          <a:xfrm>
            <a:off x="7062267" y="6025307"/>
            <a:ext cx="1909495" cy="304699"/>
          </a:xfrm>
          <a:prstGeom prst="rect">
            <a:avLst/>
          </a:prstGeom>
          <a:solidFill>
            <a:srgbClr val="FFFF66"/>
          </a:solidFill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28573" bIns="0">
            <a:spAutoFit/>
          </a:bodyPr>
          <a:lstStyle/>
          <a:p>
            <a:pPr marL="27905">
              <a:lnSpc>
                <a:spcPct val="90000"/>
              </a:lnSpc>
              <a:buSzPct val="125000"/>
              <a:buFont typeface="Arial" charset="0"/>
              <a:buChar char="•"/>
            </a:pPr>
            <a:r>
              <a:rPr lang="en-US" sz="1100" dirty="0">
                <a:solidFill>
                  <a:srgbClr val="0000FF"/>
                </a:solidFill>
                <a:cs typeface="Arial" charset="0"/>
                <a:sym typeface="Arial" charset="0"/>
              </a:rPr>
              <a:t> Energy-momentum match</a:t>
            </a:r>
          </a:p>
          <a:p>
            <a:pPr marL="27905">
              <a:lnSpc>
                <a:spcPct val="90000"/>
              </a:lnSpc>
              <a:buSzPct val="125000"/>
              <a:buFont typeface="Arial" charset="0"/>
              <a:buChar char="•"/>
            </a:pPr>
            <a:r>
              <a:rPr lang="en-US" sz="1100" dirty="0">
                <a:solidFill>
                  <a:srgbClr val="0000FF"/>
                </a:solidFill>
                <a:cs typeface="Arial" charset="0"/>
                <a:sym typeface="Arial" charset="0"/>
              </a:rPr>
              <a:t> Starting point of shower </a:t>
            </a:r>
          </a:p>
        </p:txBody>
      </p:sp>
      <p:sp>
        <p:nvSpPr>
          <p:cNvPr id="40967" name="Rectangle 7"/>
          <p:cNvSpPr>
            <a:spLocks/>
          </p:cNvSpPr>
          <p:nvPr/>
        </p:nvSpPr>
        <p:spPr bwMode="auto">
          <a:xfrm>
            <a:off x="5365626" y="1625203"/>
            <a:ext cx="226983" cy="227626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28573" bIns="0">
            <a:spAutoFit/>
          </a:bodyPr>
          <a:lstStyle/>
          <a:p>
            <a:pPr marL="27905" algn="ctr"/>
            <a:r>
              <a:rPr lang="en-US" sz="1700" dirty="0">
                <a:solidFill>
                  <a:srgbClr val="0000FF"/>
                </a:solidFill>
                <a:cs typeface="Arial" charset="0"/>
                <a:sym typeface="Arial" charset="0"/>
              </a:rPr>
              <a:t>e</a:t>
            </a:r>
            <a:r>
              <a:rPr lang="en-US" sz="1700" baseline="30000" dirty="0">
                <a:solidFill>
                  <a:srgbClr val="0000FF"/>
                </a:solidFill>
                <a:cs typeface="Arial" charset="0"/>
                <a:sym typeface="Arial" charset="0"/>
              </a:rPr>
              <a:t>-</a:t>
            </a:r>
          </a:p>
        </p:txBody>
      </p:sp>
      <p:sp>
        <p:nvSpPr>
          <p:cNvPr id="40968" name="Rectangle 8"/>
          <p:cNvSpPr>
            <a:spLocks/>
          </p:cNvSpPr>
          <p:nvPr/>
        </p:nvSpPr>
        <p:spPr bwMode="auto">
          <a:xfrm>
            <a:off x="3357554" y="2857496"/>
            <a:ext cx="2294930" cy="312539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28573" bIns="0"/>
          <a:lstStyle/>
          <a:p>
            <a:pPr marL="27905" algn="ctr"/>
            <a:r>
              <a:rPr lang="en-US" sz="1700" dirty="0">
                <a:solidFill>
                  <a:srgbClr val="FF0000"/>
                </a:solidFill>
                <a:cs typeface="Arial" charset="0"/>
                <a:sym typeface="Arial" charset="0"/>
              </a:rPr>
              <a:t>‘</a:t>
            </a:r>
            <a:r>
              <a:rPr lang="en-US" sz="1700" dirty="0" err="1">
                <a:solidFill>
                  <a:srgbClr val="FF0000"/>
                </a:solidFill>
                <a:cs typeface="Arial" charset="0"/>
                <a:sym typeface="Arial" charset="0"/>
              </a:rPr>
              <a:t>presampler</a:t>
            </a:r>
            <a:r>
              <a:rPr lang="en-US" sz="1700" dirty="0">
                <a:solidFill>
                  <a:srgbClr val="FF0000"/>
                </a:solidFill>
                <a:cs typeface="Arial" charset="0"/>
                <a:sym typeface="Arial" charset="0"/>
              </a:rPr>
              <a:t>’ p</a:t>
            </a:r>
          </a:p>
        </p:txBody>
      </p:sp>
      <p:sp>
        <p:nvSpPr>
          <p:cNvPr id="40969" name="Rectangle 9"/>
          <p:cNvSpPr>
            <a:spLocks/>
          </p:cNvSpPr>
          <p:nvPr/>
        </p:nvSpPr>
        <p:spPr bwMode="auto">
          <a:xfrm>
            <a:off x="785786" y="857232"/>
            <a:ext cx="2069154" cy="240963"/>
          </a:xfrm>
          <a:prstGeom prst="rect">
            <a:avLst/>
          </a:prstGeom>
          <a:solidFill>
            <a:srgbClr val="FFFF66"/>
          </a:solidFill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8" bIns="0">
            <a:spAutoFit/>
          </a:bodyPr>
          <a:lstStyle/>
          <a:p>
            <a:pPr marL="40182"/>
            <a:r>
              <a:rPr lang="en-US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Rigidity: </a:t>
            </a:r>
            <a:r>
              <a:rPr lang="en-US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6.1-7.4 </a:t>
            </a:r>
            <a:r>
              <a:rPr lang="en-US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GV</a:t>
            </a:r>
          </a:p>
        </p:txBody>
      </p:sp>
      <p:sp>
        <p:nvSpPr>
          <p:cNvPr id="40970" name="Rectangle 10"/>
          <p:cNvSpPr>
            <a:spLocks/>
          </p:cNvSpPr>
          <p:nvPr/>
        </p:nvSpPr>
        <p:spPr bwMode="auto">
          <a:xfrm>
            <a:off x="5347767" y="4487258"/>
            <a:ext cx="263852" cy="227626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28573" bIns="0">
            <a:spAutoFit/>
          </a:bodyPr>
          <a:lstStyle/>
          <a:p>
            <a:pPr marL="27905" algn="ctr"/>
            <a:r>
              <a:rPr lang="en-US" sz="1700" dirty="0">
                <a:solidFill>
                  <a:srgbClr val="0000FF"/>
                </a:solidFill>
                <a:cs typeface="Arial" charset="0"/>
                <a:sym typeface="Arial" charset="0"/>
              </a:rPr>
              <a:t>e</a:t>
            </a:r>
            <a:r>
              <a:rPr lang="en-US" sz="1700" baseline="30000" dirty="0">
                <a:solidFill>
                  <a:srgbClr val="0000FF"/>
                </a:solidFill>
                <a:cs typeface="Arial" charset="0"/>
                <a:sym typeface="Arial" charset="0"/>
              </a:rPr>
              <a:t>+</a:t>
            </a:r>
          </a:p>
        </p:txBody>
      </p:sp>
      <p:sp>
        <p:nvSpPr>
          <p:cNvPr id="40971" name="Rectangle 11"/>
          <p:cNvSpPr>
            <a:spLocks/>
          </p:cNvSpPr>
          <p:nvPr/>
        </p:nvSpPr>
        <p:spPr bwMode="auto">
          <a:xfrm>
            <a:off x="4241602" y="4688097"/>
            <a:ext cx="401836" cy="312539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28573" bIns="0"/>
          <a:lstStyle/>
          <a:p>
            <a:pPr marL="27905" algn="ctr"/>
            <a:r>
              <a:rPr lang="en-US" sz="1700" dirty="0">
                <a:solidFill>
                  <a:srgbClr val="FF0000"/>
                </a:solidFill>
                <a:cs typeface="Arial" charset="0"/>
                <a:sym typeface="Arial" charset="0"/>
              </a:rPr>
              <a:t>p</a:t>
            </a:r>
          </a:p>
        </p:txBody>
      </p:sp>
      <p:sp>
        <p:nvSpPr>
          <p:cNvPr id="40973" name="AutoShape 13"/>
          <p:cNvSpPr>
            <a:spLocks/>
          </p:cNvSpPr>
          <p:nvPr/>
        </p:nvSpPr>
        <p:spPr bwMode="auto">
          <a:xfrm rot="10800000" flipH="1">
            <a:off x="8111224" y="1725308"/>
            <a:ext cx="604180" cy="313790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5214" y="21600"/>
                </a:moveTo>
                <a:lnTo>
                  <a:pt x="17876" y="18543"/>
                </a:lnTo>
                <a:lnTo>
                  <a:pt x="21600" y="13449"/>
                </a:lnTo>
                <a:lnTo>
                  <a:pt x="18993" y="7743"/>
                </a:lnTo>
                <a:lnTo>
                  <a:pt x="14152" y="4279"/>
                </a:lnTo>
                <a:lnTo>
                  <a:pt x="8193" y="2242"/>
                </a:lnTo>
                <a:lnTo>
                  <a:pt x="0" y="0"/>
                </a:lnTo>
              </a:path>
            </a:pathLst>
          </a:custGeom>
          <a:noFill/>
          <a:ln w="50800">
            <a:solidFill>
              <a:srgbClr val="0000FF"/>
            </a:solidFill>
            <a:prstDash val="solid"/>
            <a:miter lim="800000"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40975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539" y="4065241"/>
            <a:ext cx="1455539" cy="1489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1" name="AutoShape 13"/>
          <p:cNvSpPr>
            <a:spLocks/>
          </p:cNvSpPr>
          <p:nvPr/>
        </p:nvSpPr>
        <p:spPr bwMode="auto">
          <a:xfrm rot="10800000">
            <a:off x="2000232" y="3214686"/>
            <a:ext cx="357190" cy="164307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5214" y="21600"/>
                </a:moveTo>
                <a:lnTo>
                  <a:pt x="17876" y="18543"/>
                </a:lnTo>
                <a:lnTo>
                  <a:pt x="21600" y="13449"/>
                </a:lnTo>
                <a:lnTo>
                  <a:pt x="18993" y="7743"/>
                </a:lnTo>
                <a:lnTo>
                  <a:pt x="14152" y="4279"/>
                </a:lnTo>
                <a:lnTo>
                  <a:pt x="8193" y="2242"/>
                </a:lnTo>
                <a:lnTo>
                  <a:pt x="0" y="0"/>
                </a:lnTo>
              </a:path>
            </a:pathLst>
          </a:custGeom>
          <a:noFill/>
          <a:ln w="50800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B0F0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0"/>
            <a:ext cx="7772400" cy="609600"/>
          </a:xfrm>
        </p:spPr>
        <p:txBody>
          <a:bodyPr>
            <a:normAutofit fontScale="90000"/>
          </a:bodyPr>
          <a:lstStyle/>
          <a:p>
            <a:r>
              <a:rPr lang="it-IT" sz="4800"/>
              <a:t>ANTIMATTER</a:t>
            </a:r>
            <a:endParaRPr lang="en-GB" sz="4800"/>
          </a:p>
        </p:txBody>
      </p:sp>
      <p:pic>
        <p:nvPicPr>
          <p:cNvPr id="53252" name="Picture 4" descr="antipro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533400"/>
            <a:ext cx="8305800" cy="6324600"/>
          </a:xfrm>
          <a:prstGeom prst="rect">
            <a:avLst/>
          </a:prstGeom>
          <a:noFill/>
        </p:spPr>
      </p:pic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106363" y="6021388"/>
            <a:ext cx="2520950" cy="6477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Antimatter Lumps </a:t>
            </a:r>
          </a:p>
          <a:p>
            <a:pPr algn="ctr"/>
            <a:r>
              <a:rPr lang="it-IT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our Galaxy</a:t>
            </a:r>
          </a:p>
        </p:txBody>
      </p:sp>
      <p:sp>
        <p:nvSpPr>
          <p:cNvPr id="53257" name="Line 9"/>
          <p:cNvSpPr>
            <a:spLocks noChangeShapeType="1"/>
          </p:cNvSpPr>
          <p:nvPr/>
        </p:nvSpPr>
        <p:spPr bwMode="auto">
          <a:xfrm flipV="1">
            <a:off x="2627313" y="6092825"/>
            <a:ext cx="1152525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59" name="Line 11"/>
          <p:cNvSpPr>
            <a:spLocks noChangeShapeType="1"/>
          </p:cNvSpPr>
          <p:nvPr/>
        </p:nvSpPr>
        <p:spPr bwMode="auto">
          <a:xfrm flipH="1" flipV="1">
            <a:off x="5364163" y="5949950"/>
            <a:ext cx="64770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5940424" y="6092825"/>
            <a:ext cx="1560534" cy="69215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1600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Pulsar’s</a:t>
            </a:r>
          </a:p>
          <a:p>
            <a:pPr algn="ctr"/>
            <a:r>
              <a:rPr lang="it-IT" sz="1600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magnetospheres</a:t>
            </a:r>
            <a:endParaRPr lang="it-IT" sz="1600" i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60" name="Picture 12" descr="pamela_fm-mo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32238" y="4797425"/>
            <a:ext cx="1287462" cy="1727200"/>
          </a:xfrm>
          <a:prstGeom prst="rect">
            <a:avLst/>
          </a:prstGeom>
          <a:noFill/>
        </p:spPr>
      </p:pic>
      <p:cxnSp>
        <p:nvCxnSpPr>
          <p:cNvPr id="11" name="Straight Arrow Connector 10"/>
          <p:cNvCxnSpPr>
            <a:stCxn id="53258" idx="0"/>
          </p:cNvCxnSpPr>
          <p:nvPr/>
        </p:nvCxnSpPr>
        <p:spPr>
          <a:xfrm rot="16200000" flipV="1">
            <a:off x="6064665" y="5436798"/>
            <a:ext cx="306371" cy="1005683"/>
          </a:xfrm>
          <a:prstGeom prst="straightConnector1">
            <a:avLst/>
          </a:prstGeom>
          <a:ln w="19050">
            <a:solidFill>
              <a:schemeClr val="bg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929322" y="5572140"/>
            <a:ext cx="671979" cy="333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</a:t>
            </a:r>
            <a:r>
              <a:rPr lang="it-IT" baseline="30000" dirty="0" smtClean="0"/>
              <a:t>+</a:t>
            </a:r>
            <a:r>
              <a:rPr lang="it-IT" dirty="0" smtClean="0"/>
              <a:t> e</a:t>
            </a:r>
            <a:r>
              <a:rPr lang="it-IT" baseline="30000" dirty="0" smtClean="0"/>
              <a:t>-</a:t>
            </a:r>
            <a:endParaRPr lang="en-US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figrationopamzoo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8660" y="857232"/>
            <a:ext cx="5686425" cy="5514975"/>
          </a:xfrm>
        </p:spPr>
      </p:pic>
      <p:sp>
        <p:nvSpPr>
          <p:cNvPr id="69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49263" y="260350"/>
            <a:ext cx="8224837" cy="707886"/>
          </a:xfrm>
        </p:spPr>
        <p:txBody>
          <a:bodyPr>
            <a:spAutoFit/>
          </a:bodyPr>
          <a:lstStyle/>
          <a:p>
            <a:pPr>
              <a:defRPr/>
            </a:pPr>
            <a:r>
              <a:rPr lang="en-GB" sz="4000" dirty="0" smtClean="0"/>
              <a:t>Positron to Electron Fraction</a:t>
            </a:r>
            <a:endParaRPr lang="it-IT" sz="4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  <p:sp>
        <p:nvSpPr>
          <p:cNvPr id="11" name="Rectangle 4"/>
          <p:cNvSpPr>
            <a:spLocks/>
          </p:cNvSpPr>
          <p:nvPr/>
        </p:nvSpPr>
        <p:spPr bwMode="auto">
          <a:xfrm>
            <a:off x="0" y="4714884"/>
            <a:ext cx="2357422" cy="481927"/>
          </a:xfrm>
          <a:prstGeom prst="rect">
            <a:avLst/>
          </a:prstGeom>
          <a:solidFill>
            <a:srgbClr val="FFFF66"/>
          </a:solidFill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square" lIns="0" tIns="0" rIns="57799" bIns="0">
            <a:spAutoFit/>
          </a:bodyPr>
          <a:lstStyle/>
          <a:p>
            <a:pPr marL="57150">
              <a:lnSpc>
                <a:spcPct val="87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End</a:t>
            </a: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 2007:</a:t>
            </a:r>
          </a:p>
          <a:p>
            <a:pPr marL="57150"/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~10 000 e</a:t>
            </a:r>
            <a:r>
              <a:rPr lang="en-US" baseline="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+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 &gt; 1.5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GeV</a:t>
            </a:r>
            <a:endParaRPr lang="en-US" sz="1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32" y="2357430"/>
            <a:ext cx="1949227" cy="815223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Charge sign dependent solar modulation</a:t>
            </a:r>
            <a:endParaRPr lang="en-US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4" descr="figratiozo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0280" y="859536"/>
            <a:ext cx="5686425" cy="5514975"/>
          </a:xfrm>
          <a:prstGeom prst="rect">
            <a:avLst/>
          </a:prstGeom>
        </p:spPr>
      </p:pic>
      <p:sp>
        <p:nvSpPr>
          <p:cNvPr id="25" name="Left Brace 24"/>
          <p:cNvSpPr/>
          <p:nvPr/>
        </p:nvSpPr>
        <p:spPr>
          <a:xfrm>
            <a:off x="2928926" y="2428868"/>
            <a:ext cx="142876" cy="1357322"/>
          </a:xfrm>
          <a:prstGeom prst="leftBrace">
            <a:avLst/>
          </a:prstGeom>
          <a:ln w="127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CC"/>
              </a:solidFill>
            </a:endParaRPr>
          </a:p>
        </p:txBody>
      </p:sp>
      <p:cxnSp>
        <p:nvCxnSpPr>
          <p:cNvPr id="14" name="Straight Arrow Connector 13"/>
          <p:cNvCxnSpPr>
            <a:stCxn id="12" idx="3"/>
            <a:endCxn id="25" idx="1"/>
          </p:cNvCxnSpPr>
          <p:nvPr/>
        </p:nvCxnSpPr>
        <p:spPr bwMode="auto">
          <a:xfrm>
            <a:off x="1949195" y="2765042"/>
            <a:ext cx="979731" cy="34248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5857884" y="1928802"/>
            <a:ext cx="1328120" cy="333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it-IT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PAMELA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95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2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92125" y="333375"/>
            <a:ext cx="8158163" cy="523875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800" dirty="0" smtClean="0"/>
              <a:t>Solar Modulation of galactic cosmic rays</a:t>
            </a:r>
            <a:endParaRPr lang="it-IT" sz="2800" dirty="0" smtClean="0"/>
          </a:p>
        </p:txBody>
      </p:sp>
      <p:grpSp>
        <p:nvGrpSpPr>
          <p:cNvPr id="2" name="Group 93"/>
          <p:cNvGrpSpPr>
            <a:grpSpLocks/>
          </p:cNvGrpSpPr>
          <p:nvPr/>
        </p:nvGrpSpPr>
        <p:grpSpPr bwMode="auto">
          <a:xfrm>
            <a:off x="2857500" y="1466850"/>
            <a:ext cx="6246813" cy="3890963"/>
            <a:chOff x="-45" y="1510"/>
            <a:chExt cx="3935" cy="2451"/>
          </a:xfrm>
        </p:grpSpPr>
        <p:grpSp>
          <p:nvGrpSpPr>
            <p:cNvPr id="3" name="Group 94"/>
            <p:cNvGrpSpPr>
              <a:grpSpLocks/>
            </p:cNvGrpSpPr>
            <p:nvPr/>
          </p:nvGrpSpPr>
          <p:grpSpPr bwMode="auto">
            <a:xfrm>
              <a:off x="-45" y="1510"/>
              <a:ext cx="3935" cy="2451"/>
              <a:chOff x="-259" y="1200"/>
              <a:chExt cx="5855" cy="3401"/>
            </a:xfrm>
          </p:grpSpPr>
          <p:pic>
            <p:nvPicPr>
              <p:cNvPr id="86048" name="Picture 95" descr="grafico unico it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-259" y="1200"/>
                <a:ext cx="5700" cy="24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6049" name="Picture 96" descr="modplotth_cut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76" y="3527"/>
                <a:ext cx="5520" cy="10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86023" name="Oval 97"/>
            <p:cNvSpPr>
              <a:spLocks noChangeArrowheads="1"/>
            </p:cNvSpPr>
            <p:nvPr/>
          </p:nvSpPr>
          <p:spPr bwMode="auto">
            <a:xfrm>
              <a:off x="2976" y="1968"/>
              <a:ext cx="48" cy="48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24" name="Oval 98"/>
            <p:cNvSpPr>
              <a:spLocks noChangeArrowheads="1"/>
            </p:cNvSpPr>
            <p:nvPr/>
          </p:nvSpPr>
          <p:spPr bwMode="auto">
            <a:xfrm>
              <a:off x="3072" y="2064"/>
              <a:ext cx="48" cy="48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25" name="Oval 99"/>
            <p:cNvSpPr>
              <a:spLocks noChangeArrowheads="1"/>
            </p:cNvSpPr>
            <p:nvPr/>
          </p:nvSpPr>
          <p:spPr bwMode="auto">
            <a:xfrm>
              <a:off x="3120" y="2112"/>
              <a:ext cx="48" cy="48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26" name="Oval 100"/>
            <p:cNvSpPr>
              <a:spLocks noChangeArrowheads="1"/>
            </p:cNvSpPr>
            <p:nvPr/>
          </p:nvSpPr>
          <p:spPr bwMode="auto">
            <a:xfrm>
              <a:off x="3216" y="2304"/>
              <a:ext cx="48" cy="48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endParaRPr lang="it-IT" sz="2400" b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86027" name="Oval 101"/>
            <p:cNvSpPr>
              <a:spLocks noChangeArrowheads="1"/>
            </p:cNvSpPr>
            <p:nvPr/>
          </p:nvSpPr>
          <p:spPr bwMode="auto">
            <a:xfrm>
              <a:off x="3360" y="2304"/>
              <a:ext cx="48" cy="48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28" name="Oval 102"/>
            <p:cNvSpPr>
              <a:spLocks noChangeArrowheads="1"/>
            </p:cNvSpPr>
            <p:nvPr/>
          </p:nvSpPr>
          <p:spPr bwMode="auto">
            <a:xfrm>
              <a:off x="3456" y="2496"/>
              <a:ext cx="48" cy="48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29" name="Oval 103"/>
            <p:cNvSpPr>
              <a:spLocks noChangeArrowheads="1"/>
            </p:cNvSpPr>
            <p:nvPr/>
          </p:nvSpPr>
          <p:spPr bwMode="auto">
            <a:xfrm>
              <a:off x="3744" y="1872"/>
              <a:ext cx="48" cy="48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30" name="Oval 104"/>
            <p:cNvSpPr>
              <a:spLocks noChangeArrowheads="1"/>
            </p:cNvSpPr>
            <p:nvPr/>
          </p:nvSpPr>
          <p:spPr bwMode="auto">
            <a:xfrm>
              <a:off x="2640" y="2828"/>
              <a:ext cx="96" cy="96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31" name="Text Box 105"/>
            <p:cNvSpPr txBox="1">
              <a:spLocks noChangeArrowheads="1"/>
            </p:cNvSpPr>
            <p:nvPr/>
          </p:nvSpPr>
          <p:spPr bwMode="auto">
            <a:xfrm>
              <a:off x="2726" y="2803"/>
              <a:ext cx="35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it-IT" sz="1200">
                  <a:solidFill>
                    <a:srgbClr val="000000"/>
                  </a:solidFill>
                  <a:latin typeface="Times New Roman" pitchFamily="18" charset="0"/>
                </a:rPr>
                <a:t>BESS</a:t>
              </a:r>
            </a:p>
          </p:txBody>
        </p:sp>
        <p:sp>
          <p:nvSpPr>
            <p:cNvPr id="86032" name="Text Box 106"/>
            <p:cNvSpPr txBox="1">
              <a:spLocks noChangeArrowheads="1"/>
            </p:cNvSpPr>
            <p:nvPr/>
          </p:nvSpPr>
          <p:spPr bwMode="auto">
            <a:xfrm>
              <a:off x="2918" y="2590"/>
              <a:ext cx="11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endParaRPr lang="it-IT" sz="900" b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86033" name="Oval 107"/>
            <p:cNvSpPr>
              <a:spLocks noChangeArrowheads="1"/>
            </p:cNvSpPr>
            <p:nvPr/>
          </p:nvSpPr>
          <p:spPr bwMode="auto">
            <a:xfrm>
              <a:off x="2640" y="2684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34" name="Text Box 108"/>
            <p:cNvSpPr txBox="1">
              <a:spLocks noChangeArrowheads="1"/>
            </p:cNvSpPr>
            <p:nvPr/>
          </p:nvSpPr>
          <p:spPr bwMode="auto">
            <a:xfrm>
              <a:off x="3110" y="2563"/>
              <a:ext cx="1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endParaRPr lang="it-IT" sz="700" b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86035" name="Text Box 109"/>
            <p:cNvSpPr txBox="1">
              <a:spLocks noChangeArrowheads="1"/>
            </p:cNvSpPr>
            <p:nvPr/>
          </p:nvSpPr>
          <p:spPr bwMode="auto">
            <a:xfrm>
              <a:off x="2726" y="2595"/>
              <a:ext cx="109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it-IT" sz="1400" b="0">
                  <a:solidFill>
                    <a:srgbClr val="000000"/>
                  </a:solidFill>
                  <a:latin typeface="Times New Roman" pitchFamily="18" charset="0"/>
                </a:rPr>
                <a:t>Caprice / Mass /TS93</a:t>
              </a:r>
            </a:p>
          </p:txBody>
        </p:sp>
        <p:sp>
          <p:nvSpPr>
            <p:cNvPr id="86036" name="Oval 110"/>
            <p:cNvSpPr>
              <a:spLocks noChangeArrowheads="1"/>
            </p:cNvSpPr>
            <p:nvPr/>
          </p:nvSpPr>
          <p:spPr bwMode="auto">
            <a:xfrm>
              <a:off x="2496" y="254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37" name="Oval 111"/>
            <p:cNvSpPr>
              <a:spLocks noChangeArrowheads="1"/>
            </p:cNvSpPr>
            <p:nvPr/>
          </p:nvSpPr>
          <p:spPr bwMode="auto">
            <a:xfrm>
              <a:off x="2544" y="230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38" name="Oval 112"/>
            <p:cNvSpPr>
              <a:spLocks noChangeArrowheads="1"/>
            </p:cNvSpPr>
            <p:nvPr/>
          </p:nvSpPr>
          <p:spPr bwMode="auto">
            <a:xfrm>
              <a:off x="2688" y="2160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39" name="Oval 113"/>
            <p:cNvSpPr>
              <a:spLocks noChangeArrowheads="1"/>
            </p:cNvSpPr>
            <p:nvPr/>
          </p:nvSpPr>
          <p:spPr bwMode="auto">
            <a:xfrm>
              <a:off x="2784" y="206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40" name="Oval 114"/>
            <p:cNvSpPr>
              <a:spLocks noChangeArrowheads="1"/>
            </p:cNvSpPr>
            <p:nvPr/>
          </p:nvSpPr>
          <p:spPr bwMode="auto">
            <a:xfrm>
              <a:off x="3072" y="1968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endParaRPr lang="it-IT" sz="2400" b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86041" name="Text Box 115"/>
            <p:cNvSpPr txBox="1">
              <a:spLocks noChangeArrowheads="1"/>
            </p:cNvSpPr>
            <p:nvPr/>
          </p:nvSpPr>
          <p:spPr bwMode="auto">
            <a:xfrm>
              <a:off x="2582" y="2378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endParaRPr lang="it-IT" sz="2400" b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86042" name="Oval 116"/>
            <p:cNvSpPr>
              <a:spLocks noChangeArrowheads="1"/>
            </p:cNvSpPr>
            <p:nvPr/>
          </p:nvSpPr>
          <p:spPr bwMode="auto">
            <a:xfrm>
              <a:off x="2640" y="2521"/>
              <a:ext cx="96" cy="9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43" name="Text Box 117"/>
            <p:cNvSpPr txBox="1">
              <a:spLocks noChangeArrowheads="1"/>
            </p:cNvSpPr>
            <p:nvPr/>
          </p:nvSpPr>
          <p:spPr bwMode="auto">
            <a:xfrm>
              <a:off x="2726" y="2496"/>
              <a:ext cx="45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it-IT" sz="1200">
                  <a:solidFill>
                    <a:srgbClr val="FFFF00"/>
                  </a:solidFill>
                  <a:latin typeface="Times New Roman" pitchFamily="18" charset="0"/>
                </a:rPr>
                <a:t>AMS-01</a:t>
              </a:r>
            </a:p>
          </p:txBody>
        </p:sp>
        <p:sp>
          <p:nvSpPr>
            <p:cNvPr id="86044" name="Oval 118"/>
            <p:cNvSpPr>
              <a:spLocks noChangeArrowheads="1"/>
            </p:cNvSpPr>
            <p:nvPr/>
          </p:nvSpPr>
          <p:spPr bwMode="auto">
            <a:xfrm>
              <a:off x="3072" y="2016"/>
              <a:ext cx="48" cy="4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endParaRPr lang="it-IT" sz="2400" b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86045" name="Rectangle 119"/>
            <p:cNvSpPr>
              <a:spLocks noChangeArrowheads="1"/>
            </p:cNvSpPr>
            <p:nvPr/>
          </p:nvSpPr>
          <p:spPr bwMode="auto">
            <a:xfrm>
              <a:off x="3696" y="1776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endParaRPr lang="it-IT" sz="2400" b="0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sp>
          <p:nvSpPr>
            <p:cNvPr id="86046" name="Rectangle 120"/>
            <p:cNvSpPr>
              <a:spLocks noChangeArrowheads="1"/>
            </p:cNvSpPr>
            <p:nvPr/>
          </p:nvSpPr>
          <p:spPr bwMode="auto">
            <a:xfrm>
              <a:off x="2640" y="2448"/>
              <a:ext cx="1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47" name="Text Box 121"/>
            <p:cNvSpPr txBox="1">
              <a:spLocks noChangeArrowheads="1"/>
            </p:cNvSpPr>
            <p:nvPr/>
          </p:nvSpPr>
          <p:spPr bwMode="auto">
            <a:xfrm>
              <a:off x="2774" y="2375"/>
              <a:ext cx="42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it-IT" sz="1200">
                  <a:solidFill>
                    <a:srgbClr val="FF0000"/>
                  </a:solidFill>
                  <a:latin typeface="Times New Roman" pitchFamily="18" charset="0"/>
                </a:rPr>
                <a:t>Pamela</a:t>
              </a:r>
            </a:p>
          </p:txBody>
        </p:sp>
      </p:grp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Mirko Boezio, CERN, 2008/10/28</a:t>
            </a:r>
            <a:endParaRPr lang="en-US"/>
          </a:p>
        </p:txBody>
      </p:sp>
      <p:sp>
        <p:nvSpPr>
          <p:cNvPr id="726141" name="Rectangle 125"/>
          <p:cNvSpPr>
            <a:spLocks noGrp="1" noChangeArrowheads="1"/>
          </p:cNvSpPr>
          <p:nvPr>
            <p:ph idx="1"/>
          </p:nvPr>
        </p:nvSpPr>
        <p:spPr>
          <a:xfrm>
            <a:off x="0" y="2357430"/>
            <a:ext cx="3000364" cy="2597159"/>
          </a:xfrm>
          <a:solidFill>
            <a:srgbClr val="FFFF66"/>
          </a:solidFill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it-IT" sz="2800" dirty="0" smtClean="0"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it-IT" sz="2000" b="1" dirty="0" smtClean="0">
                <a:sym typeface="Wingdings" pitchFamily="2" charset="2"/>
              </a:rPr>
              <a:t>Study of charge sign dependent effects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it-IT" sz="1600" i="1" dirty="0" smtClean="0"/>
              <a:t>Asaoka Y. et al. 2002, Phys. Rev. Lett. 88, 051101),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it-IT" sz="1600" i="1" dirty="0" smtClean="0"/>
              <a:t>Bieber, J.W., et al. Physi-cal Review Letters, 84, 674, 1999. </a:t>
            </a:r>
          </a:p>
          <a:p>
            <a:pPr algn="just" eaLnBrk="1" hangingPunct="1">
              <a:lnSpc>
                <a:spcPct val="110000"/>
              </a:lnSpc>
              <a:buFont typeface="Wingdings" pitchFamily="2" charset="2"/>
              <a:buNone/>
              <a:defRPr/>
            </a:pPr>
            <a:r>
              <a:rPr lang="it-IT" sz="1600" i="1" dirty="0" smtClean="0"/>
              <a:t>J. Clem et al. </a:t>
            </a:r>
            <a:r>
              <a:rPr lang="en-GB" sz="1600" i="1" dirty="0" smtClean="0"/>
              <a:t>30th ICRC 2007</a:t>
            </a:r>
            <a:r>
              <a:rPr lang="it-IT" sz="1600" dirty="0" smtClean="0"/>
              <a:t> </a:t>
            </a:r>
          </a:p>
          <a:p>
            <a:pPr algn="just">
              <a:lnSpc>
                <a:spcPct val="110000"/>
              </a:lnSpc>
              <a:buNone/>
              <a:defRPr/>
            </a:pPr>
            <a:r>
              <a:rPr lang="it-IT" sz="1600" i="1" dirty="0" smtClean="0"/>
              <a:t>U.W. Langner, M.S. Potgieter, </a:t>
            </a:r>
            <a:r>
              <a:rPr lang="en-US" sz="1600" i="1" dirty="0" smtClean="0"/>
              <a:t>Advances in Space Research 34 (2004)</a:t>
            </a:r>
            <a:endParaRPr lang="it-IT" sz="1600" i="1" dirty="0" smtClean="0"/>
          </a:p>
          <a:p>
            <a:pPr algn="just" eaLnBrk="1" hangingPunct="1">
              <a:lnSpc>
                <a:spcPct val="110000"/>
              </a:lnSpc>
              <a:buFont typeface="Wingdings" pitchFamily="2" charset="2"/>
              <a:buNone/>
              <a:defRPr/>
            </a:pPr>
            <a:endParaRPr lang="it-IT" sz="1600" i="1" dirty="0" smtClean="0"/>
          </a:p>
          <a:p>
            <a:pPr algn="just" eaLnBrk="1" hangingPunct="1">
              <a:lnSpc>
                <a:spcPct val="110000"/>
              </a:lnSpc>
              <a:buFont typeface="Wingdings" pitchFamily="2" charset="2"/>
              <a:buNone/>
              <a:defRPr/>
            </a:pPr>
            <a:endParaRPr lang="it-IT" sz="2000" i="1" dirty="0" smtClean="0"/>
          </a:p>
          <a:p>
            <a:pPr eaLnBrk="1" hangingPunct="1">
              <a:lnSpc>
                <a:spcPct val="90000"/>
              </a:lnSpc>
              <a:defRPr/>
            </a:pPr>
            <a:endParaRPr lang="it-IT" sz="2000" i="1" dirty="0" smtClean="0"/>
          </a:p>
        </p:txBody>
      </p:sp>
    </p:spTree>
  </p:cSld>
  <p:clrMapOvr>
    <a:masterClrMapping/>
  </p:clrMapOvr>
  <p:transition advTm="92197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54" name="Rectangle 26"/>
          <p:cNvSpPr>
            <a:spLocks noGrp="1" noChangeArrowheads="1"/>
          </p:cNvSpPr>
          <p:nvPr>
            <p:ph type="title"/>
          </p:nvPr>
        </p:nvSpPr>
        <p:spPr>
          <a:xfrm>
            <a:off x="428596" y="-285776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Solar modulation</a:t>
            </a: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587375" y="246063"/>
            <a:ext cx="7924800" cy="5373687"/>
            <a:chOff x="456" y="665"/>
            <a:chExt cx="4992" cy="3385"/>
          </a:xfrm>
        </p:grpSpPr>
        <p:sp>
          <p:nvSpPr>
            <p:cNvPr id="99365" name="Rectangle 37"/>
            <p:cNvSpPr>
              <a:spLocks noChangeArrowheads="1"/>
            </p:cNvSpPr>
            <p:nvPr/>
          </p:nvSpPr>
          <p:spPr bwMode="auto">
            <a:xfrm>
              <a:off x="960" y="1018"/>
              <a:ext cx="3984" cy="26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9366" name="Picture 38" descr="mod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8FCF8"/>
                </a:clrFrom>
                <a:clrTo>
                  <a:srgbClr val="F8FCF8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56" y="665"/>
              <a:ext cx="4992" cy="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66"/>
          <p:cNvGrpSpPr>
            <a:grpSpLocks/>
          </p:cNvGrpSpPr>
          <p:nvPr/>
        </p:nvGrpSpPr>
        <p:grpSpPr bwMode="auto">
          <a:xfrm>
            <a:off x="609600" y="228600"/>
            <a:ext cx="8127832" cy="5380038"/>
            <a:chOff x="366" y="144"/>
            <a:chExt cx="5159" cy="3398"/>
          </a:xfrm>
        </p:grpSpPr>
        <p:grpSp>
          <p:nvGrpSpPr>
            <p:cNvPr id="4" name="Group 60"/>
            <p:cNvGrpSpPr>
              <a:grpSpLocks/>
            </p:cNvGrpSpPr>
            <p:nvPr/>
          </p:nvGrpSpPr>
          <p:grpSpPr bwMode="auto">
            <a:xfrm>
              <a:off x="366" y="144"/>
              <a:ext cx="5010" cy="3398"/>
              <a:chOff x="366" y="576"/>
              <a:chExt cx="5010" cy="3398"/>
            </a:xfrm>
          </p:grpSpPr>
          <p:sp>
            <p:nvSpPr>
              <p:cNvPr id="99389" name="Rectangle 61"/>
              <p:cNvSpPr>
                <a:spLocks noChangeArrowheads="1"/>
              </p:cNvSpPr>
              <p:nvPr/>
            </p:nvSpPr>
            <p:spPr bwMode="auto">
              <a:xfrm>
                <a:off x="884" y="932"/>
                <a:ext cx="3984" cy="26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99390" name="Picture 62" descr="mod2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8FCF8"/>
                  </a:clrFrom>
                  <a:clrTo>
                    <a:srgbClr val="F8FCF8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66" y="576"/>
                <a:ext cx="5010" cy="33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99392" name="Text Box 64"/>
            <p:cNvSpPr txBox="1">
              <a:spLocks noChangeArrowheads="1"/>
            </p:cNvSpPr>
            <p:nvPr/>
          </p:nvSpPr>
          <p:spPr bwMode="auto">
            <a:xfrm>
              <a:off x="4224" y="192"/>
              <a:ext cx="1301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Interstellar spectrum</a:t>
              </a:r>
            </a:p>
          </p:txBody>
        </p:sp>
        <p:sp>
          <p:nvSpPr>
            <p:cNvPr id="99393" name="Line 65"/>
            <p:cNvSpPr>
              <a:spLocks noChangeShapeType="1"/>
            </p:cNvSpPr>
            <p:nvPr/>
          </p:nvSpPr>
          <p:spPr bwMode="auto">
            <a:xfrm flipH="1">
              <a:off x="3792" y="384"/>
              <a:ext cx="864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arrow" w="lg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9344" name="Text Box 16"/>
          <p:cNvSpPr txBox="1">
            <a:spLocks noChangeArrowheads="1"/>
          </p:cNvSpPr>
          <p:nvPr/>
        </p:nvSpPr>
        <p:spPr bwMode="auto">
          <a:xfrm>
            <a:off x="6400800" y="1741488"/>
            <a:ext cx="2362200" cy="9255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it-IT">
                <a:solidFill>
                  <a:srgbClr val="CC0099"/>
                </a:solidFill>
                <a:latin typeface="Franklin Gothic Medium" pitchFamily="34" charset="0"/>
              </a:rPr>
              <a:t>July 2006</a:t>
            </a:r>
          </a:p>
          <a:p>
            <a:pPr eaLnBrk="1" hangingPunct="1"/>
            <a:r>
              <a:rPr lang="it-IT">
                <a:solidFill>
                  <a:srgbClr val="000099"/>
                </a:solidFill>
                <a:latin typeface="Franklin Gothic Medium" pitchFamily="34" charset="0"/>
              </a:rPr>
              <a:t>August 2007</a:t>
            </a:r>
            <a:r>
              <a:rPr lang="it-IT">
                <a:latin typeface="Franklin Gothic Medium" pitchFamily="34" charset="0"/>
              </a:rPr>
              <a:t> </a:t>
            </a:r>
          </a:p>
          <a:p>
            <a:pPr eaLnBrk="1" hangingPunct="1"/>
            <a:r>
              <a:rPr lang="it-IT">
                <a:solidFill>
                  <a:srgbClr val="FF0000"/>
                </a:solidFill>
                <a:latin typeface="Franklin Gothic Medium" pitchFamily="34" charset="0"/>
              </a:rPr>
              <a:t>February 2008</a:t>
            </a:r>
          </a:p>
        </p:txBody>
      </p:sp>
      <p:sp>
        <p:nvSpPr>
          <p:cNvPr id="99352" name="AutoShape 24"/>
          <p:cNvSpPr>
            <a:spLocks noChangeArrowheads="1"/>
          </p:cNvSpPr>
          <p:nvPr/>
        </p:nvSpPr>
        <p:spPr bwMode="auto">
          <a:xfrm rot="5400000">
            <a:off x="7315200" y="1828800"/>
            <a:ext cx="2133600" cy="1066800"/>
          </a:xfrm>
          <a:prstGeom prst="rightArrow">
            <a:avLst>
              <a:gd name="adj1" fmla="val 50000"/>
              <a:gd name="adj2" fmla="val 58500"/>
            </a:avLst>
          </a:prstGeom>
          <a:gradFill flip="none" rotWithShape="1">
            <a:gsLst>
              <a:gs pos="0">
                <a:srgbClr val="FFC000">
                  <a:tint val="66000"/>
                  <a:satMod val="160000"/>
                  <a:alpha val="7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0" scaled="0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anklin Gothic Medium" pitchFamily="34" charset="0"/>
              </a:rPr>
              <a:t>Decreasing 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Franklin Gothic Medium" pitchFamily="34" charset="0"/>
              </a:rPr>
              <a:t>solar activity</a:t>
            </a:r>
          </a:p>
        </p:txBody>
      </p:sp>
      <p:sp>
        <p:nvSpPr>
          <p:cNvPr id="99353" name="AutoShape 25"/>
          <p:cNvSpPr>
            <a:spLocks noChangeArrowheads="1"/>
          </p:cNvSpPr>
          <p:nvPr/>
        </p:nvSpPr>
        <p:spPr bwMode="auto">
          <a:xfrm rot="16200000" flipV="1">
            <a:off x="685800" y="990600"/>
            <a:ext cx="2133600" cy="1066800"/>
          </a:xfrm>
          <a:prstGeom prst="rightArrow">
            <a:avLst>
              <a:gd name="adj1" fmla="val 50000"/>
              <a:gd name="adj2" fmla="val 58500"/>
            </a:avLst>
          </a:prstGeom>
          <a:gradFill rotWithShape="1">
            <a:gsLst>
              <a:gs pos="0">
                <a:srgbClr val="FFFFCC">
                  <a:alpha val="67000"/>
                </a:srgb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anklin Gothic Medium" pitchFamily="34" charset="0"/>
              </a:rPr>
              <a:t>Increasing 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Franklin Gothic Medium" pitchFamily="34" charset="0"/>
              </a:rPr>
              <a:t>GCR flux</a:t>
            </a:r>
          </a:p>
        </p:txBody>
      </p:sp>
      <p:grpSp>
        <p:nvGrpSpPr>
          <p:cNvPr id="5" name="Group 57"/>
          <p:cNvGrpSpPr>
            <a:grpSpLocks/>
          </p:cNvGrpSpPr>
          <p:nvPr/>
        </p:nvGrpSpPr>
        <p:grpSpPr bwMode="auto">
          <a:xfrm>
            <a:off x="0" y="2590800"/>
            <a:ext cx="5715000" cy="4267200"/>
            <a:chOff x="0" y="1584"/>
            <a:chExt cx="3600" cy="2688"/>
          </a:xfrm>
        </p:grpSpPr>
        <p:sp>
          <p:nvSpPr>
            <p:cNvPr id="99377" name="AutoShape 49"/>
            <p:cNvSpPr>
              <a:spLocks noChangeArrowheads="1"/>
            </p:cNvSpPr>
            <p:nvPr/>
          </p:nvSpPr>
          <p:spPr bwMode="auto">
            <a:xfrm>
              <a:off x="48" y="1584"/>
              <a:ext cx="3552" cy="2688"/>
            </a:xfrm>
            <a:prstGeom prst="wedgeRectCallout">
              <a:avLst>
                <a:gd name="adj1" fmla="val 12977"/>
                <a:gd name="adj2" fmla="val -65810"/>
              </a:avLst>
            </a:prstGeom>
            <a:solidFill>
              <a:schemeClr val="bg1"/>
            </a:solidFill>
            <a:ln w="28575" algn="ctr">
              <a:solidFill>
                <a:srgbClr val="99CCFF"/>
              </a:solidFill>
              <a:prstDash val="sysDot"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 sz="1600" b="0">
                <a:latin typeface="Arial Narrow" pitchFamily="34" charset="0"/>
                <a:sym typeface="Symbol" pitchFamily="18" charset="2"/>
              </a:endParaRPr>
            </a:p>
          </p:txBody>
        </p:sp>
        <p:pic>
          <p:nvPicPr>
            <p:cNvPr id="99355" name="Picture 27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285" t="2721" r="842" b="1747"/>
            <a:stretch>
              <a:fillRect/>
            </a:stretch>
          </p:blipFill>
          <p:spPr bwMode="auto">
            <a:xfrm>
              <a:off x="0" y="1680"/>
              <a:ext cx="3408" cy="1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9356" name="Line 28"/>
            <p:cNvSpPr>
              <a:spLocks noChangeShapeType="1"/>
            </p:cNvSpPr>
            <p:nvPr/>
          </p:nvSpPr>
          <p:spPr bwMode="auto">
            <a:xfrm>
              <a:off x="3046" y="1857"/>
              <a:ext cx="0" cy="1296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9359" name="Oval 31"/>
            <p:cNvSpPr>
              <a:spLocks noChangeArrowheads="1"/>
            </p:cNvSpPr>
            <p:nvPr/>
          </p:nvSpPr>
          <p:spPr bwMode="auto">
            <a:xfrm>
              <a:off x="3024" y="1963"/>
              <a:ext cx="48" cy="48"/>
            </a:xfrm>
            <a:prstGeom prst="ellipse">
              <a:avLst/>
            </a:prstGeom>
            <a:solidFill>
              <a:srgbClr val="FF66FF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360" name="Oval 32"/>
            <p:cNvSpPr>
              <a:spLocks noChangeArrowheads="1"/>
            </p:cNvSpPr>
            <p:nvPr/>
          </p:nvSpPr>
          <p:spPr bwMode="auto">
            <a:xfrm>
              <a:off x="3168" y="1895"/>
              <a:ext cx="48" cy="48"/>
            </a:xfrm>
            <a:prstGeom prst="ellipse">
              <a:avLst/>
            </a:prstGeom>
            <a:solidFill>
              <a:srgbClr val="FF66FF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361" name="Oval 33"/>
            <p:cNvSpPr>
              <a:spLocks noChangeArrowheads="1"/>
            </p:cNvSpPr>
            <p:nvPr/>
          </p:nvSpPr>
          <p:spPr bwMode="auto">
            <a:xfrm>
              <a:off x="3254" y="1891"/>
              <a:ext cx="48" cy="48"/>
            </a:xfrm>
            <a:prstGeom prst="ellipse">
              <a:avLst/>
            </a:prstGeom>
            <a:solidFill>
              <a:srgbClr val="FF66FF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" name="Group 48"/>
            <p:cNvGrpSpPr>
              <a:grpSpLocks/>
            </p:cNvGrpSpPr>
            <p:nvPr/>
          </p:nvGrpSpPr>
          <p:grpSpPr bwMode="auto">
            <a:xfrm>
              <a:off x="192" y="3456"/>
              <a:ext cx="2064" cy="768"/>
              <a:chOff x="-240" y="2400"/>
              <a:chExt cx="3552" cy="1104"/>
            </a:xfrm>
          </p:grpSpPr>
          <p:pic>
            <p:nvPicPr>
              <p:cNvPr id="99372" name="Picture 44"/>
              <p:cNvPicPr>
                <a:picLocks noChangeAspect="1" noChangeArrowheads="1"/>
              </p:cNvPicPr>
              <p:nvPr/>
            </p:nvPicPr>
            <p:blipFill>
              <a:blip r:embed="rId6"/>
              <a:srcRect l="53133" r="7401" b="68327"/>
              <a:stretch>
                <a:fillRect/>
              </a:stretch>
            </p:blipFill>
            <p:spPr bwMode="auto">
              <a:xfrm>
                <a:off x="-240" y="2400"/>
                <a:ext cx="3552" cy="9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9373" name="Picture 45"/>
              <p:cNvPicPr>
                <a:picLocks noChangeAspect="1" noChangeArrowheads="1"/>
              </p:cNvPicPr>
              <p:nvPr/>
            </p:nvPicPr>
            <p:blipFill>
              <a:blip r:embed="rId6"/>
              <a:srcRect l="53133" t="90683" r="7401" b="4659"/>
              <a:stretch>
                <a:fillRect/>
              </a:stretch>
            </p:blipFill>
            <p:spPr bwMode="auto">
              <a:xfrm>
                <a:off x="-240" y="3360"/>
                <a:ext cx="3552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99378" name="Text Box 50"/>
            <p:cNvSpPr txBox="1">
              <a:spLocks noChangeArrowheads="1"/>
            </p:cNvSpPr>
            <p:nvPr/>
          </p:nvSpPr>
          <p:spPr bwMode="auto">
            <a:xfrm>
              <a:off x="2064" y="3648"/>
              <a:ext cx="970" cy="237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  <a:latin typeface="Franklin Gothic Medium" pitchFamily="34" charset="0"/>
                </a:rPr>
                <a:t>sun-spot number</a:t>
              </a:r>
              <a:r>
                <a:rPr lang="en-US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99379" name="Text Box 51"/>
            <p:cNvSpPr txBox="1">
              <a:spLocks noChangeArrowheads="1"/>
            </p:cNvSpPr>
            <p:nvPr/>
          </p:nvSpPr>
          <p:spPr bwMode="auto">
            <a:xfrm>
              <a:off x="240" y="2883"/>
              <a:ext cx="1317" cy="237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rgbClr val="33CCCC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  <a:latin typeface="Franklin Gothic Medium" pitchFamily="34" charset="0"/>
                </a:rPr>
                <a:t>Ground neutron monitor</a:t>
              </a:r>
              <a:r>
                <a:rPr lang="en-US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99380" name="AutoShape 52"/>
            <p:cNvSpPr>
              <a:spLocks noChangeArrowheads="1"/>
            </p:cNvSpPr>
            <p:nvPr/>
          </p:nvSpPr>
          <p:spPr bwMode="auto">
            <a:xfrm>
              <a:off x="3044" y="2698"/>
              <a:ext cx="508" cy="402"/>
            </a:xfrm>
            <a:prstGeom prst="rightArrow">
              <a:avLst>
                <a:gd name="adj1" fmla="val 50000"/>
                <a:gd name="adj2" fmla="val 31592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99CCFF">
                    <a:alpha val="67999"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rgbClr val="FF0066"/>
                  </a:solidFill>
                  <a:latin typeface="Arial Narrow" pitchFamily="34" charset="0"/>
                </a:rPr>
                <a:t>PAMELA</a:t>
              </a:r>
            </a:p>
          </p:txBody>
        </p:sp>
        <p:sp>
          <p:nvSpPr>
            <p:cNvPr id="99381" name="Line 53"/>
            <p:cNvSpPr>
              <a:spLocks noChangeShapeType="1"/>
            </p:cNvSpPr>
            <p:nvPr/>
          </p:nvSpPr>
          <p:spPr bwMode="auto">
            <a:xfrm flipV="1">
              <a:off x="1978" y="3158"/>
              <a:ext cx="854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9382" name="Line 54"/>
            <p:cNvSpPr>
              <a:spLocks noChangeShapeType="1"/>
            </p:cNvSpPr>
            <p:nvPr/>
          </p:nvSpPr>
          <p:spPr bwMode="auto">
            <a:xfrm flipV="1">
              <a:off x="1142" y="3168"/>
              <a:ext cx="202" cy="3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9383" name="Line 55"/>
            <p:cNvSpPr>
              <a:spLocks noChangeShapeType="1"/>
            </p:cNvSpPr>
            <p:nvPr/>
          </p:nvSpPr>
          <p:spPr bwMode="auto">
            <a:xfrm flipH="1" flipV="1">
              <a:off x="624" y="3168"/>
              <a:ext cx="84" cy="3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9387" name="WordArt 59"/>
          <p:cNvSpPr>
            <a:spLocks noChangeArrowheads="1" noChangeShapeType="1" noTextEdit="1"/>
          </p:cNvSpPr>
          <p:nvPr/>
        </p:nvSpPr>
        <p:spPr bwMode="auto">
          <a:xfrm rot="-2047858">
            <a:off x="-76200" y="533400"/>
            <a:ext cx="2228850" cy="6858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435177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Franklin Gothic Medium"/>
              </a:rPr>
              <a:t>Preliminary</a:t>
            </a:r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>
                    <a:alpha val="75000"/>
                  </a:schemeClr>
                </a:solidFill>
                <a:latin typeface="Franklin Gothic Medium"/>
              </a:rPr>
              <a:t>!!</a:t>
            </a:r>
          </a:p>
        </p:txBody>
      </p:sp>
      <p:sp>
        <p:nvSpPr>
          <p:cNvPr id="99395" name="Text Box 67"/>
          <p:cNvSpPr txBox="1">
            <a:spLocks noChangeArrowheads="1"/>
          </p:cNvSpPr>
          <p:nvPr/>
        </p:nvSpPr>
        <p:spPr bwMode="auto">
          <a:xfrm>
            <a:off x="2286000" y="715963"/>
            <a:ext cx="18256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/>
              <a:t>(statistical errors only)</a:t>
            </a:r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9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9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52" grpId="0" animBg="1"/>
      <p:bldP spid="9935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figratiozoom.jpg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72" y="731520"/>
            <a:ext cx="3776472" cy="3346704"/>
          </a:xfrm>
          <a:prstGeom prst="rect">
            <a:avLst/>
          </a:prstGeom>
        </p:spPr>
      </p:pic>
      <p:pic>
        <p:nvPicPr>
          <p:cNvPr id="26" name="Picture 25" descr="ratio_pamela_cont.gif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-73152" y="621792"/>
            <a:ext cx="5486400" cy="3721608"/>
          </a:xfrm>
          <a:prstGeom prst="rect">
            <a:avLst/>
          </a:prstGeom>
        </p:spPr>
      </p:pic>
      <p:sp>
        <p:nvSpPr>
          <p:cNvPr id="29594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-2143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Charge dependent solar modulation</a:t>
            </a:r>
          </a:p>
        </p:txBody>
      </p:sp>
      <p:sp>
        <p:nvSpPr>
          <p:cNvPr id="295945" name="WordArt 9"/>
          <p:cNvSpPr>
            <a:spLocks noChangeArrowheads="1" noChangeShapeType="1" noTextEdit="1"/>
          </p:cNvSpPr>
          <p:nvPr/>
        </p:nvSpPr>
        <p:spPr bwMode="auto">
          <a:xfrm rot="-2047858">
            <a:off x="-76200" y="533400"/>
            <a:ext cx="2228850" cy="6858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435177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chemeClr val="bg1">
                    <a:alpha val="75000"/>
                  </a:schemeClr>
                </a:solidFill>
                <a:latin typeface="Franklin Gothic Medium"/>
              </a:rPr>
              <a:t>Preliminary!!</a:t>
            </a: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5480050" y="4130675"/>
            <a:ext cx="1987550" cy="2270125"/>
            <a:chOff x="3366" y="2650"/>
            <a:chExt cx="1252" cy="1430"/>
          </a:xfrm>
        </p:grpSpPr>
        <p:graphicFrame>
          <p:nvGraphicFramePr>
            <p:cNvPr id="295953" name="Object 17"/>
            <p:cNvGraphicFramePr>
              <a:graphicFrameLocks noChangeAspect="1"/>
            </p:cNvGraphicFramePr>
            <p:nvPr/>
          </p:nvGraphicFramePr>
          <p:xfrm>
            <a:off x="3366" y="2650"/>
            <a:ext cx="1252" cy="1088"/>
          </p:xfrm>
          <a:graphic>
            <a:graphicData uri="http://schemas.openxmlformats.org/presentationml/2006/ole">
              <p:oleObj spid="_x0000_s236546" r:id="rId5" imgW="3086531" imgH="2666667" progId="">
                <p:embed/>
              </p:oleObj>
            </a:graphicData>
          </a:graphic>
        </p:graphicFrame>
        <p:sp>
          <p:nvSpPr>
            <p:cNvPr id="295954" name="Text Box 18"/>
            <p:cNvSpPr txBox="1">
              <a:spLocks noChangeArrowheads="1"/>
            </p:cNvSpPr>
            <p:nvPr/>
          </p:nvSpPr>
          <p:spPr bwMode="auto">
            <a:xfrm>
              <a:off x="3366" y="3734"/>
              <a:ext cx="834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it-IT">
                  <a:solidFill>
                    <a:srgbClr val="FF0000"/>
                  </a:solidFill>
                </a:rPr>
                <a:t>A &gt; 0 </a:t>
              </a:r>
            </a:p>
            <a:p>
              <a:pPr eaLnBrk="1" hangingPunct="1"/>
              <a:r>
                <a:rPr lang="it-IT" sz="1200" b="0"/>
                <a:t>Positive particles</a:t>
              </a:r>
            </a:p>
          </p:txBody>
        </p:sp>
        <p:sp>
          <p:nvSpPr>
            <p:cNvPr id="295955" name="Text Box 19"/>
            <p:cNvSpPr txBox="1">
              <a:spLocks noChangeArrowheads="1"/>
            </p:cNvSpPr>
            <p:nvPr/>
          </p:nvSpPr>
          <p:spPr bwMode="auto">
            <a:xfrm>
              <a:off x="4074" y="3734"/>
              <a:ext cx="504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it-IT">
                  <a:solidFill>
                    <a:srgbClr val="FF0000"/>
                  </a:solidFill>
                </a:rPr>
                <a:t>A &lt; 0 </a:t>
              </a:r>
            </a:p>
            <a:p>
              <a:pPr eaLnBrk="1" hangingPunct="1"/>
              <a:endParaRPr lang="it-IT" sz="1200" b="0"/>
            </a:p>
          </p:txBody>
        </p:sp>
      </p:grp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234950" y="2209800"/>
            <a:ext cx="679450" cy="1541463"/>
            <a:chOff x="1565" y="2060"/>
            <a:chExt cx="428" cy="971"/>
          </a:xfrm>
        </p:grpSpPr>
        <p:sp>
          <p:nvSpPr>
            <p:cNvPr id="295969" name="Arc 33"/>
            <p:cNvSpPr>
              <a:spLocks/>
            </p:cNvSpPr>
            <p:nvPr/>
          </p:nvSpPr>
          <p:spPr bwMode="auto">
            <a:xfrm flipH="1">
              <a:off x="1565" y="2160"/>
              <a:ext cx="227" cy="72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43176"/>
                <a:gd name="T2" fmla="*/ 1028 w 21600"/>
                <a:gd name="T3" fmla="*/ 43176 h 43176"/>
                <a:gd name="T4" fmla="*/ 0 w 21600"/>
                <a:gd name="T5" fmla="*/ 21600 h 43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176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129"/>
                    <a:pt x="12544" y="42626"/>
                    <a:pt x="1027" y="43175"/>
                  </a:cubicBezTo>
                </a:path>
                <a:path w="21600" h="43176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129"/>
                    <a:pt x="12544" y="42626"/>
                    <a:pt x="1027" y="43175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 type="arrow" w="lg" len="med"/>
              <a:tailEnd type="arrow" w="lg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970" name="Text Box 34"/>
            <p:cNvSpPr txBox="1">
              <a:spLocks noChangeArrowheads="1"/>
            </p:cNvSpPr>
            <p:nvPr/>
          </p:nvSpPr>
          <p:spPr bwMode="auto">
            <a:xfrm>
              <a:off x="1746" y="2060"/>
              <a:ext cx="24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2800">
                  <a:solidFill>
                    <a:srgbClr val="FF0000"/>
                  </a:solidFill>
                  <a:cs typeface="Arial" charset="0"/>
                </a:rPr>
                <a:t>¯</a:t>
              </a:r>
            </a:p>
          </p:txBody>
        </p:sp>
        <p:sp>
          <p:nvSpPr>
            <p:cNvPr id="295971" name="Text Box 35"/>
            <p:cNvSpPr txBox="1">
              <a:spLocks noChangeArrowheads="1"/>
            </p:cNvSpPr>
            <p:nvPr/>
          </p:nvSpPr>
          <p:spPr bwMode="auto">
            <a:xfrm>
              <a:off x="1746" y="2704"/>
              <a:ext cx="24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2800" b="0">
                  <a:solidFill>
                    <a:srgbClr val="FF0000"/>
                  </a:solidFill>
                </a:rPr>
                <a:t>+</a:t>
              </a:r>
              <a:endParaRPr lang="en-GB" sz="2800" b="0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Group 40"/>
          <p:cNvGrpSpPr>
            <a:grpSpLocks/>
          </p:cNvGrpSpPr>
          <p:nvPr/>
        </p:nvGrpSpPr>
        <p:grpSpPr bwMode="auto">
          <a:xfrm flipV="1">
            <a:off x="5257800" y="990600"/>
            <a:ext cx="679450" cy="1541463"/>
            <a:chOff x="1565" y="2060"/>
            <a:chExt cx="428" cy="971"/>
          </a:xfrm>
        </p:grpSpPr>
        <p:sp>
          <p:nvSpPr>
            <p:cNvPr id="295977" name="Arc 41"/>
            <p:cNvSpPr>
              <a:spLocks/>
            </p:cNvSpPr>
            <p:nvPr/>
          </p:nvSpPr>
          <p:spPr bwMode="auto">
            <a:xfrm flipH="1">
              <a:off x="1565" y="2160"/>
              <a:ext cx="227" cy="72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43176"/>
                <a:gd name="T2" fmla="*/ 1028 w 21600"/>
                <a:gd name="T3" fmla="*/ 43176 h 43176"/>
                <a:gd name="T4" fmla="*/ 0 w 21600"/>
                <a:gd name="T5" fmla="*/ 21600 h 43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176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129"/>
                    <a:pt x="12544" y="42626"/>
                    <a:pt x="1027" y="43175"/>
                  </a:cubicBezTo>
                </a:path>
                <a:path w="21600" h="43176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129"/>
                    <a:pt x="12544" y="42626"/>
                    <a:pt x="1027" y="43175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 type="arrow" w="lg" len="med"/>
              <a:tailEnd type="arrow" w="lg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978" name="Text Box 42"/>
            <p:cNvSpPr txBox="1">
              <a:spLocks noChangeArrowheads="1"/>
            </p:cNvSpPr>
            <p:nvPr/>
          </p:nvSpPr>
          <p:spPr bwMode="auto">
            <a:xfrm>
              <a:off x="1746" y="2060"/>
              <a:ext cx="24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2800">
                  <a:solidFill>
                    <a:srgbClr val="FF0000"/>
                  </a:solidFill>
                  <a:cs typeface="Arial" charset="0"/>
                </a:rPr>
                <a:t>¯</a:t>
              </a:r>
            </a:p>
          </p:txBody>
        </p:sp>
        <p:sp>
          <p:nvSpPr>
            <p:cNvPr id="295979" name="Text Box 43"/>
            <p:cNvSpPr txBox="1">
              <a:spLocks noChangeArrowheads="1"/>
            </p:cNvSpPr>
            <p:nvPr/>
          </p:nvSpPr>
          <p:spPr bwMode="auto">
            <a:xfrm>
              <a:off x="1746" y="2704"/>
              <a:ext cx="24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2800" b="0">
                  <a:solidFill>
                    <a:srgbClr val="FF0000"/>
                  </a:solidFill>
                </a:rPr>
                <a:t>+</a:t>
              </a:r>
              <a:endParaRPr lang="en-GB" sz="2800" b="0">
                <a:solidFill>
                  <a:srgbClr val="FF0000"/>
                </a:solidFill>
              </a:endParaRPr>
            </a:p>
          </p:txBody>
        </p:sp>
      </p:grpSp>
      <p:pic>
        <p:nvPicPr>
          <p:cNvPr id="32" name="Picture 3" descr="clem-graph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1192" y="2857496"/>
            <a:ext cx="4318984" cy="3982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AutoShape 4"/>
          <p:cNvSpPr>
            <a:spLocks noChangeAspect="1" noChangeArrowheads="1"/>
          </p:cNvSpPr>
          <p:nvPr/>
        </p:nvSpPr>
        <p:spPr bwMode="auto">
          <a:xfrm>
            <a:off x="4357686" y="4824423"/>
            <a:ext cx="111125" cy="104775"/>
          </a:xfrm>
          <a:prstGeom prst="flowChartConnector">
            <a:avLst/>
          </a:prstGeom>
          <a:solidFill>
            <a:srgbClr val="0000C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5637211" y="2789248"/>
            <a:ext cx="1439863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/>
          </a:p>
        </p:txBody>
      </p:sp>
      <p:sp>
        <p:nvSpPr>
          <p:cNvPr id="35" name="Text Box 9"/>
          <p:cNvSpPr txBox="1">
            <a:spLocks noChangeArrowheads="1"/>
          </p:cNvSpPr>
          <p:nvPr/>
        </p:nvSpPr>
        <p:spPr bwMode="auto">
          <a:xfrm>
            <a:off x="5278436" y="2806711"/>
            <a:ext cx="1692275" cy="109220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dirty="0">
                <a:solidFill>
                  <a:srgbClr val="0000FF"/>
                </a:solidFill>
              </a:rPr>
              <a:t>Pamela</a:t>
            </a:r>
          </a:p>
          <a:p>
            <a:pPr algn="ctr">
              <a:spcBef>
                <a:spcPct val="50000"/>
              </a:spcBef>
            </a:pPr>
            <a:r>
              <a:rPr lang="it-IT" dirty="0">
                <a:solidFill>
                  <a:srgbClr val="0000FF"/>
                </a:solidFill>
              </a:rPr>
              <a:t>2006</a:t>
            </a:r>
            <a:r>
              <a:rPr lang="it-IT" dirty="0">
                <a:solidFill>
                  <a:srgbClr val="CC0000"/>
                </a:solidFill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it-IT" dirty="0">
                <a:solidFill>
                  <a:srgbClr val="CC0000"/>
                </a:solidFill>
              </a:rPr>
              <a:t>(Preliminary!) </a:t>
            </a:r>
          </a:p>
        </p:txBody>
      </p:sp>
      <p:sp>
        <p:nvSpPr>
          <p:cNvPr id="36" name="Line 14"/>
          <p:cNvSpPr>
            <a:spLocks noChangeShapeType="1"/>
          </p:cNvSpPr>
          <p:nvPr/>
        </p:nvSpPr>
        <p:spPr bwMode="auto">
          <a:xfrm flipH="1">
            <a:off x="4484686" y="3149611"/>
            <a:ext cx="1223963" cy="1655762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  <p:bldP spid="36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7" name="Object 7"/>
          <p:cNvGraphicFramePr>
            <a:graphicFrameLocks noChangeAspect="1"/>
          </p:cNvGraphicFramePr>
          <p:nvPr/>
        </p:nvGraphicFramePr>
        <p:xfrm>
          <a:off x="-36513" y="1557338"/>
          <a:ext cx="5184776" cy="3476625"/>
        </p:xfrm>
        <a:graphic>
          <a:graphicData uri="http://schemas.openxmlformats.org/presentationml/2006/ole">
            <p:oleObj spid="_x0000_s193538" r:id="rId4" imgW="5590476" imgH="3476190" progId="">
              <p:embed/>
            </p:oleObj>
          </a:graphicData>
        </a:graphic>
      </p:graphicFrame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00588" y="404813"/>
            <a:ext cx="4408487" cy="6553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0488" name="Text Box 8"/>
          <p:cNvSpPr txBox="1">
            <a:spLocks noChangeArrowheads="1"/>
          </p:cNvSpPr>
          <p:nvPr/>
        </p:nvSpPr>
        <p:spPr bwMode="auto">
          <a:xfrm rot="16200000">
            <a:off x="-108743" y="2061368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b="1"/>
              <a:t>e</a:t>
            </a:r>
            <a:r>
              <a:rPr lang="it-IT" b="1" baseline="30000"/>
              <a:t>-</a:t>
            </a:r>
            <a:r>
              <a:rPr lang="it-IT" b="1"/>
              <a:t>/e</a:t>
            </a:r>
            <a:r>
              <a:rPr lang="it-IT" b="1" baseline="30000"/>
              <a:t>+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3163888" y="4814888"/>
            <a:ext cx="15319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600" b="1"/>
              <a:t>Rigidity   (GV)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0"/>
            <a:ext cx="9144000" cy="549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 defTabSz="457200">
              <a:buClr>
                <a:srgbClr val="000099"/>
              </a:buClr>
              <a:buSzPct val="100000"/>
              <a:buFont typeface="Teen Light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dirty="0">
                <a:solidFill>
                  <a:srgbClr val="FF0000"/>
                </a:solidFill>
                <a:latin typeface="Book Antiqua" pitchFamily="18" charset="0"/>
              </a:rPr>
              <a:t>Electron to positron ratio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107950" y="6580188"/>
            <a:ext cx="57324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400" dirty="0">
                <a:solidFill>
                  <a:srgbClr val="000099"/>
                </a:solidFill>
              </a:rPr>
              <a:t>U.W. Langner, M.S. Potgieter, </a:t>
            </a:r>
            <a:r>
              <a:rPr lang="en-US" sz="1400" dirty="0">
                <a:solidFill>
                  <a:srgbClr val="000099"/>
                </a:solidFill>
              </a:rPr>
              <a:t>Advances in Space Research 34 (2004)</a:t>
            </a:r>
            <a:endParaRPr lang="it-IT" sz="1400" dirty="0">
              <a:solidFill>
                <a:srgbClr val="000099"/>
              </a:solidFill>
            </a:endParaRP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4897438" y="476250"/>
            <a:ext cx="4067175" cy="19446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28596" y="4857760"/>
            <a:ext cx="3108800" cy="333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Preliminary PAMELA results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49263" y="260350"/>
            <a:ext cx="8224837" cy="707886"/>
          </a:xfrm>
        </p:spPr>
        <p:txBody>
          <a:bodyPr>
            <a:spAutoFit/>
          </a:bodyPr>
          <a:lstStyle/>
          <a:p>
            <a:pPr>
              <a:defRPr/>
            </a:pPr>
            <a:r>
              <a:rPr lang="en-GB" sz="4000" dirty="0" smtClean="0"/>
              <a:t>Positron to Electron Fraction</a:t>
            </a:r>
            <a:endParaRPr lang="it-IT" sz="4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-32" y="4643446"/>
            <a:ext cx="2286016" cy="1445780"/>
          </a:xfrm>
          <a:prstGeom prst="rect">
            <a:avLst/>
          </a:prstGeom>
          <a:solidFill>
            <a:srgbClr val="FFFF66"/>
          </a:solidFill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square" lIns="0" tIns="0" rIns="57799" bIns="0">
            <a:spAutoFit/>
          </a:bodyPr>
          <a:lstStyle/>
          <a:p>
            <a:pPr marL="57150">
              <a:lnSpc>
                <a:spcPct val="87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End</a:t>
            </a: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 2007:</a:t>
            </a:r>
          </a:p>
          <a:p>
            <a:pPr marL="57150">
              <a:lnSpc>
                <a:spcPct val="87000"/>
              </a:lnSpc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 ~10 000 e</a:t>
            </a:r>
            <a:r>
              <a:rPr lang="en-US" sz="1800" baseline="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+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&gt; 1.5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GeV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 charset="0"/>
            </a:endParaRPr>
          </a:p>
          <a:p>
            <a:pPr marL="57150">
              <a:lnSpc>
                <a:spcPct val="87000"/>
              </a:lnSpc>
            </a:pPr>
            <a:endParaRPr lang="en-US" sz="1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 charset="0"/>
            </a:endParaRPr>
          </a:p>
          <a:p>
            <a:pPr marL="57150"/>
            <a:r>
              <a:rPr lang="it-IT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~2000 &gt; 5 GeV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 </a:t>
            </a:r>
          </a:p>
          <a:p>
            <a:pPr marL="57150"/>
            <a:endParaRPr lang="it-IT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 charset="0"/>
            </a:endParaRPr>
          </a:p>
          <a:p>
            <a:pPr marL="57150"/>
            <a:r>
              <a:rPr lang="it-IT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Astro-ph 0810.4995</a:t>
            </a:r>
            <a:endParaRPr lang="en-US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Arial" charset="0"/>
            </a:endParaRPr>
          </a:p>
        </p:txBody>
      </p:sp>
      <p:pic>
        <p:nvPicPr>
          <p:cNvPr id="11" name="Content Placeholder 10" descr="figrationopa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40280" y="859536"/>
            <a:ext cx="5686425" cy="5514975"/>
          </a:xfrm>
        </p:spPr>
      </p:pic>
      <p:pic>
        <p:nvPicPr>
          <p:cNvPr id="12" name="Picture 11" descr="figrati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0280" y="859536"/>
            <a:ext cx="5686425" cy="5514975"/>
          </a:xfrm>
          <a:prstGeom prst="rect">
            <a:avLst/>
          </a:prstGeom>
        </p:spPr>
      </p:pic>
    </p:spTree>
  </p:cSld>
  <p:clrMapOvr>
    <a:masterClrMapping/>
  </p:clrMapOvr>
  <p:transition advTm="495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tuttitheo.jpg"/>
          <p:cNvPicPr>
            <a:picLocks noGrp="1" noChangeAspect="1"/>
          </p:cNvPicPr>
          <p:nvPr>
            <p:ph/>
          </p:nvPr>
        </p:nvPicPr>
        <p:blipFill>
          <a:blip r:embed="rId2"/>
          <a:stretch>
            <a:fillRect/>
          </a:stretch>
        </p:blipFill>
        <p:spPr>
          <a:xfrm>
            <a:off x="1609297" y="120650"/>
            <a:ext cx="5925405" cy="574675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5" descr="pamtheo.jpg"/>
          <p:cNvPicPr>
            <a:picLocks noGrp="1" noChangeAspect="1"/>
          </p:cNvPicPr>
          <p:nvPr>
            <p:ph/>
          </p:nvPr>
        </p:nvPicPr>
        <p:blipFill>
          <a:blip r:embed="rId2"/>
          <a:stretch>
            <a:fillRect/>
          </a:stretch>
        </p:blipFill>
        <p:spPr>
          <a:xfrm>
            <a:off x="1609297" y="120650"/>
            <a:ext cx="5925405" cy="5746750"/>
          </a:xfrm>
        </p:spPr>
      </p:pic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3428992" y="5643578"/>
            <a:ext cx="2428892" cy="467179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GB" sz="14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Secondary production</a:t>
            </a:r>
            <a:r>
              <a:rPr lang="en-GB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Moskalenko</a:t>
            </a:r>
            <a:r>
              <a:rPr lang="en-GB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&amp; Strong 98</a:t>
            </a:r>
            <a:endParaRPr lang="en-US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Arrow Connector 5"/>
          <p:cNvCxnSpPr>
            <a:stCxn id="5" idx="0"/>
          </p:cNvCxnSpPr>
          <p:nvPr/>
        </p:nvCxnSpPr>
        <p:spPr bwMode="auto">
          <a:xfrm rot="5400000" flipH="1" flipV="1">
            <a:off x="4500563" y="4357693"/>
            <a:ext cx="1428760" cy="114301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71406" y="2714620"/>
            <a:ext cx="1857388" cy="467179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GB" sz="1400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Pulsar Component</a:t>
            </a:r>
          </a:p>
          <a:p>
            <a:pPr eaLnBrk="1" hangingPunct="1"/>
            <a:r>
              <a:rPr lang="en-GB" sz="14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Atoyan</a:t>
            </a:r>
            <a:r>
              <a:rPr lang="en-GB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et al. 95</a:t>
            </a:r>
            <a:endParaRPr lang="en-US" sz="1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Straight Arrow Connector 12"/>
          <p:cNvCxnSpPr>
            <a:stCxn id="12" idx="3"/>
          </p:cNvCxnSpPr>
          <p:nvPr/>
        </p:nvCxnSpPr>
        <p:spPr bwMode="auto">
          <a:xfrm flipV="1">
            <a:off x="1928794" y="2643182"/>
            <a:ext cx="500066" cy="3050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7143769" y="3533325"/>
            <a:ext cx="1857388" cy="467179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GB" sz="1400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Pulsar Component</a:t>
            </a:r>
          </a:p>
          <a:p>
            <a:pPr eaLnBrk="1" hangingPunct="1"/>
            <a:r>
              <a:rPr lang="en-GB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Zhang &amp; Cheng 01</a:t>
            </a:r>
            <a:endParaRPr lang="en-US" sz="1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Straight Arrow Connector 20"/>
          <p:cNvCxnSpPr>
            <a:stCxn id="20" idx="1"/>
          </p:cNvCxnSpPr>
          <p:nvPr/>
        </p:nvCxnSpPr>
        <p:spPr bwMode="auto">
          <a:xfrm rot="10800000">
            <a:off x="6500827" y="3071811"/>
            <a:ext cx="642943" cy="69510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7143768" y="857232"/>
            <a:ext cx="1857388" cy="467179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GB" sz="1400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Pulsar Component</a:t>
            </a:r>
          </a:p>
          <a:p>
            <a:pPr eaLnBrk="1" hangingPunct="1"/>
            <a:r>
              <a:rPr lang="en-GB" sz="14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Yüksel</a:t>
            </a:r>
            <a:r>
              <a:rPr lang="en-GB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et al. 08</a:t>
            </a:r>
            <a:endParaRPr lang="en-US" sz="1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Straight Arrow Connector 25"/>
          <p:cNvCxnSpPr>
            <a:stCxn id="25" idx="1"/>
          </p:cNvCxnSpPr>
          <p:nvPr/>
        </p:nvCxnSpPr>
        <p:spPr bwMode="auto">
          <a:xfrm rot="10800000" flipV="1">
            <a:off x="6786578" y="1090822"/>
            <a:ext cx="357190" cy="98085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7143768" y="2071678"/>
            <a:ext cx="2000232" cy="467179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GB" sz="1400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KKDM (mass 300 </a:t>
            </a:r>
            <a:r>
              <a:rPr lang="en-GB" sz="1400" u="sng" dirty="0" err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GB" sz="1400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/>
            <a:r>
              <a:rPr lang="en-GB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Hooper &amp; </a:t>
            </a:r>
            <a:r>
              <a:rPr lang="en-GB" sz="1400" dirty="0" err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Profumo</a:t>
            </a:r>
            <a:r>
              <a:rPr lang="en-GB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07</a:t>
            </a:r>
            <a:endParaRPr lang="en-US" sz="14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Straight Arrow Connector 29"/>
          <p:cNvCxnSpPr>
            <a:stCxn id="29" idx="1"/>
          </p:cNvCxnSpPr>
          <p:nvPr/>
        </p:nvCxnSpPr>
        <p:spPr bwMode="auto">
          <a:xfrm rot="10800000" flipV="1">
            <a:off x="5786446" y="2305268"/>
            <a:ext cx="1357322" cy="26647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Cosmic-Ray Propagation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4663" y="1393825"/>
            <a:ext cx="8193087" cy="469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2712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5397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sz="4000" smtClean="0"/>
              <a:t>Diffusion Halo Model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</p:spTree>
  </p:cSld>
  <p:clrMapOvr>
    <a:masterClrMapping/>
  </p:clrMapOvr>
  <p:transition advTm="54444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73062"/>
            <a:ext cx="6696326" cy="63459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 advTm="100746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4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-71462"/>
            <a:ext cx="8229600" cy="1143000"/>
          </a:xfrm>
        </p:spPr>
        <p:txBody>
          <a:bodyPr/>
          <a:lstStyle/>
          <a:p>
            <a:r>
              <a:rPr lang="en-US"/>
              <a:t>Galactic H and He spectra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73075" y="477838"/>
            <a:ext cx="8137525" cy="5846762"/>
            <a:chOff x="298" y="301"/>
            <a:chExt cx="5126" cy="3683"/>
          </a:xfrm>
        </p:grpSpPr>
        <p:sp>
          <p:nvSpPr>
            <p:cNvPr id="219145" name="Rectangle 9"/>
            <p:cNvSpPr>
              <a:spLocks noChangeArrowheads="1"/>
            </p:cNvSpPr>
            <p:nvPr/>
          </p:nvSpPr>
          <p:spPr bwMode="auto">
            <a:xfrm>
              <a:off x="816" y="672"/>
              <a:ext cx="4080" cy="292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19144" name="Picture 8" descr="Z1Z2-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8" y="301"/>
              <a:ext cx="5126" cy="3683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219148" name="Text Box 12"/>
          <p:cNvSpPr txBox="1">
            <a:spLocks noChangeArrowheads="1"/>
          </p:cNvSpPr>
          <p:nvPr/>
        </p:nvSpPr>
        <p:spPr bwMode="auto">
          <a:xfrm>
            <a:off x="1524000" y="4267200"/>
            <a:ext cx="6049963" cy="1056187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Very high statistics over a wide energy range</a:t>
            </a:r>
          </a:p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Precise measurement of spectral shape</a:t>
            </a:r>
          </a:p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Possibility to study time variations and transient phenomena</a:t>
            </a:r>
          </a:p>
        </p:txBody>
      </p:sp>
      <p:sp>
        <p:nvSpPr>
          <p:cNvPr id="219152" name="Text Box 16"/>
          <p:cNvSpPr txBox="1">
            <a:spLocks noChangeArrowheads="1"/>
          </p:cNvSpPr>
          <p:nvPr/>
        </p:nvSpPr>
        <p:spPr bwMode="auto">
          <a:xfrm>
            <a:off x="5963117" y="1175718"/>
            <a:ext cx="1680717" cy="253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(statistical errors only)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 rot="2278753">
            <a:off x="7304870" y="2052831"/>
            <a:ext cx="1706563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 dirty="0">
                <a:solidFill>
                  <a:srgbClr val="FF0000"/>
                </a:solidFill>
                <a:latin typeface="Franklin Gothic Medium" pitchFamily="34" charset="0"/>
              </a:rPr>
              <a:t>Preliminary</a:t>
            </a:r>
            <a:endParaRPr lang="en-GB" sz="2400" dirty="0">
              <a:solidFill>
                <a:srgbClr val="FF0000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0375" y="200025"/>
            <a:ext cx="8224838" cy="701675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it-IT" smtClean="0"/>
              <a:t>Secondary to Primary ratios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900113" y="1341438"/>
            <a:ext cx="7343775" cy="4968875"/>
            <a:chOff x="768" y="1092"/>
            <a:chExt cx="4359" cy="2892"/>
          </a:xfrm>
        </p:grpSpPr>
        <p:pic>
          <p:nvPicPr>
            <p:cNvPr id="78853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68" y="1092"/>
              <a:ext cx="4359" cy="28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78854" name="Rectangle 5"/>
            <p:cNvSpPr>
              <a:spLocks noChangeArrowheads="1"/>
            </p:cNvSpPr>
            <p:nvPr/>
          </p:nvSpPr>
          <p:spPr bwMode="auto">
            <a:xfrm>
              <a:off x="2496" y="1344"/>
              <a:ext cx="96" cy="96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855" name="Rectangle 6"/>
            <p:cNvSpPr>
              <a:spLocks noChangeArrowheads="1"/>
            </p:cNvSpPr>
            <p:nvPr/>
          </p:nvSpPr>
          <p:spPr bwMode="auto">
            <a:xfrm>
              <a:off x="4671" y="1344"/>
              <a:ext cx="81" cy="96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856" name="Rectangle 7"/>
            <p:cNvSpPr>
              <a:spLocks noChangeArrowheads="1"/>
            </p:cNvSpPr>
            <p:nvPr/>
          </p:nvSpPr>
          <p:spPr bwMode="auto">
            <a:xfrm>
              <a:off x="3429" y="2832"/>
              <a:ext cx="75" cy="14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Mirko Boezio, CERN, 2008/10/28</a:t>
            </a:r>
            <a:endParaRPr lang="en-US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283075" y="1200150"/>
            <a:ext cx="4860925" cy="4443413"/>
            <a:chOff x="930" y="587"/>
            <a:chExt cx="3924" cy="3525"/>
          </a:xfrm>
        </p:grpSpPr>
        <p:pic>
          <p:nvPicPr>
            <p:cNvPr id="80919" name="Picture 6" descr="DEDX-1"/>
            <p:cNvPicPr>
              <a:picLocks noChangeAspect="1" noChangeArrowheads="1"/>
            </p:cNvPicPr>
            <p:nvPr/>
          </p:nvPicPr>
          <p:blipFill>
            <a:blip r:embed="rId2"/>
            <a:srcRect t="4112"/>
            <a:stretch>
              <a:fillRect/>
            </a:stretch>
          </p:blipFill>
          <p:spPr bwMode="auto">
            <a:xfrm>
              <a:off x="930" y="587"/>
              <a:ext cx="3924" cy="3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0920" name="Text Box 7"/>
            <p:cNvSpPr txBox="1">
              <a:spLocks noChangeArrowheads="1"/>
            </p:cNvSpPr>
            <p:nvPr/>
          </p:nvSpPr>
          <p:spPr bwMode="auto">
            <a:xfrm>
              <a:off x="1118" y="3492"/>
              <a:ext cx="149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sz="1600" baseline="30000">
                <a:solidFill>
                  <a:srgbClr val="FF0000"/>
                </a:solidFill>
              </a:endParaRPr>
            </a:p>
          </p:txBody>
        </p:sp>
        <p:sp>
          <p:nvSpPr>
            <p:cNvPr id="80921" name="Text Box 8"/>
            <p:cNvSpPr txBox="1">
              <a:spLocks noChangeArrowheads="1"/>
            </p:cNvSpPr>
            <p:nvPr/>
          </p:nvSpPr>
          <p:spPr bwMode="auto">
            <a:xfrm>
              <a:off x="1308" y="2701"/>
              <a:ext cx="249" cy="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FF0000"/>
                  </a:solidFill>
                </a:rPr>
                <a:t>p</a:t>
              </a:r>
              <a:endParaRPr lang="en-GB" sz="1600" baseline="30000">
                <a:solidFill>
                  <a:srgbClr val="FF0000"/>
                </a:solidFill>
              </a:endParaRPr>
            </a:p>
          </p:txBody>
        </p:sp>
        <p:sp>
          <p:nvSpPr>
            <p:cNvPr id="80922" name="Text Box 9"/>
            <p:cNvSpPr txBox="1">
              <a:spLocks noChangeArrowheads="1"/>
            </p:cNvSpPr>
            <p:nvPr/>
          </p:nvSpPr>
          <p:spPr bwMode="auto">
            <a:xfrm>
              <a:off x="1608" y="2469"/>
              <a:ext cx="249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FF0000"/>
                  </a:solidFill>
                </a:rPr>
                <a:t>d</a:t>
              </a:r>
              <a:endParaRPr lang="en-GB" sz="1600" baseline="30000">
                <a:solidFill>
                  <a:srgbClr val="FF0000"/>
                </a:solidFill>
              </a:endParaRPr>
            </a:p>
          </p:txBody>
        </p:sp>
        <p:sp>
          <p:nvSpPr>
            <p:cNvPr id="80923" name="Text Box 10"/>
            <p:cNvSpPr txBox="1">
              <a:spLocks noChangeArrowheads="1"/>
            </p:cNvSpPr>
            <p:nvPr/>
          </p:nvSpPr>
          <p:spPr bwMode="auto">
            <a:xfrm>
              <a:off x="1507" y="2025"/>
              <a:ext cx="420" cy="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aseline="30000">
                  <a:solidFill>
                    <a:srgbClr val="FF0000"/>
                  </a:solidFill>
                </a:rPr>
                <a:t>3</a:t>
              </a:r>
              <a:r>
                <a:rPr lang="en-US" sz="1600">
                  <a:solidFill>
                    <a:srgbClr val="FF0000"/>
                  </a:solidFill>
                </a:rPr>
                <a:t>He</a:t>
              </a:r>
              <a:endParaRPr lang="en-GB" sz="1600" baseline="30000">
                <a:solidFill>
                  <a:srgbClr val="FF0000"/>
                </a:solidFill>
              </a:endParaRPr>
            </a:p>
          </p:txBody>
        </p:sp>
        <p:sp>
          <p:nvSpPr>
            <p:cNvPr id="80924" name="Text Box 11"/>
            <p:cNvSpPr txBox="1">
              <a:spLocks noChangeArrowheads="1"/>
            </p:cNvSpPr>
            <p:nvPr/>
          </p:nvSpPr>
          <p:spPr bwMode="auto">
            <a:xfrm>
              <a:off x="1552" y="1486"/>
              <a:ext cx="420" cy="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aseline="30000">
                  <a:solidFill>
                    <a:srgbClr val="FF0000"/>
                  </a:solidFill>
                </a:rPr>
                <a:t>4</a:t>
              </a:r>
              <a:r>
                <a:rPr lang="en-US" sz="1600">
                  <a:solidFill>
                    <a:srgbClr val="FF0000"/>
                  </a:solidFill>
                </a:rPr>
                <a:t>He</a:t>
              </a:r>
              <a:endParaRPr lang="en-GB" sz="1600" baseline="30000">
                <a:solidFill>
                  <a:srgbClr val="FF0000"/>
                </a:solidFill>
              </a:endParaRPr>
            </a:p>
          </p:txBody>
        </p:sp>
        <p:sp>
          <p:nvSpPr>
            <p:cNvPr id="80925" name="Text Box 12"/>
            <p:cNvSpPr txBox="1">
              <a:spLocks noChangeArrowheads="1"/>
            </p:cNvSpPr>
            <p:nvPr/>
          </p:nvSpPr>
          <p:spPr bwMode="auto">
            <a:xfrm>
              <a:off x="4103" y="2950"/>
              <a:ext cx="295" cy="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FF0000"/>
                  </a:solidFill>
                </a:rPr>
                <a:t>Li</a:t>
              </a:r>
              <a:endParaRPr lang="en-GB" sz="1600">
                <a:solidFill>
                  <a:srgbClr val="FF0000"/>
                </a:solidFill>
              </a:endParaRPr>
            </a:p>
          </p:txBody>
        </p:sp>
        <p:sp>
          <p:nvSpPr>
            <p:cNvPr id="80926" name="Text Box 13"/>
            <p:cNvSpPr txBox="1">
              <a:spLocks noChangeArrowheads="1"/>
            </p:cNvSpPr>
            <p:nvPr/>
          </p:nvSpPr>
          <p:spPr bwMode="auto">
            <a:xfrm>
              <a:off x="3760" y="2526"/>
              <a:ext cx="357" cy="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FF0000"/>
                  </a:solidFill>
                </a:rPr>
                <a:t>Be</a:t>
              </a:r>
              <a:endParaRPr lang="en-GB" sz="1600">
                <a:solidFill>
                  <a:srgbClr val="FF0000"/>
                </a:solidFill>
              </a:endParaRPr>
            </a:p>
          </p:txBody>
        </p:sp>
        <p:sp>
          <p:nvSpPr>
            <p:cNvPr id="80927" name="Text Box 14"/>
            <p:cNvSpPr txBox="1">
              <a:spLocks noChangeArrowheads="1"/>
            </p:cNvSpPr>
            <p:nvPr/>
          </p:nvSpPr>
          <p:spPr bwMode="auto">
            <a:xfrm>
              <a:off x="3448" y="1775"/>
              <a:ext cx="431" cy="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FF0000"/>
                  </a:solidFill>
                </a:rPr>
                <a:t>B,C</a:t>
              </a:r>
              <a:endParaRPr lang="en-GB" sz="1600">
                <a:solidFill>
                  <a:srgbClr val="FF0000"/>
                </a:solidFill>
              </a:endParaRPr>
            </a:p>
          </p:txBody>
        </p:sp>
      </p:grpSp>
      <p:sp>
        <p:nvSpPr>
          <p:cNvPr id="80899" name="Text Box 15"/>
          <p:cNvSpPr txBox="1">
            <a:spLocks noChangeArrowheads="1"/>
          </p:cNvSpPr>
          <p:nvPr/>
        </p:nvSpPr>
        <p:spPr bwMode="auto">
          <a:xfrm>
            <a:off x="5435600" y="1095375"/>
            <a:ext cx="2591415" cy="33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flight data (preliminary)</a:t>
            </a:r>
          </a:p>
        </p:txBody>
      </p:sp>
      <p:sp>
        <p:nvSpPr>
          <p:cNvPr id="80900" name="Text Box 18"/>
          <p:cNvSpPr txBox="1">
            <a:spLocks noChangeArrowheads="1"/>
          </p:cNvSpPr>
          <p:nvPr/>
        </p:nvSpPr>
        <p:spPr bwMode="auto">
          <a:xfrm>
            <a:off x="395288" y="6143625"/>
            <a:ext cx="6572697" cy="60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2000" dirty="0"/>
              <a:t>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Good charge discrimination of H and He</a:t>
            </a:r>
          </a:p>
          <a:p>
            <a:pPr>
              <a:buFontTx/>
              <a:buChar char="•"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Single-channel saturation at ~10MIP affects B/C discrimination</a:t>
            </a:r>
            <a:endParaRPr lang="en-GB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901" name="Picture 20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725" y="1258888"/>
            <a:ext cx="3744913" cy="2955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0902" name="Text Box 22"/>
          <p:cNvSpPr txBox="1">
            <a:spLocks noChangeArrowheads="1"/>
          </p:cNvSpPr>
          <p:nvPr/>
        </p:nvSpPr>
        <p:spPr bwMode="auto">
          <a:xfrm>
            <a:off x="809625" y="847725"/>
            <a:ext cx="2682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Arial Narrow" pitchFamily="34" charset="0"/>
              </a:rPr>
              <a:t>Beam-test data (@GSI 2006)</a:t>
            </a:r>
          </a:p>
        </p:txBody>
      </p:sp>
      <p:sp>
        <p:nvSpPr>
          <p:cNvPr id="80903" name="Text Box 23"/>
          <p:cNvSpPr txBox="1">
            <a:spLocks noChangeArrowheads="1"/>
          </p:cNvSpPr>
          <p:nvPr/>
        </p:nvSpPr>
        <p:spPr bwMode="auto">
          <a:xfrm>
            <a:off x="1042988" y="1125538"/>
            <a:ext cx="2016125" cy="654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GB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 projectiles on Al and polyethylene targets</a:t>
            </a:r>
          </a:p>
        </p:txBody>
      </p:sp>
      <p:sp>
        <p:nvSpPr>
          <p:cNvPr id="135195" name="Rectangle 27"/>
          <p:cNvSpPr>
            <a:spLocks noGrp="1" noChangeArrowheads="1"/>
          </p:cNvSpPr>
          <p:nvPr>
            <p:ph type="title"/>
          </p:nvPr>
        </p:nvSpPr>
        <p:spPr>
          <a:xfrm>
            <a:off x="457200" y="82550"/>
            <a:ext cx="8229600" cy="9175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200" dirty="0"/>
              <a:t>Charge identification </a:t>
            </a:r>
            <a:r>
              <a:rPr lang="en-US" sz="3200" dirty="0" smtClean="0"/>
              <a:t>capabilities</a:t>
            </a:r>
            <a:br>
              <a:rPr lang="en-US" sz="3200" dirty="0" smtClean="0"/>
            </a:br>
            <a:r>
              <a:rPr lang="en-US" sz="3200" dirty="0" smtClean="0"/>
              <a:t>(tracker)</a:t>
            </a:r>
            <a:endParaRPr lang="en-GB" sz="3200" dirty="0"/>
          </a:p>
        </p:txBody>
      </p:sp>
      <p:grpSp>
        <p:nvGrpSpPr>
          <p:cNvPr id="3" name="Group 41"/>
          <p:cNvGrpSpPr>
            <a:grpSpLocks/>
          </p:cNvGrpSpPr>
          <p:nvPr/>
        </p:nvGrpSpPr>
        <p:grpSpPr bwMode="auto">
          <a:xfrm>
            <a:off x="592138" y="2760663"/>
            <a:ext cx="5564187" cy="3311525"/>
            <a:chOff x="373" y="1480"/>
            <a:chExt cx="3505" cy="2086"/>
          </a:xfrm>
        </p:grpSpPr>
        <p:grpSp>
          <p:nvGrpSpPr>
            <p:cNvPr id="4" name="Group 39"/>
            <p:cNvGrpSpPr>
              <a:grpSpLocks/>
            </p:cNvGrpSpPr>
            <p:nvPr/>
          </p:nvGrpSpPr>
          <p:grpSpPr bwMode="auto">
            <a:xfrm>
              <a:off x="373" y="2069"/>
              <a:ext cx="2235" cy="1497"/>
              <a:chOff x="373" y="2069"/>
              <a:chExt cx="2235" cy="1497"/>
            </a:xfrm>
          </p:grpSpPr>
          <p:grpSp>
            <p:nvGrpSpPr>
              <p:cNvPr id="5" name="Group 37"/>
              <p:cNvGrpSpPr>
                <a:grpSpLocks/>
              </p:cNvGrpSpPr>
              <p:nvPr/>
            </p:nvGrpSpPr>
            <p:grpSpPr bwMode="auto">
              <a:xfrm>
                <a:off x="431" y="2069"/>
                <a:ext cx="2177" cy="1497"/>
                <a:chOff x="431" y="1797"/>
                <a:chExt cx="2177" cy="1769"/>
              </a:xfrm>
            </p:grpSpPr>
            <p:grpSp>
              <p:nvGrpSpPr>
                <p:cNvPr id="6" name="Group 34"/>
                <p:cNvGrpSpPr>
                  <a:grpSpLocks/>
                </p:cNvGrpSpPr>
                <p:nvPr/>
              </p:nvGrpSpPr>
              <p:grpSpPr bwMode="auto">
                <a:xfrm>
                  <a:off x="431" y="1797"/>
                  <a:ext cx="2177" cy="1769"/>
                  <a:chOff x="431" y="1933"/>
                  <a:chExt cx="2177" cy="1453"/>
                </a:xfrm>
              </p:grpSpPr>
              <p:grpSp>
                <p:nvGrpSpPr>
                  <p:cNvPr id="7" name="Group 32"/>
                  <p:cNvGrpSpPr>
                    <a:grpSpLocks/>
                  </p:cNvGrpSpPr>
                  <p:nvPr/>
                </p:nvGrpSpPr>
                <p:grpSpPr bwMode="auto">
                  <a:xfrm>
                    <a:off x="431" y="2478"/>
                    <a:ext cx="2177" cy="908"/>
                    <a:chOff x="385" y="2704"/>
                    <a:chExt cx="2177" cy="908"/>
                  </a:xfrm>
                </p:grpSpPr>
                <p:grpSp>
                  <p:nvGrpSpPr>
                    <p:cNvPr id="8" name="Group 2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5" y="2705"/>
                      <a:ext cx="2177" cy="907"/>
                      <a:chOff x="1156" y="1979"/>
                      <a:chExt cx="2948" cy="1315"/>
                    </a:xfrm>
                  </p:grpSpPr>
                  <p:pic>
                    <p:nvPicPr>
                      <p:cNvPr id="80917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6" y="1979"/>
                        <a:ext cx="1479" cy="131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</p:pic>
                  <p:pic>
                    <p:nvPicPr>
                      <p:cNvPr id="80918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6" y="1980"/>
                        <a:ext cx="1478" cy="1314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</p:pic>
                </p:grpSp>
                <p:sp>
                  <p:nvSpPr>
                    <p:cNvPr id="80916" name="Rectangle 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5" y="2704"/>
                      <a:ext cx="2177" cy="908"/>
                    </a:xfrm>
                    <a:prstGeom prst="rect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80914" name="Line 33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973" y="1933"/>
                    <a:ext cx="136" cy="545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0911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962" y="2748"/>
                  <a:ext cx="386" cy="2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latin typeface="Arial Narrow" pitchFamily="34" charset="0"/>
                    </a:rPr>
                    <a:t>X view</a:t>
                  </a:r>
                  <a:endParaRPr lang="en-GB" sz="1400">
                    <a:latin typeface="Arial Narrow" pitchFamily="34" charset="0"/>
                  </a:endParaRPr>
                </a:p>
              </p:txBody>
            </p:sp>
            <p:sp>
              <p:nvSpPr>
                <p:cNvPr id="80912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2064" y="2749"/>
                  <a:ext cx="386" cy="2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latin typeface="Arial Narrow" pitchFamily="34" charset="0"/>
                    </a:rPr>
                    <a:t>Y view</a:t>
                  </a:r>
                  <a:endParaRPr lang="en-GB" sz="1400">
                    <a:latin typeface="Arial Narrow" pitchFamily="34" charset="0"/>
                  </a:endParaRPr>
                </a:p>
              </p:txBody>
            </p:sp>
          </p:grpSp>
          <p:sp>
            <p:nvSpPr>
              <p:cNvPr id="80909" name="Text Box 38"/>
              <p:cNvSpPr txBox="1">
                <a:spLocks noChangeArrowheads="1"/>
              </p:cNvSpPr>
              <p:nvPr/>
            </p:nvSpPr>
            <p:spPr bwMode="auto">
              <a:xfrm>
                <a:off x="373" y="2447"/>
                <a:ext cx="96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rgbClr val="FF0000"/>
                    </a:solidFill>
                    <a:latin typeface="Arial Narrow" pitchFamily="34" charset="0"/>
                  </a:rPr>
                  <a:t>Saturated clusters</a:t>
                </a:r>
                <a:endParaRPr lang="en-GB" sz="1600">
                  <a:solidFill>
                    <a:srgbClr val="FF0000"/>
                  </a:solidFill>
                  <a:latin typeface="Arial Narrow" pitchFamily="34" charset="0"/>
                </a:endParaRPr>
              </a:p>
            </p:txBody>
          </p:sp>
        </p:grpSp>
        <p:sp>
          <p:nvSpPr>
            <p:cNvPr id="80907" name="Line 40"/>
            <p:cNvSpPr>
              <a:spLocks noChangeShapeType="1"/>
            </p:cNvSpPr>
            <p:nvPr/>
          </p:nvSpPr>
          <p:spPr bwMode="auto">
            <a:xfrm flipV="1">
              <a:off x="2245" y="1480"/>
              <a:ext cx="1633" cy="113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advTm="21996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3600" dirty="0" smtClean="0"/>
              <a:t>Charge identification capabilities</a:t>
            </a:r>
            <a:br>
              <a:rPr lang="en-US" sz="3600" dirty="0" smtClean="0"/>
            </a:br>
            <a:r>
              <a:rPr lang="en-US" sz="3600" dirty="0" smtClean="0"/>
              <a:t>(calorimeter)</a:t>
            </a:r>
            <a:endParaRPr lang="en-US" sz="3600" dirty="0"/>
          </a:p>
        </p:txBody>
      </p:sp>
      <p:pic>
        <p:nvPicPr>
          <p:cNvPr id="81924" name="Picture 3" descr="dedxtruncatedmean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1763" y="1520825"/>
            <a:ext cx="6265862" cy="426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5" name="Rectangle 4"/>
          <p:cNvSpPr>
            <a:spLocks noChangeArrowheads="1"/>
          </p:cNvSpPr>
          <p:nvPr/>
        </p:nvSpPr>
        <p:spPr bwMode="auto">
          <a:xfrm>
            <a:off x="1187450" y="5857875"/>
            <a:ext cx="73437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Truncated mean of multiple </a:t>
            </a:r>
            <a:r>
              <a:rPr lang="en-US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dx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measurements in different silicon planes</a:t>
            </a:r>
          </a:p>
        </p:txBody>
      </p:sp>
    </p:spTree>
  </p:cSld>
  <p:clrMapOvr>
    <a:masterClrMapping/>
  </p:clrMapOvr>
  <p:transition advTm="10359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857996"/>
            <a:ext cx="6230039" cy="4642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r>
              <a:rPr lang="en-US" dirty="0"/>
              <a:t>Secondary nuclei</a:t>
            </a:r>
          </a:p>
        </p:txBody>
      </p:sp>
      <p:sp>
        <p:nvSpPr>
          <p:cNvPr id="133130" name="AutoShape 10"/>
          <p:cNvSpPr>
            <a:spLocks noChangeArrowheads="1"/>
          </p:cNvSpPr>
          <p:nvPr/>
        </p:nvSpPr>
        <p:spPr bwMode="auto">
          <a:xfrm>
            <a:off x="152400" y="3581400"/>
            <a:ext cx="4038600" cy="2514600"/>
          </a:xfrm>
          <a:prstGeom prst="wedgeRectCallout">
            <a:avLst>
              <a:gd name="adj1" fmla="val 60772"/>
              <a:gd name="adj2" fmla="val -84282"/>
            </a:avLst>
          </a:prstGeom>
          <a:solidFill>
            <a:schemeClr val="bg1"/>
          </a:solidFill>
          <a:ln w="28575" algn="ctr">
            <a:solidFill>
              <a:srgbClr val="99CCFF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>
              <a:buFontTx/>
              <a:buChar char="•"/>
            </a:pPr>
            <a:r>
              <a:rPr lang="en-US" sz="1600" b="0" dirty="0">
                <a:latin typeface="Arial Narrow" pitchFamily="34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 nuclei of secondary origin: 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CNO + ISM 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 B + …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Tx/>
              <a:buChar char="•"/>
            </a:pP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Local secondary/primary ratio sensitive to average amount of traversed matter (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l</a:t>
            </a:r>
            <a:r>
              <a:rPr lang="en-US" sz="1600" baseline="-25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esc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 from the source to the solar system</a:t>
            </a:r>
          </a:p>
          <a:p>
            <a:pPr>
              <a:lnSpc>
                <a:spcPct val="50000"/>
              </a:lnSpc>
              <a:buFontTx/>
              <a:buChar char="•"/>
            </a:pP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eaLnBrk="1" hangingPunct="1"/>
            <a:r>
              <a:rPr lang="en-GB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Local secondary abundance:</a:t>
            </a:r>
          </a:p>
          <a:p>
            <a:pPr eaLnBrk="1" hangingPunct="1">
              <a:buFont typeface="Symbol" pitchFamily="18" charset="2"/>
              <a:buChar char="Þ"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study of galactic CR propagation</a:t>
            </a:r>
          </a:p>
          <a:p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(B/C used for tuning of propagation models) </a:t>
            </a:r>
          </a:p>
          <a:p>
            <a:endParaRPr lang="en-US" sz="16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33133" name="WordArt 13"/>
          <p:cNvSpPr>
            <a:spLocks noChangeArrowheads="1" noChangeShapeType="1" noTextEdit="1"/>
          </p:cNvSpPr>
          <p:nvPr/>
        </p:nvSpPr>
        <p:spPr bwMode="auto">
          <a:xfrm rot="-2047858">
            <a:off x="-76200" y="533400"/>
            <a:ext cx="2228850" cy="6858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435177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chemeClr val="bg1">
                    <a:alpha val="75000"/>
                  </a:schemeClr>
                </a:solidFill>
                <a:latin typeface="Franklin Gothic Medium"/>
              </a:rPr>
              <a:t>Preliminary!!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73025" y="2197100"/>
            <a:ext cx="2060575" cy="1231900"/>
            <a:chOff x="46" y="1384"/>
            <a:chExt cx="1298" cy="776"/>
          </a:xfrm>
        </p:grpSpPr>
        <p:graphicFrame>
          <p:nvGraphicFramePr>
            <p:cNvPr id="133136" name="Object 16"/>
            <p:cNvGraphicFramePr>
              <a:graphicFrameLocks noChangeAspect="1"/>
            </p:cNvGraphicFramePr>
            <p:nvPr/>
          </p:nvGraphicFramePr>
          <p:xfrm>
            <a:off x="96" y="1616"/>
            <a:ext cx="1248" cy="544"/>
          </p:xfrm>
          <a:graphic>
            <a:graphicData uri="http://schemas.openxmlformats.org/presentationml/2006/ole">
              <p:oleObj spid="_x0000_s177154" name="Equation" r:id="rId4" imgW="990360" imgH="431640" progId="Equation.3">
                <p:embed/>
              </p:oleObj>
            </a:graphicData>
          </a:graphic>
        </p:graphicFrame>
        <p:sp>
          <p:nvSpPr>
            <p:cNvPr id="133138" name="Text Box 18"/>
            <p:cNvSpPr txBox="1">
              <a:spLocks noChangeArrowheads="1"/>
            </p:cNvSpPr>
            <p:nvPr/>
          </p:nvSpPr>
          <p:spPr bwMode="auto">
            <a:xfrm>
              <a:off x="46" y="1384"/>
              <a:ext cx="4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LBM</a:t>
              </a:r>
            </a:p>
          </p:txBody>
        </p:sp>
      </p:grp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 rot="20320027">
            <a:off x="3609159" y="1255965"/>
            <a:ext cx="170815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Franklin Gothic Medium" pitchFamily="34" charset="0"/>
              </a:rPr>
              <a:t>Preliminary</a:t>
            </a:r>
            <a:endParaRPr lang="en-GB" sz="2400" dirty="0">
              <a:solidFill>
                <a:srgbClr val="FF0000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0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GB" u="sng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Antiproton to proton ratio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49263" y="260350"/>
            <a:ext cx="82248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4000" b="1" i="0" u="sng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Content Placeholder 10" descr="ratio_pamela_models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7300" y="1605756"/>
            <a:ext cx="6629400" cy="4514850"/>
          </a:xfrm>
        </p:spPr>
      </p:pic>
    </p:spTree>
  </p:cSld>
  <p:clrMapOvr>
    <a:masterClrMapping/>
  </p:clrMapOvr>
  <p:transition advTm="49531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Solar Physics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0375" y="252413"/>
            <a:ext cx="8224838" cy="701675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it-IT" smtClean="0"/>
              <a:t>Solar Physics with PAMELA</a:t>
            </a:r>
          </a:p>
        </p:txBody>
      </p:sp>
      <p:pic>
        <p:nvPicPr>
          <p:cNvPr id="8397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775" y="1196975"/>
            <a:ext cx="8678863" cy="50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</p:spTree>
  </p:cSld>
  <p:clrMapOvr>
    <a:masterClrMapping/>
  </p:clrMapOvr>
  <p:transition advTm="27362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8788" y="188913"/>
            <a:ext cx="8224837" cy="579437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3200" smtClean="0"/>
              <a:t>December 2006 Solar particle events</a:t>
            </a:r>
            <a:endParaRPr lang="it-IT" sz="3200" smtClean="0"/>
          </a:p>
        </p:txBody>
      </p:sp>
      <p:pic>
        <p:nvPicPr>
          <p:cNvPr id="84995" name="Picture 4" descr="20061213_0021_eit_2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5175"/>
            <a:ext cx="292576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6" name="Picture 5" descr="20061213_0727_eit_2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762000"/>
            <a:ext cx="292576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7" name="Picture 6" descr="20061213_1328_eit_28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765175"/>
            <a:ext cx="2925762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8" name="Picture 7" descr="20061208_proto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381500"/>
            <a:ext cx="2928938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9" name="Picture 8" descr="20061211_proto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67000" y="4457700"/>
            <a:ext cx="2928938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000" name="Picture 9" descr="20061214_proto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0" y="4457700"/>
            <a:ext cx="2928938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001" name="Picture 10" descr="20061215_proton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48400" y="4305300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002" name="Text Box 11"/>
          <p:cNvSpPr txBox="1">
            <a:spLocks noChangeArrowheads="1"/>
          </p:cNvSpPr>
          <p:nvPr/>
        </p:nvSpPr>
        <p:spPr bwMode="auto">
          <a:xfrm>
            <a:off x="79375" y="3927475"/>
            <a:ext cx="8453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it-IT" b="0">
                <a:solidFill>
                  <a:schemeClr val="tx1"/>
                </a:solidFill>
                <a:latin typeface="Verdana" pitchFamily="34" charset="0"/>
              </a:rPr>
              <a:t>Dec 13</a:t>
            </a:r>
            <a:r>
              <a:rPr lang="it-IT" b="0" baseline="30000">
                <a:solidFill>
                  <a:schemeClr val="tx1"/>
                </a:solidFill>
                <a:latin typeface="Verdana" pitchFamily="34" charset="0"/>
              </a:rPr>
              <a:t>th</a:t>
            </a:r>
            <a:r>
              <a:rPr lang="it-IT" b="0">
                <a:solidFill>
                  <a:schemeClr val="tx1"/>
                </a:solidFill>
                <a:latin typeface="Verdana" pitchFamily="34" charset="0"/>
              </a:rPr>
              <a:t> largest CME since 2003, anomalous at sol min</a:t>
            </a:r>
            <a:r>
              <a:rPr lang="it-IT" sz="2000" b="0">
                <a:solidFill>
                  <a:schemeClr val="tx1"/>
                </a:solidFill>
                <a:latin typeface="Verdana" pitchFamily="34" charset="0"/>
              </a:rPr>
              <a:t> </a:t>
            </a:r>
          </a:p>
        </p:txBody>
      </p:sp>
      <p:pic>
        <p:nvPicPr>
          <p:cNvPr id="85003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596188" y="3933825"/>
            <a:ext cx="1411287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424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4310063" y="5451475"/>
            <a:ext cx="1995487" cy="889000"/>
            <a:chOff x="2992" y="3787"/>
            <a:chExt cx="1385" cy="617"/>
          </a:xfrm>
        </p:grpSpPr>
        <p:sp>
          <p:nvSpPr>
            <p:cNvPr id="88075" name="Text Box 2"/>
            <p:cNvSpPr txBox="1">
              <a:spLocks noChangeArrowheads="1"/>
            </p:cNvSpPr>
            <p:nvPr/>
          </p:nvSpPr>
          <p:spPr bwMode="auto">
            <a:xfrm>
              <a:off x="2992" y="4050"/>
              <a:ext cx="1386" cy="3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tabLst>
                  <a:tab pos="655638" algn="l"/>
                  <a:tab pos="1312863" algn="l"/>
                  <a:tab pos="1968500" algn="l"/>
                </a:tabLst>
              </a:pPr>
              <a:r>
                <a:rPr lang="en-GB" sz="1500">
                  <a:solidFill>
                    <a:srgbClr val="66FF33"/>
                  </a:solidFill>
                </a:rPr>
                <a:t>Increase  of low energy component</a:t>
              </a:r>
            </a:p>
          </p:txBody>
        </p:sp>
        <p:sp>
          <p:nvSpPr>
            <p:cNvPr id="88076" name="Line 3"/>
            <p:cNvSpPr>
              <a:spLocks noChangeShapeType="1"/>
            </p:cNvSpPr>
            <p:nvPr/>
          </p:nvSpPr>
          <p:spPr bwMode="auto">
            <a:xfrm flipV="1">
              <a:off x="3468" y="3786"/>
              <a:ext cx="1" cy="285"/>
            </a:xfrm>
            <a:prstGeom prst="line">
              <a:avLst/>
            </a:prstGeom>
            <a:noFill/>
            <a:ln w="25560">
              <a:solidFill>
                <a:srgbClr val="66FF33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8067" name="Text Box 4"/>
          <p:cNvSpPr txBox="1">
            <a:spLocks noChangeArrowheads="1"/>
          </p:cNvSpPr>
          <p:nvPr/>
        </p:nvSpPr>
        <p:spPr bwMode="auto">
          <a:xfrm>
            <a:off x="0" y="41275"/>
            <a:ext cx="4119563" cy="407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2452" rIns="81639" bIns="42452">
            <a:spAutoFit/>
          </a:bodyPr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</a:tabLst>
            </a:pPr>
            <a:r>
              <a:rPr lang="en-GB" sz="2400">
                <a:solidFill>
                  <a:srgbClr val="FF0000"/>
                </a:solidFill>
              </a:rPr>
              <a:t>December 13th  2006 event</a:t>
            </a:r>
          </a:p>
        </p:txBody>
      </p:sp>
      <p:pic>
        <p:nvPicPr>
          <p:cNvPr id="8806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87563"/>
            <a:ext cx="6429375" cy="4768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8069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05488" y="0"/>
            <a:ext cx="3336925" cy="6842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8070" name="Rectangle 7"/>
          <p:cNvSpPr>
            <a:spLocks noChangeArrowheads="1"/>
          </p:cNvSpPr>
          <p:nvPr/>
        </p:nvSpPr>
        <p:spPr bwMode="auto">
          <a:xfrm>
            <a:off x="5789613" y="0"/>
            <a:ext cx="3336925" cy="6858000"/>
          </a:xfrm>
          <a:prstGeom prst="rect">
            <a:avLst/>
          </a:prstGeom>
          <a:noFill/>
          <a:ln w="36720">
            <a:solidFill>
              <a:srgbClr val="0000FF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88071" name="Text Box 8"/>
          <p:cNvSpPr txBox="1">
            <a:spLocks noChangeArrowheads="1"/>
          </p:cNvSpPr>
          <p:nvPr/>
        </p:nvSpPr>
        <p:spPr bwMode="auto">
          <a:xfrm>
            <a:off x="1004888" y="546100"/>
            <a:ext cx="2862262" cy="29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</a:tabLst>
            </a:pPr>
            <a:r>
              <a:rPr lang="en-GB" sz="1500">
                <a:solidFill>
                  <a:srgbClr val="000000"/>
                </a:solidFill>
              </a:rPr>
              <a:t>from 2006-12-1 to 2006-12-4</a:t>
            </a:r>
          </a:p>
        </p:txBody>
      </p:sp>
      <p:sp>
        <p:nvSpPr>
          <p:cNvPr id="88072" name="Line 9"/>
          <p:cNvSpPr>
            <a:spLocks noChangeShapeType="1"/>
          </p:cNvSpPr>
          <p:nvPr/>
        </p:nvSpPr>
        <p:spPr bwMode="auto">
          <a:xfrm>
            <a:off x="87313" y="715963"/>
            <a:ext cx="947737" cy="1587"/>
          </a:xfrm>
          <a:prstGeom prst="line">
            <a:avLst/>
          </a:prstGeom>
          <a:noFill/>
          <a:ln w="54720">
            <a:solidFill>
              <a:srgbClr val="CC6633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88073" name="Rectangle 10"/>
          <p:cNvSpPr>
            <a:spLocks noChangeArrowheads="1"/>
          </p:cNvSpPr>
          <p:nvPr/>
        </p:nvSpPr>
        <p:spPr bwMode="auto">
          <a:xfrm>
            <a:off x="6427788" y="414338"/>
            <a:ext cx="206375" cy="6219825"/>
          </a:xfrm>
          <a:prstGeom prst="rect">
            <a:avLst/>
          </a:prstGeom>
          <a:solidFill>
            <a:srgbClr val="FF808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88074" name="Text Box 3"/>
          <p:cNvSpPr txBox="1">
            <a:spLocks noChangeArrowheads="1"/>
          </p:cNvSpPr>
          <p:nvPr/>
        </p:nvSpPr>
        <p:spPr bwMode="auto">
          <a:xfrm rot="2278753">
            <a:off x="3875088" y="2319338"/>
            <a:ext cx="170815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Franklin Gothic Medium" pitchFamily="34" charset="0"/>
              </a:rPr>
              <a:t>Preliminary</a:t>
            </a:r>
            <a:endParaRPr lang="en-GB" sz="2400" dirty="0">
              <a:solidFill>
                <a:srgbClr val="FF0000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6625" y="393700"/>
            <a:ext cx="7269163" cy="6070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AutoShape 30"/>
          <p:cNvSpPr>
            <a:spLocks noChangeArrowheads="1"/>
          </p:cNvSpPr>
          <p:nvPr/>
        </p:nvSpPr>
        <p:spPr bwMode="auto">
          <a:xfrm>
            <a:off x="3143240" y="4229112"/>
            <a:ext cx="3276600" cy="914400"/>
          </a:xfrm>
          <a:prstGeom prst="wedgeRectCallout">
            <a:avLst>
              <a:gd name="adj1" fmla="val 46417"/>
              <a:gd name="adj2" fmla="val -87676"/>
            </a:avLst>
          </a:prstGeom>
          <a:noFill/>
          <a:ln w="3175" algn="ctr">
            <a:solidFill>
              <a:srgbClr val="FF00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  <a:latin typeface="Garamond" pitchFamily="18" charset="0"/>
              </a:rPr>
              <a:t>Background</a:t>
            </a:r>
            <a:r>
              <a:rPr lang="en-US" dirty="0">
                <a:solidFill>
                  <a:srgbClr val="000000"/>
                </a:solidFill>
                <a:latin typeface="Garamond" pitchFamily="18" charset="0"/>
              </a:rPr>
              <a:t>:</a:t>
            </a:r>
          </a:p>
          <a:p>
            <a:r>
              <a:rPr lang="en-US" dirty="0">
                <a:solidFill>
                  <a:srgbClr val="000000"/>
                </a:solidFill>
                <a:latin typeface="Garamond" pitchFamily="18" charset="0"/>
              </a:rPr>
              <a:t>CR interaction with ISM</a:t>
            </a:r>
          </a:p>
          <a:p>
            <a:r>
              <a:rPr lang="en-US" b="0" dirty="0">
                <a:solidFill>
                  <a:srgbClr val="000000"/>
                </a:solidFill>
                <a:latin typeface="Garamond" pitchFamily="18" charset="0"/>
              </a:rPr>
              <a:t>CR + ISM </a:t>
            </a:r>
            <a:r>
              <a:rPr lang="en-US" b="0" dirty="0">
                <a:solidFill>
                  <a:srgbClr val="000000"/>
                </a:solidFill>
                <a:latin typeface="Garamond" pitchFamily="18" charset="0"/>
                <a:sym typeface="Symbol" pitchFamily="18" charset="2"/>
              </a:rPr>
              <a:t> </a:t>
            </a:r>
            <a:r>
              <a:rPr lang="en-US" b="0" dirty="0">
                <a:solidFill>
                  <a:srgbClr val="FF3300"/>
                </a:solidFill>
                <a:latin typeface="Garamond" pitchFamily="18" charset="0"/>
                <a:sym typeface="Symbol" pitchFamily="18" charset="2"/>
              </a:rPr>
              <a:t>p-bar</a:t>
            </a:r>
            <a:r>
              <a:rPr lang="en-US" b="0" dirty="0">
                <a:solidFill>
                  <a:srgbClr val="000000"/>
                </a:solidFill>
                <a:latin typeface="Garamond" pitchFamily="18" charset="0"/>
                <a:sym typeface="Symbol" pitchFamily="18" charset="2"/>
              </a:rPr>
              <a:t> + 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</p:spTree>
  </p:cSld>
  <p:clrMapOvr>
    <a:masterClrMapping/>
  </p:clrMapOvr>
  <p:transition spd="med" advTm="36645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4310063" y="5451475"/>
            <a:ext cx="1995487" cy="889000"/>
            <a:chOff x="2992" y="3787"/>
            <a:chExt cx="1385" cy="617"/>
          </a:xfrm>
        </p:grpSpPr>
        <p:sp>
          <p:nvSpPr>
            <p:cNvPr id="89103" name="Text Box 2"/>
            <p:cNvSpPr txBox="1">
              <a:spLocks noChangeArrowheads="1"/>
            </p:cNvSpPr>
            <p:nvPr/>
          </p:nvSpPr>
          <p:spPr bwMode="auto">
            <a:xfrm>
              <a:off x="2992" y="4050"/>
              <a:ext cx="1386" cy="3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tabLst>
                  <a:tab pos="655638" algn="l"/>
                  <a:tab pos="1312863" algn="l"/>
                  <a:tab pos="1968500" algn="l"/>
                </a:tabLst>
              </a:pPr>
              <a:r>
                <a:rPr lang="en-GB" sz="1500">
                  <a:solidFill>
                    <a:srgbClr val="66FF33"/>
                  </a:solidFill>
                </a:rPr>
                <a:t>Increase  of low energy component</a:t>
              </a:r>
            </a:p>
          </p:txBody>
        </p:sp>
        <p:sp>
          <p:nvSpPr>
            <p:cNvPr id="89104" name="Line 3"/>
            <p:cNvSpPr>
              <a:spLocks noChangeShapeType="1"/>
            </p:cNvSpPr>
            <p:nvPr/>
          </p:nvSpPr>
          <p:spPr bwMode="auto">
            <a:xfrm flipV="1">
              <a:off x="3468" y="3786"/>
              <a:ext cx="1" cy="285"/>
            </a:xfrm>
            <a:prstGeom prst="line">
              <a:avLst/>
            </a:prstGeom>
            <a:noFill/>
            <a:ln w="25560">
              <a:solidFill>
                <a:srgbClr val="66FF33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9091" name="Text Box 4"/>
          <p:cNvSpPr txBox="1">
            <a:spLocks noChangeArrowheads="1"/>
          </p:cNvSpPr>
          <p:nvPr/>
        </p:nvSpPr>
        <p:spPr bwMode="auto">
          <a:xfrm>
            <a:off x="0" y="41275"/>
            <a:ext cx="4119563" cy="407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2452" rIns="81639" bIns="42452">
            <a:spAutoFit/>
          </a:bodyPr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</a:tabLst>
            </a:pPr>
            <a:r>
              <a:rPr lang="en-GB" sz="2400">
                <a:solidFill>
                  <a:srgbClr val="FF0000"/>
                </a:solidFill>
              </a:rPr>
              <a:t>December 13th  2006 event</a:t>
            </a:r>
          </a:p>
        </p:txBody>
      </p:sp>
      <p:pic>
        <p:nvPicPr>
          <p:cNvPr id="8909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87563"/>
            <a:ext cx="6429375" cy="4768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909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05488" y="0"/>
            <a:ext cx="3336925" cy="6842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9094" name="Rectangle 7"/>
          <p:cNvSpPr>
            <a:spLocks noChangeArrowheads="1"/>
          </p:cNvSpPr>
          <p:nvPr/>
        </p:nvSpPr>
        <p:spPr bwMode="auto">
          <a:xfrm>
            <a:off x="5789613" y="0"/>
            <a:ext cx="3336925" cy="6858000"/>
          </a:xfrm>
          <a:prstGeom prst="rect">
            <a:avLst/>
          </a:prstGeom>
          <a:noFill/>
          <a:ln w="36720">
            <a:solidFill>
              <a:srgbClr val="0000FF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89095" name="Text Box 8"/>
          <p:cNvSpPr txBox="1">
            <a:spLocks noChangeArrowheads="1"/>
          </p:cNvSpPr>
          <p:nvPr/>
        </p:nvSpPr>
        <p:spPr bwMode="auto">
          <a:xfrm>
            <a:off x="1004888" y="546100"/>
            <a:ext cx="2862262" cy="29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</a:tabLst>
            </a:pPr>
            <a:r>
              <a:rPr lang="en-GB" sz="1500">
                <a:solidFill>
                  <a:srgbClr val="000000"/>
                </a:solidFill>
              </a:rPr>
              <a:t>from 2006-12-1 to 2006-12-4</a:t>
            </a:r>
          </a:p>
        </p:txBody>
      </p:sp>
      <p:sp>
        <p:nvSpPr>
          <p:cNvPr id="89096" name="Line 9"/>
          <p:cNvSpPr>
            <a:spLocks noChangeShapeType="1"/>
          </p:cNvSpPr>
          <p:nvPr/>
        </p:nvSpPr>
        <p:spPr bwMode="auto">
          <a:xfrm>
            <a:off x="87313" y="1041400"/>
            <a:ext cx="947737" cy="1588"/>
          </a:xfrm>
          <a:prstGeom prst="line">
            <a:avLst/>
          </a:prstGeom>
          <a:noFill/>
          <a:ln w="54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89097" name="Text Box 10"/>
          <p:cNvSpPr txBox="1">
            <a:spLocks noChangeArrowheads="1"/>
          </p:cNvSpPr>
          <p:nvPr/>
        </p:nvSpPr>
        <p:spPr bwMode="auto">
          <a:xfrm>
            <a:off x="990600" y="858838"/>
            <a:ext cx="4873625" cy="29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</a:tabLst>
            </a:pPr>
            <a:r>
              <a:rPr lang="en-GB" sz="1500">
                <a:solidFill>
                  <a:srgbClr val="000000"/>
                </a:solidFill>
              </a:rPr>
              <a:t>from 2006-12-13 00:23:02 to 2006-12-13 02:57:46</a:t>
            </a:r>
          </a:p>
        </p:txBody>
      </p:sp>
      <p:sp>
        <p:nvSpPr>
          <p:cNvPr id="89098" name="Text Box 11"/>
          <p:cNvSpPr txBox="1">
            <a:spLocks noChangeArrowheads="1"/>
          </p:cNvSpPr>
          <p:nvPr/>
        </p:nvSpPr>
        <p:spPr bwMode="auto">
          <a:xfrm>
            <a:off x="1893888" y="1116013"/>
            <a:ext cx="165100" cy="404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89099" name="Line 12"/>
          <p:cNvSpPr>
            <a:spLocks noChangeShapeType="1"/>
          </p:cNvSpPr>
          <p:nvPr/>
        </p:nvSpPr>
        <p:spPr bwMode="auto">
          <a:xfrm>
            <a:off x="87313" y="715963"/>
            <a:ext cx="947737" cy="1587"/>
          </a:xfrm>
          <a:prstGeom prst="line">
            <a:avLst/>
          </a:prstGeom>
          <a:noFill/>
          <a:ln w="54720">
            <a:solidFill>
              <a:srgbClr val="CC6633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89100" name="Rectangle 13"/>
          <p:cNvSpPr>
            <a:spLocks noChangeArrowheads="1"/>
          </p:cNvSpPr>
          <p:nvPr/>
        </p:nvSpPr>
        <p:spPr bwMode="auto">
          <a:xfrm>
            <a:off x="6427788" y="414338"/>
            <a:ext cx="206375" cy="6219825"/>
          </a:xfrm>
          <a:prstGeom prst="rect">
            <a:avLst/>
          </a:prstGeom>
          <a:solidFill>
            <a:srgbClr val="FF808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89102" name="Text Box 3"/>
          <p:cNvSpPr txBox="1">
            <a:spLocks noChangeArrowheads="1"/>
          </p:cNvSpPr>
          <p:nvPr/>
        </p:nvSpPr>
        <p:spPr bwMode="auto">
          <a:xfrm rot="2278753">
            <a:off x="3875088" y="2319338"/>
            <a:ext cx="170815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Franklin Gothic Medium" pitchFamily="34" charset="0"/>
              </a:rPr>
              <a:t>Preliminary</a:t>
            </a:r>
            <a:endParaRPr lang="en-GB" sz="2400">
              <a:solidFill>
                <a:srgbClr val="FF0000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4310063" y="5451475"/>
            <a:ext cx="1995487" cy="889000"/>
            <a:chOff x="2992" y="3787"/>
            <a:chExt cx="1385" cy="617"/>
          </a:xfrm>
        </p:grpSpPr>
        <p:sp>
          <p:nvSpPr>
            <p:cNvPr id="90129" name="Text Box 2"/>
            <p:cNvSpPr txBox="1">
              <a:spLocks noChangeArrowheads="1"/>
            </p:cNvSpPr>
            <p:nvPr/>
          </p:nvSpPr>
          <p:spPr bwMode="auto">
            <a:xfrm>
              <a:off x="2992" y="4050"/>
              <a:ext cx="1386" cy="3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tabLst>
                  <a:tab pos="655638" algn="l"/>
                  <a:tab pos="1312863" algn="l"/>
                  <a:tab pos="1968500" algn="l"/>
                </a:tabLst>
              </a:pPr>
              <a:r>
                <a:rPr lang="en-GB" sz="1500">
                  <a:solidFill>
                    <a:srgbClr val="66FF33"/>
                  </a:solidFill>
                </a:rPr>
                <a:t>Increase  of low energy component</a:t>
              </a:r>
            </a:p>
          </p:txBody>
        </p:sp>
        <p:sp>
          <p:nvSpPr>
            <p:cNvPr id="90130" name="Line 3"/>
            <p:cNvSpPr>
              <a:spLocks noChangeShapeType="1"/>
            </p:cNvSpPr>
            <p:nvPr/>
          </p:nvSpPr>
          <p:spPr bwMode="auto">
            <a:xfrm flipV="1">
              <a:off x="3468" y="3786"/>
              <a:ext cx="1" cy="285"/>
            </a:xfrm>
            <a:prstGeom prst="line">
              <a:avLst/>
            </a:prstGeom>
            <a:noFill/>
            <a:ln w="25560">
              <a:solidFill>
                <a:srgbClr val="66FF33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0115" name="Text Box 4"/>
          <p:cNvSpPr txBox="1">
            <a:spLocks noChangeArrowheads="1"/>
          </p:cNvSpPr>
          <p:nvPr/>
        </p:nvSpPr>
        <p:spPr bwMode="auto">
          <a:xfrm>
            <a:off x="0" y="41275"/>
            <a:ext cx="4119563" cy="407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2452" rIns="81639" bIns="42452">
            <a:spAutoFit/>
          </a:bodyPr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</a:tabLst>
            </a:pPr>
            <a:r>
              <a:rPr lang="en-GB" sz="2400">
                <a:solidFill>
                  <a:srgbClr val="FF0000"/>
                </a:solidFill>
              </a:rPr>
              <a:t>December 13th  2006 event</a:t>
            </a:r>
          </a:p>
        </p:txBody>
      </p:sp>
      <p:sp>
        <p:nvSpPr>
          <p:cNvPr id="90116" name="Text Box 5"/>
          <p:cNvSpPr txBox="1">
            <a:spLocks noChangeArrowheads="1"/>
          </p:cNvSpPr>
          <p:nvPr/>
        </p:nvSpPr>
        <p:spPr bwMode="auto">
          <a:xfrm>
            <a:off x="1004888" y="546100"/>
            <a:ext cx="2862262" cy="29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</a:tabLst>
            </a:pPr>
            <a:r>
              <a:rPr lang="en-GB" sz="1500">
                <a:solidFill>
                  <a:srgbClr val="000000"/>
                </a:solidFill>
              </a:rPr>
              <a:t>from 2006-12-1 to 2006-12-4</a:t>
            </a:r>
          </a:p>
        </p:txBody>
      </p:sp>
      <p:sp>
        <p:nvSpPr>
          <p:cNvPr id="90117" name="Line 6"/>
          <p:cNvSpPr>
            <a:spLocks noChangeShapeType="1"/>
          </p:cNvSpPr>
          <p:nvPr/>
        </p:nvSpPr>
        <p:spPr bwMode="auto">
          <a:xfrm>
            <a:off x="87313" y="1041400"/>
            <a:ext cx="947737" cy="1588"/>
          </a:xfrm>
          <a:prstGeom prst="line">
            <a:avLst/>
          </a:prstGeom>
          <a:noFill/>
          <a:ln w="54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90118" name="Text Box 7"/>
          <p:cNvSpPr txBox="1">
            <a:spLocks noChangeArrowheads="1"/>
          </p:cNvSpPr>
          <p:nvPr/>
        </p:nvSpPr>
        <p:spPr bwMode="auto">
          <a:xfrm>
            <a:off x="990600" y="858838"/>
            <a:ext cx="4873625" cy="29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</a:tabLst>
            </a:pPr>
            <a:r>
              <a:rPr lang="en-GB" sz="1500">
                <a:solidFill>
                  <a:srgbClr val="000000"/>
                </a:solidFill>
              </a:rPr>
              <a:t>from 2006-12-13 00:23:02 to 2006-12-13 02:57:46</a:t>
            </a:r>
          </a:p>
        </p:txBody>
      </p:sp>
      <p:sp>
        <p:nvSpPr>
          <p:cNvPr id="90119" name="Text Box 8"/>
          <p:cNvSpPr txBox="1">
            <a:spLocks noChangeArrowheads="1"/>
          </p:cNvSpPr>
          <p:nvPr/>
        </p:nvSpPr>
        <p:spPr bwMode="auto">
          <a:xfrm>
            <a:off x="1893888" y="1116013"/>
            <a:ext cx="165100" cy="404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90120" name="Line 9"/>
          <p:cNvSpPr>
            <a:spLocks noChangeShapeType="1"/>
          </p:cNvSpPr>
          <p:nvPr/>
        </p:nvSpPr>
        <p:spPr bwMode="auto">
          <a:xfrm>
            <a:off x="87313" y="715963"/>
            <a:ext cx="947737" cy="1587"/>
          </a:xfrm>
          <a:prstGeom prst="line">
            <a:avLst/>
          </a:prstGeom>
          <a:noFill/>
          <a:ln w="54720">
            <a:solidFill>
              <a:srgbClr val="CC6633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90121" name="Rectangle 10"/>
          <p:cNvSpPr>
            <a:spLocks noChangeArrowheads="1"/>
          </p:cNvSpPr>
          <p:nvPr/>
        </p:nvSpPr>
        <p:spPr bwMode="auto">
          <a:xfrm>
            <a:off x="6427788" y="414338"/>
            <a:ext cx="206375" cy="6219825"/>
          </a:xfrm>
          <a:prstGeom prst="rect">
            <a:avLst/>
          </a:prstGeom>
          <a:solidFill>
            <a:srgbClr val="FF808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90122" name="Line 11"/>
          <p:cNvSpPr>
            <a:spLocks noChangeShapeType="1"/>
          </p:cNvSpPr>
          <p:nvPr/>
        </p:nvSpPr>
        <p:spPr bwMode="auto">
          <a:xfrm>
            <a:off x="87313" y="1336675"/>
            <a:ext cx="947737" cy="0"/>
          </a:xfrm>
          <a:prstGeom prst="line">
            <a:avLst/>
          </a:prstGeom>
          <a:noFill/>
          <a:ln w="54720">
            <a:solidFill>
              <a:srgbClr val="FF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90123" name="Text Box 12"/>
          <p:cNvSpPr txBox="1">
            <a:spLocks noChangeArrowheads="1"/>
          </p:cNvSpPr>
          <p:nvPr/>
        </p:nvSpPr>
        <p:spPr bwMode="auto">
          <a:xfrm>
            <a:off x="992188" y="1154113"/>
            <a:ext cx="4873625" cy="29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</a:tabLst>
            </a:pPr>
            <a:r>
              <a:rPr lang="en-GB" sz="1500">
                <a:solidFill>
                  <a:srgbClr val="000000"/>
                </a:solidFill>
              </a:rPr>
              <a:t>from 2006-12-13 02:57:46 to 2006-12-13 03:49:09</a:t>
            </a:r>
          </a:p>
        </p:txBody>
      </p:sp>
      <p:pic>
        <p:nvPicPr>
          <p:cNvPr id="90124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87563"/>
            <a:ext cx="6429375" cy="4768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0125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05488" y="0"/>
            <a:ext cx="3336925" cy="6842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0126" name="Rectangle 15"/>
          <p:cNvSpPr>
            <a:spLocks noChangeArrowheads="1"/>
          </p:cNvSpPr>
          <p:nvPr/>
        </p:nvSpPr>
        <p:spPr bwMode="auto">
          <a:xfrm>
            <a:off x="5789613" y="0"/>
            <a:ext cx="3336925" cy="6858000"/>
          </a:xfrm>
          <a:prstGeom prst="rect">
            <a:avLst/>
          </a:prstGeom>
          <a:noFill/>
          <a:ln w="36720">
            <a:solidFill>
              <a:srgbClr val="0000FF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90127" name="Rectangle 16"/>
          <p:cNvSpPr>
            <a:spLocks noChangeArrowheads="1"/>
          </p:cNvSpPr>
          <p:nvPr/>
        </p:nvSpPr>
        <p:spPr bwMode="auto">
          <a:xfrm>
            <a:off x="6429375" y="414338"/>
            <a:ext cx="206375" cy="6219825"/>
          </a:xfrm>
          <a:prstGeom prst="rect">
            <a:avLst/>
          </a:prstGeom>
          <a:solidFill>
            <a:srgbClr val="FF808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90128" name="Text Box 3"/>
          <p:cNvSpPr txBox="1">
            <a:spLocks noChangeArrowheads="1"/>
          </p:cNvSpPr>
          <p:nvPr/>
        </p:nvSpPr>
        <p:spPr bwMode="auto">
          <a:xfrm rot="2278753">
            <a:off x="3875088" y="2319338"/>
            <a:ext cx="170815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Franklin Gothic Medium" pitchFamily="34" charset="0"/>
              </a:rPr>
              <a:t>Preliminary</a:t>
            </a:r>
            <a:endParaRPr lang="en-GB" sz="2400">
              <a:solidFill>
                <a:srgbClr val="FF0000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4310063" y="5451475"/>
            <a:ext cx="1995487" cy="889000"/>
            <a:chOff x="2992" y="3787"/>
            <a:chExt cx="1385" cy="617"/>
          </a:xfrm>
        </p:grpSpPr>
        <p:sp>
          <p:nvSpPr>
            <p:cNvPr id="91160" name="Text Box 2"/>
            <p:cNvSpPr txBox="1">
              <a:spLocks noChangeArrowheads="1"/>
            </p:cNvSpPr>
            <p:nvPr/>
          </p:nvSpPr>
          <p:spPr bwMode="auto">
            <a:xfrm>
              <a:off x="2992" y="4050"/>
              <a:ext cx="1386" cy="3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tabLst>
                  <a:tab pos="655638" algn="l"/>
                  <a:tab pos="1312863" algn="l"/>
                  <a:tab pos="1968500" algn="l"/>
                </a:tabLst>
              </a:pPr>
              <a:r>
                <a:rPr lang="en-GB" sz="1500">
                  <a:solidFill>
                    <a:srgbClr val="66FF33"/>
                  </a:solidFill>
                </a:rPr>
                <a:t>Increase  of low energy component</a:t>
              </a:r>
            </a:p>
          </p:txBody>
        </p:sp>
        <p:sp>
          <p:nvSpPr>
            <p:cNvPr id="91161" name="Line 3"/>
            <p:cNvSpPr>
              <a:spLocks noChangeShapeType="1"/>
            </p:cNvSpPr>
            <p:nvPr/>
          </p:nvSpPr>
          <p:spPr bwMode="auto">
            <a:xfrm flipV="1">
              <a:off x="3468" y="3786"/>
              <a:ext cx="1" cy="285"/>
            </a:xfrm>
            <a:prstGeom prst="line">
              <a:avLst/>
            </a:prstGeom>
            <a:noFill/>
            <a:ln w="25560">
              <a:solidFill>
                <a:srgbClr val="66FF33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1139" name="Text Box 4"/>
          <p:cNvSpPr txBox="1">
            <a:spLocks noChangeArrowheads="1"/>
          </p:cNvSpPr>
          <p:nvPr/>
        </p:nvSpPr>
        <p:spPr bwMode="auto">
          <a:xfrm>
            <a:off x="0" y="41275"/>
            <a:ext cx="4119563" cy="407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2452" rIns="81639" bIns="42452">
            <a:spAutoFit/>
          </a:bodyPr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</a:tabLst>
            </a:pPr>
            <a:r>
              <a:rPr lang="en-GB" sz="2400">
                <a:solidFill>
                  <a:srgbClr val="FF0000"/>
                </a:solidFill>
              </a:rPr>
              <a:t>December 13th  2006 event</a:t>
            </a:r>
          </a:p>
        </p:txBody>
      </p:sp>
      <p:pic>
        <p:nvPicPr>
          <p:cNvPr id="9114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87563"/>
            <a:ext cx="6429375" cy="4768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1141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05488" y="0"/>
            <a:ext cx="3336925" cy="6842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1142" name="Rectangle 7"/>
          <p:cNvSpPr>
            <a:spLocks noChangeArrowheads="1"/>
          </p:cNvSpPr>
          <p:nvPr/>
        </p:nvSpPr>
        <p:spPr bwMode="auto">
          <a:xfrm>
            <a:off x="5789613" y="0"/>
            <a:ext cx="3336925" cy="6858000"/>
          </a:xfrm>
          <a:prstGeom prst="rect">
            <a:avLst/>
          </a:prstGeom>
          <a:noFill/>
          <a:ln w="36720">
            <a:solidFill>
              <a:srgbClr val="0000FF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91143" name="Text Box 8"/>
          <p:cNvSpPr txBox="1">
            <a:spLocks noChangeArrowheads="1"/>
          </p:cNvSpPr>
          <p:nvPr/>
        </p:nvSpPr>
        <p:spPr bwMode="auto">
          <a:xfrm>
            <a:off x="1004888" y="546100"/>
            <a:ext cx="2862262" cy="29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</a:tabLst>
            </a:pPr>
            <a:r>
              <a:rPr lang="en-GB" sz="1500">
                <a:solidFill>
                  <a:srgbClr val="000000"/>
                </a:solidFill>
              </a:rPr>
              <a:t>from 2006-12-1 to 2006-12-4</a:t>
            </a:r>
          </a:p>
        </p:txBody>
      </p:sp>
      <p:sp>
        <p:nvSpPr>
          <p:cNvPr id="91144" name="Line 9"/>
          <p:cNvSpPr>
            <a:spLocks noChangeShapeType="1"/>
          </p:cNvSpPr>
          <p:nvPr/>
        </p:nvSpPr>
        <p:spPr bwMode="auto">
          <a:xfrm>
            <a:off x="87313" y="1041400"/>
            <a:ext cx="947737" cy="1588"/>
          </a:xfrm>
          <a:prstGeom prst="line">
            <a:avLst/>
          </a:prstGeom>
          <a:noFill/>
          <a:ln w="54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91145" name="Text Box 10"/>
          <p:cNvSpPr txBox="1">
            <a:spLocks noChangeArrowheads="1"/>
          </p:cNvSpPr>
          <p:nvPr/>
        </p:nvSpPr>
        <p:spPr bwMode="auto">
          <a:xfrm>
            <a:off x="990600" y="858838"/>
            <a:ext cx="4873625" cy="29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</a:tabLst>
            </a:pPr>
            <a:r>
              <a:rPr lang="en-GB" sz="1500">
                <a:solidFill>
                  <a:srgbClr val="000000"/>
                </a:solidFill>
              </a:rPr>
              <a:t>from 2006-12-13 00:23:02 to 2006-12-13 02:57:46</a:t>
            </a:r>
          </a:p>
        </p:txBody>
      </p:sp>
      <p:sp>
        <p:nvSpPr>
          <p:cNvPr id="91146" name="Text Box 11"/>
          <p:cNvSpPr txBox="1">
            <a:spLocks noChangeArrowheads="1"/>
          </p:cNvSpPr>
          <p:nvPr/>
        </p:nvSpPr>
        <p:spPr bwMode="auto">
          <a:xfrm>
            <a:off x="1893888" y="1116013"/>
            <a:ext cx="165100" cy="404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91147" name="Line 12"/>
          <p:cNvSpPr>
            <a:spLocks noChangeShapeType="1"/>
          </p:cNvSpPr>
          <p:nvPr/>
        </p:nvSpPr>
        <p:spPr bwMode="auto">
          <a:xfrm>
            <a:off x="87313" y="715963"/>
            <a:ext cx="947737" cy="1587"/>
          </a:xfrm>
          <a:prstGeom prst="line">
            <a:avLst/>
          </a:prstGeom>
          <a:noFill/>
          <a:ln w="54720">
            <a:solidFill>
              <a:srgbClr val="CC6633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91148" name="Rectangle 13"/>
          <p:cNvSpPr>
            <a:spLocks noChangeArrowheads="1"/>
          </p:cNvSpPr>
          <p:nvPr/>
        </p:nvSpPr>
        <p:spPr bwMode="auto">
          <a:xfrm>
            <a:off x="6427788" y="414338"/>
            <a:ext cx="206375" cy="6219825"/>
          </a:xfrm>
          <a:prstGeom prst="rect">
            <a:avLst/>
          </a:prstGeom>
          <a:solidFill>
            <a:srgbClr val="FF808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91149" name="Line 14"/>
          <p:cNvSpPr>
            <a:spLocks noChangeShapeType="1"/>
          </p:cNvSpPr>
          <p:nvPr/>
        </p:nvSpPr>
        <p:spPr bwMode="auto">
          <a:xfrm>
            <a:off x="87313" y="1336675"/>
            <a:ext cx="947737" cy="0"/>
          </a:xfrm>
          <a:prstGeom prst="line">
            <a:avLst/>
          </a:prstGeom>
          <a:noFill/>
          <a:ln w="54720">
            <a:solidFill>
              <a:srgbClr val="FF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91150" name="Text Box 15"/>
          <p:cNvSpPr txBox="1">
            <a:spLocks noChangeArrowheads="1"/>
          </p:cNvSpPr>
          <p:nvPr/>
        </p:nvSpPr>
        <p:spPr bwMode="auto">
          <a:xfrm>
            <a:off x="992188" y="1154113"/>
            <a:ext cx="4873625" cy="29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</a:tabLst>
            </a:pPr>
            <a:r>
              <a:rPr lang="en-GB" sz="1500">
                <a:solidFill>
                  <a:srgbClr val="000000"/>
                </a:solidFill>
              </a:rPr>
              <a:t>from 2006-12-13 02:57:46 to 2006-12-13 03:49:09</a:t>
            </a:r>
          </a:p>
        </p:txBody>
      </p:sp>
      <p:sp>
        <p:nvSpPr>
          <p:cNvPr id="91151" name="Line 16"/>
          <p:cNvSpPr>
            <a:spLocks noChangeShapeType="1"/>
          </p:cNvSpPr>
          <p:nvPr/>
        </p:nvSpPr>
        <p:spPr bwMode="auto">
          <a:xfrm>
            <a:off x="87313" y="1597025"/>
            <a:ext cx="947737" cy="1588"/>
          </a:xfrm>
          <a:prstGeom prst="line">
            <a:avLst/>
          </a:prstGeom>
          <a:noFill/>
          <a:ln w="54720">
            <a:solidFill>
              <a:srgbClr val="0000FF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91152" name="Text Box 17"/>
          <p:cNvSpPr txBox="1">
            <a:spLocks noChangeArrowheads="1"/>
          </p:cNvSpPr>
          <p:nvPr/>
        </p:nvSpPr>
        <p:spPr bwMode="auto">
          <a:xfrm>
            <a:off x="992188" y="1416050"/>
            <a:ext cx="4873625" cy="29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</a:tabLst>
            </a:pPr>
            <a:r>
              <a:rPr lang="en-GB" sz="1500">
                <a:solidFill>
                  <a:srgbClr val="000000"/>
                </a:solidFill>
              </a:rPr>
              <a:t>from 2006-12-13 03:49:09 to 2006-12-13 04:32:56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658813" y="3184525"/>
            <a:ext cx="2244725" cy="1982788"/>
            <a:chOff x="457" y="2212"/>
            <a:chExt cx="1559" cy="1377"/>
          </a:xfrm>
        </p:grpSpPr>
        <p:sp>
          <p:nvSpPr>
            <p:cNvPr id="91158" name="Text Box 19"/>
            <p:cNvSpPr txBox="1">
              <a:spLocks noChangeArrowheads="1"/>
            </p:cNvSpPr>
            <p:nvPr/>
          </p:nvSpPr>
          <p:spPr bwMode="auto">
            <a:xfrm>
              <a:off x="457" y="3244"/>
              <a:ext cx="1559" cy="34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tabLst>
                  <a:tab pos="655638" algn="l"/>
                  <a:tab pos="1312863" algn="l"/>
                  <a:tab pos="1968500" algn="l"/>
                </a:tabLst>
              </a:pPr>
              <a:r>
                <a:rPr lang="en-GB" sz="1500">
                  <a:solidFill>
                    <a:srgbClr val="FF0000"/>
                  </a:solidFill>
                </a:rPr>
                <a:t>Increase  of low energy component</a:t>
              </a:r>
            </a:p>
          </p:txBody>
        </p:sp>
        <p:sp>
          <p:nvSpPr>
            <p:cNvPr id="91159" name="Line 20"/>
            <p:cNvSpPr>
              <a:spLocks noChangeShapeType="1"/>
            </p:cNvSpPr>
            <p:nvPr/>
          </p:nvSpPr>
          <p:spPr bwMode="auto">
            <a:xfrm flipV="1">
              <a:off x="754" y="2212"/>
              <a:ext cx="1" cy="1073"/>
            </a:xfrm>
            <a:prstGeom prst="line">
              <a:avLst/>
            </a:prstGeom>
            <a:noFill/>
            <a:ln w="25560">
              <a:solidFill>
                <a:srgbClr val="FF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2900363" y="2633663"/>
            <a:ext cx="2744787" cy="1304925"/>
            <a:chOff x="2014" y="1829"/>
            <a:chExt cx="1905" cy="907"/>
          </a:xfrm>
        </p:grpSpPr>
        <p:sp>
          <p:nvSpPr>
            <p:cNvPr id="91156" name="Text Box 22"/>
            <p:cNvSpPr txBox="1">
              <a:spLocks noChangeArrowheads="1"/>
            </p:cNvSpPr>
            <p:nvPr/>
          </p:nvSpPr>
          <p:spPr bwMode="auto">
            <a:xfrm>
              <a:off x="2361" y="1829"/>
              <a:ext cx="1558" cy="34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tabLst>
                  <a:tab pos="655638" algn="l"/>
                  <a:tab pos="1312863" algn="l"/>
                  <a:tab pos="1968500" algn="l"/>
                </a:tabLst>
              </a:pPr>
              <a:r>
                <a:rPr lang="en-GB" sz="1500">
                  <a:solidFill>
                    <a:srgbClr val="FF0000"/>
                  </a:solidFill>
                </a:rPr>
                <a:t>Decrease  of high energy component</a:t>
              </a:r>
            </a:p>
          </p:txBody>
        </p:sp>
        <p:sp>
          <p:nvSpPr>
            <p:cNvPr id="91157" name="Line 23"/>
            <p:cNvSpPr>
              <a:spLocks noChangeShapeType="1"/>
            </p:cNvSpPr>
            <p:nvPr/>
          </p:nvSpPr>
          <p:spPr bwMode="auto">
            <a:xfrm flipH="1">
              <a:off x="2014" y="2160"/>
              <a:ext cx="866" cy="576"/>
            </a:xfrm>
            <a:prstGeom prst="line">
              <a:avLst/>
            </a:prstGeom>
            <a:noFill/>
            <a:ln w="25560">
              <a:solidFill>
                <a:srgbClr val="FF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1155" name="Text Box 3"/>
          <p:cNvSpPr txBox="1">
            <a:spLocks noChangeArrowheads="1"/>
          </p:cNvSpPr>
          <p:nvPr/>
        </p:nvSpPr>
        <p:spPr bwMode="auto">
          <a:xfrm rot="2278753">
            <a:off x="4203700" y="2054225"/>
            <a:ext cx="170815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Franklin Gothic Medium" pitchFamily="34" charset="0"/>
              </a:rPr>
              <a:t>Preliminary</a:t>
            </a:r>
            <a:endParaRPr lang="en-GB" sz="2400">
              <a:solidFill>
                <a:srgbClr val="FF0000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4310063" y="5451475"/>
            <a:ext cx="1995487" cy="889000"/>
            <a:chOff x="2992" y="3787"/>
            <a:chExt cx="1385" cy="617"/>
          </a:xfrm>
        </p:grpSpPr>
        <p:sp>
          <p:nvSpPr>
            <p:cNvPr id="92180" name="Text Box 2"/>
            <p:cNvSpPr txBox="1">
              <a:spLocks noChangeArrowheads="1"/>
            </p:cNvSpPr>
            <p:nvPr/>
          </p:nvSpPr>
          <p:spPr bwMode="auto">
            <a:xfrm>
              <a:off x="2992" y="4050"/>
              <a:ext cx="1386" cy="3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tabLst>
                  <a:tab pos="655638" algn="l"/>
                  <a:tab pos="1312863" algn="l"/>
                  <a:tab pos="1968500" algn="l"/>
                </a:tabLst>
              </a:pPr>
              <a:r>
                <a:rPr lang="en-GB" sz="1500">
                  <a:solidFill>
                    <a:srgbClr val="66FF33"/>
                  </a:solidFill>
                </a:rPr>
                <a:t>Increase  of low energy component</a:t>
              </a:r>
            </a:p>
          </p:txBody>
        </p:sp>
        <p:sp>
          <p:nvSpPr>
            <p:cNvPr id="92181" name="Line 3"/>
            <p:cNvSpPr>
              <a:spLocks noChangeShapeType="1"/>
            </p:cNvSpPr>
            <p:nvPr/>
          </p:nvSpPr>
          <p:spPr bwMode="auto">
            <a:xfrm flipV="1">
              <a:off x="3468" y="3786"/>
              <a:ext cx="1" cy="285"/>
            </a:xfrm>
            <a:prstGeom prst="line">
              <a:avLst/>
            </a:prstGeom>
            <a:noFill/>
            <a:ln w="25560">
              <a:solidFill>
                <a:srgbClr val="66FF33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163" name="Text Box 4"/>
          <p:cNvSpPr txBox="1">
            <a:spLocks noChangeArrowheads="1"/>
          </p:cNvSpPr>
          <p:nvPr/>
        </p:nvSpPr>
        <p:spPr bwMode="auto">
          <a:xfrm>
            <a:off x="0" y="41275"/>
            <a:ext cx="4119563" cy="407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2452" rIns="81639" bIns="42452">
            <a:spAutoFit/>
          </a:bodyPr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</a:tabLst>
            </a:pPr>
            <a:r>
              <a:rPr lang="en-GB" sz="2400">
                <a:solidFill>
                  <a:srgbClr val="FF0000"/>
                </a:solidFill>
              </a:rPr>
              <a:t>December 13th  2006 event</a:t>
            </a:r>
          </a:p>
        </p:txBody>
      </p:sp>
      <p:pic>
        <p:nvPicPr>
          <p:cNvPr id="9216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87563"/>
            <a:ext cx="6429375" cy="4768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216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05488" y="0"/>
            <a:ext cx="3336925" cy="6842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2166" name="Rectangle 7"/>
          <p:cNvSpPr>
            <a:spLocks noChangeArrowheads="1"/>
          </p:cNvSpPr>
          <p:nvPr/>
        </p:nvSpPr>
        <p:spPr bwMode="auto">
          <a:xfrm>
            <a:off x="5789613" y="0"/>
            <a:ext cx="3336925" cy="6858000"/>
          </a:xfrm>
          <a:prstGeom prst="rect">
            <a:avLst/>
          </a:prstGeom>
          <a:noFill/>
          <a:ln w="36720">
            <a:solidFill>
              <a:srgbClr val="0000FF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92167" name="Text Box 8"/>
          <p:cNvSpPr txBox="1">
            <a:spLocks noChangeArrowheads="1"/>
          </p:cNvSpPr>
          <p:nvPr/>
        </p:nvSpPr>
        <p:spPr bwMode="auto">
          <a:xfrm>
            <a:off x="1004888" y="546100"/>
            <a:ext cx="2862262" cy="29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</a:tabLst>
            </a:pPr>
            <a:r>
              <a:rPr lang="en-GB" sz="1500">
                <a:solidFill>
                  <a:srgbClr val="000000"/>
                </a:solidFill>
              </a:rPr>
              <a:t>from 2006-12-1 to 2006-12-4</a:t>
            </a:r>
          </a:p>
        </p:txBody>
      </p:sp>
      <p:sp>
        <p:nvSpPr>
          <p:cNvPr id="92168" name="Line 9"/>
          <p:cNvSpPr>
            <a:spLocks noChangeShapeType="1"/>
          </p:cNvSpPr>
          <p:nvPr/>
        </p:nvSpPr>
        <p:spPr bwMode="auto">
          <a:xfrm>
            <a:off x="87313" y="1041400"/>
            <a:ext cx="947737" cy="1588"/>
          </a:xfrm>
          <a:prstGeom prst="line">
            <a:avLst/>
          </a:prstGeom>
          <a:noFill/>
          <a:ln w="54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92169" name="Text Box 10"/>
          <p:cNvSpPr txBox="1">
            <a:spLocks noChangeArrowheads="1"/>
          </p:cNvSpPr>
          <p:nvPr/>
        </p:nvSpPr>
        <p:spPr bwMode="auto">
          <a:xfrm>
            <a:off x="990600" y="858838"/>
            <a:ext cx="4873625" cy="29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</a:tabLst>
            </a:pPr>
            <a:r>
              <a:rPr lang="en-GB" sz="1500">
                <a:solidFill>
                  <a:srgbClr val="000000"/>
                </a:solidFill>
              </a:rPr>
              <a:t>from 2006-12-13 00:23:02 to 2006-12-13 02:57:46</a:t>
            </a:r>
          </a:p>
        </p:txBody>
      </p:sp>
      <p:sp>
        <p:nvSpPr>
          <p:cNvPr id="92170" name="Text Box 11"/>
          <p:cNvSpPr txBox="1">
            <a:spLocks noChangeArrowheads="1"/>
          </p:cNvSpPr>
          <p:nvPr/>
        </p:nvSpPr>
        <p:spPr bwMode="auto">
          <a:xfrm>
            <a:off x="1893888" y="1116013"/>
            <a:ext cx="165100" cy="404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92171" name="Line 12"/>
          <p:cNvSpPr>
            <a:spLocks noChangeShapeType="1"/>
          </p:cNvSpPr>
          <p:nvPr/>
        </p:nvSpPr>
        <p:spPr bwMode="auto">
          <a:xfrm>
            <a:off x="87313" y="715963"/>
            <a:ext cx="947737" cy="1587"/>
          </a:xfrm>
          <a:prstGeom prst="line">
            <a:avLst/>
          </a:prstGeom>
          <a:noFill/>
          <a:ln w="54720">
            <a:solidFill>
              <a:srgbClr val="CC6633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92172" name="Rectangle 13"/>
          <p:cNvSpPr>
            <a:spLocks noChangeArrowheads="1"/>
          </p:cNvSpPr>
          <p:nvPr/>
        </p:nvSpPr>
        <p:spPr bwMode="auto">
          <a:xfrm>
            <a:off x="6427788" y="414338"/>
            <a:ext cx="206375" cy="6219825"/>
          </a:xfrm>
          <a:prstGeom prst="rect">
            <a:avLst/>
          </a:prstGeom>
          <a:solidFill>
            <a:srgbClr val="FF808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92173" name="Line 14"/>
          <p:cNvSpPr>
            <a:spLocks noChangeShapeType="1"/>
          </p:cNvSpPr>
          <p:nvPr/>
        </p:nvSpPr>
        <p:spPr bwMode="auto">
          <a:xfrm>
            <a:off x="87313" y="1336675"/>
            <a:ext cx="947737" cy="0"/>
          </a:xfrm>
          <a:prstGeom prst="line">
            <a:avLst/>
          </a:prstGeom>
          <a:noFill/>
          <a:ln w="54720">
            <a:solidFill>
              <a:srgbClr val="FF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92174" name="Text Box 15"/>
          <p:cNvSpPr txBox="1">
            <a:spLocks noChangeArrowheads="1"/>
          </p:cNvSpPr>
          <p:nvPr/>
        </p:nvSpPr>
        <p:spPr bwMode="auto">
          <a:xfrm>
            <a:off x="992188" y="1154113"/>
            <a:ext cx="4873625" cy="29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</a:tabLst>
            </a:pPr>
            <a:r>
              <a:rPr lang="en-GB" sz="1500">
                <a:solidFill>
                  <a:srgbClr val="000000"/>
                </a:solidFill>
              </a:rPr>
              <a:t>from 2006-12-13 02:57:46 to 2006-12-13 03:49:09</a:t>
            </a:r>
          </a:p>
        </p:txBody>
      </p:sp>
      <p:sp>
        <p:nvSpPr>
          <p:cNvPr id="92175" name="Line 16"/>
          <p:cNvSpPr>
            <a:spLocks noChangeShapeType="1"/>
          </p:cNvSpPr>
          <p:nvPr/>
        </p:nvSpPr>
        <p:spPr bwMode="auto">
          <a:xfrm>
            <a:off x="87313" y="1597025"/>
            <a:ext cx="947737" cy="1588"/>
          </a:xfrm>
          <a:prstGeom prst="line">
            <a:avLst/>
          </a:prstGeom>
          <a:noFill/>
          <a:ln w="54720">
            <a:solidFill>
              <a:srgbClr val="0000FF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92176" name="Text Box 17"/>
          <p:cNvSpPr txBox="1">
            <a:spLocks noChangeArrowheads="1"/>
          </p:cNvSpPr>
          <p:nvPr/>
        </p:nvSpPr>
        <p:spPr bwMode="auto">
          <a:xfrm>
            <a:off x="992188" y="1416050"/>
            <a:ext cx="4873625" cy="29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</a:tabLst>
            </a:pPr>
            <a:r>
              <a:rPr lang="en-GB" sz="1500">
                <a:solidFill>
                  <a:srgbClr val="000000"/>
                </a:solidFill>
              </a:rPr>
              <a:t>from 2006-12-13 03:49:09 to 2006-12-13 04:32:56</a:t>
            </a:r>
          </a:p>
        </p:txBody>
      </p:sp>
      <p:sp>
        <p:nvSpPr>
          <p:cNvPr id="92177" name="Line 18"/>
          <p:cNvSpPr>
            <a:spLocks noChangeShapeType="1"/>
          </p:cNvSpPr>
          <p:nvPr/>
        </p:nvSpPr>
        <p:spPr bwMode="auto">
          <a:xfrm>
            <a:off x="87313" y="1890713"/>
            <a:ext cx="947737" cy="1587"/>
          </a:xfrm>
          <a:prstGeom prst="line">
            <a:avLst/>
          </a:prstGeom>
          <a:noFill/>
          <a:ln w="54720">
            <a:solidFill>
              <a:srgbClr val="FF00FF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92178" name="Text Box 19"/>
          <p:cNvSpPr txBox="1">
            <a:spLocks noChangeArrowheads="1"/>
          </p:cNvSpPr>
          <p:nvPr/>
        </p:nvSpPr>
        <p:spPr bwMode="auto">
          <a:xfrm>
            <a:off x="992188" y="1709738"/>
            <a:ext cx="4873625" cy="29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</a:tabLst>
            </a:pPr>
            <a:r>
              <a:rPr lang="en-GB" sz="1500">
                <a:solidFill>
                  <a:srgbClr val="000000"/>
                </a:solidFill>
              </a:rPr>
              <a:t>from 2006-12-13 04:32:56 to 2006-12-13 04:59:16</a:t>
            </a:r>
          </a:p>
        </p:txBody>
      </p:sp>
      <p:sp>
        <p:nvSpPr>
          <p:cNvPr id="92179" name="Text Box 3"/>
          <p:cNvSpPr txBox="1">
            <a:spLocks noChangeArrowheads="1"/>
          </p:cNvSpPr>
          <p:nvPr/>
        </p:nvSpPr>
        <p:spPr bwMode="auto">
          <a:xfrm rot="2278753">
            <a:off x="3875088" y="2319338"/>
            <a:ext cx="170815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Franklin Gothic Medium" pitchFamily="34" charset="0"/>
              </a:rPr>
              <a:t>Preliminary</a:t>
            </a:r>
            <a:endParaRPr lang="en-GB" sz="2400">
              <a:solidFill>
                <a:srgbClr val="FF0000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4310063" y="5451475"/>
            <a:ext cx="1995487" cy="889000"/>
            <a:chOff x="2992" y="3787"/>
            <a:chExt cx="1385" cy="617"/>
          </a:xfrm>
        </p:grpSpPr>
        <p:sp>
          <p:nvSpPr>
            <p:cNvPr id="93206" name="Text Box 2"/>
            <p:cNvSpPr txBox="1">
              <a:spLocks noChangeArrowheads="1"/>
            </p:cNvSpPr>
            <p:nvPr/>
          </p:nvSpPr>
          <p:spPr bwMode="auto">
            <a:xfrm>
              <a:off x="2992" y="4050"/>
              <a:ext cx="1386" cy="3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tabLst>
                  <a:tab pos="655638" algn="l"/>
                  <a:tab pos="1312863" algn="l"/>
                  <a:tab pos="1968500" algn="l"/>
                </a:tabLst>
              </a:pPr>
              <a:r>
                <a:rPr lang="en-GB" sz="1500">
                  <a:solidFill>
                    <a:srgbClr val="66FF33"/>
                  </a:solidFill>
                </a:rPr>
                <a:t>Increase  of low energy component</a:t>
              </a:r>
            </a:p>
          </p:txBody>
        </p:sp>
        <p:sp>
          <p:nvSpPr>
            <p:cNvPr id="93207" name="Line 3"/>
            <p:cNvSpPr>
              <a:spLocks noChangeShapeType="1"/>
            </p:cNvSpPr>
            <p:nvPr/>
          </p:nvSpPr>
          <p:spPr bwMode="auto">
            <a:xfrm flipV="1">
              <a:off x="3468" y="3786"/>
              <a:ext cx="1" cy="285"/>
            </a:xfrm>
            <a:prstGeom prst="line">
              <a:avLst/>
            </a:prstGeom>
            <a:noFill/>
            <a:ln w="25560">
              <a:solidFill>
                <a:srgbClr val="66FF33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3187" name="Text Box 4"/>
          <p:cNvSpPr txBox="1">
            <a:spLocks noChangeArrowheads="1"/>
          </p:cNvSpPr>
          <p:nvPr/>
        </p:nvSpPr>
        <p:spPr bwMode="auto">
          <a:xfrm>
            <a:off x="0" y="41275"/>
            <a:ext cx="4119563" cy="407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2452" rIns="81639" bIns="42452">
            <a:spAutoFit/>
          </a:bodyPr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</a:tabLst>
            </a:pPr>
            <a:r>
              <a:rPr lang="en-GB" sz="2400">
                <a:solidFill>
                  <a:srgbClr val="FF0000"/>
                </a:solidFill>
              </a:rPr>
              <a:t>December 13th  2006 event</a:t>
            </a:r>
          </a:p>
        </p:txBody>
      </p:sp>
      <p:pic>
        <p:nvPicPr>
          <p:cNvPr id="9318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87563"/>
            <a:ext cx="6429375" cy="4768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3189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05488" y="0"/>
            <a:ext cx="3336925" cy="6842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3190" name="Rectangle 7"/>
          <p:cNvSpPr>
            <a:spLocks noChangeArrowheads="1"/>
          </p:cNvSpPr>
          <p:nvPr/>
        </p:nvSpPr>
        <p:spPr bwMode="auto">
          <a:xfrm>
            <a:off x="5789613" y="0"/>
            <a:ext cx="3336925" cy="6858000"/>
          </a:xfrm>
          <a:prstGeom prst="rect">
            <a:avLst/>
          </a:prstGeom>
          <a:noFill/>
          <a:ln w="36720">
            <a:solidFill>
              <a:srgbClr val="0000FF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93191" name="Text Box 8"/>
          <p:cNvSpPr txBox="1">
            <a:spLocks noChangeArrowheads="1"/>
          </p:cNvSpPr>
          <p:nvPr/>
        </p:nvSpPr>
        <p:spPr bwMode="auto">
          <a:xfrm>
            <a:off x="1004888" y="546100"/>
            <a:ext cx="2862262" cy="29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</a:tabLst>
            </a:pPr>
            <a:r>
              <a:rPr lang="en-GB" sz="1500">
                <a:solidFill>
                  <a:srgbClr val="000000"/>
                </a:solidFill>
              </a:rPr>
              <a:t>from 2006-12-1 to 2006-12-4</a:t>
            </a:r>
          </a:p>
        </p:txBody>
      </p:sp>
      <p:sp>
        <p:nvSpPr>
          <p:cNvPr id="93192" name="Line 9"/>
          <p:cNvSpPr>
            <a:spLocks noChangeShapeType="1"/>
          </p:cNvSpPr>
          <p:nvPr/>
        </p:nvSpPr>
        <p:spPr bwMode="auto">
          <a:xfrm>
            <a:off x="87313" y="1041400"/>
            <a:ext cx="947737" cy="1588"/>
          </a:xfrm>
          <a:prstGeom prst="line">
            <a:avLst/>
          </a:prstGeom>
          <a:noFill/>
          <a:ln w="5472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93193" name="Text Box 10"/>
          <p:cNvSpPr txBox="1">
            <a:spLocks noChangeArrowheads="1"/>
          </p:cNvSpPr>
          <p:nvPr/>
        </p:nvSpPr>
        <p:spPr bwMode="auto">
          <a:xfrm>
            <a:off x="990600" y="858838"/>
            <a:ext cx="4873625" cy="29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</a:tabLst>
            </a:pPr>
            <a:r>
              <a:rPr lang="en-GB" sz="1500">
                <a:solidFill>
                  <a:srgbClr val="000000"/>
                </a:solidFill>
              </a:rPr>
              <a:t>from 2006-12-13 00:23:02 to 2006-12-13 02:57:46</a:t>
            </a:r>
          </a:p>
        </p:txBody>
      </p:sp>
      <p:sp>
        <p:nvSpPr>
          <p:cNvPr id="93194" name="Text Box 11"/>
          <p:cNvSpPr txBox="1">
            <a:spLocks noChangeArrowheads="1"/>
          </p:cNvSpPr>
          <p:nvPr/>
        </p:nvSpPr>
        <p:spPr bwMode="auto">
          <a:xfrm>
            <a:off x="1893888" y="1116013"/>
            <a:ext cx="165100" cy="404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93195" name="Line 12"/>
          <p:cNvSpPr>
            <a:spLocks noChangeShapeType="1"/>
          </p:cNvSpPr>
          <p:nvPr/>
        </p:nvSpPr>
        <p:spPr bwMode="auto">
          <a:xfrm>
            <a:off x="87313" y="715963"/>
            <a:ext cx="947737" cy="1587"/>
          </a:xfrm>
          <a:prstGeom prst="line">
            <a:avLst/>
          </a:prstGeom>
          <a:noFill/>
          <a:ln w="54720">
            <a:solidFill>
              <a:srgbClr val="CC6633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93196" name="Rectangle 13"/>
          <p:cNvSpPr>
            <a:spLocks noChangeArrowheads="1"/>
          </p:cNvSpPr>
          <p:nvPr/>
        </p:nvSpPr>
        <p:spPr bwMode="auto">
          <a:xfrm>
            <a:off x="6427788" y="414338"/>
            <a:ext cx="206375" cy="6219825"/>
          </a:xfrm>
          <a:prstGeom prst="rect">
            <a:avLst/>
          </a:prstGeom>
          <a:solidFill>
            <a:srgbClr val="FF808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93197" name="Line 14"/>
          <p:cNvSpPr>
            <a:spLocks noChangeShapeType="1"/>
          </p:cNvSpPr>
          <p:nvPr/>
        </p:nvSpPr>
        <p:spPr bwMode="auto">
          <a:xfrm>
            <a:off x="87313" y="1336675"/>
            <a:ext cx="947737" cy="0"/>
          </a:xfrm>
          <a:prstGeom prst="line">
            <a:avLst/>
          </a:prstGeom>
          <a:noFill/>
          <a:ln w="54720">
            <a:solidFill>
              <a:srgbClr val="FF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93198" name="Text Box 15"/>
          <p:cNvSpPr txBox="1">
            <a:spLocks noChangeArrowheads="1"/>
          </p:cNvSpPr>
          <p:nvPr/>
        </p:nvSpPr>
        <p:spPr bwMode="auto">
          <a:xfrm>
            <a:off x="992188" y="1154113"/>
            <a:ext cx="4873625" cy="29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</a:tabLst>
            </a:pPr>
            <a:r>
              <a:rPr lang="en-GB" sz="1500">
                <a:solidFill>
                  <a:srgbClr val="000000"/>
                </a:solidFill>
              </a:rPr>
              <a:t>from 2006-12-13 02:57:46 to 2006-12-13 03:49:09</a:t>
            </a:r>
          </a:p>
        </p:txBody>
      </p:sp>
      <p:sp>
        <p:nvSpPr>
          <p:cNvPr id="93199" name="Line 16"/>
          <p:cNvSpPr>
            <a:spLocks noChangeShapeType="1"/>
          </p:cNvSpPr>
          <p:nvPr/>
        </p:nvSpPr>
        <p:spPr bwMode="auto">
          <a:xfrm>
            <a:off x="87313" y="1597025"/>
            <a:ext cx="947737" cy="1588"/>
          </a:xfrm>
          <a:prstGeom prst="line">
            <a:avLst/>
          </a:prstGeom>
          <a:noFill/>
          <a:ln w="54720">
            <a:solidFill>
              <a:srgbClr val="0000FF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93200" name="Text Box 17"/>
          <p:cNvSpPr txBox="1">
            <a:spLocks noChangeArrowheads="1"/>
          </p:cNvSpPr>
          <p:nvPr/>
        </p:nvSpPr>
        <p:spPr bwMode="auto">
          <a:xfrm>
            <a:off x="992188" y="1416050"/>
            <a:ext cx="4873625" cy="29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</a:tabLst>
            </a:pPr>
            <a:r>
              <a:rPr lang="en-GB" sz="1500">
                <a:solidFill>
                  <a:srgbClr val="000000"/>
                </a:solidFill>
              </a:rPr>
              <a:t>from 2006-12-13 03:49:09 to 2006-12-13 04:32:56</a:t>
            </a:r>
          </a:p>
        </p:txBody>
      </p:sp>
      <p:sp>
        <p:nvSpPr>
          <p:cNvPr id="93201" name="Line 18"/>
          <p:cNvSpPr>
            <a:spLocks noChangeShapeType="1"/>
          </p:cNvSpPr>
          <p:nvPr/>
        </p:nvSpPr>
        <p:spPr bwMode="auto">
          <a:xfrm>
            <a:off x="87313" y="1890713"/>
            <a:ext cx="947737" cy="1587"/>
          </a:xfrm>
          <a:prstGeom prst="line">
            <a:avLst/>
          </a:prstGeom>
          <a:noFill/>
          <a:ln w="54720">
            <a:solidFill>
              <a:srgbClr val="FF00FF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93202" name="Text Box 19"/>
          <p:cNvSpPr txBox="1">
            <a:spLocks noChangeArrowheads="1"/>
          </p:cNvSpPr>
          <p:nvPr/>
        </p:nvSpPr>
        <p:spPr bwMode="auto">
          <a:xfrm>
            <a:off x="992188" y="1709738"/>
            <a:ext cx="4873625" cy="29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</a:tabLst>
            </a:pPr>
            <a:r>
              <a:rPr lang="en-GB" sz="1500">
                <a:solidFill>
                  <a:srgbClr val="000000"/>
                </a:solidFill>
              </a:rPr>
              <a:t>from 2006-12-13 04:32:56 to 2006-12-13 04:59:16</a:t>
            </a:r>
          </a:p>
        </p:txBody>
      </p:sp>
      <p:sp>
        <p:nvSpPr>
          <p:cNvPr id="93203" name="Line 20"/>
          <p:cNvSpPr>
            <a:spLocks noChangeShapeType="1"/>
          </p:cNvSpPr>
          <p:nvPr/>
        </p:nvSpPr>
        <p:spPr bwMode="auto">
          <a:xfrm>
            <a:off x="87313" y="2152650"/>
            <a:ext cx="947737" cy="1588"/>
          </a:xfrm>
          <a:prstGeom prst="line">
            <a:avLst/>
          </a:prstGeom>
          <a:noFill/>
          <a:ln w="54720">
            <a:solidFill>
              <a:srgbClr val="00FF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93204" name="Text Box 21"/>
          <p:cNvSpPr txBox="1">
            <a:spLocks noChangeArrowheads="1"/>
          </p:cNvSpPr>
          <p:nvPr/>
        </p:nvSpPr>
        <p:spPr bwMode="auto">
          <a:xfrm>
            <a:off x="992188" y="1970088"/>
            <a:ext cx="4873625" cy="29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</a:tabLst>
            </a:pPr>
            <a:r>
              <a:rPr lang="en-GB" sz="1500">
                <a:solidFill>
                  <a:srgbClr val="000000"/>
                </a:solidFill>
              </a:rPr>
              <a:t>from 2006-12-13 08:17:54 to 2006-12-13 09:17:34</a:t>
            </a:r>
          </a:p>
        </p:txBody>
      </p:sp>
      <p:sp>
        <p:nvSpPr>
          <p:cNvPr id="93205" name="Text Box 3"/>
          <p:cNvSpPr txBox="1">
            <a:spLocks noChangeArrowheads="1"/>
          </p:cNvSpPr>
          <p:nvPr/>
        </p:nvSpPr>
        <p:spPr bwMode="auto">
          <a:xfrm rot="2278753">
            <a:off x="3875088" y="2747963"/>
            <a:ext cx="170815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Franklin Gothic Medium" pitchFamily="34" charset="0"/>
              </a:rPr>
              <a:t>Preliminary</a:t>
            </a:r>
            <a:endParaRPr lang="en-GB" sz="2400">
              <a:solidFill>
                <a:srgbClr val="FF0000"/>
              </a:solidFill>
              <a:latin typeface="Franklin Gothic Medium" pitchFamily="34" charset="0"/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3588" name="Rectangle 4"/>
          <p:cNvSpPr>
            <a:spLocks noGrp="1" noChangeArrowheads="1"/>
          </p:cNvSpPr>
          <p:nvPr>
            <p:ph type="title"/>
          </p:nvPr>
        </p:nvSpPr>
        <p:spPr>
          <a:xfrm>
            <a:off x="354013" y="1096963"/>
            <a:ext cx="8435975" cy="4664075"/>
          </a:xfrm>
          <a:solidFill>
            <a:srgbClr val="FFFF66"/>
          </a:solidFill>
        </p:spPr>
        <p:txBody>
          <a:bodyPr/>
          <a:lstStyle/>
          <a:p>
            <a:pPr algn="l" eaLnBrk="1" hangingPunct="1">
              <a:defRPr/>
            </a:pPr>
            <a:r>
              <a:rPr lang="it-IT" sz="4000" dirty="0" smtClean="0"/>
              <a:t>Radiation Belts</a:t>
            </a:r>
            <a:br>
              <a:rPr lang="it-IT" sz="4000" dirty="0" smtClean="0"/>
            </a:br>
            <a:r>
              <a:rPr lang="it-IT" sz="4000" dirty="0" smtClean="0"/>
              <a:t/>
            </a:r>
            <a:br>
              <a:rPr lang="it-IT" sz="4000" dirty="0" smtClean="0"/>
            </a:br>
            <a:r>
              <a:rPr lang="it-IT" sz="4000" dirty="0" smtClean="0"/>
              <a:t>South Atlantic Anomaly</a:t>
            </a:r>
            <a:br>
              <a:rPr lang="it-IT" sz="4000" dirty="0" smtClean="0"/>
            </a:br>
            <a:r>
              <a:rPr lang="it-IT" sz="4000" dirty="0" smtClean="0"/>
              <a:t/>
            </a:r>
            <a:br>
              <a:rPr lang="it-IT" sz="4000" dirty="0" smtClean="0"/>
            </a:br>
            <a:r>
              <a:rPr lang="en-GB" sz="4000" dirty="0" smtClean="0"/>
              <a:t>Secondary production from CR </a:t>
            </a:r>
            <a:br>
              <a:rPr lang="en-GB" sz="4000" dirty="0" smtClean="0"/>
            </a:br>
            <a:r>
              <a:rPr lang="en-GB" sz="4000" dirty="0" smtClean="0"/>
              <a:t>interaction with atmosphere</a:t>
            </a:r>
            <a:r>
              <a:rPr lang="it-IT" sz="4200" dirty="0" smtClean="0">
                <a:solidFill>
                  <a:srgbClr val="FF0000"/>
                </a:solidFill>
              </a:rPr>
              <a:t/>
            </a:r>
            <a:br>
              <a:rPr lang="it-IT" sz="4200" dirty="0" smtClean="0">
                <a:solidFill>
                  <a:srgbClr val="FF0000"/>
                </a:solidFill>
              </a:rPr>
            </a:br>
            <a:endParaRPr lang="it-IT" sz="4200" dirty="0" smtClean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</p:spTree>
  </p:cSld>
  <p:clrMapOvr>
    <a:masterClrMapping/>
  </p:clrMapOvr>
  <p:transition advTm="1841"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651125" y="-9525"/>
            <a:ext cx="4351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2800">
                <a:solidFill>
                  <a:srgbClr val="FF0000"/>
                </a:solidFill>
              </a:rPr>
              <a:t>Proton flux at various cutoffs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0" y="5214950"/>
            <a:ext cx="4495800" cy="15917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it-IT" sz="14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Grigorov, Sov. Phys. Dokl. 22, 305 1977</a:t>
            </a:r>
          </a:p>
          <a:p>
            <a:pPr>
              <a:buFontTx/>
              <a:buChar char="•"/>
            </a:pPr>
            <a:r>
              <a:rPr lang="it-IT" sz="14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NINA ApJ Supp.132 365, 2001</a:t>
            </a:r>
          </a:p>
          <a:p>
            <a:pPr>
              <a:buFontTx/>
              <a:buChar char="•"/>
            </a:pPr>
            <a:r>
              <a:rPr lang="it-IT" sz="14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AMS Phys. Lett. B 472 2000.215, </a:t>
            </a:r>
          </a:p>
          <a:p>
            <a:pPr lvl="1"/>
            <a:r>
              <a:rPr lang="it-IT" sz="14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Phys. Lett.  B 484 2000.10–22</a:t>
            </a:r>
          </a:p>
          <a:p>
            <a:pPr>
              <a:buFontTx/>
              <a:buChar char="•"/>
            </a:pPr>
            <a:r>
              <a:rPr lang="it-IT" sz="14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Lipari, Astrop. Ph. 14, 171, 2000</a:t>
            </a:r>
          </a:p>
          <a:p>
            <a:pPr>
              <a:buFontTx/>
              <a:buChar char="•"/>
            </a:pPr>
            <a:r>
              <a:rPr lang="it-IT" sz="14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Huang et al, Pys Rev. D 68, 053008 2003</a:t>
            </a:r>
          </a:p>
          <a:p>
            <a:pPr>
              <a:buFontTx/>
              <a:buChar char="•"/>
            </a:pPr>
            <a:r>
              <a:rPr lang="it-IT" sz="14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Sanuki et al, Phys Rev D75 043005 2007</a:t>
            </a:r>
          </a:p>
          <a:p>
            <a:pPr>
              <a:buFontTx/>
              <a:buChar char="•"/>
            </a:pPr>
            <a:r>
              <a:rPr lang="it-IT" sz="14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Honda et al, Phys Rev D75 043006 2007 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0" y="457200"/>
            <a:ext cx="9144000" cy="3810000"/>
            <a:chOff x="0" y="288"/>
            <a:chExt cx="5760" cy="2400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0" y="288"/>
              <a:ext cx="5760" cy="2400"/>
              <a:chOff x="-2064" y="2256"/>
              <a:chExt cx="9624" cy="3240"/>
            </a:xfrm>
          </p:grpSpPr>
          <p:pic>
            <p:nvPicPr>
              <p:cNvPr id="5148" name="Picture 28" descr="C:\Documents and Settings\marco\Desktop\llllll\ninapamela copy.jpg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-2064" y="2256"/>
                <a:ext cx="9624" cy="3240"/>
              </a:xfrm>
              <a:prstGeom prst="rect">
                <a:avLst/>
              </a:prstGeom>
              <a:noFill/>
            </p:spPr>
          </p:pic>
          <p:sp>
            <p:nvSpPr>
              <p:cNvPr id="5149" name="Line 29"/>
              <p:cNvSpPr>
                <a:spLocks noChangeShapeType="1"/>
              </p:cNvSpPr>
              <p:nvPr/>
            </p:nvSpPr>
            <p:spPr bwMode="auto">
              <a:xfrm flipV="1">
                <a:off x="912" y="3312"/>
                <a:ext cx="1008" cy="48"/>
              </a:xfrm>
              <a:prstGeom prst="line">
                <a:avLst/>
              </a:prstGeom>
              <a:noFill/>
              <a:ln w="3175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50" name="Line 30"/>
              <p:cNvSpPr>
                <a:spLocks noChangeShapeType="1"/>
              </p:cNvSpPr>
              <p:nvPr/>
            </p:nvSpPr>
            <p:spPr bwMode="auto">
              <a:xfrm flipV="1">
                <a:off x="960" y="3408"/>
                <a:ext cx="918" cy="239"/>
              </a:xfrm>
              <a:prstGeom prst="line">
                <a:avLst/>
              </a:prstGeom>
              <a:noFill/>
              <a:ln w="31750">
                <a:solidFill>
                  <a:srgbClr val="FF99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51" name="Line 31"/>
            <p:cNvSpPr>
              <a:spLocks noChangeShapeType="1"/>
            </p:cNvSpPr>
            <p:nvPr/>
          </p:nvSpPr>
          <p:spPr bwMode="auto">
            <a:xfrm flipV="1">
              <a:off x="2352" y="528"/>
              <a:ext cx="0" cy="18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5154" name="Picture 34" descr="C:\Documents and Settings\marco\Desktop\toybox\pamela\matlab\pamelahonda\march08\comp_gt_dot99 cop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4114800"/>
            <a:ext cx="4876800" cy="3035300"/>
          </a:xfrm>
          <a:prstGeom prst="rect">
            <a:avLst/>
          </a:prstGeom>
          <a:noFill/>
        </p:spPr>
      </p:pic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0" y="3775075"/>
            <a:ext cx="449580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it-IT" sz="1600" b="1">
                <a:solidFill>
                  <a:srgbClr val="FF0000"/>
                </a:solidFill>
                <a:sym typeface="Wingdings" pitchFamily="2" charset="2"/>
              </a:rPr>
              <a:t>Atmospheric neutrino contribution</a:t>
            </a:r>
          </a:p>
          <a:p>
            <a:r>
              <a:rPr lang="it-IT" sz="1600" b="1">
                <a:solidFill>
                  <a:srgbClr val="FF0000"/>
                </a:solidFill>
                <a:sym typeface="Wingdings" pitchFamily="2" charset="2"/>
              </a:rPr>
              <a:t>Astronaut dose on board International Space Station</a:t>
            </a:r>
          </a:p>
          <a:p>
            <a:pPr>
              <a:buFont typeface="Wingdings" pitchFamily="2" charset="2"/>
              <a:buChar char="à"/>
            </a:pPr>
            <a:r>
              <a:rPr lang="it-IT" sz="1600" b="1">
                <a:solidFill>
                  <a:srgbClr val="FF0000"/>
                </a:solidFill>
                <a:sym typeface="Wingdings" pitchFamily="2" charset="2"/>
              </a:rPr>
              <a:t>Indirect measurement of cross section in the atmosphere  nell’atmosfera</a:t>
            </a:r>
          </a:p>
          <a:p>
            <a:pPr>
              <a:buFont typeface="Wingdings" pitchFamily="2" charset="2"/>
              <a:buChar char="à"/>
            </a:pPr>
            <a:r>
              <a:rPr lang="it-IT" sz="1600" b="1">
                <a:solidFill>
                  <a:srgbClr val="FF0000"/>
                </a:solidFill>
                <a:sym typeface="Wingdings" pitchFamily="2" charset="2"/>
              </a:rPr>
              <a:t> Agile e Glast background estimation</a:t>
            </a:r>
          </a:p>
        </p:txBody>
      </p:sp>
      <p:sp>
        <p:nvSpPr>
          <p:cNvPr id="5156" name="Text Box 36"/>
          <p:cNvSpPr txBox="1">
            <a:spLocks noChangeArrowheads="1"/>
          </p:cNvSpPr>
          <p:nvPr/>
        </p:nvSpPr>
        <p:spPr bwMode="auto">
          <a:xfrm>
            <a:off x="5334000" y="6216650"/>
            <a:ext cx="17716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it-IT" sz="1600" i="1">
                <a:solidFill>
                  <a:srgbClr val="FF0000"/>
                </a:solidFill>
              </a:rPr>
              <a:t>--- M. Honda,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sz="3200" dirty="0" smtClean="0"/>
              <a:t>Pamela World Maps: 350 – 650 km alt</a:t>
            </a:r>
          </a:p>
        </p:txBody>
      </p:sp>
      <p:pic>
        <p:nvPicPr>
          <p:cNvPr id="102403" name="Picture 4" descr="total_trigS11andS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6688" y="1235075"/>
            <a:ext cx="774382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4" name="Rectangle 5"/>
          <p:cNvSpPr>
            <a:spLocks noChangeArrowheads="1"/>
          </p:cNvSpPr>
          <p:nvPr/>
        </p:nvSpPr>
        <p:spPr bwMode="auto">
          <a:xfrm>
            <a:off x="3065463" y="6021388"/>
            <a:ext cx="2986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it-IT" sz="2400">
                <a:solidFill>
                  <a:schemeClr val="tx1"/>
                </a:solidFill>
                <a:latin typeface="Times New Roman" pitchFamily="18" charset="0"/>
              </a:rPr>
              <a:t>36 MeV p, 3.5 MeV e</a:t>
            </a:r>
            <a:r>
              <a:rPr lang="it-IT" sz="2400" baseline="30000">
                <a:solidFill>
                  <a:schemeClr val="tx1"/>
                </a:solidFill>
                <a:latin typeface="Times New Roman" pitchFamily="18" charset="0"/>
              </a:rPr>
              <a:t>-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</p:spTree>
  </p:cSld>
  <p:clrMapOvr>
    <a:masterClrMapping/>
  </p:clrMapOvr>
  <p:transition advTm="9016"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611188" y="1700213"/>
            <a:ext cx="7921625" cy="3457575"/>
          </a:xfrm>
          <a:prstGeom prst="rect">
            <a:avLst/>
          </a:prstGeom>
          <a:solidFill>
            <a:srgbClr val="FFFFFF"/>
          </a:solidFill>
          <a:ln w="1905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03427" name="Picture 3" descr="different_altitude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" y="1700213"/>
            <a:ext cx="794385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966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mtClean="0"/>
              <a:t>Pamela  maps at various altitudes</a:t>
            </a:r>
          </a:p>
        </p:txBody>
      </p:sp>
      <p:sp>
        <p:nvSpPr>
          <p:cNvPr id="1009669" name="Text Box 5"/>
          <p:cNvSpPr txBox="1">
            <a:spLocks noChangeArrowheads="1"/>
          </p:cNvSpPr>
          <p:nvPr/>
        </p:nvSpPr>
        <p:spPr bwMode="auto">
          <a:xfrm rot="-600000">
            <a:off x="5940425" y="1125538"/>
            <a:ext cx="2897188" cy="466725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 sz="2400" u="sng">
                <a:solidFill>
                  <a:srgbClr val="C00000"/>
                </a:solidFill>
                <a:latin typeface="Times New Roman" pitchFamily="18" charset="0"/>
              </a:rPr>
              <a:t>PRELIMINARY !!!!</a:t>
            </a:r>
          </a:p>
        </p:txBody>
      </p:sp>
      <p:sp>
        <p:nvSpPr>
          <p:cNvPr id="1009670" name="Text Box 6"/>
          <p:cNvSpPr txBox="1">
            <a:spLocks noChangeArrowheads="1"/>
          </p:cNvSpPr>
          <p:nvPr/>
        </p:nvSpPr>
        <p:spPr bwMode="auto">
          <a:xfrm>
            <a:off x="4243388" y="5267325"/>
            <a:ext cx="2489200" cy="466725"/>
          </a:xfrm>
          <a:prstGeom prst="rect">
            <a:avLst/>
          </a:prstGeom>
          <a:solidFill>
            <a:srgbClr val="EAEAEA">
              <a:alpha val="61176"/>
            </a:srgbClr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 sz="2400">
                <a:solidFill>
                  <a:srgbClr val="C00000"/>
                </a:solidFill>
                <a:latin typeface="Times New Roman" pitchFamily="18" charset="0"/>
              </a:rPr>
              <a:t>Altitude scanning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</p:spTree>
  </p:cSld>
  <p:clrMapOvr>
    <a:masterClrMapping/>
  </p:clrMapOvr>
  <p:transition advTm="81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009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1009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9669" grpId="0" animBg="1"/>
      <p:bldP spid="1009670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586162"/>
          </a:xfrm>
        </p:spPr>
        <p:txBody>
          <a:bodyPr/>
          <a:lstStyle/>
          <a:p>
            <a:pPr eaLnBrk="1" hangingPunct="1">
              <a:defRPr/>
            </a:pPr>
            <a:r>
              <a:rPr lang="it-IT" smtClean="0"/>
              <a:t>Other Objectives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</p:spTree>
  </p:cSld>
  <p:clrMapOvr>
    <a:masterClrMapping/>
  </p:clrMapOvr>
  <p:transition advTm="764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8" descr="caprice5"/>
          <p:cNvPicPr>
            <a:picLocks noChangeAspect="1" noChangeArrowheads="1"/>
          </p:cNvPicPr>
          <p:nvPr/>
        </p:nvPicPr>
        <p:blipFill>
          <a:blip r:embed="rId3">
            <a:lum contrast="12000"/>
          </a:blip>
          <a:srcRect/>
          <a:stretch>
            <a:fillRect/>
          </a:stretch>
        </p:blipFill>
        <p:spPr bwMode="auto">
          <a:xfrm>
            <a:off x="2513013" y="4724400"/>
            <a:ext cx="2490787" cy="155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-100013"/>
            <a:ext cx="8229600" cy="1143001"/>
          </a:xfrm>
        </p:spPr>
        <p:txBody>
          <a:bodyPr/>
          <a:lstStyle/>
          <a:p>
            <a:pPr>
              <a:defRPr/>
            </a:pPr>
            <a:r>
              <a:rPr lang="en-US" dirty="0"/>
              <a:t>PAMELA prehistory</a:t>
            </a:r>
            <a:endParaRPr lang="en-GB" dirty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17488" y="1052513"/>
            <a:ext cx="8675687" cy="20145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90000"/>
              </a:lnSpc>
              <a:buNone/>
              <a:defRPr/>
            </a:pPr>
            <a:endParaRPr lang="en-US" sz="2400" dirty="0" smtClean="0">
              <a:solidFill>
                <a:srgbClr val="FF3300"/>
              </a:solidFill>
              <a:latin typeface="Arial Narrow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dirty="0">
                <a:latin typeface="Arial Narrow" pitchFamily="34" charset="0"/>
              </a:rPr>
              <a:t>Balloon-borne experiments</a:t>
            </a:r>
            <a:r>
              <a:rPr lang="en-US" sz="2400" dirty="0">
                <a:solidFill>
                  <a:schemeClr val="bg1"/>
                </a:solidFill>
                <a:latin typeface="Arial Narrow" pitchFamily="34" charset="0"/>
              </a:rPr>
              <a:t>: </a:t>
            </a:r>
            <a:r>
              <a:rPr lang="en-US" sz="2400" dirty="0">
                <a:solidFill>
                  <a:srgbClr val="FF3300"/>
                </a:solidFill>
                <a:latin typeface="Arial Narrow" pitchFamily="34" charset="0"/>
              </a:rPr>
              <a:t>MASS-89,91 TS-93 CAPRICE-94,97,98 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>
                <a:latin typeface="Arial Narrow" pitchFamily="34" charset="0"/>
              </a:rPr>
              <a:t>Space experiments*: </a:t>
            </a:r>
            <a:r>
              <a:rPr lang="en-US" sz="2400" dirty="0">
                <a:solidFill>
                  <a:srgbClr val="FF3300"/>
                </a:solidFill>
                <a:latin typeface="Arial Narrow" pitchFamily="34" charset="0"/>
              </a:rPr>
              <a:t>NINA-1,2 SILEYE-1,2,3 ALTEA </a:t>
            </a:r>
            <a:endParaRPr lang="en-US" sz="2400" dirty="0">
              <a:latin typeface="Arial Narrow" pitchFamily="34" charset="0"/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sz="2000" dirty="0">
                <a:latin typeface="Arial Narrow" pitchFamily="34" charset="0"/>
              </a:rPr>
              <a:t>	(*study of low energy nuclei and space radiation environment)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107950" y="3284538"/>
            <a:ext cx="8856663" cy="1295400"/>
          </a:xfrm>
          <a:prstGeom prst="rect">
            <a:avLst/>
          </a:prstGeom>
          <a:solidFill>
            <a:srgbClr val="CCFF66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323850" y="3756025"/>
            <a:ext cx="8424863" cy="293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500" b="0" dirty="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rPr>
              <a:t>1989  1990  1991  1992  1993  1994  1995  1996  1997  1998  1999  2000  2001  2002  2003  2004  2005  2006 2007 </a:t>
            </a:r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107950" y="3789363"/>
            <a:ext cx="8856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444500" y="3246438"/>
            <a:ext cx="4572000" cy="477837"/>
            <a:chOff x="200" y="1743"/>
            <a:chExt cx="2880" cy="301"/>
          </a:xfrm>
        </p:grpSpPr>
        <p:grpSp>
          <p:nvGrpSpPr>
            <p:cNvPr id="3" name="Group 40"/>
            <p:cNvGrpSpPr>
              <a:grpSpLocks/>
            </p:cNvGrpSpPr>
            <p:nvPr/>
          </p:nvGrpSpPr>
          <p:grpSpPr bwMode="auto">
            <a:xfrm>
              <a:off x="1619" y="1757"/>
              <a:ext cx="372" cy="276"/>
              <a:chOff x="443" y="3263"/>
              <a:chExt cx="372" cy="276"/>
            </a:xfrm>
          </p:grpSpPr>
          <p:sp>
            <p:nvSpPr>
              <p:cNvPr id="25644" name="Oval 41"/>
              <p:cNvSpPr>
                <a:spLocks noChangeArrowheads="1"/>
              </p:cNvSpPr>
              <p:nvPr/>
            </p:nvSpPr>
            <p:spPr bwMode="auto">
              <a:xfrm>
                <a:off x="543" y="3426"/>
                <a:ext cx="130" cy="113"/>
              </a:xfrm>
              <a:prstGeom prst="ellipse">
                <a:avLst/>
              </a:prstGeom>
              <a:solidFill>
                <a:srgbClr val="CC00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45" name="Text Box 42"/>
              <p:cNvSpPr txBox="1">
                <a:spLocks noChangeArrowheads="1"/>
              </p:cNvSpPr>
              <p:nvPr/>
            </p:nvSpPr>
            <p:spPr bwMode="auto">
              <a:xfrm>
                <a:off x="443" y="3263"/>
                <a:ext cx="37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400" b="0">
                    <a:solidFill>
                      <a:srgbClr val="CC0099"/>
                    </a:solidFill>
                    <a:ea typeface="ＭＳ Ｐゴシック" pitchFamily="34" charset="-128"/>
                  </a:rPr>
                  <a:t>C 94</a:t>
                </a:r>
              </a:p>
            </p:txBody>
          </p:sp>
        </p:grpSp>
        <p:grpSp>
          <p:nvGrpSpPr>
            <p:cNvPr id="4" name="Group 43"/>
            <p:cNvGrpSpPr>
              <a:grpSpLocks/>
            </p:cNvGrpSpPr>
            <p:nvPr/>
          </p:nvGrpSpPr>
          <p:grpSpPr bwMode="auto">
            <a:xfrm>
              <a:off x="2444" y="1752"/>
              <a:ext cx="372" cy="276"/>
              <a:chOff x="443" y="3263"/>
              <a:chExt cx="372" cy="276"/>
            </a:xfrm>
          </p:grpSpPr>
          <p:sp>
            <p:nvSpPr>
              <p:cNvPr id="25642" name="Oval 44"/>
              <p:cNvSpPr>
                <a:spLocks noChangeArrowheads="1"/>
              </p:cNvSpPr>
              <p:nvPr/>
            </p:nvSpPr>
            <p:spPr bwMode="auto">
              <a:xfrm>
                <a:off x="543" y="3426"/>
                <a:ext cx="130" cy="113"/>
              </a:xfrm>
              <a:prstGeom prst="ellipse">
                <a:avLst/>
              </a:prstGeom>
              <a:solidFill>
                <a:srgbClr val="CC00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43" name="Text Box 45"/>
              <p:cNvSpPr txBox="1">
                <a:spLocks noChangeArrowheads="1"/>
              </p:cNvSpPr>
              <p:nvPr/>
            </p:nvSpPr>
            <p:spPr bwMode="auto">
              <a:xfrm>
                <a:off x="443" y="3263"/>
                <a:ext cx="37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400" b="0">
                    <a:solidFill>
                      <a:srgbClr val="CC0099"/>
                    </a:solidFill>
                    <a:ea typeface="ＭＳ Ｐゴシック" pitchFamily="34" charset="-128"/>
                  </a:rPr>
                  <a:t>C 97</a:t>
                </a:r>
              </a:p>
            </p:txBody>
          </p:sp>
        </p:grpSp>
        <p:grpSp>
          <p:nvGrpSpPr>
            <p:cNvPr id="5" name="Group 46"/>
            <p:cNvGrpSpPr>
              <a:grpSpLocks/>
            </p:cNvGrpSpPr>
            <p:nvPr/>
          </p:nvGrpSpPr>
          <p:grpSpPr bwMode="auto">
            <a:xfrm>
              <a:off x="2708" y="1752"/>
              <a:ext cx="372" cy="276"/>
              <a:chOff x="443" y="3263"/>
              <a:chExt cx="372" cy="276"/>
            </a:xfrm>
          </p:grpSpPr>
          <p:sp>
            <p:nvSpPr>
              <p:cNvPr id="25640" name="Oval 47"/>
              <p:cNvSpPr>
                <a:spLocks noChangeArrowheads="1"/>
              </p:cNvSpPr>
              <p:nvPr/>
            </p:nvSpPr>
            <p:spPr bwMode="auto">
              <a:xfrm>
                <a:off x="543" y="3426"/>
                <a:ext cx="130" cy="113"/>
              </a:xfrm>
              <a:prstGeom prst="ellipse">
                <a:avLst/>
              </a:prstGeom>
              <a:solidFill>
                <a:srgbClr val="CC00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41" name="Text Box 48"/>
              <p:cNvSpPr txBox="1">
                <a:spLocks noChangeArrowheads="1"/>
              </p:cNvSpPr>
              <p:nvPr/>
            </p:nvSpPr>
            <p:spPr bwMode="auto">
              <a:xfrm>
                <a:off x="443" y="3263"/>
                <a:ext cx="37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400" b="0">
                    <a:solidFill>
                      <a:srgbClr val="CC0099"/>
                    </a:solidFill>
                    <a:ea typeface="ＭＳ Ｐゴシック" pitchFamily="34" charset="-128"/>
                  </a:rPr>
                  <a:t>C 98</a:t>
                </a:r>
              </a:p>
            </p:txBody>
          </p:sp>
        </p:grpSp>
        <p:grpSp>
          <p:nvGrpSpPr>
            <p:cNvPr id="6" name="Group 49"/>
            <p:cNvGrpSpPr>
              <a:grpSpLocks/>
            </p:cNvGrpSpPr>
            <p:nvPr/>
          </p:nvGrpSpPr>
          <p:grpSpPr bwMode="auto">
            <a:xfrm>
              <a:off x="1301" y="1743"/>
              <a:ext cx="457" cy="292"/>
              <a:chOff x="1977" y="3438"/>
              <a:chExt cx="457" cy="292"/>
            </a:xfrm>
          </p:grpSpPr>
          <p:sp>
            <p:nvSpPr>
              <p:cNvPr id="25638" name="Oval 50"/>
              <p:cNvSpPr>
                <a:spLocks noChangeArrowheads="1"/>
              </p:cNvSpPr>
              <p:nvPr/>
            </p:nvSpPr>
            <p:spPr bwMode="auto">
              <a:xfrm>
                <a:off x="2117" y="3617"/>
                <a:ext cx="130" cy="113"/>
              </a:xfrm>
              <a:prstGeom prst="ellipse">
                <a:avLst/>
              </a:prstGeom>
              <a:solidFill>
                <a:srgbClr val="CC00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39" name="Text Box 51"/>
              <p:cNvSpPr txBox="1">
                <a:spLocks noChangeArrowheads="1"/>
              </p:cNvSpPr>
              <p:nvPr/>
            </p:nvSpPr>
            <p:spPr bwMode="auto">
              <a:xfrm>
                <a:off x="1977" y="3438"/>
                <a:ext cx="45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400" b="0">
                    <a:solidFill>
                      <a:srgbClr val="CC0099"/>
                    </a:solidFill>
                    <a:ea typeface="ＭＳ Ｐゴシック" pitchFamily="34" charset="-128"/>
                  </a:rPr>
                  <a:t>TS 93</a:t>
                </a:r>
              </a:p>
            </p:txBody>
          </p:sp>
        </p:grpSp>
        <p:grpSp>
          <p:nvGrpSpPr>
            <p:cNvPr id="7" name="Group 52"/>
            <p:cNvGrpSpPr>
              <a:grpSpLocks/>
            </p:cNvGrpSpPr>
            <p:nvPr/>
          </p:nvGrpSpPr>
          <p:grpSpPr bwMode="auto">
            <a:xfrm>
              <a:off x="200" y="1752"/>
              <a:ext cx="457" cy="292"/>
              <a:chOff x="1977" y="3438"/>
              <a:chExt cx="457" cy="292"/>
            </a:xfrm>
          </p:grpSpPr>
          <p:sp>
            <p:nvSpPr>
              <p:cNvPr id="25636" name="Oval 53"/>
              <p:cNvSpPr>
                <a:spLocks noChangeArrowheads="1"/>
              </p:cNvSpPr>
              <p:nvPr/>
            </p:nvSpPr>
            <p:spPr bwMode="auto">
              <a:xfrm>
                <a:off x="2117" y="3617"/>
                <a:ext cx="130" cy="113"/>
              </a:xfrm>
              <a:prstGeom prst="ellipse">
                <a:avLst/>
              </a:prstGeom>
              <a:solidFill>
                <a:srgbClr val="CC00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37" name="Text Box 54"/>
              <p:cNvSpPr txBox="1">
                <a:spLocks noChangeArrowheads="1"/>
              </p:cNvSpPr>
              <p:nvPr/>
            </p:nvSpPr>
            <p:spPr bwMode="auto">
              <a:xfrm>
                <a:off x="1977" y="3438"/>
                <a:ext cx="45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400" b="0">
                    <a:solidFill>
                      <a:srgbClr val="CC0099"/>
                    </a:solidFill>
                    <a:ea typeface="ＭＳ Ｐゴシック" pitchFamily="34" charset="-128"/>
                  </a:rPr>
                  <a:t> M 89</a:t>
                </a:r>
              </a:p>
            </p:txBody>
          </p:sp>
        </p:grpSp>
        <p:grpSp>
          <p:nvGrpSpPr>
            <p:cNvPr id="8" name="Group 55"/>
            <p:cNvGrpSpPr>
              <a:grpSpLocks/>
            </p:cNvGrpSpPr>
            <p:nvPr/>
          </p:nvGrpSpPr>
          <p:grpSpPr bwMode="auto">
            <a:xfrm>
              <a:off x="757" y="1750"/>
              <a:ext cx="457" cy="292"/>
              <a:chOff x="1977" y="3438"/>
              <a:chExt cx="457" cy="292"/>
            </a:xfrm>
          </p:grpSpPr>
          <p:sp>
            <p:nvSpPr>
              <p:cNvPr id="25634" name="Oval 56"/>
              <p:cNvSpPr>
                <a:spLocks noChangeArrowheads="1"/>
              </p:cNvSpPr>
              <p:nvPr/>
            </p:nvSpPr>
            <p:spPr bwMode="auto">
              <a:xfrm>
                <a:off x="2117" y="3617"/>
                <a:ext cx="130" cy="113"/>
              </a:xfrm>
              <a:prstGeom prst="ellipse">
                <a:avLst/>
              </a:prstGeom>
              <a:solidFill>
                <a:srgbClr val="CC00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35" name="Text Box 57"/>
              <p:cNvSpPr txBox="1">
                <a:spLocks noChangeArrowheads="1"/>
              </p:cNvSpPr>
              <p:nvPr/>
            </p:nvSpPr>
            <p:spPr bwMode="auto">
              <a:xfrm>
                <a:off x="1977" y="3438"/>
                <a:ext cx="45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400" b="0">
                    <a:solidFill>
                      <a:srgbClr val="CC0099"/>
                    </a:solidFill>
                    <a:ea typeface="ＭＳ Ｐゴシック" pitchFamily="34" charset="-128"/>
                  </a:rPr>
                  <a:t> M 91</a:t>
                </a:r>
              </a:p>
            </p:txBody>
          </p:sp>
        </p:grpSp>
      </p:grpSp>
      <p:pic>
        <p:nvPicPr>
          <p:cNvPr id="25612" name="Picture 60" descr="ninatorre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59563" y="4724400"/>
            <a:ext cx="908050" cy="1512888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</p:pic>
      <p:pic>
        <p:nvPicPr>
          <p:cNvPr id="25613" name="Picture 61" descr="adveev - 6"/>
          <p:cNvPicPr>
            <a:picLocks noChangeAspect="1" noChangeArrowheads="1"/>
          </p:cNvPicPr>
          <p:nvPr/>
        </p:nvPicPr>
        <p:blipFill>
          <a:blip r:embed="rId5">
            <a:lum bright="12000" contrast="6000"/>
          </a:blip>
          <a:srcRect/>
          <a:stretch>
            <a:fillRect/>
          </a:stretch>
        </p:blipFill>
        <p:spPr bwMode="auto">
          <a:xfrm>
            <a:off x="4859338" y="4724400"/>
            <a:ext cx="1741487" cy="154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4" name="Picture 63" descr="mita alto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32700" y="4724400"/>
            <a:ext cx="1331913" cy="1000125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</p:pic>
      <p:sp>
        <p:nvSpPr>
          <p:cNvPr id="25615" name="Line 64"/>
          <p:cNvSpPr>
            <a:spLocks noChangeShapeType="1"/>
          </p:cNvSpPr>
          <p:nvPr/>
        </p:nvSpPr>
        <p:spPr bwMode="auto">
          <a:xfrm flipV="1">
            <a:off x="5562600" y="3622675"/>
            <a:ext cx="792163" cy="31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b"/>
          <a:lstStyle/>
          <a:p>
            <a:endParaRPr lang="en-US"/>
          </a:p>
        </p:txBody>
      </p:sp>
      <p:sp>
        <p:nvSpPr>
          <p:cNvPr id="25616" name="Text Box 65"/>
          <p:cNvSpPr txBox="1">
            <a:spLocks noChangeArrowheads="1"/>
          </p:cNvSpPr>
          <p:nvPr/>
        </p:nvSpPr>
        <p:spPr bwMode="auto">
          <a:xfrm>
            <a:off x="4914900" y="3336925"/>
            <a:ext cx="777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>
                <a:solidFill>
                  <a:srgbClr val="5526FF"/>
                </a:solidFill>
                <a:latin typeface="Arial Narrow" pitchFamily="34" charset="0"/>
                <a:ea typeface="ＭＳ Ｐゴシック" pitchFamily="34" charset="-128"/>
              </a:rPr>
              <a:t>NINA-1</a:t>
            </a:r>
          </a:p>
        </p:txBody>
      </p:sp>
      <p:sp>
        <p:nvSpPr>
          <p:cNvPr id="25617" name="Text Box 66"/>
          <p:cNvSpPr txBox="1">
            <a:spLocks noChangeArrowheads="1"/>
          </p:cNvSpPr>
          <p:nvPr/>
        </p:nvSpPr>
        <p:spPr bwMode="auto">
          <a:xfrm>
            <a:off x="5613400" y="3335338"/>
            <a:ext cx="814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>
                <a:solidFill>
                  <a:srgbClr val="5526FF"/>
                </a:solidFill>
                <a:latin typeface="Arial Narrow" pitchFamily="34" charset="0"/>
                <a:ea typeface="ＭＳ Ｐゴシック" pitchFamily="34" charset="-128"/>
              </a:rPr>
              <a:t>NINA-2</a:t>
            </a:r>
          </a:p>
        </p:txBody>
      </p:sp>
      <p:sp>
        <p:nvSpPr>
          <p:cNvPr id="25618" name="Line 67"/>
          <p:cNvSpPr>
            <a:spLocks noChangeShapeType="1"/>
          </p:cNvSpPr>
          <p:nvPr/>
        </p:nvSpPr>
        <p:spPr bwMode="auto">
          <a:xfrm flipV="1">
            <a:off x="3228975" y="4086225"/>
            <a:ext cx="1223963" cy="31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9" name="Text Box 68"/>
          <p:cNvSpPr txBox="1">
            <a:spLocks noChangeArrowheads="1"/>
          </p:cNvSpPr>
          <p:nvPr/>
        </p:nvSpPr>
        <p:spPr bwMode="auto">
          <a:xfrm>
            <a:off x="3389313" y="4059238"/>
            <a:ext cx="1022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>
                <a:solidFill>
                  <a:srgbClr val="20FF4B"/>
                </a:solidFill>
                <a:latin typeface="Arial Narrow" pitchFamily="34" charset="0"/>
                <a:ea typeface="ＭＳ Ｐゴシック" pitchFamily="34" charset="-128"/>
              </a:rPr>
              <a:t>SILEYE-1</a:t>
            </a:r>
            <a:endParaRPr lang="en-GB" sz="1400">
              <a:solidFill>
                <a:srgbClr val="20FF4B"/>
              </a:solidFill>
              <a:latin typeface="Arial Narrow" pitchFamily="34" charset="0"/>
              <a:ea typeface="ＭＳ Ｐゴシック" pitchFamily="34" charset="-128"/>
            </a:endParaRPr>
          </a:p>
        </p:txBody>
      </p:sp>
      <p:sp>
        <p:nvSpPr>
          <p:cNvPr id="25620" name="Line 69"/>
          <p:cNvSpPr>
            <a:spLocks noChangeShapeType="1"/>
          </p:cNvSpPr>
          <p:nvPr/>
        </p:nvSpPr>
        <p:spPr bwMode="auto">
          <a:xfrm flipV="1">
            <a:off x="4483100" y="4073525"/>
            <a:ext cx="1655763" cy="127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1" name="Text Box 70"/>
          <p:cNvSpPr txBox="1">
            <a:spLocks noChangeArrowheads="1"/>
          </p:cNvSpPr>
          <p:nvPr/>
        </p:nvSpPr>
        <p:spPr bwMode="auto">
          <a:xfrm>
            <a:off x="4845050" y="4059238"/>
            <a:ext cx="10239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>
                <a:solidFill>
                  <a:srgbClr val="20FF4B"/>
                </a:solidFill>
                <a:latin typeface="Arial Narrow" pitchFamily="34" charset="0"/>
                <a:ea typeface="ＭＳ Ｐゴシック" pitchFamily="34" charset="-128"/>
              </a:rPr>
              <a:t>SILEYE-2</a:t>
            </a:r>
            <a:endParaRPr lang="en-GB" sz="1400">
              <a:solidFill>
                <a:srgbClr val="20FF4B"/>
              </a:solidFill>
              <a:latin typeface="Arial Narrow" pitchFamily="34" charset="0"/>
              <a:ea typeface="ＭＳ Ｐゴシック" pitchFamily="34" charset="-128"/>
            </a:endParaRPr>
          </a:p>
        </p:txBody>
      </p:sp>
      <p:sp>
        <p:nvSpPr>
          <p:cNvPr id="25622" name="Line 71"/>
          <p:cNvSpPr>
            <a:spLocks noChangeShapeType="1"/>
          </p:cNvSpPr>
          <p:nvPr/>
        </p:nvSpPr>
        <p:spPr bwMode="auto">
          <a:xfrm flipV="1">
            <a:off x="6153150" y="4073525"/>
            <a:ext cx="2578100" cy="31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3" name="Text Box 72"/>
          <p:cNvSpPr txBox="1">
            <a:spLocks noChangeArrowheads="1"/>
          </p:cNvSpPr>
          <p:nvPr/>
        </p:nvSpPr>
        <p:spPr bwMode="auto">
          <a:xfrm>
            <a:off x="6700838" y="4056063"/>
            <a:ext cx="1022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>
                <a:solidFill>
                  <a:srgbClr val="20FF4B"/>
                </a:solidFill>
                <a:latin typeface="Arial Narrow" pitchFamily="34" charset="0"/>
                <a:ea typeface="ＭＳ Ｐゴシック" pitchFamily="34" charset="-128"/>
              </a:rPr>
              <a:t>SILEYE-3</a:t>
            </a:r>
            <a:endParaRPr lang="en-GB" sz="1400">
              <a:solidFill>
                <a:srgbClr val="20FF4B"/>
              </a:solidFill>
              <a:latin typeface="Arial Narrow" pitchFamily="34" charset="0"/>
              <a:ea typeface="ＭＳ Ｐゴシック" pitchFamily="34" charset="-128"/>
            </a:endParaRPr>
          </a:p>
        </p:txBody>
      </p:sp>
      <p:sp>
        <p:nvSpPr>
          <p:cNvPr id="25624" name="Line 73"/>
          <p:cNvSpPr>
            <a:spLocks noChangeShapeType="1"/>
          </p:cNvSpPr>
          <p:nvPr/>
        </p:nvSpPr>
        <p:spPr bwMode="auto">
          <a:xfrm flipV="1">
            <a:off x="7861300" y="4198938"/>
            <a:ext cx="8699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5" name="Text Box 74"/>
          <p:cNvSpPr txBox="1">
            <a:spLocks noChangeArrowheads="1"/>
          </p:cNvSpPr>
          <p:nvPr/>
        </p:nvSpPr>
        <p:spPr bwMode="auto">
          <a:xfrm>
            <a:off x="7997825" y="4183063"/>
            <a:ext cx="1022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>
                <a:solidFill>
                  <a:srgbClr val="20FF4B"/>
                </a:solidFill>
                <a:latin typeface="Arial Narrow" pitchFamily="34" charset="0"/>
                <a:ea typeface="ＭＳ Ｐゴシック" pitchFamily="34" charset="-128"/>
              </a:rPr>
              <a:t>ALTEA</a:t>
            </a:r>
          </a:p>
        </p:txBody>
      </p:sp>
      <p:sp>
        <p:nvSpPr>
          <p:cNvPr id="25626" name="Line 75"/>
          <p:cNvSpPr>
            <a:spLocks noChangeShapeType="1"/>
          </p:cNvSpPr>
          <p:nvPr/>
        </p:nvSpPr>
        <p:spPr bwMode="auto">
          <a:xfrm>
            <a:off x="4843463" y="3624263"/>
            <a:ext cx="7191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b"/>
          <a:lstStyle/>
          <a:p>
            <a:endParaRPr lang="en-US"/>
          </a:p>
        </p:txBody>
      </p:sp>
      <p:sp>
        <p:nvSpPr>
          <p:cNvPr id="46" name="Footer Placeholder 4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</p:spTree>
  </p:cSld>
  <p:clrMapOvr>
    <a:masterClrMapping/>
  </p:clrMapOvr>
  <p:transition advTm="69670"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15875" y="1196975"/>
            <a:ext cx="9340850" cy="5619750"/>
            <a:chOff x="-10" y="754"/>
            <a:chExt cx="5884" cy="3540"/>
          </a:xfrm>
        </p:grpSpPr>
        <p:pic>
          <p:nvPicPr>
            <p:cNvPr id="107525" name="Picture 3"/>
            <p:cNvPicPr>
              <a:picLocks noChangeAspect="1" noChangeArrowheads="1"/>
            </p:cNvPicPr>
            <p:nvPr/>
          </p:nvPicPr>
          <p:blipFill>
            <a:blip r:embed="rId3">
              <a:lum contrast="4000"/>
            </a:blip>
            <a:srcRect b="14294"/>
            <a:stretch>
              <a:fillRect/>
            </a:stretch>
          </p:blipFill>
          <p:spPr bwMode="auto">
            <a:xfrm>
              <a:off x="-10" y="1308"/>
              <a:ext cx="5760" cy="2986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</p:pic>
        <p:sp>
          <p:nvSpPr>
            <p:cNvPr id="107526" name="Oval 4"/>
            <p:cNvSpPr>
              <a:spLocks noChangeArrowheads="1"/>
            </p:cNvSpPr>
            <p:nvPr/>
          </p:nvSpPr>
          <p:spPr bwMode="auto">
            <a:xfrm rot="300000">
              <a:off x="2612" y="3495"/>
              <a:ext cx="106" cy="71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878" y="790"/>
              <a:ext cx="1752" cy="960"/>
              <a:chOff x="888" y="816"/>
              <a:chExt cx="1752" cy="960"/>
            </a:xfrm>
          </p:grpSpPr>
          <p:pic>
            <p:nvPicPr>
              <p:cNvPr id="107538" name="Picture 6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888" y="816"/>
                <a:ext cx="1752" cy="96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07539" name="Text Box 7"/>
              <p:cNvSpPr txBox="1">
                <a:spLocks noChangeArrowheads="1"/>
              </p:cNvSpPr>
              <p:nvPr/>
            </p:nvSpPr>
            <p:spPr bwMode="auto">
              <a:xfrm>
                <a:off x="1346" y="875"/>
                <a:ext cx="271" cy="17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45720" tIns="46800" rIns="45720" bIns="46800" anchor="ctr" anchorCtr="1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750"/>
                  </a:spcBef>
                  <a:buClr>
                    <a:srgbClr val="FF0C0F"/>
                  </a:buClr>
                  <a:buFont typeface="Arial Unicode MS" pitchFamily="34" charset="-128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sz="1200">
                    <a:solidFill>
                      <a:srgbClr val="FF0C0F"/>
                    </a:solidFill>
                    <a:latin typeface="Arial Unicode MS" pitchFamily="34" charset="-128"/>
                    <a:ea typeface="PMingLiU" pitchFamily="18" charset="-120"/>
                  </a:rPr>
                  <a:t>AMS</a:t>
                </a:r>
              </a:p>
            </p:txBody>
          </p:sp>
          <p:sp>
            <p:nvSpPr>
              <p:cNvPr id="107540" name="Rectangle 8"/>
              <p:cNvSpPr>
                <a:spLocks noChangeArrowheads="1"/>
              </p:cNvSpPr>
              <p:nvPr/>
            </p:nvSpPr>
            <p:spPr bwMode="auto">
              <a:xfrm>
                <a:off x="1439" y="1027"/>
                <a:ext cx="83" cy="67"/>
              </a:xfrm>
              <a:prstGeom prst="rect">
                <a:avLst/>
              </a:prstGeom>
              <a:noFill/>
              <a:ln w="19080">
                <a:solidFill>
                  <a:srgbClr val="BD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74857" name="Text Box 9"/>
            <p:cNvSpPr txBox="1">
              <a:spLocks noChangeArrowheads="1"/>
            </p:cNvSpPr>
            <p:nvPr/>
          </p:nvSpPr>
          <p:spPr bwMode="auto">
            <a:xfrm>
              <a:off x="-9" y="754"/>
              <a:ext cx="1235" cy="44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buClr>
                  <a:srgbClr val="FF0000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sz="2000">
                  <a:solidFill>
                    <a:srgbClr val="FF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PMingLiU" pitchFamily="18" charset="-120"/>
                </a:rPr>
                <a:t>PAMELA AMS </a:t>
              </a:r>
            </a:p>
            <a:p>
              <a:pPr>
                <a:lnSpc>
                  <a:spcPct val="100000"/>
                </a:lnSpc>
                <a:buClr>
                  <a:srgbClr val="FF0000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sz="2000">
                  <a:solidFill>
                    <a:srgbClr val="FF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PMingLiU" pitchFamily="18" charset="-120"/>
                </a:rPr>
                <a:t>in Space</a:t>
              </a:r>
            </a:p>
          </p:txBody>
        </p:sp>
        <p:sp>
          <p:nvSpPr>
            <p:cNvPr id="107529" name="AutoShape 10"/>
            <p:cNvSpPr>
              <a:spLocks noChangeArrowheads="1"/>
            </p:cNvSpPr>
            <p:nvPr/>
          </p:nvSpPr>
          <p:spPr bwMode="auto">
            <a:xfrm>
              <a:off x="711" y="1093"/>
              <a:ext cx="128" cy="432"/>
            </a:xfrm>
            <a:prstGeom prst="downArrow">
              <a:avLst>
                <a:gd name="adj1" fmla="val 50000"/>
                <a:gd name="adj2" fmla="val 84375"/>
              </a:avLst>
            </a:prstGeom>
            <a:solidFill>
              <a:srgbClr val="FF9900"/>
            </a:solidFill>
            <a:ln w="936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530" name="AutoShape 11"/>
            <p:cNvSpPr>
              <a:spLocks noChangeArrowheads="1"/>
            </p:cNvSpPr>
            <p:nvPr/>
          </p:nvSpPr>
          <p:spPr bwMode="auto">
            <a:xfrm>
              <a:off x="3534" y="2086"/>
              <a:ext cx="128" cy="432"/>
            </a:xfrm>
            <a:prstGeom prst="downArrow">
              <a:avLst>
                <a:gd name="adj1" fmla="val 50000"/>
                <a:gd name="adj2" fmla="val 84375"/>
              </a:avLst>
            </a:prstGeom>
            <a:solidFill>
              <a:srgbClr val="CC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4860" name="Text Box 12"/>
            <p:cNvSpPr txBox="1">
              <a:spLocks noChangeArrowheads="1"/>
            </p:cNvSpPr>
            <p:nvPr/>
          </p:nvSpPr>
          <p:spPr bwMode="auto">
            <a:xfrm>
              <a:off x="2605" y="2038"/>
              <a:ext cx="986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buClr>
                  <a:srgbClr val="CC0000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>
                  <a:solidFill>
                    <a:srgbClr val="CC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PMingLiU" pitchFamily="18" charset="-120"/>
                </a:rPr>
                <a:t>Accelerators</a:t>
              </a:r>
            </a:p>
          </p:txBody>
        </p:sp>
        <p:sp>
          <p:nvSpPr>
            <p:cNvPr id="107532" name="Text Box 13"/>
            <p:cNvSpPr txBox="1">
              <a:spLocks noChangeArrowheads="1"/>
            </p:cNvSpPr>
            <p:nvPr/>
          </p:nvSpPr>
          <p:spPr bwMode="auto">
            <a:xfrm>
              <a:off x="1388" y="3561"/>
              <a:ext cx="3117" cy="5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buClr>
                  <a:srgbClr val="CC0000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600" i="1">
                  <a:solidFill>
                    <a:srgbClr val="CC0000"/>
                  </a:solidFill>
                  <a:ea typeface="PMingLiU" pitchFamily="18" charset="-120"/>
                </a:rPr>
                <a:t>The Big Bang origin of the Universe requires </a:t>
              </a:r>
            </a:p>
            <a:p>
              <a:pPr algn="ctr">
                <a:lnSpc>
                  <a:spcPct val="100000"/>
                </a:lnSpc>
                <a:buClr>
                  <a:srgbClr val="CC0000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i="1">
                  <a:solidFill>
                    <a:srgbClr val="CC0000"/>
                  </a:solidFill>
                  <a:ea typeface="PMingLiU" pitchFamily="18" charset="-120"/>
                </a:rPr>
                <a:t>matter</a:t>
              </a:r>
              <a:r>
                <a:rPr lang="en-GB" sz="1600" i="1">
                  <a:solidFill>
                    <a:srgbClr val="CC0000"/>
                  </a:solidFill>
                  <a:ea typeface="PMingLiU" pitchFamily="18" charset="-120"/>
                </a:rPr>
                <a:t> and </a:t>
              </a:r>
              <a:r>
                <a:rPr lang="en-GB" i="1">
                  <a:solidFill>
                    <a:srgbClr val="CC0000"/>
                  </a:solidFill>
                  <a:ea typeface="PMingLiU" pitchFamily="18" charset="-120"/>
                </a:rPr>
                <a:t>antimatter</a:t>
              </a:r>
            </a:p>
            <a:p>
              <a:pPr algn="ctr">
                <a:lnSpc>
                  <a:spcPct val="100000"/>
                </a:lnSpc>
                <a:buClr>
                  <a:srgbClr val="CC0000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600" i="1">
                  <a:solidFill>
                    <a:srgbClr val="CC0000"/>
                  </a:solidFill>
                  <a:ea typeface="PMingLiU" pitchFamily="18" charset="-120"/>
                </a:rPr>
                <a:t>to be equally abundant at the very hot beginning</a:t>
              </a:r>
            </a:p>
          </p:txBody>
        </p:sp>
        <p:sp>
          <p:nvSpPr>
            <p:cNvPr id="107533" name="Text Box 14"/>
            <p:cNvSpPr txBox="1">
              <a:spLocks noChangeArrowheads="1"/>
            </p:cNvSpPr>
            <p:nvPr/>
          </p:nvSpPr>
          <p:spPr bwMode="auto">
            <a:xfrm rot="1860000">
              <a:off x="-4" y="1879"/>
              <a:ext cx="2591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buClr>
                  <a:srgbClr val="99CCFF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600">
                  <a:solidFill>
                    <a:srgbClr val="99CCFF"/>
                  </a:solidFill>
                  <a:ea typeface="PMingLiU" pitchFamily="18" charset="-120"/>
                </a:rPr>
                <a:t>Search for the existence of anti Universe</a:t>
              </a:r>
            </a:p>
          </p:txBody>
        </p:sp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3542" y="790"/>
              <a:ext cx="1775" cy="911"/>
              <a:chOff x="3552" y="816"/>
              <a:chExt cx="1775" cy="911"/>
            </a:xfrm>
          </p:grpSpPr>
          <p:pic>
            <p:nvPicPr>
              <p:cNvPr id="107536" name="Picture 16"/>
              <p:cNvPicPr>
                <a:picLocks noChangeAspect="1" noChangeArrowheads="1"/>
              </p:cNvPicPr>
              <p:nvPr/>
            </p:nvPicPr>
            <p:blipFill>
              <a:blip r:embed="rId5"/>
              <a:srcRect l="20682" t="20348" b="17441"/>
              <a:stretch>
                <a:fillRect/>
              </a:stretch>
            </p:blipFill>
            <p:spPr bwMode="auto">
              <a:xfrm>
                <a:off x="3552" y="816"/>
                <a:ext cx="1776" cy="912"/>
              </a:xfrm>
              <a:prstGeom prst="rect">
                <a:avLst/>
              </a:prstGeom>
              <a:noFill/>
              <a:ln w="38160">
                <a:solidFill>
                  <a:srgbClr val="FFFFFF"/>
                </a:solidFill>
                <a:miter lim="800000"/>
                <a:headEnd/>
                <a:tailEnd/>
              </a:ln>
            </p:spPr>
          </p:pic>
          <p:sp>
            <p:nvSpPr>
              <p:cNvPr id="107537" name="Freeform 17"/>
              <p:cNvSpPr>
                <a:spLocks noChangeArrowheads="1"/>
              </p:cNvSpPr>
              <p:nvPr/>
            </p:nvSpPr>
            <p:spPr bwMode="auto">
              <a:xfrm>
                <a:off x="3706" y="918"/>
                <a:ext cx="1605" cy="537"/>
              </a:xfrm>
              <a:custGeom>
                <a:avLst/>
                <a:gdLst>
                  <a:gd name="T0" fmla="*/ 3 w 1996"/>
                  <a:gd name="T1" fmla="*/ 29 h 726"/>
                  <a:gd name="T2" fmla="*/ 2 w 1996"/>
                  <a:gd name="T3" fmla="*/ 26 h 726"/>
                  <a:gd name="T4" fmla="*/ 0 w 1996"/>
                  <a:gd name="T5" fmla="*/ 21 h 726"/>
                  <a:gd name="T6" fmla="*/ 5 w 1996"/>
                  <a:gd name="T7" fmla="*/ 16 h 726"/>
                  <a:gd name="T8" fmla="*/ 14 w 1996"/>
                  <a:gd name="T9" fmla="*/ 12 h 726"/>
                  <a:gd name="T10" fmla="*/ 25 w 1996"/>
                  <a:gd name="T11" fmla="*/ 9 h 726"/>
                  <a:gd name="T12" fmla="*/ 44 w 1996"/>
                  <a:gd name="T13" fmla="*/ 5 h 726"/>
                  <a:gd name="T14" fmla="*/ 62 w 1996"/>
                  <a:gd name="T15" fmla="*/ 4 h 726"/>
                  <a:gd name="T16" fmla="*/ 84 w 1996"/>
                  <a:gd name="T17" fmla="*/ 1 h 726"/>
                  <a:gd name="T18" fmla="*/ 114 w 1996"/>
                  <a:gd name="T19" fmla="*/ 1 h 726"/>
                  <a:gd name="T20" fmla="*/ 133 w 1996"/>
                  <a:gd name="T21" fmla="*/ 0 h 726"/>
                  <a:gd name="T22" fmla="*/ 158 w 1996"/>
                  <a:gd name="T23" fmla="*/ 1 h 726"/>
                  <a:gd name="T24" fmla="*/ 182 w 1996"/>
                  <a:gd name="T25" fmla="*/ 1 h 726"/>
                  <a:gd name="T26" fmla="*/ 202 w 1996"/>
                  <a:gd name="T27" fmla="*/ 2 h 726"/>
                  <a:gd name="T28" fmla="*/ 232 w 1996"/>
                  <a:gd name="T29" fmla="*/ 5 h 726"/>
                  <a:gd name="T30" fmla="*/ 257 w 1996"/>
                  <a:gd name="T31" fmla="*/ 10 h 726"/>
                  <a:gd name="T32" fmla="*/ 270 w 1996"/>
                  <a:gd name="T33" fmla="*/ 15 h 726"/>
                  <a:gd name="T34" fmla="*/ 275 w 1996"/>
                  <a:gd name="T35" fmla="*/ 18 h 726"/>
                  <a:gd name="T36" fmla="*/ 280 w 1996"/>
                  <a:gd name="T37" fmla="*/ 21 h 726"/>
                  <a:gd name="T38" fmla="*/ 281 w 1996"/>
                  <a:gd name="T39" fmla="*/ 26 h 726"/>
                  <a:gd name="T40" fmla="*/ 279 w 1996"/>
                  <a:gd name="T41" fmla="*/ 30 h 726"/>
                  <a:gd name="T42" fmla="*/ 273 w 1996"/>
                  <a:gd name="T43" fmla="*/ 36 h 726"/>
                  <a:gd name="T44" fmla="*/ 262 w 1996"/>
                  <a:gd name="T45" fmla="*/ 39 h 726"/>
                  <a:gd name="T46" fmla="*/ 251 w 1996"/>
                  <a:gd name="T47" fmla="*/ 43 h 726"/>
                  <a:gd name="T48" fmla="*/ 235 w 1996"/>
                  <a:gd name="T49" fmla="*/ 45 h 726"/>
                  <a:gd name="T50" fmla="*/ 216 w 1996"/>
                  <a:gd name="T51" fmla="*/ 47 h 726"/>
                  <a:gd name="T52" fmla="*/ 196 w 1996"/>
                  <a:gd name="T53" fmla="*/ 47 h 726"/>
                  <a:gd name="T54" fmla="*/ 166 w 1996"/>
                  <a:gd name="T55" fmla="*/ 47 h 726"/>
                  <a:gd name="T56" fmla="*/ 138 w 1996"/>
                  <a:gd name="T57" fmla="*/ 48 h 726"/>
                  <a:gd name="T58" fmla="*/ 103 w 1996"/>
                  <a:gd name="T59" fmla="*/ 47 h 726"/>
                  <a:gd name="T60" fmla="*/ 81 w 1996"/>
                  <a:gd name="T61" fmla="*/ 46 h 726"/>
                  <a:gd name="T62" fmla="*/ 69 w 1996"/>
                  <a:gd name="T63" fmla="*/ 44 h 726"/>
                  <a:gd name="T64" fmla="*/ 51 w 1996"/>
                  <a:gd name="T65" fmla="*/ 43 h 726"/>
                  <a:gd name="T66" fmla="*/ 35 w 1996"/>
                  <a:gd name="T67" fmla="*/ 39 h 726"/>
                  <a:gd name="T68" fmla="*/ 25 w 1996"/>
                  <a:gd name="T69" fmla="*/ 37 h 726"/>
                  <a:gd name="T70" fmla="*/ 14 w 1996"/>
                  <a:gd name="T71" fmla="*/ 35 h 726"/>
                  <a:gd name="T72" fmla="*/ 7 w 1996"/>
                  <a:gd name="T73" fmla="*/ 32 h 726"/>
                  <a:gd name="T74" fmla="*/ 3 w 1996"/>
                  <a:gd name="T75" fmla="*/ 29 h 72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996"/>
                  <a:gd name="T115" fmla="*/ 0 h 726"/>
                  <a:gd name="T116" fmla="*/ 1996 w 1996"/>
                  <a:gd name="T117" fmla="*/ 726 h 72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996" h="726">
                    <a:moveTo>
                      <a:pt x="22" y="440"/>
                    </a:moveTo>
                    <a:lnTo>
                      <a:pt x="2" y="388"/>
                    </a:lnTo>
                    <a:lnTo>
                      <a:pt x="0" y="320"/>
                    </a:lnTo>
                    <a:lnTo>
                      <a:pt x="32" y="234"/>
                    </a:lnTo>
                    <a:lnTo>
                      <a:pt x="104" y="176"/>
                    </a:lnTo>
                    <a:lnTo>
                      <a:pt x="176" y="138"/>
                    </a:lnTo>
                    <a:lnTo>
                      <a:pt x="312" y="86"/>
                    </a:lnTo>
                    <a:lnTo>
                      <a:pt x="440" y="52"/>
                    </a:lnTo>
                    <a:lnTo>
                      <a:pt x="596" y="22"/>
                    </a:lnTo>
                    <a:lnTo>
                      <a:pt x="812" y="2"/>
                    </a:lnTo>
                    <a:lnTo>
                      <a:pt x="946" y="0"/>
                    </a:lnTo>
                    <a:lnTo>
                      <a:pt x="1122" y="2"/>
                    </a:lnTo>
                    <a:lnTo>
                      <a:pt x="1290" y="12"/>
                    </a:lnTo>
                    <a:lnTo>
                      <a:pt x="1432" y="30"/>
                    </a:lnTo>
                    <a:lnTo>
                      <a:pt x="1644" y="84"/>
                    </a:lnTo>
                    <a:lnTo>
                      <a:pt x="1824" y="156"/>
                    </a:lnTo>
                    <a:lnTo>
                      <a:pt x="1924" y="224"/>
                    </a:lnTo>
                    <a:lnTo>
                      <a:pt x="1956" y="260"/>
                    </a:lnTo>
                    <a:lnTo>
                      <a:pt x="1992" y="330"/>
                    </a:lnTo>
                    <a:lnTo>
                      <a:pt x="1996" y="392"/>
                    </a:lnTo>
                    <a:lnTo>
                      <a:pt x="1986" y="460"/>
                    </a:lnTo>
                    <a:lnTo>
                      <a:pt x="1942" y="538"/>
                    </a:lnTo>
                    <a:lnTo>
                      <a:pt x="1866" y="598"/>
                    </a:lnTo>
                    <a:lnTo>
                      <a:pt x="1788" y="640"/>
                    </a:lnTo>
                    <a:lnTo>
                      <a:pt x="1670" y="678"/>
                    </a:lnTo>
                    <a:lnTo>
                      <a:pt x="1534" y="698"/>
                    </a:lnTo>
                    <a:lnTo>
                      <a:pt x="1398" y="712"/>
                    </a:lnTo>
                    <a:lnTo>
                      <a:pt x="1184" y="722"/>
                    </a:lnTo>
                    <a:lnTo>
                      <a:pt x="984" y="726"/>
                    </a:lnTo>
                    <a:lnTo>
                      <a:pt x="730" y="712"/>
                    </a:lnTo>
                    <a:lnTo>
                      <a:pt x="580" y="692"/>
                    </a:lnTo>
                    <a:lnTo>
                      <a:pt x="492" y="670"/>
                    </a:lnTo>
                    <a:lnTo>
                      <a:pt x="364" y="640"/>
                    </a:lnTo>
                    <a:lnTo>
                      <a:pt x="252" y="600"/>
                    </a:lnTo>
                    <a:lnTo>
                      <a:pt x="174" y="564"/>
                    </a:lnTo>
                    <a:lnTo>
                      <a:pt x="102" y="522"/>
                    </a:lnTo>
                    <a:lnTo>
                      <a:pt x="56" y="482"/>
                    </a:lnTo>
                    <a:lnTo>
                      <a:pt x="22" y="440"/>
                    </a:lnTo>
                    <a:close/>
                  </a:path>
                </a:pathLst>
              </a:custGeom>
              <a:noFill/>
              <a:ln w="63360">
                <a:solidFill>
                  <a:srgbClr val="FF0000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7535" name="Text Box 18"/>
            <p:cNvSpPr txBox="1">
              <a:spLocks noChangeArrowheads="1"/>
            </p:cNvSpPr>
            <p:nvPr/>
          </p:nvSpPr>
          <p:spPr bwMode="auto">
            <a:xfrm rot="-1920000">
              <a:off x="3546" y="1849"/>
              <a:ext cx="2328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buClr>
                  <a:srgbClr val="99CCFF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600">
                  <a:solidFill>
                    <a:srgbClr val="99CCFF"/>
                  </a:solidFill>
                  <a:ea typeface="PMingLiU" pitchFamily="18" charset="-120"/>
                </a:rPr>
                <a:t>Search for the origin of the Universe</a:t>
              </a:r>
            </a:p>
          </p:txBody>
        </p:sp>
      </p:grpSp>
      <p:sp>
        <p:nvSpPr>
          <p:cNvPr id="974867" name="Rectangle 19"/>
          <p:cNvSpPr>
            <a:spLocks noGrp="1" noChangeArrowheads="1"/>
          </p:cNvSpPr>
          <p:nvPr>
            <p:ph type="title"/>
          </p:nvPr>
        </p:nvSpPr>
        <p:spPr>
          <a:xfrm>
            <a:off x="0" y="160338"/>
            <a:ext cx="9396413" cy="1006475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3000" smtClean="0"/>
              <a:t>Search for the existence of Antimatter in the Universe</a:t>
            </a:r>
            <a:br>
              <a:rPr lang="en-US" sz="3000" smtClean="0"/>
            </a:br>
            <a:endParaRPr lang="it-IT" sz="3000" smtClean="0"/>
          </a:p>
        </p:txBody>
      </p:sp>
    </p:spTree>
  </p:cSld>
  <p:clrMapOvr>
    <a:masterClrMapping/>
  </p:clrMapOvr>
  <p:transition advTm="1778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smtClean="0"/>
              <a:t>What about heavy antinuclei?</a:t>
            </a:r>
          </a:p>
        </p:txBody>
      </p:sp>
      <p:sp>
        <p:nvSpPr>
          <p:cNvPr id="976899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1341438"/>
            <a:ext cx="7905750" cy="4483100"/>
          </a:xfrm>
          <a:solidFill>
            <a:srgbClr val="FFFF66"/>
          </a:solidFill>
        </p:spPr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en-GB" sz="2400" b="1" dirty="0" smtClean="0"/>
              <a:t>The discovery of one nucleus of antimatter (Z≥2) in the cosmic rays would have profound implications for both particle physics and astrophysics.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en-GB" sz="2400" dirty="0" smtClean="0"/>
          </a:p>
          <a:p>
            <a:pPr lvl="1" eaLnBrk="1" hangingPunct="1">
              <a:lnSpc>
                <a:spcPct val="120000"/>
              </a:lnSpc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For a Baryon Symmetric Universe Gamma rays limits put any domain of antimatter more than 100 </a:t>
            </a:r>
            <a:r>
              <a:rPr lang="en-GB" sz="2400" b="1" dirty="0" err="1" smtClean="0">
                <a:solidFill>
                  <a:schemeClr val="tx1"/>
                </a:solidFill>
              </a:rPr>
              <a:t>Mpc</a:t>
            </a:r>
            <a:r>
              <a:rPr lang="en-GB" sz="2400" b="1" dirty="0" smtClean="0">
                <a:solidFill>
                  <a:schemeClr val="tx1"/>
                </a:solidFill>
              </a:rPr>
              <a:t> away </a:t>
            </a:r>
          </a:p>
          <a:p>
            <a:pPr lvl="1" eaLnBrk="1" hangingPunct="1">
              <a:lnSpc>
                <a:spcPct val="120000"/>
              </a:lnSpc>
              <a:buFontTx/>
              <a:buNone/>
              <a:defRPr/>
            </a:pPr>
            <a:r>
              <a:rPr lang="en-GB" sz="2400" i="1" dirty="0" smtClean="0">
                <a:solidFill>
                  <a:schemeClr val="tx1"/>
                </a:solidFill>
              </a:rPr>
              <a:t>    </a:t>
            </a:r>
            <a:r>
              <a:rPr lang="en-GB" sz="1600" i="1" dirty="0" smtClean="0">
                <a:solidFill>
                  <a:schemeClr val="tx1"/>
                </a:solidFill>
              </a:rPr>
              <a:t>(</a:t>
            </a:r>
            <a:r>
              <a:rPr lang="en-GB" sz="1600" i="1" dirty="0" err="1" smtClean="0">
                <a:solidFill>
                  <a:schemeClr val="tx1"/>
                </a:solidFill>
              </a:rPr>
              <a:t>Steigman</a:t>
            </a:r>
            <a:r>
              <a:rPr lang="en-GB" sz="1600" i="1" dirty="0" smtClean="0">
                <a:solidFill>
                  <a:schemeClr val="tx1"/>
                </a:solidFill>
              </a:rPr>
              <a:t> (1976) Ann Rev. </a:t>
            </a:r>
            <a:r>
              <a:rPr lang="en-GB" sz="1600" i="1" dirty="0" err="1" smtClean="0">
                <a:solidFill>
                  <a:schemeClr val="tx1"/>
                </a:solidFill>
              </a:rPr>
              <a:t>Astr</a:t>
            </a:r>
            <a:r>
              <a:rPr lang="en-GB" sz="1600" i="1" dirty="0" smtClean="0">
                <a:solidFill>
                  <a:schemeClr val="tx1"/>
                </a:solidFill>
              </a:rPr>
              <a:t>. </a:t>
            </a:r>
            <a:r>
              <a:rPr lang="en-GB" sz="1600" i="1" dirty="0" err="1" smtClean="0">
                <a:solidFill>
                  <a:schemeClr val="tx1"/>
                </a:solidFill>
              </a:rPr>
              <a:t>Astrophys</a:t>
            </a:r>
            <a:r>
              <a:rPr lang="en-GB" sz="1600" i="1" dirty="0" smtClean="0">
                <a:solidFill>
                  <a:schemeClr val="tx1"/>
                </a:solidFill>
              </a:rPr>
              <a:t>., </a:t>
            </a:r>
            <a:r>
              <a:rPr lang="en-GB" sz="1600" b="1" i="1" dirty="0" smtClean="0">
                <a:solidFill>
                  <a:schemeClr val="tx1"/>
                </a:solidFill>
              </a:rPr>
              <a:t>14</a:t>
            </a:r>
            <a:r>
              <a:rPr lang="en-GB" sz="1600" i="1" dirty="0" smtClean="0">
                <a:solidFill>
                  <a:schemeClr val="tx1"/>
                </a:solidFill>
              </a:rPr>
              <a:t>, 339; </a:t>
            </a:r>
            <a:r>
              <a:rPr lang="en-GB" sz="1600" i="1" dirty="0" err="1" smtClean="0">
                <a:solidFill>
                  <a:schemeClr val="tx1"/>
                </a:solidFill>
              </a:rPr>
              <a:t>Dudarerwicz</a:t>
            </a:r>
            <a:r>
              <a:rPr lang="en-GB" sz="1600" i="1" dirty="0" smtClean="0">
                <a:solidFill>
                  <a:schemeClr val="tx1"/>
                </a:solidFill>
              </a:rPr>
              <a:t> and </a:t>
            </a:r>
            <a:r>
              <a:rPr lang="en-GB" sz="1600" i="1" dirty="0" err="1" smtClean="0">
                <a:solidFill>
                  <a:schemeClr val="tx1"/>
                </a:solidFill>
              </a:rPr>
              <a:t>Wolfendale</a:t>
            </a:r>
            <a:r>
              <a:rPr lang="en-GB" sz="1600" i="1" dirty="0" smtClean="0">
                <a:solidFill>
                  <a:schemeClr val="tx1"/>
                </a:solidFill>
              </a:rPr>
              <a:t> (1994) M.N.R.A. </a:t>
            </a:r>
            <a:r>
              <a:rPr lang="en-GB" sz="1600" b="1" i="1" dirty="0" smtClean="0">
                <a:solidFill>
                  <a:schemeClr val="tx1"/>
                </a:solidFill>
              </a:rPr>
              <a:t>268</a:t>
            </a:r>
            <a:r>
              <a:rPr lang="en-GB" sz="1600" i="1" dirty="0" smtClean="0">
                <a:solidFill>
                  <a:schemeClr val="tx1"/>
                </a:solidFill>
              </a:rPr>
              <a:t>, 609, A.G. Cohen, A. De </a:t>
            </a:r>
            <a:r>
              <a:rPr lang="en-GB" sz="1600" i="1" dirty="0" err="1" smtClean="0">
                <a:solidFill>
                  <a:schemeClr val="tx1"/>
                </a:solidFill>
              </a:rPr>
              <a:t>Rujula</a:t>
            </a:r>
            <a:r>
              <a:rPr lang="en-GB" sz="1600" i="1" dirty="0" smtClean="0">
                <a:solidFill>
                  <a:schemeClr val="tx1"/>
                </a:solidFill>
              </a:rPr>
              <a:t> and S.L. Glashow, </a:t>
            </a:r>
            <a:r>
              <a:rPr lang="en-GB" sz="1600" i="1" dirty="0" err="1" smtClean="0">
                <a:solidFill>
                  <a:schemeClr val="tx1"/>
                </a:solidFill>
              </a:rPr>
              <a:t>Astrophys</a:t>
            </a:r>
            <a:r>
              <a:rPr lang="en-GB" sz="1600" i="1" dirty="0" smtClean="0">
                <a:solidFill>
                  <a:schemeClr val="tx1"/>
                </a:solidFill>
              </a:rPr>
              <a:t>. J. 495, 539, 1998)</a:t>
            </a:r>
          </a:p>
          <a:p>
            <a:pPr lvl="1" eaLnBrk="1" hangingPunct="1">
              <a:lnSpc>
                <a:spcPct val="120000"/>
              </a:lnSpc>
              <a:buFontTx/>
              <a:buNone/>
              <a:defRPr/>
            </a:pPr>
            <a:endParaRPr lang="en-GB" sz="1600" i="1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</p:spTree>
  </p:cSld>
  <p:clrMapOvr>
    <a:masterClrMapping/>
  </p:clrMapOvr>
  <p:transition advTm="2886"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62000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GB" smtClean="0"/>
              <a:t>Antimatter Direct research</a:t>
            </a:r>
            <a:endParaRPr lang="it-IT" smtClean="0"/>
          </a:p>
        </p:txBody>
      </p:sp>
      <p:sp>
        <p:nvSpPr>
          <p:cNvPr id="977923" name="Rectangle 3"/>
          <p:cNvSpPr>
            <a:spLocks noGrp="1" noChangeArrowheads="1"/>
          </p:cNvSpPr>
          <p:nvPr>
            <p:ph idx="1"/>
          </p:nvPr>
        </p:nvSpPr>
        <p:spPr>
          <a:solidFill>
            <a:srgbClr val="FFFF66"/>
          </a:solidFill>
        </p:spPr>
        <p:txBody>
          <a:bodyPr/>
          <a:lstStyle/>
          <a:p>
            <a:pPr eaLnBrk="1" hangingPunct="1">
              <a:defRPr/>
            </a:pPr>
            <a:r>
              <a:rPr lang="it-IT" sz="2800" b="1" dirty="0" smtClean="0">
                <a:solidFill>
                  <a:srgbClr val="C00000"/>
                </a:solidFill>
              </a:rPr>
              <a:t>Antimatter</a:t>
            </a:r>
            <a:r>
              <a:rPr lang="it-IT" sz="2800" dirty="0" smtClean="0"/>
              <a:t> which has escaped as a cosmic ray from a distant antigalaxy </a:t>
            </a:r>
          </a:p>
          <a:p>
            <a:pPr lvl="1" eaLnBrk="1" hangingPunct="1">
              <a:buFontTx/>
              <a:buNone/>
              <a:defRPr/>
            </a:pPr>
            <a:r>
              <a:rPr lang="it-IT" sz="2000" dirty="0" smtClean="0">
                <a:solidFill>
                  <a:schemeClr val="tx1"/>
                </a:solidFill>
              </a:rPr>
              <a:t>	</a:t>
            </a:r>
            <a:r>
              <a:rPr lang="it-IT" sz="2000" i="1" dirty="0" smtClean="0">
                <a:solidFill>
                  <a:schemeClr val="tx1"/>
                </a:solidFill>
              </a:rPr>
              <a:t>Streitmatter, R. E., Nuovo Cimento, 19, 835 (1996)</a:t>
            </a:r>
            <a:r>
              <a:rPr lang="ar-SA" sz="2000" i="1" dirty="0" smtClean="0">
                <a:solidFill>
                  <a:schemeClr val="tx1"/>
                </a:solidFill>
              </a:rPr>
              <a:t>‏</a:t>
            </a:r>
            <a:endParaRPr lang="it-IT" sz="2000" i="1" dirty="0" smtClean="0">
              <a:solidFill>
                <a:schemeClr val="tx1"/>
              </a:solidFill>
            </a:endParaRPr>
          </a:p>
          <a:p>
            <a:pPr lvl="1" eaLnBrk="1" hangingPunct="1">
              <a:buFontTx/>
              <a:buNone/>
              <a:defRPr/>
            </a:pPr>
            <a:endParaRPr lang="it-IT" sz="2000" i="1" dirty="0" smtClean="0"/>
          </a:p>
          <a:p>
            <a:pPr lvl="1" eaLnBrk="1" hangingPunct="1">
              <a:buFontTx/>
              <a:buNone/>
              <a:defRPr/>
            </a:pPr>
            <a:endParaRPr lang="it-IT" sz="2000" i="1" dirty="0" smtClean="0"/>
          </a:p>
          <a:p>
            <a:pPr eaLnBrk="1" hangingPunct="1">
              <a:defRPr/>
            </a:pPr>
            <a:r>
              <a:rPr lang="it-IT" sz="2800" b="1" dirty="0" smtClean="0">
                <a:solidFill>
                  <a:srgbClr val="C00000"/>
                </a:solidFill>
              </a:rPr>
              <a:t>Antimatter</a:t>
            </a:r>
            <a:r>
              <a:rPr lang="it-IT" sz="2800" dirty="0" smtClean="0">
                <a:solidFill>
                  <a:srgbClr val="C00000"/>
                </a:solidFill>
              </a:rPr>
              <a:t>  </a:t>
            </a:r>
            <a:r>
              <a:rPr lang="it-IT" sz="2800" dirty="0" smtClean="0"/>
              <a:t>from  globular clusters of antistars in our Galaxy as antistellar wind or  anti-supernovae explosion</a:t>
            </a:r>
          </a:p>
          <a:p>
            <a:pPr lvl="1" eaLnBrk="1" hangingPunct="1">
              <a:buFontTx/>
              <a:buNone/>
              <a:defRPr/>
            </a:pPr>
            <a:r>
              <a:rPr lang="it-IT" dirty="0" smtClean="0">
                <a:solidFill>
                  <a:schemeClr val="tx1"/>
                </a:solidFill>
              </a:rPr>
              <a:t>	</a:t>
            </a:r>
            <a:r>
              <a:rPr lang="it-IT" sz="2000" i="1" dirty="0" smtClean="0">
                <a:solidFill>
                  <a:schemeClr val="tx1"/>
                </a:solidFill>
              </a:rPr>
              <a:t>K. M. Belotsky et al., Phys. Atom. Nucl. 63, 233  (2000), astro-ph/9807027</a:t>
            </a:r>
          </a:p>
          <a:p>
            <a:pPr eaLnBrk="1" hangingPunct="1">
              <a:defRPr/>
            </a:pPr>
            <a:endParaRPr lang="it-IT" sz="2800" i="1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</p:spTree>
  </p:cSld>
  <p:clrMapOvr>
    <a:masterClrMapping/>
  </p:clrMapOvr>
  <p:transition advTm="1389"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32775" cy="762000"/>
          </a:xfrm>
        </p:spPr>
        <p:txBody>
          <a:bodyPr lIns="90000" tIns="46800" rIns="90000" bIns="46800">
            <a:spAutoFit/>
          </a:bodyPr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mtClean="0"/>
              <a:t>Cosmic-ray antimatter search</a:t>
            </a:r>
          </a:p>
        </p:txBody>
      </p:sp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5684838" y="4508500"/>
            <a:ext cx="3495675" cy="2006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400" b="0">
                <a:solidFill>
                  <a:schemeClr val="tx1"/>
                </a:solidFill>
              </a:rPr>
              <a:t>“We must regard it rather an accident that the Earth and presumably the whole Solar System contains a preponderance of negative electrons and positive protons. It is quite possible that for some of the stars it is the other way about”</a:t>
            </a:r>
          </a:p>
          <a:p>
            <a:pPr>
              <a:lnSpc>
                <a:spcPct val="100000"/>
              </a:lnSpc>
              <a:buClr>
                <a:srgbClr val="0000CC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400" b="0" i="1">
                <a:solidFill>
                  <a:schemeClr val="tx1"/>
                </a:solidFill>
              </a:rPr>
              <a:t>                                                      </a:t>
            </a:r>
          </a:p>
          <a:p>
            <a:pPr>
              <a:lnSpc>
                <a:spcPct val="100000"/>
              </a:lnSpc>
              <a:buClr>
                <a:srgbClr val="0000CC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400" b="0" i="1">
                <a:solidFill>
                  <a:schemeClr val="tx1"/>
                </a:solidFill>
              </a:rPr>
              <a:t>                                                     </a:t>
            </a:r>
          </a:p>
          <a:p>
            <a:pPr>
              <a:lnSpc>
                <a:spcPct val="100000"/>
              </a:lnSpc>
              <a:buClr>
                <a:srgbClr val="0000CC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400" b="0" i="1">
                <a:solidFill>
                  <a:schemeClr val="tx1"/>
                </a:solidFill>
              </a:rPr>
              <a:t>P. Dirac, Nobel lecture (1933)</a:t>
            </a:r>
            <a:r>
              <a:rPr lang="ar-SA" sz="1400" b="0" i="1">
                <a:solidFill>
                  <a:schemeClr val="tx1"/>
                </a:solidFill>
              </a:rPr>
              <a:t>‏</a:t>
            </a:r>
            <a:endParaRPr lang="en-GB" sz="1400" b="0" i="1">
              <a:solidFill>
                <a:schemeClr val="tx1"/>
              </a:solidFill>
            </a:endParaRPr>
          </a:p>
        </p:txBody>
      </p:sp>
      <p:pic>
        <p:nvPicPr>
          <p:cNvPr id="1105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044575"/>
            <a:ext cx="5486400" cy="5602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1059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8963" y="3284538"/>
            <a:ext cx="793750" cy="1225550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10598" name="Line 6"/>
          <p:cNvSpPr>
            <a:spLocks noChangeShapeType="1"/>
          </p:cNvSpPr>
          <p:nvPr/>
        </p:nvSpPr>
        <p:spPr bwMode="auto">
          <a:xfrm>
            <a:off x="2346325" y="5073650"/>
            <a:ext cx="1620838" cy="1588"/>
          </a:xfrm>
          <a:prstGeom prst="line">
            <a:avLst/>
          </a:prstGeom>
          <a:noFill/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0599" name="Text Box 7"/>
          <p:cNvSpPr txBox="1">
            <a:spLocks noChangeArrowheads="1"/>
          </p:cNvSpPr>
          <p:nvPr/>
        </p:nvSpPr>
        <p:spPr bwMode="auto">
          <a:xfrm>
            <a:off x="2195513" y="5027613"/>
            <a:ext cx="1755775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75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0">
                <a:solidFill>
                  <a:srgbClr val="FF0000"/>
                </a:solidFill>
              </a:rPr>
              <a:t>BESS combined (new)</a:t>
            </a:r>
            <a:r>
              <a:rPr lang="ar-SA" sz="1200" b="0">
                <a:solidFill>
                  <a:srgbClr val="FF0000"/>
                </a:solidFill>
              </a:rPr>
              <a:t>‏</a:t>
            </a:r>
            <a:endParaRPr lang="en-GB" sz="1200" b="0">
              <a:solidFill>
                <a:srgbClr val="FF0000"/>
              </a:solidFill>
            </a:endParaRPr>
          </a:p>
        </p:txBody>
      </p:sp>
      <p:sp>
        <p:nvSpPr>
          <p:cNvPr id="110600" name="Text Box 8"/>
          <p:cNvSpPr txBox="1">
            <a:spLocks noChangeArrowheads="1"/>
          </p:cNvSpPr>
          <p:nvPr/>
        </p:nvSpPr>
        <p:spPr bwMode="auto">
          <a:xfrm>
            <a:off x="3968750" y="5529263"/>
            <a:ext cx="819150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75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0">
                <a:solidFill>
                  <a:srgbClr val="FF0000"/>
                </a:solidFill>
              </a:rPr>
              <a:t>expected</a:t>
            </a:r>
          </a:p>
        </p:txBody>
      </p:sp>
    </p:spTree>
  </p:cSld>
  <p:clrMapOvr>
    <a:masterClrMapping/>
  </p:clrMapOvr>
  <p:transition advTm="827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0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0375" y="200025"/>
            <a:ext cx="8224838" cy="701675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it-IT" smtClean="0"/>
              <a:t>High Energy electrons</a:t>
            </a:r>
          </a:p>
        </p:txBody>
      </p:sp>
      <p:sp>
        <p:nvSpPr>
          <p:cNvPr id="980995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071563"/>
            <a:ext cx="7869237" cy="4857750"/>
          </a:xfrm>
          <a:solidFill>
            <a:srgbClr val="FFFF66"/>
          </a:solidFill>
        </p:spPr>
        <p:txBody>
          <a:bodyPr/>
          <a:lstStyle/>
          <a:p>
            <a:pPr algn="just" eaLnBrk="1" hangingPunct="1">
              <a:spcBef>
                <a:spcPct val="45000"/>
              </a:spcBef>
              <a:defRPr/>
            </a:pPr>
            <a:r>
              <a:rPr lang="en-US" sz="2400" b="1" dirty="0" smtClean="0"/>
              <a:t>The study of primary electrons is especially important because they give information on the nearest sources of cosmic rays </a:t>
            </a:r>
          </a:p>
          <a:p>
            <a:pPr algn="just" eaLnBrk="1" hangingPunct="1">
              <a:spcBef>
                <a:spcPct val="45000"/>
              </a:spcBef>
              <a:defRPr/>
            </a:pPr>
            <a:endParaRPr lang="en-US" sz="2400" b="1" dirty="0" smtClean="0"/>
          </a:p>
          <a:p>
            <a:pPr algn="just" eaLnBrk="1" hangingPunct="1">
              <a:defRPr/>
            </a:pPr>
            <a:r>
              <a:rPr lang="en-US" sz="2400" b="1" dirty="0" smtClean="0"/>
              <a:t>Electrons with energy above 100 </a:t>
            </a:r>
            <a:r>
              <a:rPr lang="en-US" sz="2400" b="1" dirty="0" err="1" smtClean="0"/>
              <a:t>MeV</a:t>
            </a:r>
            <a:r>
              <a:rPr lang="en-US" sz="2400" b="1" dirty="0" smtClean="0"/>
              <a:t> rapidly loss their energy due to synchrotron radiation and inverse Compton processes </a:t>
            </a:r>
          </a:p>
          <a:p>
            <a:pPr algn="just" eaLnBrk="1" hangingPunct="1">
              <a:defRPr/>
            </a:pPr>
            <a:endParaRPr lang="en-US" sz="2400" b="1" dirty="0" smtClean="0"/>
          </a:p>
          <a:p>
            <a:pPr algn="just" eaLnBrk="1" hangingPunct="1">
              <a:defRPr/>
            </a:pPr>
            <a:r>
              <a:rPr lang="en-US" sz="2400" b="1" dirty="0" smtClean="0"/>
              <a:t>The discovery of primary electrons with energy above 10</a:t>
            </a:r>
            <a:r>
              <a:rPr lang="en-US" sz="2400" b="1" baseline="30000" dirty="0" smtClean="0"/>
              <a:t>12 </a:t>
            </a:r>
            <a:r>
              <a:rPr lang="en-US" sz="2400" b="1" dirty="0" err="1" smtClean="0"/>
              <a:t>eV</a:t>
            </a:r>
            <a:r>
              <a:rPr lang="en-US" sz="2400" b="1" dirty="0" smtClean="0"/>
              <a:t> will evidence the existence of cosmic ray sources in the nearby interstellar space (r</a:t>
            </a:r>
            <a:r>
              <a:rPr lang="ru-RU" sz="2400" b="1" dirty="0" smtClean="0">
                <a:sym typeface="Symbol" pitchFamily="18" charset="2"/>
              </a:rPr>
              <a:t></a:t>
            </a:r>
            <a:r>
              <a:rPr lang="en-US" sz="2400" b="1" dirty="0" smtClean="0"/>
              <a:t>300 pc) </a:t>
            </a:r>
          </a:p>
          <a:p>
            <a:pPr eaLnBrk="1" hangingPunct="1">
              <a:defRPr/>
            </a:pPr>
            <a:endParaRPr lang="it-IT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/>
          </a:p>
        </p:txBody>
      </p:sp>
    </p:spTree>
  </p:cSld>
  <p:clrMapOvr>
    <a:masterClrMapping/>
  </p:clrMapOvr>
  <p:transition advTm="577"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2" descr="4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115888"/>
            <a:ext cx="9144001" cy="653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3" name="Text Box 3"/>
          <p:cNvSpPr txBox="1">
            <a:spLocks noChangeArrowheads="1"/>
          </p:cNvSpPr>
          <p:nvPr/>
        </p:nvSpPr>
        <p:spPr bwMode="auto">
          <a:xfrm>
            <a:off x="9488488" y="1465263"/>
            <a:ext cx="31242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it-IT" sz="2000" b="0">
                <a:solidFill>
                  <a:schemeClr val="tx1"/>
                </a:solidFill>
                <a:latin typeface="Times New Roman" pitchFamily="18" charset="0"/>
              </a:rPr>
              <a:t>A calorimeter self-triggering showering event. Note the high energy release in the core of the shower and the high number (26) neutrons detected. </a:t>
            </a:r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2859088" y="3370263"/>
            <a:ext cx="3581400" cy="19177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it-IT" sz="2400">
                <a:solidFill>
                  <a:srgbClr val="FF0000"/>
                </a:solidFill>
                <a:latin typeface="Times New Roman" pitchFamily="18" charset="0"/>
              </a:rPr>
              <a:t>CALO SELF TRIGGER EVENT: 167*10</a:t>
            </a:r>
            <a:r>
              <a:rPr lang="it-IT" sz="2400" baseline="30000">
                <a:solidFill>
                  <a:srgbClr val="FF0000"/>
                </a:solidFill>
                <a:latin typeface="Times New Roman" pitchFamily="18" charset="0"/>
              </a:rPr>
              <a:t>3 </a:t>
            </a:r>
            <a:r>
              <a:rPr lang="it-IT" sz="2400">
                <a:solidFill>
                  <a:srgbClr val="FF0000"/>
                </a:solidFill>
                <a:latin typeface="Times New Roman" pitchFamily="18" charset="0"/>
              </a:rPr>
              <a:t>MIP RELEASED</a:t>
            </a:r>
          </a:p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it-IT" sz="2400">
                <a:solidFill>
                  <a:srgbClr val="FF0000"/>
                </a:solidFill>
                <a:latin typeface="Times New Roman" pitchFamily="18" charset="0"/>
              </a:rPr>
              <a:t>279 MIP in S4 </a:t>
            </a:r>
          </a:p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it-IT" sz="2400">
                <a:solidFill>
                  <a:srgbClr val="FF0000"/>
                </a:solidFill>
                <a:latin typeface="Times New Roman" pitchFamily="18" charset="0"/>
              </a:rPr>
              <a:t>26 Neutrons in ND</a:t>
            </a:r>
          </a:p>
        </p:txBody>
      </p:sp>
    </p:spTree>
  </p:cSld>
  <p:clrMapOvr>
    <a:masterClrMapping/>
  </p:clrMapOvr>
  <p:transition advTm="967"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ChangeArrowheads="1"/>
          </p:cNvSpPr>
          <p:nvPr/>
        </p:nvSpPr>
        <p:spPr bwMode="auto">
          <a:xfrm>
            <a:off x="273050" y="904875"/>
            <a:ext cx="8602663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buClrTx/>
              <a:buSzTx/>
              <a:buFontTx/>
              <a:buNone/>
            </a:pPr>
            <a:r>
              <a:rPr lang="en-US" altLang="zh-TW" b="0" i="1" dirty="0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</a:rPr>
              <a:t>An example is the search for “</a:t>
            </a:r>
            <a:r>
              <a:rPr lang="en-US" altLang="zh-TW" b="0" i="1" dirty="0" err="1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</a:rPr>
              <a:t>strangelets</a:t>
            </a:r>
            <a:r>
              <a:rPr lang="en-US" altLang="zh-TW" b="0" i="1" dirty="0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</a:rPr>
              <a:t>”.</a:t>
            </a:r>
          </a:p>
          <a:p>
            <a:pPr algn="just">
              <a:lnSpc>
                <a:spcPct val="90000"/>
              </a:lnSpc>
              <a:buClrTx/>
              <a:buSzTx/>
              <a:buFontTx/>
              <a:buNone/>
            </a:pPr>
            <a:endParaRPr lang="en-US" altLang="zh-TW" b="0" i="1" dirty="0">
              <a:solidFill>
                <a:schemeClr val="hlink"/>
              </a:solidFill>
              <a:latin typeface="Verdana" pitchFamily="34" charset="0"/>
              <a:ea typeface="ＭＳ Ｐゴシック" pitchFamily="34" charset="-128"/>
            </a:endParaRPr>
          </a:p>
          <a:p>
            <a:pPr algn="just">
              <a:lnSpc>
                <a:spcPct val="90000"/>
              </a:lnSpc>
              <a:buClrTx/>
              <a:buSzTx/>
              <a:buFontTx/>
              <a:buNone/>
            </a:pPr>
            <a:r>
              <a:rPr lang="en-US" altLang="zh-TW" b="0" i="1" dirty="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  <a:t>There are six types of Quarks found in accelerators.</a:t>
            </a:r>
          </a:p>
          <a:p>
            <a:pPr algn="just">
              <a:lnSpc>
                <a:spcPct val="90000"/>
              </a:lnSpc>
              <a:buClrTx/>
              <a:buSzTx/>
              <a:buFontTx/>
              <a:buNone/>
            </a:pPr>
            <a:r>
              <a:rPr lang="en-US" altLang="zh-TW" b="0" i="1" dirty="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  <a:t>All matter on Earth is made out of only two types of quarks.  “</a:t>
            </a:r>
            <a:r>
              <a:rPr lang="en-US" altLang="zh-TW" b="0" i="1" dirty="0" err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  <a:t>Strangelets</a:t>
            </a:r>
            <a:r>
              <a:rPr lang="en-US" altLang="zh-TW" b="0" i="1" dirty="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  <a:t>” are new types of matter composed of three types of quarks  which should exist in the cosmos.</a:t>
            </a:r>
            <a:endParaRPr lang="en-US" altLang="zh-TW" b="0" dirty="0">
              <a:solidFill>
                <a:schemeClr val="tx1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113667" name="Text Box 3"/>
          <p:cNvSpPr txBox="1">
            <a:spLocks noChangeArrowheads="1"/>
          </p:cNvSpPr>
          <p:nvPr/>
        </p:nvSpPr>
        <p:spPr bwMode="auto">
          <a:xfrm>
            <a:off x="5989638" y="3635375"/>
            <a:ext cx="2924175" cy="215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pPr marL="495300" indent="-495300" defTabSz="914400">
              <a:lnSpc>
                <a:spcPct val="100000"/>
              </a:lnSpc>
              <a:buClrTx/>
              <a:buSzTx/>
              <a:buFontTx/>
              <a:buAutoNum type="romanLcPeriod"/>
              <a:tabLst>
                <a:tab pos="344488" algn="l"/>
              </a:tabLst>
            </a:pPr>
            <a:r>
              <a:rPr lang="en-US" altLang="zh-TW">
                <a:solidFill>
                  <a:schemeClr val="tx1"/>
                </a:solidFill>
                <a:ea typeface="ＭＳ Ｐゴシック" pitchFamily="34" charset="-128"/>
              </a:rPr>
              <a:t>A stable, single “super nucleon”  with three types of quarks</a:t>
            </a:r>
          </a:p>
          <a:p>
            <a:pPr marL="495300" indent="-495300" defTabSz="914400">
              <a:lnSpc>
                <a:spcPct val="100000"/>
              </a:lnSpc>
              <a:buClrTx/>
              <a:buSzTx/>
              <a:buFontTx/>
              <a:buNone/>
              <a:tabLst>
                <a:tab pos="344488" algn="l"/>
              </a:tabLst>
            </a:pPr>
            <a:endParaRPr lang="en-US" altLang="zh-TW" sz="900">
              <a:solidFill>
                <a:schemeClr val="tx1"/>
              </a:solidFill>
              <a:ea typeface="ＭＳ Ｐゴシック" pitchFamily="34" charset="-128"/>
            </a:endParaRPr>
          </a:p>
          <a:p>
            <a:pPr marL="495300" indent="-495300" defTabSz="914400">
              <a:lnSpc>
                <a:spcPct val="100000"/>
              </a:lnSpc>
              <a:buClrTx/>
              <a:buSzTx/>
              <a:buFontTx/>
              <a:buNone/>
              <a:tabLst>
                <a:tab pos="344488" algn="l"/>
              </a:tabLst>
            </a:pPr>
            <a:r>
              <a:rPr lang="en-US" altLang="zh-TW">
                <a:solidFill>
                  <a:schemeClr val="tx1"/>
                </a:solidFill>
                <a:ea typeface="ＭＳ Ｐゴシック" pitchFamily="34" charset="-128"/>
              </a:rPr>
              <a:t>ii. 	“Neutron” stars may be one big strangelet</a:t>
            </a:r>
          </a:p>
        </p:txBody>
      </p:sp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896938" y="3486150"/>
            <a:ext cx="19446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zh-TW" u="sng">
                <a:solidFill>
                  <a:schemeClr val="tx1"/>
                </a:solidFill>
                <a:ea typeface="PMingLiU" pitchFamily="18" charset="-120"/>
              </a:rPr>
              <a:t>Carbon Nucleus</a:t>
            </a:r>
            <a:endParaRPr lang="en-US" altLang="zh-TW" b="0" u="sng">
              <a:solidFill>
                <a:schemeClr val="tx1"/>
              </a:solidFill>
              <a:ea typeface="PMingLiU" pitchFamily="18" charset="-120"/>
            </a:endParaRPr>
          </a:p>
        </p:txBody>
      </p:sp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4117975" y="3470275"/>
            <a:ext cx="1519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zh-TW" u="sng">
                <a:solidFill>
                  <a:schemeClr val="tx1"/>
                </a:solidFill>
                <a:ea typeface="PMingLiU" pitchFamily="18" charset="-120"/>
              </a:rPr>
              <a:t>Strangelet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856038" y="3905250"/>
            <a:ext cx="2122487" cy="2098675"/>
            <a:chOff x="2319" y="1033"/>
            <a:chExt cx="1564" cy="1610"/>
          </a:xfrm>
        </p:grpSpPr>
        <p:sp>
          <p:nvSpPr>
            <p:cNvPr id="113737" name="Oval 7"/>
            <p:cNvSpPr>
              <a:spLocks noChangeArrowheads="1"/>
            </p:cNvSpPr>
            <p:nvPr/>
          </p:nvSpPr>
          <p:spPr bwMode="auto">
            <a:xfrm>
              <a:off x="2319" y="1053"/>
              <a:ext cx="1545" cy="1545"/>
            </a:xfrm>
            <a:prstGeom prst="ellipse">
              <a:avLst/>
            </a:prstGeom>
            <a:solidFill>
              <a:srgbClr val="3036E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3048" name="Text Box 8"/>
            <p:cNvSpPr txBox="1">
              <a:spLocks noChangeArrowheads="1"/>
            </p:cNvSpPr>
            <p:nvPr/>
          </p:nvSpPr>
          <p:spPr bwMode="auto">
            <a:xfrm>
              <a:off x="3257" y="1045"/>
              <a:ext cx="273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u</a:t>
              </a:r>
            </a:p>
          </p:txBody>
        </p:sp>
        <p:sp>
          <p:nvSpPr>
            <p:cNvPr id="983049" name="Text Box 9"/>
            <p:cNvSpPr txBox="1">
              <a:spLocks noChangeArrowheads="1"/>
            </p:cNvSpPr>
            <p:nvPr/>
          </p:nvSpPr>
          <p:spPr bwMode="auto">
            <a:xfrm>
              <a:off x="3461" y="1270"/>
              <a:ext cx="274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d</a:t>
              </a:r>
            </a:p>
          </p:txBody>
        </p:sp>
        <p:sp>
          <p:nvSpPr>
            <p:cNvPr id="983050" name="Text Box 10"/>
            <p:cNvSpPr txBox="1">
              <a:spLocks noChangeArrowheads="1"/>
            </p:cNvSpPr>
            <p:nvPr/>
          </p:nvSpPr>
          <p:spPr bwMode="auto">
            <a:xfrm>
              <a:off x="3026" y="1161"/>
              <a:ext cx="262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s</a:t>
              </a:r>
            </a:p>
          </p:txBody>
        </p:sp>
        <p:sp>
          <p:nvSpPr>
            <p:cNvPr id="983051" name="Text Box 11"/>
            <p:cNvSpPr txBox="1">
              <a:spLocks noChangeArrowheads="1"/>
            </p:cNvSpPr>
            <p:nvPr/>
          </p:nvSpPr>
          <p:spPr bwMode="auto">
            <a:xfrm>
              <a:off x="3223" y="1309"/>
              <a:ext cx="261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s</a:t>
              </a:r>
            </a:p>
          </p:txBody>
        </p:sp>
        <p:sp>
          <p:nvSpPr>
            <p:cNvPr id="983052" name="Text Box 12"/>
            <p:cNvSpPr txBox="1">
              <a:spLocks noChangeArrowheads="1"/>
            </p:cNvSpPr>
            <p:nvPr/>
          </p:nvSpPr>
          <p:spPr bwMode="auto">
            <a:xfrm>
              <a:off x="2898" y="1033"/>
              <a:ext cx="273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d</a:t>
              </a:r>
            </a:p>
          </p:txBody>
        </p:sp>
        <p:sp>
          <p:nvSpPr>
            <p:cNvPr id="983053" name="Text Box 13"/>
            <p:cNvSpPr txBox="1">
              <a:spLocks noChangeArrowheads="1"/>
            </p:cNvSpPr>
            <p:nvPr/>
          </p:nvSpPr>
          <p:spPr bwMode="auto">
            <a:xfrm>
              <a:off x="2545" y="1230"/>
              <a:ext cx="274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d</a:t>
              </a:r>
            </a:p>
          </p:txBody>
        </p:sp>
        <p:sp>
          <p:nvSpPr>
            <p:cNvPr id="983054" name="Text Box 14"/>
            <p:cNvSpPr txBox="1">
              <a:spLocks noChangeArrowheads="1"/>
            </p:cNvSpPr>
            <p:nvPr/>
          </p:nvSpPr>
          <p:spPr bwMode="auto">
            <a:xfrm>
              <a:off x="2702" y="1119"/>
              <a:ext cx="262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s</a:t>
              </a:r>
            </a:p>
          </p:txBody>
        </p:sp>
        <p:sp>
          <p:nvSpPr>
            <p:cNvPr id="983055" name="Text Box 15"/>
            <p:cNvSpPr txBox="1">
              <a:spLocks noChangeArrowheads="1"/>
            </p:cNvSpPr>
            <p:nvPr/>
          </p:nvSpPr>
          <p:spPr bwMode="auto">
            <a:xfrm>
              <a:off x="3536" y="1471"/>
              <a:ext cx="261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s</a:t>
              </a:r>
            </a:p>
          </p:txBody>
        </p:sp>
        <p:sp>
          <p:nvSpPr>
            <p:cNvPr id="983056" name="Text Box 16"/>
            <p:cNvSpPr txBox="1">
              <a:spLocks noChangeArrowheads="1"/>
            </p:cNvSpPr>
            <p:nvPr/>
          </p:nvSpPr>
          <p:spPr bwMode="auto">
            <a:xfrm>
              <a:off x="3305" y="1520"/>
              <a:ext cx="273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u</a:t>
              </a:r>
            </a:p>
          </p:txBody>
        </p:sp>
        <p:sp>
          <p:nvSpPr>
            <p:cNvPr id="983057" name="Text Box 17"/>
            <p:cNvSpPr txBox="1">
              <a:spLocks noChangeArrowheads="1"/>
            </p:cNvSpPr>
            <p:nvPr/>
          </p:nvSpPr>
          <p:spPr bwMode="auto">
            <a:xfrm>
              <a:off x="3434" y="1711"/>
              <a:ext cx="274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d</a:t>
              </a:r>
            </a:p>
          </p:txBody>
        </p:sp>
        <p:sp>
          <p:nvSpPr>
            <p:cNvPr id="983058" name="Text Box 18"/>
            <p:cNvSpPr txBox="1">
              <a:spLocks noChangeArrowheads="1"/>
            </p:cNvSpPr>
            <p:nvPr/>
          </p:nvSpPr>
          <p:spPr bwMode="auto">
            <a:xfrm>
              <a:off x="3610" y="1845"/>
              <a:ext cx="273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u</a:t>
              </a:r>
            </a:p>
          </p:txBody>
        </p:sp>
        <p:sp>
          <p:nvSpPr>
            <p:cNvPr id="983059" name="Text Box 19"/>
            <p:cNvSpPr txBox="1">
              <a:spLocks noChangeArrowheads="1"/>
            </p:cNvSpPr>
            <p:nvPr/>
          </p:nvSpPr>
          <p:spPr bwMode="auto">
            <a:xfrm>
              <a:off x="3434" y="1928"/>
              <a:ext cx="274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d</a:t>
              </a:r>
            </a:p>
          </p:txBody>
        </p:sp>
        <p:sp>
          <p:nvSpPr>
            <p:cNvPr id="983060" name="Text Box 20"/>
            <p:cNvSpPr txBox="1">
              <a:spLocks noChangeArrowheads="1"/>
            </p:cNvSpPr>
            <p:nvPr/>
          </p:nvSpPr>
          <p:spPr bwMode="auto">
            <a:xfrm>
              <a:off x="3454" y="2132"/>
              <a:ext cx="214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u</a:t>
              </a:r>
            </a:p>
          </p:txBody>
        </p:sp>
        <p:sp>
          <p:nvSpPr>
            <p:cNvPr id="983061" name="Text Box 21"/>
            <p:cNvSpPr txBox="1">
              <a:spLocks noChangeArrowheads="1"/>
            </p:cNvSpPr>
            <p:nvPr/>
          </p:nvSpPr>
          <p:spPr bwMode="auto">
            <a:xfrm>
              <a:off x="3230" y="2132"/>
              <a:ext cx="214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u</a:t>
              </a:r>
            </a:p>
          </p:txBody>
        </p:sp>
        <p:sp>
          <p:nvSpPr>
            <p:cNvPr id="983062" name="Text Box 22"/>
            <p:cNvSpPr txBox="1">
              <a:spLocks noChangeArrowheads="1"/>
            </p:cNvSpPr>
            <p:nvPr/>
          </p:nvSpPr>
          <p:spPr bwMode="auto">
            <a:xfrm>
              <a:off x="3305" y="2219"/>
              <a:ext cx="273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d</a:t>
              </a:r>
            </a:p>
          </p:txBody>
        </p:sp>
        <p:sp>
          <p:nvSpPr>
            <p:cNvPr id="983063" name="Text Box 23"/>
            <p:cNvSpPr txBox="1">
              <a:spLocks noChangeArrowheads="1"/>
            </p:cNvSpPr>
            <p:nvPr/>
          </p:nvSpPr>
          <p:spPr bwMode="auto">
            <a:xfrm>
              <a:off x="3054" y="2292"/>
              <a:ext cx="275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d</a:t>
              </a:r>
            </a:p>
          </p:txBody>
        </p:sp>
        <p:sp>
          <p:nvSpPr>
            <p:cNvPr id="983064" name="Text Box 24"/>
            <p:cNvSpPr txBox="1">
              <a:spLocks noChangeArrowheads="1"/>
            </p:cNvSpPr>
            <p:nvPr/>
          </p:nvSpPr>
          <p:spPr bwMode="auto">
            <a:xfrm>
              <a:off x="3068" y="2151"/>
              <a:ext cx="261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s</a:t>
              </a:r>
            </a:p>
          </p:txBody>
        </p:sp>
        <p:sp>
          <p:nvSpPr>
            <p:cNvPr id="983065" name="Text Box 25"/>
            <p:cNvSpPr txBox="1">
              <a:spLocks noChangeArrowheads="1"/>
            </p:cNvSpPr>
            <p:nvPr/>
          </p:nvSpPr>
          <p:spPr bwMode="auto">
            <a:xfrm>
              <a:off x="2946" y="2085"/>
              <a:ext cx="214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u</a:t>
              </a:r>
            </a:p>
          </p:txBody>
        </p:sp>
        <p:sp>
          <p:nvSpPr>
            <p:cNvPr id="983066" name="Text Box 26"/>
            <p:cNvSpPr txBox="1">
              <a:spLocks noChangeArrowheads="1"/>
            </p:cNvSpPr>
            <p:nvPr/>
          </p:nvSpPr>
          <p:spPr bwMode="auto">
            <a:xfrm>
              <a:off x="2796" y="2043"/>
              <a:ext cx="261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s</a:t>
              </a:r>
            </a:p>
          </p:txBody>
        </p:sp>
        <p:sp>
          <p:nvSpPr>
            <p:cNvPr id="983067" name="Text Box 27"/>
            <p:cNvSpPr txBox="1">
              <a:spLocks noChangeArrowheads="1"/>
            </p:cNvSpPr>
            <p:nvPr/>
          </p:nvSpPr>
          <p:spPr bwMode="auto">
            <a:xfrm>
              <a:off x="2871" y="2191"/>
              <a:ext cx="273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u</a:t>
              </a:r>
            </a:p>
          </p:txBody>
        </p:sp>
        <p:sp>
          <p:nvSpPr>
            <p:cNvPr id="983068" name="Text Box 28"/>
            <p:cNvSpPr txBox="1">
              <a:spLocks noChangeArrowheads="1"/>
            </p:cNvSpPr>
            <p:nvPr/>
          </p:nvSpPr>
          <p:spPr bwMode="auto">
            <a:xfrm>
              <a:off x="2723" y="2191"/>
              <a:ext cx="275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u</a:t>
              </a:r>
            </a:p>
          </p:txBody>
        </p:sp>
        <p:sp>
          <p:nvSpPr>
            <p:cNvPr id="983069" name="Text Box 29"/>
            <p:cNvSpPr txBox="1">
              <a:spLocks noChangeArrowheads="1"/>
            </p:cNvSpPr>
            <p:nvPr/>
          </p:nvSpPr>
          <p:spPr bwMode="auto">
            <a:xfrm>
              <a:off x="2552" y="2065"/>
              <a:ext cx="274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d</a:t>
              </a:r>
            </a:p>
          </p:txBody>
        </p:sp>
        <p:sp>
          <p:nvSpPr>
            <p:cNvPr id="983070" name="Text Box 30"/>
            <p:cNvSpPr txBox="1">
              <a:spLocks noChangeArrowheads="1"/>
            </p:cNvSpPr>
            <p:nvPr/>
          </p:nvSpPr>
          <p:spPr bwMode="auto">
            <a:xfrm>
              <a:off x="2613" y="1847"/>
              <a:ext cx="275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d</a:t>
              </a:r>
            </a:p>
          </p:txBody>
        </p:sp>
        <p:sp>
          <p:nvSpPr>
            <p:cNvPr id="983071" name="Text Box 31"/>
            <p:cNvSpPr txBox="1">
              <a:spLocks noChangeArrowheads="1"/>
            </p:cNvSpPr>
            <p:nvPr/>
          </p:nvSpPr>
          <p:spPr bwMode="auto">
            <a:xfrm>
              <a:off x="2783" y="1847"/>
              <a:ext cx="273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d</a:t>
              </a:r>
            </a:p>
          </p:txBody>
        </p:sp>
        <p:sp>
          <p:nvSpPr>
            <p:cNvPr id="983072" name="Text Box 32"/>
            <p:cNvSpPr txBox="1">
              <a:spLocks noChangeArrowheads="1"/>
            </p:cNvSpPr>
            <p:nvPr/>
          </p:nvSpPr>
          <p:spPr bwMode="auto">
            <a:xfrm>
              <a:off x="3041" y="1955"/>
              <a:ext cx="274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d</a:t>
              </a:r>
            </a:p>
          </p:txBody>
        </p:sp>
        <p:sp>
          <p:nvSpPr>
            <p:cNvPr id="983073" name="Text Box 33"/>
            <p:cNvSpPr txBox="1">
              <a:spLocks noChangeArrowheads="1"/>
            </p:cNvSpPr>
            <p:nvPr/>
          </p:nvSpPr>
          <p:spPr bwMode="auto">
            <a:xfrm>
              <a:off x="2586" y="1671"/>
              <a:ext cx="274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d</a:t>
              </a:r>
            </a:p>
          </p:txBody>
        </p:sp>
        <p:sp>
          <p:nvSpPr>
            <p:cNvPr id="983074" name="Text Box 34"/>
            <p:cNvSpPr txBox="1">
              <a:spLocks noChangeArrowheads="1"/>
            </p:cNvSpPr>
            <p:nvPr/>
          </p:nvSpPr>
          <p:spPr bwMode="auto">
            <a:xfrm>
              <a:off x="2837" y="1644"/>
              <a:ext cx="273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d</a:t>
              </a:r>
            </a:p>
          </p:txBody>
        </p:sp>
        <p:sp>
          <p:nvSpPr>
            <p:cNvPr id="983075" name="Text Box 35"/>
            <p:cNvSpPr txBox="1">
              <a:spLocks noChangeArrowheads="1"/>
            </p:cNvSpPr>
            <p:nvPr/>
          </p:nvSpPr>
          <p:spPr bwMode="auto">
            <a:xfrm>
              <a:off x="2430" y="1825"/>
              <a:ext cx="273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u</a:t>
              </a:r>
            </a:p>
          </p:txBody>
        </p:sp>
        <p:sp>
          <p:nvSpPr>
            <p:cNvPr id="983076" name="Text Box 36"/>
            <p:cNvSpPr txBox="1">
              <a:spLocks noChangeArrowheads="1"/>
            </p:cNvSpPr>
            <p:nvPr/>
          </p:nvSpPr>
          <p:spPr bwMode="auto">
            <a:xfrm>
              <a:off x="2376" y="1588"/>
              <a:ext cx="273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u</a:t>
              </a:r>
            </a:p>
          </p:txBody>
        </p:sp>
        <p:sp>
          <p:nvSpPr>
            <p:cNvPr id="983077" name="Text Box 37"/>
            <p:cNvSpPr txBox="1">
              <a:spLocks noChangeArrowheads="1"/>
            </p:cNvSpPr>
            <p:nvPr/>
          </p:nvSpPr>
          <p:spPr bwMode="auto">
            <a:xfrm>
              <a:off x="2573" y="1445"/>
              <a:ext cx="274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u</a:t>
              </a:r>
            </a:p>
          </p:txBody>
        </p:sp>
        <p:sp>
          <p:nvSpPr>
            <p:cNvPr id="983078" name="Text Box 38"/>
            <p:cNvSpPr txBox="1">
              <a:spLocks noChangeArrowheads="1"/>
            </p:cNvSpPr>
            <p:nvPr/>
          </p:nvSpPr>
          <p:spPr bwMode="auto">
            <a:xfrm>
              <a:off x="3061" y="1696"/>
              <a:ext cx="275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u</a:t>
              </a:r>
            </a:p>
          </p:txBody>
        </p:sp>
        <p:sp>
          <p:nvSpPr>
            <p:cNvPr id="983079" name="Text Box 39"/>
            <p:cNvSpPr txBox="1">
              <a:spLocks noChangeArrowheads="1"/>
            </p:cNvSpPr>
            <p:nvPr/>
          </p:nvSpPr>
          <p:spPr bwMode="auto">
            <a:xfrm>
              <a:off x="2837" y="1418"/>
              <a:ext cx="261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s</a:t>
              </a:r>
            </a:p>
          </p:txBody>
        </p:sp>
        <p:sp>
          <p:nvSpPr>
            <p:cNvPr id="983080" name="Text Box 40"/>
            <p:cNvSpPr txBox="1">
              <a:spLocks noChangeArrowheads="1"/>
            </p:cNvSpPr>
            <p:nvPr/>
          </p:nvSpPr>
          <p:spPr bwMode="auto">
            <a:xfrm>
              <a:off x="2796" y="1303"/>
              <a:ext cx="273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rgbClr val="FF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u</a:t>
              </a:r>
            </a:p>
          </p:txBody>
        </p:sp>
        <p:sp>
          <p:nvSpPr>
            <p:cNvPr id="983081" name="Text Box 41"/>
            <p:cNvSpPr txBox="1">
              <a:spLocks noChangeArrowheads="1"/>
            </p:cNvSpPr>
            <p:nvPr/>
          </p:nvSpPr>
          <p:spPr bwMode="auto">
            <a:xfrm>
              <a:off x="3026" y="1493"/>
              <a:ext cx="262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s</a:t>
              </a:r>
            </a:p>
          </p:txBody>
        </p:sp>
        <p:sp>
          <p:nvSpPr>
            <p:cNvPr id="983082" name="Text Box 42"/>
            <p:cNvSpPr txBox="1">
              <a:spLocks noChangeArrowheads="1"/>
            </p:cNvSpPr>
            <p:nvPr/>
          </p:nvSpPr>
          <p:spPr bwMode="auto">
            <a:xfrm>
              <a:off x="3263" y="1832"/>
              <a:ext cx="261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s</a:t>
              </a:r>
            </a:p>
          </p:txBody>
        </p:sp>
        <p:sp>
          <p:nvSpPr>
            <p:cNvPr id="983083" name="Text Box 43"/>
            <p:cNvSpPr txBox="1">
              <a:spLocks noChangeArrowheads="1"/>
            </p:cNvSpPr>
            <p:nvPr/>
          </p:nvSpPr>
          <p:spPr bwMode="auto">
            <a:xfrm>
              <a:off x="3616" y="1635"/>
              <a:ext cx="261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lang="en-US" altLang="zh-TW" sz="240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34" charset="-128"/>
                </a:rPr>
                <a:t>s</a:t>
              </a:r>
            </a:p>
          </p:txBody>
        </p:sp>
      </p:grpSp>
      <p:grpSp>
        <p:nvGrpSpPr>
          <p:cNvPr id="3" name="Group 44"/>
          <p:cNvGrpSpPr>
            <a:grpSpLocks/>
          </p:cNvGrpSpPr>
          <p:nvPr/>
        </p:nvGrpSpPr>
        <p:grpSpPr bwMode="auto">
          <a:xfrm>
            <a:off x="860425" y="3941763"/>
            <a:ext cx="1800225" cy="1944687"/>
            <a:chOff x="1222" y="536"/>
            <a:chExt cx="1134" cy="1225"/>
          </a:xfrm>
        </p:grpSpPr>
        <p:grpSp>
          <p:nvGrpSpPr>
            <p:cNvPr id="4" name="Group 45"/>
            <p:cNvGrpSpPr>
              <a:grpSpLocks/>
            </p:cNvGrpSpPr>
            <p:nvPr/>
          </p:nvGrpSpPr>
          <p:grpSpPr bwMode="auto">
            <a:xfrm>
              <a:off x="1234" y="613"/>
              <a:ext cx="1122" cy="1148"/>
              <a:chOff x="166" y="916"/>
              <a:chExt cx="1122" cy="1148"/>
            </a:xfrm>
          </p:grpSpPr>
          <p:grpSp>
            <p:nvGrpSpPr>
              <p:cNvPr id="5" name="Group 46"/>
              <p:cNvGrpSpPr>
                <a:grpSpLocks/>
              </p:cNvGrpSpPr>
              <p:nvPr/>
            </p:nvGrpSpPr>
            <p:grpSpPr bwMode="auto">
              <a:xfrm>
                <a:off x="946" y="1059"/>
                <a:ext cx="315" cy="333"/>
                <a:chOff x="946" y="1059"/>
                <a:chExt cx="315" cy="333"/>
              </a:xfrm>
            </p:grpSpPr>
            <p:sp>
              <p:nvSpPr>
                <p:cNvPr id="113733" name="Oval 47"/>
                <p:cNvSpPr>
                  <a:spLocks noChangeArrowheads="1"/>
                </p:cNvSpPr>
                <p:nvPr/>
              </p:nvSpPr>
              <p:spPr bwMode="auto">
                <a:xfrm>
                  <a:off x="960" y="1104"/>
                  <a:ext cx="288" cy="288"/>
                </a:xfrm>
                <a:prstGeom prst="ellipse">
                  <a:avLst/>
                </a:prstGeom>
                <a:solidFill>
                  <a:srgbClr val="FDB1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83088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1028" y="1059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d</a:t>
                  </a:r>
                </a:p>
              </p:txBody>
            </p:sp>
            <p:sp>
              <p:nvSpPr>
                <p:cNvPr id="983089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946" y="1127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d</a:t>
                  </a:r>
                </a:p>
              </p:txBody>
            </p:sp>
            <p:sp>
              <p:nvSpPr>
                <p:cNvPr id="983090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1067" y="1172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u</a:t>
                  </a:r>
                </a:p>
              </p:txBody>
            </p:sp>
          </p:grpSp>
          <p:grpSp>
            <p:nvGrpSpPr>
              <p:cNvPr id="6" name="Group 51"/>
              <p:cNvGrpSpPr>
                <a:grpSpLocks/>
              </p:cNvGrpSpPr>
              <p:nvPr/>
            </p:nvGrpSpPr>
            <p:grpSpPr bwMode="auto">
              <a:xfrm>
                <a:off x="432" y="976"/>
                <a:ext cx="288" cy="320"/>
                <a:chOff x="432" y="976"/>
                <a:chExt cx="288" cy="320"/>
              </a:xfrm>
            </p:grpSpPr>
            <p:sp>
              <p:nvSpPr>
                <p:cNvPr id="113731" name="Oval 52"/>
                <p:cNvSpPr>
                  <a:spLocks noChangeArrowheads="1"/>
                </p:cNvSpPr>
                <p:nvPr/>
              </p:nvSpPr>
              <p:spPr bwMode="auto">
                <a:xfrm>
                  <a:off x="432" y="1008"/>
                  <a:ext cx="288" cy="28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83093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444" y="976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u</a:t>
                  </a:r>
                </a:p>
              </p:txBody>
            </p:sp>
          </p:grpSp>
          <p:sp>
            <p:nvSpPr>
              <p:cNvPr id="983094" name="Text Box 54"/>
              <p:cNvSpPr txBox="1">
                <a:spLocks noChangeArrowheads="1"/>
              </p:cNvSpPr>
              <p:nvPr/>
            </p:nvSpPr>
            <p:spPr bwMode="auto">
              <a:xfrm>
                <a:off x="552" y="1072"/>
                <a:ext cx="19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  <a:defRPr/>
                </a:pPr>
                <a:r>
                  <a:rPr lang="en-US" altLang="zh-TW" sz="160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ＭＳ Ｐゴシック" pitchFamily="34" charset="-128"/>
                  </a:rPr>
                  <a:t>u</a:t>
                </a:r>
              </a:p>
            </p:txBody>
          </p:sp>
          <p:sp>
            <p:nvSpPr>
              <p:cNvPr id="983095" name="Text Box 55"/>
              <p:cNvSpPr txBox="1">
                <a:spLocks noChangeArrowheads="1"/>
              </p:cNvSpPr>
              <p:nvPr/>
            </p:nvSpPr>
            <p:spPr bwMode="auto">
              <a:xfrm>
                <a:off x="430" y="1114"/>
                <a:ext cx="19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  <a:defRPr/>
                </a:pPr>
                <a:r>
                  <a:rPr lang="en-US" altLang="zh-TW" sz="160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ＭＳ Ｐゴシック" pitchFamily="34" charset="-128"/>
                  </a:rPr>
                  <a:t>d</a:t>
                </a:r>
              </a:p>
            </p:txBody>
          </p:sp>
          <p:grpSp>
            <p:nvGrpSpPr>
              <p:cNvPr id="7" name="Group 56"/>
              <p:cNvGrpSpPr>
                <a:grpSpLocks/>
              </p:cNvGrpSpPr>
              <p:nvPr/>
            </p:nvGrpSpPr>
            <p:grpSpPr bwMode="auto">
              <a:xfrm>
                <a:off x="213" y="1195"/>
                <a:ext cx="290" cy="320"/>
                <a:chOff x="213" y="1195"/>
                <a:chExt cx="290" cy="320"/>
              </a:xfrm>
            </p:grpSpPr>
            <p:sp>
              <p:nvSpPr>
                <p:cNvPr id="113727" name="Oval 57"/>
                <p:cNvSpPr>
                  <a:spLocks noChangeArrowheads="1"/>
                </p:cNvSpPr>
                <p:nvPr/>
              </p:nvSpPr>
              <p:spPr bwMode="auto">
                <a:xfrm>
                  <a:off x="215" y="1225"/>
                  <a:ext cx="288" cy="28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83098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213" y="1195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u</a:t>
                  </a:r>
                </a:p>
              </p:txBody>
            </p:sp>
            <p:sp>
              <p:nvSpPr>
                <p:cNvPr id="983099" name="Text Box 59"/>
                <p:cNvSpPr txBox="1">
                  <a:spLocks noChangeArrowheads="1"/>
                </p:cNvSpPr>
                <p:nvPr/>
              </p:nvSpPr>
              <p:spPr bwMode="auto">
                <a:xfrm>
                  <a:off x="302" y="1249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u</a:t>
                  </a:r>
                </a:p>
              </p:txBody>
            </p:sp>
            <p:sp>
              <p:nvSpPr>
                <p:cNvPr id="983100" name="Text Box 60"/>
                <p:cNvSpPr txBox="1">
                  <a:spLocks noChangeArrowheads="1"/>
                </p:cNvSpPr>
                <p:nvPr/>
              </p:nvSpPr>
              <p:spPr bwMode="auto">
                <a:xfrm>
                  <a:off x="220" y="1303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d</a:t>
                  </a:r>
                </a:p>
              </p:txBody>
            </p:sp>
          </p:grpSp>
          <p:grpSp>
            <p:nvGrpSpPr>
              <p:cNvPr id="8" name="Group 61"/>
              <p:cNvGrpSpPr>
                <a:grpSpLocks/>
              </p:cNvGrpSpPr>
              <p:nvPr/>
            </p:nvGrpSpPr>
            <p:grpSpPr bwMode="auto">
              <a:xfrm>
                <a:off x="695" y="916"/>
                <a:ext cx="315" cy="333"/>
                <a:chOff x="946" y="1059"/>
                <a:chExt cx="315" cy="333"/>
              </a:xfrm>
            </p:grpSpPr>
            <p:sp>
              <p:nvSpPr>
                <p:cNvPr id="113723" name="Oval 62"/>
                <p:cNvSpPr>
                  <a:spLocks noChangeArrowheads="1"/>
                </p:cNvSpPr>
                <p:nvPr/>
              </p:nvSpPr>
              <p:spPr bwMode="auto">
                <a:xfrm>
                  <a:off x="960" y="1104"/>
                  <a:ext cx="288" cy="288"/>
                </a:xfrm>
                <a:prstGeom prst="ellipse">
                  <a:avLst/>
                </a:prstGeom>
                <a:solidFill>
                  <a:srgbClr val="FDB1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83103" name="Text Box 63"/>
                <p:cNvSpPr txBox="1">
                  <a:spLocks noChangeArrowheads="1"/>
                </p:cNvSpPr>
                <p:nvPr/>
              </p:nvSpPr>
              <p:spPr bwMode="auto">
                <a:xfrm>
                  <a:off x="1028" y="1059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d</a:t>
                  </a:r>
                </a:p>
              </p:txBody>
            </p:sp>
            <p:sp>
              <p:nvSpPr>
                <p:cNvPr id="983104" name="Text Box 64"/>
                <p:cNvSpPr txBox="1">
                  <a:spLocks noChangeArrowheads="1"/>
                </p:cNvSpPr>
                <p:nvPr/>
              </p:nvSpPr>
              <p:spPr bwMode="auto">
                <a:xfrm>
                  <a:off x="946" y="1127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d</a:t>
                  </a:r>
                </a:p>
              </p:txBody>
            </p:sp>
            <p:sp>
              <p:nvSpPr>
                <p:cNvPr id="983105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1067" y="1172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u</a:t>
                  </a:r>
                </a:p>
              </p:txBody>
            </p:sp>
          </p:grpSp>
          <p:grpSp>
            <p:nvGrpSpPr>
              <p:cNvPr id="9" name="Group 66"/>
              <p:cNvGrpSpPr>
                <a:grpSpLocks/>
              </p:cNvGrpSpPr>
              <p:nvPr/>
            </p:nvGrpSpPr>
            <p:grpSpPr bwMode="auto">
              <a:xfrm>
                <a:off x="166" y="1507"/>
                <a:ext cx="290" cy="320"/>
                <a:chOff x="213" y="1195"/>
                <a:chExt cx="290" cy="320"/>
              </a:xfrm>
            </p:grpSpPr>
            <p:sp>
              <p:nvSpPr>
                <p:cNvPr id="113719" name="Oval 67"/>
                <p:cNvSpPr>
                  <a:spLocks noChangeArrowheads="1"/>
                </p:cNvSpPr>
                <p:nvPr/>
              </p:nvSpPr>
              <p:spPr bwMode="auto">
                <a:xfrm>
                  <a:off x="215" y="1225"/>
                  <a:ext cx="288" cy="28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83108" name="Text Box 68"/>
                <p:cNvSpPr txBox="1">
                  <a:spLocks noChangeArrowheads="1"/>
                </p:cNvSpPr>
                <p:nvPr/>
              </p:nvSpPr>
              <p:spPr bwMode="auto">
                <a:xfrm>
                  <a:off x="213" y="1195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u</a:t>
                  </a:r>
                </a:p>
              </p:txBody>
            </p:sp>
            <p:sp>
              <p:nvSpPr>
                <p:cNvPr id="983109" name="Text Box 69"/>
                <p:cNvSpPr txBox="1">
                  <a:spLocks noChangeArrowheads="1"/>
                </p:cNvSpPr>
                <p:nvPr/>
              </p:nvSpPr>
              <p:spPr bwMode="auto">
                <a:xfrm>
                  <a:off x="302" y="1249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u</a:t>
                  </a:r>
                </a:p>
              </p:txBody>
            </p:sp>
            <p:sp>
              <p:nvSpPr>
                <p:cNvPr id="983110" name="Text Box 70"/>
                <p:cNvSpPr txBox="1">
                  <a:spLocks noChangeArrowheads="1"/>
                </p:cNvSpPr>
                <p:nvPr/>
              </p:nvSpPr>
              <p:spPr bwMode="auto">
                <a:xfrm>
                  <a:off x="220" y="1303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d</a:t>
                  </a:r>
                </a:p>
              </p:txBody>
            </p:sp>
          </p:grpSp>
          <p:grpSp>
            <p:nvGrpSpPr>
              <p:cNvPr id="10" name="Group 71"/>
              <p:cNvGrpSpPr>
                <a:grpSpLocks/>
              </p:cNvGrpSpPr>
              <p:nvPr/>
            </p:nvGrpSpPr>
            <p:grpSpPr bwMode="auto">
              <a:xfrm>
                <a:off x="438" y="1358"/>
                <a:ext cx="315" cy="333"/>
                <a:chOff x="946" y="1059"/>
                <a:chExt cx="315" cy="333"/>
              </a:xfrm>
            </p:grpSpPr>
            <p:sp>
              <p:nvSpPr>
                <p:cNvPr id="113715" name="Oval 72"/>
                <p:cNvSpPr>
                  <a:spLocks noChangeArrowheads="1"/>
                </p:cNvSpPr>
                <p:nvPr/>
              </p:nvSpPr>
              <p:spPr bwMode="auto">
                <a:xfrm>
                  <a:off x="960" y="1104"/>
                  <a:ext cx="288" cy="288"/>
                </a:xfrm>
                <a:prstGeom prst="ellipse">
                  <a:avLst/>
                </a:prstGeom>
                <a:solidFill>
                  <a:srgbClr val="FDB1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83113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1028" y="1059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d</a:t>
                  </a:r>
                </a:p>
              </p:txBody>
            </p:sp>
            <p:sp>
              <p:nvSpPr>
                <p:cNvPr id="983114" name="Text Box 74"/>
                <p:cNvSpPr txBox="1">
                  <a:spLocks noChangeArrowheads="1"/>
                </p:cNvSpPr>
                <p:nvPr/>
              </p:nvSpPr>
              <p:spPr bwMode="auto">
                <a:xfrm>
                  <a:off x="946" y="1127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d</a:t>
                  </a:r>
                </a:p>
              </p:txBody>
            </p:sp>
            <p:sp>
              <p:nvSpPr>
                <p:cNvPr id="983115" name="Text Box 75"/>
                <p:cNvSpPr txBox="1">
                  <a:spLocks noChangeArrowheads="1"/>
                </p:cNvSpPr>
                <p:nvPr/>
              </p:nvSpPr>
              <p:spPr bwMode="auto">
                <a:xfrm>
                  <a:off x="1067" y="1172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u</a:t>
                  </a:r>
                </a:p>
              </p:txBody>
            </p:sp>
          </p:grpSp>
          <p:grpSp>
            <p:nvGrpSpPr>
              <p:cNvPr id="11" name="Group 76"/>
              <p:cNvGrpSpPr>
                <a:grpSpLocks/>
              </p:cNvGrpSpPr>
              <p:nvPr/>
            </p:nvGrpSpPr>
            <p:grpSpPr bwMode="auto">
              <a:xfrm>
                <a:off x="702" y="1466"/>
                <a:ext cx="315" cy="333"/>
                <a:chOff x="946" y="1059"/>
                <a:chExt cx="315" cy="333"/>
              </a:xfrm>
            </p:grpSpPr>
            <p:sp>
              <p:nvSpPr>
                <p:cNvPr id="113711" name="Oval 77"/>
                <p:cNvSpPr>
                  <a:spLocks noChangeArrowheads="1"/>
                </p:cNvSpPr>
                <p:nvPr/>
              </p:nvSpPr>
              <p:spPr bwMode="auto">
                <a:xfrm>
                  <a:off x="960" y="1104"/>
                  <a:ext cx="288" cy="288"/>
                </a:xfrm>
                <a:prstGeom prst="ellipse">
                  <a:avLst/>
                </a:prstGeom>
                <a:solidFill>
                  <a:srgbClr val="FDB1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83118" name="Text Box 78"/>
                <p:cNvSpPr txBox="1">
                  <a:spLocks noChangeArrowheads="1"/>
                </p:cNvSpPr>
                <p:nvPr/>
              </p:nvSpPr>
              <p:spPr bwMode="auto">
                <a:xfrm>
                  <a:off x="1028" y="1059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d</a:t>
                  </a:r>
                </a:p>
              </p:txBody>
            </p:sp>
            <p:sp>
              <p:nvSpPr>
                <p:cNvPr id="983119" name="Text Box 79"/>
                <p:cNvSpPr txBox="1">
                  <a:spLocks noChangeArrowheads="1"/>
                </p:cNvSpPr>
                <p:nvPr/>
              </p:nvSpPr>
              <p:spPr bwMode="auto">
                <a:xfrm>
                  <a:off x="946" y="1127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d</a:t>
                  </a:r>
                </a:p>
              </p:txBody>
            </p:sp>
            <p:sp>
              <p:nvSpPr>
                <p:cNvPr id="983120" name="Text Box 80"/>
                <p:cNvSpPr txBox="1">
                  <a:spLocks noChangeArrowheads="1"/>
                </p:cNvSpPr>
                <p:nvPr/>
              </p:nvSpPr>
              <p:spPr bwMode="auto">
                <a:xfrm>
                  <a:off x="1067" y="1172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u</a:t>
                  </a:r>
                </a:p>
              </p:txBody>
            </p:sp>
          </p:grpSp>
          <p:grpSp>
            <p:nvGrpSpPr>
              <p:cNvPr id="12" name="Group 81"/>
              <p:cNvGrpSpPr>
                <a:grpSpLocks/>
              </p:cNvGrpSpPr>
              <p:nvPr/>
            </p:nvGrpSpPr>
            <p:grpSpPr bwMode="auto">
              <a:xfrm>
                <a:off x="973" y="1575"/>
                <a:ext cx="315" cy="333"/>
                <a:chOff x="946" y="1059"/>
                <a:chExt cx="315" cy="333"/>
              </a:xfrm>
            </p:grpSpPr>
            <p:sp>
              <p:nvSpPr>
                <p:cNvPr id="113707" name="Oval 82"/>
                <p:cNvSpPr>
                  <a:spLocks noChangeArrowheads="1"/>
                </p:cNvSpPr>
                <p:nvPr/>
              </p:nvSpPr>
              <p:spPr bwMode="auto">
                <a:xfrm>
                  <a:off x="960" y="1104"/>
                  <a:ext cx="288" cy="288"/>
                </a:xfrm>
                <a:prstGeom prst="ellipse">
                  <a:avLst/>
                </a:prstGeom>
                <a:solidFill>
                  <a:srgbClr val="FDB1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83123" name="Text Box 83"/>
                <p:cNvSpPr txBox="1">
                  <a:spLocks noChangeArrowheads="1"/>
                </p:cNvSpPr>
                <p:nvPr/>
              </p:nvSpPr>
              <p:spPr bwMode="auto">
                <a:xfrm>
                  <a:off x="1028" y="1059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d</a:t>
                  </a:r>
                </a:p>
              </p:txBody>
            </p:sp>
            <p:sp>
              <p:nvSpPr>
                <p:cNvPr id="983124" name="Text Box 84"/>
                <p:cNvSpPr txBox="1">
                  <a:spLocks noChangeArrowheads="1"/>
                </p:cNvSpPr>
                <p:nvPr/>
              </p:nvSpPr>
              <p:spPr bwMode="auto">
                <a:xfrm>
                  <a:off x="946" y="1127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d</a:t>
                  </a:r>
                </a:p>
              </p:txBody>
            </p:sp>
            <p:sp>
              <p:nvSpPr>
                <p:cNvPr id="983125" name="Text Box 85"/>
                <p:cNvSpPr txBox="1">
                  <a:spLocks noChangeArrowheads="1"/>
                </p:cNvSpPr>
                <p:nvPr/>
              </p:nvSpPr>
              <p:spPr bwMode="auto">
                <a:xfrm>
                  <a:off x="1067" y="1172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u</a:t>
                  </a:r>
                </a:p>
              </p:txBody>
            </p:sp>
          </p:grpSp>
          <p:grpSp>
            <p:nvGrpSpPr>
              <p:cNvPr id="13" name="Group 86"/>
              <p:cNvGrpSpPr>
                <a:grpSpLocks/>
              </p:cNvGrpSpPr>
              <p:nvPr/>
            </p:nvGrpSpPr>
            <p:grpSpPr bwMode="auto">
              <a:xfrm>
                <a:off x="424" y="1649"/>
                <a:ext cx="315" cy="333"/>
                <a:chOff x="946" y="1059"/>
                <a:chExt cx="315" cy="333"/>
              </a:xfrm>
            </p:grpSpPr>
            <p:sp>
              <p:nvSpPr>
                <p:cNvPr id="113703" name="Oval 87"/>
                <p:cNvSpPr>
                  <a:spLocks noChangeArrowheads="1"/>
                </p:cNvSpPr>
                <p:nvPr/>
              </p:nvSpPr>
              <p:spPr bwMode="auto">
                <a:xfrm>
                  <a:off x="960" y="1104"/>
                  <a:ext cx="288" cy="288"/>
                </a:xfrm>
                <a:prstGeom prst="ellipse">
                  <a:avLst/>
                </a:prstGeom>
                <a:solidFill>
                  <a:srgbClr val="FDB1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83128" name="Text Box 88"/>
                <p:cNvSpPr txBox="1">
                  <a:spLocks noChangeArrowheads="1"/>
                </p:cNvSpPr>
                <p:nvPr/>
              </p:nvSpPr>
              <p:spPr bwMode="auto">
                <a:xfrm>
                  <a:off x="1028" y="1059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d</a:t>
                  </a:r>
                </a:p>
              </p:txBody>
            </p:sp>
            <p:sp>
              <p:nvSpPr>
                <p:cNvPr id="983129" name="Text Box 89"/>
                <p:cNvSpPr txBox="1">
                  <a:spLocks noChangeArrowheads="1"/>
                </p:cNvSpPr>
                <p:nvPr/>
              </p:nvSpPr>
              <p:spPr bwMode="auto">
                <a:xfrm>
                  <a:off x="946" y="1127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d</a:t>
                  </a:r>
                </a:p>
              </p:txBody>
            </p:sp>
            <p:sp>
              <p:nvSpPr>
                <p:cNvPr id="983130" name="Text Box 90"/>
                <p:cNvSpPr txBox="1">
                  <a:spLocks noChangeArrowheads="1"/>
                </p:cNvSpPr>
                <p:nvPr/>
              </p:nvSpPr>
              <p:spPr bwMode="auto">
                <a:xfrm>
                  <a:off x="1067" y="1172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u</a:t>
                  </a:r>
                </a:p>
              </p:txBody>
            </p:sp>
          </p:grpSp>
          <p:grpSp>
            <p:nvGrpSpPr>
              <p:cNvPr id="14" name="Group 91"/>
              <p:cNvGrpSpPr>
                <a:grpSpLocks/>
              </p:cNvGrpSpPr>
              <p:nvPr/>
            </p:nvGrpSpPr>
            <p:grpSpPr bwMode="auto">
              <a:xfrm>
                <a:off x="654" y="1202"/>
                <a:ext cx="290" cy="320"/>
                <a:chOff x="213" y="1195"/>
                <a:chExt cx="290" cy="320"/>
              </a:xfrm>
            </p:grpSpPr>
            <p:sp>
              <p:nvSpPr>
                <p:cNvPr id="113699" name="Oval 92"/>
                <p:cNvSpPr>
                  <a:spLocks noChangeArrowheads="1"/>
                </p:cNvSpPr>
                <p:nvPr/>
              </p:nvSpPr>
              <p:spPr bwMode="auto">
                <a:xfrm>
                  <a:off x="215" y="1225"/>
                  <a:ext cx="288" cy="28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83133" name="Text Box 93"/>
                <p:cNvSpPr txBox="1">
                  <a:spLocks noChangeArrowheads="1"/>
                </p:cNvSpPr>
                <p:nvPr/>
              </p:nvSpPr>
              <p:spPr bwMode="auto">
                <a:xfrm>
                  <a:off x="213" y="1195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u</a:t>
                  </a:r>
                </a:p>
              </p:txBody>
            </p:sp>
            <p:sp>
              <p:nvSpPr>
                <p:cNvPr id="983134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302" y="1249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u</a:t>
                  </a:r>
                </a:p>
              </p:txBody>
            </p:sp>
            <p:sp>
              <p:nvSpPr>
                <p:cNvPr id="983135" name="Text Box 95"/>
                <p:cNvSpPr txBox="1">
                  <a:spLocks noChangeArrowheads="1"/>
                </p:cNvSpPr>
                <p:nvPr/>
              </p:nvSpPr>
              <p:spPr bwMode="auto">
                <a:xfrm>
                  <a:off x="220" y="1303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d</a:t>
                  </a:r>
                </a:p>
              </p:txBody>
            </p:sp>
          </p:grpSp>
          <p:grpSp>
            <p:nvGrpSpPr>
              <p:cNvPr id="15" name="Group 96"/>
              <p:cNvGrpSpPr>
                <a:grpSpLocks/>
              </p:cNvGrpSpPr>
              <p:nvPr/>
            </p:nvGrpSpPr>
            <p:grpSpPr bwMode="auto">
              <a:xfrm>
                <a:off x="939" y="1303"/>
                <a:ext cx="290" cy="320"/>
                <a:chOff x="213" y="1195"/>
                <a:chExt cx="290" cy="320"/>
              </a:xfrm>
            </p:grpSpPr>
            <p:sp>
              <p:nvSpPr>
                <p:cNvPr id="113695" name="Oval 97"/>
                <p:cNvSpPr>
                  <a:spLocks noChangeArrowheads="1"/>
                </p:cNvSpPr>
                <p:nvPr/>
              </p:nvSpPr>
              <p:spPr bwMode="auto">
                <a:xfrm>
                  <a:off x="215" y="1225"/>
                  <a:ext cx="288" cy="28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83138" name="Text Box 98"/>
                <p:cNvSpPr txBox="1">
                  <a:spLocks noChangeArrowheads="1"/>
                </p:cNvSpPr>
                <p:nvPr/>
              </p:nvSpPr>
              <p:spPr bwMode="auto">
                <a:xfrm>
                  <a:off x="213" y="1195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u</a:t>
                  </a:r>
                </a:p>
              </p:txBody>
            </p:sp>
            <p:sp>
              <p:nvSpPr>
                <p:cNvPr id="983139" name="Text Box 99"/>
                <p:cNvSpPr txBox="1">
                  <a:spLocks noChangeArrowheads="1"/>
                </p:cNvSpPr>
                <p:nvPr/>
              </p:nvSpPr>
              <p:spPr bwMode="auto">
                <a:xfrm>
                  <a:off x="302" y="1249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u</a:t>
                  </a:r>
                </a:p>
              </p:txBody>
            </p:sp>
            <p:sp>
              <p:nvSpPr>
                <p:cNvPr id="983140" name="Text Box 100"/>
                <p:cNvSpPr txBox="1">
                  <a:spLocks noChangeArrowheads="1"/>
                </p:cNvSpPr>
                <p:nvPr/>
              </p:nvSpPr>
              <p:spPr bwMode="auto">
                <a:xfrm>
                  <a:off x="220" y="1303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d</a:t>
                  </a:r>
                </a:p>
              </p:txBody>
            </p:sp>
          </p:grpSp>
          <p:grpSp>
            <p:nvGrpSpPr>
              <p:cNvPr id="16" name="Group 101"/>
              <p:cNvGrpSpPr>
                <a:grpSpLocks/>
              </p:cNvGrpSpPr>
              <p:nvPr/>
            </p:nvGrpSpPr>
            <p:grpSpPr bwMode="auto">
              <a:xfrm>
                <a:off x="722" y="1744"/>
                <a:ext cx="290" cy="320"/>
                <a:chOff x="213" y="1195"/>
                <a:chExt cx="290" cy="320"/>
              </a:xfrm>
            </p:grpSpPr>
            <p:sp>
              <p:nvSpPr>
                <p:cNvPr id="113691" name="Oval 102"/>
                <p:cNvSpPr>
                  <a:spLocks noChangeArrowheads="1"/>
                </p:cNvSpPr>
                <p:nvPr/>
              </p:nvSpPr>
              <p:spPr bwMode="auto">
                <a:xfrm>
                  <a:off x="215" y="1225"/>
                  <a:ext cx="288" cy="288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83143" name="Text Box 103"/>
                <p:cNvSpPr txBox="1">
                  <a:spLocks noChangeArrowheads="1"/>
                </p:cNvSpPr>
                <p:nvPr/>
              </p:nvSpPr>
              <p:spPr bwMode="auto">
                <a:xfrm>
                  <a:off x="213" y="1195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u</a:t>
                  </a:r>
                </a:p>
              </p:txBody>
            </p:sp>
            <p:sp>
              <p:nvSpPr>
                <p:cNvPr id="983144" name="Text Box 104"/>
                <p:cNvSpPr txBox="1">
                  <a:spLocks noChangeArrowheads="1"/>
                </p:cNvSpPr>
                <p:nvPr/>
              </p:nvSpPr>
              <p:spPr bwMode="auto">
                <a:xfrm>
                  <a:off x="302" y="1249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u</a:t>
                  </a:r>
                </a:p>
              </p:txBody>
            </p:sp>
            <p:sp>
              <p:nvSpPr>
                <p:cNvPr id="983145" name="Text Box 105"/>
                <p:cNvSpPr txBox="1">
                  <a:spLocks noChangeArrowheads="1"/>
                </p:cNvSpPr>
                <p:nvPr/>
              </p:nvSpPr>
              <p:spPr bwMode="auto">
                <a:xfrm>
                  <a:off x="220" y="1303"/>
                  <a:ext cx="194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00000"/>
                    </a:lnSpc>
                    <a:buClrTx/>
                    <a:buSzTx/>
                    <a:buFontTx/>
                    <a:buNone/>
                    <a:defRPr/>
                  </a:pPr>
                  <a:r>
                    <a:rPr lang="en-US" altLang="zh-TW" sz="160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ＭＳ Ｐゴシック" pitchFamily="34" charset="-128"/>
                    </a:rPr>
                    <a:t>d</a:t>
                  </a:r>
                </a:p>
              </p:txBody>
            </p:sp>
          </p:grpSp>
        </p:grpSp>
        <p:sp>
          <p:nvSpPr>
            <p:cNvPr id="113675" name="Text Box 106"/>
            <p:cNvSpPr txBox="1">
              <a:spLocks noChangeArrowheads="1"/>
            </p:cNvSpPr>
            <p:nvPr/>
          </p:nvSpPr>
          <p:spPr bwMode="auto">
            <a:xfrm>
              <a:off x="1222" y="624"/>
              <a:ext cx="21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17" tIns="45709" rIns="91417" bIns="45709">
              <a:spAutoFit/>
            </a:bodyPr>
            <a:lstStyle/>
            <a:p>
              <a:pPr algn="ctr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altLang="zh-TW" sz="2000" i="1">
                  <a:solidFill>
                    <a:srgbClr val="11880B"/>
                  </a:solidFill>
                  <a:latin typeface="Helvetica" pitchFamily="34" charset="0"/>
                  <a:ea typeface="PMingLiU" pitchFamily="18" charset="-120"/>
                </a:rPr>
                <a:t>p</a:t>
              </a:r>
            </a:p>
          </p:txBody>
        </p:sp>
        <p:sp>
          <p:nvSpPr>
            <p:cNvPr id="113676" name="Text Box 107"/>
            <p:cNvSpPr txBox="1">
              <a:spLocks noChangeArrowheads="1"/>
            </p:cNvSpPr>
            <p:nvPr/>
          </p:nvSpPr>
          <p:spPr bwMode="auto">
            <a:xfrm>
              <a:off x="2054" y="536"/>
              <a:ext cx="27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17" tIns="45709" rIns="91417" bIns="45709">
              <a:spAutoFit/>
            </a:bodyPr>
            <a:lstStyle/>
            <a:p>
              <a:pPr algn="ctr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altLang="zh-TW" sz="2000" i="1">
                  <a:solidFill>
                    <a:srgbClr val="FF00FF"/>
                  </a:solidFill>
                  <a:latin typeface="Helvetica" pitchFamily="34" charset="0"/>
                  <a:ea typeface="PMingLiU" pitchFamily="18" charset="-120"/>
                </a:rPr>
                <a:t>n</a:t>
              </a:r>
            </a:p>
          </p:txBody>
        </p:sp>
      </p:grpSp>
      <p:sp>
        <p:nvSpPr>
          <p:cNvPr id="113672" name="Text Box 108"/>
          <p:cNvSpPr txBox="1">
            <a:spLocks noChangeArrowheads="1"/>
          </p:cNvSpPr>
          <p:nvPr/>
        </p:nvSpPr>
        <p:spPr bwMode="auto">
          <a:xfrm>
            <a:off x="0" y="6248400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buClrTx/>
              <a:buSzTx/>
              <a:buFontTx/>
              <a:buNone/>
            </a:pPr>
            <a:r>
              <a:rPr lang="en-US" altLang="zh-TW" i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  <a:t>AMS  courtesy</a:t>
            </a:r>
          </a:p>
        </p:txBody>
      </p:sp>
      <p:sp>
        <p:nvSpPr>
          <p:cNvPr id="113673" name="Rectangle 109"/>
          <p:cNvSpPr>
            <a:spLocks noChangeArrowheads="1"/>
          </p:cNvSpPr>
          <p:nvPr/>
        </p:nvSpPr>
        <p:spPr bwMode="auto">
          <a:xfrm>
            <a:off x="898525" y="233363"/>
            <a:ext cx="73501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zh-TW" sz="3000" b="0">
                <a:latin typeface="Comic Sans MS" pitchFamily="66" charset="0"/>
                <a:ea typeface="ＭＳ Ｐゴシック" pitchFamily="34" charset="-128"/>
              </a:rPr>
              <a:t>Search for New Matter in the Universe:</a:t>
            </a:r>
          </a:p>
        </p:txBody>
      </p:sp>
    </p:spTree>
  </p:cSld>
  <p:clrMapOvr>
    <a:masterClrMapping/>
  </p:clrMapOvr>
  <p:transition advTm="593"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0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315913"/>
            <a:ext cx="8229600" cy="1139826"/>
          </a:xfrm>
        </p:spPr>
        <p:txBody>
          <a:bodyPr/>
          <a:lstStyle/>
          <a:p>
            <a:pPr eaLnBrk="1" hangingPunct="1">
              <a:defRPr/>
            </a:pPr>
            <a:r>
              <a:rPr lang="it-IT" sz="4000" dirty="0" smtClean="0"/>
              <a:t>Conclusion</a:t>
            </a:r>
          </a:p>
        </p:txBody>
      </p:sp>
      <p:sp>
        <p:nvSpPr>
          <p:cNvPr id="985091" name="Rectangle 3"/>
          <p:cNvSpPr>
            <a:spLocks noGrp="1" noChangeArrowheads="1"/>
          </p:cNvSpPr>
          <p:nvPr>
            <p:ph idx="1"/>
          </p:nvPr>
        </p:nvSpPr>
        <p:spPr>
          <a:xfrm>
            <a:off x="971550" y="1071546"/>
            <a:ext cx="7977188" cy="4841892"/>
          </a:xfrm>
          <a:solidFill>
            <a:srgbClr val="FFFF66"/>
          </a:solidFill>
        </p:spPr>
        <p:txBody>
          <a:bodyPr>
            <a:normAutofit fontScale="92500"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sz="2400" b="1" dirty="0" smtClean="0"/>
              <a:t>PAMELA is the first space experiment which is measuring the antiproton and positron energy spectra  to the high energies (&gt;100GeV) with an unprecedented statistical precision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en-US" sz="2400" dirty="0" smtClean="0"/>
              <a:t>PAMELA is looking for Dark Matter candidates and “</a:t>
            </a:r>
            <a:r>
              <a:rPr lang="en-US" sz="2400" dirty="0" err="1" smtClean="0"/>
              <a:t>direct”measurement</a:t>
            </a:r>
            <a:r>
              <a:rPr lang="en-US" sz="2400" dirty="0" smtClean="0"/>
              <a:t> of particle acceleration in astrophysical sources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it-IT" sz="2400" dirty="0" smtClean="0"/>
              <a:t>Furthermore:</a:t>
            </a:r>
          </a:p>
          <a:p>
            <a:pPr lvl="1" eaLnBrk="1" hangingPunct="1">
              <a:lnSpc>
                <a:spcPct val="120000"/>
              </a:lnSpc>
              <a:defRPr/>
            </a:pPr>
            <a:r>
              <a:rPr lang="en-US" sz="1600" b="1" dirty="0" smtClean="0">
                <a:solidFill>
                  <a:srgbClr val="000000"/>
                </a:solidFill>
                <a:effectLst/>
              </a:rPr>
              <a:t>PAMELA is providing measurements on elemental spectra and low mass isotopes with an unprecedented statistical precision and is helping to improve the understanding of particle propagation in the interstellar medium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1600" b="1" dirty="0" smtClean="0">
                <a:solidFill>
                  <a:srgbClr val="000000"/>
                </a:solidFill>
                <a:effectLst/>
              </a:rPr>
              <a:t>PAMELA is able to measure the high energy tail of solar particles</a:t>
            </a:r>
            <a:r>
              <a:rPr lang="en-US" sz="1600" dirty="0" smtClean="0">
                <a:solidFill>
                  <a:srgbClr val="000000"/>
                </a:solidFill>
              </a:rPr>
              <a:t>. </a:t>
            </a:r>
            <a:endParaRPr lang="en-US" sz="1600" smtClean="0">
              <a:solidFill>
                <a:srgbClr val="000000"/>
              </a:solidFill>
            </a:endParaRPr>
          </a:p>
          <a:p>
            <a:pPr lvl="1">
              <a:lnSpc>
                <a:spcPct val="120000"/>
              </a:lnSpc>
              <a:defRPr/>
            </a:pPr>
            <a:r>
              <a:rPr lang="en-US" sz="1600" smtClean="0">
                <a:solidFill>
                  <a:srgbClr val="000000"/>
                </a:solidFill>
              </a:rPr>
              <a:t>PAMELA </a:t>
            </a:r>
            <a:r>
              <a:rPr lang="en-US" sz="1600" dirty="0" smtClean="0">
                <a:solidFill>
                  <a:srgbClr val="000000"/>
                </a:solidFill>
              </a:rPr>
              <a:t>is setting a new lower limit for finding </a:t>
            </a:r>
            <a:r>
              <a:rPr lang="en-US" sz="1600" dirty="0" err="1" smtClean="0">
                <a:solidFill>
                  <a:srgbClr val="000000"/>
                </a:solidFill>
              </a:rPr>
              <a:t>Antihelium</a:t>
            </a:r>
            <a:endParaRPr lang="en-US" sz="1600" dirty="0" smtClean="0"/>
          </a:p>
          <a:p>
            <a:pPr lvl="1" eaLnBrk="1" hangingPunct="1">
              <a:lnSpc>
                <a:spcPct val="120000"/>
              </a:lnSpc>
              <a:defRPr/>
            </a:pPr>
            <a:endParaRPr lang="en-US" sz="1600" b="1" dirty="0" smtClean="0">
              <a:solidFill>
                <a:srgbClr val="000000"/>
              </a:solidFill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</p:spTree>
  </p:cSld>
  <p:clrMapOvr>
    <a:masterClrMapping/>
  </p:clrMapOvr>
  <p:transition advTm="483"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546225"/>
            <a:ext cx="7772400" cy="324008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z="4800" dirty="0" smtClean="0">
                <a:solidFill>
                  <a:schemeClr val="tx1"/>
                </a:solidFill>
              </a:rPr>
              <a:t/>
            </a:r>
            <a:br>
              <a:rPr lang="it-IT" sz="4800" dirty="0" smtClean="0">
                <a:solidFill>
                  <a:schemeClr val="tx1"/>
                </a:solidFill>
              </a:rPr>
            </a:br>
            <a:r>
              <a:rPr lang="it-IT" sz="4800" dirty="0" smtClean="0">
                <a:solidFill>
                  <a:schemeClr val="tx1"/>
                </a:solidFill>
              </a:rPr>
              <a:t/>
            </a:r>
            <a:br>
              <a:rPr lang="it-IT" sz="4800" dirty="0" smtClean="0">
                <a:solidFill>
                  <a:schemeClr val="tx1"/>
                </a:solidFill>
              </a:rPr>
            </a:br>
            <a:r>
              <a:rPr lang="it-IT" sz="4800" b="1" dirty="0" smtClean="0"/>
              <a:t>THANKS</a:t>
            </a:r>
            <a:br>
              <a:rPr lang="it-IT" sz="4800" b="1" dirty="0" smtClean="0"/>
            </a:br>
            <a:r>
              <a:rPr lang="it-IT" sz="4800" b="1" dirty="0" smtClean="0"/>
              <a:t/>
            </a:r>
            <a:br>
              <a:rPr lang="it-IT" sz="4800" b="1" dirty="0" smtClean="0"/>
            </a:br>
            <a:r>
              <a:rPr lang="it-IT" sz="4800" b="1" dirty="0" smtClean="0"/>
              <a:t/>
            </a:r>
            <a:br>
              <a:rPr lang="it-IT" sz="4800" b="1" dirty="0" smtClean="0"/>
            </a:br>
            <a:r>
              <a:rPr lang="it-IT" sz="4800" b="1" dirty="0" smtClean="0"/>
              <a:t/>
            </a:r>
            <a:br>
              <a:rPr lang="it-IT" sz="4800" b="1" dirty="0" smtClean="0"/>
            </a:br>
            <a:r>
              <a:rPr lang="it-IT" sz="3600" b="1" dirty="0" smtClean="0"/>
              <a:t>http:// pamela.roma2.infn.it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Mirko Boezio, CERN, 2008/10/28</a:t>
            </a:r>
            <a:endParaRPr lang="en-US" dirty="0"/>
          </a:p>
        </p:txBody>
      </p:sp>
    </p:spTree>
  </p:cSld>
  <p:clrMapOvr>
    <a:masterClrMapping/>
  </p:clrMapOvr>
  <p:transition advTm="796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ChangeArrowheads="1"/>
          </p:cNvSpPr>
          <p:nvPr/>
        </p:nvSpPr>
        <p:spPr bwMode="auto">
          <a:xfrm>
            <a:off x="142875" y="4851400"/>
            <a:ext cx="8856663" cy="863600"/>
          </a:xfrm>
          <a:prstGeom prst="rect">
            <a:avLst/>
          </a:prstGeom>
          <a:solidFill>
            <a:srgbClr val="CCFF66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90488"/>
            <a:ext cx="8229600" cy="1143001"/>
          </a:xfrm>
        </p:spPr>
        <p:txBody>
          <a:bodyPr/>
          <a:lstStyle/>
          <a:p>
            <a:pPr>
              <a:defRPr/>
            </a:pPr>
            <a:r>
              <a:rPr lang="en-US" dirty="0"/>
              <a:t>PAMELA history</a:t>
            </a:r>
            <a:endParaRPr lang="en-GB" dirty="0"/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838200"/>
            <a:ext cx="8753475" cy="395922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400" dirty="0">
                <a:solidFill>
                  <a:srgbClr val="FF3300"/>
                </a:solidFill>
              </a:rPr>
              <a:t>1996</a:t>
            </a:r>
            <a:r>
              <a:rPr lang="en-US" sz="2400" dirty="0"/>
              <a:t>: PAMELA proposal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>
                <a:solidFill>
                  <a:srgbClr val="FF3300"/>
                </a:solidFill>
              </a:rPr>
              <a:t>22.12.1998</a:t>
            </a:r>
            <a:r>
              <a:rPr lang="en-US" sz="2400" dirty="0">
                <a:solidFill>
                  <a:srgbClr val="0000FF"/>
                </a:solidFill>
              </a:rPr>
              <a:t>: agreement between RSA (Russian Space Agency) and INFN to build and launch PAMELA.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sz="2400" dirty="0"/>
              <a:t>		</a:t>
            </a:r>
            <a:r>
              <a:rPr lang="en-US" sz="2000" dirty="0"/>
              <a:t>Three models required by the RSA:</a:t>
            </a:r>
          </a:p>
          <a:p>
            <a:pPr lvl="2">
              <a:lnSpc>
                <a:spcPct val="90000"/>
              </a:lnSpc>
              <a:defRPr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Mass-Dimensional and Thermal Model (MDTM)</a:t>
            </a:r>
          </a:p>
          <a:p>
            <a:pPr lvl="2">
              <a:lnSpc>
                <a:spcPct val="90000"/>
              </a:lnSpc>
              <a:defRPr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Technological Model (TM)</a:t>
            </a:r>
          </a:p>
          <a:p>
            <a:pPr lvl="2">
              <a:lnSpc>
                <a:spcPct val="90000"/>
              </a:lnSpc>
              <a:defRPr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Flight Model (FM)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n-US" sz="2400" dirty="0">
                <a:sym typeface="Wingdings" pitchFamily="2" charset="2"/>
              </a:rPr>
              <a:t>		</a:t>
            </a:r>
            <a:r>
              <a:rPr lang="en-US" sz="2000" b="1" i="1" dirty="0">
                <a:solidFill>
                  <a:srgbClr val="FF0000"/>
                </a:solidFill>
                <a:sym typeface="Wingdings" pitchFamily="2" charset="2"/>
              </a:rPr>
              <a:t> Starts PAMELA construction</a:t>
            </a:r>
            <a:endParaRPr lang="en-US" sz="2000" b="1" i="1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dirty="0">
                <a:solidFill>
                  <a:srgbClr val="FF3300"/>
                </a:solidFill>
              </a:rPr>
              <a:t>2001</a:t>
            </a:r>
            <a:r>
              <a:rPr lang="en-US" sz="2400" dirty="0"/>
              <a:t>: change of the satellite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000" b="1" i="1" dirty="0">
                <a:solidFill>
                  <a:srgbClr val="0000FF"/>
                </a:solidFill>
                <a:sym typeface="Wingdings" pitchFamily="2" charset="2"/>
              </a:rPr>
              <a:t> </a:t>
            </a:r>
            <a:r>
              <a:rPr lang="en-US" sz="2000" b="1" i="1" dirty="0">
                <a:solidFill>
                  <a:srgbClr val="0000FF"/>
                </a:solidFill>
              </a:rPr>
              <a:t>complete redefinition of mechanics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>
                <a:solidFill>
                  <a:srgbClr val="FF3300"/>
                </a:solidFill>
              </a:rPr>
              <a:t>2006</a:t>
            </a:r>
            <a:r>
              <a:rPr lang="en-US" sz="2400" dirty="0"/>
              <a:t>: flight!!!</a:t>
            </a:r>
          </a:p>
        </p:txBody>
      </p:sp>
      <p:pic>
        <p:nvPicPr>
          <p:cNvPr id="26629" name="Picture 34" descr="1lamp2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419475" y="4941888"/>
            <a:ext cx="592138" cy="444500"/>
          </a:xfr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393700" y="5413375"/>
            <a:ext cx="8424863" cy="293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500" b="0" dirty="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rPr>
              <a:t>1989  1990  1991  1992  1993  1994  1995  1996  1997  1998  1999  2000  2001  2002  2003  2004  2005  </a:t>
            </a:r>
            <a:r>
              <a:rPr lang="en-GB" sz="1500" b="0" dirty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2006</a:t>
            </a:r>
            <a:r>
              <a:rPr lang="en-GB" sz="1500" b="0" dirty="0"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en-GB" sz="1500" b="0" dirty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2007 </a:t>
            </a:r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142875" y="5445125"/>
            <a:ext cx="8856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6632" name="Picture 36" descr="handshake_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43425" y="4894263"/>
            <a:ext cx="60483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65" descr="MCj0232204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10513" y="4581525"/>
            <a:ext cx="4064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70" descr="resur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80063" y="4926013"/>
            <a:ext cx="719137" cy="4413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advTm="48985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9"/>
</p:tagLst>
</file>

<file path=ppt/theme/theme1.xml><?xml version="1.0" encoding="utf-8"?>
<a:theme xmlns:a="http://schemas.openxmlformats.org/drawingml/2006/main" name="Clouds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5917</TotalTime>
  <Words>3385</Words>
  <PresentationFormat>On-screen Show (4:3)</PresentationFormat>
  <Paragraphs>830</Paragraphs>
  <Slides>88</Slides>
  <Notes>33</Notes>
  <HiddenSlides>0</HiddenSlides>
  <MMClips>0</MMClips>
  <ScaleCrop>false</ScaleCrop>
  <HeadingPairs>
    <vt:vector size="8" baseType="variant">
      <vt:variant>
        <vt:lpstr>Fonts Used</vt:lpstr>
      </vt:variant>
      <vt:variant>
        <vt:i4>23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88</vt:i4>
      </vt:variant>
    </vt:vector>
  </HeadingPairs>
  <TitlesOfParts>
    <vt:vector size="114" baseType="lpstr">
      <vt:lpstr>Arial</vt:lpstr>
      <vt:lpstr>Book Antiqua</vt:lpstr>
      <vt:lpstr>Comic Sans MS</vt:lpstr>
      <vt:lpstr>Arial Rounded MT Bold</vt:lpstr>
      <vt:lpstr>MS Gothic</vt:lpstr>
      <vt:lpstr>Times New Roman</vt:lpstr>
      <vt:lpstr>Garamond</vt:lpstr>
      <vt:lpstr>Symbol</vt:lpstr>
      <vt:lpstr>Arial Narrow</vt:lpstr>
      <vt:lpstr>ＭＳ Ｐゴシック</vt:lpstr>
      <vt:lpstr>Wingdings</vt:lpstr>
      <vt:lpstr>Calibri</vt:lpstr>
      <vt:lpstr>ヒラギノ角ゴ ProN W6</vt:lpstr>
      <vt:lpstr>Courier New</vt:lpstr>
      <vt:lpstr>Times</vt:lpstr>
      <vt:lpstr>Rockwell</vt:lpstr>
      <vt:lpstr>Arial Unicode MS</vt:lpstr>
      <vt:lpstr>Georgia</vt:lpstr>
      <vt:lpstr>Franklin Gothic Medium</vt:lpstr>
      <vt:lpstr>Teen Light</vt:lpstr>
      <vt:lpstr>Verdana</vt:lpstr>
      <vt:lpstr>PMingLiU</vt:lpstr>
      <vt:lpstr>Helvetica</vt:lpstr>
      <vt:lpstr>Clouds</vt:lpstr>
      <vt:lpstr>Office Theme</vt:lpstr>
      <vt:lpstr>Equation</vt:lpstr>
      <vt:lpstr>  The Science and First Results of the PAMELA Space Mission  Mirko Boezio INFN Trieste, Italy  On behalf of the PAMELA collaboration  CERN October 28th 2008    </vt:lpstr>
      <vt:lpstr>PAMELA</vt:lpstr>
      <vt:lpstr>PAMELA Collaboration</vt:lpstr>
      <vt:lpstr>PAMELA as a Space Observatory at 1 AU</vt:lpstr>
      <vt:lpstr>ANTIMATTER</vt:lpstr>
      <vt:lpstr>Slide 6</vt:lpstr>
      <vt:lpstr>Slide 7</vt:lpstr>
      <vt:lpstr>PAMELA prehistory</vt:lpstr>
      <vt:lpstr>PAMELA history</vt:lpstr>
      <vt:lpstr>Design Performance</vt:lpstr>
      <vt:lpstr>PAMELA detectors</vt:lpstr>
      <vt:lpstr>Resurs-DK1 satellite + orbit</vt:lpstr>
      <vt:lpstr>Slide 13</vt:lpstr>
      <vt:lpstr>PAMELA milestones</vt:lpstr>
      <vt:lpstr>Slide 15</vt:lpstr>
      <vt:lpstr>Slide 16</vt:lpstr>
      <vt:lpstr>Another possible scenario:  KK Dark Matter</vt:lpstr>
      <vt:lpstr>CR antimatter</vt:lpstr>
      <vt:lpstr>Slide 19</vt:lpstr>
      <vt:lpstr>Slide 20</vt:lpstr>
      <vt:lpstr>Slide 21</vt:lpstr>
      <vt:lpstr>Antiprotons</vt:lpstr>
      <vt:lpstr>Antiproton to proton ratio</vt:lpstr>
      <vt:lpstr>Slide 24</vt:lpstr>
      <vt:lpstr>Slide 25</vt:lpstr>
      <vt:lpstr>Slide 26</vt:lpstr>
      <vt:lpstr>Antiproton to proton ratio</vt:lpstr>
      <vt:lpstr>Antiproton to proton ratio</vt:lpstr>
      <vt:lpstr>Antiproton Flux</vt:lpstr>
      <vt:lpstr>Positrons</vt:lpstr>
      <vt:lpstr>Slide 31</vt:lpstr>
      <vt:lpstr>Slide 32</vt:lpstr>
      <vt:lpstr>Slide 33</vt:lpstr>
      <vt:lpstr>Positron selection with calorimeter</vt:lpstr>
      <vt:lpstr>Slide 35</vt:lpstr>
      <vt:lpstr>Positron selection with calorimeter</vt:lpstr>
      <vt:lpstr>Slide 37</vt:lpstr>
      <vt:lpstr>Positron selection with calorimeter</vt:lpstr>
      <vt:lpstr>Positron selection with calorimeter</vt:lpstr>
      <vt:lpstr>Positron  selection with calorimeter</vt:lpstr>
      <vt:lpstr>Positron  selection</vt:lpstr>
      <vt:lpstr>Positron selection</vt:lpstr>
      <vt:lpstr>The “pre-sampler” method</vt:lpstr>
      <vt:lpstr>The “pre-sampler” method</vt:lpstr>
      <vt:lpstr>The “pre-sampler” method</vt:lpstr>
      <vt:lpstr>The “pre-sampler” method</vt:lpstr>
      <vt:lpstr>e+ background estimation from data</vt:lpstr>
      <vt:lpstr>e+ background estimation from data</vt:lpstr>
      <vt:lpstr>e+ background estimation from data</vt:lpstr>
      <vt:lpstr>Positron to Electron Fraction</vt:lpstr>
      <vt:lpstr>Solar Modulation of galactic cosmic rays</vt:lpstr>
      <vt:lpstr>Solar modulation</vt:lpstr>
      <vt:lpstr>Charge dependent solar modulation</vt:lpstr>
      <vt:lpstr>Slide 54</vt:lpstr>
      <vt:lpstr>Positron to Electron Fraction</vt:lpstr>
      <vt:lpstr>Slide 56</vt:lpstr>
      <vt:lpstr>Slide 57</vt:lpstr>
      <vt:lpstr>Cosmic-Ray Propagation</vt:lpstr>
      <vt:lpstr>Diffusion Halo Model</vt:lpstr>
      <vt:lpstr>Galactic H and He spectra</vt:lpstr>
      <vt:lpstr>Secondary to Primary ratios</vt:lpstr>
      <vt:lpstr>Charge identification capabilities (tracker)</vt:lpstr>
      <vt:lpstr>Charge identification capabilities (calorimeter)</vt:lpstr>
      <vt:lpstr>Secondary nuclei</vt:lpstr>
      <vt:lpstr>Antiproton to proton ratio</vt:lpstr>
      <vt:lpstr>Solar Physics</vt:lpstr>
      <vt:lpstr>Solar Physics with PAMELA</vt:lpstr>
      <vt:lpstr>December 2006 Solar particle events</vt:lpstr>
      <vt:lpstr>Slide 69</vt:lpstr>
      <vt:lpstr>Slide 70</vt:lpstr>
      <vt:lpstr>Slide 71</vt:lpstr>
      <vt:lpstr>Slide 72</vt:lpstr>
      <vt:lpstr>Slide 73</vt:lpstr>
      <vt:lpstr>Slide 74</vt:lpstr>
      <vt:lpstr>Radiation Belts  South Atlantic Anomaly  Secondary production from CR  interaction with atmosphere </vt:lpstr>
      <vt:lpstr>Slide 76</vt:lpstr>
      <vt:lpstr>Pamela World Maps: 350 – 650 km alt</vt:lpstr>
      <vt:lpstr>Pamela  maps at various altitudes</vt:lpstr>
      <vt:lpstr>Other Objectives</vt:lpstr>
      <vt:lpstr>Search for the existence of Antimatter in the Universe </vt:lpstr>
      <vt:lpstr>What about heavy antinuclei?</vt:lpstr>
      <vt:lpstr>Antimatter Direct research</vt:lpstr>
      <vt:lpstr>Cosmic-ray antimatter search</vt:lpstr>
      <vt:lpstr>High Energy electrons</vt:lpstr>
      <vt:lpstr>Slide 85</vt:lpstr>
      <vt:lpstr>Slide 86</vt:lpstr>
      <vt:lpstr>Conclusion</vt:lpstr>
      <vt:lpstr>  THANKS    http:// pamela.roma2.infn.it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Mirko</dc:creator>
  <cp:lastModifiedBy>Windows User</cp:lastModifiedBy>
  <cp:revision>323</cp:revision>
  <dcterms:modified xsi:type="dcterms:W3CDTF">2008-10-28T14:10:58Z</dcterms:modified>
</cp:coreProperties>
</file>