
<file path=[Content_Types].xml><?xml version="1.0" encoding="utf-8"?>
<Types xmlns="http://schemas.openxmlformats.org/package/2006/content-types"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5"/>
  </p:notesMasterIdLst>
  <p:handoutMasterIdLst>
    <p:handoutMasterId r:id="rId6"/>
  </p:handoutMasterIdLst>
  <p:sldIdLst>
    <p:sldId id="315" r:id="rId2"/>
    <p:sldId id="341" r:id="rId3"/>
    <p:sldId id="342" r:id="rId4"/>
  </p:sldIdLst>
  <p:sldSz cx="9144000" cy="6858000" type="screen4x3"/>
  <p:notesSz cx="6718300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56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28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00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7213" indent="1588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2"/>
  <p:clrMru>
    <a:srgbClr val="000099"/>
    <a:srgbClr val="660066"/>
    <a:srgbClr val="FF6600"/>
    <a:srgbClr val="CC9900"/>
    <a:srgbClr val="993300"/>
    <a:srgbClr val="CCECFF"/>
    <a:srgbClr val="E5F5FF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796" autoAdjust="0"/>
    <p:restoredTop sz="94466" autoAdjust="0"/>
  </p:normalViewPr>
  <p:slideViewPr>
    <p:cSldViewPr snapToObjects="1">
      <p:cViewPr varScale="1">
        <p:scale>
          <a:sx n="78" d="100"/>
          <a:sy n="78" d="100"/>
        </p:scale>
        <p:origin x="-965" y="-72"/>
      </p:cViewPr>
      <p:guideLst>
        <p:guide orient="horz" pos="2112"/>
        <p:guide pos="664"/>
        <p:guide pos="514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100" d="100"/>
          <a:sy n="100" d="100"/>
        </p:scale>
        <p:origin x="-1572" y="-60"/>
      </p:cViewPr>
      <p:guideLst>
        <p:guide orient="horz" pos="3107"/>
        <p:guide pos="2116"/>
      </p:guideLst>
    </p:cSldViewPr>
  </p:notesViewPr>
  <p:gridSpacing cx="77716063" cy="777160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8413" y="0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5775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8413" y="9375775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379FD60A-7562-46B8-B0E9-2B8E67ED248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277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08413" y="0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2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6938" y="4686300"/>
            <a:ext cx="4924425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3277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5775"/>
            <a:ext cx="29098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277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8413" y="9375775"/>
            <a:ext cx="2909887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812" tIns="45405" rIns="90812" bIns="45405" numCol="1" anchor="b" anchorCtr="0" compatLnSpc="1">
            <a:prstTxWarp prst="textNoShape">
              <a:avLst/>
            </a:prstTxWarp>
          </a:bodyPr>
          <a:lstStyle>
            <a:lvl1pPr algn="r" defTabSz="909469">
              <a:spcBef>
                <a:spcPct val="0"/>
              </a:spcBef>
              <a:buClr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E5312502-E168-47EA-9A98-22154927D40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5588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705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823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940" algn="l" defTabSz="9142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E25B4B1D-A001-41C3-A08B-7D98E6242368}" type="slidenum">
              <a:rPr lang="fr-FR" smtClean="0"/>
              <a:pPr defTabSz="908050"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47AAF905-D7AE-4D86-B0FD-C88AD709594B}" type="slidenum">
              <a:rPr lang="fr-FR" smtClean="0"/>
              <a:pPr defTabSz="908050"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en-US" dirty="0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08050"/>
            <a:fld id="{47AAF905-D7AE-4D86-B0FD-C88AD709594B}" type="slidenum">
              <a:rPr lang="fr-FR" smtClean="0"/>
              <a:pPr defTabSz="908050"/>
              <a:t>3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6"/>
          <p:cNvGrpSpPr>
            <a:grpSpLocks/>
          </p:cNvGrpSpPr>
          <p:nvPr/>
        </p:nvGrpSpPr>
        <p:grpSpPr bwMode="auto">
          <a:xfrm>
            <a:off x="-4038600" y="-19431000"/>
            <a:ext cx="22860000" cy="45720000"/>
            <a:chOff x="-4495800" y="-19431000"/>
            <a:chExt cx="22860000" cy="45720000"/>
          </a:xfrm>
        </p:grpSpPr>
        <p:grpSp>
          <p:nvGrpSpPr>
            <p:cNvPr id="1028" name="Group 52"/>
            <p:cNvGrpSpPr>
              <a:grpSpLocks/>
            </p:cNvGrpSpPr>
            <p:nvPr userDrawn="1"/>
          </p:nvGrpSpPr>
          <p:grpSpPr bwMode="auto">
            <a:xfrm>
              <a:off x="1447800" y="685800"/>
              <a:ext cx="5486400" cy="5486400"/>
              <a:chOff x="1447800" y="685800"/>
              <a:chExt cx="5486400" cy="5486400"/>
            </a:xfrm>
          </p:grpSpPr>
          <p:sp>
            <p:nvSpPr>
              <p:cNvPr id="47" name="Oval 46"/>
              <p:cNvSpPr/>
              <p:nvPr userDrawn="1"/>
            </p:nvSpPr>
            <p:spPr bwMode="auto">
              <a:xfrm>
                <a:off x="1447800" y="685800"/>
                <a:ext cx="5486400" cy="54864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8" name="Oval 47"/>
              <p:cNvSpPr/>
              <p:nvPr userDrawn="1"/>
            </p:nvSpPr>
            <p:spPr bwMode="auto">
              <a:xfrm>
                <a:off x="2362200" y="1066800"/>
                <a:ext cx="4572000" cy="45720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49" name="Oval 48"/>
              <p:cNvSpPr/>
              <p:nvPr userDrawn="1"/>
            </p:nvSpPr>
            <p:spPr bwMode="auto">
              <a:xfrm>
                <a:off x="5105400" y="2514600"/>
                <a:ext cx="1828800" cy="18288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0" name="Oval 49"/>
              <p:cNvSpPr/>
              <p:nvPr userDrawn="1"/>
            </p:nvSpPr>
            <p:spPr bwMode="auto">
              <a:xfrm>
                <a:off x="4191000" y="2057400"/>
                <a:ext cx="2743200" cy="27432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Oval 50"/>
              <p:cNvSpPr/>
              <p:nvPr userDrawn="1"/>
            </p:nvSpPr>
            <p:spPr bwMode="auto">
              <a:xfrm>
                <a:off x="3276600" y="1600200"/>
                <a:ext cx="3657600" cy="36576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2" name="Oval 51"/>
              <p:cNvSpPr/>
              <p:nvPr userDrawn="1"/>
            </p:nvSpPr>
            <p:spPr bwMode="auto">
              <a:xfrm>
                <a:off x="6019800" y="2971800"/>
                <a:ext cx="914400" cy="914400"/>
              </a:xfrm>
              <a:prstGeom prst="ellipse">
                <a:avLst/>
              </a:prstGeom>
              <a:noFill/>
              <a:ln w="9525" cap="flat" cmpd="sng" algn="ctr">
                <a:solidFill>
                  <a:srgbClr val="CCECFF">
                    <a:alpha val="20000"/>
                  </a:srgb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marL="342900" indent="-342900">
                  <a:spcBef>
                    <a:spcPct val="20000"/>
                  </a:spcBef>
                  <a:buClr>
                    <a:schemeClr val="hlink"/>
                  </a:buClr>
                  <a:buFont typeface="Wingdings" pitchFamily="2" charset="2"/>
                  <a:buBlip>
                    <a:blip r:embed="rId3"/>
                  </a:buBlip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cxnSp>
          <p:nvCxnSpPr>
            <p:cNvPr id="1029" name="Straight Connector 54"/>
            <p:cNvCxnSpPr>
              <a:cxnSpLocks noChangeShapeType="1"/>
              <a:stCxn id="52" idx="6"/>
              <a:endCxn id="47" idx="2"/>
            </p:cNvCxnSpPr>
            <p:nvPr userDrawn="1"/>
          </p:nvCxnSpPr>
          <p:spPr bwMode="auto">
            <a:xfrm flipH="1">
              <a:off x="1447800" y="3429000"/>
              <a:ext cx="5486400" cy="1588"/>
            </a:xfrm>
            <a:prstGeom prst="line">
              <a:avLst/>
            </a:prstGeom>
            <a:noFill/>
            <a:ln w="9525" algn="ctr">
              <a:solidFill>
                <a:srgbClr val="CCECFF">
                  <a:alpha val="20000"/>
                </a:srgbClr>
              </a:solidFill>
              <a:round/>
              <a:headEnd/>
              <a:tailEnd/>
            </a:ln>
          </p:spPr>
        </p:cxnSp>
        <p:sp>
          <p:nvSpPr>
            <p:cNvPr id="56" name="Arc 55"/>
            <p:cNvSpPr/>
            <p:nvPr userDrawn="1"/>
          </p:nvSpPr>
          <p:spPr bwMode="auto">
            <a:xfrm rot="10800000">
              <a:off x="6477000" y="2514600"/>
              <a:ext cx="914400" cy="914400"/>
            </a:xfrm>
            <a:prstGeom prst="arc">
              <a:avLst>
                <a:gd name="adj1" fmla="val 16200000"/>
                <a:gd name="adj2" fmla="val 429571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8" name="Arc 57"/>
            <p:cNvSpPr/>
            <p:nvPr userDrawn="1"/>
          </p:nvSpPr>
          <p:spPr bwMode="auto">
            <a:xfrm>
              <a:off x="6477000" y="3429000"/>
              <a:ext cx="914400" cy="914400"/>
            </a:xfrm>
            <a:prstGeom prst="arc">
              <a:avLst>
                <a:gd name="adj1" fmla="val 6536860"/>
                <a:gd name="adj2" fmla="val 16230759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59" name="Arc 58"/>
            <p:cNvSpPr/>
            <p:nvPr userDrawn="1"/>
          </p:nvSpPr>
          <p:spPr bwMode="auto">
            <a:xfrm rot="10800000">
              <a:off x="5791200" y="1143000"/>
              <a:ext cx="2286000" cy="2286000"/>
            </a:xfrm>
            <a:prstGeom prst="arc">
              <a:avLst>
                <a:gd name="adj1" fmla="val 18807345"/>
                <a:gd name="adj2" fmla="val 2682996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0" name="Arc 59"/>
            <p:cNvSpPr/>
            <p:nvPr userDrawn="1"/>
          </p:nvSpPr>
          <p:spPr bwMode="auto">
            <a:xfrm>
              <a:off x="5791200" y="3429000"/>
              <a:ext cx="2286000" cy="2286000"/>
            </a:xfrm>
            <a:prstGeom prst="arc">
              <a:avLst>
                <a:gd name="adj1" fmla="val 8123919"/>
                <a:gd name="adj2" fmla="val 13585161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1" name="Arc 60"/>
            <p:cNvSpPr/>
            <p:nvPr userDrawn="1"/>
          </p:nvSpPr>
          <p:spPr bwMode="auto">
            <a:xfrm rot="10800000">
              <a:off x="4648200" y="-1143000"/>
              <a:ext cx="4572000" cy="4572000"/>
            </a:xfrm>
            <a:prstGeom prst="arc">
              <a:avLst>
                <a:gd name="adj1" fmla="val 18820727"/>
                <a:gd name="adj2" fmla="val 624456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2" name="Arc 61"/>
            <p:cNvSpPr/>
            <p:nvPr userDrawn="1"/>
          </p:nvSpPr>
          <p:spPr bwMode="auto">
            <a:xfrm>
              <a:off x="4648200" y="3429000"/>
              <a:ext cx="4572000" cy="4572000"/>
            </a:xfrm>
            <a:prstGeom prst="arc">
              <a:avLst>
                <a:gd name="adj1" fmla="val 10175273"/>
                <a:gd name="adj2" fmla="val 13578035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3" name="Arc 62"/>
            <p:cNvSpPr/>
            <p:nvPr userDrawn="1"/>
          </p:nvSpPr>
          <p:spPr bwMode="auto">
            <a:xfrm rot="10800000">
              <a:off x="2362200" y="-5715000"/>
              <a:ext cx="9144000" cy="9144000"/>
            </a:xfrm>
            <a:prstGeom prst="arc">
              <a:avLst>
                <a:gd name="adj1" fmla="val 17558447"/>
                <a:gd name="adj2" fmla="val 1991623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4" name="Arc 63"/>
            <p:cNvSpPr/>
            <p:nvPr userDrawn="1"/>
          </p:nvSpPr>
          <p:spPr bwMode="auto">
            <a:xfrm>
              <a:off x="2362200" y="3429000"/>
              <a:ext cx="9144000" cy="9144000"/>
            </a:xfrm>
            <a:prstGeom prst="arc">
              <a:avLst>
                <a:gd name="adj1" fmla="val 12486857"/>
                <a:gd name="adj2" fmla="val 14841983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5" name="Arc 64"/>
            <p:cNvSpPr/>
            <p:nvPr userDrawn="1"/>
          </p:nvSpPr>
          <p:spPr bwMode="auto">
            <a:xfrm rot="10800000">
              <a:off x="-4495800" y="-19431000"/>
              <a:ext cx="22860000" cy="22860000"/>
            </a:xfrm>
            <a:prstGeom prst="arc">
              <a:avLst>
                <a:gd name="adj1" fmla="val 17021544"/>
                <a:gd name="adj2" fmla="val 17818619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66" name="Arc 65"/>
            <p:cNvSpPr/>
            <p:nvPr userDrawn="1"/>
          </p:nvSpPr>
          <p:spPr bwMode="auto">
            <a:xfrm>
              <a:off x="-4495800" y="3429000"/>
              <a:ext cx="22860000" cy="22860000"/>
            </a:xfrm>
            <a:prstGeom prst="arc">
              <a:avLst>
                <a:gd name="adj1" fmla="val 14578714"/>
                <a:gd name="adj2" fmla="val 15379901"/>
              </a:avLst>
            </a:prstGeom>
            <a:noFill/>
            <a:ln w="9525" cap="flat" cmpd="sng" algn="ctr">
              <a:solidFill>
                <a:srgbClr val="CCECFF">
                  <a:alpha val="20000"/>
                </a:srgb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Blip>
                  <a:blip r:embed="rId3"/>
                </a:buBlip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Calibri" pitchFamily="34" charset="0"/>
        </a:defRPr>
      </a:lvl5pPr>
      <a:lvl6pPr marL="457117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235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353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47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1313" indent="-3413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14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598613" indent="-22701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5813" indent="-227013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147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264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8382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5499" indent="-228559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7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3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5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7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88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05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23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40" algn="l" defTabSz="91423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file:///C:\AAA%20working%20folders\ECM08\Bruns%20plot%201%20ECM2008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Documents%20and%20Settings/caspers/Local%20Settings/Temporary%20Internet%20Files/Content.Outlook/FVZVSAWA/CaspersBField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457200" y="457200"/>
            <a:ext cx="8229600" cy="23241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sz="23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Preliminary simulation results for  SEY reduction using a </a:t>
            </a:r>
            <a:r>
              <a:rPr lang="en-GB" sz="2300" dirty="0" err="1" smtClean="0">
                <a:solidFill>
                  <a:srgbClr val="0070C0"/>
                </a:solidFill>
                <a:latin typeface="Arial" charset="0"/>
                <a:cs typeface="Arial" charset="0"/>
              </a:rPr>
              <a:t>magnetostatic</a:t>
            </a:r>
            <a:r>
              <a:rPr lang="en-GB" sz="23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 field modulation pattern near the surface</a:t>
            </a:r>
            <a: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by Warner Bruns</a:t>
            </a:r>
            <a:b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>ECM workshop Nov 2008 CERN</a:t>
            </a:r>
            <a:b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  <a:t/>
            </a:r>
            <a:br>
              <a:rPr lang="en-GB" sz="2800" dirty="0" smtClean="0">
                <a:solidFill>
                  <a:srgbClr val="0070C0"/>
                </a:solidFill>
                <a:latin typeface="Arial" charset="0"/>
                <a:cs typeface="Arial" charset="0"/>
              </a:rPr>
            </a:br>
            <a:endParaRPr lang="en-GB" sz="2800" dirty="0" smtClean="0">
              <a:solidFill>
                <a:srgbClr val="0070C0"/>
              </a:solidFill>
              <a:latin typeface="Arial" charset="0"/>
              <a:cs typeface="Arial" charset="0"/>
            </a:endParaRPr>
          </a:p>
        </p:txBody>
      </p:sp>
      <p:sp>
        <p:nvSpPr>
          <p:cNvPr id="2053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914400" y="2895600"/>
            <a:ext cx="7239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99"/>
                </a:solidFill>
              </a:rPr>
              <a:t> </a:t>
            </a:r>
            <a:r>
              <a:rPr lang="en-US" sz="1800" dirty="0" smtClean="0">
                <a:solidFill>
                  <a:srgbClr val="000099"/>
                </a:solidFill>
              </a:rPr>
              <a:t>The different traces were </a:t>
            </a:r>
            <a:r>
              <a:rPr lang="en-US" sz="1800" dirty="0" err="1" smtClean="0">
                <a:solidFill>
                  <a:srgbClr val="000099"/>
                </a:solidFill>
              </a:rPr>
              <a:t>calcuated</a:t>
            </a:r>
            <a:r>
              <a:rPr lang="en-US" sz="1800" dirty="0" smtClean="0">
                <a:solidFill>
                  <a:srgbClr val="000099"/>
                </a:solidFill>
              </a:rPr>
              <a:t> using a “bending field” By=0.01 T,  and in addition with a periodic field on the  surface with a </a:t>
            </a:r>
            <a:r>
              <a:rPr lang="en-US" sz="1800" dirty="0" err="1" smtClean="0">
                <a:solidFill>
                  <a:srgbClr val="000099"/>
                </a:solidFill>
              </a:rPr>
              <a:t>periode</a:t>
            </a:r>
            <a:r>
              <a:rPr lang="en-US" sz="1800" dirty="0" smtClean="0">
                <a:solidFill>
                  <a:srgbClr val="000099"/>
                </a:solidFill>
              </a:rPr>
              <a:t> length of 60 and 30 micron respectively and 0.1 Tesla </a:t>
            </a:r>
            <a:r>
              <a:rPr lang="en-US" sz="1800" dirty="0" err="1" smtClean="0">
                <a:solidFill>
                  <a:srgbClr val="000099"/>
                </a:solidFill>
              </a:rPr>
              <a:t>Instensity</a:t>
            </a:r>
            <a:r>
              <a:rPr lang="en-US" sz="1800" dirty="0" smtClean="0">
                <a:solidFill>
                  <a:srgbClr val="000099"/>
                </a:solidFill>
              </a:rPr>
              <a:t>. (the 20 </a:t>
            </a:r>
            <a:r>
              <a:rPr lang="en-US" sz="1800" dirty="0" err="1" smtClean="0">
                <a:solidFill>
                  <a:srgbClr val="000099"/>
                </a:solidFill>
              </a:rPr>
              <a:t>tesla</a:t>
            </a:r>
            <a:r>
              <a:rPr lang="en-US" sz="1800" dirty="0" smtClean="0">
                <a:solidFill>
                  <a:srgbClr val="000099"/>
                </a:solidFill>
              </a:rPr>
              <a:t> are an “accident”)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 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Apart from this we have the parameter :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rectangular </a:t>
            </a:r>
            <a:r>
              <a:rPr lang="en-US" sz="1800" dirty="0" err="1" smtClean="0">
                <a:solidFill>
                  <a:srgbClr val="000099"/>
                </a:solidFill>
              </a:rPr>
              <a:t>beampipe</a:t>
            </a:r>
            <a:r>
              <a:rPr lang="en-US" sz="1800" dirty="0" smtClean="0">
                <a:solidFill>
                  <a:srgbClr val="000099"/>
                </a:solidFill>
              </a:rPr>
              <a:t>, width=2 * 7.6cm, height= 2 * 1.75 cm </a:t>
            </a:r>
          </a:p>
          <a:p>
            <a:r>
              <a:rPr lang="en-US" sz="1800" dirty="0" err="1" smtClean="0">
                <a:solidFill>
                  <a:srgbClr val="000099"/>
                </a:solidFill>
              </a:rPr>
              <a:t>Bunchspacing</a:t>
            </a:r>
            <a:r>
              <a:rPr lang="en-US" sz="1800" dirty="0" smtClean="0">
                <a:solidFill>
                  <a:srgbClr val="000099"/>
                </a:solidFill>
              </a:rPr>
              <a:t> = 7.48 </a:t>
            </a:r>
            <a:r>
              <a:rPr lang="en-US" sz="1800" dirty="0" err="1" smtClean="0">
                <a:solidFill>
                  <a:srgbClr val="000099"/>
                </a:solidFill>
              </a:rPr>
              <a:t>Metern</a:t>
            </a:r>
            <a:endParaRPr lang="en-US" sz="1800" dirty="0" smtClean="0">
              <a:solidFill>
                <a:srgbClr val="000099"/>
              </a:solidFill>
            </a:endParaRPr>
          </a:p>
          <a:p>
            <a:r>
              <a:rPr lang="en-US" sz="1800" dirty="0" smtClean="0">
                <a:solidFill>
                  <a:srgbClr val="000099"/>
                </a:solidFill>
              </a:rPr>
              <a:t>72 populated buckets, 21 empty buckets  11.5e10 electrons per bunch, sigma= 0.2</a:t>
            </a:r>
          </a:p>
          <a:p>
            <a:r>
              <a:rPr lang="en-US" sz="1800" dirty="0" smtClean="0">
                <a:solidFill>
                  <a:srgbClr val="000099"/>
                </a:solidFill>
              </a:rPr>
              <a:t>SEY=1.5 </a:t>
            </a:r>
            <a:r>
              <a:rPr lang="en-US" sz="1800" dirty="0" err="1" smtClean="0">
                <a:solidFill>
                  <a:srgbClr val="000099"/>
                </a:solidFill>
              </a:rPr>
              <a:t>bei</a:t>
            </a:r>
            <a:r>
              <a:rPr lang="en-US" sz="1800" dirty="0" smtClean="0">
                <a:solidFill>
                  <a:srgbClr val="000099"/>
                </a:solidFill>
              </a:rPr>
              <a:t> 200 </a:t>
            </a:r>
            <a:r>
              <a:rPr lang="en-US" sz="1800" dirty="0" err="1" smtClean="0">
                <a:solidFill>
                  <a:srgbClr val="000099"/>
                </a:solidFill>
              </a:rPr>
              <a:t>eV</a:t>
            </a:r>
            <a:endParaRPr lang="en-US" sz="18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itle 1"/>
          <p:cNvSpPr>
            <a:spLocks noGrp="1"/>
          </p:cNvSpPr>
          <p:nvPr>
            <p:ph type="ctrTitle" idx="4294967295"/>
          </p:nvPr>
        </p:nvSpPr>
        <p:spPr bwMode="auto">
          <a:xfrm>
            <a:off x="457200" y="1371600"/>
            <a:ext cx="8229600" cy="762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latin typeface="Arial" charset="0"/>
                <a:cs typeface="Arial" charset="0"/>
              </a:rPr>
              <a:t>First numerical simulation results</a:t>
            </a:r>
          </a:p>
        </p:txBody>
      </p:sp>
      <p:sp>
        <p:nvSpPr>
          <p:cNvPr id="6150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75729" y="436494"/>
          <a:ext cx="8311071" cy="6421506"/>
        </p:xfrm>
        <a:graphic>
          <a:graphicData uri="http://schemas.openxmlformats.org/presentationml/2006/ole">
            <p:oleObj spid="_x0000_s1027" name="Acrobat Document" r:id="rId4" imgW="6035040" imgH="4663440" progId="AcroExch.Document.7">
              <p:link updateAutomatic="1"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508"/>
          <p:cNvSpPr>
            <a:spLocks noChangeArrowheads="1"/>
          </p:cNvSpPr>
          <p:nvPr/>
        </p:nvSpPr>
        <p:spPr bwMode="auto">
          <a:xfrm>
            <a:off x="0" y="0"/>
            <a:ext cx="18415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r>
              <a:rPr lang="en-GB" sz="1000">
                <a:cs typeface="Times New Roman" pitchFamily="18" charset="0"/>
              </a:rPr>
              <a:t/>
            </a:r>
            <a:br>
              <a:rPr lang="en-GB" sz="1000">
                <a:cs typeface="Times New Roman" pitchFamily="18" charset="0"/>
              </a:rPr>
            </a:br>
            <a:endParaRPr lang="en-GB"/>
          </a:p>
        </p:txBody>
      </p:sp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1363663" y="457200"/>
          <a:ext cx="6416675" cy="4533900"/>
        </p:xfrm>
        <a:graphic>
          <a:graphicData uri="http://schemas.openxmlformats.org/presentationml/2006/ole">
            <p:oleObj spid="_x0000_s5123" name="Acrobat Document" r:id="rId4" imgW="6416040" imgH="4533900" progId="AcroExch.Document.7">
              <p:link updateAutomatic="1"/>
            </p:oleObj>
          </a:graphicData>
        </a:graphic>
      </p:graphicFrame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Angehaengt findest du Ergebnisse fuer periodische B-Felder  mit Periodenlaenge 10mm. Amplitude nahe der Oberflaeche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0.1T, 0.01T, 0.001T.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Und ganz ohne Feld. Die Simulationen hatten ansonsten kein B-Feld.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Bei 0.001T nimmt der Effekt schon ziemlich ab.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Die Geometrie ist wie vorher, rechteckig, Beamparameter bla,  Strahlpopulation soweit erhoeht, dass ohne B-Feld  ordentlich ElectronCloud auftritt.</a:t>
            </a:r>
            <a:endParaRPr kumimoji="0" lang="en-US" sz="7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90600" y="4800600"/>
            <a:ext cx="804355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Angehaengt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findest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du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Ergebnisse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fuer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periodische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B-Felder 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mit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Periodenlaenge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10mm. Amplitude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nahe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der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Oberflaeche</a:t>
            </a:r>
            <a:endParaRPr lang="en-US" sz="1200" dirty="0" smtClean="0">
              <a:solidFill>
                <a:srgbClr val="002060"/>
              </a:solidFill>
              <a:latin typeface="Times" pitchFamily="18" charset="0"/>
            </a:endParaRPr>
          </a:p>
          <a:p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  0.1T, 0.01T, 0.001T.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Und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ganz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ohne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Feld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. Die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Simulationen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hatten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ansonsten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kein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B-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Feld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Bei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0.001T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nimmt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der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Effekt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schon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ziemlich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ab.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Die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Geometrie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ist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wie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vorher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,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rechteckig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,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Beamparameter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wie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gehabt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, 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Strahlpopulation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soweit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erhoeht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,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dass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ohne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B-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Feld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ordentlich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ElectronCloud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 </a:t>
            </a:r>
            <a:r>
              <a:rPr lang="en-US" sz="1200" dirty="0" err="1" smtClean="0">
                <a:solidFill>
                  <a:srgbClr val="002060"/>
                </a:solidFill>
                <a:latin typeface="Times" pitchFamily="18" charset="0"/>
              </a:rPr>
              <a:t>auftritt</a:t>
            </a:r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.</a:t>
            </a:r>
          </a:p>
          <a:p>
            <a:r>
              <a:rPr lang="en-US" sz="1200" dirty="0" smtClean="0">
                <a:solidFill>
                  <a:srgbClr val="002060"/>
                </a:solidFill>
                <a:latin typeface="Times" pitchFamily="18" charset="0"/>
              </a:rPr>
              <a:t> 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ompetition">
  <a:themeElements>
    <a:clrScheme name="Competition 1">
      <a:dk1>
        <a:srgbClr val="5C1F00"/>
      </a:dk1>
      <a:lt1>
        <a:srgbClr val="FFFFFF"/>
      </a:lt1>
      <a:dk2>
        <a:srgbClr val="990000"/>
      </a:dk2>
      <a:lt2>
        <a:srgbClr val="FFF9BB"/>
      </a:lt2>
      <a:accent1>
        <a:srgbClr val="FF3300"/>
      </a:accent1>
      <a:accent2>
        <a:srgbClr val="B86D52"/>
      </a:accent2>
      <a:accent3>
        <a:srgbClr val="CAAAAA"/>
      </a:accent3>
      <a:accent4>
        <a:srgbClr val="DADADA"/>
      </a:accent4>
      <a:accent5>
        <a:srgbClr val="FFADAA"/>
      </a:accent5>
      <a:accent6>
        <a:srgbClr val="A66249"/>
      </a:accent6>
      <a:hlink>
        <a:srgbClr val="FF9900"/>
      </a:hlink>
      <a:folHlink>
        <a:srgbClr val="FFCC6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0" 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Verdana" pitchFamily="34" charset="0"/>
          </a:defRPr>
        </a:defPPr>
      </a:lstStyle>
    </a:lnDef>
  </a:objectDefaults>
  <a:extraClrSchemeLst>
    <a:extraClrScheme>
      <a:clrScheme name="Competition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petition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15135</TotalTime>
  <Words>255</Words>
  <Application>Microsoft PowerPoint</Application>
  <PresentationFormat>On-screen Show (4:3)</PresentationFormat>
  <Paragraphs>26</Paragraphs>
  <Slides>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Links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Competition</vt:lpstr>
      <vt:lpstr>C:\AAA working folders\ECM08\Bruns plot 1 ECM2008.pdf</vt:lpstr>
      <vt:lpstr>Documents and Settings\caspers\Local Settings\Temporary Internet Files\Content.Outlook\FVZVSAWA\CaspersBField.pdf</vt:lpstr>
      <vt:lpstr>Preliminary simulation results for  SEY reduction using a magnetostatic field modulation pattern near the surface by Warner Bruns ECM workshop Nov 2008 CERN  </vt:lpstr>
      <vt:lpstr>First numerical simulation results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Amplificateur Siemens</dc:title>
  <dc:creator>Eric Montesinos</dc:creator>
  <cp:lastModifiedBy>caspers</cp:lastModifiedBy>
  <cp:revision>991</cp:revision>
  <dcterms:created xsi:type="dcterms:W3CDTF">2002-01-08T17:26:16Z</dcterms:created>
  <dcterms:modified xsi:type="dcterms:W3CDTF">2008-11-21T07:41:08Z</dcterms:modified>
</cp:coreProperties>
</file>