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aveSubsetFonts="1" autoCompressPictures="0">
  <p:sldMasterIdLst>
    <p:sldMasterId id="2147483782" r:id="rId1"/>
  </p:sldMasterIdLst>
  <p:notesMasterIdLst>
    <p:notesMasterId r:id="rId21"/>
  </p:notesMasterIdLst>
  <p:handoutMasterIdLst>
    <p:handoutMasterId r:id="rId22"/>
  </p:handoutMasterIdLst>
  <p:sldIdLst>
    <p:sldId id="256" r:id="rId2"/>
    <p:sldId id="486" r:id="rId3"/>
    <p:sldId id="487" r:id="rId4"/>
    <p:sldId id="501" r:id="rId5"/>
    <p:sldId id="496" r:id="rId6"/>
    <p:sldId id="502" r:id="rId7"/>
    <p:sldId id="463" r:id="rId8"/>
    <p:sldId id="460" r:id="rId9"/>
    <p:sldId id="504" r:id="rId10"/>
    <p:sldId id="505" r:id="rId11"/>
    <p:sldId id="483" r:id="rId12"/>
    <p:sldId id="498" r:id="rId13"/>
    <p:sldId id="499" r:id="rId14"/>
    <p:sldId id="500" r:id="rId15"/>
    <p:sldId id="503" r:id="rId16"/>
    <p:sldId id="493" r:id="rId17"/>
    <p:sldId id="494" r:id="rId18"/>
    <p:sldId id="481" r:id="rId19"/>
    <p:sldId id="388" r:id="rId20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5pPr>
    <a:lvl6pPr marL="22860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6pPr>
    <a:lvl7pPr marL="27432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7pPr>
    <a:lvl8pPr marL="32004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8pPr>
    <a:lvl9pPr marL="3657600" algn="l" defTabSz="457200" rtl="0" eaLnBrk="1" latinLnBrk="0" hangingPunct="1">
      <a:defRPr sz="2400" b="1" kern="1200">
        <a:solidFill>
          <a:srgbClr val="000000"/>
        </a:solidFill>
        <a:latin typeface="Times New Roman" pitchFamily="-107" charset="0"/>
        <a:ea typeface="ＭＳ Ｐゴシック" pitchFamily="-107" charset="-128"/>
        <a:cs typeface="ＭＳ Ｐゴシック" pitchFamily="-107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33CC"/>
    <a:srgbClr val="CC9900"/>
    <a:srgbClr val="9900CC"/>
    <a:srgbClr val="CC00CC"/>
    <a:srgbClr val="660066"/>
    <a:srgbClr val="008000"/>
    <a:srgbClr val="FF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94653" autoAdjust="0"/>
  </p:normalViewPr>
  <p:slideViewPr>
    <p:cSldViewPr snapToObjects="1">
      <p:cViewPr varScale="1">
        <p:scale>
          <a:sx n="145" d="100"/>
          <a:sy n="145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153BAED-52C1-CF4B-B501-2FA35B8AE81B}" type="datetime1">
              <a:rPr lang="it-IT" altLang="ja-JP" smtClean="0"/>
              <a:pPr>
                <a:defRPr/>
              </a:pPr>
              <a:t>08.10.21</a:t>
            </a:fld>
            <a:endParaRPr lang="ja-JP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27EE468-E420-3E41-B7A3-BF0900893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29047FD-EC8F-9D4F-A674-5327C618F507}" type="datetime1">
              <a:rPr lang="it-IT" altLang="ja-JP" smtClean="0"/>
              <a:pPr>
                <a:defRPr/>
              </a:pPr>
              <a:t>08.10.21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t-IT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4E13F28-1A7B-7646-9252-03F56733484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60488" y="890588"/>
            <a:ext cx="4276725" cy="32083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2675" y="4410075"/>
            <a:ext cx="4837113" cy="348456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60488" y="890588"/>
            <a:ext cx="4276725" cy="32083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2675" y="4410075"/>
            <a:ext cx="4837113" cy="348456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ja-JP" altLang="en-US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6019800" cy="6858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1219200" y="1066800"/>
            <a:ext cx="7848600" cy="49530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1295400" y="914400"/>
            <a:ext cx="38100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181600" y="914400"/>
            <a:ext cx="3886200" cy="51054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4" Type="http://schemas.openxmlformats.org/officeDocument/2006/relationships/theme" Target="../theme/theme1.xml"/><Relationship Id="rId5" Type="http://schemas.openxmlformats.org/officeDocument/2006/relationships/vmlDrawing" Target="../drawings/vmlDrawing1.vml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1"/>
            <a:ext cx="6019800" cy="68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dirty="0"/>
              <a:t>Click to edit the title text format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-76200" y="6019800"/>
            <a:ext cx="1295400" cy="7870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CERN IT Department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CH-1211 Genève 23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Switzerland</a:t>
            </a:r>
          </a:p>
          <a:p>
            <a:pPr algn="r">
              <a:buFont typeface="Tahoma" pitchFamily="-65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900" b="1" dirty="0" err="1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www.cern.ch</a:t>
            </a:r>
            <a:r>
              <a:rPr lang="en-GB" altLang="ja-JP" sz="900" b="1" dirty="0">
                <a:solidFill>
                  <a:srgbClr val="000000"/>
                </a:solidFill>
                <a:latin typeface="Arial"/>
                <a:ea typeface="AR PL ShanHeiSun Uni" charset="0"/>
                <a:cs typeface="Arial"/>
              </a:rPr>
              <a:t>/it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3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2000">
                <a:solidFill>
                  <a:srgbClr val="FFFFFF"/>
                </a:solidFill>
                <a:ea typeface="AR PL ShanHeiSun Uni" charset="0"/>
                <a:cs typeface="AR PL ShanHeiSun Uni" charset="0"/>
              </a:rPr>
              <a:t>Internet</a:t>
            </a:r>
          </a:p>
          <a:p>
            <a:pPr>
              <a:lnSpc>
                <a:spcPct val="30000"/>
              </a:lnSpc>
              <a:spcBef>
                <a:spcPts val="1250"/>
              </a:spcBef>
              <a:buClr>
                <a:srgbClr val="FFFFFF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ja-JP" sz="2000">
                <a:solidFill>
                  <a:srgbClr val="FFFFFF"/>
                </a:solidFill>
                <a:ea typeface="AR PL ShanHeiSun Uni" charset="0"/>
                <a:cs typeface="AR PL ShanHeiSun Uni" charset="0"/>
              </a:rPr>
              <a:t>Services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48130" r:id="rId8" imgW="2006349" imgH="10146032" progId="">
              <p:embed/>
            </p:oleObj>
          </a:graphicData>
        </a:graphic>
      </p:graphicFrame>
      <p:sp>
        <p:nvSpPr>
          <p:cNvPr id="10" name="Right Triangle 9"/>
          <p:cNvSpPr/>
          <p:nvPr userDrawn="1"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1295400" y="6613525"/>
            <a:ext cx="5562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smtClean="0"/>
              <a:t>The ALICE global redirector</a:t>
            </a:r>
            <a:endParaRPr lang="ja-JP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848600" y="6613525"/>
            <a:ext cx="533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748AC816-A068-5045-A34A-D74A7197DCC9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>
          <a:xfrm>
            <a:off x="6858000" y="6613525"/>
            <a:ext cx="990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 u="none">
                <a:solidFill>
                  <a:schemeClr val="tx1">
                    <a:tint val="75000"/>
                  </a:schemeClr>
                </a:solidFill>
                <a:latin typeface="+mj-lt"/>
                <a:ea typeface="ヒラギノ丸ゴ Pro W4"/>
                <a:cs typeface="Courier CE"/>
              </a:defRPr>
            </a:lvl1pPr>
          </a:lstStyle>
          <a:p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pitchFamily="-65" charset="0"/>
        <a:defRPr kumimoji="1" sz="3200">
          <a:solidFill>
            <a:srgbClr val="FFFFFF"/>
          </a:solidFill>
          <a:latin typeface="Arial" pitchFamily="-65" charset="0"/>
          <a:ea typeface="AR PL ShanHeiSun Uni" charset="0"/>
          <a:cs typeface="AR PL ShanHeiSun Uni" charset="0"/>
        </a:defRPr>
      </a:lvl9pPr>
    </p:titleStyle>
    <p:bodyStyle>
      <a:lvl1pPr marL="331788" indent="-331788" algn="l" defTabSz="457200" rtl="0" eaLnBrk="1" fontAlgn="base" hangingPunct="1">
        <a:spcBef>
          <a:spcPts val="700"/>
        </a:spcBef>
        <a:spcAft>
          <a:spcPct val="0"/>
        </a:spcAft>
        <a:buClr>
          <a:srgbClr val="3861AA"/>
        </a:buClr>
        <a:buSzPct val="100000"/>
        <a:buFont typeface="Arial" pitchFamily="-65" charset="0"/>
        <a:buChar char="•"/>
        <a:defRPr kumimoji="1" sz="2800">
          <a:solidFill>
            <a:srgbClr val="000000"/>
          </a:solidFill>
          <a:latin typeface="+mn-lt"/>
          <a:ea typeface="+mn-ea"/>
          <a:cs typeface="+mn-cs"/>
        </a:defRPr>
      </a:lvl1pPr>
      <a:lvl2pPr marL="731838" indent="-274638" algn="l" defTabSz="457200" rtl="0" eaLnBrk="1" fontAlgn="base" hangingPunct="1">
        <a:spcBef>
          <a:spcPts val="600"/>
        </a:spcBef>
        <a:spcAft>
          <a:spcPct val="0"/>
        </a:spcAft>
        <a:buClr>
          <a:srgbClr val="004F9E"/>
        </a:buClr>
        <a:buSzPct val="100000"/>
        <a:buFont typeface="Arial" pitchFamily="-65" charset="0"/>
        <a:buChar char="–"/>
        <a:defRPr kumimoji="1"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3E282B"/>
        </a:buClr>
        <a:buSzPct val="100000"/>
        <a:buFont typeface="Arial" pitchFamily="-65" charset="0"/>
        <a:buChar char="•"/>
        <a:defRPr kumimoji="1"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–"/>
        <a:defRPr kumimoji="1"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-65" charset="0"/>
        <a:buChar char="»"/>
        <a:defRPr kumimoji="1"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Xrootd explained</a:t>
            </a:r>
            <a:endParaRPr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4294967295"/>
          </p:nvPr>
        </p:nvSpPr>
        <p:spPr>
          <a:xfrm>
            <a:off x="1295400" y="6172200"/>
            <a:ext cx="6705600" cy="685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ja-JP" sz="2000" dirty="0" smtClean="0">
                <a:solidFill>
                  <a:srgbClr val="F79646"/>
                </a:solidFill>
              </a:rPr>
              <a:t>http://savannah.cern.ch/projects/xrootd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F79646"/>
                </a:solidFill>
              </a:rPr>
              <a:t>http://xrootd.slac.stanford.edu</a:t>
            </a:r>
          </a:p>
          <a:p>
            <a:endParaRPr lang="ja-JP" altLang="en-US" sz="2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orient="vert" idx="4294967295"/>
          </p:nvPr>
        </p:nvSpPr>
        <p:spPr>
          <a:xfrm>
            <a:off x="1611313" y="1066800"/>
            <a:ext cx="7532687" cy="4941888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en-US" altLang="ja-JP" dirty="0" smtClean="0"/>
              <a:t>Cooperation among ALICE </a:t>
            </a:r>
            <a:r>
              <a:rPr lang="en-US" altLang="ja-JP" dirty="0" err="1" smtClean="0"/>
              <a:t>SEs</a:t>
            </a:r>
            <a:endParaRPr lang="en-US" altLang="ja-JP" dirty="0" smtClean="0"/>
          </a:p>
          <a:p>
            <a:pPr algn="ctr">
              <a:buNone/>
            </a:pPr>
            <a:r>
              <a:rPr lang="en-US" altLang="ja-JP" dirty="0" smtClean="0"/>
              <a:t>Current status and directions</a:t>
            </a:r>
          </a:p>
          <a:p>
            <a:pPr algn="ctr">
              <a:buNone/>
            </a:pPr>
            <a:r>
              <a:rPr lang="en-US" altLang="ja-JP" sz="1400" i="1" dirty="0" smtClean="0"/>
              <a:t>(The ALICE Global redirector)</a:t>
            </a:r>
          </a:p>
          <a:p>
            <a:pPr algn="ctr">
              <a:buNone/>
            </a:pPr>
            <a:endParaRPr lang="en-US" altLang="ja-JP" dirty="0" smtClean="0"/>
          </a:p>
          <a:p>
            <a:pPr algn="ctr">
              <a:buNone/>
            </a:pPr>
            <a:r>
              <a:rPr lang="en-US" altLang="ja-JP" dirty="0" smtClean="0"/>
              <a:t>Fabrizio Furano</a:t>
            </a:r>
          </a:p>
          <a:p>
            <a:pPr algn="ctr">
              <a:buNone/>
            </a:pPr>
            <a:r>
              <a:rPr lang="en-US" altLang="ja-JP" dirty="0" smtClean="0"/>
              <a:t>CERN IT/GS</a:t>
            </a:r>
          </a:p>
          <a:p>
            <a:pPr algn="ctr">
              <a:buNone/>
            </a:pPr>
            <a:r>
              <a:rPr lang="en-US" altLang="ja-JP" dirty="0" smtClean="0"/>
              <a:t>Oct 2008</a:t>
            </a:r>
          </a:p>
          <a:p>
            <a:pPr algn="ctr">
              <a:buNone/>
            </a:pPr>
            <a:r>
              <a:rPr lang="en-US" altLang="ja-JP" dirty="0" smtClean="0"/>
              <a:t>ALICE Offline Week</a:t>
            </a:r>
            <a:endParaRPr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0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933695" y="4267200"/>
            <a:ext cx="2427289" cy="1744663"/>
            <a:chOff x="384" y="2832"/>
            <a:chExt cx="1529" cy="1099"/>
          </a:xfrm>
        </p:grpSpPr>
        <p:sp>
          <p:nvSpPr>
            <p:cNvPr id="52251" name="Oval 45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52254" name="Rectangle 4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2" name="Text Box 4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56" name="Rectangle 4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4" name="Text Box 5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53" name="Text Box 51"/>
            <p:cNvSpPr txBox="1">
              <a:spLocks noChangeArrowheads="1"/>
            </p:cNvSpPr>
            <p:nvPr/>
          </p:nvSpPr>
          <p:spPr bwMode="auto">
            <a:xfrm>
              <a:off x="456" y="3408"/>
              <a:ext cx="145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New SE</a:t>
              </a:r>
            </a:p>
            <a:p>
              <a:pPr algn="ctr"/>
              <a:r>
                <a:rPr lang="en-US" altLang="ja-JP" dirty="0" smtClean="0"/>
                <a:t>(starting empty)</a:t>
              </a:r>
              <a:endParaRPr lang="en-US" altLang="ja-JP" dirty="0"/>
            </a:p>
          </p:txBody>
        </p:sp>
      </p:grpSp>
      <p:sp>
        <p:nvSpPr>
          <p:cNvPr id="1904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</a:t>
            </a:r>
            <a:r>
              <a:rPr lang="en-US" dirty="0" smtClean="0">
                <a:ea typeface="+mj-ea"/>
                <a:cs typeface="+mj-cs"/>
              </a:rPr>
              <a:t> ALICE::CERN::SE July trick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2229" name="Slide Number Placeholder 56"/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B682C58-F06F-FD47-A72E-83769645F5B2}" type="slidenum">
              <a:rPr lang="en-US" altLang="ja-JP" smtClean="0">
                <a:latin typeface="Times New Roman" pitchFamily="-107" charset="0"/>
                <a:cs typeface="ＭＳ Ｐゴシック" pitchFamily="-107" charset="-128"/>
              </a:rPr>
              <a:pPr/>
              <a:t>9</a:t>
            </a:fld>
            <a:endParaRPr lang="en-US" altLang="ja-JP" smtClean="0">
              <a:latin typeface="Times New Roman" pitchFamily="-107" charset="0"/>
              <a:cs typeface="ＭＳ Ｐゴシック" pitchFamily="-107" charset="-128"/>
            </a:endParaRPr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ja-JP" smtClean="0">
                <a:latin typeface="Times New Roman" pitchFamily="-107" charset="0"/>
                <a:cs typeface="ＭＳ Ｐゴシック" pitchFamily="-107" charset="-128"/>
              </a:rPr>
              <a:t>The ALICE global redirector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638797" y="4267200"/>
            <a:ext cx="3390903" cy="1744663"/>
            <a:chOff x="2088" y="2832"/>
            <a:chExt cx="2136" cy="1099"/>
          </a:xfrm>
        </p:grpSpPr>
        <p:sp>
          <p:nvSpPr>
            <p:cNvPr id="52268" name="Oval 12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52271" name="Rectangle 14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9" name="Text Box 15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73" name="Rectangle 16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1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0" name="Text Box 18"/>
            <p:cNvSpPr txBox="1">
              <a:spLocks noChangeArrowheads="1"/>
            </p:cNvSpPr>
            <p:nvPr/>
          </p:nvSpPr>
          <p:spPr bwMode="auto">
            <a:xfrm>
              <a:off x="2088" y="3408"/>
              <a:ext cx="213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 smtClean="0"/>
                <a:t>Old CERN::ALICE::SE</a:t>
              </a:r>
            </a:p>
            <a:p>
              <a:pPr algn="ctr"/>
              <a:r>
                <a:rPr lang="en-US" altLang="ja-JP" dirty="0" smtClean="0"/>
                <a:t>(full)</a:t>
              </a:r>
              <a:endParaRPr lang="en-US" altLang="ja-JP" dirty="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219695" y="1219200"/>
            <a:ext cx="3433763" cy="1600200"/>
            <a:chOff x="1824" y="912"/>
            <a:chExt cx="2163" cy="1008"/>
          </a:xfrm>
        </p:grpSpPr>
        <p:sp>
          <p:nvSpPr>
            <p:cNvPr id="52261" name="Oval 20" descr="Canvas"/>
            <p:cNvSpPr>
              <a:spLocks noChangeArrowheads="1"/>
            </p:cNvSpPr>
            <p:nvPr/>
          </p:nvSpPr>
          <p:spPr bwMode="auto">
            <a:xfrm rot="-2791068">
              <a:off x="2059" y="948"/>
              <a:ext cx="672" cy="1056"/>
            </a:xfrm>
            <a:prstGeom prst="ellipse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52264" name="Rectangle 22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7" name="Text Box 23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66" name="Rectangle 24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9" name="Text Box 25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63" name="Text Box 26"/>
            <p:cNvSpPr txBox="1">
              <a:spLocks noChangeArrowheads="1"/>
            </p:cNvSpPr>
            <p:nvPr/>
          </p:nvSpPr>
          <p:spPr bwMode="auto">
            <a:xfrm>
              <a:off x="1824" y="912"/>
              <a:ext cx="21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ALICE global redirector</a:t>
              </a:r>
            </a:p>
          </p:txBody>
        </p:sp>
      </p:grpSp>
      <p:sp>
        <p:nvSpPr>
          <p:cNvPr id="52243" name="Line 28"/>
          <p:cNvSpPr>
            <a:spLocks noChangeShapeType="1"/>
          </p:cNvSpPr>
          <p:nvPr/>
        </p:nvSpPr>
        <p:spPr bwMode="auto">
          <a:xfrm flipV="1">
            <a:off x="4152895" y="2819400"/>
            <a:ext cx="18288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507" name="Line 43"/>
          <p:cNvSpPr>
            <a:spLocks noChangeShapeType="1"/>
          </p:cNvSpPr>
          <p:nvPr/>
        </p:nvSpPr>
        <p:spPr bwMode="auto">
          <a:xfrm flipH="1">
            <a:off x="4000496" y="4418452"/>
            <a:ext cx="1981201" cy="45719"/>
          </a:xfrm>
          <a:prstGeom prst="line">
            <a:avLst/>
          </a:prstGeom>
          <a:noFill/>
          <a:ln w="190500">
            <a:solidFill>
              <a:srgbClr val="00FF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Cloud 57"/>
          <p:cNvSpPr/>
          <p:nvPr/>
        </p:nvSpPr>
        <p:spPr>
          <a:xfrm>
            <a:off x="1295400" y="990600"/>
            <a:ext cx="3002280" cy="1828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59" name="Down Arrow 58"/>
          <p:cNvSpPr/>
          <p:nvPr/>
        </p:nvSpPr>
        <p:spPr>
          <a:xfrm rot="20456526">
            <a:off x="2424144" y="293517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1" name="Down Arrow 60"/>
          <p:cNvSpPr/>
          <p:nvPr/>
        </p:nvSpPr>
        <p:spPr>
          <a:xfrm rot="20456526">
            <a:off x="2612676" y="28057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2" name="Down Arrow 61"/>
          <p:cNvSpPr/>
          <p:nvPr/>
        </p:nvSpPr>
        <p:spPr>
          <a:xfrm rot="20456526">
            <a:off x="26888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3" name="Down Arrow 62"/>
          <p:cNvSpPr/>
          <p:nvPr/>
        </p:nvSpPr>
        <p:spPr>
          <a:xfrm rot="20456526">
            <a:off x="3146075" y="2653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4" name="Down Arrow 63"/>
          <p:cNvSpPr/>
          <p:nvPr/>
        </p:nvSpPr>
        <p:spPr>
          <a:xfrm rot="20456526">
            <a:off x="2993676" y="2881996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5" name="Down Arrow 64"/>
          <p:cNvSpPr/>
          <p:nvPr/>
        </p:nvSpPr>
        <p:spPr>
          <a:xfrm rot="20456526">
            <a:off x="3374676" y="3034397"/>
            <a:ext cx="1059180" cy="1245258"/>
          </a:xfrm>
          <a:prstGeom prst="downArrow">
            <a:avLst/>
          </a:prstGeom>
          <a:solidFill>
            <a:srgbClr val="DA1F28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sp>
      <p:sp>
        <p:nvSpPr>
          <p:cNvPr id="66" name="TextBox 65"/>
          <p:cNvSpPr txBox="1"/>
          <p:nvPr/>
        </p:nvSpPr>
        <p:spPr>
          <a:xfrm rot="20426121">
            <a:off x="1473527" y="1214840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LOAD</a:t>
            </a:r>
            <a:endParaRPr kumimoji="1" lang="ja-JP" altLang="en-US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57400" y="11430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Arial"/>
                <a:cs typeface="Arial"/>
              </a:rPr>
              <a:t>Grid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Shuttle</a:t>
            </a:r>
          </a:p>
          <a:p>
            <a:r>
              <a:rPr kumimoji="1" lang="en-US" altLang="ja-JP" sz="3200" dirty="0" smtClean="0">
                <a:latin typeface="Arial"/>
                <a:cs typeface="Arial"/>
              </a:rPr>
              <a:t>other</a:t>
            </a:r>
            <a:endParaRPr kumimoji="1" lang="ja-JP" altLang="en-US" sz="32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07" grpId="0" animBg="1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Virtual MSS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The mechanism is there, fully “boxed”</a:t>
            </a:r>
          </a:p>
          <a:p>
            <a:pPr lvl="1"/>
            <a:r>
              <a:rPr lang="en-US" altLang="ja-JP" dirty="0" smtClean="0"/>
              <a:t>The new setup does everything it’s needed</a:t>
            </a:r>
          </a:p>
          <a:p>
            <a:r>
              <a:rPr lang="en-US" altLang="ja-JP" dirty="0" smtClean="0"/>
              <a:t>A side effect:</a:t>
            </a:r>
          </a:p>
          <a:p>
            <a:pPr lvl="1"/>
            <a:r>
              <a:rPr lang="en-US" altLang="ja-JP" dirty="0" smtClean="0"/>
              <a:t>Pointing an app to the “area” global redirector gives complete, load-balanced, low latency view of all the repository</a:t>
            </a:r>
          </a:p>
          <a:p>
            <a:pPr lvl="1"/>
            <a:r>
              <a:rPr lang="en-US" altLang="ja-JP" dirty="0" smtClean="0"/>
              <a:t>An app using the “smart” WAN mode can just run</a:t>
            </a:r>
          </a:p>
          <a:p>
            <a:pPr lvl="2"/>
            <a:r>
              <a:rPr lang="en-US" altLang="ja-JP" dirty="0" smtClean="0"/>
              <a:t>Probably now a full scale production/analysis won’t </a:t>
            </a:r>
          </a:p>
          <a:p>
            <a:pPr lvl="3"/>
            <a:r>
              <a:rPr lang="en-US" altLang="ja-JP" dirty="0" smtClean="0"/>
              <a:t>But what about a small debug analysis on a laptop?</a:t>
            </a:r>
          </a:p>
          <a:p>
            <a:pPr lvl="3"/>
            <a:r>
              <a:rPr lang="en-US" altLang="ja-JP" dirty="0" smtClean="0"/>
              <a:t>After all, HEP sometimes just copies everything, useful and not</a:t>
            </a:r>
          </a:p>
          <a:p>
            <a:pPr lvl="2"/>
            <a:r>
              <a:rPr lang="en-US" altLang="ja-JP" dirty="0" smtClean="0"/>
              <a:t>I cannot say that in some years we will not have a more powerful WAN infrastructure</a:t>
            </a:r>
          </a:p>
          <a:p>
            <a:pPr lvl="3"/>
            <a:r>
              <a:rPr lang="en-US" altLang="ja-JP" dirty="0" smtClean="0"/>
              <a:t>And using it to copy more useless data looks just ugly</a:t>
            </a:r>
          </a:p>
          <a:p>
            <a:pPr lvl="3"/>
            <a:r>
              <a:rPr lang="en-US" altLang="ja-JP" dirty="0" smtClean="0"/>
              <a:t>If a web browser can do it, why not a HEP app? Looks just a little more difficult.</a:t>
            </a:r>
          </a:p>
          <a:p>
            <a:r>
              <a:rPr lang="en-US" altLang="ja-JP" dirty="0" smtClean="0"/>
              <a:t>Better if used with a clear design in mind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 small test to evaluate:</a:t>
            </a:r>
          </a:p>
          <a:p>
            <a:pPr lvl="1"/>
            <a:r>
              <a:rPr lang="en-US" altLang="ja-JP" dirty="0" smtClean="0"/>
              <a:t>The robustness of the </a:t>
            </a:r>
            <a:r>
              <a:rPr lang="en-US" altLang="ja-JP" dirty="0" err="1" smtClean="0"/>
              <a:t>xfer</a:t>
            </a:r>
            <a:r>
              <a:rPr lang="en-US" altLang="ja-JP" dirty="0" smtClean="0"/>
              <a:t> mechanism</a:t>
            </a:r>
          </a:p>
          <a:p>
            <a:pPr lvl="1"/>
            <a:r>
              <a:rPr lang="en-US" altLang="ja-JP" dirty="0" smtClean="0"/>
              <a:t>The illusion of having a unique huge repository</a:t>
            </a:r>
          </a:p>
          <a:p>
            <a:pPr lvl="2"/>
            <a:r>
              <a:rPr lang="en-US" altLang="ja-JP" dirty="0" smtClean="0"/>
              <a:t>NB From Alien it is not available… you must use the Alien tools</a:t>
            </a:r>
          </a:p>
          <a:p>
            <a:pPr lvl="1"/>
            <a:r>
              <a:rPr lang="en-US" altLang="ja-JP" dirty="0" smtClean="0"/>
              <a:t>The automated fetching from one site to another</a:t>
            </a:r>
          </a:p>
          <a:p>
            <a:r>
              <a:rPr lang="en-US" altLang="ja-JP" dirty="0" smtClean="0"/>
              <a:t>So, a functional test among “friend” sites</a:t>
            </a:r>
          </a:p>
          <a:p>
            <a:pPr lvl="1"/>
            <a:r>
              <a:rPr lang="en-US" altLang="ja-JP" dirty="0" smtClean="0"/>
              <a:t>But with the system in production</a:t>
            </a:r>
          </a:p>
          <a:p>
            <a:pPr lvl="1"/>
            <a:r>
              <a:rPr lang="en-US" altLang="ja-JP" dirty="0" smtClean="0"/>
              <a:t>BTW it “knows” all the ALICE OCDB storage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altLang="ja-JP" dirty="0" smtClean="0"/>
              <a:t>Test: a small cluster at GSI and one at </a:t>
            </a:r>
            <a:r>
              <a:rPr lang="en-US" altLang="ja-JP" dirty="0" err="1" smtClean="0"/>
              <a:t>Subatech</a:t>
            </a:r>
            <a:r>
              <a:rPr lang="en-US" altLang="ja-JP" dirty="0" smtClean="0"/>
              <a:t> join the global game</a:t>
            </a:r>
          </a:p>
          <a:p>
            <a:pPr lvl="1"/>
            <a:r>
              <a:rPr lang="en-US" altLang="ja-JP" dirty="0" smtClean="0"/>
              <a:t>Plus a list of files (816, 1.5T in total)</a:t>
            </a:r>
          </a:p>
          <a:p>
            <a:pPr lvl="1"/>
            <a:r>
              <a:rPr lang="en-US" altLang="ja-JP" dirty="0" smtClean="0"/>
              <a:t>Ask those clusters to fetch the files from CERN</a:t>
            </a:r>
          </a:p>
          <a:p>
            <a:pPr lvl="1"/>
            <a:r>
              <a:rPr lang="en-US" altLang="ja-JP" dirty="0" smtClean="0"/>
              <a:t>Delete some files from one of them</a:t>
            </a:r>
          </a:p>
          <a:p>
            <a:pPr lvl="2"/>
            <a:r>
              <a:rPr lang="en-US" altLang="ja-JP" dirty="0" smtClean="0"/>
              <a:t>Verify that the files are still globally accessible</a:t>
            </a:r>
          </a:p>
          <a:p>
            <a:pPr lvl="3"/>
            <a:r>
              <a:rPr lang="en-US" altLang="ja-JP" dirty="0" smtClean="0"/>
              <a:t>Pointing an app to the global redirector</a:t>
            </a:r>
          </a:p>
          <a:p>
            <a:pPr lvl="2"/>
            <a:r>
              <a:rPr lang="en-US" altLang="ja-JP" dirty="0" smtClean="0"/>
              <a:t>Access the files</a:t>
            </a:r>
          </a:p>
          <a:p>
            <a:pPr lvl="3"/>
            <a:r>
              <a:rPr lang="en-US" altLang="ja-JP" dirty="0" smtClean="0"/>
              <a:t>In a local cluster, like a job</a:t>
            </a:r>
          </a:p>
          <a:p>
            <a:pPr lvl="3"/>
            <a:r>
              <a:rPr lang="en-US" altLang="ja-JP" dirty="0" smtClean="0"/>
              <a:t>and verify that they are immediately restored if absent</a:t>
            </a:r>
          </a:p>
          <a:p>
            <a:pPr lvl="3"/>
            <a:r>
              <a:rPr lang="en-US" altLang="ja-JP" dirty="0" smtClean="0"/>
              <a:t>Because they “ought to be there” by definition</a:t>
            </a:r>
          </a:p>
          <a:p>
            <a:pPr lvl="1"/>
            <a:r>
              <a:rPr lang="en-US" altLang="ja-JP" dirty="0" smtClean="0"/>
              <a:t>Basically it’s a functional test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tests at GSI and </a:t>
            </a:r>
            <a:r>
              <a:rPr lang="en-US" altLang="ja-JP" dirty="0" err="1" smtClean="0"/>
              <a:t>Subatech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Very exciting results. No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xfer</a:t>
            </a:r>
            <a:r>
              <a:rPr lang="en-US" altLang="ja-JP" dirty="0" smtClean="0"/>
              <a:t> failures </a:t>
            </a:r>
            <a:r>
              <a:rPr lang="en-US" altLang="ja-JP" dirty="0" smtClean="0"/>
              <a:t>reported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Some minor setup issues to be properly fixed</a:t>
            </a:r>
          </a:p>
          <a:p>
            <a:pPr lvl="1"/>
            <a:r>
              <a:rPr lang="en-US" altLang="ja-JP" dirty="0" smtClean="0"/>
              <a:t>Root-made setup, combinations of trailing slashes</a:t>
            </a:r>
          </a:p>
          <a:p>
            <a:r>
              <a:rPr lang="en-US" altLang="ja-JP" dirty="0" smtClean="0"/>
              <a:t>An app pointed to the global redirector just works</a:t>
            </a:r>
          </a:p>
          <a:p>
            <a:pPr lvl="1"/>
            <a:r>
              <a:rPr lang="en-US" altLang="ja-JP" dirty="0" smtClean="0"/>
              <a:t>Immediately, but this was limited to online files</a:t>
            </a:r>
          </a:p>
          <a:p>
            <a:pPr lvl="1"/>
            <a:r>
              <a:rPr lang="en-US" altLang="ja-JP" dirty="0" smtClean="0"/>
              <a:t>Some issues on the meta-manager to be investigated</a:t>
            </a:r>
            <a:endParaRPr lang="en-US" altLang="ja-JP" dirty="0" smtClean="0"/>
          </a:p>
          <a:p>
            <a:r>
              <a:rPr lang="en-US" altLang="ja-JP" dirty="0" smtClean="0"/>
              <a:t>An app pointed where the file “disappeared”</a:t>
            </a:r>
          </a:p>
          <a:p>
            <a:pPr lvl="1"/>
            <a:r>
              <a:rPr lang="en-US" altLang="ja-JP" dirty="0" smtClean="0"/>
              <a:t>Works after the delay of fetching the file from the neighbor site</a:t>
            </a:r>
          </a:p>
          <a:p>
            <a:r>
              <a:rPr lang="en-US" altLang="ja-JP" dirty="0" smtClean="0"/>
              <a:t>Performance</a:t>
            </a:r>
          </a:p>
          <a:p>
            <a:pPr lvl="1"/>
            <a:r>
              <a:rPr lang="en-US" altLang="ja-JP" dirty="0" smtClean="0"/>
              <a:t>Just a max of 4 concurrent </a:t>
            </a:r>
            <a:r>
              <a:rPr lang="en-US" altLang="ja-JP" dirty="0" err="1" smtClean="0"/>
              <a:t>xfers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brung</a:t>
            </a:r>
            <a:r>
              <a:rPr lang="en-US" altLang="ja-JP" dirty="0" smtClean="0"/>
              <a:t> about</a:t>
            </a:r>
          </a:p>
          <a:p>
            <a:pPr lvl="2"/>
            <a:r>
              <a:rPr lang="en-US" altLang="ja-JP" dirty="0" smtClean="0"/>
              <a:t>80MB/s at GSI (2 data servers)</a:t>
            </a:r>
          </a:p>
          <a:p>
            <a:pPr lvl="2"/>
            <a:r>
              <a:rPr lang="en-US" altLang="ja-JP" dirty="0" smtClean="0"/>
              <a:t>40-45MB/s at </a:t>
            </a:r>
            <a:r>
              <a:rPr lang="en-US" altLang="ja-JP" dirty="0" err="1" smtClean="0"/>
              <a:t>Subatech</a:t>
            </a:r>
            <a:r>
              <a:rPr lang="en-US" altLang="ja-JP" dirty="0" smtClean="0"/>
              <a:t> (1 data server)</a:t>
            </a:r>
          </a:p>
          <a:p>
            <a:pPr lvl="2"/>
            <a:r>
              <a:rPr lang="en-US" altLang="ja-JP" dirty="0" smtClean="0"/>
              <a:t>10 </a:t>
            </a:r>
            <a:r>
              <a:rPr lang="en-US" altLang="ja-JP" dirty="0" err="1" smtClean="0"/>
              <a:t>xfers</a:t>
            </a:r>
            <a:r>
              <a:rPr lang="en-US" altLang="ja-JP" dirty="0" smtClean="0"/>
              <a:t> at GSI </a:t>
            </a:r>
            <a:r>
              <a:rPr lang="en-US" altLang="ja-JP" dirty="0" err="1" smtClean="0"/>
              <a:t>brung</a:t>
            </a:r>
            <a:r>
              <a:rPr lang="en-US" altLang="ja-JP" dirty="0" smtClean="0"/>
              <a:t> more than 100MB/s</a:t>
            </a:r>
          </a:p>
          <a:p>
            <a:pPr lvl="1"/>
            <a:r>
              <a:rPr lang="en-US" altLang="ja-JP" dirty="0" smtClean="0"/>
              <a:t>Both have a </a:t>
            </a:r>
            <a:r>
              <a:rPr lang="en-US" altLang="ja-JP" dirty="0" err="1" smtClean="0"/>
              <a:t>Gb</a:t>
            </a:r>
            <a:r>
              <a:rPr lang="en-US" altLang="ja-JP" dirty="0" smtClean="0"/>
              <a:t> WAN</a:t>
            </a:r>
          </a:p>
          <a:p>
            <a:pPr lvl="2"/>
            <a:r>
              <a:rPr lang="en-US" altLang="ja-JP" dirty="0" smtClean="0"/>
              <a:t>Completely filling it up does not look like a problem</a:t>
            </a:r>
          </a:p>
          <a:p>
            <a:pPr lvl="2"/>
            <a:r>
              <a:rPr lang="en-US" altLang="ja-JP" dirty="0" smtClean="0"/>
              <a:t>It looks that we saturated the disks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pic>
        <p:nvPicPr>
          <p:cNvPr id="4" name="Picture 3" descr="GSIte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0" y="1066800"/>
            <a:ext cx="6242304" cy="3657600"/>
          </a:xfrm>
          <a:prstGeom prst="rect">
            <a:avLst/>
          </a:prstGeom>
        </p:spPr>
      </p:pic>
      <p:pic>
        <p:nvPicPr>
          <p:cNvPr id="5" name="Picture 4" descr="xrootd-test-1308200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3886200"/>
            <a:ext cx="6235700" cy="19685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Scalla/Xrootd</a:t>
            </a:r>
            <a:r>
              <a:rPr lang="en-US" altLang="ja-JP" dirty="0" smtClean="0"/>
              <a:t> simple setup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The </a:t>
            </a:r>
            <a:r>
              <a:rPr lang="en-US" altLang="ja-JP" dirty="0" err="1" smtClean="0"/>
              <a:t>xrd</a:t>
            </a:r>
            <a:r>
              <a:rPr lang="en-US" altLang="ja-JP" dirty="0" smtClean="0"/>
              <a:t>-installer setup has been refurbished to include all the discussed items</a:t>
            </a:r>
          </a:p>
          <a:p>
            <a:pPr lvl="3"/>
            <a:r>
              <a:rPr lang="en-US" altLang="ja-JP" dirty="0" smtClean="0"/>
              <a:t>Originally developed by </a:t>
            </a:r>
            <a:r>
              <a:rPr lang="en-US" altLang="ja-JP" dirty="0" err="1" smtClean="0"/>
              <a:t>A.Peters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D.Feichtinger</a:t>
            </a:r>
            <a:endParaRPr lang="en-US" altLang="ja-JP" dirty="0" smtClean="0"/>
          </a:p>
          <a:p>
            <a:r>
              <a:rPr lang="en-US" altLang="ja-JP" dirty="0" smtClean="0"/>
              <a:t>Usage: same of </a:t>
            </a:r>
            <a:r>
              <a:rPr lang="en-US" altLang="ja-JP" dirty="0" smtClean="0"/>
              <a:t>before</a:t>
            </a:r>
          </a:p>
          <a:p>
            <a:pPr lvl="1"/>
            <a:r>
              <a:rPr lang="en-US" altLang="ja-JP" dirty="0" smtClean="0"/>
              <a:t>Login as the xrootd user (being root is not necessary and adds complexity)</a:t>
            </a:r>
          </a:p>
          <a:p>
            <a:pPr lvl="1"/>
            <a:r>
              <a:rPr lang="en-US" altLang="ja-JP" dirty="0" smtClean="0"/>
              <a:t>Create a directory in $HOME</a:t>
            </a:r>
          </a:p>
          <a:p>
            <a:pPr lvl="1"/>
            <a:r>
              <a:rPr lang="en-US" altLang="ja-JP" dirty="0" smtClean="0"/>
              <a:t>Download the installer script</a:t>
            </a:r>
          </a:p>
          <a:p>
            <a:pPr lvl="1"/>
            <a:r>
              <a:rPr lang="en-US" altLang="ja-JP" sz="1297" dirty="0" err="1" smtClean="0">
                <a:latin typeface="Courier"/>
                <a:cs typeface="Courier"/>
              </a:rPr>
              <a:t>wget</a:t>
            </a:r>
            <a:r>
              <a:rPr lang="en-US" altLang="ja-JP" sz="1297" dirty="0" smtClean="0">
                <a:latin typeface="Courier"/>
                <a:cs typeface="Courier"/>
              </a:rPr>
              <a:t> </a:t>
            </a:r>
            <a:r>
              <a:rPr lang="en-US" altLang="ja-JP" sz="1297" dirty="0" err="1" smtClean="0">
                <a:latin typeface="Courier"/>
                <a:cs typeface="Courier"/>
              </a:rPr>
              <a:t>http://project-arda-dev.web.cern.ch/project-arda-dev/xrootd/tarballs/installbox/xrd-installer</a:t>
            </a:r>
            <a:endParaRPr lang="en-US" altLang="ja-JP" sz="1297" dirty="0" smtClean="0">
              <a:latin typeface="Courier"/>
              <a:cs typeface="Courier"/>
            </a:endParaRPr>
          </a:p>
          <a:p>
            <a:pPr lvl="1"/>
            <a:r>
              <a:rPr lang="en-US" altLang="ja-JP" dirty="0" smtClean="0"/>
              <a:t>Run it</a:t>
            </a:r>
          </a:p>
          <a:p>
            <a:pPr lvl="2"/>
            <a:r>
              <a:rPr lang="en-US" altLang="ja-JP" sz="1297" dirty="0" err="1" smtClean="0">
                <a:latin typeface="Courier"/>
                <a:cs typeface="Courier"/>
              </a:rPr>
              <a:t>xrd</a:t>
            </a:r>
            <a:r>
              <a:rPr lang="en-US" altLang="ja-JP" sz="1297" dirty="0" smtClean="0">
                <a:latin typeface="Courier"/>
                <a:cs typeface="Courier"/>
              </a:rPr>
              <a:t>-installer –install –prefix</a:t>
            </a:r>
            <a:r>
              <a:rPr lang="en-US" altLang="ja-JP" sz="1297" dirty="0" smtClean="0">
                <a:latin typeface="Courier"/>
                <a:cs typeface="Courier"/>
              </a:rPr>
              <a:t> </a:t>
            </a:r>
            <a:r>
              <a:rPr lang="en-US" altLang="ja-JP" sz="1297" dirty="0" smtClean="0">
                <a:latin typeface="Courier"/>
                <a:cs typeface="Courier"/>
              </a:rPr>
              <a:t>/home/</a:t>
            </a:r>
            <a:r>
              <a:rPr lang="en-US" altLang="ja-JP" sz="1297" dirty="0" err="1" smtClean="0">
                <a:latin typeface="Courier"/>
                <a:cs typeface="Courier"/>
              </a:rPr>
              <a:t>xrduser/myxrootdinstall</a:t>
            </a:r>
            <a:endParaRPr lang="en-US" altLang="ja-JP" sz="1297" dirty="0" smtClean="0">
              <a:latin typeface="Courier"/>
              <a:cs typeface="Courier"/>
            </a:endParaRPr>
          </a:p>
          <a:p>
            <a:r>
              <a:rPr lang="en-US" altLang="ja-JP" dirty="0" smtClean="0"/>
              <a:t>Then, there are 2 small files containing the parameters</a:t>
            </a:r>
          </a:p>
          <a:p>
            <a:pPr lvl="1"/>
            <a:r>
              <a:rPr lang="en-US" altLang="ja-JP" dirty="0" smtClean="0"/>
              <a:t>For the token authorization library (if used)</a:t>
            </a:r>
          </a:p>
          <a:p>
            <a:pPr lvl="1"/>
            <a:r>
              <a:rPr lang="en-US" altLang="ja-JP" dirty="0" smtClean="0"/>
              <a:t>For the rest (about 10 parameters)</a:t>
            </a:r>
          </a:p>
          <a:p>
            <a:pPr lvl="3"/>
            <a:r>
              <a:rPr lang="en-US" altLang="ja-JP" dirty="0" smtClean="0"/>
              <a:t>Geeks can also use the internal </a:t>
            </a:r>
            <a:r>
              <a:rPr lang="en-US" altLang="ja-JP" dirty="0" err="1" smtClean="0"/>
              <a:t>xrootd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file template</a:t>
            </a:r>
          </a:p>
          <a:p>
            <a:pPr lvl="4"/>
            <a:r>
              <a:rPr lang="en-US" altLang="ja-JP" dirty="0" smtClean="0"/>
              <a:t>And have access to really everything</a:t>
            </a:r>
          </a:p>
          <a:p>
            <a:pPr lvl="4"/>
            <a:r>
              <a:rPr lang="en-US" altLang="ja-JP" dirty="0" smtClean="0"/>
              <a:t>Needed only for </a:t>
            </a:r>
            <a:r>
              <a:rPr lang="en-US" altLang="ja-JP" b="1" dirty="0" smtClean="0"/>
              <a:t>very </a:t>
            </a:r>
            <a:r>
              <a:rPr lang="en-US" altLang="ja-JP" dirty="0" smtClean="0"/>
              <a:t>particular things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 important parameters</a:t>
            </a:r>
            <a:endParaRPr lang="ja-JP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anchor="t">
            <a:normAutofit fontScale="62500" lnSpcReduction="20000"/>
          </a:bodyPr>
          <a:lstStyle/>
          <a:p>
            <a:pPr>
              <a:buNone/>
            </a:pPr>
            <a:r>
              <a:rPr lang="en-US" altLang="ja-JP" dirty="0" smtClean="0"/>
              <a:t>VMSS_SOURCE: where this cluster tries to fetch files from, in the case they are absent.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LOCALPATHPFX: the prefix of the namespace which has to be made "facultative” (not needed by everybody)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LOCALROOT is the local (relative to the mounted disks) place where all the data is put/kept by the </a:t>
            </a:r>
            <a:r>
              <a:rPr lang="en-US" altLang="ja-JP" dirty="0" err="1" smtClean="0"/>
              <a:t>xrootd</a:t>
            </a:r>
            <a:r>
              <a:rPr lang="en-US" altLang="ja-JP" dirty="0" smtClean="0"/>
              <a:t> server.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OSSCACHE: probably your server has more than one disk to use to store data. Here you list the </a:t>
            </a:r>
            <a:r>
              <a:rPr lang="en-US" altLang="ja-JP" dirty="0" err="1" smtClean="0"/>
              <a:t>mountpoints</a:t>
            </a:r>
            <a:r>
              <a:rPr lang="en-US" altLang="ja-JP" dirty="0" smtClean="0"/>
              <a:t> to aggregate. </a:t>
            </a:r>
            <a:endParaRPr lang="ja-JP" alt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MANAGERHOST: the redirector’s name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SERVERONREDIRECTOR: is this machine both a server and redirector?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OFSLIB: are you using the ALICE security model?</a:t>
            </a:r>
          </a:p>
          <a:p>
            <a:pPr>
              <a:spcAft>
                <a:spcPts val="0"/>
              </a:spcAft>
              <a:buNone/>
            </a:pPr>
            <a:endParaRPr lang="en-US" altLang="ja-JP" sz="1800" dirty="0" smtClean="0"/>
          </a:p>
          <a:p>
            <a:pPr>
              <a:spcAft>
                <a:spcPts val="0"/>
              </a:spcAft>
              <a:buNone/>
            </a:pPr>
            <a:r>
              <a:rPr lang="en-US" altLang="ja-JP" sz="1800" dirty="0" smtClean="0"/>
              <a:t>METAMGRHOST, METAMGRPORT: host and port number of the meta-manager (default: ALICE global redirector)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We spoke </a:t>
            </a:r>
            <a:r>
              <a:rPr lang="en-US" altLang="ja-JP" dirty="0" smtClean="0"/>
              <a:t>about the status of</a:t>
            </a:r>
          </a:p>
          <a:p>
            <a:pPr lvl="1"/>
            <a:r>
              <a:rPr lang="en-US" altLang="ja-JP" dirty="0" smtClean="0"/>
              <a:t>WAN access and WAN-wide clusters</a:t>
            </a:r>
          </a:p>
          <a:p>
            <a:pPr lvl="3"/>
            <a:r>
              <a:rPr lang="en-US" altLang="ja-JP" dirty="0" smtClean="0"/>
              <a:t>But the WAN could be a generic ADSL (which has quite a high latency)</a:t>
            </a:r>
          </a:p>
          <a:p>
            <a:pPr lvl="3"/>
            <a:r>
              <a:rPr lang="en-US" altLang="ja-JP" dirty="0" smtClean="0"/>
              <a:t>We like the idea of being able to access data efficiently and without pain, no matter from where</a:t>
            </a:r>
          </a:p>
          <a:p>
            <a:pPr lvl="3"/>
            <a:r>
              <a:rPr lang="en-US" altLang="ja-JP" dirty="0" smtClean="0"/>
              <a:t>And this is quite difficult to achieve with typical distributed </a:t>
            </a:r>
            <a:r>
              <a:rPr lang="en-US" altLang="ja-JP" dirty="0" err="1" smtClean="0"/>
              <a:t>FSs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WAN-wide clusters and inter-cluster cooperation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With reference to the ALICE data model</a:t>
            </a:r>
            <a:endParaRPr lang="en-US" altLang="ja-JP" dirty="0" smtClean="0"/>
          </a:p>
          <a:p>
            <a:r>
              <a:rPr lang="en-US" altLang="ja-JP" dirty="0" smtClean="0"/>
              <a:t>A lot of work going on</a:t>
            </a:r>
          </a:p>
          <a:p>
            <a:pPr lvl="1"/>
            <a:r>
              <a:rPr lang="en-US" altLang="ja-JP" dirty="0" smtClean="0"/>
              <a:t>Assistance, integration, debug, </a:t>
            </a:r>
            <a:r>
              <a:rPr lang="en-US" altLang="ja-JP" dirty="0" smtClean="0"/>
              <a:t>deployments</a:t>
            </a:r>
          </a:p>
          <a:p>
            <a:pPr lvl="1"/>
            <a:r>
              <a:rPr lang="en-US" altLang="ja-JP" dirty="0" smtClean="0"/>
              <a:t>Setup robustness to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 “styles” and combinations</a:t>
            </a:r>
          </a:p>
          <a:p>
            <a:pPr lvl="2"/>
            <a:r>
              <a:rPr lang="en-US" altLang="ja-JP" dirty="0" smtClean="0"/>
              <a:t>Different persons suppose different things (slashes, spaces, </a:t>
            </a:r>
            <a:r>
              <a:rPr lang="en-US" altLang="ja-JP" dirty="0" smtClean="0"/>
              <a:t>…)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New fixes/features</a:t>
            </a:r>
          </a:p>
          <a:p>
            <a:pPr lvl="1"/>
            <a:r>
              <a:rPr lang="en-US" altLang="ja-JP" dirty="0" smtClean="0"/>
              <a:t>Documentation to update on the website (!)</a:t>
            </a: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/>
          </a:p>
        </p:txBody>
      </p:sp>
      <p:sp>
        <p:nvSpPr>
          <p:cNvPr id="94210" name="Rectangle 3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Old and new software Collaborators</a:t>
            </a:r>
          </a:p>
          <a:p>
            <a:pPr lvl="1"/>
            <a:r>
              <a:rPr lang="en-US" altLang="ja-JP" dirty="0" smtClean="0"/>
              <a:t>Andy </a:t>
            </a:r>
            <a:r>
              <a:rPr lang="en-US" altLang="ja-JP" dirty="0" err="1" smtClean="0"/>
              <a:t>Hanushevsky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Fabrizio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Furano</a:t>
            </a:r>
            <a:r>
              <a:rPr lang="en-US" altLang="ja-JP" dirty="0" smtClean="0"/>
              <a:t> (client-side), </a:t>
            </a:r>
            <a:r>
              <a:rPr lang="en-US" altLang="ja-JP" dirty="0" err="1" smtClean="0"/>
              <a:t>Alvise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Dorigo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Root: </a:t>
            </a:r>
            <a:r>
              <a:rPr lang="en-US" altLang="ja-JP" dirty="0" err="1" smtClean="0"/>
              <a:t>Fons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Rademakers</a:t>
            </a:r>
            <a:r>
              <a:rPr lang="en-US" altLang="ja-JP" dirty="0" smtClean="0"/>
              <a:t>, Gerri </a:t>
            </a:r>
            <a:r>
              <a:rPr lang="en-US" altLang="ja-JP" dirty="0" err="1" smtClean="0"/>
              <a:t>Ganis</a:t>
            </a:r>
            <a:r>
              <a:rPr lang="en-US" altLang="ja-JP" dirty="0" smtClean="0"/>
              <a:t> (security), Bertrand </a:t>
            </a:r>
            <a:r>
              <a:rPr lang="en-US" altLang="ja-JP" dirty="0" err="1" smtClean="0"/>
              <a:t>Bellenot</a:t>
            </a:r>
            <a:r>
              <a:rPr lang="en-US" altLang="ja-JP" dirty="0" smtClean="0"/>
              <a:t> (MS Windows porting)</a:t>
            </a:r>
          </a:p>
          <a:p>
            <a:pPr lvl="1"/>
            <a:r>
              <a:rPr lang="en-US" altLang="ja-JP" dirty="0" smtClean="0"/>
              <a:t>Derek </a:t>
            </a:r>
            <a:r>
              <a:rPr lang="en-US" altLang="ja-JP" dirty="0" err="1" smtClean="0"/>
              <a:t>Feichtinger</a:t>
            </a:r>
            <a:r>
              <a:rPr lang="en-US" altLang="ja-JP" dirty="0" smtClean="0"/>
              <a:t>, Andreas Peters, </a:t>
            </a:r>
            <a:r>
              <a:rPr lang="en-US" altLang="ja-JP" dirty="0" err="1" smtClean="0"/>
              <a:t>Guenter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Kickinger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STAR/BNL: </a:t>
            </a:r>
            <a:r>
              <a:rPr lang="en-US" altLang="ja-JP" dirty="0" err="1" smtClean="0"/>
              <a:t>Pavel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Jakl</a:t>
            </a:r>
            <a:r>
              <a:rPr lang="en-US" altLang="ja-JP" dirty="0" smtClean="0"/>
              <a:t>, Jerome </a:t>
            </a:r>
            <a:r>
              <a:rPr lang="en-US" altLang="ja-JP" dirty="0" err="1" smtClean="0"/>
              <a:t>Lauret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Cornell: Gregory Sharp</a:t>
            </a:r>
          </a:p>
          <a:p>
            <a:pPr lvl="1"/>
            <a:r>
              <a:rPr lang="en-US" altLang="ja-JP" dirty="0" err="1" smtClean="0"/>
              <a:t>Subatech</a:t>
            </a:r>
            <a:r>
              <a:rPr lang="en-US" altLang="ja-JP" dirty="0" smtClean="0"/>
              <a:t>: Jean-Michel Barbet</a:t>
            </a:r>
          </a:p>
          <a:p>
            <a:pPr lvl="1"/>
            <a:r>
              <a:rPr lang="en-US" altLang="ja-JP" dirty="0" smtClean="0"/>
              <a:t>GSI: </a:t>
            </a:r>
            <a:r>
              <a:rPr lang="en-US" altLang="ja-JP" dirty="0" err="1" smtClean="0"/>
              <a:t>Kilian</a:t>
            </a:r>
            <a:r>
              <a:rPr lang="en-US" altLang="ja-JP" dirty="0" smtClean="0"/>
              <a:t> Schwartz</a:t>
            </a:r>
          </a:p>
          <a:p>
            <a:pPr lvl="1"/>
            <a:r>
              <a:rPr lang="en-US" altLang="ja-JP" dirty="0" smtClean="0"/>
              <a:t>SLAC: </a:t>
            </a:r>
            <a:r>
              <a:rPr lang="en-US" altLang="ja-JP" dirty="0" err="1" smtClean="0"/>
              <a:t>Jacek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Becla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Tofigh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Azemoon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Wilko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Kroeger</a:t>
            </a:r>
            <a:r>
              <a:rPr lang="en-US" altLang="ja-JP" dirty="0" smtClean="0"/>
              <a:t>, Bill Weeks</a:t>
            </a:r>
          </a:p>
          <a:p>
            <a:pPr lvl="1"/>
            <a:r>
              <a:rPr lang="en-US" altLang="ja-JP" dirty="0" smtClean="0"/>
              <a:t>Peter Elmer</a:t>
            </a:r>
          </a:p>
          <a:p>
            <a:r>
              <a:rPr lang="en-US" altLang="ja-JP" dirty="0" smtClean="0"/>
              <a:t>Operational collaborators</a:t>
            </a:r>
          </a:p>
          <a:p>
            <a:pPr lvl="1"/>
            <a:r>
              <a:rPr lang="en-US" altLang="ja-JP" dirty="0" smtClean="0"/>
              <a:t>BNL, CERN, CNAF, FZK, INFN, IN2P3, RAL, SLAC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Scalla</a:t>
            </a:r>
            <a:r>
              <a:rPr lang="en-US" altLang="ja-JP" dirty="0" smtClean="0"/>
              <a:t>/Xrootd</a:t>
            </a:r>
            <a:br>
              <a:rPr lang="en-US" altLang="ja-JP" dirty="0" smtClean="0"/>
            </a:br>
            <a:r>
              <a:rPr lang="en-US" altLang="ja-JP" dirty="0" smtClean="0"/>
              <a:t>Most famous basic features</a:t>
            </a:r>
            <a:endParaRPr lang="ja-JP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No weird configuration requirements</a:t>
            </a:r>
          </a:p>
          <a:p>
            <a:pPr lvl="3"/>
            <a:r>
              <a:rPr lang="en-US" altLang="ja-JP" dirty="0" smtClean="0"/>
              <a:t>Scale setup complexity with the requirements’ complexity. No strange SW dependencies.</a:t>
            </a:r>
          </a:p>
          <a:p>
            <a:r>
              <a:rPr lang="en-US" altLang="ja-JP" dirty="0" smtClean="0"/>
              <a:t>Highly customizable</a:t>
            </a:r>
          </a:p>
          <a:p>
            <a:r>
              <a:rPr lang="en-US" altLang="ja-JP" dirty="0" smtClean="0"/>
              <a:t>Fault tolerance</a:t>
            </a:r>
          </a:p>
          <a:p>
            <a:r>
              <a:rPr lang="en-US" altLang="ja-JP" dirty="0" smtClean="0"/>
              <a:t>High, scalable transaction rate</a:t>
            </a:r>
          </a:p>
          <a:p>
            <a:pPr lvl="3"/>
            <a:r>
              <a:rPr lang="en-US" altLang="ja-JP" dirty="0" smtClean="0"/>
              <a:t>Open many files per second. Double the system and double the rate.</a:t>
            </a:r>
          </a:p>
          <a:p>
            <a:pPr lvl="3"/>
            <a:r>
              <a:rPr lang="en-US" altLang="ja-JP" dirty="0" smtClean="0"/>
              <a:t>NO </a:t>
            </a:r>
            <a:r>
              <a:rPr lang="en-US" altLang="ja-JP" dirty="0" err="1" smtClean="0"/>
              <a:t>DBs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filesystem</a:t>
            </a:r>
            <a:r>
              <a:rPr lang="en-US" altLang="ja-JP" dirty="0" smtClean="0"/>
              <a:t>-like </a:t>
            </a:r>
            <a:r>
              <a:rPr lang="en-US" altLang="ja-JP" dirty="0" err="1" smtClean="0"/>
              <a:t>funcs</a:t>
            </a:r>
            <a:r>
              <a:rPr lang="en-US" altLang="ja-JP" dirty="0" smtClean="0"/>
              <a:t>! Would you put one in front of your laptop’s file system? How long would the boot take?</a:t>
            </a:r>
          </a:p>
          <a:p>
            <a:pPr lvl="3"/>
            <a:r>
              <a:rPr lang="en-US" altLang="ja-JP" dirty="0" smtClean="0"/>
              <a:t>No known limitations in size and total global throughput for the repo</a:t>
            </a:r>
          </a:p>
          <a:p>
            <a:r>
              <a:rPr lang="en-US" altLang="ja-JP" dirty="0" smtClean="0"/>
              <a:t>Very low CPU usage on servers</a:t>
            </a:r>
          </a:p>
          <a:p>
            <a:r>
              <a:rPr lang="en-US" altLang="ja-JP" dirty="0" smtClean="0"/>
              <a:t>Happy with many clients per server</a:t>
            </a:r>
          </a:p>
          <a:p>
            <a:pPr lvl="3"/>
            <a:r>
              <a:rPr lang="en-US" altLang="ja-JP" dirty="0" smtClean="0"/>
              <a:t>Thousands. But check their </a:t>
            </a:r>
            <a:r>
              <a:rPr lang="en-US" altLang="ja-JP" dirty="0" err="1" smtClean="0"/>
              <a:t>bw</a:t>
            </a:r>
            <a:r>
              <a:rPr lang="en-US" altLang="ja-JP" dirty="0" smtClean="0"/>
              <a:t> consumption </a:t>
            </a:r>
            <a:r>
              <a:rPr lang="en-US" altLang="ja-JP" dirty="0" err="1" smtClean="0"/>
              <a:t>vs</a:t>
            </a:r>
            <a:r>
              <a:rPr lang="en-US" altLang="ja-JP" dirty="0" smtClean="0"/>
              <a:t> the disk/net performance!</a:t>
            </a:r>
          </a:p>
          <a:p>
            <a:r>
              <a:rPr lang="en-US" altLang="ja-JP" dirty="0" smtClean="0"/>
              <a:t>WAN friendly (</a:t>
            </a:r>
            <a:r>
              <a:rPr lang="en-US" altLang="ja-JP" dirty="0" err="1" smtClean="0"/>
              <a:t>client+protocol+server</a:t>
            </a:r>
            <a:r>
              <a:rPr lang="en-US" altLang="ja-JP" dirty="0" smtClean="0"/>
              <a:t>)</a:t>
            </a:r>
          </a:p>
          <a:p>
            <a:pPr lvl="3"/>
            <a:r>
              <a:rPr lang="en-US" altLang="ja-JP" dirty="0" smtClean="0"/>
              <a:t>Enable efficient remote POSIX-like direct data access through WAN</a:t>
            </a:r>
          </a:p>
          <a:p>
            <a:r>
              <a:rPr lang="en-US" altLang="ja-JP" dirty="0" smtClean="0"/>
              <a:t>WAN friendly (server clusters)</a:t>
            </a:r>
          </a:p>
          <a:p>
            <a:pPr lvl="3"/>
            <a:r>
              <a:rPr lang="en-US" altLang="ja-JP" dirty="0" smtClean="0"/>
              <a:t>Can set up WAN-wide huge repositories by aggregating remote clusters</a:t>
            </a:r>
          </a:p>
          <a:p>
            <a:pPr lvl="3"/>
            <a:r>
              <a:rPr lang="en-US" altLang="ja-JP" dirty="0" smtClean="0"/>
              <a:t>Or making them cooperate</a:t>
            </a: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xplosion 1 38"/>
          <p:cNvSpPr/>
          <p:nvPr/>
        </p:nvSpPr>
        <p:spPr>
          <a:xfrm>
            <a:off x="2492375" y="35052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sp>
        <p:nvSpPr>
          <p:cNvPr id="171010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Basic working principle</a:t>
            </a:r>
            <a:endParaRPr lang="en-GB"/>
          </a:p>
        </p:txBody>
      </p:sp>
      <p:sp>
        <p:nvSpPr>
          <p:cNvPr id="35" name="Explosion 1 34"/>
          <p:cNvSpPr/>
          <p:nvPr/>
        </p:nvSpPr>
        <p:spPr>
          <a:xfrm>
            <a:off x="2339975" y="1371600"/>
            <a:ext cx="3505200" cy="30480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altLang="ja-JP"/>
          </a:p>
        </p:txBody>
      </p:sp>
      <p:grpSp>
        <p:nvGrpSpPr>
          <p:cNvPr id="55" name="Group 54"/>
          <p:cNvGrpSpPr/>
          <p:nvPr/>
        </p:nvGrpSpPr>
        <p:grpSpPr>
          <a:xfrm>
            <a:off x="1577975" y="2286000"/>
            <a:ext cx="4953000" cy="3200400"/>
            <a:chOff x="838200" y="1809750"/>
            <a:chExt cx="6477000" cy="352425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477000" y="4495800"/>
              <a:ext cx="838200" cy="838200"/>
              <a:chOff x="4704" y="3312"/>
              <a:chExt cx="528" cy="528"/>
            </a:xfrm>
          </p:grpSpPr>
          <p:sp>
            <p:nvSpPr>
              <p:cNvPr id="51253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5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55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17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657600" y="4495800"/>
              <a:ext cx="838200" cy="838200"/>
              <a:chOff x="4704" y="3312"/>
              <a:chExt cx="528" cy="528"/>
            </a:xfrm>
          </p:grpSpPr>
          <p:sp>
            <p:nvSpPr>
              <p:cNvPr id="51246" name="Rectangle 13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2" name="Text Box 14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48" name="Rectangle 15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4" name="Text Box 16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2971800" y="1809750"/>
              <a:ext cx="1676400" cy="1238250"/>
              <a:chOff x="1867" y="1140"/>
              <a:chExt cx="1056" cy="780"/>
            </a:xfrm>
          </p:grpSpPr>
          <p:sp>
            <p:nvSpPr>
              <p:cNvPr id="51236" name="Oval 31" descr="Canvas"/>
              <p:cNvSpPr>
                <a:spLocks noChangeArrowheads="1"/>
              </p:cNvSpPr>
              <p:nvPr/>
            </p:nvSpPr>
            <p:spPr bwMode="auto">
              <a:xfrm rot="-2791068">
                <a:off x="2059" y="948"/>
                <a:ext cx="672" cy="1056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9525">
                <a:solidFill>
                  <a:srgbClr val="FF9900"/>
                </a:solidFill>
                <a:prstDash val="dash"/>
                <a:round/>
                <a:headEnd/>
                <a:tailEnd/>
              </a:ln>
            </p:spPr>
            <p:txBody>
              <a:bodyPr vert="eaVert" wrap="none" lIns="0" tIns="0" rIns="0" bIns="0" anchor="ctr" anchorCtr="0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GB" sz="2200">
                  <a:solidFill>
                    <a:srgbClr val="FF9900"/>
                  </a:solidFill>
                </a:endParaRP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2304" y="1392"/>
                <a:ext cx="528" cy="528"/>
                <a:chOff x="4704" y="3312"/>
                <a:chExt cx="528" cy="528"/>
              </a:xfrm>
            </p:grpSpPr>
            <p:sp>
              <p:nvSpPr>
                <p:cNvPr id="51239" name="Rectangle 27"/>
                <p:cNvSpPr>
                  <a:spLocks noChangeArrowheads="1"/>
                </p:cNvSpPr>
                <p:nvPr/>
              </p:nvSpPr>
              <p:spPr bwMode="auto">
                <a:xfrm>
                  <a:off x="4704" y="3576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FF"/>
                    </a:gs>
                    <a:gs pos="100000">
                      <a:srgbClr val="002F76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FF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704" y="3600"/>
                  <a:ext cx="528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 lnSpcReduction="10000"/>
                  <a:flatTx/>
                </a:bodyPr>
                <a:lstStyle/>
                <a:p>
                  <a:pPr algn="ctr">
                    <a:defRPr/>
                  </a:pPr>
                  <a:r>
                    <a:rPr lang="en-GB" sz="220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cmsd</a:t>
                  </a:r>
                  <a:endParaRPr lang="en-GB" sz="2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241" name="Rectangle 29"/>
                <p:cNvSpPr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26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FF00"/>
                  </a:extrusionClr>
                </a:sp3d>
              </p:spPr>
              <p:txBody>
                <a:bodyPr wrap="none" lIns="0" tIns="0" rIns="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7103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704" y="3312"/>
                  <a:ext cx="528" cy="37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8000" tIns="0" rIns="108000" bIns="0" anchor="ctr" anchorCtr="0">
                  <a:prstTxWarp prst="textNoShape">
                    <a:avLst/>
                  </a:prstTxWarp>
                  <a:normAutofit/>
                  <a:flatTx/>
                </a:bodyPr>
                <a:lstStyle/>
                <a:p>
                  <a:pPr algn="ctr">
                    <a:defRPr/>
                  </a:pPr>
                  <a:r>
                    <a:rPr lang="en-GB" sz="1800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Times New Roman" charset="0"/>
                      <a:ea typeface="+mn-ea"/>
                      <a:cs typeface="+mn-cs"/>
                    </a:rPr>
                    <a:t>xrootd</a:t>
                  </a:r>
                  <a:endParaRPr lang="en-GB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18"/>
            <p:cNvGrpSpPr>
              <a:grpSpLocks/>
            </p:cNvGrpSpPr>
            <p:nvPr/>
          </p:nvGrpSpPr>
          <p:grpSpPr bwMode="auto">
            <a:xfrm>
              <a:off x="838200" y="4495800"/>
              <a:ext cx="838200" cy="838200"/>
              <a:chOff x="4704" y="3312"/>
              <a:chExt cx="528" cy="528"/>
            </a:xfrm>
          </p:grpSpPr>
          <p:sp>
            <p:nvSpPr>
              <p:cNvPr id="51230" name="Rectangle 19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28" name="Text Box 20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 lnSpcReduction="10000"/>
                <a:flatTx/>
              </a:bodyPr>
              <a:lstStyle/>
              <a:p>
                <a:pPr algn="ctr">
                  <a:defRPr/>
                </a:pPr>
                <a:r>
                  <a:rPr lang="en-GB" sz="220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  <a:endParaRPr lang="en-GB" sz="2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  <p:sp>
            <p:nvSpPr>
              <p:cNvPr id="51232" name="Rectangle 21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lIns="0" tIns="0" rIns="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/>
                <a:endParaRPr lang="en-GB" sz="2200"/>
              </a:p>
            </p:txBody>
          </p:sp>
          <p:sp>
            <p:nvSpPr>
              <p:cNvPr id="171030" name="Text Box 22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3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108000" tIns="0" rIns="108000" bIns="0" anchor="ctr" anchorCtr="0">
                <a:prstTxWarp prst="textNoShape">
                  <a:avLst/>
                </a:prstTxWarp>
                <a:normAutofit/>
                <a:flatTx/>
              </a:bodyPr>
              <a:lstStyle/>
              <a:p>
                <a:pPr algn="ctr">
                  <a:defRPr/>
                </a:pPr>
                <a:r>
                  <a:rPr lang="en-GB" sz="180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  <a:endParaRPr lang="en-GB" sz="1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57"/>
            <p:cNvGrpSpPr>
              <a:grpSpLocks/>
            </p:cNvGrpSpPr>
            <p:nvPr/>
          </p:nvGrpSpPr>
          <p:grpSpPr bwMode="auto">
            <a:xfrm>
              <a:off x="1828800" y="3033713"/>
              <a:ext cx="4648200" cy="2101850"/>
              <a:chOff x="1152" y="1911"/>
              <a:chExt cx="2928" cy="1324"/>
            </a:xfrm>
          </p:grpSpPr>
          <p:sp>
            <p:nvSpPr>
              <p:cNvPr id="51218" name="Line 37"/>
              <p:cNvSpPr>
                <a:spLocks noChangeShapeType="1"/>
              </p:cNvSpPr>
              <p:nvPr/>
            </p:nvSpPr>
            <p:spPr bwMode="auto">
              <a:xfrm flipV="1">
                <a:off x="1152" y="1920"/>
                <a:ext cx="1152" cy="120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sp>
            <p:nvSpPr>
              <p:cNvPr id="51219" name="Line 38"/>
              <p:cNvSpPr>
                <a:spLocks noChangeShapeType="1"/>
              </p:cNvSpPr>
              <p:nvPr/>
            </p:nvSpPr>
            <p:spPr bwMode="auto">
              <a:xfrm flipH="1" flipV="1">
                <a:off x="2832" y="1920"/>
                <a:ext cx="1248" cy="12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0" tIns="0" rIns="0" bIns="0" anchor="ctr" anchorCtr="0">
                <a:prstTxWarp prst="textNoShape">
                  <a:avLst/>
                </a:prstTxWarp>
                <a:noAutofit/>
              </a:bodyPr>
              <a:lstStyle/>
              <a:p>
                <a:endParaRPr lang="en-GB" altLang="ja-JP" sz="2200"/>
              </a:p>
            </p:txBody>
          </p:sp>
          <p:cxnSp>
            <p:nvCxnSpPr>
              <p:cNvPr id="51220" name="AutoShape 44"/>
              <p:cNvCxnSpPr>
                <a:cxnSpLocks noChangeShapeType="1"/>
                <a:stCxn id="171022" idx="1"/>
                <a:endCxn id="171036" idx="2"/>
              </p:cNvCxnSpPr>
              <p:nvPr/>
            </p:nvCxnSpPr>
            <p:spPr bwMode="auto">
              <a:xfrm rot="10800000" flipH="1">
                <a:off x="2304" y="1911"/>
                <a:ext cx="269" cy="1324"/>
              </a:xfrm>
              <a:prstGeom prst="curvedConnector4">
                <a:avLst>
                  <a:gd name="adj1" fmla="val -53532"/>
                  <a:gd name="adj2" fmla="val 54361"/>
                </a:avLst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</p:grpSp>
      <p:sp>
        <p:nvSpPr>
          <p:cNvPr id="56" name="Cube 55"/>
          <p:cNvSpPr/>
          <p:nvPr/>
        </p:nvSpPr>
        <p:spPr>
          <a:xfrm>
            <a:off x="7140575" y="1066800"/>
            <a:ext cx="1219200" cy="533400"/>
          </a:xfrm>
          <a:prstGeom prst="cub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Client</a:t>
            </a:r>
            <a:endParaRPr kumimoji="1" lang="en-GB" altLang="ja-JP"/>
          </a:p>
        </p:txBody>
      </p:sp>
      <p:cxnSp>
        <p:nvCxnSpPr>
          <p:cNvPr id="58" name="Straight Arrow Connector 57"/>
          <p:cNvCxnSpPr>
            <a:stCxn id="56" idx="3"/>
          </p:cNvCxnSpPr>
          <p:nvPr/>
        </p:nvCxnSpPr>
        <p:spPr>
          <a:xfrm rot="5400000">
            <a:off x="5507038" y="566738"/>
            <a:ext cx="1143000" cy="3209925"/>
          </a:xfrm>
          <a:prstGeom prst="straightConnector1">
            <a:avLst/>
          </a:prstGeom>
          <a:ln w="86750" cap="flat" cmpd="thickThin" algn="ctr">
            <a:solidFill>
              <a:srgbClr val="3366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6" idx="3"/>
          </p:cNvCxnSpPr>
          <p:nvPr/>
        </p:nvCxnSpPr>
        <p:spPr>
          <a:xfrm rot="5400000">
            <a:off x="4306476" y="1348200"/>
            <a:ext cx="3125024" cy="3629025"/>
          </a:xfrm>
          <a:prstGeom prst="straightConnector1">
            <a:avLst/>
          </a:prstGeom>
          <a:ln w="114300" cap="flat" cmpd="thickThin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239000" y="2819400"/>
            <a:ext cx="1676400" cy="2590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altLang="ja-JP" smtClean="0"/>
              <a:t>A small</a:t>
            </a:r>
          </a:p>
          <a:p>
            <a:pPr algn="ctr"/>
            <a:r>
              <a:rPr kumimoji="1" lang="en-GB" altLang="ja-JP" smtClean="0"/>
              <a:t>2-level cluster.</a:t>
            </a:r>
          </a:p>
          <a:p>
            <a:pPr algn="ctr"/>
            <a:r>
              <a:rPr kumimoji="1" lang="en-GB" altLang="ja-JP" smtClean="0"/>
              <a:t>Can hold</a:t>
            </a:r>
          </a:p>
          <a:p>
            <a:pPr algn="ctr"/>
            <a:r>
              <a:rPr kumimoji="1" lang="en-GB" altLang="ja-JP" smtClean="0"/>
              <a:t>Up to 64 servers</a:t>
            </a:r>
            <a:endParaRPr kumimoji="1" lang="en-GB" altLang="ja-JP"/>
          </a:p>
        </p:txBody>
      </p:sp>
      <p:sp>
        <p:nvSpPr>
          <p:cNvPr id="38" name="TextBox 37"/>
          <p:cNvSpPr txBox="1"/>
          <p:nvPr/>
        </p:nvSpPr>
        <p:spPr>
          <a:xfrm>
            <a:off x="2057400" y="3962400"/>
            <a:ext cx="108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sz="1800" smtClean="0">
                <a:latin typeface="Arial"/>
                <a:cs typeface="Arial"/>
              </a:rPr>
              <a:t>P2P-like</a:t>
            </a:r>
            <a:endParaRPr kumimoji="1" lang="en-GB" altLang="ja-JP" sz="1800">
              <a:latin typeface="Arial"/>
              <a:cs typeface="Arial"/>
            </a:endParaRP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5" grpId="0" animBg="1"/>
      <p:bldP spid="35" grpId="1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Using WAN needs a design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Technically, various things can be done with WANs and the xrootd</a:t>
            </a:r>
          </a:p>
          <a:p>
            <a:pPr lvl="1"/>
            <a:r>
              <a:rPr lang="en-US" altLang="ja-JP" dirty="0" smtClean="0"/>
              <a:t>The client can read/write efficiently</a:t>
            </a:r>
          </a:p>
          <a:p>
            <a:pPr lvl="1"/>
            <a:r>
              <a:rPr lang="en-US" altLang="ja-JP" dirty="0" smtClean="0"/>
              <a:t>We can group remote clusters into one meta-cluster</a:t>
            </a:r>
          </a:p>
          <a:p>
            <a:pPr lvl="1"/>
            <a:r>
              <a:rPr lang="en-US" altLang="ja-JP" dirty="0" smtClean="0"/>
              <a:t>Remote xrootd-based clusters can fetch files between them</a:t>
            </a:r>
          </a:p>
          <a:p>
            <a:r>
              <a:rPr lang="en-US" altLang="ja-JP" dirty="0" smtClean="0"/>
              <a:t>In ALICE these possibilities are going to be exploited in a coordinated way to:</a:t>
            </a:r>
          </a:p>
          <a:p>
            <a:pPr lvl="1"/>
            <a:r>
              <a:rPr lang="en-US" altLang="ja-JP" dirty="0" smtClean="0"/>
              <a:t>Give robustness to tier-2 data access… now!</a:t>
            </a:r>
          </a:p>
          <a:p>
            <a:pPr lvl="2"/>
            <a:r>
              <a:rPr lang="en-US" altLang="ja-JP" dirty="0" smtClean="0"/>
              <a:t>Without breaking the computing model</a:t>
            </a:r>
          </a:p>
          <a:p>
            <a:pPr lvl="1"/>
            <a:r>
              <a:rPr lang="en-US" altLang="ja-JP" dirty="0" smtClean="0"/>
              <a:t>Suggest new ideas/tricks</a:t>
            </a:r>
          </a:p>
          <a:p>
            <a:pPr lvl="2"/>
            <a:r>
              <a:rPr lang="en-US" altLang="ja-JP" dirty="0" smtClean="0"/>
              <a:t>For quick and robust data movement (Tier-2s)</a:t>
            </a:r>
          </a:p>
          <a:p>
            <a:pPr lvl="2"/>
            <a:r>
              <a:rPr lang="en-US" altLang="ja-JP" dirty="0" smtClean="0"/>
              <a:t>For maintenance, SE backups, ….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Cluster globalization</a:t>
            </a:r>
            <a:endParaRPr lang="en-GB" altLang="ja-JP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GB" altLang="ja-JP" dirty="0" smtClean="0"/>
              <a:t>Up to now, </a:t>
            </a:r>
            <a:r>
              <a:rPr lang="en-GB" altLang="ja-JP" dirty="0" err="1" smtClean="0"/>
              <a:t>xrootd</a:t>
            </a:r>
            <a:r>
              <a:rPr lang="en-GB" altLang="ja-JP" dirty="0" smtClean="0"/>
              <a:t> clusters could be populated</a:t>
            </a:r>
          </a:p>
          <a:p>
            <a:pPr lvl="1"/>
            <a:r>
              <a:rPr lang="en-GB" altLang="ja-JP" dirty="0" smtClean="0"/>
              <a:t>With </a:t>
            </a:r>
            <a:r>
              <a:rPr lang="en-GB" altLang="ja-JP" dirty="0" err="1" smtClean="0"/>
              <a:t>xrdcp</a:t>
            </a:r>
            <a:r>
              <a:rPr lang="en-GB" altLang="ja-JP" dirty="0" smtClean="0"/>
              <a:t> from an external machine</a:t>
            </a:r>
          </a:p>
          <a:p>
            <a:pPr lvl="1"/>
            <a:r>
              <a:rPr lang="en-GB" altLang="ja-JP" dirty="0" smtClean="0"/>
              <a:t>Writing to the backend store (e.g. CASTOR/DPM/HPSS etc.) </a:t>
            </a:r>
          </a:p>
          <a:p>
            <a:r>
              <a:rPr lang="en-GB" altLang="ja-JP" dirty="0" smtClean="0"/>
              <a:t>E.g. FTD in ALICE now uses the first</a:t>
            </a:r>
          </a:p>
          <a:p>
            <a:pPr lvl="2"/>
            <a:r>
              <a:rPr lang="en-GB" altLang="ja-JP" dirty="0" smtClean="0"/>
              <a:t>Load and resources problems</a:t>
            </a:r>
          </a:p>
          <a:p>
            <a:pPr lvl="2"/>
            <a:r>
              <a:rPr lang="en-GB" altLang="ja-JP" dirty="0" smtClean="0"/>
              <a:t>All the external traffic of the site goes through one machine</a:t>
            </a:r>
          </a:p>
          <a:p>
            <a:pPr lvl="3"/>
            <a:r>
              <a:rPr lang="en-GB" altLang="ja-JP" dirty="0" smtClean="0"/>
              <a:t>Close to the </a:t>
            </a:r>
            <a:r>
              <a:rPr lang="en-GB" altLang="ja-JP" dirty="0" err="1" smtClean="0"/>
              <a:t>dest</a:t>
            </a:r>
            <a:r>
              <a:rPr lang="en-GB" altLang="ja-JP" dirty="0" smtClean="0"/>
              <a:t> cluster</a:t>
            </a:r>
          </a:p>
          <a:p>
            <a:r>
              <a:rPr lang="en-GB" altLang="ja-JP" dirty="0" smtClean="0"/>
              <a:t>If a file is missing or lost</a:t>
            </a:r>
          </a:p>
          <a:p>
            <a:pPr lvl="1"/>
            <a:r>
              <a:rPr lang="en-GB" altLang="ja-JP" dirty="0" smtClean="0"/>
              <a:t>For disk and/or </a:t>
            </a:r>
            <a:r>
              <a:rPr lang="en-GB" altLang="ja-JP" dirty="0" err="1" smtClean="0"/>
              <a:t>catalog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screwup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Job failure</a:t>
            </a:r>
          </a:p>
          <a:p>
            <a:pPr lvl="2"/>
            <a:r>
              <a:rPr lang="en-GB" altLang="ja-JP" dirty="0" smtClean="0"/>
              <a:t>... manual intervention needed</a:t>
            </a:r>
          </a:p>
          <a:p>
            <a:pPr lvl="2"/>
            <a:r>
              <a:rPr lang="en-GB" altLang="ja-JP" dirty="0" smtClean="0"/>
              <a:t>With 10</a:t>
            </a:r>
            <a:r>
              <a:rPr lang="en-GB" altLang="ja-JP" baseline="30000" dirty="0" smtClean="0"/>
              <a:t>7</a:t>
            </a:r>
            <a:r>
              <a:rPr lang="en-GB" altLang="ja-JP" dirty="0" smtClean="0"/>
              <a:t>  online files finding the source of a trouble can be VERY tricky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Missing files?</a:t>
            </a:r>
            <a:endParaRPr lang="ja-JP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altLang="ja-JP" dirty="0" smtClean="0"/>
              <a:t>But, what if the missing file is available in a neighbor cluster?</a:t>
            </a:r>
          </a:p>
          <a:p>
            <a:r>
              <a:rPr lang="en-US" altLang="ja-JP" dirty="0" smtClean="0"/>
              <a:t>What if the cluster was able to detect it (in a few </a:t>
            </a:r>
            <a:r>
              <a:rPr lang="en-US" altLang="ja-JP" dirty="0" err="1" smtClean="0"/>
              <a:t>millisecs</a:t>
            </a:r>
            <a:r>
              <a:rPr lang="en-US" altLang="ja-JP" dirty="0" smtClean="0"/>
              <a:t>) and fetch it at max speed?</a:t>
            </a:r>
          </a:p>
          <a:p>
            <a:pPr lvl="2"/>
            <a:r>
              <a:rPr lang="en-US" altLang="ja-JP" dirty="0" smtClean="0"/>
              <a:t>After all, it was a “hole” in the repo</a:t>
            </a:r>
          </a:p>
          <a:p>
            <a:r>
              <a:rPr lang="en-US" altLang="ja-JP" dirty="0" smtClean="0"/>
              <a:t>In the near future, this highly robust way to move files could be used as a transport mechanism</a:t>
            </a:r>
          </a:p>
          <a:p>
            <a:pPr lvl="1"/>
            <a:r>
              <a:rPr lang="en-US" altLang="ja-JP" dirty="0" smtClean="0"/>
              <a:t>Always coordinated by FTD</a:t>
            </a: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smtClean="0"/>
              <a:t>Virtual Mass Storage System </a:t>
            </a:r>
            <a:r>
              <a:rPr lang="en-US" altLang="ja-JP" smtClean="0"/>
              <a:t>–</a:t>
            </a:r>
            <a:r>
              <a:rPr lang="en-GB" altLang="ja-JP" smtClean="0"/>
              <a:t> What’s that?</a:t>
            </a:r>
            <a:endParaRPr lang="en-GB" altLang="ja-JP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GB" altLang="ja-JP" dirty="0" smtClean="0"/>
              <a:t>Basic idea:</a:t>
            </a:r>
          </a:p>
          <a:p>
            <a:pPr lvl="1"/>
            <a:r>
              <a:rPr lang="en-GB" altLang="ja-JP" dirty="0" smtClean="0"/>
              <a:t>A request for a missing file comes at cluster X,</a:t>
            </a:r>
          </a:p>
          <a:p>
            <a:pPr lvl="1"/>
            <a:r>
              <a:rPr lang="en-GB" altLang="ja-JP" dirty="0" smtClean="0"/>
              <a:t>X assumes that the file ought to be there</a:t>
            </a:r>
          </a:p>
          <a:p>
            <a:pPr lvl="3"/>
            <a:r>
              <a:rPr lang="en-GB" altLang="ja-JP" dirty="0" smtClean="0"/>
              <a:t>And tries to get it from the collaborating clusters, from the fastest one</a:t>
            </a:r>
          </a:p>
          <a:p>
            <a:pPr lvl="3"/>
            <a:r>
              <a:rPr lang="en-GB" altLang="ja-JP" dirty="0" smtClean="0"/>
              <a:t>The MPS (MSS </a:t>
            </a:r>
            <a:r>
              <a:rPr lang="en-GB" altLang="ja-JP" dirty="0" err="1" smtClean="0"/>
              <a:t>intf</a:t>
            </a:r>
            <a:r>
              <a:rPr lang="en-GB" altLang="ja-JP" dirty="0" smtClean="0"/>
              <a:t>) layer can do that in a very robust way</a:t>
            </a:r>
          </a:p>
          <a:p>
            <a:r>
              <a:rPr lang="en-GB" altLang="ja-JP" dirty="0" smtClean="0"/>
              <a:t>Note that X itself is part of the game</a:t>
            </a:r>
          </a:p>
          <a:p>
            <a:pPr lvl="1"/>
            <a:r>
              <a:rPr lang="en-US" altLang="ja-JP" dirty="0" smtClean="0"/>
              <a:t>A</a:t>
            </a:r>
            <a:r>
              <a:rPr lang="en-GB" altLang="ja-JP" dirty="0" err="1" smtClean="0"/>
              <a:t>nd</a:t>
            </a:r>
            <a:r>
              <a:rPr lang="en-GB" altLang="ja-JP" dirty="0" smtClean="0"/>
              <a:t> it’s composed by many servers</a:t>
            </a:r>
          </a:p>
          <a:p>
            <a:r>
              <a:rPr lang="en-GB" altLang="ja-JP" dirty="0" smtClean="0"/>
              <a:t>In practice</a:t>
            </a:r>
          </a:p>
          <a:p>
            <a:pPr lvl="1"/>
            <a:r>
              <a:rPr lang="en-GB" altLang="ja-JP" dirty="0" smtClean="0"/>
              <a:t>Each cluster considers the set of ALL the others like a very big online MSS</a:t>
            </a:r>
          </a:p>
          <a:p>
            <a:pPr lvl="1"/>
            <a:r>
              <a:rPr lang="en-GB" altLang="ja-JP" dirty="0" smtClean="0"/>
              <a:t>This is much easier than what it seems</a:t>
            </a:r>
          </a:p>
          <a:p>
            <a:pPr lvl="2"/>
            <a:r>
              <a:rPr lang="en-US" altLang="ja-JP" dirty="0" smtClean="0"/>
              <a:t>Slowly Into production for ALICE in tier-2s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NOTE: it is up to the computing model to decide where to send jobs (which read files)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Explosion 1 59"/>
          <p:cNvSpPr/>
          <p:nvPr/>
        </p:nvSpPr>
        <p:spPr>
          <a:xfrm>
            <a:off x="2863850" y="3200400"/>
            <a:ext cx="3581400" cy="2590800"/>
          </a:xfrm>
          <a:prstGeom prst="irregularSeal1">
            <a:avLst/>
          </a:prstGeom>
          <a:solidFill>
            <a:srgbClr val="DA1F2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9" name="Picture 58" descr="200235995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0" y="1219200"/>
            <a:ext cx="1828800" cy="1828800"/>
          </a:xfrm>
          <a:prstGeom prst="rect">
            <a:avLst/>
          </a:prstGeom>
        </p:spPr>
      </p:pic>
      <p:sp>
        <p:nvSpPr>
          <p:cNvPr id="58" name="Explosion 1 57"/>
          <p:cNvSpPr/>
          <p:nvPr/>
        </p:nvSpPr>
        <p:spPr>
          <a:xfrm>
            <a:off x="2863850" y="990600"/>
            <a:ext cx="3581400" cy="2590800"/>
          </a:xfrm>
          <a:prstGeom prst="irregularSeal1">
            <a:avLst/>
          </a:prstGeom>
          <a:solidFill>
            <a:srgbClr val="DA1F2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2236" name="Group 44"/>
          <p:cNvGrpSpPr>
            <a:grpSpLocks/>
          </p:cNvGrpSpPr>
          <p:nvPr/>
        </p:nvGrpSpPr>
        <p:grpSpPr bwMode="auto">
          <a:xfrm>
            <a:off x="1035050" y="4191000"/>
            <a:ext cx="2286000" cy="1376363"/>
            <a:chOff x="384" y="2832"/>
            <a:chExt cx="1440" cy="867"/>
          </a:xfrm>
        </p:grpSpPr>
        <p:sp>
          <p:nvSpPr>
            <p:cNvPr id="52251" name="Oval 45"/>
            <p:cNvSpPr>
              <a:spLocks noChangeArrowheads="1"/>
            </p:cNvSpPr>
            <p:nvPr/>
          </p:nvSpPr>
          <p:spPr bwMode="auto">
            <a:xfrm rot="-2791068">
              <a:off x="768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52" name="Group 46"/>
            <p:cNvGrpSpPr>
              <a:grpSpLocks/>
            </p:cNvGrpSpPr>
            <p:nvPr/>
          </p:nvGrpSpPr>
          <p:grpSpPr bwMode="auto">
            <a:xfrm>
              <a:off x="528" y="2832"/>
              <a:ext cx="528" cy="528"/>
              <a:chOff x="4704" y="3312"/>
              <a:chExt cx="528" cy="528"/>
            </a:xfrm>
          </p:grpSpPr>
          <p:sp>
            <p:nvSpPr>
              <p:cNvPr id="52254" name="Rectangle 47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2" name="Text Box 48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56" name="Rectangle 49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514" name="Text Box 50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53" name="Text Box 51"/>
            <p:cNvSpPr txBox="1">
              <a:spLocks noChangeArrowheads="1"/>
            </p:cNvSpPr>
            <p:nvPr/>
          </p:nvSpPr>
          <p:spPr bwMode="auto">
            <a:xfrm>
              <a:off x="960" y="3408"/>
              <a:ext cx="4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GSI</a:t>
              </a:r>
            </a:p>
          </p:txBody>
        </p:sp>
      </p:grpSp>
      <p:sp>
        <p:nvSpPr>
          <p:cNvPr id="190466" name="Rectangle 2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The Virtual MSS</a:t>
            </a:r>
            <a:r>
              <a:rPr lang="en-US" dirty="0" smtClean="0">
                <a:ea typeface="+mj-ea"/>
                <a:cs typeface="+mj-cs"/>
              </a:rPr>
              <a:t> </a:t>
            </a:r>
            <a:r>
              <a:rPr lang="en-US" dirty="0" smtClean="0"/>
              <a:t>in ALICE</a:t>
            </a:r>
            <a:endParaRPr lang="en-US" dirty="0">
              <a:ea typeface="+mj-ea"/>
              <a:cs typeface="+mj-cs"/>
            </a:endParaRPr>
          </a:p>
        </p:txBody>
      </p:sp>
      <p:grpSp>
        <p:nvGrpSpPr>
          <p:cNvPr id="52230" name="Group 3"/>
          <p:cNvGrpSpPr>
            <a:grpSpLocks/>
          </p:cNvGrpSpPr>
          <p:nvPr/>
        </p:nvGrpSpPr>
        <p:grpSpPr bwMode="auto">
          <a:xfrm>
            <a:off x="6673851" y="4191001"/>
            <a:ext cx="2573338" cy="2014538"/>
            <a:chOff x="3936" y="2832"/>
            <a:chExt cx="1621" cy="1269"/>
          </a:xfrm>
        </p:grpSpPr>
        <p:sp>
          <p:nvSpPr>
            <p:cNvPr id="52275" name="Oval 4"/>
            <p:cNvSpPr>
              <a:spLocks noChangeArrowheads="1"/>
            </p:cNvSpPr>
            <p:nvPr/>
          </p:nvSpPr>
          <p:spPr bwMode="auto">
            <a:xfrm rot="-2791068">
              <a:off x="4320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76" name="Group 5"/>
            <p:cNvGrpSpPr>
              <a:grpSpLocks/>
            </p:cNvGrpSpPr>
            <p:nvPr/>
          </p:nvGrpSpPr>
          <p:grpSpPr bwMode="auto">
            <a:xfrm>
              <a:off x="4080" y="2832"/>
              <a:ext cx="528" cy="528"/>
              <a:chOff x="4704" y="3312"/>
              <a:chExt cx="528" cy="528"/>
            </a:xfrm>
          </p:grpSpPr>
          <p:sp>
            <p:nvSpPr>
              <p:cNvPr id="52278" name="Rectangle 6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1" name="Text Box 7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80" name="Rectangle 8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3" name="Text Box 9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7" name="Text Box 10"/>
            <p:cNvSpPr txBox="1">
              <a:spLocks noChangeArrowheads="1"/>
            </p:cNvSpPr>
            <p:nvPr/>
          </p:nvSpPr>
          <p:spPr bwMode="auto">
            <a:xfrm>
              <a:off x="4388" y="2880"/>
              <a:ext cx="1169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dirty="0"/>
                <a:t>Prague</a:t>
              </a:r>
            </a:p>
            <a:p>
              <a:pPr algn="ctr"/>
              <a:r>
                <a:rPr lang="en-US" altLang="ja-JP" dirty="0" smtClean="0"/>
                <a:t>NIHAM</a:t>
              </a:r>
            </a:p>
            <a:p>
              <a:pPr algn="ctr"/>
              <a:r>
                <a:rPr lang="en-US" altLang="ja-JP" dirty="0" smtClean="0"/>
                <a:t>SUBATECH</a:t>
              </a:r>
            </a:p>
            <a:p>
              <a:pPr algn="ctr"/>
              <a:r>
                <a:rPr lang="en-US" altLang="ja-JP" dirty="0"/>
                <a:t>… any other</a:t>
              </a:r>
            </a:p>
            <a:p>
              <a:pPr algn="ctr"/>
              <a:endParaRPr lang="en-US" altLang="ja-JP" dirty="0"/>
            </a:p>
          </p:txBody>
        </p:sp>
      </p:grpSp>
      <p:grpSp>
        <p:nvGrpSpPr>
          <p:cNvPr id="52231" name="Group 11"/>
          <p:cNvGrpSpPr>
            <a:grpSpLocks/>
          </p:cNvGrpSpPr>
          <p:nvPr/>
        </p:nvGrpSpPr>
        <p:grpSpPr bwMode="auto">
          <a:xfrm>
            <a:off x="3854450" y="4191000"/>
            <a:ext cx="2286000" cy="1376363"/>
            <a:chOff x="2160" y="2832"/>
            <a:chExt cx="1440" cy="867"/>
          </a:xfrm>
        </p:grpSpPr>
        <p:sp>
          <p:nvSpPr>
            <p:cNvPr id="52268" name="Oval 12"/>
            <p:cNvSpPr>
              <a:spLocks noChangeArrowheads="1"/>
            </p:cNvSpPr>
            <p:nvPr/>
          </p:nvSpPr>
          <p:spPr bwMode="auto">
            <a:xfrm rot="-2791068">
              <a:off x="2544" y="2640"/>
              <a:ext cx="672" cy="14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9900"/>
              </a:solidFill>
              <a:prstDash val="dash"/>
              <a:round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algn="ctr"/>
              <a:endParaRPr lang="it-IT">
                <a:solidFill>
                  <a:srgbClr val="FF9900"/>
                </a:solidFill>
              </a:endParaRPr>
            </a:p>
          </p:txBody>
        </p:sp>
        <p:grpSp>
          <p:nvGrpSpPr>
            <p:cNvPr id="52269" name="Group 13"/>
            <p:cNvGrpSpPr>
              <a:grpSpLocks/>
            </p:cNvGrpSpPr>
            <p:nvPr/>
          </p:nvGrpSpPr>
          <p:grpSpPr bwMode="auto">
            <a:xfrm>
              <a:off x="2304" y="2832"/>
              <a:ext cx="528" cy="528"/>
              <a:chOff x="4704" y="3312"/>
              <a:chExt cx="528" cy="528"/>
            </a:xfrm>
          </p:grpSpPr>
          <p:sp>
            <p:nvSpPr>
              <p:cNvPr id="52271" name="Rectangle 14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79" name="Text Box 15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73" name="Rectangle 16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1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70" name="Text Box 18"/>
            <p:cNvSpPr txBox="1">
              <a:spLocks noChangeArrowheads="1"/>
            </p:cNvSpPr>
            <p:nvPr/>
          </p:nvSpPr>
          <p:spPr bwMode="auto">
            <a:xfrm>
              <a:off x="2784" y="3408"/>
              <a:ext cx="66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CERN</a:t>
              </a:r>
            </a:p>
          </p:txBody>
        </p:sp>
      </p:grpSp>
      <p:grpSp>
        <p:nvGrpSpPr>
          <p:cNvPr id="52232" name="Group 19"/>
          <p:cNvGrpSpPr>
            <a:grpSpLocks/>
          </p:cNvGrpSpPr>
          <p:nvPr/>
        </p:nvGrpSpPr>
        <p:grpSpPr bwMode="auto">
          <a:xfrm>
            <a:off x="3321050" y="1143000"/>
            <a:ext cx="3433763" cy="1600200"/>
            <a:chOff x="1824" y="912"/>
            <a:chExt cx="2163" cy="1008"/>
          </a:xfrm>
        </p:grpSpPr>
        <p:grpSp>
          <p:nvGrpSpPr>
            <p:cNvPr id="52262" name="Group 21"/>
            <p:cNvGrpSpPr>
              <a:grpSpLocks/>
            </p:cNvGrpSpPr>
            <p:nvPr/>
          </p:nvGrpSpPr>
          <p:grpSpPr bwMode="auto">
            <a:xfrm>
              <a:off x="2304" y="1392"/>
              <a:ext cx="528" cy="528"/>
              <a:chOff x="4704" y="3312"/>
              <a:chExt cx="528" cy="528"/>
            </a:xfrm>
          </p:grpSpPr>
          <p:sp>
            <p:nvSpPr>
              <p:cNvPr id="52264" name="Rectangle 22"/>
              <p:cNvSpPr>
                <a:spLocks noChangeArrowheads="1"/>
              </p:cNvSpPr>
              <p:nvPr/>
            </p:nvSpPr>
            <p:spPr bwMode="auto">
              <a:xfrm>
                <a:off x="4704" y="3576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7" name="Text Box 23"/>
              <p:cNvSpPr txBox="1">
                <a:spLocks noChangeArrowheads="1"/>
              </p:cNvSpPr>
              <p:nvPr/>
            </p:nvSpPr>
            <p:spPr bwMode="auto">
              <a:xfrm>
                <a:off x="4704" y="3600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cmsd</a:t>
                </a:r>
              </a:p>
            </p:txBody>
          </p:sp>
          <p:sp>
            <p:nvSpPr>
              <p:cNvPr id="52266" name="Rectangle 24"/>
              <p:cNvSpPr>
                <a:spLocks noChangeArrowheads="1"/>
              </p:cNvSpPr>
              <p:nvPr/>
            </p:nvSpPr>
            <p:spPr bwMode="auto">
              <a:xfrm>
                <a:off x="4704" y="3312"/>
                <a:ext cx="528" cy="264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190489" name="Text Box 25"/>
              <p:cNvSpPr txBox="1">
                <a:spLocks noChangeArrowheads="1"/>
              </p:cNvSpPr>
              <p:nvPr/>
            </p:nvSpPr>
            <p:spPr bwMode="auto">
              <a:xfrm>
                <a:off x="4704" y="3312"/>
                <a:ext cx="52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  <a:flatTx/>
              </a:bodyPr>
              <a:lstStyle/>
              <a:p>
                <a:pPr algn="ctr">
                  <a:defRPr/>
                </a:pPr>
                <a:r>
                  <a:rPr lang="en-US" sz="18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charset="0"/>
                    <a:ea typeface="+mn-ea"/>
                    <a:cs typeface="+mn-cs"/>
                  </a:rPr>
                  <a:t>xrootd</a:t>
                </a:r>
              </a:p>
            </p:txBody>
          </p:sp>
        </p:grpSp>
        <p:sp>
          <p:nvSpPr>
            <p:cNvPr id="52263" name="Text Box 26"/>
            <p:cNvSpPr txBox="1">
              <a:spLocks noChangeArrowheads="1"/>
            </p:cNvSpPr>
            <p:nvPr/>
          </p:nvSpPr>
          <p:spPr bwMode="auto">
            <a:xfrm>
              <a:off x="1824" y="912"/>
              <a:ext cx="21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/>
                <a:t>ALICE global redirector</a:t>
              </a:r>
            </a:p>
          </p:txBody>
        </p:sp>
      </p:grpSp>
      <p:sp>
        <p:nvSpPr>
          <p:cNvPr id="52233" name="Text Box 31"/>
          <p:cNvSpPr txBox="1">
            <a:spLocks noChangeArrowheads="1"/>
          </p:cNvSpPr>
          <p:nvPr/>
        </p:nvSpPr>
        <p:spPr bwMode="auto">
          <a:xfrm>
            <a:off x="5226050" y="1981200"/>
            <a:ext cx="3427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/>
              <a:t>all.role meta manager</a:t>
            </a:r>
          </a:p>
          <a:p>
            <a:r>
              <a:rPr lang="en-US" altLang="ja-JP" sz="1600"/>
              <a:t>all.manager meta alirdr.cern.ch:1312</a:t>
            </a:r>
          </a:p>
        </p:txBody>
      </p:sp>
      <p:sp>
        <p:nvSpPr>
          <p:cNvPr id="190516" name="Text Box 52"/>
          <p:cNvSpPr txBox="1">
            <a:spLocks noChangeArrowheads="1"/>
          </p:cNvSpPr>
          <p:nvPr/>
        </p:nvSpPr>
        <p:spPr bwMode="auto">
          <a:xfrm>
            <a:off x="1219200" y="3276600"/>
            <a:ext cx="1828800" cy="739775"/>
          </a:xfrm>
          <a:prstGeom prst="rect">
            <a:avLst/>
          </a:prstGeom>
          <a:noFill/>
          <a:ln w="38100">
            <a:solidFill>
              <a:srgbClr val="FFFF00"/>
            </a:solidFill>
            <a:prstDash val="dash"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000"/>
              <a:t>But missing a file?</a:t>
            </a:r>
          </a:p>
          <a:p>
            <a:pPr algn="ctr"/>
            <a:r>
              <a:rPr lang="en-US" altLang="ja-JP" sz="1000"/>
              <a:t>Ask to the global metamgr</a:t>
            </a:r>
          </a:p>
          <a:p>
            <a:pPr algn="ctr"/>
            <a:r>
              <a:rPr lang="en-US" altLang="ja-JP" sz="1000"/>
              <a:t>Get it from any other</a:t>
            </a:r>
          </a:p>
          <a:p>
            <a:pPr algn="ctr"/>
            <a:r>
              <a:rPr lang="en-US" altLang="ja-JP" sz="1000"/>
              <a:t>collaborating cluster</a:t>
            </a:r>
          </a:p>
        </p:txBody>
      </p:sp>
      <p:grpSp>
        <p:nvGrpSpPr>
          <p:cNvPr id="12" name="Group 55"/>
          <p:cNvGrpSpPr>
            <a:grpSpLocks/>
          </p:cNvGrpSpPr>
          <p:nvPr/>
        </p:nvGrpSpPr>
        <p:grpSpPr bwMode="auto">
          <a:xfrm>
            <a:off x="2178050" y="4648200"/>
            <a:ext cx="1568450" cy="633413"/>
            <a:chOff x="1752600" y="4953000"/>
            <a:chExt cx="1568172" cy="632935"/>
          </a:xfrm>
        </p:grpSpPr>
        <p:sp>
          <p:nvSpPr>
            <p:cNvPr id="52246" name="Text Box 41"/>
            <p:cNvSpPr txBox="1">
              <a:spLocks noChangeArrowheads="1"/>
            </p:cNvSpPr>
            <p:nvPr/>
          </p:nvSpPr>
          <p:spPr bwMode="auto">
            <a:xfrm>
              <a:off x="1905000" y="4953000"/>
              <a:ext cx="1415772" cy="461665"/>
            </a:xfrm>
            <a:prstGeom prst="rect">
              <a:avLst/>
            </a:prstGeom>
            <a:noFill/>
            <a:ln w="38100">
              <a:solidFill>
                <a:srgbClr val="33CC33"/>
              </a:solidFill>
              <a:prstDash val="dash"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ja-JP" sz="1200"/>
                <a:t>Local clients work</a:t>
              </a:r>
            </a:p>
            <a:p>
              <a:pPr algn="ctr"/>
              <a:r>
                <a:rPr lang="en-US" altLang="ja-JP" sz="1200"/>
                <a:t>normally</a:t>
              </a:r>
            </a:p>
          </p:txBody>
        </p:sp>
        <p:pic>
          <p:nvPicPr>
            <p:cNvPr id="52247" name="Picture 54" descr="BU00525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52600" y="5105400"/>
              <a:ext cx="537779" cy="480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240" name="Group 27"/>
          <p:cNvGrpSpPr>
            <a:grpSpLocks/>
          </p:cNvGrpSpPr>
          <p:nvPr/>
        </p:nvGrpSpPr>
        <p:grpSpPr bwMode="auto">
          <a:xfrm>
            <a:off x="2254250" y="2652713"/>
            <a:ext cx="4648200" cy="2147887"/>
            <a:chOff x="1152" y="1863"/>
            <a:chExt cx="2928" cy="1353"/>
          </a:xfrm>
        </p:grpSpPr>
        <p:sp>
          <p:nvSpPr>
            <p:cNvPr id="52243" name="Line 28"/>
            <p:cNvSpPr>
              <a:spLocks noChangeShapeType="1"/>
            </p:cNvSpPr>
            <p:nvPr/>
          </p:nvSpPr>
          <p:spPr bwMode="auto">
            <a:xfrm flipV="1">
              <a:off x="1152" y="1920"/>
              <a:ext cx="1152" cy="12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44" name="Line 29"/>
            <p:cNvSpPr>
              <a:spLocks noChangeShapeType="1"/>
            </p:cNvSpPr>
            <p:nvPr/>
          </p:nvSpPr>
          <p:spPr bwMode="auto">
            <a:xfrm flipH="1" flipV="1">
              <a:off x="2832" y="1920"/>
              <a:ext cx="1248" cy="12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2245" name="AutoShape 30"/>
            <p:cNvCxnSpPr>
              <a:cxnSpLocks noChangeShapeType="1"/>
              <a:stCxn id="190479" idx="1"/>
              <a:endCxn id="190487" idx="2"/>
            </p:cNvCxnSpPr>
            <p:nvPr/>
          </p:nvCxnSpPr>
          <p:spPr bwMode="auto">
            <a:xfrm rot="10800000" flipH="1">
              <a:off x="2304" y="1863"/>
              <a:ext cx="264" cy="1325"/>
            </a:xfrm>
            <a:prstGeom prst="curvedConnector4">
              <a:avLst>
                <a:gd name="adj1" fmla="val -54545"/>
                <a:gd name="adj2" fmla="val 5436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90507" name="Line 43"/>
          <p:cNvSpPr>
            <a:spLocks noChangeShapeType="1"/>
          </p:cNvSpPr>
          <p:nvPr/>
        </p:nvSpPr>
        <p:spPr bwMode="auto">
          <a:xfrm flipH="1">
            <a:off x="2178050" y="4297681"/>
            <a:ext cx="1905000" cy="45719"/>
          </a:xfrm>
          <a:prstGeom prst="line">
            <a:avLst/>
          </a:prstGeom>
          <a:noFill/>
          <a:ln w="1905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506" name="Line 42"/>
          <p:cNvSpPr>
            <a:spLocks noChangeShapeType="1"/>
          </p:cNvSpPr>
          <p:nvPr/>
        </p:nvSpPr>
        <p:spPr bwMode="auto">
          <a:xfrm flipV="1">
            <a:off x="2254250" y="2286000"/>
            <a:ext cx="1828800" cy="1981200"/>
          </a:xfrm>
          <a:prstGeom prst="line">
            <a:avLst/>
          </a:prstGeom>
          <a:noFill/>
          <a:ln w="190500">
            <a:solidFill>
              <a:srgbClr val="00FF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C816-A068-5045-A34A-D74A7197DCC9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fill="remove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5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905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905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9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90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190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repeatCount="4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58" grpId="0" animBg="1"/>
      <p:bldP spid="58" grpId="1" animBg="1"/>
      <p:bldP spid="190516" grpId="0" animBg="1"/>
      <p:bldP spid="190507" grpId="0" animBg="1"/>
      <p:bldP spid="190507" grpId="1" animBg="1"/>
      <p:bldP spid="190506" grpId="0" animBg="1"/>
      <p:bldP spid="19050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The ALICE::CERN::SE July trick</a:t>
            </a:r>
            <a:endParaRPr lang="ja-JP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smtClean="0"/>
              <a:t>All of the ALICE cond data is in ALICE:CERN::SE</a:t>
            </a:r>
          </a:p>
          <a:p>
            <a:pPr lvl="3"/>
            <a:r>
              <a:rPr lang="en-US" altLang="ja-JP" smtClean="0"/>
              <a:t>5 machines pure xrootd, and all the jobs access it, from everywhere</a:t>
            </a:r>
          </a:p>
          <a:p>
            <a:pPr lvl="3"/>
            <a:r>
              <a:rPr lang="en-US" altLang="ja-JP" smtClean="0"/>
              <a:t>There was the need to refurbish that old cluster (2 yrs old) with completely new hw</a:t>
            </a:r>
          </a:p>
          <a:p>
            <a:pPr lvl="3"/>
            <a:r>
              <a:rPr lang="en-US" altLang="ja-JP" smtClean="0"/>
              <a:t>VERY critical and VERY stable service. Stop it and every job stops.</a:t>
            </a:r>
          </a:p>
          <a:p>
            <a:r>
              <a:rPr lang="en-US" altLang="ja-JP" smtClean="0"/>
              <a:t>A particular way to use the same pieces of the vMSS</a:t>
            </a:r>
          </a:p>
          <a:p>
            <a:r>
              <a:rPr lang="en-US" altLang="ja-JP" smtClean="0"/>
              <a:t>In order to phase out an old SE</a:t>
            </a:r>
          </a:p>
          <a:p>
            <a:pPr lvl="1"/>
            <a:r>
              <a:rPr lang="en-US" altLang="ja-JP" smtClean="0"/>
              <a:t>Moving its content to the new one</a:t>
            </a:r>
          </a:p>
          <a:p>
            <a:pPr lvl="3"/>
            <a:r>
              <a:rPr lang="en-US" altLang="ja-JP" smtClean="0"/>
              <a:t>Can be many TBs</a:t>
            </a:r>
          </a:p>
          <a:p>
            <a:pPr lvl="3"/>
            <a:r>
              <a:rPr lang="en-US" altLang="ja-JP" smtClean="0"/>
              <a:t>rsync cannot sync 3 servers into 5 or fix the organization of the files</a:t>
            </a:r>
          </a:p>
          <a:p>
            <a:r>
              <a:rPr lang="en-US" altLang="ja-JP" smtClean="0"/>
              <a:t>Advantages</a:t>
            </a:r>
          </a:p>
          <a:p>
            <a:pPr lvl="1"/>
            <a:r>
              <a:rPr lang="en-US" altLang="ja-JP" smtClean="0"/>
              <a:t>Files are spread evenly </a:t>
            </a:r>
            <a:r>
              <a:rPr lang="ja-JP" altLang="en-US" smtClean="0">
                <a:sym typeface="Wingdings"/>
              </a:rPr>
              <a:t></a:t>
            </a:r>
            <a:r>
              <a:rPr lang="en-US" altLang="ja-JP" smtClean="0">
                <a:sym typeface="Wingdings"/>
              </a:rPr>
              <a:t> load balancing is effective</a:t>
            </a:r>
          </a:p>
          <a:p>
            <a:pPr lvl="1"/>
            <a:r>
              <a:rPr lang="en-US" altLang="ja-JP" smtClean="0">
                <a:sym typeface="Wingdings"/>
              </a:rPr>
              <a:t>More used files are fetched typically first</a:t>
            </a:r>
          </a:p>
          <a:p>
            <a:pPr lvl="1"/>
            <a:r>
              <a:rPr lang="en-US" altLang="ja-JP" smtClean="0">
                <a:sym typeface="Wingdings"/>
              </a:rPr>
              <a:t>No service downtime, the jobs did not stop</a:t>
            </a:r>
          </a:p>
          <a:p>
            <a:pPr lvl="3"/>
            <a:r>
              <a:rPr lang="en-US" altLang="ja-JP" smtClean="0">
                <a:sym typeface="Wingdings"/>
              </a:rPr>
              <a:t>Server downtime of 10-20min</a:t>
            </a:r>
          </a:p>
          <a:p>
            <a:pPr lvl="3"/>
            <a:r>
              <a:rPr lang="en-US" altLang="ja-JP" smtClean="0">
                <a:sym typeface="Wingdings"/>
              </a:rPr>
              <a:t>The client side fault tolerance made the jobs retry with no troubles</a:t>
            </a:r>
            <a:endParaRPr lang="en-US" altLang="ja-JP" dirty="0" smtClean="0"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7848600" y="6613525"/>
            <a:ext cx="533400" cy="168275"/>
          </a:xfrm>
        </p:spPr>
        <p:txBody>
          <a:bodyPr/>
          <a:lstStyle/>
          <a:p>
            <a:fld id="{161FA2A5-3285-5B4C-9C15-1A825676B207}" type="slidenum">
              <a:rPr lang="en-US" altLang="ja-JP" smtClean="0"/>
              <a:pPr/>
              <a:t>8</a:t>
            </a:fld>
            <a:endParaRPr lang="ja-JP" alt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altLang="ja-JP" smtClean="0"/>
              <a:t>The ALICE global redirector</a:t>
            </a:r>
            <a:endParaRPr lang="ja-JP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It-g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 PL ShanHeiSun Uni"/>
        <a:cs typeface="AR PL ShanHeiSun Uni"/>
      </a:majorFont>
      <a:minorFont>
        <a:latin typeface="Arial"/>
        <a:ea typeface="AR PL ShanHeiSun Uni"/>
        <a:cs typeface="AR PL ShanHeiSun Un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65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-65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Fbx_fancy.thmx</Template>
  <TotalTime>30562</TotalTime>
  <Words>1971</Words>
  <Application>Microsoft PowerPoint</Application>
  <PresentationFormat>On-screen Show (4:3)</PresentationFormat>
  <Paragraphs>289</Paragraphs>
  <Slides>19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It-gs</vt:lpstr>
      <vt:lpstr>Xrootd explained</vt:lpstr>
      <vt:lpstr>Scalla/Xrootd Most famous basic features</vt:lpstr>
      <vt:lpstr>Basic working principle</vt:lpstr>
      <vt:lpstr>Using WAN needs a design</vt:lpstr>
      <vt:lpstr>Cluster globalization</vt:lpstr>
      <vt:lpstr>Missing files?</vt:lpstr>
      <vt:lpstr>Virtual Mass Storage System – What’s that?</vt:lpstr>
      <vt:lpstr>The Virtual MSS in ALICE</vt:lpstr>
      <vt:lpstr>The ALICE::CERN::SE July trick</vt:lpstr>
      <vt:lpstr>The ALICE::CERN::SE July trick</vt:lpstr>
      <vt:lpstr>Virtual MSS</vt:lpstr>
      <vt:lpstr>The tests at GSI and Subatech</vt:lpstr>
      <vt:lpstr>The tests at GSI and Subatech</vt:lpstr>
      <vt:lpstr>The tests at GSI and Subatech</vt:lpstr>
      <vt:lpstr>Slide 14</vt:lpstr>
      <vt:lpstr>Scalla/Xrootd simple setup</vt:lpstr>
      <vt:lpstr>Setup important parameters</vt:lpstr>
      <vt:lpstr>Conclusion</vt:lpstr>
      <vt:lpstr>Acknowledgements</vt:lpstr>
    </vt:vector>
  </TitlesOfParts>
  <Manager/>
  <Company>CERN-IT</Company>
  <LinksUpToDate>false</LinksUpToDate>
  <SharedDoc>false</SharedDoc>
  <HyperlinkBase/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XRootD explained</dc:title>
  <dc:subject/>
  <dc:creator>Fabrizio Furano</dc:creator>
  <cp:keywords/>
  <dc:description/>
  <cp:lastModifiedBy>Fabrizio Furano</cp:lastModifiedBy>
  <cp:revision>328</cp:revision>
  <cp:lastPrinted>2008-10-21T12:11:05Z</cp:lastPrinted>
  <dcterms:created xsi:type="dcterms:W3CDTF">2008-10-21T08:47:41Z</dcterms:created>
  <dcterms:modified xsi:type="dcterms:W3CDTF">2008-10-21T12:11:41Z</dcterms:modified>
  <cp:category/>
</cp:coreProperties>
</file>