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017B8-52E0-4114-8115-47C86CAE3727}" type="datetimeFigureOut">
              <a:rPr lang="it-IT" smtClean="0"/>
              <a:t>20/10/2008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1AF06-9F9D-4D66-B16F-B49FA0F4FC4A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AF06-9F9D-4D66-B16F-B49FA0F4FC4A}" type="slidenum">
              <a:rPr lang="it-IT" smtClean="0"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0EABF51-1F5C-4E7E-AE52-8D13857EE421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6A652DE-CF4A-48DC-8CB4-74AE50C9545D}" type="slidenum">
              <a:rPr lang="it-IT" sz="1200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 sz="1200" kern="120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C26C0B9-0784-4A58-94A3-083D31729266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21st October 2008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 dirty="0" smtClean="0">
                <a:latin typeface="+mj-lt"/>
              </a:defRPr>
            </a:lvl1pPr>
          </a:lstStyle>
          <a:p>
            <a:pPr>
              <a:defRPr/>
            </a:pPr>
            <a:r>
              <a:rPr lang="it-IT" dirty="0" smtClean="0"/>
              <a:t>Offl Week - TOF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2D8F2-7288-46FB-B823-4DF142DF59F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B278-A3C4-4FBA-939F-FA721E32E09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6A4A4-F120-4D86-B04F-DA345205A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Chiara Zampolli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rot="5400000">
            <a:off x="-2999610" y="3429000"/>
            <a:ext cx="6858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21st October 2008</a:t>
            </a:r>
            <a:endParaRPr lang="it-I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Offl Week - TOF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76200"/>
            <a:ext cx="219075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1985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>
              <a:spcBef>
                <a:spcPct val="0"/>
              </a:spcBef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endParaRPr lang="en-US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algn="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ALICE Offline Week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 rot="5400000">
            <a:off x="-2999610" y="3429000"/>
            <a:ext cx="6858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51319C94-D58D-4050-A946-F7B81BA9677C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436C9C8-0DF6-4145-BD11-F4BC0D38E6F0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71FCC14-B1B2-41A7-BDA6-50B11EFE6615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A28FD71-FBC9-4CCD-8219-1C3566218286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2C9C4C5F-225C-4D77-8BF6-F2F0C888A58F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0565" y="6416675"/>
            <a:ext cx="119623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Offl Week - TOF</a:t>
            </a:r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C67D8767-E726-4C09-BAB6-3CA2EA727771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CB084C9-658E-44C9-B911-F5BD60FCC613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1173B56-9E5E-458E-A44D-F8C2313F9B48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6080454-3E70-4F2F-8278-2D9D257CBDF1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8E6715B8-805D-43B5-83ED-2A6180524EA7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9A7FD0B-4FE2-4BF5-8490-CA68E212A077}" type="slidenum">
              <a:rPr lang="fr-FR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fr-FR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  <a:endParaRPr lang="fr-FR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r>
              <a:rPr lang="fr-FR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9D41-4B38-46CD-8C35-DF0FD6FF324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ECA5F-8404-4F10-8467-A934F513D21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5B64-750D-4F7D-886B-D6553690EB1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A8A3-72F2-4F3F-89CF-ED866FA5DEE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0DFC0-F7CC-4333-BF4F-E834A3427D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8th July 2008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Chiara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A0F1-E6E1-4639-B4E2-B51E27D355B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 smtClean="0"/>
              <a:t>21st October 2008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/>
              <a:t>Chiara </a:t>
            </a:r>
            <a:r>
              <a:rPr lang="it-IT" dirty="0" smtClean="0"/>
              <a:t>Zampolli</a:t>
            </a:r>
            <a:endParaRPr lang="it-IT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dirty="0" smtClean="0"/>
              <a:t>Offl Week - TOF</a:t>
            </a:r>
            <a:endParaRPr lang="it-I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 userDrawn="1"/>
        </p:nvSpPr>
        <p:spPr bwMode="auto">
          <a:xfrm>
            <a:off x="188913" y="685800"/>
            <a:ext cx="7507287" cy="152400"/>
          </a:xfrm>
          <a:prstGeom prst="roundRect">
            <a:avLst>
              <a:gd name="adj" fmla="val 1042"/>
            </a:avLst>
          </a:prstGeom>
          <a:gradFill rotWithShape="0">
            <a:gsLst>
              <a:gs pos="0">
                <a:srgbClr val="FF0000"/>
              </a:gs>
              <a:gs pos="100000">
                <a:srgbClr val="FFFF66"/>
              </a:gs>
            </a:gsLst>
            <a:lin ang="2700000" scaled="1"/>
          </a:gra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l" rtl="0">
              <a:defRPr/>
            </a:pPr>
            <a:endParaRPr lang="it-IT" kern="1200">
              <a:solidFill>
                <a:srgbClr val="00000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76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	Calibration “”</a:t>
            </a:r>
            <a:endParaRPr lang="fr-FR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Primo “”</a:t>
            </a:r>
          </a:p>
          <a:p>
            <a:pPr lvl="1"/>
            <a:r>
              <a:rPr lang="en-US" smtClean="0"/>
              <a:t> Secondo “”</a:t>
            </a:r>
          </a:p>
          <a:p>
            <a:pPr lvl="2"/>
            <a:r>
              <a:rPr lang="en-US" smtClean="0"/>
              <a:t> Terzo “”</a:t>
            </a:r>
          </a:p>
          <a:p>
            <a:pPr lvl="3"/>
            <a:r>
              <a:rPr lang="en-US" smtClean="0"/>
              <a:t> Status of ITS calibration “”</a:t>
            </a:r>
          </a:p>
          <a:p>
            <a:pPr lvl="4"/>
            <a:r>
              <a:rPr lang="en-US" smtClean="0"/>
              <a:t> Status of ITS calibration “”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 algn="l" rtl="0">
              <a:defRPr/>
            </a:pPr>
            <a:r>
              <a:rPr lang="de-CH" kern="1200">
                <a:solidFill>
                  <a:srgbClr val="000000"/>
                </a:solidFill>
                <a:latin typeface="Arial"/>
                <a:ea typeface="+mn-ea"/>
              </a:rPr>
              <a:t>Cern, July 19, 2007</a:t>
            </a:r>
            <a:endParaRPr lang="fr-FR" kern="120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 rtl="0">
              <a:defRPr/>
            </a:pPr>
            <a:r>
              <a:rPr lang="fr-FR" kern="1200">
                <a:solidFill>
                  <a:srgbClr val="000000"/>
                </a:solidFill>
                <a:latin typeface="Arial"/>
                <a:ea typeface="+mn-ea"/>
              </a:rPr>
              <a:t>OFFLINE Weekly meeting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 kern="1200">
              <a:solidFill>
                <a:srgbClr val="000000"/>
              </a:solidFill>
              <a:latin typeface="Arial"/>
              <a:ea typeface="+mn-ea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48600" y="76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934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rtl="0">
              <a:spcBef>
                <a:spcPct val="0"/>
              </a:spcBef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rPr>
              <a:t>Alberto, Jan Fiete   </a:t>
            </a:r>
            <a:fld id="{29EF02FD-CCC1-4CDD-A42A-F433C33A06EE}" type="slidenum"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rPr>
              <a:pPr algn="r" rtl="0">
                <a:spcBef>
                  <a:spcPct val="0"/>
                </a:spcBef>
                <a:defRPr/>
              </a:pPr>
              <a:t>‹#›</a:t>
            </a:fld>
            <a:endParaRPr lang="fr-FR" sz="1200" kern="1200">
              <a:solidFill>
                <a:srgbClr val="000000"/>
              </a:solidFill>
              <a:latin typeface="Arial"/>
              <a:ea typeface="+mn-ea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Arial" charset="0"/>
        </a:defRPr>
      </a:lvl9pPr>
    </p:titleStyle>
    <p:bodyStyle>
      <a:lvl1pPr marL="347663" indent="-347663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50000"/>
        <a:buFont typeface="Arial" pitchFamily="34" charset="0"/>
        <a:buChar char="●"/>
        <a:tabLst>
          <a:tab pos="1887538" algn="l"/>
        </a:tabLst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98513" indent="-3365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20000"/>
        <a:buFont typeface="Wingdings" pitchFamily="2" charset="2"/>
        <a:buChar char="è"/>
        <a:tabLst>
          <a:tab pos="1887538" algn="l"/>
        </a:tabLst>
        <a:defRPr sz="2000">
          <a:solidFill>
            <a:schemeClr val="tx1"/>
          </a:solidFill>
          <a:latin typeface="+mn-lt"/>
        </a:defRPr>
      </a:lvl2pPr>
      <a:lvl3pPr marL="1143000" indent="-230188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―"/>
        <a:tabLst>
          <a:tab pos="1887538" algn="l"/>
        </a:tabLst>
        <a:defRPr sz="2000">
          <a:solidFill>
            <a:schemeClr val="tx1"/>
          </a:solidFill>
          <a:latin typeface="+mn-lt"/>
        </a:defRPr>
      </a:lvl3pPr>
      <a:lvl4pPr marL="1490663" indent="-228600" algn="l" rtl="0" eaLnBrk="0" fontAlgn="base" hangingPunct="0">
        <a:spcBef>
          <a:spcPct val="20000"/>
        </a:spcBef>
        <a:spcAft>
          <a:spcPct val="0"/>
        </a:spcAft>
        <a:buChar char="–"/>
        <a:tabLst>
          <a:tab pos="1887538" algn="l"/>
        </a:tabLst>
        <a:defRPr sz="2000">
          <a:solidFill>
            <a:schemeClr val="tx1"/>
          </a:solidFill>
          <a:latin typeface="+mn-lt"/>
        </a:defRPr>
      </a:lvl4pPr>
      <a:lvl5pPr marL="2057400" indent="-287338" algn="l" rtl="0" eaLnBrk="0" fontAlgn="base" hangingPunct="0">
        <a:spcBef>
          <a:spcPct val="20000"/>
        </a:spcBef>
        <a:spcAft>
          <a:spcPct val="0"/>
        </a:spcAft>
        <a:buChar char="»"/>
        <a:tabLst>
          <a:tab pos="1887538" algn="l"/>
        </a:tabLst>
        <a:defRPr sz="2000">
          <a:solidFill>
            <a:schemeClr val="tx1"/>
          </a:solidFill>
          <a:latin typeface="+mn-lt"/>
        </a:defRPr>
      </a:lvl5pPr>
      <a:lvl6pPr marL="2514600" indent="-287338" algn="l" rtl="0" fontAlgn="base">
        <a:spcBef>
          <a:spcPct val="20000"/>
        </a:spcBef>
        <a:spcAft>
          <a:spcPct val="0"/>
        </a:spcAft>
        <a:buChar char="»"/>
        <a:tabLst>
          <a:tab pos="1887538" algn="l"/>
        </a:tabLst>
        <a:defRPr sz="2000">
          <a:solidFill>
            <a:schemeClr val="tx1"/>
          </a:solidFill>
          <a:latin typeface="+mn-lt"/>
        </a:defRPr>
      </a:lvl6pPr>
      <a:lvl7pPr marL="2971800" indent="-287338" algn="l" rtl="0" fontAlgn="base">
        <a:spcBef>
          <a:spcPct val="20000"/>
        </a:spcBef>
        <a:spcAft>
          <a:spcPct val="0"/>
        </a:spcAft>
        <a:buChar char="»"/>
        <a:tabLst>
          <a:tab pos="1887538" algn="l"/>
        </a:tabLst>
        <a:defRPr sz="2000">
          <a:solidFill>
            <a:schemeClr val="tx1"/>
          </a:solidFill>
          <a:latin typeface="+mn-lt"/>
        </a:defRPr>
      </a:lvl7pPr>
      <a:lvl8pPr marL="3429000" indent="-287338" algn="l" rtl="0" fontAlgn="base">
        <a:spcBef>
          <a:spcPct val="20000"/>
        </a:spcBef>
        <a:spcAft>
          <a:spcPct val="0"/>
        </a:spcAft>
        <a:buChar char="»"/>
        <a:tabLst>
          <a:tab pos="1887538" algn="l"/>
        </a:tabLst>
        <a:defRPr sz="2000">
          <a:solidFill>
            <a:schemeClr val="tx1"/>
          </a:solidFill>
          <a:latin typeface="+mn-lt"/>
        </a:defRPr>
      </a:lvl8pPr>
      <a:lvl9pPr marL="3886200" indent="-287338" algn="l" rtl="0" fontAlgn="base">
        <a:spcBef>
          <a:spcPct val="20000"/>
        </a:spcBef>
        <a:spcAft>
          <a:spcPct val="0"/>
        </a:spcAft>
        <a:buChar char="»"/>
        <a:tabLst>
          <a:tab pos="1887538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 rtl="0">
              <a:defRPr/>
            </a:pPr>
            <a:r>
              <a:rPr lang="it-IT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</a:rPr>
              <a:t>8th October 2007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 rtl="0">
              <a:defRPr/>
            </a:pPr>
            <a:r>
              <a:rPr lang="it-IT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</a:rPr>
              <a:t>Chiara Zampolli – ALICE TOF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 rtl="0">
              <a:defRPr/>
            </a:pPr>
            <a:r>
              <a:rPr lang="it-IT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</a:rPr>
              <a:t>TOF Calib/Alignt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/>
              <a:t>TOF Report</a:t>
            </a:r>
            <a:endParaRPr lang="it-IT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359418"/>
          </a:xfrm>
        </p:spPr>
        <p:txBody>
          <a:bodyPr/>
          <a:lstStyle/>
          <a:p>
            <a:endParaRPr lang="it-IT" sz="2400" dirty="0" smtClean="0"/>
          </a:p>
          <a:p>
            <a:endParaRPr lang="it-IT" sz="2400" dirty="0" smtClean="0"/>
          </a:p>
          <a:p>
            <a:endParaRPr lang="it-IT" sz="2400" dirty="0" smtClean="0"/>
          </a:p>
          <a:p>
            <a:r>
              <a:rPr lang="it-IT" sz="2400" dirty="0" smtClean="0"/>
              <a:t>Chiara Zampolli for ALICE TOF</a:t>
            </a:r>
          </a:p>
          <a:p>
            <a:r>
              <a:rPr lang="it-IT" sz="2400" dirty="0" smtClean="0"/>
              <a:t>ALICE Offline Week, October 2008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85448"/>
          </a:xfrm>
        </p:spPr>
        <p:txBody>
          <a:bodyPr/>
          <a:lstStyle/>
          <a:p>
            <a:r>
              <a:rPr lang="it-IT" b="1" i="1" dirty="0" smtClean="0">
                <a:solidFill>
                  <a:srgbClr val="FFC000"/>
                </a:solidFill>
              </a:rPr>
              <a:t>No major changes </a:t>
            </a:r>
            <a:r>
              <a:rPr lang="it-IT" dirty="0" smtClean="0"/>
              <a:t>foreseen</a:t>
            </a:r>
          </a:p>
          <a:p>
            <a:r>
              <a:rPr lang="it-IT" dirty="0" smtClean="0"/>
              <a:t>TOF calibration design almost the </a:t>
            </a:r>
            <a:r>
              <a:rPr lang="it-IT" b="1" i="1" dirty="0" smtClean="0">
                <a:solidFill>
                  <a:srgbClr val="FFC000"/>
                </a:solidFill>
              </a:rPr>
              <a:t>final one </a:t>
            </a:r>
            <a:r>
              <a:rPr lang="it-IT" dirty="0" smtClean="0"/>
              <a:t>– only minor details still to be defined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it-IT" sz="1200" kern="1200" smtClean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>
              <a:defRPr/>
            </a:pPr>
            <a:r>
              <a:rPr lang="it-IT" sz="1200" kern="1200" smtClean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51319C94-D58D-4050-A946-F7B81BA9677C}" type="slidenum">
              <a:rPr lang="it-IT" sz="1200" kern="1200" smtClean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10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pic>
        <p:nvPicPr>
          <p:cNvPr id="8" name="Picture 7" descr="0B667262542DD17189BB93192C01205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494" y="2795090"/>
            <a:ext cx="1138877" cy="1138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TOF OCDB Status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60" y="1149817"/>
            <a:ext cx="9144000" cy="342218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dirty="0" smtClean="0"/>
              <a:t>The present status of the </a:t>
            </a:r>
            <a:r>
              <a:rPr lang="it-IT" b="1" i="1" dirty="0" smtClean="0">
                <a:solidFill>
                  <a:srgbClr val="FF0000"/>
                </a:solidFill>
              </a:rPr>
              <a:t>TOF OCDB </a:t>
            </a:r>
            <a:r>
              <a:rPr lang="it-IT" dirty="0" smtClean="0"/>
              <a:t>is almost the final one.</a:t>
            </a:r>
          </a:p>
          <a:p>
            <a:pPr>
              <a:spcAft>
                <a:spcPts val="600"/>
              </a:spcAft>
            </a:pPr>
            <a:r>
              <a:rPr lang="it-IT" dirty="0" smtClean="0"/>
              <a:t>The major change that is foreseen concerns the handling of the </a:t>
            </a:r>
            <a:r>
              <a:rPr lang="it-IT" b="1" i="1" dirty="0" smtClean="0">
                <a:solidFill>
                  <a:srgbClr val="FFC000"/>
                </a:solidFill>
              </a:rPr>
              <a:t>HV DPs</a:t>
            </a:r>
            <a:r>
              <a:rPr lang="it-IT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From reference, they should become information used during reconstruction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i="1" dirty="0" smtClean="0">
                <a:solidFill>
                  <a:srgbClr val="FFC000"/>
                </a:solidFill>
                <a:sym typeface="Wingdings" pitchFamily="2" charset="2"/>
              </a:rPr>
              <a:t>moved to  and stored in the OCDB</a:t>
            </a:r>
          </a:p>
          <a:p>
            <a:pPr lvl="1"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The </a:t>
            </a:r>
            <a:r>
              <a:rPr lang="it-IT" b="1" i="1" dirty="0" smtClean="0">
                <a:solidFill>
                  <a:srgbClr val="FFC000"/>
                </a:solidFill>
                <a:sym typeface="Wingdings" pitchFamily="2" charset="2"/>
              </a:rPr>
              <a:t>size</a:t>
            </a:r>
            <a:r>
              <a:rPr lang="it-IT" dirty="0" smtClean="0">
                <a:sym typeface="Wingdings" pitchFamily="2" charset="2"/>
              </a:rPr>
              <a:t> of the object </a:t>
            </a:r>
            <a:r>
              <a:rPr lang="it-IT" i="1" dirty="0" smtClean="0">
                <a:solidFill>
                  <a:srgbClr val="FFC000"/>
                </a:solidFill>
                <a:sym typeface="Wingdings" pitchFamily="2" charset="2"/>
              </a:rPr>
              <a:t>won’t vary </a:t>
            </a:r>
            <a:r>
              <a:rPr lang="it-IT" dirty="0" smtClean="0">
                <a:sym typeface="Wingdings" pitchFamily="2" charset="2"/>
              </a:rPr>
              <a:t>– limited to &lt; 15 kB...</a:t>
            </a:r>
          </a:p>
          <a:p>
            <a:pPr lvl="2"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10 floats + 1 short int stored per DP</a:t>
            </a:r>
          </a:p>
          <a:p>
            <a:pPr lvl="1"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...even if the processing of the values may change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Week - TOF </a:t>
            </a:r>
            <a:endParaRPr lang="it-IT" dirty="0"/>
          </a:p>
        </p:txBody>
      </p:sp>
      <p:pic>
        <p:nvPicPr>
          <p:cNvPr id="7" name="Picture 6" descr="deposi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1149" y="4535655"/>
            <a:ext cx="1681701" cy="1908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Input Data, Run Types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it-IT" dirty="0" smtClean="0"/>
              <a:t>The </a:t>
            </a:r>
            <a:r>
              <a:rPr lang="it-IT" b="1" i="1" dirty="0" smtClean="0">
                <a:solidFill>
                  <a:srgbClr val="FFC000"/>
                </a:solidFill>
              </a:rPr>
              <a:t>Input Data </a:t>
            </a:r>
            <a:r>
              <a:rPr lang="it-IT" dirty="0" smtClean="0"/>
              <a:t>won’t change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DAQ FXS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DCS FXS</a:t>
            </a:r>
          </a:p>
          <a:p>
            <a:pPr>
              <a:spcAft>
                <a:spcPts val="600"/>
              </a:spcAft>
            </a:pPr>
            <a:r>
              <a:rPr lang="it-IT" dirty="0" smtClean="0"/>
              <a:t>The presently defined </a:t>
            </a:r>
            <a:r>
              <a:rPr lang="it-IT" b="1" i="1" dirty="0" smtClean="0">
                <a:solidFill>
                  <a:srgbClr val="FFC000"/>
                </a:solidFill>
              </a:rPr>
              <a:t>Run Types </a:t>
            </a:r>
            <a:r>
              <a:rPr lang="it-IT" dirty="0" smtClean="0"/>
              <a:t>won’t change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PHYSICS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NOISE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PULSER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Week - TOF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Reco Params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035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b="1" i="1" dirty="0" smtClean="0">
                <a:solidFill>
                  <a:srgbClr val="FFC000"/>
                </a:solidFill>
              </a:rPr>
              <a:t>Three Reco Parameters </a:t>
            </a:r>
            <a:r>
              <a:rPr lang="it-IT" dirty="0" smtClean="0"/>
              <a:t>types have been defined:</a:t>
            </a:r>
          </a:p>
          <a:p>
            <a:pPr lvl="1">
              <a:spcAft>
                <a:spcPts val="600"/>
              </a:spcAft>
            </a:pPr>
            <a:r>
              <a:rPr lang="it-IT" dirty="0" smtClean="0"/>
              <a:t>Low Flux </a:t>
            </a:r>
            <a:r>
              <a:rPr lang="it-IT" dirty="0" smtClean="0">
                <a:sym typeface="Wingdings" pitchFamily="2" charset="2"/>
              </a:rPr>
              <a:t> presently set as default, for pp</a:t>
            </a:r>
          </a:p>
          <a:p>
            <a:pPr lvl="1"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High Flux  for PbPb</a:t>
            </a:r>
          </a:p>
          <a:p>
            <a:pPr lvl="1"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Cosmic  for cosmic runs</a:t>
            </a:r>
          </a:p>
          <a:p>
            <a:pPr>
              <a:spcAft>
                <a:spcPts val="600"/>
              </a:spcAft>
            </a:pPr>
            <a:r>
              <a:rPr lang="it-IT" dirty="0" smtClean="0">
                <a:sym typeface="Wingdings" pitchFamily="2" charset="2"/>
              </a:rPr>
              <a:t>No other event types will be reconstructed by TOF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Week - TOF </a:t>
            </a:r>
            <a:endParaRPr lang="it-IT" dirty="0"/>
          </a:p>
        </p:txBody>
      </p:sp>
      <p:pic>
        <p:nvPicPr>
          <p:cNvPr id="7" name="Picture 6" descr="le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2873" y="4017014"/>
            <a:ext cx="3081323" cy="2312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Preprocessor and DA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5720"/>
            <a:ext cx="8229600" cy="4903006"/>
          </a:xfrm>
        </p:spPr>
        <p:txBody>
          <a:bodyPr/>
          <a:lstStyle/>
          <a:p>
            <a:r>
              <a:rPr lang="it-IT" dirty="0" smtClean="0"/>
              <a:t>The current status of the </a:t>
            </a:r>
            <a:r>
              <a:rPr lang="it-IT" b="1" i="1" dirty="0" smtClean="0">
                <a:solidFill>
                  <a:srgbClr val="FFC000"/>
                </a:solidFill>
              </a:rPr>
              <a:t>preprocessor</a:t>
            </a:r>
            <a:r>
              <a:rPr lang="it-IT" dirty="0" smtClean="0"/>
              <a:t> should not change, apart from (possibly) a different handling of the HV info when these will be ported to the OCDB</a:t>
            </a:r>
          </a:p>
          <a:p>
            <a:pPr lvl="1"/>
            <a:r>
              <a:rPr lang="it-IT" dirty="0" smtClean="0"/>
              <a:t>Some new configuration parameter may be added for processing noise runs</a:t>
            </a:r>
          </a:p>
          <a:p>
            <a:r>
              <a:rPr lang="it-IT" dirty="0" smtClean="0"/>
              <a:t>The present </a:t>
            </a:r>
            <a:r>
              <a:rPr lang="it-IT" b="1" i="1" dirty="0" smtClean="0">
                <a:solidFill>
                  <a:srgbClr val="FFC000"/>
                </a:solidFill>
              </a:rPr>
              <a:t>DA</a:t>
            </a:r>
            <a:r>
              <a:rPr lang="it-IT" dirty="0" smtClean="0"/>
              <a:t>s will stay the same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i="1" dirty="0" smtClean="0"/>
              <a:t>...if no bug is suddenty discovered, of course...</a:t>
            </a:r>
          </a:p>
          <a:p>
            <a:pPr>
              <a:buNone/>
            </a:pPr>
            <a:endParaRPr lang="it-IT" b="1" i="1" dirty="0" smtClean="0"/>
          </a:p>
          <a:p>
            <a:r>
              <a:rPr lang="it-IT" dirty="0" smtClean="0"/>
              <a:t>The main reason for failures in the past runs (cosmics) was due to an obsolete file present in the DAQ monitoring machine (PHYSICS runs).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Week - TOF </a:t>
            </a:r>
            <a:endParaRPr lang="it-IT" dirty="0"/>
          </a:p>
        </p:txBody>
      </p:sp>
      <p:pic>
        <p:nvPicPr>
          <p:cNvPr id="7" name="Picture 6" descr="ACFBFF7EC8440103DC8BFC6E2B324C4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329" y="4746723"/>
            <a:ext cx="1231000" cy="123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Second Order Calibration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000"/>
            <a:ext cx="8229600" cy="5223687"/>
          </a:xfrm>
        </p:spPr>
        <p:txBody>
          <a:bodyPr/>
          <a:lstStyle/>
          <a:p>
            <a:r>
              <a:rPr lang="it-IT" sz="2000" dirty="0" smtClean="0"/>
              <a:t>The TOF second order calibration was deeply discussed during the past offline weeks (see July ‘07, October ‘07)</a:t>
            </a:r>
          </a:p>
          <a:p>
            <a:pPr eaLnBrk="1" hangingPunct="1">
              <a:defRPr/>
            </a:pPr>
            <a:r>
              <a:rPr lang="it-IT" sz="2000" dirty="0" smtClean="0"/>
              <a:t>On-the-Fly offline calibration </a:t>
            </a:r>
            <a:r>
              <a:rPr lang="it-IT" sz="2000" dirty="0" smtClean="0"/>
              <a:t>splitted </a:t>
            </a:r>
            <a:r>
              <a:rPr lang="it-IT" sz="2000" dirty="0" smtClean="0"/>
              <a:t>into </a:t>
            </a:r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steps</a:t>
            </a:r>
            <a:r>
              <a:rPr lang="it-IT" sz="2000" dirty="0" smtClean="0"/>
              <a:t>: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TTask</a:t>
            </a:r>
            <a:r>
              <a:rPr lang="it-IT" sz="1800" dirty="0" smtClean="0"/>
              <a:t> (post-reconstruction process):</a:t>
            </a:r>
          </a:p>
          <a:p>
            <a:pPr lvl="2" eaLnBrk="1" hangingPunct="1">
              <a:defRPr/>
            </a:pPr>
            <a:r>
              <a:rPr lang="it-IT" sz="1600" dirty="0" smtClean="0"/>
              <a:t>Filling a tree:</a:t>
            </a:r>
          </a:p>
          <a:p>
            <a:pPr lvl="3" eaLnBrk="1" hangingPunct="1">
              <a:defRPr/>
            </a:pPr>
            <a:r>
              <a:rPr lang="it-IT" dirty="0" smtClean="0"/>
              <a:t>one entry/TOF channel;</a:t>
            </a:r>
          </a:p>
          <a:p>
            <a:pPr lvl="3" eaLnBrk="1" hangingPunct="1">
              <a:defRPr/>
            </a:pPr>
            <a:r>
              <a:rPr lang="it-IT" dirty="0" smtClean="0"/>
              <a:t>Each entry being a 1D array with the necessary information to perform calibration</a:t>
            </a:r>
            <a:r>
              <a:rPr lang="it-IT" sz="1400" dirty="0" smtClean="0"/>
              <a:t>;</a:t>
            </a:r>
          </a:p>
          <a:p>
            <a:pPr lvl="2" eaLnBrk="1" hangingPunct="1">
              <a:defRPr/>
            </a:pPr>
            <a:r>
              <a:rPr lang="it-IT" sz="1600" dirty="0" smtClean="0"/>
              <a:t>Running at the EOR;</a:t>
            </a:r>
          </a:p>
          <a:p>
            <a:pPr lvl="2" eaLnBrk="1" hangingPunct="1">
              <a:defRPr/>
            </a:pPr>
            <a:r>
              <a:rPr lang="it-IT" sz="1600" dirty="0" smtClean="0"/>
              <a:t>Writing the tree into AliEn (as reference data) </a:t>
            </a:r>
            <a:r>
              <a:rPr lang="it-IT" sz="1600" dirty="0" smtClean="0">
                <a:cs typeface="Times New Roman"/>
              </a:rPr>
              <a:t>→ don’t need CDB access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Job/Macro</a:t>
            </a:r>
            <a:r>
              <a:rPr lang="it-IT" sz="1800" dirty="0" smtClean="0">
                <a:cs typeface="Times New Roman"/>
              </a:rPr>
              <a:t>:</a:t>
            </a:r>
          </a:p>
          <a:p>
            <a:pPr lvl="2" eaLnBrk="1" hangingPunct="1">
              <a:defRPr/>
            </a:pPr>
            <a:r>
              <a:rPr lang="it-IT" sz="1600" dirty="0" smtClean="0">
                <a:cs typeface="Times New Roman"/>
              </a:rPr>
              <a:t>Chaining the trees so far created over many runs</a:t>
            </a:r>
          </a:p>
          <a:p>
            <a:pPr lvl="2" eaLnBrk="1" hangingPunct="1">
              <a:defRPr/>
            </a:pPr>
            <a:r>
              <a:rPr lang="it-IT" sz="1600" dirty="0" smtClean="0">
                <a:cs typeface="Times New Roman"/>
              </a:rPr>
              <a:t>Running the calibration process</a:t>
            </a:r>
          </a:p>
          <a:p>
            <a:pPr lvl="2" eaLnBrk="1" hangingPunct="1">
              <a:defRPr/>
            </a:pPr>
            <a:r>
              <a:rPr lang="it-IT" sz="1600" dirty="0" smtClean="0">
                <a:cs typeface="Times New Roman"/>
              </a:rPr>
              <a:t>Writing the calibration parameters on the CDB</a:t>
            </a:r>
          </a:p>
          <a:p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21st October 2008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Chiara Zampolli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Week - TOF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CH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Cern, July 19, 2007</a:t>
            </a:r>
            <a:endParaRPr lang="fr-FR" sz="1200" kern="12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kern="1200">
                <a:solidFill>
                  <a:srgbClr val="000000"/>
                </a:solidFill>
                <a:latin typeface="Arial"/>
                <a:ea typeface="+mn-ea"/>
                <a:cs typeface="+mn-cs"/>
              </a:rPr>
              <a:t>OFFLINE Weekly meeting</a:t>
            </a: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	TOF Offline calib strategy</a:t>
            </a:r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852488" y="1228725"/>
            <a:ext cx="7361237" cy="5160963"/>
            <a:chOff x="537" y="774"/>
            <a:chExt cx="4637" cy="3251"/>
          </a:xfrm>
        </p:grpSpPr>
        <p:sp>
          <p:nvSpPr>
            <p:cNvPr id="21510" name="Rectangle 7"/>
            <p:cNvSpPr>
              <a:spLocks noChangeArrowheads="1"/>
            </p:cNvSpPr>
            <p:nvPr/>
          </p:nvSpPr>
          <p:spPr bwMode="auto">
            <a:xfrm>
              <a:off x="537" y="774"/>
              <a:ext cx="2247" cy="1052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11" name="Text Box 8"/>
            <p:cNvSpPr txBox="1">
              <a:spLocks noChangeArrowheads="1"/>
            </p:cNvSpPr>
            <p:nvPr/>
          </p:nvSpPr>
          <p:spPr bwMode="auto">
            <a:xfrm>
              <a:off x="1207" y="774"/>
              <a:ext cx="90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Run 0</a:t>
              </a:r>
            </a:p>
          </p:txBody>
        </p:sp>
        <p:sp>
          <p:nvSpPr>
            <p:cNvPr id="21512" name="Rectangle 9"/>
            <p:cNvSpPr>
              <a:spLocks noChangeArrowheads="1"/>
            </p:cNvSpPr>
            <p:nvPr/>
          </p:nvSpPr>
          <p:spPr bwMode="auto">
            <a:xfrm>
              <a:off x="633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0</a:t>
              </a:r>
            </a:p>
          </p:txBody>
        </p:sp>
        <p:sp>
          <p:nvSpPr>
            <p:cNvPr id="21513" name="Rectangle 11"/>
            <p:cNvSpPr>
              <a:spLocks noChangeArrowheads="1"/>
            </p:cNvSpPr>
            <p:nvPr/>
          </p:nvSpPr>
          <p:spPr bwMode="auto">
            <a:xfrm>
              <a:off x="1350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1</a:t>
              </a:r>
            </a:p>
          </p:txBody>
        </p:sp>
        <p:sp>
          <p:nvSpPr>
            <p:cNvPr id="21514" name="Rectangle 12"/>
            <p:cNvSpPr>
              <a:spLocks noChangeArrowheads="1"/>
            </p:cNvSpPr>
            <p:nvPr/>
          </p:nvSpPr>
          <p:spPr bwMode="auto">
            <a:xfrm>
              <a:off x="2067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n</a:t>
              </a:r>
            </a:p>
          </p:txBody>
        </p:sp>
        <p:sp>
          <p:nvSpPr>
            <p:cNvPr id="21515" name="Rectangle 13"/>
            <p:cNvSpPr>
              <a:spLocks noChangeArrowheads="1"/>
            </p:cNvSpPr>
            <p:nvPr/>
          </p:nvSpPr>
          <p:spPr bwMode="auto">
            <a:xfrm>
              <a:off x="633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0</a:t>
              </a:r>
            </a:p>
          </p:txBody>
        </p:sp>
        <p:sp>
          <p:nvSpPr>
            <p:cNvPr id="21516" name="Rectangle 14"/>
            <p:cNvSpPr>
              <a:spLocks noChangeArrowheads="1"/>
            </p:cNvSpPr>
            <p:nvPr/>
          </p:nvSpPr>
          <p:spPr bwMode="auto">
            <a:xfrm>
              <a:off x="1350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1</a:t>
              </a:r>
            </a:p>
          </p:txBody>
        </p:sp>
        <p:sp>
          <p:nvSpPr>
            <p:cNvPr id="21517" name="Rectangle 15"/>
            <p:cNvSpPr>
              <a:spLocks noChangeArrowheads="1"/>
            </p:cNvSpPr>
            <p:nvPr/>
          </p:nvSpPr>
          <p:spPr bwMode="auto">
            <a:xfrm>
              <a:off x="2067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n</a:t>
              </a:r>
            </a:p>
          </p:txBody>
        </p:sp>
        <p:sp>
          <p:nvSpPr>
            <p:cNvPr id="21518" name="Line 16"/>
            <p:cNvSpPr>
              <a:spLocks noChangeShapeType="1"/>
            </p:cNvSpPr>
            <p:nvPr/>
          </p:nvSpPr>
          <p:spPr bwMode="auto">
            <a:xfrm>
              <a:off x="968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19" name="Line 17"/>
            <p:cNvSpPr>
              <a:spLocks noChangeShapeType="1"/>
            </p:cNvSpPr>
            <p:nvPr/>
          </p:nvSpPr>
          <p:spPr bwMode="auto">
            <a:xfrm>
              <a:off x="1637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20" name="Line 18"/>
            <p:cNvSpPr>
              <a:spLocks noChangeShapeType="1"/>
            </p:cNvSpPr>
            <p:nvPr/>
          </p:nvSpPr>
          <p:spPr bwMode="auto">
            <a:xfrm>
              <a:off x="2354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21" name="Rectangle 19"/>
            <p:cNvSpPr>
              <a:spLocks noChangeArrowheads="1"/>
            </p:cNvSpPr>
            <p:nvPr/>
          </p:nvSpPr>
          <p:spPr bwMode="auto">
            <a:xfrm>
              <a:off x="2927" y="774"/>
              <a:ext cx="2247" cy="1052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22" name="Text Box 20"/>
            <p:cNvSpPr txBox="1">
              <a:spLocks noChangeArrowheads="1"/>
            </p:cNvSpPr>
            <p:nvPr/>
          </p:nvSpPr>
          <p:spPr bwMode="auto">
            <a:xfrm>
              <a:off x="3597" y="774"/>
              <a:ext cx="90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Run 1</a:t>
              </a:r>
            </a:p>
          </p:txBody>
        </p:sp>
        <p:sp>
          <p:nvSpPr>
            <p:cNvPr id="21523" name="Rectangle 21"/>
            <p:cNvSpPr>
              <a:spLocks noChangeArrowheads="1"/>
            </p:cNvSpPr>
            <p:nvPr/>
          </p:nvSpPr>
          <p:spPr bwMode="auto">
            <a:xfrm>
              <a:off x="3023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0</a:t>
              </a:r>
            </a:p>
          </p:txBody>
        </p:sp>
        <p:sp>
          <p:nvSpPr>
            <p:cNvPr id="21524" name="Rectangle 22"/>
            <p:cNvSpPr>
              <a:spLocks noChangeArrowheads="1"/>
            </p:cNvSpPr>
            <p:nvPr/>
          </p:nvSpPr>
          <p:spPr bwMode="auto">
            <a:xfrm>
              <a:off x="3740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1</a:t>
              </a:r>
            </a:p>
          </p:txBody>
        </p:sp>
        <p:sp>
          <p:nvSpPr>
            <p:cNvPr id="21525" name="Rectangle 23"/>
            <p:cNvSpPr>
              <a:spLocks noChangeArrowheads="1"/>
            </p:cNvSpPr>
            <p:nvPr/>
          </p:nvSpPr>
          <p:spPr bwMode="auto">
            <a:xfrm>
              <a:off x="4457" y="1013"/>
              <a:ext cx="621" cy="287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Chunk n</a:t>
              </a:r>
            </a:p>
          </p:txBody>
        </p:sp>
        <p:sp>
          <p:nvSpPr>
            <p:cNvPr id="21526" name="Rectangle 24"/>
            <p:cNvSpPr>
              <a:spLocks noChangeArrowheads="1"/>
            </p:cNvSpPr>
            <p:nvPr/>
          </p:nvSpPr>
          <p:spPr bwMode="auto">
            <a:xfrm>
              <a:off x="3023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0</a:t>
              </a:r>
            </a:p>
          </p:txBody>
        </p:sp>
        <p:sp>
          <p:nvSpPr>
            <p:cNvPr id="21527" name="Rectangle 25"/>
            <p:cNvSpPr>
              <a:spLocks noChangeArrowheads="1"/>
            </p:cNvSpPr>
            <p:nvPr/>
          </p:nvSpPr>
          <p:spPr bwMode="auto">
            <a:xfrm>
              <a:off x="3740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1</a:t>
              </a:r>
            </a:p>
          </p:txBody>
        </p:sp>
        <p:sp>
          <p:nvSpPr>
            <p:cNvPr id="21528" name="Rectangle 26"/>
            <p:cNvSpPr>
              <a:spLocks noChangeArrowheads="1"/>
            </p:cNvSpPr>
            <p:nvPr/>
          </p:nvSpPr>
          <p:spPr bwMode="auto">
            <a:xfrm>
              <a:off x="4457" y="1443"/>
              <a:ext cx="621" cy="287"/>
            </a:xfrm>
            <a:prstGeom prst="rect">
              <a:avLst/>
            </a:prstGeom>
            <a:solidFill>
              <a:srgbClr val="00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sz="1400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ESD n</a:t>
              </a:r>
            </a:p>
          </p:txBody>
        </p:sp>
        <p:sp>
          <p:nvSpPr>
            <p:cNvPr id="21529" name="Line 27"/>
            <p:cNvSpPr>
              <a:spLocks noChangeShapeType="1"/>
            </p:cNvSpPr>
            <p:nvPr/>
          </p:nvSpPr>
          <p:spPr bwMode="auto">
            <a:xfrm>
              <a:off x="3358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30" name="Line 28"/>
            <p:cNvSpPr>
              <a:spLocks noChangeShapeType="1"/>
            </p:cNvSpPr>
            <p:nvPr/>
          </p:nvSpPr>
          <p:spPr bwMode="auto">
            <a:xfrm>
              <a:off x="4027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31" name="Line 29"/>
            <p:cNvSpPr>
              <a:spLocks noChangeShapeType="1"/>
            </p:cNvSpPr>
            <p:nvPr/>
          </p:nvSpPr>
          <p:spPr bwMode="auto">
            <a:xfrm>
              <a:off x="4744" y="130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32" name="Rectangle 30"/>
            <p:cNvSpPr>
              <a:spLocks noChangeArrowheads="1"/>
            </p:cNvSpPr>
            <p:nvPr/>
          </p:nvSpPr>
          <p:spPr bwMode="auto">
            <a:xfrm>
              <a:off x="680" y="2206"/>
              <a:ext cx="956" cy="288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Tree 0</a:t>
              </a:r>
            </a:p>
          </p:txBody>
        </p:sp>
        <p:sp>
          <p:nvSpPr>
            <p:cNvPr id="21533" name="Rectangle 32"/>
            <p:cNvSpPr>
              <a:spLocks noChangeArrowheads="1"/>
            </p:cNvSpPr>
            <p:nvPr/>
          </p:nvSpPr>
          <p:spPr bwMode="auto">
            <a:xfrm>
              <a:off x="1827" y="2207"/>
              <a:ext cx="956" cy="288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Tree 1</a:t>
              </a:r>
            </a:p>
          </p:txBody>
        </p:sp>
        <p:cxnSp>
          <p:nvCxnSpPr>
            <p:cNvPr id="21534" name="AutoShape 33"/>
            <p:cNvCxnSpPr>
              <a:cxnSpLocks noChangeShapeType="1"/>
              <a:stCxn id="21547" idx="1"/>
              <a:endCxn id="21542" idx="0"/>
            </p:cNvCxnSpPr>
            <p:nvPr/>
          </p:nvCxnSpPr>
          <p:spPr bwMode="auto">
            <a:xfrm rot="5400000">
              <a:off x="995" y="2763"/>
              <a:ext cx="326" cy="0"/>
            </a:xfrm>
            <a:prstGeom prst="straightConnector1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 type="triangle" w="lg" len="lg"/>
            </a:ln>
          </p:spPr>
        </p:cxnSp>
        <p:cxnSp>
          <p:nvCxnSpPr>
            <p:cNvPr id="21535" name="AutoShape 34"/>
            <p:cNvCxnSpPr>
              <a:cxnSpLocks noChangeShapeType="1"/>
              <a:stCxn id="21516" idx="2"/>
              <a:endCxn id="21532" idx="0"/>
            </p:cNvCxnSpPr>
            <p:nvPr/>
          </p:nvCxnSpPr>
          <p:spPr bwMode="auto">
            <a:xfrm rot="5400000">
              <a:off x="1172" y="1716"/>
              <a:ext cx="476" cy="503"/>
            </a:xfrm>
            <a:prstGeom prst="curvedConnector3">
              <a:avLst>
                <a:gd name="adj1" fmla="val 49792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cxnSp>
          <p:nvCxnSpPr>
            <p:cNvPr id="21536" name="AutoShape 35"/>
            <p:cNvCxnSpPr>
              <a:cxnSpLocks noChangeShapeType="1"/>
              <a:stCxn id="21517" idx="2"/>
              <a:endCxn id="21532" idx="0"/>
            </p:cNvCxnSpPr>
            <p:nvPr/>
          </p:nvCxnSpPr>
          <p:spPr bwMode="auto">
            <a:xfrm rot="5400000">
              <a:off x="1530" y="1358"/>
              <a:ext cx="476" cy="1220"/>
            </a:xfrm>
            <a:prstGeom prst="curvedConnector3">
              <a:avLst>
                <a:gd name="adj1" fmla="val 49792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cxnSp>
          <p:nvCxnSpPr>
            <p:cNvPr id="21537" name="AutoShape 36"/>
            <p:cNvCxnSpPr>
              <a:cxnSpLocks noChangeShapeType="1"/>
              <a:stCxn id="21526" idx="2"/>
              <a:endCxn id="21533" idx="0"/>
            </p:cNvCxnSpPr>
            <p:nvPr/>
          </p:nvCxnSpPr>
          <p:spPr bwMode="auto">
            <a:xfrm rot="5400000">
              <a:off x="2581" y="1454"/>
              <a:ext cx="477" cy="1029"/>
            </a:xfrm>
            <a:prstGeom prst="curvedConnector3">
              <a:avLst>
                <a:gd name="adj1" fmla="val 58699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cxnSp>
          <p:nvCxnSpPr>
            <p:cNvPr id="21538" name="AutoShape 37"/>
            <p:cNvCxnSpPr>
              <a:cxnSpLocks noChangeShapeType="1"/>
              <a:stCxn id="21527" idx="2"/>
              <a:endCxn id="21533" idx="0"/>
            </p:cNvCxnSpPr>
            <p:nvPr/>
          </p:nvCxnSpPr>
          <p:spPr bwMode="auto">
            <a:xfrm rot="5400000">
              <a:off x="2939" y="1096"/>
              <a:ext cx="477" cy="1746"/>
            </a:xfrm>
            <a:prstGeom prst="curvedConnector3">
              <a:avLst>
                <a:gd name="adj1" fmla="val 51361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cxnSp>
          <p:nvCxnSpPr>
            <p:cNvPr id="21539" name="AutoShape 38"/>
            <p:cNvCxnSpPr>
              <a:cxnSpLocks noChangeShapeType="1"/>
              <a:stCxn id="21528" idx="2"/>
              <a:endCxn id="21533" idx="0"/>
            </p:cNvCxnSpPr>
            <p:nvPr/>
          </p:nvCxnSpPr>
          <p:spPr bwMode="auto">
            <a:xfrm rot="5400000">
              <a:off x="3298" y="737"/>
              <a:ext cx="477" cy="2463"/>
            </a:xfrm>
            <a:prstGeom prst="curvedConnector3">
              <a:avLst>
                <a:gd name="adj1" fmla="val 46329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sp>
          <p:nvSpPr>
            <p:cNvPr id="21540" name="Rectangle 39"/>
            <p:cNvSpPr>
              <a:spLocks noChangeArrowheads="1"/>
            </p:cNvSpPr>
            <p:nvPr/>
          </p:nvSpPr>
          <p:spPr bwMode="auto">
            <a:xfrm>
              <a:off x="2975" y="2207"/>
              <a:ext cx="956" cy="288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Tree 2</a:t>
              </a:r>
            </a:p>
          </p:txBody>
        </p:sp>
        <p:sp>
          <p:nvSpPr>
            <p:cNvPr id="21541" name="Rectangle 40"/>
            <p:cNvSpPr>
              <a:spLocks noChangeArrowheads="1"/>
            </p:cNvSpPr>
            <p:nvPr/>
          </p:nvSpPr>
          <p:spPr bwMode="auto">
            <a:xfrm>
              <a:off x="4122" y="2207"/>
              <a:ext cx="956" cy="288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Tree n</a:t>
              </a:r>
            </a:p>
          </p:txBody>
        </p:sp>
        <p:sp>
          <p:nvSpPr>
            <p:cNvPr id="21542" name="Rectangle 42"/>
            <p:cNvSpPr>
              <a:spLocks noChangeArrowheads="1"/>
            </p:cNvSpPr>
            <p:nvPr/>
          </p:nvSpPr>
          <p:spPr bwMode="auto">
            <a:xfrm>
              <a:off x="680" y="2926"/>
              <a:ext cx="956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Calibrator 0</a:t>
              </a:r>
            </a:p>
          </p:txBody>
        </p:sp>
        <p:sp>
          <p:nvSpPr>
            <p:cNvPr id="21543" name="Rectangle 43"/>
            <p:cNvSpPr>
              <a:spLocks noChangeArrowheads="1"/>
            </p:cNvSpPr>
            <p:nvPr/>
          </p:nvSpPr>
          <p:spPr bwMode="auto">
            <a:xfrm>
              <a:off x="1827" y="2926"/>
              <a:ext cx="956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Calibrator 1</a:t>
              </a:r>
            </a:p>
          </p:txBody>
        </p:sp>
        <p:sp>
          <p:nvSpPr>
            <p:cNvPr id="21544" name="Rectangle 46"/>
            <p:cNvSpPr>
              <a:spLocks noChangeArrowheads="1"/>
            </p:cNvSpPr>
            <p:nvPr/>
          </p:nvSpPr>
          <p:spPr bwMode="auto">
            <a:xfrm>
              <a:off x="2975" y="2926"/>
              <a:ext cx="956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Calibrator 2</a:t>
              </a:r>
            </a:p>
          </p:txBody>
        </p:sp>
        <p:sp>
          <p:nvSpPr>
            <p:cNvPr id="21545" name="Rectangle 50"/>
            <p:cNvSpPr>
              <a:spLocks noChangeArrowheads="1"/>
            </p:cNvSpPr>
            <p:nvPr/>
          </p:nvSpPr>
          <p:spPr bwMode="auto">
            <a:xfrm>
              <a:off x="4122" y="2926"/>
              <a:ext cx="956" cy="2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Calibrator n</a:t>
              </a:r>
            </a:p>
          </p:txBody>
        </p:sp>
        <p:cxnSp>
          <p:nvCxnSpPr>
            <p:cNvPr id="21546" name="AutoShape 53"/>
            <p:cNvCxnSpPr>
              <a:cxnSpLocks noChangeShapeType="1"/>
              <a:stCxn id="21515" idx="2"/>
              <a:endCxn id="21532" idx="0"/>
            </p:cNvCxnSpPr>
            <p:nvPr/>
          </p:nvCxnSpPr>
          <p:spPr bwMode="auto">
            <a:xfrm rot="16200000" flipH="1">
              <a:off x="813" y="1861"/>
              <a:ext cx="476" cy="214"/>
            </a:xfrm>
            <a:prstGeom prst="curvedConnector3">
              <a:avLst>
                <a:gd name="adj1" fmla="val 49792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</p:spPr>
        </p:cxnSp>
        <p:sp>
          <p:nvSpPr>
            <p:cNvPr id="21547" name="AutoShape 54"/>
            <p:cNvSpPr>
              <a:spLocks/>
            </p:cNvSpPr>
            <p:nvPr/>
          </p:nvSpPr>
          <p:spPr bwMode="auto">
            <a:xfrm rot="-5400000">
              <a:off x="1038" y="1946"/>
              <a:ext cx="240" cy="1052"/>
            </a:xfrm>
            <a:prstGeom prst="leftBracket">
              <a:avLst>
                <a:gd name="adj" fmla="val 36528"/>
              </a:avLst>
            </a:pr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548" name="AutoShape 55"/>
            <p:cNvSpPr>
              <a:spLocks/>
            </p:cNvSpPr>
            <p:nvPr/>
          </p:nvSpPr>
          <p:spPr bwMode="auto">
            <a:xfrm rot="-5400000">
              <a:off x="1588" y="1348"/>
              <a:ext cx="287" cy="2295"/>
            </a:xfrm>
            <a:prstGeom prst="leftBracket">
              <a:avLst>
                <a:gd name="adj" fmla="val 66638"/>
              </a:avLst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21549" name="AutoShape 56"/>
            <p:cNvCxnSpPr>
              <a:cxnSpLocks noChangeShapeType="1"/>
              <a:stCxn id="21548" idx="1"/>
              <a:endCxn id="21543" idx="0"/>
            </p:cNvCxnSpPr>
            <p:nvPr/>
          </p:nvCxnSpPr>
          <p:spPr bwMode="auto">
            <a:xfrm rot="16200000" flipH="1">
              <a:off x="1880" y="2501"/>
              <a:ext cx="277" cy="573"/>
            </a:xfrm>
            <a:prstGeom prst="curvedConnector3">
              <a:avLst>
                <a:gd name="adj1" fmla="val 48014"/>
              </a:avLst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</p:spPr>
        </p:cxnSp>
        <p:sp>
          <p:nvSpPr>
            <p:cNvPr id="21550" name="AutoShape 57"/>
            <p:cNvSpPr>
              <a:spLocks/>
            </p:cNvSpPr>
            <p:nvPr/>
          </p:nvSpPr>
          <p:spPr bwMode="auto">
            <a:xfrm rot="-5400000">
              <a:off x="2114" y="775"/>
              <a:ext cx="335" cy="3490"/>
            </a:xfrm>
            <a:prstGeom prst="leftBracket">
              <a:avLst>
                <a:gd name="adj" fmla="val 86816"/>
              </a:avLst>
            </a:prstGeom>
            <a:noFill/>
            <a:ln w="25400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it-IT"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21551" name="AutoShape 58"/>
            <p:cNvCxnSpPr>
              <a:cxnSpLocks noChangeShapeType="1"/>
              <a:stCxn id="21550" idx="1"/>
              <a:endCxn id="21544" idx="0"/>
            </p:cNvCxnSpPr>
            <p:nvPr/>
          </p:nvCxnSpPr>
          <p:spPr bwMode="auto">
            <a:xfrm rot="16200000" flipH="1">
              <a:off x="2753" y="2226"/>
              <a:ext cx="230" cy="1170"/>
            </a:xfrm>
            <a:prstGeom prst="curvedConnector3">
              <a:avLst>
                <a:gd name="adj1" fmla="val 47824"/>
              </a:avLst>
            </a:prstGeom>
            <a:noFill/>
            <a:ln w="19050">
              <a:solidFill>
                <a:srgbClr val="00CCFF"/>
              </a:solidFill>
              <a:round/>
              <a:headEnd/>
              <a:tailEnd type="triangle" w="lg" len="lg"/>
            </a:ln>
          </p:spPr>
        </p:cxnSp>
        <p:cxnSp>
          <p:nvCxnSpPr>
            <p:cNvPr id="21552" name="AutoShape 59"/>
            <p:cNvCxnSpPr>
              <a:cxnSpLocks noChangeShapeType="1"/>
              <a:endCxn id="21553" idx="1"/>
            </p:cNvCxnSpPr>
            <p:nvPr/>
          </p:nvCxnSpPr>
          <p:spPr bwMode="auto">
            <a:xfrm rot="5400000">
              <a:off x="2832" y="3260"/>
              <a:ext cx="335" cy="240"/>
            </a:xfrm>
            <a:prstGeom prst="curvedConnector3">
              <a:avLst>
                <a:gd name="adj1" fmla="val 49852"/>
              </a:avLst>
            </a:prstGeom>
            <a:noFill/>
            <a:ln w="19050">
              <a:solidFill>
                <a:srgbClr val="00CCFF"/>
              </a:solidFill>
              <a:round/>
              <a:headEnd/>
              <a:tailEnd type="triangle" w="lg" len="lg"/>
            </a:ln>
          </p:spPr>
        </p:cxnSp>
        <p:sp>
          <p:nvSpPr>
            <p:cNvPr id="21553" name="AutoShape 60"/>
            <p:cNvSpPr>
              <a:spLocks noChangeArrowheads="1"/>
            </p:cNvSpPr>
            <p:nvPr/>
          </p:nvSpPr>
          <p:spPr bwMode="auto">
            <a:xfrm>
              <a:off x="2402" y="3547"/>
              <a:ext cx="956" cy="478"/>
            </a:xfrm>
            <a:prstGeom prst="ca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tabLst>
                  <a:tab pos="396875" algn="l"/>
                </a:tabLst>
              </a:pPr>
              <a:r>
                <a:rPr lang="en-US" b="1" kern="120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OCDB</a:t>
              </a:r>
            </a:p>
          </p:txBody>
        </p:sp>
        <p:cxnSp>
          <p:nvCxnSpPr>
            <p:cNvPr id="21554" name="AutoShape 62"/>
            <p:cNvCxnSpPr>
              <a:cxnSpLocks noChangeShapeType="1"/>
              <a:stCxn id="21545" idx="2"/>
              <a:endCxn id="21553" idx="1"/>
            </p:cNvCxnSpPr>
            <p:nvPr/>
          </p:nvCxnSpPr>
          <p:spPr bwMode="auto">
            <a:xfrm rot="5400000">
              <a:off x="3573" y="2521"/>
              <a:ext cx="333" cy="1720"/>
            </a:xfrm>
            <a:prstGeom prst="curvedConnector3">
              <a:avLst>
                <a:gd name="adj1" fmla="val 49852"/>
              </a:avLst>
            </a:prstGeom>
            <a:noFill/>
            <a:ln w="19050">
              <a:solidFill>
                <a:srgbClr val="00CCFF"/>
              </a:solidFill>
              <a:round/>
              <a:headEnd/>
              <a:tailEnd type="triangle" w="lg" len="lg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dirty="0" smtClean="0"/>
              <a:t>TOF Calibration Objects Validity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214938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 Range: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dirty="0" smtClean="0"/>
              <a:t>Both online and offline calibration objects have by default </a:t>
            </a:r>
            <a:r>
              <a:rPr lang="it-IT" sz="1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infinite validity</a:t>
            </a:r>
            <a:r>
              <a:rPr lang="it-IT" sz="1800" dirty="0" smtClean="0"/>
              <a:t>, since they have to be used for subsequent runs;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dirty="0" smtClean="0"/>
              <a:t>Nevertheless, possibility to set First and Last Validity Run, especially to be able to handle correctly the switch between calibration with online/offline objs (see later).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it-I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Switch Online/Offline Calibration: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dirty="0" smtClean="0"/>
              <a:t>A “dummy” (“invalid”) offline calibration object is to be stored in the OCDB by the TOF experts at the very beginning;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dirty="0" smtClean="0"/>
              <a:t>Online calib objs used till a “valid” offline calib obj is put in the OCDB; at that moment, the offline calibration takes over;</a:t>
            </a:r>
          </a:p>
          <a:p>
            <a:pPr lvl="1" eaLnBrk="1" hangingPunct="1">
              <a:spcBef>
                <a:spcPts val="1200"/>
              </a:spcBef>
              <a:defRPr/>
            </a:pPr>
            <a:r>
              <a:rPr lang="it-IT" sz="1800" dirty="0" smtClean="0"/>
              <a:t>If, for some reason, a </a:t>
            </a:r>
            <a:r>
              <a:rPr lang="it-IT" sz="1800" i="1" dirty="0" smtClean="0"/>
              <a:t>reset</a:t>
            </a:r>
            <a:r>
              <a:rPr lang="it-IT" sz="1800" dirty="0" smtClean="0"/>
              <a:t> of the offline calibration has to occur, a new “invalid” offline calibration object has to be put in the OCDB, and online calibration is restored; both for online/offline objs the run range changes, the first run becoming the current one.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algn="l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8th October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>
              <a:defRPr/>
            </a:pPr>
            <a:r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Chiara Zampolli – ALICE TOF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8CAAB78C-C7D9-4CD9-986B-3A0AA564686D}" type="slidenum">
              <a:rPr lang="it-IT" sz="1200" kern="120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pPr algn="r" rtl="0">
                <a:defRPr/>
              </a:pPr>
              <a:t>8</a:t>
            </a:fld>
            <a:endParaRPr lang="it-IT" sz="1200" kern="120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863600" y="6421438"/>
            <a:ext cx="2133600" cy="365125"/>
          </a:xfrm>
        </p:spPr>
        <p:txBody>
          <a:bodyPr/>
          <a:lstStyle/>
          <a:p>
            <a:pPr algn="l" rtl="0">
              <a:defRPr/>
            </a:pPr>
            <a:r>
              <a:rPr lang="de-CH" sz="1200" kern="1200" dirty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Cern, July 19, 2007</a:t>
            </a:r>
            <a:endParaRPr lang="fr-FR" sz="1200" kern="1200" dirty="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+mn-cs"/>
            </a:endParaRPr>
          </a:p>
        </p:txBody>
      </p:sp>
      <p:sp>
        <p:nvSpPr>
          <p:cNvPr id="6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30600" y="6421438"/>
            <a:ext cx="2895600" cy="365125"/>
          </a:xfrm>
        </p:spPr>
        <p:txBody>
          <a:bodyPr/>
          <a:lstStyle/>
          <a:p>
            <a:pPr algn="ctr" rtl="0">
              <a:defRPr/>
            </a:pPr>
            <a:r>
              <a:rPr lang="fr-FR" sz="1200" kern="1200" dirty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OFFLINE </a:t>
            </a:r>
            <a:r>
              <a:rPr lang="fr-FR" sz="1200" kern="1200" dirty="0" err="1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Weekly</a:t>
            </a:r>
            <a:r>
              <a:rPr lang="fr-FR" sz="1200" kern="1200" dirty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+mn-cs"/>
              </a:rPr>
              <a:t> meeting</a:t>
            </a:r>
          </a:p>
        </p:txBody>
      </p:sp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/>
              <a:t>Managing the OCDB during reco</a:t>
            </a:r>
          </a:p>
        </p:txBody>
      </p:sp>
      <p:sp>
        <p:nvSpPr>
          <p:cNvPr id="277553" name="Line 49"/>
          <p:cNvSpPr>
            <a:spLocks noChangeShapeType="1"/>
          </p:cNvSpPr>
          <p:nvPr/>
        </p:nvSpPr>
        <p:spPr bwMode="auto">
          <a:xfrm>
            <a:off x="1666875" y="1835150"/>
            <a:ext cx="6905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54" name="Text Box 50"/>
          <p:cNvSpPr txBox="1">
            <a:spLocks noChangeArrowheads="1"/>
          </p:cNvSpPr>
          <p:nvPr/>
        </p:nvSpPr>
        <p:spPr bwMode="auto">
          <a:xfrm>
            <a:off x="3894138" y="1171575"/>
            <a:ext cx="1755775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b="1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Run validity</a:t>
            </a:r>
          </a:p>
        </p:txBody>
      </p:sp>
      <p:sp>
        <p:nvSpPr>
          <p:cNvPr id="277555" name="Text Box 51"/>
          <p:cNvSpPr txBox="1">
            <a:spLocks noChangeArrowheads="1"/>
          </p:cNvSpPr>
          <p:nvPr/>
        </p:nvSpPr>
        <p:spPr bwMode="auto">
          <a:xfrm>
            <a:off x="1514475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0</a:t>
            </a:r>
          </a:p>
        </p:txBody>
      </p:sp>
      <p:sp>
        <p:nvSpPr>
          <p:cNvPr id="277556" name="Text Box 52"/>
          <p:cNvSpPr txBox="1">
            <a:spLocks noChangeArrowheads="1"/>
          </p:cNvSpPr>
          <p:nvPr/>
        </p:nvSpPr>
        <p:spPr bwMode="auto">
          <a:xfrm>
            <a:off x="8185150" y="1404938"/>
            <a:ext cx="44291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400" kern="1200" dirty="0">
                <a:solidFill>
                  <a:srgbClr val="FFFFFF"/>
                </a:solidFill>
                <a:latin typeface="Lucida Sans"/>
                <a:ea typeface="+mn-ea"/>
                <a:cs typeface="Arial" charset="0"/>
              </a:rPr>
              <a:t>∞</a:t>
            </a:r>
          </a:p>
        </p:txBody>
      </p:sp>
      <p:sp>
        <p:nvSpPr>
          <p:cNvPr id="277557" name="Line 53"/>
          <p:cNvSpPr>
            <a:spLocks noChangeShapeType="1"/>
          </p:cNvSpPr>
          <p:nvPr/>
        </p:nvSpPr>
        <p:spPr bwMode="auto">
          <a:xfrm>
            <a:off x="1665288" y="2251075"/>
            <a:ext cx="69056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58" name="Line 54"/>
          <p:cNvSpPr>
            <a:spLocks noChangeShapeType="1"/>
          </p:cNvSpPr>
          <p:nvPr/>
        </p:nvSpPr>
        <p:spPr bwMode="auto">
          <a:xfrm flipV="1">
            <a:off x="1665288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59" name="Line 55"/>
          <p:cNvSpPr>
            <a:spLocks noChangeShapeType="1"/>
          </p:cNvSpPr>
          <p:nvPr/>
        </p:nvSpPr>
        <p:spPr bwMode="auto">
          <a:xfrm flipV="1">
            <a:off x="2044700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0" name="Line 56"/>
          <p:cNvSpPr>
            <a:spLocks noChangeShapeType="1"/>
          </p:cNvSpPr>
          <p:nvPr/>
        </p:nvSpPr>
        <p:spPr bwMode="auto">
          <a:xfrm flipV="1">
            <a:off x="2424113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1" name="Line 57"/>
          <p:cNvSpPr>
            <a:spLocks noChangeShapeType="1"/>
          </p:cNvSpPr>
          <p:nvPr/>
        </p:nvSpPr>
        <p:spPr bwMode="auto">
          <a:xfrm flipV="1">
            <a:off x="2803525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2" name="Line 58"/>
          <p:cNvSpPr>
            <a:spLocks noChangeShapeType="1"/>
          </p:cNvSpPr>
          <p:nvPr/>
        </p:nvSpPr>
        <p:spPr bwMode="auto">
          <a:xfrm flipV="1">
            <a:off x="3182938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3" name="Line 59"/>
          <p:cNvSpPr>
            <a:spLocks noChangeShapeType="1"/>
          </p:cNvSpPr>
          <p:nvPr/>
        </p:nvSpPr>
        <p:spPr bwMode="auto">
          <a:xfrm flipV="1">
            <a:off x="3562350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4" name="Line 60"/>
          <p:cNvSpPr>
            <a:spLocks noChangeShapeType="1"/>
          </p:cNvSpPr>
          <p:nvPr/>
        </p:nvSpPr>
        <p:spPr bwMode="auto">
          <a:xfrm flipV="1">
            <a:off x="5840413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5" name="Line 61"/>
          <p:cNvSpPr>
            <a:spLocks noChangeShapeType="1"/>
          </p:cNvSpPr>
          <p:nvPr/>
        </p:nvSpPr>
        <p:spPr bwMode="auto">
          <a:xfrm flipV="1">
            <a:off x="6219825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6" name="Line 62"/>
          <p:cNvSpPr>
            <a:spLocks noChangeShapeType="1"/>
          </p:cNvSpPr>
          <p:nvPr/>
        </p:nvSpPr>
        <p:spPr bwMode="auto">
          <a:xfrm flipV="1">
            <a:off x="6599238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7" name="Line 63"/>
          <p:cNvSpPr>
            <a:spLocks noChangeShapeType="1"/>
          </p:cNvSpPr>
          <p:nvPr/>
        </p:nvSpPr>
        <p:spPr bwMode="auto">
          <a:xfrm flipV="1">
            <a:off x="6978650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8" name="Line 64"/>
          <p:cNvSpPr>
            <a:spLocks noChangeShapeType="1"/>
          </p:cNvSpPr>
          <p:nvPr/>
        </p:nvSpPr>
        <p:spPr bwMode="auto">
          <a:xfrm flipV="1">
            <a:off x="7358063" y="1758950"/>
            <a:ext cx="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69" name="Text Box 65"/>
          <p:cNvSpPr txBox="1">
            <a:spLocks noChangeArrowheads="1"/>
          </p:cNvSpPr>
          <p:nvPr/>
        </p:nvSpPr>
        <p:spPr bwMode="auto">
          <a:xfrm>
            <a:off x="1900238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77570" name="Text Box 66"/>
          <p:cNvSpPr txBox="1">
            <a:spLocks noChangeArrowheads="1"/>
          </p:cNvSpPr>
          <p:nvPr/>
        </p:nvSpPr>
        <p:spPr bwMode="auto">
          <a:xfrm>
            <a:off x="2279650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77571" name="Text Box 67"/>
          <p:cNvSpPr txBox="1">
            <a:spLocks noChangeArrowheads="1"/>
          </p:cNvSpPr>
          <p:nvPr/>
        </p:nvSpPr>
        <p:spPr bwMode="auto">
          <a:xfrm>
            <a:off x="2652713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77572" name="Text Box 68"/>
          <p:cNvSpPr txBox="1">
            <a:spLocks noChangeArrowheads="1"/>
          </p:cNvSpPr>
          <p:nvPr/>
        </p:nvSpPr>
        <p:spPr bwMode="auto">
          <a:xfrm>
            <a:off x="3411538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77573" name="Text Box 69"/>
          <p:cNvSpPr txBox="1">
            <a:spLocks noChangeArrowheads="1"/>
          </p:cNvSpPr>
          <p:nvPr/>
        </p:nvSpPr>
        <p:spPr bwMode="auto">
          <a:xfrm>
            <a:off x="3032125" y="1449388"/>
            <a:ext cx="29845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77575" name="Text Box 71"/>
          <p:cNvSpPr txBox="1">
            <a:spLocks noChangeArrowheads="1"/>
          </p:cNvSpPr>
          <p:nvPr/>
        </p:nvSpPr>
        <p:spPr bwMode="auto">
          <a:xfrm>
            <a:off x="5991225" y="1482725"/>
            <a:ext cx="5254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101</a:t>
            </a:r>
          </a:p>
        </p:txBody>
      </p:sp>
      <p:sp>
        <p:nvSpPr>
          <p:cNvPr id="277576" name="Text Box 72"/>
          <p:cNvSpPr txBox="1">
            <a:spLocks noChangeArrowheads="1"/>
          </p:cNvSpPr>
          <p:nvPr/>
        </p:nvSpPr>
        <p:spPr bwMode="auto">
          <a:xfrm>
            <a:off x="6370638" y="1482725"/>
            <a:ext cx="52546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102</a:t>
            </a:r>
          </a:p>
        </p:txBody>
      </p:sp>
      <p:sp>
        <p:nvSpPr>
          <p:cNvPr id="277577" name="Text Box 73"/>
          <p:cNvSpPr txBox="1">
            <a:spLocks noChangeArrowheads="1"/>
          </p:cNvSpPr>
          <p:nvPr/>
        </p:nvSpPr>
        <p:spPr bwMode="auto">
          <a:xfrm>
            <a:off x="6750050" y="1482725"/>
            <a:ext cx="5254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103</a:t>
            </a:r>
          </a:p>
        </p:txBody>
      </p:sp>
      <p:sp>
        <p:nvSpPr>
          <p:cNvPr id="277578" name="Text Box 74"/>
          <p:cNvSpPr txBox="1">
            <a:spLocks noChangeArrowheads="1"/>
          </p:cNvSpPr>
          <p:nvPr/>
        </p:nvSpPr>
        <p:spPr bwMode="auto">
          <a:xfrm>
            <a:off x="7129463" y="1482725"/>
            <a:ext cx="52546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104</a:t>
            </a:r>
          </a:p>
        </p:txBody>
      </p:sp>
      <p:sp>
        <p:nvSpPr>
          <p:cNvPr id="277579" name="Text Box 75"/>
          <p:cNvSpPr txBox="1">
            <a:spLocks noChangeArrowheads="1"/>
          </p:cNvSpPr>
          <p:nvPr/>
        </p:nvSpPr>
        <p:spPr bwMode="auto">
          <a:xfrm>
            <a:off x="5535613" y="1482725"/>
            <a:ext cx="52546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100</a:t>
            </a:r>
          </a:p>
        </p:txBody>
      </p:sp>
      <p:sp>
        <p:nvSpPr>
          <p:cNvPr id="277580" name="Line 76"/>
          <p:cNvSpPr>
            <a:spLocks noChangeShapeType="1"/>
          </p:cNvSpPr>
          <p:nvPr/>
        </p:nvSpPr>
        <p:spPr bwMode="auto">
          <a:xfrm>
            <a:off x="1665288" y="2403475"/>
            <a:ext cx="69056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1" name="Line 77"/>
          <p:cNvSpPr>
            <a:spLocks noChangeShapeType="1"/>
          </p:cNvSpPr>
          <p:nvPr/>
        </p:nvSpPr>
        <p:spPr bwMode="auto">
          <a:xfrm>
            <a:off x="1665288" y="2554288"/>
            <a:ext cx="6907212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2" name="Line 78"/>
          <p:cNvSpPr>
            <a:spLocks noChangeShapeType="1"/>
          </p:cNvSpPr>
          <p:nvPr/>
        </p:nvSpPr>
        <p:spPr bwMode="auto">
          <a:xfrm>
            <a:off x="1665288" y="2706688"/>
            <a:ext cx="6907212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3" name="Line 79"/>
          <p:cNvSpPr>
            <a:spLocks noChangeShapeType="1"/>
          </p:cNvSpPr>
          <p:nvPr/>
        </p:nvSpPr>
        <p:spPr bwMode="auto">
          <a:xfrm>
            <a:off x="1665288" y="2859088"/>
            <a:ext cx="6907212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4" name="Line 80"/>
          <p:cNvSpPr>
            <a:spLocks noChangeShapeType="1"/>
          </p:cNvSpPr>
          <p:nvPr/>
        </p:nvSpPr>
        <p:spPr bwMode="auto">
          <a:xfrm>
            <a:off x="5840413" y="3238500"/>
            <a:ext cx="273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5" name="Line 81"/>
          <p:cNvSpPr>
            <a:spLocks noChangeShapeType="1"/>
          </p:cNvSpPr>
          <p:nvPr/>
        </p:nvSpPr>
        <p:spPr bwMode="auto">
          <a:xfrm>
            <a:off x="5840413" y="3389313"/>
            <a:ext cx="2732087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6" name="Line 82"/>
          <p:cNvSpPr>
            <a:spLocks noChangeShapeType="1"/>
          </p:cNvSpPr>
          <p:nvPr/>
        </p:nvSpPr>
        <p:spPr bwMode="auto">
          <a:xfrm>
            <a:off x="5840413" y="3541713"/>
            <a:ext cx="2732087" cy="15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7" name="Line 83"/>
          <p:cNvSpPr>
            <a:spLocks noChangeShapeType="1"/>
          </p:cNvSpPr>
          <p:nvPr/>
        </p:nvSpPr>
        <p:spPr bwMode="auto">
          <a:xfrm>
            <a:off x="5840413" y="3692525"/>
            <a:ext cx="2732087" cy="3175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8" name="Line 84"/>
          <p:cNvSpPr>
            <a:spLocks noChangeShapeType="1"/>
          </p:cNvSpPr>
          <p:nvPr/>
        </p:nvSpPr>
        <p:spPr bwMode="auto">
          <a:xfrm>
            <a:off x="5840413" y="3844925"/>
            <a:ext cx="2732087" cy="3175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89" name="Line 85"/>
          <p:cNvSpPr>
            <a:spLocks noChangeShapeType="1"/>
          </p:cNvSpPr>
          <p:nvPr/>
        </p:nvSpPr>
        <p:spPr bwMode="auto">
          <a:xfrm>
            <a:off x="1665288" y="4652963"/>
            <a:ext cx="6905625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2" name="Line 88"/>
          <p:cNvSpPr>
            <a:spLocks noChangeShapeType="1"/>
          </p:cNvSpPr>
          <p:nvPr/>
        </p:nvSpPr>
        <p:spPr bwMode="auto">
          <a:xfrm>
            <a:off x="1665288" y="5108575"/>
            <a:ext cx="69072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3" name="Line 89"/>
          <p:cNvSpPr>
            <a:spLocks noChangeShapeType="1"/>
          </p:cNvSpPr>
          <p:nvPr/>
        </p:nvSpPr>
        <p:spPr bwMode="auto">
          <a:xfrm>
            <a:off x="1665288" y="5260975"/>
            <a:ext cx="69072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4" name="Line 90"/>
          <p:cNvSpPr>
            <a:spLocks noChangeShapeType="1"/>
          </p:cNvSpPr>
          <p:nvPr/>
        </p:nvSpPr>
        <p:spPr bwMode="auto">
          <a:xfrm>
            <a:off x="5840413" y="5640388"/>
            <a:ext cx="2732087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7" name="Line 93"/>
          <p:cNvSpPr>
            <a:spLocks noChangeShapeType="1"/>
          </p:cNvSpPr>
          <p:nvPr/>
        </p:nvSpPr>
        <p:spPr bwMode="auto">
          <a:xfrm>
            <a:off x="5840413" y="6094413"/>
            <a:ext cx="2732087" cy="31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8" name="Line 94"/>
          <p:cNvSpPr>
            <a:spLocks noChangeShapeType="1"/>
          </p:cNvSpPr>
          <p:nvPr/>
        </p:nvSpPr>
        <p:spPr bwMode="auto">
          <a:xfrm>
            <a:off x="5840413" y="6246813"/>
            <a:ext cx="2732087" cy="31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pPr algn="l" rtl="0">
              <a:defRPr/>
            </a:pPr>
            <a:endParaRPr lang="it-IT" kern="1200">
              <a:solidFill>
                <a:srgbClr val="FFFFFF"/>
              </a:solidFill>
              <a:latin typeface="Lucida Sans"/>
              <a:ea typeface="+mn-ea"/>
              <a:cs typeface="Arial" pitchFamily="34" charset="0"/>
            </a:endParaRPr>
          </a:p>
        </p:txBody>
      </p:sp>
      <p:sp>
        <p:nvSpPr>
          <p:cNvPr id="277599" name="Text Box 95"/>
          <p:cNvSpPr txBox="1">
            <a:spLocks noChangeArrowheads="1"/>
          </p:cNvSpPr>
          <p:nvPr/>
        </p:nvSpPr>
        <p:spPr bwMode="auto">
          <a:xfrm>
            <a:off x="406457" y="2665413"/>
            <a:ext cx="492443" cy="898644"/>
          </a:xfrm>
          <a:prstGeom prst="rect">
            <a:avLst/>
          </a:prstGeom>
          <a:noFill/>
          <a:ln w="222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vert270"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Online</a:t>
            </a:r>
          </a:p>
        </p:txBody>
      </p:sp>
      <p:sp>
        <p:nvSpPr>
          <p:cNvPr id="277600" name="Text Box 96"/>
          <p:cNvSpPr txBox="1">
            <a:spLocks noChangeArrowheads="1"/>
          </p:cNvSpPr>
          <p:nvPr/>
        </p:nvSpPr>
        <p:spPr bwMode="auto">
          <a:xfrm>
            <a:off x="406457" y="5005422"/>
            <a:ext cx="492443" cy="929100"/>
          </a:xfrm>
          <a:prstGeom prst="rect">
            <a:avLst/>
          </a:prstGeom>
          <a:noFill/>
          <a:ln w="222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vert270"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Offline</a:t>
            </a:r>
          </a:p>
        </p:txBody>
      </p:sp>
      <p:sp>
        <p:nvSpPr>
          <p:cNvPr id="277601" name="Text Box 97"/>
          <p:cNvSpPr txBox="1">
            <a:spLocks noChangeArrowheads="1"/>
          </p:cNvSpPr>
          <p:nvPr/>
        </p:nvSpPr>
        <p:spPr bwMode="auto">
          <a:xfrm>
            <a:off x="906463" y="2078038"/>
            <a:ext cx="692150" cy="3079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Run 0</a:t>
            </a:r>
          </a:p>
        </p:txBody>
      </p:sp>
      <p:sp>
        <p:nvSpPr>
          <p:cNvPr id="277602" name="Text Box 98"/>
          <p:cNvSpPr txBox="1">
            <a:spLocks noChangeArrowheads="1"/>
          </p:cNvSpPr>
          <p:nvPr/>
        </p:nvSpPr>
        <p:spPr bwMode="auto">
          <a:xfrm>
            <a:off x="1285875" y="2254250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77603" name="Text Box 99"/>
          <p:cNvSpPr txBox="1">
            <a:spLocks noChangeArrowheads="1"/>
          </p:cNvSpPr>
          <p:nvPr/>
        </p:nvSpPr>
        <p:spPr bwMode="auto">
          <a:xfrm>
            <a:off x="1285875" y="2406650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77604" name="Text Box 100"/>
          <p:cNvSpPr txBox="1">
            <a:spLocks noChangeArrowheads="1"/>
          </p:cNvSpPr>
          <p:nvPr/>
        </p:nvSpPr>
        <p:spPr bwMode="auto">
          <a:xfrm>
            <a:off x="1285875" y="2559050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77605" name="Text Box 101"/>
          <p:cNvSpPr txBox="1">
            <a:spLocks noChangeArrowheads="1"/>
          </p:cNvSpPr>
          <p:nvPr/>
        </p:nvSpPr>
        <p:spPr bwMode="auto">
          <a:xfrm>
            <a:off x="1285875" y="2711450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77606" name="Text Box 102"/>
          <p:cNvSpPr txBox="1">
            <a:spLocks noChangeArrowheads="1"/>
          </p:cNvSpPr>
          <p:nvPr/>
        </p:nvSpPr>
        <p:spPr bwMode="auto">
          <a:xfrm>
            <a:off x="1058863" y="3062288"/>
            <a:ext cx="525462" cy="3079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100</a:t>
            </a:r>
          </a:p>
        </p:txBody>
      </p:sp>
      <p:sp>
        <p:nvSpPr>
          <p:cNvPr id="277607" name="Text Box 103"/>
          <p:cNvSpPr txBox="1">
            <a:spLocks noChangeArrowheads="1"/>
          </p:cNvSpPr>
          <p:nvPr/>
        </p:nvSpPr>
        <p:spPr bwMode="auto">
          <a:xfrm>
            <a:off x="1058863" y="3240088"/>
            <a:ext cx="530225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101</a:t>
            </a:r>
          </a:p>
        </p:txBody>
      </p:sp>
      <p:sp>
        <p:nvSpPr>
          <p:cNvPr id="277608" name="Text Box 104"/>
          <p:cNvSpPr txBox="1">
            <a:spLocks noChangeArrowheads="1"/>
          </p:cNvSpPr>
          <p:nvPr/>
        </p:nvSpPr>
        <p:spPr bwMode="auto">
          <a:xfrm>
            <a:off x="1057275" y="3392488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102</a:t>
            </a:r>
          </a:p>
        </p:txBody>
      </p:sp>
      <p:sp>
        <p:nvSpPr>
          <p:cNvPr id="277609" name="Text Box 105"/>
          <p:cNvSpPr txBox="1">
            <a:spLocks noChangeArrowheads="1"/>
          </p:cNvSpPr>
          <p:nvPr/>
        </p:nvSpPr>
        <p:spPr bwMode="auto">
          <a:xfrm>
            <a:off x="1057275" y="3543300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103</a:t>
            </a:r>
          </a:p>
        </p:txBody>
      </p:sp>
      <p:sp>
        <p:nvSpPr>
          <p:cNvPr id="277610" name="Text Box 106"/>
          <p:cNvSpPr txBox="1">
            <a:spLocks noChangeArrowheads="1"/>
          </p:cNvSpPr>
          <p:nvPr/>
        </p:nvSpPr>
        <p:spPr bwMode="auto">
          <a:xfrm>
            <a:off x="1057275" y="3695700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104</a:t>
            </a:r>
          </a:p>
        </p:txBody>
      </p:sp>
      <p:sp>
        <p:nvSpPr>
          <p:cNvPr id="277611" name="Text Box 107"/>
          <p:cNvSpPr txBox="1">
            <a:spLocks noChangeArrowheads="1"/>
          </p:cNvSpPr>
          <p:nvPr/>
        </p:nvSpPr>
        <p:spPr bwMode="auto">
          <a:xfrm>
            <a:off x="906463" y="4479925"/>
            <a:ext cx="692150" cy="3079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Run 0</a:t>
            </a:r>
          </a:p>
        </p:txBody>
      </p:sp>
      <p:sp>
        <p:nvSpPr>
          <p:cNvPr id="277612" name="Text Box 108"/>
          <p:cNvSpPr txBox="1">
            <a:spLocks noChangeArrowheads="1"/>
          </p:cNvSpPr>
          <p:nvPr/>
        </p:nvSpPr>
        <p:spPr bwMode="auto">
          <a:xfrm>
            <a:off x="1285875" y="4656138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77613" name="Text Box 109"/>
          <p:cNvSpPr txBox="1">
            <a:spLocks noChangeArrowheads="1"/>
          </p:cNvSpPr>
          <p:nvPr/>
        </p:nvSpPr>
        <p:spPr bwMode="auto">
          <a:xfrm>
            <a:off x="1285875" y="4808538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77614" name="Text Box 110"/>
          <p:cNvSpPr txBox="1">
            <a:spLocks noChangeArrowheads="1"/>
          </p:cNvSpPr>
          <p:nvPr/>
        </p:nvSpPr>
        <p:spPr bwMode="auto">
          <a:xfrm>
            <a:off x="1285875" y="4960938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77615" name="Text Box 111"/>
          <p:cNvSpPr txBox="1">
            <a:spLocks noChangeArrowheads="1"/>
          </p:cNvSpPr>
          <p:nvPr/>
        </p:nvSpPr>
        <p:spPr bwMode="auto">
          <a:xfrm>
            <a:off x="1285875" y="5113338"/>
            <a:ext cx="228600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77616" name="Text Box 112"/>
          <p:cNvSpPr txBox="1">
            <a:spLocks noChangeArrowheads="1"/>
          </p:cNvSpPr>
          <p:nvPr/>
        </p:nvSpPr>
        <p:spPr bwMode="auto">
          <a:xfrm>
            <a:off x="1058863" y="5464175"/>
            <a:ext cx="525462" cy="3079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100</a:t>
            </a:r>
          </a:p>
        </p:txBody>
      </p:sp>
      <p:sp>
        <p:nvSpPr>
          <p:cNvPr id="277617" name="Text Box 113"/>
          <p:cNvSpPr txBox="1">
            <a:spLocks noChangeArrowheads="1"/>
          </p:cNvSpPr>
          <p:nvPr/>
        </p:nvSpPr>
        <p:spPr bwMode="auto">
          <a:xfrm>
            <a:off x="1058863" y="5641975"/>
            <a:ext cx="530225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101</a:t>
            </a:r>
          </a:p>
        </p:txBody>
      </p:sp>
      <p:sp>
        <p:nvSpPr>
          <p:cNvPr id="277618" name="Text Box 114"/>
          <p:cNvSpPr txBox="1">
            <a:spLocks noChangeArrowheads="1"/>
          </p:cNvSpPr>
          <p:nvPr/>
        </p:nvSpPr>
        <p:spPr bwMode="auto">
          <a:xfrm>
            <a:off x="1057275" y="5794375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102</a:t>
            </a:r>
          </a:p>
        </p:txBody>
      </p:sp>
      <p:sp>
        <p:nvSpPr>
          <p:cNvPr id="277619" name="Text Box 115"/>
          <p:cNvSpPr txBox="1">
            <a:spLocks noChangeArrowheads="1"/>
          </p:cNvSpPr>
          <p:nvPr/>
        </p:nvSpPr>
        <p:spPr bwMode="auto">
          <a:xfrm>
            <a:off x="1057275" y="5945188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103</a:t>
            </a:r>
          </a:p>
        </p:txBody>
      </p:sp>
      <p:sp>
        <p:nvSpPr>
          <p:cNvPr id="277620" name="Text Box 116"/>
          <p:cNvSpPr txBox="1">
            <a:spLocks noChangeArrowheads="1"/>
          </p:cNvSpPr>
          <p:nvPr/>
        </p:nvSpPr>
        <p:spPr bwMode="auto">
          <a:xfrm>
            <a:off x="1057275" y="6097588"/>
            <a:ext cx="531813" cy="3048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1400" kern="120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104</a:t>
            </a:r>
          </a:p>
        </p:txBody>
      </p:sp>
      <p:sp>
        <p:nvSpPr>
          <p:cNvPr id="277621" name="Text Box 117"/>
          <p:cNvSpPr txBox="1">
            <a:spLocks noChangeArrowheads="1"/>
          </p:cNvSpPr>
          <p:nvPr/>
        </p:nvSpPr>
        <p:spPr bwMode="auto">
          <a:xfrm>
            <a:off x="2643188" y="3028950"/>
            <a:ext cx="2435225" cy="101600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Reset!</a:t>
            </a:r>
          </a:p>
          <a:p>
            <a:pPr algn="r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Offline </a:t>
            </a:r>
            <a:r>
              <a:rPr lang="en-US" sz="2000" b="1" i="1" kern="1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Calib</a:t>
            </a:r>
            <a:r>
              <a:rPr lang="en-US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 </a:t>
            </a:r>
            <a:r>
              <a:rPr lang="en-US" sz="2000" b="1" i="1" kern="12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obj</a:t>
            </a:r>
            <a:endParaRPr lang="en-US" sz="2000" b="1" i="1" kern="1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/>
              <a:ea typeface="+mn-ea"/>
              <a:cs typeface="Arial" pitchFamily="34" charset="0"/>
            </a:endParaRPr>
          </a:p>
          <a:p>
            <a:pPr algn="r" rtl="0">
              <a:buFont typeface="Arial" charset="0"/>
              <a:buNone/>
              <a:tabLst>
                <a:tab pos="396875" algn="l"/>
              </a:tabLst>
              <a:defRPr/>
            </a:pPr>
            <a:r>
              <a:rPr lang="en-US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no more valid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358063" y="4286250"/>
            <a:ext cx="12985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i="1" kern="1200" dirty="0">
                <a:solidFill>
                  <a:srgbClr val="FF0000"/>
                </a:solidFill>
                <a:latin typeface="Lucida Sans"/>
                <a:ea typeface="+mn-ea"/>
                <a:cs typeface="Arial" pitchFamily="34" charset="0"/>
              </a:rPr>
              <a:t>Not valid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286625" y="5243513"/>
            <a:ext cx="12985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i="1" kern="1200" dirty="0">
                <a:solidFill>
                  <a:srgbClr val="FF0000"/>
                </a:solidFill>
                <a:latin typeface="Lucida Sans"/>
                <a:ea typeface="+mn-ea"/>
                <a:cs typeface="Arial" pitchFamily="34" charset="0"/>
              </a:rPr>
              <a:t>Not valid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824788" y="4743450"/>
            <a:ext cx="8191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i="1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Valid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786688" y="5743575"/>
            <a:ext cx="8191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i="1" kern="1200" dirty="0">
                <a:solidFill>
                  <a:srgbClr val="FFFFFF"/>
                </a:solidFill>
                <a:latin typeface="Lucida Sans"/>
                <a:ea typeface="+mn-ea"/>
                <a:cs typeface="Arial" pitchFamily="34" charset="0"/>
              </a:rPr>
              <a:t>Valid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232150" y="3201988"/>
            <a:ext cx="30797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Offline Calib obj valid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974975" y="3000375"/>
            <a:ext cx="35941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it-IT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Offline Calib obj not valid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143500" y="3214688"/>
            <a:ext cx="500063" cy="1587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651250" y="3071813"/>
            <a:ext cx="1849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rtl="0">
              <a:defRPr/>
            </a:pPr>
            <a:r>
              <a:rPr lang="it-IT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Offline Calib</a:t>
            </a:r>
          </a:p>
          <a:p>
            <a:pPr algn="r" rtl="0">
              <a:defRPr/>
            </a:pPr>
            <a:r>
              <a:rPr lang="it-IT" sz="2000" b="1" i="1" kern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/>
                <a:ea typeface="+mn-ea"/>
                <a:cs typeface="Arial" pitchFamily="34" charset="0"/>
              </a:rPr>
              <a:t>obj valid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rot="16200000" flipH="1">
            <a:off x="4572000" y="4357688"/>
            <a:ext cx="1500187" cy="928688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16200000" flipH="1">
            <a:off x="4500563" y="4643438"/>
            <a:ext cx="2214562" cy="500062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ooter Placeholder 4"/>
          <p:cNvSpPr txBox="1">
            <a:spLocks/>
          </p:cNvSpPr>
          <p:nvPr/>
        </p:nvSpPr>
        <p:spPr>
          <a:xfrm>
            <a:off x="6500813" y="6429375"/>
            <a:ext cx="2895600" cy="365125"/>
          </a:xfrm>
          <a:prstGeom prst="rect">
            <a:avLst/>
          </a:prstGeom>
        </p:spPr>
        <p:txBody>
          <a:bodyPr anchor="b"/>
          <a:lstStyle/>
          <a:p>
            <a:pPr algn="ctr" rtl="0">
              <a:defRPr/>
            </a:pPr>
            <a:r>
              <a:rPr lang="fr-FR" sz="1200" kern="1200" dirty="0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Arial" pitchFamily="34" charset="0"/>
              </a:rPr>
              <a:t>Alberto, Jan </a:t>
            </a:r>
            <a:r>
              <a:rPr lang="fr-FR" sz="1200" kern="1200" dirty="0" err="1">
                <a:solidFill>
                  <a:srgbClr val="FFFFFF">
                    <a:shade val="50000"/>
                  </a:srgbClr>
                </a:solidFill>
                <a:latin typeface="Lucida Sans"/>
                <a:ea typeface="+mn-ea"/>
                <a:cs typeface="Arial" pitchFamily="34" charset="0"/>
              </a:rPr>
              <a:t>Fiete</a:t>
            </a:r>
            <a:endParaRPr lang="fr-FR" sz="1200" kern="1200" dirty="0">
              <a:solidFill>
                <a:srgbClr val="FFFFFF">
                  <a:shade val="50000"/>
                </a:srgbClr>
              </a:solidFill>
              <a:latin typeface="Lucida Sans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7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7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77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77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7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77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7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7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7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7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7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277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7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27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621" grpId="0"/>
      <p:bldP spid="277621" grpId="1"/>
      <p:bldP spid="70" grpId="0"/>
      <p:bldP spid="71" grpId="0"/>
      <p:bldP spid="73" grpId="0"/>
      <p:bldP spid="74" grpId="0"/>
      <p:bldP spid="74" grpId="1"/>
      <p:bldP spid="75" grpId="0"/>
      <p:bldP spid="75" grpId="1"/>
      <p:bldP spid="7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hiara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charset="0"/>
          <a:buChar char="•"/>
          <a:tabLst>
            <a:tab pos="396875" algn="l"/>
          </a:tabLst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charset="0"/>
          <a:buChar char="•"/>
          <a:tabLst>
            <a:tab pos="396875" algn="l"/>
          </a:tabLst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pex">
  <a:themeElements>
    <a:clrScheme name="Chiara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</TotalTime>
  <Words>712</Words>
  <Application>Microsoft Office PowerPoint</Application>
  <PresentationFormat>On-screen Show (4:3)</PresentationFormat>
  <Paragraphs>168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Apex</vt:lpstr>
      <vt:lpstr>1_Default Design</vt:lpstr>
      <vt:lpstr>1_Apex</vt:lpstr>
      <vt:lpstr>TOF Report</vt:lpstr>
      <vt:lpstr>TOF OCDB Status</vt:lpstr>
      <vt:lpstr>Input Data, Run Types</vt:lpstr>
      <vt:lpstr>Reco Params</vt:lpstr>
      <vt:lpstr>Preprocessor and DA</vt:lpstr>
      <vt:lpstr>Second Order Calibration</vt:lpstr>
      <vt:lpstr> TOF Offline calib strategy</vt:lpstr>
      <vt:lpstr>TOF Calibration Objects Validity</vt:lpstr>
      <vt:lpstr>Managing the OCDB during reco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TOF Report</dc:title>
  <dc:creator>zampolli</dc:creator>
  <cp:lastModifiedBy>zampolli</cp:lastModifiedBy>
  <cp:revision>2</cp:revision>
  <dcterms:created xsi:type="dcterms:W3CDTF">2008-10-20T18:04:14Z</dcterms:created>
  <dcterms:modified xsi:type="dcterms:W3CDTF">2008-10-21T05:34:27Z</dcterms:modified>
</cp:coreProperties>
</file>