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Default Extension="gif" ContentType="image/gif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Slides/notesSlide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298" r:id="rId3"/>
    <p:sldId id="301" r:id="rId4"/>
    <p:sldId id="320" r:id="rId5"/>
    <p:sldId id="321" r:id="rId6"/>
    <p:sldId id="340" r:id="rId7"/>
    <p:sldId id="341" r:id="rId8"/>
    <p:sldId id="327" r:id="rId9"/>
    <p:sldId id="342" r:id="rId10"/>
    <p:sldId id="343" r:id="rId11"/>
    <p:sldId id="344" r:id="rId12"/>
    <p:sldId id="345" r:id="rId13"/>
    <p:sldId id="346" r:id="rId14"/>
    <p:sldId id="348" r:id="rId15"/>
    <p:sldId id="349" r:id="rId16"/>
    <p:sldId id="347" r:id="rId17"/>
  </p:sldIdLst>
  <p:sldSz cx="9144000" cy="6858000" type="screen4x3"/>
  <p:notesSz cx="6731000" cy="985678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4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4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4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4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48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48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48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48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4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B2B2B2"/>
    <a:srgbClr val="FF3300"/>
    <a:srgbClr val="CC0000"/>
    <a:srgbClr val="0000CC"/>
    <a:srgbClr val="000000"/>
    <a:srgbClr val="009900"/>
    <a:srgbClr val="009F67"/>
    <a:srgbClr val="FF33FF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061" autoAdjust="0"/>
    <p:restoredTop sz="94660"/>
  </p:normalViewPr>
  <p:slideViewPr>
    <p:cSldViewPr>
      <p:cViewPr varScale="1">
        <p:scale>
          <a:sx n="110" d="100"/>
          <a:sy n="110" d="100"/>
        </p:scale>
        <p:origin x="-240" y="-96"/>
      </p:cViewPr>
      <p:guideLst>
        <p:guide orient="horz" pos="816"/>
        <p:guide pos="47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40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handoutMaster" Target="handoutMasters/handoutMaster1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48" charset="0"/>
              </a:defRPr>
            </a:lvl1pPr>
          </a:lstStyle>
          <a:p>
            <a:fld id="{03272634-1CFB-4610-8F6E-7BF655E395F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48" charset="0"/>
              </a:defRPr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48" charset="0"/>
              </a:defRPr>
            </a:lvl1pPr>
          </a:lstStyle>
          <a:p>
            <a:fld id="{3C0ADE69-A0B7-4E5B-831C-C5E4D8E6FE7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48" charset="0"/>
        <a:ea typeface="ＭＳ Ｐゴシック" pitchFamily="4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F7751-B5B3-4C38-838B-C44B4AD95F21}" type="slidenum">
              <a:rPr lang="en-GB"/>
              <a:pPr/>
              <a:t>1</a:t>
            </a:fld>
            <a:endParaRPr lang="en-GB"/>
          </a:p>
        </p:txBody>
      </p:sp>
      <p:sp>
        <p:nvSpPr>
          <p:cNvPr id="137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50F858-1104-4FE9-A52C-4D390C66C29C}" type="slidenum">
              <a:rPr lang="en-GB"/>
              <a:pPr/>
              <a:t>10</a:t>
            </a:fld>
            <a:endParaRPr lang="en-GB"/>
          </a:p>
        </p:txBody>
      </p:sp>
      <p:sp>
        <p:nvSpPr>
          <p:cNvPr id="2099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9A936-F883-44E4-BA64-BC84E456EFD9}" type="slidenum">
              <a:rPr lang="en-GB"/>
              <a:pPr/>
              <a:t>11</a:t>
            </a:fld>
            <a:endParaRPr lang="en-GB"/>
          </a:p>
        </p:txBody>
      </p:sp>
      <p:sp>
        <p:nvSpPr>
          <p:cNvPr id="2314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4347E-5E9C-4384-9B36-10B94C6086DB}" type="slidenum">
              <a:rPr lang="en-GB"/>
              <a:pPr/>
              <a:t>12</a:t>
            </a:fld>
            <a:endParaRPr lang="en-GB"/>
          </a:p>
        </p:txBody>
      </p:sp>
      <p:sp>
        <p:nvSpPr>
          <p:cNvPr id="258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FF558B-7F5D-4CC6-916A-8B57DE7C62C7}" type="slidenum">
              <a:rPr lang="en-GB"/>
              <a:pPr/>
              <a:t>13</a:t>
            </a:fld>
            <a:endParaRPr lang="en-GB"/>
          </a:p>
        </p:txBody>
      </p:sp>
      <p:sp>
        <p:nvSpPr>
          <p:cNvPr id="2560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DFCAE4-28D9-4E6D-8A80-261CBFE896D0}" type="slidenum">
              <a:rPr lang="en-GB"/>
              <a:pPr/>
              <a:t>14</a:t>
            </a:fld>
            <a:endParaRPr lang="en-GB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5D236-EFBB-41FC-86AB-2C1DE3AD7450}" type="slidenum">
              <a:rPr lang="en-GB"/>
              <a:pPr/>
              <a:t>16</a:t>
            </a:fld>
            <a:endParaRPr lang="en-GB"/>
          </a:p>
        </p:txBody>
      </p:sp>
      <p:sp>
        <p:nvSpPr>
          <p:cNvPr id="2201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7977A6-7672-4D39-A38E-790FDE5C1AE2}" type="slidenum">
              <a:rPr lang="en-GB"/>
              <a:pPr/>
              <a:t>2</a:t>
            </a:fld>
            <a:endParaRPr lang="en-GB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30A1D-E655-48D9-815F-3786B2A37AFA}" type="slidenum">
              <a:rPr lang="en-GB"/>
              <a:pPr/>
              <a:t>3</a:t>
            </a:fld>
            <a:endParaRPr lang="en-GB"/>
          </a:p>
        </p:txBody>
      </p:sp>
      <p:sp>
        <p:nvSpPr>
          <p:cNvPr id="2027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6052CF-77DF-4A23-8E91-54C7EC76834C}" type="slidenum">
              <a:rPr lang="en-GB"/>
              <a:pPr/>
              <a:t>4</a:t>
            </a:fld>
            <a:endParaRPr lang="en-GB"/>
          </a:p>
        </p:txBody>
      </p:sp>
      <p:sp>
        <p:nvSpPr>
          <p:cNvPr id="246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C187AE-E442-49CB-BC03-27BBAA5C2331}" type="slidenum">
              <a:rPr lang="en-GB"/>
              <a:pPr/>
              <a:t>5</a:t>
            </a:fld>
            <a:endParaRPr lang="en-GB"/>
          </a:p>
        </p:txBody>
      </p:sp>
      <p:sp>
        <p:nvSpPr>
          <p:cNvPr id="2488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0477C-D8F8-4CD3-BAED-5563C9301BB3}" type="slidenum">
              <a:rPr lang="en-GB"/>
              <a:pPr/>
              <a:t>6</a:t>
            </a:fld>
            <a:endParaRPr lang="en-GB"/>
          </a:p>
        </p:txBody>
      </p:sp>
      <p:sp>
        <p:nvSpPr>
          <p:cNvPr id="246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0477C-D8F8-4CD3-BAED-5563C9301BB3}" type="slidenum">
              <a:rPr lang="en-GB"/>
              <a:pPr/>
              <a:t>7</a:t>
            </a:fld>
            <a:endParaRPr lang="en-GB"/>
          </a:p>
        </p:txBody>
      </p:sp>
      <p:sp>
        <p:nvSpPr>
          <p:cNvPr id="246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25A801-93EE-4038-BFE4-A2F19F25A112}" type="slidenum">
              <a:rPr lang="en-GB"/>
              <a:pPr/>
              <a:t>8</a:t>
            </a:fld>
            <a:endParaRPr lang="en-GB"/>
          </a:p>
        </p:txBody>
      </p:sp>
      <p:sp>
        <p:nvSpPr>
          <p:cNvPr id="2600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C207DC-9693-417C-A063-05CA50E361ED}" type="slidenum">
              <a:rPr lang="en-GB"/>
              <a:pPr/>
              <a:t>9</a:t>
            </a:fld>
            <a:endParaRPr lang="en-GB"/>
          </a:p>
        </p:txBody>
      </p:sp>
      <p:sp>
        <p:nvSpPr>
          <p:cNvPr id="1873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4" name="Rectangle 64"/>
          <p:cNvSpPr>
            <a:spLocks noGrp="1" noChangeArrowheads="1"/>
          </p:cNvSpPr>
          <p:nvPr>
            <p:ph type="ctrTitle" sz="quarter"/>
          </p:nvPr>
        </p:nvSpPr>
        <p:spPr>
          <a:xfrm>
            <a:off x="1079500" y="1298575"/>
            <a:ext cx="7485063" cy="701675"/>
          </a:xfrm>
        </p:spPr>
        <p:txBody>
          <a:bodyPr anchor="b">
            <a:spAutoFit/>
          </a:bodyPr>
          <a:lstStyle>
            <a:lvl1pPr>
              <a:defRPr sz="4000">
                <a:solidFill>
                  <a:srgbClr val="009F67"/>
                </a:solidFill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5185" name="Rectangle 6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219" name="Rectangle 9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220" name="Rectangle 10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5221" name="Rectangle 10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15657A-4A82-4D28-8992-CD03AF3BE7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222" name="Line 102"/>
          <p:cNvSpPr>
            <a:spLocks noChangeShapeType="1"/>
          </p:cNvSpPr>
          <p:nvPr userDrawn="1"/>
        </p:nvSpPr>
        <p:spPr bwMode="auto">
          <a:xfrm flipV="1">
            <a:off x="539750" y="6513513"/>
            <a:ext cx="8456613" cy="0"/>
          </a:xfrm>
          <a:prstGeom prst="line">
            <a:avLst/>
          </a:prstGeom>
          <a:noFill/>
          <a:ln w="41275">
            <a:solidFill>
              <a:srgbClr val="009F67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223" name="Picture 103" descr="Alice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463" y="6315075"/>
            <a:ext cx="5000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5" name="Rectangle 105"/>
          <p:cNvSpPr>
            <a:spLocks noChangeArrowheads="1"/>
          </p:cNvSpPr>
          <p:nvPr userDrawn="1"/>
        </p:nvSpPr>
        <p:spPr bwMode="auto">
          <a:xfrm>
            <a:off x="935038" y="2014538"/>
            <a:ext cx="7666037" cy="215900"/>
          </a:xfrm>
          <a:prstGeom prst="rect">
            <a:avLst/>
          </a:prstGeom>
          <a:gradFill rotWithShape="0">
            <a:gsLst>
              <a:gs pos="0">
                <a:srgbClr val="F8D93D"/>
              </a:gs>
              <a:gs pos="100000">
                <a:srgbClr val="F8D93D">
                  <a:alpha val="6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226" name="Rectangle 106"/>
          <p:cNvSpPr>
            <a:spLocks noChangeArrowheads="1"/>
          </p:cNvSpPr>
          <p:nvPr userDrawn="1"/>
        </p:nvSpPr>
        <p:spPr bwMode="auto">
          <a:xfrm>
            <a:off x="895350" y="1255713"/>
            <a:ext cx="107950" cy="1258887"/>
          </a:xfrm>
          <a:prstGeom prst="rect">
            <a:avLst/>
          </a:prstGeom>
          <a:solidFill>
            <a:srgbClr val="F8D93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227" name="Picture 10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200" y="1201738"/>
            <a:ext cx="7493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09C3A8-3A92-4651-9473-415895B3A5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4800" y="34925"/>
            <a:ext cx="2032000" cy="611187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7213" y="34925"/>
            <a:ext cx="5945187" cy="611187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2E66371-D1FE-4444-8396-FD144DB0A5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0024585-D3FD-4A60-97FE-4368FCE0E9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4A38C2-DCC9-44EF-8EF8-6F90FA03CE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7213" y="712788"/>
            <a:ext cx="3938587" cy="5434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12788"/>
            <a:ext cx="3940175" cy="5434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437D527-5E7D-4F0B-8E40-EC6CA3E235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B93F7E1-82AF-4D48-AF0C-6F586FD73FD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3FBE904-65ED-4C41-AE18-7B5E842828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7830890-D1B9-4FAB-8609-4EA5A19CD8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95CB609-4FFE-4307-A6DE-6CABA27B0E0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4C5FA7-6D6F-461B-9732-21E319BA49F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5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7213" y="712788"/>
            <a:ext cx="8031162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34925"/>
            <a:ext cx="8024812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6207" name="Rectangle 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1975" y="6565900"/>
            <a:ext cx="18002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5F5F5F"/>
                </a:solidFill>
              </a:defRPr>
            </a:lvl1pPr>
          </a:lstStyle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6209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3200" y="6565900"/>
            <a:ext cx="36496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5F5F5F"/>
                </a:solidFill>
              </a:defRPr>
            </a:lvl1pPr>
          </a:lstStyle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210" name="Rectangle 6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4900" y="6565900"/>
            <a:ext cx="3841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5F5F5F"/>
                </a:solidFill>
              </a:defRPr>
            </a:lvl1pPr>
          </a:lstStyle>
          <a:p>
            <a:fld id="{22DB9F6B-6AA1-4FF2-BBA7-A05275052F3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219" name="Line 75"/>
          <p:cNvSpPr>
            <a:spLocks noChangeShapeType="1"/>
          </p:cNvSpPr>
          <p:nvPr/>
        </p:nvSpPr>
        <p:spPr bwMode="auto">
          <a:xfrm flipV="1">
            <a:off x="539750" y="6513513"/>
            <a:ext cx="8456613" cy="0"/>
          </a:xfrm>
          <a:prstGeom prst="line">
            <a:avLst/>
          </a:prstGeom>
          <a:noFill/>
          <a:ln w="41275">
            <a:solidFill>
              <a:srgbClr val="009F67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6228" name="Group 84"/>
          <p:cNvGrpSpPr>
            <a:grpSpLocks/>
          </p:cNvGrpSpPr>
          <p:nvPr userDrawn="1"/>
        </p:nvGrpSpPr>
        <p:grpSpPr bwMode="auto">
          <a:xfrm>
            <a:off x="485775" y="0"/>
            <a:ext cx="8324850" cy="755650"/>
            <a:chOff x="306" y="0"/>
            <a:chExt cx="5244" cy="476"/>
          </a:xfrm>
        </p:grpSpPr>
        <p:sp>
          <p:nvSpPr>
            <p:cNvPr id="6226" name="Rectangle 82"/>
            <p:cNvSpPr>
              <a:spLocks noChangeArrowheads="1"/>
            </p:cNvSpPr>
            <p:nvPr userDrawn="1"/>
          </p:nvSpPr>
          <p:spPr bwMode="auto">
            <a:xfrm>
              <a:off x="336" y="288"/>
              <a:ext cx="5214" cy="91"/>
            </a:xfrm>
            <a:prstGeom prst="rect">
              <a:avLst/>
            </a:prstGeom>
            <a:gradFill rotWithShape="0">
              <a:gsLst>
                <a:gs pos="0">
                  <a:srgbClr val="F8D93D"/>
                </a:gs>
                <a:gs pos="100000">
                  <a:srgbClr val="F8D93D">
                    <a:alpha val="60001"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27" name="Rectangle 83"/>
            <p:cNvSpPr>
              <a:spLocks noChangeArrowheads="1"/>
            </p:cNvSpPr>
            <p:nvPr userDrawn="1"/>
          </p:nvSpPr>
          <p:spPr bwMode="auto">
            <a:xfrm>
              <a:off x="306" y="0"/>
              <a:ext cx="45" cy="476"/>
            </a:xfrm>
            <a:prstGeom prst="rect">
              <a:avLst/>
            </a:prstGeom>
            <a:solidFill>
              <a:srgbClr val="F8D93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6229" name="Picture 85" descr="Alice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7463" y="6315075"/>
            <a:ext cx="5000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30" name="Picture 86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9050" y="0"/>
            <a:ext cx="438150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F5F5F"/>
          </a:solidFill>
          <a:latin typeface="Arial" pitchFamily="48" charset="0"/>
        </a:defRPr>
      </a:lvl9pPr>
    </p:titleStyle>
    <p:bodyStyle>
      <a:lvl1pPr indent="9366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9366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48" charset="-128"/>
        </a:defRPr>
      </a:lvl2pPr>
      <a:lvl3pPr marL="568325" indent="100013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pitchFamily="48" charset="-128"/>
        </a:defRPr>
      </a:lvl3pPr>
      <a:lvl4pPr marL="858838" indent="920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48" charset="-128"/>
        </a:defRPr>
      </a:lvl4pPr>
      <a:lvl5pPr marL="1141413" indent="100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48" charset="-128"/>
        </a:defRPr>
      </a:lvl5pPr>
      <a:lvl6pPr marL="1598613" indent="100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48" charset="-128"/>
        </a:defRPr>
      </a:lvl6pPr>
      <a:lvl7pPr marL="2055813" indent="100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48" charset="-128"/>
        </a:defRPr>
      </a:lvl7pPr>
      <a:lvl8pPr marL="2513013" indent="100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48" charset="-128"/>
        </a:defRPr>
      </a:lvl8pPr>
      <a:lvl9pPr marL="2970213" indent="100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4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Rectangle 10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Rectangle 10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B059351-A073-4949-9A48-0928D5A981A1}" type="slidenum">
              <a:rPr lang="en-GB"/>
              <a:pPr/>
              <a:t>1</a:t>
            </a:fld>
            <a:endParaRPr lang="en-GB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0" y="688975"/>
            <a:ext cx="7485063" cy="1311275"/>
          </a:xfrm>
        </p:spPr>
        <p:txBody>
          <a:bodyPr/>
          <a:lstStyle/>
          <a:p>
            <a:r>
              <a:rPr lang="en-GB"/>
              <a:t>Alignment of the ALICE MUON Spectrometer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057400"/>
          </a:xfrm>
        </p:spPr>
        <p:txBody>
          <a:bodyPr/>
          <a:lstStyle/>
          <a:p>
            <a:r>
              <a:rPr lang="en-GB" smtClean="0"/>
              <a:t>Photogrammetry</a:t>
            </a:r>
          </a:p>
          <a:p>
            <a:r>
              <a:rPr lang="en-GB" smtClean="0"/>
              <a:t>&amp;</a:t>
            </a:r>
          </a:p>
          <a:p>
            <a:r>
              <a:rPr lang="en-GB" smtClean="0"/>
              <a:t>Alignment with tracks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B7201-FCA3-4759-B878-E7777C50AAAE}" type="slidenum">
              <a:rPr lang="en-GB"/>
              <a:pPr/>
              <a:t>10</a:t>
            </a:fld>
            <a:endParaRPr lang="en-GB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Alignment with tracks : Millepede</a:t>
            </a:r>
          </a:p>
        </p:txBody>
      </p:sp>
      <p:sp>
        <p:nvSpPr>
          <p:cNvPr id="208900" name="Text Box 4"/>
          <p:cNvSpPr txBox="1">
            <a:spLocks noChangeArrowheads="1"/>
          </p:cNvSpPr>
          <p:nvPr/>
        </p:nvSpPr>
        <p:spPr bwMode="auto">
          <a:xfrm>
            <a:off x="152400" y="2819400"/>
            <a:ext cx="4419600" cy="3138488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93675" indent="-193675"/>
            <a:r>
              <a:rPr lang="en-GB">
                <a:solidFill>
                  <a:srgbClr val="CC0000"/>
                </a:solidFill>
              </a:rPr>
              <a:t>What you need to do:</a:t>
            </a:r>
            <a:endParaRPr lang="en-GB"/>
          </a:p>
          <a:p>
            <a:pPr marL="193675" indent="-193675">
              <a:buFont typeface="Arial" pitchFamily="48" charset="0"/>
              <a:buAutoNum type="arabicPeriod"/>
            </a:pPr>
            <a:r>
              <a:rPr lang="en-GB"/>
              <a:t>  Define your “alignment parameters”</a:t>
            </a:r>
          </a:p>
          <a:p>
            <a:pPr marL="568325" lvl="1" indent="-179388">
              <a:buFont typeface="Arial" pitchFamily="48" charset="0"/>
              <a:buChar char="•"/>
            </a:pPr>
            <a:r>
              <a:rPr lang="en-GB"/>
              <a:t>Global parameters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/>
              <a:t> Define your “track model” </a:t>
            </a:r>
            <a:r>
              <a:rPr lang="en-GB">
                <a:solidFill>
                  <a:srgbClr val="CC0000"/>
                </a:solidFill>
              </a:rPr>
              <a:t>(B=0)</a:t>
            </a:r>
            <a:endParaRPr lang="en-GB"/>
          </a:p>
          <a:p>
            <a:pPr marL="568325" lvl="1" indent="-179388">
              <a:buFont typeface="Arial" pitchFamily="48" charset="0"/>
              <a:buChar char="•"/>
            </a:pPr>
            <a:r>
              <a:rPr lang="en-GB"/>
              <a:t>Local parameters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/>
              <a:t> Define your “measurement”</a:t>
            </a:r>
          </a:p>
          <a:p>
            <a:pPr marL="568325" lvl="1" indent="-179388">
              <a:buFont typeface="Arial" pitchFamily="48" charset="0"/>
              <a:buChar char="•"/>
            </a:pPr>
            <a:r>
              <a:rPr lang="en-GB"/>
              <a:t>Must be sensitive to the parameters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/>
              <a:t> Write a linear expression of your </a:t>
            </a:r>
            <a:r>
              <a:rPr lang="en-GB">
                <a:sym typeface="Symbol" pitchFamily="48" charset="2"/>
              </a:rPr>
              <a:t></a:t>
            </a:r>
            <a:r>
              <a:rPr lang="en-GB" baseline="30000">
                <a:sym typeface="Symbol" pitchFamily="48" charset="2"/>
              </a:rPr>
              <a:t>2</a:t>
            </a:r>
            <a:r>
              <a:rPr lang="en-GB">
                <a:sym typeface="Symbol" pitchFamily="48" charset="2"/>
              </a:rPr>
              <a:t> to minimize:</a:t>
            </a:r>
          </a:p>
          <a:p>
            <a:pPr marL="568325" lvl="1" indent="-179388">
              <a:buFont typeface="Arial" pitchFamily="48" charset="0"/>
              <a:buChar char="•"/>
            </a:pPr>
            <a:endParaRPr lang="en-GB">
              <a:sym typeface="Symbol" pitchFamily="48" charset="2"/>
            </a:endParaRPr>
          </a:p>
          <a:p>
            <a:pPr marL="568325" lvl="1" indent="-179388">
              <a:buFont typeface="Arial" pitchFamily="48" charset="0"/>
              <a:buChar char="•"/>
            </a:pPr>
            <a:r>
              <a:rPr lang="en-GB">
                <a:sym typeface="Symbol" pitchFamily="48" charset="2"/>
              </a:rPr>
              <a:t> 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4876800" y="3062288"/>
            <a:ext cx="2471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/>
              <a:t>Per detection element:</a:t>
            </a:r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4876800" y="35814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/>
              <a:t>B=0, straight track (4 parameters)</a:t>
            </a:r>
          </a:p>
        </p:txBody>
      </p:sp>
      <p:sp>
        <p:nvSpPr>
          <p:cNvPr id="208906" name="Text Box 10"/>
          <p:cNvSpPr txBox="1">
            <a:spLocks noChangeArrowheads="1"/>
          </p:cNvSpPr>
          <p:nvPr/>
        </p:nvSpPr>
        <p:spPr bwMode="auto">
          <a:xfrm>
            <a:off x="4876800" y="4692650"/>
            <a:ext cx="4110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/>
              <a:t>X (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~</a:t>
            </a:r>
            <a:r>
              <a:rPr lang="en-GB"/>
              <a:t>1.0 </a:t>
            </a:r>
            <a:r>
              <a:rPr lang="en-GB">
                <a:sym typeface="Symbol" pitchFamily="48" charset="2"/>
              </a:rPr>
              <a:t>mm</a:t>
            </a:r>
            <a:r>
              <a:rPr lang="en-GB"/>
              <a:t>) and Y (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~0.</a:t>
            </a:r>
            <a:r>
              <a:rPr lang="en-GB"/>
              <a:t>1 </a:t>
            </a:r>
            <a:r>
              <a:rPr lang="en-GB">
                <a:sym typeface="Symbol" pitchFamily="48" charset="2"/>
              </a:rPr>
              <a:t>mm</a:t>
            </a:r>
            <a:r>
              <a:rPr lang="en-GB"/>
              <a:t>) position of hit</a:t>
            </a:r>
          </a:p>
        </p:txBody>
      </p:sp>
      <p:sp>
        <p:nvSpPr>
          <p:cNvPr id="208907" name="Line 11"/>
          <p:cNvSpPr>
            <a:spLocks noChangeShapeType="1"/>
          </p:cNvSpPr>
          <p:nvPr/>
        </p:nvSpPr>
        <p:spPr bwMode="auto">
          <a:xfrm>
            <a:off x="4191000" y="3276600"/>
            <a:ext cx="7620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8908" name="Line 12"/>
          <p:cNvSpPr>
            <a:spLocks noChangeShapeType="1"/>
          </p:cNvSpPr>
          <p:nvPr/>
        </p:nvSpPr>
        <p:spPr bwMode="auto">
          <a:xfrm>
            <a:off x="4191000" y="3810000"/>
            <a:ext cx="762000" cy="1270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8909" name="Line 13"/>
          <p:cNvSpPr>
            <a:spLocks noChangeShapeType="1"/>
          </p:cNvSpPr>
          <p:nvPr/>
        </p:nvSpPr>
        <p:spPr bwMode="auto">
          <a:xfrm>
            <a:off x="4191000" y="4343400"/>
            <a:ext cx="762000" cy="45720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6278563" y="2624138"/>
            <a:ext cx="960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b="1" u="sng">
                <a:solidFill>
                  <a:schemeClr val="accent2"/>
                </a:solidFill>
              </a:rPr>
              <a:t>MUON</a:t>
            </a:r>
          </a:p>
        </p:txBody>
      </p:sp>
      <p:pic>
        <p:nvPicPr>
          <p:cNvPr id="208923" name="Picture 27" descr="deltaxyph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6163" y="3124200"/>
            <a:ext cx="909637" cy="247650"/>
          </a:xfrm>
          <a:prstGeom prst="rect">
            <a:avLst/>
          </a:prstGeom>
          <a:noFill/>
        </p:spPr>
      </p:pic>
      <p:pic>
        <p:nvPicPr>
          <p:cNvPr id="208924" name="Picture 28" descr="tracke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3962400"/>
            <a:ext cx="2343150" cy="566738"/>
          </a:xfrm>
          <a:prstGeom prst="rect">
            <a:avLst/>
          </a:prstGeom>
          <a:noFill/>
        </p:spPr>
      </p:pic>
      <p:pic>
        <p:nvPicPr>
          <p:cNvPr id="208926" name="Picture 30" descr="chi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360988"/>
            <a:ext cx="6259513" cy="735012"/>
          </a:xfrm>
          <a:prstGeom prst="rect">
            <a:avLst/>
          </a:prstGeom>
          <a:noFill/>
        </p:spPr>
      </p:pic>
      <p:sp>
        <p:nvSpPr>
          <p:cNvPr id="208927" name="Text Box 31"/>
          <p:cNvSpPr txBox="1">
            <a:spLocks noChangeArrowheads="1"/>
          </p:cNvSpPr>
          <p:nvPr/>
        </p:nvSpPr>
        <p:spPr bwMode="auto">
          <a:xfrm>
            <a:off x="76200" y="685800"/>
            <a:ext cx="89916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dirty="0"/>
              <a:t> Developed by V. </a:t>
            </a:r>
            <a:r>
              <a:rPr lang="en-GB" dirty="0" err="1"/>
              <a:t>Blobel</a:t>
            </a:r>
            <a:r>
              <a:rPr lang="en-GB" dirty="0"/>
              <a:t>: </a:t>
            </a:r>
            <a:r>
              <a:rPr lang="en-GB" u="sng" dirty="0">
                <a:solidFill>
                  <a:schemeClr val="accent2"/>
                </a:solidFill>
              </a:rPr>
              <a:t>http://</a:t>
            </a:r>
            <a:r>
              <a:rPr lang="en-GB" u="sng" dirty="0" err="1">
                <a:solidFill>
                  <a:schemeClr val="accent2"/>
                </a:solidFill>
              </a:rPr>
              <a:t>www.desy.de/~blobel/wwwmille.html</a:t>
            </a:r>
            <a:endParaRPr lang="en-GB" dirty="0"/>
          </a:p>
          <a:p>
            <a:pPr>
              <a:buFontTx/>
              <a:buChar char="•"/>
            </a:pPr>
            <a:r>
              <a:rPr lang="en-GB" dirty="0"/>
              <a:t> </a:t>
            </a:r>
            <a:r>
              <a:rPr lang="en-GB" dirty="0" err="1">
                <a:solidFill>
                  <a:srgbClr val="CC0000"/>
                </a:solidFill>
              </a:rPr>
              <a:t>AliMillepede</a:t>
            </a:r>
            <a:r>
              <a:rPr lang="en-GB" dirty="0"/>
              <a:t>, modified from a </a:t>
            </a:r>
            <a:r>
              <a:rPr lang="en-GB" dirty="0" err="1"/>
              <a:t>c</a:t>
            </a:r>
            <a:r>
              <a:rPr lang="en-GB" dirty="0"/>
              <a:t>++ translation by S. </a:t>
            </a:r>
            <a:r>
              <a:rPr lang="en-GB" dirty="0" err="1"/>
              <a:t>Viret</a:t>
            </a:r>
            <a:r>
              <a:rPr lang="en-GB" dirty="0"/>
              <a:t> (</a:t>
            </a:r>
            <a:r>
              <a:rPr lang="en-GB" dirty="0" err="1"/>
              <a:t>LHCb</a:t>
            </a:r>
            <a:r>
              <a:rPr lang="en-GB" dirty="0"/>
              <a:t>) of original </a:t>
            </a:r>
            <a:r>
              <a:rPr lang="en-GB" dirty="0" err="1"/>
              <a:t>fortran</a:t>
            </a:r>
            <a:r>
              <a:rPr lang="en-GB" dirty="0"/>
              <a:t> package:</a:t>
            </a:r>
            <a:r>
              <a:rPr lang="en-GB" dirty="0" smtClean="0"/>
              <a:t> </a:t>
            </a:r>
          </a:p>
          <a:p>
            <a:r>
              <a:rPr lang="en-US" u="sng" dirty="0" smtClean="0">
                <a:solidFill>
                  <a:schemeClr val="accent2"/>
                </a:solidFill>
                <a:latin typeface="Times New Roman" pitchFamily="48" charset="0"/>
              </a:rPr>
              <a:t>http://</a:t>
            </a:r>
            <a:r>
              <a:rPr lang="en-US" u="sng" dirty="0" err="1" smtClean="0">
                <a:solidFill>
                  <a:schemeClr val="accent2"/>
                </a:solidFill>
                <a:latin typeface="Times New Roman" pitchFamily="48" charset="0"/>
              </a:rPr>
              <a:t>alisoft.cern.ch/viewvc/trunk/STEER/AliMillepede.cxx?root</a:t>
            </a:r>
            <a:r>
              <a:rPr lang="en-US" u="sng" dirty="0" smtClean="0">
                <a:solidFill>
                  <a:schemeClr val="accent2"/>
                </a:solidFill>
                <a:latin typeface="Times New Roman" pitchFamily="48" charset="0"/>
              </a:rPr>
              <a:t>=</a:t>
            </a:r>
            <a:r>
              <a:rPr lang="en-US" u="sng" dirty="0" err="1" smtClean="0">
                <a:solidFill>
                  <a:schemeClr val="accent2"/>
                </a:solidFill>
                <a:latin typeface="Times New Roman" pitchFamily="48" charset="0"/>
              </a:rPr>
              <a:t>AliRoot&amp;view</a:t>
            </a:r>
            <a:r>
              <a:rPr lang="en-US" u="sng" dirty="0" smtClean="0">
                <a:solidFill>
                  <a:schemeClr val="accent2"/>
                </a:solidFill>
                <a:latin typeface="Times New Roman" pitchFamily="48" charset="0"/>
              </a:rPr>
              <a:t>=log</a:t>
            </a:r>
            <a:endParaRPr lang="en-GB" dirty="0" smtClean="0"/>
          </a:p>
          <a:p>
            <a:pPr>
              <a:buFontTx/>
              <a:buChar char="•"/>
            </a:pPr>
            <a:r>
              <a:rPr lang="en-GB" dirty="0"/>
              <a:t> </a:t>
            </a:r>
            <a:r>
              <a:rPr lang="en-GB" dirty="0" err="1"/>
              <a:t>AliMUONAlignment</a:t>
            </a:r>
            <a:r>
              <a:rPr lang="en-GB" dirty="0"/>
              <a:t>, MUON specific alignment code using </a:t>
            </a:r>
            <a:r>
              <a:rPr lang="en-GB" dirty="0" err="1"/>
              <a:t>AliMillepede</a:t>
            </a:r>
            <a:r>
              <a:rPr lang="en-GB" dirty="0" smtClean="0"/>
              <a:t>:</a:t>
            </a:r>
          </a:p>
          <a:p>
            <a:r>
              <a:rPr lang="en-US" u="sng" dirty="0" err="1" smtClean="0">
                <a:solidFill>
                  <a:schemeClr val="accent2"/>
                </a:solidFill>
                <a:latin typeface="Times New Roman" pitchFamily="48" charset="0"/>
              </a:rPr>
              <a:t>http://alisoft.cern.ch/viewvc/trunk/MUON/AliMUONAlignment.cxx?root</a:t>
            </a:r>
            <a:r>
              <a:rPr lang="en-US" u="sng" dirty="0" smtClean="0">
                <a:solidFill>
                  <a:schemeClr val="accent2"/>
                </a:solidFill>
                <a:latin typeface="Times New Roman" pitchFamily="48" charset="0"/>
              </a:rPr>
              <a:t>=</a:t>
            </a:r>
            <a:r>
              <a:rPr lang="en-US" u="sng" dirty="0" err="1" smtClean="0">
                <a:solidFill>
                  <a:schemeClr val="accent2"/>
                </a:solidFill>
                <a:latin typeface="Times New Roman" pitchFamily="48" charset="0"/>
              </a:rPr>
              <a:t>AliRoot&amp;view</a:t>
            </a:r>
            <a:r>
              <a:rPr lang="en-US" u="sng" dirty="0" smtClean="0">
                <a:solidFill>
                  <a:schemeClr val="accent2"/>
                </a:solidFill>
                <a:latin typeface="Times New Roman" pitchFamily="48" charset="0"/>
              </a:rPr>
              <a:t>=log</a:t>
            </a:r>
            <a:endParaRPr lang="en-GB" dirty="0">
              <a:latin typeface="Times New Roman" pitchFamily="48" charset="0"/>
            </a:endParaRPr>
          </a:p>
        </p:txBody>
      </p:sp>
      <p:sp>
        <p:nvSpPr>
          <p:cNvPr id="208928" name="Line 32"/>
          <p:cNvSpPr>
            <a:spLocks noChangeShapeType="1"/>
          </p:cNvSpPr>
          <p:nvPr/>
        </p:nvSpPr>
        <p:spPr bwMode="auto">
          <a:xfrm>
            <a:off x="152400" y="2532063"/>
            <a:ext cx="883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65C36-A503-4486-9A8F-DAA2D2E401E8}" type="slidenum">
              <a:rPr lang="en-GB"/>
              <a:pPr/>
              <a:t>11</a:t>
            </a:fld>
            <a:endParaRPr lang="en-GB"/>
          </a:p>
        </p:txBody>
      </p:sp>
      <p:pic>
        <p:nvPicPr>
          <p:cNvPr id="230412" name="Picture 12" descr="anAlignResVsNTrack_BOffXY03T03_cst9R111111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665163"/>
            <a:ext cx="7162800" cy="4973637"/>
          </a:xfrm>
          <a:prstGeom prst="rect">
            <a:avLst/>
          </a:prstGeom>
          <a:noFill/>
        </p:spPr>
      </p:pic>
      <p:sp>
        <p:nvSpPr>
          <p:cNvPr id="230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Current Results B=0, N track dependence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0" y="758825"/>
            <a:ext cx="20478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/>
              <a:t>Input misalignments:</a:t>
            </a:r>
          </a:p>
          <a:p>
            <a:pPr>
              <a:buFontTx/>
              <a:buChar char="•"/>
            </a:pPr>
            <a:r>
              <a:rPr lang="en-GB" sz="1600"/>
              <a:t> Uniform </a:t>
            </a:r>
          </a:p>
          <a:p>
            <a:pPr>
              <a:buFontTx/>
              <a:buChar char="•"/>
            </a:pPr>
            <a:r>
              <a:rPr lang="en-GB" sz="1600"/>
              <a:t> |</a:t>
            </a:r>
            <a:r>
              <a:rPr lang="en-GB" sz="1600">
                <a:sym typeface="Symbol" pitchFamily="48" charset="2"/>
              </a:rPr>
              <a:t></a:t>
            </a:r>
            <a:r>
              <a:rPr lang="en-GB" sz="1600" baseline="-25000">
                <a:sym typeface="Symbol" pitchFamily="48" charset="2"/>
              </a:rPr>
              <a:t>X,Y</a:t>
            </a:r>
            <a:r>
              <a:rPr lang="en-GB" sz="1600"/>
              <a:t>|&lt;300 </a:t>
            </a:r>
            <a:r>
              <a:rPr lang="en-GB" sz="1600">
                <a:sym typeface="Symbol" pitchFamily="48" charset="2"/>
              </a:rPr>
              <a:t>m</a:t>
            </a:r>
          </a:p>
          <a:p>
            <a:pPr>
              <a:buFontTx/>
              <a:buChar char="•"/>
            </a:pPr>
            <a:r>
              <a:rPr lang="en-GB" sz="1600">
                <a:sym typeface="Symbol" pitchFamily="48" charset="2"/>
              </a:rPr>
              <a:t> |</a:t>
            </a:r>
            <a:r>
              <a:rPr lang="en-GB" sz="1600" baseline="-25000">
                <a:sym typeface="Symbol" pitchFamily="48" charset="2"/>
              </a:rPr>
              <a:t></a:t>
            </a:r>
            <a:r>
              <a:rPr lang="en-GB" sz="1600"/>
              <a:t>|&lt; 5</a:t>
            </a:r>
            <a:r>
              <a:rPr lang="en-GB" altLang="ja-JP" sz="1600"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00</a:t>
            </a:r>
            <a:r>
              <a:rPr lang="en-GB" sz="1600"/>
              <a:t> </a:t>
            </a:r>
            <a:r>
              <a:rPr lang="en-GB" sz="1600">
                <a:sym typeface="Symbol" pitchFamily="48" charset="2"/>
              </a:rPr>
              <a:t>rad</a:t>
            </a:r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3559175" y="5683250"/>
            <a:ext cx="3984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9900"/>
                </a:solidFill>
              </a:rPr>
              <a:t>100k - 150k is a reasonable number</a:t>
            </a:r>
            <a:endParaRPr lang="en-GB" dirty="0">
              <a:solidFill>
                <a:srgbClr val="FF3300"/>
              </a:solidFill>
            </a:endParaRPr>
          </a:p>
          <a:p>
            <a:r>
              <a:rPr lang="en-GB" dirty="0">
                <a:solidFill>
                  <a:srgbClr val="FF3300"/>
                </a:solidFill>
              </a:rPr>
              <a:t>Need more realistic events</a:t>
            </a: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3057525" y="790575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5397500" y="790575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4" name="Rectangle 14"/>
          <p:cNvSpPr>
            <a:spLocks noChangeArrowheads="1"/>
          </p:cNvSpPr>
          <p:nvPr/>
        </p:nvSpPr>
        <p:spPr bwMode="auto">
          <a:xfrm>
            <a:off x="7737475" y="790575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5" name="Rectangle 15"/>
          <p:cNvSpPr>
            <a:spLocks noChangeArrowheads="1"/>
          </p:cNvSpPr>
          <p:nvPr/>
        </p:nvSpPr>
        <p:spPr bwMode="auto">
          <a:xfrm>
            <a:off x="3048000" y="3219450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5387975" y="3219450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7" name="Rectangle 17"/>
          <p:cNvSpPr>
            <a:spLocks noChangeArrowheads="1"/>
          </p:cNvSpPr>
          <p:nvPr/>
        </p:nvSpPr>
        <p:spPr bwMode="auto">
          <a:xfrm>
            <a:off x="7727950" y="3219450"/>
            <a:ext cx="287338" cy="1979613"/>
          </a:xfrm>
          <a:prstGeom prst="rect">
            <a:avLst/>
          </a:prstGeom>
          <a:solidFill>
            <a:srgbClr val="F8D93D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0418" name="Text Box 18"/>
          <p:cNvSpPr txBox="1">
            <a:spLocks noChangeArrowheads="1"/>
          </p:cNvSpPr>
          <p:nvPr/>
        </p:nvSpPr>
        <p:spPr bwMode="auto">
          <a:xfrm>
            <a:off x="42863" y="3733800"/>
            <a:ext cx="201453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CC0000"/>
                </a:solidFill>
              </a:rPr>
              <a:t>Alignment precision: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</a:rPr>
              <a:t> RMS</a:t>
            </a:r>
            <a:r>
              <a:rPr lang="en-GB" sz="1600" baseline="-25000">
                <a:solidFill>
                  <a:srgbClr val="CC0000"/>
                </a:solidFill>
              </a:rPr>
              <a:t>X</a:t>
            </a:r>
            <a:r>
              <a:rPr lang="en-GB" sz="1600">
                <a:solidFill>
                  <a:srgbClr val="CC0000"/>
                </a:solidFill>
              </a:rPr>
              <a:t> = 20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m</a:t>
            </a:r>
            <a:r>
              <a:rPr lang="en-GB" sz="1600">
                <a:solidFill>
                  <a:srgbClr val="CC0000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</a:rPr>
              <a:t> RMS</a:t>
            </a:r>
            <a:r>
              <a:rPr lang="en-GB" sz="1600" baseline="-25000">
                <a:solidFill>
                  <a:srgbClr val="CC0000"/>
                </a:solidFill>
              </a:rPr>
              <a:t>Y</a:t>
            </a:r>
            <a:r>
              <a:rPr lang="en-GB" sz="1600">
                <a:solidFill>
                  <a:srgbClr val="CC0000"/>
                </a:solidFill>
              </a:rPr>
              <a:t> = 10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m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 RMS</a:t>
            </a:r>
            <a:r>
              <a:rPr lang="en-GB" sz="1600" baseline="-25000">
                <a:solidFill>
                  <a:srgbClr val="CC0000"/>
                </a:solidFill>
                <a:sym typeface="Symbol" pitchFamily="48" charset="2"/>
              </a:rPr>
              <a:t></a:t>
            </a:r>
            <a:r>
              <a:rPr lang="en-GB" sz="1600">
                <a:solidFill>
                  <a:srgbClr val="CC0000"/>
                </a:solidFill>
              </a:rPr>
              <a:t> = 20</a:t>
            </a:r>
            <a:r>
              <a:rPr lang="en-GB" altLang="ja-JP" sz="1600">
                <a:solidFill>
                  <a:srgbClr val="CC0000"/>
                </a:solidFill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rad</a:t>
            </a:r>
          </a:p>
        </p:txBody>
      </p:sp>
      <p:sp>
        <p:nvSpPr>
          <p:cNvPr id="230419" name="Text Box 19"/>
          <p:cNvSpPr txBox="1">
            <a:spLocks noChangeArrowheads="1"/>
          </p:cNvSpPr>
          <p:nvPr/>
        </p:nvSpPr>
        <p:spPr bwMode="auto">
          <a:xfrm>
            <a:off x="0" y="5525869"/>
            <a:ext cx="289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dirty="0">
                <a:solidFill>
                  <a:srgbClr val="009900"/>
                </a:solidFill>
              </a:rPr>
              <a:t> All stations </a:t>
            </a:r>
            <a:r>
              <a:rPr lang="en-GB" dirty="0" smtClean="0">
                <a:solidFill>
                  <a:srgbClr val="009900"/>
                </a:solidFill>
              </a:rPr>
              <a:t>are </a:t>
            </a:r>
            <a:r>
              <a:rPr lang="en-GB" dirty="0">
                <a:solidFill>
                  <a:srgbClr val="009900"/>
                </a:solidFill>
              </a:rPr>
              <a:t>included</a:t>
            </a:r>
          </a:p>
          <a:p>
            <a:pPr>
              <a:buFontTx/>
              <a:buChar char="•"/>
            </a:pP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smtClean="0">
                <a:solidFill>
                  <a:srgbClr val="009900"/>
                </a:solidFill>
              </a:rPr>
              <a:t>C</a:t>
            </a:r>
            <a:r>
              <a:rPr lang="en-GB" dirty="0" smtClean="0">
                <a:solidFill>
                  <a:srgbClr val="009900"/>
                </a:solidFill>
              </a:rPr>
              <a:t>onstrains </a:t>
            </a:r>
            <a:r>
              <a:rPr lang="en-GB" dirty="0">
                <a:solidFill>
                  <a:srgbClr val="009900"/>
                </a:solidFill>
              </a:rPr>
              <a:t>are essential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885F-02C3-46BC-954B-5BCF41A5B16A}" type="slidenum">
              <a:rPr lang="en-GB"/>
              <a:pPr/>
              <a:t>12</a:t>
            </a:fld>
            <a:endParaRPr lang="en-GB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Realistic / Pessimistic  B=0</a:t>
            </a:r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0" y="762000"/>
            <a:ext cx="20478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/>
              <a:t>Input misalignments:</a:t>
            </a:r>
          </a:p>
          <a:p>
            <a:pPr>
              <a:buFontTx/>
              <a:buChar char="•"/>
            </a:pPr>
            <a:r>
              <a:rPr lang="en-GB" sz="1600"/>
              <a:t> Gaussian </a:t>
            </a:r>
          </a:p>
          <a:p>
            <a:pPr>
              <a:buFontTx/>
              <a:buChar char="•"/>
            </a:pPr>
            <a:r>
              <a:rPr lang="en-GB" sz="1600"/>
              <a:t> </a:t>
            </a:r>
            <a:r>
              <a:rPr lang="en-GB" sz="1600">
                <a:sym typeface="Symbol" pitchFamily="48" charset="2"/>
              </a:rPr>
              <a:t></a:t>
            </a:r>
            <a:r>
              <a:rPr lang="en-GB" sz="1600" baseline="-25000">
                <a:sym typeface="Symbol" pitchFamily="48" charset="2"/>
              </a:rPr>
              <a:t>X,Y</a:t>
            </a:r>
            <a:r>
              <a:rPr lang="en-GB" sz="1600"/>
              <a:t>=500 </a:t>
            </a:r>
            <a:r>
              <a:rPr lang="en-GB" sz="1600">
                <a:sym typeface="Symbol" pitchFamily="48" charset="2"/>
              </a:rPr>
              <a:t>m</a:t>
            </a:r>
          </a:p>
          <a:p>
            <a:pPr>
              <a:buFontTx/>
              <a:buChar char="•"/>
            </a:pPr>
            <a:r>
              <a:rPr lang="en-GB" sz="1600">
                <a:sym typeface="Symbol" pitchFamily="48" charset="2"/>
              </a:rPr>
              <a:t> </a:t>
            </a:r>
            <a:r>
              <a:rPr lang="en-GB" sz="1600" baseline="-25000">
                <a:sym typeface="Symbol" pitchFamily="48" charset="2"/>
              </a:rPr>
              <a:t></a:t>
            </a:r>
            <a:r>
              <a:rPr lang="en-GB" sz="1600"/>
              <a:t>= 900 </a:t>
            </a:r>
            <a:r>
              <a:rPr lang="en-GB" sz="1600">
                <a:sym typeface="Symbol" pitchFamily="48" charset="2"/>
              </a:rPr>
              <a:t>rad</a:t>
            </a:r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2743200" y="3232150"/>
            <a:ext cx="6172200" cy="349250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600"/>
              <a:t>Generated 320k “pp muon” events -&gt; 46k used out of 210k tracks</a:t>
            </a:r>
            <a:endParaRPr lang="en-GB" sz="1600">
              <a:sym typeface="Symbol" pitchFamily="48" charset="2"/>
            </a:endParaRPr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0" y="4953000"/>
            <a:ext cx="2743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>
                <a:solidFill>
                  <a:srgbClr val="FF3300"/>
                </a:solidFill>
              </a:rPr>
              <a:t> Encouraging!</a:t>
            </a:r>
          </a:p>
          <a:p>
            <a:pPr>
              <a:buFontTx/>
              <a:buChar char="•"/>
            </a:pPr>
            <a:r>
              <a:rPr lang="en-GB">
                <a:solidFill>
                  <a:srgbClr val="FF3300"/>
                </a:solidFill>
              </a:rPr>
              <a:t> Further test needed (constraints)</a:t>
            </a:r>
          </a:p>
          <a:p>
            <a:pPr>
              <a:buFontTx/>
              <a:buChar char="•"/>
            </a:pPr>
            <a:r>
              <a:rPr lang="en-GB">
                <a:solidFill>
                  <a:srgbClr val="FF3300"/>
                </a:solidFill>
              </a:rPr>
              <a:t> Higher statistics</a:t>
            </a:r>
            <a:endParaRPr lang="en-GB">
              <a:solidFill>
                <a:srgbClr val="009900"/>
              </a:solidFill>
            </a:endParaRPr>
          </a:p>
        </p:txBody>
      </p:sp>
      <p:pic>
        <p:nvPicPr>
          <p:cNvPr id="257030" name="Picture 6" descr="anMisAlign_XY05T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609600"/>
            <a:ext cx="6527800" cy="2606675"/>
          </a:xfrm>
          <a:prstGeom prst="rect">
            <a:avLst/>
          </a:prstGeom>
          <a:noFill/>
        </p:spPr>
      </p:pic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42863" y="3733800"/>
            <a:ext cx="2014537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CC0000"/>
                </a:solidFill>
              </a:rPr>
              <a:t>Alignment precision: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</a:rPr>
              <a:t> RMS</a:t>
            </a:r>
            <a:r>
              <a:rPr lang="en-GB" sz="1600" baseline="-25000">
                <a:solidFill>
                  <a:srgbClr val="CC0000"/>
                </a:solidFill>
              </a:rPr>
              <a:t>X</a:t>
            </a:r>
            <a:r>
              <a:rPr lang="en-GB" sz="1600">
                <a:solidFill>
                  <a:srgbClr val="CC0000"/>
                </a:solidFill>
              </a:rPr>
              <a:t> = 58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m</a:t>
            </a:r>
            <a:r>
              <a:rPr lang="en-GB" sz="1600">
                <a:solidFill>
                  <a:srgbClr val="CC0000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</a:rPr>
              <a:t> RMS</a:t>
            </a:r>
            <a:r>
              <a:rPr lang="en-GB" sz="1600" baseline="-25000">
                <a:solidFill>
                  <a:srgbClr val="CC0000"/>
                </a:solidFill>
              </a:rPr>
              <a:t>Y</a:t>
            </a:r>
            <a:r>
              <a:rPr lang="en-GB" sz="1600">
                <a:solidFill>
                  <a:srgbClr val="CC0000"/>
                </a:solidFill>
              </a:rPr>
              <a:t> = 44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m</a:t>
            </a:r>
          </a:p>
          <a:p>
            <a:pPr>
              <a:buFontTx/>
              <a:buChar char="•"/>
            </a:pP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 RMS</a:t>
            </a:r>
            <a:r>
              <a:rPr lang="en-GB" sz="1600" baseline="-25000">
                <a:solidFill>
                  <a:srgbClr val="CC0000"/>
                </a:solidFill>
                <a:sym typeface="Symbol" pitchFamily="48" charset="2"/>
              </a:rPr>
              <a:t></a:t>
            </a:r>
            <a:r>
              <a:rPr lang="en-GB" sz="1600">
                <a:solidFill>
                  <a:srgbClr val="CC0000"/>
                </a:solidFill>
              </a:rPr>
              <a:t> = 79</a:t>
            </a:r>
            <a:r>
              <a:rPr lang="en-GB" altLang="ja-JP" sz="1600">
                <a:solidFill>
                  <a:srgbClr val="CC0000"/>
                </a:solidFill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 </a:t>
            </a:r>
            <a:r>
              <a:rPr lang="en-GB" sz="1600">
                <a:solidFill>
                  <a:srgbClr val="CC0000"/>
                </a:solidFill>
                <a:sym typeface="Symbol" pitchFamily="48" charset="2"/>
              </a:rPr>
              <a:t>rad</a:t>
            </a:r>
          </a:p>
        </p:txBody>
      </p:sp>
      <p:sp>
        <p:nvSpPr>
          <p:cNvPr id="257034" name="Text Box 10"/>
          <p:cNvSpPr txBox="1">
            <a:spLocks noChangeArrowheads="1"/>
          </p:cNvSpPr>
          <p:nvPr/>
        </p:nvSpPr>
        <p:spPr bwMode="auto">
          <a:xfrm>
            <a:off x="76200" y="1828800"/>
            <a:ext cx="2667000" cy="1327150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600"/>
              <a:t>v4-07-00</a:t>
            </a:r>
          </a:p>
          <a:p>
            <a:r>
              <a:rPr lang="en-GB" sz="1600"/>
              <a:t>AliGenMuonCocktailpp event:</a:t>
            </a:r>
          </a:p>
          <a:p>
            <a:pPr>
              <a:buFontTx/>
              <a:buChar char="•"/>
            </a:pPr>
            <a:r>
              <a:rPr lang="en-GB" sz="1600"/>
              <a:t> At least 1 muon</a:t>
            </a:r>
          </a:p>
          <a:p>
            <a:pPr>
              <a:buFontTx/>
              <a:buChar char="•"/>
            </a:pPr>
            <a:r>
              <a:rPr lang="en-GB" sz="1600"/>
              <a:t> No soft pt cut </a:t>
            </a:r>
          </a:p>
        </p:txBody>
      </p:sp>
      <p:pic>
        <p:nvPicPr>
          <p:cNvPr id="257036" name="Picture 12" descr="ResPDC07DE05o_400k_cst9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3975" y="3810000"/>
            <a:ext cx="6550025" cy="256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A9571-3F00-4FDD-BF30-0D1FEC465258}" type="slidenum">
              <a:rPr lang="en-GB"/>
              <a:pPr/>
              <a:t>13</a:t>
            </a:fld>
            <a:endParaRPr lang="en-GB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Latest developments / updates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712788"/>
            <a:ext cx="8281987" cy="5764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 Alignment evaluation and validation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3300"/>
                </a:solidFill>
              </a:rPr>
              <a:t>Study the alignment performance using the track residuals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</a:t>
            </a:r>
            <a:r>
              <a:rPr lang="en-GB" dirty="0"/>
              <a:t>(Half-)Chamber degrees of freedom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 </a:t>
            </a:r>
            <a:r>
              <a:rPr lang="en-GB" dirty="0">
                <a:solidFill>
                  <a:srgbClr val="009900"/>
                </a:solidFill>
              </a:rPr>
              <a:t>Possibility to generate (</a:t>
            </a:r>
            <a:r>
              <a:rPr lang="en-GB" dirty="0" err="1">
                <a:solidFill>
                  <a:srgbClr val="009900"/>
                </a:solidFill>
              </a:rPr>
              <a:t>half)chamber</a:t>
            </a:r>
            <a:r>
              <a:rPr lang="en-GB" dirty="0">
                <a:solidFill>
                  <a:srgbClr val="009900"/>
                </a:solidFill>
              </a:rPr>
              <a:t> misalignments included to </a:t>
            </a:r>
            <a:r>
              <a:rPr lang="en-GB" dirty="0" err="1">
                <a:solidFill>
                  <a:srgbClr val="009900"/>
                </a:solidFill>
              </a:rPr>
              <a:t>AliMUONGeometryMisAligner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 </a:t>
            </a:r>
            <a:r>
              <a:rPr lang="en-GB" dirty="0">
                <a:solidFill>
                  <a:srgbClr val="FF3300"/>
                </a:solidFill>
              </a:rPr>
              <a:t>Extend alignment code to include (half-)chamber degrees of freedom</a:t>
            </a:r>
          </a:p>
          <a:p>
            <a:pPr lvl="2">
              <a:lnSpc>
                <a:spcPct val="90000"/>
              </a:lnSpc>
            </a:pPr>
            <a:r>
              <a:rPr lang="en-GB" dirty="0"/>
              <a:t> </a:t>
            </a:r>
            <a:r>
              <a:rPr lang="en-GB" dirty="0">
                <a:solidFill>
                  <a:srgbClr val="009900"/>
                </a:solidFill>
              </a:rPr>
              <a:t>Math for derivatives calculation</a:t>
            </a: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FF3300"/>
                </a:solidFill>
              </a:rPr>
              <a:t>Implementation into </a:t>
            </a:r>
            <a:r>
              <a:rPr lang="en-GB" dirty="0" err="1">
                <a:solidFill>
                  <a:srgbClr val="FF3300"/>
                </a:solidFill>
              </a:rPr>
              <a:t>AliMUONAlignment</a:t>
            </a:r>
            <a:endParaRPr lang="en-GB" dirty="0">
              <a:solidFill>
                <a:srgbClr val="FF330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CC0000"/>
                </a:solidFill>
              </a:rPr>
              <a:t>Test with expected (half-)chambers misalignments</a:t>
            </a:r>
            <a:r>
              <a:rPr lang="en-GB" dirty="0">
                <a:solidFill>
                  <a:srgbClr val="FF33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dirty="0"/>
              <a:t> Remaining translation and 2 rotations degrees of freedom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 </a:t>
            </a:r>
            <a:r>
              <a:rPr lang="en-GB" dirty="0">
                <a:solidFill>
                  <a:srgbClr val="009900"/>
                </a:solidFill>
              </a:rPr>
              <a:t>Possibility to generate misalignments along </a:t>
            </a:r>
            <a:r>
              <a:rPr lang="en-GB" dirty="0" err="1">
                <a:solidFill>
                  <a:srgbClr val="009900"/>
                </a:solidFill>
              </a:rPr>
              <a:t>z</a:t>
            </a:r>
            <a:r>
              <a:rPr lang="en-GB" dirty="0">
                <a:solidFill>
                  <a:srgbClr val="009900"/>
                </a:solidFill>
              </a:rPr>
              <a:t> and around </a:t>
            </a:r>
            <a:r>
              <a:rPr lang="en-GB" dirty="0" err="1">
                <a:solidFill>
                  <a:srgbClr val="009900"/>
                </a:solidFill>
              </a:rPr>
              <a:t>x</a:t>
            </a:r>
            <a:r>
              <a:rPr lang="en-GB" dirty="0">
                <a:solidFill>
                  <a:srgbClr val="009900"/>
                </a:solidFill>
              </a:rPr>
              <a:t> and </a:t>
            </a:r>
            <a:r>
              <a:rPr lang="en-GB" dirty="0" err="1">
                <a:solidFill>
                  <a:srgbClr val="009900"/>
                </a:solidFill>
              </a:rPr>
              <a:t>y</a:t>
            </a:r>
            <a:endParaRPr lang="en-GB" dirty="0"/>
          </a:p>
          <a:p>
            <a:pPr lvl="1">
              <a:lnSpc>
                <a:spcPct val="90000"/>
              </a:lnSpc>
            </a:pPr>
            <a:r>
              <a:rPr lang="en-GB" dirty="0"/>
              <a:t> </a:t>
            </a:r>
            <a:r>
              <a:rPr lang="en-GB" dirty="0">
                <a:solidFill>
                  <a:srgbClr val="FF3300"/>
                </a:solidFill>
              </a:rPr>
              <a:t>Extend alignment code to include them</a:t>
            </a: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9900"/>
                </a:solidFill>
              </a:rPr>
              <a:t>Math for derivatives calculation</a:t>
            </a: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FF3300"/>
                </a:solidFill>
              </a:rPr>
              <a:t>Implementation into </a:t>
            </a:r>
            <a:r>
              <a:rPr lang="en-GB" dirty="0" err="1">
                <a:solidFill>
                  <a:srgbClr val="FF3300"/>
                </a:solidFill>
              </a:rPr>
              <a:t>AliMUONAlignment</a:t>
            </a:r>
            <a:endParaRPr lang="en-GB" dirty="0">
              <a:solidFill>
                <a:srgbClr val="FF330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CC0000"/>
                </a:solidFill>
              </a:rPr>
              <a:t>Test with expected misalignments</a:t>
            </a:r>
          </a:p>
          <a:p>
            <a:pPr lvl="2">
              <a:lnSpc>
                <a:spcPct val="90000"/>
              </a:lnSpc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CC0000"/>
                </a:solidFill>
              </a:rPr>
              <a:t>Test physics impact</a:t>
            </a:r>
            <a:r>
              <a:rPr lang="en-GB" dirty="0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MUON Calibration: Alignment requirements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Size of raw data (</a:t>
            </a:r>
            <a:r>
              <a:rPr lang="en-US" dirty="0" err="1" smtClean="0"/>
              <a:t>muon</a:t>
            </a:r>
            <a:r>
              <a:rPr lang="en-US" dirty="0" smtClean="0"/>
              <a:t> stream) to be copied on disk: 25 G</a:t>
            </a:r>
          </a:p>
          <a:p>
            <a:r>
              <a:rPr lang="en-US" dirty="0" smtClean="0"/>
              <a:t> Access to OCDB: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During raw data reconstruction to all relevant entries: MUON, </a:t>
            </a:r>
          </a:p>
          <a:p>
            <a:pPr lvl="1">
              <a:buNone/>
            </a:pPr>
            <a:r>
              <a:rPr lang="en-US" dirty="0" smtClean="0">
                <a:solidFill>
                  <a:srgbClr val="0000CC"/>
                </a:solidFill>
              </a:rPr>
              <a:t>ITS(SPD), FMD, ...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During alignment phase to MUON/Align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0000"/>
                </a:solidFill>
              </a:rPr>
              <a:t>Need of AliRoot reconstruction: </a:t>
            </a:r>
            <a:r>
              <a:rPr lang="en-US" dirty="0" smtClean="0">
                <a:solidFill>
                  <a:srgbClr val="FF0000"/>
                </a:solidFill>
              </a:rPr>
              <a:t>Yes</a:t>
            </a:r>
          </a:p>
          <a:p>
            <a:r>
              <a:rPr lang="en-US" dirty="0" smtClean="0"/>
              <a:t> Needed CPU: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Reconstruction of raw data up to </a:t>
            </a:r>
            <a:r>
              <a:rPr lang="en-US" dirty="0" err="1" smtClean="0">
                <a:solidFill>
                  <a:srgbClr val="0000CC"/>
                </a:solidFill>
              </a:rPr>
              <a:t>ESDs</a:t>
            </a:r>
            <a:r>
              <a:rPr lang="en-US" dirty="0" smtClean="0">
                <a:solidFill>
                  <a:srgbClr val="0000CC"/>
                </a:solidFill>
              </a:rPr>
              <a:t> level:</a:t>
            </a:r>
          </a:p>
          <a:p>
            <a:pPr lvl="1">
              <a:buNone/>
            </a:pPr>
            <a:r>
              <a:rPr lang="en-US" dirty="0" smtClean="0">
                <a:solidFill>
                  <a:srgbClr val="0000CC"/>
                </a:solidFill>
              </a:rPr>
              <a:t>12 CPU days </a:t>
            </a:r>
            <a:r>
              <a:rPr lang="en-US" dirty="0" smtClean="0">
                <a:solidFill>
                  <a:srgbClr val="FF0000"/>
                </a:solidFill>
              </a:rPr>
              <a:t>*2 (minimum number of reconstruction passes)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Reading </a:t>
            </a:r>
            <a:r>
              <a:rPr lang="en-US" dirty="0" err="1" smtClean="0">
                <a:solidFill>
                  <a:srgbClr val="0000CC"/>
                </a:solidFill>
              </a:rPr>
              <a:t>ESDs</a:t>
            </a:r>
            <a:r>
              <a:rPr lang="en-US" dirty="0" smtClean="0">
                <a:solidFill>
                  <a:srgbClr val="0000CC"/>
                </a:solidFill>
              </a:rPr>
              <a:t> and running alignment code : ~10h (include various test for optimization</a:t>
            </a:r>
          </a:p>
          <a:p>
            <a:r>
              <a:rPr lang="en-US" dirty="0" smtClean="0"/>
              <a:t> Output size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>
                <a:solidFill>
                  <a:srgbClr val="0000CC"/>
                </a:solidFill>
              </a:rPr>
              <a:t>ESDs</a:t>
            </a:r>
            <a:r>
              <a:rPr lang="en-US" dirty="0" smtClean="0">
                <a:solidFill>
                  <a:srgbClr val="0000CC"/>
                </a:solidFill>
              </a:rPr>
              <a:t> from reconstruction :</a:t>
            </a:r>
          </a:p>
          <a:p>
            <a:pPr lvl="1">
              <a:buNone/>
            </a:pPr>
            <a:r>
              <a:rPr lang="en-US" dirty="0" smtClean="0">
                <a:solidFill>
                  <a:srgbClr val="0000CC"/>
                </a:solidFill>
              </a:rPr>
              <a:t>8.5 G </a:t>
            </a:r>
            <a:r>
              <a:rPr lang="en-US" dirty="0" smtClean="0">
                <a:solidFill>
                  <a:srgbClr val="FF0000"/>
                </a:solidFill>
              </a:rPr>
              <a:t>*2 (at least 1 extra pass to validate alignment)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Alignment output for monitoring/validation : 3 G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24255-37F8-4ED2-A1BE-345A6FE0C6B3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Calibration: Alignment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The alignment task </a:t>
            </a:r>
            <a:r>
              <a:rPr lang="en-US" dirty="0" smtClean="0">
                <a:solidFill>
                  <a:srgbClr val="FF0000"/>
                </a:solidFill>
              </a:rPr>
              <a:t>is crucial to be ready for </a:t>
            </a:r>
            <a:r>
              <a:rPr lang="en-US" dirty="0" smtClean="0"/>
              <a:t>the official reconstruction production</a:t>
            </a:r>
          </a:p>
          <a:p>
            <a:r>
              <a:rPr lang="en-US" dirty="0" smtClean="0"/>
              <a:t> In any case it is imperative (for a small subset of data, e.g. B=0) to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have fast access to raw data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be able to run (various) reconstructions over same set of data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smtClean="0"/>
              <a:t> Tools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Alice Grid ( ~5000 machines &amp; several </a:t>
            </a:r>
            <a:r>
              <a:rPr lang="en-US" dirty="0" err="1" smtClean="0">
                <a:solidFill>
                  <a:srgbClr val="0000CC"/>
                </a:solidFill>
              </a:rPr>
              <a:t>Pbytes</a:t>
            </a:r>
            <a:r>
              <a:rPr lang="en-US" dirty="0" smtClean="0">
                <a:solidFill>
                  <a:srgbClr val="0000CC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Cern</a:t>
            </a:r>
            <a:r>
              <a:rPr lang="en-US" dirty="0" smtClean="0">
                <a:solidFill>
                  <a:srgbClr val="0000CC"/>
                </a:solidFill>
              </a:rPr>
              <a:t> Analysis Facility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Shall we foresee other Analysis Facilities?</a:t>
            </a:r>
          </a:p>
          <a:p>
            <a:r>
              <a:rPr lang="en-US" dirty="0" smtClean="0"/>
              <a:t> Strategy about the tool we plan to use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0000CC"/>
                </a:solidFill>
              </a:rPr>
              <a:t>If CAF is the right tool, the access to raw data, OCDB and AliRoot installation will be necessary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 At least 2 reconstruction passes on the same data should be run, the second one to test and validate the found alignment parameters. For the first ever alignment we will expect 3 passes to be needed as we may start from very far away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All the above work is to be repeated for each B=0 run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18661-6E14-45FC-BA21-4ED2C0AEFE61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2234E-C4EA-47A5-AC8B-B57EB410C14D}" type="slidenum">
              <a:rPr lang="en-GB"/>
              <a:pPr/>
              <a:t>16</a:t>
            </a:fld>
            <a:endParaRPr lang="en-GB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839200" cy="5257800"/>
          </a:xfrm>
        </p:spPr>
        <p:txBody>
          <a:bodyPr/>
          <a:lstStyle/>
          <a:p>
            <a:pPr indent="190500">
              <a:lnSpc>
                <a:spcPct val="90000"/>
              </a:lnSpc>
            </a:pPr>
            <a:r>
              <a:rPr lang="en-GB" sz="2000" dirty="0"/>
              <a:t>Alignment to do list</a:t>
            </a:r>
          </a:p>
          <a:p>
            <a:pPr marL="666750" lvl="1" indent="-285750">
              <a:lnSpc>
                <a:spcPct val="90000"/>
              </a:lnSpc>
            </a:pPr>
            <a:r>
              <a:rPr lang="en-GB" sz="1800" dirty="0" err="1"/>
              <a:t>AliMillepede</a:t>
            </a:r>
            <a:r>
              <a:rPr lang="en-GB" sz="1800" dirty="0"/>
              <a:t> development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 err="1"/>
              <a:t>AliMillepede</a:t>
            </a:r>
            <a:r>
              <a:rPr lang="en-GB" sz="1600" dirty="0"/>
              <a:t> class optimization (fully use symmetric properties of matrix)</a:t>
            </a:r>
          </a:p>
          <a:p>
            <a:pPr marL="666750" lvl="1" indent="-285750">
              <a:lnSpc>
                <a:spcPct val="90000"/>
              </a:lnSpc>
            </a:pPr>
            <a:r>
              <a:rPr lang="en-GB" sz="1800" dirty="0" err="1"/>
              <a:t>AliMUONAlignment</a:t>
            </a:r>
            <a:r>
              <a:rPr lang="en-GB" sz="1800" dirty="0"/>
              <a:t> development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/>
              <a:t>Complete and test extension to other degrees of freedom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/>
              <a:t>Test alignment performances with more realistic events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/>
              <a:t>Re-start B-on case study</a:t>
            </a:r>
          </a:p>
          <a:p>
            <a:pPr marL="1504950" lvl="3" indent="-228600">
              <a:lnSpc>
                <a:spcPct val="90000"/>
              </a:lnSpc>
            </a:pPr>
            <a:r>
              <a:rPr lang="en-GB" sz="1400" dirty="0"/>
              <a:t>Define a valid linear track approximation</a:t>
            </a:r>
          </a:p>
          <a:p>
            <a:pPr marL="1504950" lvl="3" indent="-228600">
              <a:lnSpc>
                <a:spcPct val="90000"/>
              </a:lnSpc>
            </a:pPr>
            <a:r>
              <a:rPr lang="en-GB" sz="1400" dirty="0"/>
              <a:t>Select high transverse momentum tracks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/>
              <a:t>Complete study of alignment performance (including physics)</a:t>
            </a:r>
          </a:p>
          <a:p>
            <a:pPr marL="1504950" lvl="3" indent="-228600">
              <a:lnSpc>
                <a:spcPct val="90000"/>
              </a:lnSpc>
            </a:pPr>
            <a:r>
              <a:rPr lang="en-GB" sz="1400" dirty="0"/>
              <a:t> Initial misalignment</a:t>
            </a:r>
          </a:p>
          <a:p>
            <a:pPr marL="1504950" lvl="3" indent="-228600">
              <a:lnSpc>
                <a:spcPct val="90000"/>
              </a:lnSpc>
            </a:pPr>
            <a:r>
              <a:rPr lang="en-GB" sz="1400" dirty="0"/>
              <a:t> Number of tracks</a:t>
            </a:r>
          </a:p>
          <a:p>
            <a:pPr marL="666750" lvl="1" indent="-285750">
              <a:lnSpc>
                <a:spcPct val="90000"/>
              </a:lnSpc>
            </a:pPr>
            <a:r>
              <a:rPr lang="en-GB" sz="1800" dirty="0"/>
              <a:t>Read survey (</a:t>
            </a:r>
            <a:r>
              <a:rPr lang="en-GB" sz="1800" dirty="0" err="1"/>
              <a:t>photogrammetry</a:t>
            </a:r>
            <a:r>
              <a:rPr lang="en-GB" sz="1800" dirty="0"/>
              <a:t> files)</a:t>
            </a:r>
            <a:endParaRPr lang="en-GB" sz="1800" dirty="0" smtClean="0"/>
          </a:p>
          <a:p>
            <a:pPr marL="1085850" lvl="2" indent="-228600">
              <a:lnSpc>
                <a:spcPct val="90000"/>
              </a:lnSpc>
            </a:pPr>
            <a:r>
              <a:rPr lang="en-GB" sz="1600" dirty="0" smtClean="0"/>
              <a:t>Process </a:t>
            </a:r>
            <a:r>
              <a:rPr lang="en-GB" sz="1600" dirty="0"/>
              <a:t>data as it becomes </a:t>
            </a:r>
            <a:r>
              <a:rPr lang="en-GB" sz="1600" dirty="0" smtClean="0"/>
              <a:t>available</a:t>
            </a:r>
          </a:p>
          <a:p>
            <a:pPr marL="1085850" lvl="2" indent="-228600">
              <a:lnSpc>
                <a:spcPct val="90000"/>
              </a:lnSpc>
            </a:pPr>
            <a:r>
              <a:rPr lang="en-GB" sz="1600" dirty="0" smtClean="0"/>
              <a:t>Most of the chambers will be resurveyed at the end of the shutdown</a:t>
            </a:r>
            <a:endParaRPr lang="en-GB" sz="1600" dirty="0"/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 &amp; ToDo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Plan</a:t>
            </a:r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ALICE forward MUON spectrometer</a:t>
            </a:r>
          </a:p>
          <a:p>
            <a:pPr lvl="1"/>
            <a:r>
              <a:rPr lang="en-GB" dirty="0" smtClean="0"/>
              <a:t> geometry</a:t>
            </a:r>
          </a:p>
          <a:p>
            <a:pPr lvl="1"/>
            <a:r>
              <a:rPr lang="en-GB" dirty="0" smtClean="0"/>
              <a:t> expected initial misalignments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Day 0 </a:t>
            </a:r>
            <a:r>
              <a:rPr lang="en-GB" dirty="0" smtClean="0"/>
              <a:t>misalignment - Survey and </a:t>
            </a:r>
            <a:r>
              <a:rPr lang="en-GB" dirty="0" err="1" smtClean="0"/>
              <a:t>photogrammetry</a:t>
            </a:r>
            <a:endParaRPr lang="en-GB" dirty="0" smtClean="0"/>
          </a:p>
          <a:p>
            <a:pPr lvl="1"/>
            <a:r>
              <a:rPr lang="en-GB" dirty="0" smtClean="0"/>
              <a:t> brief approach description</a:t>
            </a:r>
          </a:p>
          <a:p>
            <a:pPr lvl="1"/>
            <a:r>
              <a:rPr lang="en-GB" dirty="0" smtClean="0"/>
              <a:t> current results</a:t>
            </a:r>
          </a:p>
          <a:p>
            <a:r>
              <a:rPr lang="en-GB" dirty="0" smtClean="0"/>
              <a:t> Alignment with particles</a:t>
            </a:r>
          </a:p>
          <a:p>
            <a:pPr lvl="1"/>
            <a:r>
              <a:rPr lang="en-GB" dirty="0" smtClean="0"/>
              <a:t> brief approach description</a:t>
            </a:r>
          </a:p>
          <a:p>
            <a:pPr lvl="1"/>
            <a:r>
              <a:rPr lang="en-GB" dirty="0" smtClean="0"/>
              <a:t> current alignment performances</a:t>
            </a:r>
          </a:p>
          <a:p>
            <a:r>
              <a:rPr lang="en-GB" dirty="0" smtClean="0"/>
              <a:t> Further developments</a:t>
            </a:r>
          </a:p>
          <a:p>
            <a:endParaRPr lang="en-GB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97BBA-358C-4B2C-8A70-30F6C0DAAB4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F6C9-C78B-4B6C-8C89-FEE2E8016E95}" type="slidenum">
              <a:rPr lang="en-GB"/>
              <a:pPr/>
              <a:t>3</a:t>
            </a:fld>
            <a:endParaRPr lang="en-GB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Geometry and expected misalignments</a:t>
            </a:r>
          </a:p>
        </p:txBody>
      </p:sp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76200" y="3429000"/>
            <a:ext cx="4038600" cy="285115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/>
              <a:t>MUON tracking detectors:</a:t>
            </a:r>
          </a:p>
          <a:p>
            <a:pPr>
              <a:buFontTx/>
              <a:buChar char="•"/>
            </a:pPr>
            <a:r>
              <a:rPr lang="en-GB"/>
              <a:t> 5 stations </a:t>
            </a:r>
          </a:p>
          <a:p>
            <a:pPr marL="190500" lvl="1">
              <a:buFontTx/>
              <a:buChar char="•"/>
            </a:pPr>
            <a:r>
              <a:rPr lang="en-GB"/>
              <a:t> 2 quadrant type</a:t>
            </a:r>
          </a:p>
          <a:p>
            <a:pPr marL="190500" lvl="1">
              <a:buFontTx/>
              <a:buChar char="•"/>
            </a:pPr>
            <a:r>
              <a:rPr lang="en-GB"/>
              <a:t> 3 slat type</a:t>
            </a:r>
          </a:p>
          <a:p>
            <a:pPr>
              <a:buFontTx/>
              <a:buChar char="•"/>
            </a:pPr>
            <a:r>
              <a:rPr lang="en-GB"/>
              <a:t> 10 chambers (2 chambers / station)</a:t>
            </a:r>
          </a:p>
          <a:p>
            <a:pPr>
              <a:buFontTx/>
              <a:buChar char="•"/>
            </a:pPr>
            <a:r>
              <a:rPr lang="en-GB"/>
              <a:t> 156 detection elements </a:t>
            </a:r>
          </a:p>
          <a:p>
            <a:pPr marL="190500" lvl="1">
              <a:buFontTx/>
              <a:buChar char="•"/>
            </a:pPr>
            <a:r>
              <a:rPr lang="en-GB"/>
              <a:t> 2x4; 2x4; 2x18; 2x26; 2x26</a:t>
            </a:r>
          </a:p>
          <a:p>
            <a:pPr marL="190500" lvl="1">
              <a:buFontTx/>
              <a:buChar char="•"/>
            </a:pPr>
            <a:r>
              <a:rPr lang="en-GB"/>
              <a:t> provide </a:t>
            </a:r>
          </a:p>
          <a:p>
            <a:pPr marL="392113" lvl="2">
              <a:buFontTx/>
              <a:buChar char="•"/>
            </a:pPr>
            <a:r>
              <a:rPr lang="en-GB"/>
              <a:t> x (1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mm</a:t>
            </a:r>
            <a:r>
              <a:rPr lang="en-GB"/>
              <a:t>) - non bending plane</a:t>
            </a:r>
          </a:p>
          <a:p>
            <a:pPr marL="392113" lvl="2">
              <a:buFontTx/>
              <a:buChar char="•"/>
            </a:pPr>
            <a:r>
              <a:rPr lang="en-GB"/>
              <a:t> y (0.1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mm</a:t>
            </a:r>
            <a:r>
              <a:rPr lang="en-GB"/>
              <a:t>) - bending plane</a:t>
            </a:r>
          </a:p>
        </p:txBody>
      </p:sp>
      <p:grpSp>
        <p:nvGrpSpPr>
          <p:cNvPr id="201732" name="Group 4"/>
          <p:cNvGrpSpPr>
            <a:grpSpLocks/>
          </p:cNvGrpSpPr>
          <p:nvPr/>
        </p:nvGrpSpPr>
        <p:grpSpPr bwMode="auto">
          <a:xfrm>
            <a:off x="3276600" y="609600"/>
            <a:ext cx="5864225" cy="3860800"/>
            <a:chOff x="2064" y="384"/>
            <a:chExt cx="3694" cy="2432"/>
          </a:xfrm>
        </p:grpSpPr>
        <p:pic>
          <p:nvPicPr>
            <p:cNvPr id="201733" name="Picture 5" descr="spectrometer_w_c11pdfgim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64" y="384"/>
              <a:ext cx="3694" cy="2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1734" name="Text Box 6"/>
            <p:cNvSpPr txBox="1">
              <a:spLocks noChangeArrowheads="1"/>
            </p:cNvSpPr>
            <p:nvPr/>
          </p:nvSpPr>
          <p:spPr bwMode="auto">
            <a:xfrm>
              <a:off x="2112" y="432"/>
              <a:ext cx="1418" cy="366"/>
            </a:xfrm>
            <a:prstGeom prst="rect">
              <a:avLst/>
            </a:prstGeom>
            <a:solidFill>
              <a:srgbClr val="FF0000">
                <a:alpha val="39999"/>
              </a:srgbClr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fr-FR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Tracking Chambers </a:t>
              </a:r>
            </a:p>
            <a:p>
              <a:pPr algn="ctr"/>
              <a:r>
                <a:rPr lang="fr-FR" sz="16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Stations 1,2,3,4 and 5</a:t>
              </a:r>
            </a:p>
          </p:txBody>
        </p:sp>
        <p:sp>
          <p:nvSpPr>
            <p:cNvPr id="201735" name="Text Box 7"/>
            <p:cNvSpPr txBox="1">
              <a:spLocks noChangeArrowheads="1"/>
            </p:cNvSpPr>
            <p:nvPr/>
          </p:nvSpPr>
          <p:spPr bwMode="auto">
            <a:xfrm>
              <a:off x="4512" y="2544"/>
              <a:ext cx="721" cy="212"/>
            </a:xfrm>
            <a:prstGeom prst="rect">
              <a:avLst/>
            </a:prstGeom>
            <a:solidFill>
              <a:srgbClr val="FF0000">
                <a:alpha val="39999"/>
              </a:srgbClr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600" b="1" i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Slats type</a:t>
              </a:r>
            </a:p>
          </p:txBody>
        </p:sp>
        <p:sp>
          <p:nvSpPr>
            <p:cNvPr id="201736" name="Freeform 8"/>
            <p:cNvSpPr>
              <a:spLocks/>
            </p:cNvSpPr>
            <p:nvPr/>
          </p:nvSpPr>
          <p:spPr bwMode="auto">
            <a:xfrm flipH="1">
              <a:off x="4848" y="2160"/>
              <a:ext cx="48" cy="336"/>
            </a:xfrm>
            <a:custGeom>
              <a:avLst/>
              <a:gdLst/>
              <a:ahLst/>
              <a:cxnLst>
                <a:cxn ang="0">
                  <a:pos x="308" y="837"/>
                </a:cxn>
                <a:cxn ang="0">
                  <a:pos x="0" y="0"/>
                </a:cxn>
              </a:cxnLst>
              <a:rect l="0" t="0" r="r" b="b"/>
              <a:pathLst>
                <a:path w="308" h="837">
                  <a:moveTo>
                    <a:pt x="308" y="837"/>
                  </a:moveTo>
                  <a:lnTo>
                    <a:pt x="0" y="0"/>
                  </a:lnTo>
                </a:path>
              </a:pathLst>
            </a:custGeom>
            <a:noFill/>
            <a:ln w="28575" cap="sq" cmpd="sng">
              <a:solidFill>
                <a:srgbClr val="FF0000"/>
              </a:solidFill>
              <a:prstDash val="solid"/>
              <a:round/>
              <a:headEnd type="none" w="sm" len="sm"/>
              <a:tailEnd type="triangle" w="lg" len="lg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737" name="Freeform 9"/>
            <p:cNvSpPr>
              <a:spLocks/>
            </p:cNvSpPr>
            <p:nvPr/>
          </p:nvSpPr>
          <p:spPr bwMode="auto">
            <a:xfrm flipV="1">
              <a:off x="3936" y="1920"/>
              <a:ext cx="912" cy="576"/>
            </a:xfrm>
            <a:custGeom>
              <a:avLst/>
              <a:gdLst/>
              <a:ahLst/>
              <a:cxnLst>
                <a:cxn ang="0">
                  <a:pos x="1316" y="0"/>
                </a:cxn>
                <a:cxn ang="0">
                  <a:pos x="0" y="1241"/>
                </a:cxn>
              </a:cxnLst>
              <a:rect l="0" t="0" r="r" b="b"/>
              <a:pathLst>
                <a:path w="1316" h="1241">
                  <a:moveTo>
                    <a:pt x="1316" y="0"/>
                  </a:moveTo>
                  <a:lnTo>
                    <a:pt x="0" y="1241"/>
                  </a:lnTo>
                </a:path>
              </a:pathLst>
            </a:custGeom>
            <a:noFill/>
            <a:ln w="28575" cap="sq" cmpd="sng">
              <a:solidFill>
                <a:srgbClr val="FF0000"/>
              </a:solidFill>
              <a:prstDash val="solid"/>
              <a:round/>
              <a:headEnd type="none" w="sm" len="sm"/>
              <a:tailEnd type="triangle" w="lg" len="lg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738" name="Freeform 10"/>
            <p:cNvSpPr>
              <a:spLocks/>
            </p:cNvSpPr>
            <p:nvPr/>
          </p:nvSpPr>
          <p:spPr bwMode="auto">
            <a:xfrm>
              <a:off x="4656" y="2208"/>
              <a:ext cx="192" cy="288"/>
            </a:xfrm>
            <a:custGeom>
              <a:avLst/>
              <a:gdLst/>
              <a:ahLst/>
              <a:cxnLst>
                <a:cxn ang="0">
                  <a:pos x="694" y="899"/>
                </a:cxn>
                <a:cxn ang="0">
                  <a:pos x="0" y="0"/>
                </a:cxn>
              </a:cxnLst>
              <a:rect l="0" t="0" r="r" b="b"/>
              <a:pathLst>
                <a:path w="694" h="899">
                  <a:moveTo>
                    <a:pt x="694" y="899"/>
                  </a:moveTo>
                  <a:lnTo>
                    <a:pt x="0" y="0"/>
                  </a:lnTo>
                </a:path>
              </a:pathLst>
            </a:custGeom>
            <a:noFill/>
            <a:ln w="28575" cap="sq" cmpd="sng">
              <a:solidFill>
                <a:srgbClr val="FF0000"/>
              </a:solidFill>
              <a:prstDash val="solid"/>
              <a:round/>
              <a:headEnd type="none" w="sm" len="sm"/>
              <a:tailEnd type="triangle" w="lg" len="lg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739" name="Text Box 11"/>
            <p:cNvSpPr txBox="1">
              <a:spLocks noChangeArrowheads="1"/>
            </p:cNvSpPr>
            <p:nvPr/>
          </p:nvSpPr>
          <p:spPr bwMode="auto">
            <a:xfrm>
              <a:off x="2078" y="912"/>
              <a:ext cx="1090" cy="212"/>
            </a:xfrm>
            <a:prstGeom prst="rect">
              <a:avLst/>
            </a:prstGeom>
            <a:solidFill>
              <a:srgbClr val="FF0000">
                <a:alpha val="39999"/>
              </a:srgbClr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sz="1600" b="1" i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Quadrants  type</a:t>
              </a:r>
            </a:p>
          </p:txBody>
        </p:sp>
        <p:sp>
          <p:nvSpPr>
            <p:cNvPr id="201740" name="Freeform 12"/>
            <p:cNvSpPr>
              <a:spLocks/>
            </p:cNvSpPr>
            <p:nvPr/>
          </p:nvSpPr>
          <p:spPr bwMode="auto">
            <a:xfrm flipH="1">
              <a:off x="2592" y="1152"/>
              <a:ext cx="288" cy="624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0" y="712"/>
                </a:cxn>
              </a:cxnLst>
              <a:rect l="0" t="0" r="r" b="b"/>
              <a:pathLst>
                <a:path w="55" h="712">
                  <a:moveTo>
                    <a:pt x="55" y="0"/>
                  </a:moveTo>
                  <a:lnTo>
                    <a:pt x="0" y="712"/>
                  </a:lnTo>
                </a:path>
              </a:pathLst>
            </a:custGeom>
            <a:noFill/>
            <a:ln w="28575" cap="sq">
              <a:solidFill>
                <a:srgbClr val="FF0000"/>
              </a:solidFill>
              <a:round/>
              <a:headEnd type="none" w="sm" len="sm"/>
              <a:tailEnd type="triangle" w="lg" len="lg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741" name="Freeform 13"/>
            <p:cNvSpPr>
              <a:spLocks/>
            </p:cNvSpPr>
            <p:nvPr/>
          </p:nvSpPr>
          <p:spPr bwMode="auto">
            <a:xfrm flipV="1">
              <a:off x="2592" y="1152"/>
              <a:ext cx="528" cy="480"/>
            </a:xfrm>
            <a:custGeom>
              <a:avLst/>
              <a:gdLst/>
              <a:ahLst/>
              <a:cxnLst>
                <a:cxn ang="0">
                  <a:pos x="0" y="607"/>
                </a:cxn>
                <a:cxn ang="0">
                  <a:pos x="245" y="0"/>
                </a:cxn>
              </a:cxnLst>
              <a:rect l="0" t="0" r="r" b="b"/>
              <a:pathLst>
                <a:path w="245" h="607">
                  <a:moveTo>
                    <a:pt x="0" y="607"/>
                  </a:moveTo>
                  <a:lnTo>
                    <a:pt x="245" y="0"/>
                  </a:lnTo>
                </a:path>
              </a:pathLst>
            </a:custGeom>
            <a:noFill/>
            <a:ln w="28575" cap="sq" cmpd="sng">
              <a:solidFill>
                <a:srgbClr val="FF0000"/>
              </a:solidFill>
              <a:prstDash val="solid"/>
              <a:round/>
              <a:headEnd type="none" w="sm" len="sm"/>
              <a:tailEnd type="triangle" w="lg" len="lg"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1742" name="Text Box 14"/>
          <p:cNvSpPr txBox="1">
            <a:spLocks noChangeArrowheads="1"/>
          </p:cNvSpPr>
          <p:nvPr/>
        </p:nvSpPr>
        <p:spPr bwMode="auto">
          <a:xfrm>
            <a:off x="4648200" y="4495800"/>
            <a:ext cx="4267200" cy="17526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/>
              <a:t>MUON tracking detectors:</a:t>
            </a:r>
          </a:p>
          <a:p>
            <a:pPr>
              <a:buFontTx/>
              <a:buChar char="•"/>
            </a:pPr>
            <a:r>
              <a:rPr lang="en-GB"/>
              <a:t> Expected initial precision:</a:t>
            </a:r>
          </a:p>
          <a:p>
            <a:pPr marL="190500" lvl="1">
              <a:buFontTx/>
              <a:buChar char="•"/>
            </a:pPr>
            <a:r>
              <a:rPr lang="en-GB"/>
              <a:t> chambers x,y,z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~ 1 mm</a:t>
            </a:r>
          </a:p>
          <a:p>
            <a:pPr marL="190500" lvl="1">
              <a:buFontTx/>
              <a:buChar char="•"/>
            </a:pP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 detection elements x,y,z ~ 500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m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  </a:t>
            </a:r>
            <a:endParaRPr lang="en-GB"/>
          </a:p>
          <a:p>
            <a:pPr>
              <a:buFontTx/>
              <a:buChar char="•"/>
            </a:pPr>
            <a:r>
              <a:rPr lang="en-GB"/>
              <a:t> Geometrical Monitoring System: </a:t>
            </a:r>
          </a:p>
          <a:p>
            <a:pPr marL="190500" lvl="1">
              <a:buFontTx/>
              <a:buChar char="•"/>
            </a:pPr>
            <a:r>
              <a:rPr lang="en-GB"/>
              <a:t> chambers x,y,z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~ 20 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  <a:sym typeface="Symbol" pitchFamily="48" charset="2"/>
              </a:rPr>
              <a:t>m</a:t>
            </a:r>
            <a:r>
              <a:rPr lang="en-GB" altLang="ja-JP">
                <a:ea typeface="ＭＳ Ｐゴシック" pitchFamily="48" charset="-128"/>
                <a:cs typeface="ＭＳ Ｐゴシック" pitchFamily="48" charset="-128"/>
              </a:rPr>
              <a:t> </a:t>
            </a:r>
            <a:r>
              <a:rPr lang="en-GB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943600" y="1600200"/>
            <a:ext cx="3240000" cy="4320000"/>
            <a:chOff x="0" y="3258000"/>
            <a:chExt cx="2700000" cy="36000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258000"/>
              <a:ext cx="2700000" cy="180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058000"/>
              <a:ext cx="2700000" cy="1800000"/>
            </a:xfrm>
            <a:prstGeom prst="rect">
              <a:avLst/>
            </a:prstGeom>
          </p:spPr>
        </p:pic>
      </p:grp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6C58E-1E4E-4AB7-82CD-9B136B079588}" type="slidenum">
              <a:rPr lang="en-GB"/>
              <a:pPr/>
              <a:t>4</a:t>
            </a:fld>
            <a:endParaRPr lang="en-GB"/>
          </a:p>
        </p:txBody>
      </p:sp>
      <p:pic>
        <p:nvPicPr>
          <p:cNvPr id="245775" name="Picture 15" descr="surveySt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3890963"/>
            <a:ext cx="3376613" cy="2967037"/>
          </a:xfrm>
          <a:prstGeom prst="rect">
            <a:avLst/>
          </a:prstGeom>
          <a:noFill/>
        </p:spPr>
      </p:pic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Photogrammetry and Survey</a:t>
            </a:r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593725" y="608013"/>
            <a:ext cx="75596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dirty="0"/>
              <a:t>Survey and </a:t>
            </a:r>
            <a:r>
              <a:rPr lang="en-GB" dirty="0" err="1"/>
              <a:t>Photogrammetry</a:t>
            </a:r>
            <a:r>
              <a:rPr lang="en-GB" dirty="0"/>
              <a:t> should provide Day 0 misalignment file</a:t>
            </a:r>
          </a:p>
          <a:p>
            <a:pPr marL="190500" lvl="1">
              <a:buFontTx/>
              <a:buChar char="•"/>
            </a:pPr>
            <a:r>
              <a:rPr lang="en-GB" dirty="0"/>
              <a:t> </a:t>
            </a:r>
            <a:r>
              <a:rPr lang="en-GB" dirty="0" smtClean="0"/>
              <a:t>Survey: </a:t>
            </a:r>
            <a:r>
              <a:rPr lang="en-GB" dirty="0" smtClean="0"/>
              <a:t>half-chamber </a:t>
            </a:r>
            <a:r>
              <a:rPr lang="en-GB" dirty="0"/>
              <a:t>with respect to ALICE</a:t>
            </a:r>
          </a:p>
          <a:p>
            <a:pPr marL="190500" lvl="1">
              <a:buFontTx/>
              <a:buChar char="•"/>
            </a:pPr>
            <a:r>
              <a:rPr lang="en-GB" dirty="0"/>
              <a:t> </a:t>
            </a:r>
            <a:r>
              <a:rPr lang="en-GB" dirty="0" err="1" smtClean="0"/>
              <a:t>Photogrammetry</a:t>
            </a:r>
            <a:r>
              <a:rPr lang="en-GB" dirty="0" smtClean="0"/>
              <a:t>:</a:t>
            </a:r>
            <a:r>
              <a:rPr lang="en-GB" dirty="0" smtClean="0"/>
              <a:t> </a:t>
            </a:r>
            <a:r>
              <a:rPr lang="en-GB" dirty="0"/>
              <a:t>slat or quadrant with respect to chamber </a:t>
            </a:r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517525" y="1600200"/>
            <a:ext cx="4211638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/>
              <a:t> Useful for:</a:t>
            </a:r>
          </a:p>
          <a:p>
            <a:pPr marL="190500"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>
                <a:solidFill>
                  <a:srgbClr val="0000CC"/>
                </a:solidFill>
              </a:rPr>
              <a:t> Check of coded geometry in AliRoot</a:t>
            </a:r>
          </a:p>
          <a:p>
            <a:pPr marL="190500"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>
                <a:solidFill>
                  <a:srgbClr val="0000CC"/>
                </a:solidFill>
              </a:rPr>
              <a:t> GMS</a:t>
            </a:r>
          </a:p>
          <a:p>
            <a:pPr marL="190500" lvl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GB">
                <a:solidFill>
                  <a:srgbClr val="0000CC"/>
                </a:solidFill>
              </a:rPr>
              <a:t> Alignment with tracks</a:t>
            </a: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>
            <a:off x="304800" y="2895600"/>
            <a:ext cx="5660524" cy="95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dirty="0"/>
              <a:t> Currently available:</a:t>
            </a:r>
          </a:p>
          <a:p>
            <a:pPr marL="190500"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dirty="0" err="1"/>
              <a:t>Photogrammetry</a:t>
            </a:r>
            <a:r>
              <a:rPr lang="en-GB" dirty="0"/>
              <a:t> - chamber </a:t>
            </a:r>
            <a:r>
              <a:rPr lang="en-GB" dirty="0" smtClean="0"/>
              <a:t>8I</a:t>
            </a:r>
          </a:p>
          <a:p>
            <a:pPr marL="190500" lv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dirty="0" err="1"/>
              <a:t>Survey+Photogrammetry</a:t>
            </a:r>
            <a:r>
              <a:rPr lang="en-GB" dirty="0"/>
              <a:t> - chambers 1, 2, </a:t>
            </a:r>
            <a:r>
              <a:rPr lang="en-GB" dirty="0" smtClean="0"/>
              <a:t>3, 4 </a:t>
            </a:r>
            <a:r>
              <a:rPr lang="en-GB" dirty="0"/>
              <a:t>&amp;</a:t>
            </a:r>
            <a:r>
              <a:rPr lang="en-GB" dirty="0" smtClean="0"/>
              <a:t> 5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245768" name="Line 8"/>
          <p:cNvSpPr>
            <a:spLocks noChangeShapeType="1"/>
          </p:cNvSpPr>
          <p:nvPr/>
        </p:nvSpPr>
        <p:spPr bwMode="auto">
          <a:xfrm flipH="1" flipV="1">
            <a:off x="1752600" y="4419600"/>
            <a:ext cx="2667000" cy="106680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5769" name="Line 9"/>
          <p:cNvSpPr>
            <a:spLocks noChangeShapeType="1"/>
          </p:cNvSpPr>
          <p:nvPr/>
        </p:nvSpPr>
        <p:spPr bwMode="auto">
          <a:xfrm flipV="1">
            <a:off x="5181600" y="3733800"/>
            <a:ext cx="1905000" cy="152400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4495800" y="5300663"/>
            <a:ext cx="147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CC0000"/>
                </a:solidFill>
              </a:rPr>
              <a:t>Used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C8738-D988-4649-8718-4195A56AF55B}" type="slidenum">
              <a:rPr lang="en-GB"/>
              <a:pPr/>
              <a:t>5</a:t>
            </a:fld>
            <a:endParaRPr lang="en-GB"/>
          </a:p>
        </p:txBody>
      </p:sp>
      <p:pic>
        <p:nvPicPr>
          <p:cNvPr id="247829" name="Picture 21" descr="surveySl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5788"/>
            <a:ext cx="4572000" cy="3092450"/>
          </a:xfrm>
          <a:prstGeom prst="rect">
            <a:avLst/>
          </a:prstGeom>
          <a:noFill/>
        </p:spPr>
      </p:pic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Approach for all Detection Elements</a:t>
            </a:r>
          </a:p>
        </p:txBody>
      </p:sp>
      <p:sp>
        <p:nvSpPr>
          <p:cNvPr id="247812" name="Text Box 4"/>
          <p:cNvSpPr txBox="1">
            <a:spLocks noChangeArrowheads="1"/>
          </p:cNvSpPr>
          <p:nvPr/>
        </p:nvSpPr>
        <p:spPr bwMode="auto">
          <a:xfrm>
            <a:off x="563563" y="609600"/>
            <a:ext cx="35512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48" charset="0"/>
              <a:buAutoNum type="arabicPeriod"/>
            </a:pPr>
            <a:r>
              <a:rPr lang="en-GB">
                <a:solidFill>
                  <a:srgbClr val="0000CC"/>
                </a:solidFill>
              </a:rPr>
              <a:t> Sticker targets:</a:t>
            </a:r>
          </a:p>
          <a:p>
            <a:pPr marL="190500" lvl="1">
              <a:buFont typeface="Arial" pitchFamily="48" charset="0"/>
              <a:buChar char="•"/>
            </a:pPr>
            <a:r>
              <a:rPr lang="en-GB">
                <a:solidFill>
                  <a:srgbClr val="0000CC"/>
                </a:solidFill>
              </a:rPr>
              <a:t> Unknown local position </a:t>
            </a:r>
          </a:p>
          <a:p>
            <a:pPr marL="190500" lvl="1">
              <a:buFontTx/>
              <a:buChar char="•"/>
            </a:pPr>
            <a:r>
              <a:rPr lang="en-GB">
                <a:solidFill>
                  <a:srgbClr val="0000CC"/>
                </a:solidFill>
              </a:rPr>
              <a:t> If enough (&gt;3) fit a plane </a:t>
            </a:r>
          </a:p>
          <a:p>
            <a:pPr marL="381000" lvl="2" indent="7938">
              <a:buFont typeface="Symbol" pitchFamily="48" charset="2"/>
              <a:buChar char=""/>
            </a:pPr>
            <a:r>
              <a:rPr lang="en-GB">
                <a:solidFill>
                  <a:srgbClr val="0000CC"/>
                </a:solidFill>
              </a:rPr>
              <a:t> Provide </a:t>
            </a:r>
            <a:r>
              <a:rPr lang="en-GB">
                <a:solidFill>
                  <a:srgbClr val="0000CC"/>
                </a:solidFill>
                <a:sym typeface="Symbol" pitchFamily="48" charset="2"/>
              </a:rPr>
              <a:t> and  rotation</a:t>
            </a:r>
            <a:endParaRPr lang="en-GB" baseline="-25000">
              <a:solidFill>
                <a:srgbClr val="0000CC"/>
              </a:solidFill>
              <a:sym typeface="Symbol" pitchFamily="48" charset="2"/>
            </a:endParaRPr>
          </a:p>
        </p:txBody>
      </p:sp>
      <p:sp>
        <p:nvSpPr>
          <p:cNvPr id="247816" name="Oval 8"/>
          <p:cNvSpPr>
            <a:spLocks noChangeArrowheads="1"/>
          </p:cNvSpPr>
          <p:nvPr/>
        </p:nvSpPr>
        <p:spPr bwMode="auto">
          <a:xfrm>
            <a:off x="533400" y="3778250"/>
            <a:ext cx="149225" cy="18415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17" name="Oval 9"/>
          <p:cNvSpPr>
            <a:spLocks noChangeArrowheads="1"/>
          </p:cNvSpPr>
          <p:nvPr/>
        </p:nvSpPr>
        <p:spPr bwMode="auto">
          <a:xfrm>
            <a:off x="533400" y="4548188"/>
            <a:ext cx="147638" cy="18415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18" name="Oval 10"/>
          <p:cNvSpPr>
            <a:spLocks noChangeArrowheads="1"/>
          </p:cNvSpPr>
          <p:nvPr/>
        </p:nvSpPr>
        <p:spPr bwMode="auto">
          <a:xfrm>
            <a:off x="533400" y="5376863"/>
            <a:ext cx="149225" cy="185737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19" name="Oval 11"/>
          <p:cNvSpPr>
            <a:spLocks noChangeArrowheads="1"/>
          </p:cNvSpPr>
          <p:nvPr/>
        </p:nvSpPr>
        <p:spPr bwMode="auto">
          <a:xfrm>
            <a:off x="3660775" y="3810000"/>
            <a:ext cx="149225" cy="185738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20" name="Oval 12"/>
          <p:cNvSpPr>
            <a:spLocks noChangeArrowheads="1"/>
          </p:cNvSpPr>
          <p:nvPr/>
        </p:nvSpPr>
        <p:spPr bwMode="auto">
          <a:xfrm>
            <a:off x="3662363" y="4548188"/>
            <a:ext cx="147637" cy="184150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21" name="Oval 13"/>
          <p:cNvSpPr>
            <a:spLocks noChangeArrowheads="1"/>
          </p:cNvSpPr>
          <p:nvPr/>
        </p:nvSpPr>
        <p:spPr bwMode="auto">
          <a:xfrm>
            <a:off x="3736975" y="5218113"/>
            <a:ext cx="149225" cy="185737"/>
          </a:xfrm>
          <a:prstGeom prst="ellips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47822" name="AutoShape 14"/>
          <p:cNvCxnSpPr>
            <a:cxnSpLocks noChangeShapeType="1"/>
            <a:stCxn id="247816" idx="7"/>
            <a:endCxn id="247812" idx="2"/>
          </p:cNvCxnSpPr>
          <p:nvPr/>
        </p:nvCxnSpPr>
        <p:spPr bwMode="auto">
          <a:xfrm rot="16200000">
            <a:off x="504825" y="1955800"/>
            <a:ext cx="1990725" cy="1679575"/>
          </a:xfrm>
          <a:prstGeom prst="curvedConnector3">
            <a:avLst>
              <a:gd name="adj1" fmla="val 50319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23" name="AutoShape 15"/>
          <p:cNvCxnSpPr>
            <a:cxnSpLocks noChangeShapeType="1"/>
            <a:stCxn id="247817" idx="7"/>
            <a:endCxn id="247812" idx="2"/>
          </p:cNvCxnSpPr>
          <p:nvPr/>
        </p:nvCxnSpPr>
        <p:spPr bwMode="auto">
          <a:xfrm rot="16200000">
            <a:off x="119062" y="2339976"/>
            <a:ext cx="2760663" cy="1681162"/>
          </a:xfrm>
          <a:prstGeom prst="curvedConnector3">
            <a:avLst>
              <a:gd name="adj1" fmla="val 50199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24" name="AutoShape 16"/>
          <p:cNvCxnSpPr>
            <a:cxnSpLocks noChangeShapeType="1"/>
            <a:stCxn id="247818" idx="7"/>
            <a:endCxn id="247812" idx="2"/>
          </p:cNvCxnSpPr>
          <p:nvPr/>
        </p:nvCxnSpPr>
        <p:spPr bwMode="auto">
          <a:xfrm rot="16200000">
            <a:off x="-294481" y="2755106"/>
            <a:ext cx="3589338" cy="1679575"/>
          </a:xfrm>
          <a:prstGeom prst="curvedConnector3">
            <a:avLst>
              <a:gd name="adj1" fmla="val 50153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25" name="AutoShape 17"/>
          <p:cNvCxnSpPr>
            <a:cxnSpLocks noChangeShapeType="1"/>
            <a:stCxn id="247819" idx="1"/>
            <a:endCxn id="247812" idx="2"/>
          </p:cNvCxnSpPr>
          <p:nvPr/>
        </p:nvCxnSpPr>
        <p:spPr bwMode="auto">
          <a:xfrm rot="5400000" flipH="1">
            <a:off x="2000250" y="2139950"/>
            <a:ext cx="2022475" cy="1343025"/>
          </a:xfrm>
          <a:prstGeom prst="curvedConnector3">
            <a:avLst>
              <a:gd name="adj1" fmla="val 50315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26" name="AutoShape 18"/>
          <p:cNvCxnSpPr>
            <a:cxnSpLocks noChangeShapeType="1"/>
            <a:stCxn id="247820" idx="1"/>
            <a:endCxn id="247812" idx="2"/>
          </p:cNvCxnSpPr>
          <p:nvPr/>
        </p:nvCxnSpPr>
        <p:spPr bwMode="auto">
          <a:xfrm rot="5400000" flipH="1">
            <a:off x="1631950" y="2508250"/>
            <a:ext cx="2760663" cy="1344613"/>
          </a:xfrm>
          <a:prstGeom prst="curvedConnector3">
            <a:avLst>
              <a:gd name="adj1" fmla="val 50199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27" name="AutoShape 19"/>
          <p:cNvCxnSpPr>
            <a:cxnSpLocks noChangeShapeType="1"/>
            <a:stCxn id="247821" idx="1"/>
            <a:endCxn id="247812" idx="2"/>
          </p:cNvCxnSpPr>
          <p:nvPr/>
        </p:nvCxnSpPr>
        <p:spPr bwMode="auto">
          <a:xfrm rot="5400000" flipH="1">
            <a:off x="1334294" y="2805906"/>
            <a:ext cx="3430588" cy="1419225"/>
          </a:xfrm>
          <a:prstGeom prst="curvedConnector3">
            <a:avLst>
              <a:gd name="adj1" fmla="val 50162"/>
            </a:avLst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ffectLst/>
        </p:spPr>
      </p:cxnSp>
      <p:pic>
        <p:nvPicPr>
          <p:cNvPr id="247830" name="Picture 22" descr="surveySl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6650" y="3181350"/>
            <a:ext cx="4197350" cy="2838450"/>
          </a:xfrm>
          <a:prstGeom prst="rect">
            <a:avLst/>
          </a:prstGeom>
          <a:noFill/>
        </p:spPr>
      </p:pic>
      <p:sp>
        <p:nvSpPr>
          <p:cNvPr id="247831" name="Text Box 23"/>
          <p:cNvSpPr txBox="1">
            <a:spLocks noChangeArrowheads="1"/>
          </p:cNvSpPr>
          <p:nvPr/>
        </p:nvSpPr>
        <p:spPr bwMode="auto">
          <a:xfrm>
            <a:off x="4572000" y="609600"/>
            <a:ext cx="43513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673100" algn="l"/>
              </a:tabLst>
            </a:pPr>
            <a:r>
              <a:rPr lang="en-GB">
                <a:solidFill>
                  <a:srgbClr val="9900CC"/>
                </a:solidFill>
              </a:rPr>
              <a:t>2. Button targets:</a:t>
            </a:r>
          </a:p>
          <a:p>
            <a:pPr marL="190500" lvl="1">
              <a:buFontTx/>
              <a:buChar char="•"/>
              <a:tabLst>
                <a:tab pos="673100" algn="l"/>
              </a:tabLst>
            </a:pPr>
            <a:r>
              <a:rPr lang="en-GB">
                <a:solidFill>
                  <a:srgbClr val="9900CC"/>
                </a:solidFill>
              </a:rPr>
              <a:t> Known local position </a:t>
            </a:r>
          </a:p>
          <a:p>
            <a:pPr marL="190500" lvl="1">
              <a:buFontTx/>
              <a:buChar char="•"/>
              <a:tabLst>
                <a:tab pos="673100" algn="l"/>
              </a:tabLst>
            </a:pPr>
            <a:r>
              <a:rPr lang="en-GB">
                <a:solidFill>
                  <a:srgbClr val="9900CC"/>
                </a:solidFill>
              </a:rPr>
              <a:t> Fit </a:t>
            </a:r>
            <a:r>
              <a:rPr lang="en-GB">
                <a:solidFill>
                  <a:srgbClr val="9900CC"/>
                </a:solidFill>
                <a:sym typeface="Symbol" pitchFamily="48" charset="2"/>
              </a:rPr>
              <a:t>local to global transformation (using</a:t>
            </a:r>
            <a:r>
              <a:rPr lang="en-GB">
                <a:solidFill>
                  <a:srgbClr val="9900CC"/>
                </a:solidFill>
              </a:rPr>
              <a:t> known </a:t>
            </a:r>
            <a:r>
              <a:rPr lang="en-GB">
                <a:solidFill>
                  <a:srgbClr val="9900CC"/>
                </a:solidFill>
                <a:sym typeface="Symbol" pitchFamily="48" charset="2"/>
              </a:rPr>
              <a:t> and )</a:t>
            </a:r>
          </a:p>
          <a:p>
            <a:pPr marL="392113" lvl="2">
              <a:buClr>
                <a:srgbClr val="9900CC"/>
              </a:buClr>
              <a:buFont typeface="Symbol" pitchFamily="48" charset="2"/>
              <a:buChar char=""/>
              <a:tabLst>
                <a:tab pos="673100" algn="l"/>
              </a:tabLst>
            </a:pPr>
            <a:r>
              <a:rPr lang="en-GB">
                <a:solidFill>
                  <a:srgbClr val="9900CC"/>
                </a:solidFill>
              </a:rPr>
              <a:t> provide x,y,z translation and </a:t>
            </a:r>
            <a:r>
              <a:rPr lang="en-GB">
                <a:solidFill>
                  <a:srgbClr val="9900CC"/>
                </a:solidFill>
                <a:sym typeface="Symbol" pitchFamily="48" charset="2"/>
              </a:rPr>
              <a:t>,  and  rotation</a:t>
            </a:r>
          </a:p>
        </p:txBody>
      </p:sp>
      <p:sp>
        <p:nvSpPr>
          <p:cNvPr id="247832" name="Oval 24"/>
          <p:cNvSpPr>
            <a:spLocks noChangeArrowheads="1"/>
          </p:cNvSpPr>
          <p:nvPr/>
        </p:nvSpPr>
        <p:spPr bwMode="auto">
          <a:xfrm>
            <a:off x="5181600" y="4495800"/>
            <a:ext cx="304800" cy="228600"/>
          </a:xfrm>
          <a:prstGeom prst="ellips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7833" name="Oval 25"/>
          <p:cNvSpPr>
            <a:spLocks noChangeArrowheads="1"/>
          </p:cNvSpPr>
          <p:nvPr/>
        </p:nvSpPr>
        <p:spPr bwMode="auto">
          <a:xfrm>
            <a:off x="8305800" y="4419600"/>
            <a:ext cx="304800" cy="228600"/>
          </a:xfrm>
          <a:prstGeom prst="ellips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47834" name="AutoShape 26"/>
          <p:cNvCxnSpPr>
            <a:cxnSpLocks noChangeShapeType="1"/>
            <a:stCxn id="247832" idx="7"/>
            <a:endCxn id="247831" idx="2"/>
          </p:cNvCxnSpPr>
          <p:nvPr/>
        </p:nvCxnSpPr>
        <p:spPr bwMode="auto">
          <a:xfrm rot="16200000">
            <a:off x="5014913" y="2776537"/>
            <a:ext cx="2160588" cy="1306513"/>
          </a:xfrm>
          <a:prstGeom prst="curvedConnector3">
            <a:avLst>
              <a:gd name="adj1" fmla="val 50329"/>
            </a:avLst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  <a:effectLst/>
        </p:spPr>
      </p:cxnSp>
      <p:cxnSp>
        <p:nvCxnSpPr>
          <p:cNvPr id="247835" name="AutoShape 27"/>
          <p:cNvCxnSpPr>
            <a:cxnSpLocks noChangeShapeType="1"/>
            <a:stCxn id="247833" idx="1"/>
            <a:endCxn id="247831" idx="2"/>
          </p:cNvCxnSpPr>
          <p:nvPr/>
        </p:nvCxnSpPr>
        <p:spPr bwMode="auto">
          <a:xfrm rot="5400000" flipH="1">
            <a:off x="6507163" y="2590800"/>
            <a:ext cx="2084388" cy="1601787"/>
          </a:xfrm>
          <a:prstGeom prst="curvedConnector3">
            <a:avLst>
              <a:gd name="adj1" fmla="val 50343"/>
            </a:avLst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CDCAE-ABB1-469D-B2BE-29F8060740A0}" type="slidenum">
              <a:rPr lang="en-GB"/>
              <a:pPr/>
              <a:t>6</a:t>
            </a:fld>
            <a:endParaRPr lang="en-GB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results </a:t>
            </a:r>
            <a:r>
              <a:rPr lang="en-US" dirty="0" smtClean="0"/>
              <a:t>–</a:t>
            </a:r>
            <a:r>
              <a:rPr lang="en-GB" dirty="0" smtClean="0"/>
              <a:t> Ch1 (quadrants)</a:t>
            </a:r>
            <a:endParaRPr lang="en-GB" dirty="0"/>
          </a:p>
        </p:txBody>
      </p:sp>
      <p:pic>
        <p:nvPicPr>
          <p:cNvPr id="16" name="Picture 15" descr="spCH1_L2G_ISF.gif"/>
          <p:cNvPicPr>
            <a:picLocks noChangeAspect="1"/>
          </p:cNvPicPr>
          <p:nvPr/>
        </p:nvPicPr>
        <p:blipFill>
          <a:blip r:embed="rId3"/>
          <a:srcRect l="1473" t="9491" r="2947" b="2109"/>
          <a:stretch>
            <a:fillRect/>
          </a:stretch>
        </p:blipFill>
        <p:spPr>
          <a:xfrm>
            <a:off x="559200" y="594176"/>
            <a:ext cx="8280000" cy="5349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5867400"/>
            <a:ext cx="735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Lines: misalignments of (half-)chambers with respect to Alice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Circles: misalignments of detection elements with respect to chamber </a:t>
            </a:r>
            <a:endParaRPr lang="en-GB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CDCAE-ABB1-469D-B2BE-29F8060740A0}" type="slidenum">
              <a:rPr lang="en-GB"/>
              <a:pPr/>
              <a:t>7</a:t>
            </a:fld>
            <a:endParaRPr lang="en-GB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results </a:t>
            </a:r>
            <a:r>
              <a:rPr lang="en-US" dirty="0" smtClean="0"/>
              <a:t>–</a:t>
            </a:r>
            <a:r>
              <a:rPr lang="en-GB" dirty="0" smtClean="0"/>
              <a:t> Ch5 (slats)</a:t>
            </a:r>
            <a:endParaRPr lang="en-GB" dirty="0"/>
          </a:p>
        </p:txBody>
      </p:sp>
      <p:pic>
        <p:nvPicPr>
          <p:cNvPr id="17" name="Picture 16" descr="spCH5_PL2G_IF.gif"/>
          <p:cNvPicPr>
            <a:picLocks noChangeAspect="1"/>
          </p:cNvPicPr>
          <p:nvPr/>
        </p:nvPicPr>
        <p:blipFill>
          <a:blip r:embed="rId3"/>
          <a:srcRect l="1473" t="9491" r="2947" b="2109"/>
          <a:stretch>
            <a:fillRect/>
          </a:stretch>
        </p:blipFill>
        <p:spPr>
          <a:xfrm>
            <a:off x="533400" y="609600"/>
            <a:ext cx="8280000" cy="5349386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696200" y="1371600"/>
            <a:ext cx="148113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FF3300"/>
                </a:solidFill>
              </a:rPr>
              <a:t>Support panel is</a:t>
            </a:r>
            <a:r>
              <a:rPr lang="en-GB" sz="1600" dirty="0" smtClean="0">
                <a:solidFill>
                  <a:srgbClr val="FF3300"/>
                </a:solidFill>
              </a:rPr>
              <a:t> bended</a:t>
            </a:r>
            <a:endParaRPr lang="en-GB" sz="1600" dirty="0">
              <a:solidFill>
                <a:srgbClr val="FF33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 rot="16200000">
            <a:off x="-2274093" y="3253581"/>
            <a:ext cx="5116513" cy="415925"/>
          </a:xfrm>
          <a:prstGeom prst="rect">
            <a:avLst/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rgbClr val="009900"/>
                </a:solidFill>
              </a:rPr>
              <a:t>All results within mechanical specifications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867400"/>
            <a:ext cx="735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Lines: misalignments of (half-)chambers with respect to Alice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rgbClr val="0000CC"/>
                </a:solidFill>
              </a:rPr>
              <a:t>Circles: misalignments of detection elements with respect to chamber </a:t>
            </a:r>
            <a:endParaRPr lang="en-GB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5CEF-E988-4C57-A5C7-A54BDE4776A6}" type="slidenum">
              <a:rPr lang="en-GB"/>
              <a:pPr/>
              <a:t>8</a:t>
            </a:fld>
            <a:endParaRPr lang="en-GB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Latest developments / updates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686800" cy="3015184"/>
          </a:xfr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 Survey to alignment code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 </a:t>
            </a:r>
            <a:r>
              <a:rPr lang="en-US" dirty="0" smtClean="0">
                <a:solidFill>
                  <a:srgbClr val="009900"/>
                </a:solidFill>
              </a:rPr>
              <a:t>N</a:t>
            </a:r>
            <a:r>
              <a:rPr lang="en-GB" dirty="0" err="1" smtClean="0">
                <a:solidFill>
                  <a:srgbClr val="009900"/>
                </a:solidFill>
              </a:rPr>
              <a:t>ew</a:t>
            </a:r>
            <a:r>
              <a:rPr lang="en-GB" dirty="0" smtClean="0">
                <a:solidFill>
                  <a:srgbClr val="009900"/>
                </a:solidFill>
              </a:rPr>
              <a:t> </a:t>
            </a:r>
            <a:r>
              <a:rPr lang="en-GB" dirty="0" err="1" smtClean="0">
                <a:solidFill>
                  <a:srgbClr val="009900"/>
                </a:solidFill>
              </a:rPr>
              <a:t>MUONSurvey</a:t>
            </a:r>
            <a:r>
              <a:rPr lang="en-GB" dirty="0" smtClean="0">
                <a:solidFill>
                  <a:srgbClr val="009900"/>
                </a:solidFill>
              </a:rPr>
              <a:t> classes </a:t>
            </a:r>
            <a:r>
              <a:rPr lang="en-GB" dirty="0">
                <a:solidFill>
                  <a:srgbClr val="009900"/>
                </a:solidFill>
              </a:rPr>
              <a:t>committed to</a:t>
            </a:r>
            <a:r>
              <a:rPr lang="en-GB" dirty="0" smtClean="0">
                <a:solidFill>
                  <a:srgbClr val="009900"/>
                </a:solidFill>
              </a:rPr>
              <a:t> SVN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solidFill>
                  <a:srgbClr val="009900"/>
                </a:solidFill>
              </a:rPr>
              <a:t> Input data </a:t>
            </a:r>
            <a:r>
              <a:rPr lang="en-GB" dirty="0">
                <a:solidFill>
                  <a:srgbClr val="009900"/>
                </a:solidFill>
              </a:rPr>
              <a:t>from survey/</a:t>
            </a:r>
            <a:r>
              <a:rPr lang="en-GB" dirty="0" err="1">
                <a:solidFill>
                  <a:srgbClr val="009900"/>
                </a:solidFill>
              </a:rPr>
              <a:t>photogrammetry</a:t>
            </a:r>
            <a:r>
              <a:rPr lang="en-GB" dirty="0">
                <a:solidFill>
                  <a:srgbClr val="009900"/>
                </a:solidFill>
              </a:rPr>
              <a:t> </a:t>
            </a:r>
            <a:r>
              <a:rPr lang="en-GB" dirty="0" smtClean="0">
                <a:solidFill>
                  <a:srgbClr val="009900"/>
                </a:solidFill>
              </a:rPr>
              <a:t>report stored in the ALICE Survey Data Depot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9900"/>
                </a:solidFill>
              </a:rPr>
              <a:t> Use </a:t>
            </a:r>
            <a:r>
              <a:rPr lang="en-GB" dirty="0" err="1">
                <a:solidFill>
                  <a:srgbClr val="009900"/>
                </a:solidFill>
              </a:rPr>
              <a:t>AliSurveyObj</a:t>
            </a:r>
            <a:r>
              <a:rPr lang="en-GB" dirty="0">
                <a:solidFill>
                  <a:srgbClr val="009900"/>
                </a:solidFill>
              </a:rPr>
              <a:t> and </a:t>
            </a:r>
            <a:r>
              <a:rPr lang="en-GB" dirty="0" err="1">
                <a:solidFill>
                  <a:srgbClr val="009900"/>
                </a:solidFill>
              </a:rPr>
              <a:t>AliSurveyPoint</a:t>
            </a:r>
            <a:r>
              <a:rPr lang="en-GB" dirty="0">
                <a:solidFill>
                  <a:srgbClr val="009900"/>
                </a:solidFill>
              </a:rPr>
              <a:t> to read data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009900"/>
                </a:solidFill>
              </a:rPr>
              <a:t> Produce misalignment data using </a:t>
            </a:r>
            <a:r>
              <a:rPr lang="en-GB" dirty="0" err="1">
                <a:solidFill>
                  <a:srgbClr val="009900"/>
                </a:solidFill>
              </a:rPr>
              <a:t>AliAlignObj</a:t>
            </a:r>
            <a:r>
              <a:rPr lang="en-GB" dirty="0">
                <a:solidFill>
                  <a:srgbClr val="009900"/>
                </a:solidFill>
              </a:rPr>
              <a:t> and stores it in (local) </a:t>
            </a:r>
            <a:r>
              <a:rPr lang="en-GB" dirty="0" smtClean="0">
                <a:solidFill>
                  <a:srgbClr val="009900"/>
                </a:solidFill>
              </a:rPr>
              <a:t>OCDB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solidFill>
                  <a:srgbClr val="009900"/>
                </a:solidFill>
              </a:rPr>
              <a:t> Macro available for each of the already surveyed chambers</a:t>
            </a:r>
            <a:endParaRPr lang="en-GB" dirty="0" smtClean="0">
              <a:solidFill>
                <a:srgbClr val="FF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GB" dirty="0" smtClean="0">
                <a:solidFill>
                  <a:srgbClr val="FF3300"/>
                </a:solidFill>
              </a:rPr>
              <a:t> Write class/macro for the full detector</a:t>
            </a:r>
            <a:endParaRPr lang="en-GB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Javier Castillo</a:t>
            </a:r>
            <a:endParaRPr lang="en-GB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CH" smtClean="0"/>
              <a:t>Alice Offline Week - CERN - 22/10/2008</a:t>
            </a:r>
            <a:endParaRPr lang="en-GB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EBE8-51A6-4443-A986-7B8EC70C9517}" type="slidenum">
              <a:rPr lang="en-GB"/>
              <a:pPr/>
              <a:t>9</a:t>
            </a:fld>
            <a:endParaRPr lang="en-GB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Alignment approach</a:t>
            </a:r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1189038" y="1476375"/>
            <a:ext cx="107950" cy="18002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1189038" y="2286000"/>
            <a:ext cx="107950" cy="10795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2268538" y="942975"/>
            <a:ext cx="107950" cy="18002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2268538" y="1644650"/>
            <a:ext cx="107950" cy="10795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5" name="Rectangle 7"/>
          <p:cNvSpPr>
            <a:spLocks noChangeArrowheads="1"/>
          </p:cNvSpPr>
          <p:nvPr/>
        </p:nvSpPr>
        <p:spPr bwMode="auto">
          <a:xfrm>
            <a:off x="3348038" y="638175"/>
            <a:ext cx="107950" cy="18002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6" name="Rectangle 8"/>
          <p:cNvSpPr>
            <a:spLocks noChangeArrowheads="1"/>
          </p:cNvSpPr>
          <p:nvPr/>
        </p:nvSpPr>
        <p:spPr bwMode="auto">
          <a:xfrm>
            <a:off x="3348038" y="1019175"/>
            <a:ext cx="107950" cy="10795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77" name="Line 9"/>
          <p:cNvSpPr>
            <a:spLocks noChangeShapeType="1"/>
          </p:cNvSpPr>
          <p:nvPr/>
        </p:nvSpPr>
        <p:spPr bwMode="auto">
          <a:xfrm flipV="1">
            <a:off x="76200" y="762000"/>
            <a:ext cx="3886200" cy="223837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190625" y="1371600"/>
            <a:ext cx="2266950" cy="1828800"/>
            <a:chOff x="1134" y="864"/>
            <a:chExt cx="1428" cy="1152"/>
          </a:xfrm>
        </p:grpSpPr>
        <p:sp>
          <p:nvSpPr>
            <p:cNvPr id="186379" name="Rectangle 11"/>
            <p:cNvSpPr>
              <a:spLocks noChangeArrowheads="1"/>
            </p:cNvSpPr>
            <p:nvPr/>
          </p:nvSpPr>
          <p:spPr bwMode="auto">
            <a:xfrm>
              <a:off x="1134" y="864"/>
              <a:ext cx="68" cy="1134"/>
            </a:xfrm>
            <a:prstGeom prst="rect">
              <a:avLst/>
            </a:prstGeom>
            <a:noFill/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380" name="Rectangle 12"/>
            <p:cNvSpPr>
              <a:spLocks noChangeArrowheads="1"/>
            </p:cNvSpPr>
            <p:nvPr/>
          </p:nvSpPr>
          <p:spPr bwMode="auto">
            <a:xfrm>
              <a:off x="1134" y="1374"/>
              <a:ext cx="68" cy="68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381" name="Rectangle 13"/>
            <p:cNvSpPr>
              <a:spLocks noChangeArrowheads="1"/>
            </p:cNvSpPr>
            <p:nvPr/>
          </p:nvSpPr>
          <p:spPr bwMode="auto">
            <a:xfrm>
              <a:off x="1814" y="882"/>
              <a:ext cx="68" cy="1134"/>
            </a:xfrm>
            <a:prstGeom prst="rect">
              <a:avLst/>
            </a:prstGeom>
            <a:noFill/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382" name="Rectangle 14"/>
            <p:cNvSpPr>
              <a:spLocks noChangeArrowheads="1"/>
            </p:cNvSpPr>
            <p:nvPr/>
          </p:nvSpPr>
          <p:spPr bwMode="auto">
            <a:xfrm>
              <a:off x="1814" y="1324"/>
              <a:ext cx="68" cy="68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383" name="Rectangle 15" descr="0ᎰΕ"/>
            <p:cNvSpPr>
              <a:spLocks noChangeArrowheads="1"/>
            </p:cNvSpPr>
            <p:nvPr/>
          </p:nvSpPr>
          <p:spPr bwMode="auto">
            <a:xfrm>
              <a:off x="2494" y="882"/>
              <a:ext cx="68" cy="1134"/>
            </a:xfrm>
            <a:prstGeom prst="rect">
              <a:avLst/>
            </a:prstGeom>
            <a:noFill/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6384" name="Rectangle 16"/>
            <p:cNvSpPr>
              <a:spLocks noChangeArrowheads="1"/>
            </p:cNvSpPr>
            <p:nvPr/>
          </p:nvSpPr>
          <p:spPr bwMode="auto">
            <a:xfrm>
              <a:off x="2494" y="1122"/>
              <a:ext cx="68" cy="68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>
                  <a:alpha val="99001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86385" name="Line 17"/>
          <p:cNvSpPr>
            <a:spLocks noChangeShapeType="1"/>
          </p:cNvSpPr>
          <p:nvPr/>
        </p:nvSpPr>
        <p:spPr bwMode="auto">
          <a:xfrm flipV="1">
            <a:off x="76200" y="1295400"/>
            <a:ext cx="3886200" cy="1719263"/>
          </a:xfrm>
          <a:prstGeom prst="line">
            <a:avLst/>
          </a:prstGeom>
          <a:noFill/>
          <a:ln w="9525">
            <a:solidFill>
              <a:srgbClr val="0000CC">
                <a:alpha val="99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76200" y="3241675"/>
            <a:ext cx="46482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93675" indent="-193675"/>
            <a:r>
              <a:rPr lang="en-GB" dirty="0"/>
              <a:t>Common approach: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 dirty="0"/>
              <a:t> Use </a:t>
            </a:r>
            <a:r>
              <a:rPr lang="en-GB" dirty="0" err="1"/>
              <a:t>theo</a:t>
            </a:r>
            <a:r>
              <a:rPr lang="en-GB" dirty="0"/>
              <a:t>. geometry to reconstruct tracks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 dirty="0"/>
              <a:t> Calculate residuals (track-cluster)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 dirty="0"/>
              <a:t> Shift by residual average (</a:t>
            </a:r>
            <a:r>
              <a:rPr lang="en-GB" dirty="0" err="1"/>
              <a:t>n</a:t>
            </a:r>
            <a:r>
              <a:rPr lang="en-GB" dirty="0"/>
              <a:t> tracks)</a:t>
            </a:r>
          </a:p>
          <a:p>
            <a:pPr marL="193675" indent="-193675">
              <a:buFont typeface="Arial" pitchFamily="48" charset="0"/>
              <a:buAutoNum type="arabicPeriod"/>
            </a:pPr>
            <a:r>
              <a:rPr lang="en-GB" dirty="0"/>
              <a:t> Iterate until convergence</a:t>
            </a:r>
          </a:p>
          <a:p>
            <a:pPr marL="193675" indent="-193675">
              <a:buFont typeface="Arial" pitchFamily="48" charset="0"/>
              <a:buNone/>
            </a:pPr>
            <a:endParaRPr lang="en-GB" dirty="0"/>
          </a:p>
          <a:p>
            <a:pPr marL="193675" indent="-193675">
              <a:buFont typeface="Arial" pitchFamily="48" charset="0"/>
              <a:buNone/>
            </a:pPr>
            <a:r>
              <a:rPr lang="en-GB" dirty="0"/>
              <a:t>Problems:</a:t>
            </a:r>
          </a:p>
          <a:p>
            <a:pPr marL="193675" indent="-193675">
              <a:buFontTx/>
              <a:buChar char="•"/>
            </a:pPr>
            <a:r>
              <a:rPr lang="en-GB" dirty="0"/>
              <a:t>Convergence is not guaranteed</a:t>
            </a:r>
          </a:p>
          <a:p>
            <a:pPr marL="193675" indent="-193675">
              <a:buFontTx/>
              <a:buChar char="•"/>
            </a:pPr>
            <a:r>
              <a:rPr lang="en-GB" dirty="0"/>
              <a:t>Residuals are biased</a:t>
            </a:r>
          </a:p>
          <a:p>
            <a:pPr marL="193675" indent="-193675">
              <a:buFontTx/>
              <a:buChar char="•"/>
            </a:pPr>
            <a:r>
              <a:rPr lang="en-GB" dirty="0"/>
              <a:t>Alignment parameters will then be biased</a:t>
            </a:r>
          </a:p>
          <a:p>
            <a:pPr marL="193675" indent="-193675">
              <a:buFontTx/>
              <a:buChar char="•"/>
            </a:pPr>
            <a:r>
              <a:rPr lang="en-GB" dirty="0"/>
              <a:t>Correlations not taken into account</a:t>
            </a:r>
          </a:p>
        </p:txBody>
      </p:sp>
      <p:sp>
        <p:nvSpPr>
          <p:cNvPr id="186387" name="Text Box 19"/>
          <p:cNvSpPr txBox="1">
            <a:spLocks noChangeArrowheads="1"/>
          </p:cNvSpPr>
          <p:nvPr/>
        </p:nvSpPr>
        <p:spPr bwMode="auto">
          <a:xfrm>
            <a:off x="4724400" y="757238"/>
            <a:ext cx="4343400" cy="5573712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/>
              <a:t> Optimum approach:</a:t>
            </a:r>
          </a:p>
          <a:p>
            <a:pPr marL="195263" lvl="1" indent="-4763">
              <a:buFont typeface="Arial" pitchFamily="48" charset="0"/>
              <a:buAutoNum type="arabicPeriod"/>
            </a:pPr>
            <a:r>
              <a:rPr lang="en-GB"/>
              <a:t> Use theoretical geometry to reconstruct tracks</a:t>
            </a:r>
          </a:p>
          <a:p>
            <a:pPr marL="195263" lvl="1" indent="-4763">
              <a:buFont typeface="Arial" pitchFamily="48" charset="0"/>
              <a:buAutoNum type="arabicPeriod"/>
            </a:pPr>
            <a:r>
              <a:rPr lang="en-GB"/>
              <a:t> For each track calculate residual at each detector</a:t>
            </a:r>
          </a:p>
          <a:p>
            <a:pPr marL="388938" lvl="2">
              <a:buFont typeface="Arial" pitchFamily="48" charset="0"/>
              <a:buNone/>
            </a:pPr>
            <a:r>
              <a:rPr lang="en-GB"/>
              <a:t>F</a:t>
            </a:r>
            <a:r>
              <a:rPr lang="en-GB" baseline="-25000"/>
              <a:t>j</a:t>
            </a:r>
            <a:r>
              <a:rPr lang="en-GB"/>
              <a:t>(t</a:t>
            </a:r>
            <a:r>
              <a:rPr lang="en-GB" baseline="-25000"/>
              <a:t>1</a:t>
            </a:r>
            <a:r>
              <a:rPr lang="en-GB"/>
              <a:t>,t</a:t>
            </a:r>
            <a:r>
              <a:rPr lang="en-GB" baseline="-25000"/>
              <a:t>2</a:t>
            </a:r>
            <a:r>
              <a:rPr lang="en-GB"/>
              <a:t>,… ;d</a:t>
            </a:r>
            <a:r>
              <a:rPr lang="en-GB" baseline="-25000"/>
              <a:t>1</a:t>
            </a:r>
            <a:r>
              <a:rPr lang="en-GB"/>
              <a:t>,d</a:t>
            </a:r>
            <a:r>
              <a:rPr lang="en-GB" baseline="-25000"/>
              <a:t>2</a:t>
            </a:r>
            <a:r>
              <a:rPr lang="en-GB"/>
              <a:t>,…) = T</a:t>
            </a:r>
            <a:r>
              <a:rPr lang="en-GB" baseline="-25000"/>
              <a:t>j</a:t>
            </a:r>
            <a:r>
              <a:rPr lang="en-GB"/>
              <a:t> - C</a:t>
            </a:r>
            <a:r>
              <a:rPr lang="en-GB" baseline="-25000"/>
              <a:t>j</a:t>
            </a:r>
            <a:r>
              <a:rPr lang="en-GB"/>
              <a:t> </a:t>
            </a:r>
          </a:p>
          <a:p>
            <a:pPr marL="195263" lvl="1" indent="-4763">
              <a:buFont typeface="Arial" pitchFamily="48" charset="0"/>
              <a:buAutoNum type="arabicPeriod"/>
            </a:pPr>
            <a:r>
              <a:rPr lang="en-GB"/>
              <a:t> Minimize </a:t>
            </a:r>
            <a:r>
              <a:rPr lang="en-GB">
                <a:sym typeface="Symbol" pitchFamily="48" charset="2"/>
              </a:rPr>
              <a:t></a:t>
            </a:r>
            <a:r>
              <a:rPr lang="en-GB" baseline="30000">
                <a:sym typeface="Symbol" pitchFamily="48" charset="2"/>
              </a:rPr>
              <a:t>2</a:t>
            </a:r>
            <a:r>
              <a:rPr lang="en-GB">
                <a:sym typeface="Symbol" pitchFamily="48" charset="2"/>
              </a:rPr>
              <a:t> = </a:t>
            </a:r>
            <a:r>
              <a:rPr lang="en-GB" sz="2400">
                <a:sym typeface="Symbol" pitchFamily="48" charset="2"/>
              </a:rPr>
              <a:t></a:t>
            </a:r>
            <a:r>
              <a:rPr lang="en-GB">
                <a:sym typeface="Symbol" pitchFamily="48" charset="2"/>
              </a:rPr>
              <a:t> (T</a:t>
            </a:r>
            <a:r>
              <a:rPr lang="en-GB" baseline="-25000">
                <a:sym typeface="Symbol" pitchFamily="48" charset="2"/>
              </a:rPr>
              <a:t>j</a:t>
            </a:r>
            <a:r>
              <a:rPr lang="en-GB">
                <a:sym typeface="Symbol" pitchFamily="48" charset="2"/>
              </a:rPr>
              <a:t>-C</a:t>
            </a:r>
            <a:r>
              <a:rPr lang="en-GB" baseline="-25000">
                <a:sym typeface="Symbol" pitchFamily="48" charset="2"/>
              </a:rPr>
              <a:t>j</a:t>
            </a:r>
            <a:r>
              <a:rPr lang="en-GB">
                <a:sym typeface="Symbol" pitchFamily="48" charset="2"/>
              </a:rPr>
              <a:t>)</a:t>
            </a:r>
            <a:r>
              <a:rPr lang="en-GB" baseline="30000">
                <a:sym typeface="Symbol" pitchFamily="48" charset="2"/>
              </a:rPr>
              <a:t>2</a:t>
            </a:r>
            <a:r>
              <a:rPr lang="en-GB">
                <a:sym typeface="Symbol" pitchFamily="48" charset="2"/>
              </a:rPr>
              <a:t>/</a:t>
            </a:r>
            <a:r>
              <a:rPr lang="en-GB" baseline="-25000">
                <a:sym typeface="Symbol" pitchFamily="48" charset="2"/>
              </a:rPr>
              <a:t>j</a:t>
            </a:r>
            <a:r>
              <a:rPr lang="en-GB" baseline="30000">
                <a:sym typeface="Symbol" pitchFamily="48" charset="2"/>
              </a:rPr>
              <a:t>2</a:t>
            </a:r>
            <a:r>
              <a:rPr lang="en-GB">
                <a:sym typeface="Symbol" pitchFamily="48" charset="2"/>
              </a:rPr>
              <a:t> </a:t>
            </a:r>
          </a:p>
          <a:p>
            <a:pPr>
              <a:buFont typeface="Arial" pitchFamily="48" charset="0"/>
              <a:buNone/>
            </a:pPr>
            <a:endParaRPr lang="en-GB">
              <a:sym typeface="Symbol" pitchFamily="48" charset="2"/>
            </a:endParaRPr>
          </a:p>
          <a:p>
            <a:pPr>
              <a:buFont typeface="Arial" pitchFamily="48" charset="0"/>
              <a:buChar char="•"/>
            </a:pPr>
            <a:r>
              <a:rPr lang="en-GB">
                <a:sym typeface="Symbol" pitchFamily="48" charset="2"/>
              </a:rPr>
              <a:t> Limitations for simultaneous minimization (matrix inversion):</a:t>
            </a:r>
          </a:p>
          <a:p>
            <a:pPr marL="195263" lvl="1" indent="-4763">
              <a:buFont typeface="Arial" pitchFamily="48" charset="0"/>
              <a:buChar char="•"/>
            </a:pPr>
            <a:r>
              <a:rPr lang="en-GB">
                <a:sym typeface="Symbol" pitchFamily="48" charset="2"/>
              </a:rPr>
              <a:t> Huge number of parameters!</a:t>
            </a:r>
          </a:p>
          <a:p>
            <a:pPr>
              <a:buFont typeface="Arial" pitchFamily="48" charset="0"/>
              <a:buNone/>
            </a:pPr>
            <a:endParaRPr lang="en-GB">
              <a:sym typeface="Symbol" pitchFamily="48" charset="2"/>
            </a:endParaRPr>
          </a:p>
          <a:p>
            <a:pPr>
              <a:buFont typeface="Arial" pitchFamily="48" charset="0"/>
              <a:buChar char="•"/>
            </a:pPr>
            <a:r>
              <a:rPr lang="en-GB">
                <a:sym typeface="Symbol" pitchFamily="48" charset="2"/>
              </a:rPr>
              <a:t> Special structure of alignment problem</a:t>
            </a:r>
          </a:p>
          <a:p>
            <a:pPr marL="195263" lvl="1" indent="-4763">
              <a:buFont typeface="Arial" pitchFamily="48" charset="0"/>
              <a:buChar char="•"/>
            </a:pPr>
            <a:r>
              <a:rPr lang="en-GB" sz="1600">
                <a:sym typeface="Symbol" pitchFamily="48" charset="2"/>
              </a:rPr>
              <a:t> 1 set of global parameters (detector misalignments)</a:t>
            </a:r>
          </a:p>
          <a:p>
            <a:pPr marL="195263" lvl="1" indent="-4763">
              <a:buFont typeface="Arial" pitchFamily="48" charset="0"/>
              <a:buChar char="•"/>
            </a:pPr>
            <a:r>
              <a:rPr lang="en-GB" sz="1600">
                <a:sym typeface="Symbol" pitchFamily="48" charset="2"/>
              </a:rPr>
              <a:t> several sets of independent local parameters (track parameters)</a:t>
            </a:r>
            <a:endParaRPr lang="en-GB">
              <a:sym typeface="Symbol" pitchFamily="48" charset="2"/>
            </a:endParaRPr>
          </a:p>
          <a:p>
            <a:pPr>
              <a:buFont typeface="Arial" pitchFamily="48" charset="0"/>
              <a:buNone/>
            </a:pPr>
            <a:r>
              <a:rPr lang="en-GB">
                <a:sym typeface="Symbol" pitchFamily="48" charset="2"/>
              </a:rPr>
              <a:t>allows exact solution using matrix inversion by partitioning</a:t>
            </a:r>
          </a:p>
          <a:p>
            <a:pPr>
              <a:buFont typeface="Arial" pitchFamily="48" charset="0"/>
              <a:buChar char="•"/>
            </a:pPr>
            <a:r>
              <a:rPr lang="en-GB">
                <a:sym typeface="Symbol" pitchFamily="48" charset="2"/>
              </a:rPr>
              <a:t> Correlations taken into account</a:t>
            </a:r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85800" y="6096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B2B2B2"/>
                </a:solidFill>
              </a:rPr>
              <a:t>Real life, unknown position</a:t>
            </a:r>
            <a:endParaRPr lang="en-GB" sz="1600" dirty="0">
              <a:solidFill>
                <a:srgbClr val="B2B2B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1033046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n w="6350">
                  <a:solidFill>
                    <a:srgbClr val="000000"/>
                  </a:solidFill>
                </a:ln>
                <a:noFill/>
              </a:rPr>
              <a:t>Theoretical position</a:t>
            </a:r>
            <a:endParaRPr lang="en-GB" sz="1600" dirty="0">
              <a:ln w="6350">
                <a:solidFill>
                  <a:srgbClr val="000000"/>
                </a:solidFill>
              </a:ln>
              <a:noFill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42797" y="838200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C0000"/>
                </a:solidFill>
              </a:rPr>
              <a:t>Real track</a:t>
            </a:r>
            <a:endParaRPr lang="en-GB" sz="1400" dirty="0">
              <a:solidFill>
                <a:srgbClr val="CC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29000" y="14478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CC"/>
                </a:solidFill>
              </a:rPr>
              <a:t>Reconstructed (</a:t>
            </a:r>
            <a:r>
              <a:rPr lang="en-GB" sz="1400" dirty="0" err="1" smtClean="0">
                <a:solidFill>
                  <a:srgbClr val="0000CC"/>
                </a:solidFill>
              </a:rPr>
              <a:t>biaised</a:t>
            </a:r>
            <a:r>
              <a:rPr lang="en-GB" sz="1400" dirty="0" smtClean="0">
                <a:solidFill>
                  <a:srgbClr val="0000CC"/>
                </a:solidFill>
              </a:rPr>
              <a:t>) track</a:t>
            </a:r>
            <a:endParaRPr lang="en-GB" sz="1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5" grpId="0" animBg="1"/>
      <p:bldP spid="186387" grpId="0" animBg="1"/>
      <p:bldP spid="24" grpId="0"/>
      <p:bldP spid="26" grpId="0"/>
    </p:bldLst>
  </p:timing>
</p:sld>
</file>

<file path=ppt/theme/theme1.xml><?xml version="1.0" encoding="utf-8"?>
<a:theme xmlns:a="http://schemas.openxmlformats.org/drawingml/2006/main" name="Villon_SPhN">
  <a:themeElements>
    <a:clrScheme name="Villon_SPh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illon_SPh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48" charset="0"/>
          </a:defRPr>
        </a:defPPr>
      </a:lstStyle>
    </a:lnDef>
  </a:objectDefaults>
  <a:extraClrSchemeLst>
    <a:extraClrScheme>
      <a:clrScheme name="Villon_SPh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SPh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llon_SPh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SPh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SPh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SPh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SPh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20257</TotalTime>
  <Words>1777</Words>
  <PresentationFormat>On-screen Show (4:3)</PresentationFormat>
  <Paragraphs>276</Paragraphs>
  <Slides>16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Villon_SPhN</vt:lpstr>
      <vt:lpstr>Alignment of the ALICE MUON Spectrometer</vt:lpstr>
      <vt:lpstr>Plan</vt:lpstr>
      <vt:lpstr>Geometry and expected misalignments</vt:lpstr>
      <vt:lpstr>Photogrammetry and Survey</vt:lpstr>
      <vt:lpstr>Approach for all Detection Elements</vt:lpstr>
      <vt:lpstr>Current results – Ch1 (quadrants)</vt:lpstr>
      <vt:lpstr>Current results – Ch5 (slats)</vt:lpstr>
      <vt:lpstr>Latest developments / updates</vt:lpstr>
      <vt:lpstr>Alignment approach</vt:lpstr>
      <vt:lpstr>Alignment with tracks : Millepede</vt:lpstr>
      <vt:lpstr>Current Results B=0, N track dependence</vt:lpstr>
      <vt:lpstr>Realistic / Pessimistic  B=0</vt:lpstr>
      <vt:lpstr>Latest developments / updates</vt:lpstr>
      <vt:lpstr>MUON Calibration: Alignment requirements</vt:lpstr>
      <vt:lpstr>MUON Calibration: Alignment strategy</vt:lpstr>
      <vt:lpstr>Summary &amp; ToDo</vt:lpstr>
    </vt:vector>
  </TitlesOfParts>
  <Company>Javier Castillo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Alignment of the ALICE MUON Spectrometer</dc:title>
  <cp:lastModifiedBy>Javier Castillo</cp:lastModifiedBy>
  <cp:revision>176</cp:revision>
  <dcterms:created xsi:type="dcterms:W3CDTF">2008-10-22T07:41:03Z</dcterms:created>
  <dcterms:modified xsi:type="dcterms:W3CDTF">2008-10-22T09:01:01Z</dcterms:modified>
</cp:coreProperties>
</file>