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9" r:id="rId3"/>
    <p:sldId id="257" r:id="rId4"/>
    <p:sldId id="260" r:id="rId5"/>
    <p:sldId id="261" r:id="rId6"/>
    <p:sldId id="274" r:id="rId7"/>
    <p:sldId id="262" r:id="rId8"/>
    <p:sldId id="279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58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258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D52D6-2372-4F61-8220-43B5EB528138}" type="datetimeFigureOut">
              <a:rPr lang="it-IT" smtClean="0"/>
              <a:pPr/>
              <a:t>22/10/2008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06E14-A76F-47BB-897E-E36FF266AFF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06E14-A76F-47BB-897E-E36FF266AFF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06E14-A76F-47BB-897E-E36FF266AFF0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06E14-A76F-47BB-897E-E36FF266AFF0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06E14-A76F-47BB-897E-E36FF266AFF0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06E14-A76F-47BB-897E-E36FF266AFF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745C4-EC21-4D41-B929-7D71682F6D6C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30EF2-A3A0-4293-A505-5E482832FF13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EB846-B5DF-49AE-B8D1-FBE43C5CCC7F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F727-1FD7-43DF-9C27-D851F0F74DDB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4F8B-64F8-438F-BAEA-A487FCC8E3BD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783-1B9D-4C1A-93E9-0F0752A8B5B1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3B44-7B1D-455B-B9B2-6CE57C21E7DC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5F4B8-BFAD-46D6-BC69-9B1EDD0E4390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337A8-0085-4ABD-A39E-28D1FEBC6CF4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BCB7-201B-4C1E-BE3C-4AE2D01F7CB2}" type="datetime1">
              <a:rPr lang="it-IT" smtClean="0"/>
              <a:t>22/10/2008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DA1D4-A3F0-4F52-ADA5-3F9141DB585B}" type="datetime1">
              <a:rPr lang="it-IT" smtClean="0"/>
              <a:t>22/10/2008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1CEF-1BE8-4A80-848C-93A9793CE7E3}" type="datetime1">
              <a:rPr lang="it-IT" smtClean="0"/>
              <a:t>22/10/2008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F942-C5EE-494C-8548-CB50A9816978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521FE-C7BD-472B-975B-066DB3FDB51A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29DFD-D7EB-4B63-A33F-65BDE639AB81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smtClean="0"/>
              <a:t>Pt </a:t>
            </a:r>
            <a:r>
              <a:rPr lang="en-US" dirty="0" smtClean="0"/>
              <a:t>Particle Identification with the TPC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8927-A2EA-462C-BCF5-D3390417367B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it-IT" dirty="0" smtClean="0"/>
              <a:t>PID : </a:t>
            </a:r>
            <a:r>
              <a:rPr lang="it-IT" dirty="0" err="1" smtClean="0"/>
              <a:t>track-by-track</a:t>
            </a:r>
            <a:r>
              <a:rPr lang="it-IT" dirty="0" smtClean="0"/>
              <a:t> </a:t>
            </a:r>
            <a:r>
              <a:rPr lang="it-IT" dirty="0" err="1" smtClean="0"/>
              <a:t>basis</a:t>
            </a:r>
            <a:endParaRPr lang="it-IT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285992"/>
            <a:ext cx="4143404" cy="19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357694"/>
            <a:ext cx="6357982" cy="198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214282" y="1571612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PID </a:t>
            </a:r>
            <a:r>
              <a:rPr lang="it-IT" sz="2400" dirty="0" err="1" smtClean="0"/>
              <a:t>performed</a:t>
            </a:r>
            <a:r>
              <a:rPr lang="it-IT" sz="2400" dirty="0" smtClean="0"/>
              <a:t> </a:t>
            </a:r>
            <a:r>
              <a:rPr lang="it-IT" sz="2400" dirty="0" err="1" smtClean="0"/>
              <a:t>with</a:t>
            </a:r>
            <a:r>
              <a:rPr lang="it-IT" sz="2400" dirty="0" smtClean="0"/>
              <a:t> </a:t>
            </a:r>
            <a:r>
              <a:rPr lang="it-IT" sz="2400" dirty="0" err="1" smtClean="0"/>
              <a:t>such</a:t>
            </a:r>
            <a:r>
              <a:rPr lang="it-IT" sz="2400" dirty="0" smtClean="0"/>
              <a:t> a priori </a:t>
            </a:r>
            <a:r>
              <a:rPr lang="it-IT" sz="2400" dirty="0" err="1" smtClean="0"/>
              <a:t>concentrations</a:t>
            </a:r>
            <a:r>
              <a:rPr lang="it-IT" sz="2400" dirty="0" smtClean="0"/>
              <a:t> in </a:t>
            </a:r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 smtClean="0"/>
              <a:t>cases</a:t>
            </a:r>
            <a:r>
              <a:rPr lang="it-IT" sz="2400" dirty="0" smtClean="0"/>
              <a:t>:</a:t>
            </a:r>
          </a:p>
          <a:p>
            <a:endParaRPr lang="it-IT" sz="2400" dirty="0" smtClean="0"/>
          </a:p>
          <a:p>
            <a:r>
              <a:rPr lang="it-IT" sz="2400" dirty="0" smtClean="0"/>
              <a:t>- TPC </a:t>
            </a:r>
            <a:r>
              <a:rPr lang="it-IT" sz="2400" dirty="0" err="1" smtClean="0"/>
              <a:t>only</a:t>
            </a:r>
            <a:r>
              <a:rPr lang="it-IT" sz="2400" dirty="0" smtClean="0"/>
              <a:t> </a:t>
            </a:r>
            <a:r>
              <a:rPr lang="it-IT" sz="2400" dirty="0" err="1" smtClean="0"/>
              <a:t>responses</a:t>
            </a:r>
            <a:endParaRPr lang="it-IT" sz="2400" dirty="0" smtClean="0"/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Combined</a:t>
            </a:r>
            <a:r>
              <a:rPr lang="it-IT" sz="2400" dirty="0" smtClean="0"/>
              <a:t> ESD </a:t>
            </a:r>
            <a:r>
              <a:rPr lang="it-IT" sz="2400" dirty="0" err="1" smtClean="0"/>
              <a:t>responses</a:t>
            </a:r>
            <a:endParaRPr lang="it-IT" sz="2400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BD782-C866-4DBD-A4DB-502D13186CEC}" type="datetime1">
              <a:rPr lang="it-IT" smtClean="0"/>
              <a:t>22/10/2008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Efficiency</a:t>
            </a:r>
            <a:r>
              <a:rPr lang="it-IT" dirty="0" smtClean="0"/>
              <a:t> </a:t>
            </a:r>
            <a:r>
              <a:rPr lang="it-IT" dirty="0" err="1" smtClean="0"/>
              <a:t>maps</a:t>
            </a:r>
            <a:endParaRPr lang="it-IT" dirty="0"/>
          </a:p>
        </p:txBody>
      </p:sp>
      <p:sp>
        <p:nvSpPr>
          <p:cNvPr id="4" name="Segnaposto contenuto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285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/>
              <a:t> Pure </a:t>
            </a:r>
            <a:r>
              <a:rPr lang="it-IT" dirty="0" err="1" smtClean="0"/>
              <a:t>efficiency</a:t>
            </a:r>
            <a:r>
              <a:rPr lang="it-IT" dirty="0" smtClean="0"/>
              <a:t> : # ID </a:t>
            </a:r>
            <a:r>
              <a:rPr lang="it-IT" baseline="-25000" dirty="0" smtClean="0"/>
              <a:t>[i </a:t>
            </a:r>
            <a:r>
              <a:rPr lang="it-IT" baseline="-25000" dirty="0" err="1" smtClean="0"/>
              <a:t>-species</a:t>
            </a:r>
            <a:r>
              <a:rPr lang="it-IT" baseline="-25000" dirty="0" smtClean="0"/>
              <a:t> ]</a:t>
            </a:r>
            <a:r>
              <a:rPr lang="it-IT" dirty="0" smtClean="0"/>
              <a:t> / # TRUE</a:t>
            </a:r>
            <a:r>
              <a:rPr lang="it-IT" baseline="-25000" dirty="0" smtClean="0"/>
              <a:t>[i </a:t>
            </a:r>
            <a:r>
              <a:rPr lang="it-IT" baseline="-25000" dirty="0" err="1" smtClean="0"/>
              <a:t>-species</a:t>
            </a:r>
            <a:r>
              <a:rPr lang="it-IT" baseline="-25000" dirty="0" smtClean="0"/>
              <a:t> ]</a:t>
            </a:r>
          </a:p>
          <a:p>
            <a:pPr>
              <a:buFontTx/>
              <a:buChar char="-"/>
            </a:pPr>
            <a:r>
              <a:rPr lang="it-IT" dirty="0" smtClean="0"/>
              <a:t>  </a:t>
            </a:r>
            <a:r>
              <a:rPr lang="it-IT" dirty="0" err="1" smtClean="0"/>
              <a:t>Maps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CORRFW:</a:t>
            </a:r>
          </a:p>
          <a:p>
            <a:r>
              <a:rPr lang="it-IT" dirty="0" smtClean="0"/>
              <a:t>  P </a:t>
            </a:r>
            <a:r>
              <a:rPr lang="it-IT" dirty="0" err="1" smtClean="0"/>
              <a:t>dependent</a:t>
            </a:r>
            <a:r>
              <a:rPr lang="it-IT" dirty="0" smtClean="0"/>
              <a:t> </a:t>
            </a:r>
            <a:r>
              <a:rPr lang="it-IT" dirty="0" err="1" smtClean="0"/>
              <a:t>concentration</a:t>
            </a:r>
            <a:r>
              <a:rPr lang="it-IT" dirty="0" smtClean="0"/>
              <a:t> </a:t>
            </a:r>
            <a:r>
              <a:rPr lang="it-IT" dirty="0" err="1" smtClean="0"/>
              <a:t>functions</a:t>
            </a:r>
            <a:r>
              <a:rPr lang="it-IT" dirty="0" smtClean="0"/>
              <a:t> </a:t>
            </a:r>
            <a:r>
              <a:rPr lang="it-IT" dirty="0" err="1" smtClean="0"/>
              <a:t>plugged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the </a:t>
            </a:r>
            <a:r>
              <a:rPr lang="it-IT" dirty="0" err="1" smtClean="0"/>
              <a:t>AliCFTrackCutPid</a:t>
            </a:r>
            <a:r>
              <a:rPr lang="it-IT" dirty="0" smtClean="0"/>
              <a:t> </a:t>
            </a:r>
          </a:p>
          <a:p>
            <a:r>
              <a:rPr lang="it-IT" dirty="0" smtClean="0"/>
              <a:t>  </a:t>
            </a:r>
            <a:r>
              <a:rPr lang="it-IT" dirty="0" err="1" smtClean="0"/>
              <a:t>AliCFContainer</a:t>
            </a:r>
            <a:r>
              <a:rPr lang="it-IT" dirty="0" smtClean="0"/>
              <a:t> (</a:t>
            </a:r>
            <a:r>
              <a:rPr lang="it-IT" dirty="0" err="1" smtClean="0"/>
              <a:t>variables</a:t>
            </a:r>
            <a:r>
              <a:rPr lang="it-IT" dirty="0" smtClean="0"/>
              <a:t> : P</a:t>
            </a:r>
            <a:r>
              <a:rPr lang="it-IT" baseline="-25000" dirty="0" smtClean="0"/>
              <a:t>T </a:t>
            </a:r>
            <a:r>
              <a:rPr lang="it-IT" dirty="0" smtClean="0"/>
              <a:t>, </a:t>
            </a:r>
            <a:r>
              <a:rPr lang="el-GR" dirty="0" smtClean="0"/>
              <a:t>η</a:t>
            </a:r>
            <a:r>
              <a:rPr lang="it-IT" dirty="0" smtClean="0"/>
              <a:t> )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29D-D5DF-4E5A-955A-1B48058A17CD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Pions</a:t>
            </a:r>
            <a:r>
              <a:rPr lang="it-IT" dirty="0" smtClean="0"/>
              <a:t> :  TPC </a:t>
            </a:r>
            <a:r>
              <a:rPr lang="it-IT" dirty="0" err="1" smtClean="0"/>
              <a:t>responses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74" y="2071678"/>
            <a:ext cx="9153174" cy="284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3B29-49C7-41F0-8A96-AA1E4E11162E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0" y="470274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                      </a:t>
            </a:r>
            <a:r>
              <a:rPr lang="el-GR" dirty="0" smtClean="0"/>
              <a:t>η</a:t>
            </a:r>
            <a:r>
              <a:rPr lang="it-IT" dirty="0" smtClean="0"/>
              <a:t>              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</a:t>
            </a:r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9144000" cy="284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dirty="0" err="1" smtClean="0"/>
              <a:t>Kaons</a:t>
            </a:r>
            <a:r>
              <a:rPr lang="it-IT" dirty="0" smtClean="0"/>
              <a:t>   : TPC </a:t>
            </a:r>
            <a:r>
              <a:rPr lang="it-IT" dirty="0" err="1" smtClean="0"/>
              <a:t>responses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04E4-9DCA-49E2-9DB9-E41E7041578C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0" y="470274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                      </a:t>
            </a:r>
            <a:r>
              <a:rPr lang="el-GR" dirty="0" smtClean="0"/>
              <a:t>η</a:t>
            </a:r>
            <a:r>
              <a:rPr lang="it-IT" dirty="0" smtClean="0"/>
              <a:t>              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</a:t>
            </a: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dirty="0" err="1" smtClean="0"/>
              <a:t>Protons</a:t>
            </a:r>
            <a:r>
              <a:rPr lang="it-IT" dirty="0" smtClean="0"/>
              <a:t>  :  TPC </a:t>
            </a:r>
            <a:r>
              <a:rPr lang="it-IT" dirty="0" err="1" smtClean="0"/>
              <a:t>responses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73" y="1928802"/>
            <a:ext cx="9153173" cy="284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9465-54B2-4E73-8ABC-3CCB94008B0C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0" y="464344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                      </a:t>
            </a:r>
            <a:r>
              <a:rPr lang="el-GR" dirty="0" smtClean="0"/>
              <a:t>η</a:t>
            </a:r>
            <a:r>
              <a:rPr lang="it-IT" dirty="0" smtClean="0"/>
              <a:t>              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</a:t>
            </a:r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Bethe-Bloch</a:t>
            </a:r>
            <a:r>
              <a:rPr lang="it-IT" dirty="0" smtClean="0"/>
              <a:t> formula </a:t>
            </a:r>
            <a:r>
              <a:rPr lang="it-IT" dirty="0" err="1" smtClean="0"/>
              <a:t>for</a:t>
            </a:r>
            <a:r>
              <a:rPr lang="it-IT" dirty="0" smtClean="0"/>
              <a:t> TPC </a:t>
            </a:r>
            <a:r>
              <a:rPr lang="it-IT" dirty="0" err="1" smtClean="0"/>
              <a:t>responses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28728" y="621508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AliTPCpidESD</a:t>
            </a:r>
            <a:r>
              <a:rPr lang="it-IT" dirty="0" smtClean="0"/>
              <a:t>::</a:t>
            </a:r>
            <a:r>
              <a:rPr lang="it-IT" dirty="0" err="1" smtClean="0"/>
              <a:t>Bethe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8342-7534-4613-977B-BADBA5CE5F15}" type="datetime1">
              <a:rPr lang="it-IT" smtClean="0"/>
              <a:t>22/10/2008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00108"/>
            <a:ext cx="7048521" cy="477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r>
              <a:rPr lang="it-IT" dirty="0" err="1" smtClean="0"/>
              <a:t>Combined</a:t>
            </a:r>
            <a:r>
              <a:rPr lang="it-IT" dirty="0" smtClean="0"/>
              <a:t> PID case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A87C-AE69-42F8-A8D3-FE4A75147D95}" type="datetime1">
              <a:rPr lang="it-IT" smtClean="0"/>
              <a:t>22/10/2008</a:t>
            </a:fld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Pions</a:t>
            </a:r>
            <a:r>
              <a:rPr lang="it-IT" dirty="0" smtClean="0"/>
              <a:t>  -  </a:t>
            </a:r>
            <a:r>
              <a:rPr lang="it-IT" dirty="0" err="1" smtClean="0"/>
              <a:t>combined</a:t>
            </a:r>
            <a:r>
              <a:rPr lang="it-IT" dirty="0" smtClean="0"/>
              <a:t> PID</a:t>
            </a:r>
            <a:endParaRPr lang="it-IT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500174"/>
            <a:ext cx="9144001" cy="283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4C22-E5CF-45AF-A722-06BDEE8AB61F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0" y="421481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                      </a:t>
            </a:r>
            <a:r>
              <a:rPr lang="el-GR" dirty="0" smtClean="0"/>
              <a:t>η</a:t>
            </a:r>
            <a:r>
              <a:rPr lang="it-IT" dirty="0" smtClean="0"/>
              <a:t>              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</a:t>
            </a:r>
            <a:endParaRPr lang="it-IT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Kaons</a:t>
            </a:r>
            <a:r>
              <a:rPr lang="it-IT" dirty="0" smtClean="0"/>
              <a:t>  -  </a:t>
            </a:r>
            <a:r>
              <a:rPr lang="it-IT" dirty="0" err="1" smtClean="0"/>
              <a:t>combined</a:t>
            </a:r>
            <a:r>
              <a:rPr lang="it-IT" dirty="0" smtClean="0"/>
              <a:t> PID</a:t>
            </a:r>
            <a:endParaRPr lang="it-I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9144000" cy="283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5EE4-FC36-4D83-869A-999C70C59373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0" y="470274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                      </a:t>
            </a:r>
            <a:r>
              <a:rPr lang="el-GR" dirty="0" smtClean="0"/>
              <a:t>η</a:t>
            </a:r>
            <a:r>
              <a:rPr lang="it-IT" dirty="0" smtClean="0"/>
              <a:t>              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</a:t>
            </a: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Protons</a:t>
            </a:r>
            <a:r>
              <a:rPr lang="it-IT" dirty="0" smtClean="0"/>
              <a:t>   -  </a:t>
            </a:r>
            <a:r>
              <a:rPr lang="it-IT" dirty="0" err="1" smtClean="0"/>
              <a:t>combined</a:t>
            </a:r>
            <a:r>
              <a:rPr lang="it-IT" dirty="0" smtClean="0"/>
              <a:t> PID</a:t>
            </a:r>
            <a:endParaRPr lang="it-IT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9144000" cy="283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0129-267F-496C-B41A-81D4BF95CAEB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0" y="470274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                      </a:t>
            </a:r>
            <a:r>
              <a:rPr lang="el-GR" dirty="0" smtClean="0"/>
              <a:t>η</a:t>
            </a:r>
            <a:r>
              <a:rPr lang="it-IT" dirty="0" smtClean="0"/>
              <a:t>                                          P</a:t>
            </a:r>
            <a:r>
              <a:rPr lang="it-IT" baseline="-25000" dirty="0" smtClean="0"/>
              <a:t>T</a:t>
            </a:r>
            <a:r>
              <a:rPr lang="it-IT" dirty="0" smtClean="0"/>
              <a:t>   (GeV/c)                                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it-IT" dirty="0" err="1" smtClean="0"/>
              <a:t>Introduction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66" cy="4525963"/>
          </a:xfrm>
        </p:spPr>
        <p:txBody>
          <a:bodyPr>
            <a:normAutofit fontScale="77500" lnSpcReduction="20000"/>
          </a:bodyPr>
          <a:lstStyle/>
          <a:p>
            <a:r>
              <a:rPr lang="it-IT" dirty="0" err="1" smtClean="0"/>
              <a:t>Analysis</a:t>
            </a:r>
            <a:r>
              <a:rPr lang="it-IT" dirty="0" smtClean="0"/>
              <a:t> </a:t>
            </a:r>
            <a:r>
              <a:rPr lang="it-IT" dirty="0" err="1" smtClean="0"/>
              <a:t>developed</a:t>
            </a:r>
            <a:r>
              <a:rPr lang="it-IT" dirty="0" smtClean="0"/>
              <a:t> </a:t>
            </a:r>
            <a:r>
              <a:rPr lang="it-IT" dirty="0" err="1" smtClean="0"/>
              <a:t>within</a:t>
            </a:r>
            <a:r>
              <a:rPr lang="it-IT" dirty="0" smtClean="0"/>
              <a:t> the </a:t>
            </a:r>
            <a:r>
              <a:rPr lang="it-IT" dirty="0" err="1" smtClean="0"/>
              <a:t>Analysis</a:t>
            </a:r>
            <a:r>
              <a:rPr lang="it-IT" dirty="0" smtClean="0"/>
              <a:t> Task </a:t>
            </a:r>
            <a:r>
              <a:rPr lang="it-IT" dirty="0" err="1" smtClean="0"/>
              <a:t>Force</a:t>
            </a:r>
            <a:r>
              <a:rPr lang="it-IT" dirty="0" smtClean="0"/>
              <a:t> </a:t>
            </a:r>
            <a:r>
              <a:rPr lang="it-IT" dirty="0" err="1" smtClean="0"/>
              <a:t>having</a:t>
            </a:r>
            <a:r>
              <a:rPr lang="it-IT" dirty="0" smtClean="0"/>
              <a:t> the </a:t>
            </a:r>
            <a:r>
              <a:rPr lang="it-IT" dirty="0" err="1" smtClean="0"/>
              <a:t>aim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check</a:t>
            </a:r>
            <a:r>
              <a:rPr lang="it-IT" dirty="0" smtClean="0"/>
              <a:t> the high </a:t>
            </a:r>
            <a:r>
              <a:rPr lang="it-IT" dirty="0" err="1" smtClean="0"/>
              <a:t>Pt</a:t>
            </a:r>
            <a:r>
              <a:rPr lang="it-IT" dirty="0" smtClean="0"/>
              <a:t> </a:t>
            </a:r>
            <a:r>
              <a:rPr lang="it-IT" dirty="0" err="1" smtClean="0"/>
              <a:t>identification</a:t>
            </a:r>
            <a:r>
              <a:rPr lang="it-IT" dirty="0" smtClean="0"/>
              <a:t> on a </a:t>
            </a:r>
            <a:r>
              <a:rPr lang="it-IT" dirty="0" err="1" smtClean="0"/>
              <a:t>track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track</a:t>
            </a:r>
            <a:r>
              <a:rPr lang="it-IT" dirty="0" smtClean="0"/>
              <a:t> </a:t>
            </a:r>
            <a:r>
              <a:rPr lang="it-IT" dirty="0" err="1" smtClean="0"/>
              <a:t>basis</a:t>
            </a:r>
            <a:r>
              <a:rPr lang="it-IT" dirty="0" smtClean="0"/>
              <a:t> </a:t>
            </a:r>
            <a:r>
              <a:rPr lang="it-IT" dirty="0" err="1" smtClean="0"/>
              <a:t>within</a:t>
            </a:r>
            <a:r>
              <a:rPr lang="it-IT" dirty="0" smtClean="0"/>
              <a:t> the AOD </a:t>
            </a:r>
            <a:r>
              <a:rPr lang="it-IT" dirty="0" err="1" smtClean="0"/>
              <a:t>framework</a:t>
            </a:r>
            <a:endParaRPr lang="it-IT" dirty="0" smtClean="0"/>
          </a:p>
          <a:p>
            <a:r>
              <a:rPr lang="it-IT" dirty="0" smtClean="0"/>
              <a:t>The AOD </a:t>
            </a:r>
            <a:r>
              <a:rPr lang="it-IT" dirty="0" err="1" smtClean="0"/>
              <a:t>track</a:t>
            </a:r>
            <a:r>
              <a:rPr lang="it-IT" dirty="0" smtClean="0"/>
              <a:t> </a:t>
            </a:r>
            <a:r>
              <a:rPr lang="it-IT" dirty="0" err="1" smtClean="0"/>
              <a:t>contains</a:t>
            </a:r>
            <a:r>
              <a:rPr lang="it-IT" dirty="0" smtClean="0"/>
              <a:t> the detector </a:t>
            </a:r>
            <a:r>
              <a:rPr lang="it-IT" dirty="0" err="1" smtClean="0"/>
              <a:t>signals</a:t>
            </a:r>
            <a:r>
              <a:rPr lang="it-IT" dirty="0" smtClean="0"/>
              <a:t> and the </a:t>
            </a:r>
            <a:r>
              <a:rPr lang="it-IT" dirty="0" err="1" smtClean="0"/>
              <a:t>combined</a:t>
            </a:r>
            <a:r>
              <a:rPr lang="it-IT" dirty="0" smtClean="0"/>
              <a:t> </a:t>
            </a:r>
            <a:r>
              <a:rPr lang="it-IT" dirty="0" err="1" smtClean="0"/>
              <a:t>responses</a:t>
            </a:r>
            <a:endParaRPr lang="it-IT" dirty="0" smtClean="0"/>
          </a:p>
          <a:p>
            <a:r>
              <a:rPr lang="it-IT" dirty="0" smtClean="0"/>
              <a:t> Base idea </a:t>
            </a:r>
            <a:r>
              <a:rPr lang="it-IT" dirty="0" err="1" smtClean="0"/>
              <a:t>for</a:t>
            </a:r>
            <a:r>
              <a:rPr lang="it-IT" dirty="0" smtClean="0"/>
              <a:t> ID </a:t>
            </a:r>
            <a:r>
              <a:rPr lang="it-IT" dirty="0" err="1" smtClean="0"/>
              <a:t>within</a:t>
            </a:r>
            <a:r>
              <a:rPr lang="it-IT" dirty="0" smtClean="0"/>
              <a:t> </a:t>
            </a:r>
            <a:r>
              <a:rPr lang="it-IT" dirty="0" err="1" smtClean="0"/>
              <a:t>AODs</a:t>
            </a:r>
            <a:r>
              <a:rPr lang="it-IT" dirty="0" smtClean="0"/>
              <a:t>: </a:t>
            </a:r>
          </a:p>
          <a:p>
            <a:pPr>
              <a:buNone/>
            </a:pPr>
            <a:r>
              <a:rPr lang="it-IT" dirty="0" smtClean="0"/>
              <a:t>    - a priori </a:t>
            </a:r>
            <a:r>
              <a:rPr lang="it-IT" dirty="0" err="1" smtClean="0"/>
              <a:t>concentrations</a:t>
            </a:r>
            <a:r>
              <a:rPr lang="it-IT" dirty="0" smtClean="0"/>
              <a:t> </a:t>
            </a:r>
            <a:r>
              <a:rPr lang="it-IT" dirty="0" err="1" smtClean="0"/>
              <a:t>taken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a multiple </a:t>
            </a:r>
            <a:r>
              <a:rPr lang="it-IT" dirty="0" err="1" smtClean="0"/>
              <a:t>fit</a:t>
            </a:r>
            <a:r>
              <a:rPr lang="it-IT" dirty="0" smtClean="0"/>
              <a:t> on the TPC </a:t>
            </a:r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yield</a:t>
            </a:r>
            <a:r>
              <a:rPr lang="it-IT" dirty="0" smtClean="0"/>
              <a:t> </a:t>
            </a:r>
          </a:p>
          <a:p>
            <a:pPr>
              <a:buNone/>
            </a:pPr>
            <a:r>
              <a:rPr lang="it-IT" dirty="0" smtClean="0"/>
              <a:t>     - </a:t>
            </a:r>
            <a:r>
              <a:rPr lang="it-IT" dirty="0" err="1" smtClean="0"/>
              <a:t>responses</a:t>
            </a:r>
            <a:r>
              <a:rPr lang="it-IT" dirty="0" smtClean="0"/>
              <a:t> are the </a:t>
            </a:r>
            <a:r>
              <a:rPr lang="it-IT" dirty="0" err="1" smtClean="0"/>
              <a:t>combined</a:t>
            </a:r>
            <a:r>
              <a:rPr lang="it-IT" dirty="0" smtClean="0"/>
              <a:t> </a:t>
            </a:r>
            <a:r>
              <a:rPr lang="it-IT" dirty="0" err="1" smtClean="0"/>
              <a:t>ones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     - </a:t>
            </a:r>
            <a:r>
              <a:rPr lang="it-IT" dirty="0" err="1" smtClean="0"/>
              <a:t>probabilities</a:t>
            </a:r>
            <a:r>
              <a:rPr lang="it-IT" dirty="0" smtClean="0"/>
              <a:t> </a:t>
            </a:r>
            <a:r>
              <a:rPr lang="it-IT" dirty="0" err="1" smtClean="0"/>
              <a:t>calculated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concentrations</a:t>
            </a:r>
            <a:r>
              <a:rPr lang="it-IT" dirty="0" smtClean="0"/>
              <a:t> and </a:t>
            </a:r>
            <a:r>
              <a:rPr lang="it-IT" dirty="0" err="1" smtClean="0"/>
              <a:t>responses</a:t>
            </a:r>
            <a:endParaRPr lang="it-IT" dirty="0" smtClean="0"/>
          </a:p>
          <a:p>
            <a:r>
              <a:rPr lang="it-IT" dirty="0" smtClean="0"/>
              <a:t>First </a:t>
            </a:r>
            <a:r>
              <a:rPr lang="it-IT" dirty="0" err="1" smtClean="0"/>
              <a:t>step</a:t>
            </a:r>
            <a:r>
              <a:rPr lang="it-IT" dirty="0" smtClean="0"/>
              <a:t> : </a:t>
            </a:r>
            <a:r>
              <a:rPr lang="it-IT" dirty="0" err="1" smtClean="0"/>
              <a:t>use</a:t>
            </a:r>
            <a:r>
              <a:rPr lang="it-IT" dirty="0" smtClean="0"/>
              <a:t> the TPC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responses</a:t>
            </a:r>
            <a:r>
              <a:rPr lang="it-IT" dirty="0" smtClean="0"/>
              <a:t> (</a:t>
            </a:r>
            <a:r>
              <a:rPr lang="it-IT" dirty="0" err="1" smtClean="0"/>
              <a:t>ESDs</a:t>
            </a:r>
            <a:r>
              <a:rPr lang="it-IT" dirty="0" smtClean="0"/>
              <a:t>)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051-A245-4D6A-AD3F-E7556038D039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cross </a:t>
            </a:r>
            <a:r>
              <a:rPr lang="it-IT" dirty="0" err="1" smtClean="0"/>
              <a:t>check…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2400304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pion</a:t>
            </a:r>
            <a:r>
              <a:rPr lang="it-IT" dirty="0" smtClean="0"/>
              <a:t>, </a:t>
            </a:r>
            <a:r>
              <a:rPr lang="it-IT" dirty="0" err="1" smtClean="0"/>
              <a:t>kaon</a:t>
            </a:r>
            <a:r>
              <a:rPr lang="it-IT" dirty="0" smtClean="0"/>
              <a:t>, </a:t>
            </a:r>
            <a:r>
              <a:rPr lang="it-IT" dirty="0" err="1" smtClean="0"/>
              <a:t>proton</a:t>
            </a:r>
            <a:r>
              <a:rPr lang="it-IT" dirty="0" smtClean="0"/>
              <a:t> </a:t>
            </a:r>
            <a:r>
              <a:rPr lang="it-IT" dirty="0" err="1" smtClean="0"/>
              <a:t>gaussians</a:t>
            </a:r>
            <a:r>
              <a:rPr lang="it-IT" dirty="0" smtClean="0"/>
              <a:t> are </a:t>
            </a:r>
            <a:r>
              <a:rPr lang="it-IT" dirty="0" err="1" smtClean="0"/>
              <a:t>known</a:t>
            </a:r>
            <a:r>
              <a:rPr lang="it-IT" dirty="0" smtClean="0"/>
              <a:t> -&gt; </a:t>
            </a:r>
            <a:r>
              <a:rPr lang="it-IT" dirty="0" err="1" smtClean="0"/>
              <a:t>recalculate</a:t>
            </a:r>
            <a:r>
              <a:rPr lang="it-IT" dirty="0" smtClean="0"/>
              <a:t> the TPC </a:t>
            </a:r>
            <a:r>
              <a:rPr lang="it-IT" dirty="0" err="1" smtClean="0"/>
              <a:t>responses</a:t>
            </a:r>
            <a:r>
              <a:rPr lang="it-IT" dirty="0" smtClean="0"/>
              <a:t> </a:t>
            </a:r>
            <a:r>
              <a:rPr lang="it-IT" dirty="0" err="1" smtClean="0"/>
              <a:t>accordingly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No </a:t>
            </a:r>
            <a:r>
              <a:rPr lang="it-IT" dirty="0" err="1" smtClean="0"/>
              <a:t>use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AliCFTrackCutPid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AliCFContainer</a:t>
            </a:r>
            <a:r>
              <a:rPr lang="it-IT" dirty="0" smtClean="0"/>
              <a:t> </a:t>
            </a:r>
            <a:r>
              <a:rPr lang="it-IT" dirty="0" err="1" smtClean="0"/>
              <a:t>still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el-GR" dirty="0" smtClean="0"/>
              <a:t>Φ</a:t>
            </a:r>
            <a:r>
              <a:rPr lang="it-IT" dirty="0" smtClean="0"/>
              <a:t> </a:t>
            </a:r>
            <a:r>
              <a:rPr lang="it-IT" dirty="0" err="1" smtClean="0"/>
              <a:t>dependent</a:t>
            </a:r>
            <a:r>
              <a:rPr lang="it-IT" dirty="0" smtClean="0"/>
              <a:t> </a:t>
            </a:r>
            <a:r>
              <a:rPr lang="it-IT" dirty="0" err="1" smtClean="0"/>
              <a:t>efficiency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taken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account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7024-0701-466E-9CFC-3EB204AE5188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928670"/>
          </a:xfrm>
        </p:spPr>
        <p:txBody>
          <a:bodyPr/>
          <a:lstStyle/>
          <a:p>
            <a:r>
              <a:rPr lang="it-IT" dirty="0" err="1" smtClean="0"/>
              <a:t>Efficiency</a:t>
            </a:r>
            <a:r>
              <a:rPr lang="it-IT" dirty="0" smtClean="0"/>
              <a:t> </a:t>
            </a:r>
            <a:r>
              <a:rPr lang="it-IT" dirty="0" err="1" smtClean="0"/>
              <a:t>maps</a:t>
            </a:r>
            <a:r>
              <a:rPr lang="it-IT" dirty="0" smtClean="0"/>
              <a:t>: </a:t>
            </a:r>
            <a:r>
              <a:rPr lang="it-IT" dirty="0" err="1" smtClean="0"/>
              <a:t>Pions</a:t>
            </a:r>
            <a:endParaRPr lang="it-IT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2918"/>
            <a:ext cx="9144000" cy="284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9144000" cy="280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FB6D-A5BD-4758-B6DE-B03C0EFBD850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357158" y="928670"/>
            <a:ext cx="428628" cy="221457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solidFill>
              <a:srgbClr val="864A4A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it-IT" dirty="0" err="1" smtClean="0"/>
              <a:t>Efficiency</a:t>
            </a:r>
            <a:r>
              <a:rPr lang="it-IT" dirty="0" smtClean="0"/>
              <a:t> </a:t>
            </a:r>
            <a:r>
              <a:rPr lang="it-IT" dirty="0" err="1" smtClean="0"/>
              <a:t>maps</a:t>
            </a:r>
            <a:r>
              <a:rPr lang="it-IT" dirty="0" smtClean="0"/>
              <a:t>: </a:t>
            </a:r>
            <a:r>
              <a:rPr lang="it-IT" dirty="0" err="1" smtClean="0"/>
              <a:t>Kaons</a:t>
            </a:r>
            <a:endParaRPr lang="it-I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9153176" cy="284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14752"/>
            <a:ext cx="9144000" cy="28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A00A-C7E0-4671-8C64-E529A452C363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357158" y="1000108"/>
            <a:ext cx="428628" cy="221457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solidFill>
              <a:srgbClr val="864A4A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it-IT" dirty="0" err="1" smtClean="0"/>
              <a:t>Efficiency</a:t>
            </a:r>
            <a:r>
              <a:rPr lang="it-IT" dirty="0" smtClean="0"/>
              <a:t> </a:t>
            </a:r>
            <a:r>
              <a:rPr lang="it-IT" dirty="0" err="1" smtClean="0"/>
              <a:t>maps</a:t>
            </a:r>
            <a:r>
              <a:rPr lang="it-IT" dirty="0" smtClean="0"/>
              <a:t> : </a:t>
            </a:r>
            <a:r>
              <a:rPr lang="it-IT" dirty="0" err="1" smtClean="0"/>
              <a:t>protons</a:t>
            </a:r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9144000" cy="291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816868"/>
            <a:ext cx="9144000" cy="284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45D2-9971-47BF-A879-FEBF7A2C10BE}" type="datetime1">
              <a:rPr lang="it-IT" smtClean="0"/>
              <a:t>22/10/2008</a:t>
            </a:fld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357158" y="1142984"/>
            <a:ext cx="428628" cy="221457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solidFill>
              <a:srgbClr val="864A4A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143536"/>
          </a:xfrm>
        </p:spPr>
        <p:txBody>
          <a:bodyPr>
            <a:normAutofit fontScale="62500" lnSpcReduction="20000"/>
          </a:bodyPr>
          <a:lstStyle/>
          <a:p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TPC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responses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stored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ESDs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revisited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particles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high </a:t>
            </a:r>
            <a:r>
              <a:rPr lang="it-IT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momenta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/>
              <a:t>Combined</a:t>
            </a:r>
            <a:r>
              <a:rPr lang="it-IT" dirty="0" smtClean="0"/>
              <a:t> </a:t>
            </a:r>
            <a:r>
              <a:rPr lang="it-IT" dirty="0" err="1" smtClean="0"/>
              <a:t>responses</a:t>
            </a:r>
            <a:r>
              <a:rPr lang="it-IT" dirty="0" smtClean="0"/>
              <a:t> are </a:t>
            </a:r>
            <a:r>
              <a:rPr lang="it-IT" dirty="0" err="1" smtClean="0"/>
              <a:t>affected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them</a:t>
            </a:r>
            <a:r>
              <a:rPr lang="it-IT" dirty="0" smtClean="0"/>
              <a:t>. The high P </a:t>
            </a:r>
            <a:r>
              <a:rPr lang="it-IT" dirty="0" err="1" smtClean="0"/>
              <a:t>identification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reliable</a:t>
            </a:r>
            <a:r>
              <a:rPr lang="it-IT" dirty="0" smtClean="0"/>
              <a:t> </a:t>
            </a:r>
            <a:r>
              <a:rPr lang="it-IT" dirty="0" err="1" smtClean="0"/>
              <a:t>within</a:t>
            </a:r>
            <a:r>
              <a:rPr lang="it-IT" dirty="0" smtClean="0"/>
              <a:t> the AOD </a:t>
            </a:r>
            <a:r>
              <a:rPr lang="it-IT" dirty="0" err="1" smtClean="0"/>
              <a:t>framework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The high P</a:t>
            </a:r>
            <a:r>
              <a:rPr lang="it-IT" baseline="-25000" dirty="0" smtClean="0"/>
              <a:t>T</a:t>
            </a:r>
            <a:r>
              <a:rPr lang="it-IT" dirty="0" smtClean="0"/>
              <a:t> PID </a:t>
            </a:r>
            <a:r>
              <a:rPr lang="it-IT" dirty="0" err="1" smtClean="0"/>
              <a:t>performed</a:t>
            </a:r>
            <a:r>
              <a:rPr lang="it-IT" dirty="0" smtClean="0"/>
              <a:t> </a:t>
            </a:r>
            <a:r>
              <a:rPr lang="it-IT" dirty="0" err="1" smtClean="0"/>
              <a:t>again</a:t>
            </a:r>
            <a:r>
              <a:rPr lang="it-IT" dirty="0" smtClean="0"/>
              <a:t> in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ideal</a:t>
            </a:r>
            <a:r>
              <a:rPr lang="it-IT" dirty="0" smtClean="0"/>
              <a:t> case (</a:t>
            </a:r>
            <a:r>
              <a:rPr lang="it-IT" dirty="0" err="1" smtClean="0"/>
              <a:t>assuming</a:t>
            </a:r>
            <a:r>
              <a:rPr lang="it-IT" dirty="0" smtClean="0"/>
              <a:t> full and complete </a:t>
            </a:r>
            <a:r>
              <a:rPr lang="it-IT" dirty="0" err="1" smtClean="0"/>
              <a:t>knowledge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TPC </a:t>
            </a:r>
            <a:r>
              <a:rPr lang="it-IT" dirty="0" err="1" smtClean="0"/>
              <a:t>resolutions</a:t>
            </a:r>
            <a:r>
              <a:rPr lang="it-IT" dirty="0" smtClean="0"/>
              <a:t> and </a:t>
            </a:r>
            <a:r>
              <a:rPr lang="it-IT" dirty="0" err="1" smtClean="0"/>
              <a:t>particle-dependent</a:t>
            </a:r>
            <a:r>
              <a:rPr lang="it-IT" dirty="0" smtClean="0"/>
              <a:t> </a:t>
            </a:r>
            <a:r>
              <a:rPr lang="it-IT" dirty="0" err="1" smtClean="0"/>
              <a:t>mean</a:t>
            </a:r>
            <a:r>
              <a:rPr lang="it-IT" dirty="0" smtClean="0"/>
              <a:t>)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complete…</a:t>
            </a:r>
            <a:r>
              <a:rPr lang="it-IT" dirty="0" smtClean="0"/>
              <a:t> (e, </a:t>
            </a:r>
            <a:r>
              <a:rPr lang="el-GR" dirty="0" smtClean="0"/>
              <a:t>μ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taken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account)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/>
              <a:t>Rapidity</a:t>
            </a:r>
            <a:r>
              <a:rPr lang="it-IT" dirty="0" smtClean="0"/>
              <a:t> </a:t>
            </a:r>
            <a:r>
              <a:rPr lang="it-IT" dirty="0" err="1" smtClean="0"/>
              <a:t>dependence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understood</a:t>
            </a:r>
            <a:r>
              <a:rPr lang="it-IT" dirty="0" smtClean="0"/>
              <a:t> </a:t>
            </a:r>
          </a:p>
          <a:p>
            <a:endParaRPr lang="it-IT" dirty="0" smtClean="0"/>
          </a:p>
          <a:p>
            <a:r>
              <a:rPr lang="it-IT" dirty="0" err="1" smtClean="0"/>
              <a:t>Such</a:t>
            </a:r>
            <a:r>
              <a:rPr lang="it-IT" dirty="0" smtClean="0"/>
              <a:t> a procedure can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performed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AOD </a:t>
            </a:r>
            <a:r>
              <a:rPr lang="it-IT" dirty="0" err="1" smtClean="0"/>
              <a:t>tracks</a:t>
            </a:r>
            <a:r>
              <a:rPr lang="it-IT" dirty="0" smtClean="0"/>
              <a:t>  (-&gt;</a:t>
            </a:r>
            <a:r>
              <a:rPr lang="it-IT" dirty="0" err="1" smtClean="0"/>
              <a:t>AliAODPid</a:t>
            </a:r>
            <a:r>
              <a:rPr lang="it-IT" dirty="0" smtClean="0"/>
              <a:t>) and MC information  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Possible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bugs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 the data sample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checked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hopefully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production PWG4-dedicated….</a:t>
            </a:r>
            <a:endParaRPr lang="it-IT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860B-76D1-48D2-823C-935D31F462A7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/>
          <a:lstStyle/>
          <a:p>
            <a:r>
              <a:rPr lang="it-IT" dirty="0" smtClean="0"/>
              <a:t>Backup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57AF-E52F-4902-9ADB-D97284B55FC9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dirty="0" smtClean="0"/>
              <a:t>P - η   in </a:t>
            </a:r>
            <a:r>
              <a:rPr lang="it-IT" sz="4000" b="1" dirty="0" smtClean="0"/>
              <a:t>P</a:t>
            </a:r>
            <a:r>
              <a:rPr lang="it-IT" sz="4000" b="1" baseline="-25000" dirty="0" smtClean="0"/>
              <a:t>T</a:t>
            </a:r>
            <a:r>
              <a:rPr lang="it-IT" sz="4000" b="1" dirty="0" smtClean="0"/>
              <a:t> </a:t>
            </a:r>
            <a:r>
              <a:rPr lang="it-IT" sz="4000" b="1" dirty="0" err="1" smtClean="0"/>
              <a:t>bins</a:t>
            </a:r>
            <a:r>
              <a:rPr lang="it-IT" sz="3200" dirty="0" smtClean="0"/>
              <a:t> (1 GeV/c )</a:t>
            </a:r>
            <a:endParaRPr lang="it-IT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8929718" cy="585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1B4B3-B3DF-4FF1-BBD9-15A57252A4AB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BB0A-820E-4138-BBCC-9DB182495C1C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Mastroserio    -  Simulation an Recontruction (ALICE Offline)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27</a:t>
            </a:fld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319088"/>
            <a:ext cx="8610600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A7F06-F2B8-495B-B227-0CD2AE287A14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Mastroserio    -  Simulation an Recontruction (ALICE Offline)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28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8" y="314325"/>
            <a:ext cx="8543925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0CE9-06C2-4961-84B8-5FDA82596428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Mastroserio    -  Simulation an Recontruction (ALICE Offline)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29</a:t>
            </a:fld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" y="314325"/>
            <a:ext cx="855345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Procedure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ESD </a:t>
            </a:r>
            <a:r>
              <a:rPr lang="it-IT" dirty="0" err="1" smtClean="0"/>
              <a:t>tracks</a:t>
            </a:r>
            <a:r>
              <a:rPr lang="it-IT" dirty="0" smtClean="0"/>
              <a:t> </a:t>
            </a:r>
            <a:r>
              <a:rPr lang="it-IT" dirty="0" err="1" smtClean="0"/>
              <a:t>filtered</a:t>
            </a:r>
            <a:r>
              <a:rPr lang="it-IT" dirty="0" smtClean="0"/>
              <a:t> </a:t>
            </a:r>
            <a:r>
              <a:rPr lang="it-IT" dirty="0" err="1" smtClean="0"/>
              <a:t>according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AliESDTrackCut</a:t>
            </a:r>
            <a:r>
              <a:rPr lang="it-IT" dirty="0" smtClean="0"/>
              <a:t> </a:t>
            </a:r>
            <a:r>
              <a:rPr lang="it-IT" dirty="0" err="1" smtClean="0"/>
              <a:t>loose</a:t>
            </a:r>
            <a:endParaRPr lang="it-IT" dirty="0" smtClean="0"/>
          </a:p>
          <a:p>
            <a:r>
              <a:rPr lang="it-IT" dirty="0" smtClean="0"/>
              <a:t>TPC </a:t>
            </a:r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sampled</a:t>
            </a:r>
            <a:r>
              <a:rPr lang="it-IT" dirty="0" smtClean="0"/>
              <a:t> in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bins</a:t>
            </a:r>
            <a:r>
              <a:rPr lang="it-IT" dirty="0" smtClean="0"/>
              <a:t> (1 GeV/c </a:t>
            </a:r>
            <a:r>
              <a:rPr lang="it-IT" dirty="0" err="1" smtClean="0"/>
              <a:t>each</a:t>
            </a:r>
            <a:r>
              <a:rPr lang="it-IT" dirty="0" smtClean="0"/>
              <a:t>)</a:t>
            </a:r>
          </a:p>
          <a:p>
            <a:r>
              <a:rPr lang="it-IT" dirty="0" smtClean="0"/>
              <a:t>In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bin</a:t>
            </a:r>
            <a:r>
              <a:rPr lang="it-IT" dirty="0" smtClean="0"/>
              <a:t> the “a priori” </a:t>
            </a:r>
            <a:r>
              <a:rPr lang="it-IT" dirty="0" err="1" smtClean="0"/>
              <a:t>concentrations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exctrated</a:t>
            </a:r>
            <a:r>
              <a:rPr lang="it-IT" dirty="0" smtClean="0"/>
              <a:t> </a:t>
            </a:r>
            <a:r>
              <a:rPr lang="it-IT" dirty="0" err="1" smtClean="0"/>
              <a:t>according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a 3 </a:t>
            </a:r>
            <a:r>
              <a:rPr lang="it-IT" dirty="0" err="1" smtClean="0"/>
              <a:t>gaussian</a:t>
            </a:r>
            <a:r>
              <a:rPr lang="it-IT" dirty="0" smtClean="0"/>
              <a:t> </a:t>
            </a:r>
            <a:r>
              <a:rPr lang="it-IT" dirty="0" err="1" smtClean="0"/>
              <a:t>fit</a:t>
            </a:r>
            <a:r>
              <a:rPr lang="it-IT" dirty="0" smtClean="0"/>
              <a:t> (electron and </a:t>
            </a:r>
            <a:r>
              <a:rPr lang="it-IT" dirty="0" err="1" smtClean="0"/>
              <a:t>muons</a:t>
            </a:r>
            <a:r>
              <a:rPr lang="it-IT" dirty="0" smtClean="0"/>
              <a:t> </a:t>
            </a:r>
            <a:r>
              <a:rPr lang="it-IT" dirty="0" err="1" smtClean="0"/>
              <a:t>afterwards</a:t>
            </a:r>
            <a:r>
              <a:rPr lang="it-IT" dirty="0" smtClean="0"/>
              <a:t> </a:t>
            </a:r>
            <a:r>
              <a:rPr lang="it-IT" dirty="0" err="1" smtClean="0"/>
              <a:t>considered</a:t>
            </a:r>
            <a:r>
              <a:rPr lang="it-IT" dirty="0" smtClean="0"/>
              <a:t> </a:t>
            </a:r>
            <a:r>
              <a:rPr lang="it-IT" dirty="0" err="1" smtClean="0"/>
              <a:t>equal</a:t>
            </a:r>
            <a:r>
              <a:rPr lang="it-IT" dirty="0" smtClean="0"/>
              <a:t> zero)</a:t>
            </a:r>
          </a:p>
          <a:p>
            <a:r>
              <a:rPr lang="it-IT" dirty="0" smtClean="0"/>
              <a:t>The 5 </a:t>
            </a:r>
            <a:r>
              <a:rPr lang="it-IT" dirty="0" err="1" smtClean="0"/>
              <a:t>species</a:t>
            </a:r>
            <a:r>
              <a:rPr lang="it-IT" dirty="0" smtClean="0"/>
              <a:t> </a:t>
            </a:r>
            <a:r>
              <a:rPr lang="it-IT" dirty="0" err="1" smtClean="0"/>
              <a:t>probabilities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calculated</a:t>
            </a:r>
            <a:r>
              <a:rPr lang="it-IT" dirty="0" smtClean="0"/>
              <a:t> per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track</a:t>
            </a:r>
            <a:r>
              <a:rPr lang="it-IT" dirty="0" smtClean="0"/>
              <a:t>, </a:t>
            </a:r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concentrations</a:t>
            </a:r>
            <a:r>
              <a:rPr lang="it-IT" dirty="0" smtClean="0"/>
              <a:t> and the TPC </a:t>
            </a:r>
            <a:r>
              <a:rPr lang="it-IT" dirty="0" err="1" smtClean="0"/>
              <a:t>responses</a:t>
            </a:r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track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identified</a:t>
            </a:r>
            <a:r>
              <a:rPr lang="it-IT" dirty="0" smtClean="0"/>
              <a:t> </a:t>
            </a:r>
            <a:r>
              <a:rPr lang="it-IT" dirty="0" err="1" smtClean="0"/>
              <a:t>according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</a:t>
            </a:r>
            <a:r>
              <a:rPr lang="it-IT" i="1" dirty="0" smtClean="0"/>
              <a:t> </a:t>
            </a:r>
            <a:r>
              <a:rPr lang="it-IT" i="1" dirty="0" err="1" smtClean="0"/>
              <a:t>most</a:t>
            </a:r>
            <a:r>
              <a:rPr lang="it-IT" i="1" dirty="0" smtClean="0"/>
              <a:t> </a:t>
            </a:r>
            <a:r>
              <a:rPr lang="it-IT" i="1" dirty="0" err="1" smtClean="0"/>
              <a:t>probable</a:t>
            </a:r>
            <a:r>
              <a:rPr lang="it-IT" i="1" dirty="0" smtClean="0"/>
              <a:t> </a:t>
            </a:r>
            <a:r>
              <a:rPr lang="it-IT" i="1" dirty="0" err="1" smtClean="0"/>
              <a:t>species</a:t>
            </a:r>
            <a:r>
              <a:rPr lang="it-IT" dirty="0" smtClean="0"/>
              <a:t> </a:t>
            </a:r>
            <a:r>
              <a:rPr lang="it-IT" dirty="0" err="1" smtClean="0"/>
              <a:t>principle</a:t>
            </a:r>
            <a:endParaRPr lang="it-IT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06C7-B105-48FB-9AEF-8A7DE4D61AB0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5720" y="0"/>
            <a:ext cx="8501122" cy="100013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Data sample: </a:t>
            </a:r>
            <a:r>
              <a:rPr lang="it-IT" sz="3600" dirty="0" smtClean="0"/>
              <a:t>/PWG4/</a:t>
            </a:r>
            <a:r>
              <a:rPr lang="it-IT" sz="3600" dirty="0" err="1" smtClean="0"/>
              <a:t>arian</a:t>
            </a:r>
            <a:r>
              <a:rPr lang="it-IT" sz="3600" dirty="0" smtClean="0"/>
              <a:t>/jetjetAbove_50_real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 rot="16200000">
            <a:off x="684700" y="29585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TPC </a:t>
            </a:r>
            <a:r>
              <a:rPr lang="it-IT" dirty="0" err="1" smtClean="0"/>
              <a:t>signal</a:t>
            </a:r>
            <a:r>
              <a:rPr lang="it-IT" dirty="0" smtClean="0"/>
              <a:t>  a. u.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000760" y="578645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 (GeV/c)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0D12F-382F-466C-AAFC-95C7D9F9D7CA}" type="datetime1">
              <a:rPr lang="it-IT" smtClean="0"/>
              <a:t>22/10/2008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857364"/>
            <a:ext cx="5838837" cy="395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llaDiTesto 3"/>
          <p:cNvSpPr txBox="1"/>
          <p:nvPr/>
        </p:nvSpPr>
        <p:spPr>
          <a:xfrm>
            <a:off x="357158" y="357166"/>
            <a:ext cx="428628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</a:p>
          <a:p>
            <a:r>
              <a:rPr lang="it-IT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</a:t>
            </a:r>
          </a:p>
          <a:p>
            <a:r>
              <a:rPr lang="it-IT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it-IT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FA86-5C3E-41BD-8D52-C8EE8A79C5BE}" type="datetime1">
              <a:rPr lang="it-IT" smtClean="0"/>
              <a:t>22/10/2008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-428652"/>
            <a:ext cx="8229600" cy="1143000"/>
          </a:xfrm>
        </p:spPr>
        <p:txBody>
          <a:bodyPr/>
          <a:lstStyle/>
          <a:p>
            <a:r>
              <a:rPr lang="it-IT" dirty="0" smtClean="0"/>
              <a:t>zoom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285720" y="5572140"/>
            <a:ext cx="8643966" cy="928695"/>
          </a:xfrm>
        </p:spPr>
        <p:txBody>
          <a:bodyPr>
            <a:normAutofit fontScale="62500" lnSpcReduction="20000"/>
          </a:bodyPr>
          <a:lstStyle/>
          <a:p>
            <a:r>
              <a:rPr lang="it-IT" dirty="0" smtClean="0"/>
              <a:t>3 </a:t>
            </a:r>
            <a:r>
              <a:rPr lang="it-IT" dirty="0" err="1" smtClean="0"/>
              <a:t>parameters</a:t>
            </a:r>
            <a:r>
              <a:rPr lang="it-IT" dirty="0" smtClean="0"/>
              <a:t> </a:t>
            </a:r>
            <a:r>
              <a:rPr lang="it-IT" dirty="0" err="1" smtClean="0"/>
              <a:t>fit</a:t>
            </a:r>
            <a:r>
              <a:rPr lang="it-IT" dirty="0" smtClean="0"/>
              <a:t> (per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particle</a:t>
            </a:r>
            <a:r>
              <a:rPr lang="it-IT" dirty="0" smtClean="0"/>
              <a:t> </a:t>
            </a:r>
            <a:r>
              <a:rPr lang="it-IT" dirty="0" err="1" smtClean="0"/>
              <a:t>species</a:t>
            </a:r>
            <a:r>
              <a:rPr lang="it-IT" dirty="0" smtClean="0"/>
              <a:t> the </a:t>
            </a:r>
            <a:r>
              <a:rPr lang="it-IT" dirty="0" err="1" smtClean="0"/>
              <a:t>mean</a:t>
            </a:r>
            <a:r>
              <a:rPr lang="it-IT" dirty="0" smtClean="0"/>
              <a:t> and the sigma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fixed</a:t>
            </a:r>
            <a:r>
              <a:rPr lang="it-IT" dirty="0" smtClean="0"/>
              <a:t>)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inteval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reject</a:t>
            </a:r>
            <a:r>
              <a:rPr lang="it-IT" dirty="0" smtClean="0"/>
              <a:t>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contributions</a:t>
            </a:r>
            <a:r>
              <a:rPr lang="it-IT" dirty="0" smtClean="0"/>
              <a:t> and reduce </a:t>
            </a:r>
            <a:r>
              <a:rPr lang="it-IT" dirty="0" err="1" smtClean="0"/>
              <a:t>sistematic</a:t>
            </a:r>
            <a:r>
              <a:rPr lang="it-IT" dirty="0" smtClean="0"/>
              <a:t> </a:t>
            </a:r>
            <a:r>
              <a:rPr lang="it-IT" dirty="0" err="1" smtClean="0"/>
              <a:t>errors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428604"/>
            <a:ext cx="782951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Connettore 2 4"/>
          <p:cNvCxnSpPr/>
          <p:nvPr/>
        </p:nvCxnSpPr>
        <p:spPr>
          <a:xfrm rot="5400000">
            <a:off x="2964645" y="2035959"/>
            <a:ext cx="500066" cy="42862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25B9-0C8A-45BD-9603-90DAC45EA1DF}" type="datetime1">
              <a:rPr lang="it-IT" smtClean="0"/>
              <a:t>22/10/2008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1285852" y="928670"/>
            <a:ext cx="428628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</a:p>
          <a:p>
            <a:r>
              <a:rPr lang="it-IT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</a:t>
            </a:r>
          </a:p>
          <a:p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it-IT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Separation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224490"/>
            <a:ext cx="9143999" cy="282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86DC9-A072-4897-9909-70E31264359A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500166" y="514351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sigma / </a:t>
            </a:r>
            <a:r>
              <a:rPr lang="it-IT" dirty="0" err="1" smtClean="0"/>
              <a:t>mean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constant</a:t>
            </a:r>
            <a:r>
              <a:rPr lang="it-IT" dirty="0" smtClean="0"/>
              <a:t> </a:t>
            </a:r>
            <a:r>
              <a:rPr lang="it-IT" dirty="0" err="1" smtClean="0"/>
              <a:t>already</a:t>
            </a:r>
            <a:r>
              <a:rPr lang="it-IT" dirty="0" smtClean="0"/>
              <a:t> at the </a:t>
            </a:r>
            <a:r>
              <a:rPr lang="it-IT" dirty="0" err="1" smtClean="0"/>
              <a:t>simulation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928670"/>
          </a:xfrm>
        </p:spPr>
        <p:txBody>
          <a:bodyPr/>
          <a:lstStyle/>
          <a:p>
            <a:r>
              <a:rPr lang="it-IT" dirty="0" err="1" smtClean="0"/>
              <a:t>Yields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4929198"/>
            <a:ext cx="4429156" cy="785818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</a:t>
            </a:r>
            <a:r>
              <a:rPr lang="it-IT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</a:t>
            </a:r>
            <a:r>
              <a:rPr lang="it-IT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smtClean="0"/>
              <a:t>: </a:t>
            </a:r>
            <a:r>
              <a:rPr lang="it-IT" dirty="0" err="1" smtClean="0"/>
              <a:t>true</a:t>
            </a:r>
            <a:r>
              <a:rPr lang="it-IT" dirty="0" smtClean="0"/>
              <a:t> </a:t>
            </a:r>
            <a:r>
              <a:rPr lang="it-IT" dirty="0" err="1" smtClean="0"/>
              <a:t>yield</a:t>
            </a:r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Red </a:t>
            </a:r>
            <a:r>
              <a:rPr lang="it-IT" dirty="0" smtClean="0"/>
              <a:t>           : </a:t>
            </a:r>
            <a:r>
              <a:rPr lang="it-IT" dirty="0" err="1" smtClean="0"/>
              <a:t>extracted</a:t>
            </a:r>
            <a:endParaRPr lang="it-IT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481"/>
            <a:ext cx="9144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contenuto 2"/>
          <p:cNvSpPr txBox="1">
            <a:spLocks/>
          </p:cNvSpPr>
          <p:nvPr/>
        </p:nvSpPr>
        <p:spPr>
          <a:xfrm>
            <a:off x="4143372" y="4929198"/>
            <a:ext cx="4572032" cy="121444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Pions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: </a:t>
            </a:r>
            <a:r>
              <a:rPr lang="it-IT" sz="3200" dirty="0" smtClean="0"/>
              <a:t>ok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Kaons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: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systematic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crease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Protons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: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systematic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crease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endParaRPr lang="it-IT" sz="3200" dirty="0" smtClean="0"/>
          </a:p>
          <a:p>
            <a:pPr marL="342900" lvl="0" indent="-342900">
              <a:spcBef>
                <a:spcPct val="20000"/>
              </a:spcBef>
            </a:pPr>
            <a:r>
              <a:rPr lang="it-IT" sz="3200" dirty="0" smtClean="0"/>
              <a:t>(</a:t>
            </a:r>
            <a:r>
              <a:rPr lang="it-IT" sz="3200" dirty="0" err="1" smtClean="0"/>
              <a:t>Constraint</a:t>
            </a:r>
            <a:r>
              <a:rPr lang="it-IT" sz="3200" dirty="0" smtClean="0"/>
              <a:t> </a:t>
            </a:r>
            <a:r>
              <a:rPr lang="it-IT" sz="3200" dirty="0" smtClean="0"/>
              <a:t>on</a:t>
            </a:r>
            <a:r>
              <a:rPr lang="it-IT" sz="3200" dirty="0" smtClean="0"/>
              <a:t> </a:t>
            </a:r>
            <a:r>
              <a:rPr lang="it-IT" sz="3200" dirty="0" smtClean="0"/>
              <a:t>N </a:t>
            </a:r>
            <a:r>
              <a:rPr lang="it-IT" sz="3200" dirty="0" err="1" smtClean="0"/>
              <a:t>entries</a:t>
            </a:r>
            <a:r>
              <a:rPr lang="it-IT" sz="3200" dirty="0" smtClean="0"/>
              <a:t> </a:t>
            </a:r>
            <a:r>
              <a:rPr lang="it-IT" sz="3200" dirty="0" err="1" smtClean="0"/>
              <a:t>doesn</a:t>
            </a:r>
            <a:r>
              <a:rPr lang="it-IT" sz="3200" dirty="0" smtClean="0"/>
              <a:t>’ t </a:t>
            </a:r>
            <a:r>
              <a:rPr lang="it-IT" sz="3200" dirty="0" smtClean="0"/>
              <a:t>help)  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1D35-6B02-43F8-BAC4-5241DAEC401D}" type="datetime1">
              <a:rPr lang="it-IT" smtClean="0"/>
              <a:t>22/10/2008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it-IT" dirty="0" err="1" smtClean="0"/>
              <a:t>P-dependent</a:t>
            </a:r>
            <a:r>
              <a:rPr lang="it-IT" dirty="0" smtClean="0"/>
              <a:t> </a:t>
            </a:r>
            <a:r>
              <a:rPr lang="it-IT" dirty="0" err="1" smtClean="0"/>
              <a:t>concentrations</a:t>
            </a:r>
            <a:endParaRPr lang="it-I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71546"/>
            <a:ext cx="822960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453F-502F-40EF-97E0-E909C605FD35}" type="datetime1">
              <a:rPr lang="it-IT" smtClean="0"/>
              <a:t>22/10/2008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Mastroserio    -  Simulation an Recontruction (ALICE Offline)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1001</Words>
  <PresentationFormat>Presentazione su schermo (4:3)</PresentationFormat>
  <Paragraphs>202</Paragraphs>
  <Slides>29</Slides>
  <Notes>29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0" baseType="lpstr">
      <vt:lpstr>Tema di Office</vt:lpstr>
      <vt:lpstr>High Pt Particle Identification with the TPC</vt:lpstr>
      <vt:lpstr>Introduction</vt:lpstr>
      <vt:lpstr>Procedure</vt:lpstr>
      <vt:lpstr>Data sample: /PWG4/arian/jetjetAbove_50_real </vt:lpstr>
      <vt:lpstr>Diapositiva 5</vt:lpstr>
      <vt:lpstr>zoom</vt:lpstr>
      <vt:lpstr>Separation power</vt:lpstr>
      <vt:lpstr>Yields</vt:lpstr>
      <vt:lpstr>P-dependent concentrations</vt:lpstr>
      <vt:lpstr>PID : track-by-track basis</vt:lpstr>
      <vt:lpstr>Efficiency maps</vt:lpstr>
      <vt:lpstr>Pions :  TPC responses only </vt:lpstr>
      <vt:lpstr>Kaons   : TPC responses only </vt:lpstr>
      <vt:lpstr>Protons  :  TPC responses only </vt:lpstr>
      <vt:lpstr>Bethe-Bloch formula for TPC responses</vt:lpstr>
      <vt:lpstr> Combined PID case</vt:lpstr>
      <vt:lpstr>Pions  -  combined PID</vt:lpstr>
      <vt:lpstr>Kaons  -  combined PID</vt:lpstr>
      <vt:lpstr>Protons   -  combined PID</vt:lpstr>
      <vt:lpstr>A cross check….</vt:lpstr>
      <vt:lpstr>Efficiency maps: Pions</vt:lpstr>
      <vt:lpstr>Efficiency maps: Kaons</vt:lpstr>
      <vt:lpstr>Efficiency maps : protons</vt:lpstr>
      <vt:lpstr>Conclusions</vt:lpstr>
      <vt:lpstr>Backup</vt:lpstr>
      <vt:lpstr>P - η   in PT bins (1 GeV/c )</vt:lpstr>
      <vt:lpstr>Diapositiva 27</vt:lpstr>
      <vt:lpstr>Diapositiva 28</vt:lpstr>
      <vt:lpstr>Diapositiva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Annalisa</dc:creator>
  <cp:lastModifiedBy>Utente Windows</cp:lastModifiedBy>
  <cp:revision>21</cp:revision>
  <dcterms:created xsi:type="dcterms:W3CDTF">2008-10-21T16:40:41Z</dcterms:created>
  <dcterms:modified xsi:type="dcterms:W3CDTF">2008-10-22T07:14:37Z</dcterms:modified>
</cp:coreProperties>
</file>