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8" r:id="rId4"/>
    <p:sldId id="260" r:id="rId5"/>
    <p:sldId id="259" r:id="rId6"/>
    <p:sldId id="257" r:id="rId7"/>
    <p:sldId id="261" r:id="rId8"/>
    <p:sldId id="262" r:id="rId9"/>
    <p:sldId id="263" r:id="rId10"/>
    <p:sldId id="265" r:id="rId11"/>
    <p:sldId id="266" r:id="rId12"/>
    <p:sldId id="264" r:id="rId13"/>
    <p:sldId id="267" r:id="rId14"/>
    <p:sldId id="270" r:id="rId15"/>
    <p:sldId id="271" r:id="rId16"/>
    <p:sldId id="272" r:id="rId17"/>
    <p:sldId id="275" r:id="rId18"/>
    <p:sldId id="276" r:id="rId19"/>
    <p:sldId id="277" r:id="rId20"/>
    <p:sldId id="280" r:id="rId21"/>
    <p:sldId id="279" r:id="rId22"/>
    <p:sldId id="281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1" autoAdjust="0"/>
    <p:restoredTop sz="93991" autoAdjust="0"/>
  </p:normalViewPr>
  <p:slideViewPr>
    <p:cSldViewPr>
      <p:cViewPr varScale="1">
        <p:scale>
          <a:sx n="87" d="100"/>
          <a:sy n="87" d="100"/>
        </p:scale>
        <p:origin x="-5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30AF9-5750-41A9-9D32-C7E54C500949}" type="datetimeFigureOut">
              <a:rPr lang="fr-FR" smtClean="0"/>
              <a:pPr/>
              <a:t>26/03/2009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2B1C4-035A-4236-93C4-1D2CF792B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.emf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Radioactive ion beam production at other facilities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4714884"/>
            <a:ext cx="8143932" cy="1752600"/>
          </a:xfrm>
        </p:spPr>
        <p:txBody>
          <a:bodyPr/>
          <a:lstStyle/>
          <a:p>
            <a:r>
              <a:rPr lang="en-US" dirty="0" smtClean="0"/>
              <a:t>P. Delahaye, GANIL</a:t>
            </a:r>
          </a:p>
          <a:p>
            <a:r>
              <a:rPr lang="en-US" dirty="0" smtClean="0"/>
              <a:t>And M. Hass, Weizmann Institute/SOREQ</a:t>
            </a:r>
            <a:endParaRPr lang="en-US" dirty="0"/>
          </a:p>
        </p:txBody>
      </p:sp>
      <p:pic>
        <p:nvPicPr>
          <p:cNvPr id="4" name="Picture 12" descr="ganil_trans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1944687" cy="36671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15" descr="Logo_Spiral2_2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8816"/>
            <a:ext cx="1871662" cy="434975"/>
          </a:xfrm>
          <a:prstGeom prst="rect">
            <a:avLst/>
          </a:prstGeom>
          <a:noFill/>
        </p:spPr>
      </p:pic>
      <p:grpSp>
        <p:nvGrpSpPr>
          <p:cNvPr id="6" name="Group 105"/>
          <p:cNvGrpSpPr>
            <a:grpSpLocks/>
          </p:cNvGrpSpPr>
          <p:nvPr/>
        </p:nvGrpSpPr>
        <p:grpSpPr bwMode="auto">
          <a:xfrm>
            <a:off x="6429388" y="857232"/>
            <a:ext cx="1657350" cy="558800"/>
            <a:chOff x="4603" y="3849"/>
            <a:chExt cx="1044" cy="352"/>
          </a:xfrm>
        </p:grpSpPr>
        <p:sp>
          <p:nvSpPr>
            <p:cNvPr id="7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48" name="Picture 106" descr="WI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42852"/>
            <a:ext cx="30972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BeO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baseline="30000" dirty="0" smtClean="0"/>
              <a:t>6</a:t>
            </a:r>
            <a:r>
              <a:rPr lang="en-US" dirty="0" smtClean="0"/>
              <a:t>He: EURISOL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93665" y="1571612"/>
            <a:ext cx="4835525" cy="4084108"/>
            <a:chOff x="93665" y="1571612"/>
            <a:chExt cx="4835525" cy="4084108"/>
          </a:xfrm>
        </p:grpSpPr>
        <p:pic>
          <p:nvPicPr>
            <p:cNvPr id="6" name="Picture 5" descr="converter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3665" y="2143116"/>
              <a:ext cx="4835525" cy="33909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928794" y="1571612"/>
              <a:ext cx="2555875" cy="5270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</a:rPr>
                <a:t>Converter technology: </a:t>
              </a:r>
              <a:br>
                <a:rPr lang="en-US" sz="1400" dirty="0">
                  <a:solidFill>
                    <a:srgbClr val="000000"/>
                  </a:solidFill>
                  <a:latin typeface="Times New Roman" pitchFamily="18" charset="0"/>
                </a:rPr>
              </a:b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</a:rPr>
                <a:t>(</a:t>
              </a:r>
              <a:r>
                <a:rPr lang="en-US" sz="1400" i="1" dirty="0">
                  <a:solidFill>
                    <a:srgbClr val="000000"/>
                  </a:solidFill>
                  <a:latin typeface="Times New Roman" pitchFamily="18" charset="0"/>
                </a:rPr>
                <a:t>J. Nolen, NPA 701 (2002) 312c</a:t>
              </a: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57158" y="1571612"/>
              <a:ext cx="14029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2800" baseline="30000" dirty="0" smtClean="0">
                  <a:solidFill>
                    <a:schemeClr val="folHlink"/>
                  </a:solidFill>
                </a:rPr>
                <a:t>9</a:t>
              </a:r>
              <a:r>
                <a:rPr lang="en-US" sz="2800" dirty="0" smtClean="0">
                  <a:solidFill>
                    <a:schemeClr val="folHlink"/>
                  </a:solidFill>
                </a:rPr>
                <a:t>Be(</a:t>
              </a:r>
              <a:r>
                <a:rPr lang="en-US" sz="2800" dirty="0" err="1" smtClean="0">
                  <a:solidFill>
                    <a:schemeClr val="folHlink"/>
                  </a:solidFill>
                </a:rPr>
                <a:t>n,</a:t>
              </a:r>
              <a:r>
                <a:rPr lang="en-US" sz="2800" dirty="0" err="1" smtClean="0">
                  <a:solidFill>
                    <a:schemeClr val="folHlink"/>
                  </a:solidFill>
                  <a:latin typeface="Symbol" pitchFamily="18" charset="2"/>
                </a:rPr>
                <a:t>a</a:t>
              </a:r>
              <a:r>
                <a:rPr lang="en-US" sz="2800" dirty="0" smtClean="0">
                  <a:solidFill>
                    <a:schemeClr val="folHlink"/>
                  </a:solidFill>
                </a:rPr>
                <a:t>)</a:t>
              </a:r>
              <a:endParaRPr lang="fr-FR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5720" y="5286388"/>
              <a:ext cx="418993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ysClr val="windowText" lastClr="000000"/>
                  </a:solidFill>
                </a:rPr>
                <a:t>T. </a:t>
              </a:r>
              <a:r>
                <a:rPr lang="fr-FR" dirty="0" err="1" smtClean="0">
                  <a:solidFill>
                    <a:sysClr val="windowText" lastClr="000000"/>
                  </a:solidFill>
                </a:rPr>
                <a:t>Stora</a:t>
              </a:r>
              <a:r>
                <a:rPr lang="fr-FR" dirty="0" smtClean="0">
                  <a:solidFill>
                    <a:sysClr val="windowText" lastClr="000000"/>
                  </a:solidFill>
                </a:rPr>
                <a:t> et al, EURISOL-TN03-25-2006-0003</a:t>
              </a:r>
              <a:endParaRPr lang="fr-FR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10424" y="1714488"/>
            <a:ext cx="4633576" cy="3941232"/>
            <a:chOff x="4510424" y="1714488"/>
            <a:chExt cx="4633576" cy="3941232"/>
          </a:xfrm>
        </p:grpSpPr>
        <p:pic>
          <p:nvPicPr>
            <p:cNvPr id="11" name="Picture 12" descr="tot"/>
            <p:cNvPicPr>
              <a:picLocks noChangeAspect="1" noChangeArrowheads="1"/>
            </p:cNvPicPr>
            <p:nvPr/>
          </p:nvPicPr>
          <p:blipFill>
            <a:blip r:embed="rId3"/>
            <a:srcRect t="23128" b="17400"/>
            <a:stretch>
              <a:fillRect/>
            </a:stretch>
          </p:blipFill>
          <p:spPr bwMode="auto">
            <a:xfrm>
              <a:off x="5715008" y="4071942"/>
              <a:ext cx="2343150" cy="1285884"/>
            </a:xfrm>
            <a:prstGeom prst="rect">
              <a:avLst/>
            </a:prstGeom>
            <a:noFill/>
          </p:spPr>
        </p:pic>
        <p:pic>
          <p:nvPicPr>
            <p:cNvPr id="12" name="Picture 16" descr="flux_n_xy_select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14942" y="2071678"/>
              <a:ext cx="3368644" cy="1854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214942" y="1714488"/>
              <a:ext cx="31948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CEA Saclay </a:t>
              </a:r>
              <a:r>
                <a:rPr lang="fr-FR" dirty="0" err="1" smtClean="0"/>
                <a:t>Optimized</a:t>
              </a:r>
              <a:r>
                <a:rPr lang="fr-FR" dirty="0" smtClean="0"/>
                <a:t> </a:t>
              </a:r>
              <a:r>
                <a:rPr lang="fr-FR" dirty="0" err="1" smtClean="0"/>
                <a:t>Geometry</a:t>
              </a:r>
              <a:endParaRPr lang="fr-FR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10424" y="5286388"/>
              <a:ext cx="463357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ysClr val="windowText" lastClr="000000"/>
                  </a:solidFill>
                </a:rPr>
                <a:t>N </a:t>
              </a:r>
              <a:r>
                <a:rPr lang="fr-FR" dirty="0" err="1" smtClean="0">
                  <a:solidFill>
                    <a:sysClr val="windowText" lastClr="000000"/>
                  </a:solidFill>
                </a:rPr>
                <a:t>Thollieres</a:t>
              </a:r>
              <a:r>
                <a:rPr lang="fr-FR" dirty="0" smtClean="0">
                  <a:solidFill>
                    <a:sysClr val="windowText" lastClr="000000"/>
                  </a:solidFill>
                </a:rPr>
                <a:t> et al. EURISOL-TN03-25-2006-0004</a:t>
              </a:r>
              <a:endParaRPr lang="fr-FR" dirty="0" smtClean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57158" y="5643578"/>
            <a:ext cx="9001156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 dirty="0" smtClean="0"/>
              <a:t>Preferred to direct irradiation (heat transfer and efficient cooling allows higher power)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 baseline="30000" dirty="0" smtClean="0">
                <a:solidFill>
                  <a:srgbClr val="FF0000"/>
                </a:solidFill>
              </a:rPr>
              <a:t>6</a:t>
            </a:r>
            <a:r>
              <a:rPr lang="en-US" b="1" dirty="0" smtClean="0">
                <a:solidFill>
                  <a:srgbClr val="FF0000"/>
                </a:solidFill>
              </a:rPr>
              <a:t>He </a:t>
            </a:r>
            <a:r>
              <a:rPr lang="en-US" b="1" dirty="0" smtClean="0">
                <a:solidFill>
                  <a:srgbClr val="FF0000"/>
                </a:solidFill>
              </a:rPr>
              <a:t>in target yield is </a:t>
            </a:r>
            <a:r>
              <a:rPr lang="en-US" b="1" dirty="0" smtClean="0">
                <a:solidFill>
                  <a:srgbClr val="FF0000"/>
                </a:solidFill>
              </a:rPr>
              <a:t>~2x10</a:t>
            </a:r>
            <a:r>
              <a:rPr lang="en-US" b="1" baseline="30000" dirty="0" smtClean="0">
                <a:solidFill>
                  <a:srgbClr val="FF0000"/>
                </a:solidFill>
              </a:rPr>
              <a:t>13</a:t>
            </a:r>
            <a:r>
              <a:rPr lang="en-US" b="1" dirty="0" smtClean="0">
                <a:solidFill>
                  <a:srgbClr val="FF0000"/>
                </a:solidFill>
              </a:rPr>
              <a:t> ions/s (dc) for ~200 kW on target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 dirty="0" smtClean="0"/>
              <a:t>Use of a 4MW target is a priori possible</a:t>
            </a:r>
            <a:endParaRPr lang="en-US" b="1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argets setup INS2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6813" y="1268413"/>
            <a:ext cx="5329237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47813" y="198438"/>
            <a:ext cx="698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SARAF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GANIL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Optimization Calculations (SOREQ/WI)</a:t>
            </a:r>
          </a:p>
        </p:txBody>
      </p:sp>
      <p:pic>
        <p:nvPicPr>
          <p:cNvPr id="6" name="Picture 5" descr="be9cs_plus_nflux_small se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25" y="2997200"/>
            <a:ext cx="37782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11188" y="2060575"/>
            <a:ext cx="2879725" cy="947738"/>
          </a:xfrm>
          <a:prstGeom prst="rect">
            <a:avLst/>
          </a:prstGeom>
          <a:noFill/>
          <a:ln w="31750">
            <a:solidFill>
              <a:srgbClr val="3366FF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1800" b="1">
                <a:solidFill>
                  <a:srgbClr val="0000FF"/>
                </a:solidFill>
                <a:latin typeface="Trebuchet MS" pitchFamily="34" charset="0"/>
              </a:rPr>
              <a:t>MCNP</a:t>
            </a:r>
            <a:r>
              <a:rPr lang="en-US" sz="1800" b="1" baseline="30000">
                <a:solidFill>
                  <a:srgbClr val="0000FF"/>
                </a:solidFill>
                <a:latin typeface="Trebuchet MS" pitchFamily="34" charset="0"/>
              </a:rPr>
              <a:t>TM</a:t>
            </a:r>
            <a:r>
              <a:rPr lang="en-US" sz="1800" b="1">
                <a:latin typeface="Trebuchet MS" pitchFamily="34" charset="0"/>
              </a:rPr>
              <a:t>                         </a:t>
            </a:r>
            <a:r>
              <a:rPr lang="en-US" sz="1800" b="1">
                <a:solidFill>
                  <a:srgbClr val="009900"/>
                </a:solidFill>
                <a:latin typeface="Trebuchet MS" pitchFamily="34" charset="0"/>
              </a:rPr>
              <a:t>Monte Carlo N-Particle transport code</a:t>
            </a:r>
          </a:p>
        </p:txBody>
      </p:sp>
      <p:graphicFrame>
        <p:nvGraphicFramePr>
          <p:cNvPr id="8" name="Object 9"/>
          <p:cNvGraphicFramePr>
            <a:graphicFrameLocks noChangeAspect="1"/>
          </p:cNvGraphicFramePr>
          <p:nvPr/>
        </p:nvGraphicFramePr>
        <p:xfrm>
          <a:off x="171450" y="5942013"/>
          <a:ext cx="1528763" cy="269875"/>
        </p:xfrm>
        <a:graphic>
          <a:graphicData uri="http://schemas.openxmlformats.org/presentationml/2006/ole">
            <p:oleObj spid="_x0000_s2050" name="Equation" r:id="rId5" imgW="1218960" imgH="215640" progId="">
              <p:embed/>
            </p:oleObj>
          </a:graphicData>
        </a:graphic>
      </p:graphicFrame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43213" y="6165850"/>
            <a:ext cx="46085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 i="1" dirty="0">
                <a:latin typeface="Trebuchet MS" pitchFamily="34" charset="0"/>
                <a:cs typeface="Times New Roman" pitchFamily="18" charset="0"/>
              </a:rPr>
              <a:t>Hass et al., J. Phys. G: </a:t>
            </a:r>
            <a:r>
              <a:rPr lang="en-US" sz="1200" b="1" i="1" dirty="0" err="1">
                <a:latin typeface="Trebuchet MS" pitchFamily="34" charset="0"/>
                <a:cs typeface="Times New Roman" pitchFamily="18" charset="0"/>
              </a:rPr>
              <a:t>Nucl</a:t>
            </a:r>
            <a:r>
              <a:rPr lang="en-US" sz="1200" b="1" i="1" dirty="0">
                <a:latin typeface="Trebuchet MS" pitchFamily="34" charset="0"/>
                <a:cs typeface="Times New Roman" pitchFamily="18" charset="0"/>
              </a:rPr>
              <a:t>. Part. Phys., </a:t>
            </a:r>
            <a:r>
              <a:rPr lang="en-US" sz="1200" b="1" dirty="0">
                <a:latin typeface="Trebuchet MS" pitchFamily="34" charset="0"/>
                <a:cs typeface="Times New Roman" pitchFamily="18" charset="0"/>
              </a:rPr>
              <a:t>35, 014042 (2008).</a:t>
            </a:r>
            <a:r>
              <a:rPr lang="en-US" sz="1200" dirty="0">
                <a:cs typeface="Times New Roman" pitchFamily="18" charset="0"/>
              </a:rPr>
              <a:t> </a:t>
            </a:r>
            <a:endParaRPr lang="en-US" sz="12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214810" y="4706938"/>
            <a:ext cx="4786346" cy="1323439"/>
          </a:xfrm>
          <a:prstGeom prst="rect">
            <a:avLst/>
          </a:prstGeom>
          <a:noFill/>
          <a:ln w="28575" algn="ctr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1023938" algn="l"/>
              </a:tabLst>
            </a:pPr>
            <a:r>
              <a:rPr lang="en-US" sz="1600" b="1" dirty="0">
                <a:latin typeface="Trebuchet MS" pitchFamily="34" charset="0"/>
              </a:rPr>
              <a:t>Expected </a:t>
            </a:r>
            <a:r>
              <a:rPr lang="en-US" sz="1600" b="1" dirty="0" smtClean="0">
                <a:latin typeface="Trebuchet MS" pitchFamily="34" charset="0"/>
              </a:rPr>
              <a:t>in target yields </a:t>
            </a:r>
            <a:r>
              <a:rPr lang="en-US" sz="1600" b="1" dirty="0">
                <a:latin typeface="Trebuchet MS" pitchFamily="34" charset="0"/>
              </a:rPr>
              <a:t>for </a:t>
            </a:r>
            <a:r>
              <a:rPr lang="en-US" sz="1600" b="1" dirty="0" err="1" smtClean="0">
                <a:latin typeface="Trebuchet MS" pitchFamily="34" charset="0"/>
              </a:rPr>
              <a:t>BeO</a:t>
            </a:r>
            <a:r>
              <a:rPr lang="en-US" sz="1600" b="1" dirty="0" smtClean="0">
                <a:latin typeface="Trebuchet MS" pitchFamily="34" charset="0"/>
              </a:rPr>
              <a:t>:</a:t>
            </a:r>
            <a:endParaRPr lang="en-US" sz="1600" b="1" dirty="0">
              <a:latin typeface="Trebuchet MS" pitchFamily="34" charset="0"/>
            </a:endParaRPr>
          </a:p>
          <a:p>
            <a:pPr algn="ctr">
              <a:tabLst>
                <a:tab pos="1023938" algn="l"/>
              </a:tabLst>
            </a:pPr>
            <a:r>
              <a:rPr lang="en-US" sz="1600" b="1" dirty="0">
                <a:latin typeface="Trebuchet MS" pitchFamily="34" charset="0"/>
              </a:rPr>
              <a:t>SARAF </a:t>
            </a:r>
            <a:r>
              <a:rPr lang="en-US" sz="1600" dirty="0">
                <a:latin typeface="Trebuchet MS" pitchFamily="34" charset="0"/>
              </a:rPr>
              <a:t>(40 </a:t>
            </a:r>
            <a:r>
              <a:rPr lang="en-US" sz="1600" dirty="0" err="1">
                <a:latin typeface="Trebuchet MS" pitchFamily="34" charset="0"/>
              </a:rPr>
              <a:t>MeV</a:t>
            </a:r>
            <a:r>
              <a:rPr lang="en-US" sz="1600" dirty="0">
                <a:latin typeface="Trebuchet MS" pitchFamily="34" charset="0"/>
              </a:rPr>
              <a:t>, 2 </a:t>
            </a:r>
            <a:r>
              <a:rPr lang="en-US" sz="1600" dirty="0" err="1">
                <a:latin typeface="Trebuchet MS" pitchFamily="34" charset="0"/>
              </a:rPr>
              <a:t>mA</a:t>
            </a:r>
            <a:r>
              <a:rPr lang="en-US" sz="1600" dirty="0">
                <a:latin typeface="Trebuchet MS" pitchFamily="34" charset="0"/>
              </a:rPr>
              <a:t>):  </a:t>
            </a:r>
            <a:r>
              <a:rPr lang="en-US" sz="1600" b="1" dirty="0">
                <a:solidFill>
                  <a:srgbClr val="FF0000"/>
                </a:solidFill>
                <a:latin typeface="Trebuchet MS" pitchFamily="34" charset="0"/>
              </a:rPr>
              <a:t>8∙10</a:t>
            </a:r>
            <a:r>
              <a:rPr lang="en-US" sz="1600" b="1" baseline="30000" dirty="0">
                <a:solidFill>
                  <a:srgbClr val="FF0000"/>
                </a:solidFill>
                <a:latin typeface="Trebuchet MS" pitchFamily="34" charset="0"/>
              </a:rPr>
              <a:t>12</a:t>
            </a:r>
            <a:r>
              <a:rPr lang="en-US" sz="1600" baseline="30000" dirty="0">
                <a:latin typeface="Trebuchet MS" pitchFamily="34" charset="0"/>
              </a:rPr>
              <a:t>  </a:t>
            </a:r>
            <a:r>
              <a:rPr lang="en-US" sz="1600" dirty="0">
                <a:latin typeface="Trebuchet MS" pitchFamily="34" charset="0"/>
              </a:rPr>
              <a:t>[</a:t>
            </a:r>
            <a:r>
              <a:rPr lang="en-US" sz="1600" baseline="30000" dirty="0">
                <a:latin typeface="Trebuchet MS" pitchFamily="34" charset="0"/>
              </a:rPr>
              <a:t>6</a:t>
            </a:r>
            <a:r>
              <a:rPr lang="en-US" sz="1600" dirty="0">
                <a:latin typeface="Trebuchet MS" pitchFamily="34" charset="0"/>
              </a:rPr>
              <a:t>He/sec]</a:t>
            </a:r>
            <a:endParaRPr lang="en-US" sz="1600" baseline="30000" dirty="0">
              <a:latin typeface="Trebuchet MS" pitchFamily="34" charset="0"/>
            </a:endParaRPr>
          </a:p>
          <a:p>
            <a:pPr algn="ctr">
              <a:tabLst>
                <a:tab pos="1023938" algn="l"/>
              </a:tabLst>
            </a:pPr>
            <a:r>
              <a:rPr lang="en-US" sz="1600" b="1" dirty="0">
                <a:latin typeface="Trebuchet MS" pitchFamily="34" charset="0"/>
              </a:rPr>
              <a:t>SPIRAL2</a:t>
            </a:r>
            <a:r>
              <a:rPr lang="en-US" sz="1600" dirty="0">
                <a:latin typeface="Trebuchet MS" pitchFamily="34" charset="0"/>
              </a:rPr>
              <a:t> (40 </a:t>
            </a:r>
            <a:r>
              <a:rPr lang="en-US" sz="1600" dirty="0" err="1">
                <a:latin typeface="Trebuchet MS" pitchFamily="34" charset="0"/>
              </a:rPr>
              <a:t>MeV</a:t>
            </a:r>
            <a:r>
              <a:rPr lang="en-US" sz="1600" dirty="0">
                <a:latin typeface="Trebuchet MS" pitchFamily="34" charset="0"/>
              </a:rPr>
              <a:t>, 5 </a:t>
            </a:r>
            <a:r>
              <a:rPr lang="en-US" sz="1600" dirty="0" err="1">
                <a:latin typeface="Trebuchet MS" pitchFamily="34" charset="0"/>
              </a:rPr>
              <a:t>mA</a:t>
            </a:r>
            <a:r>
              <a:rPr lang="en-US" sz="1600" dirty="0">
                <a:latin typeface="Trebuchet MS" pitchFamily="34" charset="0"/>
              </a:rPr>
              <a:t>):  </a:t>
            </a:r>
            <a:r>
              <a:rPr lang="en-US" sz="1600" b="1" dirty="0" smtClean="0">
                <a:solidFill>
                  <a:srgbClr val="FF0000"/>
                </a:solidFill>
                <a:latin typeface="Trebuchet MS" pitchFamily="34" charset="0"/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  <a:latin typeface="Trebuchet MS" pitchFamily="34" charset="0"/>
              </a:rPr>
              <a:t>∙</a:t>
            </a:r>
            <a:r>
              <a:rPr lang="en-US" sz="1600" b="1" dirty="0" smtClean="0">
                <a:solidFill>
                  <a:srgbClr val="FF0000"/>
                </a:solidFill>
                <a:latin typeface="Trebuchet MS" pitchFamily="34" charset="0"/>
              </a:rPr>
              <a:t>10</a:t>
            </a:r>
            <a:r>
              <a:rPr lang="en-US" sz="1600" b="1" baseline="30000" dirty="0" smtClean="0">
                <a:solidFill>
                  <a:srgbClr val="FF0000"/>
                </a:solidFill>
                <a:latin typeface="Trebuchet MS" pitchFamily="34" charset="0"/>
              </a:rPr>
              <a:t>12</a:t>
            </a:r>
            <a:r>
              <a:rPr lang="en-US" sz="1600" baseline="30000" dirty="0" smtClean="0">
                <a:latin typeface="Trebuchet MS" pitchFamily="34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</a:rPr>
              <a:t>-</a:t>
            </a:r>
            <a:r>
              <a:rPr lang="en-US" sz="1600" b="1" dirty="0" smtClean="0">
                <a:solidFill>
                  <a:srgbClr val="FF0000"/>
                </a:solidFill>
                <a:latin typeface="Trebuchet MS" pitchFamily="34" charset="0"/>
              </a:rPr>
              <a:t>2</a:t>
            </a:r>
            <a:r>
              <a:rPr lang="en-US" sz="1600" b="1" dirty="0">
                <a:solidFill>
                  <a:srgbClr val="FF0000"/>
                </a:solidFill>
                <a:latin typeface="Trebuchet MS" pitchFamily="34" charset="0"/>
              </a:rPr>
              <a:t>∙10</a:t>
            </a:r>
            <a:r>
              <a:rPr lang="en-US" sz="1600" b="1" baseline="30000" dirty="0">
                <a:solidFill>
                  <a:srgbClr val="FF0000"/>
                </a:solidFill>
                <a:latin typeface="Trebuchet MS" pitchFamily="34" charset="0"/>
              </a:rPr>
              <a:t>13</a:t>
            </a:r>
            <a:r>
              <a:rPr lang="en-US" sz="1600" baseline="30000" dirty="0">
                <a:latin typeface="Trebuchet MS" pitchFamily="34" charset="0"/>
              </a:rPr>
              <a:t> </a:t>
            </a:r>
            <a:r>
              <a:rPr lang="en-US" sz="1600" dirty="0">
                <a:latin typeface="Trebuchet MS" pitchFamily="34" charset="0"/>
              </a:rPr>
              <a:t>[</a:t>
            </a:r>
            <a:r>
              <a:rPr lang="en-US" sz="1600" baseline="30000" dirty="0">
                <a:latin typeface="Trebuchet MS" pitchFamily="34" charset="0"/>
              </a:rPr>
              <a:t>6</a:t>
            </a:r>
            <a:r>
              <a:rPr lang="en-US" sz="1600" dirty="0">
                <a:latin typeface="Trebuchet MS" pitchFamily="34" charset="0"/>
              </a:rPr>
              <a:t>He/sec]</a:t>
            </a:r>
          </a:p>
          <a:p>
            <a:pPr algn="ctr">
              <a:tabLst>
                <a:tab pos="1023938" algn="l"/>
              </a:tabLst>
            </a:pPr>
            <a:r>
              <a:rPr lang="en-US" sz="1600" b="1" dirty="0">
                <a:latin typeface="Trebuchet MS" pitchFamily="34" charset="0"/>
              </a:rPr>
              <a:t>Expected </a:t>
            </a:r>
            <a:r>
              <a:rPr lang="en-US" sz="1600" b="1" dirty="0" smtClean="0">
                <a:latin typeface="Trebuchet MS" pitchFamily="34" charset="0"/>
              </a:rPr>
              <a:t>in target Yields </a:t>
            </a:r>
            <a:r>
              <a:rPr lang="en-US" sz="1600" b="1" dirty="0">
                <a:latin typeface="Trebuchet MS" pitchFamily="34" charset="0"/>
              </a:rPr>
              <a:t>for a BN target:</a:t>
            </a:r>
            <a:endParaRPr lang="en-US" sz="1600" dirty="0">
              <a:latin typeface="Trebuchet MS" pitchFamily="34" charset="0"/>
            </a:endParaRPr>
          </a:p>
          <a:p>
            <a:pPr algn="ctr">
              <a:tabLst>
                <a:tab pos="1023938" algn="l"/>
              </a:tabLst>
            </a:pPr>
            <a:r>
              <a:rPr lang="en-US" sz="1600" b="1" dirty="0">
                <a:latin typeface="Trebuchet MS" pitchFamily="34" charset="0"/>
              </a:rPr>
              <a:t>SARAF </a:t>
            </a:r>
            <a:r>
              <a:rPr lang="en-US" sz="1600" dirty="0">
                <a:latin typeface="Trebuchet MS" pitchFamily="34" charset="0"/>
              </a:rPr>
              <a:t>(40 </a:t>
            </a:r>
            <a:r>
              <a:rPr lang="en-US" sz="1600" dirty="0" err="1">
                <a:latin typeface="Trebuchet MS" pitchFamily="34" charset="0"/>
              </a:rPr>
              <a:t>MeV</a:t>
            </a:r>
            <a:r>
              <a:rPr lang="en-US" sz="1600" dirty="0">
                <a:latin typeface="Trebuchet MS" pitchFamily="34" charset="0"/>
              </a:rPr>
              <a:t>, 2 </a:t>
            </a:r>
            <a:r>
              <a:rPr lang="en-US" sz="1600" dirty="0" err="1">
                <a:latin typeface="Trebuchet MS" pitchFamily="34" charset="0"/>
              </a:rPr>
              <a:t>mA</a:t>
            </a:r>
            <a:r>
              <a:rPr lang="en-US" sz="1600" dirty="0">
                <a:latin typeface="Trebuchet MS" pitchFamily="34" charset="0"/>
              </a:rPr>
              <a:t>):  </a:t>
            </a:r>
            <a:r>
              <a:rPr lang="en-US" sz="1600" b="1" dirty="0">
                <a:solidFill>
                  <a:srgbClr val="FF0000"/>
                </a:solidFill>
                <a:latin typeface="Trebuchet MS" pitchFamily="34" charset="0"/>
              </a:rPr>
              <a:t>2∙10</a:t>
            </a:r>
            <a:r>
              <a:rPr lang="en-US" sz="1600" b="1" baseline="30000" dirty="0">
                <a:solidFill>
                  <a:srgbClr val="FF0000"/>
                </a:solidFill>
                <a:latin typeface="Trebuchet MS" pitchFamily="34" charset="0"/>
              </a:rPr>
              <a:t>12</a:t>
            </a:r>
            <a:r>
              <a:rPr lang="en-US" sz="1600" baseline="30000" dirty="0">
                <a:latin typeface="Trebuchet MS" pitchFamily="34" charset="0"/>
              </a:rPr>
              <a:t>  </a:t>
            </a:r>
            <a:r>
              <a:rPr lang="en-US" sz="1600" dirty="0">
                <a:latin typeface="Trebuchet MS" pitchFamily="34" charset="0"/>
              </a:rPr>
              <a:t>[</a:t>
            </a:r>
            <a:r>
              <a:rPr lang="en-US" sz="1600" baseline="30000" dirty="0">
                <a:latin typeface="Trebuchet MS" pitchFamily="34" charset="0"/>
              </a:rPr>
              <a:t>8</a:t>
            </a:r>
            <a:r>
              <a:rPr lang="en-US" sz="1600" dirty="0">
                <a:latin typeface="Trebuchet MS" pitchFamily="34" charset="0"/>
              </a:rPr>
              <a:t>Li/sec]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71538" y="428604"/>
            <a:ext cx="6938971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0"/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SOREQ/WI: neutron flux simulation</a:t>
            </a:r>
            <a:endParaRPr lang="en-US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34" descr="2d slice rotat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0088" y="1373188"/>
            <a:ext cx="5940425" cy="471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2D slice geometr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2420938"/>
            <a:ext cx="3313113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29058" y="6072206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2D slice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nside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econdary target</a:t>
            </a:r>
            <a:endParaRPr lang="en-US" dirty="0"/>
          </a:p>
        </p:txBody>
      </p:sp>
      <p:grpSp>
        <p:nvGrpSpPr>
          <p:cNvPr id="6" name="Group 105"/>
          <p:cNvGrpSpPr>
            <a:grpSpLocks/>
          </p:cNvGrpSpPr>
          <p:nvPr/>
        </p:nvGrpSpPr>
        <p:grpSpPr bwMode="auto">
          <a:xfrm>
            <a:off x="7486650" y="6299200"/>
            <a:ext cx="1657350" cy="558800"/>
            <a:chOff x="4603" y="3849"/>
            <a:chExt cx="1044" cy="352"/>
          </a:xfrm>
        </p:grpSpPr>
        <p:sp>
          <p:nvSpPr>
            <p:cNvPr id="10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51" name="Picture 106" descr="WI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3475"/>
            <a:ext cx="30972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SOREQ/WI: target geometry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435600" y="1412875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latin typeface="Trebuchet MS" pitchFamily="34" charset="0"/>
              </a:rPr>
              <a:t>Cone shaped target</a:t>
            </a:r>
          </a:p>
        </p:txBody>
      </p:sp>
      <p:pic>
        <p:nvPicPr>
          <p:cNvPr id="5" name="Picture 12" descr="cone_compa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955925"/>
            <a:ext cx="3635375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2D yield black rotated modifi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2181225"/>
            <a:ext cx="568960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0" descr="setup_Co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304925"/>
            <a:ext cx="28797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0" y="5661025"/>
            <a:ext cx="2519363" cy="517525"/>
          </a:xfrm>
          <a:prstGeom prst="rect">
            <a:avLst/>
          </a:prstGeom>
          <a:noFill/>
          <a:ln w="2857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FF3300"/>
                </a:solidFill>
                <a:latin typeface="Myriad Pro" pitchFamily="34" charset="0"/>
              </a:rPr>
              <a:t>* R</a:t>
            </a:r>
            <a:r>
              <a:rPr lang="en-US" sz="1400" baseline="-25000">
                <a:solidFill>
                  <a:srgbClr val="FF3300"/>
                </a:solidFill>
                <a:latin typeface="Myriad Pro" pitchFamily="34" charset="0"/>
              </a:rPr>
              <a:t>T</a:t>
            </a:r>
            <a:r>
              <a:rPr lang="en-US" sz="1400">
                <a:solidFill>
                  <a:srgbClr val="FF3300"/>
                </a:solidFill>
                <a:latin typeface="Myriad Pro" pitchFamily="34" charset="0"/>
              </a:rPr>
              <a:t> stands for the distance between the two targets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0232" y="5214950"/>
            <a:ext cx="21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 slice of the target</a:t>
            </a:r>
            <a:endParaRPr lang="en-US" dirty="0"/>
          </a:p>
        </p:txBody>
      </p:sp>
      <p:grpSp>
        <p:nvGrpSpPr>
          <p:cNvPr id="10" name="Group 105"/>
          <p:cNvGrpSpPr>
            <a:grpSpLocks/>
          </p:cNvGrpSpPr>
          <p:nvPr/>
        </p:nvGrpSpPr>
        <p:grpSpPr bwMode="auto">
          <a:xfrm>
            <a:off x="7486650" y="6299200"/>
            <a:ext cx="1657350" cy="558800"/>
            <a:chOff x="4603" y="3849"/>
            <a:chExt cx="1044" cy="352"/>
          </a:xfrm>
        </p:grpSpPr>
        <p:sp>
          <p:nvSpPr>
            <p:cNvPr id="11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52" name="Picture 106" descr="WI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3475"/>
            <a:ext cx="30972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Plans SOREQ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106363" y="1484313"/>
            <a:ext cx="1871662" cy="1079500"/>
            <a:chOff x="67" y="618"/>
            <a:chExt cx="1179" cy="680"/>
          </a:xfrm>
        </p:grpSpPr>
        <p:sp>
          <p:nvSpPr>
            <p:cNvPr id="5" name="AutoShape 18"/>
            <p:cNvSpPr>
              <a:spLocks noChangeArrowheads="1"/>
            </p:cNvSpPr>
            <p:nvPr/>
          </p:nvSpPr>
          <p:spPr bwMode="auto">
            <a:xfrm>
              <a:off x="67" y="618"/>
              <a:ext cx="1179" cy="680"/>
            </a:xfrm>
            <a:prstGeom prst="flowChartProcess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he-IL" sz="1400">
                <a:cs typeface="Times New Roman" pitchFamily="18" charset="0"/>
              </a:endParaRPr>
            </a:p>
            <a:p>
              <a:pPr algn="ctr" rtl="0"/>
              <a:endParaRPr lang="el-GR" sz="1400">
                <a:cs typeface="Times New Roman" pitchFamily="18" charset="0"/>
              </a:endParaRPr>
            </a:p>
          </p:txBody>
        </p:sp>
        <p:sp>
          <p:nvSpPr>
            <p:cNvPr id="6" name="Rectangle 19"/>
            <p:cNvSpPr>
              <a:spLocks noChangeArrowheads="1"/>
            </p:cNvSpPr>
            <p:nvPr/>
          </p:nvSpPr>
          <p:spPr bwMode="auto">
            <a:xfrm>
              <a:off x="112" y="981"/>
              <a:ext cx="272" cy="269"/>
            </a:xfrm>
            <a:prstGeom prst="rect">
              <a:avLst/>
            </a:prstGeom>
            <a:solidFill>
              <a:srgbClr val="CC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800">
                  <a:latin typeface="Arial" charset="0"/>
                </a:rPr>
                <a:t>NG</a:t>
              </a:r>
            </a:p>
          </p:txBody>
        </p:sp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112" y="663"/>
              <a:ext cx="907" cy="244"/>
            </a:xfrm>
            <a:prstGeom prst="rect">
              <a:avLst/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27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Al(n,</a:t>
              </a:r>
              <a:r>
                <a:rPr lang="el-GR" sz="1800">
                  <a:latin typeface="Myriad Pro" pitchFamily="34" charset="0"/>
                  <a:cs typeface="Times New Roman" pitchFamily="18" charset="0"/>
                </a:rPr>
                <a:t>α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)</a:t>
              </a:r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24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Na</a:t>
              </a:r>
              <a:endParaRPr lang="el-GR" sz="1800">
                <a:latin typeface="Myriad Pro" pitchFamily="34" charset="0"/>
                <a:cs typeface="Times New Roman" pitchFamily="18" charset="0"/>
              </a:endParaRPr>
            </a:p>
          </p:txBody>
        </p:sp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>
              <a:off x="430" y="981"/>
              <a:ext cx="771" cy="269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Myriad Pro" pitchFamily="34" charset="0"/>
                </a:rPr>
                <a:t>Production</a:t>
              </a: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>
              <a:off x="1065" y="663"/>
              <a:ext cx="136" cy="244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l-GR">
                  <a:cs typeface="Times New Roman" pitchFamily="18" charset="0"/>
                </a:rPr>
                <a:t>γ</a:t>
              </a:r>
            </a:p>
          </p:txBody>
        </p:sp>
      </p:grpSp>
      <p:grpSp>
        <p:nvGrpSpPr>
          <p:cNvPr id="10" name="Group 74"/>
          <p:cNvGrpSpPr>
            <a:grpSpLocks/>
          </p:cNvGrpSpPr>
          <p:nvPr/>
        </p:nvGrpSpPr>
        <p:grpSpPr bwMode="auto">
          <a:xfrm>
            <a:off x="106363" y="2781300"/>
            <a:ext cx="1871662" cy="1150938"/>
            <a:chOff x="67" y="1435"/>
            <a:chExt cx="1179" cy="725"/>
          </a:xfrm>
        </p:grpSpPr>
        <p:sp>
          <p:nvSpPr>
            <p:cNvPr id="11" name="AutoShape 24"/>
            <p:cNvSpPr>
              <a:spLocks noChangeArrowheads="1"/>
            </p:cNvSpPr>
            <p:nvPr/>
          </p:nvSpPr>
          <p:spPr bwMode="auto">
            <a:xfrm>
              <a:off x="67" y="1435"/>
              <a:ext cx="1179" cy="725"/>
            </a:xfrm>
            <a:prstGeom prst="flowChartProcess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he-IL" sz="1400">
                <a:cs typeface="Times New Roman" pitchFamily="18" charset="0"/>
              </a:endParaRPr>
            </a:p>
            <a:p>
              <a:pPr algn="ctr" rtl="0"/>
              <a:endParaRPr lang="el-GR" sz="1400">
                <a:cs typeface="Times New Roman" pitchFamily="18" charset="0"/>
              </a:endParaRPr>
            </a:p>
          </p:txBody>
        </p:sp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112" y="1480"/>
              <a:ext cx="1089" cy="629"/>
              <a:chOff x="612" y="1389"/>
              <a:chExt cx="1089" cy="629"/>
            </a:xfrm>
          </p:grpSpPr>
          <p:sp>
            <p:nvSpPr>
              <p:cNvPr id="13" name="Rectangle 26"/>
              <p:cNvSpPr>
                <a:spLocks noChangeArrowheads="1"/>
              </p:cNvSpPr>
              <p:nvPr/>
            </p:nvSpPr>
            <p:spPr bwMode="auto">
              <a:xfrm>
                <a:off x="612" y="1706"/>
                <a:ext cx="363" cy="312"/>
              </a:xfrm>
              <a:prstGeom prst="rect">
                <a:avLst/>
              </a:prstGeom>
              <a:solidFill>
                <a:srgbClr val="CC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n-US" sz="1000">
                    <a:latin typeface="Arial" charset="0"/>
                  </a:rPr>
                  <a:t>NG /</a:t>
                </a:r>
              </a:p>
              <a:p>
                <a:pPr algn="ctr" rtl="0"/>
                <a:r>
                  <a:rPr lang="en-US" sz="1000">
                    <a:latin typeface="Arial" charset="0"/>
                  </a:rPr>
                  <a:t>Phase 1</a:t>
                </a: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612" y="1389"/>
                <a:ext cx="907" cy="259"/>
              </a:xfrm>
              <a:prstGeom prst="rect">
                <a:avLst/>
              </a:prstGeom>
              <a:solidFill>
                <a:srgbClr val="FF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n-US" sz="1800" baseline="30000">
                    <a:latin typeface="Myriad Pro" pitchFamily="34" charset="0"/>
                    <a:cs typeface="Times New Roman" pitchFamily="18" charset="0"/>
                  </a:rPr>
                  <a:t>11</a:t>
                </a:r>
                <a:r>
                  <a:rPr lang="en-US" sz="1800">
                    <a:latin typeface="Myriad Pro" pitchFamily="34" charset="0"/>
                    <a:cs typeface="Times New Roman" pitchFamily="18" charset="0"/>
                  </a:rPr>
                  <a:t>BN(n,</a:t>
                </a:r>
                <a:r>
                  <a:rPr lang="el-GR" sz="1800">
                    <a:latin typeface="Myriad Pro" pitchFamily="34" charset="0"/>
                    <a:cs typeface="Times New Roman" pitchFamily="18" charset="0"/>
                  </a:rPr>
                  <a:t>α</a:t>
                </a:r>
                <a:r>
                  <a:rPr lang="en-US" sz="1800">
                    <a:latin typeface="Myriad Pro" pitchFamily="34" charset="0"/>
                    <a:cs typeface="Times New Roman" pitchFamily="18" charset="0"/>
                  </a:rPr>
                  <a:t>)</a:t>
                </a:r>
                <a:r>
                  <a:rPr lang="en-US" sz="1800" baseline="30000">
                    <a:latin typeface="Myriad Pro" pitchFamily="34" charset="0"/>
                    <a:cs typeface="Times New Roman" pitchFamily="18" charset="0"/>
                  </a:rPr>
                  <a:t>8</a:t>
                </a:r>
                <a:r>
                  <a:rPr lang="en-US" sz="1800">
                    <a:latin typeface="Myriad Pro" pitchFamily="34" charset="0"/>
                    <a:cs typeface="Times New Roman" pitchFamily="18" charset="0"/>
                  </a:rPr>
                  <a:t>Li</a:t>
                </a:r>
                <a:endParaRPr lang="el-GR" sz="1800">
                  <a:latin typeface="Myriad Pro" pitchFamily="34" charset="0"/>
                  <a:cs typeface="Times New Roman" pitchFamily="18" charset="0"/>
                </a:endParaRPr>
              </a:p>
            </p:txBody>
          </p:sp>
          <p:sp>
            <p:nvSpPr>
              <p:cNvPr id="15" name="Rectangle 28"/>
              <p:cNvSpPr>
                <a:spLocks noChangeArrowheads="1"/>
              </p:cNvSpPr>
              <p:nvPr/>
            </p:nvSpPr>
            <p:spPr bwMode="auto">
              <a:xfrm>
                <a:off x="1020" y="1706"/>
                <a:ext cx="681" cy="312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n-US" sz="1400">
                    <a:latin typeface="Myriad Pro" pitchFamily="34" charset="0"/>
                  </a:rPr>
                  <a:t>Production</a:t>
                </a:r>
              </a:p>
              <a:p>
                <a:pPr algn="ctr" rtl="0"/>
                <a:r>
                  <a:rPr lang="en-US" sz="1400">
                    <a:latin typeface="Myriad Pro" pitchFamily="34" charset="0"/>
                  </a:rPr>
                  <a:t>extraction</a:t>
                </a:r>
              </a:p>
            </p:txBody>
          </p:sp>
          <p:sp>
            <p:nvSpPr>
              <p:cNvPr id="16" name="Rectangle 29"/>
              <p:cNvSpPr>
                <a:spLocks noChangeArrowheads="1"/>
              </p:cNvSpPr>
              <p:nvPr/>
            </p:nvSpPr>
            <p:spPr bwMode="auto">
              <a:xfrm>
                <a:off x="1565" y="1389"/>
                <a:ext cx="136" cy="259"/>
              </a:xfrm>
              <a:prstGeom prst="rect">
                <a:avLst/>
              </a:prstGeom>
              <a:solidFill>
                <a:srgbClr val="66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l-GR">
                    <a:cs typeface="Times New Roman" pitchFamily="18" charset="0"/>
                  </a:rPr>
                  <a:t>β</a:t>
                </a:r>
              </a:p>
            </p:txBody>
          </p:sp>
        </p:grpSp>
      </p:grpSp>
      <p:grpSp>
        <p:nvGrpSpPr>
          <p:cNvPr id="17" name="Group 71"/>
          <p:cNvGrpSpPr>
            <a:grpSpLocks/>
          </p:cNvGrpSpPr>
          <p:nvPr/>
        </p:nvGrpSpPr>
        <p:grpSpPr bwMode="auto">
          <a:xfrm>
            <a:off x="107950" y="4149725"/>
            <a:ext cx="1871663" cy="1150938"/>
            <a:chOff x="68" y="2342"/>
            <a:chExt cx="1179" cy="725"/>
          </a:xfrm>
        </p:grpSpPr>
        <p:sp>
          <p:nvSpPr>
            <p:cNvPr id="18" name="AutoShape 31"/>
            <p:cNvSpPr>
              <a:spLocks noChangeArrowheads="1"/>
            </p:cNvSpPr>
            <p:nvPr/>
          </p:nvSpPr>
          <p:spPr bwMode="auto">
            <a:xfrm>
              <a:off x="68" y="2342"/>
              <a:ext cx="1179" cy="725"/>
            </a:xfrm>
            <a:prstGeom prst="flowChartProcess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he-IL" sz="1400">
                <a:cs typeface="Times New Roman" pitchFamily="18" charset="0"/>
              </a:endParaRPr>
            </a:p>
            <a:p>
              <a:pPr algn="ctr" rtl="0"/>
              <a:endParaRPr lang="el-GR" sz="1400">
                <a:cs typeface="Times New Roman" pitchFamily="18" charset="0"/>
              </a:endParaRPr>
            </a:p>
          </p:txBody>
        </p:sp>
        <p:grpSp>
          <p:nvGrpSpPr>
            <p:cNvPr id="19" name="Group 32"/>
            <p:cNvGrpSpPr>
              <a:grpSpLocks/>
            </p:cNvGrpSpPr>
            <p:nvPr/>
          </p:nvGrpSpPr>
          <p:grpSpPr bwMode="auto">
            <a:xfrm>
              <a:off x="113" y="2387"/>
              <a:ext cx="1089" cy="629"/>
              <a:chOff x="612" y="1389"/>
              <a:chExt cx="1089" cy="629"/>
            </a:xfrm>
          </p:grpSpPr>
          <p:sp>
            <p:nvSpPr>
              <p:cNvPr id="20" name="Rectangle 33"/>
              <p:cNvSpPr>
                <a:spLocks noChangeArrowheads="1"/>
              </p:cNvSpPr>
              <p:nvPr/>
            </p:nvSpPr>
            <p:spPr bwMode="auto">
              <a:xfrm>
                <a:off x="612" y="1706"/>
                <a:ext cx="363" cy="312"/>
              </a:xfrm>
              <a:prstGeom prst="rect">
                <a:avLst/>
              </a:prstGeom>
              <a:solidFill>
                <a:srgbClr val="CC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n-US" sz="1000">
                    <a:latin typeface="Arial" charset="0"/>
                  </a:rPr>
                  <a:t>Phase 1 /</a:t>
                </a:r>
              </a:p>
              <a:p>
                <a:pPr algn="ctr" rtl="0"/>
                <a:r>
                  <a:rPr lang="en-US" sz="1000">
                    <a:latin typeface="Arial" charset="0"/>
                  </a:rPr>
                  <a:t>Ganil /</a:t>
                </a:r>
              </a:p>
              <a:p>
                <a:pPr algn="ctr" rtl="0"/>
                <a:r>
                  <a:rPr lang="en-US" sz="1000">
                    <a:latin typeface="Arial" charset="0"/>
                  </a:rPr>
                  <a:t>ISOLDE</a:t>
                </a:r>
              </a:p>
            </p:txBody>
          </p:sp>
          <p:sp>
            <p:nvSpPr>
              <p:cNvPr id="21" name="Rectangle 34"/>
              <p:cNvSpPr>
                <a:spLocks noChangeArrowheads="1"/>
              </p:cNvSpPr>
              <p:nvPr/>
            </p:nvSpPr>
            <p:spPr bwMode="auto">
              <a:xfrm>
                <a:off x="612" y="1389"/>
                <a:ext cx="907" cy="259"/>
              </a:xfrm>
              <a:prstGeom prst="rect">
                <a:avLst/>
              </a:prstGeom>
              <a:solidFill>
                <a:srgbClr val="FF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n-US" sz="1800" baseline="30000">
                    <a:latin typeface="Myriad Pro" pitchFamily="34" charset="0"/>
                    <a:cs typeface="Times New Roman" pitchFamily="18" charset="0"/>
                  </a:rPr>
                  <a:t>9</a:t>
                </a:r>
                <a:r>
                  <a:rPr lang="en-US" sz="1800">
                    <a:latin typeface="Myriad Pro" pitchFamily="34" charset="0"/>
                    <a:cs typeface="Times New Roman" pitchFamily="18" charset="0"/>
                  </a:rPr>
                  <a:t>BeO(n,</a:t>
                </a:r>
                <a:r>
                  <a:rPr lang="el-GR" sz="1800">
                    <a:latin typeface="Myriad Pro" pitchFamily="34" charset="0"/>
                    <a:cs typeface="Times New Roman" pitchFamily="18" charset="0"/>
                  </a:rPr>
                  <a:t>α</a:t>
                </a:r>
                <a:r>
                  <a:rPr lang="en-US" sz="1800">
                    <a:latin typeface="Myriad Pro" pitchFamily="34" charset="0"/>
                    <a:cs typeface="Times New Roman" pitchFamily="18" charset="0"/>
                  </a:rPr>
                  <a:t>)</a:t>
                </a:r>
                <a:r>
                  <a:rPr lang="en-US" sz="1800" baseline="30000">
                    <a:latin typeface="Myriad Pro" pitchFamily="34" charset="0"/>
                    <a:cs typeface="Times New Roman" pitchFamily="18" charset="0"/>
                  </a:rPr>
                  <a:t>6</a:t>
                </a:r>
                <a:r>
                  <a:rPr lang="en-US" sz="1800">
                    <a:latin typeface="Myriad Pro" pitchFamily="34" charset="0"/>
                    <a:cs typeface="Times New Roman" pitchFamily="18" charset="0"/>
                  </a:rPr>
                  <a:t>He</a:t>
                </a:r>
                <a:endParaRPr lang="el-GR" sz="1800">
                  <a:latin typeface="Myriad Pro" pitchFamily="34" charset="0"/>
                  <a:cs typeface="Times New Roman" pitchFamily="18" charset="0"/>
                </a:endParaRPr>
              </a:p>
            </p:txBody>
          </p:sp>
          <p:sp>
            <p:nvSpPr>
              <p:cNvPr id="22" name="Rectangle 35"/>
              <p:cNvSpPr>
                <a:spLocks noChangeArrowheads="1"/>
              </p:cNvSpPr>
              <p:nvPr/>
            </p:nvSpPr>
            <p:spPr bwMode="auto">
              <a:xfrm>
                <a:off x="1020" y="1706"/>
                <a:ext cx="681" cy="312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n-US" sz="1400">
                    <a:latin typeface="Myriad Pro" pitchFamily="34" charset="0"/>
                  </a:rPr>
                  <a:t>Production</a:t>
                </a:r>
              </a:p>
              <a:p>
                <a:pPr algn="ctr" rtl="0"/>
                <a:r>
                  <a:rPr lang="en-US" sz="1400">
                    <a:latin typeface="Myriad Pro" pitchFamily="34" charset="0"/>
                  </a:rPr>
                  <a:t>extraction</a:t>
                </a:r>
              </a:p>
            </p:txBody>
          </p:sp>
          <p:sp>
            <p:nvSpPr>
              <p:cNvPr id="23" name="Rectangle 36"/>
              <p:cNvSpPr>
                <a:spLocks noChangeArrowheads="1"/>
              </p:cNvSpPr>
              <p:nvPr/>
            </p:nvSpPr>
            <p:spPr bwMode="auto">
              <a:xfrm>
                <a:off x="1565" y="1389"/>
                <a:ext cx="136" cy="259"/>
              </a:xfrm>
              <a:prstGeom prst="rect">
                <a:avLst/>
              </a:prstGeom>
              <a:solidFill>
                <a:srgbClr val="66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rtl="0"/>
                <a:r>
                  <a:rPr lang="el-GR">
                    <a:cs typeface="Times New Roman" pitchFamily="18" charset="0"/>
                  </a:rPr>
                  <a:t>β</a:t>
                </a:r>
              </a:p>
            </p:txBody>
          </p:sp>
        </p:grpSp>
      </p:grpSp>
      <p:sp>
        <p:nvSpPr>
          <p:cNvPr id="24" name="AutoShape 37"/>
          <p:cNvSpPr>
            <a:spLocks noChangeArrowheads="1"/>
          </p:cNvSpPr>
          <p:nvPr/>
        </p:nvSpPr>
        <p:spPr bwMode="auto">
          <a:xfrm>
            <a:off x="755650" y="5445125"/>
            <a:ext cx="2519363" cy="863600"/>
          </a:xfrm>
          <a:prstGeom prst="flowChartConnector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Group 75"/>
          <p:cNvGrpSpPr>
            <a:grpSpLocks/>
          </p:cNvGrpSpPr>
          <p:nvPr/>
        </p:nvGrpSpPr>
        <p:grpSpPr bwMode="auto">
          <a:xfrm>
            <a:off x="2482850" y="1484313"/>
            <a:ext cx="1657350" cy="1079500"/>
            <a:chOff x="1564" y="618"/>
            <a:chExt cx="1044" cy="680"/>
          </a:xfrm>
        </p:grpSpPr>
        <p:sp>
          <p:nvSpPr>
            <p:cNvPr id="26" name="AutoShape 39"/>
            <p:cNvSpPr>
              <a:spLocks noChangeArrowheads="1"/>
            </p:cNvSpPr>
            <p:nvPr/>
          </p:nvSpPr>
          <p:spPr bwMode="auto">
            <a:xfrm>
              <a:off x="1564" y="618"/>
              <a:ext cx="1044" cy="680"/>
            </a:xfrm>
            <a:prstGeom prst="flowChartAlternateProcess">
              <a:avLst/>
            </a:prstGeom>
            <a:solidFill>
              <a:srgbClr val="E7F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1610" y="692"/>
              <a:ext cx="952" cy="244"/>
            </a:xfrm>
            <a:prstGeom prst="rect">
              <a:avLst/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27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Al(n,</a:t>
              </a:r>
              <a:r>
                <a:rPr lang="el-GR" sz="1800">
                  <a:latin typeface="Myriad Pro" pitchFamily="34" charset="0"/>
                  <a:cs typeface="Times New Roman" pitchFamily="18" charset="0"/>
                </a:rPr>
                <a:t>α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)</a:t>
              </a:r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24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Na</a:t>
              </a:r>
              <a:endParaRPr lang="el-GR" sz="1800">
                <a:latin typeface="Myriad Pro" pitchFamily="34" charset="0"/>
                <a:cs typeface="Times New Roman" pitchFamily="18" charset="0"/>
              </a:endParaRPr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1700" y="984"/>
              <a:ext cx="771" cy="269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Myriad Pro" pitchFamily="34" charset="0"/>
                </a:rPr>
                <a:t>Monte Carlo </a:t>
              </a:r>
            </a:p>
            <a:p>
              <a:pPr algn="ctr" rtl="0"/>
              <a:r>
                <a:rPr lang="en-US" sz="1400">
                  <a:latin typeface="Myriad Pro" pitchFamily="34" charset="0"/>
                </a:rPr>
                <a:t>Simulations</a:t>
              </a:r>
            </a:p>
          </p:txBody>
        </p:sp>
      </p:grpSp>
      <p:cxnSp>
        <p:nvCxnSpPr>
          <p:cNvPr id="29" name="AutoShape 42"/>
          <p:cNvCxnSpPr>
            <a:cxnSpLocks noChangeShapeType="1"/>
            <a:stCxn id="5" idx="3"/>
            <a:endCxn id="26" idx="1"/>
          </p:cNvCxnSpPr>
          <p:nvPr/>
        </p:nvCxnSpPr>
        <p:spPr bwMode="auto">
          <a:xfrm>
            <a:off x="1978025" y="2024063"/>
            <a:ext cx="5048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grpSp>
        <p:nvGrpSpPr>
          <p:cNvPr id="30" name="Group 73"/>
          <p:cNvGrpSpPr>
            <a:grpSpLocks/>
          </p:cNvGrpSpPr>
          <p:nvPr/>
        </p:nvGrpSpPr>
        <p:grpSpPr bwMode="auto">
          <a:xfrm>
            <a:off x="2482850" y="2781300"/>
            <a:ext cx="1657350" cy="1150938"/>
            <a:chOff x="1564" y="1435"/>
            <a:chExt cx="1044" cy="725"/>
          </a:xfrm>
        </p:grpSpPr>
        <p:sp>
          <p:nvSpPr>
            <p:cNvPr id="31" name="AutoShape 44"/>
            <p:cNvSpPr>
              <a:spLocks noChangeArrowheads="1"/>
            </p:cNvSpPr>
            <p:nvPr/>
          </p:nvSpPr>
          <p:spPr bwMode="auto">
            <a:xfrm>
              <a:off x="1564" y="1435"/>
              <a:ext cx="1044" cy="725"/>
            </a:xfrm>
            <a:prstGeom prst="flowChartAlternateProcess">
              <a:avLst/>
            </a:prstGeom>
            <a:solidFill>
              <a:srgbClr val="E7F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45"/>
            <p:cNvSpPr>
              <a:spLocks noChangeArrowheads="1"/>
            </p:cNvSpPr>
            <p:nvPr/>
          </p:nvSpPr>
          <p:spPr bwMode="auto">
            <a:xfrm>
              <a:off x="1610" y="1514"/>
              <a:ext cx="952" cy="260"/>
            </a:xfrm>
            <a:prstGeom prst="rect">
              <a:avLst/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11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BN(n,</a:t>
              </a:r>
              <a:r>
                <a:rPr lang="el-GR" sz="1800">
                  <a:latin typeface="Myriad Pro" pitchFamily="34" charset="0"/>
                  <a:cs typeface="Times New Roman" pitchFamily="18" charset="0"/>
                </a:rPr>
                <a:t>α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)</a:t>
              </a:r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8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Li</a:t>
              </a:r>
              <a:endParaRPr lang="el-GR" sz="1800">
                <a:latin typeface="Myriad Pro" pitchFamily="34" charset="0"/>
                <a:cs typeface="Times New Roman" pitchFamily="18" charset="0"/>
              </a:endParaRPr>
            </a:p>
          </p:txBody>
        </p:sp>
        <p:sp>
          <p:nvSpPr>
            <p:cNvPr id="33" name="Rectangle 46"/>
            <p:cNvSpPr>
              <a:spLocks noChangeArrowheads="1"/>
            </p:cNvSpPr>
            <p:nvPr/>
          </p:nvSpPr>
          <p:spPr bwMode="auto">
            <a:xfrm>
              <a:off x="1700" y="1825"/>
              <a:ext cx="771" cy="287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Myriad Pro" pitchFamily="34" charset="0"/>
                </a:rPr>
                <a:t>Monte Carlo </a:t>
              </a:r>
            </a:p>
            <a:p>
              <a:pPr algn="ctr" rtl="0"/>
              <a:r>
                <a:rPr lang="en-US" sz="1400">
                  <a:latin typeface="Myriad Pro" pitchFamily="34" charset="0"/>
                </a:rPr>
                <a:t>Simulations</a:t>
              </a:r>
            </a:p>
          </p:txBody>
        </p:sp>
      </p:grpSp>
      <p:grpSp>
        <p:nvGrpSpPr>
          <p:cNvPr id="34" name="Group 72"/>
          <p:cNvGrpSpPr>
            <a:grpSpLocks/>
          </p:cNvGrpSpPr>
          <p:nvPr/>
        </p:nvGrpSpPr>
        <p:grpSpPr bwMode="auto">
          <a:xfrm>
            <a:off x="2482850" y="4149725"/>
            <a:ext cx="1657350" cy="1150938"/>
            <a:chOff x="1564" y="2342"/>
            <a:chExt cx="1044" cy="725"/>
          </a:xfrm>
        </p:grpSpPr>
        <p:sp>
          <p:nvSpPr>
            <p:cNvPr id="35" name="AutoShape 48"/>
            <p:cNvSpPr>
              <a:spLocks noChangeArrowheads="1"/>
            </p:cNvSpPr>
            <p:nvPr/>
          </p:nvSpPr>
          <p:spPr bwMode="auto">
            <a:xfrm>
              <a:off x="1564" y="2342"/>
              <a:ext cx="1044" cy="725"/>
            </a:xfrm>
            <a:prstGeom prst="flowChartAlternateProcess">
              <a:avLst/>
            </a:prstGeom>
            <a:solidFill>
              <a:srgbClr val="E7F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en-US" sz="1800">
                <a:solidFill>
                  <a:schemeClr val="bg1"/>
                </a:solidFill>
              </a:endParaRPr>
            </a:p>
          </p:txBody>
        </p:sp>
        <p:sp>
          <p:nvSpPr>
            <p:cNvPr id="36" name="Rectangle 49"/>
            <p:cNvSpPr>
              <a:spLocks noChangeArrowheads="1"/>
            </p:cNvSpPr>
            <p:nvPr/>
          </p:nvSpPr>
          <p:spPr bwMode="auto">
            <a:xfrm>
              <a:off x="1610" y="2421"/>
              <a:ext cx="952" cy="260"/>
            </a:xfrm>
            <a:prstGeom prst="rect">
              <a:avLst/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9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BeO(n,</a:t>
              </a:r>
              <a:r>
                <a:rPr lang="el-GR" sz="1800">
                  <a:latin typeface="Myriad Pro" pitchFamily="34" charset="0"/>
                  <a:cs typeface="Times New Roman" pitchFamily="18" charset="0"/>
                </a:rPr>
                <a:t>α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)</a:t>
              </a:r>
              <a:r>
                <a:rPr lang="en-US" sz="1800" baseline="30000">
                  <a:latin typeface="Myriad Pro" pitchFamily="34" charset="0"/>
                  <a:cs typeface="Times New Roman" pitchFamily="18" charset="0"/>
                </a:rPr>
                <a:t>6</a:t>
              </a:r>
              <a:r>
                <a:rPr lang="en-US" sz="1800">
                  <a:latin typeface="Myriad Pro" pitchFamily="34" charset="0"/>
                  <a:cs typeface="Times New Roman" pitchFamily="18" charset="0"/>
                </a:rPr>
                <a:t>He</a:t>
              </a:r>
              <a:endParaRPr lang="el-GR" sz="1800">
                <a:latin typeface="Myriad Pro" pitchFamily="34" charset="0"/>
                <a:cs typeface="Times New Roman" pitchFamily="18" charset="0"/>
              </a:endParaRPr>
            </a:p>
          </p:txBody>
        </p:sp>
        <p:sp>
          <p:nvSpPr>
            <p:cNvPr id="37" name="Rectangle 50"/>
            <p:cNvSpPr>
              <a:spLocks noChangeArrowheads="1"/>
            </p:cNvSpPr>
            <p:nvPr/>
          </p:nvSpPr>
          <p:spPr bwMode="auto">
            <a:xfrm>
              <a:off x="1700" y="2732"/>
              <a:ext cx="771" cy="287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Myriad Pro" pitchFamily="34" charset="0"/>
                </a:rPr>
                <a:t>Monte Carlo </a:t>
              </a:r>
            </a:p>
            <a:p>
              <a:pPr algn="ctr" rtl="0"/>
              <a:r>
                <a:rPr lang="en-US" sz="1400">
                  <a:latin typeface="Myriad Pro" pitchFamily="34" charset="0"/>
                </a:rPr>
                <a:t>Simulations</a:t>
              </a:r>
            </a:p>
          </p:txBody>
        </p:sp>
      </p:grpSp>
      <p:cxnSp>
        <p:nvCxnSpPr>
          <p:cNvPr id="38" name="AutoShape 51"/>
          <p:cNvCxnSpPr>
            <a:cxnSpLocks noChangeShapeType="1"/>
            <a:stCxn id="11" idx="3"/>
            <a:endCxn id="31" idx="1"/>
          </p:cNvCxnSpPr>
          <p:nvPr/>
        </p:nvCxnSpPr>
        <p:spPr bwMode="auto">
          <a:xfrm>
            <a:off x="1978025" y="3357563"/>
            <a:ext cx="5048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9" name="AutoShape 52"/>
          <p:cNvCxnSpPr>
            <a:cxnSpLocks noChangeShapeType="1"/>
            <a:stCxn id="18" idx="3"/>
            <a:endCxn id="35" idx="1"/>
          </p:cNvCxnSpPr>
          <p:nvPr/>
        </p:nvCxnSpPr>
        <p:spPr bwMode="auto">
          <a:xfrm>
            <a:off x="1979613" y="4725988"/>
            <a:ext cx="503237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40" name="AutoShape 53"/>
          <p:cNvCxnSpPr>
            <a:cxnSpLocks noChangeShapeType="1"/>
            <a:stCxn id="5" idx="2"/>
            <a:endCxn id="11" idx="0"/>
          </p:cNvCxnSpPr>
          <p:nvPr/>
        </p:nvCxnSpPr>
        <p:spPr bwMode="auto">
          <a:xfrm>
            <a:off x="1042988" y="2563813"/>
            <a:ext cx="0" cy="2174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" name="AutoShape 54"/>
          <p:cNvCxnSpPr>
            <a:cxnSpLocks noChangeShapeType="1"/>
            <a:stCxn id="11" idx="2"/>
            <a:endCxn id="18" idx="0"/>
          </p:cNvCxnSpPr>
          <p:nvPr/>
        </p:nvCxnSpPr>
        <p:spPr bwMode="auto">
          <a:xfrm>
            <a:off x="1042988" y="3932238"/>
            <a:ext cx="1587" cy="2174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2" name="AutoShape 55"/>
          <p:cNvCxnSpPr>
            <a:cxnSpLocks noChangeShapeType="1"/>
            <a:stCxn id="18" idx="2"/>
            <a:endCxn id="24" idx="1"/>
          </p:cNvCxnSpPr>
          <p:nvPr/>
        </p:nvCxnSpPr>
        <p:spPr bwMode="auto">
          <a:xfrm>
            <a:off x="1044575" y="5300663"/>
            <a:ext cx="79375" cy="27146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43" name="Picture 56" descr="p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8525" y="5661025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Rectangle 57"/>
          <p:cNvSpPr>
            <a:spLocks noChangeArrowheads="1"/>
          </p:cNvSpPr>
          <p:nvPr/>
        </p:nvSpPr>
        <p:spPr bwMode="auto">
          <a:xfrm>
            <a:off x="1403350" y="5588000"/>
            <a:ext cx="1439863" cy="576263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300" b="1" baseline="30000">
                <a:latin typeface="Myriad Pro" pitchFamily="34" charset="0"/>
              </a:rPr>
              <a:t>6</a:t>
            </a:r>
            <a:r>
              <a:rPr lang="en-US" sz="1300" b="1">
                <a:latin typeface="Myriad Pro" pitchFamily="34" charset="0"/>
              </a:rPr>
              <a:t>He production </a:t>
            </a:r>
          </a:p>
          <a:p>
            <a:pPr algn="ctr"/>
            <a:r>
              <a:rPr lang="en-US" sz="1300" b="1">
                <a:latin typeface="Myriad Pro" pitchFamily="34" charset="0"/>
              </a:rPr>
              <a:t>and extraction</a:t>
            </a:r>
          </a:p>
          <a:p>
            <a:pPr algn="ctr"/>
            <a:r>
              <a:rPr lang="en-US" sz="1300" b="1">
                <a:latin typeface="Myriad Pro" pitchFamily="34" charset="0"/>
              </a:rPr>
              <a:t>numbers</a:t>
            </a:r>
          </a:p>
        </p:txBody>
      </p:sp>
      <p:sp>
        <p:nvSpPr>
          <p:cNvPr id="45" name="Text Box 59"/>
          <p:cNvSpPr txBox="1">
            <a:spLocks noChangeArrowheads="1"/>
          </p:cNvSpPr>
          <p:nvPr/>
        </p:nvSpPr>
        <p:spPr bwMode="auto">
          <a:xfrm>
            <a:off x="4643438" y="4292600"/>
            <a:ext cx="4102100" cy="82232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1200" b="1">
                <a:latin typeface="Arial" charset="0"/>
              </a:rPr>
              <a:t>15.2.2008 Aluminum cubes irradiation experiment number 1.                                                                </a:t>
            </a:r>
            <a:r>
              <a:rPr lang="en-US" sz="1200">
                <a:latin typeface="Arial" charset="0"/>
              </a:rPr>
              <a:t>Preliminary experiment for verification of target geometry in compare to  Monte Carlo simulations.</a:t>
            </a:r>
          </a:p>
        </p:txBody>
      </p:sp>
      <p:sp>
        <p:nvSpPr>
          <p:cNvPr id="46" name="Text Box 64"/>
          <p:cNvSpPr txBox="1">
            <a:spLocks noChangeArrowheads="1"/>
          </p:cNvSpPr>
          <p:nvPr/>
        </p:nvSpPr>
        <p:spPr bwMode="auto">
          <a:xfrm>
            <a:off x="4646613" y="5164138"/>
            <a:ext cx="4102100" cy="100488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1200" b="1">
                <a:latin typeface="Arial" charset="0"/>
              </a:rPr>
              <a:t>28.4.2008 Aluminum cubes irradiation experiment number 2.                                                              </a:t>
            </a:r>
            <a:r>
              <a:rPr lang="en-US" sz="1200">
                <a:latin typeface="Arial" charset="0"/>
              </a:rPr>
              <a:t>Preliminary experiment for verification of target + reflector geometries in compare to  Monte Carlo simulations and previous experiment.</a:t>
            </a:r>
          </a:p>
        </p:txBody>
      </p:sp>
      <p:pic>
        <p:nvPicPr>
          <p:cNvPr id="47" name="Picture 69" descr="24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268413"/>
            <a:ext cx="266700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68" descr="8Li deca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4513" y="2811463"/>
            <a:ext cx="19462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67" descr="6He deca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1317625"/>
            <a:ext cx="19462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0" name="Group 105"/>
          <p:cNvGrpSpPr>
            <a:grpSpLocks/>
          </p:cNvGrpSpPr>
          <p:nvPr/>
        </p:nvGrpSpPr>
        <p:grpSpPr bwMode="auto">
          <a:xfrm>
            <a:off x="7486650" y="6299200"/>
            <a:ext cx="1657350" cy="558800"/>
            <a:chOff x="4603" y="3849"/>
            <a:chExt cx="1044" cy="352"/>
          </a:xfrm>
        </p:grpSpPr>
        <p:sp>
          <p:nvSpPr>
            <p:cNvPr id="51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3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5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6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7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9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6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7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8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9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1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2" name="Picture 106" descr="WI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3475"/>
            <a:ext cx="30972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0" descr="24Na spectr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776663"/>
            <a:ext cx="4392612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27088" y="260350"/>
            <a:ext cx="4321175" cy="865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Aluminum Cubes Experiment</a:t>
            </a:r>
          </a:p>
        </p:txBody>
      </p:sp>
      <p:pic>
        <p:nvPicPr>
          <p:cNvPr id="6" name="Picture 55" descr="cub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219200"/>
            <a:ext cx="3744913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3" descr="cub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3357563"/>
            <a:ext cx="35306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2"/>
          <p:cNvGrpSpPr>
            <a:grpSpLocks/>
          </p:cNvGrpSpPr>
          <p:nvPr/>
        </p:nvGrpSpPr>
        <p:grpSpPr bwMode="auto">
          <a:xfrm>
            <a:off x="4827588" y="0"/>
            <a:ext cx="4316412" cy="3314700"/>
            <a:chOff x="3041" y="0"/>
            <a:chExt cx="2719" cy="2088"/>
          </a:xfrm>
        </p:grpSpPr>
        <p:pic>
          <p:nvPicPr>
            <p:cNvPr id="9" name="Picture 65" descr="cube_exp_res"/>
            <p:cNvPicPr>
              <a:picLocks noChangeAspect="1" noChangeArrowheads="1"/>
            </p:cNvPicPr>
            <p:nvPr/>
          </p:nvPicPr>
          <p:blipFill>
            <a:blip r:embed="rId5"/>
            <a:srcRect l="2744" t="49615" r="43314" b="21091"/>
            <a:stretch>
              <a:fillRect/>
            </a:stretch>
          </p:blipFill>
          <p:spPr bwMode="auto">
            <a:xfrm>
              <a:off x="3041" y="0"/>
              <a:ext cx="2719" cy="20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66"/>
            <p:cNvSpPr>
              <a:spLocks noChangeArrowheads="1"/>
            </p:cNvSpPr>
            <p:nvPr/>
          </p:nvSpPr>
          <p:spPr bwMode="auto">
            <a:xfrm>
              <a:off x="5692" y="754"/>
              <a:ext cx="68" cy="680"/>
            </a:xfrm>
            <a:prstGeom prst="rect">
              <a:avLst/>
            </a:prstGeom>
            <a:solidFill>
              <a:schemeClr val="bg1"/>
            </a:solidFill>
            <a:ln w="28575" algn="ctr">
              <a:noFill/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71"/>
          <p:cNvGrpSpPr>
            <a:grpSpLocks/>
          </p:cNvGrpSpPr>
          <p:nvPr/>
        </p:nvGrpSpPr>
        <p:grpSpPr bwMode="auto">
          <a:xfrm>
            <a:off x="4500563" y="115888"/>
            <a:ext cx="431800" cy="1225550"/>
            <a:chOff x="2835" y="73"/>
            <a:chExt cx="272" cy="772"/>
          </a:xfrm>
        </p:grpSpPr>
        <p:sp>
          <p:nvSpPr>
            <p:cNvPr id="12" name="Arc 69"/>
            <p:cNvSpPr>
              <a:spLocks/>
            </p:cNvSpPr>
            <p:nvPr/>
          </p:nvSpPr>
          <p:spPr bwMode="auto">
            <a:xfrm rot="561096">
              <a:off x="2880" y="73"/>
              <a:ext cx="227" cy="227"/>
            </a:xfrm>
            <a:custGeom>
              <a:avLst/>
              <a:gdLst>
                <a:gd name="T0" fmla="*/ 0 w 21600"/>
                <a:gd name="T1" fmla="*/ 0 h 21600"/>
                <a:gd name="T2" fmla="*/ 227 w 21600"/>
                <a:gd name="T3" fmla="*/ 227 h 21600"/>
                <a:gd name="T4" fmla="*/ 0 w 21600"/>
                <a:gd name="T5" fmla="*/ 22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74625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70"/>
            <p:cNvSpPr>
              <a:spLocks/>
            </p:cNvSpPr>
            <p:nvPr/>
          </p:nvSpPr>
          <p:spPr bwMode="auto">
            <a:xfrm rot="4966238">
              <a:off x="2857" y="596"/>
              <a:ext cx="227" cy="272"/>
            </a:xfrm>
            <a:custGeom>
              <a:avLst/>
              <a:gdLst>
                <a:gd name="T0" fmla="*/ 0 w 21600"/>
                <a:gd name="T1" fmla="*/ 0 h 21600"/>
                <a:gd name="T2" fmla="*/ 227 w 21600"/>
                <a:gd name="T3" fmla="*/ 272 h 21600"/>
                <a:gd name="T4" fmla="*/ 0 w 21600"/>
                <a:gd name="T5" fmla="*/ 27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74625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" name="Text Box 73"/>
          <p:cNvSpPr txBox="1">
            <a:spLocks noChangeArrowheads="1"/>
          </p:cNvSpPr>
          <p:nvPr/>
        </p:nvSpPr>
        <p:spPr bwMode="auto">
          <a:xfrm>
            <a:off x="3203575" y="6148388"/>
            <a:ext cx="4105275" cy="304800"/>
          </a:xfrm>
          <a:prstGeom prst="rect">
            <a:avLst/>
          </a:prstGeom>
          <a:noFill/>
          <a:ln w="2857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Myriad Pro" pitchFamily="34" charset="0"/>
              </a:rPr>
              <a:t>T.Y.Hirsh et al. PoS(NUFACT08)090, 2008.</a:t>
            </a:r>
          </a:p>
        </p:txBody>
      </p:sp>
      <p:sp>
        <p:nvSpPr>
          <p:cNvPr id="15" name="Text Box 74"/>
          <p:cNvSpPr txBox="1">
            <a:spLocks noChangeArrowheads="1"/>
          </p:cNvSpPr>
          <p:nvPr/>
        </p:nvSpPr>
        <p:spPr bwMode="auto">
          <a:xfrm>
            <a:off x="144463" y="2997200"/>
            <a:ext cx="1619250" cy="304800"/>
          </a:xfrm>
          <a:prstGeom prst="rect">
            <a:avLst/>
          </a:prstGeom>
          <a:noFill/>
          <a:ln w="2857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Myriad Pro" pitchFamily="34" charset="0"/>
              </a:rPr>
              <a:t>1.4∙10</a:t>
            </a:r>
            <a:r>
              <a:rPr lang="en-US" sz="1400" baseline="30000">
                <a:latin typeface="Myriad Pro" pitchFamily="34" charset="0"/>
              </a:rPr>
              <a:t>9 </a:t>
            </a:r>
            <a:r>
              <a:rPr lang="en-US" sz="1400">
                <a:latin typeface="Myriad Pro" pitchFamily="34" charset="0"/>
              </a:rPr>
              <a:t>n/s</a:t>
            </a:r>
          </a:p>
        </p:txBody>
      </p:sp>
      <p:grpSp>
        <p:nvGrpSpPr>
          <p:cNvPr id="16" name="Group 105"/>
          <p:cNvGrpSpPr>
            <a:grpSpLocks/>
          </p:cNvGrpSpPr>
          <p:nvPr/>
        </p:nvGrpSpPr>
        <p:grpSpPr bwMode="auto">
          <a:xfrm>
            <a:off x="7486650" y="6299200"/>
            <a:ext cx="1657350" cy="558800"/>
            <a:chOff x="4603" y="3849"/>
            <a:chExt cx="1044" cy="352"/>
          </a:xfrm>
        </p:grpSpPr>
        <p:sp>
          <p:nvSpPr>
            <p:cNvPr id="17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58" name="Picture 106" descr="WI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3475"/>
            <a:ext cx="30972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4063" y="188913"/>
            <a:ext cx="8642350" cy="981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 Production Experiment</a:t>
            </a:r>
          </a:p>
        </p:txBody>
      </p:sp>
      <p:grpSp>
        <p:nvGrpSpPr>
          <p:cNvPr id="5" name="Group 84"/>
          <p:cNvGrpSpPr>
            <a:grpSpLocks/>
          </p:cNvGrpSpPr>
          <p:nvPr/>
        </p:nvGrpSpPr>
        <p:grpSpPr bwMode="auto">
          <a:xfrm>
            <a:off x="2268538" y="5157788"/>
            <a:ext cx="5040312" cy="1295400"/>
            <a:chOff x="158" y="3022"/>
            <a:chExt cx="3175" cy="816"/>
          </a:xfrm>
        </p:grpSpPr>
        <p:sp>
          <p:nvSpPr>
            <p:cNvPr id="6" name="Rectangle 75"/>
            <p:cNvSpPr>
              <a:spLocks noChangeArrowheads="1"/>
            </p:cNvSpPr>
            <p:nvPr/>
          </p:nvSpPr>
          <p:spPr bwMode="auto">
            <a:xfrm>
              <a:off x="1927" y="3248"/>
              <a:ext cx="1361" cy="363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Trebuchet MS" pitchFamily="34" charset="0"/>
                </a:rPr>
                <a:t>measurement</a:t>
              </a:r>
            </a:p>
          </p:txBody>
        </p:sp>
        <p:sp>
          <p:nvSpPr>
            <p:cNvPr id="7" name="Rectangle 73"/>
            <p:cNvSpPr>
              <a:spLocks noChangeArrowheads="1"/>
            </p:cNvSpPr>
            <p:nvPr/>
          </p:nvSpPr>
          <p:spPr bwMode="auto">
            <a:xfrm>
              <a:off x="294" y="3248"/>
              <a:ext cx="1225" cy="36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Trebuchet MS" pitchFamily="34" charset="0"/>
                </a:rPr>
                <a:t>irradiation</a:t>
              </a:r>
            </a:p>
          </p:txBody>
        </p:sp>
        <p:sp>
          <p:nvSpPr>
            <p:cNvPr id="8" name="Line 72"/>
            <p:cNvSpPr>
              <a:spLocks noChangeShapeType="1"/>
            </p:cNvSpPr>
            <p:nvPr/>
          </p:nvSpPr>
          <p:spPr bwMode="auto">
            <a:xfrm>
              <a:off x="294" y="3158"/>
              <a:ext cx="0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 Box 76"/>
            <p:cNvSpPr txBox="1">
              <a:spLocks noChangeArrowheads="1"/>
            </p:cNvSpPr>
            <p:nvPr/>
          </p:nvSpPr>
          <p:spPr bwMode="auto">
            <a:xfrm>
              <a:off x="430" y="3022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accent2"/>
                  </a:solidFill>
                  <a:latin typeface="Trebuchet MS" pitchFamily="34" charset="0"/>
                </a:rPr>
                <a:t>3 sec</a:t>
              </a:r>
              <a:r>
                <a:rPr lang="en-US" sz="1800">
                  <a:solidFill>
                    <a:schemeClr val="accent2"/>
                  </a:solidFill>
                  <a:latin typeface="Cookies" pitchFamily="2" charset="0"/>
                </a:rPr>
                <a:t> </a:t>
              </a:r>
            </a:p>
          </p:txBody>
        </p:sp>
        <p:sp>
          <p:nvSpPr>
            <p:cNvPr id="10" name="Text Box 77"/>
            <p:cNvSpPr txBox="1">
              <a:spLocks noChangeArrowheads="1"/>
            </p:cNvSpPr>
            <p:nvPr/>
          </p:nvSpPr>
          <p:spPr bwMode="auto">
            <a:xfrm>
              <a:off x="2245" y="3022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accent2"/>
                  </a:solidFill>
                  <a:latin typeface="Trebuchet MS" pitchFamily="34" charset="0"/>
                </a:rPr>
                <a:t>3 sec</a:t>
              </a:r>
              <a:r>
                <a:rPr lang="en-US" sz="1800">
                  <a:solidFill>
                    <a:schemeClr val="accent2"/>
                  </a:solidFill>
                  <a:latin typeface="Cookies" pitchFamily="2" charset="0"/>
                </a:rPr>
                <a:t> </a:t>
              </a:r>
            </a:p>
          </p:txBody>
        </p:sp>
        <p:sp>
          <p:nvSpPr>
            <p:cNvPr id="11" name="Text Box 78"/>
            <p:cNvSpPr txBox="1">
              <a:spLocks noChangeArrowheads="1"/>
            </p:cNvSpPr>
            <p:nvPr/>
          </p:nvSpPr>
          <p:spPr bwMode="auto">
            <a:xfrm>
              <a:off x="1337" y="3022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accent2"/>
                  </a:solidFill>
                  <a:latin typeface="Trebuchet MS" pitchFamily="34" charset="0"/>
                </a:rPr>
                <a:t>0.1 sec</a:t>
              </a:r>
              <a:r>
                <a:rPr lang="en-US" sz="1800">
                  <a:solidFill>
                    <a:schemeClr val="accent2"/>
                  </a:solidFill>
                  <a:latin typeface="Cookies" pitchFamily="2" charset="0"/>
                </a:rPr>
                <a:t> </a:t>
              </a:r>
            </a:p>
          </p:txBody>
        </p:sp>
        <p:sp>
          <p:nvSpPr>
            <p:cNvPr id="12" name="Text Box 79"/>
            <p:cNvSpPr txBox="1">
              <a:spLocks noChangeArrowheads="1"/>
            </p:cNvSpPr>
            <p:nvPr/>
          </p:nvSpPr>
          <p:spPr bwMode="auto">
            <a:xfrm>
              <a:off x="1292" y="3607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latin typeface="Trebuchet MS" pitchFamily="34" charset="0"/>
                </a:rPr>
                <a:t>time</a:t>
              </a:r>
              <a:r>
                <a:rPr lang="en-US" sz="1800">
                  <a:solidFill>
                    <a:schemeClr val="accent2"/>
                  </a:solidFill>
                  <a:latin typeface="Cookies" pitchFamily="2" charset="0"/>
                </a:rPr>
                <a:t> </a:t>
              </a:r>
            </a:p>
          </p:txBody>
        </p:sp>
        <p:sp>
          <p:nvSpPr>
            <p:cNvPr id="13" name="Rectangle 74"/>
            <p:cNvSpPr>
              <a:spLocks noChangeArrowheads="1"/>
            </p:cNvSpPr>
            <p:nvPr/>
          </p:nvSpPr>
          <p:spPr bwMode="auto">
            <a:xfrm>
              <a:off x="1518" y="3248"/>
              <a:ext cx="409" cy="363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Trebuchet MS" pitchFamily="34" charset="0"/>
                </a:rPr>
                <a:t>movement</a:t>
              </a:r>
            </a:p>
          </p:txBody>
        </p:sp>
        <p:sp>
          <p:nvSpPr>
            <p:cNvPr id="14" name="Line 71"/>
            <p:cNvSpPr>
              <a:spLocks noChangeShapeType="1"/>
            </p:cNvSpPr>
            <p:nvPr/>
          </p:nvSpPr>
          <p:spPr bwMode="auto">
            <a:xfrm>
              <a:off x="158" y="3611"/>
              <a:ext cx="31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" name="Picture 96" descr="Rabbit Animation fixe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1844675"/>
            <a:ext cx="5472112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97"/>
          <p:cNvSpPr txBox="1">
            <a:spLocks noChangeArrowheads="1"/>
          </p:cNvSpPr>
          <p:nvPr/>
        </p:nvSpPr>
        <p:spPr bwMode="auto">
          <a:xfrm>
            <a:off x="107950" y="2060575"/>
            <a:ext cx="3565525" cy="3201988"/>
          </a:xfrm>
          <a:prstGeom prst="rect">
            <a:avLst/>
          </a:prstGeom>
          <a:noFill/>
          <a:ln w="2857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14300" rtl="0">
              <a:spcBef>
                <a:spcPct val="50000"/>
              </a:spcBef>
              <a:buFontTx/>
              <a:buChar char="•"/>
            </a:pPr>
            <a:r>
              <a:rPr lang="en-US" sz="1700" baseline="30000" dirty="0">
                <a:solidFill>
                  <a:schemeClr val="accent2"/>
                </a:solidFill>
                <a:latin typeface="Myriad Pro" pitchFamily="34" charset="0"/>
              </a:rPr>
              <a:t>8</a:t>
            </a:r>
            <a:r>
              <a:rPr lang="en-US" sz="1700" dirty="0">
                <a:solidFill>
                  <a:schemeClr val="accent2"/>
                </a:solidFill>
                <a:latin typeface="Myriad Pro" pitchFamily="34" charset="0"/>
              </a:rPr>
              <a:t>Li production measurement.</a:t>
            </a:r>
          </a:p>
          <a:p>
            <a:pPr indent="114300" rtl="0">
              <a:spcBef>
                <a:spcPct val="50000"/>
              </a:spcBef>
              <a:buFontTx/>
              <a:buChar char="•"/>
            </a:pPr>
            <a:r>
              <a:rPr lang="en-US" sz="1700" baseline="30000" dirty="0">
                <a:solidFill>
                  <a:schemeClr val="accent2"/>
                </a:solidFill>
                <a:latin typeface="Myriad Pro" pitchFamily="34" charset="0"/>
              </a:rPr>
              <a:t>11</a:t>
            </a:r>
            <a:r>
              <a:rPr lang="en-US" sz="1700" dirty="0">
                <a:solidFill>
                  <a:schemeClr val="accent2"/>
                </a:solidFill>
                <a:latin typeface="Myriad Pro" pitchFamily="34" charset="0"/>
              </a:rPr>
              <a:t>BN(n,</a:t>
            </a: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)</a:t>
            </a:r>
            <a:r>
              <a:rPr lang="en-US" sz="1700" baseline="300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8</a:t>
            </a: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Li by fast neutrons.</a:t>
            </a:r>
          </a:p>
          <a:p>
            <a:pPr indent="114300" rtl="0">
              <a:spcBef>
                <a:spcPct val="50000"/>
              </a:spcBef>
              <a:buFontTx/>
              <a:buChar char="•"/>
            </a:pP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Automatic measurement system using a fast air-pressure rabbit.</a:t>
            </a:r>
          </a:p>
          <a:p>
            <a:pPr indent="114300" rtl="0">
              <a:spcBef>
                <a:spcPct val="50000"/>
              </a:spcBef>
              <a:buFontTx/>
              <a:buChar char="•"/>
            </a:pP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Detection of betas from </a:t>
            </a:r>
            <a:r>
              <a:rPr lang="en-US" sz="1700" baseline="300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8</a:t>
            </a: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Li decay.</a:t>
            </a:r>
          </a:p>
          <a:p>
            <a:pPr indent="114300" rtl="0">
              <a:spcBef>
                <a:spcPct val="50000"/>
              </a:spcBef>
              <a:buFontTx/>
              <a:buChar char="•"/>
            </a:pP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A benchmark for simulations.</a:t>
            </a:r>
          </a:p>
          <a:p>
            <a:pPr indent="114300" rtl="0">
              <a:spcBef>
                <a:spcPct val="50000"/>
              </a:spcBef>
              <a:buFontTx/>
              <a:buChar char="•"/>
            </a:pPr>
            <a:r>
              <a:rPr lang="en-US" sz="1700" baseline="300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6</a:t>
            </a: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He production is also possible by replacing the target by </a:t>
            </a:r>
            <a:r>
              <a:rPr lang="en-US" sz="1700" dirty="0" err="1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BeO</a:t>
            </a:r>
            <a:r>
              <a:rPr lang="en-US" sz="1700" dirty="0">
                <a:solidFill>
                  <a:schemeClr val="accent2"/>
                </a:solidFill>
                <a:latin typeface="Myriad Pro" pitchFamily="34" charset="0"/>
                <a:sym typeface="Symbol" pitchFamily="18" charset="2"/>
              </a:rPr>
              <a:t>.</a:t>
            </a:r>
          </a:p>
          <a:p>
            <a:pPr indent="114300">
              <a:spcBef>
                <a:spcPct val="50000"/>
              </a:spcBef>
            </a:pPr>
            <a:endParaRPr lang="en-US" sz="1700" dirty="0">
              <a:solidFill>
                <a:schemeClr val="accent2"/>
              </a:solidFill>
              <a:latin typeface="Myriad Pro" pitchFamily="34" charset="0"/>
              <a:sym typeface="Symbol" pitchFamily="18" charset="2"/>
            </a:endParaRPr>
          </a:p>
        </p:txBody>
      </p:sp>
      <p:grpSp>
        <p:nvGrpSpPr>
          <p:cNvPr id="17" name="Group 105"/>
          <p:cNvGrpSpPr>
            <a:grpSpLocks/>
          </p:cNvGrpSpPr>
          <p:nvPr/>
        </p:nvGrpSpPr>
        <p:grpSpPr bwMode="auto">
          <a:xfrm>
            <a:off x="7486650" y="6299200"/>
            <a:ext cx="1657350" cy="558800"/>
            <a:chOff x="4603" y="3849"/>
            <a:chExt cx="1044" cy="352"/>
          </a:xfrm>
        </p:grpSpPr>
        <p:sp>
          <p:nvSpPr>
            <p:cNvPr id="18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59" name="Picture 106" descr="W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13475"/>
            <a:ext cx="30972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en-US" dirty="0" smtClean="0"/>
              <a:t>Joint efforts </a:t>
            </a:r>
            <a:r>
              <a:rPr lang="en-US" dirty="0" err="1" smtClean="0"/>
              <a:t>BeO</a:t>
            </a:r>
            <a:endParaRPr lang="en-US" dirty="0"/>
          </a:p>
        </p:txBody>
      </p:sp>
      <p:pic>
        <p:nvPicPr>
          <p:cNvPr id="3074" name="Picture 2" descr="BEO1S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314036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86" y="1071546"/>
            <a:ext cx="211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SEM </a:t>
            </a:r>
            <a:r>
              <a:rPr lang="en-US" dirty="0" err="1" smtClean="0"/>
              <a:t>BeO</a:t>
            </a:r>
            <a:r>
              <a:rPr lang="en-US" dirty="0" smtClean="0"/>
              <a:t> SOREQ/WI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0" y="1071546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Heating tests with Ta or Mo container at ISOLDE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4414" y="5934670"/>
            <a:ext cx="6843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Diffusion and effusion test of </a:t>
            </a:r>
            <a:r>
              <a:rPr lang="en-US" baseline="30000" dirty="0" smtClean="0"/>
              <a:t>6</a:t>
            </a:r>
            <a:r>
              <a:rPr lang="en-US" dirty="0" smtClean="0"/>
              <a:t>He produced by SPIRAL 1 in a </a:t>
            </a:r>
            <a:r>
              <a:rPr lang="en-US" dirty="0" err="1" smtClean="0"/>
              <a:t>BeO</a:t>
            </a:r>
            <a:r>
              <a:rPr lang="en-US" dirty="0" smtClean="0"/>
              <a:t> pellet</a:t>
            </a:r>
          </a:p>
          <a:p>
            <a:pPr algn="ctr"/>
            <a:r>
              <a:rPr lang="en-US" dirty="0" smtClean="0"/>
              <a:t>Target is becoming a catcher – experiment at SIRA for mid 2010</a:t>
            </a:r>
          </a:p>
          <a:p>
            <a:pPr algn="ctr"/>
            <a:r>
              <a:rPr lang="en-US" dirty="0" smtClean="0"/>
              <a:t>Safety issues are being addressed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28662" y="4071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9" name="Group 105"/>
          <p:cNvGrpSpPr>
            <a:grpSpLocks/>
          </p:cNvGrpSpPr>
          <p:nvPr/>
        </p:nvGrpSpPr>
        <p:grpSpPr bwMode="auto">
          <a:xfrm>
            <a:off x="285720" y="4572008"/>
            <a:ext cx="1428760" cy="357190"/>
            <a:chOff x="4603" y="3849"/>
            <a:chExt cx="1044" cy="352"/>
          </a:xfrm>
        </p:grpSpPr>
        <p:sp>
          <p:nvSpPr>
            <p:cNvPr id="14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55" name="Picture 106" descr="W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929066"/>
            <a:ext cx="2500330" cy="52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2" descr="ganil_trans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5000636"/>
            <a:ext cx="1944687" cy="36671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7" name="Picture 7" descr="IS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1857364"/>
            <a:ext cx="1223963" cy="592137"/>
          </a:xfrm>
          <a:prstGeom prst="rect">
            <a:avLst/>
          </a:prstGeom>
          <a:noFill/>
        </p:spPr>
      </p:pic>
      <p:pic>
        <p:nvPicPr>
          <p:cNvPr id="58" name="Picture 8" descr="CERN 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24" y="2857496"/>
            <a:ext cx="636587" cy="647700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7"/>
          <a:srcRect b="5160"/>
          <a:stretch>
            <a:fillRect/>
          </a:stretch>
        </p:blipFill>
        <p:spPr bwMode="auto">
          <a:xfrm>
            <a:off x="3571868" y="4000504"/>
            <a:ext cx="223587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786314" y="3643314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 line experiment foreseen mid of April with Ta converter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286116" y="3857628"/>
            <a:ext cx="1000132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5" name="Picture 3" descr="DSC_0520"/>
          <p:cNvPicPr>
            <a:picLocks noChangeAspect="1" noChangeArrowheads="1"/>
          </p:cNvPicPr>
          <p:nvPr/>
        </p:nvPicPr>
        <p:blipFill>
          <a:blip r:embed="rId8"/>
          <a:srcRect l="22005" t="24908" r="24816" b="19741"/>
          <a:stretch>
            <a:fillRect/>
          </a:stretch>
        </p:blipFill>
        <p:spPr bwMode="auto">
          <a:xfrm>
            <a:off x="4286248" y="1428736"/>
            <a:ext cx="3143272" cy="216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786446" y="3143248"/>
            <a:ext cx="16871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R.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Hodak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PhD Thesis</a:t>
            </a:r>
            <a:r>
              <a: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200" dirty="0" smtClean="0">
                <a:latin typeface="Arial" pitchFamily="34" charset="0"/>
              </a:rPr>
              <a:t>T. </a:t>
            </a:r>
            <a:r>
              <a:rPr lang="fr-FR" sz="1200" dirty="0" err="1" smtClean="0">
                <a:latin typeface="Arial" pitchFamily="34" charset="0"/>
              </a:rPr>
              <a:t>Stora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3857620" y="4500570"/>
            <a:ext cx="2287738" cy="928694"/>
            <a:chOff x="3857620" y="4500570"/>
            <a:chExt cx="2287738" cy="928694"/>
          </a:xfrm>
        </p:grpSpPr>
        <p:sp>
          <p:nvSpPr>
            <p:cNvPr id="60" name="Oval 59"/>
            <p:cNvSpPr/>
            <p:nvPr/>
          </p:nvSpPr>
          <p:spPr>
            <a:xfrm rot="19671925">
              <a:off x="3857620" y="4643446"/>
              <a:ext cx="1714512" cy="785818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00694" y="4500570"/>
              <a:ext cx="644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oven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428992" y="4714884"/>
            <a:ext cx="1911036" cy="714380"/>
            <a:chOff x="3428992" y="4714884"/>
            <a:chExt cx="1911036" cy="714380"/>
          </a:xfrm>
        </p:grpSpPr>
        <p:sp>
          <p:nvSpPr>
            <p:cNvPr id="62" name="TextBox 61"/>
            <p:cNvSpPr txBox="1"/>
            <p:nvPr/>
          </p:nvSpPr>
          <p:spPr>
            <a:xfrm>
              <a:off x="3428992" y="5059932"/>
              <a:ext cx="191103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BeO</a:t>
              </a:r>
              <a:r>
                <a:rPr lang="en-US" dirty="0" smtClean="0">
                  <a:solidFill>
                    <a:srgbClr val="FF0000"/>
                  </a:solidFill>
                </a:rPr>
                <a:t> catcher pellet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4786314" y="4714884"/>
              <a:ext cx="285752" cy="2857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25" y="2214554"/>
            <a:ext cx="7010400" cy="3459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possibilities GANIL SPIRAL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1+ N+ </a:t>
            </a:r>
            <a:r>
              <a:rPr lang="en-US" baseline="30000" dirty="0" smtClean="0"/>
              <a:t>8</a:t>
            </a:r>
            <a:r>
              <a:rPr lang="en-US" dirty="0" smtClean="0"/>
              <a:t>Li ions in “</a:t>
            </a:r>
            <a:r>
              <a:rPr lang="en-US" dirty="0" err="1" smtClean="0"/>
              <a:t>Nanonake</a:t>
            </a:r>
            <a:r>
              <a:rPr lang="en-US" dirty="0" smtClean="0"/>
              <a:t>”</a:t>
            </a:r>
          </a:p>
          <a:p>
            <a:r>
              <a:rPr lang="en-US" baseline="30000" dirty="0" smtClean="0"/>
              <a:t>13</a:t>
            </a:r>
            <a:r>
              <a:rPr lang="en-US" dirty="0" smtClean="0"/>
              <a:t>C on </a:t>
            </a:r>
            <a:r>
              <a:rPr lang="en-US" baseline="30000" dirty="0" smtClean="0"/>
              <a:t>12</a:t>
            </a:r>
            <a:r>
              <a:rPr lang="en-US" dirty="0" smtClean="0"/>
              <a:t>C target</a:t>
            </a:r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30212" y="7270746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l" defTabSz="762000"/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316412" y="7269158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l" defTabSz="762000">
              <a:spcBef>
                <a:spcPct val="50000"/>
              </a:spcBef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069012" y="7346946"/>
            <a:ext cx="22098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r"/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300537" y="6451596"/>
            <a:ext cx="18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Line 30"/>
          <p:cNvSpPr>
            <a:spLocks noChangeShapeType="1"/>
          </p:cNvSpPr>
          <p:nvPr/>
        </p:nvSpPr>
        <p:spPr bwMode="auto">
          <a:xfrm>
            <a:off x="7129462" y="4810116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13" name="Group 87"/>
          <p:cNvGrpSpPr>
            <a:grpSpLocks/>
          </p:cNvGrpSpPr>
          <p:nvPr/>
        </p:nvGrpSpPr>
        <p:grpSpPr bwMode="auto">
          <a:xfrm>
            <a:off x="1358900" y="4378316"/>
            <a:ext cx="887412" cy="2187575"/>
            <a:chOff x="1217" y="2482"/>
            <a:chExt cx="559" cy="1378"/>
          </a:xfrm>
        </p:grpSpPr>
        <p:sp>
          <p:nvSpPr>
            <p:cNvPr id="14" name="AutoShape 88"/>
            <p:cNvSpPr>
              <a:spLocks noChangeArrowheads="1"/>
            </p:cNvSpPr>
            <p:nvPr/>
          </p:nvSpPr>
          <p:spPr bwMode="auto">
            <a:xfrm rot="-5400000">
              <a:off x="1128" y="2952"/>
              <a:ext cx="1056" cy="24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89"/>
            <p:cNvSpPr txBox="1">
              <a:spLocks noChangeArrowheads="1"/>
            </p:cNvSpPr>
            <p:nvPr/>
          </p:nvSpPr>
          <p:spPr bwMode="auto">
            <a:xfrm rot="-5400000">
              <a:off x="672" y="3027"/>
              <a:ext cx="13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fr-FR" b="1">
                  <a:solidFill>
                    <a:srgbClr val="0000FF"/>
                  </a:solidFill>
                  <a:latin typeface="Comic Sans MS" pitchFamily="66" charset="0"/>
                </a:rPr>
                <a:t>Primary beam</a:t>
              </a:r>
            </a:p>
          </p:txBody>
        </p:sp>
      </p:grpSp>
      <p:grpSp>
        <p:nvGrpSpPr>
          <p:cNvPr id="17" name="Group 90"/>
          <p:cNvGrpSpPr>
            <a:grpSpLocks/>
          </p:cNvGrpSpPr>
          <p:nvPr/>
        </p:nvGrpSpPr>
        <p:grpSpPr bwMode="auto">
          <a:xfrm>
            <a:off x="2520950" y="2900354"/>
            <a:ext cx="1752600" cy="1117600"/>
            <a:chOff x="1920" y="1792"/>
            <a:chExt cx="1104" cy="704"/>
          </a:xfrm>
        </p:grpSpPr>
        <p:sp>
          <p:nvSpPr>
            <p:cNvPr id="18" name="AutoShape 91"/>
            <p:cNvSpPr>
              <a:spLocks noChangeArrowheads="1"/>
            </p:cNvSpPr>
            <p:nvPr/>
          </p:nvSpPr>
          <p:spPr bwMode="auto">
            <a:xfrm>
              <a:off x="1920" y="2304"/>
              <a:ext cx="1104" cy="192"/>
            </a:xfrm>
            <a:prstGeom prst="notchedRightArrow">
              <a:avLst>
                <a:gd name="adj1" fmla="val 50000"/>
                <a:gd name="adj2" fmla="val 1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92"/>
            <p:cNvSpPr txBox="1">
              <a:spLocks noChangeArrowheads="1"/>
            </p:cNvSpPr>
            <p:nvPr/>
          </p:nvSpPr>
          <p:spPr bwMode="auto">
            <a:xfrm>
              <a:off x="1958" y="1792"/>
              <a:ext cx="106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fr-FR" sz="3200" dirty="0">
                  <a:solidFill>
                    <a:srgbClr val="FF0000"/>
                  </a:solidFill>
                  <a:latin typeface="Comic Sans MS" pitchFamily="66" charset="0"/>
                </a:rPr>
                <a:t>1+ </a:t>
              </a:r>
              <a:r>
                <a:rPr lang="fr-FR" sz="3200" dirty="0" err="1">
                  <a:solidFill>
                    <a:srgbClr val="FF0000"/>
                  </a:solidFill>
                  <a:latin typeface="Comic Sans MS" pitchFamily="66" charset="0"/>
                </a:rPr>
                <a:t>Beam</a:t>
              </a:r>
              <a:endParaRPr lang="fr-FR" sz="32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0" name="Group 93"/>
          <p:cNvGrpSpPr>
            <a:grpSpLocks/>
          </p:cNvGrpSpPr>
          <p:nvPr/>
        </p:nvGrpSpPr>
        <p:grpSpPr bwMode="auto">
          <a:xfrm>
            <a:off x="4803776" y="3513130"/>
            <a:ext cx="1525588" cy="2122488"/>
            <a:chOff x="2832" y="2160"/>
            <a:chExt cx="961" cy="1337"/>
          </a:xfrm>
        </p:grpSpPr>
        <p:sp>
          <p:nvSpPr>
            <p:cNvPr id="21" name="Oval 94"/>
            <p:cNvSpPr>
              <a:spLocks noChangeArrowheads="1"/>
            </p:cNvSpPr>
            <p:nvPr/>
          </p:nvSpPr>
          <p:spPr bwMode="auto">
            <a:xfrm>
              <a:off x="2928" y="2160"/>
              <a:ext cx="336" cy="48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95"/>
            <p:cNvSpPr>
              <a:spLocks noChangeShapeType="1"/>
            </p:cNvSpPr>
            <p:nvPr/>
          </p:nvSpPr>
          <p:spPr bwMode="auto">
            <a:xfrm flipH="1" flipV="1">
              <a:off x="3168" y="2592"/>
              <a:ext cx="144" cy="672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96"/>
            <p:cNvSpPr txBox="1">
              <a:spLocks noChangeArrowheads="1"/>
            </p:cNvSpPr>
            <p:nvPr/>
          </p:nvSpPr>
          <p:spPr bwMode="auto">
            <a:xfrm>
              <a:off x="2832" y="3264"/>
              <a:ext cx="9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fr-FR" dirty="0" err="1">
                  <a:solidFill>
                    <a:srgbClr val="33CC33"/>
                  </a:solidFill>
                  <a:latin typeface="Comic Sans MS" pitchFamily="66" charset="0"/>
                </a:rPr>
                <a:t>deceleration</a:t>
              </a:r>
              <a:endParaRPr lang="fr-FR" dirty="0">
                <a:solidFill>
                  <a:srgbClr val="33CC33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4" name="Group 103"/>
          <p:cNvGrpSpPr>
            <a:grpSpLocks/>
          </p:cNvGrpSpPr>
          <p:nvPr/>
        </p:nvGrpSpPr>
        <p:grpSpPr bwMode="auto">
          <a:xfrm>
            <a:off x="5867400" y="3370254"/>
            <a:ext cx="3062287" cy="609600"/>
            <a:chOff x="3854" y="1979"/>
            <a:chExt cx="1929" cy="384"/>
          </a:xfrm>
        </p:grpSpPr>
        <p:sp>
          <p:nvSpPr>
            <p:cNvPr id="25" name="AutoShape 99"/>
            <p:cNvSpPr>
              <a:spLocks noChangeArrowheads="1"/>
            </p:cNvSpPr>
            <p:nvPr/>
          </p:nvSpPr>
          <p:spPr bwMode="auto">
            <a:xfrm>
              <a:off x="4628" y="2238"/>
              <a:ext cx="1032" cy="125"/>
            </a:xfrm>
            <a:prstGeom prst="notchedRightArrow">
              <a:avLst>
                <a:gd name="adj1" fmla="val 50000"/>
                <a:gd name="adj2" fmla="val 2064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Text Box 100"/>
            <p:cNvSpPr txBox="1">
              <a:spLocks noChangeArrowheads="1"/>
            </p:cNvSpPr>
            <p:nvPr/>
          </p:nvSpPr>
          <p:spPr bwMode="auto">
            <a:xfrm>
              <a:off x="4852" y="1979"/>
              <a:ext cx="93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fr-FR" b="1" dirty="0">
                  <a:solidFill>
                    <a:srgbClr val="FF0000"/>
                  </a:solidFill>
                  <a:latin typeface="Comic Sans MS" pitchFamily="66" charset="0"/>
                </a:rPr>
                <a:t>N+ RIB</a:t>
              </a:r>
            </a:p>
          </p:txBody>
        </p:sp>
        <p:sp>
          <p:nvSpPr>
            <p:cNvPr id="27" name="Oval 101" descr="Petits confettis"/>
            <p:cNvSpPr>
              <a:spLocks noChangeArrowheads="1"/>
            </p:cNvSpPr>
            <p:nvPr/>
          </p:nvSpPr>
          <p:spPr bwMode="auto">
            <a:xfrm>
              <a:off x="3854" y="2216"/>
              <a:ext cx="465" cy="144"/>
            </a:xfrm>
            <a:prstGeom prst="ellipse">
              <a:avLst/>
            </a:prstGeom>
            <a:pattFill prst="smConfetti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500562" y="5786454"/>
            <a:ext cx="296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 scheduled in May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57621" y="6211693"/>
            <a:ext cx="5286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C. </a:t>
            </a:r>
            <a:r>
              <a:rPr lang="fr-FR" dirty="0" err="1" smtClean="0">
                <a:solidFill>
                  <a:srgbClr val="0000FF"/>
                </a:solidFill>
              </a:rPr>
              <a:t>Eleon</a:t>
            </a:r>
            <a:r>
              <a:rPr lang="fr-FR" dirty="0" smtClean="0">
                <a:solidFill>
                  <a:srgbClr val="0000FF"/>
                </a:solidFill>
              </a:rPr>
              <a:t> et al. NIMB206 </a:t>
            </a:r>
            <a:r>
              <a:rPr lang="fr-FR" dirty="0" smtClean="0">
                <a:solidFill>
                  <a:srgbClr val="0000FF"/>
                </a:solidFill>
              </a:rPr>
              <a:t>(</a:t>
            </a:r>
            <a:r>
              <a:rPr lang="fr-FR" dirty="0" smtClean="0">
                <a:solidFill>
                  <a:srgbClr val="0000FF"/>
                </a:solidFill>
              </a:rPr>
              <a:t>2008) 4362-4367 (EMIS2007</a:t>
            </a:r>
            <a:r>
              <a:rPr lang="fr-FR" dirty="0" smtClean="0">
                <a:solidFill>
                  <a:srgbClr val="0000FF"/>
                </a:solidFill>
              </a:rPr>
              <a:t>) </a:t>
            </a:r>
            <a:r>
              <a:rPr lang="fr-FR" dirty="0" smtClean="0">
                <a:solidFill>
                  <a:srgbClr val="0000FF"/>
                </a:solidFill>
              </a:rPr>
              <a:t>C. </a:t>
            </a:r>
            <a:r>
              <a:rPr lang="fr-FR" dirty="0" err="1" smtClean="0">
                <a:solidFill>
                  <a:srgbClr val="0000FF"/>
                </a:solidFill>
              </a:rPr>
              <a:t>Eleon</a:t>
            </a:r>
            <a:r>
              <a:rPr lang="fr-FR" dirty="0" smtClean="0">
                <a:solidFill>
                  <a:srgbClr val="0000FF"/>
                </a:solidFill>
              </a:rPr>
              <a:t> et al RSI 79, 02A904 (2008</a:t>
            </a:r>
            <a:r>
              <a:rPr lang="fr-FR" dirty="0" smtClean="0">
                <a:solidFill>
                  <a:srgbClr val="0000FF"/>
                </a:solidFill>
              </a:rPr>
              <a:t>)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0" name="Picture 12" descr="ganil_trans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500702"/>
            <a:ext cx="1428760" cy="26942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18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 difficult beam: </a:t>
            </a:r>
            <a:r>
              <a:rPr lang="en-US" baseline="30000" dirty="0" smtClean="0"/>
              <a:t>8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Production using fragmentation of </a:t>
            </a:r>
            <a:r>
              <a:rPr lang="en-US" baseline="30000" dirty="0" smtClean="0"/>
              <a:t>13</a:t>
            </a:r>
            <a:r>
              <a:rPr lang="en-US" dirty="0" smtClean="0"/>
              <a:t>C on </a:t>
            </a:r>
            <a:r>
              <a:rPr lang="en-US" baseline="30000" dirty="0" smtClean="0"/>
              <a:t>12</a:t>
            </a:r>
            <a:r>
              <a:rPr lang="en-US" dirty="0" smtClean="0"/>
              <a:t>C</a:t>
            </a:r>
          </a:p>
          <a:p>
            <a:r>
              <a:rPr lang="en-US" dirty="0" smtClean="0"/>
              <a:t>Flushing CF4 in the target surrounding to produce BF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</a:p>
          <a:p>
            <a:r>
              <a:rPr lang="en-US" dirty="0" smtClean="0"/>
              <a:t>Ionization in </a:t>
            </a:r>
            <a:r>
              <a:rPr lang="en-US" dirty="0" err="1" smtClean="0"/>
              <a:t>Nanogan</a:t>
            </a:r>
            <a:r>
              <a:rPr lang="en-US" dirty="0" smtClean="0"/>
              <a:t> (0 to N+)</a:t>
            </a:r>
          </a:p>
          <a:p>
            <a:pPr lvl="1"/>
            <a:r>
              <a:rPr lang="en-US" dirty="0" smtClean="0"/>
              <a:t>Was already tested with </a:t>
            </a:r>
            <a:r>
              <a:rPr lang="en-US" baseline="30000" dirty="0" smtClean="0"/>
              <a:t>32</a:t>
            </a:r>
            <a:r>
              <a:rPr lang="en-US" dirty="0" smtClean="0"/>
              <a:t>S and </a:t>
            </a:r>
            <a:r>
              <a:rPr lang="en-US" baseline="30000" dirty="0" smtClean="0"/>
              <a:t>36</a:t>
            </a:r>
            <a:r>
              <a:rPr lang="en-US" dirty="0" smtClean="0"/>
              <a:t>Ar on graphite target  but high background of </a:t>
            </a:r>
            <a:r>
              <a:rPr lang="en-US" baseline="30000" dirty="0" smtClean="0"/>
              <a:t>24</a:t>
            </a:r>
            <a:r>
              <a:rPr lang="en-US" dirty="0" smtClean="0"/>
              <a:t>Na </a:t>
            </a:r>
          </a:p>
        </p:txBody>
      </p:sp>
      <p:pic>
        <p:nvPicPr>
          <p:cNvPr id="4" name="Picture 12" descr="ganil_trans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9313" y="6491287"/>
            <a:ext cx="1944687" cy="366713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GANIL – SPIRAL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intense beams of </a:t>
            </a:r>
            <a:r>
              <a:rPr lang="en-US" baseline="30000" dirty="0" smtClean="0"/>
              <a:t>6</a:t>
            </a:r>
            <a:r>
              <a:rPr lang="en-US" dirty="0" smtClean="0"/>
              <a:t>He and </a:t>
            </a:r>
            <a:r>
              <a:rPr lang="en-US" baseline="30000" dirty="0" smtClean="0"/>
              <a:t>18</a:t>
            </a:r>
            <a:r>
              <a:rPr lang="en-US" dirty="0" smtClean="0"/>
              <a:t>Ne</a:t>
            </a:r>
          </a:p>
          <a:p>
            <a:r>
              <a:rPr lang="en-US" baseline="30000" dirty="0" smtClean="0"/>
              <a:t>6</a:t>
            </a:r>
            <a:r>
              <a:rPr lang="en-US" dirty="0" smtClean="0"/>
              <a:t>He</a:t>
            </a:r>
          </a:p>
          <a:p>
            <a:pPr lvl="1"/>
            <a:r>
              <a:rPr lang="en-US" dirty="0" smtClean="0"/>
              <a:t> 2.10</a:t>
            </a:r>
            <a:r>
              <a:rPr lang="en-US" baseline="30000" dirty="0" smtClean="0"/>
              <a:t>8</a:t>
            </a:r>
            <a:r>
              <a:rPr lang="en-US" dirty="0" smtClean="0"/>
              <a:t>/s at low energy, 3.10</a:t>
            </a:r>
            <a:r>
              <a:rPr lang="en-US" baseline="30000" dirty="0" smtClean="0"/>
              <a:t>7</a:t>
            </a:r>
            <a:r>
              <a:rPr lang="en-US" dirty="0" smtClean="0"/>
              <a:t> post-accelerated </a:t>
            </a:r>
          </a:p>
          <a:p>
            <a:pPr lvl="1"/>
            <a:r>
              <a:rPr lang="en-US" baseline="30000" dirty="0" smtClean="0"/>
              <a:t>13</a:t>
            </a:r>
            <a:r>
              <a:rPr lang="en-US" dirty="0" smtClean="0"/>
              <a:t>C beam 75AMeV on a graphite target (1.5 - 3kW)</a:t>
            </a:r>
          </a:p>
          <a:p>
            <a:r>
              <a:rPr lang="en-US" baseline="30000" dirty="0" smtClean="0"/>
              <a:t>18</a:t>
            </a:r>
            <a:r>
              <a:rPr lang="en-US" dirty="0" smtClean="0"/>
              <a:t>Ne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7</a:t>
            </a:r>
            <a:r>
              <a:rPr lang="en-US" dirty="0" smtClean="0"/>
              <a:t>/s at low energy (2+), 3.10</a:t>
            </a:r>
            <a:r>
              <a:rPr lang="en-US" baseline="30000" dirty="0" smtClean="0"/>
              <a:t>6</a:t>
            </a:r>
            <a:r>
              <a:rPr lang="en-US" dirty="0" smtClean="0"/>
              <a:t> post-accelerated</a:t>
            </a:r>
          </a:p>
          <a:p>
            <a:pPr lvl="1"/>
            <a:r>
              <a:rPr lang="en-US" baseline="30000" dirty="0" smtClean="0"/>
              <a:t>20</a:t>
            </a:r>
            <a:r>
              <a:rPr lang="en-US" dirty="0" smtClean="0"/>
              <a:t>Ne beam  95AMeV on a graphite target (1.5 - 3kW)</a:t>
            </a:r>
          </a:p>
          <a:p>
            <a:r>
              <a:rPr lang="en-US" dirty="0" smtClean="0"/>
              <a:t>Graphite target, very efficient ionization with an ECR source</a:t>
            </a:r>
            <a:endParaRPr lang="en-US" dirty="0"/>
          </a:p>
        </p:txBody>
      </p:sp>
      <p:pic>
        <p:nvPicPr>
          <p:cNvPr id="4" name="Picture 12" descr="ganil_trans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1944687" cy="3667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the frame of </a:t>
            </a:r>
            <a:r>
              <a:rPr lang="en-US" dirty="0" err="1" smtClean="0"/>
              <a:t>EUROnu</a:t>
            </a:r>
            <a:endParaRPr lang="en-US" dirty="0" smtClean="0"/>
          </a:p>
          <a:p>
            <a:pPr lvl="1"/>
            <a:r>
              <a:rPr lang="en-US" dirty="0" smtClean="0"/>
              <a:t>Production tests of 8Li from a BN target irradiated by fast neutrons at SOREQ with neutron generator and SARAF phase 1 (2009)</a:t>
            </a:r>
          </a:p>
          <a:p>
            <a:pPr lvl="1"/>
            <a:r>
              <a:rPr lang="en-US" dirty="0" smtClean="0"/>
              <a:t>Production tests of </a:t>
            </a:r>
            <a:r>
              <a:rPr lang="en-US" baseline="30000" dirty="0" smtClean="0"/>
              <a:t>6</a:t>
            </a:r>
            <a:r>
              <a:rPr lang="en-US" dirty="0" smtClean="0"/>
              <a:t>He from a </a:t>
            </a:r>
            <a:r>
              <a:rPr lang="en-US" dirty="0" err="1" smtClean="0"/>
              <a:t>BeO</a:t>
            </a:r>
            <a:r>
              <a:rPr lang="en-US" dirty="0" smtClean="0"/>
              <a:t> target irradiated by fast neutrons at SOREQ from SARAF phase 1</a:t>
            </a:r>
          </a:p>
          <a:p>
            <a:pPr lvl="1"/>
            <a:r>
              <a:rPr lang="en-US" dirty="0" smtClean="0"/>
              <a:t>Diffusion of </a:t>
            </a:r>
            <a:r>
              <a:rPr lang="en-US" baseline="30000" dirty="0" smtClean="0"/>
              <a:t>6</a:t>
            </a:r>
            <a:r>
              <a:rPr lang="en-US" dirty="0" smtClean="0"/>
              <a:t>He  in </a:t>
            </a:r>
            <a:r>
              <a:rPr lang="en-US" dirty="0" err="1" smtClean="0"/>
              <a:t>BeO</a:t>
            </a:r>
            <a:r>
              <a:rPr lang="en-US" dirty="0" smtClean="0"/>
              <a:t> at GANIL (2010)</a:t>
            </a:r>
          </a:p>
          <a:p>
            <a:pPr lvl="1"/>
            <a:r>
              <a:rPr lang="en-US" baseline="30000" dirty="0" smtClean="0"/>
              <a:t>8</a:t>
            </a:r>
            <a:r>
              <a:rPr lang="en-US" dirty="0" smtClean="0"/>
              <a:t>Li (production) diffusion in graphite and ECR-ionization tests possible at GANIL (May – June 2009)</a:t>
            </a:r>
          </a:p>
          <a:p>
            <a:pPr lvl="1"/>
            <a:r>
              <a:rPr lang="en-US" dirty="0" smtClean="0"/>
              <a:t>Possibility of testing diffusion and ECR-ionization of </a:t>
            </a:r>
            <a:r>
              <a:rPr lang="en-US" baseline="30000" dirty="0" smtClean="0"/>
              <a:t>8</a:t>
            </a:r>
            <a:r>
              <a:rPr lang="en-US" dirty="0" smtClean="0"/>
              <a:t>B in a parasitic beam time at GANIL (?)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20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and institutes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21</a:t>
            </a:fld>
            <a:endParaRPr lang="en-US" dirty="0" smtClean="0"/>
          </a:p>
        </p:txBody>
      </p:sp>
      <p:grpSp>
        <p:nvGrpSpPr>
          <p:cNvPr id="63" name="Group 62"/>
          <p:cNvGrpSpPr/>
          <p:nvPr/>
        </p:nvGrpSpPr>
        <p:grpSpPr>
          <a:xfrm>
            <a:off x="4772038" y="1643050"/>
            <a:ext cx="1657350" cy="2302507"/>
            <a:chOff x="5357818" y="1571612"/>
            <a:chExt cx="1657350" cy="2302507"/>
          </a:xfrm>
        </p:grpSpPr>
        <p:sp>
          <p:nvSpPr>
            <p:cNvPr id="15" name="TextBox 14"/>
            <p:cNvSpPr txBox="1"/>
            <p:nvPr/>
          </p:nvSpPr>
          <p:spPr>
            <a:xfrm>
              <a:off x="5357818" y="2285992"/>
              <a:ext cx="1606274" cy="15881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en-US" dirty="0" smtClean="0">
                  <a:solidFill>
                    <a:srgbClr val="0000FF"/>
                  </a:solidFill>
                </a:rPr>
                <a:t>Dan </a:t>
              </a:r>
              <a:r>
                <a:rPr lang="en-US" dirty="0" err="1" smtClean="0">
                  <a:solidFill>
                    <a:srgbClr val="0000FF"/>
                  </a:solidFill>
                </a:rPr>
                <a:t>Berkovits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en-US" dirty="0" smtClean="0">
                  <a:solidFill>
                    <a:srgbClr val="0000FF"/>
                  </a:solidFill>
                </a:rPr>
                <a:t>Leo </a:t>
              </a:r>
              <a:r>
                <a:rPr lang="en-US" dirty="0" err="1" smtClean="0">
                  <a:solidFill>
                    <a:srgbClr val="0000FF"/>
                  </a:solidFill>
                </a:rPr>
                <a:t>Weissman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en-US" dirty="0" err="1" smtClean="0">
                  <a:solidFill>
                    <a:srgbClr val="0000FF"/>
                  </a:solidFill>
                </a:rPr>
                <a:t>Yoram</a:t>
              </a:r>
              <a:r>
                <a:rPr lang="en-US" dirty="0" smtClean="0">
                  <a:solidFill>
                    <a:srgbClr val="0000FF"/>
                  </a:solidFill>
                </a:rPr>
                <a:t> </a:t>
              </a:r>
              <a:r>
                <a:rPr lang="en-US" dirty="0" err="1" smtClean="0">
                  <a:solidFill>
                    <a:srgbClr val="0000FF"/>
                  </a:solidFill>
                </a:rPr>
                <a:t>Nir</a:t>
              </a:r>
              <a:r>
                <a:rPr lang="en-US" dirty="0" smtClean="0">
                  <a:solidFill>
                    <a:srgbClr val="0000FF"/>
                  </a:solidFill>
                </a:rPr>
                <a:t>-El</a:t>
              </a:r>
            </a:p>
            <a:p>
              <a:endParaRPr lang="en-US" dirty="0" smtClean="0"/>
            </a:p>
            <a:p>
              <a:endParaRPr lang="en-US" dirty="0"/>
            </a:p>
          </p:txBody>
        </p:sp>
        <p:grpSp>
          <p:nvGrpSpPr>
            <p:cNvPr id="17" name="Group 105"/>
            <p:cNvGrpSpPr>
              <a:grpSpLocks/>
            </p:cNvGrpSpPr>
            <p:nvPr/>
          </p:nvGrpSpPr>
          <p:grpSpPr bwMode="auto">
            <a:xfrm>
              <a:off x="5357818" y="1571612"/>
              <a:ext cx="1657350" cy="558800"/>
              <a:chOff x="4603" y="3849"/>
              <a:chExt cx="1044" cy="352"/>
            </a:xfrm>
          </p:grpSpPr>
          <p:sp>
            <p:nvSpPr>
              <p:cNvPr id="18" name="AutoShape 63"/>
              <p:cNvSpPr>
                <a:spLocks noChangeAspect="1" noChangeArrowheads="1" noTextEdit="1"/>
              </p:cNvSpPr>
              <p:nvPr/>
            </p:nvSpPr>
            <p:spPr bwMode="auto">
              <a:xfrm>
                <a:off x="4604" y="3851"/>
                <a:ext cx="1043" cy="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65"/>
              <p:cNvSpPr>
                <a:spLocks/>
              </p:cNvSpPr>
              <p:nvPr/>
            </p:nvSpPr>
            <p:spPr bwMode="auto">
              <a:xfrm>
                <a:off x="5217" y="3849"/>
                <a:ext cx="67" cy="82"/>
              </a:xfrm>
              <a:custGeom>
                <a:avLst/>
                <a:gdLst/>
                <a:ahLst/>
                <a:cxnLst>
                  <a:cxn ang="0">
                    <a:pos x="15" y="53"/>
                  </a:cxn>
                  <a:cxn ang="0">
                    <a:pos x="16" y="59"/>
                  </a:cxn>
                  <a:cxn ang="0">
                    <a:pos x="19" y="64"/>
                  </a:cxn>
                  <a:cxn ang="0">
                    <a:pos x="24" y="68"/>
                  </a:cxn>
                  <a:cxn ang="0">
                    <a:pos x="29" y="68"/>
                  </a:cxn>
                  <a:cxn ang="0">
                    <a:pos x="38" y="66"/>
                  </a:cxn>
                  <a:cxn ang="0">
                    <a:pos x="43" y="63"/>
                  </a:cxn>
                  <a:cxn ang="0">
                    <a:pos x="46" y="59"/>
                  </a:cxn>
                  <a:cxn ang="0">
                    <a:pos x="47" y="55"/>
                  </a:cxn>
                  <a:cxn ang="0">
                    <a:pos x="44" y="51"/>
                  </a:cxn>
                  <a:cxn ang="0">
                    <a:pos x="29" y="46"/>
                  </a:cxn>
                  <a:cxn ang="0">
                    <a:pos x="17" y="41"/>
                  </a:cxn>
                  <a:cxn ang="0">
                    <a:pos x="14" y="39"/>
                  </a:cxn>
                  <a:cxn ang="0">
                    <a:pos x="9" y="32"/>
                  </a:cxn>
                  <a:cxn ang="0">
                    <a:pos x="9" y="21"/>
                  </a:cxn>
                  <a:cxn ang="0">
                    <a:pos x="11" y="15"/>
                  </a:cxn>
                  <a:cxn ang="0">
                    <a:pos x="14" y="10"/>
                  </a:cxn>
                  <a:cxn ang="0">
                    <a:pos x="20" y="6"/>
                  </a:cxn>
                  <a:cxn ang="0">
                    <a:pos x="33" y="0"/>
                  </a:cxn>
                  <a:cxn ang="0">
                    <a:pos x="41" y="0"/>
                  </a:cxn>
                  <a:cxn ang="0">
                    <a:pos x="54" y="1"/>
                  </a:cxn>
                  <a:cxn ang="0">
                    <a:pos x="62" y="6"/>
                  </a:cxn>
                  <a:cxn ang="0">
                    <a:pos x="64" y="9"/>
                  </a:cxn>
                  <a:cxn ang="0">
                    <a:pos x="65" y="13"/>
                  </a:cxn>
                  <a:cxn ang="0">
                    <a:pos x="67" y="24"/>
                  </a:cxn>
                  <a:cxn ang="0">
                    <a:pos x="50" y="19"/>
                  </a:cxn>
                  <a:cxn ang="0">
                    <a:pos x="48" y="15"/>
                  </a:cxn>
                  <a:cxn ang="0">
                    <a:pos x="44" y="14"/>
                  </a:cxn>
                  <a:cxn ang="0">
                    <a:pos x="33" y="14"/>
                  </a:cxn>
                  <a:cxn ang="0">
                    <a:pos x="25" y="18"/>
                  </a:cxn>
                  <a:cxn ang="0">
                    <a:pos x="25" y="23"/>
                  </a:cxn>
                  <a:cxn ang="0">
                    <a:pos x="25" y="24"/>
                  </a:cxn>
                  <a:cxn ang="0">
                    <a:pos x="30" y="28"/>
                  </a:cxn>
                  <a:cxn ang="0">
                    <a:pos x="49" y="34"/>
                  </a:cxn>
                  <a:cxn ang="0">
                    <a:pos x="55" y="37"/>
                  </a:cxn>
                  <a:cxn ang="0">
                    <a:pos x="62" y="45"/>
                  </a:cxn>
                  <a:cxn ang="0">
                    <a:pos x="62" y="55"/>
                  </a:cxn>
                  <a:cxn ang="0">
                    <a:pos x="61" y="63"/>
                  </a:cxn>
                  <a:cxn ang="0">
                    <a:pos x="55" y="71"/>
                  </a:cxn>
                  <a:cxn ang="0">
                    <a:pos x="47" y="78"/>
                  </a:cxn>
                  <a:cxn ang="0">
                    <a:pos x="34" y="82"/>
                  </a:cxn>
                  <a:cxn ang="0">
                    <a:pos x="20" y="82"/>
                  </a:cxn>
                  <a:cxn ang="0">
                    <a:pos x="9" y="78"/>
                  </a:cxn>
                  <a:cxn ang="0">
                    <a:pos x="2" y="71"/>
                  </a:cxn>
                  <a:cxn ang="0">
                    <a:pos x="1" y="66"/>
                  </a:cxn>
                  <a:cxn ang="0">
                    <a:pos x="0" y="61"/>
                  </a:cxn>
                </a:cxnLst>
                <a:rect l="0" t="0" r="r" b="b"/>
                <a:pathLst>
                  <a:path w="67" h="82">
                    <a:moveTo>
                      <a:pt x="0" y="55"/>
                    </a:moveTo>
                    <a:lnTo>
                      <a:pt x="15" y="53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7" y="63"/>
                    </a:lnTo>
                    <a:lnTo>
                      <a:pt x="19" y="64"/>
                    </a:lnTo>
                    <a:lnTo>
                      <a:pt x="21" y="66"/>
                    </a:lnTo>
                    <a:lnTo>
                      <a:pt x="24" y="68"/>
                    </a:lnTo>
                    <a:lnTo>
                      <a:pt x="27" y="68"/>
                    </a:lnTo>
                    <a:lnTo>
                      <a:pt x="29" y="68"/>
                    </a:lnTo>
                    <a:lnTo>
                      <a:pt x="36" y="68"/>
                    </a:lnTo>
                    <a:lnTo>
                      <a:pt x="38" y="66"/>
                    </a:lnTo>
                    <a:lnTo>
                      <a:pt x="41" y="65"/>
                    </a:lnTo>
                    <a:lnTo>
                      <a:pt x="43" y="63"/>
                    </a:lnTo>
                    <a:lnTo>
                      <a:pt x="44" y="61"/>
                    </a:lnTo>
                    <a:lnTo>
                      <a:pt x="46" y="59"/>
                    </a:lnTo>
                    <a:lnTo>
                      <a:pt x="47" y="57"/>
                    </a:lnTo>
                    <a:lnTo>
                      <a:pt x="47" y="55"/>
                    </a:lnTo>
                    <a:lnTo>
                      <a:pt x="46" y="53"/>
                    </a:lnTo>
                    <a:lnTo>
                      <a:pt x="44" y="51"/>
                    </a:lnTo>
                    <a:lnTo>
                      <a:pt x="42" y="50"/>
                    </a:lnTo>
                    <a:lnTo>
                      <a:pt x="29" y="46"/>
                    </a:lnTo>
                    <a:lnTo>
                      <a:pt x="21" y="42"/>
                    </a:lnTo>
                    <a:lnTo>
                      <a:pt x="17" y="41"/>
                    </a:lnTo>
                    <a:lnTo>
                      <a:pt x="15" y="41"/>
                    </a:lnTo>
                    <a:lnTo>
                      <a:pt x="14" y="39"/>
                    </a:lnTo>
                    <a:lnTo>
                      <a:pt x="12" y="37"/>
                    </a:lnTo>
                    <a:lnTo>
                      <a:pt x="9" y="32"/>
                    </a:lnTo>
                    <a:lnTo>
                      <a:pt x="8" y="27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11" y="15"/>
                    </a:lnTo>
                    <a:lnTo>
                      <a:pt x="12" y="13"/>
                    </a:lnTo>
                    <a:lnTo>
                      <a:pt x="14" y="10"/>
                    </a:lnTo>
                    <a:lnTo>
                      <a:pt x="16" y="7"/>
                    </a:lnTo>
                    <a:lnTo>
                      <a:pt x="20" y="6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8" y="0"/>
                    </a:lnTo>
                    <a:lnTo>
                      <a:pt x="54" y="1"/>
                    </a:lnTo>
                    <a:lnTo>
                      <a:pt x="57" y="3"/>
                    </a:lnTo>
                    <a:lnTo>
                      <a:pt x="62" y="6"/>
                    </a:lnTo>
                    <a:lnTo>
                      <a:pt x="63" y="7"/>
                    </a:lnTo>
                    <a:lnTo>
                      <a:pt x="64" y="9"/>
                    </a:lnTo>
                    <a:lnTo>
                      <a:pt x="65" y="10"/>
                    </a:lnTo>
                    <a:lnTo>
                      <a:pt x="65" y="13"/>
                    </a:lnTo>
                    <a:lnTo>
                      <a:pt x="67" y="18"/>
                    </a:lnTo>
                    <a:lnTo>
                      <a:pt x="67" y="24"/>
                    </a:lnTo>
                    <a:lnTo>
                      <a:pt x="50" y="24"/>
                    </a:lnTo>
                    <a:lnTo>
                      <a:pt x="50" y="19"/>
                    </a:lnTo>
                    <a:lnTo>
                      <a:pt x="49" y="18"/>
                    </a:lnTo>
                    <a:lnTo>
                      <a:pt x="48" y="15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8" y="13"/>
                    </a:lnTo>
                    <a:lnTo>
                      <a:pt x="33" y="14"/>
                    </a:lnTo>
                    <a:lnTo>
                      <a:pt x="29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30" y="28"/>
                    </a:lnTo>
                    <a:lnTo>
                      <a:pt x="39" y="31"/>
                    </a:lnTo>
                    <a:lnTo>
                      <a:pt x="49" y="34"/>
                    </a:lnTo>
                    <a:lnTo>
                      <a:pt x="52" y="36"/>
                    </a:lnTo>
                    <a:lnTo>
                      <a:pt x="55" y="37"/>
                    </a:lnTo>
                    <a:lnTo>
                      <a:pt x="59" y="41"/>
                    </a:lnTo>
                    <a:lnTo>
                      <a:pt x="62" y="45"/>
                    </a:lnTo>
                    <a:lnTo>
                      <a:pt x="63" y="51"/>
                    </a:lnTo>
                    <a:lnTo>
                      <a:pt x="62" y="55"/>
                    </a:lnTo>
                    <a:lnTo>
                      <a:pt x="62" y="58"/>
                    </a:lnTo>
                    <a:lnTo>
                      <a:pt x="61" y="63"/>
                    </a:lnTo>
                    <a:lnTo>
                      <a:pt x="59" y="68"/>
                    </a:lnTo>
                    <a:lnTo>
                      <a:pt x="55" y="71"/>
                    </a:lnTo>
                    <a:lnTo>
                      <a:pt x="51" y="74"/>
                    </a:lnTo>
                    <a:lnTo>
                      <a:pt x="47" y="78"/>
                    </a:lnTo>
                    <a:lnTo>
                      <a:pt x="41" y="80"/>
                    </a:lnTo>
                    <a:lnTo>
                      <a:pt x="34" y="82"/>
                    </a:lnTo>
                    <a:lnTo>
                      <a:pt x="27" y="82"/>
                    </a:lnTo>
                    <a:lnTo>
                      <a:pt x="20" y="82"/>
                    </a:lnTo>
                    <a:lnTo>
                      <a:pt x="14" y="80"/>
                    </a:lnTo>
                    <a:lnTo>
                      <a:pt x="9" y="78"/>
                    </a:lnTo>
                    <a:lnTo>
                      <a:pt x="6" y="76"/>
                    </a:lnTo>
                    <a:lnTo>
                      <a:pt x="2" y="71"/>
                    </a:lnTo>
                    <a:lnTo>
                      <a:pt x="2" y="69"/>
                    </a:lnTo>
                    <a:lnTo>
                      <a:pt x="1" y="66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66"/>
              <p:cNvSpPr>
                <a:spLocks noEditPoints="1"/>
              </p:cNvSpPr>
              <p:nvPr/>
            </p:nvSpPr>
            <p:spPr bwMode="auto">
              <a:xfrm>
                <a:off x="5298" y="3849"/>
                <a:ext cx="77" cy="82"/>
              </a:xfrm>
              <a:custGeom>
                <a:avLst/>
                <a:gdLst/>
                <a:ahLst/>
                <a:cxnLst>
                  <a:cxn ang="0">
                    <a:pos x="4" y="34"/>
                  </a:cxn>
                  <a:cxn ang="0">
                    <a:pos x="8" y="23"/>
                  </a:cxn>
                  <a:cxn ang="0">
                    <a:pos x="14" y="13"/>
                  </a:cxn>
                  <a:cxn ang="0">
                    <a:pos x="22" y="7"/>
                  </a:cxn>
                  <a:cxn ang="0">
                    <a:pos x="31" y="2"/>
                  </a:cxn>
                  <a:cxn ang="0">
                    <a:pos x="41" y="0"/>
                  </a:cxn>
                  <a:cxn ang="0">
                    <a:pos x="55" y="0"/>
                  </a:cxn>
                  <a:cxn ang="0">
                    <a:pos x="67" y="6"/>
                  </a:cxn>
                  <a:cxn ang="0">
                    <a:pos x="74" y="13"/>
                  </a:cxn>
                  <a:cxn ang="0">
                    <a:pos x="77" y="24"/>
                  </a:cxn>
                  <a:cxn ang="0">
                    <a:pos x="77" y="32"/>
                  </a:cxn>
                  <a:cxn ang="0">
                    <a:pos x="76" y="41"/>
                  </a:cxn>
                  <a:cxn ang="0">
                    <a:pos x="72" y="55"/>
                  </a:cxn>
                  <a:cxn ang="0">
                    <a:pos x="66" y="66"/>
                  </a:cxn>
                  <a:cxn ang="0">
                    <a:pos x="59" y="72"/>
                  </a:cxn>
                  <a:cxn ang="0">
                    <a:pos x="47" y="79"/>
                  </a:cxn>
                  <a:cxn ang="0">
                    <a:pos x="40" y="82"/>
                  </a:cxn>
                  <a:cxn ang="0">
                    <a:pos x="24" y="82"/>
                  </a:cxn>
                  <a:cxn ang="0">
                    <a:pos x="17" y="79"/>
                  </a:cxn>
                  <a:cxn ang="0">
                    <a:pos x="9" y="74"/>
                  </a:cxn>
                  <a:cxn ang="0">
                    <a:pos x="4" y="66"/>
                  </a:cxn>
                  <a:cxn ang="0">
                    <a:pos x="2" y="59"/>
                  </a:cxn>
                  <a:cxn ang="0">
                    <a:pos x="2" y="46"/>
                  </a:cxn>
                  <a:cxn ang="0">
                    <a:pos x="18" y="41"/>
                  </a:cxn>
                  <a:cxn ang="0">
                    <a:pos x="17" y="52"/>
                  </a:cxn>
                  <a:cxn ang="0">
                    <a:pos x="20" y="61"/>
                  </a:cxn>
                  <a:cxn ang="0">
                    <a:pos x="26" y="66"/>
                  </a:cxn>
                  <a:cxn ang="0">
                    <a:pos x="34" y="68"/>
                  </a:cxn>
                  <a:cxn ang="0">
                    <a:pos x="43" y="66"/>
                  </a:cxn>
                  <a:cxn ang="0">
                    <a:pos x="50" y="61"/>
                  </a:cxn>
                  <a:cxn ang="0">
                    <a:pos x="57" y="52"/>
                  </a:cxn>
                  <a:cxn ang="0">
                    <a:pos x="61" y="41"/>
                  </a:cxn>
                  <a:cxn ang="0">
                    <a:pos x="61" y="28"/>
                  </a:cxn>
                  <a:cxn ang="0">
                    <a:pos x="58" y="20"/>
                  </a:cxn>
                  <a:cxn ang="0">
                    <a:pos x="53" y="15"/>
                  </a:cxn>
                  <a:cxn ang="0">
                    <a:pos x="45" y="13"/>
                  </a:cxn>
                  <a:cxn ang="0">
                    <a:pos x="35" y="15"/>
                  </a:cxn>
                  <a:cxn ang="0">
                    <a:pos x="27" y="20"/>
                  </a:cxn>
                  <a:cxn ang="0">
                    <a:pos x="22" y="26"/>
                  </a:cxn>
                  <a:cxn ang="0">
                    <a:pos x="19" y="34"/>
                  </a:cxn>
                </a:cxnLst>
                <a:rect l="0" t="0" r="r" b="b"/>
                <a:pathLst>
                  <a:path w="77" h="82">
                    <a:moveTo>
                      <a:pt x="2" y="41"/>
                    </a:moveTo>
                    <a:lnTo>
                      <a:pt x="4" y="34"/>
                    </a:lnTo>
                    <a:lnTo>
                      <a:pt x="5" y="28"/>
                    </a:lnTo>
                    <a:lnTo>
                      <a:pt x="8" y="23"/>
                    </a:lnTo>
                    <a:lnTo>
                      <a:pt x="11" y="18"/>
                    </a:lnTo>
                    <a:lnTo>
                      <a:pt x="14" y="13"/>
                    </a:lnTo>
                    <a:lnTo>
                      <a:pt x="18" y="9"/>
                    </a:lnTo>
                    <a:lnTo>
                      <a:pt x="22" y="7"/>
                    </a:lnTo>
                    <a:lnTo>
                      <a:pt x="27" y="3"/>
                    </a:lnTo>
                    <a:lnTo>
                      <a:pt x="31" y="2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5" y="0"/>
                    </a:lnTo>
                    <a:lnTo>
                      <a:pt x="61" y="2"/>
                    </a:lnTo>
                    <a:lnTo>
                      <a:pt x="67" y="6"/>
                    </a:lnTo>
                    <a:lnTo>
                      <a:pt x="71" y="10"/>
                    </a:lnTo>
                    <a:lnTo>
                      <a:pt x="74" y="13"/>
                    </a:lnTo>
                    <a:lnTo>
                      <a:pt x="75" y="16"/>
                    </a:lnTo>
                    <a:lnTo>
                      <a:pt x="77" y="24"/>
                    </a:lnTo>
                    <a:lnTo>
                      <a:pt x="77" y="27"/>
                    </a:lnTo>
                    <a:lnTo>
                      <a:pt x="77" y="32"/>
                    </a:lnTo>
                    <a:lnTo>
                      <a:pt x="77" y="36"/>
                    </a:lnTo>
                    <a:lnTo>
                      <a:pt x="76" y="41"/>
                    </a:lnTo>
                    <a:lnTo>
                      <a:pt x="74" y="50"/>
                    </a:lnTo>
                    <a:lnTo>
                      <a:pt x="72" y="55"/>
                    </a:lnTo>
                    <a:lnTo>
                      <a:pt x="70" y="58"/>
                    </a:lnTo>
                    <a:lnTo>
                      <a:pt x="66" y="66"/>
                    </a:lnTo>
                    <a:lnTo>
                      <a:pt x="62" y="69"/>
                    </a:lnTo>
                    <a:lnTo>
                      <a:pt x="59" y="72"/>
                    </a:lnTo>
                    <a:lnTo>
                      <a:pt x="54" y="76"/>
                    </a:lnTo>
                    <a:lnTo>
                      <a:pt x="47" y="79"/>
                    </a:lnTo>
                    <a:lnTo>
                      <a:pt x="44" y="80"/>
                    </a:lnTo>
                    <a:lnTo>
                      <a:pt x="40" y="82"/>
                    </a:lnTo>
                    <a:lnTo>
                      <a:pt x="32" y="82"/>
                    </a:lnTo>
                    <a:lnTo>
                      <a:pt x="24" y="82"/>
                    </a:lnTo>
                    <a:lnTo>
                      <a:pt x="20" y="80"/>
                    </a:lnTo>
                    <a:lnTo>
                      <a:pt x="17" y="79"/>
                    </a:lnTo>
                    <a:lnTo>
                      <a:pt x="12" y="77"/>
                    </a:lnTo>
                    <a:lnTo>
                      <a:pt x="9" y="74"/>
                    </a:lnTo>
                    <a:lnTo>
                      <a:pt x="8" y="72"/>
                    </a:lnTo>
                    <a:lnTo>
                      <a:pt x="4" y="66"/>
                    </a:lnTo>
                    <a:lnTo>
                      <a:pt x="3" y="63"/>
                    </a:lnTo>
                    <a:lnTo>
                      <a:pt x="2" y="59"/>
                    </a:lnTo>
                    <a:lnTo>
                      <a:pt x="0" y="51"/>
                    </a:lnTo>
                    <a:lnTo>
                      <a:pt x="2" y="46"/>
                    </a:lnTo>
                    <a:lnTo>
                      <a:pt x="2" y="41"/>
                    </a:lnTo>
                    <a:close/>
                    <a:moveTo>
                      <a:pt x="18" y="41"/>
                    </a:moveTo>
                    <a:lnTo>
                      <a:pt x="17" y="47"/>
                    </a:lnTo>
                    <a:lnTo>
                      <a:pt x="17" y="52"/>
                    </a:lnTo>
                    <a:lnTo>
                      <a:pt x="18" y="57"/>
                    </a:lnTo>
                    <a:lnTo>
                      <a:pt x="20" y="61"/>
                    </a:lnTo>
                    <a:lnTo>
                      <a:pt x="22" y="64"/>
                    </a:lnTo>
                    <a:lnTo>
                      <a:pt x="26" y="66"/>
                    </a:lnTo>
                    <a:lnTo>
                      <a:pt x="30" y="68"/>
                    </a:lnTo>
                    <a:lnTo>
                      <a:pt x="34" y="68"/>
                    </a:lnTo>
                    <a:lnTo>
                      <a:pt x="39" y="68"/>
                    </a:lnTo>
                    <a:lnTo>
                      <a:pt x="43" y="66"/>
                    </a:lnTo>
                    <a:lnTo>
                      <a:pt x="47" y="64"/>
                    </a:lnTo>
                    <a:lnTo>
                      <a:pt x="50" y="61"/>
                    </a:lnTo>
                    <a:lnTo>
                      <a:pt x="54" y="57"/>
                    </a:lnTo>
                    <a:lnTo>
                      <a:pt x="57" y="52"/>
                    </a:lnTo>
                    <a:lnTo>
                      <a:pt x="58" y="47"/>
                    </a:lnTo>
                    <a:lnTo>
                      <a:pt x="61" y="41"/>
                    </a:lnTo>
                    <a:lnTo>
                      <a:pt x="61" y="34"/>
                    </a:lnTo>
                    <a:lnTo>
                      <a:pt x="61" y="28"/>
                    </a:lnTo>
                    <a:lnTo>
                      <a:pt x="61" y="24"/>
                    </a:lnTo>
                    <a:lnTo>
                      <a:pt x="58" y="20"/>
                    </a:lnTo>
                    <a:lnTo>
                      <a:pt x="57" y="18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5" y="13"/>
                    </a:lnTo>
                    <a:lnTo>
                      <a:pt x="40" y="14"/>
                    </a:lnTo>
                    <a:lnTo>
                      <a:pt x="35" y="15"/>
                    </a:lnTo>
                    <a:lnTo>
                      <a:pt x="32" y="18"/>
                    </a:lnTo>
                    <a:lnTo>
                      <a:pt x="27" y="20"/>
                    </a:lnTo>
                    <a:lnTo>
                      <a:pt x="24" y="24"/>
                    </a:lnTo>
                    <a:lnTo>
                      <a:pt x="22" y="26"/>
                    </a:lnTo>
                    <a:lnTo>
                      <a:pt x="21" y="28"/>
                    </a:lnTo>
                    <a:lnTo>
                      <a:pt x="19" y="34"/>
                    </a:lnTo>
                    <a:lnTo>
                      <a:pt x="18" y="41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67"/>
              <p:cNvSpPr>
                <a:spLocks noEditPoints="1"/>
              </p:cNvSpPr>
              <p:nvPr/>
            </p:nvSpPr>
            <p:spPr bwMode="auto">
              <a:xfrm>
                <a:off x="5388" y="3850"/>
                <a:ext cx="75" cy="81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15" y="0"/>
                  </a:cxn>
                  <a:cxn ang="0">
                    <a:pos x="48" y="0"/>
                  </a:cxn>
                  <a:cxn ang="0">
                    <a:pos x="59" y="0"/>
                  </a:cxn>
                  <a:cxn ang="0">
                    <a:pos x="63" y="1"/>
                  </a:cxn>
                  <a:cxn ang="0">
                    <a:pos x="66" y="2"/>
                  </a:cxn>
                  <a:cxn ang="0">
                    <a:pos x="69" y="4"/>
                  </a:cxn>
                  <a:cxn ang="0">
                    <a:pos x="70" y="5"/>
                  </a:cxn>
                  <a:cxn ang="0">
                    <a:pos x="72" y="7"/>
                  </a:cxn>
                  <a:cxn ang="0">
                    <a:pos x="73" y="9"/>
                  </a:cxn>
                  <a:cxn ang="0">
                    <a:pos x="74" y="12"/>
                  </a:cxn>
                  <a:cxn ang="0">
                    <a:pos x="75" y="16"/>
                  </a:cxn>
                  <a:cxn ang="0">
                    <a:pos x="75" y="19"/>
                  </a:cxn>
                  <a:cxn ang="0">
                    <a:pos x="74" y="23"/>
                  </a:cxn>
                  <a:cxn ang="0">
                    <a:pos x="73" y="26"/>
                  </a:cxn>
                  <a:cxn ang="0">
                    <a:pos x="72" y="31"/>
                  </a:cxn>
                  <a:cxn ang="0">
                    <a:pos x="70" y="35"/>
                  </a:cxn>
                  <a:cxn ang="0">
                    <a:pos x="66" y="38"/>
                  </a:cxn>
                  <a:cxn ang="0">
                    <a:pos x="62" y="41"/>
                  </a:cxn>
                  <a:cxn ang="0">
                    <a:pos x="59" y="42"/>
                  </a:cxn>
                  <a:cxn ang="0">
                    <a:pos x="54" y="44"/>
                  </a:cxn>
                  <a:cxn ang="0">
                    <a:pos x="49" y="46"/>
                  </a:cxn>
                  <a:cxn ang="0">
                    <a:pos x="53" y="48"/>
                  </a:cxn>
                  <a:cxn ang="0">
                    <a:pos x="57" y="52"/>
                  </a:cxn>
                  <a:cxn ang="0">
                    <a:pos x="60" y="57"/>
                  </a:cxn>
                  <a:cxn ang="0">
                    <a:pos x="63" y="65"/>
                  </a:cxn>
                  <a:cxn ang="0">
                    <a:pos x="70" y="81"/>
                  </a:cxn>
                  <a:cxn ang="0">
                    <a:pos x="51" y="81"/>
                  </a:cxn>
                  <a:cxn ang="0">
                    <a:pos x="42" y="64"/>
                  </a:cxn>
                  <a:cxn ang="0">
                    <a:pos x="36" y="52"/>
                  </a:cxn>
                  <a:cxn ang="0">
                    <a:pos x="34" y="49"/>
                  </a:cxn>
                  <a:cxn ang="0">
                    <a:pos x="32" y="48"/>
                  </a:cxn>
                  <a:cxn ang="0">
                    <a:pos x="30" y="47"/>
                  </a:cxn>
                  <a:cxn ang="0">
                    <a:pos x="24" y="47"/>
                  </a:cxn>
                  <a:cxn ang="0">
                    <a:pos x="22" y="47"/>
                  </a:cxn>
                  <a:cxn ang="0">
                    <a:pos x="15" y="81"/>
                  </a:cxn>
                  <a:cxn ang="0">
                    <a:pos x="0" y="81"/>
                  </a:cxn>
                  <a:cxn ang="0">
                    <a:pos x="24" y="34"/>
                  </a:cxn>
                  <a:cxn ang="0">
                    <a:pos x="36" y="34"/>
                  </a:cxn>
                  <a:cxn ang="0">
                    <a:pos x="44" y="34"/>
                  </a:cxn>
                  <a:cxn ang="0">
                    <a:pos x="49" y="34"/>
                  </a:cxn>
                  <a:cxn ang="0">
                    <a:pos x="53" y="33"/>
                  </a:cxn>
                  <a:cxn ang="0">
                    <a:pos x="55" y="30"/>
                  </a:cxn>
                  <a:cxn ang="0">
                    <a:pos x="57" y="29"/>
                  </a:cxn>
                  <a:cxn ang="0">
                    <a:pos x="57" y="27"/>
                  </a:cxn>
                  <a:cxn ang="0">
                    <a:pos x="59" y="24"/>
                  </a:cxn>
                  <a:cxn ang="0">
                    <a:pos x="59" y="21"/>
                  </a:cxn>
                  <a:cxn ang="0">
                    <a:pos x="57" y="18"/>
                  </a:cxn>
                  <a:cxn ang="0">
                    <a:pos x="57" y="17"/>
                  </a:cxn>
                  <a:cxn ang="0">
                    <a:pos x="57" y="16"/>
                  </a:cxn>
                  <a:cxn ang="0">
                    <a:pos x="53" y="15"/>
                  </a:cxn>
                  <a:cxn ang="0">
                    <a:pos x="49" y="13"/>
                  </a:cxn>
                  <a:cxn ang="0">
                    <a:pos x="41" y="13"/>
                  </a:cxn>
                  <a:cxn ang="0">
                    <a:pos x="28" y="13"/>
                  </a:cxn>
                  <a:cxn ang="0">
                    <a:pos x="24" y="34"/>
                  </a:cxn>
                </a:cxnLst>
                <a:rect l="0" t="0" r="r" b="b"/>
                <a:pathLst>
                  <a:path w="75" h="81">
                    <a:moveTo>
                      <a:pt x="0" y="81"/>
                    </a:moveTo>
                    <a:lnTo>
                      <a:pt x="15" y="0"/>
                    </a:lnTo>
                    <a:lnTo>
                      <a:pt x="48" y="0"/>
                    </a:lnTo>
                    <a:lnTo>
                      <a:pt x="59" y="0"/>
                    </a:lnTo>
                    <a:lnTo>
                      <a:pt x="63" y="1"/>
                    </a:lnTo>
                    <a:lnTo>
                      <a:pt x="66" y="2"/>
                    </a:lnTo>
                    <a:lnTo>
                      <a:pt x="69" y="4"/>
                    </a:lnTo>
                    <a:lnTo>
                      <a:pt x="70" y="5"/>
                    </a:lnTo>
                    <a:lnTo>
                      <a:pt x="72" y="7"/>
                    </a:lnTo>
                    <a:lnTo>
                      <a:pt x="73" y="9"/>
                    </a:lnTo>
                    <a:lnTo>
                      <a:pt x="74" y="12"/>
                    </a:lnTo>
                    <a:lnTo>
                      <a:pt x="75" y="16"/>
                    </a:lnTo>
                    <a:lnTo>
                      <a:pt x="75" y="19"/>
                    </a:lnTo>
                    <a:lnTo>
                      <a:pt x="74" y="23"/>
                    </a:lnTo>
                    <a:lnTo>
                      <a:pt x="73" y="26"/>
                    </a:lnTo>
                    <a:lnTo>
                      <a:pt x="72" y="31"/>
                    </a:lnTo>
                    <a:lnTo>
                      <a:pt x="70" y="35"/>
                    </a:lnTo>
                    <a:lnTo>
                      <a:pt x="66" y="38"/>
                    </a:lnTo>
                    <a:lnTo>
                      <a:pt x="62" y="41"/>
                    </a:lnTo>
                    <a:lnTo>
                      <a:pt x="59" y="42"/>
                    </a:lnTo>
                    <a:lnTo>
                      <a:pt x="54" y="44"/>
                    </a:lnTo>
                    <a:lnTo>
                      <a:pt x="49" y="46"/>
                    </a:lnTo>
                    <a:lnTo>
                      <a:pt x="53" y="48"/>
                    </a:lnTo>
                    <a:lnTo>
                      <a:pt x="57" y="52"/>
                    </a:lnTo>
                    <a:lnTo>
                      <a:pt x="60" y="57"/>
                    </a:lnTo>
                    <a:lnTo>
                      <a:pt x="63" y="65"/>
                    </a:lnTo>
                    <a:lnTo>
                      <a:pt x="70" y="81"/>
                    </a:lnTo>
                    <a:lnTo>
                      <a:pt x="51" y="81"/>
                    </a:lnTo>
                    <a:lnTo>
                      <a:pt x="42" y="64"/>
                    </a:lnTo>
                    <a:lnTo>
                      <a:pt x="36" y="52"/>
                    </a:lnTo>
                    <a:lnTo>
                      <a:pt x="34" y="49"/>
                    </a:lnTo>
                    <a:lnTo>
                      <a:pt x="32" y="48"/>
                    </a:lnTo>
                    <a:lnTo>
                      <a:pt x="30" y="47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15" y="81"/>
                    </a:lnTo>
                    <a:lnTo>
                      <a:pt x="0" y="81"/>
                    </a:lnTo>
                    <a:close/>
                    <a:moveTo>
                      <a:pt x="24" y="34"/>
                    </a:moveTo>
                    <a:lnTo>
                      <a:pt x="36" y="34"/>
                    </a:lnTo>
                    <a:lnTo>
                      <a:pt x="44" y="34"/>
                    </a:lnTo>
                    <a:lnTo>
                      <a:pt x="49" y="34"/>
                    </a:lnTo>
                    <a:lnTo>
                      <a:pt x="53" y="33"/>
                    </a:lnTo>
                    <a:lnTo>
                      <a:pt x="55" y="30"/>
                    </a:lnTo>
                    <a:lnTo>
                      <a:pt x="57" y="29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59" y="21"/>
                    </a:lnTo>
                    <a:lnTo>
                      <a:pt x="57" y="18"/>
                    </a:lnTo>
                    <a:lnTo>
                      <a:pt x="57" y="17"/>
                    </a:lnTo>
                    <a:lnTo>
                      <a:pt x="57" y="16"/>
                    </a:lnTo>
                    <a:lnTo>
                      <a:pt x="53" y="15"/>
                    </a:lnTo>
                    <a:lnTo>
                      <a:pt x="49" y="13"/>
                    </a:lnTo>
                    <a:lnTo>
                      <a:pt x="41" y="13"/>
                    </a:lnTo>
                    <a:lnTo>
                      <a:pt x="28" y="13"/>
                    </a:lnTo>
                    <a:lnTo>
                      <a:pt x="24" y="34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68"/>
              <p:cNvSpPr>
                <a:spLocks/>
              </p:cNvSpPr>
              <p:nvPr/>
            </p:nvSpPr>
            <p:spPr bwMode="auto">
              <a:xfrm>
                <a:off x="5474" y="3850"/>
                <a:ext cx="74" cy="81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16" y="0"/>
                  </a:cxn>
                  <a:cxn ang="0">
                    <a:pos x="74" y="0"/>
                  </a:cxn>
                  <a:cxn ang="0">
                    <a:pos x="71" y="13"/>
                  </a:cxn>
                  <a:cxn ang="0">
                    <a:pos x="29" y="13"/>
                  </a:cxn>
                  <a:cxn ang="0">
                    <a:pos x="25" y="31"/>
                  </a:cxn>
                  <a:cxn ang="0">
                    <a:pos x="64" y="31"/>
                  </a:cxn>
                  <a:cxn ang="0">
                    <a:pos x="62" y="44"/>
                  </a:cxn>
                  <a:cxn ang="0">
                    <a:pos x="23" y="44"/>
                  </a:cxn>
                  <a:cxn ang="0">
                    <a:pos x="19" y="68"/>
                  </a:cxn>
                  <a:cxn ang="0">
                    <a:pos x="62" y="68"/>
                  </a:cxn>
                  <a:cxn ang="0">
                    <a:pos x="60" y="81"/>
                  </a:cxn>
                  <a:cxn ang="0">
                    <a:pos x="0" y="81"/>
                  </a:cxn>
                </a:cxnLst>
                <a:rect l="0" t="0" r="r" b="b"/>
                <a:pathLst>
                  <a:path w="74" h="81">
                    <a:moveTo>
                      <a:pt x="0" y="81"/>
                    </a:moveTo>
                    <a:lnTo>
                      <a:pt x="16" y="0"/>
                    </a:lnTo>
                    <a:lnTo>
                      <a:pt x="74" y="0"/>
                    </a:lnTo>
                    <a:lnTo>
                      <a:pt x="71" y="13"/>
                    </a:lnTo>
                    <a:lnTo>
                      <a:pt x="29" y="13"/>
                    </a:lnTo>
                    <a:lnTo>
                      <a:pt x="25" y="31"/>
                    </a:lnTo>
                    <a:lnTo>
                      <a:pt x="64" y="31"/>
                    </a:lnTo>
                    <a:lnTo>
                      <a:pt x="62" y="44"/>
                    </a:lnTo>
                    <a:lnTo>
                      <a:pt x="23" y="44"/>
                    </a:lnTo>
                    <a:lnTo>
                      <a:pt x="19" y="68"/>
                    </a:lnTo>
                    <a:lnTo>
                      <a:pt x="62" y="68"/>
                    </a:lnTo>
                    <a:lnTo>
                      <a:pt x="60" y="81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69"/>
              <p:cNvSpPr>
                <a:spLocks noEditPoints="1"/>
              </p:cNvSpPr>
              <p:nvPr/>
            </p:nvSpPr>
            <p:spPr bwMode="auto">
              <a:xfrm>
                <a:off x="5558" y="3849"/>
                <a:ext cx="78" cy="89"/>
              </a:xfrm>
              <a:custGeom>
                <a:avLst/>
                <a:gdLst/>
                <a:ahLst/>
                <a:cxnLst>
                  <a:cxn ang="0">
                    <a:pos x="66" y="73"/>
                  </a:cxn>
                  <a:cxn ang="0">
                    <a:pos x="65" y="89"/>
                  </a:cxn>
                  <a:cxn ang="0">
                    <a:pos x="58" y="85"/>
                  </a:cxn>
                  <a:cxn ang="0">
                    <a:pos x="45" y="80"/>
                  </a:cxn>
                  <a:cxn ang="0">
                    <a:pos x="30" y="82"/>
                  </a:cxn>
                  <a:cxn ang="0">
                    <a:pos x="20" y="80"/>
                  </a:cxn>
                  <a:cxn ang="0">
                    <a:pos x="10" y="76"/>
                  </a:cxn>
                  <a:cxn ang="0">
                    <a:pos x="5" y="71"/>
                  </a:cxn>
                  <a:cxn ang="0">
                    <a:pos x="2" y="65"/>
                  </a:cxn>
                  <a:cxn ang="0">
                    <a:pos x="0" y="58"/>
                  </a:cxn>
                  <a:cxn ang="0">
                    <a:pos x="0" y="50"/>
                  </a:cxn>
                  <a:cxn ang="0">
                    <a:pos x="1" y="41"/>
                  </a:cxn>
                  <a:cxn ang="0">
                    <a:pos x="5" y="27"/>
                  </a:cxn>
                  <a:cxn ang="0">
                    <a:pos x="12" y="15"/>
                  </a:cxn>
                  <a:cxn ang="0">
                    <a:pos x="23" y="6"/>
                  </a:cxn>
                  <a:cxn ang="0">
                    <a:pos x="39" y="0"/>
                  </a:cxn>
                  <a:cxn ang="0">
                    <a:pos x="54" y="0"/>
                  </a:cxn>
                  <a:cxn ang="0">
                    <a:pos x="62" y="2"/>
                  </a:cxn>
                  <a:cxn ang="0">
                    <a:pos x="70" y="7"/>
                  </a:cxn>
                  <a:cxn ang="0">
                    <a:pos x="75" y="13"/>
                  </a:cxn>
                  <a:cxn ang="0">
                    <a:pos x="78" y="23"/>
                  </a:cxn>
                  <a:cxn ang="0">
                    <a:pos x="78" y="31"/>
                  </a:cxn>
                  <a:cxn ang="0">
                    <a:pos x="77" y="41"/>
                  </a:cxn>
                  <a:cxn ang="0">
                    <a:pos x="71" y="57"/>
                  </a:cxn>
                  <a:cxn ang="0">
                    <a:pos x="62" y="70"/>
                  </a:cxn>
                  <a:cxn ang="0">
                    <a:pos x="54" y="57"/>
                  </a:cxn>
                  <a:cxn ang="0">
                    <a:pos x="59" y="47"/>
                  </a:cxn>
                  <a:cxn ang="0">
                    <a:pos x="62" y="34"/>
                  </a:cxn>
                  <a:cxn ang="0">
                    <a:pos x="60" y="24"/>
                  </a:cxn>
                  <a:cxn ang="0">
                    <a:pos x="55" y="18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30" y="18"/>
                  </a:cxn>
                  <a:cxn ang="0">
                    <a:pos x="23" y="24"/>
                  </a:cxn>
                  <a:cxn ang="0">
                    <a:pos x="21" y="28"/>
                  </a:cxn>
                  <a:cxn ang="0">
                    <a:pos x="17" y="41"/>
                  </a:cxn>
                  <a:cxn ang="0">
                    <a:pos x="16" y="53"/>
                  </a:cxn>
                  <a:cxn ang="0">
                    <a:pos x="20" y="62"/>
                  </a:cxn>
                  <a:cxn ang="0">
                    <a:pos x="26" y="66"/>
                  </a:cxn>
                  <a:cxn ang="0">
                    <a:pos x="33" y="68"/>
                  </a:cxn>
                  <a:cxn ang="0">
                    <a:pos x="40" y="66"/>
                  </a:cxn>
                  <a:cxn ang="0">
                    <a:pos x="31" y="62"/>
                  </a:cxn>
                  <a:cxn ang="0">
                    <a:pos x="45" y="56"/>
                  </a:cxn>
                </a:cxnLst>
                <a:rect l="0" t="0" r="r" b="b"/>
                <a:pathLst>
                  <a:path w="78" h="89">
                    <a:moveTo>
                      <a:pt x="62" y="70"/>
                    </a:moveTo>
                    <a:lnTo>
                      <a:pt x="66" y="73"/>
                    </a:lnTo>
                    <a:lnTo>
                      <a:pt x="72" y="77"/>
                    </a:lnTo>
                    <a:lnTo>
                      <a:pt x="65" y="89"/>
                    </a:lnTo>
                    <a:lnTo>
                      <a:pt x="62" y="88"/>
                    </a:lnTo>
                    <a:lnTo>
                      <a:pt x="58" y="85"/>
                    </a:lnTo>
                    <a:lnTo>
                      <a:pt x="50" y="78"/>
                    </a:lnTo>
                    <a:lnTo>
                      <a:pt x="45" y="80"/>
                    </a:lnTo>
                    <a:lnTo>
                      <a:pt x="40" y="80"/>
                    </a:lnTo>
                    <a:lnTo>
                      <a:pt x="30" y="82"/>
                    </a:lnTo>
                    <a:lnTo>
                      <a:pt x="23" y="82"/>
                    </a:lnTo>
                    <a:lnTo>
                      <a:pt x="20" y="80"/>
                    </a:lnTo>
                    <a:lnTo>
                      <a:pt x="16" y="79"/>
                    </a:lnTo>
                    <a:lnTo>
                      <a:pt x="10" y="76"/>
                    </a:lnTo>
                    <a:lnTo>
                      <a:pt x="8" y="73"/>
                    </a:lnTo>
                    <a:lnTo>
                      <a:pt x="5" y="71"/>
                    </a:lnTo>
                    <a:lnTo>
                      <a:pt x="3" y="69"/>
                    </a:lnTo>
                    <a:lnTo>
                      <a:pt x="2" y="65"/>
                    </a:lnTo>
                    <a:lnTo>
                      <a:pt x="1" y="62"/>
                    </a:lnTo>
                    <a:lnTo>
                      <a:pt x="0" y="58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1" y="41"/>
                    </a:lnTo>
                    <a:lnTo>
                      <a:pt x="3" y="31"/>
                    </a:lnTo>
                    <a:lnTo>
                      <a:pt x="5" y="27"/>
                    </a:lnTo>
                    <a:lnTo>
                      <a:pt x="6" y="23"/>
                    </a:lnTo>
                    <a:lnTo>
                      <a:pt x="12" y="15"/>
                    </a:lnTo>
                    <a:lnTo>
                      <a:pt x="17" y="10"/>
                    </a:lnTo>
                    <a:lnTo>
                      <a:pt x="23" y="6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7" y="0"/>
                    </a:lnTo>
                    <a:lnTo>
                      <a:pt x="54" y="0"/>
                    </a:lnTo>
                    <a:lnTo>
                      <a:pt x="58" y="1"/>
                    </a:lnTo>
                    <a:lnTo>
                      <a:pt x="62" y="2"/>
                    </a:lnTo>
                    <a:lnTo>
                      <a:pt x="67" y="6"/>
                    </a:lnTo>
                    <a:lnTo>
                      <a:pt x="70" y="7"/>
                    </a:lnTo>
                    <a:lnTo>
                      <a:pt x="72" y="9"/>
                    </a:lnTo>
                    <a:lnTo>
                      <a:pt x="75" y="13"/>
                    </a:lnTo>
                    <a:lnTo>
                      <a:pt x="76" y="15"/>
                    </a:lnTo>
                    <a:lnTo>
                      <a:pt x="78" y="23"/>
                    </a:lnTo>
                    <a:lnTo>
                      <a:pt x="78" y="27"/>
                    </a:lnTo>
                    <a:lnTo>
                      <a:pt x="78" y="31"/>
                    </a:lnTo>
                    <a:lnTo>
                      <a:pt x="78" y="36"/>
                    </a:lnTo>
                    <a:lnTo>
                      <a:pt x="77" y="41"/>
                    </a:lnTo>
                    <a:lnTo>
                      <a:pt x="75" y="50"/>
                    </a:lnTo>
                    <a:lnTo>
                      <a:pt x="71" y="57"/>
                    </a:lnTo>
                    <a:lnTo>
                      <a:pt x="67" y="64"/>
                    </a:lnTo>
                    <a:lnTo>
                      <a:pt x="62" y="70"/>
                    </a:lnTo>
                    <a:close/>
                    <a:moveTo>
                      <a:pt x="51" y="60"/>
                    </a:moveTo>
                    <a:lnTo>
                      <a:pt x="54" y="57"/>
                    </a:lnTo>
                    <a:lnTo>
                      <a:pt x="56" y="52"/>
                    </a:lnTo>
                    <a:lnTo>
                      <a:pt x="59" y="47"/>
                    </a:lnTo>
                    <a:lnTo>
                      <a:pt x="60" y="41"/>
                    </a:lnTo>
                    <a:lnTo>
                      <a:pt x="62" y="34"/>
                    </a:lnTo>
                    <a:lnTo>
                      <a:pt x="62" y="28"/>
                    </a:lnTo>
                    <a:lnTo>
                      <a:pt x="60" y="24"/>
                    </a:lnTo>
                    <a:lnTo>
                      <a:pt x="59" y="20"/>
                    </a:lnTo>
                    <a:lnTo>
                      <a:pt x="55" y="18"/>
                    </a:lnTo>
                    <a:lnTo>
                      <a:pt x="53" y="15"/>
                    </a:lnTo>
                    <a:lnTo>
                      <a:pt x="48" y="14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5" y="15"/>
                    </a:lnTo>
                    <a:lnTo>
                      <a:pt x="30" y="18"/>
                    </a:lnTo>
                    <a:lnTo>
                      <a:pt x="27" y="20"/>
                    </a:lnTo>
                    <a:lnTo>
                      <a:pt x="23" y="24"/>
                    </a:lnTo>
                    <a:lnTo>
                      <a:pt x="22" y="26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7" y="41"/>
                    </a:lnTo>
                    <a:lnTo>
                      <a:pt x="16" y="47"/>
                    </a:lnTo>
                    <a:lnTo>
                      <a:pt x="16" y="53"/>
                    </a:lnTo>
                    <a:lnTo>
                      <a:pt x="17" y="58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6" y="66"/>
                    </a:lnTo>
                    <a:lnTo>
                      <a:pt x="29" y="68"/>
                    </a:lnTo>
                    <a:lnTo>
                      <a:pt x="33" y="68"/>
                    </a:lnTo>
                    <a:lnTo>
                      <a:pt x="37" y="68"/>
                    </a:lnTo>
                    <a:lnTo>
                      <a:pt x="40" y="66"/>
                    </a:lnTo>
                    <a:lnTo>
                      <a:pt x="35" y="64"/>
                    </a:lnTo>
                    <a:lnTo>
                      <a:pt x="31" y="62"/>
                    </a:lnTo>
                    <a:lnTo>
                      <a:pt x="38" y="53"/>
                    </a:lnTo>
                    <a:lnTo>
                      <a:pt x="45" y="56"/>
                    </a:lnTo>
                    <a:lnTo>
                      <a:pt x="51" y="6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70"/>
              <p:cNvSpPr>
                <a:spLocks/>
              </p:cNvSpPr>
              <p:nvPr/>
            </p:nvSpPr>
            <p:spPr bwMode="auto">
              <a:xfrm>
                <a:off x="5073" y="3921"/>
                <a:ext cx="93" cy="178"/>
              </a:xfrm>
              <a:custGeom>
                <a:avLst/>
                <a:gdLst/>
                <a:ahLst/>
                <a:cxnLst>
                  <a:cxn ang="0">
                    <a:pos x="87" y="178"/>
                  </a:cxn>
                  <a:cxn ang="0">
                    <a:pos x="62" y="152"/>
                  </a:cxn>
                  <a:cxn ang="0">
                    <a:pos x="41" y="125"/>
                  </a:cxn>
                  <a:cxn ang="0">
                    <a:pos x="25" y="99"/>
                  </a:cxn>
                  <a:cxn ang="0">
                    <a:pos x="12" y="73"/>
                  </a:cxn>
                  <a:cxn ang="0">
                    <a:pos x="3" y="52"/>
                  </a:cxn>
                  <a:cxn ang="0">
                    <a:pos x="0" y="29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4"/>
                  </a:cxn>
                  <a:cxn ang="0">
                    <a:pos x="7" y="17"/>
                  </a:cxn>
                  <a:cxn ang="0">
                    <a:pos x="7" y="29"/>
                  </a:cxn>
                  <a:cxn ang="0">
                    <a:pos x="10" y="49"/>
                  </a:cxn>
                  <a:cxn ang="0">
                    <a:pos x="19" y="70"/>
                  </a:cxn>
                  <a:cxn ang="0">
                    <a:pos x="32" y="94"/>
                  </a:cxn>
                  <a:cxn ang="0">
                    <a:pos x="47" y="118"/>
                  </a:cxn>
                  <a:cxn ang="0">
                    <a:pos x="67" y="146"/>
                  </a:cxn>
                  <a:cxn ang="0">
                    <a:pos x="93" y="172"/>
                  </a:cxn>
                  <a:cxn ang="0">
                    <a:pos x="87" y="178"/>
                  </a:cxn>
                </a:cxnLst>
                <a:rect l="0" t="0" r="r" b="b"/>
                <a:pathLst>
                  <a:path w="93" h="178">
                    <a:moveTo>
                      <a:pt x="87" y="178"/>
                    </a:moveTo>
                    <a:lnTo>
                      <a:pt x="62" y="152"/>
                    </a:lnTo>
                    <a:lnTo>
                      <a:pt x="41" y="125"/>
                    </a:lnTo>
                    <a:lnTo>
                      <a:pt x="25" y="99"/>
                    </a:lnTo>
                    <a:lnTo>
                      <a:pt x="12" y="73"/>
                    </a:lnTo>
                    <a:lnTo>
                      <a:pt x="3" y="52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4"/>
                    </a:lnTo>
                    <a:lnTo>
                      <a:pt x="7" y="17"/>
                    </a:lnTo>
                    <a:lnTo>
                      <a:pt x="7" y="29"/>
                    </a:lnTo>
                    <a:lnTo>
                      <a:pt x="10" y="49"/>
                    </a:lnTo>
                    <a:lnTo>
                      <a:pt x="19" y="70"/>
                    </a:lnTo>
                    <a:lnTo>
                      <a:pt x="32" y="94"/>
                    </a:lnTo>
                    <a:lnTo>
                      <a:pt x="47" y="118"/>
                    </a:lnTo>
                    <a:lnTo>
                      <a:pt x="67" y="146"/>
                    </a:lnTo>
                    <a:lnTo>
                      <a:pt x="93" y="172"/>
                    </a:lnTo>
                    <a:lnTo>
                      <a:pt x="87" y="178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71"/>
              <p:cNvSpPr>
                <a:spLocks/>
              </p:cNvSpPr>
              <p:nvPr/>
            </p:nvSpPr>
            <p:spPr bwMode="auto">
              <a:xfrm>
                <a:off x="5081" y="3912"/>
                <a:ext cx="172" cy="9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3" y="1"/>
                  </a:cxn>
                  <a:cxn ang="0">
                    <a:pos x="29" y="0"/>
                  </a:cxn>
                  <a:cxn ang="0">
                    <a:pos x="47" y="4"/>
                  </a:cxn>
                  <a:cxn ang="0">
                    <a:pos x="71" y="13"/>
                  </a:cxn>
                  <a:cxn ang="0">
                    <a:pos x="95" y="27"/>
                  </a:cxn>
                  <a:cxn ang="0">
                    <a:pos x="120" y="43"/>
                  </a:cxn>
                  <a:cxn ang="0">
                    <a:pos x="145" y="66"/>
                  </a:cxn>
                  <a:cxn ang="0">
                    <a:pos x="172" y="91"/>
                  </a:cxn>
                  <a:cxn ang="0">
                    <a:pos x="165" y="97"/>
                  </a:cxn>
                  <a:cxn ang="0">
                    <a:pos x="139" y="72"/>
                  </a:cxn>
                  <a:cxn ang="0">
                    <a:pos x="115" y="50"/>
                  </a:cxn>
                  <a:cxn ang="0">
                    <a:pos x="90" y="34"/>
                  </a:cxn>
                  <a:cxn ang="0">
                    <a:pos x="66" y="21"/>
                  </a:cxn>
                  <a:cxn ang="0">
                    <a:pos x="46" y="12"/>
                  </a:cxn>
                  <a:cxn ang="0">
                    <a:pos x="28" y="9"/>
                  </a:cxn>
                  <a:cxn ang="0">
                    <a:pos x="15" y="10"/>
                  </a:cxn>
                  <a:cxn ang="0">
                    <a:pos x="5" y="14"/>
                  </a:cxn>
                  <a:cxn ang="0">
                    <a:pos x="0" y="7"/>
                  </a:cxn>
                </a:cxnLst>
                <a:rect l="0" t="0" r="r" b="b"/>
                <a:pathLst>
                  <a:path w="172" h="97">
                    <a:moveTo>
                      <a:pt x="0" y="7"/>
                    </a:moveTo>
                    <a:lnTo>
                      <a:pt x="13" y="1"/>
                    </a:lnTo>
                    <a:lnTo>
                      <a:pt x="29" y="0"/>
                    </a:lnTo>
                    <a:lnTo>
                      <a:pt x="47" y="4"/>
                    </a:lnTo>
                    <a:lnTo>
                      <a:pt x="71" y="13"/>
                    </a:lnTo>
                    <a:lnTo>
                      <a:pt x="95" y="27"/>
                    </a:lnTo>
                    <a:lnTo>
                      <a:pt x="120" y="43"/>
                    </a:lnTo>
                    <a:lnTo>
                      <a:pt x="145" y="66"/>
                    </a:lnTo>
                    <a:lnTo>
                      <a:pt x="172" y="91"/>
                    </a:lnTo>
                    <a:lnTo>
                      <a:pt x="165" y="97"/>
                    </a:lnTo>
                    <a:lnTo>
                      <a:pt x="139" y="72"/>
                    </a:lnTo>
                    <a:lnTo>
                      <a:pt x="115" y="50"/>
                    </a:lnTo>
                    <a:lnTo>
                      <a:pt x="90" y="34"/>
                    </a:lnTo>
                    <a:lnTo>
                      <a:pt x="66" y="21"/>
                    </a:lnTo>
                    <a:lnTo>
                      <a:pt x="46" y="12"/>
                    </a:lnTo>
                    <a:lnTo>
                      <a:pt x="28" y="9"/>
                    </a:lnTo>
                    <a:lnTo>
                      <a:pt x="15" y="10"/>
                    </a:lnTo>
                    <a:lnTo>
                      <a:pt x="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72"/>
              <p:cNvSpPr>
                <a:spLocks/>
              </p:cNvSpPr>
              <p:nvPr/>
            </p:nvSpPr>
            <p:spPr bwMode="auto">
              <a:xfrm>
                <a:off x="5080" y="3919"/>
                <a:ext cx="8" cy="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0"/>
                  </a:cxn>
                  <a:cxn ang="0">
                    <a:pos x="6" y="8"/>
                  </a:cxn>
                  <a:cxn ang="0">
                    <a:pos x="8" y="7"/>
                  </a:cxn>
                  <a:cxn ang="0">
                    <a:pos x="0" y="2"/>
                  </a:cxn>
                </a:cxnLst>
                <a:rect l="0" t="0" r="r" b="b"/>
                <a:pathLst>
                  <a:path w="8" h="8">
                    <a:moveTo>
                      <a:pt x="0" y="2"/>
                    </a:moveTo>
                    <a:lnTo>
                      <a:pt x="1" y="0"/>
                    </a:lnTo>
                    <a:lnTo>
                      <a:pt x="6" y="8"/>
                    </a:lnTo>
                    <a:lnTo>
                      <a:pt x="8" y="7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73"/>
              <p:cNvSpPr>
                <a:spLocks/>
              </p:cNvSpPr>
              <p:nvPr/>
            </p:nvSpPr>
            <p:spPr bwMode="auto">
              <a:xfrm>
                <a:off x="5247" y="4003"/>
                <a:ext cx="94" cy="17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0" y="26"/>
                  </a:cxn>
                  <a:cxn ang="0">
                    <a:pos x="51" y="52"/>
                  </a:cxn>
                  <a:cxn ang="0">
                    <a:pos x="69" y="79"/>
                  </a:cxn>
                  <a:cxn ang="0">
                    <a:pos x="81" y="102"/>
                  </a:cxn>
                  <a:cxn ang="0">
                    <a:pos x="90" y="128"/>
                  </a:cxn>
                  <a:cxn ang="0">
                    <a:pos x="94" y="147"/>
                  </a:cxn>
                  <a:cxn ang="0">
                    <a:pos x="92" y="164"/>
                  </a:cxn>
                  <a:cxn ang="0">
                    <a:pos x="86" y="178"/>
                  </a:cxn>
                  <a:cxn ang="0">
                    <a:pos x="79" y="173"/>
                  </a:cxn>
                  <a:cxn ang="0">
                    <a:pos x="84" y="163"/>
                  </a:cxn>
                  <a:cxn ang="0">
                    <a:pos x="85" y="148"/>
                  </a:cxn>
                  <a:cxn ang="0">
                    <a:pos x="82" y="129"/>
                  </a:cxn>
                  <a:cxn ang="0">
                    <a:pos x="73" y="107"/>
                  </a:cxn>
                  <a:cxn ang="0">
                    <a:pos x="62" y="84"/>
                  </a:cxn>
                  <a:cxn ang="0">
                    <a:pos x="44" y="57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7" y="0"/>
                  </a:cxn>
                </a:cxnLst>
                <a:rect l="0" t="0" r="r" b="b"/>
                <a:pathLst>
                  <a:path w="94" h="178">
                    <a:moveTo>
                      <a:pt x="7" y="0"/>
                    </a:moveTo>
                    <a:lnTo>
                      <a:pt x="30" y="26"/>
                    </a:lnTo>
                    <a:lnTo>
                      <a:pt x="51" y="52"/>
                    </a:lnTo>
                    <a:lnTo>
                      <a:pt x="69" y="79"/>
                    </a:lnTo>
                    <a:lnTo>
                      <a:pt x="81" y="102"/>
                    </a:lnTo>
                    <a:lnTo>
                      <a:pt x="90" y="128"/>
                    </a:lnTo>
                    <a:lnTo>
                      <a:pt x="94" y="147"/>
                    </a:lnTo>
                    <a:lnTo>
                      <a:pt x="92" y="164"/>
                    </a:lnTo>
                    <a:lnTo>
                      <a:pt x="86" y="178"/>
                    </a:lnTo>
                    <a:lnTo>
                      <a:pt x="79" y="173"/>
                    </a:lnTo>
                    <a:lnTo>
                      <a:pt x="84" y="163"/>
                    </a:lnTo>
                    <a:lnTo>
                      <a:pt x="85" y="148"/>
                    </a:lnTo>
                    <a:lnTo>
                      <a:pt x="82" y="129"/>
                    </a:lnTo>
                    <a:lnTo>
                      <a:pt x="73" y="107"/>
                    </a:lnTo>
                    <a:lnTo>
                      <a:pt x="62" y="84"/>
                    </a:lnTo>
                    <a:lnTo>
                      <a:pt x="44" y="57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74"/>
              <p:cNvSpPr>
                <a:spLocks/>
              </p:cNvSpPr>
              <p:nvPr/>
            </p:nvSpPr>
            <p:spPr bwMode="auto">
              <a:xfrm>
                <a:off x="5247" y="4003"/>
                <a:ext cx="6" cy="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6"/>
                  </a:cxn>
                  <a:cxn ang="0">
                    <a:pos x="6" y="0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75"/>
              <p:cNvSpPr>
                <a:spLocks/>
              </p:cNvSpPr>
              <p:nvPr/>
            </p:nvSpPr>
            <p:spPr bwMode="auto">
              <a:xfrm>
                <a:off x="5159" y="4094"/>
                <a:ext cx="173" cy="96"/>
              </a:xfrm>
              <a:custGeom>
                <a:avLst/>
                <a:gdLst/>
                <a:ahLst/>
                <a:cxnLst>
                  <a:cxn ang="0">
                    <a:pos x="173" y="89"/>
                  </a:cxn>
                  <a:cxn ang="0">
                    <a:pos x="160" y="95"/>
                  </a:cxn>
                  <a:cxn ang="0">
                    <a:pos x="144" y="96"/>
                  </a:cxn>
                  <a:cxn ang="0">
                    <a:pos x="122" y="93"/>
                  </a:cxn>
                  <a:cxn ang="0">
                    <a:pos x="101" y="83"/>
                  </a:cxn>
                  <a:cxn ang="0">
                    <a:pos x="77" y="70"/>
                  </a:cxn>
                  <a:cxn ang="0">
                    <a:pos x="51" y="52"/>
                  </a:cxn>
                  <a:cxn ang="0">
                    <a:pos x="25" y="31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32" y="26"/>
                  </a:cxn>
                  <a:cxn ang="0">
                    <a:pos x="57" y="46"/>
                  </a:cxn>
                  <a:cxn ang="0">
                    <a:pos x="82" y="64"/>
                  </a:cxn>
                  <a:cxn ang="0">
                    <a:pos x="106" y="76"/>
                  </a:cxn>
                  <a:cxn ang="0">
                    <a:pos x="126" y="85"/>
                  </a:cxn>
                  <a:cxn ang="0">
                    <a:pos x="144" y="89"/>
                  </a:cxn>
                  <a:cxn ang="0">
                    <a:pos x="157" y="88"/>
                  </a:cxn>
                  <a:cxn ang="0">
                    <a:pos x="169" y="82"/>
                  </a:cxn>
                  <a:cxn ang="0">
                    <a:pos x="173" y="89"/>
                  </a:cxn>
                </a:cxnLst>
                <a:rect l="0" t="0" r="r" b="b"/>
                <a:pathLst>
                  <a:path w="173" h="96">
                    <a:moveTo>
                      <a:pt x="173" y="89"/>
                    </a:moveTo>
                    <a:lnTo>
                      <a:pt x="160" y="95"/>
                    </a:lnTo>
                    <a:lnTo>
                      <a:pt x="144" y="96"/>
                    </a:lnTo>
                    <a:lnTo>
                      <a:pt x="122" y="93"/>
                    </a:lnTo>
                    <a:lnTo>
                      <a:pt x="101" y="83"/>
                    </a:lnTo>
                    <a:lnTo>
                      <a:pt x="77" y="70"/>
                    </a:lnTo>
                    <a:lnTo>
                      <a:pt x="51" y="52"/>
                    </a:lnTo>
                    <a:lnTo>
                      <a:pt x="25" y="3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32" y="26"/>
                    </a:lnTo>
                    <a:lnTo>
                      <a:pt x="57" y="46"/>
                    </a:lnTo>
                    <a:lnTo>
                      <a:pt x="82" y="64"/>
                    </a:lnTo>
                    <a:lnTo>
                      <a:pt x="106" y="76"/>
                    </a:lnTo>
                    <a:lnTo>
                      <a:pt x="126" y="85"/>
                    </a:lnTo>
                    <a:lnTo>
                      <a:pt x="144" y="89"/>
                    </a:lnTo>
                    <a:lnTo>
                      <a:pt x="157" y="88"/>
                    </a:lnTo>
                    <a:lnTo>
                      <a:pt x="169" y="82"/>
                    </a:lnTo>
                    <a:lnTo>
                      <a:pt x="173" y="89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76"/>
              <p:cNvSpPr>
                <a:spLocks/>
              </p:cNvSpPr>
              <p:nvPr/>
            </p:nvSpPr>
            <p:spPr bwMode="auto">
              <a:xfrm>
                <a:off x="5326" y="4175"/>
                <a:ext cx="7" cy="7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6" y="7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7" y="6"/>
                  </a:cxn>
                </a:cxnLst>
                <a:rect l="0" t="0" r="r" b="b"/>
                <a:pathLst>
                  <a:path w="7" h="7">
                    <a:moveTo>
                      <a:pt x="7" y="6"/>
                    </a:moveTo>
                    <a:lnTo>
                      <a:pt x="6" y="7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77"/>
              <p:cNvSpPr>
                <a:spLocks/>
              </p:cNvSpPr>
              <p:nvPr/>
            </p:nvSpPr>
            <p:spPr bwMode="auto">
              <a:xfrm>
                <a:off x="5159" y="4094"/>
                <a:ext cx="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0" y="5"/>
                  </a:cxn>
                </a:cxnLst>
                <a:rect l="0" t="0" r="r" b="b"/>
                <a:pathLst>
                  <a:path w="7" h="5">
                    <a:moveTo>
                      <a:pt x="0" y="5"/>
                    </a:moveTo>
                    <a:lnTo>
                      <a:pt x="7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78"/>
              <p:cNvSpPr>
                <a:spLocks/>
              </p:cNvSpPr>
              <p:nvPr/>
            </p:nvSpPr>
            <p:spPr bwMode="auto">
              <a:xfrm>
                <a:off x="4717" y="3866"/>
                <a:ext cx="271" cy="28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35" y="24"/>
                  </a:cxn>
                  <a:cxn ang="0">
                    <a:pos x="135" y="28"/>
                  </a:cxn>
                  <a:cxn ang="0">
                    <a:pos x="271" y="28"/>
                  </a:cxn>
                  <a:cxn ang="0">
                    <a:pos x="262" y="0"/>
                  </a:cxn>
                  <a:cxn ang="0">
                    <a:pos x="8" y="0"/>
                  </a:cxn>
                  <a:cxn ang="0">
                    <a:pos x="0" y="24"/>
                  </a:cxn>
                </a:cxnLst>
                <a:rect l="0" t="0" r="r" b="b"/>
                <a:pathLst>
                  <a:path w="271" h="28">
                    <a:moveTo>
                      <a:pt x="0" y="24"/>
                    </a:moveTo>
                    <a:lnTo>
                      <a:pt x="135" y="24"/>
                    </a:lnTo>
                    <a:lnTo>
                      <a:pt x="135" y="28"/>
                    </a:lnTo>
                    <a:lnTo>
                      <a:pt x="271" y="28"/>
                    </a:lnTo>
                    <a:lnTo>
                      <a:pt x="262" y="0"/>
                    </a:lnTo>
                    <a:lnTo>
                      <a:pt x="8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79"/>
              <p:cNvSpPr>
                <a:spLocks/>
              </p:cNvSpPr>
              <p:nvPr/>
            </p:nvSpPr>
            <p:spPr bwMode="auto">
              <a:xfrm>
                <a:off x="4703" y="3905"/>
                <a:ext cx="302" cy="33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21"/>
                  </a:cxn>
                  <a:cxn ang="0">
                    <a:pos x="259" y="21"/>
                  </a:cxn>
                  <a:cxn ang="0">
                    <a:pos x="261" y="33"/>
                  </a:cxn>
                  <a:cxn ang="0">
                    <a:pos x="302" y="33"/>
                  </a:cxn>
                  <a:cxn ang="0">
                    <a:pos x="287" y="0"/>
                  </a:cxn>
                  <a:cxn ang="0">
                    <a:pos x="149" y="0"/>
                  </a:cxn>
                  <a:cxn ang="0">
                    <a:pos x="149" y="6"/>
                  </a:cxn>
                  <a:cxn ang="0">
                    <a:pos x="6" y="6"/>
                  </a:cxn>
                </a:cxnLst>
                <a:rect l="0" t="0" r="r" b="b"/>
                <a:pathLst>
                  <a:path w="302" h="33">
                    <a:moveTo>
                      <a:pt x="6" y="6"/>
                    </a:moveTo>
                    <a:lnTo>
                      <a:pt x="0" y="21"/>
                    </a:lnTo>
                    <a:lnTo>
                      <a:pt x="259" y="21"/>
                    </a:lnTo>
                    <a:lnTo>
                      <a:pt x="261" y="33"/>
                    </a:lnTo>
                    <a:lnTo>
                      <a:pt x="302" y="33"/>
                    </a:lnTo>
                    <a:lnTo>
                      <a:pt x="287" y="0"/>
                    </a:lnTo>
                    <a:lnTo>
                      <a:pt x="149" y="0"/>
                    </a:lnTo>
                    <a:lnTo>
                      <a:pt x="149" y="6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80"/>
              <p:cNvSpPr>
                <a:spLocks/>
              </p:cNvSpPr>
              <p:nvPr/>
            </p:nvSpPr>
            <p:spPr bwMode="auto">
              <a:xfrm>
                <a:off x="4688" y="3950"/>
                <a:ext cx="330" cy="31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164" y="6"/>
                  </a:cxn>
                  <a:cxn ang="0">
                    <a:pos x="164" y="0"/>
                  </a:cxn>
                  <a:cxn ang="0">
                    <a:pos x="318" y="0"/>
                  </a:cxn>
                  <a:cxn ang="0">
                    <a:pos x="330" y="31"/>
                  </a:cxn>
                  <a:cxn ang="0">
                    <a:pos x="275" y="31"/>
                  </a:cxn>
                  <a:cxn ang="0">
                    <a:pos x="271" y="27"/>
                  </a:cxn>
                  <a:cxn ang="0">
                    <a:pos x="0" y="27"/>
                  </a:cxn>
                  <a:cxn ang="0">
                    <a:pos x="7" y="6"/>
                  </a:cxn>
                </a:cxnLst>
                <a:rect l="0" t="0" r="r" b="b"/>
                <a:pathLst>
                  <a:path w="330" h="31">
                    <a:moveTo>
                      <a:pt x="7" y="6"/>
                    </a:moveTo>
                    <a:lnTo>
                      <a:pt x="164" y="6"/>
                    </a:lnTo>
                    <a:lnTo>
                      <a:pt x="164" y="0"/>
                    </a:lnTo>
                    <a:lnTo>
                      <a:pt x="318" y="0"/>
                    </a:lnTo>
                    <a:lnTo>
                      <a:pt x="330" y="31"/>
                    </a:lnTo>
                    <a:lnTo>
                      <a:pt x="275" y="31"/>
                    </a:lnTo>
                    <a:lnTo>
                      <a:pt x="271" y="27"/>
                    </a:lnTo>
                    <a:lnTo>
                      <a:pt x="0" y="27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81"/>
              <p:cNvSpPr>
                <a:spLocks/>
              </p:cNvSpPr>
              <p:nvPr/>
            </p:nvSpPr>
            <p:spPr bwMode="auto">
              <a:xfrm>
                <a:off x="4678" y="3996"/>
                <a:ext cx="355" cy="34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174" y="8"/>
                  </a:cxn>
                  <a:cxn ang="0">
                    <a:pos x="174" y="0"/>
                  </a:cxn>
                  <a:cxn ang="0">
                    <a:pos x="346" y="0"/>
                  </a:cxn>
                  <a:cxn ang="0">
                    <a:pos x="355" y="34"/>
                  </a:cxn>
                  <a:cxn ang="0">
                    <a:pos x="293" y="34"/>
                  </a:cxn>
                  <a:cxn ang="0">
                    <a:pos x="290" y="20"/>
                  </a:cxn>
                  <a:cxn ang="0">
                    <a:pos x="0" y="20"/>
                  </a:cxn>
                  <a:cxn ang="0">
                    <a:pos x="5" y="8"/>
                  </a:cxn>
                </a:cxnLst>
                <a:rect l="0" t="0" r="r" b="b"/>
                <a:pathLst>
                  <a:path w="355" h="34">
                    <a:moveTo>
                      <a:pt x="5" y="8"/>
                    </a:moveTo>
                    <a:lnTo>
                      <a:pt x="174" y="8"/>
                    </a:lnTo>
                    <a:lnTo>
                      <a:pt x="174" y="0"/>
                    </a:lnTo>
                    <a:lnTo>
                      <a:pt x="346" y="0"/>
                    </a:lnTo>
                    <a:lnTo>
                      <a:pt x="355" y="34"/>
                    </a:lnTo>
                    <a:lnTo>
                      <a:pt x="293" y="34"/>
                    </a:lnTo>
                    <a:lnTo>
                      <a:pt x="290" y="20"/>
                    </a:lnTo>
                    <a:lnTo>
                      <a:pt x="0" y="20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82"/>
              <p:cNvSpPr>
                <a:spLocks/>
              </p:cNvSpPr>
              <p:nvPr/>
            </p:nvSpPr>
            <p:spPr bwMode="auto">
              <a:xfrm>
                <a:off x="4608" y="4041"/>
                <a:ext cx="890" cy="3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355" y="30"/>
                  </a:cxn>
                  <a:cxn ang="0">
                    <a:pos x="355" y="35"/>
                  </a:cxn>
                  <a:cxn ang="0">
                    <a:pos x="885" y="35"/>
                  </a:cxn>
                  <a:cxn ang="0">
                    <a:pos x="890" y="0"/>
                  </a:cxn>
                  <a:cxn ang="0">
                    <a:pos x="569" y="0"/>
                  </a:cxn>
                  <a:cxn ang="0">
                    <a:pos x="246" y="0"/>
                  </a:cxn>
                  <a:cxn ang="0">
                    <a:pos x="246" y="15"/>
                  </a:cxn>
                  <a:cxn ang="0">
                    <a:pos x="7" y="14"/>
                  </a:cxn>
                  <a:cxn ang="0">
                    <a:pos x="0" y="30"/>
                  </a:cxn>
                </a:cxnLst>
                <a:rect l="0" t="0" r="r" b="b"/>
                <a:pathLst>
                  <a:path w="890" h="35">
                    <a:moveTo>
                      <a:pt x="0" y="30"/>
                    </a:moveTo>
                    <a:lnTo>
                      <a:pt x="355" y="30"/>
                    </a:lnTo>
                    <a:lnTo>
                      <a:pt x="355" y="35"/>
                    </a:lnTo>
                    <a:lnTo>
                      <a:pt x="885" y="35"/>
                    </a:lnTo>
                    <a:lnTo>
                      <a:pt x="890" y="0"/>
                    </a:lnTo>
                    <a:lnTo>
                      <a:pt x="569" y="0"/>
                    </a:lnTo>
                    <a:lnTo>
                      <a:pt x="246" y="0"/>
                    </a:lnTo>
                    <a:lnTo>
                      <a:pt x="246" y="15"/>
                    </a:lnTo>
                    <a:lnTo>
                      <a:pt x="7" y="14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83"/>
              <p:cNvSpPr>
                <a:spLocks/>
              </p:cNvSpPr>
              <p:nvPr/>
            </p:nvSpPr>
            <p:spPr bwMode="auto">
              <a:xfrm>
                <a:off x="4603" y="4093"/>
                <a:ext cx="821" cy="26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45" y="19"/>
                  </a:cxn>
                  <a:cxn ang="0">
                    <a:pos x="693" y="19"/>
                  </a:cxn>
                  <a:cxn ang="0">
                    <a:pos x="698" y="26"/>
                  </a:cxn>
                  <a:cxn ang="0">
                    <a:pos x="814" y="26"/>
                  </a:cxn>
                  <a:cxn ang="0">
                    <a:pos x="821" y="0"/>
                  </a:cxn>
                  <a:cxn ang="0">
                    <a:pos x="448" y="0"/>
                  </a:cxn>
                  <a:cxn ang="0">
                    <a:pos x="75" y="0"/>
                  </a:cxn>
                  <a:cxn ang="0">
                    <a:pos x="69" y="5"/>
                  </a:cxn>
                  <a:cxn ang="0">
                    <a:pos x="5" y="5"/>
                  </a:cxn>
                  <a:cxn ang="0">
                    <a:pos x="0" y="19"/>
                  </a:cxn>
                </a:cxnLst>
                <a:rect l="0" t="0" r="r" b="b"/>
                <a:pathLst>
                  <a:path w="821" h="26">
                    <a:moveTo>
                      <a:pt x="0" y="19"/>
                    </a:moveTo>
                    <a:lnTo>
                      <a:pt x="345" y="19"/>
                    </a:lnTo>
                    <a:lnTo>
                      <a:pt x="693" y="19"/>
                    </a:lnTo>
                    <a:lnTo>
                      <a:pt x="698" y="26"/>
                    </a:lnTo>
                    <a:lnTo>
                      <a:pt x="814" y="26"/>
                    </a:lnTo>
                    <a:lnTo>
                      <a:pt x="821" y="0"/>
                    </a:lnTo>
                    <a:lnTo>
                      <a:pt x="448" y="0"/>
                    </a:lnTo>
                    <a:lnTo>
                      <a:pt x="75" y="0"/>
                    </a:lnTo>
                    <a:lnTo>
                      <a:pt x="69" y="5"/>
                    </a:lnTo>
                    <a:lnTo>
                      <a:pt x="5" y="5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Oval 84"/>
              <p:cNvSpPr>
                <a:spLocks noChangeArrowheads="1"/>
              </p:cNvSpPr>
              <p:nvPr/>
            </p:nvSpPr>
            <p:spPr bwMode="auto">
              <a:xfrm>
                <a:off x="5177" y="3934"/>
                <a:ext cx="43" cy="50"/>
              </a:xfrm>
              <a:prstGeom prst="ellipse">
                <a:avLst/>
              </a:prstGeom>
              <a:solidFill>
                <a:schemeClr val="tx2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85"/>
              <p:cNvSpPr>
                <a:spLocks/>
              </p:cNvSpPr>
              <p:nvPr/>
            </p:nvSpPr>
            <p:spPr bwMode="auto">
              <a:xfrm>
                <a:off x="5217" y="3849"/>
                <a:ext cx="67" cy="82"/>
              </a:xfrm>
              <a:custGeom>
                <a:avLst/>
                <a:gdLst/>
                <a:ahLst/>
                <a:cxnLst>
                  <a:cxn ang="0">
                    <a:pos x="15" y="53"/>
                  </a:cxn>
                  <a:cxn ang="0">
                    <a:pos x="16" y="59"/>
                  </a:cxn>
                  <a:cxn ang="0">
                    <a:pos x="19" y="64"/>
                  </a:cxn>
                  <a:cxn ang="0">
                    <a:pos x="24" y="68"/>
                  </a:cxn>
                  <a:cxn ang="0">
                    <a:pos x="29" y="68"/>
                  </a:cxn>
                  <a:cxn ang="0">
                    <a:pos x="38" y="66"/>
                  </a:cxn>
                  <a:cxn ang="0">
                    <a:pos x="43" y="63"/>
                  </a:cxn>
                  <a:cxn ang="0">
                    <a:pos x="46" y="59"/>
                  </a:cxn>
                  <a:cxn ang="0">
                    <a:pos x="47" y="55"/>
                  </a:cxn>
                  <a:cxn ang="0">
                    <a:pos x="44" y="51"/>
                  </a:cxn>
                  <a:cxn ang="0">
                    <a:pos x="29" y="46"/>
                  </a:cxn>
                  <a:cxn ang="0">
                    <a:pos x="17" y="41"/>
                  </a:cxn>
                  <a:cxn ang="0">
                    <a:pos x="14" y="39"/>
                  </a:cxn>
                  <a:cxn ang="0">
                    <a:pos x="9" y="32"/>
                  </a:cxn>
                  <a:cxn ang="0">
                    <a:pos x="9" y="21"/>
                  </a:cxn>
                  <a:cxn ang="0">
                    <a:pos x="11" y="15"/>
                  </a:cxn>
                  <a:cxn ang="0">
                    <a:pos x="14" y="10"/>
                  </a:cxn>
                  <a:cxn ang="0">
                    <a:pos x="20" y="6"/>
                  </a:cxn>
                  <a:cxn ang="0">
                    <a:pos x="33" y="0"/>
                  </a:cxn>
                  <a:cxn ang="0">
                    <a:pos x="41" y="0"/>
                  </a:cxn>
                  <a:cxn ang="0">
                    <a:pos x="54" y="1"/>
                  </a:cxn>
                  <a:cxn ang="0">
                    <a:pos x="62" y="6"/>
                  </a:cxn>
                  <a:cxn ang="0">
                    <a:pos x="64" y="9"/>
                  </a:cxn>
                  <a:cxn ang="0">
                    <a:pos x="65" y="13"/>
                  </a:cxn>
                  <a:cxn ang="0">
                    <a:pos x="67" y="24"/>
                  </a:cxn>
                  <a:cxn ang="0">
                    <a:pos x="50" y="19"/>
                  </a:cxn>
                  <a:cxn ang="0">
                    <a:pos x="48" y="15"/>
                  </a:cxn>
                  <a:cxn ang="0">
                    <a:pos x="44" y="14"/>
                  </a:cxn>
                  <a:cxn ang="0">
                    <a:pos x="33" y="14"/>
                  </a:cxn>
                  <a:cxn ang="0">
                    <a:pos x="25" y="18"/>
                  </a:cxn>
                  <a:cxn ang="0">
                    <a:pos x="25" y="23"/>
                  </a:cxn>
                  <a:cxn ang="0">
                    <a:pos x="25" y="24"/>
                  </a:cxn>
                  <a:cxn ang="0">
                    <a:pos x="30" y="28"/>
                  </a:cxn>
                  <a:cxn ang="0">
                    <a:pos x="49" y="34"/>
                  </a:cxn>
                  <a:cxn ang="0">
                    <a:pos x="55" y="37"/>
                  </a:cxn>
                  <a:cxn ang="0">
                    <a:pos x="62" y="45"/>
                  </a:cxn>
                  <a:cxn ang="0">
                    <a:pos x="62" y="55"/>
                  </a:cxn>
                  <a:cxn ang="0">
                    <a:pos x="61" y="63"/>
                  </a:cxn>
                  <a:cxn ang="0">
                    <a:pos x="55" y="71"/>
                  </a:cxn>
                  <a:cxn ang="0">
                    <a:pos x="47" y="78"/>
                  </a:cxn>
                  <a:cxn ang="0">
                    <a:pos x="34" y="82"/>
                  </a:cxn>
                  <a:cxn ang="0">
                    <a:pos x="20" y="82"/>
                  </a:cxn>
                  <a:cxn ang="0">
                    <a:pos x="9" y="78"/>
                  </a:cxn>
                  <a:cxn ang="0">
                    <a:pos x="2" y="71"/>
                  </a:cxn>
                  <a:cxn ang="0">
                    <a:pos x="1" y="66"/>
                  </a:cxn>
                  <a:cxn ang="0">
                    <a:pos x="0" y="61"/>
                  </a:cxn>
                </a:cxnLst>
                <a:rect l="0" t="0" r="r" b="b"/>
                <a:pathLst>
                  <a:path w="67" h="82">
                    <a:moveTo>
                      <a:pt x="0" y="55"/>
                    </a:moveTo>
                    <a:lnTo>
                      <a:pt x="15" y="53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7" y="63"/>
                    </a:lnTo>
                    <a:lnTo>
                      <a:pt x="19" y="64"/>
                    </a:lnTo>
                    <a:lnTo>
                      <a:pt x="21" y="66"/>
                    </a:lnTo>
                    <a:lnTo>
                      <a:pt x="24" y="68"/>
                    </a:lnTo>
                    <a:lnTo>
                      <a:pt x="27" y="68"/>
                    </a:lnTo>
                    <a:lnTo>
                      <a:pt x="29" y="68"/>
                    </a:lnTo>
                    <a:lnTo>
                      <a:pt x="36" y="68"/>
                    </a:lnTo>
                    <a:lnTo>
                      <a:pt x="38" y="66"/>
                    </a:lnTo>
                    <a:lnTo>
                      <a:pt x="41" y="65"/>
                    </a:lnTo>
                    <a:lnTo>
                      <a:pt x="43" y="63"/>
                    </a:lnTo>
                    <a:lnTo>
                      <a:pt x="44" y="61"/>
                    </a:lnTo>
                    <a:lnTo>
                      <a:pt x="46" y="59"/>
                    </a:lnTo>
                    <a:lnTo>
                      <a:pt x="47" y="57"/>
                    </a:lnTo>
                    <a:lnTo>
                      <a:pt x="47" y="55"/>
                    </a:lnTo>
                    <a:lnTo>
                      <a:pt x="46" y="53"/>
                    </a:lnTo>
                    <a:lnTo>
                      <a:pt x="44" y="51"/>
                    </a:lnTo>
                    <a:lnTo>
                      <a:pt x="42" y="50"/>
                    </a:lnTo>
                    <a:lnTo>
                      <a:pt x="29" y="46"/>
                    </a:lnTo>
                    <a:lnTo>
                      <a:pt x="21" y="42"/>
                    </a:lnTo>
                    <a:lnTo>
                      <a:pt x="17" y="41"/>
                    </a:lnTo>
                    <a:lnTo>
                      <a:pt x="15" y="41"/>
                    </a:lnTo>
                    <a:lnTo>
                      <a:pt x="14" y="39"/>
                    </a:lnTo>
                    <a:lnTo>
                      <a:pt x="12" y="37"/>
                    </a:lnTo>
                    <a:lnTo>
                      <a:pt x="9" y="32"/>
                    </a:lnTo>
                    <a:lnTo>
                      <a:pt x="8" y="27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11" y="15"/>
                    </a:lnTo>
                    <a:lnTo>
                      <a:pt x="12" y="13"/>
                    </a:lnTo>
                    <a:lnTo>
                      <a:pt x="14" y="10"/>
                    </a:lnTo>
                    <a:lnTo>
                      <a:pt x="16" y="7"/>
                    </a:lnTo>
                    <a:lnTo>
                      <a:pt x="20" y="6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8" y="0"/>
                    </a:lnTo>
                    <a:lnTo>
                      <a:pt x="54" y="1"/>
                    </a:lnTo>
                    <a:lnTo>
                      <a:pt x="57" y="3"/>
                    </a:lnTo>
                    <a:lnTo>
                      <a:pt x="62" y="6"/>
                    </a:lnTo>
                    <a:lnTo>
                      <a:pt x="63" y="7"/>
                    </a:lnTo>
                    <a:lnTo>
                      <a:pt x="64" y="9"/>
                    </a:lnTo>
                    <a:lnTo>
                      <a:pt x="65" y="10"/>
                    </a:lnTo>
                    <a:lnTo>
                      <a:pt x="65" y="13"/>
                    </a:lnTo>
                    <a:lnTo>
                      <a:pt x="67" y="18"/>
                    </a:lnTo>
                    <a:lnTo>
                      <a:pt x="67" y="24"/>
                    </a:lnTo>
                    <a:lnTo>
                      <a:pt x="50" y="24"/>
                    </a:lnTo>
                    <a:lnTo>
                      <a:pt x="50" y="19"/>
                    </a:lnTo>
                    <a:lnTo>
                      <a:pt x="49" y="18"/>
                    </a:lnTo>
                    <a:lnTo>
                      <a:pt x="48" y="15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8" y="13"/>
                    </a:lnTo>
                    <a:lnTo>
                      <a:pt x="33" y="14"/>
                    </a:lnTo>
                    <a:lnTo>
                      <a:pt x="29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30" y="28"/>
                    </a:lnTo>
                    <a:lnTo>
                      <a:pt x="39" y="31"/>
                    </a:lnTo>
                    <a:lnTo>
                      <a:pt x="49" y="34"/>
                    </a:lnTo>
                    <a:lnTo>
                      <a:pt x="52" y="36"/>
                    </a:lnTo>
                    <a:lnTo>
                      <a:pt x="55" y="37"/>
                    </a:lnTo>
                    <a:lnTo>
                      <a:pt x="59" y="41"/>
                    </a:lnTo>
                    <a:lnTo>
                      <a:pt x="62" y="45"/>
                    </a:lnTo>
                    <a:lnTo>
                      <a:pt x="63" y="51"/>
                    </a:lnTo>
                    <a:lnTo>
                      <a:pt x="62" y="55"/>
                    </a:lnTo>
                    <a:lnTo>
                      <a:pt x="62" y="58"/>
                    </a:lnTo>
                    <a:lnTo>
                      <a:pt x="61" y="63"/>
                    </a:lnTo>
                    <a:lnTo>
                      <a:pt x="59" y="68"/>
                    </a:lnTo>
                    <a:lnTo>
                      <a:pt x="55" y="71"/>
                    </a:lnTo>
                    <a:lnTo>
                      <a:pt x="51" y="74"/>
                    </a:lnTo>
                    <a:lnTo>
                      <a:pt x="47" y="78"/>
                    </a:lnTo>
                    <a:lnTo>
                      <a:pt x="41" y="80"/>
                    </a:lnTo>
                    <a:lnTo>
                      <a:pt x="34" y="82"/>
                    </a:lnTo>
                    <a:lnTo>
                      <a:pt x="27" y="82"/>
                    </a:lnTo>
                    <a:lnTo>
                      <a:pt x="20" y="82"/>
                    </a:lnTo>
                    <a:lnTo>
                      <a:pt x="14" y="80"/>
                    </a:lnTo>
                    <a:lnTo>
                      <a:pt x="9" y="78"/>
                    </a:lnTo>
                    <a:lnTo>
                      <a:pt x="6" y="76"/>
                    </a:lnTo>
                    <a:lnTo>
                      <a:pt x="2" y="71"/>
                    </a:lnTo>
                    <a:lnTo>
                      <a:pt x="2" y="69"/>
                    </a:lnTo>
                    <a:lnTo>
                      <a:pt x="1" y="66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86"/>
              <p:cNvSpPr>
                <a:spLocks noEditPoints="1"/>
              </p:cNvSpPr>
              <p:nvPr/>
            </p:nvSpPr>
            <p:spPr bwMode="auto">
              <a:xfrm>
                <a:off x="5298" y="3849"/>
                <a:ext cx="77" cy="82"/>
              </a:xfrm>
              <a:custGeom>
                <a:avLst/>
                <a:gdLst/>
                <a:ahLst/>
                <a:cxnLst>
                  <a:cxn ang="0">
                    <a:pos x="4" y="34"/>
                  </a:cxn>
                  <a:cxn ang="0">
                    <a:pos x="8" y="23"/>
                  </a:cxn>
                  <a:cxn ang="0">
                    <a:pos x="14" y="13"/>
                  </a:cxn>
                  <a:cxn ang="0">
                    <a:pos x="22" y="7"/>
                  </a:cxn>
                  <a:cxn ang="0">
                    <a:pos x="31" y="2"/>
                  </a:cxn>
                  <a:cxn ang="0">
                    <a:pos x="41" y="0"/>
                  </a:cxn>
                  <a:cxn ang="0">
                    <a:pos x="55" y="0"/>
                  </a:cxn>
                  <a:cxn ang="0">
                    <a:pos x="67" y="6"/>
                  </a:cxn>
                  <a:cxn ang="0">
                    <a:pos x="74" y="13"/>
                  </a:cxn>
                  <a:cxn ang="0">
                    <a:pos x="77" y="24"/>
                  </a:cxn>
                  <a:cxn ang="0">
                    <a:pos x="77" y="32"/>
                  </a:cxn>
                  <a:cxn ang="0">
                    <a:pos x="76" y="41"/>
                  </a:cxn>
                  <a:cxn ang="0">
                    <a:pos x="72" y="55"/>
                  </a:cxn>
                  <a:cxn ang="0">
                    <a:pos x="66" y="66"/>
                  </a:cxn>
                  <a:cxn ang="0">
                    <a:pos x="59" y="72"/>
                  </a:cxn>
                  <a:cxn ang="0">
                    <a:pos x="47" y="79"/>
                  </a:cxn>
                  <a:cxn ang="0">
                    <a:pos x="40" y="82"/>
                  </a:cxn>
                  <a:cxn ang="0">
                    <a:pos x="24" y="82"/>
                  </a:cxn>
                  <a:cxn ang="0">
                    <a:pos x="17" y="79"/>
                  </a:cxn>
                  <a:cxn ang="0">
                    <a:pos x="9" y="74"/>
                  </a:cxn>
                  <a:cxn ang="0">
                    <a:pos x="4" y="66"/>
                  </a:cxn>
                  <a:cxn ang="0">
                    <a:pos x="2" y="59"/>
                  </a:cxn>
                  <a:cxn ang="0">
                    <a:pos x="2" y="46"/>
                  </a:cxn>
                  <a:cxn ang="0">
                    <a:pos x="18" y="41"/>
                  </a:cxn>
                  <a:cxn ang="0">
                    <a:pos x="17" y="52"/>
                  </a:cxn>
                  <a:cxn ang="0">
                    <a:pos x="20" y="61"/>
                  </a:cxn>
                  <a:cxn ang="0">
                    <a:pos x="26" y="66"/>
                  </a:cxn>
                  <a:cxn ang="0">
                    <a:pos x="34" y="68"/>
                  </a:cxn>
                  <a:cxn ang="0">
                    <a:pos x="43" y="66"/>
                  </a:cxn>
                  <a:cxn ang="0">
                    <a:pos x="50" y="61"/>
                  </a:cxn>
                  <a:cxn ang="0">
                    <a:pos x="57" y="52"/>
                  </a:cxn>
                  <a:cxn ang="0">
                    <a:pos x="61" y="41"/>
                  </a:cxn>
                  <a:cxn ang="0">
                    <a:pos x="61" y="28"/>
                  </a:cxn>
                  <a:cxn ang="0">
                    <a:pos x="58" y="20"/>
                  </a:cxn>
                  <a:cxn ang="0">
                    <a:pos x="53" y="15"/>
                  </a:cxn>
                  <a:cxn ang="0">
                    <a:pos x="45" y="13"/>
                  </a:cxn>
                  <a:cxn ang="0">
                    <a:pos x="35" y="15"/>
                  </a:cxn>
                  <a:cxn ang="0">
                    <a:pos x="27" y="20"/>
                  </a:cxn>
                  <a:cxn ang="0">
                    <a:pos x="22" y="26"/>
                  </a:cxn>
                  <a:cxn ang="0">
                    <a:pos x="19" y="34"/>
                  </a:cxn>
                </a:cxnLst>
                <a:rect l="0" t="0" r="r" b="b"/>
                <a:pathLst>
                  <a:path w="77" h="82">
                    <a:moveTo>
                      <a:pt x="2" y="41"/>
                    </a:moveTo>
                    <a:lnTo>
                      <a:pt x="4" y="34"/>
                    </a:lnTo>
                    <a:lnTo>
                      <a:pt x="5" y="28"/>
                    </a:lnTo>
                    <a:lnTo>
                      <a:pt x="8" y="23"/>
                    </a:lnTo>
                    <a:lnTo>
                      <a:pt x="11" y="18"/>
                    </a:lnTo>
                    <a:lnTo>
                      <a:pt x="14" y="13"/>
                    </a:lnTo>
                    <a:lnTo>
                      <a:pt x="18" y="9"/>
                    </a:lnTo>
                    <a:lnTo>
                      <a:pt x="22" y="7"/>
                    </a:lnTo>
                    <a:lnTo>
                      <a:pt x="27" y="3"/>
                    </a:lnTo>
                    <a:lnTo>
                      <a:pt x="31" y="2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5" y="0"/>
                    </a:lnTo>
                    <a:lnTo>
                      <a:pt x="61" y="2"/>
                    </a:lnTo>
                    <a:lnTo>
                      <a:pt x="67" y="6"/>
                    </a:lnTo>
                    <a:lnTo>
                      <a:pt x="71" y="10"/>
                    </a:lnTo>
                    <a:lnTo>
                      <a:pt x="74" y="13"/>
                    </a:lnTo>
                    <a:lnTo>
                      <a:pt x="75" y="16"/>
                    </a:lnTo>
                    <a:lnTo>
                      <a:pt x="77" y="24"/>
                    </a:lnTo>
                    <a:lnTo>
                      <a:pt x="77" y="27"/>
                    </a:lnTo>
                    <a:lnTo>
                      <a:pt x="77" y="32"/>
                    </a:lnTo>
                    <a:lnTo>
                      <a:pt x="77" y="36"/>
                    </a:lnTo>
                    <a:lnTo>
                      <a:pt x="76" y="41"/>
                    </a:lnTo>
                    <a:lnTo>
                      <a:pt x="74" y="50"/>
                    </a:lnTo>
                    <a:lnTo>
                      <a:pt x="72" y="55"/>
                    </a:lnTo>
                    <a:lnTo>
                      <a:pt x="70" y="58"/>
                    </a:lnTo>
                    <a:lnTo>
                      <a:pt x="66" y="66"/>
                    </a:lnTo>
                    <a:lnTo>
                      <a:pt x="62" y="69"/>
                    </a:lnTo>
                    <a:lnTo>
                      <a:pt x="59" y="72"/>
                    </a:lnTo>
                    <a:lnTo>
                      <a:pt x="54" y="76"/>
                    </a:lnTo>
                    <a:lnTo>
                      <a:pt x="47" y="79"/>
                    </a:lnTo>
                    <a:lnTo>
                      <a:pt x="44" y="80"/>
                    </a:lnTo>
                    <a:lnTo>
                      <a:pt x="40" y="82"/>
                    </a:lnTo>
                    <a:lnTo>
                      <a:pt x="32" y="82"/>
                    </a:lnTo>
                    <a:lnTo>
                      <a:pt x="24" y="82"/>
                    </a:lnTo>
                    <a:lnTo>
                      <a:pt x="20" y="80"/>
                    </a:lnTo>
                    <a:lnTo>
                      <a:pt x="17" y="79"/>
                    </a:lnTo>
                    <a:lnTo>
                      <a:pt x="12" y="77"/>
                    </a:lnTo>
                    <a:lnTo>
                      <a:pt x="9" y="74"/>
                    </a:lnTo>
                    <a:lnTo>
                      <a:pt x="8" y="72"/>
                    </a:lnTo>
                    <a:lnTo>
                      <a:pt x="4" y="66"/>
                    </a:lnTo>
                    <a:lnTo>
                      <a:pt x="3" y="63"/>
                    </a:lnTo>
                    <a:lnTo>
                      <a:pt x="2" y="59"/>
                    </a:lnTo>
                    <a:lnTo>
                      <a:pt x="0" y="51"/>
                    </a:lnTo>
                    <a:lnTo>
                      <a:pt x="2" y="46"/>
                    </a:lnTo>
                    <a:lnTo>
                      <a:pt x="2" y="41"/>
                    </a:lnTo>
                    <a:close/>
                    <a:moveTo>
                      <a:pt x="18" y="41"/>
                    </a:moveTo>
                    <a:lnTo>
                      <a:pt x="17" y="47"/>
                    </a:lnTo>
                    <a:lnTo>
                      <a:pt x="17" y="52"/>
                    </a:lnTo>
                    <a:lnTo>
                      <a:pt x="18" y="57"/>
                    </a:lnTo>
                    <a:lnTo>
                      <a:pt x="20" y="61"/>
                    </a:lnTo>
                    <a:lnTo>
                      <a:pt x="22" y="64"/>
                    </a:lnTo>
                    <a:lnTo>
                      <a:pt x="26" y="66"/>
                    </a:lnTo>
                    <a:lnTo>
                      <a:pt x="30" y="68"/>
                    </a:lnTo>
                    <a:lnTo>
                      <a:pt x="34" y="68"/>
                    </a:lnTo>
                    <a:lnTo>
                      <a:pt x="39" y="68"/>
                    </a:lnTo>
                    <a:lnTo>
                      <a:pt x="43" y="66"/>
                    </a:lnTo>
                    <a:lnTo>
                      <a:pt x="47" y="64"/>
                    </a:lnTo>
                    <a:lnTo>
                      <a:pt x="50" y="61"/>
                    </a:lnTo>
                    <a:lnTo>
                      <a:pt x="54" y="57"/>
                    </a:lnTo>
                    <a:lnTo>
                      <a:pt x="57" y="52"/>
                    </a:lnTo>
                    <a:lnTo>
                      <a:pt x="58" y="47"/>
                    </a:lnTo>
                    <a:lnTo>
                      <a:pt x="61" y="41"/>
                    </a:lnTo>
                    <a:lnTo>
                      <a:pt x="61" y="34"/>
                    </a:lnTo>
                    <a:lnTo>
                      <a:pt x="61" y="28"/>
                    </a:lnTo>
                    <a:lnTo>
                      <a:pt x="61" y="24"/>
                    </a:lnTo>
                    <a:lnTo>
                      <a:pt x="58" y="20"/>
                    </a:lnTo>
                    <a:lnTo>
                      <a:pt x="57" y="18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5" y="13"/>
                    </a:lnTo>
                    <a:lnTo>
                      <a:pt x="40" y="14"/>
                    </a:lnTo>
                    <a:lnTo>
                      <a:pt x="35" y="15"/>
                    </a:lnTo>
                    <a:lnTo>
                      <a:pt x="32" y="18"/>
                    </a:lnTo>
                    <a:lnTo>
                      <a:pt x="27" y="20"/>
                    </a:lnTo>
                    <a:lnTo>
                      <a:pt x="24" y="24"/>
                    </a:lnTo>
                    <a:lnTo>
                      <a:pt x="22" y="26"/>
                    </a:lnTo>
                    <a:lnTo>
                      <a:pt x="21" y="28"/>
                    </a:lnTo>
                    <a:lnTo>
                      <a:pt x="19" y="34"/>
                    </a:lnTo>
                    <a:lnTo>
                      <a:pt x="18" y="41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87"/>
              <p:cNvSpPr>
                <a:spLocks noEditPoints="1"/>
              </p:cNvSpPr>
              <p:nvPr/>
            </p:nvSpPr>
            <p:spPr bwMode="auto">
              <a:xfrm>
                <a:off x="5388" y="3850"/>
                <a:ext cx="75" cy="81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15" y="0"/>
                  </a:cxn>
                  <a:cxn ang="0">
                    <a:pos x="48" y="0"/>
                  </a:cxn>
                  <a:cxn ang="0">
                    <a:pos x="59" y="0"/>
                  </a:cxn>
                  <a:cxn ang="0">
                    <a:pos x="63" y="1"/>
                  </a:cxn>
                  <a:cxn ang="0">
                    <a:pos x="66" y="2"/>
                  </a:cxn>
                  <a:cxn ang="0">
                    <a:pos x="69" y="4"/>
                  </a:cxn>
                  <a:cxn ang="0">
                    <a:pos x="70" y="5"/>
                  </a:cxn>
                  <a:cxn ang="0">
                    <a:pos x="72" y="7"/>
                  </a:cxn>
                  <a:cxn ang="0">
                    <a:pos x="73" y="9"/>
                  </a:cxn>
                  <a:cxn ang="0">
                    <a:pos x="74" y="12"/>
                  </a:cxn>
                  <a:cxn ang="0">
                    <a:pos x="75" y="16"/>
                  </a:cxn>
                  <a:cxn ang="0">
                    <a:pos x="75" y="19"/>
                  </a:cxn>
                  <a:cxn ang="0">
                    <a:pos x="74" y="23"/>
                  </a:cxn>
                  <a:cxn ang="0">
                    <a:pos x="73" y="26"/>
                  </a:cxn>
                  <a:cxn ang="0">
                    <a:pos x="72" y="31"/>
                  </a:cxn>
                  <a:cxn ang="0">
                    <a:pos x="70" y="35"/>
                  </a:cxn>
                  <a:cxn ang="0">
                    <a:pos x="66" y="38"/>
                  </a:cxn>
                  <a:cxn ang="0">
                    <a:pos x="62" y="41"/>
                  </a:cxn>
                  <a:cxn ang="0">
                    <a:pos x="59" y="42"/>
                  </a:cxn>
                  <a:cxn ang="0">
                    <a:pos x="54" y="44"/>
                  </a:cxn>
                  <a:cxn ang="0">
                    <a:pos x="49" y="46"/>
                  </a:cxn>
                  <a:cxn ang="0">
                    <a:pos x="53" y="48"/>
                  </a:cxn>
                  <a:cxn ang="0">
                    <a:pos x="57" y="52"/>
                  </a:cxn>
                  <a:cxn ang="0">
                    <a:pos x="60" y="57"/>
                  </a:cxn>
                  <a:cxn ang="0">
                    <a:pos x="63" y="65"/>
                  </a:cxn>
                  <a:cxn ang="0">
                    <a:pos x="70" y="81"/>
                  </a:cxn>
                  <a:cxn ang="0">
                    <a:pos x="51" y="81"/>
                  </a:cxn>
                  <a:cxn ang="0">
                    <a:pos x="42" y="64"/>
                  </a:cxn>
                  <a:cxn ang="0">
                    <a:pos x="36" y="52"/>
                  </a:cxn>
                  <a:cxn ang="0">
                    <a:pos x="34" y="49"/>
                  </a:cxn>
                  <a:cxn ang="0">
                    <a:pos x="32" y="48"/>
                  </a:cxn>
                  <a:cxn ang="0">
                    <a:pos x="30" y="47"/>
                  </a:cxn>
                  <a:cxn ang="0">
                    <a:pos x="24" y="47"/>
                  </a:cxn>
                  <a:cxn ang="0">
                    <a:pos x="22" y="47"/>
                  </a:cxn>
                  <a:cxn ang="0">
                    <a:pos x="15" y="81"/>
                  </a:cxn>
                  <a:cxn ang="0">
                    <a:pos x="0" y="81"/>
                  </a:cxn>
                  <a:cxn ang="0">
                    <a:pos x="24" y="34"/>
                  </a:cxn>
                  <a:cxn ang="0">
                    <a:pos x="36" y="34"/>
                  </a:cxn>
                  <a:cxn ang="0">
                    <a:pos x="44" y="34"/>
                  </a:cxn>
                  <a:cxn ang="0">
                    <a:pos x="49" y="34"/>
                  </a:cxn>
                  <a:cxn ang="0">
                    <a:pos x="53" y="33"/>
                  </a:cxn>
                  <a:cxn ang="0">
                    <a:pos x="55" y="30"/>
                  </a:cxn>
                  <a:cxn ang="0">
                    <a:pos x="57" y="29"/>
                  </a:cxn>
                  <a:cxn ang="0">
                    <a:pos x="57" y="27"/>
                  </a:cxn>
                  <a:cxn ang="0">
                    <a:pos x="59" y="24"/>
                  </a:cxn>
                  <a:cxn ang="0">
                    <a:pos x="59" y="21"/>
                  </a:cxn>
                  <a:cxn ang="0">
                    <a:pos x="57" y="18"/>
                  </a:cxn>
                  <a:cxn ang="0">
                    <a:pos x="57" y="17"/>
                  </a:cxn>
                  <a:cxn ang="0">
                    <a:pos x="57" y="16"/>
                  </a:cxn>
                  <a:cxn ang="0">
                    <a:pos x="53" y="15"/>
                  </a:cxn>
                  <a:cxn ang="0">
                    <a:pos x="49" y="13"/>
                  </a:cxn>
                  <a:cxn ang="0">
                    <a:pos x="41" y="13"/>
                  </a:cxn>
                  <a:cxn ang="0">
                    <a:pos x="28" y="13"/>
                  </a:cxn>
                  <a:cxn ang="0">
                    <a:pos x="24" y="34"/>
                  </a:cxn>
                </a:cxnLst>
                <a:rect l="0" t="0" r="r" b="b"/>
                <a:pathLst>
                  <a:path w="75" h="81">
                    <a:moveTo>
                      <a:pt x="0" y="81"/>
                    </a:moveTo>
                    <a:lnTo>
                      <a:pt x="15" y="0"/>
                    </a:lnTo>
                    <a:lnTo>
                      <a:pt x="48" y="0"/>
                    </a:lnTo>
                    <a:lnTo>
                      <a:pt x="59" y="0"/>
                    </a:lnTo>
                    <a:lnTo>
                      <a:pt x="63" y="1"/>
                    </a:lnTo>
                    <a:lnTo>
                      <a:pt x="66" y="2"/>
                    </a:lnTo>
                    <a:lnTo>
                      <a:pt x="69" y="4"/>
                    </a:lnTo>
                    <a:lnTo>
                      <a:pt x="70" y="5"/>
                    </a:lnTo>
                    <a:lnTo>
                      <a:pt x="72" y="7"/>
                    </a:lnTo>
                    <a:lnTo>
                      <a:pt x="73" y="9"/>
                    </a:lnTo>
                    <a:lnTo>
                      <a:pt x="74" y="12"/>
                    </a:lnTo>
                    <a:lnTo>
                      <a:pt x="75" y="16"/>
                    </a:lnTo>
                    <a:lnTo>
                      <a:pt x="75" y="19"/>
                    </a:lnTo>
                    <a:lnTo>
                      <a:pt x="74" y="23"/>
                    </a:lnTo>
                    <a:lnTo>
                      <a:pt x="73" y="26"/>
                    </a:lnTo>
                    <a:lnTo>
                      <a:pt x="72" y="31"/>
                    </a:lnTo>
                    <a:lnTo>
                      <a:pt x="70" y="35"/>
                    </a:lnTo>
                    <a:lnTo>
                      <a:pt x="66" y="38"/>
                    </a:lnTo>
                    <a:lnTo>
                      <a:pt x="62" y="41"/>
                    </a:lnTo>
                    <a:lnTo>
                      <a:pt x="59" y="42"/>
                    </a:lnTo>
                    <a:lnTo>
                      <a:pt x="54" y="44"/>
                    </a:lnTo>
                    <a:lnTo>
                      <a:pt x="49" y="46"/>
                    </a:lnTo>
                    <a:lnTo>
                      <a:pt x="53" y="48"/>
                    </a:lnTo>
                    <a:lnTo>
                      <a:pt x="57" y="52"/>
                    </a:lnTo>
                    <a:lnTo>
                      <a:pt x="60" y="57"/>
                    </a:lnTo>
                    <a:lnTo>
                      <a:pt x="63" y="65"/>
                    </a:lnTo>
                    <a:lnTo>
                      <a:pt x="70" y="81"/>
                    </a:lnTo>
                    <a:lnTo>
                      <a:pt x="51" y="81"/>
                    </a:lnTo>
                    <a:lnTo>
                      <a:pt x="42" y="64"/>
                    </a:lnTo>
                    <a:lnTo>
                      <a:pt x="36" y="52"/>
                    </a:lnTo>
                    <a:lnTo>
                      <a:pt x="34" y="49"/>
                    </a:lnTo>
                    <a:lnTo>
                      <a:pt x="32" y="48"/>
                    </a:lnTo>
                    <a:lnTo>
                      <a:pt x="30" y="47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15" y="81"/>
                    </a:lnTo>
                    <a:lnTo>
                      <a:pt x="0" y="81"/>
                    </a:lnTo>
                    <a:close/>
                    <a:moveTo>
                      <a:pt x="24" y="34"/>
                    </a:moveTo>
                    <a:lnTo>
                      <a:pt x="36" y="34"/>
                    </a:lnTo>
                    <a:lnTo>
                      <a:pt x="44" y="34"/>
                    </a:lnTo>
                    <a:lnTo>
                      <a:pt x="49" y="34"/>
                    </a:lnTo>
                    <a:lnTo>
                      <a:pt x="53" y="33"/>
                    </a:lnTo>
                    <a:lnTo>
                      <a:pt x="55" y="30"/>
                    </a:lnTo>
                    <a:lnTo>
                      <a:pt x="57" y="29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59" y="21"/>
                    </a:lnTo>
                    <a:lnTo>
                      <a:pt x="57" y="18"/>
                    </a:lnTo>
                    <a:lnTo>
                      <a:pt x="57" y="17"/>
                    </a:lnTo>
                    <a:lnTo>
                      <a:pt x="57" y="16"/>
                    </a:lnTo>
                    <a:lnTo>
                      <a:pt x="53" y="15"/>
                    </a:lnTo>
                    <a:lnTo>
                      <a:pt x="49" y="13"/>
                    </a:lnTo>
                    <a:lnTo>
                      <a:pt x="41" y="13"/>
                    </a:lnTo>
                    <a:lnTo>
                      <a:pt x="28" y="13"/>
                    </a:lnTo>
                    <a:lnTo>
                      <a:pt x="24" y="34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88"/>
              <p:cNvSpPr>
                <a:spLocks/>
              </p:cNvSpPr>
              <p:nvPr/>
            </p:nvSpPr>
            <p:spPr bwMode="auto">
              <a:xfrm>
                <a:off x="5474" y="3850"/>
                <a:ext cx="74" cy="81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16" y="0"/>
                  </a:cxn>
                  <a:cxn ang="0">
                    <a:pos x="74" y="0"/>
                  </a:cxn>
                  <a:cxn ang="0">
                    <a:pos x="71" y="13"/>
                  </a:cxn>
                  <a:cxn ang="0">
                    <a:pos x="29" y="13"/>
                  </a:cxn>
                  <a:cxn ang="0">
                    <a:pos x="25" y="31"/>
                  </a:cxn>
                  <a:cxn ang="0">
                    <a:pos x="64" y="31"/>
                  </a:cxn>
                  <a:cxn ang="0">
                    <a:pos x="62" y="44"/>
                  </a:cxn>
                  <a:cxn ang="0">
                    <a:pos x="23" y="44"/>
                  </a:cxn>
                  <a:cxn ang="0">
                    <a:pos x="19" y="68"/>
                  </a:cxn>
                  <a:cxn ang="0">
                    <a:pos x="62" y="68"/>
                  </a:cxn>
                  <a:cxn ang="0">
                    <a:pos x="60" y="81"/>
                  </a:cxn>
                  <a:cxn ang="0">
                    <a:pos x="0" y="81"/>
                  </a:cxn>
                </a:cxnLst>
                <a:rect l="0" t="0" r="r" b="b"/>
                <a:pathLst>
                  <a:path w="74" h="81">
                    <a:moveTo>
                      <a:pt x="0" y="81"/>
                    </a:moveTo>
                    <a:lnTo>
                      <a:pt x="16" y="0"/>
                    </a:lnTo>
                    <a:lnTo>
                      <a:pt x="74" y="0"/>
                    </a:lnTo>
                    <a:lnTo>
                      <a:pt x="71" y="13"/>
                    </a:lnTo>
                    <a:lnTo>
                      <a:pt x="29" y="13"/>
                    </a:lnTo>
                    <a:lnTo>
                      <a:pt x="25" y="31"/>
                    </a:lnTo>
                    <a:lnTo>
                      <a:pt x="64" y="31"/>
                    </a:lnTo>
                    <a:lnTo>
                      <a:pt x="62" y="44"/>
                    </a:lnTo>
                    <a:lnTo>
                      <a:pt x="23" y="44"/>
                    </a:lnTo>
                    <a:lnTo>
                      <a:pt x="19" y="68"/>
                    </a:lnTo>
                    <a:lnTo>
                      <a:pt x="62" y="68"/>
                    </a:lnTo>
                    <a:lnTo>
                      <a:pt x="60" y="81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89"/>
              <p:cNvSpPr>
                <a:spLocks noEditPoints="1"/>
              </p:cNvSpPr>
              <p:nvPr/>
            </p:nvSpPr>
            <p:spPr bwMode="auto">
              <a:xfrm>
                <a:off x="5558" y="3849"/>
                <a:ext cx="78" cy="89"/>
              </a:xfrm>
              <a:custGeom>
                <a:avLst/>
                <a:gdLst/>
                <a:ahLst/>
                <a:cxnLst>
                  <a:cxn ang="0">
                    <a:pos x="66" y="73"/>
                  </a:cxn>
                  <a:cxn ang="0">
                    <a:pos x="65" y="89"/>
                  </a:cxn>
                  <a:cxn ang="0">
                    <a:pos x="58" y="85"/>
                  </a:cxn>
                  <a:cxn ang="0">
                    <a:pos x="45" y="80"/>
                  </a:cxn>
                  <a:cxn ang="0">
                    <a:pos x="30" y="82"/>
                  </a:cxn>
                  <a:cxn ang="0">
                    <a:pos x="20" y="80"/>
                  </a:cxn>
                  <a:cxn ang="0">
                    <a:pos x="10" y="76"/>
                  </a:cxn>
                  <a:cxn ang="0">
                    <a:pos x="5" y="71"/>
                  </a:cxn>
                  <a:cxn ang="0">
                    <a:pos x="2" y="65"/>
                  </a:cxn>
                  <a:cxn ang="0">
                    <a:pos x="0" y="58"/>
                  </a:cxn>
                  <a:cxn ang="0">
                    <a:pos x="0" y="50"/>
                  </a:cxn>
                  <a:cxn ang="0">
                    <a:pos x="1" y="41"/>
                  </a:cxn>
                  <a:cxn ang="0">
                    <a:pos x="5" y="27"/>
                  </a:cxn>
                  <a:cxn ang="0">
                    <a:pos x="12" y="15"/>
                  </a:cxn>
                  <a:cxn ang="0">
                    <a:pos x="23" y="6"/>
                  </a:cxn>
                  <a:cxn ang="0">
                    <a:pos x="39" y="0"/>
                  </a:cxn>
                  <a:cxn ang="0">
                    <a:pos x="54" y="0"/>
                  </a:cxn>
                  <a:cxn ang="0">
                    <a:pos x="62" y="2"/>
                  </a:cxn>
                  <a:cxn ang="0">
                    <a:pos x="70" y="7"/>
                  </a:cxn>
                  <a:cxn ang="0">
                    <a:pos x="75" y="13"/>
                  </a:cxn>
                  <a:cxn ang="0">
                    <a:pos x="78" y="23"/>
                  </a:cxn>
                  <a:cxn ang="0">
                    <a:pos x="78" y="31"/>
                  </a:cxn>
                  <a:cxn ang="0">
                    <a:pos x="77" y="41"/>
                  </a:cxn>
                  <a:cxn ang="0">
                    <a:pos x="71" y="57"/>
                  </a:cxn>
                  <a:cxn ang="0">
                    <a:pos x="62" y="70"/>
                  </a:cxn>
                  <a:cxn ang="0">
                    <a:pos x="54" y="57"/>
                  </a:cxn>
                  <a:cxn ang="0">
                    <a:pos x="59" y="47"/>
                  </a:cxn>
                  <a:cxn ang="0">
                    <a:pos x="62" y="34"/>
                  </a:cxn>
                  <a:cxn ang="0">
                    <a:pos x="60" y="24"/>
                  </a:cxn>
                  <a:cxn ang="0">
                    <a:pos x="55" y="18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30" y="18"/>
                  </a:cxn>
                  <a:cxn ang="0">
                    <a:pos x="23" y="24"/>
                  </a:cxn>
                  <a:cxn ang="0">
                    <a:pos x="21" y="28"/>
                  </a:cxn>
                  <a:cxn ang="0">
                    <a:pos x="17" y="41"/>
                  </a:cxn>
                  <a:cxn ang="0">
                    <a:pos x="16" y="53"/>
                  </a:cxn>
                  <a:cxn ang="0">
                    <a:pos x="20" y="62"/>
                  </a:cxn>
                  <a:cxn ang="0">
                    <a:pos x="26" y="66"/>
                  </a:cxn>
                  <a:cxn ang="0">
                    <a:pos x="33" y="68"/>
                  </a:cxn>
                  <a:cxn ang="0">
                    <a:pos x="40" y="66"/>
                  </a:cxn>
                  <a:cxn ang="0">
                    <a:pos x="31" y="62"/>
                  </a:cxn>
                  <a:cxn ang="0">
                    <a:pos x="45" y="56"/>
                  </a:cxn>
                </a:cxnLst>
                <a:rect l="0" t="0" r="r" b="b"/>
                <a:pathLst>
                  <a:path w="78" h="89">
                    <a:moveTo>
                      <a:pt x="62" y="70"/>
                    </a:moveTo>
                    <a:lnTo>
                      <a:pt x="66" y="73"/>
                    </a:lnTo>
                    <a:lnTo>
                      <a:pt x="72" y="77"/>
                    </a:lnTo>
                    <a:lnTo>
                      <a:pt x="65" y="89"/>
                    </a:lnTo>
                    <a:lnTo>
                      <a:pt x="62" y="88"/>
                    </a:lnTo>
                    <a:lnTo>
                      <a:pt x="58" y="85"/>
                    </a:lnTo>
                    <a:lnTo>
                      <a:pt x="50" y="78"/>
                    </a:lnTo>
                    <a:lnTo>
                      <a:pt x="45" y="80"/>
                    </a:lnTo>
                    <a:lnTo>
                      <a:pt x="40" y="80"/>
                    </a:lnTo>
                    <a:lnTo>
                      <a:pt x="30" y="82"/>
                    </a:lnTo>
                    <a:lnTo>
                      <a:pt x="23" y="82"/>
                    </a:lnTo>
                    <a:lnTo>
                      <a:pt x="20" y="80"/>
                    </a:lnTo>
                    <a:lnTo>
                      <a:pt x="16" y="79"/>
                    </a:lnTo>
                    <a:lnTo>
                      <a:pt x="10" y="76"/>
                    </a:lnTo>
                    <a:lnTo>
                      <a:pt x="8" y="73"/>
                    </a:lnTo>
                    <a:lnTo>
                      <a:pt x="5" y="71"/>
                    </a:lnTo>
                    <a:lnTo>
                      <a:pt x="3" y="69"/>
                    </a:lnTo>
                    <a:lnTo>
                      <a:pt x="2" y="65"/>
                    </a:lnTo>
                    <a:lnTo>
                      <a:pt x="1" y="62"/>
                    </a:lnTo>
                    <a:lnTo>
                      <a:pt x="0" y="58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1" y="41"/>
                    </a:lnTo>
                    <a:lnTo>
                      <a:pt x="3" y="31"/>
                    </a:lnTo>
                    <a:lnTo>
                      <a:pt x="5" y="27"/>
                    </a:lnTo>
                    <a:lnTo>
                      <a:pt x="6" y="23"/>
                    </a:lnTo>
                    <a:lnTo>
                      <a:pt x="12" y="15"/>
                    </a:lnTo>
                    <a:lnTo>
                      <a:pt x="17" y="10"/>
                    </a:lnTo>
                    <a:lnTo>
                      <a:pt x="23" y="6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7" y="0"/>
                    </a:lnTo>
                    <a:lnTo>
                      <a:pt x="54" y="0"/>
                    </a:lnTo>
                    <a:lnTo>
                      <a:pt x="58" y="1"/>
                    </a:lnTo>
                    <a:lnTo>
                      <a:pt x="62" y="2"/>
                    </a:lnTo>
                    <a:lnTo>
                      <a:pt x="67" y="6"/>
                    </a:lnTo>
                    <a:lnTo>
                      <a:pt x="70" y="7"/>
                    </a:lnTo>
                    <a:lnTo>
                      <a:pt x="72" y="9"/>
                    </a:lnTo>
                    <a:lnTo>
                      <a:pt x="75" y="13"/>
                    </a:lnTo>
                    <a:lnTo>
                      <a:pt x="76" y="15"/>
                    </a:lnTo>
                    <a:lnTo>
                      <a:pt x="78" y="23"/>
                    </a:lnTo>
                    <a:lnTo>
                      <a:pt x="78" y="27"/>
                    </a:lnTo>
                    <a:lnTo>
                      <a:pt x="78" y="31"/>
                    </a:lnTo>
                    <a:lnTo>
                      <a:pt x="78" y="36"/>
                    </a:lnTo>
                    <a:lnTo>
                      <a:pt x="77" y="41"/>
                    </a:lnTo>
                    <a:lnTo>
                      <a:pt x="75" y="50"/>
                    </a:lnTo>
                    <a:lnTo>
                      <a:pt x="71" y="57"/>
                    </a:lnTo>
                    <a:lnTo>
                      <a:pt x="67" y="64"/>
                    </a:lnTo>
                    <a:lnTo>
                      <a:pt x="62" y="70"/>
                    </a:lnTo>
                    <a:close/>
                    <a:moveTo>
                      <a:pt x="51" y="60"/>
                    </a:moveTo>
                    <a:lnTo>
                      <a:pt x="54" y="57"/>
                    </a:lnTo>
                    <a:lnTo>
                      <a:pt x="56" y="52"/>
                    </a:lnTo>
                    <a:lnTo>
                      <a:pt x="59" y="47"/>
                    </a:lnTo>
                    <a:lnTo>
                      <a:pt x="60" y="41"/>
                    </a:lnTo>
                    <a:lnTo>
                      <a:pt x="62" y="34"/>
                    </a:lnTo>
                    <a:lnTo>
                      <a:pt x="62" y="28"/>
                    </a:lnTo>
                    <a:lnTo>
                      <a:pt x="60" y="24"/>
                    </a:lnTo>
                    <a:lnTo>
                      <a:pt x="59" y="20"/>
                    </a:lnTo>
                    <a:lnTo>
                      <a:pt x="55" y="18"/>
                    </a:lnTo>
                    <a:lnTo>
                      <a:pt x="53" y="15"/>
                    </a:lnTo>
                    <a:lnTo>
                      <a:pt x="48" y="14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5" y="15"/>
                    </a:lnTo>
                    <a:lnTo>
                      <a:pt x="30" y="18"/>
                    </a:lnTo>
                    <a:lnTo>
                      <a:pt x="27" y="20"/>
                    </a:lnTo>
                    <a:lnTo>
                      <a:pt x="23" y="24"/>
                    </a:lnTo>
                    <a:lnTo>
                      <a:pt x="22" y="26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7" y="41"/>
                    </a:lnTo>
                    <a:lnTo>
                      <a:pt x="16" y="47"/>
                    </a:lnTo>
                    <a:lnTo>
                      <a:pt x="16" y="53"/>
                    </a:lnTo>
                    <a:lnTo>
                      <a:pt x="17" y="58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6" y="66"/>
                    </a:lnTo>
                    <a:lnTo>
                      <a:pt x="29" y="68"/>
                    </a:lnTo>
                    <a:lnTo>
                      <a:pt x="33" y="68"/>
                    </a:lnTo>
                    <a:lnTo>
                      <a:pt x="37" y="68"/>
                    </a:lnTo>
                    <a:lnTo>
                      <a:pt x="40" y="66"/>
                    </a:lnTo>
                    <a:lnTo>
                      <a:pt x="35" y="64"/>
                    </a:lnTo>
                    <a:lnTo>
                      <a:pt x="31" y="62"/>
                    </a:lnTo>
                    <a:lnTo>
                      <a:pt x="38" y="53"/>
                    </a:lnTo>
                    <a:lnTo>
                      <a:pt x="45" y="56"/>
                    </a:lnTo>
                    <a:lnTo>
                      <a:pt x="51" y="6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Freeform 90"/>
              <p:cNvSpPr>
                <a:spLocks/>
              </p:cNvSpPr>
              <p:nvPr/>
            </p:nvSpPr>
            <p:spPr bwMode="auto">
              <a:xfrm>
                <a:off x="5073" y="3921"/>
                <a:ext cx="93" cy="178"/>
              </a:xfrm>
              <a:custGeom>
                <a:avLst/>
                <a:gdLst/>
                <a:ahLst/>
                <a:cxnLst>
                  <a:cxn ang="0">
                    <a:pos x="87" y="178"/>
                  </a:cxn>
                  <a:cxn ang="0">
                    <a:pos x="62" y="152"/>
                  </a:cxn>
                  <a:cxn ang="0">
                    <a:pos x="41" y="125"/>
                  </a:cxn>
                  <a:cxn ang="0">
                    <a:pos x="25" y="99"/>
                  </a:cxn>
                  <a:cxn ang="0">
                    <a:pos x="12" y="73"/>
                  </a:cxn>
                  <a:cxn ang="0">
                    <a:pos x="3" y="52"/>
                  </a:cxn>
                  <a:cxn ang="0">
                    <a:pos x="0" y="29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4"/>
                  </a:cxn>
                  <a:cxn ang="0">
                    <a:pos x="7" y="17"/>
                  </a:cxn>
                  <a:cxn ang="0">
                    <a:pos x="7" y="29"/>
                  </a:cxn>
                  <a:cxn ang="0">
                    <a:pos x="10" y="49"/>
                  </a:cxn>
                  <a:cxn ang="0">
                    <a:pos x="19" y="70"/>
                  </a:cxn>
                  <a:cxn ang="0">
                    <a:pos x="32" y="94"/>
                  </a:cxn>
                  <a:cxn ang="0">
                    <a:pos x="47" y="118"/>
                  </a:cxn>
                  <a:cxn ang="0">
                    <a:pos x="67" y="146"/>
                  </a:cxn>
                  <a:cxn ang="0">
                    <a:pos x="93" y="172"/>
                  </a:cxn>
                  <a:cxn ang="0">
                    <a:pos x="87" y="178"/>
                  </a:cxn>
                </a:cxnLst>
                <a:rect l="0" t="0" r="r" b="b"/>
                <a:pathLst>
                  <a:path w="93" h="178">
                    <a:moveTo>
                      <a:pt x="87" y="178"/>
                    </a:moveTo>
                    <a:lnTo>
                      <a:pt x="62" y="152"/>
                    </a:lnTo>
                    <a:lnTo>
                      <a:pt x="41" y="125"/>
                    </a:lnTo>
                    <a:lnTo>
                      <a:pt x="25" y="99"/>
                    </a:lnTo>
                    <a:lnTo>
                      <a:pt x="12" y="73"/>
                    </a:lnTo>
                    <a:lnTo>
                      <a:pt x="3" y="52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4"/>
                    </a:lnTo>
                    <a:lnTo>
                      <a:pt x="7" y="17"/>
                    </a:lnTo>
                    <a:lnTo>
                      <a:pt x="7" y="29"/>
                    </a:lnTo>
                    <a:lnTo>
                      <a:pt x="10" y="49"/>
                    </a:lnTo>
                    <a:lnTo>
                      <a:pt x="19" y="70"/>
                    </a:lnTo>
                    <a:lnTo>
                      <a:pt x="32" y="94"/>
                    </a:lnTo>
                    <a:lnTo>
                      <a:pt x="47" y="118"/>
                    </a:lnTo>
                    <a:lnTo>
                      <a:pt x="67" y="146"/>
                    </a:lnTo>
                    <a:lnTo>
                      <a:pt x="93" y="172"/>
                    </a:lnTo>
                    <a:lnTo>
                      <a:pt x="87" y="178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Freeform 91"/>
              <p:cNvSpPr>
                <a:spLocks/>
              </p:cNvSpPr>
              <p:nvPr/>
            </p:nvSpPr>
            <p:spPr bwMode="auto">
              <a:xfrm>
                <a:off x="5081" y="3912"/>
                <a:ext cx="172" cy="9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3" y="1"/>
                  </a:cxn>
                  <a:cxn ang="0">
                    <a:pos x="29" y="0"/>
                  </a:cxn>
                  <a:cxn ang="0">
                    <a:pos x="47" y="4"/>
                  </a:cxn>
                  <a:cxn ang="0">
                    <a:pos x="71" y="13"/>
                  </a:cxn>
                  <a:cxn ang="0">
                    <a:pos x="95" y="27"/>
                  </a:cxn>
                  <a:cxn ang="0">
                    <a:pos x="120" y="43"/>
                  </a:cxn>
                  <a:cxn ang="0">
                    <a:pos x="145" y="66"/>
                  </a:cxn>
                  <a:cxn ang="0">
                    <a:pos x="172" y="91"/>
                  </a:cxn>
                  <a:cxn ang="0">
                    <a:pos x="165" y="97"/>
                  </a:cxn>
                  <a:cxn ang="0">
                    <a:pos x="139" y="72"/>
                  </a:cxn>
                  <a:cxn ang="0">
                    <a:pos x="115" y="50"/>
                  </a:cxn>
                  <a:cxn ang="0">
                    <a:pos x="90" y="34"/>
                  </a:cxn>
                  <a:cxn ang="0">
                    <a:pos x="66" y="21"/>
                  </a:cxn>
                  <a:cxn ang="0">
                    <a:pos x="46" y="12"/>
                  </a:cxn>
                  <a:cxn ang="0">
                    <a:pos x="28" y="9"/>
                  </a:cxn>
                  <a:cxn ang="0">
                    <a:pos x="15" y="10"/>
                  </a:cxn>
                  <a:cxn ang="0">
                    <a:pos x="5" y="14"/>
                  </a:cxn>
                  <a:cxn ang="0">
                    <a:pos x="0" y="7"/>
                  </a:cxn>
                </a:cxnLst>
                <a:rect l="0" t="0" r="r" b="b"/>
                <a:pathLst>
                  <a:path w="172" h="97">
                    <a:moveTo>
                      <a:pt x="0" y="7"/>
                    </a:moveTo>
                    <a:lnTo>
                      <a:pt x="13" y="1"/>
                    </a:lnTo>
                    <a:lnTo>
                      <a:pt x="29" y="0"/>
                    </a:lnTo>
                    <a:lnTo>
                      <a:pt x="47" y="4"/>
                    </a:lnTo>
                    <a:lnTo>
                      <a:pt x="71" y="13"/>
                    </a:lnTo>
                    <a:lnTo>
                      <a:pt x="95" y="27"/>
                    </a:lnTo>
                    <a:lnTo>
                      <a:pt x="120" y="43"/>
                    </a:lnTo>
                    <a:lnTo>
                      <a:pt x="145" y="66"/>
                    </a:lnTo>
                    <a:lnTo>
                      <a:pt x="172" y="91"/>
                    </a:lnTo>
                    <a:lnTo>
                      <a:pt x="165" y="97"/>
                    </a:lnTo>
                    <a:lnTo>
                      <a:pt x="139" y="72"/>
                    </a:lnTo>
                    <a:lnTo>
                      <a:pt x="115" y="50"/>
                    </a:lnTo>
                    <a:lnTo>
                      <a:pt x="90" y="34"/>
                    </a:lnTo>
                    <a:lnTo>
                      <a:pt x="66" y="21"/>
                    </a:lnTo>
                    <a:lnTo>
                      <a:pt x="46" y="12"/>
                    </a:lnTo>
                    <a:lnTo>
                      <a:pt x="28" y="9"/>
                    </a:lnTo>
                    <a:lnTo>
                      <a:pt x="15" y="10"/>
                    </a:lnTo>
                    <a:lnTo>
                      <a:pt x="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Freeform 92"/>
              <p:cNvSpPr>
                <a:spLocks/>
              </p:cNvSpPr>
              <p:nvPr/>
            </p:nvSpPr>
            <p:spPr bwMode="auto">
              <a:xfrm>
                <a:off x="5080" y="3919"/>
                <a:ext cx="8" cy="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0"/>
                  </a:cxn>
                  <a:cxn ang="0">
                    <a:pos x="6" y="8"/>
                  </a:cxn>
                  <a:cxn ang="0">
                    <a:pos x="8" y="7"/>
                  </a:cxn>
                  <a:cxn ang="0">
                    <a:pos x="0" y="2"/>
                  </a:cxn>
                </a:cxnLst>
                <a:rect l="0" t="0" r="r" b="b"/>
                <a:pathLst>
                  <a:path w="8" h="8">
                    <a:moveTo>
                      <a:pt x="0" y="2"/>
                    </a:moveTo>
                    <a:lnTo>
                      <a:pt x="1" y="0"/>
                    </a:lnTo>
                    <a:lnTo>
                      <a:pt x="6" y="8"/>
                    </a:lnTo>
                    <a:lnTo>
                      <a:pt x="8" y="7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Freeform 93"/>
              <p:cNvSpPr>
                <a:spLocks/>
              </p:cNvSpPr>
              <p:nvPr/>
            </p:nvSpPr>
            <p:spPr bwMode="auto">
              <a:xfrm>
                <a:off x="5247" y="4003"/>
                <a:ext cx="94" cy="17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0" y="26"/>
                  </a:cxn>
                  <a:cxn ang="0">
                    <a:pos x="51" y="52"/>
                  </a:cxn>
                  <a:cxn ang="0">
                    <a:pos x="69" y="79"/>
                  </a:cxn>
                  <a:cxn ang="0">
                    <a:pos x="81" y="102"/>
                  </a:cxn>
                  <a:cxn ang="0">
                    <a:pos x="90" y="128"/>
                  </a:cxn>
                  <a:cxn ang="0">
                    <a:pos x="94" y="147"/>
                  </a:cxn>
                  <a:cxn ang="0">
                    <a:pos x="92" y="164"/>
                  </a:cxn>
                  <a:cxn ang="0">
                    <a:pos x="86" y="178"/>
                  </a:cxn>
                  <a:cxn ang="0">
                    <a:pos x="79" y="173"/>
                  </a:cxn>
                  <a:cxn ang="0">
                    <a:pos x="84" y="163"/>
                  </a:cxn>
                  <a:cxn ang="0">
                    <a:pos x="85" y="148"/>
                  </a:cxn>
                  <a:cxn ang="0">
                    <a:pos x="82" y="129"/>
                  </a:cxn>
                  <a:cxn ang="0">
                    <a:pos x="73" y="107"/>
                  </a:cxn>
                  <a:cxn ang="0">
                    <a:pos x="62" y="84"/>
                  </a:cxn>
                  <a:cxn ang="0">
                    <a:pos x="44" y="57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7" y="0"/>
                  </a:cxn>
                </a:cxnLst>
                <a:rect l="0" t="0" r="r" b="b"/>
                <a:pathLst>
                  <a:path w="94" h="178">
                    <a:moveTo>
                      <a:pt x="7" y="0"/>
                    </a:moveTo>
                    <a:lnTo>
                      <a:pt x="30" y="26"/>
                    </a:lnTo>
                    <a:lnTo>
                      <a:pt x="51" y="52"/>
                    </a:lnTo>
                    <a:lnTo>
                      <a:pt x="69" y="79"/>
                    </a:lnTo>
                    <a:lnTo>
                      <a:pt x="81" y="102"/>
                    </a:lnTo>
                    <a:lnTo>
                      <a:pt x="90" y="128"/>
                    </a:lnTo>
                    <a:lnTo>
                      <a:pt x="94" y="147"/>
                    </a:lnTo>
                    <a:lnTo>
                      <a:pt x="92" y="164"/>
                    </a:lnTo>
                    <a:lnTo>
                      <a:pt x="86" y="178"/>
                    </a:lnTo>
                    <a:lnTo>
                      <a:pt x="79" y="173"/>
                    </a:lnTo>
                    <a:lnTo>
                      <a:pt x="84" y="163"/>
                    </a:lnTo>
                    <a:lnTo>
                      <a:pt x="85" y="148"/>
                    </a:lnTo>
                    <a:lnTo>
                      <a:pt x="82" y="129"/>
                    </a:lnTo>
                    <a:lnTo>
                      <a:pt x="73" y="107"/>
                    </a:lnTo>
                    <a:lnTo>
                      <a:pt x="62" y="84"/>
                    </a:lnTo>
                    <a:lnTo>
                      <a:pt x="44" y="57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94"/>
              <p:cNvSpPr>
                <a:spLocks/>
              </p:cNvSpPr>
              <p:nvPr/>
            </p:nvSpPr>
            <p:spPr bwMode="auto">
              <a:xfrm>
                <a:off x="5247" y="4003"/>
                <a:ext cx="6" cy="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6"/>
                  </a:cxn>
                  <a:cxn ang="0">
                    <a:pos x="6" y="0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Freeform 95"/>
              <p:cNvSpPr>
                <a:spLocks/>
              </p:cNvSpPr>
              <p:nvPr/>
            </p:nvSpPr>
            <p:spPr bwMode="auto">
              <a:xfrm>
                <a:off x="5159" y="4094"/>
                <a:ext cx="173" cy="96"/>
              </a:xfrm>
              <a:custGeom>
                <a:avLst/>
                <a:gdLst/>
                <a:ahLst/>
                <a:cxnLst>
                  <a:cxn ang="0">
                    <a:pos x="173" y="89"/>
                  </a:cxn>
                  <a:cxn ang="0">
                    <a:pos x="160" y="95"/>
                  </a:cxn>
                  <a:cxn ang="0">
                    <a:pos x="144" y="96"/>
                  </a:cxn>
                  <a:cxn ang="0">
                    <a:pos x="122" y="93"/>
                  </a:cxn>
                  <a:cxn ang="0">
                    <a:pos x="101" y="83"/>
                  </a:cxn>
                  <a:cxn ang="0">
                    <a:pos x="77" y="70"/>
                  </a:cxn>
                  <a:cxn ang="0">
                    <a:pos x="51" y="52"/>
                  </a:cxn>
                  <a:cxn ang="0">
                    <a:pos x="25" y="31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32" y="26"/>
                  </a:cxn>
                  <a:cxn ang="0">
                    <a:pos x="57" y="46"/>
                  </a:cxn>
                  <a:cxn ang="0">
                    <a:pos x="82" y="64"/>
                  </a:cxn>
                  <a:cxn ang="0">
                    <a:pos x="106" y="76"/>
                  </a:cxn>
                  <a:cxn ang="0">
                    <a:pos x="126" y="85"/>
                  </a:cxn>
                  <a:cxn ang="0">
                    <a:pos x="144" y="89"/>
                  </a:cxn>
                  <a:cxn ang="0">
                    <a:pos x="157" y="88"/>
                  </a:cxn>
                  <a:cxn ang="0">
                    <a:pos x="169" y="82"/>
                  </a:cxn>
                  <a:cxn ang="0">
                    <a:pos x="173" y="89"/>
                  </a:cxn>
                </a:cxnLst>
                <a:rect l="0" t="0" r="r" b="b"/>
                <a:pathLst>
                  <a:path w="173" h="96">
                    <a:moveTo>
                      <a:pt x="173" y="89"/>
                    </a:moveTo>
                    <a:lnTo>
                      <a:pt x="160" y="95"/>
                    </a:lnTo>
                    <a:lnTo>
                      <a:pt x="144" y="96"/>
                    </a:lnTo>
                    <a:lnTo>
                      <a:pt x="122" y="93"/>
                    </a:lnTo>
                    <a:lnTo>
                      <a:pt x="101" y="83"/>
                    </a:lnTo>
                    <a:lnTo>
                      <a:pt x="77" y="70"/>
                    </a:lnTo>
                    <a:lnTo>
                      <a:pt x="51" y="52"/>
                    </a:lnTo>
                    <a:lnTo>
                      <a:pt x="25" y="3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32" y="26"/>
                    </a:lnTo>
                    <a:lnTo>
                      <a:pt x="57" y="46"/>
                    </a:lnTo>
                    <a:lnTo>
                      <a:pt x="82" y="64"/>
                    </a:lnTo>
                    <a:lnTo>
                      <a:pt x="106" y="76"/>
                    </a:lnTo>
                    <a:lnTo>
                      <a:pt x="126" y="85"/>
                    </a:lnTo>
                    <a:lnTo>
                      <a:pt x="144" y="89"/>
                    </a:lnTo>
                    <a:lnTo>
                      <a:pt x="157" y="88"/>
                    </a:lnTo>
                    <a:lnTo>
                      <a:pt x="169" y="82"/>
                    </a:lnTo>
                    <a:lnTo>
                      <a:pt x="173" y="89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96"/>
              <p:cNvSpPr>
                <a:spLocks/>
              </p:cNvSpPr>
              <p:nvPr/>
            </p:nvSpPr>
            <p:spPr bwMode="auto">
              <a:xfrm>
                <a:off x="5326" y="4175"/>
                <a:ext cx="7" cy="7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6" y="7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7" y="6"/>
                  </a:cxn>
                </a:cxnLst>
                <a:rect l="0" t="0" r="r" b="b"/>
                <a:pathLst>
                  <a:path w="7" h="7">
                    <a:moveTo>
                      <a:pt x="7" y="6"/>
                    </a:moveTo>
                    <a:lnTo>
                      <a:pt x="6" y="7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Freeform 97"/>
              <p:cNvSpPr>
                <a:spLocks/>
              </p:cNvSpPr>
              <p:nvPr/>
            </p:nvSpPr>
            <p:spPr bwMode="auto">
              <a:xfrm>
                <a:off x="5159" y="4094"/>
                <a:ext cx="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0" y="5"/>
                  </a:cxn>
                </a:cxnLst>
                <a:rect l="0" t="0" r="r" b="b"/>
                <a:pathLst>
                  <a:path w="7" h="5">
                    <a:moveTo>
                      <a:pt x="0" y="5"/>
                    </a:moveTo>
                    <a:lnTo>
                      <a:pt x="7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" name="Freeform 98"/>
              <p:cNvSpPr>
                <a:spLocks/>
              </p:cNvSpPr>
              <p:nvPr/>
            </p:nvSpPr>
            <p:spPr bwMode="auto">
              <a:xfrm>
                <a:off x="4717" y="3866"/>
                <a:ext cx="271" cy="28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35" y="24"/>
                  </a:cxn>
                  <a:cxn ang="0">
                    <a:pos x="135" y="28"/>
                  </a:cxn>
                  <a:cxn ang="0">
                    <a:pos x="271" y="28"/>
                  </a:cxn>
                  <a:cxn ang="0">
                    <a:pos x="262" y="0"/>
                  </a:cxn>
                  <a:cxn ang="0">
                    <a:pos x="8" y="0"/>
                  </a:cxn>
                  <a:cxn ang="0">
                    <a:pos x="0" y="24"/>
                  </a:cxn>
                </a:cxnLst>
                <a:rect l="0" t="0" r="r" b="b"/>
                <a:pathLst>
                  <a:path w="271" h="28">
                    <a:moveTo>
                      <a:pt x="0" y="24"/>
                    </a:moveTo>
                    <a:lnTo>
                      <a:pt x="135" y="24"/>
                    </a:lnTo>
                    <a:lnTo>
                      <a:pt x="135" y="28"/>
                    </a:lnTo>
                    <a:lnTo>
                      <a:pt x="271" y="28"/>
                    </a:lnTo>
                    <a:lnTo>
                      <a:pt x="262" y="0"/>
                    </a:lnTo>
                    <a:lnTo>
                      <a:pt x="8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3" name="Freeform 99"/>
              <p:cNvSpPr>
                <a:spLocks/>
              </p:cNvSpPr>
              <p:nvPr/>
            </p:nvSpPr>
            <p:spPr bwMode="auto">
              <a:xfrm>
                <a:off x="4703" y="3905"/>
                <a:ext cx="302" cy="33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21"/>
                  </a:cxn>
                  <a:cxn ang="0">
                    <a:pos x="259" y="21"/>
                  </a:cxn>
                  <a:cxn ang="0">
                    <a:pos x="261" y="33"/>
                  </a:cxn>
                  <a:cxn ang="0">
                    <a:pos x="302" y="33"/>
                  </a:cxn>
                  <a:cxn ang="0">
                    <a:pos x="287" y="0"/>
                  </a:cxn>
                  <a:cxn ang="0">
                    <a:pos x="149" y="0"/>
                  </a:cxn>
                  <a:cxn ang="0">
                    <a:pos x="149" y="6"/>
                  </a:cxn>
                  <a:cxn ang="0">
                    <a:pos x="6" y="6"/>
                  </a:cxn>
                </a:cxnLst>
                <a:rect l="0" t="0" r="r" b="b"/>
                <a:pathLst>
                  <a:path w="302" h="33">
                    <a:moveTo>
                      <a:pt x="6" y="6"/>
                    </a:moveTo>
                    <a:lnTo>
                      <a:pt x="0" y="21"/>
                    </a:lnTo>
                    <a:lnTo>
                      <a:pt x="259" y="21"/>
                    </a:lnTo>
                    <a:lnTo>
                      <a:pt x="261" y="33"/>
                    </a:lnTo>
                    <a:lnTo>
                      <a:pt x="302" y="33"/>
                    </a:lnTo>
                    <a:lnTo>
                      <a:pt x="287" y="0"/>
                    </a:lnTo>
                    <a:lnTo>
                      <a:pt x="149" y="0"/>
                    </a:lnTo>
                    <a:lnTo>
                      <a:pt x="149" y="6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Freeform 100"/>
              <p:cNvSpPr>
                <a:spLocks/>
              </p:cNvSpPr>
              <p:nvPr/>
            </p:nvSpPr>
            <p:spPr bwMode="auto">
              <a:xfrm>
                <a:off x="4688" y="3950"/>
                <a:ext cx="330" cy="31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164" y="6"/>
                  </a:cxn>
                  <a:cxn ang="0">
                    <a:pos x="164" y="0"/>
                  </a:cxn>
                  <a:cxn ang="0">
                    <a:pos x="318" y="0"/>
                  </a:cxn>
                  <a:cxn ang="0">
                    <a:pos x="330" y="31"/>
                  </a:cxn>
                  <a:cxn ang="0">
                    <a:pos x="275" y="31"/>
                  </a:cxn>
                  <a:cxn ang="0">
                    <a:pos x="271" y="27"/>
                  </a:cxn>
                  <a:cxn ang="0">
                    <a:pos x="0" y="27"/>
                  </a:cxn>
                  <a:cxn ang="0">
                    <a:pos x="7" y="6"/>
                  </a:cxn>
                </a:cxnLst>
                <a:rect l="0" t="0" r="r" b="b"/>
                <a:pathLst>
                  <a:path w="330" h="31">
                    <a:moveTo>
                      <a:pt x="7" y="6"/>
                    </a:moveTo>
                    <a:lnTo>
                      <a:pt x="164" y="6"/>
                    </a:lnTo>
                    <a:lnTo>
                      <a:pt x="164" y="0"/>
                    </a:lnTo>
                    <a:lnTo>
                      <a:pt x="318" y="0"/>
                    </a:lnTo>
                    <a:lnTo>
                      <a:pt x="330" y="31"/>
                    </a:lnTo>
                    <a:lnTo>
                      <a:pt x="275" y="31"/>
                    </a:lnTo>
                    <a:lnTo>
                      <a:pt x="271" y="27"/>
                    </a:lnTo>
                    <a:lnTo>
                      <a:pt x="0" y="27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Freeform 101"/>
              <p:cNvSpPr>
                <a:spLocks/>
              </p:cNvSpPr>
              <p:nvPr/>
            </p:nvSpPr>
            <p:spPr bwMode="auto">
              <a:xfrm>
                <a:off x="4678" y="3996"/>
                <a:ext cx="355" cy="34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174" y="8"/>
                  </a:cxn>
                  <a:cxn ang="0">
                    <a:pos x="174" y="0"/>
                  </a:cxn>
                  <a:cxn ang="0">
                    <a:pos x="346" y="0"/>
                  </a:cxn>
                  <a:cxn ang="0">
                    <a:pos x="355" y="34"/>
                  </a:cxn>
                  <a:cxn ang="0">
                    <a:pos x="293" y="34"/>
                  </a:cxn>
                  <a:cxn ang="0">
                    <a:pos x="290" y="20"/>
                  </a:cxn>
                  <a:cxn ang="0">
                    <a:pos x="0" y="20"/>
                  </a:cxn>
                  <a:cxn ang="0">
                    <a:pos x="5" y="8"/>
                  </a:cxn>
                </a:cxnLst>
                <a:rect l="0" t="0" r="r" b="b"/>
                <a:pathLst>
                  <a:path w="355" h="34">
                    <a:moveTo>
                      <a:pt x="5" y="8"/>
                    </a:moveTo>
                    <a:lnTo>
                      <a:pt x="174" y="8"/>
                    </a:lnTo>
                    <a:lnTo>
                      <a:pt x="174" y="0"/>
                    </a:lnTo>
                    <a:lnTo>
                      <a:pt x="346" y="0"/>
                    </a:lnTo>
                    <a:lnTo>
                      <a:pt x="355" y="34"/>
                    </a:lnTo>
                    <a:lnTo>
                      <a:pt x="293" y="34"/>
                    </a:lnTo>
                    <a:lnTo>
                      <a:pt x="290" y="20"/>
                    </a:lnTo>
                    <a:lnTo>
                      <a:pt x="0" y="20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102"/>
              <p:cNvSpPr>
                <a:spLocks/>
              </p:cNvSpPr>
              <p:nvPr/>
            </p:nvSpPr>
            <p:spPr bwMode="auto">
              <a:xfrm>
                <a:off x="4608" y="4041"/>
                <a:ext cx="890" cy="3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355" y="30"/>
                  </a:cxn>
                  <a:cxn ang="0">
                    <a:pos x="355" y="35"/>
                  </a:cxn>
                  <a:cxn ang="0">
                    <a:pos x="885" y="35"/>
                  </a:cxn>
                  <a:cxn ang="0">
                    <a:pos x="890" y="0"/>
                  </a:cxn>
                  <a:cxn ang="0">
                    <a:pos x="569" y="0"/>
                  </a:cxn>
                  <a:cxn ang="0">
                    <a:pos x="246" y="0"/>
                  </a:cxn>
                  <a:cxn ang="0">
                    <a:pos x="246" y="15"/>
                  </a:cxn>
                  <a:cxn ang="0">
                    <a:pos x="7" y="14"/>
                  </a:cxn>
                  <a:cxn ang="0">
                    <a:pos x="0" y="30"/>
                  </a:cxn>
                </a:cxnLst>
                <a:rect l="0" t="0" r="r" b="b"/>
                <a:pathLst>
                  <a:path w="890" h="35">
                    <a:moveTo>
                      <a:pt x="0" y="30"/>
                    </a:moveTo>
                    <a:lnTo>
                      <a:pt x="355" y="30"/>
                    </a:lnTo>
                    <a:lnTo>
                      <a:pt x="355" y="35"/>
                    </a:lnTo>
                    <a:lnTo>
                      <a:pt x="885" y="35"/>
                    </a:lnTo>
                    <a:lnTo>
                      <a:pt x="890" y="0"/>
                    </a:lnTo>
                    <a:lnTo>
                      <a:pt x="569" y="0"/>
                    </a:lnTo>
                    <a:lnTo>
                      <a:pt x="246" y="0"/>
                    </a:lnTo>
                    <a:lnTo>
                      <a:pt x="246" y="15"/>
                    </a:lnTo>
                    <a:lnTo>
                      <a:pt x="7" y="14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7" name="Freeform 103"/>
              <p:cNvSpPr>
                <a:spLocks/>
              </p:cNvSpPr>
              <p:nvPr/>
            </p:nvSpPr>
            <p:spPr bwMode="auto">
              <a:xfrm>
                <a:off x="4603" y="4093"/>
                <a:ext cx="821" cy="26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45" y="19"/>
                  </a:cxn>
                  <a:cxn ang="0">
                    <a:pos x="693" y="19"/>
                  </a:cxn>
                  <a:cxn ang="0">
                    <a:pos x="698" y="26"/>
                  </a:cxn>
                  <a:cxn ang="0">
                    <a:pos x="814" y="26"/>
                  </a:cxn>
                  <a:cxn ang="0">
                    <a:pos x="821" y="0"/>
                  </a:cxn>
                  <a:cxn ang="0">
                    <a:pos x="448" y="0"/>
                  </a:cxn>
                  <a:cxn ang="0">
                    <a:pos x="75" y="0"/>
                  </a:cxn>
                  <a:cxn ang="0">
                    <a:pos x="69" y="5"/>
                  </a:cxn>
                  <a:cxn ang="0">
                    <a:pos x="5" y="5"/>
                  </a:cxn>
                  <a:cxn ang="0">
                    <a:pos x="0" y="19"/>
                  </a:cxn>
                </a:cxnLst>
                <a:rect l="0" t="0" r="r" b="b"/>
                <a:pathLst>
                  <a:path w="821" h="26">
                    <a:moveTo>
                      <a:pt x="0" y="19"/>
                    </a:moveTo>
                    <a:lnTo>
                      <a:pt x="345" y="19"/>
                    </a:lnTo>
                    <a:lnTo>
                      <a:pt x="693" y="19"/>
                    </a:lnTo>
                    <a:lnTo>
                      <a:pt x="698" y="26"/>
                    </a:lnTo>
                    <a:lnTo>
                      <a:pt x="814" y="26"/>
                    </a:lnTo>
                    <a:lnTo>
                      <a:pt x="821" y="0"/>
                    </a:lnTo>
                    <a:lnTo>
                      <a:pt x="448" y="0"/>
                    </a:lnTo>
                    <a:lnTo>
                      <a:pt x="75" y="0"/>
                    </a:lnTo>
                    <a:lnTo>
                      <a:pt x="69" y="5"/>
                    </a:lnTo>
                    <a:lnTo>
                      <a:pt x="5" y="5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Oval 104"/>
              <p:cNvSpPr>
                <a:spLocks noChangeArrowheads="1"/>
              </p:cNvSpPr>
              <p:nvPr/>
            </p:nvSpPr>
            <p:spPr bwMode="auto">
              <a:xfrm>
                <a:off x="5177" y="3934"/>
                <a:ext cx="43" cy="50"/>
              </a:xfrm>
              <a:prstGeom prst="ellipse">
                <a:avLst/>
              </a:prstGeom>
              <a:solidFill>
                <a:schemeClr val="tx2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1128732" y="1428736"/>
            <a:ext cx="3097212" cy="2634906"/>
            <a:chOff x="1643042" y="1428736"/>
            <a:chExt cx="3097212" cy="2634906"/>
          </a:xfrm>
        </p:grpSpPr>
        <p:sp>
          <p:nvSpPr>
            <p:cNvPr id="5" name="TextBox 4"/>
            <p:cNvSpPr txBox="1"/>
            <p:nvPr/>
          </p:nvSpPr>
          <p:spPr>
            <a:xfrm>
              <a:off x="2143108" y="2143116"/>
              <a:ext cx="1893595" cy="1920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algn="ctr">
                <a:spcBef>
                  <a:spcPct val="20000"/>
                </a:spcBef>
              </a:pPr>
              <a:r>
                <a:rPr lang="en-US" dirty="0" smtClean="0">
                  <a:solidFill>
                    <a:srgbClr val="0000FF"/>
                  </a:solidFill>
                  <a:latin typeface="+mj-lt"/>
                </a:rPr>
                <a:t>Michael </a:t>
              </a:r>
              <a:r>
                <a:rPr lang="en-US" dirty="0" smtClean="0">
                  <a:solidFill>
                    <a:srgbClr val="0000FF"/>
                  </a:solidFill>
                  <a:latin typeface="+mj-lt"/>
                </a:rPr>
                <a:t>Hass</a:t>
              </a:r>
            </a:p>
            <a:p>
              <a:pPr marL="342900" indent="-342900" algn="ctr">
                <a:spcBef>
                  <a:spcPct val="20000"/>
                </a:spcBef>
              </a:pPr>
              <a:r>
                <a:rPr lang="en-US" dirty="0" err="1" smtClean="0">
                  <a:solidFill>
                    <a:srgbClr val="FF0000"/>
                  </a:solidFill>
                  <a:latin typeface="+mj-lt"/>
                </a:rPr>
                <a:t>Tsviki</a:t>
              </a:r>
              <a:r>
                <a:rPr lang="en-US" dirty="0" smtClean="0">
                  <a:solidFill>
                    <a:srgbClr val="FF0000"/>
                  </a:solidFill>
                  <a:latin typeface="+mj-lt"/>
                </a:rPr>
                <a:t> Hirsh</a:t>
              </a:r>
            </a:p>
            <a:p>
              <a:pPr marL="342900" indent="-342900" algn="ctr">
                <a:spcBef>
                  <a:spcPct val="20000"/>
                </a:spcBef>
              </a:pPr>
              <a:r>
                <a:rPr lang="en-US" dirty="0" err="1" smtClean="0">
                  <a:solidFill>
                    <a:srgbClr val="0000FF"/>
                  </a:solidFill>
                  <a:latin typeface="+mj-lt"/>
                </a:rPr>
                <a:t>Vivek</a:t>
              </a:r>
              <a:r>
                <a:rPr lang="en-US" dirty="0" smtClean="0">
                  <a:solidFill>
                    <a:srgbClr val="0000FF"/>
                  </a:solidFill>
                  <a:latin typeface="+mj-lt"/>
                </a:rPr>
                <a:t> Kumar</a:t>
              </a:r>
            </a:p>
            <a:p>
              <a:pPr marL="342900" indent="-342900" algn="ctr">
                <a:spcBef>
                  <a:spcPct val="20000"/>
                </a:spcBef>
              </a:pPr>
              <a:r>
                <a:rPr lang="en-US" dirty="0" err="1" smtClean="0">
                  <a:solidFill>
                    <a:srgbClr val="0000FF"/>
                  </a:solidFill>
                  <a:latin typeface="+mj-lt"/>
                </a:rPr>
                <a:t>Kuljeet</a:t>
              </a:r>
              <a:r>
                <a:rPr lang="en-US" dirty="0" smtClean="0">
                  <a:solidFill>
                    <a:srgbClr val="0000FF"/>
                  </a:solidFill>
                  <a:latin typeface="+mj-lt"/>
                </a:rPr>
                <a:t> Singh</a:t>
              </a:r>
            </a:p>
            <a:p>
              <a:endParaRPr lang="en-US" dirty="0" smtClean="0"/>
            </a:p>
            <a:p>
              <a:endParaRPr lang="en-US" dirty="0"/>
            </a:p>
          </p:txBody>
        </p:sp>
        <p:pic>
          <p:nvPicPr>
            <p:cNvPr id="59" name="Picture 106" descr="WI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43042" y="1428736"/>
              <a:ext cx="3097212" cy="64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4" name="Group 63"/>
          <p:cNvGrpSpPr/>
          <p:nvPr/>
        </p:nvGrpSpPr>
        <p:grpSpPr>
          <a:xfrm>
            <a:off x="3143240" y="3740558"/>
            <a:ext cx="2323524" cy="2831714"/>
            <a:chOff x="3428992" y="4071942"/>
            <a:chExt cx="2323524" cy="2831714"/>
          </a:xfrm>
        </p:grpSpPr>
        <p:sp>
          <p:nvSpPr>
            <p:cNvPr id="16" name="TextBox 15"/>
            <p:cNvSpPr txBox="1"/>
            <p:nvPr/>
          </p:nvSpPr>
          <p:spPr>
            <a:xfrm>
              <a:off x="3643306" y="4429132"/>
              <a:ext cx="1679242" cy="24745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en-US" dirty="0" smtClean="0">
                  <a:solidFill>
                    <a:srgbClr val="0000FF"/>
                  </a:solidFill>
                </a:rPr>
                <a:t>F</a:t>
              </a:r>
              <a:r>
                <a:rPr lang="en-US" dirty="0" smtClean="0">
                  <a:solidFill>
                    <a:srgbClr val="0000FF"/>
                  </a:solidFill>
                </a:rPr>
                <a:t>. De Oliveira</a:t>
              </a:r>
            </a:p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en-US" dirty="0" smtClean="0">
                  <a:solidFill>
                    <a:srgbClr val="0000FF"/>
                  </a:solidFill>
                </a:rPr>
                <a:t>M.G. St Laurent</a:t>
              </a:r>
            </a:p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en-US" dirty="0" smtClean="0">
                  <a:solidFill>
                    <a:srgbClr val="0000FF"/>
                  </a:solidFill>
                </a:rPr>
                <a:t>P. Delahaye</a:t>
              </a:r>
            </a:p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en-US" dirty="0" smtClean="0">
                  <a:solidFill>
                    <a:srgbClr val="0000FF"/>
                  </a:solidFill>
                </a:rPr>
                <a:t>H. </a:t>
              </a:r>
              <a:r>
                <a:rPr lang="en-US" dirty="0" err="1" smtClean="0">
                  <a:solidFill>
                    <a:srgbClr val="0000FF"/>
                  </a:solidFill>
                </a:rPr>
                <a:t>Franberg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pPr lvl="0" algn="ctr"/>
              <a:r>
                <a:rPr lang="en-US" dirty="0" smtClean="0">
                  <a:solidFill>
                    <a:srgbClr val="0000FF"/>
                  </a:solidFill>
                </a:rPr>
                <a:t>R. </a:t>
              </a:r>
              <a:r>
                <a:rPr lang="en-US" dirty="0" smtClean="0">
                  <a:solidFill>
                    <a:srgbClr val="0000FF"/>
                  </a:solidFill>
                </a:rPr>
                <a:t>Leroy</a:t>
              </a:r>
            </a:p>
            <a:p>
              <a:pPr marL="342900" lvl="0" indent="-342900" algn="ctr">
                <a:buAutoNum type="alphaUcPeriod"/>
              </a:pPr>
              <a:r>
                <a:rPr lang="en-US" dirty="0" err="1" smtClean="0">
                  <a:solidFill>
                    <a:srgbClr val="0000FF"/>
                  </a:solidFill>
                </a:rPr>
                <a:t>Pichard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pPr marL="342900" lvl="0" indent="-342900" algn="ctr"/>
              <a:r>
                <a:rPr lang="en-US" dirty="0" smtClean="0">
                  <a:solidFill>
                    <a:srgbClr val="0000FF"/>
                  </a:solidFill>
                </a:rPr>
                <a:t>G. </a:t>
              </a:r>
              <a:r>
                <a:rPr lang="en-US" dirty="0" err="1" smtClean="0">
                  <a:solidFill>
                    <a:srgbClr val="0000FF"/>
                  </a:solidFill>
                </a:rPr>
                <a:t>Lhersonneau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endParaRPr lang="en-US" dirty="0"/>
            </a:p>
          </p:txBody>
        </p:sp>
        <p:pic>
          <p:nvPicPr>
            <p:cNvPr id="60" name="Picture 12" descr="ganil_trans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28992" y="4071942"/>
              <a:ext cx="2323524" cy="438151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61" name="TextBox 60"/>
          <p:cNvSpPr txBox="1"/>
          <p:nvPr/>
        </p:nvSpPr>
        <p:spPr>
          <a:xfrm>
            <a:off x="5857884" y="5786454"/>
            <a:ext cx="3103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a lot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28813" y="0"/>
            <a:ext cx="5110162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accent2"/>
                </a:solidFill>
              </a:rPr>
              <a:t>What  about  </a:t>
            </a:r>
            <a:r>
              <a:rPr lang="en-US" sz="2800" baseline="30000" smtClean="0">
                <a:solidFill>
                  <a:schemeClr val="accent2"/>
                </a:solidFill>
              </a:rPr>
              <a:t>18</a:t>
            </a:r>
            <a:r>
              <a:rPr lang="en-US" sz="2800" smtClean="0">
                <a:solidFill>
                  <a:schemeClr val="accent2"/>
                </a:solidFill>
              </a:rPr>
              <a:t>Ne?..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6386513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 </a:t>
            </a:r>
          </a:p>
        </p:txBody>
      </p:sp>
      <p:pic>
        <p:nvPicPr>
          <p:cNvPr id="6" name="Picture 8" descr="18Ne_cs_yield_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1214438"/>
            <a:ext cx="6611937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105"/>
          <p:cNvGrpSpPr>
            <a:grpSpLocks/>
          </p:cNvGrpSpPr>
          <p:nvPr/>
        </p:nvGrpSpPr>
        <p:grpSpPr bwMode="auto">
          <a:xfrm>
            <a:off x="7715240" y="6500810"/>
            <a:ext cx="1428760" cy="357190"/>
            <a:chOff x="4603" y="3849"/>
            <a:chExt cx="1044" cy="352"/>
          </a:xfrm>
        </p:grpSpPr>
        <p:sp>
          <p:nvSpPr>
            <p:cNvPr id="8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49" name="Picture 106" descr="W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37685"/>
            <a:ext cx="2500330" cy="52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GANIL – SPIRAL 1</a:t>
            </a:r>
            <a:endParaRPr lang="en-US" dirty="0"/>
          </a:p>
        </p:txBody>
      </p:sp>
      <p:pic>
        <p:nvPicPr>
          <p:cNvPr id="4" name="Picture 12" descr="ganil_trans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1944687" cy="36671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357298"/>
            <a:ext cx="4802188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857884" y="1571612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Experimental areas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357818" y="4643446"/>
            <a:ext cx="2252206" cy="785818"/>
            <a:chOff x="5357818" y="4643446"/>
            <a:chExt cx="2252206" cy="785818"/>
          </a:xfrm>
        </p:grpSpPr>
        <p:sp>
          <p:nvSpPr>
            <p:cNvPr id="7" name="TextBox 6"/>
            <p:cNvSpPr txBox="1"/>
            <p:nvPr/>
          </p:nvSpPr>
          <p:spPr>
            <a:xfrm>
              <a:off x="6357950" y="5000636"/>
              <a:ext cx="1252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Ion sources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357818" y="4643446"/>
              <a:ext cx="857256" cy="785818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428860" y="3766333"/>
            <a:ext cx="2834329" cy="1532197"/>
            <a:chOff x="2428860" y="3766333"/>
            <a:chExt cx="2834329" cy="1532197"/>
          </a:xfrm>
        </p:grpSpPr>
        <p:sp>
          <p:nvSpPr>
            <p:cNvPr id="8" name="TextBox 7"/>
            <p:cNvSpPr txBox="1"/>
            <p:nvPr/>
          </p:nvSpPr>
          <p:spPr>
            <a:xfrm>
              <a:off x="3286116" y="492919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CSS1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28860" y="4286256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CSS2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 rot="2637713">
              <a:off x="2905735" y="3766333"/>
              <a:ext cx="2357454" cy="884749"/>
            </a:xfrm>
            <a:prstGeom prst="ellipse">
              <a:avLst/>
            </a:pr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643042" y="1928802"/>
            <a:ext cx="1714512" cy="1143008"/>
            <a:chOff x="1643042" y="1928802"/>
            <a:chExt cx="1714512" cy="1143008"/>
          </a:xfrm>
        </p:grpSpPr>
        <p:sp>
          <p:nvSpPr>
            <p:cNvPr id="11" name="TextBox 10"/>
            <p:cNvSpPr txBox="1"/>
            <p:nvPr/>
          </p:nvSpPr>
          <p:spPr>
            <a:xfrm>
              <a:off x="1643042" y="1928802"/>
              <a:ext cx="168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Production cave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786050" y="2571744"/>
              <a:ext cx="571504" cy="50006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214414" y="2786058"/>
            <a:ext cx="1571636" cy="583646"/>
            <a:chOff x="1214414" y="2786058"/>
            <a:chExt cx="1571636" cy="583646"/>
          </a:xfrm>
        </p:grpSpPr>
        <p:sp>
          <p:nvSpPr>
            <p:cNvPr id="10" name="TextBox 9"/>
            <p:cNvSpPr txBox="1"/>
            <p:nvPr/>
          </p:nvSpPr>
          <p:spPr>
            <a:xfrm>
              <a:off x="1214414" y="3000372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CIME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2214546" y="2786058"/>
              <a:ext cx="571504" cy="500066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857356" y="5000636"/>
            <a:ext cx="1407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Acceleration </a:t>
            </a:r>
          </a:p>
          <a:p>
            <a:r>
              <a:rPr lang="en-US" dirty="0" smtClean="0"/>
              <a:t>Stable ions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28596" y="2285992"/>
            <a:ext cx="1937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Post-acceleration</a:t>
            </a:r>
          </a:p>
          <a:p>
            <a:r>
              <a:rPr lang="en-US" dirty="0" smtClean="0"/>
              <a:t>Of radioactive ions</a:t>
            </a:r>
            <a:endParaRPr lang="en-US" dirty="0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Gaseous elements with </a:t>
            </a:r>
            <a:r>
              <a:rPr lang="en-US" dirty="0" err="1" smtClean="0"/>
              <a:t>Nanogan</a:t>
            </a:r>
            <a:r>
              <a:rPr lang="en-US" dirty="0" smtClean="0"/>
              <a:t> 3 and cold transfer tube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839200" y="1011238"/>
            <a:ext cx="241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fr-FR" sz="1600" b="1">
                <a:solidFill>
                  <a:srgbClr val="000000"/>
                </a:solidFill>
                <a:latin typeface="AvantGarde" pitchFamily="34" charset="0"/>
              </a:rPr>
              <a:t> </a:t>
            </a:r>
          </a:p>
        </p:txBody>
      </p:sp>
      <p:graphicFrame>
        <p:nvGraphicFramePr>
          <p:cNvPr id="9" name="Object 61"/>
          <p:cNvGraphicFramePr>
            <a:graphicFrameLocks noChangeAspect="1"/>
          </p:cNvGraphicFramePr>
          <p:nvPr/>
        </p:nvGraphicFramePr>
        <p:xfrm>
          <a:off x="684213" y="1557338"/>
          <a:ext cx="7597775" cy="4622800"/>
        </p:xfrm>
        <a:graphic>
          <a:graphicData uri="http://schemas.openxmlformats.org/presentationml/2006/ole">
            <p:oleObj spid="_x0000_s1026" name="Dessin Designer" r:id="rId3" imgW="5423040" imgH="3298320" progId="">
              <p:embed/>
            </p:oleObj>
          </a:graphicData>
        </a:graphic>
      </p:graphicFrame>
      <p:grpSp>
        <p:nvGrpSpPr>
          <p:cNvPr id="10" name="Group 66"/>
          <p:cNvGrpSpPr>
            <a:grpSpLocks/>
          </p:cNvGrpSpPr>
          <p:nvPr/>
        </p:nvGrpSpPr>
        <p:grpSpPr bwMode="auto">
          <a:xfrm>
            <a:off x="2700338" y="3573463"/>
            <a:ext cx="6192837" cy="2733675"/>
            <a:chOff x="1701" y="2251"/>
            <a:chExt cx="3901" cy="1722"/>
          </a:xfrm>
        </p:grpSpPr>
        <p:sp>
          <p:nvSpPr>
            <p:cNvPr id="11" name="Oval 63"/>
            <p:cNvSpPr>
              <a:spLocks noChangeArrowheads="1"/>
            </p:cNvSpPr>
            <p:nvPr/>
          </p:nvSpPr>
          <p:spPr bwMode="auto">
            <a:xfrm>
              <a:off x="1701" y="2251"/>
              <a:ext cx="1728" cy="480"/>
            </a:xfrm>
            <a:prstGeom prst="ellipse">
              <a:avLst/>
            </a:prstGeom>
            <a:solidFill>
              <a:srgbClr val="FF0000">
                <a:alpha val="30000"/>
              </a:srgbClr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4"/>
            <p:cNvSpPr>
              <a:spLocks noChangeShapeType="1"/>
            </p:cNvSpPr>
            <p:nvPr/>
          </p:nvSpPr>
          <p:spPr bwMode="auto">
            <a:xfrm>
              <a:off x="2565" y="2731"/>
              <a:ext cx="1449" cy="69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65"/>
            <p:cNvSpPr txBox="1">
              <a:spLocks noChangeArrowheads="1"/>
            </p:cNvSpPr>
            <p:nvPr/>
          </p:nvSpPr>
          <p:spPr bwMode="auto">
            <a:xfrm>
              <a:off x="4014" y="3339"/>
              <a:ext cx="158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fr-FR" sz="2000" b="1">
                  <a:latin typeface="Comic Sans MS" pitchFamily="66" charset="0"/>
                </a:rPr>
                <a:t>Cold transfer tube</a:t>
              </a:r>
            </a:p>
            <a:p>
              <a:r>
                <a:rPr lang="fr-FR" sz="2000" b="1">
                  <a:latin typeface="Comic Sans MS" pitchFamily="66" charset="0"/>
                </a:rPr>
                <a:t>=</a:t>
              </a:r>
            </a:p>
            <a:p>
              <a:r>
                <a:rPr lang="fr-FR" sz="2000" b="1">
                  <a:latin typeface="Comic Sans MS" pitchFamily="66" charset="0"/>
                </a:rPr>
                <a:t>Gazeous elements</a:t>
              </a:r>
            </a:p>
          </p:txBody>
        </p:sp>
      </p:grpSp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Graphite targets</a:t>
            </a:r>
            <a:endParaRPr lang="en-US" dirty="0"/>
          </a:p>
        </p:txBody>
      </p:sp>
      <p:pic>
        <p:nvPicPr>
          <p:cNvPr id="16" name="Picture 113" descr="collisio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357298"/>
            <a:ext cx="2376488" cy="1782762"/>
          </a:xfrm>
          <a:prstGeom prst="rect">
            <a:avLst/>
          </a:prstGeom>
          <a:noFill/>
        </p:spPr>
      </p:pic>
      <p:grpSp>
        <p:nvGrpSpPr>
          <p:cNvPr id="20" name="Group 19"/>
          <p:cNvGrpSpPr/>
          <p:nvPr/>
        </p:nvGrpSpPr>
        <p:grpSpPr>
          <a:xfrm>
            <a:off x="833717" y="3357562"/>
            <a:ext cx="2640890" cy="3257630"/>
            <a:chOff x="833717" y="3357562"/>
            <a:chExt cx="2640890" cy="3257630"/>
          </a:xfrm>
        </p:grpSpPr>
        <p:grpSp>
          <p:nvGrpSpPr>
            <p:cNvPr id="11" name="Group 135"/>
            <p:cNvGrpSpPr>
              <a:grpSpLocks/>
            </p:cNvGrpSpPr>
            <p:nvPr/>
          </p:nvGrpSpPr>
          <p:grpSpPr bwMode="auto">
            <a:xfrm>
              <a:off x="833717" y="3357562"/>
              <a:ext cx="2452399" cy="2886077"/>
              <a:chOff x="477" y="2387"/>
              <a:chExt cx="1115" cy="1546"/>
            </a:xfrm>
          </p:grpSpPr>
          <p:pic>
            <p:nvPicPr>
              <p:cNvPr id="12" name="Picture 116" descr="CatiaArNe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77" y="2387"/>
                <a:ext cx="1084" cy="1528"/>
              </a:xfrm>
              <a:prstGeom prst="rect">
                <a:avLst/>
              </a:prstGeom>
              <a:noFill/>
            </p:spPr>
          </p:pic>
          <p:sp>
            <p:nvSpPr>
              <p:cNvPr id="14" name="Text Box 134"/>
              <p:cNvSpPr txBox="1">
                <a:spLocks noChangeArrowheads="1"/>
              </p:cNvSpPr>
              <p:nvPr/>
            </p:nvSpPr>
            <p:spPr bwMode="auto">
              <a:xfrm>
                <a:off x="1020" y="3702"/>
                <a:ext cx="5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fr-FR" sz="1800" b="1" dirty="0">
                    <a:solidFill>
                      <a:schemeClr val="tx1"/>
                    </a:solidFill>
                    <a:latin typeface="Arial" charset="0"/>
                  </a:rPr>
                  <a:t>1,5 kW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857224" y="6215082"/>
              <a:ext cx="26173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gradFill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0" scaled="0"/>
                  </a:gradFill>
                  <a:latin typeface="Arial Black" pitchFamily="34" charset="0"/>
                </a:rPr>
                <a:t>Ne, </a:t>
              </a:r>
              <a:r>
                <a:rPr lang="en-US" sz="2000" dirty="0" err="1" smtClean="0">
                  <a:gradFill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0" scaled="0"/>
                  </a:gradFill>
                  <a:latin typeface="Arial Black" pitchFamily="34" charset="0"/>
                </a:rPr>
                <a:t>Ar</a:t>
              </a:r>
              <a:r>
                <a:rPr lang="en-US" sz="2000" dirty="0" smtClean="0">
                  <a:gradFill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0" scaled="0"/>
                  </a:gradFill>
                  <a:latin typeface="Arial Black" pitchFamily="34" charset="0"/>
                </a:rPr>
                <a:t>, Kr, N, O, F</a:t>
              </a:r>
              <a:endParaRPr lang="en-US" sz="2000" dirty="0"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0" scaled="0"/>
                </a:gradFill>
                <a:latin typeface="Arial Black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714876" y="3500438"/>
            <a:ext cx="2214578" cy="3226852"/>
            <a:chOff x="4714876" y="3500438"/>
            <a:chExt cx="2214578" cy="3226852"/>
          </a:xfrm>
        </p:grpSpPr>
        <p:grpSp>
          <p:nvGrpSpPr>
            <p:cNvPr id="4" name="Group 118"/>
            <p:cNvGrpSpPr>
              <a:grpSpLocks/>
            </p:cNvGrpSpPr>
            <p:nvPr/>
          </p:nvGrpSpPr>
          <p:grpSpPr bwMode="auto">
            <a:xfrm>
              <a:off x="4714876" y="3500438"/>
              <a:ext cx="2214578" cy="2854324"/>
              <a:chOff x="3969" y="2268"/>
              <a:chExt cx="1571" cy="1888"/>
            </a:xfrm>
          </p:grpSpPr>
          <p:pic>
            <p:nvPicPr>
              <p:cNvPr id="6" name="Picture 120" descr="Cible He3,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969" y="2268"/>
                <a:ext cx="1247" cy="1888"/>
              </a:xfrm>
              <a:prstGeom prst="rect">
                <a:avLst/>
              </a:prstGeom>
              <a:noFill/>
            </p:spPr>
          </p:pic>
          <p:pic>
            <p:nvPicPr>
              <p:cNvPr id="7" name="Picture 121" descr="DCP_098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21" y="3203"/>
                <a:ext cx="619" cy="936"/>
              </a:xfrm>
              <a:prstGeom prst="rect">
                <a:avLst/>
              </a:prstGeom>
              <a:noFill/>
            </p:spPr>
          </p:pic>
          <p:sp>
            <p:nvSpPr>
              <p:cNvPr id="10" name="Text Box 124"/>
              <p:cNvSpPr txBox="1">
                <a:spLocks noChangeArrowheads="1"/>
              </p:cNvSpPr>
              <p:nvPr/>
            </p:nvSpPr>
            <p:spPr bwMode="auto">
              <a:xfrm>
                <a:off x="4014" y="2568"/>
                <a:ext cx="45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fr-FR" sz="1800" b="1" dirty="0">
                    <a:solidFill>
                      <a:schemeClr val="tx1"/>
                    </a:solidFill>
                    <a:latin typeface="Arial" charset="0"/>
                  </a:rPr>
                  <a:t>3 kW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500694" y="6357958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gradFill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0" scaled="0"/>
                  </a:gradFill>
                  <a:latin typeface="Arial Black" pitchFamily="34" charset="0"/>
                </a:rPr>
                <a:t>He</a:t>
              </a:r>
              <a:endParaRPr lang="en-US" dirty="0"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0" scaled="0"/>
                </a:gradFill>
                <a:latin typeface="Arial Black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071538" y="1214422"/>
            <a:ext cx="2500330" cy="1882801"/>
            <a:chOff x="1071538" y="1214422"/>
            <a:chExt cx="2500330" cy="1882801"/>
          </a:xfrm>
        </p:grpSpPr>
        <p:sp>
          <p:nvSpPr>
            <p:cNvPr id="21" name="Rectangle 20"/>
            <p:cNvSpPr/>
            <p:nvPr/>
          </p:nvSpPr>
          <p:spPr>
            <a:xfrm>
              <a:off x="1071538" y="2143116"/>
              <a:ext cx="250033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 smtClean="0"/>
                <a:t>Projectile fragmentation!</a:t>
              </a:r>
              <a:endParaRPr lang="en-US" sz="2800" dirty="0"/>
            </a:p>
          </p:txBody>
        </p:sp>
        <p:sp>
          <p:nvSpPr>
            <p:cNvPr id="22" name="Striped Right Arrow 21"/>
            <p:cNvSpPr/>
            <p:nvPr/>
          </p:nvSpPr>
          <p:spPr>
            <a:xfrm>
              <a:off x="1071538" y="1214422"/>
              <a:ext cx="1143008" cy="928694"/>
            </a:xfrm>
            <a:prstGeom prst="stripedRight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5" name="Picture 12" descr="ganil_trans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57166"/>
            <a:ext cx="1944687" cy="3667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at SOREQ and GANIL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GANIL - SPIRAL 1:  new target materials for target fragmentation and fusion – evaporation</a:t>
            </a:r>
          </a:p>
          <a:p>
            <a:r>
              <a:rPr lang="en-US" dirty="0" smtClean="0"/>
              <a:t>GANIL – SPIRAL 2: </a:t>
            </a:r>
          </a:p>
          <a:p>
            <a:pPr lvl="1"/>
            <a:r>
              <a:rPr lang="en-US" dirty="0" err="1" smtClean="0"/>
              <a:t>UCx</a:t>
            </a:r>
            <a:r>
              <a:rPr lang="en-US" dirty="0" smtClean="0"/>
              <a:t> targets with 5mA 40 </a:t>
            </a:r>
            <a:r>
              <a:rPr lang="en-US" dirty="0" err="1" smtClean="0"/>
              <a:t>MeV</a:t>
            </a:r>
            <a:r>
              <a:rPr lang="en-US" dirty="0" smtClean="0"/>
              <a:t> d hitting a neutron converter in </a:t>
            </a:r>
            <a:r>
              <a:rPr lang="en-US" baseline="30000" dirty="0" smtClean="0"/>
              <a:t>12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Fusion – evaporation and transfer reactions with light </a:t>
            </a:r>
            <a:r>
              <a:rPr lang="en-US" dirty="0" smtClean="0"/>
              <a:t>- or medium heavy - </a:t>
            </a:r>
            <a:r>
              <a:rPr lang="en-US" dirty="0" smtClean="0"/>
              <a:t>intense beams</a:t>
            </a:r>
          </a:p>
          <a:p>
            <a:r>
              <a:rPr lang="en-US" dirty="0" smtClean="0"/>
              <a:t>SOREQ - SARAF: </a:t>
            </a:r>
          </a:p>
          <a:p>
            <a:pPr lvl="1"/>
            <a:r>
              <a:rPr lang="en-US" dirty="0" smtClean="0"/>
              <a:t>Phase 1: 2mA 5 </a:t>
            </a:r>
            <a:r>
              <a:rPr lang="en-US" dirty="0" err="1" smtClean="0"/>
              <a:t>MeV</a:t>
            </a:r>
            <a:r>
              <a:rPr lang="en-US" dirty="0" smtClean="0"/>
              <a:t> d on neutron converter (Li)</a:t>
            </a:r>
          </a:p>
          <a:p>
            <a:pPr lvl="1"/>
            <a:r>
              <a:rPr lang="en-US" dirty="0" smtClean="0"/>
              <a:t>Phase 2: 2mA 40 </a:t>
            </a:r>
            <a:r>
              <a:rPr lang="en-US" dirty="0" err="1" smtClean="0"/>
              <a:t>MeV</a:t>
            </a:r>
            <a:r>
              <a:rPr lang="en-US" dirty="0" smtClean="0"/>
              <a:t> d on neutron converter (Li)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lin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6750066" cy="457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Logo_Spiral2_2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571480"/>
            <a:ext cx="2928958" cy="6806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602764" y="2593516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/A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115888"/>
            <a:ext cx="5616575" cy="1143000"/>
          </a:xfrm>
        </p:spPr>
        <p:txBody>
          <a:bodyPr/>
          <a:lstStyle/>
          <a:p>
            <a:pPr eaLnBrk="1" hangingPunct="1"/>
            <a:r>
              <a:rPr lang="en-US" sz="5400" b="0" dirty="0" smtClean="0">
                <a:solidFill>
                  <a:srgbClr val="FF0000"/>
                </a:solidFill>
              </a:rPr>
              <a:t>SARAF - </a:t>
            </a:r>
            <a:r>
              <a:rPr lang="en-US" sz="5400" b="0" dirty="0" err="1" smtClean="0">
                <a:solidFill>
                  <a:srgbClr val="FF0000"/>
                </a:solidFill>
              </a:rPr>
              <a:t>Soreq</a:t>
            </a:r>
            <a:endParaRPr lang="en-US" sz="5400" b="0" dirty="0" smtClean="0">
              <a:solidFill>
                <a:srgbClr val="FF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140200" y="4652963"/>
            <a:ext cx="649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OliJo" pitchFamily="2" charset="0"/>
              </a:rPr>
              <a:t>RFQ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600" y="2708275"/>
            <a:ext cx="865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OliJo" pitchFamily="2" charset="0"/>
              </a:rPr>
              <a:t>6 SMs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435600" y="4522788"/>
            <a:ext cx="10064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l-GR" sz="1200" b="1">
                <a:solidFill>
                  <a:schemeClr val="bg1"/>
                </a:solidFill>
                <a:latin typeface="Arial Black" pitchFamily="34" charset="0"/>
              </a:rPr>
              <a:t>β</a:t>
            </a:r>
            <a:r>
              <a:rPr lang="en-US" sz="1200" baseline="-25000">
                <a:solidFill>
                  <a:schemeClr val="bg1"/>
                </a:solidFill>
                <a:latin typeface="OliJo" pitchFamily="2" charset="0"/>
              </a:rPr>
              <a:t>o</a:t>
            </a:r>
            <a:r>
              <a:rPr lang="en-US" sz="1200">
                <a:solidFill>
                  <a:schemeClr val="bg1"/>
                </a:solidFill>
                <a:latin typeface="Arial Black" pitchFamily="34" charset="0"/>
              </a:rPr>
              <a:t>=0.09</a:t>
            </a:r>
            <a:endParaRPr lang="el-GR" sz="12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588125" y="3141663"/>
            <a:ext cx="1079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l-GR" sz="1200" b="1">
                <a:solidFill>
                  <a:schemeClr val="bg1"/>
                </a:solidFill>
                <a:latin typeface="Arial Black" pitchFamily="34" charset="0"/>
              </a:rPr>
              <a:t>β</a:t>
            </a:r>
            <a:r>
              <a:rPr lang="en-US" sz="1200" b="1" baseline="-25000">
                <a:solidFill>
                  <a:schemeClr val="bg1"/>
                </a:solidFill>
                <a:latin typeface="OliJo" pitchFamily="2" charset="0"/>
              </a:rPr>
              <a:t>o</a:t>
            </a:r>
            <a:r>
              <a:rPr lang="en-US" sz="1200">
                <a:solidFill>
                  <a:schemeClr val="bg1"/>
                </a:solidFill>
                <a:latin typeface="Arial Black" pitchFamily="34" charset="0"/>
              </a:rPr>
              <a:t>=0.15</a:t>
            </a:r>
            <a:endParaRPr lang="el-GR" sz="12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06363" y="2060575"/>
            <a:ext cx="2520950" cy="3097213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US" sz="1800">
                <a:latin typeface="Trebuchet MS" pitchFamily="34" charset="0"/>
              </a:rPr>
              <a:t> deuterons / protons</a:t>
            </a:r>
          </a:p>
          <a:p>
            <a:pPr algn="ctr" rtl="0">
              <a:defRPr/>
            </a:pPr>
            <a:r>
              <a:rPr lang="en-US" sz="1800">
                <a:latin typeface="Trebuchet MS" pitchFamily="34" charset="0"/>
              </a:rPr>
              <a:t>linear accelerator</a:t>
            </a:r>
          </a:p>
          <a:p>
            <a:pPr algn="ctr" rtl="0">
              <a:defRPr/>
            </a:pPr>
            <a:endParaRPr lang="en-US" sz="1800">
              <a:latin typeface="Trebuchet MS" pitchFamily="34" charset="0"/>
            </a:endParaRPr>
          </a:p>
          <a:p>
            <a:pPr algn="ctr" rtl="0">
              <a:defRPr/>
            </a:pPr>
            <a:r>
              <a:rPr lang="en-US" sz="1800">
                <a:latin typeface="Trebuchet MS" pitchFamily="34" charset="0"/>
              </a:rPr>
              <a:t> 5 MeV at Phase 1</a:t>
            </a:r>
          </a:p>
          <a:p>
            <a:pPr algn="ctr" rtl="0">
              <a:defRPr/>
            </a:pPr>
            <a:r>
              <a:rPr lang="en-US" sz="1800">
                <a:latin typeface="Trebuchet MS" pitchFamily="34" charset="0"/>
              </a:rPr>
              <a:t>with only 1 SM (2008)</a:t>
            </a:r>
          </a:p>
          <a:p>
            <a:pPr algn="ctr" rtl="0">
              <a:defRPr/>
            </a:pPr>
            <a:endParaRPr lang="en-US" sz="1800">
              <a:latin typeface="Trebuchet MS" pitchFamily="34" charset="0"/>
            </a:endParaRPr>
          </a:p>
          <a:p>
            <a:pPr algn="ctr" rtl="0">
              <a:defRPr/>
            </a:pPr>
            <a:r>
              <a:rPr lang="en-US" sz="1800">
                <a:latin typeface="Trebuchet MS" pitchFamily="34" charset="0"/>
              </a:rPr>
              <a:t> 40 MeV at Phase 2</a:t>
            </a:r>
          </a:p>
          <a:p>
            <a:pPr algn="ctr" rtl="0">
              <a:defRPr/>
            </a:pPr>
            <a:r>
              <a:rPr lang="en-US" sz="1800">
                <a:latin typeface="Trebuchet MS" pitchFamily="34" charset="0"/>
              </a:rPr>
              <a:t>with 6 SMs (2013)</a:t>
            </a:r>
          </a:p>
          <a:p>
            <a:pPr algn="ctr" rtl="0">
              <a:defRPr/>
            </a:pPr>
            <a:endParaRPr lang="en-US" sz="1800">
              <a:latin typeface="Trebuchet MS" pitchFamily="34" charset="0"/>
            </a:endParaRPr>
          </a:p>
          <a:p>
            <a:pPr algn="ctr" rtl="0">
              <a:defRPr/>
            </a:pPr>
            <a:r>
              <a:rPr lang="en-US" sz="1800">
                <a:latin typeface="Trebuchet MS" pitchFamily="34" charset="0"/>
              </a:rPr>
              <a:t> 2 mA current</a:t>
            </a:r>
          </a:p>
        </p:txBody>
      </p:sp>
      <p:pic>
        <p:nvPicPr>
          <p:cNvPr id="10" name="Picture 12" descr="IMG_44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412875"/>
            <a:ext cx="6157912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2987675" y="5445125"/>
            <a:ext cx="1150938" cy="466725"/>
          </a:xfrm>
          <a:prstGeom prst="rect">
            <a:avLst/>
          </a:prstGeom>
          <a:solidFill>
            <a:srgbClr val="FAFE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latin typeface="Arial" charset="0"/>
              </a:rPr>
              <a:t>2008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79388" y="5300663"/>
            <a:ext cx="2232025" cy="823912"/>
          </a:xfrm>
          <a:prstGeom prst="rect">
            <a:avLst/>
          </a:prstGeom>
          <a:noFill/>
          <a:ln w="2857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63500" rtl="0">
              <a:spcBef>
                <a:spcPct val="50000"/>
              </a:spcBef>
              <a:buFontTx/>
              <a:buChar char="•"/>
            </a:pPr>
            <a:r>
              <a:rPr lang="en-US" sz="1200">
                <a:latin typeface="Myriad Pro" pitchFamily="34" charset="0"/>
              </a:rPr>
              <a:t>Nagler, LINAC2008</a:t>
            </a:r>
          </a:p>
          <a:p>
            <a:pPr indent="63500" rtl="0">
              <a:spcBef>
                <a:spcPct val="50000"/>
              </a:spcBef>
              <a:buFontTx/>
              <a:buChar char="•"/>
            </a:pPr>
            <a:r>
              <a:rPr lang="en-US" sz="1200">
                <a:latin typeface="Myriad Pro" pitchFamily="34" charset="0"/>
              </a:rPr>
              <a:t>Piel, EPAC2008</a:t>
            </a:r>
          </a:p>
          <a:p>
            <a:pPr indent="63500" rtl="0">
              <a:spcBef>
                <a:spcPct val="50000"/>
              </a:spcBef>
              <a:buFontTx/>
              <a:buChar char="•"/>
            </a:pPr>
            <a:r>
              <a:rPr lang="en-US" sz="1200">
                <a:latin typeface="Myriad Pro" pitchFamily="34" charset="0"/>
              </a:rPr>
              <a:t>Pekeler, LINAC2006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4500562" y="6072206"/>
            <a:ext cx="2124075" cy="679450"/>
          </a:xfrm>
          <a:prstGeom prst="rect">
            <a:avLst/>
          </a:prstGeom>
          <a:noFill/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latin typeface="Arial" charset="0"/>
              </a:rPr>
              <a:t>40 MeV , 2 mA Lithium Converter</a:t>
            </a:r>
          </a:p>
        </p:txBody>
      </p:sp>
      <p:grpSp>
        <p:nvGrpSpPr>
          <p:cNvPr id="14" name="Group 105"/>
          <p:cNvGrpSpPr>
            <a:grpSpLocks/>
          </p:cNvGrpSpPr>
          <p:nvPr/>
        </p:nvGrpSpPr>
        <p:grpSpPr bwMode="auto">
          <a:xfrm>
            <a:off x="7486650" y="6299200"/>
            <a:ext cx="1657350" cy="558800"/>
            <a:chOff x="4603" y="3849"/>
            <a:chExt cx="1044" cy="352"/>
          </a:xfrm>
        </p:grpSpPr>
        <p:sp>
          <p:nvSpPr>
            <p:cNvPr id="15" name="AutoShape 63"/>
            <p:cNvSpPr>
              <a:spLocks noChangeAspect="1" noChangeArrowheads="1" noTextEdit="1"/>
            </p:cNvSpPr>
            <p:nvPr/>
          </p:nvSpPr>
          <p:spPr bwMode="auto">
            <a:xfrm>
              <a:off x="4604" y="3851"/>
              <a:ext cx="1043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6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6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6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6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6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7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7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7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7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7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7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7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7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7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7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8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8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8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8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8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85"/>
            <p:cNvSpPr>
              <a:spLocks/>
            </p:cNvSpPr>
            <p:nvPr/>
          </p:nvSpPr>
          <p:spPr bwMode="auto">
            <a:xfrm>
              <a:off x="5217" y="3849"/>
              <a:ext cx="67" cy="82"/>
            </a:xfrm>
            <a:custGeom>
              <a:avLst/>
              <a:gdLst/>
              <a:ahLst/>
              <a:cxnLst>
                <a:cxn ang="0">
                  <a:pos x="15" y="53"/>
                </a:cxn>
                <a:cxn ang="0">
                  <a:pos x="16" y="59"/>
                </a:cxn>
                <a:cxn ang="0">
                  <a:pos x="19" y="64"/>
                </a:cxn>
                <a:cxn ang="0">
                  <a:pos x="24" y="68"/>
                </a:cxn>
                <a:cxn ang="0">
                  <a:pos x="29" y="68"/>
                </a:cxn>
                <a:cxn ang="0">
                  <a:pos x="38" y="66"/>
                </a:cxn>
                <a:cxn ang="0">
                  <a:pos x="43" y="63"/>
                </a:cxn>
                <a:cxn ang="0">
                  <a:pos x="46" y="59"/>
                </a:cxn>
                <a:cxn ang="0">
                  <a:pos x="47" y="55"/>
                </a:cxn>
                <a:cxn ang="0">
                  <a:pos x="44" y="51"/>
                </a:cxn>
                <a:cxn ang="0">
                  <a:pos x="29" y="46"/>
                </a:cxn>
                <a:cxn ang="0">
                  <a:pos x="17" y="41"/>
                </a:cxn>
                <a:cxn ang="0">
                  <a:pos x="14" y="39"/>
                </a:cxn>
                <a:cxn ang="0">
                  <a:pos x="9" y="32"/>
                </a:cxn>
                <a:cxn ang="0">
                  <a:pos x="9" y="21"/>
                </a:cxn>
                <a:cxn ang="0">
                  <a:pos x="11" y="15"/>
                </a:cxn>
                <a:cxn ang="0">
                  <a:pos x="14" y="10"/>
                </a:cxn>
                <a:cxn ang="0">
                  <a:pos x="20" y="6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54" y="1"/>
                </a:cxn>
                <a:cxn ang="0">
                  <a:pos x="62" y="6"/>
                </a:cxn>
                <a:cxn ang="0">
                  <a:pos x="64" y="9"/>
                </a:cxn>
                <a:cxn ang="0">
                  <a:pos x="65" y="13"/>
                </a:cxn>
                <a:cxn ang="0">
                  <a:pos x="67" y="24"/>
                </a:cxn>
                <a:cxn ang="0">
                  <a:pos x="50" y="19"/>
                </a:cxn>
                <a:cxn ang="0">
                  <a:pos x="48" y="15"/>
                </a:cxn>
                <a:cxn ang="0">
                  <a:pos x="44" y="14"/>
                </a:cxn>
                <a:cxn ang="0">
                  <a:pos x="33" y="14"/>
                </a:cxn>
                <a:cxn ang="0">
                  <a:pos x="25" y="18"/>
                </a:cxn>
                <a:cxn ang="0">
                  <a:pos x="25" y="23"/>
                </a:cxn>
                <a:cxn ang="0">
                  <a:pos x="25" y="24"/>
                </a:cxn>
                <a:cxn ang="0">
                  <a:pos x="30" y="28"/>
                </a:cxn>
                <a:cxn ang="0">
                  <a:pos x="49" y="34"/>
                </a:cxn>
                <a:cxn ang="0">
                  <a:pos x="55" y="37"/>
                </a:cxn>
                <a:cxn ang="0">
                  <a:pos x="62" y="45"/>
                </a:cxn>
                <a:cxn ang="0">
                  <a:pos x="62" y="55"/>
                </a:cxn>
                <a:cxn ang="0">
                  <a:pos x="61" y="63"/>
                </a:cxn>
                <a:cxn ang="0">
                  <a:pos x="55" y="71"/>
                </a:cxn>
                <a:cxn ang="0">
                  <a:pos x="47" y="78"/>
                </a:cxn>
                <a:cxn ang="0">
                  <a:pos x="34" y="82"/>
                </a:cxn>
                <a:cxn ang="0">
                  <a:pos x="20" y="82"/>
                </a:cxn>
                <a:cxn ang="0">
                  <a:pos x="9" y="78"/>
                </a:cxn>
                <a:cxn ang="0">
                  <a:pos x="2" y="71"/>
                </a:cxn>
                <a:cxn ang="0">
                  <a:pos x="1" y="66"/>
                </a:cxn>
                <a:cxn ang="0">
                  <a:pos x="0" y="61"/>
                </a:cxn>
              </a:cxnLst>
              <a:rect l="0" t="0" r="r" b="b"/>
              <a:pathLst>
                <a:path w="67" h="82">
                  <a:moveTo>
                    <a:pt x="0" y="55"/>
                  </a:moveTo>
                  <a:lnTo>
                    <a:pt x="15" y="53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7" y="63"/>
                  </a:lnTo>
                  <a:lnTo>
                    <a:pt x="19" y="64"/>
                  </a:lnTo>
                  <a:lnTo>
                    <a:pt x="21" y="66"/>
                  </a:lnTo>
                  <a:lnTo>
                    <a:pt x="24" y="68"/>
                  </a:lnTo>
                  <a:lnTo>
                    <a:pt x="27" y="68"/>
                  </a:lnTo>
                  <a:lnTo>
                    <a:pt x="29" y="68"/>
                  </a:lnTo>
                  <a:lnTo>
                    <a:pt x="36" y="68"/>
                  </a:lnTo>
                  <a:lnTo>
                    <a:pt x="38" y="66"/>
                  </a:lnTo>
                  <a:lnTo>
                    <a:pt x="41" y="65"/>
                  </a:lnTo>
                  <a:lnTo>
                    <a:pt x="43" y="63"/>
                  </a:lnTo>
                  <a:lnTo>
                    <a:pt x="44" y="61"/>
                  </a:lnTo>
                  <a:lnTo>
                    <a:pt x="46" y="59"/>
                  </a:lnTo>
                  <a:lnTo>
                    <a:pt x="47" y="57"/>
                  </a:lnTo>
                  <a:lnTo>
                    <a:pt x="47" y="55"/>
                  </a:lnTo>
                  <a:lnTo>
                    <a:pt x="46" y="53"/>
                  </a:lnTo>
                  <a:lnTo>
                    <a:pt x="44" y="51"/>
                  </a:lnTo>
                  <a:lnTo>
                    <a:pt x="42" y="50"/>
                  </a:lnTo>
                  <a:lnTo>
                    <a:pt x="29" y="46"/>
                  </a:lnTo>
                  <a:lnTo>
                    <a:pt x="21" y="42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20" y="6"/>
                  </a:lnTo>
                  <a:lnTo>
                    <a:pt x="25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62" y="6"/>
                  </a:lnTo>
                  <a:lnTo>
                    <a:pt x="63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5" y="13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49" y="18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29" y="15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6"/>
                  </a:lnTo>
                  <a:lnTo>
                    <a:pt x="30" y="28"/>
                  </a:lnTo>
                  <a:lnTo>
                    <a:pt x="39" y="31"/>
                  </a:lnTo>
                  <a:lnTo>
                    <a:pt x="49" y="34"/>
                  </a:lnTo>
                  <a:lnTo>
                    <a:pt x="52" y="36"/>
                  </a:lnTo>
                  <a:lnTo>
                    <a:pt x="55" y="37"/>
                  </a:lnTo>
                  <a:lnTo>
                    <a:pt x="59" y="41"/>
                  </a:lnTo>
                  <a:lnTo>
                    <a:pt x="62" y="45"/>
                  </a:lnTo>
                  <a:lnTo>
                    <a:pt x="63" y="51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1" y="63"/>
                  </a:lnTo>
                  <a:lnTo>
                    <a:pt x="59" y="68"/>
                  </a:lnTo>
                  <a:lnTo>
                    <a:pt x="55" y="71"/>
                  </a:lnTo>
                  <a:lnTo>
                    <a:pt x="51" y="74"/>
                  </a:lnTo>
                  <a:lnTo>
                    <a:pt x="47" y="78"/>
                  </a:lnTo>
                  <a:lnTo>
                    <a:pt x="41" y="80"/>
                  </a:lnTo>
                  <a:lnTo>
                    <a:pt x="34" y="82"/>
                  </a:lnTo>
                  <a:lnTo>
                    <a:pt x="27" y="82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9" y="78"/>
                  </a:lnTo>
                  <a:lnTo>
                    <a:pt x="6" y="76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86"/>
            <p:cNvSpPr>
              <a:spLocks noEditPoints="1"/>
            </p:cNvSpPr>
            <p:nvPr/>
          </p:nvSpPr>
          <p:spPr bwMode="auto">
            <a:xfrm>
              <a:off x="5298" y="3849"/>
              <a:ext cx="77" cy="82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8" y="23"/>
                </a:cxn>
                <a:cxn ang="0">
                  <a:pos x="14" y="13"/>
                </a:cxn>
                <a:cxn ang="0">
                  <a:pos x="22" y="7"/>
                </a:cxn>
                <a:cxn ang="0">
                  <a:pos x="31" y="2"/>
                </a:cxn>
                <a:cxn ang="0">
                  <a:pos x="41" y="0"/>
                </a:cxn>
                <a:cxn ang="0">
                  <a:pos x="55" y="0"/>
                </a:cxn>
                <a:cxn ang="0">
                  <a:pos x="67" y="6"/>
                </a:cxn>
                <a:cxn ang="0">
                  <a:pos x="74" y="13"/>
                </a:cxn>
                <a:cxn ang="0">
                  <a:pos x="77" y="24"/>
                </a:cxn>
                <a:cxn ang="0">
                  <a:pos x="77" y="32"/>
                </a:cxn>
                <a:cxn ang="0">
                  <a:pos x="76" y="41"/>
                </a:cxn>
                <a:cxn ang="0">
                  <a:pos x="72" y="55"/>
                </a:cxn>
                <a:cxn ang="0">
                  <a:pos x="66" y="66"/>
                </a:cxn>
                <a:cxn ang="0">
                  <a:pos x="59" y="72"/>
                </a:cxn>
                <a:cxn ang="0">
                  <a:pos x="47" y="79"/>
                </a:cxn>
                <a:cxn ang="0">
                  <a:pos x="40" y="82"/>
                </a:cxn>
                <a:cxn ang="0">
                  <a:pos x="24" y="82"/>
                </a:cxn>
                <a:cxn ang="0">
                  <a:pos x="17" y="79"/>
                </a:cxn>
                <a:cxn ang="0">
                  <a:pos x="9" y="74"/>
                </a:cxn>
                <a:cxn ang="0">
                  <a:pos x="4" y="66"/>
                </a:cxn>
                <a:cxn ang="0">
                  <a:pos x="2" y="59"/>
                </a:cxn>
                <a:cxn ang="0">
                  <a:pos x="2" y="46"/>
                </a:cxn>
                <a:cxn ang="0">
                  <a:pos x="18" y="41"/>
                </a:cxn>
                <a:cxn ang="0">
                  <a:pos x="17" y="52"/>
                </a:cxn>
                <a:cxn ang="0">
                  <a:pos x="20" y="61"/>
                </a:cxn>
                <a:cxn ang="0">
                  <a:pos x="26" y="66"/>
                </a:cxn>
                <a:cxn ang="0">
                  <a:pos x="34" y="68"/>
                </a:cxn>
                <a:cxn ang="0">
                  <a:pos x="43" y="66"/>
                </a:cxn>
                <a:cxn ang="0">
                  <a:pos x="50" y="61"/>
                </a:cxn>
                <a:cxn ang="0">
                  <a:pos x="57" y="52"/>
                </a:cxn>
                <a:cxn ang="0">
                  <a:pos x="61" y="41"/>
                </a:cxn>
                <a:cxn ang="0">
                  <a:pos x="61" y="28"/>
                </a:cxn>
                <a:cxn ang="0">
                  <a:pos x="58" y="20"/>
                </a:cxn>
                <a:cxn ang="0">
                  <a:pos x="53" y="15"/>
                </a:cxn>
                <a:cxn ang="0">
                  <a:pos x="45" y="13"/>
                </a:cxn>
                <a:cxn ang="0">
                  <a:pos x="35" y="15"/>
                </a:cxn>
                <a:cxn ang="0">
                  <a:pos x="27" y="20"/>
                </a:cxn>
                <a:cxn ang="0">
                  <a:pos x="22" y="26"/>
                </a:cxn>
                <a:cxn ang="0">
                  <a:pos x="19" y="34"/>
                </a:cxn>
              </a:cxnLst>
              <a:rect l="0" t="0" r="r" b="b"/>
              <a:pathLst>
                <a:path w="77" h="82">
                  <a:moveTo>
                    <a:pt x="2" y="41"/>
                  </a:moveTo>
                  <a:lnTo>
                    <a:pt x="4" y="34"/>
                  </a:lnTo>
                  <a:lnTo>
                    <a:pt x="5" y="28"/>
                  </a:lnTo>
                  <a:lnTo>
                    <a:pt x="8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7"/>
                  </a:lnTo>
                  <a:lnTo>
                    <a:pt x="27" y="3"/>
                  </a:lnTo>
                  <a:lnTo>
                    <a:pt x="31" y="2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61" y="2"/>
                  </a:lnTo>
                  <a:lnTo>
                    <a:pt x="67" y="6"/>
                  </a:lnTo>
                  <a:lnTo>
                    <a:pt x="71" y="10"/>
                  </a:lnTo>
                  <a:lnTo>
                    <a:pt x="74" y="13"/>
                  </a:lnTo>
                  <a:lnTo>
                    <a:pt x="75" y="16"/>
                  </a:lnTo>
                  <a:lnTo>
                    <a:pt x="77" y="24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6"/>
                  </a:lnTo>
                  <a:lnTo>
                    <a:pt x="76" y="41"/>
                  </a:lnTo>
                  <a:lnTo>
                    <a:pt x="74" y="50"/>
                  </a:lnTo>
                  <a:lnTo>
                    <a:pt x="72" y="55"/>
                  </a:lnTo>
                  <a:lnTo>
                    <a:pt x="70" y="58"/>
                  </a:lnTo>
                  <a:lnTo>
                    <a:pt x="66" y="66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4" y="76"/>
                  </a:lnTo>
                  <a:lnTo>
                    <a:pt x="47" y="79"/>
                  </a:lnTo>
                  <a:lnTo>
                    <a:pt x="44" y="80"/>
                  </a:lnTo>
                  <a:lnTo>
                    <a:pt x="40" y="82"/>
                  </a:lnTo>
                  <a:lnTo>
                    <a:pt x="32" y="82"/>
                  </a:lnTo>
                  <a:lnTo>
                    <a:pt x="24" y="82"/>
                  </a:lnTo>
                  <a:lnTo>
                    <a:pt x="20" y="80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9" y="74"/>
                  </a:lnTo>
                  <a:lnTo>
                    <a:pt x="8" y="72"/>
                  </a:lnTo>
                  <a:lnTo>
                    <a:pt x="4" y="66"/>
                  </a:lnTo>
                  <a:lnTo>
                    <a:pt x="3" y="63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2" y="41"/>
                  </a:lnTo>
                  <a:close/>
                  <a:moveTo>
                    <a:pt x="18" y="41"/>
                  </a:moveTo>
                  <a:lnTo>
                    <a:pt x="17" y="47"/>
                  </a:lnTo>
                  <a:lnTo>
                    <a:pt x="17" y="52"/>
                  </a:lnTo>
                  <a:lnTo>
                    <a:pt x="18" y="57"/>
                  </a:lnTo>
                  <a:lnTo>
                    <a:pt x="20" y="61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3" y="66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4" y="57"/>
                  </a:lnTo>
                  <a:lnTo>
                    <a:pt x="57" y="52"/>
                  </a:lnTo>
                  <a:lnTo>
                    <a:pt x="58" y="47"/>
                  </a:lnTo>
                  <a:lnTo>
                    <a:pt x="61" y="41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58" y="20"/>
                  </a:lnTo>
                  <a:lnTo>
                    <a:pt x="57" y="18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5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9" y="34"/>
                  </a:lnTo>
                  <a:lnTo>
                    <a:pt x="18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87"/>
            <p:cNvSpPr>
              <a:spLocks noEditPoints="1"/>
            </p:cNvSpPr>
            <p:nvPr/>
          </p:nvSpPr>
          <p:spPr bwMode="auto">
            <a:xfrm>
              <a:off x="5388" y="3850"/>
              <a:ext cx="75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" y="0"/>
                </a:cxn>
                <a:cxn ang="0">
                  <a:pos x="48" y="0"/>
                </a:cxn>
                <a:cxn ang="0">
                  <a:pos x="59" y="0"/>
                </a:cxn>
                <a:cxn ang="0">
                  <a:pos x="63" y="1"/>
                </a:cxn>
                <a:cxn ang="0">
                  <a:pos x="66" y="2"/>
                </a:cxn>
                <a:cxn ang="0">
                  <a:pos x="69" y="4"/>
                </a:cxn>
                <a:cxn ang="0">
                  <a:pos x="70" y="5"/>
                </a:cxn>
                <a:cxn ang="0">
                  <a:pos x="72" y="7"/>
                </a:cxn>
                <a:cxn ang="0">
                  <a:pos x="73" y="9"/>
                </a:cxn>
                <a:cxn ang="0">
                  <a:pos x="74" y="12"/>
                </a:cxn>
                <a:cxn ang="0">
                  <a:pos x="75" y="16"/>
                </a:cxn>
                <a:cxn ang="0">
                  <a:pos x="75" y="19"/>
                </a:cxn>
                <a:cxn ang="0">
                  <a:pos x="74" y="23"/>
                </a:cxn>
                <a:cxn ang="0">
                  <a:pos x="73" y="26"/>
                </a:cxn>
                <a:cxn ang="0">
                  <a:pos x="72" y="31"/>
                </a:cxn>
                <a:cxn ang="0">
                  <a:pos x="70" y="35"/>
                </a:cxn>
                <a:cxn ang="0">
                  <a:pos x="66" y="38"/>
                </a:cxn>
                <a:cxn ang="0">
                  <a:pos x="62" y="41"/>
                </a:cxn>
                <a:cxn ang="0">
                  <a:pos x="59" y="42"/>
                </a:cxn>
                <a:cxn ang="0">
                  <a:pos x="54" y="44"/>
                </a:cxn>
                <a:cxn ang="0">
                  <a:pos x="49" y="46"/>
                </a:cxn>
                <a:cxn ang="0">
                  <a:pos x="53" y="48"/>
                </a:cxn>
                <a:cxn ang="0">
                  <a:pos x="57" y="52"/>
                </a:cxn>
                <a:cxn ang="0">
                  <a:pos x="60" y="57"/>
                </a:cxn>
                <a:cxn ang="0">
                  <a:pos x="63" y="65"/>
                </a:cxn>
                <a:cxn ang="0">
                  <a:pos x="70" y="81"/>
                </a:cxn>
                <a:cxn ang="0">
                  <a:pos x="51" y="81"/>
                </a:cxn>
                <a:cxn ang="0">
                  <a:pos x="42" y="64"/>
                </a:cxn>
                <a:cxn ang="0">
                  <a:pos x="36" y="52"/>
                </a:cxn>
                <a:cxn ang="0">
                  <a:pos x="34" y="49"/>
                </a:cxn>
                <a:cxn ang="0">
                  <a:pos x="32" y="48"/>
                </a:cxn>
                <a:cxn ang="0">
                  <a:pos x="30" y="47"/>
                </a:cxn>
                <a:cxn ang="0">
                  <a:pos x="24" y="47"/>
                </a:cxn>
                <a:cxn ang="0">
                  <a:pos x="22" y="47"/>
                </a:cxn>
                <a:cxn ang="0">
                  <a:pos x="15" y="81"/>
                </a:cxn>
                <a:cxn ang="0">
                  <a:pos x="0" y="81"/>
                </a:cxn>
                <a:cxn ang="0">
                  <a:pos x="24" y="34"/>
                </a:cxn>
                <a:cxn ang="0">
                  <a:pos x="36" y="34"/>
                </a:cxn>
                <a:cxn ang="0">
                  <a:pos x="44" y="34"/>
                </a:cxn>
                <a:cxn ang="0">
                  <a:pos x="49" y="34"/>
                </a:cxn>
                <a:cxn ang="0">
                  <a:pos x="53" y="33"/>
                </a:cxn>
                <a:cxn ang="0">
                  <a:pos x="55" y="30"/>
                </a:cxn>
                <a:cxn ang="0">
                  <a:pos x="57" y="29"/>
                </a:cxn>
                <a:cxn ang="0">
                  <a:pos x="57" y="27"/>
                </a:cxn>
                <a:cxn ang="0">
                  <a:pos x="59" y="24"/>
                </a:cxn>
                <a:cxn ang="0">
                  <a:pos x="59" y="21"/>
                </a:cxn>
                <a:cxn ang="0">
                  <a:pos x="57" y="18"/>
                </a:cxn>
                <a:cxn ang="0">
                  <a:pos x="57" y="17"/>
                </a:cxn>
                <a:cxn ang="0">
                  <a:pos x="57" y="16"/>
                </a:cxn>
                <a:cxn ang="0">
                  <a:pos x="53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28" y="13"/>
                </a:cxn>
                <a:cxn ang="0">
                  <a:pos x="24" y="34"/>
                </a:cxn>
              </a:cxnLst>
              <a:rect l="0" t="0" r="r" b="b"/>
              <a:pathLst>
                <a:path w="75" h="81">
                  <a:moveTo>
                    <a:pt x="0" y="81"/>
                  </a:moveTo>
                  <a:lnTo>
                    <a:pt x="15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3" y="1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0" y="5"/>
                  </a:lnTo>
                  <a:lnTo>
                    <a:pt x="72" y="7"/>
                  </a:lnTo>
                  <a:lnTo>
                    <a:pt x="73" y="9"/>
                  </a:lnTo>
                  <a:lnTo>
                    <a:pt x="74" y="12"/>
                  </a:lnTo>
                  <a:lnTo>
                    <a:pt x="75" y="16"/>
                  </a:lnTo>
                  <a:lnTo>
                    <a:pt x="75" y="19"/>
                  </a:lnTo>
                  <a:lnTo>
                    <a:pt x="74" y="23"/>
                  </a:lnTo>
                  <a:lnTo>
                    <a:pt x="73" y="26"/>
                  </a:lnTo>
                  <a:lnTo>
                    <a:pt x="72" y="31"/>
                  </a:lnTo>
                  <a:lnTo>
                    <a:pt x="70" y="35"/>
                  </a:lnTo>
                  <a:lnTo>
                    <a:pt x="66" y="38"/>
                  </a:lnTo>
                  <a:lnTo>
                    <a:pt x="62" y="41"/>
                  </a:lnTo>
                  <a:lnTo>
                    <a:pt x="59" y="42"/>
                  </a:lnTo>
                  <a:lnTo>
                    <a:pt x="54" y="44"/>
                  </a:lnTo>
                  <a:lnTo>
                    <a:pt x="49" y="46"/>
                  </a:lnTo>
                  <a:lnTo>
                    <a:pt x="53" y="48"/>
                  </a:lnTo>
                  <a:lnTo>
                    <a:pt x="57" y="52"/>
                  </a:lnTo>
                  <a:lnTo>
                    <a:pt x="60" y="57"/>
                  </a:lnTo>
                  <a:lnTo>
                    <a:pt x="63" y="65"/>
                  </a:lnTo>
                  <a:lnTo>
                    <a:pt x="70" y="81"/>
                  </a:lnTo>
                  <a:lnTo>
                    <a:pt x="51" y="81"/>
                  </a:lnTo>
                  <a:lnTo>
                    <a:pt x="42" y="64"/>
                  </a:lnTo>
                  <a:lnTo>
                    <a:pt x="36" y="52"/>
                  </a:lnTo>
                  <a:lnTo>
                    <a:pt x="34" y="49"/>
                  </a:lnTo>
                  <a:lnTo>
                    <a:pt x="32" y="48"/>
                  </a:lnTo>
                  <a:lnTo>
                    <a:pt x="30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5" y="81"/>
                  </a:lnTo>
                  <a:lnTo>
                    <a:pt x="0" y="81"/>
                  </a:lnTo>
                  <a:close/>
                  <a:moveTo>
                    <a:pt x="24" y="34"/>
                  </a:moveTo>
                  <a:lnTo>
                    <a:pt x="36" y="34"/>
                  </a:lnTo>
                  <a:lnTo>
                    <a:pt x="44" y="34"/>
                  </a:lnTo>
                  <a:lnTo>
                    <a:pt x="49" y="34"/>
                  </a:lnTo>
                  <a:lnTo>
                    <a:pt x="53" y="33"/>
                  </a:lnTo>
                  <a:lnTo>
                    <a:pt x="55" y="30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9" y="24"/>
                  </a:lnTo>
                  <a:lnTo>
                    <a:pt x="59" y="21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3" y="15"/>
                  </a:lnTo>
                  <a:lnTo>
                    <a:pt x="49" y="13"/>
                  </a:lnTo>
                  <a:lnTo>
                    <a:pt x="41" y="13"/>
                  </a:lnTo>
                  <a:lnTo>
                    <a:pt x="28" y="13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88"/>
            <p:cNvSpPr>
              <a:spLocks/>
            </p:cNvSpPr>
            <p:nvPr/>
          </p:nvSpPr>
          <p:spPr bwMode="auto">
            <a:xfrm>
              <a:off x="5474" y="3850"/>
              <a:ext cx="74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6" y="0"/>
                </a:cxn>
                <a:cxn ang="0">
                  <a:pos x="74" y="0"/>
                </a:cxn>
                <a:cxn ang="0">
                  <a:pos x="71" y="13"/>
                </a:cxn>
                <a:cxn ang="0">
                  <a:pos x="29" y="13"/>
                </a:cxn>
                <a:cxn ang="0">
                  <a:pos x="25" y="31"/>
                </a:cxn>
                <a:cxn ang="0">
                  <a:pos x="64" y="31"/>
                </a:cxn>
                <a:cxn ang="0">
                  <a:pos x="62" y="44"/>
                </a:cxn>
                <a:cxn ang="0">
                  <a:pos x="23" y="44"/>
                </a:cxn>
                <a:cxn ang="0">
                  <a:pos x="19" y="68"/>
                </a:cxn>
                <a:cxn ang="0">
                  <a:pos x="62" y="68"/>
                </a:cxn>
                <a:cxn ang="0">
                  <a:pos x="60" y="81"/>
                </a:cxn>
                <a:cxn ang="0">
                  <a:pos x="0" y="81"/>
                </a:cxn>
              </a:cxnLst>
              <a:rect l="0" t="0" r="r" b="b"/>
              <a:pathLst>
                <a:path w="74" h="81">
                  <a:moveTo>
                    <a:pt x="0" y="81"/>
                  </a:moveTo>
                  <a:lnTo>
                    <a:pt x="16" y="0"/>
                  </a:lnTo>
                  <a:lnTo>
                    <a:pt x="74" y="0"/>
                  </a:lnTo>
                  <a:lnTo>
                    <a:pt x="71" y="13"/>
                  </a:lnTo>
                  <a:lnTo>
                    <a:pt x="29" y="13"/>
                  </a:lnTo>
                  <a:lnTo>
                    <a:pt x="25" y="31"/>
                  </a:lnTo>
                  <a:lnTo>
                    <a:pt x="64" y="31"/>
                  </a:lnTo>
                  <a:lnTo>
                    <a:pt x="62" y="44"/>
                  </a:lnTo>
                  <a:lnTo>
                    <a:pt x="23" y="44"/>
                  </a:lnTo>
                  <a:lnTo>
                    <a:pt x="19" y="68"/>
                  </a:lnTo>
                  <a:lnTo>
                    <a:pt x="62" y="68"/>
                  </a:lnTo>
                  <a:lnTo>
                    <a:pt x="6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89"/>
            <p:cNvSpPr>
              <a:spLocks noEditPoints="1"/>
            </p:cNvSpPr>
            <p:nvPr/>
          </p:nvSpPr>
          <p:spPr bwMode="auto">
            <a:xfrm>
              <a:off x="5558" y="3849"/>
              <a:ext cx="78" cy="89"/>
            </a:xfrm>
            <a:custGeom>
              <a:avLst/>
              <a:gdLst/>
              <a:ahLst/>
              <a:cxnLst>
                <a:cxn ang="0">
                  <a:pos x="66" y="73"/>
                </a:cxn>
                <a:cxn ang="0">
                  <a:pos x="65" y="89"/>
                </a:cxn>
                <a:cxn ang="0">
                  <a:pos x="58" y="85"/>
                </a:cxn>
                <a:cxn ang="0">
                  <a:pos x="45" y="80"/>
                </a:cxn>
                <a:cxn ang="0">
                  <a:pos x="30" y="82"/>
                </a:cxn>
                <a:cxn ang="0">
                  <a:pos x="20" y="80"/>
                </a:cxn>
                <a:cxn ang="0">
                  <a:pos x="10" y="76"/>
                </a:cxn>
                <a:cxn ang="0">
                  <a:pos x="5" y="71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0"/>
                </a:cxn>
                <a:cxn ang="0">
                  <a:pos x="1" y="41"/>
                </a:cxn>
                <a:cxn ang="0">
                  <a:pos x="5" y="27"/>
                </a:cxn>
                <a:cxn ang="0">
                  <a:pos x="12" y="15"/>
                </a:cxn>
                <a:cxn ang="0">
                  <a:pos x="23" y="6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70" y="7"/>
                </a:cxn>
                <a:cxn ang="0">
                  <a:pos x="75" y="13"/>
                </a:cxn>
                <a:cxn ang="0">
                  <a:pos x="78" y="23"/>
                </a:cxn>
                <a:cxn ang="0">
                  <a:pos x="78" y="31"/>
                </a:cxn>
                <a:cxn ang="0">
                  <a:pos x="77" y="41"/>
                </a:cxn>
                <a:cxn ang="0">
                  <a:pos x="71" y="57"/>
                </a:cxn>
                <a:cxn ang="0">
                  <a:pos x="62" y="70"/>
                </a:cxn>
                <a:cxn ang="0">
                  <a:pos x="54" y="57"/>
                </a:cxn>
                <a:cxn ang="0">
                  <a:pos x="59" y="47"/>
                </a:cxn>
                <a:cxn ang="0">
                  <a:pos x="62" y="34"/>
                </a:cxn>
                <a:cxn ang="0">
                  <a:pos x="60" y="24"/>
                </a:cxn>
                <a:cxn ang="0">
                  <a:pos x="55" y="18"/>
                </a:cxn>
                <a:cxn ang="0">
                  <a:pos x="48" y="14"/>
                </a:cxn>
                <a:cxn ang="0">
                  <a:pos x="40" y="14"/>
                </a:cxn>
                <a:cxn ang="0">
                  <a:pos x="30" y="18"/>
                </a:cxn>
                <a:cxn ang="0">
                  <a:pos x="23" y="24"/>
                </a:cxn>
                <a:cxn ang="0">
                  <a:pos x="21" y="28"/>
                </a:cxn>
                <a:cxn ang="0">
                  <a:pos x="17" y="41"/>
                </a:cxn>
                <a:cxn ang="0">
                  <a:pos x="16" y="53"/>
                </a:cxn>
                <a:cxn ang="0">
                  <a:pos x="20" y="62"/>
                </a:cxn>
                <a:cxn ang="0">
                  <a:pos x="26" y="66"/>
                </a:cxn>
                <a:cxn ang="0">
                  <a:pos x="33" y="68"/>
                </a:cxn>
                <a:cxn ang="0">
                  <a:pos x="40" y="66"/>
                </a:cxn>
                <a:cxn ang="0">
                  <a:pos x="31" y="62"/>
                </a:cxn>
                <a:cxn ang="0">
                  <a:pos x="45" y="56"/>
                </a:cxn>
              </a:cxnLst>
              <a:rect l="0" t="0" r="r" b="b"/>
              <a:pathLst>
                <a:path w="78" h="89">
                  <a:moveTo>
                    <a:pt x="62" y="70"/>
                  </a:moveTo>
                  <a:lnTo>
                    <a:pt x="66" y="73"/>
                  </a:lnTo>
                  <a:lnTo>
                    <a:pt x="72" y="77"/>
                  </a:lnTo>
                  <a:lnTo>
                    <a:pt x="65" y="89"/>
                  </a:lnTo>
                  <a:lnTo>
                    <a:pt x="62" y="88"/>
                  </a:lnTo>
                  <a:lnTo>
                    <a:pt x="58" y="85"/>
                  </a:lnTo>
                  <a:lnTo>
                    <a:pt x="50" y="78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0" y="82"/>
                  </a:lnTo>
                  <a:lnTo>
                    <a:pt x="23" y="82"/>
                  </a:lnTo>
                  <a:lnTo>
                    <a:pt x="20" y="80"/>
                  </a:lnTo>
                  <a:lnTo>
                    <a:pt x="16" y="79"/>
                  </a:lnTo>
                  <a:lnTo>
                    <a:pt x="10" y="76"/>
                  </a:lnTo>
                  <a:lnTo>
                    <a:pt x="8" y="73"/>
                  </a:lnTo>
                  <a:lnTo>
                    <a:pt x="5" y="71"/>
                  </a:lnTo>
                  <a:lnTo>
                    <a:pt x="3" y="69"/>
                  </a:lnTo>
                  <a:lnTo>
                    <a:pt x="2" y="65"/>
                  </a:lnTo>
                  <a:lnTo>
                    <a:pt x="1" y="62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1"/>
                  </a:lnTo>
                  <a:lnTo>
                    <a:pt x="3" y="31"/>
                  </a:lnTo>
                  <a:lnTo>
                    <a:pt x="5" y="27"/>
                  </a:lnTo>
                  <a:lnTo>
                    <a:pt x="6" y="23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2" y="2"/>
                  </a:lnTo>
                  <a:lnTo>
                    <a:pt x="67" y="6"/>
                  </a:lnTo>
                  <a:lnTo>
                    <a:pt x="70" y="7"/>
                  </a:lnTo>
                  <a:lnTo>
                    <a:pt x="72" y="9"/>
                  </a:lnTo>
                  <a:lnTo>
                    <a:pt x="75" y="13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1"/>
                  </a:lnTo>
                  <a:lnTo>
                    <a:pt x="78" y="36"/>
                  </a:lnTo>
                  <a:lnTo>
                    <a:pt x="77" y="41"/>
                  </a:lnTo>
                  <a:lnTo>
                    <a:pt x="75" y="50"/>
                  </a:lnTo>
                  <a:lnTo>
                    <a:pt x="71" y="57"/>
                  </a:lnTo>
                  <a:lnTo>
                    <a:pt x="67" y="64"/>
                  </a:lnTo>
                  <a:lnTo>
                    <a:pt x="62" y="70"/>
                  </a:lnTo>
                  <a:close/>
                  <a:moveTo>
                    <a:pt x="51" y="60"/>
                  </a:moveTo>
                  <a:lnTo>
                    <a:pt x="54" y="57"/>
                  </a:lnTo>
                  <a:lnTo>
                    <a:pt x="56" y="52"/>
                  </a:lnTo>
                  <a:lnTo>
                    <a:pt x="59" y="47"/>
                  </a:lnTo>
                  <a:lnTo>
                    <a:pt x="60" y="41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4"/>
                  </a:lnTo>
                  <a:lnTo>
                    <a:pt x="59" y="20"/>
                  </a:lnTo>
                  <a:lnTo>
                    <a:pt x="55" y="18"/>
                  </a:lnTo>
                  <a:lnTo>
                    <a:pt x="53" y="15"/>
                  </a:lnTo>
                  <a:lnTo>
                    <a:pt x="48" y="14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5" y="15"/>
                  </a:lnTo>
                  <a:lnTo>
                    <a:pt x="30" y="18"/>
                  </a:lnTo>
                  <a:lnTo>
                    <a:pt x="27" y="20"/>
                  </a:lnTo>
                  <a:lnTo>
                    <a:pt x="23" y="24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8" y="34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3"/>
                  </a:lnTo>
                  <a:lnTo>
                    <a:pt x="17" y="58"/>
                  </a:lnTo>
                  <a:lnTo>
                    <a:pt x="20" y="62"/>
                  </a:lnTo>
                  <a:lnTo>
                    <a:pt x="22" y="64"/>
                  </a:lnTo>
                  <a:lnTo>
                    <a:pt x="26" y="66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0" y="66"/>
                  </a:lnTo>
                  <a:lnTo>
                    <a:pt x="35" y="64"/>
                  </a:lnTo>
                  <a:lnTo>
                    <a:pt x="31" y="62"/>
                  </a:lnTo>
                  <a:lnTo>
                    <a:pt x="38" y="53"/>
                  </a:lnTo>
                  <a:lnTo>
                    <a:pt x="45" y="56"/>
                  </a:lnTo>
                  <a:lnTo>
                    <a:pt x="51" y="6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90"/>
            <p:cNvSpPr>
              <a:spLocks/>
            </p:cNvSpPr>
            <p:nvPr/>
          </p:nvSpPr>
          <p:spPr bwMode="auto">
            <a:xfrm>
              <a:off x="5073" y="3921"/>
              <a:ext cx="93" cy="178"/>
            </a:xfrm>
            <a:custGeom>
              <a:avLst/>
              <a:gdLst/>
              <a:ahLst/>
              <a:cxnLst>
                <a:cxn ang="0">
                  <a:pos x="87" y="178"/>
                </a:cxn>
                <a:cxn ang="0">
                  <a:pos x="62" y="152"/>
                </a:cxn>
                <a:cxn ang="0">
                  <a:pos x="41" y="125"/>
                </a:cxn>
                <a:cxn ang="0">
                  <a:pos x="25" y="99"/>
                </a:cxn>
                <a:cxn ang="0">
                  <a:pos x="12" y="73"/>
                </a:cxn>
                <a:cxn ang="0">
                  <a:pos x="3" y="52"/>
                </a:cxn>
                <a:cxn ang="0">
                  <a:pos x="0" y="29"/>
                </a:cxn>
                <a:cxn ang="0">
                  <a:pos x="0" y="13"/>
                </a:cxn>
                <a:cxn ang="0">
                  <a:pos x="7" y="0"/>
                </a:cxn>
                <a:cxn ang="0">
                  <a:pos x="14" y="4"/>
                </a:cxn>
                <a:cxn ang="0">
                  <a:pos x="7" y="17"/>
                </a:cxn>
                <a:cxn ang="0">
                  <a:pos x="7" y="29"/>
                </a:cxn>
                <a:cxn ang="0">
                  <a:pos x="10" y="49"/>
                </a:cxn>
                <a:cxn ang="0">
                  <a:pos x="19" y="70"/>
                </a:cxn>
                <a:cxn ang="0">
                  <a:pos x="32" y="94"/>
                </a:cxn>
                <a:cxn ang="0">
                  <a:pos x="47" y="118"/>
                </a:cxn>
                <a:cxn ang="0">
                  <a:pos x="67" y="146"/>
                </a:cxn>
                <a:cxn ang="0">
                  <a:pos x="93" y="172"/>
                </a:cxn>
                <a:cxn ang="0">
                  <a:pos x="87" y="178"/>
                </a:cxn>
              </a:cxnLst>
              <a:rect l="0" t="0" r="r" b="b"/>
              <a:pathLst>
                <a:path w="93" h="178">
                  <a:moveTo>
                    <a:pt x="87" y="178"/>
                  </a:moveTo>
                  <a:lnTo>
                    <a:pt x="62" y="152"/>
                  </a:lnTo>
                  <a:lnTo>
                    <a:pt x="41" y="125"/>
                  </a:lnTo>
                  <a:lnTo>
                    <a:pt x="25" y="99"/>
                  </a:lnTo>
                  <a:lnTo>
                    <a:pt x="12" y="73"/>
                  </a:lnTo>
                  <a:lnTo>
                    <a:pt x="3" y="52"/>
                  </a:lnTo>
                  <a:lnTo>
                    <a:pt x="0" y="29"/>
                  </a:lnTo>
                  <a:lnTo>
                    <a:pt x="0" y="13"/>
                  </a:lnTo>
                  <a:lnTo>
                    <a:pt x="7" y="0"/>
                  </a:lnTo>
                  <a:lnTo>
                    <a:pt x="14" y="4"/>
                  </a:lnTo>
                  <a:lnTo>
                    <a:pt x="7" y="17"/>
                  </a:lnTo>
                  <a:lnTo>
                    <a:pt x="7" y="29"/>
                  </a:lnTo>
                  <a:lnTo>
                    <a:pt x="10" y="49"/>
                  </a:lnTo>
                  <a:lnTo>
                    <a:pt x="19" y="70"/>
                  </a:lnTo>
                  <a:lnTo>
                    <a:pt x="32" y="94"/>
                  </a:lnTo>
                  <a:lnTo>
                    <a:pt x="47" y="118"/>
                  </a:lnTo>
                  <a:lnTo>
                    <a:pt x="67" y="146"/>
                  </a:lnTo>
                  <a:lnTo>
                    <a:pt x="93" y="172"/>
                  </a:lnTo>
                  <a:lnTo>
                    <a:pt x="87" y="17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91"/>
            <p:cNvSpPr>
              <a:spLocks/>
            </p:cNvSpPr>
            <p:nvPr/>
          </p:nvSpPr>
          <p:spPr bwMode="auto">
            <a:xfrm>
              <a:off x="5081" y="3912"/>
              <a:ext cx="172" cy="9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3" y="1"/>
                </a:cxn>
                <a:cxn ang="0">
                  <a:pos x="29" y="0"/>
                </a:cxn>
                <a:cxn ang="0">
                  <a:pos x="47" y="4"/>
                </a:cxn>
                <a:cxn ang="0">
                  <a:pos x="71" y="13"/>
                </a:cxn>
                <a:cxn ang="0">
                  <a:pos x="95" y="27"/>
                </a:cxn>
                <a:cxn ang="0">
                  <a:pos x="120" y="43"/>
                </a:cxn>
                <a:cxn ang="0">
                  <a:pos x="145" y="66"/>
                </a:cxn>
                <a:cxn ang="0">
                  <a:pos x="172" y="91"/>
                </a:cxn>
                <a:cxn ang="0">
                  <a:pos x="165" y="97"/>
                </a:cxn>
                <a:cxn ang="0">
                  <a:pos x="139" y="72"/>
                </a:cxn>
                <a:cxn ang="0">
                  <a:pos x="115" y="50"/>
                </a:cxn>
                <a:cxn ang="0">
                  <a:pos x="90" y="34"/>
                </a:cxn>
                <a:cxn ang="0">
                  <a:pos x="66" y="21"/>
                </a:cxn>
                <a:cxn ang="0">
                  <a:pos x="46" y="12"/>
                </a:cxn>
                <a:cxn ang="0">
                  <a:pos x="28" y="9"/>
                </a:cxn>
                <a:cxn ang="0">
                  <a:pos x="15" y="10"/>
                </a:cxn>
                <a:cxn ang="0">
                  <a:pos x="5" y="14"/>
                </a:cxn>
                <a:cxn ang="0">
                  <a:pos x="0" y="7"/>
                </a:cxn>
              </a:cxnLst>
              <a:rect l="0" t="0" r="r" b="b"/>
              <a:pathLst>
                <a:path w="172" h="97">
                  <a:moveTo>
                    <a:pt x="0" y="7"/>
                  </a:moveTo>
                  <a:lnTo>
                    <a:pt x="13" y="1"/>
                  </a:lnTo>
                  <a:lnTo>
                    <a:pt x="29" y="0"/>
                  </a:lnTo>
                  <a:lnTo>
                    <a:pt x="47" y="4"/>
                  </a:lnTo>
                  <a:lnTo>
                    <a:pt x="71" y="13"/>
                  </a:lnTo>
                  <a:lnTo>
                    <a:pt x="95" y="27"/>
                  </a:lnTo>
                  <a:lnTo>
                    <a:pt x="120" y="43"/>
                  </a:lnTo>
                  <a:lnTo>
                    <a:pt x="145" y="66"/>
                  </a:lnTo>
                  <a:lnTo>
                    <a:pt x="172" y="91"/>
                  </a:lnTo>
                  <a:lnTo>
                    <a:pt x="165" y="97"/>
                  </a:lnTo>
                  <a:lnTo>
                    <a:pt x="139" y="72"/>
                  </a:lnTo>
                  <a:lnTo>
                    <a:pt x="115" y="50"/>
                  </a:lnTo>
                  <a:lnTo>
                    <a:pt x="90" y="34"/>
                  </a:lnTo>
                  <a:lnTo>
                    <a:pt x="66" y="21"/>
                  </a:lnTo>
                  <a:lnTo>
                    <a:pt x="46" y="12"/>
                  </a:lnTo>
                  <a:lnTo>
                    <a:pt x="28" y="9"/>
                  </a:lnTo>
                  <a:lnTo>
                    <a:pt x="15" y="10"/>
                  </a:lnTo>
                  <a:lnTo>
                    <a:pt x="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92"/>
            <p:cNvSpPr>
              <a:spLocks/>
            </p:cNvSpPr>
            <p:nvPr/>
          </p:nvSpPr>
          <p:spPr bwMode="auto">
            <a:xfrm>
              <a:off x="5080" y="3919"/>
              <a:ext cx="8" cy="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0" y="2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1" y="0"/>
                  </a:lnTo>
                  <a:lnTo>
                    <a:pt x="6" y="8"/>
                  </a:lnTo>
                  <a:lnTo>
                    <a:pt x="8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93"/>
            <p:cNvSpPr>
              <a:spLocks/>
            </p:cNvSpPr>
            <p:nvPr/>
          </p:nvSpPr>
          <p:spPr bwMode="auto">
            <a:xfrm>
              <a:off x="5247" y="4003"/>
              <a:ext cx="94" cy="17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0" y="26"/>
                </a:cxn>
                <a:cxn ang="0">
                  <a:pos x="51" y="52"/>
                </a:cxn>
                <a:cxn ang="0">
                  <a:pos x="69" y="79"/>
                </a:cxn>
                <a:cxn ang="0">
                  <a:pos x="81" y="102"/>
                </a:cxn>
                <a:cxn ang="0">
                  <a:pos x="90" y="128"/>
                </a:cxn>
                <a:cxn ang="0">
                  <a:pos x="94" y="147"/>
                </a:cxn>
                <a:cxn ang="0">
                  <a:pos x="92" y="164"/>
                </a:cxn>
                <a:cxn ang="0">
                  <a:pos x="86" y="178"/>
                </a:cxn>
                <a:cxn ang="0">
                  <a:pos x="79" y="173"/>
                </a:cxn>
                <a:cxn ang="0">
                  <a:pos x="84" y="163"/>
                </a:cxn>
                <a:cxn ang="0">
                  <a:pos x="85" y="148"/>
                </a:cxn>
                <a:cxn ang="0">
                  <a:pos x="82" y="129"/>
                </a:cxn>
                <a:cxn ang="0">
                  <a:pos x="73" y="107"/>
                </a:cxn>
                <a:cxn ang="0">
                  <a:pos x="62" y="84"/>
                </a:cxn>
                <a:cxn ang="0">
                  <a:pos x="44" y="57"/>
                </a:cxn>
                <a:cxn ang="0">
                  <a:pos x="24" y="32"/>
                </a:cxn>
                <a:cxn ang="0">
                  <a:pos x="0" y="5"/>
                </a:cxn>
                <a:cxn ang="0">
                  <a:pos x="7" y="0"/>
                </a:cxn>
              </a:cxnLst>
              <a:rect l="0" t="0" r="r" b="b"/>
              <a:pathLst>
                <a:path w="94" h="178">
                  <a:moveTo>
                    <a:pt x="7" y="0"/>
                  </a:moveTo>
                  <a:lnTo>
                    <a:pt x="30" y="26"/>
                  </a:lnTo>
                  <a:lnTo>
                    <a:pt x="51" y="52"/>
                  </a:lnTo>
                  <a:lnTo>
                    <a:pt x="69" y="79"/>
                  </a:lnTo>
                  <a:lnTo>
                    <a:pt x="81" y="102"/>
                  </a:lnTo>
                  <a:lnTo>
                    <a:pt x="90" y="128"/>
                  </a:lnTo>
                  <a:lnTo>
                    <a:pt x="94" y="147"/>
                  </a:lnTo>
                  <a:lnTo>
                    <a:pt x="92" y="164"/>
                  </a:lnTo>
                  <a:lnTo>
                    <a:pt x="86" y="178"/>
                  </a:lnTo>
                  <a:lnTo>
                    <a:pt x="79" y="173"/>
                  </a:lnTo>
                  <a:lnTo>
                    <a:pt x="84" y="163"/>
                  </a:lnTo>
                  <a:lnTo>
                    <a:pt x="85" y="148"/>
                  </a:lnTo>
                  <a:lnTo>
                    <a:pt x="82" y="129"/>
                  </a:lnTo>
                  <a:lnTo>
                    <a:pt x="73" y="107"/>
                  </a:lnTo>
                  <a:lnTo>
                    <a:pt x="62" y="84"/>
                  </a:lnTo>
                  <a:lnTo>
                    <a:pt x="44" y="57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94"/>
            <p:cNvSpPr>
              <a:spLocks/>
            </p:cNvSpPr>
            <p:nvPr/>
          </p:nvSpPr>
          <p:spPr bwMode="auto">
            <a:xfrm>
              <a:off x="5247" y="4003"/>
              <a:ext cx="6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95"/>
            <p:cNvSpPr>
              <a:spLocks/>
            </p:cNvSpPr>
            <p:nvPr/>
          </p:nvSpPr>
          <p:spPr bwMode="auto">
            <a:xfrm>
              <a:off x="5159" y="4094"/>
              <a:ext cx="173" cy="96"/>
            </a:xfrm>
            <a:custGeom>
              <a:avLst/>
              <a:gdLst/>
              <a:ahLst/>
              <a:cxnLst>
                <a:cxn ang="0">
                  <a:pos x="173" y="89"/>
                </a:cxn>
                <a:cxn ang="0">
                  <a:pos x="160" y="95"/>
                </a:cxn>
                <a:cxn ang="0">
                  <a:pos x="144" y="96"/>
                </a:cxn>
                <a:cxn ang="0">
                  <a:pos x="122" y="93"/>
                </a:cxn>
                <a:cxn ang="0">
                  <a:pos x="101" y="83"/>
                </a:cxn>
                <a:cxn ang="0">
                  <a:pos x="77" y="70"/>
                </a:cxn>
                <a:cxn ang="0">
                  <a:pos x="51" y="52"/>
                </a:cxn>
                <a:cxn ang="0">
                  <a:pos x="25" y="3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32" y="26"/>
                </a:cxn>
                <a:cxn ang="0">
                  <a:pos x="57" y="46"/>
                </a:cxn>
                <a:cxn ang="0">
                  <a:pos x="82" y="64"/>
                </a:cxn>
                <a:cxn ang="0">
                  <a:pos x="106" y="76"/>
                </a:cxn>
                <a:cxn ang="0">
                  <a:pos x="126" y="85"/>
                </a:cxn>
                <a:cxn ang="0">
                  <a:pos x="144" y="89"/>
                </a:cxn>
                <a:cxn ang="0">
                  <a:pos x="157" y="88"/>
                </a:cxn>
                <a:cxn ang="0">
                  <a:pos x="169" y="82"/>
                </a:cxn>
                <a:cxn ang="0">
                  <a:pos x="173" y="89"/>
                </a:cxn>
              </a:cxnLst>
              <a:rect l="0" t="0" r="r" b="b"/>
              <a:pathLst>
                <a:path w="173" h="96">
                  <a:moveTo>
                    <a:pt x="173" y="89"/>
                  </a:moveTo>
                  <a:lnTo>
                    <a:pt x="160" y="95"/>
                  </a:lnTo>
                  <a:lnTo>
                    <a:pt x="144" y="96"/>
                  </a:lnTo>
                  <a:lnTo>
                    <a:pt x="122" y="93"/>
                  </a:lnTo>
                  <a:lnTo>
                    <a:pt x="101" y="83"/>
                  </a:lnTo>
                  <a:lnTo>
                    <a:pt x="77" y="70"/>
                  </a:lnTo>
                  <a:lnTo>
                    <a:pt x="51" y="52"/>
                  </a:lnTo>
                  <a:lnTo>
                    <a:pt x="25" y="31"/>
                  </a:lnTo>
                  <a:lnTo>
                    <a:pt x="0" y="6"/>
                  </a:lnTo>
                  <a:lnTo>
                    <a:pt x="6" y="0"/>
                  </a:lnTo>
                  <a:lnTo>
                    <a:pt x="32" y="26"/>
                  </a:lnTo>
                  <a:lnTo>
                    <a:pt x="57" y="46"/>
                  </a:lnTo>
                  <a:lnTo>
                    <a:pt x="82" y="64"/>
                  </a:lnTo>
                  <a:lnTo>
                    <a:pt x="106" y="76"/>
                  </a:lnTo>
                  <a:lnTo>
                    <a:pt x="126" y="85"/>
                  </a:lnTo>
                  <a:lnTo>
                    <a:pt x="144" y="89"/>
                  </a:lnTo>
                  <a:lnTo>
                    <a:pt x="157" y="88"/>
                  </a:lnTo>
                  <a:lnTo>
                    <a:pt x="169" y="82"/>
                  </a:lnTo>
                  <a:lnTo>
                    <a:pt x="173" y="8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96"/>
            <p:cNvSpPr>
              <a:spLocks/>
            </p:cNvSpPr>
            <p:nvPr/>
          </p:nvSpPr>
          <p:spPr bwMode="auto">
            <a:xfrm>
              <a:off x="5326" y="4175"/>
              <a:ext cx="7" cy="7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6" y="7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7" y="6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lnTo>
                    <a:pt x="6" y="7"/>
                  </a:lnTo>
                  <a:lnTo>
                    <a:pt x="1" y="0"/>
                  </a:lnTo>
                  <a:lnTo>
                    <a:pt x="0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97"/>
            <p:cNvSpPr>
              <a:spLocks/>
            </p:cNvSpPr>
            <p:nvPr/>
          </p:nvSpPr>
          <p:spPr bwMode="auto">
            <a:xfrm>
              <a:off x="5159" y="4094"/>
              <a:ext cx="7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0" y="5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98"/>
            <p:cNvSpPr>
              <a:spLocks/>
            </p:cNvSpPr>
            <p:nvPr/>
          </p:nvSpPr>
          <p:spPr bwMode="auto">
            <a:xfrm>
              <a:off x="4717" y="3866"/>
              <a:ext cx="271" cy="2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5" y="24"/>
                </a:cxn>
                <a:cxn ang="0">
                  <a:pos x="135" y="28"/>
                </a:cxn>
                <a:cxn ang="0">
                  <a:pos x="271" y="28"/>
                </a:cxn>
                <a:cxn ang="0">
                  <a:pos x="262" y="0"/>
                </a:cxn>
                <a:cxn ang="0">
                  <a:pos x="8" y="0"/>
                </a:cxn>
                <a:cxn ang="0">
                  <a:pos x="0" y="24"/>
                </a:cxn>
              </a:cxnLst>
              <a:rect l="0" t="0" r="r" b="b"/>
              <a:pathLst>
                <a:path w="271" h="28">
                  <a:moveTo>
                    <a:pt x="0" y="24"/>
                  </a:moveTo>
                  <a:lnTo>
                    <a:pt x="135" y="24"/>
                  </a:lnTo>
                  <a:lnTo>
                    <a:pt x="135" y="28"/>
                  </a:lnTo>
                  <a:lnTo>
                    <a:pt x="271" y="28"/>
                  </a:lnTo>
                  <a:lnTo>
                    <a:pt x="262" y="0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Freeform 99"/>
            <p:cNvSpPr>
              <a:spLocks/>
            </p:cNvSpPr>
            <p:nvPr/>
          </p:nvSpPr>
          <p:spPr bwMode="auto">
            <a:xfrm>
              <a:off x="4703" y="3905"/>
              <a:ext cx="302" cy="3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"/>
                </a:cxn>
                <a:cxn ang="0">
                  <a:pos x="259" y="21"/>
                </a:cxn>
                <a:cxn ang="0">
                  <a:pos x="261" y="33"/>
                </a:cxn>
                <a:cxn ang="0">
                  <a:pos x="302" y="33"/>
                </a:cxn>
                <a:cxn ang="0">
                  <a:pos x="287" y="0"/>
                </a:cxn>
                <a:cxn ang="0">
                  <a:pos x="149" y="0"/>
                </a:cxn>
                <a:cxn ang="0">
                  <a:pos x="149" y="6"/>
                </a:cxn>
                <a:cxn ang="0">
                  <a:pos x="6" y="6"/>
                </a:cxn>
              </a:cxnLst>
              <a:rect l="0" t="0" r="r" b="b"/>
              <a:pathLst>
                <a:path w="302" h="33">
                  <a:moveTo>
                    <a:pt x="6" y="6"/>
                  </a:moveTo>
                  <a:lnTo>
                    <a:pt x="0" y="21"/>
                  </a:lnTo>
                  <a:lnTo>
                    <a:pt x="259" y="21"/>
                  </a:lnTo>
                  <a:lnTo>
                    <a:pt x="261" y="33"/>
                  </a:lnTo>
                  <a:lnTo>
                    <a:pt x="302" y="33"/>
                  </a:lnTo>
                  <a:lnTo>
                    <a:pt x="28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Freeform 100"/>
            <p:cNvSpPr>
              <a:spLocks/>
            </p:cNvSpPr>
            <p:nvPr/>
          </p:nvSpPr>
          <p:spPr bwMode="auto">
            <a:xfrm>
              <a:off x="4688" y="3950"/>
              <a:ext cx="330" cy="3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164" y="6"/>
                </a:cxn>
                <a:cxn ang="0">
                  <a:pos x="164" y="0"/>
                </a:cxn>
                <a:cxn ang="0">
                  <a:pos x="318" y="0"/>
                </a:cxn>
                <a:cxn ang="0">
                  <a:pos x="330" y="31"/>
                </a:cxn>
                <a:cxn ang="0">
                  <a:pos x="275" y="31"/>
                </a:cxn>
                <a:cxn ang="0">
                  <a:pos x="271" y="27"/>
                </a:cxn>
                <a:cxn ang="0">
                  <a:pos x="0" y="27"/>
                </a:cxn>
                <a:cxn ang="0">
                  <a:pos x="7" y="6"/>
                </a:cxn>
              </a:cxnLst>
              <a:rect l="0" t="0" r="r" b="b"/>
              <a:pathLst>
                <a:path w="330" h="31">
                  <a:moveTo>
                    <a:pt x="7" y="6"/>
                  </a:moveTo>
                  <a:lnTo>
                    <a:pt x="164" y="6"/>
                  </a:lnTo>
                  <a:lnTo>
                    <a:pt x="164" y="0"/>
                  </a:lnTo>
                  <a:lnTo>
                    <a:pt x="318" y="0"/>
                  </a:lnTo>
                  <a:lnTo>
                    <a:pt x="330" y="31"/>
                  </a:lnTo>
                  <a:lnTo>
                    <a:pt x="275" y="31"/>
                  </a:lnTo>
                  <a:lnTo>
                    <a:pt x="271" y="27"/>
                  </a:lnTo>
                  <a:lnTo>
                    <a:pt x="0" y="27"/>
                  </a:lnTo>
                  <a:lnTo>
                    <a:pt x="7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Freeform 101"/>
            <p:cNvSpPr>
              <a:spLocks/>
            </p:cNvSpPr>
            <p:nvPr/>
          </p:nvSpPr>
          <p:spPr bwMode="auto">
            <a:xfrm>
              <a:off x="4678" y="3996"/>
              <a:ext cx="355" cy="3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174" y="8"/>
                </a:cxn>
                <a:cxn ang="0">
                  <a:pos x="174" y="0"/>
                </a:cxn>
                <a:cxn ang="0">
                  <a:pos x="346" y="0"/>
                </a:cxn>
                <a:cxn ang="0">
                  <a:pos x="355" y="34"/>
                </a:cxn>
                <a:cxn ang="0">
                  <a:pos x="293" y="34"/>
                </a:cxn>
                <a:cxn ang="0">
                  <a:pos x="290" y="20"/>
                </a:cxn>
                <a:cxn ang="0">
                  <a:pos x="0" y="20"/>
                </a:cxn>
                <a:cxn ang="0">
                  <a:pos x="5" y="8"/>
                </a:cxn>
              </a:cxnLst>
              <a:rect l="0" t="0" r="r" b="b"/>
              <a:pathLst>
                <a:path w="355" h="34">
                  <a:moveTo>
                    <a:pt x="5" y="8"/>
                  </a:moveTo>
                  <a:lnTo>
                    <a:pt x="174" y="8"/>
                  </a:lnTo>
                  <a:lnTo>
                    <a:pt x="174" y="0"/>
                  </a:lnTo>
                  <a:lnTo>
                    <a:pt x="346" y="0"/>
                  </a:lnTo>
                  <a:lnTo>
                    <a:pt x="355" y="34"/>
                  </a:lnTo>
                  <a:lnTo>
                    <a:pt x="293" y="34"/>
                  </a:lnTo>
                  <a:lnTo>
                    <a:pt x="290" y="20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Freeform 102"/>
            <p:cNvSpPr>
              <a:spLocks/>
            </p:cNvSpPr>
            <p:nvPr/>
          </p:nvSpPr>
          <p:spPr bwMode="auto">
            <a:xfrm>
              <a:off x="4608" y="4041"/>
              <a:ext cx="890" cy="3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55" y="30"/>
                </a:cxn>
                <a:cxn ang="0">
                  <a:pos x="355" y="35"/>
                </a:cxn>
                <a:cxn ang="0">
                  <a:pos x="885" y="35"/>
                </a:cxn>
                <a:cxn ang="0">
                  <a:pos x="890" y="0"/>
                </a:cxn>
                <a:cxn ang="0">
                  <a:pos x="569" y="0"/>
                </a:cxn>
                <a:cxn ang="0">
                  <a:pos x="246" y="0"/>
                </a:cxn>
                <a:cxn ang="0">
                  <a:pos x="246" y="15"/>
                </a:cxn>
                <a:cxn ang="0">
                  <a:pos x="7" y="14"/>
                </a:cxn>
                <a:cxn ang="0">
                  <a:pos x="0" y="30"/>
                </a:cxn>
              </a:cxnLst>
              <a:rect l="0" t="0" r="r" b="b"/>
              <a:pathLst>
                <a:path w="890" h="35">
                  <a:moveTo>
                    <a:pt x="0" y="30"/>
                  </a:moveTo>
                  <a:lnTo>
                    <a:pt x="355" y="30"/>
                  </a:lnTo>
                  <a:lnTo>
                    <a:pt x="355" y="35"/>
                  </a:lnTo>
                  <a:lnTo>
                    <a:pt x="885" y="35"/>
                  </a:lnTo>
                  <a:lnTo>
                    <a:pt x="890" y="0"/>
                  </a:lnTo>
                  <a:lnTo>
                    <a:pt x="569" y="0"/>
                  </a:lnTo>
                  <a:lnTo>
                    <a:pt x="246" y="0"/>
                  </a:lnTo>
                  <a:lnTo>
                    <a:pt x="246" y="15"/>
                  </a:lnTo>
                  <a:lnTo>
                    <a:pt x="7" y="1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Freeform 103"/>
            <p:cNvSpPr>
              <a:spLocks/>
            </p:cNvSpPr>
            <p:nvPr/>
          </p:nvSpPr>
          <p:spPr bwMode="auto">
            <a:xfrm>
              <a:off x="4603" y="4093"/>
              <a:ext cx="821" cy="2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45" y="19"/>
                </a:cxn>
                <a:cxn ang="0">
                  <a:pos x="693" y="19"/>
                </a:cxn>
                <a:cxn ang="0">
                  <a:pos x="698" y="26"/>
                </a:cxn>
                <a:cxn ang="0">
                  <a:pos x="814" y="26"/>
                </a:cxn>
                <a:cxn ang="0">
                  <a:pos x="821" y="0"/>
                </a:cxn>
                <a:cxn ang="0">
                  <a:pos x="448" y="0"/>
                </a:cxn>
                <a:cxn ang="0">
                  <a:pos x="75" y="0"/>
                </a:cxn>
                <a:cxn ang="0">
                  <a:pos x="69" y="5"/>
                </a:cxn>
                <a:cxn ang="0">
                  <a:pos x="5" y="5"/>
                </a:cxn>
                <a:cxn ang="0">
                  <a:pos x="0" y="19"/>
                </a:cxn>
              </a:cxnLst>
              <a:rect l="0" t="0" r="r" b="b"/>
              <a:pathLst>
                <a:path w="821" h="26">
                  <a:moveTo>
                    <a:pt x="0" y="19"/>
                  </a:moveTo>
                  <a:lnTo>
                    <a:pt x="345" y="19"/>
                  </a:lnTo>
                  <a:lnTo>
                    <a:pt x="693" y="19"/>
                  </a:lnTo>
                  <a:lnTo>
                    <a:pt x="698" y="26"/>
                  </a:lnTo>
                  <a:lnTo>
                    <a:pt x="814" y="26"/>
                  </a:lnTo>
                  <a:lnTo>
                    <a:pt x="821" y="0"/>
                  </a:lnTo>
                  <a:lnTo>
                    <a:pt x="448" y="0"/>
                  </a:lnTo>
                  <a:lnTo>
                    <a:pt x="75" y="0"/>
                  </a:lnTo>
                  <a:lnTo>
                    <a:pt x="69" y="5"/>
                  </a:lnTo>
                  <a:lnTo>
                    <a:pt x="5" y="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Oval 104"/>
            <p:cNvSpPr>
              <a:spLocks noChangeArrowheads="1"/>
            </p:cNvSpPr>
            <p:nvPr/>
          </p:nvSpPr>
          <p:spPr bwMode="auto">
            <a:xfrm>
              <a:off x="5177" y="3934"/>
              <a:ext cx="43" cy="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56" name="Picture 106" descr="W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13475"/>
            <a:ext cx="30972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interests for beta-beams?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of light RIBs for nuclear physics</a:t>
            </a:r>
          </a:p>
          <a:p>
            <a:pPr lvl="1"/>
            <a:r>
              <a:rPr lang="en-US" dirty="0" smtClean="0"/>
              <a:t>Joint (SOREQ+GANIL) development and tests of </a:t>
            </a:r>
            <a:r>
              <a:rPr lang="en-US" dirty="0" err="1" smtClean="0"/>
              <a:t>BeO</a:t>
            </a:r>
            <a:r>
              <a:rPr lang="en-US" dirty="0" smtClean="0"/>
              <a:t> targets with ISOLDE for high intensity </a:t>
            </a:r>
            <a:r>
              <a:rPr lang="en-US" baseline="30000" dirty="0" smtClean="0"/>
              <a:t>6</a:t>
            </a:r>
            <a:r>
              <a:rPr lang="en-US" dirty="0" smtClean="0"/>
              <a:t>He beams</a:t>
            </a:r>
          </a:p>
          <a:p>
            <a:pPr lvl="1"/>
            <a:r>
              <a:rPr lang="en-US" dirty="0" smtClean="0"/>
              <a:t>SOREQ: tests of a BN target for </a:t>
            </a:r>
            <a:r>
              <a:rPr lang="en-US" baseline="30000" dirty="0" smtClean="0"/>
              <a:t>8</a:t>
            </a:r>
            <a:r>
              <a:rPr lang="en-US" dirty="0" smtClean="0"/>
              <a:t>Li production</a:t>
            </a:r>
          </a:p>
          <a:p>
            <a:pPr lvl="1"/>
            <a:r>
              <a:rPr lang="en-US" dirty="0" smtClean="0"/>
              <a:t>GANIL: possibilities for testing (production)  diffusion, effusion and ionization of </a:t>
            </a:r>
            <a:r>
              <a:rPr lang="en-US" baseline="30000" dirty="0" smtClean="0"/>
              <a:t>8</a:t>
            </a:r>
            <a:r>
              <a:rPr lang="en-US" dirty="0" smtClean="0"/>
              <a:t>B and </a:t>
            </a:r>
            <a:r>
              <a:rPr lang="en-US" baseline="30000" dirty="0" smtClean="0"/>
              <a:t>8</a:t>
            </a:r>
            <a:r>
              <a:rPr lang="en-US" dirty="0" smtClean="0"/>
              <a:t>Li beams at SPIRAL 1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78879" y="6400800"/>
            <a:ext cx="365121" cy="457200"/>
          </a:xfrm>
          <a:noFill/>
        </p:spPr>
        <p:txBody>
          <a:bodyPr/>
          <a:lstStyle/>
          <a:p>
            <a:fld id="{1ACF9991-5F77-463F-80B4-94A24AE22D1F}" type="slidenum">
              <a:rPr lang="he-IL" smtClean="0"/>
              <a:pPr/>
              <a:t>9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1049</Words>
  <Application>Microsoft Office PowerPoint</Application>
  <PresentationFormat>On-screen Show (4:3)</PresentationFormat>
  <Paragraphs>205</Paragraphs>
  <Slides>22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Dessin Designer</vt:lpstr>
      <vt:lpstr>Equation</vt:lpstr>
      <vt:lpstr>Radioactive ion beam production at other facilities</vt:lpstr>
      <vt:lpstr>GANIL – SPIRAL 1</vt:lpstr>
      <vt:lpstr>GANIL – SPIRAL 1</vt:lpstr>
      <vt:lpstr>Gaseous elements with Nanogan 3 and cold transfer tube</vt:lpstr>
      <vt:lpstr>Graphite targets</vt:lpstr>
      <vt:lpstr>Projects at SOREQ and GANIL </vt:lpstr>
      <vt:lpstr>Slide 7</vt:lpstr>
      <vt:lpstr>SARAF - Soreq</vt:lpstr>
      <vt:lpstr>What interests for beta-beams?</vt:lpstr>
      <vt:lpstr>BeO and 6He: EURISOL</vt:lpstr>
      <vt:lpstr>Slide 11</vt:lpstr>
      <vt:lpstr>Slide 12</vt:lpstr>
      <vt:lpstr>SOREQ/WI: target geometry</vt:lpstr>
      <vt:lpstr>Plans SOREQ</vt:lpstr>
      <vt:lpstr>Slide 15</vt:lpstr>
      <vt:lpstr>Slide 16</vt:lpstr>
      <vt:lpstr>Joint efforts BeO</vt:lpstr>
      <vt:lpstr>Future possibilities GANIL SPIRAL 1</vt:lpstr>
      <vt:lpstr>Testing a difficult beam: 8B</vt:lpstr>
      <vt:lpstr>Summary</vt:lpstr>
      <vt:lpstr>People and institutes</vt:lpstr>
      <vt:lpstr>What  about  18Ne?..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Radioactive ion beam production at other facilities</dc:title>
  <dc:creator>Pierre Delahaye</dc:creator>
  <cp:lastModifiedBy>Pierre Delahaye</cp:lastModifiedBy>
  <cp:revision>28</cp:revision>
  <dcterms:created xsi:type="dcterms:W3CDTF">2009-03-25T14:10:57Z</dcterms:created>
  <dcterms:modified xsi:type="dcterms:W3CDTF">2009-03-26T10:09:15Z</dcterms:modified>
</cp:coreProperties>
</file>