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6"/>
  </p:notesMasterIdLst>
  <p:sldIdLst>
    <p:sldId id="321" r:id="rId2"/>
    <p:sldId id="310" r:id="rId3"/>
    <p:sldId id="322" r:id="rId4"/>
    <p:sldId id="319" r:id="rId5"/>
    <p:sldId id="311" r:id="rId6"/>
    <p:sldId id="312" r:id="rId7"/>
    <p:sldId id="316" r:id="rId8"/>
    <p:sldId id="314" r:id="rId9"/>
    <p:sldId id="320" r:id="rId10"/>
    <p:sldId id="315" r:id="rId11"/>
    <p:sldId id="317" r:id="rId12"/>
    <p:sldId id="313" r:id="rId13"/>
    <p:sldId id="323" r:id="rId14"/>
    <p:sldId id="318" r:id="rId1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00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0" d="100"/>
          <a:sy n="120" d="100"/>
        </p:scale>
        <p:origin x="-7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8" d="100"/>
          <a:sy n="98" d="100"/>
        </p:scale>
        <p:origin x="-3648" y="-11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723AA26-3D17-43A3-A98B-8E5FA6ADAB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845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845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4F8D5-4BC4-4947-B9E0-4D0BA099FE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96D582-8BBB-442D-8383-A96D675B30DC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457200"/>
            <a:ext cx="21717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627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C72F4-82DF-4736-93E7-023480E789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09321D-3F8B-4B08-9403-3753D9087758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4267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4267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228600" y="3886200"/>
            <a:ext cx="4267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86200"/>
            <a:ext cx="4267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C21AB-28FE-48DA-B433-383BE9CF23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9686EA-044D-46E1-BB3D-55ADF050C4FC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066800"/>
            <a:ext cx="4267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267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F38B7-C1CA-4D1C-948F-13B8F0BC92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0589D6-F4EB-42D7-83FF-A4B11FCF8BA1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aseline="0" dirty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RADWG: Review of radiation levels in RR77 and RR73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DB0D636-C81C-49A2-A34F-C2C8FBDD7C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baseline="0" smtClean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552105B8-2978-45E3-80CC-DEC0E5D6994C}" type="datetime3">
              <a:rPr lang="en-US"/>
              <a:pPr>
                <a:defRPr/>
              </a:pPr>
              <a:t>27 October 2008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RADWG: Review of radiation levels in RR77 and RR73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CE3C8-7FCD-430D-AC60-7CC1F45984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A9C5C-40D6-445D-BB83-4B987FF20D39}" type="datetime3">
              <a:rPr lang="en-US"/>
              <a:pPr>
                <a:defRPr/>
              </a:pPr>
              <a:t>27 October 2008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1E778-DE36-4EE7-B033-95FEB04CAA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A10697-1073-44B1-A962-38E6D8F1E127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805FC-B426-4671-A7B7-3EF0575C84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2B037C-BF1A-492F-83EB-A99CA6ACCD39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39585-9DC4-4F3A-9D9F-2D89804E2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A06A82-BDE9-404D-B47A-F351E193EE23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02D03-EE27-4884-B495-8177B4996B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FF1443-14D5-452F-8198-052CA5807227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43E52-1E4E-4FE1-83F8-55FB8DAF9A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68844F-066C-4BF5-A474-27891328EDC5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C4C37-F22A-463F-A678-4F3CF0AD2C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B30EB84-F229-427D-9268-7CD25D3535EB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2600" y="6613525"/>
            <a:ext cx="6172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dirty="0" smtClean="0"/>
            </a:lvl1pPr>
          </a:lstStyle>
          <a:p>
            <a:pPr>
              <a:defRPr/>
            </a:pPr>
            <a:r>
              <a:rPr lang="en-GB"/>
              <a:t>RADWG: Review of radiation levels in RR77 and RR73</a:t>
            </a: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613525"/>
            <a:ext cx="83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118F8DDA-5F46-45DA-A554-415449BD8E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741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41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41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41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41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41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741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742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742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742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742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619875"/>
            <a:ext cx="16002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93C93FA9-CB32-486C-81A0-0F6EB451E0C3}" type="datetime3">
              <a:rPr lang="en-US"/>
              <a:pPr>
                <a:defRPr/>
              </a:pPr>
              <a:t>27 October 2008</a:t>
            </a:fld>
            <a:endParaRPr lang="en-GB" dirty="0"/>
          </a:p>
        </p:txBody>
      </p:sp>
      <p:sp>
        <p:nvSpPr>
          <p:cNvPr id="17425" name="Line 17"/>
          <p:cNvSpPr>
            <a:spLocks noChangeShapeType="1"/>
          </p:cNvSpPr>
          <p:nvPr userDrawn="1"/>
        </p:nvSpPr>
        <p:spPr bwMode="auto">
          <a:xfrm>
            <a:off x="304800" y="1014413"/>
            <a:ext cx="853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2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4000" dirty="0" smtClean="0"/>
              <a:t>Review of radiation levels in RR77 and RR73</a:t>
            </a:r>
            <a:br>
              <a:rPr lang="en-GB" sz="4000" dirty="0" smtClean="0"/>
            </a:br>
            <a:endParaRPr lang="en-US" sz="4000" dirty="0"/>
          </a:p>
        </p:txBody>
      </p:sp>
      <p:sp>
        <p:nvSpPr>
          <p:cNvPr id="16386" name="Subtitle 7"/>
          <p:cNvSpPr>
            <a:spLocks noGrp="1"/>
          </p:cNvSpPr>
          <p:nvPr>
            <p:ph type="subTitle" idx="1"/>
          </p:nvPr>
        </p:nvSpPr>
        <p:spPr>
          <a:xfrm>
            <a:off x="2971800" y="4267200"/>
            <a:ext cx="3962400" cy="609600"/>
          </a:xfrm>
        </p:spPr>
        <p:txBody>
          <a:bodyPr/>
          <a:lstStyle/>
          <a:p>
            <a:pPr eaLnBrk="1" hangingPunct="1"/>
            <a:r>
              <a:rPr lang="en-US" smtClean="0"/>
              <a:t>The FLUKA team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4E548CB-325F-47E5-84D0-B7BA97D97508}" type="slidenum">
              <a:rPr lang="en-GB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DFA2B19E-040C-4538-ADBE-62CAA4C0B328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8392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US" sz="1800" dirty="0" smtClean="0"/>
              <a:t>Impact of the ‘Temporary Solution’</a:t>
            </a:r>
            <a:br>
              <a:rPr lang="en-US" sz="1800" dirty="0" smtClean="0"/>
            </a:br>
            <a:r>
              <a:rPr lang="en-US" sz="1800" dirty="0" smtClean="0"/>
              <a:t>(not </a:t>
            </a:r>
            <a:r>
              <a:rPr lang="en-US" sz="1800" smtClean="0"/>
              <a:t>relevant anymore, </a:t>
            </a:r>
            <a:r>
              <a:rPr lang="en-US" sz="1800" dirty="0" smtClean="0"/>
              <a:t>since full shielding will be implemented during the shutdown)</a:t>
            </a:r>
            <a:endParaRPr lang="en-GB" sz="1800" dirty="0"/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219200"/>
            <a:ext cx="8751888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Box 10"/>
          <p:cNvSpPr txBox="1">
            <a:spLocks noChangeArrowheads="1"/>
          </p:cNvSpPr>
          <p:nvPr/>
        </p:nvSpPr>
        <p:spPr bwMode="auto">
          <a:xfrm>
            <a:off x="1066800" y="1885950"/>
            <a:ext cx="233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800000"/>
                </a:solidFill>
              </a:rPr>
              <a:t> 1.15 x 10</a:t>
            </a:r>
            <a:r>
              <a:rPr lang="en-US" sz="2000" b="1" baseline="30000">
                <a:solidFill>
                  <a:srgbClr val="800000"/>
                </a:solidFill>
              </a:rPr>
              <a:t>16</a:t>
            </a:r>
            <a:r>
              <a:rPr lang="en-US" sz="2000" b="1">
                <a:solidFill>
                  <a:srgbClr val="800000"/>
                </a:solidFill>
              </a:rPr>
              <a:t> p/year</a:t>
            </a:r>
            <a:endParaRPr lang="en-GB" sz="20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05853CE-E4E0-4CE1-941A-CF099A344124}" type="slidenum">
              <a:rPr lang="en-GB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AABC5B12-9FE8-480E-9762-4C060A839E79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Temporary Solution and Beam-Gas (Beam 2)</a:t>
            </a:r>
            <a:endParaRPr lang="en-GB" sz="3200" dirty="0"/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66800"/>
            <a:ext cx="8737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Box 9"/>
          <p:cNvSpPr txBox="1">
            <a:spLocks noChangeArrowheads="1"/>
          </p:cNvSpPr>
          <p:nvPr/>
        </p:nvSpPr>
        <p:spPr bwMode="auto">
          <a:xfrm>
            <a:off x="1066800" y="1885950"/>
            <a:ext cx="1900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800000"/>
                </a:solidFill>
              </a:rPr>
              <a:t> 1 x 10</a:t>
            </a:r>
            <a:r>
              <a:rPr lang="en-US" sz="2000" b="1" baseline="30000">
                <a:solidFill>
                  <a:srgbClr val="800000"/>
                </a:solidFill>
              </a:rPr>
              <a:t>15</a:t>
            </a:r>
            <a:r>
              <a:rPr lang="en-US" sz="2000" b="1">
                <a:solidFill>
                  <a:srgbClr val="800000"/>
                </a:solidFill>
              </a:rPr>
              <a:t> H</a:t>
            </a:r>
            <a:r>
              <a:rPr lang="en-US" sz="2000" b="1" baseline="-25000">
                <a:solidFill>
                  <a:srgbClr val="800000"/>
                </a:solidFill>
              </a:rPr>
              <a:t>2</a:t>
            </a:r>
            <a:r>
              <a:rPr lang="en-US" sz="2000" b="1">
                <a:solidFill>
                  <a:srgbClr val="800000"/>
                </a:solidFill>
              </a:rPr>
              <a:t>/m</a:t>
            </a:r>
            <a:r>
              <a:rPr lang="en-US" sz="2000" b="1" baseline="30000">
                <a:solidFill>
                  <a:srgbClr val="800000"/>
                </a:solidFill>
              </a:rPr>
              <a:t>3</a:t>
            </a:r>
            <a:endParaRPr lang="en-GB" sz="2000" b="1" baseline="30000">
              <a:solidFill>
                <a:srgbClr val="800000"/>
              </a:solidFill>
            </a:endParaRPr>
          </a:p>
        </p:txBody>
      </p:sp>
      <p:sp>
        <p:nvSpPr>
          <p:cNvPr id="26631" name="TextBox 10"/>
          <p:cNvSpPr txBox="1">
            <a:spLocks noChangeArrowheads="1"/>
          </p:cNvSpPr>
          <p:nvPr/>
        </p:nvSpPr>
        <p:spPr bwMode="auto">
          <a:xfrm>
            <a:off x="4419600" y="1600200"/>
            <a:ext cx="3124200" cy="584200"/>
          </a:xfrm>
          <a:prstGeom prst="rect">
            <a:avLst/>
          </a:prstGeom>
          <a:solidFill>
            <a:srgbClr val="FFC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1600"/>
              <a:t> Very conservative gas density</a:t>
            </a:r>
          </a:p>
          <a:p>
            <a:pPr>
              <a:buFontTx/>
              <a:buChar char="-"/>
            </a:pPr>
            <a:r>
              <a:rPr lang="en-US" sz="1600"/>
              <a:t> RR not fully shielded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12573B-DB38-4F2A-981F-1A2B7A98BA65}" type="slidenum">
              <a:rPr lang="en-GB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788BC1C9-FE4D-45F7-9039-A1F45DCAC5CD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Combined Results – Norm.: 1 x 10</a:t>
            </a:r>
            <a:r>
              <a:rPr lang="en-US" sz="3200" baseline="30000" dirty="0" smtClean="0"/>
              <a:t>16</a:t>
            </a:r>
            <a:r>
              <a:rPr lang="en-US" sz="3200" dirty="0" smtClean="0"/>
              <a:t> p/year</a:t>
            </a:r>
            <a:endParaRPr lang="en-GB" sz="3200" dirty="0"/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69754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rot="10800000">
            <a:off x="6629400" y="3009900"/>
            <a:ext cx="1676400" cy="1588"/>
          </a:xfrm>
          <a:prstGeom prst="straightConnector1">
            <a:avLst/>
          </a:prstGeom>
          <a:ln w="38100">
            <a:solidFill>
              <a:srgbClr val="8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5" name="TextBox 13"/>
          <p:cNvSpPr txBox="1">
            <a:spLocks noChangeArrowheads="1"/>
          </p:cNvSpPr>
          <p:nvPr/>
        </p:nvSpPr>
        <p:spPr bwMode="auto">
          <a:xfrm>
            <a:off x="7513638" y="3071813"/>
            <a:ext cx="170656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800000"/>
                </a:solidFill>
              </a:rPr>
              <a:t>Very conservative</a:t>
            </a:r>
            <a:br>
              <a:rPr lang="en-US" sz="1400" b="1">
                <a:solidFill>
                  <a:srgbClr val="800000"/>
                </a:solidFill>
              </a:rPr>
            </a:br>
            <a:r>
              <a:rPr lang="en-US" sz="1400" b="1">
                <a:solidFill>
                  <a:srgbClr val="800000"/>
                </a:solidFill>
              </a:rPr>
              <a:t>assumption:</a:t>
            </a:r>
            <a:br>
              <a:rPr lang="en-US" sz="1400" b="1">
                <a:solidFill>
                  <a:srgbClr val="800000"/>
                </a:solidFill>
              </a:rPr>
            </a:br>
            <a:r>
              <a:rPr lang="en-US" sz="1400" b="1">
                <a:solidFill>
                  <a:srgbClr val="800000"/>
                </a:solidFill>
              </a:rPr>
              <a:t>1x10</a:t>
            </a:r>
            <a:r>
              <a:rPr lang="en-US" sz="1400" b="1" baseline="30000">
                <a:solidFill>
                  <a:srgbClr val="800000"/>
                </a:solidFill>
              </a:rPr>
              <a:t>15</a:t>
            </a:r>
            <a:r>
              <a:rPr lang="en-US" sz="1400" b="1">
                <a:solidFill>
                  <a:srgbClr val="800000"/>
                </a:solidFill>
              </a:rPr>
              <a:t> H</a:t>
            </a:r>
            <a:r>
              <a:rPr lang="en-US" sz="1400" b="1" baseline="-25000">
                <a:solidFill>
                  <a:srgbClr val="800000"/>
                </a:solidFill>
              </a:rPr>
              <a:t>2</a:t>
            </a:r>
            <a:r>
              <a:rPr lang="en-US" sz="1400" b="1">
                <a:solidFill>
                  <a:srgbClr val="800000"/>
                </a:solidFill>
              </a:rPr>
              <a:t>/m</a:t>
            </a:r>
            <a:r>
              <a:rPr lang="en-US" sz="1400" b="1" baseline="30000">
                <a:solidFill>
                  <a:srgbClr val="800000"/>
                </a:solidFill>
              </a:rPr>
              <a:t>3</a:t>
            </a:r>
            <a:endParaRPr lang="en-GB" sz="1400" b="1" baseline="3000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673" name="Straight Connector 8"/>
          <p:cNvCxnSpPr>
            <a:cxnSpLocks noChangeShapeType="1"/>
          </p:cNvCxnSpPr>
          <p:nvPr/>
        </p:nvCxnSpPr>
        <p:spPr bwMode="auto">
          <a:xfrm>
            <a:off x="304800" y="2362200"/>
            <a:ext cx="8610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74" name="Straight Connector 10"/>
          <p:cNvCxnSpPr>
            <a:cxnSpLocks noChangeShapeType="1"/>
          </p:cNvCxnSpPr>
          <p:nvPr/>
        </p:nvCxnSpPr>
        <p:spPr bwMode="auto">
          <a:xfrm rot="5400000" flipH="1" flipV="1">
            <a:off x="190501" y="2247900"/>
            <a:ext cx="228600" cy="3175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75" name="Straight Connector 13"/>
          <p:cNvCxnSpPr>
            <a:cxnSpLocks noChangeShapeType="1"/>
          </p:cNvCxnSpPr>
          <p:nvPr/>
        </p:nvCxnSpPr>
        <p:spPr bwMode="auto">
          <a:xfrm rot="5400000" flipH="1" flipV="1">
            <a:off x="1162844" y="2247106"/>
            <a:ext cx="228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76" name="Straight Connector 14"/>
          <p:cNvCxnSpPr>
            <a:cxnSpLocks noChangeShapeType="1"/>
          </p:cNvCxnSpPr>
          <p:nvPr/>
        </p:nvCxnSpPr>
        <p:spPr bwMode="auto">
          <a:xfrm rot="5400000" flipH="1" flipV="1">
            <a:off x="2134394" y="2247106"/>
            <a:ext cx="228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77" name="Straight Connector 16"/>
          <p:cNvCxnSpPr>
            <a:cxnSpLocks noChangeShapeType="1"/>
          </p:cNvCxnSpPr>
          <p:nvPr/>
        </p:nvCxnSpPr>
        <p:spPr bwMode="auto">
          <a:xfrm rot="5400000" flipH="1" flipV="1">
            <a:off x="3105944" y="2247106"/>
            <a:ext cx="228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78" name="Straight Connector 17"/>
          <p:cNvCxnSpPr>
            <a:cxnSpLocks noChangeShapeType="1"/>
          </p:cNvCxnSpPr>
          <p:nvPr/>
        </p:nvCxnSpPr>
        <p:spPr bwMode="auto">
          <a:xfrm rot="5400000" flipH="1" flipV="1">
            <a:off x="4077494" y="2247106"/>
            <a:ext cx="228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79" name="Straight Connector 18"/>
          <p:cNvCxnSpPr>
            <a:cxnSpLocks noChangeShapeType="1"/>
          </p:cNvCxnSpPr>
          <p:nvPr/>
        </p:nvCxnSpPr>
        <p:spPr bwMode="auto">
          <a:xfrm rot="5400000" flipH="1" flipV="1">
            <a:off x="5049044" y="2247106"/>
            <a:ext cx="228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80" name="Straight Connector 19"/>
          <p:cNvCxnSpPr>
            <a:cxnSpLocks noChangeShapeType="1"/>
          </p:cNvCxnSpPr>
          <p:nvPr/>
        </p:nvCxnSpPr>
        <p:spPr bwMode="auto">
          <a:xfrm rot="5400000" flipH="1" flipV="1">
            <a:off x="6020594" y="2247106"/>
            <a:ext cx="228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81" name="Straight Connector 20"/>
          <p:cNvCxnSpPr>
            <a:cxnSpLocks noChangeShapeType="1"/>
          </p:cNvCxnSpPr>
          <p:nvPr/>
        </p:nvCxnSpPr>
        <p:spPr bwMode="auto">
          <a:xfrm rot="5400000" flipH="1" flipV="1">
            <a:off x="6992144" y="2247106"/>
            <a:ext cx="228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8682" name="Straight Connector 21"/>
          <p:cNvCxnSpPr>
            <a:cxnSpLocks noChangeShapeType="1"/>
          </p:cNvCxnSpPr>
          <p:nvPr/>
        </p:nvCxnSpPr>
        <p:spPr bwMode="auto">
          <a:xfrm rot="5400000" flipH="1" flipV="1">
            <a:off x="7963694" y="2247106"/>
            <a:ext cx="228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5" name="Content Placeholder 2"/>
          <p:cNvSpPr txBox="1">
            <a:spLocks/>
          </p:cNvSpPr>
          <p:nvPr/>
        </p:nvSpPr>
        <p:spPr>
          <a:xfrm>
            <a:off x="152400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dirty="0">
                <a:latin typeface="+mn-lt"/>
              </a:rPr>
              <a:t>10</a:t>
            </a:r>
            <a:r>
              <a:rPr lang="en-US" baseline="30000" dirty="0">
                <a:latin typeface="+mn-lt"/>
              </a:rPr>
              <a:t>4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52400" y="5486400"/>
            <a:ext cx="8991600" cy="99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000" i="1" dirty="0">
                <a:latin typeface="+mn-lt"/>
              </a:rPr>
              <a:t>e.g., some estimated LHC-Levels for Hadrons </a:t>
            </a:r>
            <a:br>
              <a:rPr lang="en-US" sz="2000" i="1" dirty="0">
                <a:latin typeface="+mn-lt"/>
              </a:rPr>
            </a:br>
            <a:r>
              <a:rPr lang="en-US" sz="2000" i="1" dirty="0">
                <a:latin typeface="+mn-lt"/>
              </a:rPr>
              <a:t>	(E &gt; 20 </a:t>
            </a:r>
            <a:r>
              <a:rPr lang="en-US" sz="2000" i="1" dirty="0" err="1">
                <a:latin typeface="+mn-lt"/>
              </a:rPr>
              <a:t>MeV</a:t>
            </a:r>
            <a:r>
              <a:rPr lang="en-US" sz="2000" i="1" dirty="0">
                <a:latin typeface="+mn-lt"/>
              </a:rPr>
              <a:t>) per cm</a:t>
            </a:r>
            <a:r>
              <a:rPr lang="en-US" sz="2000" i="1" baseline="30000" dirty="0">
                <a:latin typeface="+mn-lt"/>
              </a:rPr>
              <a:t>2</a:t>
            </a:r>
            <a:r>
              <a:rPr lang="en-US" sz="2000" i="1" dirty="0">
                <a:latin typeface="+mn-lt"/>
              </a:rPr>
              <a:t> </a:t>
            </a:r>
            <a:r>
              <a:rPr lang="en-US" sz="2000" i="1" u="sng" dirty="0">
                <a:latin typeface="+mn-lt"/>
              </a:rPr>
              <a:t>per nominal year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074738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>
                <a:latin typeface="+mn-lt"/>
              </a:rPr>
              <a:t>10</a:t>
            </a:r>
            <a:r>
              <a:rPr lang="en-US" baseline="30000">
                <a:latin typeface="+mn-lt"/>
              </a:rPr>
              <a:t>5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998663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>
                <a:latin typeface="+mn-lt"/>
              </a:rPr>
              <a:t>10</a:t>
            </a:r>
            <a:r>
              <a:rPr lang="en-US" baseline="30000">
                <a:latin typeface="+mn-lt"/>
              </a:rPr>
              <a:t>6</a:t>
            </a: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921000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>
                <a:latin typeface="+mn-lt"/>
              </a:rPr>
              <a:t>10</a:t>
            </a:r>
            <a:r>
              <a:rPr lang="en-US" baseline="30000">
                <a:latin typeface="+mn-lt"/>
              </a:rPr>
              <a:t>7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843338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>
                <a:latin typeface="+mn-lt"/>
              </a:rPr>
              <a:t>10</a:t>
            </a:r>
            <a:r>
              <a:rPr lang="en-US" baseline="30000">
                <a:latin typeface="+mn-lt"/>
              </a:rPr>
              <a:t>8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767263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>
                <a:latin typeface="+mn-lt"/>
              </a:rPr>
              <a:t>10</a:t>
            </a:r>
            <a:r>
              <a:rPr lang="en-US" baseline="30000">
                <a:latin typeface="+mn-lt"/>
              </a:rPr>
              <a:t>9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689600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>
                <a:latin typeface="+mn-lt"/>
              </a:rPr>
              <a:t>10</a:t>
            </a:r>
            <a:r>
              <a:rPr lang="en-US" baseline="30000">
                <a:latin typeface="+mn-lt"/>
              </a:rPr>
              <a:t>10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6611938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>
                <a:latin typeface="+mn-lt"/>
              </a:rPr>
              <a:t>10</a:t>
            </a:r>
            <a:r>
              <a:rPr lang="en-US" baseline="30000">
                <a:latin typeface="+mn-lt"/>
              </a:rPr>
              <a:t>11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535863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>
                <a:latin typeface="+mn-lt"/>
              </a:rPr>
              <a:t>10</a:t>
            </a:r>
            <a:r>
              <a:rPr lang="en-US" baseline="30000">
                <a:latin typeface="+mn-lt"/>
              </a:rPr>
              <a:t>12</a:t>
            </a:r>
          </a:p>
        </p:txBody>
      </p:sp>
      <p:sp>
        <p:nvSpPr>
          <p:cNvPr id="28693" name="Rectangle 32"/>
          <p:cNvSpPr>
            <a:spLocks noChangeArrowheads="1"/>
          </p:cNvSpPr>
          <p:nvPr/>
        </p:nvSpPr>
        <p:spPr bwMode="auto">
          <a:xfrm>
            <a:off x="838200" y="2590800"/>
            <a:ext cx="1295400" cy="381000"/>
          </a:xfrm>
          <a:prstGeom prst="rect">
            <a:avLst/>
          </a:prstGeom>
          <a:solidFill>
            <a:srgbClr val="FFFF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r"/>
            <a:endParaRPr lang="en-US"/>
          </a:p>
        </p:txBody>
      </p:sp>
      <p:sp>
        <p:nvSpPr>
          <p:cNvPr id="28694" name="Rectangle 33"/>
          <p:cNvSpPr>
            <a:spLocks noChangeArrowheads="1"/>
          </p:cNvSpPr>
          <p:nvPr/>
        </p:nvSpPr>
        <p:spPr bwMode="auto">
          <a:xfrm>
            <a:off x="2209800" y="2590800"/>
            <a:ext cx="1981200" cy="381000"/>
          </a:xfrm>
          <a:prstGeom prst="rect">
            <a:avLst/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r"/>
            <a:endParaRPr lang="en-US"/>
          </a:p>
        </p:txBody>
      </p:sp>
      <p:sp>
        <p:nvSpPr>
          <p:cNvPr id="28695" name="Rectangle 34"/>
          <p:cNvSpPr>
            <a:spLocks noChangeArrowheads="1"/>
          </p:cNvSpPr>
          <p:nvPr/>
        </p:nvSpPr>
        <p:spPr bwMode="auto">
          <a:xfrm>
            <a:off x="7010400" y="2590800"/>
            <a:ext cx="1905000" cy="381000"/>
          </a:xfrm>
          <a:prstGeom prst="rect">
            <a:avLst/>
          </a:prstGeom>
          <a:solidFill>
            <a:srgbClr val="FF33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r"/>
            <a:endParaRPr lang="en-US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533400" y="3048000"/>
            <a:ext cx="1600200" cy="381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Aircraft Altitudes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67000" y="3048000"/>
            <a:ext cx="3048000" cy="381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LHC Machine electronics equipment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7086600" y="3048000"/>
            <a:ext cx="1524000" cy="381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LHC Detectors</a:t>
            </a:r>
          </a:p>
        </p:txBody>
      </p:sp>
      <p:cxnSp>
        <p:nvCxnSpPr>
          <p:cNvPr id="28699" name="Straight Arrow Connector 43"/>
          <p:cNvCxnSpPr>
            <a:cxnSpLocks noChangeShapeType="1"/>
          </p:cNvCxnSpPr>
          <p:nvPr/>
        </p:nvCxnSpPr>
        <p:spPr bwMode="auto">
          <a:xfrm>
            <a:off x="8458200" y="2743200"/>
            <a:ext cx="685800" cy="1588"/>
          </a:xfrm>
          <a:prstGeom prst="straightConnector1">
            <a:avLst/>
          </a:prstGeom>
          <a:noFill/>
          <a:ln w="38100" algn="ctr">
            <a:solidFill>
              <a:srgbClr val="FF3300"/>
            </a:solidFill>
            <a:round/>
            <a:headEnd/>
            <a:tailEnd type="triangle" w="med" len="med"/>
          </a:ln>
        </p:spPr>
      </p:cxnSp>
      <p:cxnSp>
        <p:nvCxnSpPr>
          <p:cNvPr id="28700" name="Straight Arrow Connector 47"/>
          <p:cNvCxnSpPr>
            <a:cxnSpLocks noChangeShapeType="1"/>
          </p:cNvCxnSpPr>
          <p:nvPr/>
        </p:nvCxnSpPr>
        <p:spPr bwMode="auto">
          <a:xfrm rot="5400000">
            <a:off x="725487" y="3694113"/>
            <a:ext cx="379413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33" name="Content Placeholder 2"/>
          <p:cNvSpPr txBox="1">
            <a:spLocks/>
          </p:cNvSpPr>
          <p:nvPr/>
        </p:nvSpPr>
        <p:spPr>
          <a:xfrm>
            <a:off x="457200" y="3886200"/>
            <a:ext cx="914400" cy="99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sea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Level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baseline="30000">
                <a:latin typeface="+mn-lt"/>
              </a:rPr>
              <a:t>(Lowest !!!)</a:t>
            </a:r>
          </a:p>
        </p:txBody>
      </p:sp>
      <p:cxnSp>
        <p:nvCxnSpPr>
          <p:cNvPr id="28702" name="Straight Arrow Connector 50"/>
          <p:cNvCxnSpPr>
            <a:cxnSpLocks noChangeShapeType="1"/>
          </p:cNvCxnSpPr>
          <p:nvPr/>
        </p:nvCxnSpPr>
        <p:spPr bwMode="auto">
          <a:xfrm rot="5400000">
            <a:off x="1335087" y="3617913"/>
            <a:ext cx="379413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35" name="Content Placeholder 2"/>
          <p:cNvSpPr txBox="1">
            <a:spLocks/>
          </p:cNvSpPr>
          <p:nvPr/>
        </p:nvSpPr>
        <p:spPr>
          <a:xfrm>
            <a:off x="914400" y="3771900"/>
            <a:ext cx="1295400" cy="4572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Airbus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A330</a:t>
            </a:r>
            <a:endParaRPr lang="en-US" sz="1400" baseline="30000">
              <a:latin typeface="+mn-lt"/>
            </a:endParaRPr>
          </a:p>
        </p:txBody>
      </p:sp>
      <p:cxnSp>
        <p:nvCxnSpPr>
          <p:cNvPr id="28704" name="Straight Arrow Connector 54"/>
          <p:cNvCxnSpPr>
            <a:cxnSpLocks noChangeShapeType="1"/>
          </p:cNvCxnSpPr>
          <p:nvPr/>
        </p:nvCxnSpPr>
        <p:spPr bwMode="auto">
          <a:xfrm rot="5400000">
            <a:off x="1868487" y="3770313"/>
            <a:ext cx="379413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37" name="Content Placeholder 2"/>
          <p:cNvSpPr txBox="1">
            <a:spLocks/>
          </p:cNvSpPr>
          <p:nvPr/>
        </p:nvSpPr>
        <p:spPr>
          <a:xfrm>
            <a:off x="1709738" y="4005263"/>
            <a:ext cx="6858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UAs</a:t>
            </a:r>
          </a:p>
        </p:txBody>
      </p:sp>
      <p:cxnSp>
        <p:nvCxnSpPr>
          <p:cNvPr id="28706" name="Straight Arrow Connector 56"/>
          <p:cNvCxnSpPr>
            <a:cxnSpLocks noChangeShapeType="1"/>
          </p:cNvCxnSpPr>
          <p:nvPr/>
        </p:nvCxnSpPr>
        <p:spPr bwMode="auto">
          <a:xfrm rot="5400000">
            <a:off x="4383087" y="3770313"/>
            <a:ext cx="379413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39" name="Content Placeholder 2"/>
          <p:cNvSpPr txBox="1">
            <a:spLocks/>
          </p:cNvSpPr>
          <p:nvPr/>
        </p:nvSpPr>
        <p:spPr>
          <a:xfrm>
            <a:off x="4267200" y="4038600"/>
            <a:ext cx="6858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UJ76</a:t>
            </a:r>
            <a:endParaRPr lang="en-US" sz="1400" baseline="30000">
              <a:latin typeface="+mn-lt"/>
            </a:endParaRPr>
          </a:p>
        </p:txBody>
      </p:sp>
      <p:cxnSp>
        <p:nvCxnSpPr>
          <p:cNvPr id="28708" name="Straight Arrow Connector 58"/>
          <p:cNvCxnSpPr>
            <a:cxnSpLocks noChangeShapeType="1"/>
          </p:cNvCxnSpPr>
          <p:nvPr/>
        </p:nvCxnSpPr>
        <p:spPr bwMode="auto">
          <a:xfrm rot="5400000">
            <a:off x="5449887" y="3694113"/>
            <a:ext cx="379413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41" name="Content Placeholder 2"/>
          <p:cNvSpPr txBox="1">
            <a:spLocks/>
          </p:cNvSpPr>
          <p:nvPr/>
        </p:nvSpPr>
        <p:spPr>
          <a:xfrm>
            <a:off x="5105400" y="3962400"/>
            <a:ext cx="1295400" cy="457200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Under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ARC dipole</a:t>
            </a:r>
            <a:endParaRPr lang="en-US" sz="1400" baseline="30000">
              <a:latin typeface="+mn-lt"/>
            </a:endParaRPr>
          </a:p>
        </p:txBody>
      </p:sp>
      <p:cxnSp>
        <p:nvCxnSpPr>
          <p:cNvPr id="28710" name="Straight Arrow Connector 61"/>
          <p:cNvCxnSpPr>
            <a:cxnSpLocks noChangeShapeType="1"/>
          </p:cNvCxnSpPr>
          <p:nvPr/>
        </p:nvCxnSpPr>
        <p:spPr bwMode="auto">
          <a:xfrm rot="5400000">
            <a:off x="5925344" y="3904456"/>
            <a:ext cx="647700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43" name="Content Placeholder 2"/>
          <p:cNvSpPr txBox="1">
            <a:spLocks/>
          </p:cNvSpPr>
          <p:nvPr/>
        </p:nvSpPr>
        <p:spPr>
          <a:xfrm>
            <a:off x="5562600" y="4419600"/>
            <a:ext cx="1295400" cy="457200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Under 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ARC quad</a:t>
            </a:r>
            <a:endParaRPr lang="en-US" sz="1400" baseline="30000">
              <a:latin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2243138" y="4038600"/>
            <a:ext cx="7620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RE38</a:t>
            </a:r>
            <a:endParaRPr lang="en-US" sz="1400" baseline="30000">
              <a:latin typeface="+mn-lt"/>
            </a:endParaRPr>
          </a:p>
        </p:txBody>
      </p:sp>
      <p:cxnSp>
        <p:nvCxnSpPr>
          <p:cNvPr id="28713" name="Straight Arrow Connector 64"/>
          <p:cNvCxnSpPr>
            <a:cxnSpLocks noChangeShapeType="1"/>
          </p:cNvCxnSpPr>
          <p:nvPr/>
        </p:nvCxnSpPr>
        <p:spPr bwMode="auto">
          <a:xfrm rot="5400000">
            <a:off x="2515394" y="3961606"/>
            <a:ext cx="762000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cxnSp>
        <p:nvCxnSpPr>
          <p:cNvPr id="28714" name="Straight Arrow Connector 65"/>
          <p:cNvCxnSpPr>
            <a:cxnSpLocks noChangeShapeType="1"/>
          </p:cNvCxnSpPr>
          <p:nvPr/>
        </p:nvCxnSpPr>
        <p:spPr bwMode="auto">
          <a:xfrm rot="5400000">
            <a:off x="3658394" y="4114006"/>
            <a:ext cx="1066800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 type="triangle" w="med" len="med"/>
            <a:tailEnd/>
          </a:ln>
        </p:spPr>
      </p:cxnSp>
      <p:sp>
        <p:nvSpPr>
          <p:cNvPr id="47" name="Content Placeholder 2"/>
          <p:cNvSpPr txBox="1">
            <a:spLocks/>
          </p:cNvSpPr>
          <p:nvPr/>
        </p:nvSpPr>
        <p:spPr>
          <a:xfrm>
            <a:off x="3962400" y="4800600"/>
            <a:ext cx="685800" cy="4572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92500" lnSpcReduction="20000"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RR73</a:t>
            </a:r>
            <a:endParaRPr lang="en-US" sz="1400" baseline="30000" dirty="0">
              <a:solidFill>
                <a:srgbClr val="FF0000"/>
              </a:solidFill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RR77</a:t>
            </a:r>
          </a:p>
        </p:txBody>
      </p:sp>
      <p:cxnSp>
        <p:nvCxnSpPr>
          <p:cNvPr id="28716" name="Straight Arrow Connector 69"/>
          <p:cNvCxnSpPr>
            <a:cxnSpLocks noChangeShapeType="1"/>
          </p:cNvCxnSpPr>
          <p:nvPr/>
        </p:nvCxnSpPr>
        <p:spPr bwMode="auto">
          <a:xfrm rot="5400000">
            <a:off x="6516687" y="3770313"/>
            <a:ext cx="379413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49" name="Content Placeholder 2"/>
          <p:cNvSpPr txBox="1">
            <a:spLocks/>
          </p:cNvSpPr>
          <p:nvPr/>
        </p:nvSpPr>
        <p:spPr>
          <a:xfrm>
            <a:off x="6400800" y="4038600"/>
            <a:ext cx="9906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DS Q8</a:t>
            </a:r>
            <a:endParaRPr lang="en-US" sz="1400" baseline="30000">
              <a:latin typeface="+mn-lt"/>
            </a:endParaRPr>
          </a:p>
        </p:txBody>
      </p:sp>
      <p:sp>
        <p:nvSpPr>
          <p:cNvPr id="50" name="Content Placeholder 2"/>
          <p:cNvSpPr txBox="1">
            <a:spLocks/>
          </p:cNvSpPr>
          <p:nvPr/>
        </p:nvSpPr>
        <p:spPr>
          <a:xfrm>
            <a:off x="2438400" y="4267200"/>
            <a:ext cx="7620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UX45</a:t>
            </a:r>
            <a:endParaRPr lang="en-US" sz="1400" baseline="30000">
              <a:latin typeface="+mn-lt"/>
            </a:endParaRPr>
          </a:p>
        </p:txBody>
      </p:sp>
      <p:cxnSp>
        <p:nvCxnSpPr>
          <p:cNvPr id="28719" name="Straight Arrow Connector 72"/>
          <p:cNvCxnSpPr>
            <a:cxnSpLocks noChangeShapeType="1"/>
          </p:cNvCxnSpPr>
          <p:nvPr/>
        </p:nvCxnSpPr>
        <p:spPr bwMode="auto">
          <a:xfrm rot="5400000">
            <a:off x="2478087" y="3770313"/>
            <a:ext cx="379413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cxnSp>
        <p:nvCxnSpPr>
          <p:cNvPr id="28720" name="Straight Arrow Connector 73"/>
          <p:cNvCxnSpPr>
            <a:cxnSpLocks noChangeShapeType="1"/>
          </p:cNvCxnSpPr>
          <p:nvPr/>
        </p:nvCxnSpPr>
        <p:spPr bwMode="auto">
          <a:xfrm rot="5400000">
            <a:off x="1867694" y="4075906"/>
            <a:ext cx="990600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53" name="Content Placeholder 2"/>
          <p:cNvSpPr txBox="1">
            <a:spLocks/>
          </p:cNvSpPr>
          <p:nvPr/>
        </p:nvSpPr>
        <p:spPr>
          <a:xfrm>
            <a:off x="1981200" y="4495800"/>
            <a:ext cx="7620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UJ33</a:t>
            </a:r>
            <a:endParaRPr lang="en-US" sz="1400" baseline="30000">
              <a:latin typeface="+mn-lt"/>
            </a:endParaRPr>
          </a:p>
        </p:txBody>
      </p:sp>
      <p:cxnSp>
        <p:nvCxnSpPr>
          <p:cNvPr id="28722" name="Straight Connector 88"/>
          <p:cNvCxnSpPr>
            <a:cxnSpLocks noChangeShapeType="1"/>
          </p:cNvCxnSpPr>
          <p:nvPr/>
        </p:nvCxnSpPr>
        <p:spPr bwMode="auto">
          <a:xfrm rot="5400000" flipH="1" flipV="1">
            <a:off x="8801894" y="2247106"/>
            <a:ext cx="228600" cy="1588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55" name="Content Placeholder 2"/>
          <p:cNvSpPr txBox="1">
            <a:spLocks/>
          </p:cNvSpPr>
          <p:nvPr/>
        </p:nvSpPr>
        <p:spPr>
          <a:xfrm>
            <a:off x="8458200" y="1752600"/>
            <a:ext cx="685800" cy="457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>
                <a:latin typeface="+mn-lt"/>
              </a:rPr>
              <a:t>10</a:t>
            </a:r>
            <a:r>
              <a:rPr lang="en-US" baseline="30000">
                <a:latin typeface="+mn-lt"/>
              </a:rPr>
              <a:t>13</a:t>
            </a:r>
          </a:p>
        </p:txBody>
      </p:sp>
      <p:sp>
        <p:nvSpPr>
          <p:cNvPr id="28724" name="Rectangle 33"/>
          <p:cNvSpPr>
            <a:spLocks noChangeArrowheads="1"/>
          </p:cNvSpPr>
          <p:nvPr/>
        </p:nvSpPr>
        <p:spPr bwMode="auto">
          <a:xfrm>
            <a:off x="4191000" y="2590800"/>
            <a:ext cx="2743200" cy="381000"/>
          </a:xfrm>
          <a:prstGeom prst="rect">
            <a:avLst/>
          </a:prstGeom>
          <a:solidFill>
            <a:srgbClr val="DAA600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algn="r"/>
            <a:endParaRPr lang="en-US"/>
          </a:p>
        </p:txBody>
      </p:sp>
      <p:cxnSp>
        <p:nvCxnSpPr>
          <p:cNvPr id="28725" name="Straight Arrow Connector 69"/>
          <p:cNvCxnSpPr>
            <a:cxnSpLocks noChangeShapeType="1"/>
          </p:cNvCxnSpPr>
          <p:nvPr/>
        </p:nvCxnSpPr>
        <p:spPr bwMode="auto">
          <a:xfrm rot="5400000">
            <a:off x="7278687" y="3770313"/>
            <a:ext cx="379413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58" name="Content Placeholder 2"/>
          <p:cNvSpPr txBox="1">
            <a:spLocks/>
          </p:cNvSpPr>
          <p:nvPr/>
        </p:nvSpPr>
        <p:spPr>
          <a:xfrm>
            <a:off x="7239000" y="3962400"/>
            <a:ext cx="9906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TAN</a:t>
            </a:r>
            <a:endParaRPr lang="en-US" sz="1400" baseline="30000">
              <a:latin typeface="+mn-lt"/>
            </a:endParaRPr>
          </a:p>
        </p:txBody>
      </p:sp>
      <p:sp>
        <p:nvSpPr>
          <p:cNvPr id="28727" name="TextBox 62"/>
          <p:cNvSpPr txBox="1">
            <a:spLocks noChangeArrowheads="1"/>
          </p:cNvSpPr>
          <p:nvPr/>
        </p:nvSpPr>
        <p:spPr bwMode="auto">
          <a:xfrm>
            <a:off x="7489825" y="0"/>
            <a:ext cx="1654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/>
              <a:t>© T. Wijnands</a:t>
            </a:r>
            <a:endParaRPr lang="en-GB" i="1"/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698625" y="4179888"/>
            <a:ext cx="6858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(low)</a:t>
            </a:r>
          </a:p>
        </p:txBody>
      </p:sp>
      <p:cxnSp>
        <p:nvCxnSpPr>
          <p:cNvPr id="28729" name="Straight Arrow Connector 54"/>
          <p:cNvCxnSpPr>
            <a:cxnSpLocks noChangeShapeType="1"/>
          </p:cNvCxnSpPr>
          <p:nvPr/>
        </p:nvCxnSpPr>
        <p:spPr bwMode="auto">
          <a:xfrm rot="5400000">
            <a:off x="4818063" y="3781425"/>
            <a:ext cx="379412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62" name="Content Placeholder 2"/>
          <p:cNvSpPr txBox="1">
            <a:spLocks/>
          </p:cNvSpPr>
          <p:nvPr/>
        </p:nvSpPr>
        <p:spPr>
          <a:xfrm>
            <a:off x="4648200" y="4016375"/>
            <a:ext cx="6858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UAs</a:t>
            </a: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4648200" y="4191000"/>
            <a:ext cx="6858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(peak)</a:t>
            </a:r>
          </a:p>
        </p:txBody>
      </p:sp>
      <p:cxnSp>
        <p:nvCxnSpPr>
          <p:cNvPr id="28732" name="Straight Arrow Connector 73"/>
          <p:cNvCxnSpPr>
            <a:cxnSpLocks noChangeShapeType="1"/>
          </p:cNvCxnSpPr>
          <p:nvPr/>
        </p:nvCxnSpPr>
        <p:spPr bwMode="auto">
          <a:xfrm rot="5400000">
            <a:off x="3315494" y="4075906"/>
            <a:ext cx="990600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/>
          </a:ln>
        </p:spPr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3429000" y="4495800"/>
            <a:ext cx="762000" cy="4572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>
                <a:latin typeface="+mn-lt"/>
              </a:rPr>
              <a:t>UJ32</a:t>
            </a:r>
            <a:endParaRPr lang="en-US" sz="1400" baseline="30000">
              <a:latin typeface="+mn-lt"/>
            </a:endParaRPr>
          </a:p>
        </p:txBody>
      </p:sp>
      <p:cxnSp>
        <p:nvCxnSpPr>
          <p:cNvPr id="66" name="Straight Arrow Connector 73"/>
          <p:cNvCxnSpPr>
            <a:cxnSpLocks noChangeShapeType="1"/>
          </p:cNvCxnSpPr>
          <p:nvPr/>
        </p:nvCxnSpPr>
        <p:spPr bwMode="auto">
          <a:xfrm rot="5400000">
            <a:off x="2782094" y="4075906"/>
            <a:ext cx="990600" cy="1588"/>
          </a:xfrm>
          <a:prstGeom prst="straightConnector1">
            <a:avLst/>
          </a:prstGeom>
          <a:noFill/>
          <a:ln w="38100" algn="ctr">
            <a:solidFill>
              <a:srgbClr val="740000"/>
            </a:solidFill>
            <a:round/>
            <a:headEnd type="triangle" w="med" len="med"/>
            <a:tailEnd/>
          </a:ln>
        </p:spPr>
      </p:cxnSp>
      <p:sp>
        <p:nvSpPr>
          <p:cNvPr id="67" name="Content Placeholder 2"/>
          <p:cNvSpPr txBox="1">
            <a:spLocks/>
          </p:cNvSpPr>
          <p:nvPr/>
        </p:nvSpPr>
        <p:spPr>
          <a:xfrm>
            <a:off x="2819400" y="4843463"/>
            <a:ext cx="914400" cy="457200"/>
          </a:xfrm>
          <a:prstGeom prst="rect">
            <a:avLst/>
          </a:prstGeom>
        </p:spPr>
        <p:txBody>
          <a:bodyPr anchor="ctr">
            <a:normAutofit fontScale="47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1400" b="1">
                <a:solidFill>
                  <a:srgbClr val="740000"/>
                </a:solidFill>
                <a:latin typeface="+mn-lt"/>
              </a:rPr>
              <a:t>CNGS</a:t>
            </a:r>
            <a:br>
              <a:rPr lang="en-US" sz="1400" b="1">
                <a:solidFill>
                  <a:srgbClr val="740000"/>
                </a:solidFill>
                <a:latin typeface="+mn-lt"/>
              </a:rPr>
            </a:br>
            <a:r>
              <a:rPr lang="en-US" sz="1400" b="1">
                <a:solidFill>
                  <a:srgbClr val="740000"/>
                </a:solidFill>
                <a:latin typeface="+mn-lt"/>
              </a:rPr>
              <a:t>2007 </a:t>
            </a:r>
            <a:br>
              <a:rPr lang="en-US" sz="1400" b="1">
                <a:solidFill>
                  <a:srgbClr val="740000"/>
                </a:solidFill>
                <a:latin typeface="+mn-lt"/>
              </a:rPr>
            </a:br>
            <a:r>
              <a:rPr lang="en-US" sz="1400" b="1">
                <a:solidFill>
                  <a:srgbClr val="740000"/>
                </a:solidFill>
                <a:latin typeface="+mn-lt"/>
              </a:rPr>
              <a:t>Some</a:t>
            </a:r>
            <a:br>
              <a:rPr lang="en-US" sz="1400" b="1">
                <a:solidFill>
                  <a:srgbClr val="740000"/>
                </a:solidFill>
                <a:latin typeface="+mn-lt"/>
              </a:rPr>
            </a:br>
            <a:r>
              <a:rPr lang="en-US" sz="1400" b="1">
                <a:solidFill>
                  <a:srgbClr val="740000"/>
                </a:solidFill>
                <a:latin typeface="+mn-lt"/>
              </a:rPr>
              <a:t>Failures</a:t>
            </a:r>
            <a:endParaRPr lang="en-US" sz="1400" b="1" baseline="30000">
              <a:solidFill>
                <a:srgbClr val="740000"/>
              </a:solidFill>
              <a:latin typeface="+mn-lt"/>
            </a:endParaRPr>
          </a:p>
        </p:txBody>
      </p:sp>
      <p:sp>
        <p:nvSpPr>
          <p:cNvPr id="28736" name="TextBox 67"/>
          <p:cNvSpPr txBox="1">
            <a:spLocks noChangeArrowheads="1"/>
          </p:cNvSpPr>
          <p:nvPr/>
        </p:nvSpPr>
        <p:spPr bwMode="auto">
          <a:xfrm>
            <a:off x="3962400" y="1524000"/>
            <a:ext cx="592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cm</a:t>
            </a:r>
            <a:r>
              <a:rPr lang="en-US" baseline="30000"/>
              <a:t>-2</a:t>
            </a:r>
          </a:p>
        </p:txBody>
      </p:sp>
      <p:sp>
        <p:nvSpPr>
          <p:cNvPr id="71" name="Date Placeholder 70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A843950C-7308-4DDB-A509-7C24B4F9C3F9}" type="datetime3">
              <a:rPr lang="en-US"/>
              <a:pPr>
                <a:defRPr/>
              </a:pPr>
              <a:t>27 October 2008</a:t>
            </a:fld>
            <a:endParaRPr lang="en-GB" dirty="0"/>
          </a:p>
        </p:txBody>
      </p:sp>
      <p:sp>
        <p:nvSpPr>
          <p:cNvPr id="72" name="Slide Number Placeholder 7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8093AAB-51B7-4553-A051-7E1B2DCDE6E7}" type="slidenum">
              <a:rPr lang="en-GB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73" name="Footer Placeholder 7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RADWG: Review of radiation levels in RR77 and RR73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DE67C16-FC97-4A69-AA4B-CB6FAB5B1D1A}" type="slidenum">
              <a:rPr lang="en-GB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3340813E-5134-4EAD-BC57-189C18A964D3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Conclusions</a:t>
            </a:r>
            <a:endParaRPr lang="en-GB" sz="3200" dirty="0"/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763000" cy="5181600"/>
          </a:xfrm>
        </p:spPr>
        <p:txBody>
          <a:bodyPr/>
          <a:lstStyle/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400" b="1" smtClean="0">
                <a:solidFill>
                  <a:srgbClr val="800000"/>
                </a:solidFill>
              </a:rPr>
              <a:t>Previous installed shielding (one leg only) is ‘worst case possible’</a:t>
            </a:r>
          </a:p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400" b="1" smtClean="0">
                <a:solidFill>
                  <a:srgbClr val="800000"/>
                </a:solidFill>
              </a:rPr>
              <a:t>Temporary solution </a:t>
            </a:r>
            <a:r>
              <a:rPr lang="en-US" sz="1400" smtClean="0"/>
              <a:t>(simplified block + part of the direct RR shielding) is the </a:t>
            </a:r>
            <a:r>
              <a:rPr lang="en-US" sz="1400" b="1" smtClean="0">
                <a:solidFill>
                  <a:srgbClr val="800000"/>
                </a:solidFill>
              </a:rPr>
              <a:t>best compromise (patch!)</a:t>
            </a:r>
          </a:p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400" smtClean="0"/>
              <a:t>Beam-Gas only an issue if </a:t>
            </a:r>
            <a:r>
              <a:rPr lang="en-US" sz="1400" b="1" smtClean="0">
                <a:solidFill>
                  <a:srgbClr val="800000"/>
                </a:solidFill>
              </a:rPr>
              <a:t>maximum gas density </a:t>
            </a:r>
            <a:r>
              <a:rPr lang="en-US" sz="1400" smtClean="0"/>
              <a:t>values (1x10</a:t>
            </a:r>
            <a:r>
              <a:rPr lang="en-US" sz="1400" baseline="30000" smtClean="0"/>
              <a:t>15</a:t>
            </a:r>
            <a:r>
              <a:rPr lang="en-US" sz="1400" smtClean="0"/>
              <a:t> H</a:t>
            </a:r>
            <a:r>
              <a:rPr lang="en-US" sz="1400" baseline="-25000" smtClean="0"/>
              <a:t>2</a:t>
            </a:r>
            <a:r>
              <a:rPr lang="en-US" sz="1400" smtClean="0"/>
              <a:t>/m</a:t>
            </a:r>
            <a:r>
              <a:rPr lang="en-US" sz="1400" baseline="30000" smtClean="0"/>
              <a:t>3</a:t>
            </a:r>
            <a:r>
              <a:rPr lang="en-US" sz="1400" smtClean="0"/>
              <a:t>) are reached</a:t>
            </a:r>
          </a:p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400" b="1" smtClean="0">
                <a:solidFill>
                  <a:srgbClr val="800000"/>
                </a:solidFill>
              </a:rPr>
              <a:t>Design solution offers best protection </a:t>
            </a:r>
            <a:r>
              <a:rPr lang="en-US" sz="1400" smtClean="0"/>
              <a:t>and </a:t>
            </a:r>
            <a:r>
              <a:rPr lang="en-US" sz="1400" b="1" smtClean="0">
                <a:solidFill>
                  <a:srgbClr val="800000"/>
                </a:solidFill>
              </a:rPr>
              <a:t>will be installed</a:t>
            </a:r>
            <a:r>
              <a:rPr lang="en-US" sz="1400" smtClean="0"/>
              <a:t> during the shutdown (possibly not up to the full height; to be checked with respect to electronics location)</a:t>
            </a:r>
          </a:p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400" smtClean="0"/>
              <a:t>For </a:t>
            </a:r>
            <a:r>
              <a:rPr lang="en-US" sz="1400" b="1" smtClean="0">
                <a:solidFill>
                  <a:srgbClr val="800000"/>
                </a:solidFill>
              </a:rPr>
              <a:t>nominal conditions this still results in several 1x10</a:t>
            </a:r>
            <a:r>
              <a:rPr lang="en-US" sz="1400" b="1" baseline="30000" smtClean="0">
                <a:solidFill>
                  <a:srgbClr val="800000"/>
                </a:solidFill>
              </a:rPr>
              <a:t>7</a:t>
            </a:r>
            <a:r>
              <a:rPr lang="en-US" sz="1400" b="1" smtClean="0">
                <a:solidFill>
                  <a:srgbClr val="800000"/>
                </a:solidFill>
              </a:rPr>
              <a:t> cm</a:t>
            </a:r>
            <a:r>
              <a:rPr lang="en-US" sz="1400" b="1" baseline="30000" smtClean="0">
                <a:solidFill>
                  <a:srgbClr val="800000"/>
                </a:solidFill>
              </a:rPr>
              <a:t>-2</a:t>
            </a:r>
            <a:r>
              <a:rPr lang="en-US" sz="1400" b="1" smtClean="0">
                <a:solidFill>
                  <a:srgbClr val="800000"/>
                </a:solidFill>
              </a:rPr>
              <a:t>/year </a:t>
            </a:r>
            <a:r>
              <a:rPr lang="en-US" sz="1400" smtClean="0"/>
              <a:t>high-energy hadron fluence</a:t>
            </a:r>
          </a:p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400" smtClean="0"/>
              <a:t>The current calculations are based on the </a:t>
            </a:r>
            <a:r>
              <a:rPr lang="en-US" sz="1400" b="1" smtClean="0">
                <a:solidFill>
                  <a:srgbClr val="800000"/>
                </a:solidFill>
              </a:rPr>
              <a:t>perfect nominal case </a:t>
            </a:r>
            <a:r>
              <a:rPr lang="en-US" sz="1400" smtClean="0"/>
              <a:t>and </a:t>
            </a:r>
            <a:r>
              <a:rPr lang="en-US" sz="1400" b="1" smtClean="0">
                <a:solidFill>
                  <a:srgbClr val="800000"/>
                </a:solidFill>
              </a:rPr>
              <a:t>respective safety margins should be taken into account</a:t>
            </a:r>
          </a:p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400" b="1" smtClean="0">
                <a:solidFill>
                  <a:srgbClr val="800000"/>
                </a:solidFill>
              </a:rPr>
              <a:t>Suggested safety margin </a:t>
            </a:r>
            <a:r>
              <a:rPr lang="en-US" sz="1400" smtClean="0"/>
              <a:t>(given the uncertainty in the loss distribution, as well as statistical limitations and long distances): at </a:t>
            </a:r>
            <a:r>
              <a:rPr lang="en-US" sz="1400" b="1" smtClean="0">
                <a:solidFill>
                  <a:srgbClr val="800000"/>
                </a:solidFill>
              </a:rPr>
              <a:t>least a factor of 2-3</a:t>
            </a:r>
          </a:p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endParaRPr lang="en-US" sz="1400" b="1" smtClean="0">
              <a:solidFill>
                <a:srgbClr val="800000"/>
              </a:solidFill>
            </a:endParaRPr>
          </a:p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400" b="1" smtClean="0">
                <a:solidFill>
                  <a:srgbClr val="800000"/>
                </a:solidFill>
              </a:rPr>
              <a:t>Adding extra shielding and relocation of all electronics are not an option:</a:t>
            </a:r>
          </a:p>
          <a:p>
            <a:pPr marL="741363" lvl="1" algn="just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1200" b="1" smtClean="0">
                <a:solidFill>
                  <a:srgbClr val="800000"/>
                </a:solidFill>
              </a:rPr>
              <a:t>It’s important to be sure the electronics in RR77 and RR73 can withstand the radiation levels foreseen</a:t>
            </a:r>
          </a:p>
          <a:p>
            <a:pPr marL="341313" algn="just" eaLnBrk="1" hangingPunct="1">
              <a:spcBef>
                <a:spcPts val="600"/>
              </a:spcBef>
              <a:spcAft>
                <a:spcPts val="600"/>
              </a:spcAft>
            </a:pPr>
            <a:endParaRPr 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F82E12-475A-4204-93D7-FBDA933B8441}" type="slidenum">
              <a:rPr lang="en-GB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A726EFBB-6CD7-4AAF-927D-F4F298F3262E}" type="datetime3">
              <a:rPr lang="en-US"/>
              <a:pPr>
                <a:defRPr/>
              </a:pPr>
              <a:t>27 October 2008</a:t>
            </a:fld>
            <a:endParaRPr lang="en-GB" dirty="0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RR Shielding Options - FLUKA Calculations</a:t>
            </a:r>
            <a:endParaRPr lang="en-GB" sz="3200" dirty="0"/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066800"/>
            <a:ext cx="8991600" cy="5486400"/>
          </a:xfrm>
        </p:spPr>
        <p:txBody>
          <a:bodyPr/>
          <a:lstStyle/>
          <a:p>
            <a:pPr algn="just" eaLnBrk="1" hangingPunct="1">
              <a:spcBef>
                <a:spcPts val="600"/>
              </a:spcBef>
            </a:pPr>
            <a:r>
              <a:rPr lang="en-US" sz="1800" smtClean="0"/>
              <a:t>FLUKA simulations performed based on the </a:t>
            </a:r>
            <a:r>
              <a:rPr lang="en-US" sz="1800" b="1" smtClean="0">
                <a:solidFill>
                  <a:srgbClr val="800000"/>
                </a:solidFill>
              </a:rPr>
              <a:t>RR shielding installation options </a:t>
            </a:r>
            <a:r>
              <a:rPr lang="en-US" sz="1800" smtClean="0"/>
              <a:t>suggested by S. Weisz</a:t>
            </a:r>
          </a:p>
          <a:p>
            <a:pPr algn="just" eaLnBrk="1" hangingPunct="1">
              <a:spcBef>
                <a:spcPts val="600"/>
              </a:spcBef>
            </a:pPr>
            <a:r>
              <a:rPr lang="en-US" sz="1800" smtClean="0"/>
              <a:t>Impacts &amp; Options to be studied – </a:t>
            </a:r>
            <a:r>
              <a:rPr lang="en-US" sz="1800" b="1" smtClean="0">
                <a:solidFill>
                  <a:srgbClr val="800000"/>
                </a:solidFill>
              </a:rPr>
              <a:t>High-Energy Hadron Fluence ONLY</a:t>
            </a:r>
          </a:p>
          <a:p>
            <a:pPr lvl="1" algn="just" eaLnBrk="1" hangingPunct="1">
              <a:spcBef>
                <a:spcPts val="600"/>
              </a:spcBef>
            </a:pPr>
            <a:r>
              <a:rPr lang="en-US" sz="1400" b="1" smtClean="0">
                <a:solidFill>
                  <a:srgbClr val="800000"/>
                </a:solidFill>
              </a:rPr>
              <a:t>Past situation</a:t>
            </a:r>
          </a:p>
          <a:p>
            <a:pPr lvl="1" algn="just" eaLnBrk="1" hangingPunct="1">
              <a:spcBef>
                <a:spcPts val="600"/>
              </a:spcBef>
            </a:pPr>
            <a:r>
              <a:rPr lang="en-US" sz="1400" b="1" smtClean="0">
                <a:solidFill>
                  <a:srgbClr val="800000"/>
                </a:solidFill>
              </a:rPr>
              <a:t>Efficiency of different shielding parts</a:t>
            </a:r>
          </a:p>
          <a:p>
            <a:pPr lvl="1" algn="just" eaLnBrk="1" hangingPunct="1">
              <a:spcBef>
                <a:spcPts val="600"/>
              </a:spcBef>
            </a:pPr>
            <a:r>
              <a:rPr lang="en-US" sz="1400" b="1" smtClean="0">
                <a:solidFill>
                  <a:srgbClr val="800000"/>
                </a:solidFill>
              </a:rPr>
              <a:t>Best solution</a:t>
            </a:r>
          </a:p>
          <a:p>
            <a:pPr lvl="1" algn="just" eaLnBrk="1" hangingPunct="1">
              <a:spcBef>
                <a:spcPts val="600"/>
              </a:spcBef>
            </a:pPr>
            <a:r>
              <a:rPr lang="en-US" sz="1400" b="1" smtClean="0">
                <a:solidFill>
                  <a:srgbClr val="800000"/>
                </a:solidFill>
              </a:rPr>
              <a:t>Other possible constraints</a:t>
            </a:r>
          </a:p>
          <a:p>
            <a:pPr algn="just" eaLnBrk="1" hangingPunct="1">
              <a:spcBef>
                <a:spcPts val="600"/>
              </a:spcBef>
            </a:pPr>
            <a:r>
              <a:rPr lang="en-US" sz="1800" smtClean="0"/>
              <a:t>Applied loss scenario</a:t>
            </a:r>
          </a:p>
          <a:p>
            <a:pPr lvl="1" algn="just" eaLnBrk="1" hangingPunct="1">
              <a:spcBef>
                <a:spcPts val="600"/>
              </a:spcBef>
            </a:pPr>
            <a:r>
              <a:rPr lang="en-US" sz="1400" smtClean="0"/>
              <a:t>Beam 1 only, 7 TeV, nominal losses</a:t>
            </a:r>
          </a:p>
          <a:p>
            <a:pPr lvl="1" algn="just" eaLnBrk="1" hangingPunct="1">
              <a:spcBef>
                <a:spcPts val="600"/>
              </a:spcBef>
            </a:pPr>
            <a:r>
              <a:rPr lang="en-US" sz="1400" smtClean="0"/>
              <a:t>Mixed case horizontal, vertical, skew – 1/3 each</a:t>
            </a:r>
          </a:p>
          <a:p>
            <a:pPr algn="just" eaLnBrk="1" hangingPunct="1">
              <a:spcBef>
                <a:spcPts val="600"/>
              </a:spcBef>
            </a:pPr>
            <a:r>
              <a:rPr lang="en-US" sz="1800" smtClean="0"/>
              <a:t>Loss assumptions as used for normalization of the following results</a:t>
            </a:r>
          </a:p>
          <a:p>
            <a:pPr lvl="1" algn="just" eaLnBrk="1" hangingPunct="1">
              <a:spcBef>
                <a:spcPts val="600"/>
              </a:spcBef>
            </a:pPr>
            <a:r>
              <a:rPr lang="en-US" sz="1400" smtClean="0"/>
              <a:t>Annual loss: </a:t>
            </a:r>
            <a:r>
              <a:rPr lang="en-US" sz="1400" b="1" smtClean="0">
                <a:solidFill>
                  <a:srgbClr val="800000"/>
                </a:solidFill>
              </a:rPr>
              <a:t>1.15 x 10</a:t>
            </a:r>
            <a:r>
              <a:rPr lang="en-US" sz="1400" b="1" baseline="30000" smtClean="0">
                <a:solidFill>
                  <a:srgbClr val="800000"/>
                </a:solidFill>
              </a:rPr>
              <a:t>16</a:t>
            </a:r>
            <a:r>
              <a:rPr lang="en-US" sz="1400" b="1" smtClean="0">
                <a:solidFill>
                  <a:srgbClr val="800000"/>
                </a:solidFill>
              </a:rPr>
              <a:t> protons per year (nominal)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 t="7373"/>
          <a:stretch>
            <a:fillRect/>
          </a:stretch>
        </p:blipFill>
        <p:spPr bwMode="auto">
          <a:xfrm>
            <a:off x="219075" y="1385888"/>
            <a:ext cx="8467725" cy="531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43434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err="1" smtClean="0"/>
              <a:t>Fluka</a:t>
            </a:r>
            <a:r>
              <a:rPr lang="en-US" sz="4000" dirty="0" smtClean="0"/>
              <a:t> geometry:IR7</a:t>
            </a:r>
            <a:endParaRPr lang="en-US" sz="4000" dirty="0"/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5595938" y="3835400"/>
            <a:ext cx="723900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UJ76</a:t>
            </a:r>
          </a:p>
        </p:txBody>
      </p:sp>
      <p:sp>
        <p:nvSpPr>
          <p:cNvPr id="18436" name="TextBox 8"/>
          <p:cNvSpPr txBox="1">
            <a:spLocks noChangeArrowheads="1"/>
          </p:cNvSpPr>
          <p:nvPr/>
        </p:nvSpPr>
        <p:spPr bwMode="auto">
          <a:xfrm>
            <a:off x="4584700" y="4000500"/>
            <a:ext cx="477838" cy="368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IP7</a:t>
            </a:r>
          </a:p>
        </p:txBody>
      </p:sp>
      <p:sp>
        <p:nvSpPr>
          <p:cNvPr id="18437" name="TextBox 11"/>
          <p:cNvSpPr txBox="1">
            <a:spLocks noChangeArrowheads="1"/>
          </p:cNvSpPr>
          <p:nvPr/>
        </p:nvSpPr>
        <p:spPr bwMode="auto">
          <a:xfrm>
            <a:off x="5367338" y="4978400"/>
            <a:ext cx="723900" cy="3698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TZ76</a:t>
            </a:r>
          </a:p>
        </p:txBody>
      </p:sp>
      <p:sp>
        <p:nvSpPr>
          <p:cNvPr id="13" name="Down Arrow 12"/>
          <p:cNvSpPr/>
          <p:nvPr/>
        </p:nvSpPr>
        <p:spPr>
          <a:xfrm rot="10800000">
            <a:off x="2014538" y="3378200"/>
            <a:ext cx="228600" cy="596900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439" name="TextBox 13"/>
          <p:cNvSpPr txBox="1">
            <a:spLocks noChangeArrowheads="1"/>
          </p:cNvSpPr>
          <p:nvPr/>
        </p:nvSpPr>
        <p:spPr bwMode="auto">
          <a:xfrm>
            <a:off x="1981200" y="4038600"/>
            <a:ext cx="1576388" cy="338138"/>
          </a:xfrm>
          <a:prstGeom prst="rect">
            <a:avLst/>
          </a:prstGeom>
          <a:solidFill>
            <a:srgbClr val="FFC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TCPs (beam 1)</a:t>
            </a:r>
          </a:p>
        </p:txBody>
      </p:sp>
      <p:sp>
        <p:nvSpPr>
          <p:cNvPr id="18440" name="TextBox 14"/>
          <p:cNvSpPr txBox="1">
            <a:spLocks noChangeArrowheads="1"/>
          </p:cNvSpPr>
          <p:nvPr/>
        </p:nvSpPr>
        <p:spPr bwMode="auto">
          <a:xfrm>
            <a:off x="6553200" y="2286000"/>
            <a:ext cx="1643063" cy="33813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/>
              <a:t>TCPs (beam 2)</a:t>
            </a:r>
          </a:p>
        </p:txBody>
      </p:sp>
      <p:sp>
        <p:nvSpPr>
          <p:cNvPr id="18" name="Down Arrow 17"/>
          <p:cNvSpPr/>
          <p:nvPr/>
        </p:nvSpPr>
        <p:spPr>
          <a:xfrm rot="10800000">
            <a:off x="4681538" y="3530600"/>
            <a:ext cx="228600" cy="3810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7239000" y="2667000"/>
            <a:ext cx="228600" cy="595313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1557338" y="1778000"/>
            <a:ext cx="838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/>
              <a:t>Beam1</a:t>
            </a:r>
            <a:endParaRPr lang="en-US" sz="800" dirty="0"/>
          </a:p>
        </p:txBody>
      </p:sp>
      <p:sp>
        <p:nvSpPr>
          <p:cNvPr id="23" name="Right Arrow 22"/>
          <p:cNvSpPr/>
          <p:nvPr/>
        </p:nvSpPr>
        <p:spPr>
          <a:xfrm flipH="1">
            <a:off x="1557338" y="2082800"/>
            <a:ext cx="838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dirty="0"/>
              <a:t>Beam2</a:t>
            </a:r>
            <a:endParaRPr lang="en-US" sz="800" dirty="0"/>
          </a:p>
        </p:txBody>
      </p:sp>
      <p:sp>
        <p:nvSpPr>
          <p:cNvPr id="18445" name="TextBox 15"/>
          <p:cNvSpPr txBox="1">
            <a:spLocks noChangeArrowheads="1"/>
          </p:cNvSpPr>
          <p:nvPr/>
        </p:nvSpPr>
        <p:spPr bwMode="auto">
          <a:xfrm>
            <a:off x="7391400" y="3962400"/>
            <a:ext cx="774700" cy="369888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RR77</a:t>
            </a:r>
          </a:p>
        </p:txBody>
      </p:sp>
      <p:sp>
        <p:nvSpPr>
          <p:cNvPr id="18446" name="TextBox 16"/>
          <p:cNvSpPr txBox="1">
            <a:spLocks noChangeArrowheads="1"/>
          </p:cNvSpPr>
          <p:nvPr/>
        </p:nvSpPr>
        <p:spPr bwMode="auto">
          <a:xfrm>
            <a:off x="1130300" y="3962400"/>
            <a:ext cx="774700" cy="36988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RR73</a:t>
            </a:r>
          </a:p>
        </p:txBody>
      </p:sp>
      <p:sp>
        <p:nvSpPr>
          <p:cNvPr id="21" name="Date Placeholder 20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61063912-8D02-4889-AAF1-2D139EA43E18}" type="datetime3">
              <a:rPr lang="en-US"/>
              <a:pPr>
                <a:defRPr/>
              </a:pPr>
              <a:t>27 October 2008</a:t>
            </a:fld>
            <a:endParaRPr lang="en-GB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C8ADD47-0F9D-418D-B453-8F4C31C6B676}" type="slidenum">
              <a:rPr lang="en-GB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RADWG: Review of radiation levels in RR77 and RR73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9FFA99-A6B4-48C2-B5FA-E1511BEFF213}" type="slidenum">
              <a:rPr lang="en-GB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0BF313FF-AE21-44D2-AA03-A0533C21E9B3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Just as a Reminder</a:t>
            </a:r>
            <a:endParaRPr lang="en-GB" sz="3200" dirty="0"/>
          </a:p>
        </p:txBody>
      </p:sp>
      <p:grpSp>
        <p:nvGrpSpPr>
          <p:cNvPr id="19461" name="Group 3"/>
          <p:cNvGrpSpPr>
            <a:grpSpLocks/>
          </p:cNvGrpSpPr>
          <p:nvPr/>
        </p:nvGrpSpPr>
        <p:grpSpPr bwMode="auto">
          <a:xfrm>
            <a:off x="-190500" y="1879600"/>
            <a:ext cx="9334500" cy="4114800"/>
            <a:chOff x="-120" y="1184"/>
            <a:chExt cx="5880" cy="2592"/>
          </a:xfrm>
        </p:grpSpPr>
        <p:grpSp>
          <p:nvGrpSpPr>
            <p:cNvPr id="19470" name="Group 4"/>
            <p:cNvGrpSpPr>
              <a:grpSpLocks/>
            </p:cNvGrpSpPr>
            <p:nvPr/>
          </p:nvGrpSpPr>
          <p:grpSpPr bwMode="auto">
            <a:xfrm>
              <a:off x="-120" y="1204"/>
              <a:ext cx="5881" cy="2554"/>
              <a:chOff x="-192" y="1108"/>
              <a:chExt cx="6048" cy="2738"/>
            </a:xfrm>
          </p:grpSpPr>
          <p:pic>
            <p:nvPicPr>
              <p:cNvPr id="19474" name="Picture 5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192" y="1108"/>
                <a:ext cx="2502" cy="27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75" name="Picture 6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2114" y="1244"/>
                <a:ext cx="3742" cy="24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9471" name="Rectangle 7"/>
            <p:cNvSpPr>
              <a:spLocks noChangeArrowheads="1"/>
            </p:cNvSpPr>
            <p:nvPr/>
          </p:nvSpPr>
          <p:spPr bwMode="auto">
            <a:xfrm>
              <a:off x="0" y="1184"/>
              <a:ext cx="5760" cy="15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Rectangle 8"/>
            <p:cNvSpPr>
              <a:spLocks noChangeArrowheads="1"/>
            </p:cNvSpPr>
            <p:nvPr/>
          </p:nvSpPr>
          <p:spPr bwMode="auto">
            <a:xfrm>
              <a:off x="3992" y="1280"/>
              <a:ext cx="216" cy="19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3" name="Rectangle 9"/>
            <p:cNvSpPr>
              <a:spLocks noChangeArrowheads="1"/>
            </p:cNvSpPr>
            <p:nvPr/>
          </p:nvSpPr>
          <p:spPr bwMode="auto">
            <a:xfrm>
              <a:off x="0" y="3544"/>
              <a:ext cx="5760" cy="23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462" name="Group 10"/>
          <p:cNvGrpSpPr>
            <a:grpSpLocks/>
          </p:cNvGrpSpPr>
          <p:nvPr/>
        </p:nvGrpSpPr>
        <p:grpSpPr bwMode="auto">
          <a:xfrm>
            <a:off x="1104900" y="3821113"/>
            <a:ext cx="7277100" cy="836612"/>
            <a:chOff x="696" y="2407"/>
            <a:chExt cx="4584" cy="527"/>
          </a:xfrm>
        </p:grpSpPr>
        <p:sp>
          <p:nvSpPr>
            <p:cNvPr id="19464" name="Rectangle 11"/>
            <p:cNvSpPr>
              <a:spLocks noChangeArrowheads="1"/>
            </p:cNvSpPr>
            <p:nvPr/>
          </p:nvSpPr>
          <p:spPr bwMode="auto">
            <a:xfrm>
              <a:off x="696" y="2421"/>
              <a:ext cx="540" cy="513"/>
            </a:xfrm>
            <a:prstGeom prst="rect">
              <a:avLst/>
            </a:prstGeom>
            <a:gradFill rotWithShape="1">
              <a:gsLst>
                <a:gs pos="0">
                  <a:srgbClr val="FF0000">
                    <a:alpha val="25998"/>
                  </a:srgbClr>
                </a:gs>
                <a:gs pos="100000">
                  <a:srgbClr val="FF0000">
                    <a:alpha val="25998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5" name="Rectangle 12"/>
            <p:cNvSpPr>
              <a:spLocks noChangeArrowheads="1"/>
            </p:cNvSpPr>
            <p:nvPr/>
          </p:nvSpPr>
          <p:spPr bwMode="auto">
            <a:xfrm>
              <a:off x="2763" y="2580"/>
              <a:ext cx="2517" cy="345"/>
            </a:xfrm>
            <a:prstGeom prst="rect">
              <a:avLst/>
            </a:prstGeom>
            <a:gradFill rotWithShape="1">
              <a:gsLst>
                <a:gs pos="0">
                  <a:srgbClr val="FF0000">
                    <a:alpha val="25998"/>
                  </a:srgbClr>
                </a:gs>
                <a:gs pos="100000">
                  <a:srgbClr val="FF0000">
                    <a:alpha val="25998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6" name="Rectangle 13"/>
            <p:cNvSpPr>
              <a:spLocks noChangeArrowheads="1"/>
            </p:cNvSpPr>
            <p:nvPr/>
          </p:nvSpPr>
          <p:spPr bwMode="auto">
            <a:xfrm>
              <a:off x="2763" y="2535"/>
              <a:ext cx="534" cy="41"/>
            </a:xfrm>
            <a:prstGeom prst="rect">
              <a:avLst/>
            </a:prstGeom>
            <a:gradFill rotWithShape="1">
              <a:gsLst>
                <a:gs pos="0">
                  <a:srgbClr val="FF0000">
                    <a:alpha val="25998"/>
                  </a:srgbClr>
                </a:gs>
                <a:gs pos="100000">
                  <a:srgbClr val="FF0000">
                    <a:alpha val="25998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7" name="Rectangle 14"/>
            <p:cNvSpPr>
              <a:spLocks noChangeArrowheads="1"/>
            </p:cNvSpPr>
            <p:nvPr/>
          </p:nvSpPr>
          <p:spPr bwMode="auto">
            <a:xfrm>
              <a:off x="2764" y="2491"/>
              <a:ext cx="269" cy="41"/>
            </a:xfrm>
            <a:prstGeom prst="rect">
              <a:avLst/>
            </a:prstGeom>
            <a:gradFill rotWithShape="1">
              <a:gsLst>
                <a:gs pos="0">
                  <a:srgbClr val="FF0000">
                    <a:alpha val="25998"/>
                  </a:srgbClr>
                </a:gs>
                <a:gs pos="100000">
                  <a:srgbClr val="FF0000">
                    <a:alpha val="25998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8" name="Rectangle 15"/>
            <p:cNvSpPr>
              <a:spLocks noChangeArrowheads="1"/>
            </p:cNvSpPr>
            <p:nvPr/>
          </p:nvSpPr>
          <p:spPr bwMode="auto">
            <a:xfrm>
              <a:off x="2765" y="2407"/>
              <a:ext cx="132" cy="38"/>
            </a:xfrm>
            <a:prstGeom prst="rect">
              <a:avLst/>
            </a:prstGeom>
            <a:gradFill rotWithShape="1">
              <a:gsLst>
                <a:gs pos="0">
                  <a:srgbClr val="FF0000">
                    <a:alpha val="25998"/>
                  </a:srgbClr>
                </a:gs>
                <a:gs pos="100000">
                  <a:srgbClr val="FF0000">
                    <a:alpha val="25998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9" name="Rectangle 16"/>
            <p:cNvSpPr>
              <a:spLocks noChangeArrowheads="1"/>
            </p:cNvSpPr>
            <p:nvPr/>
          </p:nvSpPr>
          <p:spPr bwMode="auto">
            <a:xfrm>
              <a:off x="2765" y="2452"/>
              <a:ext cx="153" cy="39"/>
            </a:xfrm>
            <a:prstGeom prst="rect">
              <a:avLst/>
            </a:prstGeom>
            <a:gradFill rotWithShape="1">
              <a:gsLst>
                <a:gs pos="0">
                  <a:srgbClr val="FF0000">
                    <a:alpha val="25998"/>
                  </a:srgbClr>
                </a:gs>
                <a:gs pos="100000">
                  <a:srgbClr val="FF0000">
                    <a:alpha val="25998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63" name="TextBox 33"/>
          <p:cNvSpPr txBox="1">
            <a:spLocks noChangeArrowheads="1"/>
          </p:cNvSpPr>
          <p:nvPr/>
        </p:nvSpPr>
        <p:spPr bwMode="auto">
          <a:xfrm>
            <a:off x="2192338" y="1352550"/>
            <a:ext cx="4735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/>
              <a:t>S. Weisz, 4</a:t>
            </a:r>
            <a:r>
              <a:rPr lang="en-US" sz="2000" i="1" baseline="30000"/>
              <a:t>th</a:t>
            </a:r>
            <a:r>
              <a:rPr lang="en-US" sz="2000" i="1"/>
              <a:t> R2E Meeting, 20.06.2008, </a:t>
            </a:r>
            <a:endParaRPr lang="en-GB" sz="20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7089A-8C2F-472A-8F16-0A3E66D3FB96}" type="slidenum">
              <a:rPr lang="en-GB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5B85119C-5BE3-497C-BB98-81D51A780D6E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Different Geometry Options</a:t>
            </a:r>
            <a:endParaRPr lang="en-GB" sz="3200" dirty="0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425" y="1081088"/>
            <a:ext cx="4092575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1031875"/>
            <a:ext cx="4114800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87863" y="3886200"/>
            <a:ext cx="4159250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862388"/>
            <a:ext cx="41910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 rot="16200000" flipH="1">
            <a:off x="1028700" y="1790700"/>
            <a:ext cx="2286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1054100" y="1739900"/>
            <a:ext cx="215900" cy="114300"/>
          </a:xfrm>
          <a:prstGeom prst="straightConnector1">
            <a:avLst/>
          </a:prstGeom>
          <a:ln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1" name="TextBox 14"/>
          <p:cNvSpPr txBox="1">
            <a:spLocks noChangeArrowheads="1"/>
          </p:cNvSpPr>
          <p:nvPr/>
        </p:nvSpPr>
        <p:spPr bwMode="auto">
          <a:xfrm>
            <a:off x="1143000" y="1828800"/>
            <a:ext cx="14112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TCLA.A7R7.B1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36513" y="1395413"/>
            <a:ext cx="609600" cy="3048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700" dirty="0">
                <a:solidFill>
                  <a:srgbClr val="FF0000"/>
                </a:solidFill>
              </a:rPr>
              <a:t>Beam 1</a:t>
            </a:r>
            <a:endParaRPr lang="en-US" sz="7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43400" y="3886200"/>
            <a:ext cx="4495800" cy="2819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069FAB-4F51-415C-BEF7-0761A228316A}" type="slidenum">
              <a:rPr lang="en-GB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2A4EFE82-AC65-4364-9545-0C4A00CFE463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Different Geometry Options</a:t>
            </a:r>
            <a:endParaRPr lang="en-GB" sz="3200" dirty="0"/>
          </a:p>
        </p:txBody>
      </p:sp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4925" y="4081463"/>
            <a:ext cx="3762375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810000"/>
            <a:ext cx="4189413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4625" y="1036638"/>
            <a:ext cx="4144963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91075" y="1066800"/>
            <a:ext cx="4124325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061A3F4-C19C-4E43-8727-96A8818B35A5}" type="slidenum">
              <a:rPr lang="en-GB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C318D205-28C0-4B4F-97E9-9FCC0876DEA5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The Perfect Case</a:t>
            </a:r>
            <a:endParaRPr lang="en-GB" sz="3200" dirty="0"/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066800"/>
            <a:ext cx="85677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Box 9"/>
          <p:cNvSpPr txBox="1">
            <a:spLocks noChangeArrowheads="1"/>
          </p:cNvSpPr>
          <p:nvPr/>
        </p:nvSpPr>
        <p:spPr bwMode="auto">
          <a:xfrm>
            <a:off x="1066800" y="1885950"/>
            <a:ext cx="233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800000"/>
                </a:solidFill>
              </a:rPr>
              <a:t> 1.15 x 10</a:t>
            </a:r>
            <a:r>
              <a:rPr lang="en-US" sz="2000" b="1" baseline="30000">
                <a:solidFill>
                  <a:srgbClr val="800000"/>
                </a:solidFill>
              </a:rPr>
              <a:t>16</a:t>
            </a:r>
            <a:r>
              <a:rPr lang="en-US" sz="2000" b="1">
                <a:solidFill>
                  <a:srgbClr val="800000"/>
                </a:solidFill>
              </a:rPr>
              <a:t> p/year</a:t>
            </a:r>
            <a:endParaRPr lang="en-GB" sz="20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8372475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3AD431-C427-4580-812C-60D7726CCB04}" type="slidenum">
              <a:rPr lang="en-GB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58057731-9A02-4E7E-86B4-D18EBE63B841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The Unshielded Case</a:t>
            </a:r>
            <a:endParaRPr lang="en-GB" sz="3200" dirty="0"/>
          </a:p>
        </p:txBody>
      </p:sp>
      <p:sp>
        <p:nvSpPr>
          <p:cNvPr id="23558" name="TextBox 9"/>
          <p:cNvSpPr txBox="1">
            <a:spLocks noChangeArrowheads="1"/>
          </p:cNvSpPr>
          <p:nvPr/>
        </p:nvSpPr>
        <p:spPr bwMode="auto">
          <a:xfrm>
            <a:off x="1066800" y="1885950"/>
            <a:ext cx="233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800000"/>
                </a:solidFill>
              </a:rPr>
              <a:t> 1.15 x 10</a:t>
            </a:r>
            <a:r>
              <a:rPr lang="en-US" sz="2000" b="1" baseline="30000">
                <a:solidFill>
                  <a:srgbClr val="800000"/>
                </a:solidFill>
              </a:rPr>
              <a:t>16</a:t>
            </a:r>
            <a:r>
              <a:rPr lang="en-US" sz="2000" b="1">
                <a:solidFill>
                  <a:srgbClr val="800000"/>
                </a:solidFill>
              </a:rPr>
              <a:t> p/year</a:t>
            </a:r>
            <a:endParaRPr lang="en-GB" sz="20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RADWG: Review of radiation levels in RR77 and RR73</a:t>
            </a:r>
            <a:endParaRPr lang="en-GB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986F0C-67EA-4FEF-9713-6B7D84FD7C56}" type="slidenum">
              <a:rPr lang="en-GB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9" name="Date Placeholder 5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fld id="{0A9E0017-DB5D-438A-8EAF-9C4D14EBD347}" type="datetime3">
              <a:rPr lang="en-US"/>
              <a:pPr>
                <a:defRPr/>
              </a:pPr>
              <a:t>27 October 2008</a:t>
            </a:fld>
            <a:endParaRPr lang="en-GB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8392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The First Shielding Leg acting as ‘Spoiler’</a:t>
            </a:r>
            <a:endParaRPr lang="en-GB" sz="3200" dirty="0"/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163638"/>
            <a:ext cx="8601075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1066800" y="1885950"/>
            <a:ext cx="233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800000"/>
                </a:solidFill>
              </a:rPr>
              <a:t> 1.15 x 10</a:t>
            </a:r>
            <a:r>
              <a:rPr lang="en-US" sz="2000" b="1" baseline="30000">
                <a:solidFill>
                  <a:srgbClr val="800000"/>
                </a:solidFill>
              </a:rPr>
              <a:t>16</a:t>
            </a:r>
            <a:r>
              <a:rPr lang="en-US" sz="2000" b="1">
                <a:solidFill>
                  <a:srgbClr val="800000"/>
                </a:solidFill>
              </a:rPr>
              <a:t> p/year</a:t>
            </a:r>
            <a:endParaRPr lang="en-GB" sz="20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2601</TotalTime>
  <Words>581</Words>
  <Application>Microsoft Office PowerPoint</Application>
  <PresentationFormat>On-screen Show (4:3)</PresentationFormat>
  <Paragraphs>133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13</vt:i4>
      </vt:variant>
      <vt:variant>
        <vt:lpstr>Slide Titles</vt:lpstr>
      </vt:variant>
      <vt:variant>
        <vt:i4>14</vt:i4>
      </vt:variant>
    </vt:vector>
  </HeadingPairs>
  <TitlesOfParts>
    <vt:vector size="31" baseType="lpstr">
      <vt:lpstr>Arial</vt:lpstr>
      <vt:lpstr>Wingdings</vt:lpstr>
      <vt:lpstr>Arial Black</vt:lpstr>
      <vt:lpstr>Times New Roman</vt:lpstr>
      <vt:lpstr>Pixel</vt:lpstr>
      <vt:lpstr>Pixel</vt:lpstr>
      <vt:lpstr>Pixel</vt:lpstr>
      <vt:lpstr>Pixel</vt:lpstr>
      <vt:lpstr>Pixel</vt:lpstr>
      <vt:lpstr>Pixel</vt:lpstr>
      <vt:lpstr>Pixel</vt:lpstr>
      <vt:lpstr>Pixel</vt:lpstr>
      <vt:lpstr>Pixel</vt:lpstr>
      <vt:lpstr>Pixel</vt:lpstr>
      <vt:lpstr>Pixel</vt:lpstr>
      <vt:lpstr>Pixel</vt:lpstr>
      <vt:lpstr>Pixel</vt:lpstr>
      <vt:lpstr>Review of radiation levels in RR77 and RR73 </vt:lpstr>
      <vt:lpstr>RR Shielding Options - FLUKA Calculations</vt:lpstr>
      <vt:lpstr>Fluka geometry:IR7</vt:lpstr>
      <vt:lpstr>Just as a Reminder</vt:lpstr>
      <vt:lpstr>Different Geometry Options</vt:lpstr>
      <vt:lpstr>Different Geometry Options</vt:lpstr>
      <vt:lpstr>The Perfect Case</vt:lpstr>
      <vt:lpstr>The Unshielded Case</vt:lpstr>
      <vt:lpstr>The First Shielding Leg acting as ‘Spoiler’</vt:lpstr>
      <vt:lpstr>Impact of the ‘Temporary Solution’ (not relevant anymore, since full shielding will be implemented during the shutdown)</vt:lpstr>
      <vt:lpstr>Temporary Solution and Beam-Gas (Beam 2)</vt:lpstr>
      <vt:lpstr>Combined Results – Norm.: 1 x 1016 p/year</vt:lpstr>
      <vt:lpstr>Slide 13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Brugger</dc:creator>
  <cp:lastModifiedBy>mmauri</cp:lastModifiedBy>
  <cp:revision>144</cp:revision>
  <dcterms:created xsi:type="dcterms:W3CDTF">2007-09-03T14:56:10Z</dcterms:created>
  <dcterms:modified xsi:type="dcterms:W3CDTF">2008-10-27T13:04:18Z</dcterms:modified>
</cp:coreProperties>
</file>