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Default Extension="wdp" ContentType="image/vnd.ms-photo"/>
  <Default Extension="tiff" ContentType="image/tiff"/>
  <Default Extension="gif" ContentType="image/gif"/>
  <Default Extension="tif" ContentType="image/tif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49"/>
  </p:notesMasterIdLst>
  <p:sldIdLst>
    <p:sldId id="306" r:id="rId5"/>
    <p:sldId id="314" r:id="rId6"/>
    <p:sldId id="358" r:id="rId7"/>
    <p:sldId id="349" r:id="rId8"/>
    <p:sldId id="352" r:id="rId9"/>
    <p:sldId id="348" r:id="rId10"/>
    <p:sldId id="359" r:id="rId11"/>
    <p:sldId id="312" r:id="rId12"/>
    <p:sldId id="344" r:id="rId13"/>
    <p:sldId id="345" r:id="rId14"/>
    <p:sldId id="317" r:id="rId15"/>
    <p:sldId id="268" r:id="rId16"/>
    <p:sldId id="353" r:id="rId17"/>
    <p:sldId id="281" r:id="rId18"/>
    <p:sldId id="270" r:id="rId19"/>
    <p:sldId id="271" r:id="rId20"/>
    <p:sldId id="272" r:id="rId21"/>
    <p:sldId id="273" r:id="rId22"/>
    <p:sldId id="276" r:id="rId23"/>
    <p:sldId id="277" r:id="rId24"/>
    <p:sldId id="279" r:id="rId25"/>
    <p:sldId id="319" r:id="rId26"/>
    <p:sldId id="357" r:id="rId27"/>
    <p:sldId id="356" r:id="rId28"/>
    <p:sldId id="323" r:id="rId29"/>
    <p:sldId id="324" r:id="rId30"/>
    <p:sldId id="283" r:id="rId31"/>
    <p:sldId id="284" r:id="rId32"/>
    <p:sldId id="328" r:id="rId33"/>
    <p:sldId id="329" r:id="rId34"/>
    <p:sldId id="330" r:id="rId35"/>
    <p:sldId id="331" r:id="rId36"/>
    <p:sldId id="332" r:id="rId37"/>
    <p:sldId id="333" r:id="rId38"/>
    <p:sldId id="334" r:id="rId39"/>
    <p:sldId id="335" r:id="rId40"/>
    <p:sldId id="336" r:id="rId41"/>
    <p:sldId id="337" r:id="rId42"/>
    <p:sldId id="338" r:id="rId43"/>
    <p:sldId id="339" r:id="rId44"/>
    <p:sldId id="340" r:id="rId45"/>
    <p:sldId id="341" r:id="rId46"/>
    <p:sldId id="342" r:id="rId47"/>
    <p:sldId id="343" r:id="rId48"/>
  </p:sldIdLst>
  <p:sldSz cx="12192000" cy="6858000"/>
  <p:notesSz cx="6797675" cy="9872663"/>
  <p:defaultTextStyle>
    <a:defPPr>
      <a:defRPr lang="en-US"/>
    </a:defPPr>
    <a:lvl1pPr marL="0" algn="l" defTabSz="91435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178" algn="l" defTabSz="91435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357" algn="l" defTabSz="91435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536" algn="l" defTabSz="91435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714" algn="l" defTabSz="91435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892" algn="l" defTabSz="91435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070" algn="l" defTabSz="91435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249" algn="l" defTabSz="91435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428" algn="l" defTabSz="91435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139" userDrawn="1">
          <p15:clr>
            <a:srgbClr val="A4A3A4"/>
          </p15:clr>
        </p15:guide>
        <p15:guide id="2" pos="3817" userDrawn="1">
          <p15:clr>
            <a:srgbClr val="A4A3A4"/>
          </p15:clr>
        </p15:guide>
        <p15:guide id="3" orient="horz" pos="6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293BE3"/>
    <a:srgbClr val="458901"/>
    <a:srgbClr val="89450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14" autoAdjust="0"/>
    <p:restoredTop sz="94660"/>
  </p:normalViewPr>
  <p:slideViewPr>
    <p:cSldViewPr snapToGrid="0" showGuides="1">
      <p:cViewPr varScale="1">
        <p:scale>
          <a:sx n="67" d="100"/>
          <a:sy n="67" d="100"/>
        </p:scale>
        <p:origin x="78" y="984"/>
      </p:cViewPr>
      <p:guideLst>
        <p:guide orient="horz" pos="1139"/>
        <p:guide pos="3817"/>
        <p:guide orient="horz" pos="6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slide" Target="slides/slide43.xml"/><Relationship Id="rId50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slide" Target="slides/slide42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slide" Target="slides/slide37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53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52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slide" Target="slides/slide44.xml"/><Relationship Id="rId8" Type="http://schemas.openxmlformats.org/officeDocument/2006/relationships/slide" Target="slides/slide4.xml"/><Relationship Id="rId51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627E034-BA50-4142-A50D-8B5C780B7EF2}" type="datetimeFigureOut">
              <a:rPr lang="en-GB" smtClean="0"/>
              <a:t>09/04/2015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36563" y="1233488"/>
            <a:ext cx="5924550" cy="33321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1" y="4751389"/>
            <a:ext cx="5438775" cy="38877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9377363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377363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930B2A0-ABED-4EB5-B28E-CD5A5F2365F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200330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178" indent="0" algn="ctr">
              <a:buNone/>
              <a:defRPr sz="2000"/>
            </a:lvl2pPr>
            <a:lvl3pPr marL="914357" indent="0" algn="ctr">
              <a:buNone/>
              <a:defRPr sz="1800"/>
            </a:lvl3pPr>
            <a:lvl4pPr marL="1371536" indent="0" algn="ctr">
              <a:buNone/>
              <a:defRPr sz="1600"/>
            </a:lvl4pPr>
            <a:lvl5pPr marL="1828714" indent="0" algn="ctr">
              <a:buNone/>
              <a:defRPr sz="1600"/>
            </a:lvl5pPr>
            <a:lvl6pPr marL="2285892" indent="0" algn="ctr">
              <a:buNone/>
              <a:defRPr sz="1600"/>
            </a:lvl6pPr>
            <a:lvl7pPr marL="2743070" indent="0" algn="ctr">
              <a:buNone/>
              <a:defRPr sz="1600"/>
            </a:lvl7pPr>
            <a:lvl8pPr marL="3200249" indent="0" algn="ctr">
              <a:buNone/>
              <a:defRPr sz="1600"/>
            </a:lvl8pPr>
            <a:lvl9pPr marL="3657428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12C00E-4B7E-4DAB-B559-5AD629EA2E02}" type="datetimeFigureOut">
              <a:rPr lang="en-GB" smtClean="0"/>
              <a:t>09/04/2015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2AAAE-8D98-4530-81F4-B2008CF6865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532146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12C00E-4B7E-4DAB-B559-5AD629EA2E02}" type="datetimeFigureOut">
              <a:rPr lang="en-GB" smtClean="0"/>
              <a:t>09/04/2015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2AAAE-8D98-4530-81F4-B2008CF6865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169771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12C00E-4B7E-4DAB-B559-5AD629EA2E02}" type="datetimeFigureOut">
              <a:rPr lang="en-GB" smtClean="0"/>
              <a:t>09/04/2015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2AAAE-8D98-4530-81F4-B2008CF6865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3877939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hape 9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latin typeface="Helvetica" pitchFamily="34" charset="0"/>
              </a:defRPr>
            </a:lvl1pPr>
          </a:lstStyle>
          <a:p>
            <a:pPr lvl="0">
              <a:defRPr sz="1800"/>
            </a:pPr>
            <a:r>
              <a:rPr sz="5906"/>
              <a:t>Title Text</a:t>
            </a:r>
          </a:p>
        </p:txBody>
      </p:sp>
      <p:sp>
        <p:nvSpPr>
          <p:cNvPr id="10" name="Shape 10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latin typeface="Helvetica" pitchFamily="34" charset="0"/>
              </a:defRPr>
            </a:lvl1pPr>
            <a:lvl2pPr>
              <a:defRPr>
                <a:latin typeface="Helvetica" pitchFamily="34" charset="0"/>
              </a:defRPr>
            </a:lvl2pPr>
            <a:lvl3pPr>
              <a:defRPr>
                <a:latin typeface="Helvetica" pitchFamily="34" charset="0"/>
              </a:defRPr>
            </a:lvl3pPr>
            <a:lvl4pPr>
              <a:defRPr>
                <a:latin typeface="Helvetica" pitchFamily="34" charset="0"/>
              </a:defRPr>
            </a:lvl4pPr>
            <a:lvl5pPr>
              <a:defRPr>
                <a:latin typeface="Helvetica" pitchFamily="34" charset="0"/>
              </a:defRPr>
            </a:lvl5pPr>
          </a:lstStyle>
          <a:p>
            <a:pPr lvl="0">
              <a:defRPr sz="1800"/>
            </a:pPr>
            <a:r>
              <a:rPr sz="2953"/>
              <a:t>Body Level One</a:t>
            </a:r>
          </a:p>
          <a:p>
            <a:pPr lvl="1">
              <a:defRPr sz="1800"/>
            </a:pPr>
            <a:r>
              <a:rPr sz="2953"/>
              <a:t>Body Level Two</a:t>
            </a:r>
          </a:p>
          <a:p>
            <a:pPr lvl="2">
              <a:defRPr sz="1800"/>
            </a:pPr>
            <a:r>
              <a:rPr sz="2953"/>
              <a:t>Body Level Three</a:t>
            </a:r>
          </a:p>
          <a:p>
            <a:pPr lvl="3">
              <a:defRPr sz="1800"/>
            </a:pPr>
            <a:r>
              <a:rPr sz="2953"/>
              <a:t>Body Level Four</a:t>
            </a:r>
          </a:p>
          <a:p>
            <a:pPr lvl="4">
              <a:defRPr sz="1800"/>
            </a:pPr>
            <a:r>
              <a:rPr sz="2953"/>
              <a:t>Body Level Five</a:t>
            </a:r>
          </a:p>
        </p:txBody>
      </p:sp>
      <p:sp>
        <p:nvSpPr>
          <p:cNvPr id="11" name="Shape 11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latin typeface="Helvetica" pitchFamily="34" charset="0"/>
              </a:defRPr>
            </a:lvl1pPr>
          </a:lstStyle>
          <a:p>
            <a:fld id="{86CB4B4D-7CA3-9044-876B-883B54F8677D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4676334"/>
      </p:ext>
    </p:extLst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444815"/>
            <a:ext cx="10969139" cy="940443"/>
          </a:xfrm>
        </p:spPr>
        <p:txBody>
          <a:bodyPr/>
          <a:lstStyle>
            <a:lvl1pPr algn="l">
              <a:defRPr>
                <a:latin typeface="Helvetica" pitchFamily="34" charset="0"/>
              </a:defRPr>
            </a:lvl1pPr>
          </a:lstStyle>
          <a:p>
            <a:r>
              <a:rPr lang="fr-CH" smtClean="0"/>
              <a:t>Cliquez et modifiez le titre</a:t>
            </a:r>
            <a:endParaRPr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609600" y="3391125"/>
            <a:ext cx="36576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>
                <a:latin typeface="Helvetica" pitchFamily="34" charset="0"/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fr-CH" smtClean="0"/>
              <a:t>Cliquez pour modifier les styles du texte du masque</a:t>
            </a:r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910388" y="6356350"/>
            <a:ext cx="3860800" cy="365125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Helvetica" pitchFamily="34" charset="0"/>
                <a:ea typeface="ＭＳ Ｐゴシック" charset="0"/>
                <a:cs typeface="Helvetica" pitchFamily="34" charset="0"/>
              </a:defRPr>
            </a:lvl1pPr>
          </a:lstStyle>
          <a:p>
            <a:pPr>
              <a:defRPr/>
            </a:pPr>
            <a:r>
              <a:rPr lang="en-US" smtClean="0"/>
              <a:t>Document reference</a:t>
            </a:r>
            <a:endParaRPr lang="en-US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Helvetica" pitchFamily="34" charset="0"/>
              </a:defRPr>
            </a:lvl1pPr>
          </a:lstStyle>
          <a:p>
            <a:pPr>
              <a:defRPr/>
            </a:pPr>
            <a:fld id="{AAF1184C-E130-4E5E-B213-F85887D0991C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485358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12C00E-4B7E-4DAB-B559-5AD629EA2E02}" type="datetimeFigureOut">
              <a:rPr lang="en-GB" smtClean="0"/>
              <a:t>09/04/2015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2AAAE-8D98-4530-81F4-B2008CF6865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723107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41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6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178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5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3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1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89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07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24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42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12C00E-4B7E-4DAB-B559-5AD629EA2E02}" type="datetimeFigureOut">
              <a:rPr lang="en-GB" smtClean="0"/>
              <a:t>09/04/2015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2AAAE-8D98-4530-81F4-B2008CF6865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710736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12C00E-4B7E-4DAB-B559-5AD629EA2E02}" type="datetimeFigureOut">
              <a:rPr lang="en-GB" smtClean="0"/>
              <a:t>09/04/2015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2AAAE-8D98-4530-81F4-B2008CF6865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355580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8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78" indent="0">
              <a:buNone/>
              <a:defRPr sz="2000" b="1"/>
            </a:lvl2pPr>
            <a:lvl3pPr marL="914357" indent="0">
              <a:buNone/>
              <a:defRPr sz="1800" b="1"/>
            </a:lvl3pPr>
            <a:lvl4pPr marL="1371536" indent="0">
              <a:buNone/>
              <a:defRPr sz="1600" b="1"/>
            </a:lvl4pPr>
            <a:lvl5pPr marL="1828714" indent="0">
              <a:buNone/>
              <a:defRPr sz="1600" b="1"/>
            </a:lvl5pPr>
            <a:lvl6pPr marL="2285892" indent="0">
              <a:buNone/>
              <a:defRPr sz="1600" b="1"/>
            </a:lvl6pPr>
            <a:lvl7pPr marL="2743070" indent="0">
              <a:buNone/>
              <a:defRPr sz="1600" b="1"/>
            </a:lvl7pPr>
            <a:lvl8pPr marL="3200249" indent="0">
              <a:buNone/>
              <a:defRPr sz="1600" b="1"/>
            </a:lvl8pPr>
            <a:lvl9pPr marL="3657428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78" indent="0">
              <a:buNone/>
              <a:defRPr sz="2000" b="1"/>
            </a:lvl2pPr>
            <a:lvl3pPr marL="914357" indent="0">
              <a:buNone/>
              <a:defRPr sz="1800" b="1"/>
            </a:lvl3pPr>
            <a:lvl4pPr marL="1371536" indent="0">
              <a:buNone/>
              <a:defRPr sz="1600" b="1"/>
            </a:lvl4pPr>
            <a:lvl5pPr marL="1828714" indent="0">
              <a:buNone/>
              <a:defRPr sz="1600" b="1"/>
            </a:lvl5pPr>
            <a:lvl6pPr marL="2285892" indent="0">
              <a:buNone/>
              <a:defRPr sz="1600" b="1"/>
            </a:lvl6pPr>
            <a:lvl7pPr marL="2743070" indent="0">
              <a:buNone/>
              <a:defRPr sz="1600" b="1"/>
            </a:lvl7pPr>
            <a:lvl8pPr marL="3200249" indent="0">
              <a:buNone/>
              <a:defRPr sz="1600" b="1"/>
            </a:lvl8pPr>
            <a:lvl9pPr marL="3657428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12C00E-4B7E-4DAB-B559-5AD629EA2E02}" type="datetimeFigureOut">
              <a:rPr lang="en-GB" smtClean="0"/>
              <a:t>09/04/2015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2AAAE-8D98-4530-81F4-B2008CF6865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067149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Helvetica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Helvetica" pitchFamily="34" charset="0"/>
              </a:defRPr>
            </a:lvl1pPr>
          </a:lstStyle>
          <a:p>
            <a:fld id="{8A12C00E-4B7E-4DAB-B559-5AD629EA2E02}" type="datetimeFigureOut">
              <a:rPr lang="en-GB" smtClean="0"/>
              <a:pPr/>
              <a:t>09/04/2015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Helvetica" pitchFamily="34" charset="0"/>
              </a:defRPr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Helvetica" pitchFamily="34" charset="0"/>
              </a:defRPr>
            </a:lvl1pPr>
          </a:lstStyle>
          <a:p>
            <a:fld id="{62B2AAAE-8D98-4530-81F4-B2008CF6865A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855090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Helvetica" pitchFamily="34" charset="0"/>
              </a:defRPr>
            </a:lvl1pPr>
          </a:lstStyle>
          <a:p>
            <a:fld id="{8A12C00E-4B7E-4DAB-B559-5AD629EA2E02}" type="datetimeFigureOut">
              <a:rPr lang="en-GB" smtClean="0"/>
              <a:pPr/>
              <a:t>09/04/2015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Helvetica" pitchFamily="34" charset="0"/>
              </a:defRPr>
            </a:lvl1pPr>
          </a:lstStyle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Helvetica" pitchFamily="34" charset="0"/>
              </a:defRPr>
            </a:lvl1pPr>
          </a:lstStyle>
          <a:p>
            <a:fld id="{62B2AAAE-8D98-4530-81F4-B2008CF6865A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65454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9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8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9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78" indent="0">
              <a:buNone/>
              <a:defRPr sz="1400"/>
            </a:lvl2pPr>
            <a:lvl3pPr marL="914357" indent="0">
              <a:buNone/>
              <a:defRPr sz="1200"/>
            </a:lvl3pPr>
            <a:lvl4pPr marL="1371536" indent="0">
              <a:buNone/>
              <a:defRPr sz="1000"/>
            </a:lvl4pPr>
            <a:lvl5pPr marL="1828714" indent="0">
              <a:buNone/>
              <a:defRPr sz="1000"/>
            </a:lvl5pPr>
            <a:lvl6pPr marL="2285892" indent="0">
              <a:buNone/>
              <a:defRPr sz="1000"/>
            </a:lvl6pPr>
            <a:lvl7pPr marL="2743070" indent="0">
              <a:buNone/>
              <a:defRPr sz="1000"/>
            </a:lvl7pPr>
            <a:lvl8pPr marL="3200249" indent="0">
              <a:buNone/>
              <a:defRPr sz="1000"/>
            </a:lvl8pPr>
            <a:lvl9pPr marL="3657428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12C00E-4B7E-4DAB-B559-5AD629EA2E02}" type="datetimeFigureOut">
              <a:rPr lang="en-GB" smtClean="0"/>
              <a:t>09/04/2015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2AAAE-8D98-4530-81F4-B2008CF6865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880707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9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8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178" indent="0">
              <a:buNone/>
              <a:defRPr sz="2800"/>
            </a:lvl2pPr>
            <a:lvl3pPr marL="914357" indent="0">
              <a:buNone/>
              <a:defRPr sz="2400"/>
            </a:lvl3pPr>
            <a:lvl4pPr marL="1371536" indent="0">
              <a:buNone/>
              <a:defRPr sz="2000"/>
            </a:lvl4pPr>
            <a:lvl5pPr marL="1828714" indent="0">
              <a:buNone/>
              <a:defRPr sz="2000"/>
            </a:lvl5pPr>
            <a:lvl6pPr marL="2285892" indent="0">
              <a:buNone/>
              <a:defRPr sz="2000"/>
            </a:lvl6pPr>
            <a:lvl7pPr marL="2743070" indent="0">
              <a:buNone/>
              <a:defRPr sz="2000"/>
            </a:lvl7pPr>
            <a:lvl8pPr marL="3200249" indent="0">
              <a:buNone/>
              <a:defRPr sz="2000"/>
            </a:lvl8pPr>
            <a:lvl9pPr marL="3657428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9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78" indent="0">
              <a:buNone/>
              <a:defRPr sz="1400"/>
            </a:lvl2pPr>
            <a:lvl3pPr marL="914357" indent="0">
              <a:buNone/>
              <a:defRPr sz="1200"/>
            </a:lvl3pPr>
            <a:lvl4pPr marL="1371536" indent="0">
              <a:buNone/>
              <a:defRPr sz="1000"/>
            </a:lvl4pPr>
            <a:lvl5pPr marL="1828714" indent="0">
              <a:buNone/>
              <a:defRPr sz="1000"/>
            </a:lvl5pPr>
            <a:lvl6pPr marL="2285892" indent="0">
              <a:buNone/>
              <a:defRPr sz="1000"/>
            </a:lvl6pPr>
            <a:lvl7pPr marL="2743070" indent="0">
              <a:buNone/>
              <a:defRPr sz="1000"/>
            </a:lvl7pPr>
            <a:lvl8pPr marL="3200249" indent="0">
              <a:buNone/>
              <a:defRPr sz="1000"/>
            </a:lvl8pPr>
            <a:lvl9pPr marL="3657428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12C00E-4B7E-4DAB-B559-5AD629EA2E02}" type="datetimeFigureOut">
              <a:rPr lang="en-GB" smtClean="0"/>
              <a:t>09/04/2015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2AAAE-8D98-4530-81F4-B2008CF6865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86306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8"/>
            <a:ext cx="10515600" cy="1325563"/>
          </a:xfrm>
          <a:prstGeom prst="rect">
            <a:avLst/>
          </a:prstGeom>
        </p:spPr>
        <p:txBody>
          <a:bodyPr vert="horz" lIns="91435" tIns="45718" rIns="91435" bIns="45718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35" tIns="45718" rIns="91435" bIns="45718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3"/>
            <a:ext cx="2743200" cy="365125"/>
          </a:xfrm>
          <a:prstGeom prst="rect">
            <a:avLst/>
          </a:prstGeom>
        </p:spPr>
        <p:txBody>
          <a:bodyPr vert="horz" lIns="91435" tIns="45718" rIns="91435" bIns="45718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12C00E-4B7E-4DAB-B559-5AD629EA2E02}" type="datetimeFigureOut">
              <a:rPr lang="en-GB" smtClean="0"/>
              <a:t>09/04/2015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3"/>
            <a:ext cx="4114800" cy="365125"/>
          </a:xfrm>
          <a:prstGeom prst="rect">
            <a:avLst/>
          </a:prstGeom>
        </p:spPr>
        <p:txBody>
          <a:bodyPr vert="horz" lIns="91435" tIns="45718" rIns="91435" bIns="45718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3"/>
            <a:ext cx="2743200" cy="365125"/>
          </a:xfrm>
          <a:prstGeom prst="rect">
            <a:avLst/>
          </a:prstGeom>
        </p:spPr>
        <p:txBody>
          <a:bodyPr vert="horz" lIns="91435" tIns="45718" rIns="91435" bIns="45718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B2AAAE-8D98-4530-81F4-B2008CF6865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041866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l" defTabSz="914357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90" indent="-228590" algn="l" defTabSz="914357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68" indent="-228590" algn="l" defTabSz="91435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46" indent="-228590" algn="l" defTabSz="91435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24" indent="-228590" algn="l" defTabSz="91435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03" indent="-228590" algn="l" defTabSz="91435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482" indent="-228590" algn="l" defTabSz="91435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60" indent="-228590" algn="l" defTabSz="91435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38" indent="-228590" algn="l" defTabSz="91435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16" indent="-228590" algn="l" defTabSz="91435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5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78" algn="l" defTabSz="91435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57" algn="l" defTabSz="91435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36" algn="l" defTabSz="91435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14" algn="l" defTabSz="91435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92" algn="l" defTabSz="91435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70" algn="l" defTabSz="91435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49" algn="l" defTabSz="91435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28" algn="l" defTabSz="91435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tif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rspa.royalsocietypublishing.org/content/87/595/277" TargetMode="External"/><Relationship Id="rId5" Type="http://schemas.openxmlformats.org/officeDocument/2006/relationships/hyperlink" Target="http://dx.doi.org/10.1103/PhysRev.43.491" TargetMode="External"/><Relationship Id="rId4" Type="http://schemas.openxmlformats.org/officeDocument/2006/relationships/hyperlink" Target="http://en.wikipedia.org/wiki/Digital_object_identifier" TargetMode="Externa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tiff"/><Relationship Id="rId2" Type="http://schemas.openxmlformats.org/officeDocument/2006/relationships/image" Target="../media/image22.tif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4.tif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3.tif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tif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tiff"/><Relationship Id="rId4" Type="http://schemas.openxmlformats.org/officeDocument/2006/relationships/image" Target="../media/image23.tiff"/></Relationships>
</file>

<file path=ppt/slides/_rels/slide1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tiff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tif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tiff"/><Relationship Id="rId2" Type="http://schemas.openxmlformats.org/officeDocument/2006/relationships/image" Target="../media/image3.tif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tiff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8" Type="http://schemas.microsoft.com/office/2007/relationships/hdphoto" Target="../media/hdphoto3.wdp"/><Relationship Id="rId13" Type="http://schemas.openxmlformats.org/officeDocument/2006/relationships/image" Target="../media/image43.jpeg"/><Relationship Id="rId3" Type="http://schemas.openxmlformats.org/officeDocument/2006/relationships/image" Target="../media/image36.jpeg"/><Relationship Id="rId7" Type="http://schemas.openxmlformats.org/officeDocument/2006/relationships/image" Target="../media/image39.jpeg"/><Relationship Id="rId12" Type="http://schemas.openxmlformats.org/officeDocument/2006/relationships/image" Target="../media/image42.png"/><Relationship Id="rId2" Type="http://schemas.openxmlformats.org/officeDocument/2006/relationships/image" Target="../media/image35.jpeg"/><Relationship Id="rId16" Type="http://schemas.openxmlformats.org/officeDocument/2006/relationships/image" Target="../media/image4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8.png"/><Relationship Id="rId11" Type="http://schemas.openxmlformats.org/officeDocument/2006/relationships/image" Target="../media/image41.png"/><Relationship Id="rId5" Type="http://schemas.openxmlformats.org/officeDocument/2006/relationships/image" Target="../media/image37.jpeg"/><Relationship Id="rId15" Type="http://schemas.microsoft.com/office/2007/relationships/hdphoto" Target="../media/hdphoto5.wdp"/><Relationship Id="rId10" Type="http://schemas.microsoft.com/office/2007/relationships/hdphoto" Target="../media/hdphoto4.wdp"/><Relationship Id="rId4" Type="http://schemas.microsoft.com/office/2007/relationships/hdphoto" Target="../media/hdphoto2.wdp"/><Relationship Id="rId9" Type="http://schemas.openxmlformats.org/officeDocument/2006/relationships/image" Target="../media/image40.jpeg"/><Relationship Id="rId14" Type="http://schemas.openxmlformats.org/officeDocument/2006/relationships/image" Target="../media/image44.jpe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8" Type="http://schemas.microsoft.com/office/2007/relationships/hdphoto" Target="../media/hdphoto7.wdp"/><Relationship Id="rId13" Type="http://schemas.openxmlformats.org/officeDocument/2006/relationships/image" Target="../media/image43.jpeg"/><Relationship Id="rId3" Type="http://schemas.openxmlformats.org/officeDocument/2006/relationships/image" Target="../media/image36.jpeg"/><Relationship Id="rId7" Type="http://schemas.openxmlformats.org/officeDocument/2006/relationships/image" Target="../media/image39.jpeg"/><Relationship Id="rId12" Type="http://schemas.openxmlformats.org/officeDocument/2006/relationships/image" Target="../media/image42.png"/><Relationship Id="rId17" Type="http://schemas.openxmlformats.org/officeDocument/2006/relationships/image" Target="../media/image46.jpeg"/><Relationship Id="rId2" Type="http://schemas.openxmlformats.org/officeDocument/2006/relationships/image" Target="../media/image35.jpeg"/><Relationship Id="rId16" Type="http://schemas.openxmlformats.org/officeDocument/2006/relationships/image" Target="../media/image4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8.png"/><Relationship Id="rId11" Type="http://schemas.openxmlformats.org/officeDocument/2006/relationships/image" Target="../media/image41.png"/><Relationship Id="rId5" Type="http://schemas.openxmlformats.org/officeDocument/2006/relationships/image" Target="../media/image37.jpeg"/><Relationship Id="rId15" Type="http://schemas.microsoft.com/office/2007/relationships/hdphoto" Target="../media/hdphoto9.wdp"/><Relationship Id="rId10" Type="http://schemas.microsoft.com/office/2007/relationships/hdphoto" Target="../media/hdphoto8.wdp"/><Relationship Id="rId4" Type="http://schemas.microsoft.com/office/2007/relationships/hdphoto" Target="../media/hdphoto6.wdp"/><Relationship Id="rId9" Type="http://schemas.openxmlformats.org/officeDocument/2006/relationships/image" Target="../media/image40.jpeg"/><Relationship Id="rId14" Type="http://schemas.openxmlformats.org/officeDocument/2006/relationships/image" Target="../media/image44.jpe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hyperlink" Target="mailto:drescher@th.physik.uni-frankfurt.de" TargetMode="Externa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48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1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image" Target="../media/image1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jpe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1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1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1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e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1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e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1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jpe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1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jpe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1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jpe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1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jpe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1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jpe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9.png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10" Type="http://schemas.openxmlformats.org/officeDocument/2006/relationships/image" Target="../media/image12.png"/><Relationship Id="rId4" Type="http://schemas.openxmlformats.org/officeDocument/2006/relationships/image" Target="../media/image6.png"/><Relationship Id="rId9" Type="http://schemas.openxmlformats.org/officeDocument/2006/relationships/image" Target="../media/image11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jpe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1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jpe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1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jpe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1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jpe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1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jpe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gi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0800000">
            <a:off x="-17839" y="0"/>
            <a:ext cx="12209839" cy="7482253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82200" y="167062"/>
            <a:ext cx="2039411" cy="23338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6505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83773"/>
            <a:ext cx="10515600" cy="1325563"/>
          </a:xfrm>
        </p:spPr>
        <p:txBody>
          <a:bodyPr/>
          <a:lstStyle/>
          <a:p>
            <a:r>
              <a:rPr lang="en-US" dirty="0" smtClean="0">
                <a:latin typeface="Helvetica" pitchFamily="34" charset="0"/>
              </a:rPr>
              <a:t>History</a:t>
            </a:r>
            <a:endParaRPr lang="en-GB" dirty="0">
              <a:latin typeface="Helvetica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1153622"/>
            <a:ext cx="5157787" cy="823912"/>
          </a:xfrm>
        </p:spPr>
        <p:txBody>
          <a:bodyPr/>
          <a:lstStyle/>
          <a:p>
            <a:pPr lvl="0"/>
            <a:r>
              <a:rPr lang="en-US" dirty="0">
                <a:latin typeface="Helvetica" pitchFamily="34" charset="0"/>
              </a:rPr>
              <a:t>Charles T. R. Wilson (1869 - 1959) 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1977534"/>
            <a:ext cx="5157787" cy="131603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 smtClean="0">
                <a:latin typeface="Helvetica" pitchFamily="34" charset="0"/>
              </a:rPr>
              <a:t>This Scottish physicist perfected the first (expansion) cloud chamber in 1911 and received the Nobel Prize in 1927.</a:t>
            </a:r>
          </a:p>
          <a:p>
            <a:pPr marL="0" indent="0">
              <a:buNone/>
            </a:pPr>
            <a:endParaRPr lang="en-US" sz="2000" dirty="0" smtClean="0">
              <a:latin typeface="Helvetica" pitchFamily="34" charset="0"/>
            </a:endParaRPr>
          </a:p>
          <a:p>
            <a:pPr marL="0" indent="0">
              <a:buNone/>
            </a:pPr>
            <a:endParaRPr lang="en-US" sz="2000" dirty="0" smtClean="0">
              <a:latin typeface="Helvetica" pitchFamily="34" charset="0"/>
            </a:endParaRPr>
          </a:p>
          <a:p>
            <a:pPr marL="0" indent="0">
              <a:buNone/>
            </a:pPr>
            <a:endParaRPr lang="en-US" sz="2000" dirty="0" smtClean="0">
              <a:latin typeface="Helvetica" pitchFamily="34" charset="0"/>
            </a:endParaRPr>
          </a:p>
          <a:p>
            <a:pPr marL="0" indent="0">
              <a:buNone/>
            </a:pPr>
            <a:endParaRPr lang="en-US" sz="2000" dirty="0" smtClean="0">
              <a:latin typeface="Helvetica" pitchFamily="34" charset="0"/>
            </a:endParaRPr>
          </a:p>
          <a:p>
            <a:pPr marL="0" indent="0">
              <a:buNone/>
            </a:pPr>
            <a:endParaRPr lang="en-US" sz="2000" dirty="0" smtClean="0">
              <a:latin typeface="Helvetica" pitchFamily="34" charset="0"/>
            </a:endParaRPr>
          </a:p>
          <a:p>
            <a:pPr marL="0" lvl="0" indent="0">
              <a:buNone/>
            </a:pPr>
            <a:endParaRPr lang="en-US" sz="1100" i="1" dirty="0" smtClean="0">
              <a:latin typeface="Helvetica" pitchFamily="34" charset="0"/>
            </a:endParaRPr>
          </a:p>
          <a:p>
            <a:pPr marL="0" lvl="0" indent="0">
              <a:buNone/>
            </a:pPr>
            <a:endParaRPr lang="en-US" sz="1100" i="1" dirty="0" smtClean="0">
              <a:latin typeface="Helvetica" pitchFamily="34" charset="0"/>
            </a:endParaRPr>
          </a:p>
          <a:p>
            <a:pPr marL="0" lvl="0" indent="0">
              <a:buNone/>
            </a:pPr>
            <a:endParaRPr lang="en-US" sz="1100" i="1" dirty="0" smtClean="0">
              <a:latin typeface="Helvetica" pitchFamily="34" charset="0"/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1" y="1153622"/>
            <a:ext cx="5183188" cy="823912"/>
          </a:xfrm>
        </p:spPr>
        <p:txBody>
          <a:bodyPr/>
          <a:lstStyle/>
          <a:p>
            <a:pPr lvl="0"/>
            <a:r>
              <a:rPr lang="en-US" dirty="0">
                <a:latin typeface="Helvetica" pitchFamily="34" charset="0"/>
              </a:rPr>
              <a:t>Carl Anderson (1905 - 1991) 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1977534"/>
            <a:ext cx="5424853" cy="3684588"/>
          </a:xfrm>
        </p:spPr>
        <p:txBody>
          <a:bodyPr/>
          <a:lstStyle/>
          <a:p>
            <a:pPr marL="0" lvl="0" indent="0">
              <a:buNone/>
            </a:pPr>
            <a:r>
              <a:rPr lang="en-US" sz="2000" dirty="0">
                <a:latin typeface="Helvetica" pitchFamily="34" charset="0"/>
              </a:rPr>
              <a:t>This physicist discovered the positron in 1932 and the </a:t>
            </a:r>
            <a:r>
              <a:rPr lang="en-US" sz="2000" dirty="0" err="1">
                <a:latin typeface="Helvetica" pitchFamily="34" charset="0"/>
              </a:rPr>
              <a:t>muon</a:t>
            </a:r>
            <a:r>
              <a:rPr lang="en-US" sz="2000" dirty="0">
                <a:latin typeface="Helvetica" pitchFamily="34" charset="0"/>
              </a:rPr>
              <a:t> in 1936 using a cloud chamber. He received the Nobel Prize in 1936.</a:t>
            </a:r>
          </a:p>
          <a:p>
            <a:endParaRPr lang="en-GB" dirty="0"/>
          </a:p>
        </p:txBody>
      </p:sp>
      <p:pic>
        <p:nvPicPr>
          <p:cNvPr id="7" name="pasted-image.tif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541583" y="3068514"/>
            <a:ext cx="3399695" cy="2365130"/>
          </a:xfrm>
          <a:prstGeom prst="rect">
            <a:avLst/>
          </a:prstGeom>
          <a:ln w="12700">
            <a:miter lim="400000"/>
          </a:ln>
        </p:spPr>
      </p:pic>
      <p:pic>
        <p:nvPicPr>
          <p:cNvPr id="8" name="pasted-image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/>
          </a:blip>
          <a:stretch>
            <a:fillRect/>
          </a:stretch>
        </p:blipFill>
        <p:spPr>
          <a:xfrm>
            <a:off x="7228499" y="2933554"/>
            <a:ext cx="2848481" cy="2728568"/>
          </a:xfrm>
          <a:prstGeom prst="rect">
            <a:avLst/>
          </a:prstGeom>
          <a:ln w="12700">
            <a:miter lim="400000"/>
          </a:ln>
        </p:spPr>
      </p:pic>
      <p:sp>
        <p:nvSpPr>
          <p:cNvPr id="10" name="Rectangle 9"/>
          <p:cNvSpPr/>
          <p:nvPr/>
        </p:nvSpPr>
        <p:spPr>
          <a:xfrm>
            <a:off x="6185268" y="5794063"/>
            <a:ext cx="5411786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 sz="1800"/>
            </a:pPr>
            <a:r>
              <a:rPr lang="en-US" sz="1100" i="1" dirty="0">
                <a:latin typeface="Helvetica" pitchFamily="34" charset="0"/>
              </a:rPr>
              <a:t>Carl D. Anderson (1905–1991) - Anderson, Carl D. (1933</a:t>
            </a:r>
            <a:r>
              <a:rPr lang="en-US" sz="1100" i="1" dirty="0" smtClean="0">
                <a:latin typeface="Helvetica" pitchFamily="34" charset="0"/>
              </a:rPr>
              <a:t>).  </a:t>
            </a:r>
            <a:r>
              <a:rPr lang="en-US" sz="1100" i="1" dirty="0">
                <a:latin typeface="Helvetica" pitchFamily="34" charset="0"/>
              </a:rPr>
              <a:t>"The Positive Electron". Physical Review 43 (6): 491–494. </a:t>
            </a:r>
            <a:r>
              <a:rPr lang="en-US" sz="1100" i="1" dirty="0">
                <a:solidFill>
                  <a:srgbClr val="0645AD"/>
                </a:solidFill>
                <a:latin typeface="Helvetica" pitchFamily="34" charset="0"/>
                <a:hlinkClick r:id="rId4"/>
              </a:rPr>
              <a:t>DOI</a:t>
            </a:r>
            <a:r>
              <a:rPr lang="en-US" sz="1100" i="1" dirty="0">
                <a:solidFill>
                  <a:srgbClr val="323333"/>
                </a:solidFill>
                <a:latin typeface="Helvetica" pitchFamily="34" charset="0"/>
              </a:rPr>
              <a:t>:</a:t>
            </a:r>
            <a:r>
              <a:rPr lang="en-US" sz="1100" i="1" dirty="0">
                <a:solidFill>
                  <a:srgbClr val="0645AD"/>
                </a:solidFill>
                <a:latin typeface="Helvetica" pitchFamily="34" charset="0"/>
                <a:hlinkClick r:id="rId5"/>
              </a:rPr>
              <a:t>10.1103/PhysRev.43.491</a:t>
            </a:r>
            <a:r>
              <a:rPr lang="en-US" sz="1100" i="1" dirty="0">
                <a:solidFill>
                  <a:srgbClr val="323333"/>
                </a:solidFill>
                <a:latin typeface="Helvetica" pitchFamily="34" charset="0"/>
              </a:rPr>
              <a:t>.</a:t>
            </a:r>
          </a:p>
        </p:txBody>
      </p:sp>
      <p:sp>
        <p:nvSpPr>
          <p:cNvPr id="11" name="Rectangle 10"/>
          <p:cNvSpPr/>
          <p:nvPr/>
        </p:nvSpPr>
        <p:spPr>
          <a:xfrm>
            <a:off x="839788" y="5624786"/>
            <a:ext cx="4866420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1100" i="1" dirty="0">
                <a:latin typeface="Helvetica" pitchFamily="34" charset="0"/>
              </a:rPr>
              <a:t>C. T. R. WILSON: On an Expansion Apparatus for Making Visible the Tracks of </a:t>
            </a:r>
            <a:r>
              <a:rPr lang="en-US" sz="1100" i="1" dirty="0" err="1">
                <a:latin typeface="Helvetica" pitchFamily="34" charset="0"/>
              </a:rPr>
              <a:t>Ionising</a:t>
            </a:r>
            <a:r>
              <a:rPr lang="en-US" sz="1100" i="1" dirty="0">
                <a:latin typeface="Helvetica" pitchFamily="34" charset="0"/>
              </a:rPr>
              <a:t> Particles in Gases and Some Results Obtained by Its Use. Proc. R. Soc. </a:t>
            </a:r>
            <a:r>
              <a:rPr lang="en-US" sz="1100" i="1" dirty="0" err="1">
                <a:latin typeface="Helvetica" pitchFamily="34" charset="0"/>
              </a:rPr>
              <a:t>Lond</a:t>
            </a:r>
            <a:r>
              <a:rPr lang="en-US" sz="1100" i="1" dirty="0">
                <a:latin typeface="Helvetica" pitchFamily="34" charset="0"/>
              </a:rPr>
              <a:t>. A. 1912 87 277-292  DOI:</a:t>
            </a:r>
            <a:r>
              <a:rPr lang="en-US" sz="1100" i="1" dirty="0">
                <a:latin typeface="Helvetica" pitchFamily="34" charset="0"/>
                <a:hlinkClick r:id="rId6"/>
              </a:rPr>
              <a:t>10.1098/rspa.1912.0081</a:t>
            </a:r>
            <a:endParaRPr lang="en-US" sz="1100" i="1" dirty="0">
              <a:latin typeface="Helvetic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92498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>
                <a:ea typeface="Helvetica Neue Thin"/>
                <a:cs typeface="Helvetica Neue Thin"/>
                <a:sym typeface="Helvetica Neue Thin"/>
              </a:rPr>
              <a:t>Step</a:t>
            </a:r>
            <a:r>
              <a:rPr lang="de-DE" dirty="0" smtClean="0"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de-DE" dirty="0" err="1">
                <a:ea typeface="Helvetica Neue Thin"/>
                <a:cs typeface="Helvetica Neue Thin"/>
                <a:sym typeface="Helvetica Neue Thin"/>
              </a:rPr>
              <a:t>by</a:t>
            </a:r>
            <a:r>
              <a:rPr lang="de-DE" dirty="0"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de-DE" dirty="0" err="1">
                <a:ea typeface="Helvetica Neue Thin"/>
                <a:cs typeface="Helvetica Neue Thin"/>
                <a:sym typeface="Helvetica Neue Thin"/>
              </a:rPr>
              <a:t>step</a:t>
            </a:r>
            <a:r>
              <a:rPr lang="de-DE" dirty="0"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de-DE" dirty="0" err="1">
                <a:ea typeface="Helvetica Neue Thin"/>
                <a:cs typeface="Helvetica Neue Thin"/>
                <a:sym typeface="Helvetica Neue Thin"/>
              </a:rPr>
              <a:t>tutorial</a:t>
            </a:r>
            <a:endParaRPr lang="de-DE" dirty="0"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79597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>
                <a:latin typeface="Helvetica" pitchFamily="34" charset="0"/>
              </a:rPr>
              <a:t>Build your cloud </a:t>
            </a:r>
            <a:r>
              <a:rPr lang="en-US" dirty="0" smtClean="0">
                <a:latin typeface="Helvetica" pitchFamily="34" charset="0"/>
              </a:rPr>
              <a:t>chamber - step </a:t>
            </a:r>
            <a:r>
              <a:rPr lang="en-US" dirty="0">
                <a:latin typeface="Helvetica" pitchFamily="34" charset="0"/>
              </a:rPr>
              <a:t>by </a:t>
            </a:r>
            <a:r>
              <a:rPr lang="en-US" dirty="0" smtClean="0">
                <a:latin typeface="Helvetica" pitchFamily="34" charset="0"/>
              </a:rPr>
              <a:t>step</a:t>
            </a:r>
            <a:endParaRPr lang="en-GB" dirty="0">
              <a:latin typeface="Helvetica" pitchFamily="34" charset="0"/>
            </a:endParaRP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20860" y="1825625"/>
            <a:ext cx="6550280" cy="4351338"/>
          </a:xfrm>
        </p:spPr>
      </p:pic>
    </p:spTree>
    <p:extLst>
      <p:ext uri="{BB962C8B-B14F-4D97-AF65-F5344CB8AC3E}">
        <p14:creationId xmlns:p14="http://schemas.microsoft.com/office/powerpoint/2010/main" val="2219649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>
                <a:latin typeface="Helvetica" pitchFamily="34" charset="0"/>
              </a:rPr>
              <a:t>Build your cloud </a:t>
            </a:r>
            <a:r>
              <a:rPr lang="en-US" dirty="0" smtClean="0">
                <a:latin typeface="Helvetica" pitchFamily="34" charset="0"/>
              </a:rPr>
              <a:t>chamber - step </a:t>
            </a:r>
            <a:r>
              <a:rPr lang="en-US" dirty="0">
                <a:latin typeface="Helvetica" pitchFamily="34" charset="0"/>
              </a:rPr>
              <a:t>by </a:t>
            </a:r>
            <a:r>
              <a:rPr lang="en-US" dirty="0" smtClean="0">
                <a:latin typeface="Helvetica" pitchFamily="34" charset="0"/>
              </a:rPr>
              <a:t>step</a:t>
            </a:r>
            <a:endParaRPr lang="en-GB" dirty="0">
              <a:latin typeface="Helvetica" pitchFamily="34" charset="0"/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20274" y="1825625"/>
            <a:ext cx="6551452" cy="4351338"/>
          </a:xfrm>
        </p:spPr>
      </p:pic>
    </p:spTree>
    <p:extLst>
      <p:ext uri="{BB962C8B-B14F-4D97-AF65-F5344CB8AC3E}">
        <p14:creationId xmlns:p14="http://schemas.microsoft.com/office/powerpoint/2010/main" val="2495512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>
                <a:latin typeface="Helvetica" pitchFamily="34" charset="0"/>
              </a:rPr>
              <a:t>Build your cloud </a:t>
            </a:r>
            <a:r>
              <a:rPr lang="en-US" dirty="0" smtClean="0">
                <a:latin typeface="Helvetica" pitchFamily="34" charset="0"/>
              </a:rPr>
              <a:t>chamber - step </a:t>
            </a:r>
            <a:r>
              <a:rPr lang="en-US" dirty="0">
                <a:latin typeface="Helvetica" pitchFamily="34" charset="0"/>
              </a:rPr>
              <a:t>by </a:t>
            </a:r>
            <a:r>
              <a:rPr lang="en-US" dirty="0" smtClean="0">
                <a:latin typeface="Helvetica" pitchFamily="34" charset="0"/>
              </a:rPr>
              <a:t>step</a:t>
            </a:r>
            <a:endParaRPr lang="en-GB" dirty="0">
              <a:latin typeface="Helvetica" pitchFamily="34" charset="0"/>
            </a:endParaRPr>
          </a:p>
        </p:txBody>
      </p:sp>
      <p:pic>
        <p:nvPicPr>
          <p:cNvPr id="6" name="pasted-image.tif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04000" y="3140191"/>
            <a:ext cx="1584000" cy="1584000"/>
          </a:xfrm>
          <a:prstGeom prst="rect">
            <a:avLst/>
          </a:prstGeom>
          <a:ln w="12700">
            <a:miter lim="400000"/>
          </a:ln>
        </p:spPr>
      </p:pic>
      <p:pic>
        <p:nvPicPr>
          <p:cNvPr id="9" name="pasted-image.tif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04000" y="1471473"/>
            <a:ext cx="1584000" cy="1584000"/>
          </a:xfrm>
          <a:prstGeom prst="rect">
            <a:avLst/>
          </a:prstGeom>
          <a:ln w="12700">
            <a:miter lim="400000"/>
          </a:ln>
        </p:spPr>
      </p:pic>
      <p:pic>
        <p:nvPicPr>
          <p:cNvPr id="10" name="pasted-image.tif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07502" y="4808909"/>
            <a:ext cx="1584000" cy="1584000"/>
          </a:xfrm>
          <a:prstGeom prst="rect">
            <a:avLst/>
          </a:prstGeom>
          <a:ln w="12700">
            <a:miter lim="400000"/>
          </a:ln>
          <a:effectLst/>
        </p:spPr>
      </p:pic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54110" y="1833860"/>
            <a:ext cx="2890771" cy="4352400"/>
          </a:xfr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84457" y="1835833"/>
            <a:ext cx="2890940" cy="4352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8267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>
                <a:latin typeface="Helvetica" pitchFamily="34" charset="0"/>
              </a:rPr>
              <a:t>Build your cloud </a:t>
            </a:r>
            <a:r>
              <a:rPr lang="en-US" dirty="0" smtClean="0">
                <a:latin typeface="Helvetica" pitchFamily="34" charset="0"/>
              </a:rPr>
              <a:t>chamber - step </a:t>
            </a:r>
            <a:r>
              <a:rPr lang="en-US" dirty="0">
                <a:latin typeface="Helvetica" pitchFamily="34" charset="0"/>
              </a:rPr>
              <a:t>by </a:t>
            </a:r>
            <a:r>
              <a:rPr lang="en-US" dirty="0" smtClean="0">
                <a:latin typeface="Helvetica" pitchFamily="34" charset="0"/>
              </a:rPr>
              <a:t>step</a:t>
            </a:r>
            <a:endParaRPr lang="en-GB" dirty="0">
              <a:latin typeface="Helvetica" pitchFamily="34" charset="0"/>
            </a:endParaRPr>
          </a:p>
        </p:txBody>
      </p:sp>
      <p:pic>
        <p:nvPicPr>
          <p:cNvPr id="7" name="pasted-image.tif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39484" y="5201375"/>
            <a:ext cx="1584000" cy="1584000"/>
          </a:xfrm>
          <a:prstGeom prst="rect">
            <a:avLst/>
          </a:prstGeom>
          <a:ln w="12700">
            <a:miter lim="400000"/>
          </a:ln>
        </p:spPr>
      </p:pic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20274" y="1825625"/>
            <a:ext cx="6551452" cy="4351338"/>
          </a:xfrm>
        </p:spPr>
      </p:pic>
      <p:pic>
        <p:nvPicPr>
          <p:cNvPr id="6" name="pasted-image.tif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89739" y="5201375"/>
            <a:ext cx="1584000" cy="1584000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1517157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>
                <a:latin typeface="Helvetica" pitchFamily="34" charset="0"/>
              </a:rPr>
              <a:t>Build your cloud </a:t>
            </a:r>
            <a:r>
              <a:rPr lang="en-US" dirty="0" smtClean="0">
                <a:latin typeface="Helvetica" pitchFamily="34" charset="0"/>
              </a:rPr>
              <a:t>chamber - step </a:t>
            </a:r>
            <a:r>
              <a:rPr lang="en-US" dirty="0">
                <a:latin typeface="Helvetica" pitchFamily="34" charset="0"/>
              </a:rPr>
              <a:t>by </a:t>
            </a:r>
            <a:r>
              <a:rPr lang="en-US" dirty="0" smtClean="0">
                <a:latin typeface="Helvetica" pitchFamily="34" charset="0"/>
              </a:rPr>
              <a:t>step</a:t>
            </a:r>
            <a:endParaRPr lang="en-GB" dirty="0">
              <a:latin typeface="Helvetica" pitchFamily="34" charset="0"/>
            </a:endParaRP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8200" y="1826580"/>
            <a:ext cx="6551452" cy="4351338"/>
          </a:xfrm>
        </p:spPr>
      </p:pic>
      <p:pic>
        <p:nvPicPr>
          <p:cNvPr id="8" name="Content Placeholder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96072" y="1826580"/>
            <a:ext cx="2888041" cy="4348287"/>
          </a:xfrm>
          <a:prstGeom prst="rect">
            <a:avLst/>
          </a:prstGeom>
        </p:spPr>
      </p:pic>
      <p:pic>
        <p:nvPicPr>
          <p:cNvPr id="7" name="pasted-image.tif"/>
          <p:cNvPicPr/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39484" y="5201375"/>
            <a:ext cx="1584000" cy="1584000"/>
          </a:xfrm>
          <a:prstGeom prst="rect">
            <a:avLst/>
          </a:prstGeom>
          <a:ln w="12700">
            <a:miter lim="400000"/>
          </a:ln>
        </p:spPr>
      </p:pic>
      <p:pic>
        <p:nvPicPr>
          <p:cNvPr id="6" name="pasted-image.tif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89739" y="5201375"/>
            <a:ext cx="1584000" cy="1584000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1736066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>
                <a:latin typeface="Helvetica" pitchFamily="34" charset="0"/>
              </a:rPr>
              <a:t>Build your cloud </a:t>
            </a:r>
            <a:r>
              <a:rPr lang="en-US" dirty="0" smtClean="0">
                <a:latin typeface="Helvetica" pitchFamily="34" charset="0"/>
              </a:rPr>
              <a:t>chamber - step </a:t>
            </a:r>
            <a:r>
              <a:rPr lang="en-US" dirty="0">
                <a:latin typeface="Helvetica" pitchFamily="34" charset="0"/>
              </a:rPr>
              <a:t>by </a:t>
            </a:r>
            <a:r>
              <a:rPr lang="en-US" dirty="0" smtClean="0">
                <a:latin typeface="Helvetica" pitchFamily="34" charset="0"/>
              </a:rPr>
              <a:t>step</a:t>
            </a:r>
            <a:endParaRPr lang="en-GB" dirty="0">
              <a:latin typeface="Helvetica" pitchFamily="34" charset="0"/>
            </a:endParaRPr>
          </a:p>
        </p:txBody>
      </p:sp>
      <p:pic>
        <p:nvPicPr>
          <p:cNvPr id="11" name="Content Placeholder 10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7200"/>
                    </a14:imgEffect>
                    <a14:imgEffect>
                      <a14:saturation sat="80000"/>
                    </a14:imgEffect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20274" y="1825625"/>
            <a:ext cx="6551452" cy="4351338"/>
          </a:xfrm>
        </p:spPr>
      </p:pic>
    </p:spTree>
    <p:extLst>
      <p:ext uri="{BB962C8B-B14F-4D97-AF65-F5344CB8AC3E}">
        <p14:creationId xmlns:p14="http://schemas.microsoft.com/office/powerpoint/2010/main" val="1615967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>
                <a:latin typeface="Helvetica" pitchFamily="34" charset="0"/>
              </a:rPr>
              <a:t>Build your cloud </a:t>
            </a:r>
            <a:r>
              <a:rPr lang="en-US" dirty="0" smtClean="0">
                <a:latin typeface="Helvetica" pitchFamily="34" charset="0"/>
              </a:rPr>
              <a:t>chamber - step </a:t>
            </a:r>
            <a:r>
              <a:rPr lang="en-US" dirty="0">
                <a:latin typeface="Helvetica" pitchFamily="34" charset="0"/>
              </a:rPr>
              <a:t>by </a:t>
            </a:r>
            <a:r>
              <a:rPr lang="en-US" dirty="0" smtClean="0">
                <a:latin typeface="Helvetica" pitchFamily="34" charset="0"/>
              </a:rPr>
              <a:t>step</a:t>
            </a:r>
            <a:endParaRPr lang="en-GB" dirty="0">
              <a:latin typeface="Helvetica" pitchFamily="34" charset="0"/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20274" y="1825625"/>
            <a:ext cx="6551452" cy="4351338"/>
          </a:xfrm>
        </p:spPr>
      </p:pic>
    </p:spTree>
    <p:extLst>
      <p:ext uri="{BB962C8B-B14F-4D97-AF65-F5344CB8AC3E}">
        <p14:creationId xmlns:p14="http://schemas.microsoft.com/office/powerpoint/2010/main" val="4251425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>
                <a:latin typeface="Helvetica" pitchFamily="34" charset="0"/>
              </a:rPr>
              <a:t>Build your cloud </a:t>
            </a:r>
            <a:r>
              <a:rPr lang="en-US" dirty="0" smtClean="0">
                <a:latin typeface="Helvetica" pitchFamily="34" charset="0"/>
              </a:rPr>
              <a:t>chamber - step </a:t>
            </a:r>
            <a:r>
              <a:rPr lang="en-US" dirty="0">
                <a:latin typeface="Helvetica" pitchFamily="34" charset="0"/>
              </a:rPr>
              <a:t>by </a:t>
            </a:r>
            <a:r>
              <a:rPr lang="en-US" dirty="0" smtClean="0">
                <a:latin typeface="Helvetica" pitchFamily="34" charset="0"/>
              </a:rPr>
              <a:t>step</a:t>
            </a:r>
            <a:endParaRPr lang="en-GB" dirty="0">
              <a:latin typeface="Helvetica" pitchFamily="34" charset="0"/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20274" y="1825625"/>
            <a:ext cx="6551452" cy="4351338"/>
          </a:xfrm>
        </p:spPr>
      </p:pic>
      <p:grpSp>
        <p:nvGrpSpPr>
          <p:cNvPr id="3" name="Group 2"/>
          <p:cNvGrpSpPr/>
          <p:nvPr/>
        </p:nvGrpSpPr>
        <p:grpSpPr>
          <a:xfrm>
            <a:off x="8889739" y="5201375"/>
            <a:ext cx="3233745" cy="1584000"/>
            <a:chOff x="8889739" y="5201375"/>
            <a:chExt cx="3233745" cy="1584000"/>
          </a:xfrm>
        </p:grpSpPr>
        <p:pic>
          <p:nvPicPr>
            <p:cNvPr id="7" name="pasted-image.tif"/>
            <p:cNvPicPr/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539484" y="5201375"/>
              <a:ext cx="1584000" cy="1584000"/>
            </a:xfrm>
            <a:prstGeom prst="rect">
              <a:avLst/>
            </a:prstGeom>
            <a:ln w="12700">
              <a:miter lim="400000"/>
            </a:ln>
          </p:spPr>
        </p:pic>
        <p:pic>
          <p:nvPicPr>
            <p:cNvPr id="5" name="pasted-image.tif"/>
            <p:cNvPicPr>
              <a:picLocks noChangeAspect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889739" y="5201375"/>
              <a:ext cx="1584000" cy="1584000"/>
            </a:xfrm>
            <a:prstGeom prst="rect">
              <a:avLst/>
            </a:prstGeom>
            <a:ln w="12700">
              <a:miter lim="400000"/>
            </a:ln>
          </p:spPr>
        </p:pic>
      </p:grpSp>
    </p:spTree>
    <p:extLst>
      <p:ext uri="{BB962C8B-B14F-4D97-AF65-F5344CB8AC3E}">
        <p14:creationId xmlns:p14="http://schemas.microsoft.com/office/powerpoint/2010/main" val="3747099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asted-image.tif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59483" y="2476499"/>
            <a:ext cx="1905001" cy="1905001"/>
          </a:xfrm>
          <a:prstGeom prst="rect">
            <a:avLst/>
          </a:prstGeom>
          <a:ln w="12700">
            <a:miter lim="400000"/>
          </a:ln>
        </p:spPr>
      </p:pic>
      <p:pic>
        <p:nvPicPr>
          <p:cNvPr id="5" name="pasted-image.tif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43500" y="2476499"/>
            <a:ext cx="1905000" cy="1905001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6" name="Group 43"/>
          <p:cNvGrpSpPr/>
          <p:nvPr/>
        </p:nvGrpSpPr>
        <p:grpSpPr>
          <a:xfrm>
            <a:off x="7833867" y="2476499"/>
            <a:ext cx="1905001" cy="1905001"/>
            <a:chOff x="0" y="0"/>
            <a:chExt cx="3810000" cy="3810000"/>
          </a:xfrm>
        </p:grpSpPr>
        <p:sp>
          <p:nvSpPr>
            <p:cNvPr id="7" name="Shape 39"/>
            <p:cNvSpPr/>
            <p:nvPr/>
          </p:nvSpPr>
          <p:spPr>
            <a:xfrm>
              <a:off x="0" y="0"/>
              <a:ext cx="3810000" cy="38100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rgbClr val="FFFFFF"/>
            </a:solidFill>
            <a:ln w="254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3200">
                  <a:solidFill>
                    <a:srgbClr val="FFFFFF"/>
                  </a:solidFill>
                </a:defRPr>
              </a:pPr>
              <a:endParaRPr sz="1600"/>
            </a:p>
          </p:txBody>
        </p:sp>
        <p:sp>
          <p:nvSpPr>
            <p:cNvPr id="8" name="Shape 40"/>
            <p:cNvSpPr/>
            <p:nvPr/>
          </p:nvSpPr>
          <p:spPr>
            <a:xfrm>
              <a:off x="130174" y="133348"/>
              <a:ext cx="3568701" cy="3568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rgbClr val="20B95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3200">
                  <a:solidFill>
                    <a:srgbClr val="FFFFFF"/>
                  </a:solidFill>
                </a:defRPr>
              </a:pPr>
              <a:endParaRPr sz="1600"/>
            </a:p>
          </p:txBody>
        </p:sp>
        <p:sp>
          <p:nvSpPr>
            <p:cNvPr id="9" name="Shape 41"/>
            <p:cNvSpPr/>
            <p:nvPr/>
          </p:nvSpPr>
          <p:spPr>
            <a:xfrm>
              <a:off x="532891" y="532891"/>
              <a:ext cx="2744218" cy="274421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3200">
                  <a:solidFill>
                    <a:srgbClr val="FFFFFF"/>
                  </a:solidFill>
                </a:defRPr>
              </a:pPr>
              <a:endParaRPr sz="1600"/>
            </a:p>
          </p:txBody>
        </p:sp>
        <p:pic>
          <p:nvPicPr>
            <p:cNvPr id="10" name="pasted-image.tif"/>
            <p:cNvPicPr/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27059" y="827059"/>
              <a:ext cx="2155882" cy="2155882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>
                <a:latin typeface="Helvetica" pitchFamily="34" charset="0"/>
              </a:rPr>
              <a:t>Rules in S‘Cool LAB</a:t>
            </a:r>
            <a:endParaRPr lang="en-GB" dirty="0">
              <a:latin typeface="Helvetic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424096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latin typeface="Helvetica" pitchFamily="34" charset="0"/>
              </a:rPr>
              <a:t>Build your cloud chamber - step by step</a:t>
            </a:r>
            <a:endParaRPr lang="en-GB" dirty="0">
              <a:latin typeface="Helvetica" pitchFamily="34" charset="0"/>
            </a:endParaRP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20274" y="1825625"/>
            <a:ext cx="6551452" cy="4351338"/>
          </a:xfrm>
        </p:spPr>
      </p:pic>
    </p:spTree>
    <p:extLst>
      <p:ext uri="{BB962C8B-B14F-4D97-AF65-F5344CB8AC3E}">
        <p14:creationId xmlns:p14="http://schemas.microsoft.com/office/powerpoint/2010/main" val="873975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latin typeface="Helvetica" pitchFamily="34" charset="0"/>
              </a:rPr>
              <a:t>Build your cloud chamber - step by step</a:t>
            </a:r>
            <a:endParaRPr lang="en-GB" dirty="0">
              <a:latin typeface="Helvetica" pitchFamily="34" charset="0"/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20605" y="1825625"/>
            <a:ext cx="6550789" cy="4351338"/>
          </a:xfrm>
        </p:spPr>
      </p:pic>
    </p:spTree>
    <p:extLst>
      <p:ext uri="{BB962C8B-B14F-4D97-AF65-F5344CB8AC3E}">
        <p14:creationId xmlns:p14="http://schemas.microsoft.com/office/powerpoint/2010/main" val="5464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73968" y="2854903"/>
            <a:ext cx="10151114" cy="3063524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3342" y="331470"/>
            <a:ext cx="10515600" cy="1325563"/>
          </a:xfrm>
        </p:spPr>
        <p:txBody>
          <a:bodyPr/>
          <a:lstStyle/>
          <a:p>
            <a:pPr algn="ctr"/>
            <a:r>
              <a:rPr lang="en-GB" dirty="0" smtClean="0">
                <a:solidFill>
                  <a:schemeClr val="accent5"/>
                </a:solidFill>
              </a:rPr>
              <a:t>☞ </a:t>
            </a:r>
            <a:r>
              <a:rPr lang="de-DE" dirty="0" smtClean="0">
                <a:latin typeface="Helvetica" pitchFamily="34" charset="0"/>
                <a:ea typeface="Helvetica Neue Thin"/>
                <a:cs typeface="Helvetica Neue Thin"/>
                <a:sym typeface="Helvetica Neue Thin"/>
              </a:rPr>
              <a:t>B</a:t>
            </a:r>
            <a:r>
              <a:rPr lang="en-US" dirty="0" err="1" smtClean="0">
                <a:latin typeface="Helvetica" pitchFamily="34" charset="0"/>
                <a:ea typeface="Helvetica Neue Thin"/>
                <a:cs typeface="Helvetica Neue Thin"/>
                <a:sym typeface="Helvetica Neue Thin"/>
              </a:rPr>
              <a:t>uild</a:t>
            </a:r>
            <a:r>
              <a:rPr lang="en-US" dirty="0" smtClean="0">
                <a:latin typeface="Helvetica" pitchFamily="34" charset="0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en-US" dirty="0">
                <a:latin typeface="Helvetica" pitchFamily="34" charset="0"/>
                <a:ea typeface="Helvetica Neue Thin"/>
                <a:cs typeface="Helvetica Neue Thin"/>
                <a:sym typeface="Helvetica Neue Thin"/>
              </a:rPr>
              <a:t>your own particle detector!</a:t>
            </a:r>
            <a:endParaRPr lang="en-GB" dirty="0">
              <a:latin typeface="Helvetica" pitchFamily="34" charset="0"/>
            </a:endParaRPr>
          </a:p>
        </p:txBody>
      </p:sp>
      <p:grpSp>
        <p:nvGrpSpPr>
          <p:cNvPr id="33" name="Group 32"/>
          <p:cNvGrpSpPr/>
          <p:nvPr/>
        </p:nvGrpSpPr>
        <p:grpSpPr>
          <a:xfrm>
            <a:off x="4743702" y="2029717"/>
            <a:ext cx="1584000" cy="792000"/>
            <a:chOff x="4684247" y="4949426"/>
            <a:chExt cx="1584000" cy="792000"/>
          </a:xfrm>
        </p:grpSpPr>
        <p:sp>
          <p:nvSpPr>
            <p:cNvPr id="23" name="Rounded Rectangle 22"/>
            <p:cNvSpPr/>
            <p:nvPr/>
          </p:nvSpPr>
          <p:spPr>
            <a:xfrm>
              <a:off x="4684247" y="4949426"/>
              <a:ext cx="1584000" cy="792000"/>
            </a:xfrm>
            <a:prstGeom prst="roundRect">
              <a:avLst/>
            </a:prstGeom>
            <a:ln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12" name="Picture 11"/>
            <p:cNvPicPr>
              <a:picLocks/>
            </p:cNvPicPr>
            <p:nvPr/>
          </p:nvPicPr>
          <p:blipFill rotWithShape="1">
            <a:blip r:embed="rId3" cstate="print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rightnessContrast bright="20000" contras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496620" y="4971709"/>
              <a:ext cx="756000" cy="756000"/>
            </a:xfrm>
            <a:prstGeom prst="roundRect">
              <a:avLst>
                <a:gd name="adj" fmla="val 14173"/>
              </a:avLst>
            </a:prstGeom>
          </p:spPr>
        </p:pic>
      </p:grpSp>
      <p:sp>
        <p:nvSpPr>
          <p:cNvPr id="25" name="Rounded Rectangle 24"/>
          <p:cNvSpPr/>
          <p:nvPr/>
        </p:nvSpPr>
        <p:spPr>
          <a:xfrm>
            <a:off x="9192834" y="2015021"/>
            <a:ext cx="792000" cy="792000"/>
          </a:xfrm>
          <a:prstGeom prst="round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44" name="Group 43"/>
          <p:cNvGrpSpPr/>
          <p:nvPr/>
        </p:nvGrpSpPr>
        <p:grpSpPr>
          <a:xfrm>
            <a:off x="1424819" y="4706840"/>
            <a:ext cx="792000" cy="2043727"/>
            <a:chOff x="1255112" y="3149600"/>
            <a:chExt cx="792000" cy="2043727"/>
          </a:xfrm>
        </p:grpSpPr>
        <p:grpSp>
          <p:nvGrpSpPr>
            <p:cNvPr id="31" name="Group 30"/>
            <p:cNvGrpSpPr/>
            <p:nvPr/>
          </p:nvGrpSpPr>
          <p:grpSpPr>
            <a:xfrm>
              <a:off x="1255112" y="4401327"/>
              <a:ext cx="792000" cy="792000"/>
              <a:chOff x="394842" y="4898424"/>
              <a:chExt cx="792000" cy="792000"/>
            </a:xfrm>
          </p:grpSpPr>
          <p:sp>
            <p:nvSpPr>
              <p:cNvPr id="6" name="Rounded Rectangle 5"/>
              <p:cNvSpPr/>
              <p:nvPr/>
            </p:nvSpPr>
            <p:spPr>
              <a:xfrm>
                <a:off x="394842" y="4898424"/>
                <a:ext cx="792000" cy="792000"/>
              </a:xfrm>
              <a:prstGeom prst="roundRect">
                <a:avLst/>
              </a:prstGeom>
              <a:ln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pic>
            <p:nvPicPr>
              <p:cNvPr id="17" name="Picture 16"/>
              <p:cNvPicPr>
                <a:picLocks noChangeAspect="1"/>
              </p:cNvPicPr>
              <p:nvPr/>
            </p:nvPicPr>
            <p:blipFill>
              <a:blip r:embed="rId5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94842" y="5063056"/>
                <a:ext cx="785638" cy="452023"/>
              </a:xfrm>
              <a:prstGeom prst="ellipse">
                <a:avLst/>
              </a:prstGeom>
            </p:spPr>
          </p:pic>
        </p:grpSp>
        <p:cxnSp>
          <p:nvCxnSpPr>
            <p:cNvPr id="37" name="Straight Arrow Connector 36"/>
            <p:cNvCxnSpPr>
              <a:stCxn id="6" idx="0"/>
            </p:cNvCxnSpPr>
            <p:nvPr/>
          </p:nvCxnSpPr>
          <p:spPr>
            <a:xfrm flipV="1">
              <a:off x="1651112" y="3149600"/>
              <a:ext cx="0" cy="1251727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45" name="Group 44"/>
          <p:cNvGrpSpPr/>
          <p:nvPr/>
        </p:nvGrpSpPr>
        <p:grpSpPr>
          <a:xfrm>
            <a:off x="2295322" y="4706840"/>
            <a:ext cx="792000" cy="2050523"/>
            <a:chOff x="2125615" y="3149600"/>
            <a:chExt cx="792000" cy="2050523"/>
          </a:xfrm>
        </p:grpSpPr>
        <p:grpSp>
          <p:nvGrpSpPr>
            <p:cNvPr id="30" name="Group 29"/>
            <p:cNvGrpSpPr/>
            <p:nvPr/>
          </p:nvGrpSpPr>
          <p:grpSpPr>
            <a:xfrm>
              <a:off x="2125615" y="4408123"/>
              <a:ext cx="792000" cy="792000"/>
              <a:chOff x="1716597" y="4927851"/>
              <a:chExt cx="792000" cy="792000"/>
            </a:xfrm>
          </p:grpSpPr>
          <p:sp>
            <p:nvSpPr>
              <p:cNvPr id="18" name="Rounded Rectangle 17"/>
              <p:cNvSpPr/>
              <p:nvPr/>
            </p:nvSpPr>
            <p:spPr>
              <a:xfrm>
                <a:off x="1716597" y="4927851"/>
                <a:ext cx="792000" cy="792000"/>
              </a:xfrm>
              <a:prstGeom prst="roundRect">
                <a:avLst/>
              </a:prstGeom>
              <a:ln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pic>
            <p:nvPicPr>
              <p:cNvPr id="8" name="Picture 7"/>
              <p:cNvPicPr>
                <a:picLocks noChangeAspect="1"/>
              </p:cNvPicPr>
              <p:nvPr/>
            </p:nvPicPr>
            <p:blipFill>
              <a:blip r:embed="rId6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731793" y="5185791"/>
                <a:ext cx="776804" cy="329288"/>
              </a:xfrm>
              <a:prstGeom prst="rect">
                <a:avLst/>
              </a:prstGeom>
            </p:spPr>
          </p:pic>
        </p:grpSp>
        <p:cxnSp>
          <p:nvCxnSpPr>
            <p:cNvPr id="40" name="Straight Arrow Connector 39"/>
            <p:cNvCxnSpPr>
              <a:stCxn id="18" idx="0"/>
            </p:cNvCxnSpPr>
            <p:nvPr/>
          </p:nvCxnSpPr>
          <p:spPr>
            <a:xfrm flipV="1">
              <a:off x="2521615" y="3149600"/>
              <a:ext cx="0" cy="1258523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46" name="Group 45"/>
          <p:cNvGrpSpPr/>
          <p:nvPr/>
        </p:nvGrpSpPr>
        <p:grpSpPr>
          <a:xfrm>
            <a:off x="3165825" y="4699797"/>
            <a:ext cx="792000" cy="2050770"/>
            <a:chOff x="2996118" y="3142557"/>
            <a:chExt cx="792000" cy="2050770"/>
          </a:xfrm>
        </p:grpSpPr>
        <p:grpSp>
          <p:nvGrpSpPr>
            <p:cNvPr id="29" name="Group 28"/>
            <p:cNvGrpSpPr/>
            <p:nvPr/>
          </p:nvGrpSpPr>
          <p:grpSpPr>
            <a:xfrm>
              <a:off x="2996118" y="4401327"/>
              <a:ext cx="792000" cy="792000"/>
              <a:chOff x="2663759" y="4914557"/>
              <a:chExt cx="792000" cy="792000"/>
            </a:xfrm>
          </p:grpSpPr>
          <p:sp>
            <p:nvSpPr>
              <p:cNvPr id="19" name="Rounded Rectangle 18"/>
              <p:cNvSpPr/>
              <p:nvPr/>
            </p:nvSpPr>
            <p:spPr>
              <a:xfrm>
                <a:off x="2663759" y="4914557"/>
                <a:ext cx="792000" cy="792000"/>
              </a:xfrm>
              <a:prstGeom prst="roundRect">
                <a:avLst/>
              </a:prstGeom>
              <a:ln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pic>
            <p:nvPicPr>
              <p:cNvPr id="10" name="Picture 9"/>
              <p:cNvPicPr>
                <a:picLocks noChangeAspect="1"/>
              </p:cNvPicPr>
              <p:nvPr/>
            </p:nvPicPr>
            <p:blipFill rotWithShape="1">
              <a:blip r:embed="rId7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lum contrast="50000"/>
                <a:extLst>
                  <a:ext uri="{BEBA8EAE-BF5A-486C-A8C5-ECC9F3942E4B}">
                    <a14:imgProps xmlns:a14="http://schemas.microsoft.com/office/drawing/2010/main">
                      <a14:imgLayer r:embed="rId8">
                        <a14:imgEffect>
                          <a14:sharpenSoften amount="100000"/>
                        </a14:imgEffect>
                        <a14:imgEffect>
                          <a14:brightnessContrast bright="29000" contrast="49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 rot="463726">
                <a:off x="2702689" y="5137125"/>
                <a:ext cx="709262" cy="360457"/>
              </a:xfrm>
              <a:prstGeom prst="rect">
                <a:avLst/>
              </a:prstGeom>
            </p:spPr>
          </p:pic>
        </p:grpSp>
        <p:cxnSp>
          <p:nvCxnSpPr>
            <p:cNvPr id="41" name="Straight Arrow Connector 40"/>
            <p:cNvCxnSpPr/>
            <p:nvPr/>
          </p:nvCxnSpPr>
          <p:spPr>
            <a:xfrm flipV="1">
              <a:off x="3389679" y="3142557"/>
              <a:ext cx="0" cy="1258523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47" name="Group 46"/>
          <p:cNvGrpSpPr/>
          <p:nvPr/>
        </p:nvGrpSpPr>
        <p:grpSpPr>
          <a:xfrm>
            <a:off x="4035185" y="4699797"/>
            <a:ext cx="792000" cy="2050770"/>
            <a:chOff x="3865478" y="3142557"/>
            <a:chExt cx="792000" cy="2050770"/>
          </a:xfrm>
        </p:grpSpPr>
        <p:grpSp>
          <p:nvGrpSpPr>
            <p:cNvPr id="28" name="Group 27"/>
            <p:cNvGrpSpPr/>
            <p:nvPr/>
          </p:nvGrpSpPr>
          <p:grpSpPr>
            <a:xfrm>
              <a:off x="3865478" y="4401327"/>
              <a:ext cx="792000" cy="792000"/>
              <a:chOff x="3640651" y="4916305"/>
              <a:chExt cx="792000" cy="792000"/>
            </a:xfrm>
          </p:grpSpPr>
          <p:sp>
            <p:nvSpPr>
              <p:cNvPr id="21" name="Rounded Rectangle 20"/>
              <p:cNvSpPr/>
              <p:nvPr/>
            </p:nvSpPr>
            <p:spPr>
              <a:xfrm>
                <a:off x="3640651" y="4916305"/>
                <a:ext cx="792000" cy="792000"/>
              </a:xfrm>
              <a:prstGeom prst="roundRect">
                <a:avLst/>
              </a:prstGeom>
              <a:ln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pic>
            <p:nvPicPr>
              <p:cNvPr id="11" name="Picture 10"/>
              <p:cNvPicPr>
                <a:picLocks noChangeAspect="1"/>
              </p:cNvPicPr>
              <p:nvPr/>
            </p:nvPicPr>
            <p:blipFill rotWithShape="1">
              <a:blip r:embed="rId9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lum contrast="50000"/>
                <a:extLst>
                  <a:ext uri="{BEBA8EAE-BF5A-486C-A8C5-ECC9F3942E4B}">
                    <a14:imgProps xmlns:a14="http://schemas.microsoft.com/office/drawing/2010/main">
                      <a14:imgLayer r:embed="rId10">
                        <a14:imgEffect>
                          <a14:sharpenSoften amount="100000"/>
                        </a14:imgEffect>
                        <a14:imgEffect>
                          <a14:brightnessContrast bright="29000" contrast="49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 rot="20886387" flipH="1">
                <a:off x="3676327" y="5124195"/>
                <a:ext cx="731732" cy="399313"/>
              </a:xfrm>
              <a:prstGeom prst="rect">
                <a:avLst/>
              </a:prstGeom>
            </p:spPr>
          </p:pic>
        </p:grpSp>
        <p:cxnSp>
          <p:nvCxnSpPr>
            <p:cNvPr id="42" name="Straight Arrow Connector 41"/>
            <p:cNvCxnSpPr/>
            <p:nvPr/>
          </p:nvCxnSpPr>
          <p:spPr>
            <a:xfrm flipV="1">
              <a:off x="4257717" y="3142557"/>
              <a:ext cx="0" cy="1258523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cxnSp>
        <p:nvCxnSpPr>
          <p:cNvPr id="43" name="Straight Arrow Connector 42"/>
          <p:cNvCxnSpPr/>
          <p:nvPr/>
        </p:nvCxnSpPr>
        <p:spPr>
          <a:xfrm>
            <a:off x="5949525" y="2829051"/>
            <a:ext cx="0" cy="39600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54" name="Group 53"/>
          <p:cNvGrpSpPr/>
          <p:nvPr/>
        </p:nvGrpSpPr>
        <p:grpSpPr>
          <a:xfrm>
            <a:off x="6426291" y="2030343"/>
            <a:ext cx="792000" cy="1187374"/>
            <a:chOff x="6426291" y="1415202"/>
            <a:chExt cx="792000" cy="1187374"/>
          </a:xfrm>
        </p:grpSpPr>
        <p:sp>
          <p:nvSpPr>
            <p:cNvPr id="24" name="Rounded Rectangle 23"/>
            <p:cNvSpPr/>
            <p:nvPr/>
          </p:nvSpPr>
          <p:spPr>
            <a:xfrm>
              <a:off x="6426291" y="1415202"/>
              <a:ext cx="792000" cy="792000"/>
            </a:xfrm>
            <a:prstGeom prst="roundRect">
              <a:avLst/>
            </a:prstGeom>
            <a:ln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48" name="Straight Arrow Connector 47"/>
            <p:cNvCxnSpPr/>
            <p:nvPr/>
          </p:nvCxnSpPr>
          <p:spPr>
            <a:xfrm>
              <a:off x="6822291" y="2206576"/>
              <a:ext cx="0" cy="396000"/>
            </a:xfrm>
            <a:prstGeom prst="straightConnector1">
              <a:avLst/>
            </a:prstGeom>
            <a:ln>
              <a:solidFill>
                <a:schemeClr val="bg1"/>
              </a:solidFill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cxnSp>
        <p:nvCxnSpPr>
          <p:cNvPr id="49" name="Straight Arrow Connector 48"/>
          <p:cNvCxnSpPr/>
          <p:nvPr/>
        </p:nvCxnSpPr>
        <p:spPr>
          <a:xfrm>
            <a:off x="9595971" y="2823506"/>
            <a:ext cx="0" cy="1476000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52" name="Group 51"/>
          <p:cNvGrpSpPr/>
          <p:nvPr/>
        </p:nvGrpSpPr>
        <p:grpSpPr>
          <a:xfrm>
            <a:off x="3628319" y="2022232"/>
            <a:ext cx="792000" cy="1598969"/>
            <a:chOff x="3017217" y="1367751"/>
            <a:chExt cx="792000" cy="1598969"/>
          </a:xfrm>
        </p:grpSpPr>
        <p:grpSp>
          <p:nvGrpSpPr>
            <p:cNvPr id="32" name="Group 31"/>
            <p:cNvGrpSpPr/>
            <p:nvPr/>
          </p:nvGrpSpPr>
          <p:grpSpPr>
            <a:xfrm>
              <a:off x="3017217" y="1367751"/>
              <a:ext cx="792000" cy="792000"/>
              <a:chOff x="4597075" y="4901466"/>
              <a:chExt cx="792000" cy="792000"/>
            </a:xfrm>
          </p:grpSpPr>
          <p:sp>
            <p:nvSpPr>
              <p:cNvPr id="22" name="Rounded Rectangle 21"/>
              <p:cNvSpPr/>
              <p:nvPr/>
            </p:nvSpPr>
            <p:spPr>
              <a:xfrm>
                <a:off x="4597075" y="4901466"/>
                <a:ext cx="792000" cy="792000"/>
              </a:xfrm>
              <a:prstGeom prst="roundRect">
                <a:avLst/>
              </a:prstGeom>
              <a:ln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pic>
            <p:nvPicPr>
              <p:cNvPr id="26" name="Content Placeholder 3"/>
              <p:cNvPicPr>
                <a:picLocks noChangeAspect="1"/>
              </p:cNvPicPr>
              <p:nvPr/>
            </p:nvPicPr>
            <p:blipFill rotWithShape="1">
              <a:blip r:embed="rId11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4612755" y="5131004"/>
                <a:ext cx="756000" cy="424715"/>
              </a:xfrm>
              <a:prstGeom prst="rect">
                <a:avLst/>
              </a:prstGeom>
            </p:spPr>
          </p:pic>
        </p:grpSp>
        <p:cxnSp>
          <p:nvCxnSpPr>
            <p:cNvPr id="50" name="Straight Arrow Connector 49"/>
            <p:cNvCxnSpPr/>
            <p:nvPr/>
          </p:nvCxnSpPr>
          <p:spPr>
            <a:xfrm flipH="1">
              <a:off x="3396348" y="2159751"/>
              <a:ext cx="3248" cy="806969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  <a:effectLst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61" name="Group 60"/>
          <p:cNvGrpSpPr/>
          <p:nvPr/>
        </p:nvGrpSpPr>
        <p:grpSpPr>
          <a:xfrm>
            <a:off x="7299346" y="2030343"/>
            <a:ext cx="792000" cy="1274832"/>
            <a:chOff x="7299346" y="1415202"/>
            <a:chExt cx="792000" cy="1274832"/>
          </a:xfrm>
        </p:grpSpPr>
        <p:grpSp>
          <p:nvGrpSpPr>
            <p:cNvPr id="55" name="Group 54"/>
            <p:cNvGrpSpPr/>
            <p:nvPr/>
          </p:nvGrpSpPr>
          <p:grpSpPr>
            <a:xfrm>
              <a:off x="7299346" y="1415202"/>
              <a:ext cx="792000" cy="1274832"/>
              <a:chOff x="6426291" y="1415202"/>
              <a:chExt cx="792000" cy="1274832"/>
            </a:xfrm>
          </p:grpSpPr>
          <p:sp>
            <p:nvSpPr>
              <p:cNvPr id="58" name="Rounded Rectangle 57"/>
              <p:cNvSpPr/>
              <p:nvPr/>
            </p:nvSpPr>
            <p:spPr>
              <a:xfrm>
                <a:off x="6426291" y="1415202"/>
                <a:ext cx="792000" cy="792000"/>
              </a:xfrm>
              <a:prstGeom prst="roundRect">
                <a:avLst/>
              </a:prstGeom>
              <a:ln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57" name="Straight Arrow Connector 56"/>
              <p:cNvCxnSpPr/>
              <p:nvPr/>
            </p:nvCxnSpPr>
            <p:spPr>
              <a:xfrm>
                <a:off x="6822291" y="2206576"/>
                <a:ext cx="0" cy="483458"/>
              </a:xfrm>
              <a:prstGeom prst="straightConnector1">
                <a:avLst/>
              </a:prstGeom>
              <a:ln>
                <a:solidFill>
                  <a:schemeClr val="bg1"/>
                </a:solidFill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pic>
          <p:nvPicPr>
            <p:cNvPr id="53" name="Content Placeholder 5"/>
            <p:cNvPicPr preferRelativeResize="0">
              <a:picLocks/>
            </p:cNvPicPr>
            <p:nvPr/>
          </p:nvPicPr>
          <p:blipFill rotWithShape="1">
            <a:blip r:embed="rId1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7317346" y="1436627"/>
              <a:ext cx="756000" cy="756000"/>
            </a:xfrm>
            <a:prstGeom prst="roundRect">
              <a:avLst/>
            </a:prstGeom>
          </p:spPr>
        </p:pic>
      </p:grp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756708" y="2052000"/>
            <a:ext cx="799367" cy="719015"/>
          </a:xfrm>
          <a:prstGeom prst="roundRect">
            <a:avLst>
              <a:gd name="adj" fmla="val 14493"/>
            </a:avLst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14" cstate="print">
            <a:clrChange>
              <a:clrFrom>
                <a:srgbClr val="CCD8EB"/>
              </a:clrFrom>
              <a:clrTo>
                <a:srgbClr val="CCD8EB">
                  <a:alpha val="0"/>
                </a:srgbClr>
              </a:clrTo>
            </a:clrChange>
            <a:lum contrast="2000"/>
            <a:extLst>
              <a:ext uri="{BEBA8EAE-BF5A-486C-A8C5-ECC9F3942E4B}">
                <a14:imgProps xmlns:a14="http://schemas.microsoft.com/office/drawing/2010/main">
                  <a14:imgLayer r:embed="rId15">
                    <a14:imgEffect>
                      <a14:brightnessContrast bright="9000" contrast="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452285" y="2052868"/>
            <a:ext cx="756000" cy="756000"/>
          </a:xfrm>
          <a:prstGeom prst="round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1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208515" y="2052000"/>
            <a:ext cx="760638" cy="756000"/>
          </a:xfrm>
          <a:prstGeom prst="roundRect">
            <a:avLst/>
          </a:prstGeom>
        </p:spPr>
      </p:pic>
    </p:spTree>
    <p:extLst>
      <p:ext uri="{BB962C8B-B14F-4D97-AF65-F5344CB8AC3E}">
        <p14:creationId xmlns:p14="http://schemas.microsoft.com/office/powerpoint/2010/main" val="1523930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3342" y="331470"/>
            <a:ext cx="10515600" cy="1325563"/>
          </a:xfrm>
        </p:spPr>
        <p:txBody>
          <a:bodyPr/>
          <a:lstStyle/>
          <a:p>
            <a:pPr algn="ctr"/>
            <a:r>
              <a:rPr lang="en-GB" dirty="0" smtClean="0">
                <a:solidFill>
                  <a:schemeClr val="accent5"/>
                </a:solidFill>
              </a:rPr>
              <a:t>☞ </a:t>
            </a:r>
            <a:r>
              <a:rPr lang="de-DE" dirty="0" smtClean="0">
                <a:latin typeface="Helvetica" pitchFamily="34" charset="0"/>
                <a:ea typeface="Helvetica Neue Thin"/>
                <a:cs typeface="Helvetica Neue Thin"/>
                <a:sym typeface="Helvetica Neue Thin"/>
              </a:rPr>
              <a:t>B</a:t>
            </a:r>
            <a:r>
              <a:rPr lang="en-US" dirty="0" err="1" smtClean="0">
                <a:latin typeface="Helvetica" pitchFamily="34" charset="0"/>
                <a:ea typeface="Helvetica Neue Thin"/>
                <a:cs typeface="Helvetica Neue Thin"/>
                <a:sym typeface="Helvetica Neue Thin"/>
              </a:rPr>
              <a:t>uild</a:t>
            </a:r>
            <a:r>
              <a:rPr lang="en-US" dirty="0" smtClean="0">
                <a:latin typeface="Helvetica" pitchFamily="34" charset="0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en-US" dirty="0">
                <a:latin typeface="Helvetica" pitchFamily="34" charset="0"/>
                <a:ea typeface="Helvetica Neue Thin"/>
                <a:cs typeface="Helvetica Neue Thin"/>
                <a:sym typeface="Helvetica Neue Thin"/>
              </a:rPr>
              <a:t>your own particle detector!</a:t>
            </a:r>
            <a:endParaRPr lang="en-GB" dirty="0">
              <a:latin typeface="Helvetica" pitchFamily="34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dirty="0" smtClean="0"/>
              <a:t>Tasks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Observe </a:t>
            </a:r>
            <a:r>
              <a:rPr lang="en-US" dirty="0"/>
              <a:t>your Cloud </a:t>
            </a:r>
            <a:r>
              <a:rPr lang="en-US" dirty="0" smtClean="0"/>
              <a:t>Chamber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Find the optimal torch position and the optimal observation position </a:t>
            </a:r>
            <a:endParaRPr lang="en-US" dirty="0" smtClean="0"/>
          </a:p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Describe </a:t>
            </a:r>
            <a:r>
              <a:rPr lang="en-US" dirty="0"/>
              <a:t>visible tracks (shape, length, width, </a:t>
            </a:r>
            <a:r>
              <a:rPr lang="en-US" dirty="0" smtClean="0"/>
              <a:t>…)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Discuss </a:t>
            </a:r>
            <a:r>
              <a:rPr lang="en-US" dirty="0"/>
              <a:t>the reason for these </a:t>
            </a:r>
            <a:r>
              <a:rPr lang="en-US" dirty="0" smtClean="0"/>
              <a:t>tracks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Count the number of tracks you can see for 1 minute, repeat this measurement 2 times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15151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73968" y="2854903"/>
            <a:ext cx="10151114" cy="3063524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3342" y="331470"/>
            <a:ext cx="10515600" cy="1325563"/>
          </a:xfrm>
        </p:spPr>
        <p:txBody>
          <a:bodyPr/>
          <a:lstStyle/>
          <a:p>
            <a:pPr algn="ctr"/>
            <a:r>
              <a:rPr lang="en-GB" dirty="0" smtClean="0">
                <a:solidFill>
                  <a:schemeClr val="accent5"/>
                </a:solidFill>
              </a:rPr>
              <a:t>☞ </a:t>
            </a:r>
            <a:r>
              <a:rPr lang="de-DE" dirty="0" err="1">
                <a:latin typeface="Helvetica" pitchFamily="34" charset="0"/>
                <a:ea typeface="Helvetica Neue Thin"/>
                <a:cs typeface="Helvetica Neue Thin"/>
                <a:sym typeface="Helvetica Neue Thin"/>
              </a:rPr>
              <a:t>Tidying</a:t>
            </a:r>
            <a:r>
              <a:rPr lang="de-DE" dirty="0">
                <a:latin typeface="Helvetica" pitchFamily="34" charset="0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de-DE" dirty="0" err="1">
                <a:latin typeface="Helvetica" pitchFamily="34" charset="0"/>
                <a:ea typeface="Helvetica Neue Thin"/>
                <a:cs typeface="Helvetica Neue Thin"/>
                <a:sym typeface="Helvetica Neue Thin"/>
              </a:rPr>
              <a:t>up</a:t>
            </a:r>
            <a:endParaRPr lang="en-GB" dirty="0">
              <a:latin typeface="Helvetica" pitchFamily="34" charset="0"/>
            </a:endParaRPr>
          </a:p>
        </p:txBody>
      </p:sp>
      <p:grpSp>
        <p:nvGrpSpPr>
          <p:cNvPr id="33" name="Group 32"/>
          <p:cNvGrpSpPr/>
          <p:nvPr/>
        </p:nvGrpSpPr>
        <p:grpSpPr>
          <a:xfrm>
            <a:off x="4743702" y="2029717"/>
            <a:ext cx="1584000" cy="792000"/>
            <a:chOff x="4684247" y="4949426"/>
            <a:chExt cx="1584000" cy="792000"/>
          </a:xfrm>
        </p:grpSpPr>
        <p:sp>
          <p:nvSpPr>
            <p:cNvPr id="23" name="Rounded Rectangle 22"/>
            <p:cNvSpPr/>
            <p:nvPr/>
          </p:nvSpPr>
          <p:spPr>
            <a:xfrm>
              <a:off x="4684247" y="4949426"/>
              <a:ext cx="1584000" cy="792000"/>
            </a:xfrm>
            <a:prstGeom prst="roundRect">
              <a:avLst/>
            </a:prstGeom>
            <a:ln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12" name="Picture 11"/>
            <p:cNvPicPr>
              <a:picLocks/>
            </p:cNvPicPr>
            <p:nvPr/>
          </p:nvPicPr>
          <p:blipFill rotWithShape="1">
            <a:blip r:embed="rId3" cstate="print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rightnessContrast bright="20000" contras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496620" y="4971709"/>
              <a:ext cx="756000" cy="756000"/>
            </a:xfrm>
            <a:prstGeom prst="roundRect">
              <a:avLst>
                <a:gd name="adj" fmla="val 14173"/>
              </a:avLst>
            </a:prstGeom>
          </p:spPr>
        </p:pic>
      </p:grpSp>
      <p:sp>
        <p:nvSpPr>
          <p:cNvPr id="25" name="Rounded Rectangle 24"/>
          <p:cNvSpPr/>
          <p:nvPr/>
        </p:nvSpPr>
        <p:spPr>
          <a:xfrm>
            <a:off x="9192834" y="2015021"/>
            <a:ext cx="792000" cy="792000"/>
          </a:xfrm>
          <a:prstGeom prst="round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44" name="Group 43"/>
          <p:cNvGrpSpPr/>
          <p:nvPr/>
        </p:nvGrpSpPr>
        <p:grpSpPr>
          <a:xfrm>
            <a:off x="1424819" y="4706840"/>
            <a:ext cx="792000" cy="2043727"/>
            <a:chOff x="1255112" y="3149600"/>
            <a:chExt cx="792000" cy="2043727"/>
          </a:xfrm>
        </p:grpSpPr>
        <p:grpSp>
          <p:nvGrpSpPr>
            <p:cNvPr id="31" name="Group 30"/>
            <p:cNvGrpSpPr/>
            <p:nvPr/>
          </p:nvGrpSpPr>
          <p:grpSpPr>
            <a:xfrm>
              <a:off x="1255112" y="4401327"/>
              <a:ext cx="792000" cy="792000"/>
              <a:chOff x="394842" y="4898424"/>
              <a:chExt cx="792000" cy="792000"/>
            </a:xfrm>
          </p:grpSpPr>
          <p:sp>
            <p:nvSpPr>
              <p:cNvPr id="6" name="Rounded Rectangle 5"/>
              <p:cNvSpPr/>
              <p:nvPr/>
            </p:nvSpPr>
            <p:spPr>
              <a:xfrm>
                <a:off x="394842" y="4898424"/>
                <a:ext cx="792000" cy="792000"/>
              </a:xfrm>
              <a:prstGeom prst="roundRect">
                <a:avLst/>
              </a:prstGeom>
              <a:ln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pic>
            <p:nvPicPr>
              <p:cNvPr id="17" name="Picture 16"/>
              <p:cNvPicPr>
                <a:picLocks noChangeAspect="1"/>
              </p:cNvPicPr>
              <p:nvPr/>
            </p:nvPicPr>
            <p:blipFill>
              <a:blip r:embed="rId5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94842" y="5063056"/>
                <a:ext cx="785638" cy="452023"/>
              </a:xfrm>
              <a:prstGeom prst="ellipse">
                <a:avLst/>
              </a:prstGeom>
            </p:spPr>
          </p:pic>
        </p:grpSp>
        <p:cxnSp>
          <p:nvCxnSpPr>
            <p:cNvPr id="37" name="Straight Arrow Connector 36"/>
            <p:cNvCxnSpPr>
              <a:stCxn id="6" idx="0"/>
            </p:cNvCxnSpPr>
            <p:nvPr/>
          </p:nvCxnSpPr>
          <p:spPr>
            <a:xfrm flipV="1">
              <a:off x="1651112" y="3149600"/>
              <a:ext cx="0" cy="1251727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45" name="Group 44"/>
          <p:cNvGrpSpPr/>
          <p:nvPr/>
        </p:nvGrpSpPr>
        <p:grpSpPr>
          <a:xfrm>
            <a:off x="2295322" y="4706840"/>
            <a:ext cx="792000" cy="2050523"/>
            <a:chOff x="2125615" y="3149600"/>
            <a:chExt cx="792000" cy="2050523"/>
          </a:xfrm>
        </p:grpSpPr>
        <p:grpSp>
          <p:nvGrpSpPr>
            <p:cNvPr id="30" name="Group 29"/>
            <p:cNvGrpSpPr/>
            <p:nvPr/>
          </p:nvGrpSpPr>
          <p:grpSpPr>
            <a:xfrm>
              <a:off x="2125615" y="4408123"/>
              <a:ext cx="792000" cy="792000"/>
              <a:chOff x="1716597" y="4927851"/>
              <a:chExt cx="792000" cy="792000"/>
            </a:xfrm>
          </p:grpSpPr>
          <p:sp>
            <p:nvSpPr>
              <p:cNvPr id="18" name="Rounded Rectangle 17"/>
              <p:cNvSpPr/>
              <p:nvPr/>
            </p:nvSpPr>
            <p:spPr>
              <a:xfrm>
                <a:off x="1716597" y="4927851"/>
                <a:ext cx="792000" cy="792000"/>
              </a:xfrm>
              <a:prstGeom prst="roundRect">
                <a:avLst/>
              </a:prstGeom>
              <a:ln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pic>
            <p:nvPicPr>
              <p:cNvPr id="8" name="Picture 7"/>
              <p:cNvPicPr>
                <a:picLocks noChangeAspect="1"/>
              </p:cNvPicPr>
              <p:nvPr/>
            </p:nvPicPr>
            <p:blipFill>
              <a:blip r:embed="rId6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731793" y="5185791"/>
                <a:ext cx="776804" cy="329288"/>
              </a:xfrm>
              <a:prstGeom prst="rect">
                <a:avLst/>
              </a:prstGeom>
            </p:spPr>
          </p:pic>
        </p:grpSp>
        <p:cxnSp>
          <p:nvCxnSpPr>
            <p:cNvPr id="40" name="Straight Arrow Connector 39"/>
            <p:cNvCxnSpPr>
              <a:stCxn id="18" idx="0"/>
            </p:cNvCxnSpPr>
            <p:nvPr/>
          </p:nvCxnSpPr>
          <p:spPr>
            <a:xfrm flipV="1">
              <a:off x="2521615" y="3149600"/>
              <a:ext cx="0" cy="1258523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46" name="Group 45"/>
          <p:cNvGrpSpPr/>
          <p:nvPr/>
        </p:nvGrpSpPr>
        <p:grpSpPr>
          <a:xfrm>
            <a:off x="3165825" y="4699797"/>
            <a:ext cx="792000" cy="2050770"/>
            <a:chOff x="2996118" y="3142557"/>
            <a:chExt cx="792000" cy="2050770"/>
          </a:xfrm>
        </p:grpSpPr>
        <p:grpSp>
          <p:nvGrpSpPr>
            <p:cNvPr id="29" name="Group 28"/>
            <p:cNvGrpSpPr/>
            <p:nvPr/>
          </p:nvGrpSpPr>
          <p:grpSpPr>
            <a:xfrm>
              <a:off x="2996118" y="4401327"/>
              <a:ext cx="792000" cy="792000"/>
              <a:chOff x="2663759" y="4914557"/>
              <a:chExt cx="792000" cy="792000"/>
            </a:xfrm>
          </p:grpSpPr>
          <p:sp>
            <p:nvSpPr>
              <p:cNvPr id="19" name="Rounded Rectangle 18"/>
              <p:cNvSpPr/>
              <p:nvPr/>
            </p:nvSpPr>
            <p:spPr>
              <a:xfrm>
                <a:off x="2663759" y="4914557"/>
                <a:ext cx="792000" cy="792000"/>
              </a:xfrm>
              <a:prstGeom prst="roundRect">
                <a:avLst/>
              </a:prstGeom>
              <a:ln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pic>
            <p:nvPicPr>
              <p:cNvPr id="10" name="Picture 9"/>
              <p:cNvPicPr>
                <a:picLocks noChangeAspect="1"/>
              </p:cNvPicPr>
              <p:nvPr/>
            </p:nvPicPr>
            <p:blipFill rotWithShape="1">
              <a:blip r:embed="rId7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lum contrast="50000"/>
                <a:extLst>
                  <a:ext uri="{BEBA8EAE-BF5A-486C-A8C5-ECC9F3942E4B}">
                    <a14:imgProps xmlns:a14="http://schemas.microsoft.com/office/drawing/2010/main">
                      <a14:imgLayer r:embed="rId8">
                        <a14:imgEffect>
                          <a14:sharpenSoften amount="100000"/>
                        </a14:imgEffect>
                        <a14:imgEffect>
                          <a14:brightnessContrast bright="29000" contrast="49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 rot="463726">
                <a:off x="2702689" y="5137125"/>
                <a:ext cx="709262" cy="360457"/>
              </a:xfrm>
              <a:prstGeom prst="rect">
                <a:avLst/>
              </a:prstGeom>
            </p:spPr>
          </p:pic>
        </p:grpSp>
        <p:cxnSp>
          <p:nvCxnSpPr>
            <p:cNvPr id="41" name="Straight Arrow Connector 40"/>
            <p:cNvCxnSpPr/>
            <p:nvPr/>
          </p:nvCxnSpPr>
          <p:spPr>
            <a:xfrm flipV="1">
              <a:off x="3389679" y="3142557"/>
              <a:ext cx="0" cy="1258523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47" name="Group 46"/>
          <p:cNvGrpSpPr/>
          <p:nvPr/>
        </p:nvGrpSpPr>
        <p:grpSpPr>
          <a:xfrm>
            <a:off x="4035185" y="4699797"/>
            <a:ext cx="792000" cy="2050770"/>
            <a:chOff x="3865478" y="3142557"/>
            <a:chExt cx="792000" cy="2050770"/>
          </a:xfrm>
        </p:grpSpPr>
        <p:grpSp>
          <p:nvGrpSpPr>
            <p:cNvPr id="28" name="Group 27"/>
            <p:cNvGrpSpPr/>
            <p:nvPr/>
          </p:nvGrpSpPr>
          <p:grpSpPr>
            <a:xfrm>
              <a:off x="3865478" y="4401327"/>
              <a:ext cx="792000" cy="792000"/>
              <a:chOff x="3640651" y="4916305"/>
              <a:chExt cx="792000" cy="792000"/>
            </a:xfrm>
          </p:grpSpPr>
          <p:sp>
            <p:nvSpPr>
              <p:cNvPr id="21" name="Rounded Rectangle 20"/>
              <p:cNvSpPr/>
              <p:nvPr/>
            </p:nvSpPr>
            <p:spPr>
              <a:xfrm>
                <a:off x="3640651" y="4916305"/>
                <a:ext cx="792000" cy="792000"/>
              </a:xfrm>
              <a:prstGeom prst="roundRect">
                <a:avLst/>
              </a:prstGeom>
              <a:ln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pic>
            <p:nvPicPr>
              <p:cNvPr id="11" name="Picture 10"/>
              <p:cNvPicPr>
                <a:picLocks noChangeAspect="1"/>
              </p:cNvPicPr>
              <p:nvPr/>
            </p:nvPicPr>
            <p:blipFill rotWithShape="1">
              <a:blip r:embed="rId9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lum contrast="50000"/>
                <a:extLst>
                  <a:ext uri="{BEBA8EAE-BF5A-486C-A8C5-ECC9F3942E4B}">
                    <a14:imgProps xmlns:a14="http://schemas.microsoft.com/office/drawing/2010/main">
                      <a14:imgLayer r:embed="rId10">
                        <a14:imgEffect>
                          <a14:sharpenSoften amount="100000"/>
                        </a14:imgEffect>
                        <a14:imgEffect>
                          <a14:brightnessContrast bright="29000" contrast="49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 rot="20886387" flipH="1">
                <a:off x="3676327" y="5124195"/>
                <a:ext cx="731732" cy="399313"/>
              </a:xfrm>
              <a:prstGeom prst="rect">
                <a:avLst/>
              </a:prstGeom>
            </p:spPr>
          </p:pic>
        </p:grpSp>
        <p:cxnSp>
          <p:nvCxnSpPr>
            <p:cNvPr id="42" name="Straight Arrow Connector 41"/>
            <p:cNvCxnSpPr/>
            <p:nvPr/>
          </p:nvCxnSpPr>
          <p:spPr>
            <a:xfrm flipV="1">
              <a:off x="4257717" y="3142557"/>
              <a:ext cx="0" cy="1258523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cxnSp>
        <p:nvCxnSpPr>
          <p:cNvPr id="43" name="Straight Arrow Connector 42"/>
          <p:cNvCxnSpPr/>
          <p:nvPr/>
        </p:nvCxnSpPr>
        <p:spPr>
          <a:xfrm>
            <a:off x="5949525" y="2829051"/>
            <a:ext cx="0" cy="39600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54" name="Group 53"/>
          <p:cNvGrpSpPr/>
          <p:nvPr/>
        </p:nvGrpSpPr>
        <p:grpSpPr>
          <a:xfrm>
            <a:off x="6426291" y="2030343"/>
            <a:ext cx="792000" cy="1187374"/>
            <a:chOff x="6426291" y="1415202"/>
            <a:chExt cx="792000" cy="1187374"/>
          </a:xfrm>
        </p:grpSpPr>
        <p:sp>
          <p:nvSpPr>
            <p:cNvPr id="24" name="Rounded Rectangle 23"/>
            <p:cNvSpPr/>
            <p:nvPr/>
          </p:nvSpPr>
          <p:spPr>
            <a:xfrm>
              <a:off x="6426291" y="1415202"/>
              <a:ext cx="792000" cy="792000"/>
            </a:xfrm>
            <a:prstGeom prst="roundRect">
              <a:avLst/>
            </a:prstGeom>
            <a:ln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48" name="Straight Arrow Connector 47"/>
            <p:cNvCxnSpPr/>
            <p:nvPr/>
          </p:nvCxnSpPr>
          <p:spPr>
            <a:xfrm>
              <a:off x="6822291" y="2206576"/>
              <a:ext cx="0" cy="396000"/>
            </a:xfrm>
            <a:prstGeom prst="straightConnector1">
              <a:avLst/>
            </a:prstGeom>
            <a:ln>
              <a:solidFill>
                <a:schemeClr val="bg1"/>
              </a:solidFill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cxnSp>
        <p:nvCxnSpPr>
          <p:cNvPr id="49" name="Straight Arrow Connector 48"/>
          <p:cNvCxnSpPr/>
          <p:nvPr/>
        </p:nvCxnSpPr>
        <p:spPr>
          <a:xfrm>
            <a:off x="9595971" y="2823506"/>
            <a:ext cx="0" cy="1476000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52" name="Group 51"/>
          <p:cNvGrpSpPr/>
          <p:nvPr/>
        </p:nvGrpSpPr>
        <p:grpSpPr>
          <a:xfrm>
            <a:off x="3628319" y="2022232"/>
            <a:ext cx="792000" cy="1598969"/>
            <a:chOff x="3017217" y="1367751"/>
            <a:chExt cx="792000" cy="1598969"/>
          </a:xfrm>
        </p:grpSpPr>
        <p:grpSp>
          <p:nvGrpSpPr>
            <p:cNvPr id="32" name="Group 31"/>
            <p:cNvGrpSpPr/>
            <p:nvPr/>
          </p:nvGrpSpPr>
          <p:grpSpPr>
            <a:xfrm>
              <a:off x="3017217" y="1367751"/>
              <a:ext cx="792000" cy="792000"/>
              <a:chOff x="4597075" y="4901466"/>
              <a:chExt cx="792000" cy="792000"/>
            </a:xfrm>
          </p:grpSpPr>
          <p:sp>
            <p:nvSpPr>
              <p:cNvPr id="22" name="Rounded Rectangle 21"/>
              <p:cNvSpPr/>
              <p:nvPr/>
            </p:nvSpPr>
            <p:spPr>
              <a:xfrm>
                <a:off x="4597075" y="4901466"/>
                <a:ext cx="792000" cy="792000"/>
              </a:xfrm>
              <a:prstGeom prst="roundRect">
                <a:avLst/>
              </a:prstGeom>
              <a:ln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pic>
            <p:nvPicPr>
              <p:cNvPr id="26" name="Content Placeholder 3"/>
              <p:cNvPicPr>
                <a:picLocks noChangeAspect="1"/>
              </p:cNvPicPr>
              <p:nvPr/>
            </p:nvPicPr>
            <p:blipFill rotWithShape="1">
              <a:blip r:embed="rId11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4612755" y="5131004"/>
                <a:ext cx="756000" cy="424715"/>
              </a:xfrm>
              <a:prstGeom prst="rect">
                <a:avLst/>
              </a:prstGeom>
            </p:spPr>
          </p:pic>
        </p:grpSp>
        <p:cxnSp>
          <p:nvCxnSpPr>
            <p:cNvPr id="50" name="Straight Arrow Connector 49"/>
            <p:cNvCxnSpPr/>
            <p:nvPr/>
          </p:nvCxnSpPr>
          <p:spPr>
            <a:xfrm flipH="1">
              <a:off x="3396348" y="2159751"/>
              <a:ext cx="3248" cy="806969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  <a:effectLst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61" name="Group 60"/>
          <p:cNvGrpSpPr/>
          <p:nvPr/>
        </p:nvGrpSpPr>
        <p:grpSpPr>
          <a:xfrm>
            <a:off x="7299346" y="2030343"/>
            <a:ext cx="792000" cy="1274832"/>
            <a:chOff x="7299346" y="1415202"/>
            <a:chExt cx="792000" cy="1274832"/>
          </a:xfrm>
        </p:grpSpPr>
        <p:grpSp>
          <p:nvGrpSpPr>
            <p:cNvPr id="55" name="Group 54"/>
            <p:cNvGrpSpPr/>
            <p:nvPr/>
          </p:nvGrpSpPr>
          <p:grpSpPr>
            <a:xfrm>
              <a:off x="7299346" y="1415202"/>
              <a:ext cx="792000" cy="1274832"/>
              <a:chOff x="6426291" y="1415202"/>
              <a:chExt cx="792000" cy="1274832"/>
            </a:xfrm>
          </p:grpSpPr>
          <p:sp>
            <p:nvSpPr>
              <p:cNvPr id="58" name="Rounded Rectangle 57"/>
              <p:cNvSpPr/>
              <p:nvPr/>
            </p:nvSpPr>
            <p:spPr>
              <a:xfrm>
                <a:off x="6426291" y="1415202"/>
                <a:ext cx="792000" cy="792000"/>
              </a:xfrm>
              <a:prstGeom prst="roundRect">
                <a:avLst/>
              </a:prstGeom>
              <a:ln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57" name="Straight Arrow Connector 56"/>
              <p:cNvCxnSpPr/>
              <p:nvPr/>
            </p:nvCxnSpPr>
            <p:spPr>
              <a:xfrm>
                <a:off x="6822291" y="2206576"/>
                <a:ext cx="0" cy="483458"/>
              </a:xfrm>
              <a:prstGeom prst="straightConnector1">
                <a:avLst/>
              </a:prstGeom>
              <a:ln>
                <a:solidFill>
                  <a:schemeClr val="bg1"/>
                </a:solidFill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pic>
          <p:nvPicPr>
            <p:cNvPr id="53" name="Content Placeholder 5"/>
            <p:cNvPicPr preferRelativeResize="0">
              <a:picLocks/>
            </p:cNvPicPr>
            <p:nvPr/>
          </p:nvPicPr>
          <p:blipFill rotWithShape="1">
            <a:blip r:embed="rId1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7317346" y="1436627"/>
              <a:ext cx="756000" cy="756000"/>
            </a:xfrm>
            <a:prstGeom prst="roundRect">
              <a:avLst/>
            </a:prstGeom>
          </p:spPr>
        </p:pic>
      </p:grp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756708" y="2052000"/>
            <a:ext cx="799367" cy="719015"/>
          </a:xfrm>
          <a:prstGeom prst="roundRect">
            <a:avLst>
              <a:gd name="adj" fmla="val 14493"/>
            </a:avLst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14" cstate="print">
            <a:clrChange>
              <a:clrFrom>
                <a:srgbClr val="CCD8EB"/>
              </a:clrFrom>
              <a:clrTo>
                <a:srgbClr val="CCD8EB">
                  <a:alpha val="0"/>
                </a:srgbClr>
              </a:clrTo>
            </a:clrChange>
            <a:lum contrast="2000"/>
            <a:extLst>
              <a:ext uri="{BEBA8EAE-BF5A-486C-A8C5-ECC9F3942E4B}">
                <a14:imgProps xmlns:a14="http://schemas.microsoft.com/office/drawing/2010/main">
                  <a14:imgLayer r:embed="rId15">
                    <a14:imgEffect>
                      <a14:brightnessContrast bright="9000" contrast="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452285" y="2052868"/>
            <a:ext cx="756000" cy="756000"/>
          </a:xfrm>
          <a:prstGeom prst="round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1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208515" y="2052000"/>
            <a:ext cx="760638" cy="756000"/>
          </a:xfrm>
          <a:prstGeom prst="roundRect">
            <a:avLst/>
          </a:prstGeom>
        </p:spPr>
      </p:pic>
      <p:grpSp>
        <p:nvGrpSpPr>
          <p:cNvPr id="56" name="Group 55"/>
          <p:cNvGrpSpPr/>
          <p:nvPr/>
        </p:nvGrpSpPr>
        <p:grpSpPr>
          <a:xfrm>
            <a:off x="5538075" y="4156364"/>
            <a:ext cx="2157270" cy="2612754"/>
            <a:chOff x="3865477" y="3142557"/>
            <a:chExt cx="1425656" cy="2066900"/>
          </a:xfrm>
        </p:grpSpPr>
        <p:cxnSp>
          <p:nvCxnSpPr>
            <p:cNvPr id="60" name="Straight Arrow Connector 59"/>
            <p:cNvCxnSpPr/>
            <p:nvPr/>
          </p:nvCxnSpPr>
          <p:spPr>
            <a:xfrm flipV="1">
              <a:off x="4257717" y="3142557"/>
              <a:ext cx="0" cy="1258523"/>
            </a:xfrm>
            <a:prstGeom prst="straightConnector1">
              <a:avLst/>
            </a:prstGeom>
            <a:ln>
              <a:solidFill>
                <a:schemeClr val="accent5"/>
              </a:solidFill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59" name="Rounded Rectangle 58"/>
            <p:cNvSpPr/>
            <p:nvPr/>
          </p:nvSpPr>
          <p:spPr>
            <a:xfrm>
              <a:off x="3865477" y="4059027"/>
              <a:ext cx="1425656" cy="1150430"/>
            </a:xfrm>
            <a:prstGeom prst="roundRect">
              <a:avLst/>
            </a:prstGeom>
            <a:ln>
              <a:solidFill>
                <a:schemeClr val="accent5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pic>
        <p:nvPicPr>
          <p:cNvPr id="65" name="Picture 64"/>
          <p:cNvPicPr>
            <a:picLocks noChangeAspect="1"/>
          </p:cNvPicPr>
          <p:nvPr/>
        </p:nvPicPr>
        <p:blipFill rotWithShape="1">
          <a:blip r:embed="rId1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876" r="-1"/>
          <a:stretch/>
        </p:blipFill>
        <p:spPr>
          <a:xfrm>
            <a:off x="5535701" y="5333765"/>
            <a:ext cx="2159644" cy="1422058"/>
          </a:xfrm>
          <a:prstGeom prst="round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580124" y="5192175"/>
            <a:ext cx="986444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1500" dirty="0" smtClean="0">
                <a:solidFill>
                  <a:schemeClr val="accent5"/>
                </a:solidFill>
              </a:rPr>
              <a:t>!</a:t>
            </a:r>
            <a:endParaRPr lang="en-GB" sz="11500" dirty="0">
              <a:solidFill>
                <a:schemeClr val="accent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5303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/>
            <a:r>
              <a:rPr lang="de-DE" dirty="0" err="1">
                <a:ea typeface="Helvetica Neue Thin"/>
                <a:cs typeface="Helvetica Neue Thin"/>
                <a:sym typeface="Helvetica Neue Thin"/>
              </a:rPr>
              <a:t>Discussion</a:t>
            </a:r>
            <a:r>
              <a:rPr lang="de-DE" dirty="0"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de-DE" dirty="0" err="1">
                <a:ea typeface="Helvetica Neue Thin"/>
                <a:cs typeface="Helvetica Neue Thin"/>
                <a:sym typeface="Helvetica Neue Thin"/>
              </a:rPr>
              <a:t>and</a:t>
            </a:r>
            <a:r>
              <a:rPr lang="de-DE" dirty="0"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de-DE" dirty="0" err="1">
                <a:ea typeface="Helvetica Neue Thin"/>
                <a:cs typeface="Helvetica Neue Thin"/>
                <a:sym typeface="Helvetica Neue Thin"/>
              </a:rPr>
              <a:t>explanations</a:t>
            </a:r>
            <a:endParaRPr lang="de-DE" dirty="0">
              <a:ea typeface="Helvetica Neue Thin"/>
              <a:cs typeface="Helvetica Neue Thin"/>
              <a:sym typeface="Helvetica Neue Thin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r>
              <a:rPr lang="en-US" dirty="0" smtClean="0"/>
              <a:t>Whiteboard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73512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Additional Material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7371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 sz="5500"/>
            </a:lvl1pPr>
          </a:lstStyle>
          <a:p>
            <a:pPr lvl="0">
              <a:defRPr sz="1800"/>
            </a:pPr>
            <a:r>
              <a:rPr sz="3867" dirty="0"/>
              <a:t>Air Shower Simulation</a:t>
            </a:r>
          </a:p>
        </p:txBody>
      </p:sp>
      <p:sp>
        <p:nvSpPr>
          <p:cNvPr id="2" name="Rectangle 1"/>
          <p:cNvSpPr/>
          <p:nvPr/>
        </p:nvSpPr>
        <p:spPr>
          <a:xfrm>
            <a:off x="6813106" y="6306844"/>
            <a:ext cx="514243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/>
              <a:t>http://th.physik.uni-frankfurt.de/~drescher/CASSIM/</a:t>
            </a: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342900" y="1715589"/>
            <a:ext cx="11517923" cy="21852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Helvetica" pitchFamily="34" charset="0"/>
              </a:rPr>
              <a:t>Cosmic Ray Air Shower Pictures</a:t>
            </a:r>
            <a:r>
              <a:rPr kumimoji="0" lang="en-US" alt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Helvetica" pitchFamily="34" charset="0"/>
              </a:rPr>
              <a:t/>
            </a:r>
            <a:br>
              <a:rPr kumimoji="0" lang="en-US" alt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Helvetica" pitchFamily="34" charset="0"/>
              </a:rPr>
            </a:br>
            <a: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Helvetica" pitchFamily="34" charset="0"/>
              </a:rPr>
              <a:t>by H.-J. </a:t>
            </a:r>
            <a:r>
              <a:rPr kumimoji="0" lang="en-US" altLang="en-US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Helvetica" pitchFamily="34" charset="0"/>
              </a:rPr>
              <a:t>Drescher</a:t>
            </a:r>
            <a: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Helvetica" pitchFamily="34" charset="0"/>
              </a:rPr>
              <a:t> </a:t>
            </a:r>
            <a: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Helvetica" pitchFamily="34" charset="0"/>
                <a:hlinkClick r:id="rId2"/>
              </a:rPr>
              <a:t>drescher@th.physik.uni-frankfurt.de</a:t>
            </a:r>
            <a: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Helvetica" pitchFamily="34" charset="0"/>
              </a:rPr>
              <a:t>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/>
            </a:r>
            <a:b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Air showers are cascades of secondary particles induced in the atmosphere by high energy cosmic rays. What you see here is a </a:t>
            </a:r>
            <a:r>
              <a:rPr kumimoji="0" lang="en-US" altLang="en-US" sz="18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visualisation</a:t>
            </a:r>
            <a:r>
              <a:rPr kumimoji="0" lang="en-US" altLang="en-US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of realistic simulations of these showers</a:t>
            </a:r>
            <a: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. Of course, not all of the particles in a shower are displayed, there are far too many! The </a:t>
            </a:r>
            <a:r>
              <a:rPr kumimoji="0" lang="en-US" altLang="en-US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fraction displayed here is about 1e-6</a:t>
            </a:r>
            <a: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, sampled with a </a:t>
            </a:r>
            <a:r>
              <a:rPr kumimoji="0" lang="en-US" altLang="en-US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thinning algorithm</a:t>
            </a:r>
            <a: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. </a:t>
            </a:r>
          </a:p>
        </p:txBody>
      </p:sp>
      <p:pic>
        <p:nvPicPr>
          <p:cNvPr id="8" name="Screen Shot 2013-11-21 at 15.22.01.pn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269631" y="4698630"/>
            <a:ext cx="2778370" cy="1977546"/>
          </a:xfrm>
          <a:prstGeom prst="rect">
            <a:avLst/>
          </a:prstGeom>
          <a:ln w="12700">
            <a:miter lim="400000"/>
          </a:ln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70579" y="3968516"/>
            <a:ext cx="3027485" cy="22706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05521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" name="Screen Shot 2013-11-21 at 15.22.01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69631" y="4698630"/>
            <a:ext cx="2778370" cy="1977546"/>
          </a:xfrm>
          <a:prstGeom prst="rect">
            <a:avLst/>
          </a:prstGeom>
          <a:ln w="12700">
            <a:miter lim="400000"/>
          </a:ln>
        </p:spPr>
      </p:pic>
      <p:pic>
        <p:nvPicPr>
          <p:cNvPr id="83" name="ny-1.jp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3048001" y="631"/>
            <a:ext cx="9143999" cy="6858000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31194858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" name="Screen Shot 2013-11-21 at 15.22.01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69631" y="4698630"/>
            <a:ext cx="2778370" cy="1977546"/>
          </a:xfrm>
          <a:prstGeom prst="rect">
            <a:avLst/>
          </a:prstGeom>
          <a:ln w="12700">
            <a:miter lim="400000"/>
          </a:ln>
        </p:spPr>
      </p:pic>
      <p:pic>
        <p:nvPicPr>
          <p:cNvPr id="4" name="ny-2.jp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3048001" y="0"/>
            <a:ext cx="9143999" cy="6858000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4233885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Bags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825625"/>
            <a:ext cx="2053112" cy="4351338"/>
          </a:xfrm>
        </p:spPr>
        <p:txBody>
          <a:bodyPr/>
          <a:lstStyle/>
          <a:p>
            <a:pPr marL="0" indent="0" algn="r">
              <a:buNone/>
            </a:pPr>
            <a:r>
              <a:rPr lang="en-US" dirty="0" smtClean="0"/>
              <a:t>To avoid collisions, please place your bags and jackets in the designated shelf!</a:t>
            </a:r>
            <a:endParaRPr lang="en-GB" dirty="0"/>
          </a:p>
        </p:txBody>
      </p:sp>
      <p:grpSp>
        <p:nvGrpSpPr>
          <p:cNvPr id="4" name="Group 3"/>
          <p:cNvGrpSpPr/>
          <p:nvPr/>
        </p:nvGrpSpPr>
        <p:grpSpPr>
          <a:xfrm>
            <a:off x="2793037" y="1621912"/>
            <a:ext cx="6532902" cy="4738256"/>
            <a:chOff x="1384972" y="988867"/>
            <a:chExt cx="6532902" cy="4738256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10800000">
              <a:off x="1384972" y="988868"/>
              <a:ext cx="6532902" cy="4738255"/>
            </a:xfrm>
            <a:prstGeom prst="rect">
              <a:avLst/>
            </a:prstGeom>
          </p:spPr>
        </p:pic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119617" y="988867"/>
              <a:ext cx="798257" cy="913514"/>
            </a:xfrm>
            <a:prstGeom prst="rect">
              <a:avLst/>
            </a:prstGeom>
          </p:spPr>
        </p:pic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334490" y="988868"/>
              <a:ext cx="429491" cy="214075"/>
            </a:xfrm>
            <a:prstGeom prst="rect">
              <a:avLst/>
            </a:prstGeom>
          </p:spPr>
        </p:pic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5400000">
              <a:off x="6742513" y="3710361"/>
              <a:ext cx="429491" cy="214075"/>
            </a:xfrm>
            <a:prstGeom prst="rect">
              <a:avLst/>
            </a:prstGeom>
          </p:spPr>
        </p:pic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5400000">
              <a:off x="6797565" y="3373205"/>
              <a:ext cx="246186" cy="246186"/>
            </a:xfrm>
            <a:prstGeom prst="rect">
              <a:avLst/>
            </a:prstGeom>
          </p:spPr>
        </p:pic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6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16200000">
              <a:off x="1951318" y="2271866"/>
              <a:ext cx="145613" cy="127412"/>
            </a:xfrm>
            <a:prstGeom prst="rect">
              <a:avLst/>
            </a:prstGeom>
          </p:spPr>
        </p:pic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7" cstate="print">
              <a:lum bright="1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5400000">
              <a:off x="7054917" y="3459674"/>
              <a:ext cx="449657" cy="211339"/>
            </a:xfrm>
            <a:prstGeom prst="rect">
              <a:avLst/>
            </a:prstGeom>
          </p:spPr>
        </p:pic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7" cstate="print">
              <a:lum bright="1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5400000" flipH="1">
              <a:off x="7054918" y="3903385"/>
              <a:ext cx="449657" cy="211339"/>
            </a:xfrm>
            <a:prstGeom prst="rect">
              <a:avLst/>
            </a:prstGeom>
          </p:spPr>
        </p:pic>
      </p:grpSp>
      <p:sp>
        <p:nvSpPr>
          <p:cNvPr id="13" name="Rectangle 12"/>
          <p:cNvSpPr/>
          <p:nvPr/>
        </p:nvSpPr>
        <p:spPr>
          <a:xfrm>
            <a:off x="7951630" y="2895810"/>
            <a:ext cx="180000" cy="815078"/>
          </a:xfrm>
          <a:prstGeom prst="rect">
            <a:avLst/>
          </a:prstGeom>
          <a:solidFill>
            <a:schemeClr val="bg1">
              <a:lumMod val="75000"/>
            </a:schemeClr>
          </a:solidFill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032820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" name="Screen Shot 2013-11-21 at 15.22.01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69631" y="4698630"/>
            <a:ext cx="2778370" cy="1977546"/>
          </a:xfrm>
          <a:prstGeom prst="rect">
            <a:avLst/>
          </a:prstGeom>
          <a:ln w="12700">
            <a:miter lim="400000"/>
          </a:ln>
        </p:spPr>
      </p:pic>
      <p:pic>
        <p:nvPicPr>
          <p:cNvPr id="5" name="ny-3.jp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3048001" y="0"/>
            <a:ext cx="9143999" cy="6858000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28699469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" name="Screen Shot 2013-11-21 at 15.22.01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69631" y="4698630"/>
            <a:ext cx="2778370" cy="1977546"/>
          </a:xfrm>
          <a:prstGeom prst="rect">
            <a:avLst/>
          </a:prstGeom>
          <a:ln w="12700">
            <a:miter lim="400000"/>
          </a:ln>
        </p:spPr>
      </p:pic>
      <p:pic>
        <p:nvPicPr>
          <p:cNvPr id="4" name="ny-4.jp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3048001" y="0"/>
            <a:ext cx="9143999" cy="6858000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18326959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" name="Screen Shot 2013-11-21 at 15.22.01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69631" y="4698630"/>
            <a:ext cx="2778370" cy="1977546"/>
          </a:xfrm>
          <a:prstGeom prst="rect">
            <a:avLst/>
          </a:prstGeom>
          <a:ln w="12700">
            <a:miter lim="400000"/>
          </a:ln>
        </p:spPr>
      </p:pic>
      <p:pic>
        <p:nvPicPr>
          <p:cNvPr id="5" name="ny-5.jp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3048002" y="0"/>
            <a:ext cx="9143998" cy="6858000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20857545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" name="Screen Shot 2013-11-21 at 15.22.01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69631" y="4698630"/>
            <a:ext cx="2778370" cy="1977546"/>
          </a:xfrm>
          <a:prstGeom prst="rect">
            <a:avLst/>
          </a:prstGeom>
          <a:ln w="12700">
            <a:miter lim="400000"/>
          </a:ln>
        </p:spPr>
      </p:pic>
      <p:pic>
        <p:nvPicPr>
          <p:cNvPr id="4" name="ny-6.jp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3048001" y="0"/>
            <a:ext cx="9143999" cy="6858000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13557140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" name="Screen Shot 2013-11-21 at 15.22.01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69631" y="4698630"/>
            <a:ext cx="2778370" cy="1977546"/>
          </a:xfrm>
          <a:prstGeom prst="rect">
            <a:avLst/>
          </a:prstGeom>
          <a:ln w="12700">
            <a:miter lim="400000"/>
          </a:ln>
        </p:spPr>
      </p:pic>
      <p:pic>
        <p:nvPicPr>
          <p:cNvPr id="5" name="ny-7.jp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3048001" y="0"/>
            <a:ext cx="9143999" cy="6858000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1309203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" name="Screen Shot 2013-11-21 at 15.22.01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69631" y="4698630"/>
            <a:ext cx="2778370" cy="1977546"/>
          </a:xfrm>
          <a:prstGeom prst="rect">
            <a:avLst/>
          </a:prstGeom>
          <a:ln w="12700">
            <a:miter lim="400000"/>
          </a:ln>
        </p:spPr>
      </p:pic>
      <p:pic>
        <p:nvPicPr>
          <p:cNvPr id="4" name="ny-8.jp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3048001" y="0"/>
            <a:ext cx="9143999" cy="6858000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33588292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" name="Screen Shot 2013-11-21 at 15.22.01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69631" y="4698630"/>
            <a:ext cx="2778370" cy="1977546"/>
          </a:xfrm>
          <a:prstGeom prst="rect">
            <a:avLst/>
          </a:prstGeom>
          <a:ln w="12700">
            <a:miter lim="400000"/>
          </a:ln>
        </p:spPr>
      </p:pic>
      <p:pic>
        <p:nvPicPr>
          <p:cNvPr id="5" name="ny-9.jp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3048001" y="0"/>
            <a:ext cx="9143999" cy="6858000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25847988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" name="Screen Shot 2013-11-21 at 15.22.01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69631" y="4698630"/>
            <a:ext cx="2778370" cy="1977546"/>
          </a:xfrm>
          <a:prstGeom prst="rect">
            <a:avLst/>
          </a:prstGeom>
          <a:ln w="12700">
            <a:miter lim="400000"/>
          </a:ln>
        </p:spPr>
      </p:pic>
      <p:pic>
        <p:nvPicPr>
          <p:cNvPr id="4" name="ny-10.jp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3048001" y="0"/>
            <a:ext cx="9143999" cy="6858000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36924364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" name="Screen Shot 2013-11-21 at 15.22.01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69631" y="4698630"/>
            <a:ext cx="2778370" cy="1977546"/>
          </a:xfrm>
          <a:prstGeom prst="rect">
            <a:avLst/>
          </a:prstGeom>
          <a:ln w="12700">
            <a:miter lim="400000"/>
          </a:ln>
        </p:spPr>
      </p:pic>
      <p:pic>
        <p:nvPicPr>
          <p:cNvPr id="5" name="ny-11.jp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3048001" y="0"/>
            <a:ext cx="9143999" cy="6858000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25842462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" name="Screen Shot 2013-11-21 at 15.22.01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69631" y="4698630"/>
            <a:ext cx="2778370" cy="1977546"/>
          </a:xfrm>
          <a:prstGeom prst="rect">
            <a:avLst/>
          </a:prstGeom>
          <a:ln w="12700">
            <a:miter lim="400000"/>
          </a:ln>
        </p:spPr>
      </p:pic>
      <p:pic>
        <p:nvPicPr>
          <p:cNvPr id="4" name="ny-12.jp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3048001" y="0"/>
            <a:ext cx="9143999" cy="6858000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38270118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>
                <a:latin typeface="Helvetica" pitchFamily="34" charset="0"/>
              </a:rPr>
              <a:t>Emergency </a:t>
            </a:r>
            <a:r>
              <a:rPr lang="de-DE" dirty="0" err="1" smtClean="0">
                <a:latin typeface="Helvetica" pitchFamily="34" charset="0"/>
              </a:rPr>
              <a:t>exits</a:t>
            </a:r>
            <a:endParaRPr lang="en-GB" dirty="0">
              <a:latin typeface="Helvetica" pitchFamily="34" charset="0"/>
            </a:endParaRPr>
          </a:p>
        </p:txBody>
      </p:sp>
      <p:grpSp>
        <p:nvGrpSpPr>
          <p:cNvPr id="13" name="Group 12"/>
          <p:cNvGrpSpPr/>
          <p:nvPr/>
        </p:nvGrpSpPr>
        <p:grpSpPr>
          <a:xfrm>
            <a:off x="2793037" y="1621912"/>
            <a:ext cx="6532902" cy="4738256"/>
            <a:chOff x="1384972" y="988867"/>
            <a:chExt cx="6532902" cy="4738256"/>
          </a:xfrm>
        </p:grpSpPr>
        <p:pic>
          <p:nvPicPr>
            <p:cNvPr id="14" name="Picture 13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10800000">
              <a:off x="1384972" y="988868"/>
              <a:ext cx="6532902" cy="4738255"/>
            </a:xfrm>
            <a:prstGeom prst="rect">
              <a:avLst/>
            </a:prstGeom>
          </p:spPr>
        </p:pic>
        <p:pic>
          <p:nvPicPr>
            <p:cNvPr id="15" name="Picture 14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119617" y="988867"/>
              <a:ext cx="798257" cy="913514"/>
            </a:xfrm>
            <a:prstGeom prst="rect">
              <a:avLst/>
            </a:prstGeom>
          </p:spPr>
        </p:pic>
        <p:pic>
          <p:nvPicPr>
            <p:cNvPr id="16" name="Picture 15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334490" y="988868"/>
              <a:ext cx="429491" cy="214075"/>
            </a:xfrm>
            <a:prstGeom prst="rect">
              <a:avLst/>
            </a:prstGeom>
          </p:spPr>
        </p:pic>
        <p:pic>
          <p:nvPicPr>
            <p:cNvPr id="17" name="Picture 16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5400000">
              <a:off x="6742513" y="3710361"/>
              <a:ext cx="429491" cy="214075"/>
            </a:xfrm>
            <a:prstGeom prst="rect">
              <a:avLst/>
            </a:prstGeom>
          </p:spPr>
        </p:pic>
        <p:pic>
          <p:nvPicPr>
            <p:cNvPr id="18" name="Picture 17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5400000">
              <a:off x="6797565" y="3373205"/>
              <a:ext cx="246186" cy="246186"/>
            </a:xfrm>
            <a:prstGeom prst="rect">
              <a:avLst/>
            </a:prstGeom>
          </p:spPr>
        </p:pic>
        <p:pic>
          <p:nvPicPr>
            <p:cNvPr id="19" name="Picture 18"/>
            <p:cNvPicPr>
              <a:picLocks noChangeAspect="1"/>
            </p:cNvPicPr>
            <p:nvPr/>
          </p:nvPicPr>
          <p:blipFill>
            <a:blip r:embed="rId8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16200000">
              <a:off x="1951318" y="2271866"/>
              <a:ext cx="145613" cy="127412"/>
            </a:xfrm>
            <a:prstGeom prst="rect">
              <a:avLst/>
            </a:prstGeom>
          </p:spPr>
        </p:pic>
        <p:pic>
          <p:nvPicPr>
            <p:cNvPr id="20" name="Picture 19"/>
            <p:cNvPicPr>
              <a:picLocks noChangeAspect="1"/>
            </p:cNvPicPr>
            <p:nvPr/>
          </p:nvPicPr>
          <p:blipFill>
            <a:blip r:embed="rId9" cstate="print">
              <a:lum bright="1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5400000">
              <a:off x="7054917" y="3459674"/>
              <a:ext cx="449657" cy="211339"/>
            </a:xfrm>
            <a:prstGeom prst="rect">
              <a:avLst/>
            </a:prstGeom>
          </p:spPr>
        </p:pic>
        <p:pic>
          <p:nvPicPr>
            <p:cNvPr id="21" name="Picture 20"/>
            <p:cNvPicPr>
              <a:picLocks noChangeAspect="1"/>
            </p:cNvPicPr>
            <p:nvPr/>
          </p:nvPicPr>
          <p:blipFill>
            <a:blip r:embed="rId9" cstate="print">
              <a:lum bright="1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5400000" flipH="1">
              <a:off x="7054918" y="3903385"/>
              <a:ext cx="449657" cy="211339"/>
            </a:xfrm>
            <a:prstGeom prst="rect">
              <a:avLst/>
            </a:prstGeom>
          </p:spPr>
        </p:pic>
      </p:grpSp>
      <p:pic>
        <p:nvPicPr>
          <p:cNvPr id="2" name="Sound 1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0"/>
          <a:stretch>
            <a:fillRect/>
          </a:stretch>
        </p:blipFill>
        <p:spPr>
          <a:xfrm>
            <a:off x="5283200" y="587120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00099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1923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" name="Screen Shot 2013-11-21 at 15.22.01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69631" y="4698630"/>
            <a:ext cx="2778370" cy="1977546"/>
          </a:xfrm>
          <a:prstGeom prst="rect">
            <a:avLst/>
          </a:prstGeom>
          <a:ln w="12700">
            <a:miter lim="400000"/>
          </a:ln>
        </p:spPr>
      </p:pic>
      <p:pic>
        <p:nvPicPr>
          <p:cNvPr id="5" name="ny-all.jp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3048001" y="0"/>
            <a:ext cx="9143999" cy="6858000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33890176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" name="Screen Shot 2013-11-21 at 15.22.01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69631" y="4698630"/>
            <a:ext cx="2778370" cy="1977546"/>
          </a:xfrm>
          <a:prstGeom prst="rect">
            <a:avLst/>
          </a:prstGeom>
          <a:ln w="12700">
            <a:miter lim="400000"/>
          </a:ln>
        </p:spPr>
      </p:pic>
      <p:pic>
        <p:nvPicPr>
          <p:cNvPr id="4" name="ny-ee.jp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3048001" y="0"/>
            <a:ext cx="9143999" cy="6858000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12239903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" name="Screen Shot 2013-11-21 at 15.22.01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69631" y="4698630"/>
            <a:ext cx="2778370" cy="1977546"/>
          </a:xfrm>
          <a:prstGeom prst="rect">
            <a:avLst/>
          </a:prstGeom>
          <a:ln w="12700">
            <a:miter lim="400000"/>
          </a:ln>
        </p:spPr>
      </p:pic>
      <p:pic>
        <p:nvPicPr>
          <p:cNvPr id="5" name="ny-gamma.jp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3048001" y="0"/>
            <a:ext cx="9143999" cy="6858000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34351869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" name="Screen Shot 2013-11-21 at 15.22.01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69631" y="4698630"/>
            <a:ext cx="2778370" cy="1977546"/>
          </a:xfrm>
          <a:prstGeom prst="rect">
            <a:avLst/>
          </a:prstGeom>
          <a:ln w="12700">
            <a:miter lim="400000"/>
          </a:ln>
        </p:spPr>
      </p:pic>
      <p:pic>
        <p:nvPicPr>
          <p:cNvPr id="4" name="ny-hadron.jp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3048001" y="0"/>
            <a:ext cx="9143999" cy="6858000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4638642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" name="Screen Shot 2013-11-21 at 15.22.01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69631" y="4698630"/>
            <a:ext cx="2778370" cy="1977546"/>
          </a:xfrm>
          <a:prstGeom prst="rect">
            <a:avLst/>
          </a:prstGeom>
          <a:ln w="12700">
            <a:miter lim="400000"/>
          </a:ln>
        </p:spPr>
      </p:pic>
      <p:pic>
        <p:nvPicPr>
          <p:cNvPr id="5" name="ny-muon.jp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3048001" y="-17585"/>
            <a:ext cx="9143999" cy="6858000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32337872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dirty="0" smtClean="0">
                <a:latin typeface="Helvetica" pitchFamily="34" charset="0"/>
              </a:rPr>
              <a:t>Assembly point</a:t>
            </a:r>
            <a:endParaRPr lang="en-GB" dirty="0">
              <a:latin typeface="Helvetica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grpSp>
        <p:nvGrpSpPr>
          <p:cNvPr id="4" name="Group 3"/>
          <p:cNvGrpSpPr/>
          <p:nvPr/>
        </p:nvGrpSpPr>
        <p:grpSpPr>
          <a:xfrm>
            <a:off x="2262554" y="1825625"/>
            <a:ext cx="7666892" cy="4252793"/>
            <a:chOff x="2347547" y="1195754"/>
            <a:chExt cx="5486400" cy="3095625"/>
          </a:xfrm>
        </p:grpSpPr>
        <p:pic>
          <p:nvPicPr>
            <p:cNvPr id="5" name="Picture 54" descr="img_20140827_75dc93c7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rot="10800000">
              <a:off x="2347547" y="1195754"/>
              <a:ext cx="5486400" cy="3095625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" name="Picture 55" descr="http://www.health-safety-signs.uk.com/productimages/Aluminium-assembly-point.gif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65614" y="2495916"/>
              <a:ext cx="371475" cy="495300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16" name="Picture 1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80001" y="2524369"/>
            <a:ext cx="797168" cy="633046"/>
          </a:xfrm>
          <a:prstGeom prst="rect">
            <a:avLst/>
          </a:prstGeom>
          <a:ln w="28575">
            <a:solidFill>
              <a:srgbClr val="FFFF00"/>
            </a:solidFill>
          </a:ln>
        </p:spPr>
      </p:pic>
    </p:spTree>
    <p:extLst>
      <p:ext uri="{BB962C8B-B14F-4D97-AF65-F5344CB8AC3E}">
        <p14:creationId xmlns:p14="http://schemas.microsoft.com/office/powerpoint/2010/main" val="14185426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>
                <a:latin typeface="Helvetica" pitchFamily="34" charset="0"/>
              </a:rPr>
              <a:t>Rest </a:t>
            </a:r>
            <a:r>
              <a:rPr lang="de-DE" dirty="0" err="1" smtClean="0">
                <a:latin typeface="Helvetica" pitchFamily="34" charset="0"/>
              </a:rPr>
              <a:t>rooms</a:t>
            </a:r>
            <a:endParaRPr lang="en-GB" dirty="0">
              <a:latin typeface="Helvetica" pitchFamily="34" charset="0"/>
            </a:endParaRP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3089769" y="1825625"/>
            <a:ext cx="6012462" cy="4351338"/>
          </a:xfr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26069" y="4978268"/>
            <a:ext cx="539261" cy="40444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0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lum bright="70000" contrast="-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32600" y="2046472"/>
            <a:ext cx="539261" cy="40444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bg1">
                <a:lumMod val="95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lum bright="70000" contrast="-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32599" y="4111717"/>
            <a:ext cx="539261" cy="40444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bg1">
                <a:lumMod val="95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84246" y="2360246"/>
            <a:ext cx="1195753" cy="945662"/>
          </a:xfrm>
          <a:prstGeom prst="rect">
            <a:avLst/>
          </a:prstGeom>
          <a:ln w="28575">
            <a:solidFill>
              <a:srgbClr val="FFFF00"/>
            </a:solidFill>
          </a:ln>
        </p:spPr>
      </p:pic>
    </p:spTree>
    <p:extLst>
      <p:ext uri="{BB962C8B-B14F-4D97-AF65-F5344CB8AC3E}">
        <p14:creationId xmlns:p14="http://schemas.microsoft.com/office/powerpoint/2010/main" val="3560751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Cloud </a:t>
            </a:r>
            <a:r>
              <a:rPr lang="de-DE" dirty="0" err="1" smtClean="0"/>
              <a:t>Chamber</a:t>
            </a:r>
            <a:r>
              <a:rPr lang="de-DE" dirty="0" smtClean="0"/>
              <a:t> Workshop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7851386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Helvetica" pitchFamily="34" charset="0"/>
              </a:rPr>
              <a:t>Outline</a:t>
            </a:r>
            <a:endParaRPr lang="en-GB" dirty="0">
              <a:latin typeface="Helvetica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lnSpc>
                <a:spcPct val="150000"/>
              </a:lnSpc>
              <a:buFont typeface="Wingdings" panose="05000000000000000000" pitchFamily="2" charset="2"/>
              <a:buChar char="§"/>
              <a:defRPr sz="1800"/>
            </a:pPr>
            <a:r>
              <a:rPr lang="de-DE" dirty="0" err="1" smtClean="0">
                <a:latin typeface="Helvetica" pitchFamily="34" charset="0"/>
                <a:ea typeface="Helvetica Neue Thin"/>
                <a:cs typeface="Helvetica Neue Thin"/>
                <a:sym typeface="Helvetica Neue Thin"/>
              </a:rPr>
              <a:t>History</a:t>
            </a:r>
            <a:endParaRPr lang="de-DE" dirty="0" smtClean="0">
              <a:latin typeface="Helvetica" pitchFamily="34" charset="0"/>
              <a:ea typeface="Helvetica Neue Thin"/>
              <a:cs typeface="Helvetica Neue Thin"/>
              <a:sym typeface="Helvetica Neue Thin"/>
            </a:endParaRPr>
          </a:p>
          <a:p>
            <a:pPr lvl="0">
              <a:lnSpc>
                <a:spcPct val="150000"/>
              </a:lnSpc>
              <a:buFont typeface="Wingdings" panose="05000000000000000000" pitchFamily="2" charset="2"/>
              <a:buChar char="§"/>
              <a:defRPr sz="1800"/>
            </a:pPr>
            <a:r>
              <a:rPr lang="de-DE" dirty="0" err="1" smtClean="0">
                <a:latin typeface="Helvetica" pitchFamily="34" charset="0"/>
                <a:ea typeface="Helvetica Neue Thin"/>
                <a:cs typeface="Helvetica Neue Thin"/>
                <a:sym typeface="Helvetica Neue Thin"/>
              </a:rPr>
              <a:t>Step</a:t>
            </a:r>
            <a:r>
              <a:rPr lang="de-DE" dirty="0" smtClean="0">
                <a:latin typeface="Helvetica" pitchFamily="34" charset="0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de-DE" dirty="0" err="1" smtClean="0">
                <a:latin typeface="Helvetica" pitchFamily="34" charset="0"/>
                <a:ea typeface="Helvetica Neue Thin"/>
                <a:cs typeface="Helvetica Neue Thin"/>
                <a:sym typeface="Helvetica Neue Thin"/>
              </a:rPr>
              <a:t>by</a:t>
            </a:r>
            <a:r>
              <a:rPr lang="de-DE" dirty="0" smtClean="0">
                <a:latin typeface="Helvetica" pitchFamily="34" charset="0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de-DE" dirty="0" err="1" smtClean="0">
                <a:latin typeface="Helvetica" pitchFamily="34" charset="0"/>
                <a:ea typeface="Helvetica Neue Thin"/>
                <a:cs typeface="Helvetica Neue Thin"/>
                <a:sym typeface="Helvetica Neue Thin"/>
              </a:rPr>
              <a:t>step</a:t>
            </a:r>
            <a:r>
              <a:rPr lang="de-DE" dirty="0" smtClean="0">
                <a:latin typeface="Helvetica" pitchFamily="34" charset="0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de-DE" dirty="0" err="1" smtClean="0">
                <a:latin typeface="Helvetica" pitchFamily="34" charset="0"/>
                <a:ea typeface="Helvetica Neue Thin"/>
                <a:cs typeface="Helvetica Neue Thin"/>
                <a:sym typeface="Helvetica Neue Thin"/>
              </a:rPr>
              <a:t>tutorial</a:t>
            </a:r>
            <a:endParaRPr lang="de-DE" dirty="0">
              <a:latin typeface="Helvetica" pitchFamily="34" charset="0"/>
              <a:ea typeface="Helvetica Neue Thin"/>
              <a:cs typeface="Helvetica Neue Thin"/>
              <a:sym typeface="Helvetica Neue Thin"/>
            </a:endParaRPr>
          </a:p>
          <a:p>
            <a:pPr lvl="0">
              <a:lnSpc>
                <a:spcPct val="150000"/>
              </a:lnSpc>
              <a:buFont typeface="Wingdings" panose="05000000000000000000" pitchFamily="2" charset="2"/>
              <a:buChar char="§"/>
              <a:defRPr sz="1800"/>
            </a:pPr>
            <a:r>
              <a:rPr lang="de-DE" dirty="0" err="1" smtClean="0">
                <a:latin typeface="Helvetica" pitchFamily="34" charset="0"/>
                <a:ea typeface="Helvetica Neue Thin"/>
                <a:cs typeface="Helvetica Neue Thin"/>
                <a:sym typeface="Helvetica Neue Thin"/>
              </a:rPr>
              <a:t>Build</a:t>
            </a:r>
            <a:r>
              <a:rPr lang="de-DE" dirty="0" smtClean="0">
                <a:latin typeface="Helvetica" pitchFamily="34" charset="0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de-DE" dirty="0" err="1" smtClean="0">
                <a:latin typeface="Helvetica" pitchFamily="34" charset="0"/>
                <a:ea typeface="Helvetica Neue Thin"/>
                <a:cs typeface="Helvetica Neue Thin"/>
                <a:sym typeface="Helvetica Neue Thin"/>
              </a:rPr>
              <a:t>your</a:t>
            </a:r>
            <a:r>
              <a:rPr lang="de-DE" dirty="0" smtClean="0">
                <a:latin typeface="Helvetica" pitchFamily="34" charset="0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de-DE" dirty="0" err="1" smtClean="0">
                <a:latin typeface="Helvetica" pitchFamily="34" charset="0"/>
                <a:ea typeface="Helvetica Neue Thin"/>
                <a:cs typeface="Helvetica Neue Thin"/>
                <a:sym typeface="Helvetica Neue Thin"/>
              </a:rPr>
              <a:t>own</a:t>
            </a:r>
            <a:r>
              <a:rPr lang="de-DE" dirty="0" smtClean="0">
                <a:latin typeface="Helvetica" pitchFamily="34" charset="0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de-DE" dirty="0" err="1" smtClean="0">
                <a:latin typeface="Helvetica" pitchFamily="34" charset="0"/>
                <a:ea typeface="Helvetica Neue Thin"/>
                <a:cs typeface="Helvetica Neue Thin"/>
                <a:sym typeface="Helvetica Neue Thin"/>
              </a:rPr>
              <a:t>particle</a:t>
            </a:r>
            <a:r>
              <a:rPr lang="de-DE" dirty="0" smtClean="0">
                <a:latin typeface="Helvetica" pitchFamily="34" charset="0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de-DE" dirty="0" err="1" smtClean="0">
                <a:latin typeface="Helvetica" pitchFamily="34" charset="0"/>
                <a:ea typeface="Helvetica Neue Thin"/>
                <a:cs typeface="Helvetica Neue Thin"/>
                <a:sym typeface="Helvetica Neue Thin"/>
              </a:rPr>
              <a:t>detector</a:t>
            </a:r>
            <a:endParaRPr lang="de-DE" dirty="0">
              <a:latin typeface="Helvetica" pitchFamily="34" charset="0"/>
              <a:ea typeface="Helvetica Neue Thin"/>
              <a:cs typeface="Helvetica Neue Thin"/>
              <a:sym typeface="Helvetica Neue Thin"/>
            </a:endParaRP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§"/>
              <a:defRPr sz="1800"/>
            </a:pPr>
            <a:r>
              <a:rPr lang="de-DE" dirty="0" err="1" smtClean="0">
                <a:latin typeface="Helvetica" pitchFamily="34" charset="0"/>
                <a:ea typeface="Helvetica Neue Thin"/>
                <a:cs typeface="Helvetica Neue Thin"/>
                <a:sym typeface="Helvetica Neue Thin"/>
              </a:rPr>
              <a:t>Tidying</a:t>
            </a:r>
            <a:r>
              <a:rPr lang="de-DE" dirty="0" smtClean="0">
                <a:latin typeface="Helvetica" pitchFamily="34" charset="0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de-DE" dirty="0" err="1" smtClean="0">
                <a:latin typeface="Helvetica" pitchFamily="34" charset="0"/>
                <a:ea typeface="Helvetica Neue Thin"/>
                <a:cs typeface="Helvetica Neue Thin"/>
                <a:sym typeface="Helvetica Neue Thin"/>
              </a:rPr>
              <a:t>up</a:t>
            </a:r>
            <a:endParaRPr lang="de-DE" dirty="0">
              <a:latin typeface="Helvetica" pitchFamily="34" charset="0"/>
              <a:ea typeface="Helvetica Neue Thin"/>
              <a:cs typeface="Helvetica Neue Thin"/>
              <a:sym typeface="Helvetica Neue Thin"/>
            </a:endParaRPr>
          </a:p>
          <a:p>
            <a:pPr lvl="0">
              <a:lnSpc>
                <a:spcPct val="150000"/>
              </a:lnSpc>
              <a:buFont typeface="Wingdings" panose="05000000000000000000" pitchFamily="2" charset="2"/>
              <a:buChar char="§"/>
              <a:defRPr sz="1800"/>
            </a:pPr>
            <a:r>
              <a:rPr lang="de-DE" dirty="0" err="1" smtClean="0">
                <a:latin typeface="Helvetica" pitchFamily="34" charset="0"/>
                <a:ea typeface="Helvetica Neue Thin"/>
                <a:cs typeface="Helvetica Neue Thin"/>
                <a:sym typeface="Helvetica Neue Thin"/>
              </a:rPr>
              <a:t>Discussion</a:t>
            </a:r>
            <a:r>
              <a:rPr lang="de-DE" dirty="0" smtClean="0">
                <a:latin typeface="Helvetica" pitchFamily="34" charset="0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de-DE" dirty="0" err="1" smtClean="0">
                <a:latin typeface="Helvetica" pitchFamily="34" charset="0"/>
                <a:ea typeface="Helvetica Neue Thin"/>
                <a:cs typeface="Helvetica Neue Thin"/>
                <a:sym typeface="Helvetica Neue Thin"/>
              </a:rPr>
              <a:t>and</a:t>
            </a:r>
            <a:r>
              <a:rPr lang="de-DE" dirty="0" smtClean="0">
                <a:latin typeface="Helvetica" pitchFamily="34" charset="0"/>
                <a:ea typeface="Helvetica Neue Thin"/>
                <a:cs typeface="Helvetica Neue Thin"/>
                <a:sym typeface="Helvetica Neue Thin"/>
              </a:rPr>
              <a:t> </a:t>
            </a:r>
            <a:r>
              <a:rPr lang="de-DE" dirty="0" err="1" smtClean="0">
                <a:latin typeface="Helvetica" pitchFamily="34" charset="0"/>
                <a:ea typeface="Helvetica Neue Thin"/>
                <a:cs typeface="Helvetica Neue Thin"/>
                <a:sym typeface="Helvetica Neue Thin"/>
              </a:rPr>
              <a:t>explanations</a:t>
            </a:r>
            <a:endParaRPr lang="de-DE" dirty="0" smtClean="0">
              <a:latin typeface="Helvetica" pitchFamily="34" charset="0"/>
              <a:ea typeface="Helvetica Neue Thin"/>
              <a:cs typeface="Helvetica Neue Thin"/>
              <a:sym typeface="Helvetica Neue Thin"/>
            </a:endParaRPr>
          </a:p>
          <a:p>
            <a:pPr marL="0" lvl="0" indent="0">
              <a:lnSpc>
                <a:spcPct val="150000"/>
              </a:lnSpc>
              <a:buNone/>
              <a:defRPr sz="1800"/>
            </a:pPr>
            <a:endParaRPr lang="de-DE" dirty="0">
              <a:latin typeface="Helvetica" pitchFamily="34" charset="0"/>
              <a:ea typeface="Helvetica Neue Thin"/>
              <a:cs typeface="Helvetica Neue Thin"/>
              <a:sym typeface="Helvetica Neue Thin"/>
            </a:endParaRPr>
          </a:p>
          <a:p>
            <a:pPr marL="0" indent="0">
              <a:buNone/>
            </a:pPr>
            <a:endParaRPr lang="en-GB" dirty="0">
              <a:latin typeface="Helvetic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70103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History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78055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CC69DF681D8F04D98763E1E46814A0A" ma:contentTypeVersion="0" ma:contentTypeDescription="Create a new document." ma:contentTypeScope="" ma:versionID="c27b7ab03bc65535b129c1acdd719951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1b05d82d297216baf5b26c55225140df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BB6B2B10-6ADC-447C-AE69-9937800BFA6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A25BB22F-9204-4580-A310-06F7523E3986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7FA1DB94-82A1-41FF-9A64-105CFA46A06B}">
  <ds:schemaRefs>
    <ds:schemaRef ds:uri="http://schemas.microsoft.com/office/2006/documentManagement/types"/>
    <ds:schemaRef ds:uri="http://schemas.microsoft.com/office/2006/metadata/properties"/>
    <ds:schemaRef ds:uri="http://www.w3.org/XML/1998/namespace"/>
    <ds:schemaRef ds:uri="http://purl.org/dc/dcmitype/"/>
    <ds:schemaRef ds:uri="http://schemas.microsoft.com/office/infopath/2007/PartnerControls"/>
    <ds:schemaRef ds:uri="http://purl.org/dc/elements/1.1/"/>
    <ds:schemaRef ds:uri="http://schemas.openxmlformats.org/package/2006/metadata/core-properties"/>
    <ds:schemaRef ds:uri="http://purl.org/dc/term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4209</TotalTime>
  <Words>359</Words>
  <Application>Microsoft Office PowerPoint</Application>
  <PresentationFormat>Widescreen</PresentationFormat>
  <Paragraphs>55</Paragraphs>
  <Slides>44</Slides>
  <Notes>0</Notes>
  <HiddenSlides>0</HiddenSlides>
  <MMClips>1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44</vt:i4>
      </vt:variant>
    </vt:vector>
  </HeadingPairs>
  <TitlesOfParts>
    <vt:vector size="52" baseType="lpstr">
      <vt:lpstr>MS PGothic</vt:lpstr>
      <vt:lpstr>Arial</vt:lpstr>
      <vt:lpstr>Calibri</vt:lpstr>
      <vt:lpstr>Calibri Light</vt:lpstr>
      <vt:lpstr>Helvetica</vt:lpstr>
      <vt:lpstr>Helvetica Neue Thin</vt:lpstr>
      <vt:lpstr>Wingdings</vt:lpstr>
      <vt:lpstr>Office Theme</vt:lpstr>
      <vt:lpstr>PowerPoint Presentation</vt:lpstr>
      <vt:lpstr>Rules in S‘Cool LAB</vt:lpstr>
      <vt:lpstr>Bags</vt:lpstr>
      <vt:lpstr>Emergency exits</vt:lpstr>
      <vt:lpstr>Assembly point</vt:lpstr>
      <vt:lpstr>Rest rooms</vt:lpstr>
      <vt:lpstr>Cloud Chamber Workshop</vt:lpstr>
      <vt:lpstr>Outline</vt:lpstr>
      <vt:lpstr>History</vt:lpstr>
      <vt:lpstr>History</vt:lpstr>
      <vt:lpstr>Step by step tutorial</vt:lpstr>
      <vt:lpstr>Build your cloud chamber - step by step</vt:lpstr>
      <vt:lpstr>Build your cloud chamber - step by step</vt:lpstr>
      <vt:lpstr>Build your cloud chamber - step by step</vt:lpstr>
      <vt:lpstr>Build your cloud chamber - step by step</vt:lpstr>
      <vt:lpstr>Build your cloud chamber - step by step</vt:lpstr>
      <vt:lpstr>Build your cloud chamber - step by step</vt:lpstr>
      <vt:lpstr>Build your cloud chamber - step by step</vt:lpstr>
      <vt:lpstr>Build your cloud chamber - step by step</vt:lpstr>
      <vt:lpstr>Build your cloud chamber - step by step</vt:lpstr>
      <vt:lpstr>Build your cloud chamber - step by step</vt:lpstr>
      <vt:lpstr>☞ Build your own particle detector!</vt:lpstr>
      <vt:lpstr>☞ Build your own particle detector!</vt:lpstr>
      <vt:lpstr>☞ Tidying up</vt:lpstr>
      <vt:lpstr>Discussion and explanations</vt:lpstr>
      <vt:lpstr>Additional Material</vt:lpstr>
      <vt:lpstr>Air Shower Simulation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Julia Woithe</dc:creator>
  <cp:lastModifiedBy>Julia Woithe</cp:lastModifiedBy>
  <cp:revision>96</cp:revision>
  <cp:lastPrinted>2014-08-29T11:28:05Z</cp:lastPrinted>
  <dcterms:created xsi:type="dcterms:W3CDTF">2014-08-27T09:53:32Z</dcterms:created>
  <dcterms:modified xsi:type="dcterms:W3CDTF">2015-04-09T14:08:49Z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0x010100FCC69DF681D8F04D98763E1E46814A0A</vt:lpwstr>
  </property>
</Properties>
</file>