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2" autoAdjust="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96" y="9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E5AFC0-C671-45EB-9984-E227E40F7009}" type="datetimeFigureOut">
              <a:rPr lang="en-GB" smtClean="0"/>
              <a:t>14/07/2015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0064F5-B39C-4E1C-995D-20621A95D8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7552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064F5-B39C-4E1C-995D-20621A95D8E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9005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0064F5-B39C-4E1C-995D-20621A95D8E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739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14 July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Thomas Otto (TE DSO)                                               SM-18 Control Room (Safety)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14 July 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Thomas Otto (TE DSO)                                               SM-18 Control Room (Safety)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14 July 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Thomas Otto (TE DSO)                                               SM-18 Control Room (Safety)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14 July 2015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Thomas Otto (TE DSO)                                               SM-18 Control Room (Safety)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14 July 2015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Thomas Otto (TE DSO)                                               SM-18 Control Room (Safety)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14 July 2015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Thomas Otto (TE DSO)                                               SM-18 Control Room (Safety)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14 July 2015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Thomas Otto (TE DSO)                                               SM-18 Control Room (Safety)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14 July 2015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Thomas Otto (TE DSO)                                               SM-18 Control Room (Safety)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14 July 2015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Thomas Otto (TE DSO)                                               SM-18 Control Room (Safety)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14 July 2015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Thomas Otto (TE DSO)                                               SM-18 Control Room (Safety)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14 July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Thomas Otto (TE DSO)                                               SM-18 Control Room (Safety)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Safety </a:t>
            </a:r>
            <a:r>
              <a:rPr lang="en-GB" dirty="0"/>
              <a:t>c</a:t>
            </a:r>
            <a:r>
              <a:rPr lang="en-GB" dirty="0" smtClean="0"/>
              <a:t>onsiderations for </a:t>
            </a:r>
            <a:br>
              <a:rPr lang="en-GB" dirty="0" smtClean="0"/>
            </a:br>
            <a:r>
              <a:rPr lang="en-GB" dirty="0" smtClean="0"/>
              <a:t>SM-18 control room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Thomas Otto, HL-LHC PSO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428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Safety role of control room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Operation:</a:t>
            </a:r>
          </a:p>
          <a:p>
            <a:pPr lvl="1"/>
            <a:r>
              <a:rPr lang="en-GB" dirty="0" smtClean="0"/>
              <a:t>Provide safe and ergonomic working environment for operators controlling hazardous operations (cryogenic fluids, pressure, electrical current)</a:t>
            </a:r>
          </a:p>
          <a:p>
            <a:r>
              <a:rPr lang="en-GB" dirty="0" smtClean="0"/>
              <a:t>Emergency (</a:t>
            </a:r>
            <a:r>
              <a:rPr lang="en-GB" dirty="0"/>
              <a:t>fire, He-spill, </a:t>
            </a:r>
            <a:r>
              <a:rPr lang="en-GB" dirty="0" smtClean="0"/>
              <a:t>…) :</a:t>
            </a:r>
          </a:p>
          <a:p>
            <a:pPr lvl="1"/>
            <a:r>
              <a:rPr lang="en-GB" dirty="0" smtClean="0"/>
              <a:t>protect operators from adverse effects (projectiles, gas, smoke,…)</a:t>
            </a:r>
          </a:p>
          <a:p>
            <a:pPr lvl="1"/>
            <a:r>
              <a:rPr lang="en-GB" dirty="0" smtClean="0"/>
              <a:t>Enable to safely control unaffected equipment and bring it into a safe state before evacuating</a:t>
            </a:r>
          </a:p>
          <a:p>
            <a:r>
              <a:rPr lang="en-GB" dirty="0" smtClean="0"/>
              <a:t>Ideal control room located in separate building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14 July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Thomas Otto (TE DSO)                                               SM-18 Control Room (Safety)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271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Siting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66824" y="1173935"/>
            <a:ext cx="7345633" cy="489062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14 July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Thomas Otto (TE DSO)                                               SM-18 Control Room (Safety)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7178142" y="1673095"/>
            <a:ext cx="201335" cy="201336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Oval 8"/>
          <p:cNvSpPr/>
          <p:nvPr/>
        </p:nvSpPr>
        <p:spPr>
          <a:xfrm>
            <a:off x="7183792" y="1931233"/>
            <a:ext cx="201335" cy="201336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Oval 9"/>
          <p:cNvSpPr/>
          <p:nvPr/>
        </p:nvSpPr>
        <p:spPr>
          <a:xfrm>
            <a:off x="7211427" y="2714206"/>
            <a:ext cx="201335" cy="201336"/>
          </a:xfrm>
          <a:prstGeom prst="ellipse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Oval 10"/>
          <p:cNvSpPr/>
          <p:nvPr/>
        </p:nvSpPr>
        <p:spPr>
          <a:xfrm>
            <a:off x="7211157" y="3007054"/>
            <a:ext cx="201335" cy="201336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7445508" y="1301139"/>
            <a:ext cx="164166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Potentially</a:t>
            </a:r>
          </a:p>
          <a:p>
            <a:r>
              <a:rPr lang="en-GB" dirty="0" smtClean="0"/>
              <a:t>Large</a:t>
            </a:r>
          </a:p>
          <a:p>
            <a:r>
              <a:rPr lang="en-GB" dirty="0" smtClean="0"/>
              <a:t>Medium</a:t>
            </a:r>
          </a:p>
          <a:p>
            <a:r>
              <a:rPr lang="en-GB" dirty="0" smtClean="0"/>
              <a:t>Helium-spill</a:t>
            </a:r>
          </a:p>
          <a:p>
            <a:endParaRPr lang="en-GB" dirty="0"/>
          </a:p>
          <a:p>
            <a:r>
              <a:rPr lang="en-GB" dirty="0" smtClean="0"/>
              <a:t>Present</a:t>
            </a:r>
          </a:p>
          <a:p>
            <a:r>
              <a:rPr lang="en-GB" dirty="0" smtClean="0"/>
              <a:t>Proposed</a:t>
            </a:r>
          </a:p>
          <a:p>
            <a:r>
              <a:rPr lang="en-GB" dirty="0" smtClean="0"/>
              <a:t>Control room</a:t>
            </a:r>
          </a:p>
          <a:p>
            <a:endParaRPr lang="en-GB" dirty="0"/>
          </a:p>
          <a:p>
            <a:r>
              <a:rPr lang="en-GB" dirty="0" smtClean="0"/>
              <a:t>Evacuation </a:t>
            </a:r>
          </a:p>
          <a:p>
            <a:r>
              <a:rPr lang="en-GB" dirty="0" smtClean="0"/>
              <a:t>on ground</a:t>
            </a:r>
          </a:p>
          <a:p>
            <a:r>
              <a:rPr lang="en-GB" dirty="0"/>
              <a:t>i</a:t>
            </a:r>
            <a:r>
              <a:rPr lang="en-GB" dirty="0" smtClean="0"/>
              <a:t>n 1</a:t>
            </a:r>
            <a:r>
              <a:rPr lang="en-GB" baseline="30000" dirty="0" smtClean="0"/>
              <a:t>st</a:t>
            </a:r>
            <a:r>
              <a:rPr lang="en-GB" dirty="0" smtClean="0"/>
              <a:t> floor</a:t>
            </a:r>
            <a:endParaRPr lang="en-GB" dirty="0"/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504969" y="1482417"/>
            <a:ext cx="0" cy="700495"/>
          </a:xfrm>
          <a:prstGeom prst="straightConnector1">
            <a:avLst/>
          </a:prstGeom>
          <a:ln w="85725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5397535" y="1473426"/>
            <a:ext cx="0" cy="700495"/>
          </a:xfrm>
          <a:prstGeom prst="straightConnector1">
            <a:avLst/>
          </a:prstGeom>
          <a:ln w="85725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V="1">
            <a:off x="5397535" y="2565294"/>
            <a:ext cx="0" cy="700495"/>
          </a:xfrm>
          <a:prstGeom prst="straightConnector1">
            <a:avLst/>
          </a:prstGeom>
          <a:ln w="85725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4640790" y="3640359"/>
            <a:ext cx="677917" cy="1"/>
          </a:xfrm>
          <a:prstGeom prst="straightConnector1">
            <a:avLst/>
          </a:prstGeom>
          <a:ln w="85725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 flipV="1">
            <a:off x="-72080" y="3899111"/>
            <a:ext cx="956441" cy="1"/>
          </a:xfrm>
          <a:prstGeom prst="straightConnector1">
            <a:avLst/>
          </a:prstGeom>
          <a:ln w="85725">
            <a:solidFill>
              <a:srgbClr val="00B050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7034851" y="4255199"/>
            <a:ext cx="501528" cy="1"/>
          </a:xfrm>
          <a:prstGeom prst="straightConnector1">
            <a:avLst/>
          </a:prstGeom>
          <a:ln w="85725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7037533" y="4493550"/>
            <a:ext cx="498846" cy="4940"/>
          </a:xfrm>
          <a:prstGeom prst="straightConnector1">
            <a:avLst/>
          </a:prstGeom>
          <a:ln w="85725">
            <a:solidFill>
              <a:srgbClr val="00B050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V="1">
            <a:off x="1004210" y="2879254"/>
            <a:ext cx="0" cy="700495"/>
          </a:xfrm>
          <a:prstGeom prst="straightConnector1">
            <a:avLst/>
          </a:prstGeom>
          <a:ln w="85725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 flipV="1">
            <a:off x="13023" y="4514661"/>
            <a:ext cx="871338" cy="1"/>
          </a:xfrm>
          <a:prstGeom prst="straightConnector1">
            <a:avLst/>
          </a:prstGeom>
          <a:ln w="85725"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6869472" y="1301140"/>
            <a:ext cx="2223919" cy="3607192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69961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Interior of </a:t>
            </a:r>
            <a:r>
              <a:rPr lang="en-GB" dirty="0"/>
              <a:t>c</a:t>
            </a:r>
            <a:r>
              <a:rPr lang="en-GB" dirty="0" smtClean="0"/>
              <a:t>ontrol room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Background noise ≤ 60 dB(A)</a:t>
            </a:r>
          </a:p>
          <a:p>
            <a:endParaRPr lang="en-GB" dirty="0"/>
          </a:p>
          <a:p>
            <a:r>
              <a:rPr lang="en-GB" dirty="0" smtClean="0"/>
              <a:t>Ergonomic design of workstations</a:t>
            </a:r>
          </a:p>
          <a:p>
            <a:endParaRPr lang="en-GB" dirty="0"/>
          </a:p>
          <a:p>
            <a:r>
              <a:rPr lang="en-GB" dirty="0" smtClean="0"/>
              <a:t>In principle, view on exterior for permanent workplaces for occupancy ≥ 2.5 days/week</a:t>
            </a:r>
          </a:p>
          <a:p>
            <a:r>
              <a:rPr lang="en-GB" dirty="0" smtClean="0"/>
              <a:t>Absence justifiable for control room (closeness to technical installation)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14 July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Thomas Otto (TE DSO)                                               SM-18 Control Room (Safety)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8617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Offices on Gallery 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Not in line with safe and ergonomic design:</a:t>
            </a:r>
          </a:p>
          <a:p>
            <a:endParaRPr lang="en-GB" dirty="0"/>
          </a:p>
          <a:p>
            <a:r>
              <a:rPr lang="en-GB" dirty="0" smtClean="0"/>
              <a:t>No view on exterior (and not justifiable)</a:t>
            </a:r>
          </a:p>
          <a:p>
            <a:r>
              <a:rPr lang="en-GB" dirty="0" smtClean="0"/>
              <a:t>Office workers exposed to SM-18 hazards</a:t>
            </a:r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14 July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Thomas Otto (TE DSO)                                               SM-18 Control Room (Safety)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2202601"/>
      </p:ext>
    </p:extLst>
  </p:cSld>
  <p:clrMapOvr>
    <a:masterClrMapping/>
  </p:clrMapOvr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L-TC 28 May" id="{DA78B532-C111-482C-B8DB-3B9F5203274B}" vid="{2C96C588-A85A-4B46-87DA-055462CD11A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HL-TC 28 May</Template>
  <TotalTime>65</TotalTime>
  <Words>225</Words>
  <Application>Microsoft Office PowerPoint</Application>
  <PresentationFormat>On-screen Show (4:3)</PresentationFormat>
  <Paragraphs>48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CERN(4-3)</vt:lpstr>
      <vt:lpstr>Safety considerations for  SM-18 control room</vt:lpstr>
      <vt:lpstr>Safety role of control room</vt:lpstr>
      <vt:lpstr>Siting</vt:lpstr>
      <vt:lpstr>Interior of control room</vt:lpstr>
      <vt:lpstr>Offices on Gallery ?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Otto</dc:creator>
  <cp:lastModifiedBy>Thomas Otto</cp:lastModifiedBy>
  <cp:revision>8</cp:revision>
  <dcterms:created xsi:type="dcterms:W3CDTF">2015-05-28T08:59:30Z</dcterms:created>
  <dcterms:modified xsi:type="dcterms:W3CDTF">2015-07-14T13:50:10Z</dcterms:modified>
</cp:coreProperties>
</file>