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0"/>
  </p:notesMasterIdLst>
  <p:handoutMasterIdLst>
    <p:handoutMasterId r:id="rId11"/>
  </p:handoutMasterIdLst>
  <p:sldIdLst>
    <p:sldId id="280" r:id="rId2"/>
    <p:sldId id="281" r:id="rId3"/>
    <p:sldId id="285" r:id="rId4"/>
    <p:sldId id="286" r:id="rId5"/>
    <p:sldId id="284" r:id="rId6"/>
    <p:sldId id="282" r:id="rId7"/>
    <p:sldId id="287" r:id="rId8"/>
    <p:sldId id="283" r:id="rId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D2C487A-63E0-4E8E-9643-7876551B2EED}" type="datetimeFigureOut">
              <a:rPr lang="en-GB" altLang="en-US"/>
              <a:pPr/>
              <a:t>06/07/2015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6E80B19-F323-4E58-8EDF-AA68CE0C018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02293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099927D-9A2F-487F-B50F-3DDFFA695C55}" type="datetimeFigureOut">
              <a:rPr lang="en-GB" altLang="en-US"/>
              <a:pPr/>
              <a:t>06/07/2015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FB2A7BE-1D62-48F3-9E04-C7A657C329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6266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RN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kern="1200" cap="none" spc="0" baseline="0" dirty="0">
                <a:ln w="12700">
                  <a:noFill/>
                  <a:prstDash val="solid"/>
                </a:ln>
                <a:solidFill>
                  <a:srgbClr val="0055A0"/>
                </a:solidFill>
                <a:effectLst>
                  <a:outerShdw blurRad="63500" dist="63500" dir="2700000" algn="tl" rotWithShape="0">
                    <a:schemeClr val="bg1">
                      <a:lumMod val="50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8265984" cy="1066688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9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TE-MSC Safety Morning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F211A-145B-43F6-B900-E417E17004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79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TE-MSC Safety Morning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13C7A-0E64-47C6-AE00-5545EB31BA5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400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TE-MSC Safety Morning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4B55A-F5B4-44D1-8450-7AA48433A23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8915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702576"/>
            <a:ext cx="8226854" cy="54550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/>
            </a:lvl1pPr>
            <a:lvl2pPr marL="231775" indent="0">
              <a:buNone/>
              <a:defRPr/>
            </a:lvl2pPr>
            <a:lvl3pPr marL="460375" indent="0">
              <a:buNone/>
              <a:defRPr/>
            </a:lvl3pPr>
            <a:lvl4pPr marL="685800" indent="0">
              <a:buNone/>
              <a:defRPr/>
            </a:lvl4pPr>
            <a:lvl5pPr marL="909637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7906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3000375"/>
            <a:ext cx="1103312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679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2878138"/>
            <a:ext cx="122237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187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4" descr="bande-01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7913"/>
            <a:ext cx="91440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101725" y="6356350"/>
            <a:ext cx="13700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055A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s-ES_tradnl"/>
              <a:t>June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71738" y="6356350"/>
            <a:ext cx="54848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99BE"/>
                </a:solidFill>
              </a:defRPr>
            </a:lvl1pPr>
          </a:lstStyle>
          <a:p>
            <a:r>
              <a:rPr lang="en-GB" altLang="en-US"/>
              <a:t>TE-MSC Safety Morning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99BE"/>
                </a:solidFill>
              </a:defRPr>
            </a:lvl1pPr>
          </a:lstStyle>
          <a:p>
            <a:fld id="{BF697FBA-1BF4-4501-B7BC-E1466AAA51D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030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sp>
        <p:nvSpPr>
          <p:cNvPr id="1031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73163"/>
            <a:ext cx="8226425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Fist level</a:t>
            </a:r>
          </a:p>
          <a:p>
            <a:pPr lvl="1"/>
            <a:r>
              <a:rPr lang="fr-CH" altLang="en-US" smtClean="0"/>
              <a:t>Second level</a:t>
            </a:r>
          </a:p>
          <a:p>
            <a:pPr lvl="2"/>
            <a:r>
              <a:rPr lang="fr-CH" altLang="en-US" smtClean="0"/>
              <a:t>Third level</a:t>
            </a:r>
          </a:p>
          <a:p>
            <a:pPr lvl="3"/>
            <a:r>
              <a:rPr lang="fr-CH" altLang="en-US" smtClean="0"/>
              <a:t>Fourth level</a:t>
            </a:r>
          </a:p>
          <a:p>
            <a:pPr lvl="4"/>
            <a:r>
              <a:rPr lang="fr-CH" altLang="en-US" smtClean="0"/>
              <a:t>Fifth level</a:t>
            </a:r>
            <a:endParaRPr lang="en-GB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5" r:id="rId2"/>
    <p:sldLayoutId id="2147483686" r:id="rId3"/>
    <p:sldLayoutId id="2147483687" r:id="rId4"/>
    <p:sldLayoutId id="2147483689" r:id="rId5"/>
    <p:sldLayoutId id="2147483690" r:id="rId6"/>
    <p:sldLayoutId id="2147483691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225425" indent="-225425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460375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685800" indent="-225425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909638" indent="-22383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rgbClr val="969696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1146175" indent="-236538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rgbClr val="80808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PowerPoint_Presentation1.pptx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_tradnl" altLang="en-US">
                <a:solidFill>
                  <a:srgbClr val="8999BE"/>
                </a:solidFill>
              </a:rPr>
              <a:t>Date</a:t>
            </a:r>
            <a:endParaRPr lang="en-GB" altLang="en-US">
              <a:solidFill>
                <a:srgbClr val="8999BE"/>
              </a:solidFill>
            </a:endParaRPr>
          </a:p>
        </p:txBody>
      </p:sp>
      <p:sp>
        <p:nvSpPr>
          <p:cNvPr id="61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>
                <a:solidFill>
                  <a:srgbClr val="8999BE"/>
                </a:solidFill>
              </a:rPr>
              <a:t>Title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61D04B9-079D-4050-A714-89F7C69858C2}" type="slidenum">
              <a:rPr lang="en-GB" altLang="en-US">
                <a:solidFill>
                  <a:srgbClr val="8999BE"/>
                </a:solidFill>
              </a:rPr>
              <a:pPr/>
              <a:t>1</a:t>
            </a:fld>
            <a:endParaRPr lang="en-GB" altLang="en-US">
              <a:solidFill>
                <a:srgbClr val="8999BE"/>
              </a:solidFill>
            </a:endParaRPr>
          </a:p>
        </p:txBody>
      </p:sp>
      <p:sp>
        <p:nvSpPr>
          <p:cNvPr id="6148" name="Title 4"/>
          <p:cNvSpPr>
            <a:spLocks noGrp="1"/>
          </p:cNvSpPr>
          <p:nvPr>
            <p:ph type="title"/>
          </p:nvPr>
        </p:nvSpPr>
        <p:spPr>
          <a:xfrm>
            <a:off x="460375" y="0"/>
            <a:ext cx="8226425" cy="5085184"/>
          </a:xfrm>
        </p:spPr>
        <p:txBody>
          <a:bodyPr/>
          <a:lstStyle/>
          <a:p>
            <a:r>
              <a:rPr lang="en-US" altLang="en-US" b="1" dirty="0" smtClean="0"/>
              <a:t>CERN comments on: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Cryogenics, </a:t>
            </a:r>
            <a:r>
              <a:rPr lang="en-US" altLang="en-US" dirty="0" smtClean="0"/>
              <a:t>Magnet Integration, Test facility</a:t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2800" i="1" dirty="0" smtClean="0"/>
              <a:t>(M. Modena, V. Parma, M. </a:t>
            </a:r>
            <a:r>
              <a:rPr lang="en-US" altLang="en-US" sz="2800" i="1" dirty="0" err="1" smtClean="0"/>
              <a:t>Bajko</a:t>
            </a:r>
            <a:r>
              <a:rPr lang="en-US" altLang="en-US" sz="2800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93"/>
            <a:ext cx="8226425" cy="939800"/>
          </a:xfrm>
        </p:spPr>
        <p:txBody>
          <a:bodyPr/>
          <a:lstStyle/>
          <a:p>
            <a:r>
              <a:rPr lang="en-GB" dirty="0" smtClean="0"/>
              <a:t>Integration: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51493"/>
            <a:ext cx="8568952" cy="4984750"/>
          </a:xfrm>
        </p:spPr>
        <p:txBody>
          <a:bodyPr/>
          <a:lstStyle/>
          <a:p>
            <a:r>
              <a:rPr lang="en-GB" dirty="0" smtClean="0"/>
              <a:t>Based on FCM experience, no major comments/requests from </a:t>
            </a:r>
            <a:r>
              <a:rPr lang="en-GB" dirty="0" err="1" smtClean="0"/>
              <a:t>V.Parma</a:t>
            </a:r>
            <a:r>
              <a:rPr lang="en-GB" dirty="0" smtClean="0"/>
              <a:t>.</a:t>
            </a:r>
          </a:p>
          <a:p>
            <a:endParaRPr lang="en-GB" sz="1000" dirty="0" smtClean="0"/>
          </a:p>
          <a:p>
            <a:r>
              <a:rPr lang="en-GB" dirty="0" smtClean="0"/>
              <a:t>In the case of FCM, the work load was absorbed inside different </a:t>
            </a:r>
            <a:r>
              <a:rPr lang="en-GB" dirty="0"/>
              <a:t>S</a:t>
            </a:r>
            <a:r>
              <a:rPr lang="en-GB" dirty="0" smtClean="0"/>
              <a:t>ections of the Magnet </a:t>
            </a:r>
            <a:r>
              <a:rPr lang="en-GB" dirty="0" smtClean="0"/>
              <a:t>Group, including design </a:t>
            </a:r>
            <a:r>
              <a:rPr lang="en-GB" dirty="0" smtClean="0"/>
              <a:t>office support and Fellow contributions.</a:t>
            </a:r>
          </a:p>
          <a:p>
            <a:endParaRPr lang="en-GB" sz="1000" dirty="0" smtClean="0"/>
          </a:p>
          <a:p>
            <a:r>
              <a:rPr lang="en-GB" dirty="0" smtClean="0"/>
              <a:t>For the moment we could imagine a similar approach. Everything to be better defined after a successful proposal application and first magnet design indications.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088231" cy="365125"/>
          </a:xfrm>
        </p:spPr>
        <p:txBody>
          <a:bodyPr/>
          <a:lstStyle/>
          <a:p>
            <a:pPr>
              <a:defRPr/>
            </a:pPr>
            <a:r>
              <a:rPr lang="es-ES_tradnl" i="1" dirty="0" smtClean="0"/>
              <a:t>7 </a:t>
            </a:r>
            <a:r>
              <a:rPr lang="es-ES_tradnl" i="1" dirty="0" err="1" smtClean="0"/>
              <a:t>July</a:t>
            </a:r>
            <a:r>
              <a:rPr lang="es-ES_tradnl" i="1" dirty="0" smtClean="0"/>
              <a:t> 2015, CEA </a:t>
            </a:r>
            <a:r>
              <a:rPr lang="es-ES_tradnl" i="1" dirty="0" err="1" smtClean="0"/>
              <a:t>Saclay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i="1" dirty="0" smtClean="0"/>
              <a:t>EE-FET-Open Proposal 1</a:t>
            </a:r>
            <a:r>
              <a:rPr lang="en-GB" altLang="en-US" i="1" baseline="30000" dirty="0" smtClean="0"/>
              <a:t>st</a:t>
            </a:r>
            <a:r>
              <a:rPr lang="en-GB" altLang="en-US" i="1" dirty="0" smtClean="0"/>
              <a:t> meeting</a:t>
            </a:r>
            <a:endParaRPr lang="en-GB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211A-145B-43F6-B900-E417E1700432}" type="slidenum">
              <a:rPr lang="en-GB" altLang="en-US" i="1" smtClean="0"/>
              <a:pPr/>
              <a:t>2</a:t>
            </a:fld>
            <a:endParaRPr lang="en-GB" altLang="en-US" i="1" dirty="0"/>
          </a:p>
        </p:txBody>
      </p:sp>
    </p:spTree>
    <p:extLst>
      <p:ext uri="{BB962C8B-B14F-4D97-AF65-F5344CB8AC3E}">
        <p14:creationId xmlns:p14="http://schemas.microsoft.com/office/powerpoint/2010/main" val="2510124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1739827" y="2643455"/>
            <a:ext cx="1235335" cy="1000125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1614544" y="4004072"/>
            <a:ext cx="1485900" cy="1000125"/>
          </a:xfrm>
          <a:prstGeom prst="rect">
            <a:avLst/>
          </a:prstGeom>
          <a:solidFill>
            <a:schemeClr val="bg2">
              <a:lumMod val="75000"/>
              <a:alpha val="31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 rot="5400000">
            <a:off x="4662395" y="1828801"/>
            <a:ext cx="1121569" cy="2743200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en-GB" sz="105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825">
              <a:ea typeface="MS Mincho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2404083" y="1747435"/>
            <a:ext cx="206465" cy="1299770"/>
          </a:xfrm>
          <a:prstGeom prst="rect">
            <a:avLst/>
          </a:prstGeom>
          <a:solidFill>
            <a:schemeClr val="accent4">
              <a:lumMod val="40000"/>
              <a:lumOff val="60000"/>
              <a:alpha val="31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 rot="5400000">
            <a:off x="1835087" y="5210537"/>
            <a:ext cx="281292" cy="386534"/>
          </a:xfrm>
          <a:prstGeom prst="rect">
            <a:avLst/>
          </a:prstGeom>
          <a:solidFill>
            <a:schemeClr val="accent5">
              <a:lumMod val="75000"/>
              <a:alpha val="31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8" name="Rectangle 17"/>
          <p:cNvSpPr/>
          <p:nvPr/>
        </p:nvSpPr>
        <p:spPr>
          <a:xfrm rot="5400000">
            <a:off x="4632588" y="2805463"/>
            <a:ext cx="1045099" cy="3887875"/>
          </a:xfrm>
          <a:prstGeom prst="rect">
            <a:avLst/>
          </a:prstGeom>
          <a:solidFill>
            <a:schemeClr val="bg1">
              <a:lumMod val="85000"/>
              <a:alpha val="31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en-GB" sz="1050">
                <a:solidFill>
                  <a:srgbClr val="000000"/>
                </a:solidFill>
                <a:ea typeface="MS Mincho"/>
                <a:cs typeface="Times New Roman"/>
              </a:rPr>
              <a:t> </a:t>
            </a:r>
            <a:endParaRPr lang="en-GB" sz="825">
              <a:ea typeface="MS Mincho"/>
              <a:cs typeface="Times New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75656" y="2156893"/>
            <a:ext cx="5789965" cy="3823601"/>
            <a:chOff x="1402253" y="1858810"/>
            <a:chExt cx="5789965" cy="3823601"/>
          </a:xfrm>
        </p:grpSpPr>
        <p:pic>
          <p:nvPicPr>
            <p:cNvPr id="6" name="Picture 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168"/>
            <a:stretch/>
          </p:blipFill>
          <p:spPr bwMode="auto">
            <a:xfrm>
              <a:off x="1402253" y="1858810"/>
              <a:ext cx="5713095" cy="35075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 rot="16200000">
              <a:off x="3094585" y="2992651"/>
              <a:ext cx="1121570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CLUSTERS </a:t>
              </a:r>
            </a:p>
            <a:p>
              <a:r>
                <a:rPr lang="en-GB" sz="1050" dirty="0"/>
                <a:t>F        E        D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6321110" y="2911858"/>
              <a:ext cx="1165136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CLUSTERS </a:t>
              </a:r>
            </a:p>
            <a:p>
              <a:r>
                <a:rPr lang="en-GB" sz="1050" dirty="0"/>
                <a:t>C        B       A</a:t>
              </a:r>
            </a:p>
            <a:p>
              <a:endParaRPr lang="en-GB" sz="105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00011" y="2891767"/>
              <a:ext cx="1089418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accent6">
                      <a:lumMod val="75000"/>
                    </a:schemeClr>
                  </a:solidFill>
                </a:rPr>
                <a:t>HORIZONTAL TEST BENCHES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57430" y="2896785"/>
              <a:ext cx="1000127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accent1">
                      <a:lumMod val="75000"/>
                    </a:schemeClr>
                  </a:solidFill>
                </a:rPr>
                <a:t>VERTICAL TEST CRYOSTATS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24784" y="2004904"/>
              <a:ext cx="1046335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rgbClr val="7030A0"/>
                  </a:solidFill>
                </a:rPr>
                <a:t>SC LINK TEST STATION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75734" y="5266913"/>
              <a:ext cx="1046335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accent5">
                      <a:lumMod val="75000"/>
                    </a:schemeClr>
                  </a:solidFill>
                </a:rPr>
                <a:t>LN</a:t>
              </a:r>
              <a:r>
                <a:rPr lang="en-GB" sz="1050" baseline="-25000" dirty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r>
                <a:rPr lang="en-GB" sz="1050" dirty="0">
                  <a:solidFill>
                    <a:schemeClr val="accent5">
                      <a:lumMod val="75000"/>
                    </a:schemeClr>
                  </a:solidFill>
                </a:rPr>
                <a:t> TEST ZONE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17468" y="4273302"/>
              <a:ext cx="1046335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accent3">
                      <a:lumMod val="50000"/>
                    </a:schemeClr>
                  </a:solidFill>
                </a:rPr>
                <a:t>CRYOGENIC ZONE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57154" y="4553192"/>
              <a:ext cx="1995967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cap="all" dirty="0">
                  <a:solidFill>
                    <a:schemeClr val="bg1">
                      <a:lumMod val="50000"/>
                    </a:schemeClr>
                  </a:solidFill>
                </a:rPr>
                <a:t>Superconducting</a:t>
              </a:r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</a:rPr>
                <a:t> RF CAVITY TEST ZONE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655"/>
            <a:ext cx="8226425" cy="939800"/>
          </a:xfrm>
        </p:spPr>
        <p:txBody>
          <a:bodyPr/>
          <a:lstStyle/>
          <a:p>
            <a:r>
              <a:rPr lang="en-GB" dirty="0"/>
              <a:t>Magnet </a:t>
            </a:r>
            <a:r>
              <a:rPr lang="en-GB" dirty="0" smtClean="0"/>
              <a:t>Tests:</a:t>
            </a:r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285936" y="964912"/>
            <a:ext cx="8568952" cy="959693"/>
          </a:xfrm>
        </p:spPr>
        <p:txBody>
          <a:bodyPr/>
          <a:lstStyle/>
          <a:p>
            <a:r>
              <a:rPr lang="en-GB" dirty="0" smtClean="0"/>
              <a:t>Today the </a:t>
            </a:r>
            <a:r>
              <a:rPr lang="en-GB" dirty="0" smtClean="0"/>
              <a:t>testing </a:t>
            </a:r>
            <a:r>
              <a:rPr lang="en-GB" dirty="0" smtClean="0"/>
              <a:t>location at CERN would be the test station in in SM18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398785" y="2070407"/>
            <a:ext cx="1696687" cy="121457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3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641" y="895433"/>
            <a:ext cx="6172200" cy="497579"/>
          </a:xfrm>
        </p:spPr>
        <p:txBody>
          <a:bodyPr/>
          <a:lstStyle/>
          <a:p>
            <a:r>
              <a:rPr lang="en-GB" sz="1800" dirty="0"/>
              <a:t>Characteristics of the vertical test cryostats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8216" r="8382" b="8267"/>
          <a:stretch/>
        </p:blipFill>
        <p:spPr bwMode="auto">
          <a:xfrm>
            <a:off x="4687403" y="2780928"/>
            <a:ext cx="3622794" cy="266739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4" name="TextBox 13"/>
          <p:cNvSpPr txBox="1"/>
          <p:nvPr/>
        </p:nvSpPr>
        <p:spPr>
          <a:xfrm>
            <a:off x="2915315" y="4168405"/>
            <a:ext cx="17720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u="sng" dirty="0"/>
              <a:t>POWER CONVERTER</a:t>
            </a:r>
          </a:p>
          <a:p>
            <a:r>
              <a:rPr lang="en-GB" sz="900" dirty="0"/>
              <a:t>I MAX 20 kA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7641" y="1393424"/>
            <a:ext cx="647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 cryostats + 1 feed box powered by a single power converter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11560" y="2780928"/>
            <a:ext cx="2959984" cy="2515585"/>
            <a:chOff x="1258875" y="2424067"/>
            <a:chExt cx="2959984" cy="251558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85" t="77072" r="54228" b="5473"/>
            <a:stretch/>
          </p:blipFill>
          <p:spPr bwMode="auto">
            <a:xfrm rot="5400000">
              <a:off x="1394609" y="3070520"/>
              <a:ext cx="1949398" cy="1788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258875" y="3309667"/>
              <a:ext cx="761747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u="sng" dirty="0"/>
                <a:t>LONG</a:t>
              </a:r>
            </a:p>
            <a:p>
              <a:r>
                <a:rPr lang="en-GB" sz="900" dirty="0"/>
                <a:t>D 600 mm</a:t>
              </a:r>
            </a:p>
            <a:p>
              <a:r>
                <a:rPr lang="en-GB" sz="900" dirty="0"/>
                <a:t>L 3800 mm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00256" y="2608422"/>
              <a:ext cx="1218603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u="sng" dirty="0"/>
                <a:t>DIODE/LEADS</a:t>
              </a:r>
            </a:p>
            <a:p>
              <a:r>
                <a:rPr lang="en-GB" sz="900" dirty="0"/>
                <a:t>T min 4.2K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11415" y="3309667"/>
              <a:ext cx="824072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u="sng" dirty="0"/>
                <a:t>SIEGTAL</a:t>
              </a:r>
            </a:p>
            <a:p>
              <a:r>
                <a:rPr lang="en-GB" sz="900" dirty="0"/>
                <a:t>D 800 mm</a:t>
              </a:r>
            </a:p>
            <a:p>
              <a:r>
                <a:rPr lang="en-GB" sz="900" dirty="0"/>
                <a:t>L 1400 mm</a:t>
              </a:r>
            </a:p>
          </p:txBody>
        </p:sp>
        <p:cxnSp>
          <p:nvCxnSpPr>
            <p:cNvPr id="16" name="Elbow Connector 15"/>
            <p:cNvCxnSpPr/>
            <p:nvPr/>
          </p:nvCxnSpPr>
          <p:spPr>
            <a:xfrm rot="10800000">
              <a:off x="1693400" y="3398667"/>
              <a:ext cx="529200" cy="163891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/>
            <p:nvPr/>
          </p:nvCxnSpPr>
          <p:spPr>
            <a:xfrm rot="5400000" flipH="1" flipV="1">
              <a:off x="2651898" y="3137495"/>
              <a:ext cx="575735" cy="299526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/>
            <p:nvPr/>
          </p:nvCxnSpPr>
          <p:spPr>
            <a:xfrm flipV="1">
              <a:off x="2915316" y="3473884"/>
              <a:ext cx="348425" cy="101242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258875" y="2424067"/>
              <a:ext cx="963725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u="sng" dirty="0"/>
                <a:t>FEED BOX</a:t>
              </a:r>
            </a:p>
            <a:p>
              <a:r>
                <a:rPr lang="en-GB" sz="900" dirty="0"/>
                <a:t>He Gas</a:t>
              </a:r>
            </a:p>
          </p:txBody>
        </p:sp>
        <p:cxnSp>
          <p:nvCxnSpPr>
            <p:cNvPr id="27" name="Elbow Connector 26"/>
            <p:cNvCxnSpPr>
              <a:endCxn id="26" idx="2"/>
            </p:cNvCxnSpPr>
            <p:nvPr/>
          </p:nvCxnSpPr>
          <p:spPr>
            <a:xfrm rot="16200000" flipV="1">
              <a:off x="1613404" y="2966899"/>
              <a:ext cx="342732" cy="88064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6" name="TextBox 1035"/>
          <p:cNvSpPr txBox="1"/>
          <p:nvPr/>
        </p:nvSpPr>
        <p:spPr>
          <a:xfrm>
            <a:off x="177641" y="1807813"/>
            <a:ext cx="637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Typically used for models and small size (corrector) magnets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0" y="-11655"/>
            <a:ext cx="82264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1"/>
                </a:solidFill>
                <a:latin typeface="+mj-lt"/>
                <a:ea typeface="MS PGothic" panose="020B0600070205080204" pitchFamily="34" charset="-128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smtClean="0"/>
              <a:t>Magnet Tests: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77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984" y="0"/>
            <a:ext cx="8226425" cy="939800"/>
          </a:xfrm>
        </p:spPr>
        <p:txBody>
          <a:bodyPr/>
          <a:lstStyle/>
          <a:p>
            <a:r>
              <a:rPr lang="en-GB" dirty="0" smtClean="0"/>
              <a:t>Magnet Tests: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088231" cy="365125"/>
          </a:xfrm>
        </p:spPr>
        <p:txBody>
          <a:bodyPr/>
          <a:lstStyle/>
          <a:p>
            <a:pPr>
              <a:defRPr/>
            </a:pPr>
            <a:r>
              <a:rPr lang="es-ES_tradnl" i="1" dirty="0" smtClean="0"/>
              <a:t>7 </a:t>
            </a:r>
            <a:r>
              <a:rPr lang="es-ES_tradnl" i="1" dirty="0" err="1" smtClean="0"/>
              <a:t>July</a:t>
            </a:r>
            <a:r>
              <a:rPr lang="es-ES_tradnl" i="1" dirty="0" smtClean="0"/>
              <a:t> 2015, CEA </a:t>
            </a:r>
            <a:r>
              <a:rPr lang="es-ES_tradnl" i="1" dirty="0" err="1" smtClean="0"/>
              <a:t>Saclay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i="1" dirty="0" smtClean="0"/>
              <a:t>EE-FET-Open Proposal 1</a:t>
            </a:r>
            <a:r>
              <a:rPr lang="en-GB" altLang="en-US" i="1" baseline="30000" dirty="0" smtClean="0"/>
              <a:t>st</a:t>
            </a:r>
            <a:r>
              <a:rPr lang="en-GB" altLang="en-US" i="1" dirty="0" smtClean="0"/>
              <a:t> meeting</a:t>
            </a:r>
            <a:endParaRPr lang="en-GB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211A-145B-43F6-B900-E417E1700432}" type="slidenum">
              <a:rPr lang="en-GB" altLang="en-US" i="1" smtClean="0"/>
              <a:pPr/>
              <a:t>5</a:t>
            </a:fld>
            <a:endParaRPr lang="en-GB" altLang="en-US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92" y="937672"/>
            <a:ext cx="7596336" cy="505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427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6425" cy="939800"/>
          </a:xfrm>
        </p:spPr>
        <p:txBody>
          <a:bodyPr/>
          <a:lstStyle/>
          <a:p>
            <a:r>
              <a:rPr lang="en-GB" dirty="0" smtClean="0"/>
              <a:t>Magnet Tests remarks: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568952" cy="4680520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GB" dirty="0" smtClean="0"/>
              <a:t>Today in SM18 is not possible to </a:t>
            </a:r>
            <a:r>
              <a:rPr lang="en-GB" dirty="0" smtClean="0"/>
              <a:t>perform power </a:t>
            </a:r>
            <a:r>
              <a:rPr lang="en-GB" dirty="0" smtClean="0"/>
              <a:t>test directly in LN2, so test would be done with </a:t>
            </a:r>
            <a:r>
              <a:rPr lang="en-GB" dirty="0" err="1" smtClean="0"/>
              <a:t>GHe</a:t>
            </a:r>
            <a:r>
              <a:rPr lang="en-GB" dirty="0" smtClean="0"/>
              <a:t> at the equivalent temperature</a:t>
            </a:r>
            <a:r>
              <a:rPr lang="en-GB" dirty="0" smtClean="0"/>
              <a:t>.</a:t>
            </a:r>
          </a:p>
          <a:p>
            <a:pPr marL="571500" indent="-571500">
              <a:buFont typeface="+mj-lt"/>
              <a:buAutoNum type="romanUcPeriod"/>
            </a:pPr>
            <a:endParaRPr lang="en-GB" dirty="0" smtClean="0"/>
          </a:p>
          <a:p>
            <a:pPr marL="571500" indent="-571500">
              <a:buFont typeface="+mj-lt"/>
              <a:buAutoNum type="romanUcPeriod"/>
            </a:pPr>
            <a:r>
              <a:rPr lang="en-GB" dirty="0" smtClean="0"/>
              <a:t>In 2019 there could be a possible interference for the magnet test with the HL-LHC string test. This point must be discussed and other scenario are possible (ex. to displace the feed-box for the magnet tests to a new position).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088231" cy="365125"/>
          </a:xfrm>
        </p:spPr>
        <p:txBody>
          <a:bodyPr/>
          <a:lstStyle/>
          <a:p>
            <a:pPr>
              <a:defRPr/>
            </a:pPr>
            <a:r>
              <a:rPr lang="es-ES_tradnl" i="1" dirty="0" smtClean="0"/>
              <a:t>7 </a:t>
            </a:r>
            <a:r>
              <a:rPr lang="es-ES_tradnl" i="1" dirty="0" err="1" smtClean="0"/>
              <a:t>July</a:t>
            </a:r>
            <a:r>
              <a:rPr lang="es-ES_tradnl" i="1" dirty="0" smtClean="0"/>
              <a:t> 2015, CEA </a:t>
            </a:r>
            <a:r>
              <a:rPr lang="es-ES_tradnl" i="1" dirty="0" err="1" smtClean="0"/>
              <a:t>Saclay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i="1" dirty="0" smtClean="0"/>
              <a:t>EE-FET-Open Proposal 1</a:t>
            </a:r>
            <a:r>
              <a:rPr lang="en-GB" altLang="en-US" i="1" baseline="30000" dirty="0" smtClean="0"/>
              <a:t>st</a:t>
            </a:r>
            <a:r>
              <a:rPr lang="en-GB" altLang="en-US" i="1" dirty="0" smtClean="0"/>
              <a:t> meeting</a:t>
            </a:r>
            <a:endParaRPr lang="en-GB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211A-145B-43F6-B900-E417E1700432}" type="slidenum">
              <a:rPr lang="en-GB" altLang="en-US" i="1" smtClean="0"/>
              <a:pPr/>
              <a:t>6</a:t>
            </a:fld>
            <a:endParaRPr lang="en-GB" altLang="en-US" i="1" dirty="0"/>
          </a:p>
        </p:txBody>
      </p:sp>
    </p:spTree>
    <p:extLst>
      <p:ext uri="{BB962C8B-B14F-4D97-AF65-F5344CB8AC3E}">
        <p14:creationId xmlns:p14="http://schemas.microsoft.com/office/powerpoint/2010/main" val="2320222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TE-MSC Safety Morning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211A-145B-43F6-B900-E417E1700432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460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Tests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088231" cy="365125"/>
          </a:xfrm>
        </p:spPr>
        <p:txBody>
          <a:bodyPr/>
          <a:lstStyle/>
          <a:p>
            <a:pPr>
              <a:defRPr/>
            </a:pPr>
            <a:r>
              <a:rPr lang="es-ES_tradnl" i="1" dirty="0" smtClean="0"/>
              <a:t>7 </a:t>
            </a:r>
            <a:r>
              <a:rPr lang="es-ES_tradnl" i="1" dirty="0" err="1" smtClean="0"/>
              <a:t>July</a:t>
            </a:r>
            <a:r>
              <a:rPr lang="es-ES_tradnl" i="1" dirty="0" smtClean="0"/>
              <a:t> 2015, CEA </a:t>
            </a:r>
            <a:r>
              <a:rPr lang="es-ES_tradnl" i="1" dirty="0" err="1" smtClean="0"/>
              <a:t>Saclay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i="1" dirty="0" smtClean="0"/>
              <a:t>EE-FET-Open Proposal 1</a:t>
            </a:r>
            <a:r>
              <a:rPr lang="en-GB" altLang="en-US" i="1" baseline="30000" dirty="0" smtClean="0"/>
              <a:t>st</a:t>
            </a:r>
            <a:r>
              <a:rPr lang="en-GB" altLang="en-US" i="1" dirty="0" smtClean="0"/>
              <a:t> meeting</a:t>
            </a:r>
            <a:endParaRPr lang="en-GB" alt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211A-145B-43F6-B900-E417E1700432}" type="slidenum">
              <a:rPr lang="en-GB" altLang="en-US" i="1" smtClean="0"/>
              <a:pPr/>
              <a:t>8</a:t>
            </a:fld>
            <a:endParaRPr lang="en-GB" alt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73163"/>
            <a:ext cx="3053579" cy="3364632"/>
          </a:xfrm>
          <a:prstGeom prst="rect">
            <a:avLst/>
          </a:prstGeom>
        </p:spPr>
      </p:pic>
      <p:graphicFrame>
        <p:nvGraphicFramePr>
          <p:cNvPr id="8" name="Object 7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021153"/>
              </p:ext>
            </p:extLst>
          </p:nvPr>
        </p:nvGraphicFramePr>
        <p:xfrm>
          <a:off x="3303498" y="1556792"/>
          <a:ext cx="5453559" cy="4089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Presentation" r:id="rId5" imgW="4570388" imgH="3427437" progId="PowerPoint.Show.12">
                  <p:embed/>
                </p:oleObj>
              </mc:Choice>
              <mc:Fallback>
                <p:oleObj name="Presentation" r:id="rId5" imgW="4570388" imgH="342743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03498" y="1556792"/>
                        <a:ext cx="5453559" cy="4089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268722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 Power Point</Template>
  <TotalTime>277</TotalTime>
  <Words>307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MS Mincho</vt:lpstr>
      <vt:lpstr>MS PGothic</vt:lpstr>
      <vt:lpstr>Arial</vt:lpstr>
      <vt:lpstr>Calibri</vt:lpstr>
      <vt:lpstr>Times New Roman</vt:lpstr>
      <vt:lpstr>Default Theme</vt:lpstr>
      <vt:lpstr>Presentation</vt:lpstr>
      <vt:lpstr>CERN comments on: Cryogenics, Magnet Integration, Test facility  (M. Modena, V. Parma, M. Bajko)</vt:lpstr>
      <vt:lpstr>Integration:</vt:lpstr>
      <vt:lpstr>Magnet Tests:</vt:lpstr>
      <vt:lpstr>Characteristics of the vertical test cryostats</vt:lpstr>
      <vt:lpstr>Magnet Tests:</vt:lpstr>
      <vt:lpstr>Magnet Tests remarks:</vt:lpstr>
      <vt:lpstr>PowerPoint Presentation</vt:lpstr>
      <vt:lpstr>Magnet Tests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comments on: Cryogenics , Magnet Integration, Test facility  (M. Modena, V. Parma, M. Bajko)</dc:title>
  <dc:creator>Michele Modena</dc:creator>
  <cp:lastModifiedBy>Michele Modena</cp:lastModifiedBy>
  <cp:revision>9</cp:revision>
  <cp:lastPrinted>2014-03-26T10:34:42Z</cp:lastPrinted>
  <dcterms:created xsi:type="dcterms:W3CDTF">2015-07-06T08:52:26Z</dcterms:created>
  <dcterms:modified xsi:type="dcterms:W3CDTF">2015-07-06T13:30:04Z</dcterms:modified>
</cp:coreProperties>
</file>