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  <p:sldMasterId id="2147483651" r:id="rId3"/>
    <p:sldMasterId id="2147483665" r:id="rId4"/>
  </p:sldMasterIdLst>
  <p:notesMasterIdLst>
    <p:notesMasterId r:id="rId18"/>
  </p:notesMasterIdLst>
  <p:handoutMasterIdLst>
    <p:handoutMasterId r:id="rId19"/>
  </p:handoutMasterIdLst>
  <p:sldIdLst>
    <p:sldId id="312" r:id="rId5"/>
    <p:sldId id="269" r:id="rId6"/>
    <p:sldId id="278" r:id="rId7"/>
    <p:sldId id="327" r:id="rId8"/>
    <p:sldId id="324" r:id="rId9"/>
    <p:sldId id="330" r:id="rId10"/>
    <p:sldId id="325" r:id="rId11"/>
    <p:sldId id="328" r:id="rId12"/>
    <p:sldId id="329" r:id="rId13"/>
    <p:sldId id="270" r:id="rId14"/>
    <p:sldId id="274" r:id="rId15"/>
    <p:sldId id="321" r:id="rId16"/>
    <p:sldId id="276" r:id="rId17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0ACE3D17-855D-46B9-B739-E63E7D8B86E9}">
          <p14:sldIdLst>
            <p14:sldId id="312"/>
            <p14:sldId id="269"/>
            <p14:sldId id="278"/>
            <p14:sldId id="327"/>
            <p14:sldId id="324"/>
            <p14:sldId id="330"/>
            <p14:sldId id="325"/>
            <p14:sldId id="328"/>
            <p14:sldId id="329"/>
          </p14:sldIdLst>
        </p14:section>
        <p14:section name="back up slide" id="{1BB96D84-3CBC-4ADF-B9BD-DFF9C31B09D9}">
          <p14:sldIdLst>
            <p14:sldId id="270"/>
            <p14:sldId id="274"/>
            <p14:sldId id="321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ederick forest" initials="f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4075" autoAdjust="0"/>
  </p:normalViewPr>
  <p:slideViewPr>
    <p:cSldViewPr>
      <p:cViewPr varScale="1">
        <p:scale>
          <a:sx n="80" d="100"/>
          <a:sy n="80" d="100"/>
        </p:scale>
        <p:origin x="166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936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0-16T21:17:28.029" idx="1">
    <p:pos x="10" y="10"/>
    <p:text>Récupérer carte monde
Pointer fleches vers les  photos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323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323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r">
              <a:defRPr sz="1200"/>
            </a:lvl1pPr>
          </a:lstStyle>
          <a:p>
            <a:fld id="{65E6B95F-4846-4C16-BDC4-64EF6202044F}" type="datetimeFigureOut">
              <a:rPr lang="fr-FR" smtClean="0"/>
              <a:pPr/>
              <a:t>07/07/2015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658"/>
            <a:ext cx="3076363" cy="511322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658"/>
            <a:ext cx="3076363" cy="511322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r">
              <a:defRPr sz="1200"/>
            </a:lvl1pPr>
          </a:lstStyle>
          <a:p>
            <a:fld id="{AE8C32E1-5495-4CCB-82D6-81104B5E541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064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0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0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r">
              <a:defRPr sz="1200"/>
            </a:lvl1pPr>
          </a:lstStyle>
          <a:p>
            <a:fld id="{D1EBD617-627E-4784-9C91-F9C9CE7FDE42}" type="datetimeFigureOut">
              <a:rPr lang="fr-FR" smtClean="0"/>
              <a:pPr/>
              <a:t>07/07/2015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20" tIns="47160" rIns="94320" bIns="4716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lIns="94320" tIns="47160" rIns="94320" bIns="4716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1730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0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r">
              <a:defRPr sz="1200"/>
            </a:lvl1pPr>
          </a:lstStyle>
          <a:p>
            <a:fld id="{0E636087-0337-4B9D-91C1-8085CF21F78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515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Sigmaphi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Magnets</a:t>
            </a:r>
            <a:endParaRPr lang="fr-FR" baseline="0" dirty="0" smtClean="0"/>
          </a:p>
          <a:p>
            <a:r>
              <a:rPr lang="fr-FR" baseline="0" dirty="0" smtClean="0"/>
              <a:t>Sigmaphi </a:t>
            </a:r>
            <a:r>
              <a:rPr lang="fr-FR" baseline="0" dirty="0" err="1" smtClean="0"/>
              <a:t>Electronics</a:t>
            </a:r>
            <a:endParaRPr lang="fr-FR" baseline="0" dirty="0" smtClean="0"/>
          </a:p>
          <a:p>
            <a:r>
              <a:rPr lang="fr-FR" baseline="0" dirty="0" smtClean="0"/>
              <a:t>Sigmaphi Chine</a:t>
            </a:r>
          </a:p>
          <a:p>
            <a:r>
              <a:rPr lang="fr-FR" baseline="0" dirty="0" smtClean="0"/>
              <a:t>Sigmaphi </a:t>
            </a:r>
            <a:r>
              <a:rPr lang="fr-FR" baseline="0" dirty="0" err="1" smtClean="0"/>
              <a:t>Japan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484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295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Projet financé par la DGA pour réaliser démonstrateur de lanceur électromagnétique 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L’institut Néel et le G2Elab (CNRS, INP Grenoble et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Université J. Fournier) seront représentés par le </a:t>
            </a:r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CNRS-CRETA</a:t>
            </a: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Institut Saint Louis pour le rail de lancement et l’alimentation XRAM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SMES: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 : environ 1 MJ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Densité d’énergie &gt; 20 kJ/kg ( au lieu de 10 kJ/kg) et donc Masse de conducteur &lt; 50 kg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quelques kA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Champ magnétique entre 10 T et 20 T (suivant configuration retenue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Dipôle: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Longueur : environ 1 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Diamètre intérieur : 10 cm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environ 10 kA (par mise ne parallèle d’éléments)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Performances Lanceur : quelques 100 m/s pour un calibre de 20 mm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Rendement total de lancement proche des 70 % (au lieu de 2%)</a:t>
            </a:r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777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Projet financé par la DGA pour réaliser démonstrateur de lanceur électromagnétique 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L’institut Néel et le G2Elab (CNRS, INP Grenoble et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Université J. Fournier) seront représentés par le </a:t>
            </a:r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CNRS-CRETA</a:t>
            </a: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Institut Saint Louis pour le rail de lancement et l’alimentation XRAM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SMES: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 : environ 1 MJ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Densité d’énergie &gt; 20 kJ/kg ( au lieu de 10 kJ/kg) et donc Masse de conducteur &lt; 50 kg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quelques kA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Champ magnétique entre 10 T et 20 T (suivant configuration retenue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Dipôle: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Longueur : environ 1 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Diamètre intérieur : 10 cm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environ 10 kA (par mise ne parallèle d’éléments)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Performances Lanceur : quelques 100 m/s pour un calibre de 20 mm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Rendement total de lancement proche des 70 % (au lieu de 2%)</a:t>
            </a:r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746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Projet financé par la DGA pour réaliser démonstrateur de lanceur électromagnétique 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L’institut Néel et le G2Elab (CNRS, INP Grenoble et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Université J. Fournier) seront représentés par le </a:t>
            </a:r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CNRS-CRETA</a:t>
            </a: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Institut Saint Louis pour le rail de lancement et l’alimentation XRAM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SMES: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 : environ 1 MJ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Densité d’énergie &gt; 20 kJ/kg ( au lieu de 10 kJ/kg) et donc Masse de conducteur &lt; 50 kg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quelques kA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Champ magnétique entre 10 T et 20 T (suivant configuration retenue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Dipôle: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Longueur : environ 1 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Diamètre intérieur : 10 cm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environ 10 kA (par mise ne parallèle d’éléments)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Performances Lanceur : quelques 100 m/s pour un calibre de 20 mm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Rendement total de lancement proche des 70 % (au lieu de 2%)</a:t>
            </a:r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1380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Projet financé par la DGA pour réaliser démonstrateur de lanceur électromagnétique 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L’institut Néel et le G2Elab (CNRS, INP Grenoble et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Université J. Fournier) seront représentés par le </a:t>
            </a:r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CNRS-CRETA</a:t>
            </a: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Institut Saint Louis pour le rail de lancement et l’alimentation XRAM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SMES: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 : environ 1 MJ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Densité d’énergie &gt; 20 kJ/kg ( au lieu de 10 kJ/kg) et donc Masse de conducteur &lt; 50 kg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quelques kA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Champ magnétique entre 10 T et 20 T (suivant configuration retenue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Dipôle: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Longueur : environ 1 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Diamètre intérieur : 10 cm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environ 10 kA (par mise ne parallèle d’éléments)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Performances Lanceur : quelques 100 m/s pour un calibre de 20 mm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Rendement total de lancement proche des 70 % (au lieu de 2%)</a:t>
            </a:r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93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Projet financé par la DGA pour réaliser démonstrateur de lanceur électromagnétique 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L’institut Néel et le G2Elab (CNRS, INP Grenoble et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Université J. Fournier) seront représentés par le </a:t>
            </a:r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CNRS-CRETA</a:t>
            </a: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Institut Saint Louis pour le rail de lancement et l’alimentation XRAM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SMES: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 : environ 1 MJ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Densité d’énergie &gt; 20 kJ/kg ( au lieu de 10 kJ/kg) et donc Masse de conducteur &lt; 50 kg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quelques kA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Champ magnétique entre 10 T et 20 T (suivant configuration retenue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Dipôle: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Longueur : environ 1 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Diamètre intérieur : 10 cm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environ 10 kA (par mise ne parallèle d’éléments)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Performances Lanceur : quelques 100 m/s pour un calibre de 20 mm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Rendement total de lancement proche des 70 % (au lieu de 2%)</a:t>
            </a:r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448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Projet financé par la DGA pour réaliser démonstrateur de lanceur électromagnétique 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L’institut Néel et le G2Elab (CNRS, INP Grenoble et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Université J. Fournier) seront représentés par le </a:t>
            </a:r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CNRS-CRETA</a:t>
            </a: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Institut Saint Louis pour le rail de lancement et l’alimentation XRAM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SMES: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 : environ 1 MJ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Densité d’énergie &gt; 20 kJ/kg ( au lieu de 10 kJ/kg) et donc Masse de conducteur &lt; 50 kg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quelques kA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Champ magnétique entre 10 T et 20 T (suivant configuration retenue</a:t>
            </a:r>
          </a:p>
          <a:p>
            <a:endParaRPr lang="fr-F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Dipôle: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Longueur : environ 1 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Diamètre intérieur : 10 cm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Courant : environ 10 kA (par mise ne parallèle d’éléments)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Performances Lanceur : quelques 100 m/s pour un calibre de 20 mm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Rendement total de lancement proche des 70 % (au lieu de 2%)</a:t>
            </a:r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671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Diamètre chaud 600</a:t>
            </a:r>
            <a:r>
              <a:rPr lang="fr-FR" baseline="0" dirty="0" smtClean="0"/>
              <a:t> mm</a:t>
            </a:r>
          </a:p>
          <a:p>
            <a:r>
              <a:rPr lang="fr-FR" baseline="0" dirty="0" smtClean="0"/>
              <a:t>4.25 T – 3500 A</a:t>
            </a:r>
          </a:p>
          <a:p>
            <a:r>
              <a:rPr lang="fr-FR" baseline="0" dirty="0" smtClean="0"/>
              <a:t>Longueur 4.40 m</a:t>
            </a:r>
          </a:p>
          <a:p>
            <a:r>
              <a:rPr lang="fr-FR" baseline="0" dirty="0" smtClean="0"/>
              <a:t>Bobine NbTi bain d’hélium liquide</a:t>
            </a:r>
          </a:p>
          <a:p>
            <a:r>
              <a:rPr lang="fr-FR" baseline="0" dirty="0" smtClean="0"/>
              <a:t>Bobinage cosinus téta</a:t>
            </a:r>
          </a:p>
          <a:p>
            <a:r>
              <a:rPr lang="fr-FR" baseline="0" dirty="0" smtClean="0"/>
              <a:t>Frettage</a:t>
            </a:r>
          </a:p>
          <a:p>
            <a:r>
              <a:rPr lang="fr-FR" baseline="0" dirty="0" smtClean="0"/>
              <a:t>Enceinte hélium</a:t>
            </a:r>
          </a:p>
          <a:p>
            <a:r>
              <a:rPr lang="fr-FR" baseline="0" dirty="0" smtClean="0"/>
              <a:t>Ecran azote cryostat</a:t>
            </a:r>
          </a:p>
          <a:p>
            <a:pPr defTabSz="943204">
              <a:defRPr/>
            </a:pPr>
            <a:r>
              <a:rPr lang="fr-FR" baseline="0" dirty="0" smtClean="0"/>
              <a:t>Poids 24 tonnes avec cryostat</a:t>
            </a:r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846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Autre contrat également avec JLAB </a:t>
            </a:r>
            <a:r>
              <a:rPr lang="fr-FR" baseline="0" dirty="0" smtClean="0"/>
              <a:t> pour 2 quadrupoles supraconducteurs</a:t>
            </a:r>
          </a:p>
          <a:p>
            <a:r>
              <a:rPr lang="fr-FR" baseline="0" dirty="0" smtClean="0"/>
              <a:t>Bobinage en cours, livraison décembre 2015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36087-0337-4B9D-91C1-8085CF21F785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836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D45F5-EB92-446C-918D-6F7604CCFAC4}" type="datetimeFigureOut">
              <a:rPr lang="fr-FR" smtClean="0"/>
              <a:pPr/>
              <a:t>07/07/2015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CC69-70E9-4EA8-9E04-2C80C970645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D45F5-EB92-446C-918D-6F7604CCFAC4}" type="datetimeFigureOut">
              <a:rPr lang="fr-FR" smtClean="0"/>
              <a:pPr/>
              <a:t>07/07/2015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CC69-70E9-4EA8-9E04-2C80C970645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6034422" cy="3460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A96-1E7C-44E8-AC88-AA179D57CCE9}" type="slidenum">
              <a:rPr lang="fr-FR" smtClean="0"/>
              <a:pPr/>
              <a:t>‹N°›</a:t>
            </a:fld>
            <a:endParaRPr lang="fr-FR" dirty="0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/>
        </p:nvGraphicFramePr>
        <p:xfrm>
          <a:off x="0" y="1"/>
          <a:ext cx="1187624" cy="588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Acrobat Document" r:id="rId3" imgW="5667122" imgH="5400472" progId="AcroExch.Document.11">
                  <p:embed/>
                </p:oleObj>
              </mc:Choice>
              <mc:Fallback>
                <p:oleObj name="Acrobat Document" r:id="rId3" imgW="5667122" imgH="5400472" progId="AcroExch.Document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3997" b="23997"/>
                      <a:stretch>
                        <a:fillRect/>
                      </a:stretch>
                    </p:blipFill>
                    <p:spPr bwMode="auto">
                      <a:xfrm>
                        <a:off x="0" y="1"/>
                        <a:ext cx="1187624" cy="5887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/>
          <p:cNvSpPr txBox="1"/>
          <p:nvPr userDrawn="1"/>
        </p:nvSpPr>
        <p:spPr>
          <a:xfrm>
            <a:off x="323528" y="6488668"/>
            <a:ext cx="2952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 smtClean="0"/>
              <a:t>FDR</a:t>
            </a:r>
            <a:r>
              <a:rPr lang="en-GB" sz="1050" i="1" baseline="0" dirty="0" smtClean="0"/>
              <a:t> – 24 April 2013</a:t>
            </a:r>
            <a:endParaRPr lang="en-GB" sz="1050" i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D45F5-EB92-446C-918D-6F7604CCFAC4}" type="datetimeFigureOut">
              <a:rPr lang="fr-FR" smtClean="0"/>
              <a:pPr/>
              <a:t>07/07/2015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CC69-70E9-4EA8-9E04-2C80C970645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ZoneTexte 6"/>
          <p:cNvSpPr txBox="1"/>
          <p:nvPr userDrawn="1"/>
        </p:nvSpPr>
        <p:spPr>
          <a:xfrm>
            <a:off x="1187624" y="1988840"/>
            <a:ext cx="12961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400" b="1" i="1" dirty="0" smtClean="0">
                <a:solidFill>
                  <a:schemeClr val="accent1">
                    <a:lumMod val="75000"/>
                  </a:schemeClr>
                </a:solidFill>
              </a:rPr>
              <a:t>TEXTE</a:t>
            </a:r>
            <a:endParaRPr lang="fr-FR" sz="15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D45F5-EB92-446C-918D-6F7604CCFAC4}" type="datetimeFigureOut">
              <a:rPr lang="fr-FR" smtClean="0"/>
              <a:pPr/>
              <a:t>07/07/2015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CC69-70E9-4EA8-9E04-2C80C970645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F51A-B329-49DC-B7F1-48C97B0ADFFF}" type="datetime1">
              <a:rPr lang="fr-FR" smtClean="0"/>
              <a:pPr/>
              <a:t>07/07/2015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Visite Sigmaphi au CEA                               E.Voisin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A11D7-C84D-44B3-8720-35304FD3F2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6034422" cy="3460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A96-1E7C-44E8-AC88-AA179D57CCE9}" type="slidenum">
              <a:rPr lang="fr-FR" smtClean="0"/>
              <a:pPr/>
              <a:t>‹N°›</a:t>
            </a:fld>
            <a:endParaRPr lang="fr-FR" dirty="0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/>
        </p:nvGraphicFramePr>
        <p:xfrm>
          <a:off x="0" y="1"/>
          <a:ext cx="1187624" cy="588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Acrobat Document" r:id="rId3" imgW="5667122" imgH="5400472" progId="AcroExch.Document.11">
                  <p:embed/>
                </p:oleObj>
              </mc:Choice>
              <mc:Fallback>
                <p:oleObj name="Acrobat Document" r:id="rId3" imgW="5667122" imgH="5400472" progId="AcroExch.Document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3997" b="23997"/>
                      <a:stretch>
                        <a:fillRect/>
                      </a:stretch>
                    </p:blipFill>
                    <p:spPr bwMode="auto">
                      <a:xfrm>
                        <a:off x="0" y="1"/>
                        <a:ext cx="1187624" cy="5887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/>
          <p:cNvSpPr txBox="1"/>
          <p:nvPr userDrawn="1"/>
        </p:nvSpPr>
        <p:spPr>
          <a:xfrm>
            <a:off x="323528" y="6488668"/>
            <a:ext cx="2952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 smtClean="0"/>
              <a:t>FDR</a:t>
            </a:r>
            <a:r>
              <a:rPr lang="en-GB" sz="1050" i="1" baseline="0" dirty="0" smtClean="0"/>
              <a:t> – 24 April 2013</a:t>
            </a:r>
            <a:endParaRPr lang="en-GB" sz="1050" i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A96-1E7C-44E8-AC88-AA179D57CCE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ZoneTexte 4"/>
          <p:cNvSpPr txBox="1"/>
          <p:nvPr userDrawn="1"/>
        </p:nvSpPr>
        <p:spPr>
          <a:xfrm>
            <a:off x="323528" y="6488668"/>
            <a:ext cx="2952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 smtClean="0"/>
              <a:t>FF– 02/05/2012</a:t>
            </a:r>
            <a:endParaRPr lang="en-GB" sz="1050" i="1" dirty="0"/>
          </a:p>
        </p:txBody>
      </p:sp>
      <p:pic>
        <p:nvPicPr>
          <p:cNvPr id="12290" name="Object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97" b="23997"/>
          <a:stretch>
            <a:fillRect/>
          </a:stretch>
        </p:blipFill>
        <p:spPr bwMode="auto">
          <a:xfrm>
            <a:off x="0" y="0"/>
            <a:ext cx="1476375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3B9A96-1E7C-44E8-AC88-AA179D57CCE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ZoneTexte 4"/>
          <p:cNvSpPr txBox="1"/>
          <p:nvPr userDrawn="1"/>
        </p:nvSpPr>
        <p:spPr>
          <a:xfrm>
            <a:off x="323528" y="6488668"/>
            <a:ext cx="2952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 smtClean="0"/>
              <a:t>26</a:t>
            </a:r>
            <a:r>
              <a:rPr lang="en-GB" sz="1050" i="1" baseline="0" dirty="0" smtClean="0"/>
              <a:t> Sept. 2012</a:t>
            </a:r>
            <a:endParaRPr lang="en-GB" sz="1050" i="1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331640" cy="82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557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331640" y="0"/>
            <a:ext cx="7812360" cy="69269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  <a:alpha val="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D45F5-EB92-446C-918D-6F7604CCFAC4}" type="datetimeFigureOut">
              <a:rPr lang="fr-FR" smtClean="0"/>
              <a:pPr/>
              <a:t>07/07/2015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5CC69-70E9-4EA8-9E04-2C80C9706459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044624" cy="528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 userDrawn="1"/>
        </p:nvSpPr>
        <p:spPr>
          <a:xfrm>
            <a:off x="2627784" y="116632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solidFill>
                  <a:schemeClr val="bg1"/>
                </a:solidFill>
              </a:rPr>
              <a:t>SIGMAPHI SUPERCONDUCTING MAGNETS</a:t>
            </a:r>
            <a:endParaRPr lang="fr-FR" sz="2400" b="1" i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D45F5-EB92-446C-918D-6F7604CCFAC4}" type="datetimeFigureOut">
              <a:rPr lang="fr-FR" smtClean="0"/>
              <a:pPr/>
              <a:t>07/07/2015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5CC69-70E9-4EA8-9E04-2C80C9706459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044624" cy="528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1.wdp"/><Relationship Id="rId7" Type="http://schemas.openxmlformats.org/officeDocument/2006/relationships/image" Target="../media/image1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637060" cy="285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3808" y="836712"/>
            <a:ext cx="2678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SIGMAPHI  GROUP TODAY</a:t>
            </a:r>
            <a:endParaRPr lang="fr-FR" dirty="0"/>
          </a:p>
        </p:txBody>
      </p:sp>
      <p:pic>
        <p:nvPicPr>
          <p:cNvPr id="3" name="Picture 22" descr="U:\Clients\MSL\photos\pulser final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5013176"/>
            <a:ext cx="2160240" cy="15572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339752" y="458112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PULSED SYSTEM</a:t>
            </a:r>
            <a:endParaRPr lang="fr-FR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547664" y="155679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RESISTIVE MAGNETS</a:t>
            </a:r>
            <a:endParaRPr lang="fr-FR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788024" y="155679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SUPERCONDUCTING MAGNETS</a:t>
            </a:r>
            <a:endParaRPr lang="fr-FR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076056" y="34290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POWER SUPPLIES</a:t>
            </a:r>
            <a:endParaRPr lang="fr-FR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283968" y="429309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RF AMPLIFIERS</a:t>
            </a:r>
            <a:endParaRPr lang="fr-FR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43608" y="400506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PERMANENT MAGNETS</a:t>
            </a:r>
            <a:endParaRPr lang="fr-FR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2" name="Espace réservé du contenu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97" t="24205" r="7791" b="13336"/>
          <a:stretch/>
        </p:blipFill>
        <p:spPr>
          <a:xfrm>
            <a:off x="5580112" y="4653136"/>
            <a:ext cx="1040630" cy="1804710"/>
          </a:xfrm>
          <a:prstGeom prst="rect">
            <a:avLst/>
          </a:prstGeom>
        </p:spPr>
      </p:pic>
      <p:pic>
        <p:nvPicPr>
          <p:cNvPr id="13" name="Imag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53136"/>
            <a:ext cx="1440160" cy="109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jean-luclancelot\AppData\Local\Microsoft\Windows\Temporary Internet Files\Content.Outlook\M1EYBPNQ\Corrector%2520installation-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12768"/>
            <a:ext cx="2075139" cy="138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48264" y="3789040"/>
            <a:ext cx="1566028" cy="12241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7" descr="Z:\PHOTOS\PRODUITS\INFN-25491-Montage italie\1ère journée\IMG_3930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2132856"/>
            <a:ext cx="1872208" cy="169993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707904" y="6309320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JLAB DIPOLE SHMS </a:t>
            </a: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052736"/>
            <a:ext cx="7056784" cy="487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251520" y="5517232"/>
            <a:ext cx="3203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24 tons</a:t>
            </a:r>
          </a:p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Warm bore 600mm</a:t>
            </a:r>
          </a:p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Field 4.25 Tesla – 3500 A</a:t>
            </a:r>
          </a:p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NbTi  </a:t>
            </a:r>
            <a:r>
              <a:rPr lang="fr-FR" b="1" i="1" dirty="0" err="1" smtClean="0">
                <a:solidFill>
                  <a:schemeClr val="accent1">
                    <a:lumMod val="75000"/>
                  </a:schemeClr>
                </a:solidFill>
              </a:rPr>
              <a:t>Liquid</a:t>
            </a:r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i="1" dirty="0" err="1" smtClean="0">
                <a:solidFill>
                  <a:schemeClr val="accent1">
                    <a:lumMod val="75000"/>
                  </a:schemeClr>
                </a:solidFill>
              </a:rPr>
              <a:t>helium</a:t>
            </a:r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 bath </a:t>
            </a: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1052736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ON GOING PROJECTS</a:t>
            </a: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4016" y="1556792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JLAB QUADRUPOLES Q2/Q3</a:t>
            </a: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32048" y="5013176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15 tons</a:t>
            </a:r>
          </a:p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Warm bore 600mm</a:t>
            </a:r>
          </a:p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Gradient 16 T/m  - 4250 A</a:t>
            </a:r>
          </a:p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NbTi  </a:t>
            </a:r>
            <a:r>
              <a:rPr lang="fr-FR" b="1" i="1" dirty="0" err="1" smtClean="0">
                <a:solidFill>
                  <a:schemeClr val="accent1">
                    <a:lumMod val="75000"/>
                  </a:schemeClr>
                </a:solidFill>
              </a:rPr>
              <a:t>Liquid</a:t>
            </a:r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fr-FR" b="1" i="1" dirty="0" err="1" smtClean="0">
                <a:solidFill>
                  <a:schemeClr val="accent1">
                    <a:lumMod val="75000"/>
                  </a:schemeClr>
                </a:solidFill>
              </a:rPr>
              <a:t>helium</a:t>
            </a:r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 bath</a:t>
            </a:r>
          </a:p>
          <a:p>
            <a:r>
              <a:rPr lang="fr-FR" b="1" i="1" dirty="0" err="1" smtClean="0">
                <a:solidFill>
                  <a:schemeClr val="accent1">
                    <a:lumMod val="75000"/>
                  </a:schemeClr>
                </a:solidFill>
              </a:rPr>
              <a:t>Delivery</a:t>
            </a:r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fr-FR" b="1" i="1" dirty="0" err="1" smtClean="0">
                <a:solidFill>
                  <a:schemeClr val="accent1">
                    <a:lumMod val="75000"/>
                  </a:schemeClr>
                </a:solidFill>
              </a:rPr>
              <a:t>December</a:t>
            </a:r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 2015 </a:t>
            </a: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32385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FREDER~1\AppData\Local\Temp\image007.jpg@01CFCEB4.793C3DE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148464"/>
            <a:ext cx="3816424" cy="2753812"/>
          </a:xfrm>
          <a:prstGeom prst="rect">
            <a:avLst/>
          </a:prstGeom>
          <a:noFill/>
        </p:spPr>
      </p:pic>
      <p:pic>
        <p:nvPicPr>
          <p:cNvPr id="18434" name="Picture 2" descr="C:\Users\FREDER~1\AppData\Local\Temp\image004.png@01D046A6.DB37B1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4149080"/>
            <a:ext cx="4553460" cy="2354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908720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ON GOING PROJECTS</a:t>
            </a: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1700808"/>
            <a:ext cx="28438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LOTUS  CYCLOTRON MAGNET</a:t>
            </a:r>
          </a:p>
          <a:p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R&amp;D program </a:t>
            </a:r>
            <a:r>
              <a:rPr lang="fr-FR" sz="1600" b="1" i="1" dirty="0" err="1" smtClean="0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 CEA Saclay</a:t>
            </a:r>
          </a:p>
          <a:p>
            <a:endParaRPr lang="fr-FR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Warm bore 514 mm</a:t>
            </a:r>
          </a:p>
          <a:p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Field 2.36 T  - 100 A - Persistent</a:t>
            </a:r>
          </a:p>
          <a:p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NbTi  </a:t>
            </a:r>
            <a:r>
              <a:rPr lang="fr-FR" sz="1600" b="1" i="1" dirty="0" err="1" smtClean="0">
                <a:solidFill>
                  <a:schemeClr val="accent1">
                    <a:lumMod val="75000"/>
                  </a:schemeClr>
                </a:solidFill>
              </a:rPr>
              <a:t>Helium</a:t>
            </a:r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 free</a:t>
            </a:r>
          </a:p>
          <a:p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DELIVERY  </a:t>
            </a:r>
            <a:r>
              <a:rPr lang="fr-FR" sz="1600" b="1" i="1" dirty="0" err="1" smtClean="0">
                <a:solidFill>
                  <a:schemeClr val="accent1">
                    <a:lumMod val="75000"/>
                  </a:schemeClr>
                </a:solidFill>
              </a:rPr>
              <a:t>Feb</a:t>
            </a:r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</a:rPr>
              <a:t>. 2016</a:t>
            </a:r>
          </a:p>
          <a:p>
            <a:endParaRPr lang="fr-FR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1" name="Image 1" descr="image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484784"/>
            <a:ext cx="57606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FREDER~1\AppData\Local\Temp\image003.jpg@01CFCE9C.1548B4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76872"/>
            <a:ext cx="904875" cy="828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95736" y="980728"/>
            <a:ext cx="2034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SIGMAPHI   GROUP</a:t>
            </a:r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755576" y="1844824"/>
            <a:ext cx="5472608" cy="40939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Sigmaphi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Magnets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: 15 M€, 95%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exported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100 people,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based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in Vannes (France)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Sigmaphi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Electronics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4,5 M€, 43 people,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based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in Haguenau (France)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Sigmaphi China, 1 M€, 12 people, 100% Sigmaphi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owned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based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in Beijing;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same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quality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and management as in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our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French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facilities</a:t>
            </a:r>
            <a:endParaRPr kumimoji="0" lang="fr-F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Sigmaphi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Japan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sales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branch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in Tokyo (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Japan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</p:txBody>
      </p:sp>
      <p:pic>
        <p:nvPicPr>
          <p:cNvPr id="6" name="Picture 1" descr="BATIMENT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60"/>
            <a:ext cx="2592288" cy="1792789"/>
          </a:xfrm>
          <a:prstGeom prst="rect">
            <a:avLst/>
          </a:prstGeom>
          <a:noFill/>
          <a:ln w="12700" algn="in">
            <a:noFill/>
            <a:miter lim="800000"/>
            <a:headEnd/>
            <a:tailEnd/>
          </a:ln>
          <a:effectLst/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867405"/>
            <a:ext cx="2572346" cy="151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744" y="3241557"/>
            <a:ext cx="2594744" cy="140982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4365104"/>
            <a:ext cx="4248472" cy="230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5747876" y="6290231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Delivery 2017-2018</a:t>
            </a: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39552" y="888395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BOSSE  -  R&amp;D program with  CNRS (P. Tixador team) for two YBCO magnet: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An electromagnetic gun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 SMES which store 1 MJ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7876" y="1700808"/>
            <a:ext cx="2580287" cy="42386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846549"/>
            <a:ext cx="465768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7504" y="836712"/>
            <a:ext cx="3203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Electromagnetic</a:t>
            </a:r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 gun:</a:t>
            </a:r>
          </a:p>
          <a:p>
            <a:endParaRPr lang="fr-FR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27409" y="117879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Objective: proof of concept of the S3EL concept (superconducting self-supplied electromagnetic launcher)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by launching a bullet with a speed of 100 m/s</a:t>
            </a:r>
            <a:endParaRPr lang="en-US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7504" y="1979875"/>
            <a:ext cx="48245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For a classical electromagnetic gun we need: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 large energy storage: battery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 fast power supply: capacitor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 source of field: classically the field of rails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need of a huge current (few MA)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b="3538"/>
          <a:stretch/>
        </p:blipFill>
        <p:spPr>
          <a:xfrm>
            <a:off x="5463108" y="2069808"/>
            <a:ext cx="3486150" cy="138739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8897" y="3688958"/>
            <a:ext cx="36347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For the S3EL concept: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 large energy storage: the superconducting magnet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 fast power supply: the superconducting magnet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 source of field: mainly the superconducting magnet + the rails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reduce the required current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/>
          <a:srcRect t="20790" b="10810"/>
          <a:stretch/>
        </p:blipFill>
        <p:spPr>
          <a:xfrm>
            <a:off x="3661270" y="3706615"/>
            <a:ext cx="5327551" cy="240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10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7016" y="836712"/>
            <a:ext cx="849694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The required current is reduced but a current around 10 000 A is still required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an operating current of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10 000 A for the superconducting magnet.</a:t>
            </a:r>
          </a:p>
          <a:p>
            <a:endParaRPr lang="en-US" sz="10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It’s too high for one tape, even if the tape have a width of 12 mm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subdivided the magnet by using XRAM system to “multiply” the current for the rail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190929"/>
            <a:ext cx="3603048" cy="250494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7972" y="2420888"/>
            <a:ext cx="90960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Main characteristics (not well chose):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At 4,2 K (direct or indirect cooling)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Perpendicular field around 2,5-3 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400 A/mm²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1 m length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≈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40 kJ storage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2 or 4 XRAM stage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Racetrack coil without hard bending head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Mechanical structure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of the cold mass close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to FCM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magnet</a:t>
            </a:r>
            <a:b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or </a:t>
            </a:r>
            <a:r>
              <a:rPr lang="en-US" b="1" i="1" dirty="0" err="1">
                <a:solidFill>
                  <a:schemeClr val="accent1">
                    <a:lumMod val="75000"/>
                  </a:schemeClr>
                </a:solidFill>
              </a:rPr>
              <a:t>superferric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 dipole (ex: Fair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But no impregnated coil 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US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40231" y="5588427"/>
            <a:ext cx="8150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Main conductor characteristics: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YBCO tapes of 12 mm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Operating current between 2500 A and 5000 A (face to face option)</a:t>
            </a:r>
          </a:p>
        </p:txBody>
      </p:sp>
    </p:spTree>
    <p:extLst>
      <p:ext uri="{BB962C8B-B14F-4D97-AF65-F5344CB8AC3E}">
        <p14:creationId xmlns:p14="http://schemas.microsoft.com/office/powerpoint/2010/main" val="15124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7504" y="836712"/>
            <a:ext cx="3203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Electromagnetic</a:t>
            </a:r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 gun:</a:t>
            </a:r>
          </a:p>
          <a:p>
            <a:endParaRPr lang="fr-FR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27409" y="117879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Objective: proof of concept of the S3EL concept (superconducting self-supplied electromagnetic launcher) 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by launching a bullet with a speed of 100 m/s</a:t>
            </a:r>
            <a:endParaRPr lang="en-US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2165906"/>
            <a:ext cx="88442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Main issues: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Chose the final parameters of magnet:</a:t>
            </a:r>
            <a:b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 position, number of coil, type of coil </a:t>
            </a:r>
            <a:b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(single or double pancake), operating current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Chose the conductor but it will be probably </a:t>
            </a:r>
            <a:b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commercially available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The mechanical behavior of a no impregnated </a:t>
            </a:r>
            <a:b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coil and how to manage this point?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Design of the warm bore and the integration of the rail gun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Eddy current during the shot (hard question) -&gt; no metallic part for the cold mass and/or the cryostat, screening of eddy current 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Probably new issues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in th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e future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3428" y="2167215"/>
            <a:ext cx="3769200" cy="203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7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7504" y="836712"/>
            <a:ext cx="3203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SMES</a:t>
            </a:r>
          </a:p>
          <a:p>
            <a:endParaRPr lang="fr-FR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52314" y="106754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Objective: to stock 1 MJ with a density of 20 kJ/kg of conductor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916832"/>
            <a:ext cx="3824461" cy="335762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07504" y="1667708"/>
            <a:ext cx="45508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Main magnet characteristics: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Liquid helium bath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Torus shape: 10 T with an angle of 5°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30 double pancakes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1000 A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400 A/mm²</a:t>
            </a:r>
            <a:endParaRPr lang="en-US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5,2 km of conductor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No impregnated coil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07504" y="3811668"/>
            <a:ext cx="47403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Main conductor characteristics: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YBCO tapes of 4 mm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Overall thickness of 600 µm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460 µm of stabilizer 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Aluminum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 23 kJ/kg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Copper   13 kJ/kg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Stabilizer tape soldered on YBCO tape</a:t>
            </a:r>
            <a:endParaRPr lang="en-US" b="1" i="1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lvl="2"/>
            <a:endParaRPr lang="en-US" b="1" i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3600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7504" y="836712"/>
            <a:ext cx="3203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chemeClr val="accent1">
                    <a:lumMod val="75000"/>
                  </a:schemeClr>
                </a:solidFill>
              </a:rPr>
              <a:t>SMES</a:t>
            </a:r>
          </a:p>
          <a:p>
            <a:endParaRPr lang="fr-FR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52314" y="106754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Objective: to stock 1 MJ with a density of 20 kJ/kg of conductor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229" y="1667708"/>
            <a:ext cx="638422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Main issues: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The tape is not available on the market:</a:t>
            </a:r>
          </a:p>
          <a:p>
            <a:pPr marL="895350" lvl="2" indent="-285750">
              <a:buFont typeface="Arial" panose="020B0604020202020204" pitchFamily="34" charset="0"/>
              <a:buChar char="•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Critical current close to state of art (too ?)</a:t>
            </a:r>
          </a:p>
          <a:p>
            <a:pPr marL="895350" lvl="2" indent="-285750">
              <a:buFont typeface="Arial" panose="020B0604020202020204" pitchFamily="34" charset="0"/>
              <a:buChar char="•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Apparently first use of aluminum tape in HTS magnet:</a:t>
            </a:r>
          </a:p>
          <a:p>
            <a:pPr marL="1076325" lvl="3" indent="-285750">
              <a:buFont typeface="Courier New" panose="02070309020205020404" pitchFamily="49" charset="0"/>
              <a:buChar char="o"/>
              <a:tabLst>
                <a:tab pos="714375" algn="l"/>
              </a:tabLst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How to solder it on YBCO tape?</a:t>
            </a:r>
          </a:p>
          <a:p>
            <a:pPr marL="1076325" lvl="3" indent="-285750">
              <a:buFont typeface="Courier New" panose="02070309020205020404" pitchFamily="49" charset="0"/>
              <a:buChar char="o"/>
              <a:tabLst>
                <a:tab pos="714375" algn="l"/>
              </a:tabLst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RRR 100 with a correct yield strength limit </a:t>
            </a:r>
          </a:p>
          <a:p>
            <a:pPr marL="1076325" lvl="3" indent="-285750">
              <a:buFont typeface="Courier New" panose="02070309020205020404" pitchFamily="49" charset="0"/>
              <a:buChar char="o"/>
              <a:tabLst>
                <a:tab pos="714375" algn="l"/>
              </a:tabLst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Find the aluminum tape but only 40 kg is required for the project.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The mechanical behavior of a not impregnated coil and how to manage this point?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The protection: partially solved by using XRAM system which subdivided the magnet, it’s costly but efficient.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SigmaPhi issue: first helium bath cryostat.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Probably new issues in the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future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175" y="1772816"/>
            <a:ext cx="2580287" cy="42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6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63688" y="2924944"/>
            <a:ext cx="5509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chemeClr val="accent1">
                    <a:lumMod val="75000"/>
                  </a:schemeClr>
                </a:solidFill>
              </a:rPr>
              <a:t>Thank you for your attention</a:t>
            </a:r>
            <a:endParaRPr lang="en-US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3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4865</TotalTime>
  <Words>1563</Words>
  <Application>Microsoft Office PowerPoint</Application>
  <PresentationFormat>Affichage à l'écran (4:3)</PresentationFormat>
  <Paragraphs>242</Paragraphs>
  <Slides>13</Slides>
  <Notes>10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Courier New</vt:lpstr>
      <vt:lpstr>Garamond</vt:lpstr>
      <vt:lpstr>Wingdings</vt:lpstr>
      <vt:lpstr>Thème Office</vt:lpstr>
      <vt:lpstr>2_Thème Office</vt:lpstr>
      <vt:lpstr>1_Thème Office</vt:lpstr>
      <vt:lpstr>3_Thème Office</vt:lpstr>
      <vt:lpstr>Acrobat Document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NoemieBORDIER</dc:creator>
  <cp:lastModifiedBy>Raphael Pasquet</cp:lastModifiedBy>
  <cp:revision>297</cp:revision>
  <cp:lastPrinted>2012-04-20T08:54:02Z</cp:lastPrinted>
  <dcterms:created xsi:type="dcterms:W3CDTF">2012-04-05T14:28:05Z</dcterms:created>
  <dcterms:modified xsi:type="dcterms:W3CDTF">2015-07-07T07:52:50Z</dcterms:modified>
</cp:coreProperties>
</file>