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5" r:id="rId3"/>
    <p:sldId id="290" r:id="rId4"/>
    <p:sldId id="295" r:id="rId5"/>
    <p:sldId id="297" r:id="rId6"/>
    <p:sldId id="307" r:id="rId7"/>
    <p:sldId id="293" r:id="rId8"/>
    <p:sldId id="308" r:id="rId9"/>
    <p:sldId id="294" r:id="rId10"/>
    <p:sldId id="298" r:id="rId11"/>
    <p:sldId id="296" r:id="rId12"/>
    <p:sldId id="299" r:id="rId13"/>
    <p:sldId id="310" r:id="rId14"/>
    <p:sldId id="306" r:id="rId15"/>
    <p:sldId id="302" r:id="rId16"/>
    <p:sldId id="301" r:id="rId17"/>
    <p:sldId id="303" r:id="rId18"/>
    <p:sldId id="313" r:id="rId19"/>
    <p:sldId id="309" r:id="rId20"/>
    <p:sldId id="315" r:id="rId21"/>
    <p:sldId id="314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70" autoAdjust="0"/>
    <p:restoredTop sz="94671" autoAdjust="0"/>
  </p:normalViewPr>
  <p:slideViewPr>
    <p:cSldViewPr snapToObjects="1">
      <p:cViewPr>
        <p:scale>
          <a:sx n="118" d="100"/>
          <a:sy n="118" d="100"/>
        </p:scale>
        <p:origin x="-15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3" d="100"/>
          <a:sy n="53" d="100"/>
        </p:scale>
        <p:origin x="-1842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8" cy="45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1" y="0"/>
            <a:ext cx="2972548" cy="45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3008017-0B5D-44F5-85CD-D279AEC22D6F}" type="datetimeFigureOut">
              <a:rPr lang="en-US"/>
              <a:pPr>
                <a:defRPr/>
              </a:pPr>
              <a:t>7/7/2015</a:t>
            </a:fld>
            <a:endParaRPr lang="en-US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827"/>
            <a:ext cx="2972548" cy="45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1" y="8684827"/>
            <a:ext cx="2972548" cy="45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64BBA93-7697-461E-8D0D-BD9C12ECA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277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8" cy="45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1" y="0"/>
            <a:ext cx="2972548" cy="45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E1C13FC-9FD1-4FAE-B3D6-750CD4DB793A}" type="datetimeFigureOut">
              <a:rPr lang="en-US"/>
              <a:pPr>
                <a:defRPr/>
              </a:pPr>
              <a:t>7/7/2015</a:t>
            </a:fld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343145"/>
            <a:ext cx="5487041" cy="411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4827"/>
            <a:ext cx="2972548" cy="45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1" y="8684827"/>
            <a:ext cx="2972548" cy="45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2B6BA5C-4C4A-493D-9D86-F41A37EA5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234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6685DF-005E-4A53-81F3-2CAB62AC027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1690157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79704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41000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507566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963356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176796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86399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80438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300193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774308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50907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702434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461604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46160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96625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10194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68503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133257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845374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889960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00043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BF3E3-2294-4C64-97C6-0E1249477A4B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55D8B-0F54-4B4B-B606-87ECFDA549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41240-6175-4363-B470-F9A195B9A851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EDA36-FD80-4B92-A366-99F8863D40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206E8-AC05-44B1-8C67-FE3C572F458B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2492B-ADD5-4EC3-8CFD-C10C375333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F4D60-53EF-49B9-86B9-3B5BDA0E8639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384B-160A-441A-AAC3-AB0D442C0A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0B4DD-764F-47A4-A8C1-A16CA2D63D1C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31DAE-D2CE-4A1B-966E-E271EC52AF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5177E-238A-4408-9FF1-9E32C2F436EA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FCE5E-DA8D-4920-A30F-CC5DADF094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B9C7E-3698-4646-BED4-83D052C1D697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C87B5-8A6F-44FC-8088-A08C4D9311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0E210-EB61-45D0-8771-7B4614B144B7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FB20B-59AA-4C67-B8A2-23F2999343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2A08A-E760-416A-A7B3-01BA9408A3A4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79D6D-885A-4B32-B678-F95AFAFDFC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8F1D0-D39A-4A08-8FDE-2703ADF31034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6B7ED-6BFF-4CA9-A09F-20F24EDB08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1D197-197F-48EC-9ED0-86E119B3C52D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90CB-0E83-4F8E-B52E-BFA5B6928B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A3C75-DA37-4C0C-A705-351C0CE29167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D59A7-120F-4AD6-90EE-C15CD546AC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BA9B9-C58E-46F2-959B-09FAA9FDB68A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935F8-6CFE-4F97-9338-038268856D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60A33-0489-437A-8911-FC6D06F0DA89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CC8E6-0EC4-410A-9AF6-97E05CEDDC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68250952-FFC7-4F30-A5A5-016DCF5CEE51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6A7FD4E4-9874-4685-AFAD-F9F45ACB4A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656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656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99272"/>
            <a:ext cx="7772400" cy="916950"/>
          </a:xfrm>
        </p:spPr>
        <p:txBody>
          <a:bodyPr/>
          <a:lstStyle/>
          <a:p>
            <a:pPr eaLnBrk="1" hangingPunct="1"/>
            <a:r>
              <a:rPr lang="en-US" sz="4600" dirty="0" smtClean="0">
                <a:solidFill>
                  <a:srgbClr val="0070C0"/>
                </a:solidFill>
              </a:rPr>
              <a:t>FCM:</a:t>
            </a:r>
            <a:br>
              <a:rPr lang="en-US" sz="4600" dirty="0" smtClean="0">
                <a:solidFill>
                  <a:srgbClr val="0070C0"/>
                </a:solidFill>
              </a:rPr>
            </a:br>
            <a:r>
              <a:rPr lang="en-US" sz="4600" dirty="0" smtClean="0">
                <a:solidFill>
                  <a:srgbClr val="0070C0"/>
                </a:solidFill>
              </a:rPr>
              <a:t>Concept and test results</a:t>
            </a:r>
            <a:endParaRPr lang="en-US" sz="4600" b="1" dirty="0" smtClean="0">
              <a:solidFill>
                <a:srgbClr val="0070C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553650-EDB3-4B9E-B4C2-E3B0F0D2D764}" type="datetime1">
              <a:rPr lang="en-US" altLang="en-US" smtClean="0"/>
              <a:t>7/7/2015</a:t>
            </a:fld>
            <a:endParaRPr lang="en-US" alt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D55D8B-0F54-4B4B-B606-87ECFDA5493A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31800" y="4365625"/>
            <a:ext cx="82296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n-US" dirty="0"/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n-US" dirty="0"/>
          </a:p>
        </p:txBody>
      </p:sp>
      <p:pic>
        <p:nvPicPr>
          <p:cNvPr id="11" name="Picture 3" descr="\\CERN\dfs\Workspaces\f\franckbor\FCM\FCM\IMG_15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36" t="51810" r="12012" b="15642"/>
          <a:stretch>
            <a:fillRect/>
          </a:stretch>
        </p:blipFill>
        <p:spPr bwMode="auto">
          <a:xfrm>
            <a:off x="2038350" y="4262438"/>
            <a:ext cx="50673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Magnet Design (4/4):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1714C2-0BBE-416C-9590-03169E3DAD5D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092168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16694" y="1268267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kern="0" dirty="0" smtClean="0">
                <a:latin typeface="+mj-lt"/>
                <a:ea typeface="+mj-ea"/>
                <a:cs typeface="+mj-cs"/>
              </a:rPr>
              <a:t>Top and bottom cover for the cryostat + iron yoke</a:t>
            </a: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Content Placeholder 3" descr="17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2020923"/>
            <a:ext cx="4827610" cy="2756340"/>
          </a:xfrm>
        </p:spPr>
      </p:pic>
      <p:pic>
        <p:nvPicPr>
          <p:cNvPr id="19" name="Content Placeholder 3" descr="1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139395" y="2020923"/>
            <a:ext cx="4827610" cy="2756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ight Arrow 19"/>
          <p:cNvSpPr/>
          <p:nvPr/>
        </p:nvSpPr>
        <p:spPr bwMode="auto">
          <a:xfrm>
            <a:off x="3662212" y="2996952"/>
            <a:ext cx="954366" cy="504056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Cable and coil: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4033F6-CBCF-4B27-96EE-381DF07F4B95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092168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16694" y="1052736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u="sng" kern="0" noProof="0" dirty="0" smtClean="0">
                <a:latin typeface="+mj-lt"/>
                <a:ea typeface="+mj-ea"/>
                <a:cs typeface="+mj-cs"/>
              </a:rPr>
              <a:t>Cable-around-conduit conductor made of </a:t>
            </a:r>
            <a:r>
              <a:rPr lang="en-US" sz="2200" u="sng" kern="0" noProof="0" dirty="0" err="1" smtClean="0">
                <a:latin typeface="+mj-lt"/>
                <a:ea typeface="+mj-ea"/>
                <a:cs typeface="+mj-cs"/>
              </a:rPr>
              <a:t>Nb-Ti</a:t>
            </a:r>
            <a:r>
              <a:rPr lang="en-US" sz="2200" u="sng" kern="0" noProof="0" dirty="0" smtClean="0">
                <a:latin typeface="+mj-lt"/>
                <a:ea typeface="+mj-ea"/>
                <a:cs typeface="+mj-cs"/>
              </a:rPr>
              <a:t> strands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u="sng" kern="0" noProof="0" dirty="0" smtClean="0">
                <a:latin typeface="+mj-lt"/>
                <a:ea typeface="+mj-ea"/>
                <a:cs typeface="+mj-cs"/>
              </a:rPr>
              <a:t>Coils cross-section</a:t>
            </a:r>
            <a:endParaRPr kumimoji="0" lang="en-US" sz="2200" i="0" u="sng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\\cern.ch\dfs\Users\f\fborgnol\Documents\FCM\measurement_fresca\connection\Epregnation\IMG_06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31740" y="4117737"/>
            <a:ext cx="2533130" cy="1903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1880828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Straight Arrow Connector 23"/>
          <p:cNvCxnSpPr/>
          <p:nvPr/>
        </p:nvCxnSpPr>
        <p:spPr bwMode="auto">
          <a:xfrm>
            <a:off x="2936306" y="2276872"/>
            <a:ext cx="576064" cy="2160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2936306" y="1952836"/>
            <a:ext cx="761747" cy="369332"/>
          </a:xfrm>
          <a:prstGeom prst="rect">
            <a:avLst/>
          </a:prstGeom>
          <a:noFill/>
          <a:ln cap="rnd">
            <a:noFill/>
            <a:round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5 mm</a:t>
            </a:r>
            <a:endParaRPr lang="en-GB" dirty="0" smtClean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>
            <a:stCxn id="32" idx="1"/>
          </p:cNvCxnSpPr>
          <p:nvPr/>
        </p:nvCxnSpPr>
        <p:spPr bwMode="auto">
          <a:xfrm rot="10800000">
            <a:off x="4664498" y="5013177"/>
            <a:ext cx="684076" cy="494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2" name="Rectangle 2"/>
          <p:cNvSpPr txBox="1">
            <a:spLocks noChangeArrowheads="1"/>
          </p:cNvSpPr>
          <p:nvPr/>
        </p:nvSpPr>
        <p:spPr bwMode="auto">
          <a:xfrm>
            <a:off x="5348574" y="4715949"/>
            <a:ext cx="2845296" cy="6932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Co-wound quench detection wire</a:t>
            </a:r>
          </a:p>
        </p:txBody>
      </p:sp>
      <p:cxnSp>
        <p:nvCxnSpPr>
          <p:cNvPr id="36" name="Straight Arrow Connector 35"/>
          <p:cNvCxnSpPr/>
          <p:nvPr/>
        </p:nvCxnSpPr>
        <p:spPr bwMode="auto">
          <a:xfrm rot="5400000">
            <a:off x="1728478" y="5121982"/>
            <a:ext cx="1008112" cy="15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1405873" y="4833156"/>
            <a:ext cx="889987" cy="369332"/>
          </a:xfrm>
          <a:prstGeom prst="rect">
            <a:avLst/>
          </a:prstGeom>
          <a:noFill/>
          <a:ln cap="rnd">
            <a:noFill/>
            <a:round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20 mm</a:t>
            </a:r>
            <a:endParaRPr lang="en-GB" dirty="0" smtClean="0">
              <a:solidFill>
                <a:srgbClr val="FF0000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2295860" y="4435524"/>
            <a:ext cx="2469010" cy="15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3124200" y="4066192"/>
            <a:ext cx="889987" cy="369332"/>
          </a:xfrm>
          <a:prstGeom prst="rect">
            <a:avLst/>
          </a:prstGeom>
          <a:noFill/>
          <a:ln cap="rnd">
            <a:noFill/>
            <a:round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45 mm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37" name="Rectangle 2"/>
          <p:cNvSpPr txBox="1">
            <a:spLocks noChangeArrowheads="1"/>
          </p:cNvSpPr>
          <p:nvPr/>
        </p:nvSpPr>
        <p:spPr bwMode="auto">
          <a:xfrm>
            <a:off x="2375756" y="2968733"/>
            <a:ext cx="1774540" cy="568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Cable cross-section</a:t>
            </a:r>
          </a:p>
        </p:txBody>
      </p:sp>
      <p:pic>
        <p:nvPicPr>
          <p:cNvPr id="39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5" t="32191" r="15888" b="46976"/>
          <a:stretch/>
        </p:blipFill>
        <p:spPr bwMode="auto">
          <a:xfrm>
            <a:off x="4749647" y="1639854"/>
            <a:ext cx="2270069" cy="186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Magnet Design: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516DE-1242-4158-A12E-84917BDF019A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092033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16694" y="1268267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kern="0" noProof="0" dirty="0" smtClean="0">
                <a:latin typeface="+mj-lt"/>
                <a:ea typeface="+mj-ea"/>
                <a:cs typeface="+mj-cs"/>
              </a:rPr>
              <a:t>Peak field on the conductor within 1 T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894" y="4140346"/>
            <a:ext cx="45815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" y="2265509"/>
            <a:ext cx="5616575" cy="187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307" y="1387621"/>
            <a:ext cx="3238500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Magnet Design: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516DE-1242-4158-A12E-84917BDF019A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092033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183346"/>
            <a:ext cx="4733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75" y="3526117"/>
            <a:ext cx="47339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35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Field lines in the coil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DAF313-D41B-48E7-BA0D-9738A41A81D6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117767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090" y="1592094"/>
            <a:ext cx="36576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02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Electrical joints: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615B89-50C7-45EC-967B-DC33A1979E50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052736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16694" y="1268267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u="sng" kern="0" noProof="0" dirty="0" smtClean="0">
                <a:latin typeface="+mj-lt"/>
                <a:ea typeface="+mj-ea"/>
                <a:cs typeface="+mj-cs"/>
              </a:rPr>
              <a:t>Demountable connection</a:t>
            </a:r>
            <a:r>
              <a:rPr lang="en-US" sz="2200" kern="0" noProof="0" dirty="0" smtClean="0">
                <a:latin typeface="+mj-lt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125565" y="1536500"/>
            <a:ext cx="1981225" cy="331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FCM B-C,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5647" y="3429000"/>
            <a:ext cx="3074194" cy="2283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 bwMode="auto">
          <a:xfrm flipV="1">
            <a:off x="3959932" y="4833156"/>
            <a:ext cx="900100" cy="2880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343193" y="4957427"/>
            <a:ext cx="652743" cy="307777"/>
          </a:xfrm>
          <a:prstGeom prst="rect">
            <a:avLst/>
          </a:prstGeom>
          <a:noFill/>
          <a:ln cap="rnd">
            <a:noFill/>
            <a:round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Cable</a:t>
            </a:r>
            <a:endParaRPr lang="en-GB" sz="1400" dirty="0" smtClean="0"/>
          </a:p>
        </p:txBody>
      </p:sp>
      <p:cxnSp>
        <p:nvCxnSpPr>
          <p:cNvPr id="23" name="Straight Arrow Connector 22"/>
          <p:cNvCxnSpPr/>
          <p:nvPr/>
        </p:nvCxnSpPr>
        <p:spPr bwMode="auto">
          <a:xfrm flipV="1">
            <a:off x="3959932" y="5424009"/>
            <a:ext cx="900100" cy="2880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224571" y="5517232"/>
            <a:ext cx="771365" cy="307777"/>
          </a:xfrm>
          <a:prstGeom prst="rect">
            <a:avLst/>
          </a:prstGeom>
          <a:noFill/>
          <a:ln cap="rnd">
            <a:noFill/>
            <a:round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Copper</a:t>
            </a:r>
            <a:endParaRPr lang="en-GB" sz="1400" dirty="0" smtClean="0"/>
          </a:p>
        </p:txBody>
      </p:sp>
      <p:cxnSp>
        <p:nvCxnSpPr>
          <p:cNvPr id="26" name="Straight Arrow Connector 25"/>
          <p:cNvCxnSpPr/>
          <p:nvPr/>
        </p:nvCxnSpPr>
        <p:spPr bwMode="auto">
          <a:xfrm rot="5400000">
            <a:off x="6066656" y="3302496"/>
            <a:ext cx="612068" cy="3610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6444208" y="2941203"/>
            <a:ext cx="721672" cy="307777"/>
          </a:xfrm>
          <a:prstGeom prst="rect">
            <a:avLst/>
          </a:prstGeom>
          <a:noFill/>
          <a:ln cap="rnd">
            <a:noFill/>
            <a:round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Indium</a:t>
            </a:r>
            <a:endParaRPr lang="en-GB" sz="1400" dirty="0" smtClean="0"/>
          </a:p>
        </p:txBody>
      </p:sp>
      <p:cxnSp>
        <p:nvCxnSpPr>
          <p:cNvPr id="28" name="Straight Arrow Connector 27"/>
          <p:cNvCxnSpPr/>
          <p:nvPr/>
        </p:nvCxnSpPr>
        <p:spPr bwMode="auto">
          <a:xfrm flipV="1">
            <a:off x="3815916" y="4149080"/>
            <a:ext cx="900100" cy="2880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2706140" y="4237347"/>
            <a:ext cx="1220207" cy="307777"/>
          </a:xfrm>
          <a:prstGeom prst="rect">
            <a:avLst/>
          </a:prstGeom>
          <a:noFill/>
          <a:ln cap="rnd">
            <a:noFill/>
            <a:round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Sn</a:t>
            </a:r>
            <a:r>
              <a:rPr lang="en-US" sz="1400" dirty="0" smtClean="0"/>
              <a:t>-Ag solder</a:t>
            </a:r>
            <a:endParaRPr lang="en-GB" sz="1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317207" y="2204865"/>
            <a:ext cx="3839514" cy="369332"/>
          </a:xfrm>
          <a:prstGeom prst="rect">
            <a:avLst/>
          </a:prstGeom>
          <a:solidFill>
            <a:srgbClr val="FFC000"/>
          </a:solidFill>
          <a:ln cap="rnd">
            <a:solidFill>
              <a:schemeClr val="tx1"/>
            </a:solidFill>
            <a:round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Measured between 2.4 n</a:t>
            </a:r>
            <a:r>
              <a:rPr lang="el-GR" dirty="0" smtClean="0"/>
              <a:t>Ω</a:t>
            </a:r>
            <a:r>
              <a:rPr lang="en-US" dirty="0" smtClean="0"/>
              <a:t> and 4n</a:t>
            </a:r>
            <a:r>
              <a:rPr lang="el-GR" dirty="0" smtClean="0"/>
              <a:t>Ω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Instrumentation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58F72E-9733-4C0C-8FC2-6DB2DF91C6DC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462" y="2107342"/>
            <a:ext cx="4279578" cy="2585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216694" y="1268267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u="sng" kern="0" noProof="0" dirty="0" smtClean="0">
                <a:latin typeface="+mj-lt"/>
                <a:ea typeface="+mj-ea"/>
                <a:cs typeface="+mj-cs"/>
              </a:rPr>
              <a:t>Magnet equipped with 12 temperature sensors</a:t>
            </a:r>
            <a:r>
              <a:rPr lang="en-US" sz="2200" kern="0" noProof="0" dirty="0" smtClean="0">
                <a:latin typeface="+mj-lt"/>
                <a:ea typeface="+mj-ea"/>
                <a:cs typeface="+mj-cs"/>
              </a:rPr>
              <a:t> (At 4.5 K measurement error is 12 </a:t>
            </a:r>
            <a:r>
              <a:rPr lang="en-US" sz="2200" kern="0" noProof="0" dirty="0" err="1" smtClean="0">
                <a:latin typeface="+mj-lt"/>
                <a:ea typeface="+mj-ea"/>
                <a:cs typeface="+mj-cs"/>
              </a:rPr>
              <a:t>mK</a:t>
            </a:r>
            <a:r>
              <a:rPr lang="en-US" sz="2200" kern="0" noProof="0" dirty="0" smtClean="0">
                <a:latin typeface="+mj-lt"/>
                <a:ea typeface="+mj-ea"/>
                <a:cs typeface="+mj-cs"/>
              </a:rPr>
              <a:t>)</a:t>
            </a: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20" name="Picture 19" descr="IMG_8787"/>
          <p:cNvPicPr/>
          <p:nvPr/>
        </p:nvPicPr>
        <p:blipFill>
          <a:blip r:embed="rId5" cstate="print"/>
          <a:srcRect l="26376" r="11198" b="23587"/>
          <a:stretch>
            <a:fillRect/>
          </a:stretch>
        </p:blipFill>
        <p:spPr bwMode="auto">
          <a:xfrm>
            <a:off x="5076056" y="2228705"/>
            <a:ext cx="3370238" cy="220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182320" y="5241763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u="sng" kern="0" noProof="0" dirty="0" smtClean="0">
                <a:latin typeface="+mj-lt"/>
                <a:ea typeface="+mj-ea"/>
                <a:cs typeface="+mj-cs"/>
              </a:rPr>
              <a:t>The mechanical structure and the rods are equipped with strain gauges</a:t>
            </a: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Magnet testing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42928A-E18B-465B-A937-2C0BB71DE7D1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16694" y="1268267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kern="0" noProof="0" dirty="0" smtClean="0">
                <a:latin typeface="+mj-lt"/>
                <a:ea typeface="+mj-ea"/>
                <a:cs typeface="+mj-cs"/>
              </a:rPr>
              <a:t>The magnet was tested in 2012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G:\Services\MechanicalCAD\Catia\vmaire\FEED BOX FOR FCM\Présentation\Présentation installation FCM 25-10-2011\Etape 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16067" y="2384884"/>
            <a:ext cx="4184428" cy="2853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Test results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9862E8-052D-4B70-B6EE-9565F20888EB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16694" y="1268267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kern="0" noProof="0" dirty="0" smtClean="0">
                <a:latin typeface="+mj-lt"/>
                <a:ea typeface="+mj-ea"/>
                <a:cs typeface="+mj-cs"/>
              </a:rPr>
              <a:t>One training quench at 4.5 K to reach 6 kA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kern="0" noProof="0" dirty="0" smtClean="0">
                <a:latin typeface="+mj-lt"/>
                <a:ea typeface="+mj-ea"/>
                <a:cs typeface="+mj-cs"/>
              </a:rPr>
              <a:t> 20000 cycles to 6 kA without quench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2200" kern="0" dirty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kern="0" noProof="0" dirty="0" smtClean="0">
                <a:latin typeface="+mj-lt"/>
                <a:ea typeface="+mj-ea"/>
                <a:cs typeface="+mj-cs"/>
              </a:rPr>
              <a:t>Current pushed to 7.5 kA (magnetic forces 50% higher) </a:t>
            </a:r>
            <a:r>
              <a:rPr lang="en-US" sz="2200" kern="0" noProof="0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 mechanical design is robust.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23435" t="34376" r="50830" b="35727"/>
          <a:stretch/>
        </p:blipFill>
        <p:spPr>
          <a:xfrm>
            <a:off x="2231740" y="3284984"/>
            <a:ext cx="4132510" cy="269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04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Test results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9862E8-052D-4B70-B6EE-9565F20888EB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16694" y="1268267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kern="0" noProof="0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Coils protected by a 5 m</a:t>
            </a:r>
            <a:r>
              <a:rPr lang="el-GR" sz="2200" kern="0" noProof="0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Ω</a:t>
            </a:r>
            <a:r>
              <a:rPr lang="en-US" sz="2200" kern="0" noProof="0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 dump resistor.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noProof="0" dirty="0" smtClean="0">
              <a:latin typeface="+mj-lt"/>
              <a:ea typeface="+mj-ea"/>
              <a:cs typeface="+mj-cs"/>
              <a:sym typeface="Wingdings" panose="05000000000000000000" pitchFamily="2" charset="2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2200" kern="0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The quench detection with the co-wound wire was proven effective. 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>
              <a:latin typeface="+mj-lt"/>
              <a:ea typeface="+mj-ea"/>
              <a:cs typeface="+mj-cs"/>
              <a:sym typeface="Wingdings" panose="05000000000000000000" pitchFamily="2" charset="2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>
              <a:latin typeface="+mj-lt"/>
              <a:ea typeface="+mj-ea"/>
              <a:cs typeface="+mj-cs"/>
              <a:sym typeface="Wingdings" panose="05000000000000000000" pitchFamily="2" charset="2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>
              <a:latin typeface="+mj-lt"/>
              <a:ea typeface="+mj-ea"/>
              <a:cs typeface="+mj-cs"/>
              <a:sym typeface="Wingdings" panose="05000000000000000000" pitchFamily="2" charset="2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>
              <a:latin typeface="+mj-lt"/>
              <a:ea typeface="+mj-ea"/>
              <a:cs typeface="+mj-cs"/>
              <a:sym typeface="Wingdings" panose="05000000000000000000" pitchFamily="2" charset="2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>
              <a:latin typeface="+mj-lt"/>
              <a:ea typeface="+mj-ea"/>
              <a:cs typeface="+mj-cs"/>
              <a:sym typeface="Wingdings" panose="05000000000000000000" pitchFamily="2" charset="2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>
              <a:latin typeface="+mj-lt"/>
              <a:ea typeface="+mj-ea"/>
              <a:cs typeface="+mj-cs"/>
              <a:sym typeface="Wingdings" panose="05000000000000000000" pitchFamily="2" charset="2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>
              <a:latin typeface="+mj-lt"/>
              <a:ea typeface="+mj-ea"/>
              <a:cs typeface="+mj-cs"/>
              <a:sym typeface="Wingdings" panose="05000000000000000000" pitchFamily="2" charset="2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>
              <a:latin typeface="+mj-lt"/>
              <a:ea typeface="+mj-ea"/>
              <a:cs typeface="+mj-cs"/>
              <a:sym typeface="Wingdings" panose="05000000000000000000" pitchFamily="2" charset="2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2200" kern="0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AC loss &lt; 2W (1.2 W from computation).</a:t>
            </a:r>
            <a:endParaRPr lang="en-US" sz="2200" kern="0" noProof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23435" t="29329" r="55534" b="48523"/>
          <a:stretch/>
        </p:blipFill>
        <p:spPr>
          <a:xfrm>
            <a:off x="1691680" y="2564904"/>
            <a:ext cx="3830827" cy="22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61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Specifications: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EB0D11-EF27-4931-9FE2-3D2CDCB268E4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15516" y="1236184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u="sng" kern="0" dirty="0"/>
              <a:t>iron Dominated</a:t>
            </a:r>
            <a:r>
              <a:rPr lang="en-US" sz="2400" kern="0" dirty="0"/>
              <a:t>, </a:t>
            </a:r>
            <a:r>
              <a:rPr lang="en-US" sz="2400" u="sng" kern="0" dirty="0"/>
              <a:t>Pulsed</a:t>
            </a:r>
            <a:r>
              <a:rPr lang="en-US" sz="2400" kern="0" dirty="0"/>
              <a:t>, </a:t>
            </a:r>
            <a:r>
              <a:rPr lang="en-US" sz="2400" u="sng" kern="0" dirty="0"/>
              <a:t>Superconducting</a:t>
            </a:r>
            <a:r>
              <a:rPr lang="en-US" sz="2400" kern="0" dirty="0"/>
              <a:t> dipole </a:t>
            </a:r>
            <a:r>
              <a:rPr lang="en-US" sz="2400" kern="0" dirty="0" smtClean="0"/>
              <a:t>magnet</a:t>
            </a:r>
          </a:p>
          <a:p>
            <a:pPr marL="342900" lvl="0" indent="-342900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altLang="en-US" sz="2400" dirty="0" smtClean="0"/>
          </a:p>
          <a:p>
            <a:pPr marL="342900" indent="-342900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sz="2400" dirty="0" err="1" smtClean="0"/>
              <a:t>B</a:t>
            </a:r>
            <a:r>
              <a:rPr lang="en-US" altLang="en-US" sz="2400" baseline="-25000" dirty="0" err="1" smtClean="0"/>
              <a:t>nom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= 1.8 T at dB/</a:t>
            </a:r>
            <a:r>
              <a:rPr lang="en-US" altLang="en-US" sz="2400" dirty="0" err="1"/>
              <a:t>dt</a:t>
            </a:r>
            <a:r>
              <a:rPr lang="en-US" altLang="en-US" sz="2400" baseline="-25000" dirty="0" err="1"/>
              <a:t>nom</a:t>
            </a:r>
            <a:r>
              <a:rPr lang="en-US" altLang="en-US" sz="2400" dirty="0"/>
              <a:t> = 1.5 T/s triangular </a:t>
            </a:r>
            <a:r>
              <a:rPr lang="en-US" altLang="en-US" sz="2400" dirty="0" smtClean="0"/>
              <a:t>cycle</a:t>
            </a:r>
          </a:p>
          <a:p>
            <a:pPr marL="342900" indent="-342900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fr-FR" altLang="en-US" sz="2400" dirty="0" smtClean="0"/>
          </a:p>
          <a:p>
            <a:pPr marL="342900" indent="-342900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fr-FR" altLang="en-US" sz="2400" dirty="0"/>
          </a:p>
          <a:p>
            <a:pPr marL="342900" indent="-342900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fr-FR" altLang="en-US" sz="2400" dirty="0" smtClean="0"/>
          </a:p>
          <a:p>
            <a:pPr marL="342900" indent="-342900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fr-FR" altLang="en-US" sz="2400" dirty="0" smtClean="0"/>
          </a:p>
          <a:p>
            <a:pPr marL="342900" indent="-342900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fr-FR" altLang="en-US" sz="2400" dirty="0" smtClean="0"/>
          </a:p>
          <a:p>
            <a:pPr marL="342900" indent="-342900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altLang="en-US" sz="2400" dirty="0"/>
          </a:p>
          <a:p>
            <a:pPr marL="342900" indent="-342900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sz="2400" dirty="0" smtClean="0"/>
              <a:t>Q</a:t>
            </a:r>
            <a:r>
              <a:rPr lang="en-US" altLang="en-US" sz="2400" baseline="-25000" dirty="0" smtClean="0"/>
              <a:t>AC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&lt; </a:t>
            </a:r>
            <a:r>
              <a:rPr lang="en-US" altLang="en-US" sz="2400" dirty="0" smtClean="0"/>
              <a:t>2 </a:t>
            </a:r>
            <a:r>
              <a:rPr lang="en-US" altLang="en-US" sz="2400" dirty="0"/>
              <a:t>W/</a:t>
            </a:r>
            <a:r>
              <a:rPr lang="en-US" altLang="en-US" sz="2400" dirty="0" err="1"/>
              <a:t>m</a:t>
            </a:r>
            <a:r>
              <a:rPr lang="en-US" altLang="en-US" sz="2400" baseline="-25000" dirty="0" err="1"/>
              <a:t>magnet</a:t>
            </a:r>
            <a:r>
              <a:rPr lang="en-US" altLang="en-US" sz="2400" dirty="0"/>
              <a:t> average over </a:t>
            </a:r>
            <a:r>
              <a:rPr lang="en-US" altLang="en-US" sz="2400" dirty="0" smtClean="0"/>
              <a:t>the reference cycle</a:t>
            </a:r>
            <a:endParaRPr lang="en-US" altLang="en-US" sz="2000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342900" indent="-342900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sz="2400" dirty="0" smtClean="0"/>
              <a:t>Good </a:t>
            </a:r>
            <a:r>
              <a:rPr lang="en-US" altLang="en-US" sz="2400" dirty="0"/>
              <a:t>field region (≈ 10</a:t>
            </a:r>
            <a:r>
              <a:rPr lang="en-US" altLang="en-US" sz="2400" baseline="30000" dirty="0"/>
              <a:t>-4</a:t>
            </a:r>
            <a:r>
              <a:rPr lang="en-US" altLang="en-US" sz="2400" dirty="0"/>
              <a:t> homogeneity): </a:t>
            </a:r>
          </a:p>
          <a:p>
            <a:pPr marL="342900" indent="-342900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altLang="en-US" sz="2400" dirty="0" smtClean="0"/>
          </a:p>
          <a:p>
            <a:pPr marL="342900" indent="-342900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sz="2400" dirty="0" smtClean="0"/>
              <a:t>Stable </a:t>
            </a:r>
            <a:r>
              <a:rPr lang="en-US" altLang="en-US" sz="2400" dirty="0"/>
              <a:t>performance over a large number of cycles</a:t>
            </a: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8065" y="2496149"/>
            <a:ext cx="3636570" cy="1518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089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Spare slides:</a:t>
            </a:r>
            <a:endParaRPr lang="en-US" u="sng" dirty="0" smtClean="0">
              <a:solidFill>
                <a:srgbClr val="0070C0"/>
              </a:solidFill>
            </a:endParaRP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516DE-1242-4158-A12E-84917BDF019A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164041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422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Electrical and cooling circuits</a:t>
            </a:r>
            <a:r>
              <a:rPr lang="en-US" u="sng" dirty="0" smtClean="0">
                <a:solidFill>
                  <a:srgbClr val="0070C0"/>
                </a:solidFill>
              </a:rPr>
              <a:t>:</a:t>
            </a:r>
            <a:endParaRPr lang="en-US" u="sng" dirty="0" smtClean="0">
              <a:solidFill>
                <a:srgbClr val="0070C0"/>
              </a:solidFill>
            </a:endParaRP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516DE-1242-4158-A12E-84917BDF019A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164041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119796"/>
            <a:ext cx="6096173" cy="325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275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FCM magnet: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AE85DD-D260-4905-A5F4-FC35FE140059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 dirty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092168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0075" y="2724125"/>
            <a:ext cx="43910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Straight Arrow Connector 36"/>
          <p:cNvCxnSpPr/>
          <p:nvPr/>
        </p:nvCxnSpPr>
        <p:spPr bwMode="auto">
          <a:xfrm rot="10800000" flipV="1">
            <a:off x="5299054" y="2815771"/>
            <a:ext cx="677102" cy="4842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6012160" y="2984613"/>
            <a:ext cx="1044116" cy="315362"/>
          </a:xfrm>
          <a:prstGeom prst="rect">
            <a:avLst/>
          </a:prstGeom>
          <a:noFill/>
          <a:ln cap="rnd">
            <a:noFill/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Cryostat</a:t>
            </a:r>
            <a:endParaRPr lang="en-GB" sz="1400" i="1" dirty="0" smtClean="0"/>
          </a:p>
        </p:txBody>
      </p:sp>
      <p:cxnSp>
        <p:nvCxnSpPr>
          <p:cNvPr id="40" name="Straight Arrow Connector 39"/>
          <p:cNvCxnSpPr/>
          <p:nvPr/>
        </p:nvCxnSpPr>
        <p:spPr bwMode="auto">
          <a:xfrm rot="10800000" flipV="1">
            <a:off x="4535998" y="3299975"/>
            <a:ext cx="1548170" cy="6752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5508104" y="2507994"/>
            <a:ext cx="1332148" cy="307777"/>
          </a:xfrm>
          <a:prstGeom prst="rect">
            <a:avLst/>
          </a:prstGeom>
          <a:noFill/>
          <a:ln cap="rnd">
            <a:noFill/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Warm Yoke</a:t>
            </a:r>
            <a:endParaRPr lang="en-GB" sz="1400" i="1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5796136" y="3612940"/>
            <a:ext cx="1476164" cy="307777"/>
          </a:xfrm>
          <a:prstGeom prst="rect">
            <a:avLst/>
          </a:prstGeom>
          <a:noFill/>
          <a:ln cap="rnd">
            <a:noFill/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Thermal shield</a:t>
            </a:r>
            <a:endParaRPr lang="en-GB" sz="1400" i="1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6083916" y="4028729"/>
            <a:ext cx="1188384" cy="307777"/>
          </a:xfrm>
          <a:prstGeom prst="rect">
            <a:avLst/>
          </a:prstGeom>
          <a:noFill/>
          <a:ln cap="rnd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Coil support</a:t>
            </a:r>
            <a:endParaRPr lang="en-GB" sz="1400" i="1" dirty="0" smtClean="0"/>
          </a:p>
        </p:txBody>
      </p:sp>
      <p:cxnSp>
        <p:nvCxnSpPr>
          <p:cNvPr id="49" name="Straight Arrow Connector 48"/>
          <p:cNvCxnSpPr/>
          <p:nvPr/>
        </p:nvCxnSpPr>
        <p:spPr bwMode="auto">
          <a:xfrm rot="10800000" flipV="1">
            <a:off x="4456602" y="3920715"/>
            <a:ext cx="1519554" cy="29662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3024211" y="2420888"/>
            <a:ext cx="1900572" cy="307777"/>
          </a:xfrm>
          <a:prstGeom prst="rect">
            <a:avLst/>
          </a:prstGeom>
          <a:noFill/>
          <a:ln cap="rnd">
            <a:noFill/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Superconducting coil</a:t>
            </a:r>
            <a:endParaRPr lang="en-GB" sz="1400" i="1" dirty="0" smtClean="0"/>
          </a:p>
        </p:txBody>
      </p:sp>
      <p:cxnSp>
        <p:nvCxnSpPr>
          <p:cNvPr id="54" name="Straight Arrow Connector 53"/>
          <p:cNvCxnSpPr/>
          <p:nvPr/>
        </p:nvCxnSpPr>
        <p:spPr bwMode="auto">
          <a:xfrm rot="10800000" flipV="1">
            <a:off x="4282988" y="4336505"/>
            <a:ext cx="1908112" cy="3495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rot="16200000" flipH="1">
            <a:off x="3254920" y="3416450"/>
            <a:ext cx="1660724" cy="1793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The FCM magnet: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E663A8-B19D-4013-8057-360DC8B05D07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092168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16694" y="1128172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buFont typeface="Wingdings" pitchFamily="2" charset="2"/>
              <a:buChar char="Ø"/>
              <a:defRPr/>
            </a:pPr>
            <a:r>
              <a:rPr lang="en-US" sz="2200" kern="0" dirty="0" smtClean="0">
                <a:latin typeface="+mj-lt"/>
                <a:ea typeface="+mj-ea"/>
                <a:cs typeface="+mj-cs"/>
              </a:rPr>
              <a:t>Short prototype model:</a:t>
            </a: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00" y="1520788"/>
            <a:ext cx="5008890" cy="4000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"/>
          <p:cNvSpPr txBox="1">
            <a:spLocks noChangeArrowheads="1"/>
          </p:cNvSpPr>
          <p:nvPr/>
        </p:nvSpPr>
        <p:spPr bwMode="auto">
          <a:xfrm>
            <a:off x="5400092" y="1808820"/>
            <a:ext cx="3677910" cy="2304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200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Yoke length: 0.76 m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200" kern="0" dirty="0" smtClean="0">
                <a:latin typeface="+mj-lt"/>
                <a:ea typeface="+mj-ea"/>
                <a:cs typeface="+mj-cs"/>
              </a:rPr>
              <a:t>Yoke width: 1.17 m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200" kern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200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Magnet overall length: 1.69 m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200" kern="0" dirty="0" smtClean="0">
                <a:latin typeface="+mj-lt"/>
                <a:ea typeface="+mj-ea"/>
                <a:cs typeface="+mj-cs"/>
              </a:rPr>
              <a:t>Magnet weight: 4 tons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200" i="0" strike="noStrike" kern="0" cap="none" spc="0" normalizeH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200" kern="0" noProof="0" dirty="0" smtClean="0">
                <a:latin typeface="+mj-lt"/>
                <a:ea typeface="+mj-ea"/>
                <a:cs typeface="+mj-cs"/>
              </a:rPr>
              <a:t>Aperture 70 mm</a:t>
            </a: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88506" y="1796610"/>
            <a:ext cx="4827610" cy="2756340"/>
          </a:xfrm>
        </p:spPr>
      </p:pic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Magnet Design (1/4):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AC3F5B-5B2D-4EB1-B63C-2722C710B361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092168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492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16694" y="1268267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200" b="1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Coil support structure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4111" y="1417638"/>
            <a:ext cx="3276364" cy="186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Arrow Connector 17"/>
          <p:cNvCxnSpPr/>
          <p:nvPr/>
        </p:nvCxnSpPr>
        <p:spPr bwMode="auto">
          <a:xfrm rot="10800000" flipV="1">
            <a:off x="4644008" y="2600906"/>
            <a:ext cx="2484278" cy="2912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4552950"/>
            <a:ext cx="56197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71500" y="4833291"/>
            <a:ext cx="2374900" cy="11159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The coil support is attached to the cryostat by means of 8 rods.</a:t>
            </a:r>
          </a:p>
        </p:txBody>
      </p:sp>
      <p:sp>
        <p:nvSpPr>
          <p:cNvPr id="25" name="Right Arrow 24"/>
          <p:cNvSpPr/>
          <p:nvPr/>
        </p:nvSpPr>
        <p:spPr bwMode="auto">
          <a:xfrm>
            <a:off x="2526432" y="5301208"/>
            <a:ext cx="533400" cy="180020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Mechanical support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872B71-AE69-43A0-A68A-BF009E855D00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117767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\\cern.ch\dfs\Users\c\clopez\Public\Photos Protos\FCM\CIMG23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692437"/>
            <a:ext cx="3505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\\cern.ch\dfs\Users\c\clopez\Public\Photos Protos\FCM\CIMG23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692437"/>
            <a:ext cx="3476625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216694" y="1052736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buFont typeface="Wingdings" pitchFamily="2" charset="2"/>
              <a:buChar char="Ø"/>
              <a:defRPr/>
            </a:pPr>
            <a:r>
              <a:rPr lang="en-US" sz="2200" kern="0" dirty="0" smtClean="0">
                <a:latin typeface="+mj-lt"/>
                <a:ea typeface="+mj-ea"/>
                <a:cs typeface="+mj-cs"/>
              </a:rPr>
              <a:t>Rods are made of invar:</a:t>
            </a: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r>
              <a:rPr lang="en-US" sz="2200" kern="0" dirty="0" smtClean="0">
                <a:latin typeface="+mj-lt"/>
                <a:ea typeface="+mj-ea"/>
                <a:cs typeface="+mj-cs"/>
              </a:rPr>
              <a:t>Heat input per rode between 0.4 and 0.9 W (computed). </a:t>
            </a:r>
          </a:p>
          <a:p>
            <a:pPr lvl="0"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  <a:p>
            <a:pPr lvl="0">
              <a:buFont typeface="Wingdings" pitchFamily="2" charset="2"/>
              <a:buChar char="Ø"/>
              <a:defRPr/>
            </a:pP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defRPr/>
            </a:pPr>
            <a:endParaRPr lang="en-US" sz="2200" kern="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819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Magnet Design (2/4):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672640-AF90-4F51-9ED7-07C68075AD22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092168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16694" y="1268267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kern="0" noProof="0" dirty="0" smtClean="0">
                <a:latin typeface="+mj-lt"/>
                <a:ea typeface="+mj-ea"/>
                <a:cs typeface="+mj-cs"/>
              </a:rPr>
              <a:t>Superconducting Coils</a:t>
            </a: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Content Placeholder 3" descr="7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26369" y="2204864"/>
            <a:ext cx="6873715" cy="3924571"/>
          </a:xfrm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0092" y="1448780"/>
            <a:ext cx="3276364" cy="186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 bwMode="auto">
          <a:xfrm rot="10800000" flipV="1">
            <a:off x="4860032" y="2672916"/>
            <a:ext cx="2140052" cy="4320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pic>
        <p:nvPicPr>
          <p:cNvPr id="18" name="Picture 1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5538" y="4441083"/>
            <a:ext cx="4076700" cy="148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Coil pre-stress: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4BFD37-270A-478E-A783-240BEDD34805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092168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16694" y="1268267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kern="0" dirty="0" smtClean="0">
                <a:latin typeface="+mj-lt"/>
                <a:ea typeface="+mj-ea"/>
                <a:cs typeface="+mj-cs"/>
              </a:rPr>
              <a:t>G10 spacers between the coil and the structure:</a:t>
            </a: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\\cern.ch\dfs\Users\c\clopez\Public\Photos_FCM\Assemblage final\CIMG243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621" y="1836523"/>
            <a:ext cx="2926668" cy="2209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\\cern.ch\dfs\Users\c\clopez\Public\Photos_FCM\Assemblage final\CIMG243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52330" y="1836523"/>
            <a:ext cx="2700299" cy="2209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\\cern.ch\dfs\Users\c\clopez\Public\Photos_FCM\Assemblage final\CIMG245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60541" y="4149080"/>
            <a:ext cx="2959259" cy="1971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562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70C0"/>
                </a:solidFill>
              </a:rPr>
              <a:t>Magnet Design (3/4):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1AE75F-8AA5-4E10-B8CE-C05777F37AAE}" type="datetime1">
              <a:rPr lang="en-US" altLang="en-US" smtClean="0"/>
              <a:t>7/7/2015</a:t>
            </a:fld>
            <a:endParaRPr lang="en-US" alt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F. Borgnolutti, FCM: Concept and test results</a:t>
            </a:r>
            <a:endParaRPr lang="en-US" alt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C87B5-8A6F-44FC-8088-A08C4D93111A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092168"/>
            <a:ext cx="8664575" cy="49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u="sng" kern="0" dirty="0" smtClean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 smtClean="0">
              <a:latin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600" kern="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1000" kern="0" dirty="0">
              <a:latin typeface="Arial" pitchFamily="34" charset="0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sz="1200" kern="0" dirty="0">
              <a:latin typeface="+mn-lt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16694" y="1268267"/>
            <a:ext cx="8229600" cy="7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200" kern="0" dirty="0" smtClean="0">
                <a:latin typeface="+mj-lt"/>
                <a:ea typeface="+mj-ea"/>
                <a:cs typeface="+mj-cs"/>
              </a:rPr>
              <a:t>50 K thermal screen</a:t>
            </a:r>
            <a:endParaRPr kumimoji="0" lang="en-US" sz="22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9841" y="0"/>
            <a:ext cx="1464159" cy="116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Content Placeholder 3" descr="16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400574" y="1913201"/>
            <a:ext cx="6879838" cy="3928067"/>
          </a:xfrm>
        </p:spPr>
      </p:pic>
      <p:cxnSp>
        <p:nvCxnSpPr>
          <p:cNvPr id="31" name="Straight Arrow Connector 30"/>
          <p:cNvCxnSpPr/>
          <p:nvPr/>
        </p:nvCxnSpPr>
        <p:spPr bwMode="auto">
          <a:xfrm flipV="1">
            <a:off x="2624524" y="4417018"/>
            <a:ext cx="793068" cy="2880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rot="5400000" flipH="1" flipV="1">
            <a:off x="2277585" y="3205796"/>
            <a:ext cx="1845399" cy="11531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6" name="Rectangle 2"/>
          <p:cNvSpPr txBox="1">
            <a:spLocks noChangeArrowheads="1"/>
          </p:cNvSpPr>
          <p:nvPr/>
        </p:nvSpPr>
        <p:spPr bwMode="auto">
          <a:xfrm>
            <a:off x="968526" y="4309005"/>
            <a:ext cx="1655204" cy="792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Stainless-steel thermal screen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solidFill>
          <a:srgbClr val="FFC000"/>
        </a:solidFill>
        <a:ln cap="rnd">
          <a:solidFill>
            <a:schemeClr val="tx1"/>
          </a:solidFill>
          <a:round/>
        </a:ln>
      </a:spPr>
      <a:bodyPr wrap="none" rtlCol="0">
        <a:spAutoFit/>
      </a:bodyPr>
      <a:lstStyle>
        <a:defPPr algn="ctr">
          <a:defRPr dirty="0" smtClean="0"/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66916</TotalTime>
  <Words>610</Words>
  <Application>Microsoft Office PowerPoint</Application>
  <PresentationFormat>On-screen Show (4:3)</PresentationFormat>
  <Paragraphs>338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Edge</vt:lpstr>
      <vt:lpstr>FCM: Concept and test results</vt:lpstr>
      <vt:lpstr>Specifications:</vt:lpstr>
      <vt:lpstr>FCM magnet:</vt:lpstr>
      <vt:lpstr>The FCM magnet:</vt:lpstr>
      <vt:lpstr>Magnet Design (1/4):</vt:lpstr>
      <vt:lpstr>Mechanical support</vt:lpstr>
      <vt:lpstr>Magnet Design (2/4):</vt:lpstr>
      <vt:lpstr>Coil pre-stress:</vt:lpstr>
      <vt:lpstr>Magnet Design (3/4):</vt:lpstr>
      <vt:lpstr>Magnet Design (4/4):</vt:lpstr>
      <vt:lpstr>Cable and coil:</vt:lpstr>
      <vt:lpstr>Magnet Design:</vt:lpstr>
      <vt:lpstr>Magnet Design:</vt:lpstr>
      <vt:lpstr>Field lines in the coil</vt:lpstr>
      <vt:lpstr>Electrical joints:</vt:lpstr>
      <vt:lpstr>Instrumentation</vt:lpstr>
      <vt:lpstr>Magnet testing</vt:lpstr>
      <vt:lpstr>Test results</vt:lpstr>
      <vt:lpstr>Test results</vt:lpstr>
      <vt:lpstr>Spare slides:</vt:lpstr>
      <vt:lpstr>Electrical and cooling circuits: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THE CROSS-SECTION OF THE  MQXC V20</dc:title>
  <dc:creator>fborgnol</dc:creator>
  <cp:lastModifiedBy>BORGNOLUTTI Franck</cp:lastModifiedBy>
  <cp:revision>2922</cp:revision>
  <dcterms:created xsi:type="dcterms:W3CDTF">2008-09-04T13:51:24Z</dcterms:created>
  <dcterms:modified xsi:type="dcterms:W3CDTF">2015-07-07T07:54:18Z</dcterms:modified>
</cp:coreProperties>
</file>