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89" r:id="rId2"/>
    <p:sldId id="264" r:id="rId3"/>
    <p:sldId id="274" r:id="rId4"/>
    <p:sldId id="286" r:id="rId5"/>
    <p:sldId id="288" r:id="rId6"/>
    <p:sldId id="287" r:id="rId7"/>
    <p:sldId id="285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5" autoAdjust="0"/>
    <p:restoredTop sz="99822" autoAdjust="0"/>
  </p:normalViewPr>
  <p:slideViewPr>
    <p:cSldViewPr>
      <p:cViewPr>
        <p:scale>
          <a:sx n="100" d="100"/>
          <a:sy n="100" d="100"/>
        </p:scale>
        <p:origin x="-138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F73F7-1784-484C-9074-D5B3434D09CF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95C3D-AA7A-49E9-BAA2-FE96D6D2F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5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94AAF-7DEA-4470-889C-EED0499B1D0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E9AE2-44D6-4454-BB4D-606C7E234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5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FDR Super-FRS dipoles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54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772816"/>
            <a:ext cx="7236464" cy="9087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2888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EE86-FB5B-4706-B3CD-A7C94B3537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7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5589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5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EE86-FB5B-4706-B3CD-A7C94B3537F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9351" y="335699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pPr algn="ctr"/>
            <a:r>
              <a:rPr lang="en-US" dirty="0" smtClean="0"/>
              <a:t>A brief history of FCM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17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" name="Rectangle 2"/>
          <p:cNvSpPr/>
          <p:nvPr/>
        </p:nvSpPr>
        <p:spPr>
          <a:xfrm>
            <a:off x="467544" y="1268760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G. Danby, at BNL, proposed and prototyped a design of a Heavy Ion Storage Ring in 1985 (Danby, 1985).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magnet </a:t>
            </a:r>
            <a:r>
              <a:rPr lang="en-US" dirty="0" smtClean="0"/>
              <a:t>was </a:t>
            </a:r>
            <a:r>
              <a:rPr lang="en-US" dirty="0"/>
              <a:t>based on a cold iron, and </a:t>
            </a:r>
            <a:r>
              <a:rPr lang="en-US" dirty="0" err="1"/>
              <a:t>Nb-Ti</a:t>
            </a:r>
            <a:r>
              <a:rPr lang="en-US" dirty="0"/>
              <a:t>, and was reported to have excellent performance, no training, and to be self-protected (no need for detection and dump system).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57020" y="386104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G. Danby, IEEE Transactions on Nuclear Science, Vol. NS-32, No. 5, October 1985.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620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/>
          <p:cNvSpPr/>
          <p:nvPr/>
        </p:nvSpPr>
        <p:spPr>
          <a:xfrm>
            <a:off x="1619672" y="30129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Nuclotron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(JINR, 1987)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3382" y="1176120"/>
            <a:ext cx="862311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1987 the Joint Institute of Nuclear Research (JINR) at </a:t>
            </a:r>
            <a:r>
              <a:rPr lang="en-US" dirty="0" err="1"/>
              <a:t>Dubna</a:t>
            </a:r>
            <a:r>
              <a:rPr lang="en-US" dirty="0"/>
              <a:t>, started building the </a:t>
            </a:r>
            <a:r>
              <a:rPr lang="en-US" dirty="0" err="1"/>
              <a:t>Nuclotron</a:t>
            </a:r>
            <a:r>
              <a:rPr lang="en-US" dirty="0"/>
              <a:t>, an accelerator for radioactive ion beams.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main dipoles </a:t>
            </a:r>
            <a:r>
              <a:rPr lang="en-US" dirty="0" smtClean="0"/>
              <a:t>were using </a:t>
            </a:r>
            <a:r>
              <a:rPr lang="en-US" dirty="0"/>
              <a:t>a cold iron,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a </a:t>
            </a:r>
            <a:r>
              <a:rPr lang="en-US" dirty="0" err="1"/>
              <a:t>Nb-Ti</a:t>
            </a:r>
            <a:r>
              <a:rPr lang="en-US" dirty="0"/>
              <a:t> cable with internal </a:t>
            </a:r>
            <a:r>
              <a:rPr lang="en-US" dirty="0" smtClean="0"/>
              <a:t>cooling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Kovalenko</a:t>
            </a:r>
            <a:r>
              <a:rPr lang="en-US" dirty="0"/>
              <a:t>, 1992).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cable concept proved very suitable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this type </a:t>
            </a:r>
            <a:r>
              <a:rPr lang="en-US" dirty="0" smtClean="0"/>
              <a:t>of </a:t>
            </a:r>
            <a:r>
              <a:rPr lang="en-US" dirty="0"/>
              <a:t>magnet, and the </a:t>
            </a:r>
            <a:r>
              <a:rPr lang="en-US" dirty="0" err="1"/>
              <a:t>Nuclotron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dipoles </a:t>
            </a:r>
            <a:r>
              <a:rPr lang="en-US" dirty="0"/>
              <a:t>could </a:t>
            </a:r>
            <a:r>
              <a:rPr lang="en-US" dirty="0" smtClean="0"/>
              <a:t>be ramped up </a:t>
            </a:r>
            <a:r>
              <a:rPr lang="en-US" dirty="0"/>
              <a:t>to 2 T central field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/>
              <a:t>4 T/s field ramp-rate (1 Hz repetition rate).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590779" cy="194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" t="47252" r="80786" b="11261"/>
          <a:stretch/>
        </p:blipFill>
        <p:spPr bwMode="auto">
          <a:xfrm>
            <a:off x="5698593" y="4479268"/>
            <a:ext cx="2400290" cy="223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42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/>
          <p:cNvSpPr/>
          <p:nvPr/>
        </p:nvSpPr>
        <p:spPr>
          <a:xfrm>
            <a:off x="1735123" y="30129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FAIR@GSI – SIS 100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4983" y="1195121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Nuclotron</a:t>
            </a:r>
            <a:r>
              <a:rPr lang="en-US" dirty="0"/>
              <a:t> magnet concept was taken as the baseline for the superconducting magnets of the Facility for Antiprotons and Ion Research.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Among </a:t>
            </a:r>
            <a:r>
              <a:rPr lang="en-US" dirty="0"/>
              <a:t>the various facilities planned, the workhorse of FAIR is a synchrotron for the acceleration of intense </a:t>
            </a:r>
            <a:r>
              <a:rPr lang="en-US" baseline="30000" dirty="0"/>
              <a:t>238</a:t>
            </a:r>
            <a:r>
              <a:rPr lang="en-US" dirty="0"/>
              <a:t>U</a:t>
            </a:r>
            <a:r>
              <a:rPr lang="en-US" baseline="30000" dirty="0"/>
              <a:t>28+</a:t>
            </a:r>
            <a:r>
              <a:rPr lang="en-US" dirty="0"/>
              <a:t> beams up to 29 GeV. </a:t>
            </a:r>
            <a:r>
              <a:rPr lang="en-US" b="1" dirty="0"/>
              <a:t>This requires fast pulsed dipoles, with 2 T bore and 4 T/s (i.e. 1 Hz repetition rate).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Several </a:t>
            </a:r>
            <a:r>
              <a:rPr lang="en-US" dirty="0"/>
              <a:t>magnet prototypes </a:t>
            </a:r>
            <a:r>
              <a:rPr lang="en-US" dirty="0" smtClean="0"/>
              <a:t>were</a:t>
            </a:r>
            <a:br>
              <a:rPr lang="en-US" dirty="0" smtClean="0"/>
            </a:br>
            <a:r>
              <a:rPr lang="en-US" dirty="0" smtClean="0"/>
              <a:t>tested during </a:t>
            </a:r>
            <a:r>
              <a:rPr lang="en-US" dirty="0"/>
              <a:t>the development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phase</a:t>
            </a:r>
            <a:r>
              <a:rPr lang="en-US" dirty="0"/>
              <a:t>, and pre-series </a:t>
            </a:r>
            <a:r>
              <a:rPr lang="en-US" dirty="0" smtClean="0"/>
              <a:t>construction</a:t>
            </a:r>
            <a:br>
              <a:rPr lang="en-US" dirty="0" smtClean="0"/>
            </a:br>
            <a:r>
              <a:rPr lang="en-US" dirty="0" smtClean="0"/>
              <a:t>has started (BNG).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Choice </a:t>
            </a:r>
            <a:r>
              <a:rPr lang="en-US" dirty="0"/>
              <a:t>of a superconducting fast cycled magnet for the SIS-100 was based on </a:t>
            </a:r>
            <a:r>
              <a:rPr lang="en-US" b="1" dirty="0"/>
              <a:t>arguments of vacuum and operation cost </a:t>
            </a:r>
            <a:r>
              <a:rPr lang="en-US" dirty="0"/>
              <a:t>(Fischer, 2011).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</p:txBody>
      </p:sp>
      <p:pic>
        <p:nvPicPr>
          <p:cNvPr id="3074" name="Picture 2" descr="http://www.bng.bilfinger.com/fileadmin/power_bng/leistungen/magnettechnik/teilchenbeschleuniger/BNG-Leistungen-Prototyp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338" y="3206088"/>
            <a:ext cx="2064914" cy="161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bng.bilfinger.com/fileadmin/power_bng/leistungen/magnettechnik/teilchenbeschleuniger/BNG-Leistungen-Prototyp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090" y="3218596"/>
            <a:ext cx="2048892" cy="159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35697" y="6065511"/>
            <a:ext cx="6744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Egbert Fischer</a:t>
            </a:r>
            <a:r>
              <a:rPr lang="en-GB" sz="1200" dirty="0" smtClean="0"/>
              <a:t>, et al, </a:t>
            </a:r>
            <a:r>
              <a:rPr lang="en-US" sz="1200" dirty="0" smtClean="0"/>
              <a:t>Design </a:t>
            </a:r>
            <a:r>
              <a:rPr lang="en-US" sz="1200" dirty="0"/>
              <a:t>and Test Status of the Fast Ramped Superconducting SIS100 Dipole Magnet for FAIR, IEEE Trans. on Applied Superconductivity, Vol. 21, No. 3, June 2011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37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/>
          <p:cNvSpPr/>
          <p:nvPr/>
        </p:nvSpPr>
        <p:spPr>
          <a:xfrm>
            <a:off x="1735123" y="30129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FAIR@GSI – SIS300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1195120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FAIR complex also comprises a higher energy synchrotron, SIS-300, that may be built at a later </a:t>
            </a:r>
            <a:r>
              <a:rPr lang="en-US" dirty="0" smtClean="0"/>
              <a:t>stage. The </a:t>
            </a:r>
            <a:r>
              <a:rPr lang="en-US" dirty="0"/>
              <a:t>SIS-300 dipoles require bore field in the range of a minimum of 4.5 T, up to a maximum of 6 T, depending on the lattice choice, ramped up to 1 T/s.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8348" y="6123218"/>
            <a:ext cx="7445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H. Mueller, et al, Next </a:t>
            </a:r>
            <a:r>
              <a:rPr lang="en-US" sz="1200" dirty="0"/>
              <a:t>Generation of Fast-Cycled Dipoles for SIS300 Synchrotron, </a:t>
            </a:r>
            <a:r>
              <a:rPr lang="en-US" sz="1200" dirty="0" smtClean="0"/>
              <a:t>IEEE </a:t>
            </a:r>
            <a:r>
              <a:rPr lang="en-US" sz="1200" dirty="0"/>
              <a:t>Trans. on Applied Superconductivity, Vol. 24, No. 3, June 2014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357725" y="5379658"/>
            <a:ext cx="8309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G. </a:t>
            </a:r>
            <a:r>
              <a:rPr lang="en-GB" sz="1200" dirty="0" err="1"/>
              <a:t>Volpini</a:t>
            </a:r>
            <a:r>
              <a:rPr lang="en-GB" sz="1200" dirty="0"/>
              <a:t>, F. Alessandria, G. </a:t>
            </a:r>
            <a:r>
              <a:rPr lang="en-GB" sz="1200" dirty="0" err="1"/>
              <a:t>Bellomo</a:t>
            </a:r>
            <a:r>
              <a:rPr lang="en-GB" sz="1200" dirty="0"/>
              <a:t>, P. </a:t>
            </a:r>
            <a:r>
              <a:rPr lang="en-GB" sz="1200" dirty="0" err="1"/>
              <a:t>Fabbricatore</a:t>
            </a:r>
            <a:r>
              <a:rPr lang="en-GB" sz="1200" dirty="0"/>
              <a:t>, S. </a:t>
            </a:r>
            <a:r>
              <a:rPr lang="en-GB" sz="1200" dirty="0" smtClean="0"/>
              <a:t>Farinon, U</a:t>
            </a:r>
            <a:r>
              <a:rPr lang="en-GB" sz="1200" dirty="0"/>
              <a:t>. Gambardella, B. Karlemo, and B. Holm, “Low loss </a:t>
            </a:r>
            <a:r>
              <a:rPr lang="en-GB" sz="1200" dirty="0" err="1"/>
              <a:t>Nb-Ti</a:t>
            </a:r>
            <a:r>
              <a:rPr lang="en-GB" sz="1200" dirty="0"/>
              <a:t> </a:t>
            </a:r>
            <a:r>
              <a:rPr lang="en-GB" sz="1200" dirty="0" smtClean="0"/>
              <a:t>super- conducting </a:t>
            </a:r>
            <a:r>
              <a:rPr lang="en-GB" sz="1200" dirty="0" err="1"/>
              <a:t>rutherford</a:t>
            </a:r>
            <a:r>
              <a:rPr lang="en-GB" sz="1200" dirty="0"/>
              <a:t> cable manufacture for the SIS300 INFN </a:t>
            </a:r>
            <a:r>
              <a:rPr lang="en-GB" sz="1200" dirty="0" smtClean="0"/>
              <a:t>model dipole,” IEEE </a:t>
            </a:r>
            <a:r>
              <a:rPr lang="en-GB" sz="1200" dirty="0"/>
              <a:t>Trans. Appl. </a:t>
            </a:r>
            <a:r>
              <a:rPr lang="en-GB" sz="1200" dirty="0" err="1"/>
              <a:t>Supercond</a:t>
            </a:r>
            <a:r>
              <a:rPr lang="en-GB" sz="1200" dirty="0" smtClean="0"/>
              <a:t>. , </a:t>
            </a:r>
            <a:r>
              <a:rPr lang="en-GB" sz="1200" dirty="0"/>
              <a:t>vol. 21, no. 3, pp. </a:t>
            </a:r>
            <a:r>
              <a:rPr lang="en-GB" sz="1200" dirty="0" smtClean="0"/>
              <a:t>3334–3337, Jun</a:t>
            </a:r>
            <a:r>
              <a:rPr lang="en-GB" sz="1200" dirty="0"/>
              <a:t>. 2011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64" y="2420888"/>
            <a:ext cx="2029261" cy="237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57667" y="2717445"/>
            <a:ext cx="2538411" cy="178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7725" y="2569829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SIS-300 prototype was built, </a:t>
            </a:r>
            <a:r>
              <a:rPr lang="en-US" dirty="0" smtClean="0"/>
              <a:t>and </a:t>
            </a:r>
            <a:r>
              <a:rPr lang="en-US" dirty="0"/>
              <a:t>a companion is in </a:t>
            </a:r>
            <a:r>
              <a:rPr lang="en-US" dirty="0" smtClean="0"/>
              <a:t>construction(under </a:t>
            </a:r>
            <a:r>
              <a:rPr lang="en-US" dirty="0"/>
              <a:t>EU-FP7-CRISP), based </a:t>
            </a:r>
            <a:r>
              <a:rPr lang="en-US" dirty="0" smtClean="0"/>
              <a:t>on </a:t>
            </a:r>
            <a:r>
              <a:rPr lang="en-US" dirty="0"/>
              <a:t>cos-theta coils wound with </a:t>
            </a:r>
            <a:r>
              <a:rPr lang="en-US" dirty="0" err="1" smtClean="0"/>
              <a:t>Nb-Ti</a:t>
            </a:r>
            <a:r>
              <a:rPr lang="en-US" dirty="0" smtClean="0"/>
              <a:t> </a:t>
            </a:r>
            <a:r>
              <a:rPr lang="en-US" dirty="0"/>
              <a:t>Rutherford cables, and </a:t>
            </a:r>
            <a:r>
              <a:rPr lang="en-US" dirty="0" smtClean="0"/>
              <a:t>laminated </a:t>
            </a:r>
            <a:r>
              <a:rPr lang="en-US" dirty="0"/>
              <a:t>iron yokes </a:t>
            </a:r>
            <a:r>
              <a:rPr lang="en-US" dirty="0" smtClean="0"/>
              <a:t>with low hysteretic </a:t>
            </a:r>
            <a:r>
              <a:rPr lang="en-US" dirty="0"/>
              <a:t>loss (Mueller, 2014).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90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/>
          <p:cNvSpPr/>
          <p:nvPr/>
        </p:nvSpPr>
        <p:spPr>
          <a:xfrm>
            <a:off x="1735123" y="30129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FCM@CERN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979650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Following studies on the need and opportunities for an upgrade of the LHC injector complex, CERN produced a demonstrator Fast Cycled Magnet based on FCM for PS2 </a:t>
            </a:r>
            <a:r>
              <a:rPr lang="en-US" dirty="0" smtClean="0"/>
              <a:t>(2012</a:t>
            </a:r>
            <a:r>
              <a:rPr lang="en-US" dirty="0"/>
              <a:t>).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demonstrator </a:t>
            </a:r>
            <a:r>
              <a:rPr lang="en-US" dirty="0" smtClean="0"/>
              <a:t>was </a:t>
            </a:r>
            <a:r>
              <a:rPr lang="en-US" dirty="0"/>
              <a:t>based on a cable with the same geometry as for </a:t>
            </a:r>
            <a:r>
              <a:rPr lang="en-US" dirty="0" err="1"/>
              <a:t>Nuclotron</a:t>
            </a:r>
            <a:r>
              <a:rPr lang="en-US" dirty="0"/>
              <a:t>, but </a:t>
            </a:r>
            <a:r>
              <a:rPr lang="en-US" dirty="0" smtClean="0"/>
              <a:t>it uses </a:t>
            </a:r>
            <a:r>
              <a:rPr lang="en-US" dirty="0"/>
              <a:t>a warm iron, thus reducing losses at cryogenic temperature by </a:t>
            </a:r>
            <a:r>
              <a:rPr lang="en-US" b="1" dirty="0"/>
              <a:t>a factor of 3 with respect to the case of a cold iron design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95" y="3163998"/>
            <a:ext cx="3590528" cy="26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46491" y="59312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/>
              <a:t>Bottura-Borgnulotti</a:t>
            </a:r>
            <a:r>
              <a:rPr lang="en-US" sz="1200" dirty="0"/>
              <a:t>, </a:t>
            </a:r>
            <a:r>
              <a:rPr lang="en-US" sz="1200" dirty="0" smtClean="0"/>
              <a:t>Construction </a:t>
            </a:r>
            <a:r>
              <a:rPr lang="en-US" sz="1200" dirty="0"/>
              <a:t>of the CERN Fast Cycled Superconducting Dipole Magnet Prototype, IEEE Trans. on Applied Superconductivity, Vol. </a:t>
            </a:r>
            <a:r>
              <a:rPr lang="en-GB" sz="1200" dirty="0"/>
              <a:t>22, No. 3, June 2012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38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TextBox 6"/>
          <p:cNvSpPr txBox="1"/>
          <p:nvPr/>
        </p:nvSpPr>
        <p:spPr>
          <a:xfrm>
            <a:off x="1619672" y="188640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Similar activities in other labs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112474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R&amp;D </a:t>
            </a:r>
            <a:r>
              <a:rPr lang="en-US" dirty="0"/>
              <a:t>work performed at Fermi National Laboratory by </a:t>
            </a:r>
            <a:r>
              <a:rPr lang="en-US" dirty="0" err="1"/>
              <a:t>Piekarz</a:t>
            </a:r>
            <a:r>
              <a:rPr lang="en-US" dirty="0"/>
              <a:t> (</a:t>
            </a:r>
            <a:r>
              <a:rPr lang="en-US" dirty="0" err="1"/>
              <a:t>Piekarz</a:t>
            </a:r>
            <a:r>
              <a:rPr lang="en-US" dirty="0"/>
              <a:t>, 2014) on the use of HTS for a rapid cycling </a:t>
            </a:r>
            <a:r>
              <a:rPr lang="en-US" dirty="0" smtClean="0"/>
              <a:t>synchrotron.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 is </a:t>
            </a:r>
            <a:r>
              <a:rPr lang="en-US" dirty="0"/>
              <a:t>based </a:t>
            </a:r>
            <a:r>
              <a:rPr lang="en-US" dirty="0" smtClean="0"/>
              <a:t>on </a:t>
            </a:r>
            <a:r>
              <a:rPr lang="en-US" dirty="0"/>
              <a:t>a warm iron yoke, excited </a:t>
            </a:r>
            <a:r>
              <a:rPr lang="en-US" dirty="0" smtClean="0"/>
              <a:t>by </a:t>
            </a:r>
            <a:r>
              <a:rPr lang="en-US" dirty="0"/>
              <a:t>a very high </a:t>
            </a:r>
            <a:r>
              <a:rPr lang="en-US" dirty="0" smtClean="0"/>
              <a:t>current (range </a:t>
            </a:r>
            <a:r>
              <a:rPr lang="en-US" dirty="0"/>
              <a:t>of 100 </a:t>
            </a:r>
            <a:r>
              <a:rPr lang="en-US" dirty="0" smtClean="0"/>
              <a:t>kA) HTS </a:t>
            </a:r>
            <a:r>
              <a:rPr lang="en-US" dirty="0"/>
              <a:t>YBCO cable.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Could </a:t>
            </a:r>
            <a:r>
              <a:rPr lang="en-US" dirty="0"/>
              <a:t>be an alternative to a superconducting </a:t>
            </a:r>
            <a:r>
              <a:rPr lang="en-US" dirty="0" err="1"/>
              <a:t>linac</a:t>
            </a:r>
            <a:r>
              <a:rPr lang="en-US" dirty="0"/>
              <a:t> for providing high intensity proton beams.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75656" y="5949280"/>
            <a:ext cx="6742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Design, Construction, and Test Arrangement of a Fast-Cycling HTS Accelerator Magnet,; IEEE Trans. on Applied Superconductivity, Vol. 24, No. 3, June 2014</a:t>
            </a:r>
            <a:endParaRPr lang="en-US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858" y="3203787"/>
            <a:ext cx="3565678" cy="224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56" y="3284984"/>
            <a:ext cx="3780213" cy="241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2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TextBox 6"/>
          <p:cNvSpPr txBox="1"/>
          <p:nvPr/>
        </p:nvSpPr>
        <p:spPr>
          <a:xfrm>
            <a:off x="1619672" y="188640"/>
            <a:ext cx="557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Similar activities in other labs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4883" y="1124744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smtClean="0"/>
              <a:t>KEK </a:t>
            </a:r>
            <a:r>
              <a:rPr lang="en-GB" dirty="0"/>
              <a:t>was very interested to the part on HTS proposed in the </a:t>
            </a:r>
            <a:r>
              <a:rPr lang="en-GB" dirty="0" err="1"/>
              <a:t>EuroCirCol</a:t>
            </a:r>
            <a:r>
              <a:rPr lang="en-GB" dirty="0"/>
              <a:t> official proposal (“… KEK will explore potentials of alternative superconducting A15 materials (Nb3Al) </a:t>
            </a:r>
            <a:r>
              <a:rPr lang="en-GB" u="sng" dirty="0"/>
              <a:t>and work on HTS cycled, low-loss magnets </a:t>
            </a:r>
            <a:r>
              <a:rPr lang="en-GB" dirty="0"/>
              <a:t>and …”).</a:t>
            </a:r>
          </a:p>
          <a:p>
            <a:r>
              <a:rPr lang="en-GB" dirty="0"/>
              <a:t>But recently the collaboration </a:t>
            </a:r>
            <a:r>
              <a:rPr lang="en-GB" dirty="0" smtClean="0"/>
              <a:t>decided </a:t>
            </a:r>
            <a:r>
              <a:rPr lang="en-GB" dirty="0"/>
              <a:t>better to focus on the main topic (the high field studies). </a:t>
            </a:r>
            <a:r>
              <a:rPr lang="en-GB" b="1" dirty="0"/>
              <a:t>So at the moment the HTS part is not anymore under development</a:t>
            </a:r>
            <a:r>
              <a:rPr lang="en-GB" dirty="0"/>
              <a:t>.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b="1" dirty="0"/>
              <a:t>KEK is collaborating with Toshiba on possible developments of HTS magnet technology for medical accelerator </a:t>
            </a:r>
            <a:r>
              <a:rPr lang="en-GB" b="1" dirty="0" smtClean="0"/>
              <a:t>gantries.</a:t>
            </a:r>
            <a:endParaRPr lang="en-GB" b="1" dirty="0"/>
          </a:p>
          <a:p>
            <a:r>
              <a:rPr lang="en-GB" dirty="0"/>
              <a:t> </a:t>
            </a:r>
            <a:endParaRPr lang="en-GB" dirty="0" smtClean="0"/>
          </a:p>
          <a:p>
            <a:r>
              <a:rPr lang="en-GB" dirty="0" smtClean="0"/>
              <a:t>So </a:t>
            </a:r>
            <a:r>
              <a:rPr lang="en-GB" dirty="0"/>
              <a:t>both points could be eventually reported in our proposal basically as: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/>
              <a:t>Similar ideas and studies are of interest and are also under investigation in Japan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/>
              <a:t>This type of HTS research is not anymore covered inside </a:t>
            </a:r>
            <a:r>
              <a:rPr lang="en-GB" b="1" dirty="0" err="1" smtClean="0"/>
              <a:t>EuroCirCol</a:t>
            </a:r>
            <a:endParaRPr lang="en-GB" b="1" dirty="0" smtClean="0"/>
          </a:p>
          <a:p>
            <a:pPr lvl="0"/>
            <a:r>
              <a:rPr lang="en-GB" dirty="0"/>
              <a:t> </a:t>
            </a:r>
          </a:p>
          <a:p>
            <a:r>
              <a:rPr lang="en-GB" dirty="0" smtClean="0"/>
              <a:t>Based on Akira Yamamoto’s feedback, KEK </a:t>
            </a:r>
            <a:r>
              <a:rPr lang="en-GB" dirty="0"/>
              <a:t>will be quite interested eventually to “collaborate” on that. </a:t>
            </a:r>
            <a:r>
              <a:rPr lang="en-GB" dirty="0" smtClean="0"/>
              <a:t> </a:t>
            </a:r>
          </a:p>
          <a:p>
            <a:r>
              <a:rPr lang="en-GB" dirty="0" smtClean="0"/>
              <a:t>This </a:t>
            </a:r>
            <a:r>
              <a:rPr lang="en-GB" dirty="0"/>
              <a:t>could be also mentioned when </a:t>
            </a:r>
            <a:r>
              <a:rPr lang="en-GB" dirty="0" smtClean="0"/>
              <a:t>one </a:t>
            </a:r>
            <a:r>
              <a:rPr lang="en-GB" dirty="0"/>
              <a:t>will present the dissemination program with plan for PhD students, stages etc…)</a:t>
            </a:r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463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8218</TotalTime>
  <Words>662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Mod_powerpoint_CEA_Irfu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Lionel QUETTIER</dc:creator>
  <cp:lastModifiedBy>Lionel QUETTIER</cp:lastModifiedBy>
  <cp:revision>277</cp:revision>
  <dcterms:created xsi:type="dcterms:W3CDTF">2015-03-13T07:55:11Z</dcterms:created>
  <dcterms:modified xsi:type="dcterms:W3CDTF">2015-07-06T16:40:57Z</dcterms:modified>
</cp:coreProperties>
</file>