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73" r:id="rId2"/>
    <p:sldId id="267" r:id="rId3"/>
    <p:sldId id="268" r:id="rId4"/>
    <p:sldId id="269" r:id="rId5"/>
    <p:sldId id="272" r:id="rId6"/>
    <p:sldId id="270" r:id="rId7"/>
    <p:sldId id="274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5" autoAdjust="0"/>
    <p:restoredTop sz="99822" autoAdjust="0"/>
  </p:normalViewPr>
  <p:slideViewPr>
    <p:cSldViewPr>
      <p:cViewPr varScale="1">
        <p:scale>
          <a:sx n="109" d="100"/>
          <a:sy n="109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F73F7-1784-484C-9074-D5B3434D09CF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95C3D-AA7A-49E9-BAA2-FE96D6D2F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50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94AAF-7DEA-4470-889C-EED0499B1D0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E9AE2-44D6-4454-BB4D-606C7E234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5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pic>
        <p:nvPicPr>
          <p:cNvPr id="1027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067944" y="6305192"/>
            <a:ext cx="140332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FDR Super-FRS dipoles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354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5736" y="1772816"/>
            <a:ext cx="7236464" cy="9087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2888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7944" y="6305192"/>
            <a:ext cx="140332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EE86-FB5B-4706-B3CD-A7C94B3537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70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55892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45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" name="TextBox 1"/>
          <p:cNvSpPr txBox="1"/>
          <p:nvPr/>
        </p:nvSpPr>
        <p:spPr>
          <a:xfrm>
            <a:off x="1791603" y="3037602"/>
            <a:ext cx="557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Superferric</a:t>
            </a:r>
            <a:r>
              <a:rPr lang="en-US" b="1" dirty="0" smtClean="0"/>
              <a:t> magnets @ CEA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117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0932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4" name="TextBox 93"/>
          <p:cNvSpPr txBox="1"/>
          <p:nvPr/>
        </p:nvSpPr>
        <p:spPr>
          <a:xfrm>
            <a:off x="1873872" y="176526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Project organization - under discussion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013490"/>
            <a:ext cx="80648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WP0: Project coordination, outreach and dissemination - CEA</a:t>
            </a:r>
          </a:p>
          <a:p>
            <a:endParaRPr lang="en-US" sz="1600" dirty="0"/>
          </a:p>
          <a:p>
            <a:r>
              <a:rPr lang="en-US" sz="1600" b="1" dirty="0" smtClean="0"/>
              <a:t>WP1: Magnet design - WP leader CEA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CEA: Magnetic design, mechanics, cryogenic solutions for 70K, quench and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CERN: Comparative studies and analysis for different HTS materials, tapes and cables (for operating temperatures in the range 4K-77K)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Twente</a:t>
            </a:r>
            <a:r>
              <a:rPr lang="en-US" sz="1600" dirty="0" smtClean="0"/>
              <a:t> University: AC losses (theory and computations)</a:t>
            </a:r>
          </a:p>
          <a:p>
            <a:r>
              <a:rPr lang="en-US" sz="1600" dirty="0" smtClean="0"/>
              <a:t>	</a:t>
            </a:r>
            <a:endParaRPr lang="en-US" sz="1600" dirty="0"/>
          </a:p>
          <a:p>
            <a:r>
              <a:rPr lang="en-US" sz="1600" b="1" dirty="0" smtClean="0"/>
              <a:t>WP2: Cable characterization – WP leader University of </a:t>
            </a:r>
            <a:r>
              <a:rPr lang="en-US" sz="1600" b="1" dirty="0" err="1" smtClean="0"/>
              <a:t>Twente</a:t>
            </a:r>
            <a:endParaRPr lang="en-US" sz="1600" b="1" dirty="0" smtClean="0"/>
          </a:p>
          <a:p>
            <a:r>
              <a:rPr lang="en-US" sz="1600" dirty="0" smtClean="0"/>
              <a:t>AC losses measurements, </a:t>
            </a:r>
            <a:r>
              <a:rPr lang="en-US" sz="1600" dirty="0" err="1" smtClean="0"/>
              <a:t>Jc</a:t>
            </a:r>
            <a:r>
              <a:rPr lang="en-US" sz="1600" dirty="0" smtClean="0"/>
              <a:t>, magnetization, mock-up </a:t>
            </a:r>
          </a:p>
          <a:p>
            <a:endParaRPr lang="en-US" sz="1600" dirty="0" smtClean="0"/>
          </a:p>
          <a:p>
            <a:r>
              <a:rPr lang="en-US" sz="1600" b="1" dirty="0" smtClean="0"/>
              <a:t>WP3: HTS Cable – WP leader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Bruker: YBCO Tape development and fabrication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CERN: Cable design and cable fabrication</a:t>
            </a:r>
          </a:p>
          <a:p>
            <a:endParaRPr lang="en-US" sz="1600" dirty="0"/>
          </a:p>
          <a:p>
            <a:r>
              <a:rPr lang="en-US" sz="1600" b="1" dirty="0" smtClean="0"/>
              <a:t>WP4: Technical follow-up </a:t>
            </a:r>
            <a:r>
              <a:rPr lang="en-US" sz="1600" b="1" dirty="0"/>
              <a:t>- WP leader CEA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Sigmaphi</a:t>
            </a:r>
            <a:r>
              <a:rPr lang="en-US" sz="1600" dirty="0" smtClean="0"/>
              <a:t>: engineering and fabrication of coil version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BNL: </a:t>
            </a:r>
            <a:r>
              <a:rPr lang="en-US" sz="1600" dirty="0"/>
              <a:t>engineering and fabrication of coil version </a:t>
            </a:r>
            <a:r>
              <a:rPr lang="en-US" sz="1600" dirty="0" smtClean="0"/>
              <a:t>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CERN: cryostat design / magnet integration / test facility setup</a:t>
            </a:r>
            <a:endParaRPr lang="en-US" sz="1600" dirty="0"/>
          </a:p>
          <a:p>
            <a:endParaRPr lang="en-US" sz="1600" dirty="0"/>
          </a:p>
          <a:p>
            <a:r>
              <a:rPr lang="en-US" sz="1600" b="1" dirty="0" smtClean="0"/>
              <a:t>WP5: Tests – WP Leader CERN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480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6" name="TextBox 35"/>
          <p:cNvSpPr txBox="1"/>
          <p:nvPr/>
        </p:nvSpPr>
        <p:spPr>
          <a:xfrm>
            <a:off x="251520" y="1076160"/>
            <a:ext cx="82809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CEA is involved in the FAIR/GSI project:</a:t>
            </a:r>
          </a:p>
          <a:p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Responsible for the conceptual design preparation </a:t>
            </a:r>
            <a:br>
              <a:rPr lang="en-US" sz="1600" b="1" dirty="0" smtClean="0"/>
            </a:br>
            <a:r>
              <a:rPr lang="en-US" sz="1600" b="1" dirty="0" smtClean="0"/>
              <a:t>and technical follow-up of 24 </a:t>
            </a:r>
            <a:r>
              <a:rPr lang="en-US" sz="1600" b="1" dirty="0" err="1"/>
              <a:t>s</a:t>
            </a:r>
            <a:r>
              <a:rPr lang="en-US" sz="1600" b="1" dirty="0" err="1" smtClean="0"/>
              <a:t>uperferric</a:t>
            </a:r>
            <a:r>
              <a:rPr lang="en-US" sz="1600" b="1" dirty="0" smtClean="0"/>
              <a:t> dipoles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Support during the testing phase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endParaRPr lang="en-US" sz="1600" b="1" dirty="0" smtClean="0"/>
          </a:p>
          <a:p>
            <a:endParaRPr lang="en-US" sz="1600" b="1" dirty="0"/>
          </a:p>
          <a:p>
            <a:r>
              <a:rPr lang="en-US" sz="1600" b="1" dirty="0" smtClean="0"/>
              <a:t>Skills: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Magnetic design (TOSCA/Roxie)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Mechanical design (CAST3M/ANSYS)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Cryogenics (ANSYS/COMSOL)</a:t>
            </a: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1" name="Image 34"/>
          <p:cNvPicPr/>
          <p:nvPr/>
        </p:nvPicPr>
        <p:blipFill rotWithShape="1">
          <a:blip r:embed="rId2"/>
          <a:srcRect l="59890" t="25033" r="4082" b="25627"/>
          <a:stretch/>
        </p:blipFill>
        <p:spPr bwMode="auto">
          <a:xfrm>
            <a:off x="4518881" y="2957739"/>
            <a:ext cx="3903108" cy="33034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3312"/>
          <p:cNvPicPr/>
          <p:nvPr/>
        </p:nvPicPr>
        <p:blipFill rotWithShape="1">
          <a:blip r:embed="rId3"/>
          <a:srcRect l="29927" t="20339" r="29287" b="19915"/>
          <a:stretch/>
        </p:blipFill>
        <p:spPr bwMode="auto">
          <a:xfrm>
            <a:off x="5916294" y="1412776"/>
            <a:ext cx="2615173" cy="23171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502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" name="TextBox 1"/>
          <p:cNvSpPr txBox="1"/>
          <p:nvPr/>
        </p:nvSpPr>
        <p:spPr>
          <a:xfrm>
            <a:off x="1791603" y="3037602"/>
            <a:ext cx="557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R&amp;D on HTS at CEA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9361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HTS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r>
              <a:rPr lang="fr-FR" dirty="0" smtClean="0"/>
              <a:t> at SACM - </a:t>
            </a:r>
            <a:r>
              <a:rPr lang="fr-FR" dirty="0" err="1" smtClean="0"/>
              <a:t>projects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71500" y="1635344"/>
            <a:ext cx="5688632" cy="4351338"/>
          </a:xfrm>
        </p:spPr>
        <p:txBody>
          <a:bodyPr>
            <a:noAutofit/>
          </a:bodyPr>
          <a:lstStyle/>
          <a:p>
            <a:pPr marL="1588" algn="just">
              <a:lnSpc>
                <a:spcPct val="100000"/>
              </a:lnSpc>
            </a:pPr>
            <a:r>
              <a:rPr lang="fr-FR" sz="1800" b="1" dirty="0" smtClean="0">
                <a:solidFill>
                  <a:schemeClr val="tx1"/>
                </a:solidFill>
              </a:rPr>
              <a:t>Areas: </a:t>
            </a:r>
            <a:r>
              <a:rPr lang="fr-FR" sz="1800" i="1" dirty="0" err="1" smtClean="0">
                <a:solidFill>
                  <a:schemeClr val="tx1"/>
                </a:solidFill>
              </a:rPr>
              <a:t>accelerators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magnets</a:t>
            </a:r>
            <a:r>
              <a:rPr lang="fr-FR" sz="1800" dirty="0" smtClean="0">
                <a:solidFill>
                  <a:schemeClr val="tx1"/>
                </a:solidFill>
              </a:rPr>
              <a:t> (</a:t>
            </a:r>
            <a:r>
              <a:rPr lang="fr-FR" sz="1800" dirty="0" err="1" smtClean="0">
                <a:solidFill>
                  <a:schemeClr val="tx1"/>
                </a:solidFill>
              </a:rPr>
              <a:t>dipoles</a:t>
            </a:r>
            <a:r>
              <a:rPr lang="fr-FR" sz="1800" dirty="0" smtClean="0">
                <a:solidFill>
                  <a:schemeClr val="tx1"/>
                </a:solidFill>
              </a:rPr>
              <a:t>), </a:t>
            </a:r>
            <a:r>
              <a:rPr lang="fr-FR" sz="1800" i="1" dirty="0" smtClean="0">
                <a:solidFill>
                  <a:schemeClr val="tx1"/>
                </a:solidFill>
              </a:rPr>
              <a:t>high-</a:t>
            </a:r>
            <a:r>
              <a:rPr lang="fr-FR" sz="1800" i="1" dirty="0" err="1" smtClean="0">
                <a:solidFill>
                  <a:schemeClr val="tx1"/>
                </a:solidFill>
              </a:rPr>
              <a:t>field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magnets</a:t>
            </a:r>
            <a:r>
              <a:rPr lang="fr-FR" sz="1800" dirty="0" smtClean="0">
                <a:solidFill>
                  <a:schemeClr val="tx1"/>
                </a:solidFill>
              </a:rPr>
              <a:t> (</a:t>
            </a:r>
            <a:r>
              <a:rPr lang="fr-FR" sz="1800" dirty="0" err="1" smtClean="0">
                <a:solidFill>
                  <a:schemeClr val="tx1"/>
                </a:solidFill>
              </a:rPr>
              <a:t>solenoids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  <a:endParaRPr lang="fr-FR" sz="1800" b="1" dirty="0">
              <a:solidFill>
                <a:schemeClr val="tx1"/>
              </a:solidFill>
            </a:endParaRPr>
          </a:p>
          <a:p>
            <a:pPr marL="344488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b="1" dirty="0" err="1" smtClean="0">
                <a:solidFill>
                  <a:schemeClr val="tx1"/>
                </a:solidFill>
              </a:rPr>
              <a:t>EuCARD</a:t>
            </a:r>
            <a:r>
              <a:rPr lang="fr-FR" sz="1800" b="1" dirty="0" smtClean="0">
                <a:solidFill>
                  <a:schemeClr val="tx1"/>
                </a:solidFill>
              </a:rPr>
              <a:t>: </a:t>
            </a:r>
            <a:r>
              <a:rPr lang="fr-FR" sz="1800" i="1" dirty="0" smtClean="0">
                <a:solidFill>
                  <a:schemeClr val="tx1"/>
                </a:solidFill>
              </a:rPr>
              <a:t>5 T HTS insert; block design and fabrication</a:t>
            </a:r>
          </a:p>
          <a:p>
            <a:pPr marL="344488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b="1" dirty="0" smtClean="0">
                <a:solidFill>
                  <a:schemeClr val="tx1"/>
                </a:solidFill>
              </a:rPr>
              <a:t>EuCARD2: </a:t>
            </a:r>
            <a:r>
              <a:rPr lang="fr-FR" sz="1800" i="1" dirty="0" smtClean="0">
                <a:solidFill>
                  <a:schemeClr val="tx1"/>
                </a:solidFill>
              </a:rPr>
              <a:t>5 T HTS </a:t>
            </a:r>
            <a:r>
              <a:rPr lang="fr-FR" sz="1800" i="1" dirty="0" err="1" smtClean="0">
                <a:solidFill>
                  <a:schemeClr val="tx1"/>
                </a:solidFill>
              </a:rPr>
              <a:t>dipole</a:t>
            </a:r>
            <a:r>
              <a:rPr lang="fr-FR" sz="1800" i="1" dirty="0" smtClean="0">
                <a:solidFill>
                  <a:schemeClr val="tx1"/>
                </a:solidFill>
              </a:rPr>
              <a:t>; cos </a:t>
            </a:r>
            <a:r>
              <a:rPr lang="fr-FR" sz="1800" i="1" dirty="0" err="1" smtClean="0">
                <a:solidFill>
                  <a:schemeClr val="tx1"/>
                </a:solidFill>
              </a:rPr>
              <a:t>theta</a:t>
            </a:r>
            <a:r>
              <a:rPr lang="fr-FR" sz="1800" i="1" dirty="0" smtClean="0">
                <a:solidFill>
                  <a:schemeClr val="tx1"/>
                </a:solidFill>
              </a:rPr>
              <a:t> design and fabrication</a:t>
            </a:r>
          </a:p>
          <a:p>
            <a:pPr marL="344488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b="1" dirty="0" smtClean="0">
                <a:solidFill>
                  <a:schemeClr val="tx1"/>
                </a:solidFill>
              </a:rPr>
              <a:t>NOUGAT: </a:t>
            </a:r>
            <a:r>
              <a:rPr lang="fr-FR" sz="1800" i="1" dirty="0" smtClean="0">
                <a:solidFill>
                  <a:schemeClr val="tx1"/>
                </a:solidFill>
              </a:rPr>
              <a:t>10 T HTS insert </a:t>
            </a:r>
            <a:r>
              <a:rPr lang="fr-FR" sz="1800" i="1" dirty="0" err="1" smtClean="0">
                <a:solidFill>
                  <a:schemeClr val="tx1"/>
                </a:solidFill>
              </a:rPr>
              <a:t>solenoid</a:t>
            </a:r>
            <a:r>
              <a:rPr lang="fr-FR" sz="1800" i="1" dirty="0" smtClean="0">
                <a:solidFill>
                  <a:schemeClr val="tx1"/>
                </a:solidFill>
              </a:rPr>
              <a:t> (in a 20 T </a:t>
            </a:r>
            <a:r>
              <a:rPr lang="fr-FR" sz="1800" i="1" dirty="0" err="1" smtClean="0">
                <a:solidFill>
                  <a:schemeClr val="tx1"/>
                </a:solidFill>
              </a:rPr>
              <a:t>resistive</a:t>
            </a:r>
            <a:r>
              <a:rPr lang="fr-FR" sz="1800" i="1" dirty="0" smtClean="0">
                <a:solidFill>
                  <a:schemeClr val="tx1"/>
                </a:solidFill>
              </a:rPr>
              <a:t> background </a:t>
            </a:r>
            <a:r>
              <a:rPr lang="fr-FR" sz="1800" i="1" dirty="0" err="1" smtClean="0">
                <a:solidFill>
                  <a:schemeClr val="tx1"/>
                </a:solidFill>
              </a:rPr>
              <a:t>field</a:t>
            </a:r>
            <a:r>
              <a:rPr lang="fr-FR" sz="1800" i="1" dirty="0" smtClean="0">
                <a:solidFill>
                  <a:schemeClr val="tx1"/>
                </a:solidFill>
              </a:rPr>
              <a:t>)</a:t>
            </a:r>
          </a:p>
          <a:p>
            <a:pPr marL="344488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b="1" dirty="0" smtClean="0">
                <a:solidFill>
                  <a:schemeClr val="tx1"/>
                </a:solidFill>
              </a:rPr>
              <a:t>PhD: </a:t>
            </a:r>
            <a:r>
              <a:rPr lang="en-US" sz="1800" i="1" dirty="0" smtClean="0">
                <a:solidFill>
                  <a:schemeClr val="tx1"/>
                </a:solidFill>
              </a:rPr>
              <a:t>Contribution to the design and tests of YBCO high-Tc superconducting inserts</a:t>
            </a:r>
            <a:r>
              <a:rPr lang="fr-FR" sz="1800" i="1" dirty="0" smtClean="0">
                <a:solidFill>
                  <a:schemeClr val="tx1"/>
                </a:solidFill>
              </a:rPr>
              <a:t>: screening </a:t>
            </a:r>
            <a:r>
              <a:rPr lang="fr-FR" sz="1800" i="1" dirty="0" err="1" smtClean="0">
                <a:solidFill>
                  <a:schemeClr val="tx1"/>
                </a:solidFill>
              </a:rPr>
              <a:t>currents</a:t>
            </a:r>
            <a:r>
              <a:rPr lang="fr-FR" sz="1800" i="1" dirty="0" smtClean="0">
                <a:solidFill>
                  <a:schemeClr val="tx1"/>
                </a:solidFill>
              </a:rPr>
              <a:t> and protection</a:t>
            </a:r>
            <a:r>
              <a:rPr lang="fr-FR" sz="1800" dirty="0" smtClean="0">
                <a:solidFill>
                  <a:schemeClr val="tx1"/>
                </a:solidFill>
              </a:rPr>
              <a:t>, (Guillaume </a:t>
            </a:r>
            <a:r>
              <a:rPr lang="fr-FR" sz="1800" dirty="0" err="1" smtClean="0">
                <a:solidFill>
                  <a:schemeClr val="tx1"/>
                </a:solidFill>
              </a:rPr>
              <a:t>Dilasser</a:t>
            </a:r>
            <a:r>
              <a:rPr lang="fr-FR" sz="1800" dirty="0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6110554" y="1290654"/>
            <a:ext cx="2789213" cy="2104214"/>
            <a:chOff x="304800" y="4488684"/>
            <a:chExt cx="4238400" cy="2369316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559522"/>
              <a:ext cx="3600000" cy="2298478"/>
            </a:xfrm>
            <a:prstGeom prst="rect">
              <a:avLst/>
            </a:prstGeom>
          </p:spPr>
        </p:pic>
        <p:pic>
          <p:nvPicPr>
            <p:cNvPr id="8" name="Picture 716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55" b="11864"/>
            <a:stretch/>
          </p:blipFill>
          <p:spPr bwMode="auto">
            <a:xfrm>
              <a:off x="2743200" y="4876800"/>
              <a:ext cx="1800000" cy="101591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994654" y="4488684"/>
              <a:ext cx="3125008" cy="4851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EuCARD2 cos theta design</a:t>
              </a:r>
            </a:p>
            <a:p>
              <a:pPr algn="ctr"/>
              <a:r>
                <a:rPr lang="en-US" sz="1100" i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3D CAD coil end spacers</a:t>
              </a:r>
              <a:endParaRPr lang="fr-FR" sz="1100" i="1" dirty="0">
                <a:solidFill>
                  <a:srgbClr val="000000"/>
                </a:solidFill>
                <a:cs typeface="Segoe UI" panose="020B0502040204020203" pitchFamily="34" charset="0"/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6169970" y="3665620"/>
            <a:ext cx="2794517" cy="2935986"/>
            <a:chOff x="7877241" y="3507639"/>
            <a:chExt cx="3956890" cy="3687744"/>
          </a:xfrm>
        </p:grpSpPr>
        <p:sp>
          <p:nvSpPr>
            <p:cNvPr id="11" name="ZoneTexte 10"/>
            <p:cNvSpPr txBox="1"/>
            <p:nvPr/>
          </p:nvSpPr>
          <p:spPr>
            <a:xfrm>
              <a:off x="8036420" y="6016305"/>
              <a:ext cx="3797711" cy="11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Comparison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with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analytical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formulas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taken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from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E.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Zeldov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,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Magnetization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and transport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currents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in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thin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superconducting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films</a:t>
              </a:r>
              <a:endParaRPr lang="fr-FR" sz="1100" b="1" dirty="0">
                <a:solidFill>
                  <a:srgbClr val="000000"/>
                </a:solidFill>
                <a:cs typeface="Segoe UI" panose="020B0502040204020203" pitchFamily="34" charset="0"/>
              </a:endParaRPr>
            </a:p>
          </p:txBody>
        </p:sp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77241" y="3507639"/>
              <a:ext cx="3804234" cy="3139712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3419872" y="260648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HTS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Projects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0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5022" y="1124744"/>
            <a:ext cx="8892480" cy="5544616"/>
          </a:xfrm>
        </p:spPr>
        <p:txBody>
          <a:bodyPr>
            <a:noAutofit/>
          </a:bodyPr>
          <a:lstStyle/>
          <a:p>
            <a:pPr marL="644525" indent="-285750" algn="just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ReBCO</a:t>
            </a:r>
            <a:r>
              <a:rPr lang="en-US" sz="1800" b="1" dirty="0" smtClean="0">
                <a:solidFill>
                  <a:schemeClr val="tx1"/>
                </a:solidFill>
              </a:rPr>
              <a:t> conductors</a:t>
            </a:r>
          </a:p>
          <a:p>
            <a:pPr marL="644525" indent="-285750" algn="just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Simulations: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i="1" dirty="0" smtClean="0">
                <a:solidFill>
                  <a:schemeClr val="tx1"/>
                </a:solidFill>
              </a:rPr>
              <a:t>3D Quench propagation </a:t>
            </a:r>
            <a:r>
              <a:rPr lang="en-US" sz="1800" dirty="0" smtClean="0">
                <a:solidFill>
                  <a:schemeClr val="tx1"/>
                </a:solidFill>
              </a:rPr>
              <a:t>in HTS coils (CAST3M),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tx1"/>
                </a:solidFill>
              </a:rPr>
              <a:t>2D and 3D </a:t>
            </a:r>
            <a:r>
              <a:rPr lang="en-US" sz="1800" b="1" i="1" dirty="0" smtClean="0">
                <a:solidFill>
                  <a:schemeClr val="tx1"/>
                </a:solidFill>
              </a:rPr>
              <a:t>screening currents </a:t>
            </a:r>
            <a:r>
              <a:rPr lang="en-US" sz="1800" dirty="0" smtClean="0">
                <a:solidFill>
                  <a:schemeClr val="tx1"/>
                </a:solidFill>
              </a:rPr>
              <a:t>developments (MATLAB, CAST3M),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i="1" dirty="0" smtClean="0">
                <a:solidFill>
                  <a:schemeClr val="tx1"/>
                </a:solidFill>
              </a:rPr>
              <a:t> Metallic-insulation</a:t>
            </a:r>
            <a:r>
              <a:rPr lang="en-US" sz="1800" dirty="0" smtClean="0">
                <a:solidFill>
                  <a:schemeClr val="tx1"/>
                </a:solidFill>
              </a:rPr>
              <a:t> simulations (MATLAB)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644525" indent="-285750" algn="just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 Winding and fabrication: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i="1" dirty="0" smtClean="0">
                <a:solidFill>
                  <a:schemeClr val="tx1"/>
                </a:solidFill>
              </a:rPr>
              <a:t>Stacked tapes </a:t>
            </a:r>
            <a:r>
              <a:rPr lang="en-US" sz="1800" dirty="0" smtClean="0">
                <a:solidFill>
                  <a:schemeClr val="tx1"/>
                </a:solidFill>
              </a:rPr>
              <a:t>and </a:t>
            </a:r>
            <a:r>
              <a:rPr lang="en-US" sz="1800" b="1" i="1" dirty="0" err="1" smtClean="0">
                <a:solidFill>
                  <a:schemeClr val="tx1"/>
                </a:solidFill>
              </a:rPr>
              <a:t>Roebel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conductors,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i="1" dirty="0" smtClean="0">
                <a:solidFill>
                  <a:schemeClr val="tx1"/>
                </a:solidFill>
              </a:rPr>
              <a:t>Dipoles:</a:t>
            </a:r>
            <a:r>
              <a:rPr lang="en-US" sz="1800" dirty="0" smtClean="0">
                <a:solidFill>
                  <a:schemeClr val="tx1"/>
                </a:solidFill>
              </a:rPr>
              <a:t> block design and cos theta design,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chemeClr val="tx1"/>
                </a:solidFill>
              </a:rPr>
              <a:t>Solenoids: </a:t>
            </a:r>
            <a:r>
              <a:rPr lang="en-US" sz="1800" dirty="0" smtClean="0">
                <a:solidFill>
                  <a:schemeClr val="tx1"/>
                </a:solidFill>
              </a:rPr>
              <a:t>pancakes and double pancakes.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3419872" y="260648"/>
            <a:ext cx="1791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HTS Activities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47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HTS </a:t>
            </a:r>
            <a:r>
              <a:rPr lang="fr-FR" dirty="0" err="1" smtClean="0"/>
              <a:t>activities</a:t>
            </a:r>
            <a:r>
              <a:rPr lang="fr-FR" dirty="0" smtClean="0"/>
              <a:t> at SACM - topics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24744"/>
            <a:ext cx="8892480" cy="5544616"/>
          </a:xfrm>
        </p:spPr>
        <p:txBody>
          <a:bodyPr>
            <a:noAutofit/>
          </a:bodyPr>
          <a:lstStyle/>
          <a:p>
            <a:pPr marL="1209675" indent="-285750" algn="just">
              <a:buFont typeface="Arial" panose="020B0604020202020204" pitchFamily="34" charset="0"/>
              <a:buChar char="•"/>
            </a:pPr>
            <a:r>
              <a:rPr lang="fr-FR" sz="1800" b="1" dirty="0" err="1" smtClean="0">
                <a:solidFill>
                  <a:schemeClr val="tx1"/>
                </a:solidFill>
              </a:rPr>
              <a:t>Experiments</a:t>
            </a:r>
            <a:r>
              <a:rPr lang="fr-FR" sz="1800" b="1" dirty="0" smtClean="0">
                <a:solidFill>
                  <a:schemeClr val="tx1"/>
                </a:solidFill>
              </a:rPr>
              <a:t>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1800" b="1" i="1" dirty="0" smtClean="0">
                <a:solidFill>
                  <a:schemeClr val="tx1"/>
                </a:solidFill>
              </a:rPr>
              <a:t>Tests of YBCO </a:t>
            </a:r>
            <a:r>
              <a:rPr lang="fr-FR" sz="1800" b="1" i="1" dirty="0" err="1" smtClean="0">
                <a:solidFill>
                  <a:schemeClr val="tx1"/>
                </a:solidFill>
              </a:rPr>
              <a:t>coils</a:t>
            </a:r>
            <a:endParaRPr lang="fr-FR" sz="1800" b="1" i="1" dirty="0" smtClean="0">
              <a:solidFill>
                <a:schemeClr val="tx1"/>
              </a:solidFill>
            </a:endParaRPr>
          </a:p>
          <a:p>
            <a:pPr lvl="1" algn="just"/>
            <a:r>
              <a:rPr lang="fr-FR" sz="1800" dirty="0" err="1" smtClean="0">
                <a:solidFill>
                  <a:schemeClr val="tx1"/>
                </a:solidFill>
              </a:rPr>
              <a:t>EuCARD</a:t>
            </a:r>
            <a:r>
              <a:rPr lang="fr-FR" sz="1800" dirty="0" smtClean="0">
                <a:solidFill>
                  <a:schemeClr val="tx1"/>
                </a:solidFill>
              </a:rPr>
              <a:t> insert, EuCARD2 cos </a:t>
            </a:r>
            <a:r>
              <a:rPr lang="fr-FR" sz="1800" dirty="0" err="1" smtClean="0">
                <a:solidFill>
                  <a:schemeClr val="tx1"/>
                </a:solidFill>
              </a:rPr>
              <a:t>theta</a:t>
            </a:r>
            <a:r>
              <a:rPr lang="fr-FR" sz="1800" dirty="0" smtClean="0">
                <a:solidFill>
                  <a:schemeClr val="tx1"/>
                </a:solidFill>
              </a:rPr>
              <a:t>, pancakes, </a:t>
            </a:r>
            <a:r>
              <a:rPr lang="fr-FR" sz="1800" dirty="0" err="1" smtClean="0">
                <a:solidFill>
                  <a:schemeClr val="tx1"/>
                </a:solidFill>
              </a:rPr>
              <a:t>small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solenoids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>
                <a:solidFill>
                  <a:schemeClr val="tx1"/>
                </a:solidFill>
              </a:rPr>
              <a:t>S</a:t>
            </a:r>
            <a:r>
              <a:rPr lang="fr-FR" sz="1800" b="1" i="1" dirty="0" smtClean="0">
                <a:solidFill>
                  <a:schemeClr val="tx1"/>
                </a:solidFill>
              </a:rPr>
              <a:t>creening </a:t>
            </a:r>
            <a:r>
              <a:rPr lang="fr-FR" sz="1800" b="1" i="1" dirty="0" err="1" smtClean="0">
                <a:solidFill>
                  <a:schemeClr val="tx1"/>
                </a:solidFill>
              </a:rPr>
              <a:t>currents</a:t>
            </a:r>
            <a:r>
              <a:rPr lang="fr-FR" sz="1800" dirty="0" smtClean="0">
                <a:solidFill>
                  <a:schemeClr val="tx1"/>
                </a:solidFill>
              </a:rPr>
              <a:t>: </a:t>
            </a:r>
            <a:r>
              <a:rPr lang="fr-FR" sz="1800" dirty="0" err="1" smtClean="0">
                <a:solidFill>
                  <a:schemeClr val="tx1"/>
                </a:solidFill>
              </a:rPr>
              <a:t>measurements</a:t>
            </a:r>
            <a:r>
              <a:rPr lang="fr-FR" sz="1800" dirty="0" smtClean="0">
                <a:solidFill>
                  <a:schemeClr val="tx1"/>
                </a:solidFill>
              </a:rPr>
              <a:t> of </a:t>
            </a:r>
            <a:r>
              <a:rPr lang="fr-FR" sz="1800" dirty="0" err="1" smtClean="0">
                <a:solidFill>
                  <a:schemeClr val="tx1"/>
                </a:solidFill>
              </a:rPr>
              <a:t>remanent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magnetic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field</a:t>
            </a:r>
            <a:r>
              <a:rPr lang="fr-FR" sz="1800" dirty="0" smtClean="0">
                <a:solidFill>
                  <a:schemeClr val="tx1"/>
                </a:solidFill>
              </a:rPr>
              <a:t> and </a:t>
            </a:r>
            <a:r>
              <a:rPr lang="fr-FR" sz="1800" dirty="0" err="1" smtClean="0">
                <a:solidFill>
                  <a:schemeClr val="tx1"/>
                </a:solidFill>
              </a:rPr>
              <a:t>creep</a:t>
            </a:r>
            <a:r>
              <a:rPr lang="fr-FR" sz="1800" dirty="0" smtClean="0">
                <a:solidFill>
                  <a:schemeClr val="tx1"/>
                </a:solidFill>
              </a:rPr>
              <a:t> in </a:t>
            </a:r>
            <a:r>
              <a:rPr lang="fr-FR" sz="1800" dirty="0" err="1" smtClean="0">
                <a:solidFill>
                  <a:schemeClr val="tx1"/>
                </a:solidFill>
              </a:rPr>
              <a:t>small</a:t>
            </a:r>
            <a:r>
              <a:rPr lang="fr-FR" sz="1800" dirty="0" smtClean="0">
                <a:solidFill>
                  <a:schemeClr val="tx1"/>
                </a:solidFill>
              </a:rPr>
              <a:t> YBCO </a:t>
            </a:r>
            <a:r>
              <a:rPr lang="fr-FR" sz="1800" dirty="0" err="1" smtClean="0">
                <a:solidFill>
                  <a:schemeClr val="tx1"/>
                </a:solidFill>
              </a:rPr>
              <a:t>coils</a:t>
            </a:r>
            <a:r>
              <a:rPr lang="fr-FR" sz="1800" dirty="0" smtClean="0">
                <a:solidFill>
                  <a:schemeClr val="tx1"/>
                </a:solidFill>
              </a:rPr>
              <a:t>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1800" b="1" i="1" dirty="0">
                <a:solidFill>
                  <a:schemeClr val="tx1"/>
                </a:solidFill>
              </a:rPr>
              <a:t>V</a:t>
            </a:r>
            <a:r>
              <a:rPr lang="fr-FR" sz="1800" b="1" i="1" dirty="0" smtClean="0">
                <a:solidFill>
                  <a:schemeClr val="tx1"/>
                </a:solidFill>
              </a:rPr>
              <a:t>ortex </a:t>
            </a:r>
            <a:r>
              <a:rPr lang="fr-FR" sz="1800" b="1" i="1" dirty="0" err="1" smtClean="0">
                <a:solidFill>
                  <a:schemeClr val="tx1"/>
                </a:solidFill>
              </a:rPr>
              <a:t>shaking</a:t>
            </a:r>
            <a:r>
              <a:rPr lang="fr-FR" sz="1800" dirty="0" smtClean="0">
                <a:solidFill>
                  <a:schemeClr val="tx1"/>
                </a:solidFill>
              </a:rPr>
              <a:t>: screening </a:t>
            </a:r>
            <a:r>
              <a:rPr lang="fr-FR" sz="1800" dirty="0" err="1" smtClean="0">
                <a:solidFill>
                  <a:schemeClr val="tx1"/>
                </a:solidFill>
              </a:rPr>
              <a:t>current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damp</a:t>
            </a:r>
            <a:r>
              <a:rPr lang="fr-FR" sz="1800" dirty="0" smtClean="0">
                <a:solidFill>
                  <a:schemeClr val="tx1"/>
                </a:solidFill>
              </a:rPr>
              <a:t> in YBCO </a:t>
            </a:r>
            <a:r>
              <a:rPr lang="fr-FR" sz="1800" dirty="0" err="1" smtClean="0">
                <a:solidFill>
                  <a:schemeClr val="tx1"/>
                </a:solidFill>
              </a:rPr>
              <a:t>coils</a:t>
            </a:r>
            <a:r>
              <a:rPr lang="fr-FR" sz="1800" dirty="0" smtClean="0">
                <a:solidFill>
                  <a:schemeClr val="tx1"/>
                </a:solidFill>
              </a:rPr>
              <a:t>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 err="1" smtClean="0">
                <a:solidFill>
                  <a:schemeClr val="tx1"/>
                </a:solidFill>
              </a:rPr>
              <a:t>Coils</a:t>
            </a:r>
            <a:r>
              <a:rPr lang="fr-FR" sz="1800" b="1" i="1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 err="1" smtClean="0">
                <a:solidFill>
                  <a:schemeClr val="tx1"/>
                </a:solidFill>
              </a:rPr>
              <a:t>with</a:t>
            </a:r>
            <a:r>
              <a:rPr lang="fr-FR" sz="1800" b="1" i="1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 err="1" smtClean="0">
                <a:solidFill>
                  <a:schemeClr val="tx1"/>
                </a:solidFill>
              </a:rPr>
              <a:t>metallic</a:t>
            </a:r>
            <a:r>
              <a:rPr lang="fr-FR" sz="1800" b="1" i="1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 err="1" smtClean="0">
                <a:solidFill>
                  <a:schemeClr val="tx1"/>
                </a:solidFill>
              </a:rPr>
              <a:t>insulation</a:t>
            </a:r>
            <a:r>
              <a:rPr lang="fr-FR" sz="1800" dirty="0" smtClean="0">
                <a:solidFill>
                  <a:schemeClr val="tx1"/>
                </a:solidFill>
              </a:rPr>
              <a:t>: </a:t>
            </a:r>
            <a:r>
              <a:rPr lang="fr-FR" sz="1800" dirty="0" err="1" smtClean="0">
                <a:solidFill>
                  <a:schemeClr val="tx1"/>
                </a:solidFill>
              </a:rPr>
              <a:t>stability</a:t>
            </a:r>
            <a:r>
              <a:rPr lang="fr-FR" sz="1800" dirty="0" smtClean="0">
                <a:solidFill>
                  <a:schemeClr val="tx1"/>
                </a:solidFill>
              </a:rPr>
              <a:t> and </a:t>
            </a:r>
            <a:r>
              <a:rPr lang="fr-FR" sz="1800" dirty="0" err="1" smtClean="0">
                <a:solidFill>
                  <a:schemeClr val="tx1"/>
                </a:solidFill>
              </a:rPr>
              <a:t>quench</a:t>
            </a:r>
            <a:r>
              <a:rPr lang="fr-FR" sz="1800" dirty="0" smtClean="0">
                <a:solidFill>
                  <a:schemeClr val="tx1"/>
                </a:solidFill>
              </a:rPr>
              <a:t> protection in YBCO MI pancakes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3719182" y="4005064"/>
            <a:ext cx="3024336" cy="2304255"/>
            <a:chOff x="1763688" y="545173"/>
            <a:chExt cx="5247922" cy="2951956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3688" y="545173"/>
              <a:ext cx="5247922" cy="2951956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1908208" y="1241564"/>
              <a:ext cx="4724873" cy="1303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NOUGAT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Non-insulated pancake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Tests @ 77 K</a:t>
              </a:r>
              <a:endParaRPr lang="en-US" sz="2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419872" y="260648"/>
            <a:ext cx="1791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HTS Activities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0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" name="TextBox 1"/>
          <p:cNvSpPr txBox="1"/>
          <p:nvPr/>
        </p:nvSpPr>
        <p:spPr>
          <a:xfrm>
            <a:off x="1791603" y="3037602"/>
            <a:ext cx="557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R&amp;D on cryogenics at CEA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213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1268760"/>
            <a:ext cx="84249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FET-OPEN proposal for a HTS fast cycled magnet for Energy Efficiency and Operational Flexibility</a:t>
            </a:r>
          </a:p>
          <a:p>
            <a:pPr algn="ctr"/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95536" y="2334338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Motivations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SC magnets are the choice of reference </a:t>
            </a:r>
            <a:r>
              <a:rPr lang="en-GB" sz="1600" dirty="0" smtClean="0"/>
              <a:t>to generate </a:t>
            </a:r>
            <a:r>
              <a:rPr lang="en-GB" sz="1600" b="1" dirty="0">
                <a:solidFill>
                  <a:srgbClr val="FF0000"/>
                </a:solidFill>
              </a:rPr>
              <a:t>high magnetic fields (above 2 T)</a:t>
            </a:r>
            <a:r>
              <a:rPr lang="en-GB" sz="1600" dirty="0"/>
              <a:t>, in </a:t>
            </a:r>
            <a:r>
              <a:rPr lang="en-GB" sz="1600" dirty="0" smtClean="0"/>
              <a:t>a range </a:t>
            </a:r>
            <a:r>
              <a:rPr lang="en-GB" sz="1600" dirty="0"/>
              <a:t>where NC magnets are </a:t>
            </a:r>
            <a:r>
              <a:rPr lang="en-GB" sz="1600" dirty="0" smtClean="0"/>
              <a:t>neither </a:t>
            </a:r>
            <a:r>
              <a:rPr lang="en-US" sz="1600" dirty="0" smtClean="0"/>
              <a:t>economic</a:t>
            </a:r>
            <a:r>
              <a:rPr lang="en-US" sz="1600" dirty="0"/>
              <a:t>, nor technologically </a:t>
            </a:r>
            <a:r>
              <a:rPr lang="en-US" sz="1600" dirty="0" smtClean="0"/>
              <a:t>viable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Compared with NC magnets, </a:t>
            </a:r>
            <a:r>
              <a:rPr lang="en-GB" sz="1600" b="1" dirty="0" smtClean="0"/>
              <a:t>SC </a:t>
            </a:r>
            <a:r>
              <a:rPr lang="en-GB" sz="1600" b="1" dirty="0"/>
              <a:t>magnets</a:t>
            </a:r>
            <a:r>
              <a:rPr lang="en-GB" sz="1600" dirty="0"/>
              <a:t> can </a:t>
            </a:r>
            <a:r>
              <a:rPr lang="en-GB" sz="1600" dirty="0" smtClean="0"/>
              <a:t>provide </a:t>
            </a:r>
            <a:r>
              <a:rPr lang="en-GB" sz="1600" b="1" dirty="0" smtClean="0">
                <a:solidFill>
                  <a:srgbClr val="FF0000"/>
                </a:solidFill>
              </a:rPr>
              <a:t>at </a:t>
            </a:r>
            <a:r>
              <a:rPr lang="en-GB" sz="1600" b="1" dirty="0">
                <a:solidFill>
                  <a:srgbClr val="FF0000"/>
                </a:solidFill>
              </a:rPr>
              <a:t>low field (up to 2 T)</a:t>
            </a:r>
            <a:r>
              <a:rPr lang="en-GB" sz="1600" b="1" dirty="0"/>
              <a:t> </a:t>
            </a:r>
            <a:r>
              <a:rPr lang="en-GB" sz="1600" b="1" dirty="0" smtClean="0"/>
              <a:t>better </a:t>
            </a:r>
            <a:r>
              <a:rPr lang="en-GB" sz="1600" b="1" dirty="0"/>
              <a:t>wall-plug efficiency </a:t>
            </a:r>
            <a:r>
              <a:rPr lang="en-GB" sz="1600" dirty="0"/>
              <a:t>(lower </a:t>
            </a:r>
            <a:r>
              <a:rPr lang="en-GB" sz="1600" dirty="0" smtClean="0"/>
              <a:t>power consumption</a:t>
            </a:r>
            <a:r>
              <a:rPr lang="en-GB" sz="1600" dirty="0"/>
              <a:t>), </a:t>
            </a:r>
            <a:r>
              <a:rPr lang="en-GB" sz="1600" b="1" dirty="0"/>
              <a:t>increased design options </a:t>
            </a:r>
            <a:r>
              <a:rPr lang="en-GB" sz="1600" dirty="0"/>
              <a:t>(</a:t>
            </a:r>
            <a:r>
              <a:rPr lang="en-GB" sz="1600" dirty="0" smtClean="0"/>
              <a:t>gap width</a:t>
            </a:r>
            <a:r>
              <a:rPr lang="en-GB" sz="1600" dirty="0"/>
              <a:t>) and </a:t>
            </a:r>
            <a:r>
              <a:rPr lang="en-GB" sz="1600" b="1" dirty="0"/>
              <a:t>increased operational </a:t>
            </a:r>
            <a:r>
              <a:rPr lang="en-GB" sz="1600" b="1" dirty="0" smtClean="0"/>
              <a:t>flexibility </a:t>
            </a:r>
            <a:r>
              <a:rPr lang="en-GB" sz="1600" dirty="0" smtClean="0"/>
              <a:t>(steady </a:t>
            </a:r>
            <a:r>
              <a:rPr lang="en-GB" sz="1600" dirty="0"/>
              <a:t>state operation</a:t>
            </a:r>
            <a:r>
              <a:rPr lang="en-GB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 </a:t>
            </a:r>
            <a:r>
              <a:rPr lang="en-GB" sz="1600" b="1" dirty="0"/>
              <a:t>superconducting magnet will be </a:t>
            </a:r>
            <a:r>
              <a:rPr lang="en-GB" sz="1600" b="1" dirty="0" smtClean="0"/>
              <a:t>competitive at </a:t>
            </a:r>
            <a:r>
              <a:rPr lang="en-GB" sz="1600" b="1" dirty="0"/>
              <a:t>low field (up to 2 T) </a:t>
            </a:r>
            <a:r>
              <a:rPr lang="en-GB" sz="1600" dirty="0" smtClean="0"/>
              <a:t>if we decrease the </a:t>
            </a:r>
            <a:r>
              <a:rPr lang="en-GB" sz="1600" dirty="0"/>
              <a:t>wall-plug power per unit magnet </a:t>
            </a:r>
            <a:r>
              <a:rPr lang="en-GB" sz="1600" dirty="0" smtClean="0"/>
              <a:t>length </a:t>
            </a:r>
            <a:r>
              <a:rPr lang="en-GB" sz="1600" b="1" dirty="0" smtClean="0"/>
              <a:t>by a factor 10 times compared </a:t>
            </a:r>
            <a:r>
              <a:rPr lang="en-GB" sz="1600" b="1" dirty="0"/>
              <a:t>with a NC </a:t>
            </a:r>
            <a:r>
              <a:rPr lang="en-GB" sz="1600" b="1" dirty="0" smtClean="0"/>
              <a:t>magnet. One can achieve this by: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Operating the magnet between 65 to 77K (Nitrogen)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Using a low losses </a:t>
            </a:r>
            <a:r>
              <a:rPr lang="en-US" sz="1600" b="1" dirty="0">
                <a:solidFill>
                  <a:srgbClr val="FF0000"/>
                </a:solidFill>
              </a:rPr>
              <a:t>HTS cable 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0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0932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" name="TextBox 2"/>
          <p:cNvSpPr txBox="1"/>
          <p:nvPr/>
        </p:nvSpPr>
        <p:spPr>
          <a:xfrm>
            <a:off x="179512" y="1268760"/>
            <a:ext cx="489654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Technical breakthroughs and achievements</a:t>
            </a:r>
            <a:endParaRPr lang="en-US" sz="1600" b="1" dirty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Develop a low losses HTS YBCO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coils compatible with the existing FCM magnet to reuse its mechanical structure and its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Develop innovative technological 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Manufacturing techniques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Impregnation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Cooling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Tests and measurements of the prototype @ CERN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68760"/>
            <a:ext cx="3590528" cy="26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31255" y="4077072"/>
            <a:ext cx="3664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Fast Cycled Magnet – CERN</a:t>
            </a:r>
          </a:p>
          <a:p>
            <a:pPr algn="ctr"/>
            <a:r>
              <a:rPr lang="en-US" sz="1400" b="1" dirty="0"/>
              <a:t>W</a:t>
            </a:r>
            <a:r>
              <a:rPr lang="en-US" sz="1400" b="1" dirty="0" smtClean="0"/>
              <a:t>arm </a:t>
            </a:r>
            <a:r>
              <a:rPr lang="en-US" sz="1400" b="1" dirty="0"/>
              <a:t>iron </a:t>
            </a:r>
            <a:r>
              <a:rPr lang="en-US" sz="1400" b="1" dirty="0" smtClean="0"/>
              <a:t>yoke / </a:t>
            </a:r>
            <a:r>
              <a:rPr lang="en-US" sz="1400" b="1" dirty="0" err="1" smtClean="0"/>
              <a:t>NbTi</a:t>
            </a:r>
            <a:r>
              <a:rPr lang="en-US" sz="1400" b="1" dirty="0" smtClean="0"/>
              <a:t> cable (</a:t>
            </a:r>
            <a:r>
              <a:rPr lang="en-US" sz="1400" b="1" dirty="0" err="1" smtClean="0"/>
              <a:t>Nuclotron</a:t>
            </a:r>
            <a:r>
              <a:rPr lang="en-US" sz="1400" b="1" dirty="0" smtClean="0"/>
              <a:t>)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5622746"/>
            <a:ext cx="76328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Overall budget of </a:t>
            </a:r>
            <a:r>
              <a:rPr lang="en-US" sz="1600" b="1" dirty="0" smtClean="0"/>
              <a:t>3,4 </a:t>
            </a:r>
            <a:r>
              <a:rPr lang="en-US" sz="1600" b="1" dirty="0" err="1"/>
              <a:t>Meuros</a:t>
            </a:r>
            <a:r>
              <a:rPr lang="en-US" sz="1600" b="1" dirty="0"/>
              <a:t>, duration of 4 </a:t>
            </a:r>
            <a:r>
              <a:rPr lang="en-US" sz="1600" b="1" dirty="0" smtClean="0"/>
              <a:t>years</a:t>
            </a:r>
          </a:p>
          <a:p>
            <a:pPr algn="ctr"/>
            <a:r>
              <a:rPr lang="en-US" sz="1600" b="1" dirty="0" smtClean="0"/>
              <a:t> </a:t>
            </a:r>
            <a:endParaRPr lang="en-US" sz="1600" b="1" dirty="0"/>
          </a:p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295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7788</TotalTime>
  <Words>555</Words>
  <Application>Microsoft Office PowerPoint</Application>
  <PresentationFormat>On-screen Show (4:3)</PresentationFormat>
  <Paragraphs>101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Mod_powerpoint_CEA_Irfu</vt:lpstr>
      <vt:lpstr>PowerPoint Presentation</vt:lpstr>
      <vt:lpstr>PowerPoint Presentation</vt:lpstr>
      <vt:lpstr>PowerPoint Presentation</vt:lpstr>
      <vt:lpstr>HTS present activities at SACM - projects</vt:lpstr>
      <vt:lpstr>PowerPoint Presentation</vt:lpstr>
      <vt:lpstr>HTS activities at SACM - topics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Lionel QUETTIER</dc:creator>
  <cp:lastModifiedBy>Lionel QUETTIER</cp:lastModifiedBy>
  <cp:revision>246</cp:revision>
  <dcterms:created xsi:type="dcterms:W3CDTF">2015-03-13T07:55:11Z</dcterms:created>
  <dcterms:modified xsi:type="dcterms:W3CDTF">2015-07-06T09:10:58Z</dcterms:modified>
</cp:coreProperties>
</file>