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6" r:id="rId2"/>
  </p:sldMasterIdLst>
  <p:notesMasterIdLst>
    <p:notesMasterId r:id="rId10"/>
  </p:notesMasterIdLst>
  <p:handoutMasterIdLst>
    <p:handoutMasterId r:id="rId11"/>
  </p:handoutMasterIdLst>
  <p:sldIdLst>
    <p:sldId id="267" r:id="rId3"/>
    <p:sldId id="269" r:id="rId4"/>
    <p:sldId id="272" r:id="rId5"/>
    <p:sldId id="270" r:id="rId6"/>
    <p:sldId id="273" r:id="rId7"/>
    <p:sldId id="274" r:id="rId8"/>
    <p:sldId id="27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3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25" autoAdjust="0"/>
    <p:restoredTop sz="99822" autoAdjust="0"/>
  </p:normalViewPr>
  <p:slideViewPr>
    <p:cSldViewPr>
      <p:cViewPr varScale="1">
        <p:scale>
          <a:sx n="109" d="100"/>
          <a:sy n="109" d="100"/>
        </p:scale>
        <p:origin x="-11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38"/>
    </p:cViewPr>
  </p:sorterViewPr>
  <p:notesViewPr>
    <p:cSldViewPr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F73F7-1784-484C-9074-D5B3434D09CF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95C3D-AA7A-49E9-BAA2-FE96D6D2F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508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94AAF-7DEA-4470-889C-EED0499B1D06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7E9AE2-44D6-4454-BB4D-606C7E234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051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La presentazione del lavoro partirà da un’introduzione del contesto all’interno del quale esso è stato svolto,</a:t>
            </a:r>
            <a:r>
              <a:rPr lang="it-IT" baseline="0" dirty="0" smtClean="0"/>
              <a:t> per capirne lo scopo ultimo,</a:t>
            </a:r>
          </a:p>
          <a:p>
            <a:r>
              <a:rPr lang="it-IT" baseline="0" dirty="0" smtClean="0"/>
              <a:t>2) Tratterà in seguito i due principali filoni di studio: da una parte l’elio </a:t>
            </a:r>
            <a:r>
              <a:rPr lang="it-IT" baseline="0" dirty="0" err="1" smtClean="0"/>
              <a:t>superluido</a:t>
            </a:r>
            <a:r>
              <a:rPr lang="it-IT" baseline="0" dirty="0" smtClean="0"/>
              <a:t> con…. E dall’altra parte…</a:t>
            </a:r>
          </a:p>
          <a:p>
            <a:r>
              <a:rPr lang="it-IT" baseline="0" dirty="0" smtClean="0"/>
              <a:t>3) Si concluderà con una riflessione complessiva del lavoro ed i suoi sviluppi futuri</a:t>
            </a:r>
          </a:p>
        </p:txBody>
      </p:sp>
    </p:spTree>
    <p:extLst>
      <p:ext uri="{BB962C8B-B14F-4D97-AF65-F5344CB8AC3E}">
        <p14:creationId xmlns:p14="http://schemas.microsoft.com/office/powerpoint/2010/main" val="1904218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Il</a:t>
            </a:r>
            <a:r>
              <a:rPr lang="it-IT" baseline="0" dirty="0" smtClean="0"/>
              <a:t> tema è strettamente collegato al fenomeno della superconduttività….</a:t>
            </a:r>
          </a:p>
          <a:p>
            <a:endParaRPr lang="it-IT" baseline="0" dirty="0" smtClean="0"/>
          </a:p>
          <a:p>
            <a:r>
              <a:rPr lang="it-IT" baseline="0" dirty="0" smtClean="0"/>
              <a:t>Le applicazioni tecnologiche più note che sfruttano tale fenomeno sono quelle che richiedono la genesi di intensissimi campi magnetici che siano allo stesso tempo STABILI</a:t>
            </a:r>
          </a:p>
          <a:p>
            <a:r>
              <a:rPr lang="it-IT" baseline="0" dirty="0" smtClean="0"/>
              <a:t>Quindi PERCHE’ utilizzare l’elio superfluido? Perché è un eccellente liquido refrigerante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80676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Il</a:t>
            </a:r>
            <a:r>
              <a:rPr lang="it-IT" baseline="0" dirty="0" smtClean="0"/>
              <a:t> tema è strettamente collegato al fenomeno della superconduttività….</a:t>
            </a:r>
          </a:p>
          <a:p>
            <a:endParaRPr lang="it-IT" baseline="0" dirty="0" smtClean="0"/>
          </a:p>
          <a:p>
            <a:r>
              <a:rPr lang="it-IT" baseline="0" dirty="0" smtClean="0"/>
              <a:t>Le applicazioni tecnologiche più note che sfruttano tale fenomeno sono quelle che richiedono la genesi di intensissimi campi magnetici che siano allo stesso tempo STABILI</a:t>
            </a:r>
          </a:p>
          <a:p>
            <a:r>
              <a:rPr lang="it-IT" baseline="0" dirty="0" smtClean="0"/>
              <a:t>Quindi PERCHE’ utilizzare l’elio superfluido? Perché è un eccellente liquido refrigerante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35614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4509120"/>
            <a:ext cx="4788464" cy="1224136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pic>
        <p:nvPicPr>
          <p:cNvPr id="1027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4067944" y="6305192"/>
            <a:ext cx="140332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FDR Super-FRS dipoles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3548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5091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836421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6416267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1898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15125" y="152400"/>
            <a:ext cx="1889125" cy="60198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46163" y="152400"/>
            <a:ext cx="5516562" cy="60198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2918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6163" y="152400"/>
            <a:ext cx="7558087" cy="3603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079500" y="762000"/>
            <a:ext cx="3684588" cy="5410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16488" y="762000"/>
            <a:ext cx="3684587" cy="5410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1570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6163" y="152400"/>
            <a:ext cx="7558087" cy="3603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079500" y="762000"/>
            <a:ext cx="3684588" cy="5410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916488" y="762000"/>
            <a:ext cx="3684587" cy="26289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916488" y="3543300"/>
            <a:ext cx="3684587" cy="26289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243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95736" y="1772816"/>
            <a:ext cx="7236464" cy="90872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2888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67944" y="6305192"/>
            <a:ext cx="140332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6EE86-FB5B-4706-B3CD-A7C94B3537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270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11561" y="548680"/>
            <a:ext cx="7920880" cy="5760640"/>
          </a:xfrm>
        </p:spPr>
        <p:txBody>
          <a:bodyPr lIns="0" tIns="0" rIns="0" bIns="0"/>
          <a:lstStyle>
            <a:lvl1pPr algn="ctr">
              <a:defRPr sz="4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noProof="0" dirty="0" smtClean="0"/>
              <a:t>PRESENTATION </a:t>
            </a:r>
            <a:r>
              <a:rPr lang="fr-FR" noProof="0" dirty="0" err="1" smtClean="0"/>
              <a:t>Dapnia</a:t>
            </a:r>
            <a:endParaRPr lang="fr-FR" noProof="0" dirty="0" smtClean="0"/>
          </a:p>
        </p:txBody>
      </p:sp>
    </p:spTree>
    <p:extLst>
      <p:ext uri="{BB962C8B-B14F-4D97-AF65-F5344CB8AC3E}">
        <p14:creationId xmlns:p14="http://schemas.microsoft.com/office/powerpoint/2010/main" val="1990303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noProof="0" smtClean="0"/>
              <a:t>Modifiez le style du titre</a:t>
            </a:r>
            <a:endParaRPr lang="en-US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Modifiez les styles du texte du masque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57923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398628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79500" y="762000"/>
            <a:ext cx="3684588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16488" y="762000"/>
            <a:ext cx="3684587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8203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0685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0511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55892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30359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50" name="Picture 2" descr="C:\Users\eb137366\Downloads\irfu_signatur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55313"/>
            <a:ext cx="646061" cy="64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452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5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7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8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152400"/>
            <a:ext cx="80645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fr-FR" smtClean="0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762000"/>
            <a:ext cx="8061325" cy="554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Cliquez pour modifier les styles du texte du masque</a:t>
            </a:r>
          </a:p>
          <a:p>
            <a:pPr lvl="1"/>
            <a:r>
              <a:rPr lang="en-US" altLang="fr-FR" smtClean="0"/>
              <a:t>Deuxième niveau</a:t>
            </a:r>
          </a:p>
          <a:p>
            <a:pPr lvl="2"/>
            <a:r>
              <a:rPr lang="en-US" altLang="fr-FR" smtClean="0"/>
              <a:t>Troisième niveau</a:t>
            </a:r>
          </a:p>
          <a:p>
            <a:pPr lvl="3"/>
            <a:r>
              <a:rPr lang="en-US" altLang="fr-FR" smtClean="0"/>
              <a:t>Quatrième niveau</a:t>
            </a:r>
          </a:p>
          <a:p>
            <a:pPr lvl="4"/>
            <a:r>
              <a:rPr lang="en-US" altLang="fr-FR" smtClean="0"/>
              <a:t>Cinquième niveau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294688" y="6524625"/>
            <a:ext cx="381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6869EE9-8CBF-4168-BEB2-43279AD918F0}" type="slidenum">
              <a:rPr lang="fr-FR" altLang="fr-FR" sz="700" smtClean="0">
                <a:solidFill>
                  <a:srgbClr val="000000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 altLang="fr-FR" sz="7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539750" y="6499224"/>
            <a:ext cx="367221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fr-FR" sz="1050" dirty="0" err="1" smtClean="0">
                <a:solidFill>
                  <a:srgbClr val="000000"/>
                </a:solidFill>
                <a:cs typeface="Arial" pitchFamily="34" charset="0"/>
              </a:rPr>
              <a:t>Cryo</a:t>
            </a:r>
            <a:r>
              <a:rPr lang="en-US" altLang="fr-FR" sz="1050" dirty="0" smtClean="0">
                <a:solidFill>
                  <a:srgbClr val="000000"/>
                </a:solidFill>
                <a:cs typeface="Arial" pitchFamily="34" charset="0"/>
              </a:rPr>
              <a:t> H2020, BB 7/7/2015</a:t>
            </a:r>
          </a:p>
        </p:txBody>
      </p:sp>
      <p:pic>
        <p:nvPicPr>
          <p:cNvPr id="1030" name="Image 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400800"/>
            <a:ext cx="358775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Image 9" descr="bandeau_page_carte.png"/>
          <p:cNvPicPr preferRelativeResize="0">
            <a:picLocks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713"/>
            <a:ext cx="9144000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7674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161925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42925" indent="-182563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895350" indent="-173038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257300" indent="-182563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1619250" indent="-182563" algn="l" rtl="0" eaLnBrk="0" fontAlgn="base" hangingPunct="0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076450" indent="-18256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6pPr>
      <a:lvl7pPr marL="2533650" indent="-18256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7pPr>
      <a:lvl8pPr marL="2990850" indent="-18256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8pPr>
      <a:lvl9pPr marL="3448050" indent="-18256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Rectangle 9"/>
          <p:cNvSpPr/>
          <p:nvPr/>
        </p:nvSpPr>
        <p:spPr>
          <a:xfrm>
            <a:off x="5530547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7" name="Rectangle 116"/>
          <p:cNvSpPr/>
          <p:nvPr/>
        </p:nvSpPr>
        <p:spPr>
          <a:xfrm>
            <a:off x="6230548" y="5702824"/>
            <a:ext cx="479775" cy="1103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6" name="TextBox 35"/>
          <p:cNvSpPr txBox="1"/>
          <p:nvPr/>
        </p:nvSpPr>
        <p:spPr>
          <a:xfrm>
            <a:off x="251520" y="1076160"/>
            <a:ext cx="828092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CEA is involved in the FAIR/GSI project:</a:t>
            </a:r>
          </a:p>
          <a:p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Responsible for the conceptual design preparation </a:t>
            </a:r>
            <a:br>
              <a:rPr lang="en-US" dirty="0" smtClean="0"/>
            </a:br>
            <a:r>
              <a:rPr lang="en-US" dirty="0" smtClean="0"/>
              <a:t>and technical follow-up of 24 </a:t>
            </a:r>
            <a:r>
              <a:rPr lang="en-US" dirty="0" err="1"/>
              <a:t>s</a:t>
            </a:r>
            <a:r>
              <a:rPr lang="en-US" dirty="0" err="1" smtClean="0"/>
              <a:t>uperferric</a:t>
            </a:r>
            <a:r>
              <a:rPr lang="en-US" dirty="0" smtClean="0"/>
              <a:t> dipoles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Support during the testing phase at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/>
          </a:p>
          <a:p>
            <a:endParaRPr lang="en-US" sz="1600" b="1" dirty="0" smtClean="0"/>
          </a:p>
          <a:p>
            <a:endParaRPr lang="en-US" b="1" dirty="0"/>
          </a:p>
          <a:p>
            <a:r>
              <a:rPr lang="en-US" b="1" dirty="0" smtClean="0"/>
              <a:t>Skills: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Magnetic design (TOSCA/Roxie)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Mechanical design (CAST3M/ANSYS)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Cryogenics (ANSYS/COMSOL)</a:t>
            </a:r>
          </a:p>
          <a:p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11" name="Image 34"/>
          <p:cNvPicPr/>
          <p:nvPr/>
        </p:nvPicPr>
        <p:blipFill rotWithShape="1">
          <a:blip r:embed="rId2"/>
          <a:srcRect l="59890" t="25033" r="4082" b="25627"/>
          <a:stretch/>
        </p:blipFill>
        <p:spPr bwMode="auto">
          <a:xfrm>
            <a:off x="4518881" y="2957739"/>
            <a:ext cx="3903108" cy="33034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 13312"/>
          <p:cNvPicPr/>
          <p:nvPr/>
        </p:nvPicPr>
        <p:blipFill rotWithShape="1">
          <a:blip r:embed="rId3"/>
          <a:srcRect l="29927" t="20339" r="29287" b="19915"/>
          <a:stretch/>
        </p:blipFill>
        <p:spPr bwMode="auto">
          <a:xfrm>
            <a:off x="5916294" y="1412776"/>
            <a:ext cx="2615173" cy="23171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733210" y="188640"/>
            <a:ext cx="5571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Superferric</a:t>
            </a:r>
            <a:r>
              <a:rPr lang="en-US" b="1" dirty="0" smtClean="0">
                <a:solidFill>
                  <a:schemeClr val="bg1"/>
                </a:solidFill>
              </a:rPr>
              <a:t> magnets @ CEA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02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HTS </a:t>
            </a:r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activities</a:t>
            </a:r>
            <a:r>
              <a:rPr lang="fr-FR" dirty="0" smtClean="0"/>
              <a:t> at SACM - </a:t>
            </a:r>
            <a:r>
              <a:rPr lang="fr-FR" dirty="0" err="1" smtClean="0"/>
              <a:t>projects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71500" y="1635344"/>
            <a:ext cx="5688632" cy="4351338"/>
          </a:xfrm>
        </p:spPr>
        <p:txBody>
          <a:bodyPr>
            <a:noAutofit/>
          </a:bodyPr>
          <a:lstStyle/>
          <a:p>
            <a:pPr marL="1588" algn="just">
              <a:lnSpc>
                <a:spcPct val="100000"/>
              </a:lnSpc>
            </a:pPr>
            <a:r>
              <a:rPr lang="fr-FR" sz="1800" b="1" dirty="0" smtClean="0">
                <a:solidFill>
                  <a:schemeClr val="tx1"/>
                </a:solidFill>
              </a:rPr>
              <a:t>Areas: </a:t>
            </a:r>
            <a:r>
              <a:rPr lang="fr-FR" sz="1800" i="1" dirty="0" err="1" smtClean="0">
                <a:solidFill>
                  <a:schemeClr val="tx1"/>
                </a:solidFill>
              </a:rPr>
              <a:t>accelerators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magnets</a:t>
            </a:r>
            <a:r>
              <a:rPr lang="fr-FR" sz="1800" dirty="0" smtClean="0">
                <a:solidFill>
                  <a:schemeClr val="tx1"/>
                </a:solidFill>
              </a:rPr>
              <a:t> (</a:t>
            </a:r>
            <a:r>
              <a:rPr lang="fr-FR" sz="1800" dirty="0" err="1" smtClean="0">
                <a:solidFill>
                  <a:schemeClr val="tx1"/>
                </a:solidFill>
              </a:rPr>
              <a:t>dipoles</a:t>
            </a:r>
            <a:r>
              <a:rPr lang="fr-FR" sz="1800" dirty="0" smtClean="0">
                <a:solidFill>
                  <a:schemeClr val="tx1"/>
                </a:solidFill>
              </a:rPr>
              <a:t>), </a:t>
            </a:r>
            <a:r>
              <a:rPr lang="fr-FR" sz="1800" i="1" dirty="0" smtClean="0">
                <a:solidFill>
                  <a:schemeClr val="tx1"/>
                </a:solidFill>
              </a:rPr>
              <a:t>high-</a:t>
            </a:r>
            <a:r>
              <a:rPr lang="fr-FR" sz="1800" i="1" dirty="0" err="1" smtClean="0">
                <a:solidFill>
                  <a:schemeClr val="tx1"/>
                </a:solidFill>
              </a:rPr>
              <a:t>field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magnets</a:t>
            </a:r>
            <a:r>
              <a:rPr lang="fr-FR" sz="1800" dirty="0" smtClean="0">
                <a:solidFill>
                  <a:schemeClr val="tx1"/>
                </a:solidFill>
              </a:rPr>
              <a:t> (</a:t>
            </a:r>
            <a:r>
              <a:rPr lang="fr-FR" sz="1800" dirty="0" err="1" smtClean="0">
                <a:solidFill>
                  <a:schemeClr val="tx1"/>
                </a:solidFill>
              </a:rPr>
              <a:t>solenoids</a:t>
            </a:r>
            <a:r>
              <a:rPr lang="fr-FR" sz="1800" dirty="0" smtClean="0">
                <a:solidFill>
                  <a:schemeClr val="tx1"/>
                </a:solidFill>
              </a:rPr>
              <a:t>)</a:t>
            </a:r>
            <a:endParaRPr lang="fr-FR" sz="1800" b="1" dirty="0">
              <a:solidFill>
                <a:schemeClr val="tx1"/>
              </a:solidFill>
            </a:endParaRPr>
          </a:p>
          <a:p>
            <a:pPr marL="344488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800" b="1" dirty="0" err="1" smtClean="0">
                <a:solidFill>
                  <a:schemeClr val="tx1"/>
                </a:solidFill>
              </a:rPr>
              <a:t>EuCARD</a:t>
            </a:r>
            <a:r>
              <a:rPr lang="fr-FR" sz="1800" b="1" dirty="0" smtClean="0">
                <a:solidFill>
                  <a:schemeClr val="tx1"/>
                </a:solidFill>
              </a:rPr>
              <a:t>: </a:t>
            </a:r>
            <a:r>
              <a:rPr lang="fr-FR" sz="1800" i="1" dirty="0" smtClean="0">
                <a:solidFill>
                  <a:schemeClr val="tx1"/>
                </a:solidFill>
              </a:rPr>
              <a:t>5 T HTS insert; block design and fabrication</a:t>
            </a:r>
          </a:p>
          <a:p>
            <a:pPr marL="344488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800" b="1" dirty="0" smtClean="0">
                <a:solidFill>
                  <a:schemeClr val="tx1"/>
                </a:solidFill>
              </a:rPr>
              <a:t>EuCARD2: </a:t>
            </a:r>
            <a:r>
              <a:rPr lang="fr-FR" sz="1800" i="1" dirty="0" smtClean="0">
                <a:solidFill>
                  <a:schemeClr val="tx1"/>
                </a:solidFill>
              </a:rPr>
              <a:t>5 T HTS </a:t>
            </a:r>
            <a:r>
              <a:rPr lang="fr-FR" sz="1800" i="1" dirty="0" err="1" smtClean="0">
                <a:solidFill>
                  <a:schemeClr val="tx1"/>
                </a:solidFill>
              </a:rPr>
              <a:t>dipole</a:t>
            </a:r>
            <a:r>
              <a:rPr lang="fr-FR" sz="1800" i="1" dirty="0" smtClean="0">
                <a:solidFill>
                  <a:schemeClr val="tx1"/>
                </a:solidFill>
              </a:rPr>
              <a:t>; cos </a:t>
            </a:r>
            <a:r>
              <a:rPr lang="fr-FR" sz="1800" i="1" dirty="0" err="1" smtClean="0">
                <a:solidFill>
                  <a:schemeClr val="tx1"/>
                </a:solidFill>
              </a:rPr>
              <a:t>theta</a:t>
            </a:r>
            <a:r>
              <a:rPr lang="fr-FR" sz="1800" i="1" dirty="0" smtClean="0">
                <a:solidFill>
                  <a:schemeClr val="tx1"/>
                </a:solidFill>
              </a:rPr>
              <a:t> design and fabrication</a:t>
            </a:r>
          </a:p>
          <a:p>
            <a:pPr marL="344488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800" b="1" dirty="0" smtClean="0">
                <a:solidFill>
                  <a:schemeClr val="tx1"/>
                </a:solidFill>
              </a:rPr>
              <a:t>NOUGAT: </a:t>
            </a:r>
            <a:r>
              <a:rPr lang="fr-FR" sz="1800" i="1" dirty="0" smtClean="0">
                <a:solidFill>
                  <a:schemeClr val="tx1"/>
                </a:solidFill>
              </a:rPr>
              <a:t>10 T HTS insert </a:t>
            </a:r>
            <a:r>
              <a:rPr lang="fr-FR" sz="1800" i="1" dirty="0" err="1" smtClean="0">
                <a:solidFill>
                  <a:schemeClr val="tx1"/>
                </a:solidFill>
              </a:rPr>
              <a:t>solenoid</a:t>
            </a:r>
            <a:r>
              <a:rPr lang="fr-FR" sz="1800" i="1" dirty="0" smtClean="0">
                <a:solidFill>
                  <a:schemeClr val="tx1"/>
                </a:solidFill>
              </a:rPr>
              <a:t> (in a 20 T </a:t>
            </a:r>
            <a:r>
              <a:rPr lang="fr-FR" sz="1800" i="1" dirty="0" err="1" smtClean="0">
                <a:solidFill>
                  <a:schemeClr val="tx1"/>
                </a:solidFill>
              </a:rPr>
              <a:t>resistive</a:t>
            </a:r>
            <a:r>
              <a:rPr lang="fr-FR" sz="1800" i="1" dirty="0" smtClean="0">
                <a:solidFill>
                  <a:schemeClr val="tx1"/>
                </a:solidFill>
              </a:rPr>
              <a:t> background </a:t>
            </a:r>
            <a:r>
              <a:rPr lang="fr-FR" sz="1800" i="1" dirty="0" err="1" smtClean="0">
                <a:solidFill>
                  <a:schemeClr val="tx1"/>
                </a:solidFill>
              </a:rPr>
              <a:t>field</a:t>
            </a:r>
            <a:r>
              <a:rPr lang="fr-FR" sz="1800" i="1" dirty="0" smtClean="0">
                <a:solidFill>
                  <a:schemeClr val="tx1"/>
                </a:solidFill>
              </a:rPr>
              <a:t>)</a:t>
            </a:r>
          </a:p>
          <a:p>
            <a:pPr marL="344488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800" b="1" dirty="0" smtClean="0">
                <a:solidFill>
                  <a:schemeClr val="tx1"/>
                </a:solidFill>
              </a:rPr>
              <a:t>PhD: </a:t>
            </a:r>
            <a:r>
              <a:rPr lang="en-US" sz="1800" i="1" dirty="0" smtClean="0">
                <a:solidFill>
                  <a:schemeClr val="tx1"/>
                </a:solidFill>
              </a:rPr>
              <a:t>Contribution to the design and tests of YBCO high-Tc superconducting inserts</a:t>
            </a:r>
            <a:r>
              <a:rPr lang="fr-FR" sz="1800" i="1" dirty="0" smtClean="0">
                <a:solidFill>
                  <a:schemeClr val="tx1"/>
                </a:solidFill>
              </a:rPr>
              <a:t>: screening </a:t>
            </a:r>
            <a:r>
              <a:rPr lang="fr-FR" sz="1800" i="1" dirty="0" err="1" smtClean="0">
                <a:solidFill>
                  <a:schemeClr val="tx1"/>
                </a:solidFill>
              </a:rPr>
              <a:t>currents</a:t>
            </a:r>
            <a:r>
              <a:rPr lang="fr-FR" sz="1800" i="1" dirty="0" smtClean="0">
                <a:solidFill>
                  <a:schemeClr val="tx1"/>
                </a:solidFill>
              </a:rPr>
              <a:t> and protection</a:t>
            </a:r>
            <a:r>
              <a:rPr lang="fr-FR" sz="1800" dirty="0" smtClean="0">
                <a:solidFill>
                  <a:schemeClr val="tx1"/>
                </a:solidFill>
              </a:rPr>
              <a:t>, (Guillaume </a:t>
            </a:r>
            <a:r>
              <a:rPr lang="fr-FR" sz="1800" dirty="0" err="1" smtClean="0">
                <a:solidFill>
                  <a:schemeClr val="tx1"/>
                </a:solidFill>
              </a:rPr>
              <a:t>Dilasser</a:t>
            </a:r>
            <a:r>
              <a:rPr lang="fr-FR" sz="1800" dirty="0">
                <a:solidFill>
                  <a:schemeClr val="tx1"/>
                </a:solidFill>
              </a:rPr>
              <a:t>)</a:t>
            </a:r>
          </a:p>
        </p:txBody>
      </p:sp>
      <p:grpSp>
        <p:nvGrpSpPr>
          <p:cNvPr id="6" name="Groupe 5"/>
          <p:cNvGrpSpPr/>
          <p:nvPr/>
        </p:nvGrpSpPr>
        <p:grpSpPr>
          <a:xfrm>
            <a:off x="6110554" y="1290654"/>
            <a:ext cx="2789213" cy="2104214"/>
            <a:chOff x="304800" y="4488684"/>
            <a:chExt cx="4238400" cy="2369316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4559522"/>
              <a:ext cx="3600000" cy="2298478"/>
            </a:xfrm>
            <a:prstGeom prst="rect">
              <a:avLst/>
            </a:prstGeom>
          </p:spPr>
        </p:pic>
        <p:pic>
          <p:nvPicPr>
            <p:cNvPr id="8" name="Picture 716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55" b="11864"/>
            <a:stretch/>
          </p:blipFill>
          <p:spPr bwMode="auto">
            <a:xfrm>
              <a:off x="2743200" y="4876800"/>
              <a:ext cx="1800000" cy="1015913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994654" y="4488684"/>
              <a:ext cx="3125008" cy="4851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EuCARD2 cos theta design</a:t>
              </a:r>
            </a:p>
            <a:p>
              <a:pPr algn="ctr"/>
              <a:r>
                <a:rPr lang="en-US" sz="1100" i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3D CAD coil end spacers</a:t>
              </a:r>
              <a:endParaRPr lang="fr-FR" sz="1100" i="1" dirty="0">
                <a:solidFill>
                  <a:srgbClr val="000000"/>
                </a:solidFill>
                <a:cs typeface="Segoe UI" panose="020B0502040204020203" pitchFamily="34" charset="0"/>
              </a:endParaRPr>
            </a:p>
          </p:txBody>
        </p:sp>
      </p:grpSp>
      <p:grpSp>
        <p:nvGrpSpPr>
          <p:cNvPr id="3" name="Groupe 2"/>
          <p:cNvGrpSpPr/>
          <p:nvPr/>
        </p:nvGrpSpPr>
        <p:grpSpPr>
          <a:xfrm>
            <a:off x="6169970" y="3665620"/>
            <a:ext cx="2794517" cy="2935986"/>
            <a:chOff x="7877241" y="3507639"/>
            <a:chExt cx="3956890" cy="3687744"/>
          </a:xfrm>
        </p:grpSpPr>
        <p:sp>
          <p:nvSpPr>
            <p:cNvPr id="11" name="ZoneTexte 10"/>
            <p:cNvSpPr txBox="1"/>
            <p:nvPr/>
          </p:nvSpPr>
          <p:spPr>
            <a:xfrm>
              <a:off x="8036420" y="6016305"/>
              <a:ext cx="3797711" cy="11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b="1" dirty="0" err="1" smtClean="0">
                  <a:solidFill>
                    <a:srgbClr val="000000"/>
                  </a:solidFill>
                  <a:cs typeface="Segoe UI" panose="020B0502040204020203" pitchFamily="34" charset="0"/>
                </a:rPr>
                <a:t>Comparison</a:t>
              </a:r>
              <a:r>
                <a:rPr lang="fr-FR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 </a:t>
              </a:r>
              <a:r>
                <a:rPr lang="fr-FR" sz="1100" b="1" dirty="0" err="1" smtClean="0">
                  <a:solidFill>
                    <a:srgbClr val="000000"/>
                  </a:solidFill>
                  <a:cs typeface="Segoe UI" panose="020B0502040204020203" pitchFamily="34" charset="0"/>
                </a:rPr>
                <a:t>with</a:t>
              </a:r>
              <a:r>
                <a:rPr lang="fr-FR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 </a:t>
              </a:r>
              <a:r>
                <a:rPr lang="fr-FR" sz="1100" b="1" dirty="0" err="1" smtClean="0">
                  <a:solidFill>
                    <a:srgbClr val="000000"/>
                  </a:solidFill>
                  <a:cs typeface="Segoe UI" panose="020B0502040204020203" pitchFamily="34" charset="0"/>
                </a:rPr>
                <a:t>analytical</a:t>
              </a:r>
              <a:r>
                <a:rPr lang="fr-FR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 formulas </a:t>
              </a:r>
              <a:r>
                <a:rPr lang="fr-FR" sz="1100" b="1" dirty="0" err="1" smtClean="0">
                  <a:solidFill>
                    <a:srgbClr val="000000"/>
                  </a:solidFill>
                  <a:cs typeface="Segoe UI" panose="020B0502040204020203" pitchFamily="34" charset="0"/>
                </a:rPr>
                <a:t>taken</a:t>
              </a:r>
              <a:r>
                <a:rPr lang="fr-FR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 </a:t>
              </a:r>
              <a:r>
                <a:rPr lang="fr-FR" sz="1100" b="1" dirty="0" err="1" smtClean="0">
                  <a:solidFill>
                    <a:srgbClr val="000000"/>
                  </a:solidFill>
                  <a:cs typeface="Segoe UI" panose="020B0502040204020203" pitchFamily="34" charset="0"/>
                </a:rPr>
                <a:t>from</a:t>
              </a:r>
              <a:r>
                <a:rPr lang="fr-FR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 E. </a:t>
              </a:r>
              <a:r>
                <a:rPr lang="fr-FR" sz="1100" b="1" dirty="0" err="1" smtClean="0">
                  <a:solidFill>
                    <a:srgbClr val="000000"/>
                  </a:solidFill>
                  <a:cs typeface="Segoe UI" panose="020B0502040204020203" pitchFamily="34" charset="0"/>
                </a:rPr>
                <a:t>Zeldov</a:t>
              </a:r>
              <a:r>
                <a:rPr lang="fr-FR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, </a:t>
              </a:r>
              <a:r>
                <a:rPr lang="fr-FR" sz="1100" b="1" dirty="0" err="1" smtClean="0">
                  <a:solidFill>
                    <a:srgbClr val="000000"/>
                  </a:solidFill>
                  <a:cs typeface="Segoe UI" panose="020B0502040204020203" pitchFamily="34" charset="0"/>
                </a:rPr>
                <a:t>Magnetization</a:t>
              </a:r>
              <a:r>
                <a:rPr lang="fr-FR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 and transport </a:t>
              </a:r>
              <a:r>
                <a:rPr lang="fr-FR" sz="1100" b="1" dirty="0" err="1" smtClean="0">
                  <a:solidFill>
                    <a:srgbClr val="000000"/>
                  </a:solidFill>
                  <a:cs typeface="Segoe UI" panose="020B0502040204020203" pitchFamily="34" charset="0"/>
                </a:rPr>
                <a:t>currents</a:t>
              </a:r>
              <a:r>
                <a:rPr lang="fr-FR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 in </a:t>
              </a:r>
              <a:r>
                <a:rPr lang="fr-FR" sz="1100" b="1" dirty="0" err="1" smtClean="0">
                  <a:solidFill>
                    <a:srgbClr val="000000"/>
                  </a:solidFill>
                  <a:cs typeface="Segoe UI" panose="020B0502040204020203" pitchFamily="34" charset="0"/>
                </a:rPr>
                <a:t>thin</a:t>
              </a:r>
              <a:r>
                <a:rPr lang="fr-FR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 </a:t>
              </a:r>
              <a:r>
                <a:rPr lang="fr-FR" sz="1100" b="1" dirty="0" err="1" smtClean="0">
                  <a:solidFill>
                    <a:srgbClr val="000000"/>
                  </a:solidFill>
                  <a:cs typeface="Segoe UI" panose="020B0502040204020203" pitchFamily="34" charset="0"/>
                </a:rPr>
                <a:t>superconducting</a:t>
              </a:r>
              <a:r>
                <a:rPr lang="fr-FR" sz="1100" b="1" dirty="0" smtClean="0">
                  <a:solidFill>
                    <a:srgbClr val="000000"/>
                  </a:solidFill>
                  <a:cs typeface="Segoe UI" panose="020B0502040204020203" pitchFamily="34" charset="0"/>
                </a:rPr>
                <a:t> films</a:t>
              </a:r>
              <a:endParaRPr lang="fr-FR" sz="1100" b="1" dirty="0">
                <a:solidFill>
                  <a:srgbClr val="000000"/>
                </a:solidFill>
                <a:cs typeface="Segoe UI" panose="020B0502040204020203" pitchFamily="34" charset="0"/>
              </a:endParaRPr>
            </a:p>
          </p:txBody>
        </p:sp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77241" y="3507639"/>
              <a:ext cx="3804234" cy="3139712"/>
            </a:xfrm>
            <a:prstGeom prst="rect">
              <a:avLst/>
            </a:prstGeom>
          </p:spPr>
        </p:pic>
      </p:grpSp>
      <p:sp>
        <p:nvSpPr>
          <p:cNvPr id="20" name="Rectangle 19"/>
          <p:cNvSpPr/>
          <p:nvPr/>
        </p:nvSpPr>
        <p:spPr>
          <a:xfrm>
            <a:off x="3419872" y="260648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HTS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Projects 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01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5022" y="1124744"/>
            <a:ext cx="8892480" cy="5544616"/>
          </a:xfrm>
        </p:spPr>
        <p:txBody>
          <a:bodyPr>
            <a:noAutofit/>
          </a:bodyPr>
          <a:lstStyle/>
          <a:p>
            <a:pPr marL="644525" indent="-285750" algn="just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solidFill>
                  <a:schemeClr val="tx1"/>
                </a:solidFill>
              </a:rPr>
              <a:t>ReBCO</a:t>
            </a:r>
            <a:r>
              <a:rPr lang="en-US" sz="1800" b="1" dirty="0" smtClean="0">
                <a:solidFill>
                  <a:schemeClr val="tx1"/>
                </a:solidFill>
              </a:rPr>
              <a:t> conductors</a:t>
            </a:r>
          </a:p>
          <a:p>
            <a:pPr marL="644525" indent="-285750" algn="just"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chemeClr val="tx1"/>
                </a:solidFill>
              </a:rPr>
              <a:t>Simulations: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1800" b="1" i="1" dirty="0" smtClean="0">
                <a:solidFill>
                  <a:schemeClr val="tx1"/>
                </a:solidFill>
              </a:rPr>
              <a:t>3D Quench propagation </a:t>
            </a:r>
            <a:r>
              <a:rPr lang="en-US" sz="1800" dirty="0" smtClean="0">
                <a:solidFill>
                  <a:schemeClr val="tx1"/>
                </a:solidFill>
              </a:rPr>
              <a:t>in HTS coils (CAST3M),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chemeClr val="tx1"/>
                </a:solidFill>
              </a:rPr>
              <a:t>2D and 3D </a:t>
            </a:r>
            <a:r>
              <a:rPr lang="en-US" sz="1800" b="1" i="1" dirty="0" smtClean="0">
                <a:solidFill>
                  <a:schemeClr val="tx1"/>
                </a:solidFill>
              </a:rPr>
              <a:t>screening currents </a:t>
            </a:r>
            <a:r>
              <a:rPr lang="en-US" sz="1800" dirty="0" smtClean="0">
                <a:solidFill>
                  <a:schemeClr val="tx1"/>
                </a:solidFill>
              </a:rPr>
              <a:t>developments (MATLAB, CAST3M),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1800" b="1" i="1" dirty="0" smtClean="0">
                <a:solidFill>
                  <a:schemeClr val="tx1"/>
                </a:solidFill>
              </a:rPr>
              <a:t> Metallic-insulation</a:t>
            </a:r>
            <a:r>
              <a:rPr lang="en-US" sz="1800" dirty="0" smtClean="0">
                <a:solidFill>
                  <a:schemeClr val="tx1"/>
                </a:solidFill>
              </a:rPr>
              <a:t> simulations (MATLAB)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644525" indent="-285750" algn="just"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chemeClr val="tx1"/>
                </a:solidFill>
              </a:rPr>
              <a:t> Winding and fabrication: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1800" b="1" i="1" dirty="0" smtClean="0">
                <a:solidFill>
                  <a:schemeClr val="tx1"/>
                </a:solidFill>
              </a:rPr>
              <a:t>Stacked tapes </a:t>
            </a:r>
            <a:r>
              <a:rPr lang="en-US" sz="1800" dirty="0" smtClean="0">
                <a:solidFill>
                  <a:schemeClr val="tx1"/>
                </a:solidFill>
              </a:rPr>
              <a:t>and </a:t>
            </a:r>
            <a:r>
              <a:rPr lang="en-US" sz="1800" b="1" i="1" dirty="0" err="1" smtClean="0">
                <a:solidFill>
                  <a:schemeClr val="tx1"/>
                </a:solidFill>
              </a:rPr>
              <a:t>Roebel</a:t>
            </a:r>
            <a:r>
              <a:rPr lang="en-US" sz="1800" b="1" i="1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conductors,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1800" b="1" i="1" dirty="0" smtClean="0">
                <a:solidFill>
                  <a:schemeClr val="tx1"/>
                </a:solidFill>
              </a:rPr>
              <a:t>Dipoles:</a:t>
            </a:r>
            <a:r>
              <a:rPr lang="en-US" sz="1800" dirty="0" smtClean="0">
                <a:solidFill>
                  <a:schemeClr val="tx1"/>
                </a:solidFill>
              </a:rPr>
              <a:t> block design and cos theta design,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chemeClr val="tx1"/>
                </a:solidFill>
              </a:rPr>
              <a:t>Solenoids: </a:t>
            </a:r>
            <a:r>
              <a:rPr lang="en-US" sz="1800" dirty="0" smtClean="0">
                <a:solidFill>
                  <a:schemeClr val="tx1"/>
                </a:solidFill>
              </a:rPr>
              <a:t>pancakes and double pancakes.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fr-FR" sz="1400" dirty="0"/>
          </a:p>
        </p:txBody>
      </p:sp>
      <p:sp>
        <p:nvSpPr>
          <p:cNvPr id="8" name="Rectangle 7"/>
          <p:cNvSpPr/>
          <p:nvPr/>
        </p:nvSpPr>
        <p:spPr>
          <a:xfrm>
            <a:off x="3419872" y="260648"/>
            <a:ext cx="1791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HTS Activities 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47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HTS </a:t>
            </a:r>
            <a:r>
              <a:rPr lang="fr-FR" dirty="0" err="1" smtClean="0"/>
              <a:t>activities</a:t>
            </a:r>
            <a:r>
              <a:rPr lang="fr-FR" dirty="0" smtClean="0"/>
              <a:t> at SACM - topics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24744"/>
            <a:ext cx="8892480" cy="5544616"/>
          </a:xfrm>
        </p:spPr>
        <p:txBody>
          <a:bodyPr>
            <a:noAutofit/>
          </a:bodyPr>
          <a:lstStyle/>
          <a:p>
            <a:pPr marL="1209675" indent="-285750" algn="just">
              <a:buFont typeface="Arial" panose="020B0604020202020204" pitchFamily="34" charset="0"/>
              <a:buChar char="•"/>
            </a:pPr>
            <a:r>
              <a:rPr lang="fr-FR" sz="1800" b="1" dirty="0" err="1" smtClean="0">
                <a:solidFill>
                  <a:schemeClr val="tx1"/>
                </a:solidFill>
              </a:rPr>
              <a:t>Experiments</a:t>
            </a:r>
            <a:r>
              <a:rPr lang="fr-FR" sz="1800" b="1" dirty="0" smtClean="0">
                <a:solidFill>
                  <a:schemeClr val="tx1"/>
                </a:solidFill>
              </a:rPr>
              <a:t>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1800" b="1" i="1" dirty="0" smtClean="0">
                <a:solidFill>
                  <a:schemeClr val="tx1"/>
                </a:solidFill>
              </a:rPr>
              <a:t>Tests of YBCO </a:t>
            </a:r>
            <a:r>
              <a:rPr lang="fr-FR" sz="1800" b="1" i="1" dirty="0" err="1" smtClean="0">
                <a:solidFill>
                  <a:schemeClr val="tx1"/>
                </a:solidFill>
              </a:rPr>
              <a:t>coils</a:t>
            </a:r>
            <a:endParaRPr lang="fr-FR" sz="1800" b="1" i="1" dirty="0" smtClean="0">
              <a:solidFill>
                <a:schemeClr val="tx1"/>
              </a:solidFill>
            </a:endParaRPr>
          </a:p>
          <a:p>
            <a:pPr lvl="1" algn="just"/>
            <a:r>
              <a:rPr lang="fr-FR" sz="1800" dirty="0" err="1" smtClean="0">
                <a:solidFill>
                  <a:schemeClr val="tx1"/>
                </a:solidFill>
              </a:rPr>
              <a:t>EuCARD</a:t>
            </a:r>
            <a:r>
              <a:rPr lang="fr-FR" sz="1800" dirty="0" smtClean="0">
                <a:solidFill>
                  <a:schemeClr val="tx1"/>
                </a:solidFill>
              </a:rPr>
              <a:t> insert, EuCARD2 cos </a:t>
            </a:r>
            <a:r>
              <a:rPr lang="fr-FR" sz="1800" dirty="0" err="1" smtClean="0">
                <a:solidFill>
                  <a:schemeClr val="tx1"/>
                </a:solidFill>
              </a:rPr>
              <a:t>theta</a:t>
            </a:r>
            <a:r>
              <a:rPr lang="fr-FR" sz="1800" dirty="0" smtClean="0">
                <a:solidFill>
                  <a:schemeClr val="tx1"/>
                </a:solidFill>
              </a:rPr>
              <a:t>, pancakes, </a:t>
            </a:r>
            <a:r>
              <a:rPr lang="fr-FR" sz="1800" dirty="0" err="1" smtClean="0">
                <a:solidFill>
                  <a:schemeClr val="tx1"/>
                </a:solidFill>
              </a:rPr>
              <a:t>small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solenoids</a:t>
            </a:r>
            <a:r>
              <a:rPr lang="fr-FR" sz="1800" dirty="0" smtClean="0">
                <a:solidFill>
                  <a:schemeClr val="tx1"/>
                </a:solidFill>
              </a:rPr>
              <a:t>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b="1" i="1" dirty="0">
                <a:solidFill>
                  <a:schemeClr val="tx1"/>
                </a:solidFill>
              </a:rPr>
              <a:t>S</a:t>
            </a:r>
            <a:r>
              <a:rPr lang="fr-FR" sz="1800" b="1" i="1" dirty="0" smtClean="0">
                <a:solidFill>
                  <a:schemeClr val="tx1"/>
                </a:solidFill>
              </a:rPr>
              <a:t>creening </a:t>
            </a:r>
            <a:r>
              <a:rPr lang="fr-FR" sz="1800" b="1" i="1" dirty="0" err="1" smtClean="0">
                <a:solidFill>
                  <a:schemeClr val="tx1"/>
                </a:solidFill>
              </a:rPr>
              <a:t>currents</a:t>
            </a:r>
            <a:r>
              <a:rPr lang="fr-FR" sz="1800" dirty="0" smtClean="0">
                <a:solidFill>
                  <a:schemeClr val="tx1"/>
                </a:solidFill>
              </a:rPr>
              <a:t>: </a:t>
            </a:r>
            <a:r>
              <a:rPr lang="fr-FR" sz="1800" dirty="0" err="1" smtClean="0">
                <a:solidFill>
                  <a:schemeClr val="tx1"/>
                </a:solidFill>
              </a:rPr>
              <a:t>measurements</a:t>
            </a:r>
            <a:r>
              <a:rPr lang="fr-FR" sz="1800" dirty="0" smtClean="0">
                <a:solidFill>
                  <a:schemeClr val="tx1"/>
                </a:solidFill>
              </a:rPr>
              <a:t> of </a:t>
            </a:r>
            <a:r>
              <a:rPr lang="fr-FR" sz="1800" dirty="0" err="1" smtClean="0">
                <a:solidFill>
                  <a:schemeClr val="tx1"/>
                </a:solidFill>
              </a:rPr>
              <a:t>remanent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magnetic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field</a:t>
            </a:r>
            <a:r>
              <a:rPr lang="fr-FR" sz="1800" dirty="0" smtClean="0">
                <a:solidFill>
                  <a:schemeClr val="tx1"/>
                </a:solidFill>
              </a:rPr>
              <a:t> and </a:t>
            </a:r>
            <a:r>
              <a:rPr lang="fr-FR" sz="1800" dirty="0" err="1" smtClean="0">
                <a:solidFill>
                  <a:schemeClr val="tx1"/>
                </a:solidFill>
              </a:rPr>
              <a:t>creep</a:t>
            </a:r>
            <a:r>
              <a:rPr lang="fr-FR" sz="1800" dirty="0" smtClean="0">
                <a:solidFill>
                  <a:schemeClr val="tx1"/>
                </a:solidFill>
              </a:rPr>
              <a:t> in </a:t>
            </a:r>
            <a:r>
              <a:rPr lang="fr-FR" sz="1800" dirty="0" err="1" smtClean="0">
                <a:solidFill>
                  <a:schemeClr val="tx1"/>
                </a:solidFill>
              </a:rPr>
              <a:t>small</a:t>
            </a:r>
            <a:r>
              <a:rPr lang="fr-FR" sz="1800" dirty="0" smtClean="0">
                <a:solidFill>
                  <a:schemeClr val="tx1"/>
                </a:solidFill>
              </a:rPr>
              <a:t> YBCO </a:t>
            </a:r>
            <a:r>
              <a:rPr lang="fr-FR" sz="1800" dirty="0" err="1" smtClean="0">
                <a:solidFill>
                  <a:schemeClr val="tx1"/>
                </a:solidFill>
              </a:rPr>
              <a:t>coils</a:t>
            </a:r>
            <a:r>
              <a:rPr lang="fr-FR" sz="1800" dirty="0" smtClean="0">
                <a:solidFill>
                  <a:schemeClr val="tx1"/>
                </a:solidFill>
              </a:rPr>
              <a:t>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1800" b="1" i="1" dirty="0">
                <a:solidFill>
                  <a:schemeClr val="tx1"/>
                </a:solidFill>
              </a:rPr>
              <a:t>V</a:t>
            </a:r>
            <a:r>
              <a:rPr lang="fr-FR" sz="1800" b="1" i="1" dirty="0" smtClean="0">
                <a:solidFill>
                  <a:schemeClr val="tx1"/>
                </a:solidFill>
              </a:rPr>
              <a:t>ortex </a:t>
            </a:r>
            <a:r>
              <a:rPr lang="fr-FR" sz="1800" b="1" i="1" dirty="0" err="1" smtClean="0">
                <a:solidFill>
                  <a:schemeClr val="tx1"/>
                </a:solidFill>
              </a:rPr>
              <a:t>shaking</a:t>
            </a:r>
            <a:r>
              <a:rPr lang="fr-FR" sz="1800" dirty="0" smtClean="0">
                <a:solidFill>
                  <a:schemeClr val="tx1"/>
                </a:solidFill>
              </a:rPr>
              <a:t>: screening </a:t>
            </a:r>
            <a:r>
              <a:rPr lang="fr-FR" sz="1800" dirty="0" err="1" smtClean="0">
                <a:solidFill>
                  <a:schemeClr val="tx1"/>
                </a:solidFill>
              </a:rPr>
              <a:t>current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damp</a:t>
            </a:r>
            <a:r>
              <a:rPr lang="fr-FR" sz="1800" dirty="0" smtClean="0">
                <a:solidFill>
                  <a:schemeClr val="tx1"/>
                </a:solidFill>
              </a:rPr>
              <a:t> in YBCO </a:t>
            </a:r>
            <a:r>
              <a:rPr lang="fr-FR" sz="1800" dirty="0" err="1" smtClean="0">
                <a:solidFill>
                  <a:schemeClr val="tx1"/>
                </a:solidFill>
              </a:rPr>
              <a:t>coils</a:t>
            </a:r>
            <a:r>
              <a:rPr lang="fr-FR" sz="1800" dirty="0" smtClean="0">
                <a:solidFill>
                  <a:schemeClr val="tx1"/>
                </a:solidFill>
              </a:rPr>
              <a:t>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b="1" i="1" dirty="0" err="1" smtClean="0">
                <a:solidFill>
                  <a:schemeClr val="tx1"/>
                </a:solidFill>
              </a:rPr>
              <a:t>Coils</a:t>
            </a:r>
            <a:r>
              <a:rPr lang="fr-FR" sz="1800" b="1" i="1" dirty="0" smtClean="0">
                <a:solidFill>
                  <a:schemeClr val="tx1"/>
                </a:solidFill>
              </a:rPr>
              <a:t> </a:t>
            </a:r>
            <a:r>
              <a:rPr lang="fr-FR" sz="1800" b="1" i="1" dirty="0" err="1" smtClean="0">
                <a:solidFill>
                  <a:schemeClr val="tx1"/>
                </a:solidFill>
              </a:rPr>
              <a:t>with</a:t>
            </a:r>
            <a:r>
              <a:rPr lang="fr-FR" sz="1800" b="1" i="1" dirty="0" smtClean="0">
                <a:solidFill>
                  <a:schemeClr val="tx1"/>
                </a:solidFill>
              </a:rPr>
              <a:t> </a:t>
            </a:r>
            <a:r>
              <a:rPr lang="fr-FR" sz="1800" b="1" i="1" dirty="0" err="1" smtClean="0">
                <a:solidFill>
                  <a:schemeClr val="tx1"/>
                </a:solidFill>
              </a:rPr>
              <a:t>metallic</a:t>
            </a:r>
            <a:r>
              <a:rPr lang="fr-FR" sz="1800" b="1" i="1" dirty="0" smtClean="0">
                <a:solidFill>
                  <a:schemeClr val="tx1"/>
                </a:solidFill>
              </a:rPr>
              <a:t> </a:t>
            </a:r>
            <a:r>
              <a:rPr lang="fr-FR" sz="1800" b="1" i="1" dirty="0" err="1" smtClean="0">
                <a:solidFill>
                  <a:schemeClr val="tx1"/>
                </a:solidFill>
              </a:rPr>
              <a:t>insulation</a:t>
            </a:r>
            <a:r>
              <a:rPr lang="fr-FR" sz="1800" dirty="0" smtClean="0">
                <a:solidFill>
                  <a:schemeClr val="tx1"/>
                </a:solidFill>
              </a:rPr>
              <a:t>: </a:t>
            </a:r>
            <a:r>
              <a:rPr lang="fr-FR" sz="1800" dirty="0" err="1" smtClean="0">
                <a:solidFill>
                  <a:schemeClr val="tx1"/>
                </a:solidFill>
              </a:rPr>
              <a:t>stability</a:t>
            </a:r>
            <a:r>
              <a:rPr lang="fr-FR" sz="1800" dirty="0" smtClean="0">
                <a:solidFill>
                  <a:schemeClr val="tx1"/>
                </a:solidFill>
              </a:rPr>
              <a:t> and </a:t>
            </a:r>
            <a:r>
              <a:rPr lang="fr-FR" sz="1800" dirty="0" err="1" smtClean="0">
                <a:solidFill>
                  <a:schemeClr val="tx1"/>
                </a:solidFill>
              </a:rPr>
              <a:t>quench</a:t>
            </a:r>
            <a:r>
              <a:rPr lang="fr-FR" sz="1800" dirty="0" smtClean="0">
                <a:solidFill>
                  <a:schemeClr val="tx1"/>
                </a:solidFill>
              </a:rPr>
              <a:t> protection in YBCO MI pancakes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1547664" y="4005064"/>
            <a:ext cx="6192688" cy="2304255"/>
            <a:chOff x="-2004397" y="545173"/>
            <a:chExt cx="10745745" cy="2951956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3426" y="545173"/>
              <a:ext cx="5247922" cy="2951956"/>
            </a:xfrm>
            <a:prstGeom prst="rect">
              <a:avLst/>
            </a:prstGeom>
          </p:spPr>
        </p:pic>
        <p:sp>
          <p:nvSpPr>
            <p:cNvPr id="6" name="ZoneTexte 5"/>
            <p:cNvSpPr txBox="1"/>
            <p:nvPr/>
          </p:nvSpPr>
          <p:spPr>
            <a:xfrm>
              <a:off x="-2004397" y="1652157"/>
              <a:ext cx="4986263" cy="13011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rPr>
                <a:t>NOUGAT</a:t>
              </a:r>
            </a:p>
            <a:p>
              <a:pPr algn="ctr"/>
              <a:r>
                <a:rPr lang="en-US" sz="2000" dirty="0" smtClean="0"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rPr>
                <a:t>Non-insulated pancake</a:t>
              </a:r>
            </a:p>
            <a:p>
              <a:pPr algn="ctr"/>
              <a:r>
                <a:rPr lang="en-US" sz="2000" dirty="0" smtClean="0"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rPr>
                <a:t>Tests @ 77 K</a:t>
              </a:r>
              <a:endParaRPr lang="en-US" sz="2000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3419872" y="260648"/>
            <a:ext cx="1791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HTS Activities 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0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>
                <a:latin typeface="Arial" charset="0"/>
                <a:cs typeface="Arial" charset="0"/>
              </a:rPr>
              <a:t>Cryogenics</a:t>
            </a:r>
            <a:r>
              <a:rPr lang="fr-FR" dirty="0" smtClean="0">
                <a:latin typeface="Arial" charset="0"/>
                <a:cs typeface="Arial" charset="0"/>
              </a:rPr>
              <a:t> for HTS </a:t>
            </a:r>
            <a:r>
              <a:rPr lang="fr-FR" dirty="0" err="1" smtClean="0">
                <a:latin typeface="Arial" charset="0"/>
                <a:cs typeface="Arial" charset="0"/>
              </a:rPr>
              <a:t>magnets</a:t>
            </a:r>
            <a:endParaRPr lang="en-US" altLang="fr-FR" dirty="0" smtClean="0"/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68312" y="912127"/>
            <a:ext cx="8207375" cy="5546725"/>
          </a:xfrm>
        </p:spPr>
        <p:txBody>
          <a:bodyPr/>
          <a:lstStyle/>
          <a:p>
            <a:pPr marL="180975" indent="0">
              <a:buNone/>
            </a:pPr>
            <a:r>
              <a:rPr lang="en-US" altLang="fr-FR" b="1" dirty="0" smtClean="0"/>
              <a:t>An alternative to pure conduction cooling are the use of thermal links between the cold source and the coil:</a:t>
            </a:r>
            <a:endParaRPr lang="en-US" altLang="fr-FR" b="1" dirty="0"/>
          </a:p>
          <a:p>
            <a:pPr marL="180975" indent="0">
              <a:buNone/>
            </a:pPr>
            <a:r>
              <a:rPr lang="en-US" altLang="fr-FR" b="1" dirty="0" smtClean="0"/>
              <a:t>	- for a cold source : liquid nitrogen or </a:t>
            </a:r>
            <a:r>
              <a:rPr lang="en-US" altLang="fr-FR" b="1" dirty="0" err="1" smtClean="0"/>
              <a:t>cryocooler</a:t>
            </a:r>
            <a:endParaRPr lang="en-US" altLang="fr-FR" b="1" dirty="0" smtClean="0"/>
          </a:p>
          <a:p>
            <a:pPr marL="180975" indent="0">
              <a:buNone/>
            </a:pPr>
            <a:r>
              <a:rPr lang="en-US" altLang="fr-FR" b="1" dirty="0"/>
              <a:t>	</a:t>
            </a:r>
            <a:r>
              <a:rPr lang="en-US" altLang="fr-FR" b="1" dirty="0" smtClean="0"/>
              <a:t>-for a  dry magnet coil</a:t>
            </a:r>
          </a:p>
          <a:p>
            <a:pPr marL="180975" indent="0">
              <a:buNone/>
            </a:pPr>
            <a:endParaRPr lang="en-US" altLang="fr-FR" b="1" dirty="0" smtClean="0"/>
          </a:p>
          <a:p>
            <a:pPr marL="180975" indent="0">
              <a:buNone/>
            </a:pPr>
            <a:r>
              <a:rPr lang="en-US" altLang="fr-FR" b="1" dirty="0" smtClean="0"/>
              <a:t>Heat transfer higher and thermal diffusion lower</a:t>
            </a:r>
            <a:endParaRPr lang="en-US" altLang="fr-FR" b="1" dirty="0"/>
          </a:p>
          <a:p>
            <a:pPr marL="180975" indent="0">
              <a:buNone/>
            </a:pPr>
            <a:endParaRPr lang="en-US" altLang="fr-FR" b="1" dirty="0"/>
          </a:p>
          <a:p>
            <a:pPr marL="180975" indent="0">
              <a:buNone/>
            </a:pPr>
            <a:r>
              <a:rPr lang="en-US" altLang="fr-FR" b="1" dirty="0" smtClean="0"/>
              <a:t>Thermal link imbedded within the mechanical structure to reach the warmest part to cool</a:t>
            </a:r>
          </a:p>
          <a:p>
            <a:pPr marL="180975" indent="0">
              <a:buNone/>
            </a:pPr>
            <a:endParaRPr lang="en-US" altLang="fr-FR" b="1" dirty="0"/>
          </a:p>
          <a:p>
            <a:pPr>
              <a:buFontTx/>
              <a:buChar char="-"/>
            </a:pPr>
            <a:r>
              <a:rPr lang="en-US" altLang="fr-FR" b="1" dirty="0"/>
              <a:t>T</a:t>
            </a:r>
            <a:r>
              <a:rPr lang="en-US" altLang="fr-FR" b="1" dirty="0" smtClean="0"/>
              <a:t>wo-phase closed loop coupled with a </a:t>
            </a:r>
            <a:r>
              <a:rPr lang="en-US" altLang="fr-FR" b="1" dirty="0" err="1" smtClean="0"/>
              <a:t>cryocooler</a:t>
            </a:r>
            <a:endParaRPr lang="en-US" altLang="fr-FR" b="1" dirty="0" smtClean="0"/>
          </a:p>
          <a:p>
            <a:pPr>
              <a:buFontTx/>
              <a:buChar char="-"/>
            </a:pPr>
            <a:endParaRPr lang="en-US" altLang="fr-FR" b="1" dirty="0"/>
          </a:p>
          <a:p>
            <a:pPr>
              <a:buFontTx/>
              <a:buChar char="-"/>
            </a:pPr>
            <a:r>
              <a:rPr lang="en-US" altLang="fr-FR" b="1" dirty="0" smtClean="0"/>
              <a:t>Pulsating Heat pipes </a:t>
            </a:r>
            <a:r>
              <a:rPr lang="en-US" altLang="fr-FR" b="1" dirty="0"/>
              <a:t>coupled with a </a:t>
            </a:r>
            <a:r>
              <a:rPr lang="en-US" altLang="fr-FR" b="1" dirty="0" err="1"/>
              <a:t>cryocooler</a:t>
            </a:r>
            <a:endParaRPr lang="en-US" altLang="fr-FR" b="1" dirty="0" smtClean="0"/>
          </a:p>
        </p:txBody>
      </p:sp>
    </p:spTree>
    <p:extLst>
      <p:ext uri="{BB962C8B-B14F-4D97-AF65-F5344CB8AC3E}">
        <p14:creationId xmlns:p14="http://schemas.microsoft.com/office/powerpoint/2010/main" val="121051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/>
              <a:t>Two-phase closed </a:t>
            </a:r>
            <a:r>
              <a:rPr lang="en-US" altLang="fr-FR" dirty="0" smtClean="0"/>
              <a:t>loop</a:t>
            </a: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68312" y="1295682"/>
            <a:ext cx="4391025" cy="4725606"/>
          </a:xfrm>
        </p:spPr>
        <p:txBody>
          <a:bodyPr/>
          <a:lstStyle/>
          <a:p>
            <a:pPr algn="just"/>
            <a:r>
              <a:rPr lang="en-US" dirty="0" smtClean="0"/>
              <a:t>Loop design at CEA </a:t>
            </a:r>
            <a:r>
              <a:rPr lang="en-US" dirty="0" err="1" smtClean="0"/>
              <a:t>Saclay</a:t>
            </a:r>
            <a:r>
              <a:rPr lang="en-US" dirty="0" smtClean="0"/>
              <a:t> in liquid helium and to be tested in liquid nitrogen</a:t>
            </a:r>
          </a:p>
          <a:p>
            <a:pPr algn="just"/>
            <a:endParaRPr lang="en-US" altLang="fr-FR" dirty="0"/>
          </a:p>
          <a:p>
            <a:r>
              <a:rPr lang="en-US" altLang="fr-FR" dirty="0" err="1"/>
              <a:t>Cryocooler</a:t>
            </a:r>
            <a:r>
              <a:rPr lang="en-US" altLang="fr-FR" dirty="0"/>
              <a:t> Gifford-</a:t>
            </a:r>
            <a:r>
              <a:rPr lang="en-US" altLang="fr-FR" dirty="0" err="1"/>
              <a:t>MacMahon</a:t>
            </a:r>
            <a:endParaRPr lang="en-US" altLang="fr-FR" dirty="0"/>
          </a:p>
          <a:p>
            <a:pPr lvl="1"/>
            <a:r>
              <a:rPr lang="en-US" altLang="fr-FR" dirty="0"/>
              <a:t>1.5 W at 4.2 K 		</a:t>
            </a:r>
          </a:p>
          <a:p>
            <a:endParaRPr lang="en-US" altLang="fr-FR" dirty="0"/>
          </a:p>
          <a:p>
            <a:r>
              <a:rPr lang="en-US" altLang="fr-FR" dirty="0"/>
              <a:t>Stainless-steel condenser can with a horizontal fins copper heat exchanger</a:t>
            </a:r>
          </a:p>
          <a:p>
            <a:r>
              <a:rPr lang="en-US" altLang="fr-FR" dirty="0"/>
              <a:t>Heat exchanger connected to the second stage of the </a:t>
            </a:r>
            <a:r>
              <a:rPr lang="en-US" altLang="fr-FR" dirty="0" err="1" smtClean="0"/>
              <a:t>cryocooler</a:t>
            </a:r>
            <a:endParaRPr lang="en-US" altLang="fr-FR" dirty="0"/>
          </a:p>
          <a:p>
            <a:r>
              <a:rPr lang="en-US" altLang="fr-FR" dirty="0"/>
              <a:t>35 cm high </a:t>
            </a:r>
            <a:r>
              <a:rPr lang="en-US" altLang="fr-FR" dirty="0" smtClean="0"/>
              <a:t>loop</a:t>
            </a:r>
          </a:p>
          <a:p>
            <a:endParaRPr lang="en-US" altLang="fr-FR" dirty="0"/>
          </a:p>
          <a:p>
            <a:r>
              <a:rPr lang="en-US" altLang="fr-FR" dirty="0" smtClean="0"/>
              <a:t>Good Heat transfer = convection + boiling</a:t>
            </a:r>
            <a:endParaRPr lang="en-US" altLang="fr-FR" dirty="0"/>
          </a:p>
        </p:txBody>
      </p:sp>
      <p:pic>
        <p:nvPicPr>
          <p:cNvPr id="6" name="Imag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5" r="21742"/>
          <a:stretch>
            <a:fillRect/>
          </a:stretch>
        </p:blipFill>
        <p:spPr bwMode="auto">
          <a:xfrm>
            <a:off x="6804025" y="1409700"/>
            <a:ext cx="2095500" cy="42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484313"/>
            <a:ext cx="1790700" cy="309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367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/>
              <a:t>Pulsating Heat pipes</a:t>
            </a:r>
            <a:endParaRPr lang="en-US" altLang="fr-FR" dirty="0" smtClean="0"/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68312" y="1295682"/>
            <a:ext cx="3887664" cy="4365344"/>
          </a:xfrm>
        </p:spPr>
        <p:txBody>
          <a:bodyPr/>
          <a:lstStyle/>
          <a:p>
            <a:pPr algn="just"/>
            <a:r>
              <a:rPr lang="en-US" dirty="0" smtClean="0"/>
              <a:t>Long nitrogen PHP are under construction an tested at CEA-</a:t>
            </a:r>
            <a:r>
              <a:rPr lang="en-US" dirty="0" err="1" smtClean="0"/>
              <a:t>Saclay</a:t>
            </a:r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Enormous thermal conductivity equivalent to 5 to 15 kW/</a:t>
            </a:r>
            <a:r>
              <a:rPr lang="en-US" dirty="0" err="1" smtClean="0"/>
              <a:t>m.K</a:t>
            </a:r>
            <a:r>
              <a:rPr lang="en-US" dirty="0" smtClean="0"/>
              <a:t> on small PHP (50 cm)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To be tested for long length, with elbows, … i.e. constraints from magnet design</a:t>
            </a:r>
          </a:p>
          <a:p>
            <a:pPr marL="180975" indent="0" algn="just">
              <a:buNone/>
            </a:pPr>
            <a:endParaRPr lang="en-US" altLang="fr-FR" dirty="0"/>
          </a:p>
        </p:txBody>
      </p:sp>
      <p:pic>
        <p:nvPicPr>
          <p:cNvPr id="9" name="Picture 3" descr="C:\Users\rbruce\AppData\Local\Microsoft\Windows\Temporary Internet Files\Content.Outlook\81ZZ2CC9\IMG_065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9" t="10831" r="20587"/>
          <a:stretch/>
        </p:blipFill>
        <p:spPr bwMode="auto">
          <a:xfrm>
            <a:off x="4599749" y="2348880"/>
            <a:ext cx="4342944" cy="429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15786"/>
            <a:ext cx="2310243" cy="30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62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_powerpoint_CEA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ea">
  <a:themeElements>
    <a:clrScheme name="ce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ea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e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8082</TotalTime>
  <Words>512</Words>
  <Application>Microsoft Office PowerPoint</Application>
  <PresentationFormat>On-screen Show (4:3)</PresentationFormat>
  <Paragraphs>90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Mod_powerpoint_CEA_Irfu</vt:lpstr>
      <vt:lpstr>cea</vt:lpstr>
      <vt:lpstr>PowerPoint Presentation</vt:lpstr>
      <vt:lpstr>HTS present activities at SACM - projects</vt:lpstr>
      <vt:lpstr>PowerPoint Presentation</vt:lpstr>
      <vt:lpstr>HTS activities at SACM - topics</vt:lpstr>
      <vt:lpstr>Cryogenics for HTS magnets</vt:lpstr>
      <vt:lpstr>Two-phase closed loop</vt:lpstr>
      <vt:lpstr>Pulsating Heat pipes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Lionel QUETTIER</dc:creator>
  <cp:lastModifiedBy>Lionel QUETTIER</cp:lastModifiedBy>
  <cp:revision>252</cp:revision>
  <dcterms:created xsi:type="dcterms:W3CDTF">2015-03-13T07:55:11Z</dcterms:created>
  <dcterms:modified xsi:type="dcterms:W3CDTF">2015-07-07T07:20:14Z</dcterms:modified>
</cp:coreProperties>
</file>