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918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290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39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171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6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16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14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43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15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626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04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48E9E-AE48-4CCE-8D5D-C6A23E6D1CCB}" type="datetimeFigureOut">
              <a:rPr lang="fr-FR" smtClean="0"/>
              <a:t>05/07/2015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2CB94-BB36-44CE-B447-6FF032AECF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42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HTS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r>
              <a:rPr lang="fr-FR" dirty="0" smtClean="0"/>
              <a:t> at SACM - </a:t>
            </a:r>
            <a:r>
              <a:rPr lang="fr-FR" dirty="0" err="1" smtClean="0"/>
              <a:t>projects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271528" y="1825625"/>
            <a:ext cx="7674737" cy="435133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00000"/>
              </a:lnSpc>
            </a:pPr>
            <a:r>
              <a:rPr lang="fr-FR" b="1" dirty="0" smtClean="0"/>
              <a:t>Areas: </a:t>
            </a:r>
            <a:r>
              <a:rPr lang="fr-FR" i="1" dirty="0" err="1" smtClean="0"/>
              <a:t>accelerators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r>
              <a:rPr lang="fr-FR" dirty="0" smtClean="0"/>
              <a:t> (</a:t>
            </a:r>
            <a:r>
              <a:rPr lang="fr-FR" dirty="0" err="1" smtClean="0"/>
              <a:t>dipoles</a:t>
            </a:r>
            <a:r>
              <a:rPr lang="fr-FR" dirty="0" smtClean="0"/>
              <a:t>), </a:t>
            </a:r>
            <a:r>
              <a:rPr lang="fr-FR" i="1" dirty="0" smtClean="0"/>
              <a:t>high-</a:t>
            </a:r>
            <a:r>
              <a:rPr lang="fr-FR" i="1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r>
              <a:rPr lang="fr-FR" dirty="0" smtClean="0"/>
              <a:t> (</a:t>
            </a:r>
            <a:r>
              <a:rPr lang="fr-FR" dirty="0" err="1" smtClean="0"/>
              <a:t>solenoids</a:t>
            </a:r>
            <a:r>
              <a:rPr lang="fr-FR" dirty="0" smtClean="0"/>
              <a:t>),</a:t>
            </a:r>
            <a:endParaRPr lang="fr-FR" b="1" dirty="0" smtClean="0"/>
          </a:p>
          <a:p>
            <a:pPr algn="just">
              <a:lnSpc>
                <a:spcPct val="100000"/>
              </a:lnSpc>
            </a:pPr>
            <a:r>
              <a:rPr lang="fr-FR" b="1" dirty="0" err="1" smtClean="0"/>
              <a:t>EuCARD</a:t>
            </a:r>
            <a:r>
              <a:rPr lang="fr-FR" b="1" dirty="0" smtClean="0"/>
              <a:t>: </a:t>
            </a:r>
            <a:r>
              <a:rPr lang="fr-FR" i="1" dirty="0" smtClean="0"/>
              <a:t>5 T HTS insert; block design and fabrication,</a:t>
            </a:r>
          </a:p>
          <a:p>
            <a:pPr algn="just">
              <a:lnSpc>
                <a:spcPct val="100000"/>
              </a:lnSpc>
            </a:pPr>
            <a:r>
              <a:rPr lang="fr-FR" b="1" dirty="0" smtClean="0"/>
              <a:t>EuCARD2: </a:t>
            </a:r>
            <a:r>
              <a:rPr lang="fr-FR" i="1" dirty="0" smtClean="0"/>
              <a:t>5 T HTS </a:t>
            </a:r>
            <a:r>
              <a:rPr lang="fr-FR" i="1" dirty="0" err="1" smtClean="0"/>
              <a:t>dipole</a:t>
            </a:r>
            <a:r>
              <a:rPr lang="fr-FR" i="1" dirty="0" smtClean="0"/>
              <a:t>; cos </a:t>
            </a:r>
            <a:r>
              <a:rPr lang="fr-FR" i="1" dirty="0" err="1" smtClean="0"/>
              <a:t>theta</a:t>
            </a:r>
            <a:r>
              <a:rPr lang="fr-FR" i="1" dirty="0" smtClean="0"/>
              <a:t> design and fabrication,</a:t>
            </a:r>
          </a:p>
          <a:p>
            <a:pPr algn="just">
              <a:lnSpc>
                <a:spcPct val="100000"/>
              </a:lnSpc>
            </a:pPr>
            <a:r>
              <a:rPr lang="fr-FR" b="1" dirty="0" smtClean="0"/>
              <a:t>NOUGAT: </a:t>
            </a:r>
            <a:r>
              <a:rPr lang="fr-FR" i="1" dirty="0" smtClean="0"/>
              <a:t>10 T HTS insert </a:t>
            </a:r>
            <a:r>
              <a:rPr lang="fr-FR" i="1" dirty="0" err="1" smtClean="0"/>
              <a:t>solenoid</a:t>
            </a:r>
            <a:r>
              <a:rPr lang="fr-FR" i="1" dirty="0" smtClean="0"/>
              <a:t> (in 20 T </a:t>
            </a:r>
            <a:r>
              <a:rPr lang="fr-FR" i="1" dirty="0" err="1" smtClean="0"/>
              <a:t>resistive</a:t>
            </a:r>
            <a:r>
              <a:rPr lang="fr-FR" i="1" dirty="0" smtClean="0"/>
              <a:t> background </a:t>
            </a:r>
            <a:r>
              <a:rPr lang="fr-FR" i="1" dirty="0" err="1" smtClean="0"/>
              <a:t>field</a:t>
            </a:r>
            <a:r>
              <a:rPr lang="fr-FR" i="1" dirty="0" smtClean="0"/>
              <a:t>)</a:t>
            </a:r>
          </a:p>
          <a:p>
            <a:pPr algn="just">
              <a:lnSpc>
                <a:spcPct val="100000"/>
              </a:lnSpc>
            </a:pPr>
            <a:r>
              <a:rPr lang="fr-FR" b="1" dirty="0" smtClean="0"/>
              <a:t>PhD: </a:t>
            </a:r>
            <a:r>
              <a:rPr lang="en-US" i="1" dirty="0" smtClean="0"/>
              <a:t>Contribution to the design and tests of YBCO high-Tc superconducting inserts</a:t>
            </a:r>
            <a:r>
              <a:rPr lang="fr-FR" i="1" dirty="0" smtClean="0"/>
              <a:t>: screening </a:t>
            </a:r>
            <a:r>
              <a:rPr lang="fr-FR" i="1" dirty="0" err="1" smtClean="0"/>
              <a:t>currents</a:t>
            </a:r>
            <a:r>
              <a:rPr lang="fr-FR" i="1" dirty="0" smtClean="0"/>
              <a:t> and protection</a:t>
            </a:r>
            <a:r>
              <a:rPr lang="fr-FR" dirty="0" smtClean="0"/>
              <a:t>, (Guillaume </a:t>
            </a:r>
            <a:r>
              <a:rPr lang="fr-FR" dirty="0" err="1" smtClean="0"/>
              <a:t>Dilasser</a:t>
            </a:r>
            <a:r>
              <a:rPr lang="fr-FR" dirty="0"/>
              <a:t>)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8165205" y="1546950"/>
            <a:ext cx="3718951" cy="2104214"/>
            <a:chOff x="304800" y="4488684"/>
            <a:chExt cx="4238400" cy="2369316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559522"/>
              <a:ext cx="3600000" cy="2298478"/>
            </a:xfrm>
            <a:prstGeom prst="rect">
              <a:avLst/>
            </a:prstGeom>
          </p:spPr>
        </p:pic>
        <p:pic>
          <p:nvPicPr>
            <p:cNvPr id="8" name="Picture 716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55" b="11864"/>
            <a:stretch/>
          </p:blipFill>
          <p:spPr bwMode="auto">
            <a:xfrm>
              <a:off x="2743200" y="4876800"/>
              <a:ext cx="1800000" cy="101591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994654" y="4488684"/>
              <a:ext cx="3125007" cy="5891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EuCARD2 cos theta design</a:t>
              </a:r>
            </a:p>
            <a:p>
              <a:pPr algn="ctr"/>
              <a:r>
                <a:rPr lang="en-US" sz="1400" i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3D </a:t>
              </a:r>
              <a:r>
                <a:rPr lang="en-US" sz="1400" i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CAD coil end spacers</a:t>
              </a:r>
              <a:endParaRPr lang="fr-FR" sz="1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8070424" y="3395227"/>
            <a:ext cx="3956888" cy="3462773"/>
            <a:chOff x="7877241" y="3507639"/>
            <a:chExt cx="3956888" cy="3462773"/>
          </a:xfrm>
        </p:grpSpPr>
        <p:sp>
          <p:nvSpPr>
            <p:cNvPr id="11" name="ZoneTexte 10"/>
            <p:cNvSpPr txBox="1"/>
            <p:nvPr/>
          </p:nvSpPr>
          <p:spPr>
            <a:xfrm>
              <a:off x="8036419" y="6016305"/>
              <a:ext cx="379771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Comparison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with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analytical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formulas </a:t>
              </a:r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taken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from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E. </a:t>
              </a:r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Zeldov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Magnetization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and transport </a:t>
              </a:r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currents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in </a:t>
              </a:r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thin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fr-FR" sz="1400" b="1" dirty="0" err="1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superconducting</a:t>
              </a:r>
              <a:r>
                <a:rPr lang="fr-FR" sz="1400" b="1" dirty="0" smtClea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films</a:t>
              </a:r>
              <a:endParaRPr lang="fr-FR" sz="14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77241" y="3507639"/>
              <a:ext cx="3804234" cy="3139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8107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HTS </a:t>
            </a:r>
            <a:r>
              <a:rPr lang="fr-FR" dirty="0" err="1" smtClean="0"/>
              <a:t>activities</a:t>
            </a:r>
            <a:r>
              <a:rPr lang="fr-FR" dirty="0" smtClean="0"/>
              <a:t> at SACM - topics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699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b="1" dirty="0" err="1" smtClean="0"/>
              <a:t>ReBCO</a:t>
            </a:r>
            <a:r>
              <a:rPr lang="fr-FR" b="1" dirty="0" smtClean="0"/>
              <a:t> </a:t>
            </a:r>
            <a:r>
              <a:rPr lang="fr-FR" sz="2400" dirty="0" err="1" smtClean="0"/>
              <a:t>conductor</a:t>
            </a:r>
            <a:r>
              <a:rPr lang="fr-FR" sz="2400" dirty="0" smtClean="0"/>
              <a:t>,</a:t>
            </a:r>
          </a:p>
          <a:p>
            <a:pPr algn="just"/>
            <a:r>
              <a:rPr lang="fr-FR" b="1" dirty="0" err="1" smtClean="0"/>
              <a:t>Winding</a:t>
            </a:r>
            <a:r>
              <a:rPr lang="fr-FR" b="1" dirty="0" smtClean="0"/>
              <a:t> and fabrication: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b="1" i="1" dirty="0" err="1" smtClean="0"/>
              <a:t>Stacked</a:t>
            </a:r>
            <a:r>
              <a:rPr lang="fr-FR" b="1" i="1" dirty="0" smtClean="0"/>
              <a:t> tapes </a:t>
            </a:r>
            <a:r>
              <a:rPr lang="fr-FR" dirty="0" smtClean="0"/>
              <a:t>and </a:t>
            </a:r>
            <a:r>
              <a:rPr lang="fr-FR" b="1" i="1" dirty="0" err="1" smtClean="0"/>
              <a:t>Roebel</a:t>
            </a:r>
            <a:r>
              <a:rPr lang="fr-FR" b="1" i="1" dirty="0" smtClean="0"/>
              <a:t> </a:t>
            </a:r>
            <a:r>
              <a:rPr lang="fr-FR" dirty="0" err="1" smtClean="0"/>
              <a:t>conductors</a:t>
            </a:r>
            <a:r>
              <a:rPr lang="fr-FR" dirty="0" smtClean="0"/>
              <a:t>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b="1" i="1" dirty="0" err="1" smtClean="0"/>
              <a:t>Dipoles</a:t>
            </a:r>
            <a:r>
              <a:rPr lang="fr-FR" b="1" i="1" dirty="0" smtClean="0"/>
              <a:t>:</a:t>
            </a:r>
            <a:r>
              <a:rPr lang="fr-FR" dirty="0" smtClean="0"/>
              <a:t> block design and cos </a:t>
            </a:r>
            <a:r>
              <a:rPr lang="fr-FR" dirty="0" err="1" smtClean="0"/>
              <a:t>theta</a:t>
            </a:r>
            <a:r>
              <a:rPr lang="fr-FR" dirty="0" smtClean="0"/>
              <a:t> design,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b="1" dirty="0" err="1" smtClean="0"/>
              <a:t>Solenoids</a:t>
            </a:r>
            <a:r>
              <a:rPr lang="fr-FR" b="1" dirty="0" smtClean="0"/>
              <a:t>: </a:t>
            </a:r>
            <a:r>
              <a:rPr lang="fr-FR" dirty="0" smtClean="0"/>
              <a:t>pancakes and double pancakes.</a:t>
            </a:r>
          </a:p>
          <a:p>
            <a:pPr algn="just"/>
            <a:r>
              <a:rPr lang="fr-FR" b="1" dirty="0" err="1" smtClean="0"/>
              <a:t>Experiments</a:t>
            </a:r>
            <a:r>
              <a:rPr lang="fr-FR" b="1" dirty="0" smtClean="0"/>
              <a:t>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b="1" i="1" dirty="0" smtClean="0"/>
              <a:t>Tests of YBCO </a:t>
            </a:r>
            <a:r>
              <a:rPr lang="fr-FR" b="1" i="1" dirty="0" err="1" smtClean="0"/>
              <a:t>coils</a:t>
            </a:r>
            <a:r>
              <a:rPr lang="fr-FR" b="1" i="1" dirty="0" smtClean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EuCARD</a:t>
            </a:r>
            <a:r>
              <a:rPr lang="fr-FR" dirty="0" smtClean="0"/>
              <a:t> insert, EuCARD2 cos </a:t>
            </a:r>
            <a:r>
              <a:rPr lang="fr-FR" dirty="0" err="1" smtClean="0"/>
              <a:t>theta</a:t>
            </a:r>
            <a:r>
              <a:rPr lang="fr-FR" dirty="0" smtClean="0"/>
              <a:t>, pancakes,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solenoids</a:t>
            </a:r>
            <a:r>
              <a:rPr lang="fr-FR" dirty="0" smtClean="0"/>
              <a:t>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dirty="0" smtClean="0"/>
              <a:t> </a:t>
            </a:r>
            <a:r>
              <a:rPr lang="fr-FR" b="1" i="1" dirty="0"/>
              <a:t>S</a:t>
            </a:r>
            <a:r>
              <a:rPr lang="fr-FR" b="1" i="1" dirty="0" smtClean="0"/>
              <a:t>creening </a:t>
            </a:r>
            <a:r>
              <a:rPr lang="fr-FR" b="1" i="1" dirty="0" err="1" smtClean="0"/>
              <a:t>currents</a:t>
            </a:r>
            <a:r>
              <a:rPr lang="fr-FR" dirty="0" smtClean="0"/>
              <a:t>: </a:t>
            </a:r>
            <a:r>
              <a:rPr lang="fr-FR" dirty="0" err="1" smtClean="0"/>
              <a:t>measurements</a:t>
            </a:r>
            <a:r>
              <a:rPr lang="fr-FR" dirty="0" smtClean="0"/>
              <a:t> of </a:t>
            </a:r>
            <a:r>
              <a:rPr lang="fr-FR" dirty="0" err="1" smtClean="0"/>
              <a:t>remanent</a:t>
            </a:r>
            <a:r>
              <a:rPr lang="fr-FR" dirty="0" smtClean="0"/>
              <a:t>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and </a:t>
            </a:r>
            <a:r>
              <a:rPr lang="fr-FR" dirty="0" err="1" smtClean="0"/>
              <a:t>creep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YBCO </a:t>
            </a:r>
            <a:r>
              <a:rPr lang="fr-FR" dirty="0" err="1" smtClean="0"/>
              <a:t>coils</a:t>
            </a:r>
            <a:r>
              <a:rPr lang="fr-FR" dirty="0" smtClean="0"/>
              <a:t>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b="1" i="1" dirty="0"/>
              <a:t>V</a:t>
            </a:r>
            <a:r>
              <a:rPr lang="fr-FR" b="1" i="1" dirty="0" smtClean="0"/>
              <a:t>ortex </a:t>
            </a:r>
            <a:r>
              <a:rPr lang="fr-FR" b="1" i="1" dirty="0" err="1" smtClean="0"/>
              <a:t>shaking</a:t>
            </a:r>
            <a:r>
              <a:rPr lang="fr-FR" dirty="0" smtClean="0"/>
              <a:t>: screening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damp</a:t>
            </a:r>
            <a:r>
              <a:rPr lang="fr-FR" dirty="0" smtClean="0"/>
              <a:t> in YBCO </a:t>
            </a:r>
            <a:r>
              <a:rPr lang="fr-FR" dirty="0" err="1" smtClean="0"/>
              <a:t>coils</a:t>
            </a:r>
            <a:r>
              <a:rPr lang="fr-FR" dirty="0" smtClean="0"/>
              <a:t>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dirty="0" smtClean="0"/>
              <a:t> </a:t>
            </a:r>
            <a:r>
              <a:rPr lang="fr-FR" b="1" i="1" dirty="0" err="1" smtClean="0"/>
              <a:t>Coils</a:t>
            </a:r>
            <a:r>
              <a:rPr lang="fr-FR" b="1" i="1" dirty="0" smtClean="0"/>
              <a:t> </a:t>
            </a:r>
            <a:r>
              <a:rPr lang="fr-FR" b="1" i="1" dirty="0" err="1" smtClean="0"/>
              <a:t>with</a:t>
            </a:r>
            <a:r>
              <a:rPr lang="fr-FR" b="1" i="1" dirty="0" smtClean="0"/>
              <a:t> </a:t>
            </a:r>
            <a:r>
              <a:rPr lang="fr-FR" b="1" i="1" dirty="0" err="1" smtClean="0"/>
              <a:t>metallic</a:t>
            </a:r>
            <a:r>
              <a:rPr lang="fr-FR" b="1" i="1" dirty="0" smtClean="0"/>
              <a:t> </a:t>
            </a:r>
            <a:r>
              <a:rPr lang="fr-FR" b="1" i="1" dirty="0" err="1" smtClean="0"/>
              <a:t>insulation</a:t>
            </a:r>
            <a:r>
              <a:rPr lang="fr-FR" dirty="0" smtClean="0"/>
              <a:t>: </a:t>
            </a:r>
            <a:r>
              <a:rPr lang="fr-FR" dirty="0" err="1" smtClean="0"/>
              <a:t>stability</a:t>
            </a:r>
            <a:r>
              <a:rPr lang="fr-FR" dirty="0" smtClean="0"/>
              <a:t> and </a:t>
            </a:r>
            <a:r>
              <a:rPr lang="fr-FR" dirty="0" err="1" smtClean="0"/>
              <a:t>quench</a:t>
            </a:r>
            <a:r>
              <a:rPr lang="fr-FR" dirty="0" smtClean="0"/>
              <a:t> protection in YBCO MI pancakes,</a:t>
            </a:r>
          </a:p>
          <a:p>
            <a:pPr algn="just"/>
            <a:r>
              <a:rPr lang="fr-FR" b="1" dirty="0" smtClean="0"/>
              <a:t>Simulations: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b="1" i="1" dirty="0" smtClean="0"/>
              <a:t>3D </a:t>
            </a:r>
            <a:r>
              <a:rPr lang="fr-FR" b="1" i="1" dirty="0" err="1" smtClean="0"/>
              <a:t>Quench</a:t>
            </a:r>
            <a:r>
              <a:rPr lang="fr-FR" b="1" i="1" dirty="0" smtClean="0"/>
              <a:t> propagation </a:t>
            </a:r>
            <a:r>
              <a:rPr lang="fr-FR" dirty="0" smtClean="0"/>
              <a:t>in HTS </a:t>
            </a:r>
            <a:r>
              <a:rPr lang="fr-FR" dirty="0" err="1" smtClean="0"/>
              <a:t>coils</a:t>
            </a:r>
            <a:r>
              <a:rPr lang="fr-FR" dirty="0" smtClean="0"/>
              <a:t> (CAST3M),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dirty="0" smtClean="0"/>
              <a:t>2D and 3D </a:t>
            </a:r>
            <a:r>
              <a:rPr lang="fr-FR" b="1" i="1" dirty="0" smtClean="0"/>
              <a:t>screening </a:t>
            </a:r>
            <a:r>
              <a:rPr lang="fr-FR" b="1" i="1" dirty="0" err="1" smtClean="0"/>
              <a:t>currents</a:t>
            </a:r>
            <a:r>
              <a:rPr lang="fr-FR" b="1" i="1" dirty="0" smtClean="0"/>
              <a:t> </a:t>
            </a:r>
            <a:r>
              <a:rPr lang="fr-FR" dirty="0" err="1" smtClean="0"/>
              <a:t>developments</a:t>
            </a:r>
            <a:r>
              <a:rPr lang="fr-FR" dirty="0" smtClean="0"/>
              <a:t> (MATLAB, CAST3M),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dirty="0" smtClean="0"/>
              <a:t> </a:t>
            </a:r>
            <a:r>
              <a:rPr lang="fr-FR" b="1" i="1" dirty="0" err="1" smtClean="0"/>
              <a:t>Metallic-insulation</a:t>
            </a:r>
            <a:r>
              <a:rPr lang="fr-FR" dirty="0" smtClean="0"/>
              <a:t> simulations (MATLAB)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7392473" y="1468192"/>
            <a:ext cx="4255532" cy="2299394"/>
            <a:chOff x="1763688" y="545173"/>
            <a:chExt cx="5247922" cy="2951956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3688" y="545173"/>
              <a:ext cx="5247922" cy="2951956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2365777" y="1241564"/>
              <a:ext cx="3809733" cy="1303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NOUGAT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Non-insulated pancake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Tests @ 77 K</a:t>
              </a:r>
              <a:endParaRPr lang="en-US" sz="2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43871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239</Words>
  <Application>Microsoft Office PowerPoint</Application>
  <PresentationFormat>Grand écran</PresentationFormat>
  <Paragraphs>27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Segoe UI Black</vt:lpstr>
      <vt:lpstr>Wingdings</vt:lpstr>
      <vt:lpstr>Thème Office</vt:lpstr>
      <vt:lpstr>HTS present activities at SACM - projects</vt:lpstr>
      <vt:lpstr>HTS activities at SACM - topics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HTS activities at SACM - projects</dc:title>
  <dc:creator>FAZILLEAU Philippe</dc:creator>
  <cp:lastModifiedBy>FAZILLEAU Philippe</cp:lastModifiedBy>
  <cp:revision>8</cp:revision>
  <dcterms:created xsi:type="dcterms:W3CDTF">2015-07-03T12:56:17Z</dcterms:created>
  <dcterms:modified xsi:type="dcterms:W3CDTF">2015-07-05T16:16:00Z</dcterms:modified>
</cp:coreProperties>
</file>