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9" r:id="rId3"/>
    <p:sldId id="271" r:id="rId4"/>
    <p:sldId id="270" r:id="rId5"/>
    <p:sldId id="272" r:id="rId6"/>
    <p:sldId id="273" r:id="rId7"/>
    <p:sldId id="274" r:id="rId8"/>
    <p:sldId id="275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5" autoAdjust="0"/>
    <p:restoredTop sz="99822" autoAdjust="0"/>
  </p:normalViewPr>
  <p:slideViewPr>
    <p:cSldViewPr>
      <p:cViewPr varScale="1">
        <p:scale>
          <a:sx n="109" d="100"/>
          <a:sy n="109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F73F7-1784-484C-9074-D5B3434D09CF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95C3D-AA7A-49E9-BAA2-FE96D6D2F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50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94AAF-7DEA-4470-889C-EED0499B1D06}" type="datetimeFigureOut">
              <a:rPr lang="en-US" smtClean="0"/>
              <a:t>6/29/2015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E9AE2-44D6-4454-BB4D-606C7E234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051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pic>
        <p:nvPicPr>
          <p:cNvPr id="1027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067944" y="6305192"/>
            <a:ext cx="140332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FDR Super-FRS dipoles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3548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5736" y="1772816"/>
            <a:ext cx="7236464" cy="9087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2888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7944" y="6305192"/>
            <a:ext cx="140332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EE86-FB5B-4706-B3CD-A7C94B3537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70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55892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45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ec.europa.eu/research/participants/portal/desktop/en/opportunities/h2020/calls/h2020-fetopen-2014-2015-ria.html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FET-OPEN-RIA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5217" y="6540235"/>
            <a:ext cx="1868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L. </a:t>
            </a:r>
            <a:r>
              <a:rPr lang="en-US" sz="1100" b="1" dirty="0" err="1" smtClean="0"/>
              <a:t>Quettier</a:t>
            </a:r>
            <a:endParaRPr lang="en-US" sz="1100" b="1" dirty="0"/>
          </a:p>
        </p:txBody>
      </p:sp>
      <p:sp>
        <p:nvSpPr>
          <p:cNvPr id="4" name="Rectangle 3"/>
          <p:cNvSpPr/>
          <p:nvPr/>
        </p:nvSpPr>
        <p:spPr>
          <a:xfrm>
            <a:off x="467544" y="1268760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hlinkClick r:id="rId2"/>
              </a:rPr>
              <a:t>FET-Open - novel ideas for radically new </a:t>
            </a:r>
            <a:r>
              <a:rPr lang="en-GB" b="1" dirty="0" smtClean="0">
                <a:hlinkClick r:id="rId2"/>
              </a:rPr>
              <a:t>technologies</a:t>
            </a:r>
            <a:endParaRPr lang="en-GB" b="1" dirty="0" smtClean="0"/>
          </a:p>
          <a:p>
            <a:endParaRPr lang="en-GB" b="1" dirty="0"/>
          </a:p>
          <a:p>
            <a:r>
              <a:rPr lang="en-GB" b="1" dirty="0"/>
              <a:t>Deadline Date 	29-09-2015 17:00:00 (Brussels local time</a:t>
            </a:r>
            <a:r>
              <a:rPr lang="en-GB" b="1" dirty="0" smtClean="0"/>
              <a:t>)</a:t>
            </a:r>
          </a:p>
          <a:p>
            <a:endParaRPr lang="en-GB" b="1" dirty="0"/>
          </a:p>
          <a:p>
            <a:endParaRPr lang="en-GB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9384" r="60260" b="36379"/>
          <a:stretch/>
        </p:blipFill>
        <p:spPr bwMode="auto">
          <a:xfrm>
            <a:off x="1115340" y="2348880"/>
            <a:ext cx="6158558" cy="310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8063" y="5702824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Duration: 3 to 4 years</a:t>
            </a:r>
          </a:p>
          <a:p>
            <a:r>
              <a:rPr lang="en-US" sz="1400" b="1" dirty="0" smtClean="0"/>
              <a:t>100% funding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98127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0932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" name="TextBox 2"/>
          <p:cNvSpPr txBox="1"/>
          <p:nvPr/>
        </p:nvSpPr>
        <p:spPr>
          <a:xfrm>
            <a:off x="179512" y="1268760"/>
            <a:ext cx="489654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Technical breakthroughs and achievements</a:t>
            </a:r>
            <a:endParaRPr lang="en-US" sz="1600" b="1" dirty="0"/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Develop a low losses HTS YBCO 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Design coils compatible with the existing FCM magnet to reuse its mechanical structure and its cryostat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Develop innovative technological solutions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Manufacturing </a:t>
            </a:r>
            <a:r>
              <a:rPr lang="en-US" sz="1600" dirty="0" smtClean="0"/>
              <a:t>techniques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Impregnation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Cooling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Tests and measurements of the </a:t>
            </a:r>
            <a:r>
              <a:rPr lang="en-US" sz="1600" dirty="0" smtClean="0"/>
              <a:t>prototype </a:t>
            </a:r>
            <a:r>
              <a:rPr lang="en-US" sz="1600" dirty="0" smtClean="0"/>
              <a:t>@ </a:t>
            </a:r>
            <a:r>
              <a:rPr lang="en-US" sz="1600" dirty="0" smtClean="0"/>
              <a:t>CERN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68760"/>
            <a:ext cx="3590528" cy="269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31255" y="4077072"/>
            <a:ext cx="3664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Fast Cycled Magnet – CERN</a:t>
            </a:r>
          </a:p>
          <a:p>
            <a:pPr algn="ctr"/>
            <a:r>
              <a:rPr lang="en-US" sz="1400" b="1" dirty="0"/>
              <a:t>W</a:t>
            </a:r>
            <a:r>
              <a:rPr lang="en-US" sz="1400" b="1" dirty="0" smtClean="0"/>
              <a:t>arm </a:t>
            </a:r>
            <a:r>
              <a:rPr lang="en-US" sz="1400" b="1" dirty="0"/>
              <a:t>iron </a:t>
            </a:r>
            <a:r>
              <a:rPr lang="en-US" sz="1400" b="1" dirty="0" smtClean="0"/>
              <a:t>yoke / </a:t>
            </a:r>
            <a:r>
              <a:rPr lang="en-US" sz="1400" b="1" dirty="0" err="1" smtClean="0"/>
              <a:t>NbTi</a:t>
            </a:r>
            <a:r>
              <a:rPr lang="en-US" sz="1400" b="1" dirty="0" smtClean="0"/>
              <a:t> cable (</a:t>
            </a:r>
            <a:r>
              <a:rPr lang="en-US" sz="1400" b="1" dirty="0" err="1" smtClean="0"/>
              <a:t>Nuclotron</a:t>
            </a:r>
            <a:r>
              <a:rPr lang="en-US" sz="1400" b="1" dirty="0" smtClean="0"/>
              <a:t>)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5622746"/>
            <a:ext cx="76328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Project duration </a:t>
            </a:r>
            <a:r>
              <a:rPr lang="en-US" sz="1600" b="1" dirty="0"/>
              <a:t>of 4 </a:t>
            </a:r>
            <a:r>
              <a:rPr lang="en-US" sz="1600" b="1" dirty="0" smtClean="0"/>
              <a:t>years</a:t>
            </a:r>
          </a:p>
          <a:p>
            <a:pPr algn="ctr"/>
            <a:r>
              <a:rPr lang="en-US" sz="1600" b="1" dirty="0" smtClean="0"/>
              <a:t> </a:t>
            </a:r>
            <a:endParaRPr lang="en-US" sz="1600" b="1" dirty="0"/>
          </a:p>
          <a:p>
            <a:pPr algn="ctr"/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75217" y="6540235"/>
            <a:ext cx="1868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L. </a:t>
            </a:r>
            <a:r>
              <a:rPr lang="en-US" sz="1100" b="1" dirty="0" err="1" smtClean="0"/>
              <a:t>Quettier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295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0932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4" name="TextBox 93"/>
          <p:cNvSpPr txBox="1"/>
          <p:nvPr/>
        </p:nvSpPr>
        <p:spPr>
          <a:xfrm>
            <a:off x="1873872" y="176526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Project organization - under discussion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013490"/>
            <a:ext cx="80648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WP0: Project coordination, outreach and dissemination - CEA</a:t>
            </a:r>
          </a:p>
          <a:p>
            <a:endParaRPr lang="en-US" sz="1600" dirty="0"/>
          </a:p>
          <a:p>
            <a:r>
              <a:rPr lang="en-US" sz="1600" b="1" dirty="0" smtClean="0"/>
              <a:t>WP1: Magnet design - WP leader CEA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CEA: Magnetic design, mechanics, cryogenic solutions for 70K, quench and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CERN: Comparative studies and analysis for different HTS materials, tapes and cables (for operating temperatures in the range 4K-77K)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Twente</a:t>
            </a:r>
            <a:r>
              <a:rPr lang="en-US" sz="1600" dirty="0" smtClean="0"/>
              <a:t> University: AC losses (theory and computations)</a:t>
            </a:r>
          </a:p>
          <a:p>
            <a:r>
              <a:rPr lang="en-US" sz="1600" dirty="0" smtClean="0"/>
              <a:t>	</a:t>
            </a:r>
            <a:endParaRPr lang="en-US" sz="1600" dirty="0"/>
          </a:p>
          <a:p>
            <a:r>
              <a:rPr lang="en-US" sz="1600" b="1" dirty="0" smtClean="0"/>
              <a:t>WP2: Cable characterization – WP leader University of </a:t>
            </a:r>
            <a:r>
              <a:rPr lang="en-US" sz="1600" b="1" dirty="0" err="1" smtClean="0"/>
              <a:t>Twente</a:t>
            </a:r>
            <a:endParaRPr lang="en-US" sz="1600" b="1" dirty="0" smtClean="0"/>
          </a:p>
          <a:p>
            <a:r>
              <a:rPr lang="en-US" sz="1600" dirty="0" smtClean="0"/>
              <a:t>AC losses measurements, </a:t>
            </a:r>
            <a:r>
              <a:rPr lang="en-US" sz="1600" dirty="0" err="1" smtClean="0"/>
              <a:t>Jc</a:t>
            </a:r>
            <a:r>
              <a:rPr lang="en-US" sz="1600" dirty="0" smtClean="0"/>
              <a:t>, magnetization, mock-up </a:t>
            </a:r>
            <a:r>
              <a:rPr lang="en-US" sz="1600" dirty="0" smtClean="0"/>
              <a:t>characterization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b="1" dirty="0" smtClean="0"/>
              <a:t>WP3: HTS Cable – WP leader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Bruker</a:t>
            </a:r>
            <a:r>
              <a:rPr lang="en-US" sz="1600" smtClean="0"/>
              <a:t>: </a:t>
            </a:r>
            <a:r>
              <a:rPr lang="en-US" sz="1600" smtClean="0"/>
              <a:t>Low </a:t>
            </a:r>
            <a:r>
              <a:rPr lang="en-US" sz="1600" dirty="0" smtClean="0"/>
              <a:t>losses YBCO </a:t>
            </a:r>
            <a:r>
              <a:rPr lang="en-US" sz="1600" dirty="0" smtClean="0"/>
              <a:t>Tape development and fabrication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CERN: Cable design and cable fabrication</a:t>
            </a:r>
          </a:p>
          <a:p>
            <a:endParaRPr lang="en-US" sz="1600" dirty="0"/>
          </a:p>
          <a:p>
            <a:r>
              <a:rPr lang="en-US" sz="1600" b="1" dirty="0" smtClean="0"/>
              <a:t>WP4: Technical follow-up </a:t>
            </a:r>
            <a:r>
              <a:rPr lang="en-US" sz="1600" b="1" dirty="0"/>
              <a:t>- WP leader CEA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Sigmaphi</a:t>
            </a:r>
            <a:r>
              <a:rPr lang="en-US" sz="1600" dirty="0" smtClean="0"/>
              <a:t>: engineering and fabrication of coil version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BNL: </a:t>
            </a:r>
            <a:r>
              <a:rPr lang="en-US" sz="1600" dirty="0"/>
              <a:t>engineering and fabrication of coil version </a:t>
            </a:r>
            <a:r>
              <a:rPr lang="en-US" sz="1600" dirty="0" smtClean="0"/>
              <a:t>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CERN: cryostat design / magnet integration / test facility setup</a:t>
            </a:r>
            <a:endParaRPr lang="en-US" sz="1600" dirty="0"/>
          </a:p>
          <a:p>
            <a:endParaRPr lang="en-US" sz="1600" dirty="0"/>
          </a:p>
          <a:p>
            <a:r>
              <a:rPr lang="en-US" sz="1600" b="1" dirty="0" smtClean="0"/>
              <a:t>WP5: Tests – WP Leader CERN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75217" y="6540235"/>
            <a:ext cx="1868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L. </a:t>
            </a:r>
            <a:r>
              <a:rPr lang="en-US" sz="1100" b="1" dirty="0" err="1" smtClean="0"/>
              <a:t>Quettier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14808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FET-OPEN Evaluation criteria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5217" y="6540235"/>
            <a:ext cx="1868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L. </a:t>
            </a:r>
            <a:r>
              <a:rPr lang="en-US" sz="1100" b="1" dirty="0" err="1" smtClean="0"/>
              <a:t>Quettier</a:t>
            </a:r>
            <a:endParaRPr lang="en-US" sz="11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1124744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Excellence (60%)</a:t>
            </a:r>
          </a:p>
          <a:p>
            <a:r>
              <a:rPr lang="en-GB" sz="1400" dirty="0"/>
              <a:t>– Clarity of targeted breakthrough and its specific science </a:t>
            </a:r>
            <a:r>
              <a:rPr lang="en-GB" sz="1400" dirty="0" smtClean="0"/>
              <a:t>and technology </a:t>
            </a:r>
            <a:r>
              <a:rPr lang="en-GB" sz="1400" dirty="0"/>
              <a:t>contributions towards a long-term vision;</a:t>
            </a:r>
          </a:p>
          <a:p>
            <a:r>
              <a:rPr lang="en-GB" sz="1400" dirty="0"/>
              <a:t>– Novelty, level of ambition and foundational character;</a:t>
            </a:r>
          </a:p>
          <a:p>
            <a:r>
              <a:rPr lang="en-GB" sz="1400" dirty="0"/>
              <a:t>– Range and added value from </a:t>
            </a:r>
            <a:r>
              <a:rPr lang="en-GB" sz="1400" dirty="0" err="1"/>
              <a:t>interdisciplinarity</a:t>
            </a:r>
            <a:r>
              <a:rPr lang="en-GB" sz="1400" dirty="0"/>
              <a:t>;</a:t>
            </a:r>
          </a:p>
          <a:p>
            <a:r>
              <a:rPr lang="en-GB" sz="1400" dirty="0"/>
              <a:t>– Appropriateness of the research methods</a:t>
            </a:r>
            <a:r>
              <a:rPr lang="en-GB" sz="1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988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FET-OPEN Evaluation criteria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5217" y="6540235"/>
            <a:ext cx="1868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L. </a:t>
            </a:r>
            <a:r>
              <a:rPr lang="en-US" sz="1100" b="1" dirty="0" err="1" smtClean="0"/>
              <a:t>Quettier</a:t>
            </a:r>
            <a:endParaRPr lang="en-US" sz="11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1124744"/>
            <a:ext cx="85689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Impact </a:t>
            </a:r>
            <a:r>
              <a:rPr lang="en-US" sz="1400" b="1" dirty="0"/>
              <a:t>(20%)</a:t>
            </a:r>
          </a:p>
          <a:p>
            <a:r>
              <a:rPr lang="en-GB" sz="1400" dirty="0"/>
              <a:t>• Importance of the new technological outcome with regards to </a:t>
            </a:r>
            <a:r>
              <a:rPr lang="en-GB" sz="1400" dirty="0" smtClean="0"/>
              <a:t>its transformational </a:t>
            </a:r>
            <a:r>
              <a:rPr lang="en-GB" sz="1400" dirty="0"/>
              <a:t>impact on technology and/or society;</a:t>
            </a:r>
          </a:p>
          <a:p>
            <a:r>
              <a:rPr lang="en-GB" sz="1400" dirty="0"/>
              <a:t>• Quality of measures for achieving impact on science, technology </a:t>
            </a:r>
            <a:r>
              <a:rPr lang="en-GB" sz="1400" dirty="0" smtClean="0"/>
              <a:t>and/or </a:t>
            </a:r>
            <a:r>
              <a:rPr lang="en-US" sz="1400" dirty="0" smtClean="0"/>
              <a:t>society</a:t>
            </a:r>
            <a:r>
              <a:rPr lang="en-US" sz="1400" dirty="0"/>
              <a:t>;</a:t>
            </a:r>
          </a:p>
          <a:p>
            <a:r>
              <a:rPr lang="en-GB" sz="1400" dirty="0"/>
              <a:t>• Impact from empowerment of new and high potential actors towards </a:t>
            </a:r>
            <a:r>
              <a:rPr lang="en-GB" sz="1400" dirty="0" smtClean="0"/>
              <a:t>future </a:t>
            </a:r>
            <a:r>
              <a:rPr lang="en-US" sz="1400" dirty="0" smtClean="0"/>
              <a:t>technological </a:t>
            </a:r>
            <a:r>
              <a:rPr lang="en-US" sz="1400" dirty="0"/>
              <a:t>leadership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r>
              <a:rPr lang="en-US" sz="1400" dirty="0"/>
              <a:t>2 approaches</a:t>
            </a:r>
          </a:p>
          <a:p>
            <a:r>
              <a:rPr lang="en-GB" sz="1400" dirty="0"/>
              <a:t>– create ecosystem for next steps</a:t>
            </a:r>
          </a:p>
          <a:p>
            <a:r>
              <a:rPr lang="en-GB" sz="1400" dirty="0"/>
              <a:t>– technological development with impact on society – </a:t>
            </a:r>
            <a:r>
              <a:rPr lang="en-GB" sz="1400" dirty="0" smtClean="0"/>
              <a:t>industry (support to</a:t>
            </a:r>
            <a:endParaRPr lang="en-GB" sz="1400" dirty="0"/>
          </a:p>
          <a:p>
            <a:r>
              <a:rPr lang="en-US" sz="1400" dirty="0" smtClean="0"/>
              <a:t>Companies)</a:t>
            </a:r>
          </a:p>
          <a:p>
            <a:endParaRPr lang="en-US" sz="1400" dirty="0"/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n-US" sz="1400" dirty="0" smtClean="0"/>
              <a:t> dissemination</a:t>
            </a:r>
            <a:endParaRPr lang="en-US" sz="1400" dirty="0"/>
          </a:p>
          <a:p>
            <a:r>
              <a:rPr lang="en-US" sz="1400" dirty="0"/>
              <a:t>• exploitation</a:t>
            </a:r>
          </a:p>
          <a:p>
            <a:r>
              <a:rPr lang="en-GB" sz="1400" dirty="0"/>
              <a:t>• consider legal – ethical – business - users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341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FET-OPEN Evaluation criteria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5217" y="6540235"/>
            <a:ext cx="1868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L. </a:t>
            </a:r>
            <a:r>
              <a:rPr lang="en-US" sz="1100" b="1" dirty="0" err="1" smtClean="0"/>
              <a:t>Quettier</a:t>
            </a:r>
            <a:endParaRPr lang="en-US" sz="11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1124744"/>
            <a:ext cx="85689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Quality and efficiency of the implementation (20</a:t>
            </a:r>
            <a:r>
              <a:rPr lang="en-GB" sz="1400" b="1" dirty="0" smtClean="0"/>
              <a:t>%)</a:t>
            </a:r>
          </a:p>
          <a:p>
            <a:endParaRPr lang="en-GB" sz="1400" b="1" dirty="0"/>
          </a:p>
          <a:p>
            <a:r>
              <a:rPr lang="en-GB" sz="1400" dirty="0"/>
              <a:t>• Quality of the work plan and clarity of intermediate targets;</a:t>
            </a:r>
          </a:p>
          <a:p>
            <a:r>
              <a:rPr lang="en-GB" sz="1400" dirty="0"/>
              <a:t>• Relevant expertise in the consortium;</a:t>
            </a:r>
          </a:p>
          <a:p>
            <a:r>
              <a:rPr lang="en-GB" sz="1400" dirty="0"/>
              <a:t>• Appropriate allocation and justification of resources (</a:t>
            </a:r>
            <a:r>
              <a:rPr lang="en-GB" sz="1400" dirty="0" smtClean="0"/>
              <a:t>person-months, </a:t>
            </a:r>
            <a:r>
              <a:rPr lang="en-US" sz="1400" dirty="0" smtClean="0"/>
              <a:t>equipment</a:t>
            </a:r>
            <a:r>
              <a:rPr lang="en-US" sz="1400" dirty="0"/>
              <a:t>, budget</a:t>
            </a:r>
            <a:r>
              <a:rPr lang="en-US" sz="1400" dirty="0" smtClean="0"/>
              <a:t>).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/>
          </a:p>
          <a:p>
            <a:r>
              <a:rPr lang="en-GB" sz="1400" dirty="0"/>
              <a:t>• plan can have decision points that stop certain parts</a:t>
            </a:r>
          </a:p>
          <a:p>
            <a:r>
              <a:rPr lang="en-GB" sz="1400" dirty="0"/>
              <a:t>• management and decision structure including</a:t>
            </a:r>
          </a:p>
          <a:p>
            <a:r>
              <a:rPr lang="en-US" sz="1400" dirty="0"/>
              <a:t>– risk management</a:t>
            </a:r>
          </a:p>
          <a:p>
            <a:r>
              <a:rPr lang="en-US" sz="1400" dirty="0"/>
              <a:t>– conflict resolution</a:t>
            </a:r>
          </a:p>
          <a:p>
            <a:r>
              <a:rPr lang="en-US" sz="1400" dirty="0"/>
              <a:t>– IPR and publication policy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4381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Budget and reimbursement rate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5217" y="6540235"/>
            <a:ext cx="1868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L. </a:t>
            </a:r>
            <a:r>
              <a:rPr lang="en-US" sz="1100" b="1" dirty="0" err="1" smtClean="0"/>
              <a:t>Quettier</a:t>
            </a:r>
            <a:endParaRPr lang="en-US" sz="11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5" t="31233" r="66498" b="38015"/>
          <a:stretch/>
        </p:blipFill>
        <p:spPr bwMode="auto">
          <a:xfrm>
            <a:off x="395536" y="908720"/>
            <a:ext cx="7316908" cy="256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3808718"/>
            <a:ext cx="35551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personnel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Permanent manpower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Temporary manpower</a:t>
            </a:r>
          </a:p>
          <a:p>
            <a:endParaRPr lang="en-US" sz="1400" dirty="0"/>
          </a:p>
          <a:p>
            <a:r>
              <a:rPr lang="en-US" sz="1400" dirty="0" smtClean="0"/>
              <a:t>Other costs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Good and </a:t>
            </a:r>
            <a:r>
              <a:rPr lang="en-US" sz="1400" dirty="0" smtClean="0"/>
              <a:t>services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Travel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5785141"/>
            <a:ext cx="1970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Overhead of 25%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7548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Project organization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5217" y="6540235"/>
            <a:ext cx="1868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L. </a:t>
            </a:r>
            <a:r>
              <a:rPr lang="en-US" sz="1100" b="1" dirty="0" err="1" smtClean="0"/>
              <a:t>Quettier</a:t>
            </a:r>
            <a:endParaRPr lang="en-US" sz="11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72410"/>
              </p:ext>
            </p:extLst>
          </p:nvPr>
        </p:nvGraphicFramePr>
        <p:xfrm>
          <a:off x="395536" y="1556792"/>
          <a:ext cx="8640962" cy="4043186"/>
        </p:xfrm>
        <a:graphic>
          <a:graphicData uri="http://schemas.openxmlformats.org/drawingml/2006/table">
            <a:tbl>
              <a:tblPr firstRow="1" firstCol="1" bandRow="1"/>
              <a:tblGrid>
                <a:gridCol w="360040"/>
                <a:gridCol w="1970709"/>
                <a:gridCol w="1845717"/>
                <a:gridCol w="1584176"/>
                <a:gridCol w="1080120"/>
                <a:gridCol w="936104"/>
                <a:gridCol w="864096"/>
              </a:tblGrid>
              <a:tr h="3848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CEA</a:t>
                      </a:r>
                      <a:r>
                        <a:rPr lang="en-US" sz="10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900" i="1" dirty="0" err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Coord</a:t>
                      </a:r>
                      <a:r>
                        <a:rPr lang="en-US" sz="9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US" sz="900" i="1" dirty="0" err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L.Quettier</a:t>
                      </a:r>
                      <a:r>
                        <a:rPr lang="en-US" sz="9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)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CERN</a:t>
                      </a:r>
                      <a:r>
                        <a:rPr lang="en-US" sz="900" i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(Coord: M.Modena)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Twente</a:t>
                      </a:r>
                      <a:r>
                        <a:rPr lang="en-US" sz="8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i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(Coord: M. Dhalle)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 err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Bruker</a:t>
                      </a:r>
                      <a:r>
                        <a:rPr lang="fr-FR" sz="10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EST</a:t>
                      </a:r>
                      <a:r>
                        <a:rPr lang="fr-FR" sz="10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000" dirty="0" smtClean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fr-FR" sz="1000" dirty="0" smtClean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</a:br>
                      <a:r>
                        <a:rPr lang="fr-FR" sz="1000" i="1" dirty="0" smtClean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fr-FR" sz="1000" i="1" dirty="0" err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Coord</a:t>
                      </a:r>
                      <a:r>
                        <a:rPr lang="fr-FR" sz="10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: ?)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Sigmaphi</a:t>
                      </a:r>
                      <a:r>
                        <a:rPr lang="en-US" sz="10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0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fr-FR" sz="1000" i="1" dirty="0" err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Coord</a:t>
                      </a:r>
                      <a:r>
                        <a:rPr lang="fr-FR" sz="10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: ?)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BNG 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fr-FR" sz="1000" i="1" dirty="0" err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Coord</a:t>
                      </a:r>
                      <a:r>
                        <a:rPr lang="fr-FR" sz="10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: ?)</a:t>
                      </a:r>
                      <a:r>
                        <a:rPr lang="fr-FR" sz="10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WP0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900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Management, Communication, 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900" dirty="0" err="1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Outreach</a:t>
                      </a:r>
                      <a:r>
                        <a:rPr lang="fr-FR" sz="900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 &amp; </a:t>
                      </a:r>
                      <a:r>
                        <a:rPr lang="fr-FR" sz="900" dirty="0" err="1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Dissemination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900" b="1" i="1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fr-FR" sz="900" b="1" i="1" dirty="0" err="1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Resp</a:t>
                      </a:r>
                      <a:r>
                        <a:rPr lang="fr-FR" sz="900" b="1" i="1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fr-FR" sz="900" b="1" i="1" dirty="0" err="1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L.Quettier</a:t>
                      </a:r>
                      <a:r>
                        <a:rPr lang="fr-FR" sz="900" b="1" i="1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)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(Deputy: M. Modena)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WP1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Magnet design: conceptual, </a:t>
                      </a:r>
                      <a:r>
                        <a:rPr lang="en-US" sz="900" dirty="0" err="1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e.m</a:t>
                      </a: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. design, field quality evaluation, mechanical design, analysis of cryogenics solutions for 70 K operation, quench and protection studies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(WP </a:t>
                      </a:r>
                      <a:r>
                        <a:rPr lang="en-US" sz="900" b="1" i="1" dirty="0" err="1" smtClean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Resp:CEA</a:t>
                      </a:r>
                      <a:r>
                        <a:rPr lang="en-US" sz="900" b="1" i="1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)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Comparative studies and analysis for different HTS material,  tapes and cables solutions (with cryogenic operation at different temperature between 4.2 and 70 K)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(Resp:TBC)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Prototypes AC loss theory and computation 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(Resp:TBC)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WP2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Cable characterization, AC loss theoretical computation, Jc, Mock-up, models. Tests and loss measurements.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(WP Resp: M. Dhalle)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WP3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HTS Cable design and procurement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(WP </a:t>
                      </a:r>
                      <a:r>
                        <a:rPr lang="en-US" sz="900" b="1" i="1" dirty="0" err="1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Resp</a:t>
                      </a:r>
                      <a:r>
                        <a:rPr lang="en-US" sz="900" b="1" i="1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:  A. Ballarino)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HTS tape (YBCO) development and production 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(Resp:TBC)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WP4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Technical follow-up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(WP </a:t>
                      </a:r>
                      <a:r>
                        <a:rPr lang="en-US" sz="900" b="1" i="1" dirty="0" err="1" smtClean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Resp:CEA</a:t>
                      </a:r>
                      <a:r>
                        <a:rPr lang="en-US" sz="900" b="1" i="1" dirty="0" smtClean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)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Cryostat design, coils/magnets  integration, test facility setup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900" i="1" dirty="0" err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Resp</a:t>
                      </a:r>
                      <a:r>
                        <a:rPr lang="en-US" sz="9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: V. Parma)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Engineering and coil fabrication version A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000" i="1" dirty="0" err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Resp:TBC</a:t>
                      </a:r>
                      <a:r>
                        <a:rPr lang="en-US" sz="10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)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Engineering and coil fabrication version B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000" i="1" dirty="0" err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Resp:TBC</a:t>
                      </a:r>
                      <a:r>
                        <a:rPr lang="en-US" sz="1000" i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)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WP5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Prototypes tests.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solidFill>
                            <a:srgbClr val="FF00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(WP Resp: M. Bajko)</a:t>
                      </a:r>
                      <a:endParaRPr lang="en-GB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GB" sz="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55" marR="23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87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Project organization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5217" y="6540235"/>
            <a:ext cx="1868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L. </a:t>
            </a:r>
            <a:r>
              <a:rPr lang="en-US" sz="1100" b="1" dirty="0" err="1" smtClean="0"/>
              <a:t>Quettier</a:t>
            </a:r>
            <a:endParaRPr lang="en-US" sz="11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1052736"/>
            <a:ext cx="58588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each WP: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Describe sub-tasks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Define HR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Delivrables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7" t="9428" r="66959" b="9076"/>
          <a:stretch/>
        </p:blipFill>
        <p:spPr bwMode="auto">
          <a:xfrm rot="10800000" flipH="1" flipV="1">
            <a:off x="3563888" y="1285689"/>
            <a:ext cx="4861744" cy="4637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999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Risk assessment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5217" y="6540235"/>
            <a:ext cx="1868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L. </a:t>
            </a:r>
            <a:r>
              <a:rPr lang="en-US" sz="1100" b="1" dirty="0" err="1" smtClean="0"/>
              <a:t>Quettier</a:t>
            </a:r>
            <a:endParaRPr lang="en-US" sz="11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1052736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Risk assessment for </a:t>
            </a:r>
            <a:r>
              <a:rPr lang="en-US" dirty="0"/>
              <a:t>each WP: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220207"/>
              </p:ext>
            </p:extLst>
          </p:nvPr>
        </p:nvGraphicFramePr>
        <p:xfrm>
          <a:off x="539552" y="2132856"/>
          <a:ext cx="725067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742"/>
                <a:gridCol w="2167526"/>
                <a:gridCol w="1450134"/>
                <a:gridCol w="1450134"/>
                <a:gridCol w="145013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Potential risk or failure mode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Severity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probability of occurrence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mitigation measures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WP1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753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1600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/>
          <p:cNvSpPr/>
          <p:nvPr/>
        </p:nvSpPr>
        <p:spPr>
          <a:xfrm>
            <a:off x="6618375" y="5449802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Rectangle 9"/>
          <p:cNvSpPr/>
          <p:nvPr/>
        </p:nvSpPr>
        <p:spPr>
          <a:xfrm>
            <a:off x="5530547" y="5441295"/>
            <a:ext cx="810645" cy="1286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7" name="Rectangle 116"/>
          <p:cNvSpPr/>
          <p:nvPr/>
        </p:nvSpPr>
        <p:spPr>
          <a:xfrm>
            <a:off x="6230548" y="5702824"/>
            <a:ext cx="479775" cy="1103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395536" y="1268760"/>
            <a:ext cx="842493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FET-OPEN proposal for a HTS fast cycled magnet for Energy Efficiency and Operational Flexibility</a:t>
            </a:r>
          </a:p>
          <a:p>
            <a:pPr algn="ctr"/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95536" y="2334338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Motivations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SC magnets are the choice of reference </a:t>
            </a:r>
            <a:r>
              <a:rPr lang="en-GB" sz="1600" dirty="0" smtClean="0"/>
              <a:t>to generate </a:t>
            </a:r>
            <a:r>
              <a:rPr lang="en-GB" sz="1600" b="1" dirty="0">
                <a:solidFill>
                  <a:srgbClr val="FF0000"/>
                </a:solidFill>
              </a:rPr>
              <a:t>high magnetic fields (above 2 T)</a:t>
            </a:r>
            <a:r>
              <a:rPr lang="en-GB" sz="1600" dirty="0"/>
              <a:t>, in </a:t>
            </a:r>
            <a:r>
              <a:rPr lang="en-GB" sz="1600" dirty="0" smtClean="0"/>
              <a:t>a range </a:t>
            </a:r>
            <a:r>
              <a:rPr lang="en-GB" sz="1600" dirty="0"/>
              <a:t>where NC magnets are </a:t>
            </a:r>
            <a:r>
              <a:rPr lang="en-GB" sz="1600" dirty="0" smtClean="0"/>
              <a:t>neither </a:t>
            </a:r>
            <a:r>
              <a:rPr lang="en-US" sz="1600" dirty="0" smtClean="0"/>
              <a:t>economic</a:t>
            </a:r>
            <a:r>
              <a:rPr lang="en-US" sz="1600" dirty="0"/>
              <a:t>, nor technologically </a:t>
            </a:r>
            <a:r>
              <a:rPr lang="en-US" sz="1600" dirty="0" smtClean="0"/>
              <a:t>viable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Compared with NC magnets, </a:t>
            </a:r>
            <a:r>
              <a:rPr lang="en-GB" sz="1600" b="1" dirty="0" smtClean="0"/>
              <a:t>SC </a:t>
            </a:r>
            <a:r>
              <a:rPr lang="en-GB" sz="1600" b="1" dirty="0"/>
              <a:t>magnets</a:t>
            </a:r>
            <a:r>
              <a:rPr lang="en-GB" sz="1600" dirty="0"/>
              <a:t> can </a:t>
            </a:r>
            <a:r>
              <a:rPr lang="en-GB" sz="1600" dirty="0" smtClean="0"/>
              <a:t>provide </a:t>
            </a:r>
            <a:r>
              <a:rPr lang="en-GB" sz="1600" b="1" dirty="0" smtClean="0">
                <a:solidFill>
                  <a:srgbClr val="FF0000"/>
                </a:solidFill>
              </a:rPr>
              <a:t>at </a:t>
            </a:r>
            <a:r>
              <a:rPr lang="en-GB" sz="1600" b="1" dirty="0">
                <a:solidFill>
                  <a:srgbClr val="FF0000"/>
                </a:solidFill>
              </a:rPr>
              <a:t>low field (up to 2 T)</a:t>
            </a:r>
            <a:r>
              <a:rPr lang="en-GB" sz="1600" b="1" dirty="0"/>
              <a:t> </a:t>
            </a:r>
            <a:r>
              <a:rPr lang="en-GB" sz="1600" b="1" dirty="0" smtClean="0"/>
              <a:t>better </a:t>
            </a:r>
            <a:r>
              <a:rPr lang="en-GB" sz="1600" b="1" dirty="0"/>
              <a:t>wall-plug efficiency </a:t>
            </a:r>
            <a:r>
              <a:rPr lang="en-GB" sz="1600" dirty="0"/>
              <a:t>(lower </a:t>
            </a:r>
            <a:r>
              <a:rPr lang="en-GB" sz="1600" dirty="0" smtClean="0"/>
              <a:t>power consumption</a:t>
            </a:r>
            <a:r>
              <a:rPr lang="en-GB" sz="1600" dirty="0"/>
              <a:t>), </a:t>
            </a:r>
            <a:r>
              <a:rPr lang="en-GB" sz="1600" b="1" dirty="0"/>
              <a:t>increased design options </a:t>
            </a:r>
            <a:r>
              <a:rPr lang="en-GB" sz="1600" dirty="0"/>
              <a:t>(</a:t>
            </a:r>
            <a:r>
              <a:rPr lang="en-GB" sz="1600" dirty="0" smtClean="0"/>
              <a:t>gap width</a:t>
            </a:r>
            <a:r>
              <a:rPr lang="en-GB" sz="1600" dirty="0"/>
              <a:t>) and </a:t>
            </a:r>
            <a:r>
              <a:rPr lang="en-GB" sz="1600" b="1" dirty="0"/>
              <a:t>increased operational </a:t>
            </a:r>
            <a:r>
              <a:rPr lang="en-GB" sz="1600" b="1" dirty="0" smtClean="0"/>
              <a:t>flexibility </a:t>
            </a:r>
            <a:r>
              <a:rPr lang="en-GB" sz="1600" dirty="0" smtClean="0"/>
              <a:t>(steady </a:t>
            </a:r>
            <a:r>
              <a:rPr lang="en-GB" sz="1600" dirty="0"/>
              <a:t>state operation</a:t>
            </a:r>
            <a:r>
              <a:rPr lang="en-GB" sz="16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 </a:t>
            </a:r>
            <a:r>
              <a:rPr lang="en-GB" sz="1600" b="1" dirty="0"/>
              <a:t>superconducting magnet will be </a:t>
            </a:r>
            <a:r>
              <a:rPr lang="en-GB" sz="1600" b="1" dirty="0" smtClean="0"/>
              <a:t>competitive a</a:t>
            </a:r>
            <a:r>
              <a:rPr lang="en-GB" sz="1600" b="1" dirty="0" smtClean="0"/>
              <a:t>t </a:t>
            </a:r>
            <a:r>
              <a:rPr lang="en-GB" sz="1600" b="1" dirty="0"/>
              <a:t>low field (up to 2 T) </a:t>
            </a:r>
            <a:r>
              <a:rPr lang="en-GB" sz="1600" dirty="0" smtClean="0"/>
              <a:t>if </a:t>
            </a:r>
            <a:r>
              <a:rPr lang="en-GB" sz="1600" dirty="0" smtClean="0"/>
              <a:t>we </a:t>
            </a:r>
            <a:r>
              <a:rPr lang="en-GB" sz="1600" dirty="0" smtClean="0"/>
              <a:t>decrease the </a:t>
            </a:r>
            <a:r>
              <a:rPr lang="en-GB" sz="1600" dirty="0"/>
              <a:t>wall-plug power per unit magnet </a:t>
            </a:r>
            <a:r>
              <a:rPr lang="en-GB" sz="1600" dirty="0" smtClean="0"/>
              <a:t>length </a:t>
            </a:r>
            <a:r>
              <a:rPr lang="en-GB" sz="1600" b="1" dirty="0" smtClean="0"/>
              <a:t>by a factor 10 times compared </a:t>
            </a:r>
            <a:r>
              <a:rPr lang="en-GB" sz="1600" b="1" dirty="0"/>
              <a:t>with a NC </a:t>
            </a:r>
            <a:r>
              <a:rPr lang="en-GB" sz="1600" b="1" dirty="0" smtClean="0"/>
              <a:t>magnet. One can achieve this by: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Operating </a:t>
            </a:r>
            <a:r>
              <a:rPr lang="en-US" sz="1600" b="1" dirty="0" smtClean="0">
                <a:solidFill>
                  <a:srgbClr val="FF0000"/>
                </a:solidFill>
              </a:rPr>
              <a:t>the magnet between 65 to 77K (Nitrogen)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Using a low losses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HTS cable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5217" y="6540235"/>
            <a:ext cx="1868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L. </a:t>
            </a:r>
            <a:r>
              <a:rPr lang="en-US" sz="1100" b="1" dirty="0" err="1" smtClean="0"/>
              <a:t>Quettier</a:t>
            </a:r>
            <a:endParaRPr lang="en-US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26064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EE-FCM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55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_powerpoint_CEA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8913</TotalTime>
  <Words>797</Words>
  <Application>Microsoft Office PowerPoint</Application>
  <PresentationFormat>On-screen Show (4:3)</PresentationFormat>
  <Paragraphs>201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Mod_powerpoint_CEA_Irfu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Lionel QUETTIER</dc:creator>
  <cp:lastModifiedBy>Lionel QUETTIER</cp:lastModifiedBy>
  <cp:revision>249</cp:revision>
  <dcterms:created xsi:type="dcterms:W3CDTF">2015-03-13T07:55:11Z</dcterms:created>
  <dcterms:modified xsi:type="dcterms:W3CDTF">2015-06-30T07:23:02Z</dcterms:modified>
</cp:coreProperties>
</file>