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xls" ContentType="application/vnd.ms-exce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24"/>
  </p:notesMasterIdLst>
  <p:handoutMasterIdLst>
    <p:handoutMasterId r:id="rId25"/>
  </p:handoutMasterIdLst>
  <p:sldIdLst>
    <p:sldId id="294" r:id="rId2"/>
    <p:sldId id="275" r:id="rId3"/>
    <p:sldId id="303" r:id="rId4"/>
    <p:sldId id="306" r:id="rId5"/>
    <p:sldId id="308" r:id="rId6"/>
    <p:sldId id="304" r:id="rId7"/>
    <p:sldId id="298" r:id="rId8"/>
    <p:sldId id="297" r:id="rId9"/>
    <p:sldId id="309" r:id="rId10"/>
    <p:sldId id="310" r:id="rId11"/>
    <p:sldId id="311" r:id="rId12"/>
    <p:sldId id="314" r:id="rId13"/>
    <p:sldId id="313" r:id="rId14"/>
    <p:sldId id="315" r:id="rId15"/>
    <p:sldId id="305" r:id="rId16"/>
    <p:sldId id="321" r:id="rId17"/>
    <p:sldId id="316" r:id="rId18"/>
    <p:sldId id="317" r:id="rId19"/>
    <p:sldId id="319" r:id="rId20"/>
    <p:sldId id="320" r:id="rId21"/>
    <p:sldId id="322" r:id="rId22"/>
    <p:sldId id="301" r:id="rId2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142">
          <p15:clr>
            <a:srgbClr val="A4A3A4"/>
          </p15:clr>
        </p15:guide>
        <p15:guide id="2" orient="horz" pos="4027">
          <p15:clr>
            <a:srgbClr val="A4A3A4"/>
          </p15:clr>
        </p15:guide>
        <p15:guide id="3" orient="horz" pos="1698">
          <p15:clr>
            <a:srgbClr val="A4A3A4"/>
          </p15:clr>
        </p15:guide>
        <p15:guide id="4" orient="horz" pos="152">
          <p15:clr>
            <a:srgbClr val="A4A3A4"/>
          </p15:clr>
        </p15:guide>
        <p15:guide id="5" orient="horz" pos="2790">
          <p15:clr>
            <a:srgbClr val="A4A3A4"/>
          </p15:clr>
        </p15:guide>
        <p15:guide id="6" orient="horz" pos="604">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50504E"/>
    <a:srgbClr val="4E4E4E"/>
    <a:srgbClr val="404040"/>
    <a:srgbClr val="004C97"/>
    <a:srgbClr val="63666A"/>
    <a:srgbClr val="99D6EA"/>
    <a:srgbClr val="A7A8AA"/>
    <a:srgbClr val="003087"/>
    <a:srgbClr val="0F2D6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08" autoAdjust="0"/>
    <p:restoredTop sz="97319"/>
  </p:normalViewPr>
  <p:slideViewPr>
    <p:cSldViewPr snapToGrid="0" snapToObjects="1" showGuides="1">
      <p:cViewPr varScale="1">
        <p:scale>
          <a:sx n="110" d="100"/>
          <a:sy n="110" d="100"/>
        </p:scale>
        <p:origin x="440" y="184"/>
      </p:cViewPr>
      <p:guideLst>
        <p:guide orient="horz" pos="4142"/>
        <p:guide orient="horz" pos="4027"/>
        <p:guide orient="horz" pos="1698"/>
        <p:guide orient="horz" pos="152"/>
        <p:guide orient="horz" pos="2790"/>
        <p:guide orient="horz" pos="604"/>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3010089005893"/>
          <c:y val="0.0282524059492563"/>
          <c:w val="0.768731896049822"/>
          <c:h val="0.813151793525809"/>
        </c:manualLayout>
      </c:layout>
      <c:scatterChart>
        <c:scatterStyle val="lineMarker"/>
        <c:varyColors val="0"/>
        <c:ser>
          <c:idx val="1"/>
          <c:order val="0"/>
          <c:tx>
            <c:v>NbTi at 5T, 4.2 K </c:v>
          </c:tx>
          <c:spPr>
            <a:ln>
              <a:solidFill>
                <a:srgbClr val="C00000"/>
              </a:solidFill>
            </a:ln>
          </c:spPr>
          <c:marker>
            <c:symbol val="square"/>
            <c:size val="6"/>
            <c:spPr>
              <a:ln>
                <a:solidFill>
                  <a:srgbClr val="C00000"/>
                </a:solidFill>
              </a:ln>
            </c:spPr>
          </c:marker>
          <c:xVal>
            <c:numRef>
              <c:f>'SC strands'!$D$6:$D$10</c:f>
              <c:numCache>
                <c:formatCode>General</c:formatCode>
                <c:ptCount val="5"/>
                <c:pt idx="0">
                  <c:v>1975.0</c:v>
                </c:pt>
                <c:pt idx="1">
                  <c:v>1980.0</c:v>
                </c:pt>
                <c:pt idx="2">
                  <c:v>1985.0</c:v>
                </c:pt>
                <c:pt idx="3">
                  <c:v>1990.0</c:v>
                </c:pt>
                <c:pt idx="4">
                  <c:v>2007.0</c:v>
                </c:pt>
              </c:numCache>
            </c:numRef>
          </c:xVal>
          <c:yVal>
            <c:numRef>
              <c:f>'SC strands'!$F$6:$F$10</c:f>
              <c:numCache>
                <c:formatCode>General</c:formatCode>
                <c:ptCount val="5"/>
                <c:pt idx="1">
                  <c:v>720.0</c:v>
                </c:pt>
                <c:pt idx="2">
                  <c:v>1140.0</c:v>
                </c:pt>
                <c:pt idx="3">
                  <c:v>1200.0</c:v>
                </c:pt>
                <c:pt idx="4">
                  <c:v>1300.0</c:v>
                </c:pt>
              </c:numCache>
            </c:numRef>
          </c:yVal>
          <c:smooth val="0"/>
        </c:ser>
        <c:ser>
          <c:idx val="3"/>
          <c:order val="1"/>
          <c:tx>
            <c:v>Nb3Sn at 12T, 4.2K</c:v>
          </c:tx>
          <c:spPr>
            <a:ln>
              <a:solidFill>
                <a:srgbClr val="7030A0"/>
              </a:solidFill>
            </a:ln>
          </c:spPr>
          <c:marker>
            <c:symbol val="triangle"/>
            <c:size val="6"/>
          </c:marker>
          <c:xVal>
            <c:numRef>
              <c:f>'SC strands'!$G$6:$G$12</c:f>
              <c:numCache>
                <c:formatCode>General</c:formatCode>
                <c:ptCount val="7"/>
                <c:pt idx="0">
                  <c:v>1984.0</c:v>
                </c:pt>
                <c:pt idx="1">
                  <c:v>1990.0</c:v>
                </c:pt>
                <c:pt idx="2">
                  <c:v>1992.0</c:v>
                </c:pt>
                <c:pt idx="3">
                  <c:v>1998.0</c:v>
                </c:pt>
                <c:pt idx="4">
                  <c:v>1999.0</c:v>
                </c:pt>
                <c:pt idx="5">
                  <c:v>2001.0</c:v>
                </c:pt>
                <c:pt idx="6">
                  <c:v>2005.0</c:v>
                </c:pt>
              </c:numCache>
            </c:numRef>
          </c:xVal>
          <c:yVal>
            <c:numRef>
              <c:f>'SC strands'!$I$6:$I$12</c:f>
              <c:numCache>
                <c:formatCode>General</c:formatCode>
                <c:ptCount val="7"/>
                <c:pt idx="3">
                  <c:v>630.4499999999999</c:v>
                </c:pt>
                <c:pt idx="4">
                  <c:v>990.0</c:v>
                </c:pt>
                <c:pt idx="5">
                  <c:v>1170.0</c:v>
                </c:pt>
                <c:pt idx="6">
                  <c:v>1350.0</c:v>
                </c:pt>
              </c:numCache>
            </c:numRef>
          </c:yVal>
          <c:smooth val="0"/>
        </c:ser>
        <c:ser>
          <c:idx val="0"/>
          <c:order val="2"/>
          <c:tx>
            <c:v>Bi2212 at 20T, 4.2K</c:v>
          </c:tx>
          <c:spPr>
            <a:ln w="25936">
              <a:solidFill>
                <a:srgbClr val="0070C0"/>
              </a:solidFill>
            </a:ln>
          </c:spPr>
          <c:xVal>
            <c:numRef>
              <c:f>'SC strands'!$N$6:$N$10</c:f>
              <c:numCache>
                <c:formatCode>General</c:formatCode>
                <c:ptCount val="5"/>
                <c:pt idx="0">
                  <c:v>2005.0</c:v>
                </c:pt>
                <c:pt idx="1">
                  <c:v>2008.0</c:v>
                </c:pt>
                <c:pt idx="2">
                  <c:v>2011.0</c:v>
                </c:pt>
                <c:pt idx="3">
                  <c:v>2013.0</c:v>
                </c:pt>
              </c:numCache>
            </c:numRef>
          </c:xVal>
          <c:yVal>
            <c:numRef>
              <c:f>'SC strands'!$P$6:$P$10</c:f>
              <c:numCache>
                <c:formatCode>General</c:formatCode>
                <c:ptCount val="5"/>
                <c:pt idx="1">
                  <c:v>448.28</c:v>
                </c:pt>
                <c:pt idx="2">
                  <c:v>600.0</c:v>
                </c:pt>
                <c:pt idx="3">
                  <c:v>800.0</c:v>
                </c:pt>
              </c:numCache>
            </c:numRef>
          </c:yVal>
          <c:smooth val="0"/>
        </c:ser>
        <c:dLbls>
          <c:showLegendKey val="0"/>
          <c:showVal val="0"/>
          <c:showCatName val="0"/>
          <c:showSerName val="0"/>
          <c:showPercent val="0"/>
          <c:showBubbleSize val="0"/>
        </c:dLbls>
        <c:axId val="-2082650576"/>
        <c:axId val="-2083399376"/>
      </c:scatterChart>
      <c:valAx>
        <c:axId val="-2082650576"/>
        <c:scaling>
          <c:orientation val="minMax"/>
        </c:scaling>
        <c:delete val="0"/>
        <c:axPos val="b"/>
        <c:title>
          <c:tx>
            <c:rich>
              <a:bodyPr/>
              <a:lstStyle/>
              <a:p>
                <a:pPr>
                  <a:defRPr sz="908" b="1" i="0" u="none" strike="noStrike" baseline="0">
                    <a:solidFill>
                      <a:srgbClr val="000000"/>
                    </a:solidFill>
                    <a:latin typeface="Calibri"/>
                    <a:ea typeface="Calibri"/>
                    <a:cs typeface="Calibri"/>
                  </a:defRPr>
                </a:pPr>
                <a:r>
                  <a:rPr lang="en-US"/>
                  <a:t>Year</a:t>
                </a:r>
              </a:p>
            </c:rich>
          </c:tx>
          <c:layout/>
          <c:overlay val="0"/>
        </c:title>
        <c:numFmt formatCode="General" sourceLinked="1"/>
        <c:majorTickMark val="out"/>
        <c:minorTickMark val="none"/>
        <c:tickLblPos val="nextTo"/>
        <c:txPr>
          <a:bodyPr rot="0" vert="horz"/>
          <a:lstStyle/>
          <a:p>
            <a:pPr>
              <a:defRPr sz="908" b="0" i="0" u="none" strike="noStrike" baseline="0">
                <a:solidFill>
                  <a:srgbClr val="000000"/>
                </a:solidFill>
                <a:latin typeface="Calibri"/>
                <a:ea typeface="Calibri"/>
                <a:cs typeface="Calibri"/>
              </a:defRPr>
            </a:pPr>
            <a:endParaRPr lang="en-US"/>
          </a:p>
        </c:txPr>
        <c:crossAx val="-2083399376"/>
        <c:crosses val="autoZero"/>
        <c:crossBetween val="midCat"/>
      </c:valAx>
      <c:valAx>
        <c:axId val="-2083399376"/>
        <c:scaling>
          <c:orientation val="minMax"/>
          <c:max val="1600.0"/>
          <c:min val="400.0"/>
        </c:scaling>
        <c:delete val="0"/>
        <c:axPos val="l"/>
        <c:title>
          <c:tx>
            <c:rich>
              <a:bodyPr/>
              <a:lstStyle/>
              <a:p>
                <a:pPr>
                  <a:defRPr sz="908" b="0" i="0" u="none" strike="noStrike" baseline="0">
                    <a:solidFill>
                      <a:srgbClr val="000000"/>
                    </a:solidFill>
                    <a:latin typeface="Arial"/>
                    <a:ea typeface="Arial"/>
                    <a:cs typeface="Arial"/>
                  </a:defRPr>
                </a:pPr>
                <a:r>
                  <a:rPr lang="en-US" sz="908" b="1" i="0" u="none" strike="noStrike" baseline="0">
                    <a:solidFill>
                      <a:srgbClr val="000000"/>
                    </a:solidFill>
                    <a:latin typeface="Calibri"/>
                  </a:rPr>
                  <a:t>J</a:t>
                </a:r>
                <a:r>
                  <a:rPr lang="en-US" sz="908" b="1" i="0" u="none" strike="noStrike" baseline="-25000">
                    <a:solidFill>
                      <a:srgbClr val="000000"/>
                    </a:solidFill>
                    <a:latin typeface="Calibri"/>
                  </a:rPr>
                  <a:t>e</a:t>
                </a:r>
                <a:r>
                  <a:rPr lang="en-US" sz="908" b="1" i="0" u="none" strike="noStrike" baseline="0">
                    <a:solidFill>
                      <a:srgbClr val="000000"/>
                    </a:solidFill>
                    <a:latin typeface="Calibri"/>
                  </a:rPr>
                  <a:t> (A/mm</a:t>
                </a:r>
                <a:r>
                  <a:rPr lang="en-US" sz="908" b="1" i="0" u="none" strike="noStrike" baseline="30000">
                    <a:solidFill>
                      <a:srgbClr val="000000"/>
                    </a:solidFill>
                    <a:latin typeface="Calibri"/>
                  </a:rPr>
                  <a:t>2</a:t>
                </a:r>
                <a:r>
                  <a:rPr lang="en-US" sz="908" b="1" i="0" u="none" strike="noStrike" baseline="0">
                    <a:solidFill>
                      <a:srgbClr val="000000"/>
                    </a:solidFill>
                    <a:latin typeface="Calibri"/>
                  </a:rPr>
                  <a:t>)</a:t>
                </a:r>
              </a:p>
            </c:rich>
          </c:tx>
          <c:layout>
            <c:manualLayout>
              <c:xMode val="edge"/>
              <c:yMode val="edge"/>
              <c:x val="0.00306506932032269"/>
              <c:y val="0.300198673082531"/>
            </c:manualLayout>
          </c:layout>
          <c:overlay val="0"/>
        </c:title>
        <c:numFmt formatCode="General" sourceLinked="1"/>
        <c:majorTickMark val="out"/>
        <c:minorTickMark val="none"/>
        <c:tickLblPos val="nextTo"/>
        <c:crossAx val="-2082650576"/>
        <c:crosses val="autoZero"/>
        <c:crossBetween val="midCat"/>
        <c:majorUnit val="200.0"/>
      </c:valAx>
      <c:spPr>
        <a:ln>
          <a:solidFill>
            <a:schemeClr val="tx1"/>
          </a:solidFill>
        </a:ln>
      </c:spPr>
    </c:plotArea>
    <c:legend>
      <c:legendPos val="r"/>
      <c:layout>
        <c:manualLayout>
          <c:xMode val="edge"/>
          <c:yMode val="edge"/>
          <c:x val="0.160919540229885"/>
          <c:y val="0.041522491349481"/>
          <c:w val="0.431803798185745"/>
          <c:h val="0.198132089349257"/>
        </c:manualLayout>
      </c:layout>
      <c:overlay val="0"/>
      <c:txPr>
        <a:bodyPr/>
        <a:lstStyle/>
        <a:p>
          <a:pPr>
            <a:defRPr sz="800"/>
          </a:pPr>
          <a:endParaRPr lang="en-US"/>
        </a:p>
      </c:txPr>
    </c:legend>
    <c:plotVisOnly val="1"/>
    <c:dispBlanksAs val="gap"/>
    <c:showDLblsOverMax val="0"/>
  </c:chart>
  <c:spPr>
    <a:ln>
      <a:noFill/>
    </a:ln>
  </c:sp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drawings/drawing1.xml><?xml version="1.0" encoding="utf-8"?>
<c:userShapes xmlns:c="http://schemas.openxmlformats.org/drawingml/2006/chart">
  <cdr:relSizeAnchor xmlns:cdr="http://schemas.openxmlformats.org/drawingml/2006/chartDrawing">
    <cdr:from>
      <cdr:x>0.15699</cdr:x>
      <cdr:y>0.43312</cdr:y>
    </cdr:from>
    <cdr:to>
      <cdr:x>0.94564</cdr:x>
      <cdr:y>0.43312</cdr:y>
    </cdr:to>
    <cdr:cxnSp macro="">
      <cdr:nvCxnSpPr>
        <cdr:cNvPr id="3" name="Straight Connector 2"/>
        <cdr:cNvCxnSpPr/>
      </cdr:nvCxnSpPr>
      <cdr:spPr>
        <a:xfrm xmlns:a="http://schemas.openxmlformats.org/drawingml/2006/main">
          <a:off x="631825" y="1187450"/>
          <a:ext cx="329565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0.83027</cdr:x>
      <cdr:y>0.38995</cdr:y>
    </cdr:from>
    <cdr:to>
      <cdr:x>0.86247</cdr:x>
      <cdr:y>0.51427</cdr:y>
    </cdr:to>
    <cdr:sp macro="" textlink="">
      <cdr:nvSpPr>
        <cdr:cNvPr id="4" name="Up Arrow 3"/>
        <cdr:cNvSpPr/>
      </cdr:nvSpPr>
      <cdr:spPr>
        <a:xfrm xmlns:a="http://schemas.openxmlformats.org/drawingml/2006/main">
          <a:off x="3113105" y="1007852"/>
          <a:ext cx="120763" cy="321336"/>
        </a:xfrm>
        <a:prstGeom xmlns:a="http://schemas.openxmlformats.org/drawingml/2006/main" prst="up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8/3/16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8/3/16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a:t>
            </a:fld>
            <a:endParaRPr lang="en-US"/>
          </a:p>
        </p:txBody>
      </p:sp>
    </p:spTree>
    <p:extLst>
      <p:ext uri="{BB962C8B-B14F-4D97-AF65-F5344CB8AC3E}">
        <p14:creationId xmlns:p14="http://schemas.microsoft.com/office/powerpoint/2010/main" val="791631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11</a:t>
            </a:fld>
            <a:endParaRPr lang="en-US"/>
          </a:p>
        </p:txBody>
      </p:sp>
    </p:spTree>
    <p:extLst>
      <p:ext uri="{BB962C8B-B14F-4D97-AF65-F5344CB8AC3E}">
        <p14:creationId xmlns:p14="http://schemas.microsoft.com/office/powerpoint/2010/main" val="1589672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12</a:t>
            </a:fld>
            <a:endParaRPr lang="en-US"/>
          </a:p>
        </p:txBody>
      </p:sp>
    </p:spTree>
    <p:extLst>
      <p:ext uri="{BB962C8B-B14F-4D97-AF65-F5344CB8AC3E}">
        <p14:creationId xmlns:p14="http://schemas.microsoft.com/office/powerpoint/2010/main" val="321340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13</a:t>
            </a:fld>
            <a:endParaRPr lang="en-US"/>
          </a:p>
        </p:txBody>
      </p:sp>
    </p:spTree>
    <p:extLst>
      <p:ext uri="{BB962C8B-B14F-4D97-AF65-F5344CB8AC3E}">
        <p14:creationId xmlns:p14="http://schemas.microsoft.com/office/powerpoint/2010/main" val="1217572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14</a:t>
            </a:fld>
            <a:endParaRPr lang="en-US"/>
          </a:p>
        </p:txBody>
      </p:sp>
    </p:spTree>
    <p:extLst>
      <p:ext uri="{BB962C8B-B14F-4D97-AF65-F5344CB8AC3E}">
        <p14:creationId xmlns:p14="http://schemas.microsoft.com/office/powerpoint/2010/main" val="2022951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15</a:t>
            </a:fld>
            <a:endParaRPr lang="en-US"/>
          </a:p>
        </p:txBody>
      </p:sp>
    </p:spTree>
    <p:extLst>
      <p:ext uri="{BB962C8B-B14F-4D97-AF65-F5344CB8AC3E}">
        <p14:creationId xmlns:p14="http://schemas.microsoft.com/office/powerpoint/2010/main" val="1089289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17</a:t>
            </a:fld>
            <a:endParaRPr lang="en-US"/>
          </a:p>
        </p:txBody>
      </p:sp>
    </p:spTree>
    <p:extLst>
      <p:ext uri="{BB962C8B-B14F-4D97-AF65-F5344CB8AC3E}">
        <p14:creationId xmlns:p14="http://schemas.microsoft.com/office/powerpoint/2010/main" val="77748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18</a:t>
            </a:fld>
            <a:endParaRPr lang="en-US"/>
          </a:p>
        </p:txBody>
      </p:sp>
    </p:spTree>
    <p:extLst>
      <p:ext uri="{BB962C8B-B14F-4D97-AF65-F5344CB8AC3E}">
        <p14:creationId xmlns:p14="http://schemas.microsoft.com/office/powerpoint/2010/main" val="1326555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22</a:t>
            </a:fld>
            <a:endParaRPr lang="en-US"/>
          </a:p>
        </p:txBody>
      </p:sp>
    </p:spTree>
    <p:extLst>
      <p:ext uri="{BB962C8B-B14F-4D97-AF65-F5344CB8AC3E}">
        <p14:creationId xmlns:p14="http://schemas.microsoft.com/office/powerpoint/2010/main" val="111798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a:t>
            </a:fld>
            <a:endParaRPr lang="en-US"/>
          </a:p>
        </p:txBody>
      </p:sp>
    </p:spTree>
    <p:extLst>
      <p:ext uri="{BB962C8B-B14F-4D97-AF65-F5344CB8AC3E}">
        <p14:creationId xmlns:p14="http://schemas.microsoft.com/office/powerpoint/2010/main" val="772689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4</a:t>
            </a:fld>
            <a:endParaRPr lang="en-US"/>
          </a:p>
        </p:txBody>
      </p:sp>
    </p:spTree>
    <p:extLst>
      <p:ext uri="{BB962C8B-B14F-4D97-AF65-F5344CB8AC3E}">
        <p14:creationId xmlns:p14="http://schemas.microsoft.com/office/powerpoint/2010/main" val="774935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5</a:t>
            </a:fld>
            <a:endParaRPr lang="en-US"/>
          </a:p>
        </p:txBody>
      </p:sp>
    </p:spTree>
    <p:extLst>
      <p:ext uri="{BB962C8B-B14F-4D97-AF65-F5344CB8AC3E}">
        <p14:creationId xmlns:p14="http://schemas.microsoft.com/office/powerpoint/2010/main" val="131704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6</a:t>
            </a:fld>
            <a:endParaRPr lang="en-US"/>
          </a:p>
        </p:txBody>
      </p:sp>
    </p:spTree>
    <p:extLst>
      <p:ext uri="{BB962C8B-B14F-4D97-AF65-F5344CB8AC3E}">
        <p14:creationId xmlns:p14="http://schemas.microsoft.com/office/powerpoint/2010/main" val="703476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7</a:t>
            </a:fld>
            <a:endParaRPr lang="en-US"/>
          </a:p>
        </p:txBody>
      </p:sp>
    </p:spTree>
    <p:extLst>
      <p:ext uri="{BB962C8B-B14F-4D97-AF65-F5344CB8AC3E}">
        <p14:creationId xmlns:p14="http://schemas.microsoft.com/office/powerpoint/2010/main" val="97742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8</a:t>
            </a:fld>
            <a:endParaRPr lang="en-US"/>
          </a:p>
        </p:txBody>
      </p:sp>
    </p:spTree>
    <p:extLst>
      <p:ext uri="{BB962C8B-B14F-4D97-AF65-F5344CB8AC3E}">
        <p14:creationId xmlns:p14="http://schemas.microsoft.com/office/powerpoint/2010/main" val="1439135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9</a:t>
            </a:fld>
            <a:endParaRPr lang="en-US"/>
          </a:p>
        </p:txBody>
      </p:sp>
    </p:spTree>
    <p:extLst>
      <p:ext uri="{BB962C8B-B14F-4D97-AF65-F5344CB8AC3E}">
        <p14:creationId xmlns:p14="http://schemas.microsoft.com/office/powerpoint/2010/main" val="1834696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10</a:t>
            </a:fld>
            <a:endParaRPr lang="en-US"/>
          </a:p>
        </p:txBody>
      </p:sp>
    </p:spTree>
    <p:extLst>
      <p:ext uri="{BB962C8B-B14F-4D97-AF65-F5344CB8AC3E}">
        <p14:creationId xmlns:p14="http://schemas.microsoft.com/office/powerpoint/2010/main" val="28196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smtClean="0"/>
              <a:t>Click to 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smtClean="0"/>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smtClean="0"/>
              <a:t>8/4/16</a:t>
            </a:r>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smtClean="0"/>
              <a:t>S. Belomestnykh | SC technology for future HEP particle acceleratots</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smtClean="0"/>
              <a:t>8/4/16</a:t>
            </a:r>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smtClean="0"/>
              <a:t>S. Belomestnykh | SC technology for future HEP particle acceleratots</a:t>
            </a: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r>
              <a:rPr lang="en-US" smtClean="0"/>
              <a:t>8/4/16</a:t>
            </a:r>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r>
              <a:rPr lang="en-US" smtClean="0"/>
              <a:t>S. Belomestnykh | SC technology for future HEP particle acceleratots</a:t>
            </a: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smtClean="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smtClean="0"/>
              <a:t>8/4/16</a:t>
            </a:r>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smtClean="0"/>
              <a:t>S. Belomestnykh | SC technology for future HEP particle acceleratots</a:t>
            </a: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r>
              <a:rPr lang="en-US" smtClean="0"/>
              <a:t>8/4/16</a:t>
            </a:r>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US" smtClean="0"/>
              <a:t>Drag picture to placeholder or click icon to add</a:t>
            </a:r>
            <a:endParaRPr lang="en-US"/>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8/4/16</a:t>
            </a:r>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z="1200"/>
            </a:lvl1pPr>
          </a:lstStyle>
          <a:p>
            <a:r>
              <a:rPr lang="en-US" altLang="en-US" smtClean="0"/>
              <a:t>8/4/16</a:t>
            </a:r>
            <a:endParaRPr lang="en-US" altLang="en-US"/>
          </a:p>
        </p:txBody>
      </p:sp>
      <p:sp>
        <p:nvSpPr>
          <p:cNvPr id="5" name="Footer Placeholder 4"/>
          <p:cNvSpPr>
            <a:spLocks noGrp="1"/>
          </p:cNvSpPr>
          <p:nvPr>
            <p:ph type="ftr" sz="quarter" idx="11"/>
          </p:nvPr>
        </p:nvSpPr>
        <p:spPr/>
        <p:txBody>
          <a:bodyPr/>
          <a:lstStyle>
            <a:lvl1pPr>
              <a:defRPr sz="1200" dirty="0" smtClean="0">
                <a:solidFill>
                  <a:srgbClr val="004C97"/>
                </a:solidFill>
              </a:defRPr>
            </a:lvl1pPr>
          </a:lstStyle>
          <a:p>
            <a:pPr>
              <a:defRPr/>
            </a:pPr>
            <a:r>
              <a:rPr lang="en-US" smtClean="0"/>
              <a:t>S. Belomestnykh | SC technology for future HEP particle acceleratots</a:t>
            </a:r>
            <a:endParaRPr lang="en-US" b="1"/>
          </a:p>
        </p:txBody>
      </p:sp>
      <p:sp>
        <p:nvSpPr>
          <p:cNvPr id="6" name="Slide Number Placeholder 5"/>
          <p:cNvSpPr>
            <a:spLocks noGrp="1"/>
          </p:cNvSpPr>
          <p:nvPr>
            <p:ph type="sldNum" sz="quarter" idx="12"/>
          </p:nvPr>
        </p:nvSpPr>
        <p:spPr/>
        <p:txBody>
          <a:bodyPr/>
          <a:lstStyle>
            <a:lvl1pPr>
              <a:defRPr sz="1200"/>
            </a:lvl1pPr>
          </a:lstStyle>
          <a:p>
            <a:fld id="{52E9C158-AEF1-41A2-A6CE-6F0BAB305EFD}" type="slidenum">
              <a:rPr lang="en-US" altLang="en-US"/>
              <a:pPr/>
              <a:t>‹#›</a:t>
            </a:fld>
            <a:endParaRPr lang="en-US" altLang="en-US" dirty="0"/>
          </a:p>
        </p:txBody>
      </p:sp>
    </p:spTree>
    <p:extLst>
      <p:ext uri="{BB962C8B-B14F-4D97-AF65-F5344CB8AC3E}">
        <p14:creationId xmlns:p14="http://schemas.microsoft.com/office/powerpoint/2010/main" val="18685565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smtClean="0"/>
              <a:t>8/4/16</a:t>
            </a:r>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smtClean="0"/>
              <a:t>S. Belomestnykh | SC technology for future HEP particle acceleratots</a:t>
            </a: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 id="2147484123" r:id="rId8"/>
  </p:sldLayoutIdLst>
  <p:timing>
    <p:tnLst>
      <p:par>
        <p:cTn id="1" dur="indefinite" restart="never" nodeType="tmRoot"/>
      </p:par>
    </p:tnLst>
  </p:timing>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7.xml.rels><?xml version="1.0" encoding="UTF-8" standalone="yes"?>
<Relationships xmlns="http://schemas.openxmlformats.org/package/2006/relationships"><Relationship Id="rId11" Type="http://schemas.openxmlformats.org/officeDocument/2006/relationships/image" Target="../media/image31.png"/><Relationship Id="rId12" Type="http://schemas.openxmlformats.org/officeDocument/2006/relationships/image" Target="../media/image32.png"/><Relationship Id="rId13" Type="http://schemas.openxmlformats.org/officeDocument/2006/relationships/image" Target="../media/image33.png"/><Relationship Id="rId14" Type="http://schemas.openxmlformats.org/officeDocument/2006/relationships/image" Target="../media/image34.png"/><Relationship Id="rId15" Type="http://schemas.openxmlformats.org/officeDocument/2006/relationships/image" Target="../media/image35.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15.xml"/><Relationship Id="rId4" Type="http://schemas.openxmlformats.org/officeDocument/2006/relationships/oleObject" Target="../embeddings/Microsoft_Excel_97_-_2004_Worksheet1.xls"/><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8" Type="http://schemas.openxmlformats.org/officeDocument/2006/relationships/image" Target="../media/image28.png"/><Relationship Id="rId9" Type="http://schemas.openxmlformats.org/officeDocument/2006/relationships/image" Target="../media/image29.png"/><Relationship Id="rId10"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5" Type="http://schemas.openxmlformats.org/officeDocument/2006/relationships/image" Target="../media/image38.emf"/><Relationship Id="rId6" Type="http://schemas.openxmlformats.org/officeDocument/2006/relationships/image" Target="../media/image39.emf"/><Relationship Id="rId7"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1.emf"/><Relationship Id="rId3" Type="http://schemas.openxmlformats.org/officeDocument/2006/relationships/image" Target="../media/image42.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44.jpeg"/><Relationship Id="rId5" Type="http://schemas.openxmlformats.org/officeDocument/2006/relationships/image" Target="../media/image45.png"/><Relationship Id="rId6" Type="http://schemas.openxmlformats.org/officeDocument/2006/relationships/image" Target="../media/image46.jpeg"/><Relationship Id="rId7" Type="http://schemas.openxmlformats.org/officeDocument/2006/relationships/image" Target="../media/image47.png"/><Relationship Id="rId8" Type="http://schemas.openxmlformats.org/officeDocument/2006/relationships/image" Target="../media/image48.jpeg"/><Relationship Id="rId9" Type="http://schemas.openxmlformats.org/officeDocument/2006/relationships/image" Target="../media/image49.png"/><Relationship Id="rId1" Type="http://schemas.openxmlformats.org/officeDocument/2006/relationships/slideLayout" Target="../slideLayouts/slideLayout8.xml"/><Relationship Id="rId2" Type="http://schemas.openxmlformats.org/officeDocument/2006/relationships/image" Target="../media/image4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0.emf"/><Relationship Id="rId3" Type="http://schemas.openxmlformats.org/officeDocument/2006/relationships/image" Target="../media/image5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1924" y="5045612"/>
            <a:ext cx="8499231" cy="1390219"/>
          </a:xfrm>
        </p:spPr>
        <p:txBody>
          <a:bodyPr/>
          <a:lstStyle/>
          <a:p>
            <a:r>
              <a:rPr lang="en-US" dirty="0" smtClean="0"/>
              <a:t>Sergey Belomestnykh</a:t>
            </a:r>
            <a:r>
              <a:rPr lang="en-US" dirty="0"/>
              <a:t>	</a:t>
            </a:r>
          </a:p>
          <a:p>
            <a:r>
              <a:rPr lang="en-US" dirty="0" smtClean="0"/>
              <a:t>ICHEP 2016</a:t>
            </a:r>
            <a:endParaRPr lang="en-US" dirty="0"/>
          </a:p>
          <a:p>
            <a:r>
              <a:rPr lang="en-US" dirty="0"/>
              <a:t>4</a:t>
            </a:r>
            <a:r>
              <a:rPr lang="en-US" dirty="0" smtClean="0"/>
              <a:t> August 2016</a:t>
            </a:r>
            <a:endParaRPr lang="en-US" dirty="0"/>
          </a:p>
          <a:p>
            <a:endParaRPr lang="en-US" dirty="0"/>
          </a:p>
        </p:txBody>
      </p:sp>
      <p:sp>
        <p:nvSpPr>
          <p:cNvPr id="3" name="Text Placeholder 2"/>
          <p:cNvSpPr>
            <a:spLocks noGrp="1"/>
          </p:cNvSpPr>
          <p:nvPr>
            <p:ph type="body" sz="quarter" idx="11"/>
          </p:nvPr>
        </p:nvSpPr>
        <p:spPr/>
        <p:txBody>
          <a:bodyPr>
            <a:noAutofit/>
          </a:bodyPr>
          <a:lstStyle/>
          <a:p>
            <a:r>
              <a:rPr lang="en-US" dirty="0" smtClean="0"/>
              <a:t>SC technology for future HEP particle accelerators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5643" y="4850472"/>
            <a:ext cx="2325512" cy="1585359"/>
          </a:xfrm>
          <a:prstGeom prst="rect">
            <a:avLst/>
          </a:prstGeom>
        </p:spPr>
      </p:pic>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749652"/>
            <a:ext cx="8672513" cy="5361779"/>
          </a:xfrm>
        </p:spPr>
        <p:txBody>
          <a:bodyPr/>
          <a:lstStyle/>
          <a:p>
            <a:pPr>
              <a:buFont typeface="Wingdings" charset="2"/>
              <a:buChar char="§"/>
            </a:pPr>
            <a:r>
              <a:rPr lang="en-US" sz="2000" dirty="0" smtClean="0"/>
              <a:t>SRF systems for these machines will have to deal with very high RF power, high beam currents and strong HOM </a:t>
            </a:r>
            <a:r>
              <a:rPr lang="en-US" sz="2000" smtClean="0"/>
              <a:t>damping.</a:t>
            </a:r>
            <a:endParaRPr lang="en-US" sz="2000" dirty="0" smtClean="0"/>
          </a:p>
        </p:txBody>
      </p:sp>
      <p:sp>
        <p:nvSpPr>
          <p:cNvPr id="7" name="Title 6"/>
          <p:cNvSpPr>
            <a:spLocks noGrp="1"/>
          </p:cNvSpPr>
          <p:nvPr>
            <p:ph type="title"/>
          </p:nvPr>
        </p:nvSpPr>
        <p:spPr/>
        <p:txBody>
          <a:bodyPr/>
          <a:lstStyle/>
          <a:p>
            <a:r>
              <a:rPr lang="en-US" dirty="0" smtClean="0"/>
              <a:t>Parameters of the circular lepton colliders</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9" name="Picture 8"/>
          <p:cNvPicPr>
            <a:picLocks noChangeAspect="1"/>
          </p:cNvPicPr>
          <p:nvPr/>
        </p:nvPicPr>
        <p:blipFill>
          <a:blip r:embed="rId3"/>
          <a:stretch>
            <a:fillRect/>
          </a:stretch>
        </p:blipFill>
        <p:spPr>
          <a:xfrm>
            <a:off x="222250" y="2005063"/>
            <a:ext cx="8697914" cy="3898028"/>
          </a:xfrm>
          <a:prstGeom prst="rect">
            <a:avLst/>
          </a:prstGeom>
        </p:spPr>
      </p:pic>
      <p:sp>
        <p:nvSpPr>
          <p:cNvPr id="10" name="Shape 204"/>
          <p:cNvSpPr/>
          <p:nvPr/>
        </p:nvSpPr>
        <p:spPr>
          <a:xfrm>
            <a:off x="5814072" y="5428530"/>
            <a:ext cx="2311355" cy="474561"/>
          </a:xfrm>
          <a:prstGeom prst="ellipse">
            <a:avLst/>
          </a:prstGeom>
          <a:noFill/>
          <a:ln w="19050" cap="flat">
            <a:solidFill>
              <a:srgbClr val="FF0000"/>
            </a:solidFill>
            <a:prstDash val="solid"/>
            <a:miter lim="400000"/>
          </a:ln>
          <a:effectLst>
            <a:outerShdw blurRad="38100" dist="25400" dir="5400000" rotWithShape="0">
              <a:srgbClr val="000000">
                <a:alpha val="50000"/>
              </a:srgbClr>
            </a:outerShdw>
          </a:effectLst>
        </p:spPr>
        <p:txBody>
          <a:bodyPr wrap="square" lIns="45719" tIns="45719" rIns="45719" bIns="45719" numCol="1" anchor="ctr">
            <a:noAutofit/>
          </a:bodyPr>
          <a:lstStyle/>
          <a:p>
            <a:pPr>
              <a:defRPr sz="2400">
                <a:solidFill>
                  <a:srgbClr val="002060"/>
                </a:solidFill>
                <a:latin typeface="Calibri"/>
                <a:ea typeface="Calibri"/>
                <a:cs typeface="Calibri"/>
                <a:sym typeface="Calibri"/>
              </a:defRPr>
            </a:pPr>
            <a:endParaRPr/>
          </a:p>
        </p:txBody>
      </p:sp>
      <p:sp>
        <p:nvSpPr>
          <p:cNvPr id="11" name="Shape 206"/>
          <p:cNvSpPr/>
          <p:nvPr/>
        </p:nvSpPr>
        <p:spPr>
          <a:xfrm>
            <a:off x="5627276" y="5938389"/>
            <a:ext cx="2574485" cy="3693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solidFill>
                  <a:srgbClr val="002060"/>
                </a:solidFill>
                <a:latin typeface="Calibri"/>
                <a:ea typeface="Calibri"/>
                <a:cs typeface="Calibri"/>
                <a:sym typeface="Calibri"/>
              </a:defRPr>
            </a:lvl1pPr>
          </a:lstStyle>
          <a:p>
            <a:r>
              <a:rPr sz="1800" b="1" dirty="0">
                <a:solidFill>
                  <a:srgbClr val="FF0000"/>
                </a:solidFill>
              </a:rPr>
              <a:t>“high gradient” </a:t>
            </a:r>
            <a:r>
              <a:rPr sz="1800" b="1" dirty="0" smtClean="0">
                <a:solidFill>
                  <a:srgbClr val="FF0000"/>
                </a:solidFill>
              </a:rPr>
              <a:t>machine</a:t>
            </a:r>
            <a:r>
              <a:rPr lang="en-US" sz="1800" b="1" dirty="0" smtClean="0">
                <a:solidFill>
                  <a:srgbClr val="FF0000"/>
                </a:solidFill>
              </a:rPr>
              <a:t>s</a:t>
            </a:r>
            <a:r>
              <a:rPr sz="1800" b="1" dirty="0" smtClean="0">
                <a:solidFill>
                  <a:srgbClr val="FF0000"/>
                </a:solidFill>
              </a:rPr>
              <a:t> </a:t>
            </a:r>
            <a:endParaRPr sz="1800" b="1" dirty="0">
              <a:solidFill>
                <a:srgbClr val="FF0000"/>
              </a:solidFill>
            </a:endParaRPr>
          </a:p>
        </p:txBody>
      </p:sp>
      <p:sp>
        <p:nvSpPr>
          <p:cNvPr id="12" name="Shape 204"/>
          <p:cNvSpPr/>
          <p:nvPr/>
        </p:nvSpPr>
        <p:spPr>
          <a:xfrm>
            <a:off x="2690837" y="3877522"/>
            <a:ext cx="2311355" cy="393539"/>
          </a:xfrm>
          <a:prstGeom prst="ellipse">
            <a:avLst/>
          </a:prstGeom>
          <a:noFill/>
          <a:ln w="19050" cap="flat">
            <a:solidFill>
              <a:srgbClr val="FF0000"/>
            </a:solidFill>
            <a:prstDash val="solid"/>
            <a:miter lim="400000"/>
          </a:ln>
          <a:effectLst>
            <a:outerShdw blurRad="38100" dist="25400" dir="5400000" rotWithShape="0">
              <a:srgbClr val="000000">
                <a:alpha val="50000"/>
              </a:srgbClr>
            </a:outerShdw>
          </a:effectLst>
        </p:spPr>
        <p:txBody>
          <a:bodyPr wrap="square" lIns="45719" tIns="45719" rIns="45719" bIns="45719" numCol="1" anchor="ctr">
            <a:noAutofit/>
          </a:bodyPr>
          <a:lstStyle/>
          <a:p>
            <a:pPr>
              <a:defRPr sz="2400">
                <a:solidFill>
                  <a:srgbClr val="002060"/>
                </a:solidFill>
                <a:latin typeface="Calibri"/>
                <a:ea typeface="Calibri"/>
                <a:cs typeface="Calibri"/>
                <a:sym typeface="Calibri"/>
              </a:defRPr>
            </a:pPr>
            <a:endParaRPr/>
          </a:p>
        </p:txBody>
      </p:sp>
      <p:sp>
        <p:nvSpPr>
          <p:cNvPr id="13" name="Shape 202"/>
          <p:cNvSpPr/>
          <p:nvPr/>
        </p:nvSpPr>
        <p:spPr>
          <a:xfrm>
            <a:off x="4576431" y="1631400"/>
            <a:ext cx="2424508" cy="3693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solidFill>
                  <a:srgbClr val="002060"/>
                </a:solidFill>
                <a:latin typeface="Calibri"/>
                <a:ea typeface="Calibri"/>
                <a:cs typeface="Calibri"/>
                <a:sym typeface="Calibri"/>
              </a:defRPr>
            </a:lvl1pPr>
          </a:lstStyle>
          <a:p>
            <a:r>
              <a:rPr sz="1800" b="1" dirty="0">
                <a:solidFill>
                  <a:srgbClr val="FF0000"/>
                </a:solidFill>
              </a:rPr>
              <a:t>“Ampere-class” machine</a:t>
            </a:r>
          </a:p>
        </p:txBody>
      </p:sp>
      <p:sp>
        <p:nvSpPr>
          <p:cNvPr id="14" name="Shape 201"/>
          <p:cNvSpPr/>
          <p:nvPr/>
        </p:nvSpPr>
        <p:spPr>
          <a:xfrm flipH="1">
            <a:off x="4282633" y="1935039"/>
            <a:ext cx="1531439" cy="1942483"/>
          </a:xfrm>
          <a:prstGeom prst="line">
            <a:avLst/>
          </a:prstGeom>
          <a:noFill/>
          <a:ln w="25400" cap="flat">
            <a:solidFill>
              <a:srgbClr val="000000"/>
            </a:solidFill>
            <a:prstDash val="solid"/>
            <a:miter lim="400000"/>
            <a:tailEnd type="triangle" w="lg" len="lg"/>
          </a:ln>
          <a:effectLst/>
        </p:spPr>
        <p:txBody>
          <a:bodyPr wrap="square" lIns="45719" tIns="45719" rIns="45719" bIns="45719" numCol="1" anchor="t">
            <a:noAutofit/>
          </a:bodyPr>
          <a:lstStyle/>
          <a:p>
            <a:pPr>
              <a:defRPr>
                <a:latin typeface="Calibri"/>
                <a:ea typeface="Calibri"/>
                <a:cs typeface="Calibri"/>
                <a:sym typeface="Calibri"/>
              </a:defRPr>
            </a:pPr>
            <a:endParaRPr/>
          </a:p>
        </p:txBody>
      </p:sp>
      <p:sp>
        <p:nvSpPr>
          <p:cNvPr id="15" name="Shape 234"/>
          <p:cNvSpPr/>
          <p:nvPr/>
        </p:nvSpPr>
        <p:spPr>
          <a:xfrm>
            <a:off x="3355216" y="4849552"/>
            <a:ext cx="4723911" cy="372391"/>
          </a:xfrm>
          <a:prstGeom prst="ellipse">
            <a:avLst/>
          </a:prstGeom>
          <a:noFill/>
          <a:ln w="19050" cap="flat">
            <a:solidFill>
              <a:srgbClr val="FF0000"/>
            </a:solidFill>
            <a:prstDash val="solid"/>
            <a:miter lim="400000"/>
          </a:ln>
          <a:effectLst>
            <a:outerShdw blurRad="38100" dist="25400" dir="5400000" rotWithShape="0">
              <a:srgbClr val="000000">
                <a:alpha val="50000"/>
              </a:srgbClr>
            </a:outerShdw>
          </a:effectLst>
        </p:spPr>
        <p:txBody>
          <a:bodyPr wrap="square" lIns="45719" tIns="45719" rIns="45719" bIns="45719" numCol="1" anchor="ctr">
            <a:noAutofit/>
          </a:bodyPr>
          <a:lstStyle/>
          <a:p>
            <a:pPr>
              <a:defRPr sz="2400">
                <a:solidFill>
                  <a:srgbClr val="002060"/>
                </a:solidFill>
                <a:latin typeface="Calibri"/>
                <a:ea typeface="Calibri"/>
                <a:cs typeface="Calibri"/>
                <a:sym typeface="Calibri"/>
              </a:defRPr>
            </a:pPr>
            <a:endParaRPr/>
          </a:p>
        </p:txBody>
      </p:sp>
      <p:sp>
        <p:nvSpPr>
          <p:cNvPr id="16" name="Shape 232"/>
          <p:cNvSpPr/>
          <p:nvPr/>
        </p:nvSpPr>
        <p:spPr>
          <a:xfrm>
            <a:off x="3433333" y="6015756"/>
            <a:ext cx="1442059" cy="3693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solidFill>
                  <a:srgbClr val="002060"/>
                </a:solidFill>
                <a:latin typeface="Calibri"/>
                <a:ea typeface="Calibri"/>
                <a:cs typeface="Calibri"/>
                <a:sym typeface="Calibri"/>
              </a:defRPr>
            </a:lvl1pPr>
          </a:lstStyle>
          <a:p>
            <a:r>
              <a:rPr sz="1800" b="1" dirty="0">
                <a:solidFill>
                  <a:srgbClr val="FF0000"/>
                </a:solidFill>
              </a:rPr>
              <a:t>short bunches</a:t>
            </a:r>
          </a:p>
        </p:txBody>
      </p:sp>
      <p:sp>
        <p:nvSpPr>
          <p:cNvPr id="17" name="Shape 201"/>
          <p:cNvSpPr/>
          <p:nvPr/>
        </p:nvSpPr>
        <p:spPr>
          <a:xfrm flipV="1">
            <a:off x="4143736" y="5221942"/>
            <a:ext cx="864805" cy="877539"/>
          </a:xfrm>
          <a:prstGeom prst="line">
            <a:avLst/>
          </a:prstGeom>
          <a:noFill/>
          <a:ln w="25400" cap="flat">
            <a:solidFill>
              <a:srgbClr val="000000"/>
            </a:solidFill>
            <a:prstDash val="solid"/>
            <a:miter lim="400000"/>
            <a:tailEnd type="triangle" w="lg" len="lg"/>
          </a:ln>
          <a:effectLst/>
        </p:spPr>
        <p:txBody>
          <a:bodyPr wrap="square" lIns="45719" tIns="45719" rIns="45719" bIns="45719" numCol="1" anchor="t">
            <a:noAutofit/>
          </a:bodyPr>
          <a:lstStyle/>
          <a:p>
            <a:pPr>
              <a:defRPr>
                <a:latin typeface="Calibri"/>
                <a:ea typeface="Calibri"/>
                <a:cs typeface="Calibri"/>
                <a:sym typeface="Calibri"/>
              </a:defRPr>
            </a:pPr>
            <a:endParaRPr/>
          </a:p>
        </p:txBody>
      </p:sp>
      <p:sp>
        <p:nvSpPr>
          <p:cNvPr id="18" name="TextBox 17"/>
          <p:cNvSpPr txBox="1"/>
          <p:nvPr/>
        </p:nvSpPr>
        <p:spPr>
          <a:xfrm>
            <a:off x="209549" y="6031455"/>
            <a:ext cx="1712328" cy="261610"/>
          </a:xfrm>
          <a:prstGeom prst="rect">
            <a:avLst/>
          </a:prstGeom>
          <a:noFill/>
        </p:spPr>
        <p:txBody>
          <a:bodyPr wrap="none" rtlCol="0">
            <a:spAutoFit/>
          </a:bodyPr>
          <a:lstStyle/>
          <a:p>
            <a:r>
              <a:rPr lang="en-US" sz="1100" dirty="0" smtClean="0"/>
              <a:t>Courtesy E. Jensen (CERN) </a:t>
            </a:r>
            <a:endParaRPr lang="en-US" sz="1100" dirty="0"/>
          </a:p>
        </p:txBody>
      </p:sp>
    </p:spTree>
    <p:extLst>
      <p:ext uri="{BB962C8B-B14F-4D97-AF65-F5344CB8AC3E}">
        <p14:creationId xmlns:p14="http://schemas.microsoft.com/office/powerpoint/2010/main" val="1090673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1" y="821791"/>
            <a:ext cx="3883888" cy="5104440"/>
          </a:xfrm>
        </p:spPr>
        <p:txBody>
          <a:bodyPr/>
          <a:lstStyle/>
          <a:p>
            <a:pPr>
              <a:buFont typeface="Wingdings" charset="2"/>
              <a:buChar char="§"/>
            </a:pPr>
            <a:r>
              <a:rPr lang="en-US" sz="1600" dirty="0" smtClean="0"/>
              <a:t>Parameters of the FCC-</a:t>
            </a:r>
            <a:r>
              <a:rPr lang="en-US" sz="1600" dirty="0" err="1" smtClean="0"/>
              <a:t>ee</a:t>
            </a:r>
            <a:r>
              <a:rPr lang="en-US" sz="1600" dirty="0" smtClean="0"/>
              <a:t> options cover very wide range and cannot be satisfied with one SRF system design.</a:t>
            </a:r>
          </a:p>
          <a:p>
            <a:pPr>
              <a:buFont typeface="Wingdings" charset="2"/>
              <a:buChar char="§"/>
            </a:pPr>
            <a:r>
              <a:rPr lang="en-US" sz="1600" dirty="0" smtClean="0"/>
              <a:t>At the “high current” end, where the total voltage is relatively small, the design will be determined by strong HOM damping requirements and RF power couplers. Hence, single-cell cavity design.</a:t>
            </a:r>
            <a:r>
              <a:rPr lang="en-US" sz="1600" dirty="0"/>
              <a:t> The gradients will be moderate (4-5 MV/m). </a:t>
            </a:r>
            <a:r>
              <a:rPr lang="en-US" sz="1600" dirty="0" err="1" smtClean="0"/>
              <a:t>Nb</a:t>
            </a:r>
            <a:r>
              <a:rPr lang="en-US" sz="1600" dirty="0" smtClean="0"/>
              <a:t>/Cu at 4 K is OK.</a:t>
            </a:r>
          </a:p>
          <a:p>
            <a:pPr>
              <a:buFont typeface="Wingdings" charset="2"/>
              <a:buChar char="§"/>
            </a:pPr>
            <a:r>
              <a:rPr lang="en-US" sz="1600" dirty="0" smtClean="0"/>
              <a:t>At the “high gradient” end, the total voltage is large and the design will be driven by optimization of the accelerating gradient in CW mode of operation. The number of cells per cavity will be limited to 4-5 to ensure adequate HOM damping. </a:t>
            </a:r>
            <a:r>
              <a:rPr lang="en-US" sz="1600" dirty="0" err="1" smtClean="0"/>
              <a:t>Nb</a:t>
            </a:r>
            <a:r>
              <a:rPr lang="en-US" sz="1600" dirty="0" smtClean="0"/>
              <a:t>/Cu or other alternatives (Nb</a:t>
            </a:r>
            <a:r>
              <a:rPr lang="en-US" sz="1600" baseline="-25000" dirty="0" smtClean="0"/>
              <a:t>3</a:t>
            </a:r>
            <a:r>
              <a:rPr lang="en-US" sz="1600" dirty="0" smtClean="0"/>
              <a:t>Sn?) are under consideration, but require R&amp;D.</a:t>
            </a:r>
          </a:p>
        </p:txBody>
      </p:sp>
      <p:sp>
        <p:nvSpPr>
          <p:cNvPr id="7" name="Title 6"/>
          <p:cNvSpPr>
            <a:spLocks noGrp="1"/>
          </p:cNvSpPr>
          <p:nvPr>
            <p:ph type="title"/>
          </p:nvPr>
        </p:nvSpPr>
        <p:spPr/>
        <p:txBody>
          <a:bodyPr/>
          <a:lstStyle/>
          <a:p>
            <a:r>
              <a:rPr lang="en-US" dirty="0" smtClean="0"/>
              <a:t>SRF technology for FCC-</a:t>
            </a:r>
            <a:r>
              <a:rPr lang="en-US" dirty="0" err="1" smtClean="0"/>
              <a:t>ee</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
        <p:nvSpPr>
          <p:cNvPr id="41" name="Shape 326"/>
          <p:cNvSpPr/>
          <p:nvPr/>
        </p:nvSpPr>
        <p:spPr>
          <a:xfrm>
            <a:off x="5815968" y="5221833"/>
            <a:ext cx="59850" cy="1406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close/>
              </a:path>
            </a:pathLst>
          </a:custGeom>
          <a:solidFill>
            <a:srgbClr val="FFFFFF"/>
          </a:solidFill>
          <a:ln w="12700">
            <a:miter lim="400000"/>
          </a:ln>
        </p:spPr>
        <p:txBody>
          <a:bodyPr lIns="32145" rIns="32145" anchor="ctr"/>
          <a:lstStyle/>
          <a:p>
            <a:pPr algn="ctr" defTabSz="410751" hangingPunct="0">
              <a:defRPr sz="2400">
                <a:solidFill>
                  <a:srgbClr val="FFFFFF"/>
                </a:solidFill>
                <a:latin typeface="Calibri"/>
                <a:ea typeface="Calibri"/>
                <a:cs typeface="Calibri"/>
                <a:sym typeface="Calibri"/>
              </a:defRPr>
            </a:pPr>
            <a:endParaRPr sz="1687" kern="0">
              <a:solidFill>
                <a:srgbClr val="FFFFFF"/>
              </a:solidFill>
              <a:latin typeface="Calibri"/>
              <a:ea typeface="Calibri"/>
              <a:cs typeface="Calibri"/>
              <a:sym typeface="Calibri"/>
            </a:endParaRPr>
          </a:p>
        </p:txBody>
      </p:sp>
      <p:grpSp>
        <p:nvGrpSpPr>
          <p:cNvPr id="42" name="Group 339"/>
          <p:cNvGrpSpPr/>
          <p:nvPr/>
        </p:nvGrpSpPr>
        <p:grpSpPr>
          <a:xfrm>
            <a:off x="3964561" y="1006992"/>
            <a:ext cx="4628032" cy="1623180"/>
            <a:chOff x="35988" y="140815"/>
            <a:chExt cx="6582290" cy="2308592"/>
          </a:xfrm>
        </p:grpSpPr>
        <p:grpSp>
          <p:nvGrpSpPr>
            <p:cNvPr id="43" name="Group 337"/>
            <p:cNvGrpSpPr/>
            <p:nvPr/>
          </p:nvGrpSpPr>
          <p:grpSpPr>
            <a:xfrm>
              <a:off x="2281330" y="140815"/>
              <a:ext cx="4336948" cy="2308592"/>
              <a:chOff x="230472" y="140815"/>
              <a:chExt cx="4336947" cy="2308591"/>
            </a:xfrm>
          </p:grpSpPr>
          <p:grpSp>
            <p:nvGrpSpPr>
              <p:cNvPr id="47" name="Group 333"/>
              <p:cNvGrpSpPr/>
              <p:nvPr/>
            </p:nvGrpSpPr>
            <p:grpSpPr>
              <a:xfrm>
                <a:off x="230472" y="140815"/>
                <a:ext cx="2647418" cy="2057176"/>
                <a:chOff x="-85" y="-63"/>
                <a:chExt cx="2647418" cy="2057173"/>
              </a:xfrm>
            </p:grpSpPr>
            <p:grpSp>
              <p:nvGrpSpPr>
                <p:cNvPr id="49" name="Group 331"/>
                <p:cNvGrpSpPr/>
                <p:nvPr/>
              </p:nvGrpSpPr>
              <p:grpSpPr>
                <a:xfrm>
                  <a:off x="-85" y="6733"/>
                  <a:ext cx="1492467" cy="2050377"/>
                  <a:chOff x="-83" y="0"/>
                  <a:chExt cx="1492466" cy="2050376"/>
                </a:xfrm>
              </p:grpSpPr>
              <p:pic>
                <p:nvPicPr>
                  <p:cNvPr id="51" name="image8.png"/>
                  <p:cNvPicPr>
                    <a:picLocks noChangeAspect="1"/>
                  </p:cNvPicPr>
                  <p:nvPr/>
                </p:nvPicPr>
                <p:blipFill>
                  <a:blip r:embed="rId3">
                    <a:extLst/>
                  </a:blip>
                  <a:srcRect l="54105" t="22763" r="33842" b="8924"/>
                  <a:stretch>
                    <a:fillRect/>
                  </a:stretch>
                </p:blipFill>
                <p:spPr>
                  <a:xfrm>
                    <a:off x="621638" y="0"/>
                    <a:ext cx="870745" cy="2050376"/>
                  </a:xfrm>
                  <a:custGeom>
                    <a:avLst/>
                    <a:gdLst/>
                    <a:ahLst/>
                    <a:cxnLst>
                      <a:cxn ang="0">
                        <a:pos x="wd2" y="hd2"/>
                      </a:cxn>
                      <a:cxn ang="5400000">
                        <a:pos x="wd2" y="hd2"/>
                      </a:cxn>
                      <a:cxn ang="10800000">
                        <a:pos x="wd2" y="hd2"/>
                      </a:cxn>
                      <a:cxn ang="16200000">
                        <a:pos x="wd2" y="hd2"/>
                      </a:cxn>
                    </a:cxnLst>
                    <a:rect l="0" t="0" r="r" b="b"/>
                    <a:pathLst>
                      <a:path w="21600" h="21172" extrusionOk="0">
                        <a:moveTo>
                          <a:pt x="16353" y="0"/>
                        </a:moveTo>
                        <a:cubicBezTo>
                          <a:pt x="14695" y="1"/>
                          <a:pt x="13041" y="131"/>
                          <a:pt x="11745" y="393"/>
                        </a:cubicBezTo>
                        <a:cubicBezTo>
                          <a:pt x="8602" y="1029"/>
                          <a:pt x="6787" y="1818"/>
                          <a:pt x="4942" y="3352"/>
                        </a:cubicBezTo>
                        <a:cubicBezTo>
                          <a:pt x="4184" y="3982"/>
                          <a:pt x="3278" y="4899"/>
                          <a:pt x="3229" y="5094"/>
                        </a:cubicBezTo>
                        <a:cubicBezTo>
                          <a:pt x="3166" y="5346"/>
                          <a:pt x="2406" y="6255"/>
                          <a:pt x="2195" y="6328"/>
                        </a:cubicBezTo>
                        <a:cubicBezTo>
                          <a:pt x="1788" y="6468"/>
                          <a:pt x="1618" y="6255"/>
                          <a:pt x="1496" y="5438"/>
                        </a:cubicBezTo>
                        <a:cubicBezTo>
                          <a:pt x="1432" y="5006"/>
                          <a:pt x="1297" y="4482"/>
                          <a:pt x="1201" y="4274"/>
                        </a:cubicBezTo>
                        <a:cubicBezTo>
                          <a:pt x="1105" y="4065"/>
                          <a:pt x="996" y="3762"/>
                          <a:pt x="955" y="3602"/>
                        </a:cubicBezTo>
                        <a:cubicBezTo>
                          <a:pt x="914" y="3442"/>
                          <a:pt x="714" y="3117"/>
                          <a:pt x="512" y="2877"/>
                        </a:cubicBezTo>
                        <a:cubicBezTo>
                          <a:pt x="310" y="2637"/>
                          <a:pt x="87" y="2341"/>
                          <a:pt x="10" y="2221"/>
                        </a:cubicBezTo>
                        <a:cubicBezTo>
                          <a:pt x="8" y="2218"/>
                          <a:pt x="2" y="2216"/>
                          <a:pt x="0" y="2213"/>
                        </a:cubicBezTo>
                        <a:lnTo>
                          <a:pt x="0" y="13434"/>
                        </a:lnTo>
                        <a:cubicBezTo>
                          <a:pt x="60" y="13498"/>
                          <a:pt x="100" y="13603"/>
                          <a:pt x="118" y="13790"/>
                        </a:cubicBezTo>
                        <a:cubicBezTo>
                          <a:pt x="199" y="14637"/>
                          <a:pt x="537" y="15902"/>
                          <a:pt x="807" y="16397"/>
                        </a:cubicBezTo>
                        <a:cubicBezTo>
                          <a:pt x="958" y="16672"/>
                          <a:pt x="1099" y="16984"/>
                          <a:pt x="1122" y="17089"/>
                        </a:cubicBezTo>
                        <a:cubicBezTo>
                          <a:pt x="1189" y="17393"/>
                          <a:pt x="2231" y="18401"/>
                          <a:pt x="3013" y="18917"/>
                        </a:cubicBezTo>
                        <a:cubicBezTo>
                          <a:pt x="5812" y="20765"/>
                          <a:pt x="11083" y="21600"/>
                          <a:pt x="15890" y="20958"/>
                        </a:cubicBezTo>
                        <a:cubicBezTo>
                          <a:pt x="17673" y="20720"/>
                          <a:pt x="19456" y="20275"/>
                          <a:pt x="20596" y="19782"/>
                        </a:cubicBezTo>
                        <a:cubicBezTo>
                          <a:pt x="20825" y="19683"/>
                          <a:pt x="21229" y="19430"/>
                          <a:pt x="21600" y="19208"/>
                        </a:cubicBezTo>
                        <a:lnTo>
                          <a:pt x="21600" y="533"/>
                        </a:lnTo>
                        <a:cubicBezTo>
                          <a:pt x="21384" y="485"/>
                          <a:pt x="21202" y="438"/>
                          <a:pt x="20960" y="389"/>
                        </a:cubicBezTo>
                        <a:cubicBezTo>
                          <a:pt x="19668" y="128"/>
                          <a:pt x="18010" y="0"/>
                          <a:pt x="16353" y="0"/>
                        </a:cubicBezTo>
                        <a:close/>
                      </a:path>
                    </a:pathLst>
                  </a:custGeom>
                  <a:ln w="12700" cap="flat">
                    <a:noFill/>
                    <a:miter lim="400000"/>
                  </a:ln>
                  <a:effectLst/>
                </p:spPr>
              </p:pic>
              <p:pic>
                <p:nvPicPr>
                  <p:cNvPr id="52" name="image8.png"/>
                  <p:cNvPicPr>
                    <a:picLocks noChangeAspect="1"/>
                  </p:cNvPicPr>
                  <p:nvPr/>
                </p:nvPicPr>
                <p:blipFill>
                  <a:blip r:embed="rId3">
                    <a:alphaModFix amt="93454"/>
                    <a:extLst/>
                  </a:blip>
                  <a:srcRect l="1853" t="20566" r="87784" b="36299"/>
                  <a:stretch>
                    <a:fillRect/>
                  </a:stretch>
                </p:blipFill>
                <p:spPr>
                  <a:xfrm>
                    <a:off x="-84" y="308023"/>
                    <a:ext cx="748600" cy="1294627"/>
                  </a:xfrm>
                  <a:custGeom>
                    <a:avLst/>
                    <a:gdLst/>
                    <a:ahLst/>
                    <a:cxnLst>
                      <a:cxn ang="0">
                        <a:pos x="wd2" y="hd2"/>
                      </a:cxn>
                      <a:cxn ang="5400000">
                        <a:pos x="wd2" y="hd2"/>
                      </a:cxn>
                      <a:cxn ang="10800000">
                        <a:pos x="wd2" y="hd2"/>
                      </a:cxn>
                      <a:cxn ang="16200000">
                        <a:pos x="wd2" y="hd2"/>
                      </a:cxn>
                    </a:cxnLst>
                    <a:rect l="0" t="0" r="r" b="b"/>
                    <a:pathLst>
                      <a:path w="21584" h="21589" extrusionOk="0">
                        <a:moveTo>
                          <a:pt x="13425" y="0"/>
                        </a:moveTo>
                        <a:cubicBezTo>
                          <a:pt x="11836" y="7"/>
                          <a:pt x="11158" y="68"/>
                          <a:pt x="9626" y="364"/>
                        </a:cubicBezTo>
                        <a:cubicBezTo>
                          <a:pt x="8601" y="562"/>
                          <a:pt x="7507" y="828"/>
                          <a:pt x="7189" y="953"/>
                        </a:cubicBezTo>
                        <a:cubicBezTo>
                          <a:pt x="6871" y="1078"/>
                          <a:pt x="6232" y="1330"/>
                          <a:pt x="5759" y="1509"/>
                        </a:cubicBezTo>
                        <a:cubicBezTo>
                          <a:pt x="4713" y="1906"/>
                          <a:pt x="3665" y="2810"/>
                          <a:pt x="3665" y="3316"/>
                        </a:cubicBezTo>
                        <a:cubicBezTo>
                          <a:pt x="3665" y="3637"/>
                          <a:pt x="4269" y="4516"/>
                          <a:pt x="5232" y="5599"/>
                        </a:cubicBezTo>
                        <a:cubicBezTo>
                          <a:pt x="5633" y="6050"/>
                          <a:pt x="5432" y="6155"/>
                          <a:pt x="4191" y="6155"/>
                        </a:cubicBezTo>
                        <a:cubicBezTo>
                          <a:pt x="3409" y="6155"/>
                          <a:pt x="2926" y="6227"/>
                          <a:pt x="2429" y="6420"/>
                        </a:cubicBezTo>
                        <a:cubicBezTo>
                          <a:pt x="992" y="6979"/>
                          <a:pt x="58" y="8199"/>
                          <a:pt x="3" y="9378"/>
                        </a:cubicBezTo>
                        <a:cubicBezTo>
                          <a:pt x="-16" y="9771"/>
                          <a:pt x="66" y="10158"/>
                          <a:pt x="255" y="10517"/>
                        </a:cubicBezTo>
                        <a:cubicBezTo>
                          <a:pt x="606" y="11181"/>
                          <a:pt x="1990" y="12032"/>
                          <a:pt x="2726" y="12032"/>
                        </a:cubicBezTo>
                        <a:cubicBezTo>
                          <a:pt x="3405" y="12032"/>
                          <a:pt x="4173" y="12465"/>
                          <a:pt x="4878" y="13257"/>
                        </a:cubicBezTo>
                        <a:cubicBezTo>
                          <a:pt x="5480" y="13932"/>
                          <a:pt x="6492" y="14436"/>
                          <a:pt x="7727" y="14673"/>
                        </a:cubicBezTo>
                        <a:cubicBezTo>
                          <a:pt x="8888" y="14895"/>
                          <a:pt x="14465" y="15433"/>
                          <a:pt x="15599" y="15434"/>
                        </a:cubicBezTo>
                        <a:cubicBezTo>
                          <a:pt x="17182" y="15435"/>
                          <a:pt x="17293" y="15496"/>
                          <a:pt x="18620" y="17082"/>
                        </a:cubicBezTo>
                        <a:cubicBezTo>
                          <a:pt x="18755" y="17243"/>
                          <a:pt x="19066" y="17850"/>
                          <a:pt x="19318" y="18432"/>
                        </a:cubicBezTo>
                        <a:cubicBezTo>
                          <a:pt x="19570" y="19014"/>
                          <a:pt x="20003" y="19745"/>
                          <a:pt x="20280" y="20060"/>
                        </a:cubicBezTo>
                        <a:cubicBezTo>
                          <a:pt x="20556" y="20375"/>
                          <a:pt x="20823" y="20733"/>
                          <a:pt x="20863" y="20854"/>
                        </a:cubicBezTo>
                        <a:cubicBezTo>
                          <a:pt x="20891" y="20938"/>
                          <a:pt x="21295" y="21308"/>
                          <a:pt x="21584" y="21589"/>
                        </a:cubicBezTo>
                        <a:lnTo>
                          <a:pt x="21584" y="3733"/>
                        </a:lnTo>
                        <a:cubicBezTo>
                          <a:pt x="21109" y="4275"/>
                          <a:pt x="20633" y="4768"/>
                          <a:pt x="20531" y="4805"/>
                        </a:cubicBezTo>
                        <a:cubicBezTo>
                          <a:pt x="20339" y="4873"/>
                          <a:pt x="19402" y="3837"/>
                          <a:pt x="19490" y="3653"/>
                        </a:cubicBezTo>
                        <a:cubicBezTo>
                          <a:pt x="19513" y="3604"/>
                          <a:pt x="19213" y="3203"/>
                          <a:pt x="18826" y="2760"/>
                        </a:cubicBezTo>
                        <a:cubicBezTo>
                          <a:pt x="18439" y="2316"/>
                          <a:pt x="18156" y="1930"/>
                          <a:pt x="18197" y="1906"/>
                        </a:cubicBezTo>
                        <a:cubicBezTo>
                          <a:pt x="18238" y="1882"/>
                          <a:pt x="18037" y="1572"/>
                          <a:pt x="17739" y="1218"/>
                        </a:cubicBezTo>
                        <a:cubicBezTo>
                          <a:pt x="16929" y="255"/>
                          <a:pt x="15970" y="-11"/>
                          <a:pt x="13425" y="0"/>
                        </a:cubicBezTo>
                        <a:close/>
                      </a:path>
                    </a:pathLst>
                  </a:custGeom>
                  <a:ln w="12700" cap="flat">
                    <a:noFill/>
                    <a:miter lim="400000"/>
                  </a:ln>
                  <a:effectLst/>
                </p:spPr>
              </p:pic>
              <p:sp>
                <p:nvSpPr>
                  <p:cNvPr id="53" name="Shape 330"/>
                  <p:cNvSpPr/>
                  <p:nvPr/>
                </p:nvSpPr>
                <p:spPr>
                  <a:xfrm>
                    <a:off x="559363" y="216281"/>
                    <a:ext cx="159560" cy="375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close/>
                      </a:path>
                    </a:pathLst>
                  </a:custGeom>
                  <a:solidFill>
                    <a:srgbClr val="FFFFFF"/>
                  </a:solidFill>
                  <a:ln w="12700" cap="flat">
                    <a:noFill/>
                    <a:miter lim="400000"/>
                  </a:ln>
                  <a:effectLst/>
                </p:spPr>
                <p:txBody>
                  <a:bodyPr wrap="square" lIns="32145" tIns="32145" rIns="32145" bIns="32145" numCol="1" anchor="ctr">
                    <a:noAutofit/>
                  </a:bodyPr>
                  <a:lstStyle/>
                  <a:p>
                    <a:pPr algn="ctr" defTabSz="410751" hangingPunct="0">
                      <a:defRPr sz="2400">
                        <a:solidFill>
                          <a:srgbClr val="FFFFFF"/>
                        </a:solidFill>
                        <a:latin typeface="Calibri"/>
                        <a:ea typeface="Calibri"/>
                        <a:cs typeface="Calibri"/>
                        <a:sym typeface="Calibri"/>
                      </a:defRPr>
                    </a:pPr>
                    <a:endParaRPr sz="1687" kern="0">
                      <a:solidFill>
                        <a:srgbClr val="FFFFFF"/>
                      </a:solidFill>
                      <a:latin typeface="Calibri"/>
                      <a:ea typeface="Calibri"/>
                      <a:cs typeface="Calibri"/>
                      <a:sym typeface="Calibri"/>
                    </a:endParaRPr>
                  </a:p>
                </p:txBody>
              </p:sp>
            </p:grpSp>
            <p:pic>
              <p:nvPicPr>
                <p:cNvPr id="50" name="image8.png"/>
                <p:cNvPicPr>
                  <a:picLocks noChangeAspect="1"/>
                </p:cNvPicPr>
                <p:nvPr/>
              </p:nvPicPr>
              <p:blipFill>
                <a:blip r:embed="rId3">
                  <a:extLst/>
                </a:blip>
                <a:srcRect l="78223" t="26398" r="1081" b="2648"/>
                <a:stretch>
                  <a:fillRect/>
                </a:stretch>
              </p:blipFill>
              <p:spPr>
                <a:xfrm>
                  <a:off x="1212233" y="-63"/>
                  <a:ext cx="1435100" cy="2043937"/>
                </a:xfrm>
                <a:custGeom>
                  <a:avLst/>
                  <a:gdLst/>
                  <a:ahLst/>
                  <a:cxnLst>
                    <a:cxn ang="0">
                      <a:pos x="wd2" y="hd2"/>
                    </a:cxn>
                    <a:cxn ang="5400000">
                      <a:pos x="wd2" y="hd2"/>
                    </a:cxn>
                    <a:cxn ang="10800000">
                      <a:pos x="wd2" y="hd2"/>
                    </a:cxn>
                    <a:cxn ang="16200000">
                      <a:pos x="wd2" y="hd2"/>
                    </a:cxn>
                  </a:cxnLst>
                  <a:rect l="0" t="0" r="r" b="b"/>
                  <a:pathLst>
                    <a:path w="21505" h="21591" extrusionOk="0">
                      <a:moveTo>
                        <a:pt x="1540" y="0"/>
                      </a:moveTo>
                      <a:cubicBezTo>
                        <a:pt x="1026" y="4"/>
                        <a:pt x="506" y="50"/>
                        <a:pt x="0" y="134"/>
                      </a:cubicBezTo>
                      <a:lnTo>
                        <a:pt x="0" y="21591"/>
                      </a:lnTo>
                      <a:cubicBezTo>
                        <a:pt x="1747" y="21431"/>
                        <a:pt x="3295" y="20760"/>
                        <a:pt x="4300" y="19654"/>
                      </a:cubicBezTo>
                      <a:cubicBezTo>
                        <a:pt x="4490" y="19445"/>
                        <a:pt x="4838" y="18971"/>
                        <a:pt x="5073" y="18602"/>
                      </a:cubicBezTo>
                      <a:cubicBezTo>
                        <a:pt x="5308" y="18233"/>
                        <a:pt x="5612" y="17771"/>
                        <a:pt x="5745" y="17575"/>
                      </a:cubicBezTo>
                      <a:cubicBezTo>
                        <a:pt x="5878" y="17378"/>
                        <a:pt x="5983" y="17193"/>
                        <a:pt x="5983" y="17164"/>
                      </a:cubicBezTo>
                      <a:cubicBezTo>
                        <a:pt x="5982" y="17134"/>
                        <a:pt x="6131" y="16910"/>
                        <a:pt x="6310" y="16665"/>
                      </a:cubicBezTo>
                      <a:cubicBezTo>
                        <a:pt x="6488" y="16420"/>
                        <a:pt x="6642" y="16177"/>
                        <a:pt x="6655" y="16128"/>
                      </a:cubicBezTo>
                      <a:cubicBezTo>
                        <a:pt x="6684" y="16013"/>
                        <a:pt x="7171" y="15604"/>
                        <a:pt x="7434" y="15474"/>
                      </a:cubicBezTo>
                      <a:cubicBezTo>
                        <a:pt x="7827" y="15279"/>
                        <a:pt x="10564" y="15407"/>
                        <a:pt x="11020" y="15642"/>
                      </a:cubicBezTo>
                      <a:cubicBezTo>
                        <a:pt x="11187" y="15728"/>
                        <a:pt x="11191" y="15797"/>
                        <a:pt x="11079" y="16619"/>
                      </a:cubicBezTo>
                      <a:cubicBezTo>
                        <a:pt x="10875" y="18118"/>
                        <a:pt x="10876" y="18113"/>
                        <a:pt x="11163" y="18262"/>
                      </a:cubicBezTo>
                      <a:cubicBezTo>
                        <a:pt x="11329" y="18348"/>
                        <a:pt x="11802" y="18431"/>
                        <a:pt x="12525" y="18501"/>
                      </a:cubicBezTo>
                      <a:cubicBezTo>
                        <a:pt x="13873" y="18633"/>
                        <a:pt x="14554" y="18641"/>
                        <a:pt x="14689" y="18522"/>
                      </a:cubicBezTo>
                      <a:cubicBezTo>
                        <a:pt x="14745" y="18473"/>
                        <a:pt x="14866" y="17964"/>
                        <a:pt x="14963" y="17394"/>
                      </a:cubicBezTo>
                      <a:cubicBezTo>
                        <a:pt x="15139" y="16353"/>
                        <a:pt x="15287" y="16040"/>
                        <a:pt x="15593" y="16040"/>
                      </a:cubicBezTo>
                      <a:cubicBezTo>
                        <a:pt x="15684" y="16040"/>
                        <a:pt x="16053" y="15919"/>
                        <a:pt x="16414" y="15772"/>
                      </a:cubicBezTo>
                      <a:cubicBezTo>
                        <a:pt x="17325" y="15399"/>
                        <a:pt x="17367" y="15380"/>
                        <a:pt x="17728" y="15198"/>
                      </a:cubicBezTo>
                      <a:cubicBezTo>
                        <a:pt x="18226" y="14946"/>
                        <a:pt x="18760" y="14845"/>
                        <a:pt x="19281" y="14904"/>
                      </a:cubicBezTo>
                      <a:cubicBezTo>
                        <a:pt x="19532" y="14933"/>
                        <a:pt x="19945" y="14960"/>
                        <a:pt x="20202" y="14963"/>
                      </a:cubicBezTo>
                      <a:lnTo>
                        <a:pt x="20672" y="14967"/>
                      </a:lnTo>
                      <a:lnTo>
                        <a:pt x="20981" y="14057"/>
                      </a:lnTo>
                      <a:cubicBezTo>
                        <a:pt x="21310" y="13093"/>
                        <a:pt x="21600" y="11061"/>
                        <a:pt x="21475" y="10590"/>
                      </a:cubicBezTo>
                      <a:cubicBezTo>
                        <a:pt x="21413" y="10361"/>
                        <a:pt x="21377" y="10339"/>
                        <a:pt x="20940" y="10297"/>
                      </a:cubicBezTo>
                      <a:cubicBezTo>
                        <a:pt x="20682" y="10272"/>
                        <a:pt x="20285" y="10255"/>
                        <a:pt x="20060" y="10255"/>
                      </a:cubicBezTo>
                      <a:cubicBezTo>
                        <a:pt x="19674" y="10255"/>
                        <a:pt x="19584" y="10206"/>
                        <a:pt x="18377" y="9370"/>
                      </a:cubicBezTo>
                      <a:lnTo>
                        <a:pt x="17098" y="8485"/>
                      </a:lnTo>
                      <a:lnTo>
                        <a:pt x="16200" y="8439"/>
                      </a:lnTo>
                      <a:cubicBezTo>
                        <a:pt x="15705" y="8414"/>
                        <a:pt x="15257" y="8378"/>
                        <a:pt x="15207" y="8356"/>
                      </a:cubicBezTo>
                      <a:cubicBezTo>
                        <a:pt x="15158" y="8335"/>
                        <a:pt x="15146" y="7998"/>
                        <a:pt x="15183" y="7609"/>
                      </a:cubicBezTo>
                      <a:lnTo>
                        <a:pt x="15248" y="6901"/>
                      </a:lnTo>
                      <a:lnTo>
                        <a:pt x="14975" y="6825"/>
                      </a:lnTo>
                      <a:cubicBezTo>
                        <a:pt x="14652" y="6739"/>
                        <a:pt x="14306" y="6733"/>
                        <a:pt x="14136" y="6809"/>
                      </a:cubicBezTo>
                      <a:cubicBezTo>
                        <a:pt x="14069" y="6839"/>
                        <a:pt x="13970" y="7116"/>
                        <a:pt x="13916" y="7425"/>
                      </a:cubicBezTo>
                      <a:cubicBezTo>
                        <a:pt x="13861" y="7733"/>
                        <a:pt x="13752" y="8031"/>
                        <a:pt x="13672" y="8087"/>
                      </a:cubicBezTo>
                      <a:cubicBezTo>
                        <a:pt x="13551" y="8173"/>
                        <a:pt x="13354" y="8178"/>
                        <a:pt x="12424" y="8112"/>
                      </a:cubicBezTo>
                      <a:cubicBezTo>
                        <a:pt x="9603" y="7911"/>
                        <a:pt x="9160" y="7828"/>
                        <a:pt x="8748" y="7416"/>
                      </a:cubicBezTo>
                      <a:cubicBezTo>
                        <a:pt x="8450" y="7119"/>
                        <a:pt x="8148" y="6143"/>
                        <a:pt x="7820" y="4431"/>
                      </a:cubicBezTo>
                      <a:cubicBezTo>
                        <a:pt x="7467" y="2589"/>
                        <a:pt x="6354" y="1236"/>
                        <a:pt x="4615" y="528"/>
                      </a:cubicBezTo>
                      <a:cubicBezTo>
                        <a:pt x="3723" y="165"/>
                        <a:pt x="2644" y="-9"/>
                        <a:pt x="1540" y="0"/>
                      </a:cubicBezTo>
                      <a:close/>
                    </a:path>
                  </a:pathLst>
                </a:custGeom>
                <a:ln w="12700" cap="flat">
                  <a:noFill/>
                  <a:miter lim="400000"/>
                </a:ln>
                <a:effectLst/>
              </p:spPr>
            </p:pic>
          </p:grpSp>
          <p:sp>
            <p:nvSpPr>
              <p:cNvPr id="46" name="Shape 336"/>
              <p:cNvSpPr/>
              <p:nvPr/>
            </p:nvSpPr>
            <p:spPr>
              <a:xfrm>
                <a:off x="1903588" y="2080023"/>
                <a:ext cx="2663831" cy="369383"/>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32145" tIns="32145" rIns="32145" bIns="32145" numCol="1" anchor="t">
                <a:spAutoFit/>
              </a:bodyPr>
              <a:lstStyle>
                <a:lvl1pPr defTabSz="622300">
                  <a:spcBef>
                    <a:spcPts val="700"/>
                  </a:spcBef>
                  <a:defRPr sz="1800">
                    <a:solidFill>
                      <a:srgbClr val="002060"/>
                    </a:solidFill>
                    <a:latin typeface="Calibri"/>
                    <a:ea typeface="Calibri"/>
                    <a:cs typeface="Calibri"/>
                    <a:sym typeface="Calibri"/>
                  </a:defRPr>
                </a:lvl1pPr>
              </a:lstStyle>
              <a:p>
                <a:pPr algn="ctr" hangingPunct="0"/>
                <a:r>
                  <a:rPr sz="1266" kern="0" dirty="0"/>
                  <a:t>400MHz, 1 cell, Nb/Cu</a:t>
                </a:r>
              </a:p>
            </p:txBody>
          </p:sp>
        </p:grpSp>
        <p:sp>
          <p:nvSpPr>
            <p:cNvPr id="44" name="Shape 338"/>
            <p:cNvSpPr/>
            <p:nvPr/>
          </p:nvSpPr>
          <p:spPr>
            <a:xfrm rot="20407420" flipV="1">
              <a:off x="35988" y="1209152"/>
              <a:ext cx="2075062" cy="280263"/>
            </a:xfrm>
            <a:custGeom>
              <a:avLst/>
              <a:gdLst/>
              <a:ahLst/>
              <a:cxnLst>
                <a:cxn ang="0">
                  <a:pos x="wd2" y="hd2"/>
                </a:cxn>
                <a:cxn ang="5400000">
                  <a:pos x="wd2" y="hd2"/>
                </a:cxn>
                <a:cxn ang="10800000">
                  <a:pos x="wd2" y="hd2"/>
                </a:cxn>
                <a:cxn ang="16200000">
                  <a:pos x="wd2" y="hd2"/>
                </a:cxn>
              </a:cxnLst>
              <a:rect l="0" t="0" r="r" b="b"/>
              <a:pathLst>
                <a:path w="21600" h="19261" extrusionOk="0">
                  <a:moveTo>
                    <a:pt x="0" y="0"/>
                  </a:moveTo>
                  <a:cubicBezTo>
                    <a:pt x="1899" y="7611"/>
                    <a:pt x="4466" y="13337"/>
                    <a:pt x="7388" y="16482"/>
                  </a:cubicBezTo>
                  <a:cubicBezTo>
                    <a:pt x="12142" y="21600"/>
                    <a:pt x="17387" y="19578"/>
                    <a:pt x="21600" y="11003"/>
                  </a:cubicBezTo>
                </a:path>
              </a:pathLst>
            </a:custGeom>
            <a:noFill/>
            <a:ln w="25400" cap="flat">
              <a:solidFill>
                <a:srgbClr val="000000"/>
              </a:solidFill>
              <a:prstDash val="solid"/>
              <a:miter lim="400000"/>
              <a:tailEnd type="triangle" w="med" len="med"/>
            </a:ln>
            <a:effectLst/>
          </p:spPr>
          <p:txBody>
            <a:bodyPr wrap="square" lIns="32145" tIns="32145" rIns="32145" bIns="32145" numCol="1" anchor="ctr">
              <a:noAutofit/>
            </a:bodyPr>
            <a:lstStyle/>
            <a:p>
              <a:pPr algn="ctr" defTabSz="410751" hangingPunct="0">
                <a:defRPr sz="2400">
                  <a:latin typeface="Calibri"/>
                  <a:ea typeface="Calibri"/>
                  <a:cs typeface="Calibri"/>
                  <a:sym typeface="Calibri"/>
                </a:defRPr>
              </a:pPr>
              <a:endParaRPr sz="1687" kern="0">
                <a:solidFill>
                  <a:srgbClr val="000000"/>
                </a:solidFill>
                <a:latin typeface="Calibri"/>
                <a:ea typeface="Calibri"/>
                <a:cs typeface="Calibri"/>
                <a:sym typeface="Calibri"/>
              </a:endParaRPr>
            </a:p>
          </p:txBody>
        </p:sp>
      </p:grpSp>
      <p:grpSp>
        <p:nvGrpSpPr>
          <p:cNvPr id="54" name="Group 343"/>
          <p:cNvGrpSpPr/>
          <p:nvPr/>
        </p:nvGrpSpPr>
        <p:grpSpPr>
          <a:xfrm>
            <a:off x="5217894" y="3033714"/>
            <a:ext cx="3457206" cy="1608153"/>
            <a:chOff x="1808025" y="0"/>
            <a:chExt cx="4917064" cy="2287219"/>
          </a:xfrm>
        </p:grpSpPr>
        <p:pic>
          <p:nvPicPr>
            <p:cNvPr id="56" name="image14.png"/>
            <p:cNvPicPr>
              <a:picLocks noChangeAspect="1"/>
            </p:cNvPicPr>
            <p:nvPr/>
          </p:nvPicPr>
          <p:blipFill>
            <a:blip r:embed="rId4">
              <a:extLst/>
            </a:blip>
            <a:stretch>
              <a:fillRect/>
            </a:stretch>
          </p:blipFill>
          <p:spPr>
            <a:xfrm>
              <a:off x="1808025" y="0"/>
              <a:ext cx="4601183" cy="2127651"/>
            </a:xfrm>
            <a:prstGeom prst="rect">
              <a:avLst/>
            </a:prstGeom>
            <a:ln w="12700" cap="flat">
              <a:noFill/>
              <a:miter lim="400000"/>
            </a:ln>
            <a:effectLst/>
          </p:spPr>
        </p:pic>
        <p:sp>
          <p:nvSpPr>
            <p:cNvPr id="57" name="Shape 342"/>
            <p:cNvSpPr/>
            <p:nvPr/>
          </p:nvSpPr>
          <p:spPr>
            <a:xfrm>
              <a:off x="3364920" y="1917836"/>
              <a:ext cx="3360169" cy="369383"/>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32145" tIns="32145" rIns="32145" bIns="32145" numCol="1" anchor="t">
              <a:spAutoFit/>
            </a:bodyPr>
            <a:lstStyle>
              <a:lvl1pPr defTabSz="622300">
                <a:spcBef>
                  <a:spcPts val="700"/>
                </a:spcBef>
                <a:defRPr sz="1800">
                  <a:solidFill>
                    <a:srgbClr val="002060"/>
                  </a:solidFill>
                  <a:latin typeface="Calibri"/>
                  <a:ea typeface="Calibri"/>
                  <a:cs typeface="Calibri"/>
                  <a:sym typeface="Calibri"/>
                </a:defRPr>
              </a:lvl1pPr>
            </a:lstStyle>
            <a:p>
              <a:pPr algn="ctr" hangingPunct="0"/>
              <a:r>
                <a:rPr sz="1266" kern="0"/>
                <a:t>400MHz, multi-cells, Nb/Cu</a:t>
              </a:r>
            </a:p>
          </p:txBody>
        </p:sp>
      </p:grpSp>
      <p:grpSp>
        <p:nvGrpSpPr>
          <p:cNvPr id="58" name="Group 348"/>
          <p:cNvGrpSpPr/>
          <p:nvPr/>
        </p:nvGrpSpPr>
        <p:grpSpPr>
          <a:xfrm>
            <a:off x="4331851" y="4722977"/>
            <a:ext cx="4211246" cy="1318613"/>
            <a:chOff x="543742" y="2108325"/>
            <a:chExt cx="5989507" cy="1875415"/>
          </a:xfrm>
        </p:grpSpPr>
        <p:grpSp>
          <p:nvGrpSpPr>
            <p:cNvPr id="59" name="Group 346"/>
            <p:cNvGrpSpPr/>
            <p:nvPr/>
          </p:nvGrpSpPr>
          <p:grpSpPr>
            <a:xfrm>
              <a:off x="2348834" y="2611054"/>
              <a:ext cx="4184415" cy="1372686"/>
              <a:chOff x="170958" y="0"/>
              <a:chExt cx="4184414" cy="1372685"/>
            </a:xfrm>
          </p:grpSpPr>
          <p:sp>
            <p:nvSpPr>
              <p:cNvPr id="61" name="Shape 344"/>
              <p:cNvSpPr/>
              <p:nvPr/>
            </p:nvSpPr>
            <p:spPr>
              <a:xfrm>
                <a:off x="170958" y="1003302"/>
                <a:ext cx="4184414" cy="369383"/>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32145" tIns="32145" rIns="32145" bIns="32145" numCol="1" anchor="t">
                <a:spAutoFit/>
              </a:bodyPr>
              <a:lstStyle>
                <a:lvl1pPr defTabSz="622300">
                  <a:spcBef>
                    <a:spcPts val="700"/>
                  </a:spcBef>
                  <a:defRPr sz="1800">
                    <a:solidFill>
                      <a:srgbClr val="002060"/>
                    </a:solidFill>
                    <a:latin typeface="Calibri"/>
                    <a:ea typeface="Calibri"/>
                    <a:cs typeface="Calibri"/>
                    <a:sym typeface="Calibri"/>
                  </a:defRPr>
                </a:lvl1pPr>
              </a:lstStyle>
              <a:p>
                <a:pPr algn="ctr" hangingPunct="0"/>
                <a:r>
                  <a:rPr sz="1266" kern="0"/>
                  <a:t>800MHz, multi-cells, Nb/Cu - bulk Nb</a:t>
                </a:r>
              </a:p>
            </p:txBody>
          </p:sp>
          <p:pic>
            <p:nvPicPr>
              <p:cNvPr id="62" name="image15.png" descr="22FA634C-5C7B-4D2F-A1EF-A77B2DCE315A@cern"/>
              <p:cNvPicPr>
                <a:picLocks noChangeAspect="1"/>
              </p:cNvPicPr>
              <p:nvPr/>
            </p:nvPicPr>
            <p:blipFill>
              <a:blip r:embed="rId5">
                <a:extLst/>
              </a:blip>
              <a:stretch>
                <a:fillRect/>
              </a:stretch>
            </p:blipFill>
            <p:spPr>
              <a:xfrm>
                <a:off x="674955" y="0"/>
                <a:ext cx="2263162" cy="817465"/>
              </a:xfrm>
              <a:prstGeom prst="rect">
                <a:avLst/>
              </a:prstGeom>
              <a:ln w="12700" cap="flat">
                <a:noFill/>
                <a:miter lim="400000"/>
              </a:ln>
              <a:effectLst/>
            </p:spPr>
          </p:pic>
        </p:grpSp>
        <p:sp>
          <p:nvSpPr>
            <p:cNvPr id="60" name="Shape 347"/>
            <p:cNvSpPr/>
            <p:nvPr/>
          </p:nvSpPr>
          <p:spPr>
            <a:xfrm rot="12384451" flipH="1">
              <a:off x="543742" y="2108325"/>
              <a:ext cx="2285985" cy="444617"/>
            </a:xfrm>
            <a:custGeom>
              <a:avLst/>
              <a:gdLst/>
              <a:ahLst/>
              <a:cxnLst>
                <a:cxn ang="0">
                  <a:pos x="wd2" y="hd2"/>
                </a:cxn>
                <a:cxn ang="5400000">
                  <a:pos x="wd2" y="hd2"/>
                </a:cxn>
                <a:cxn ang="10800000">
                  <a:pos x="wd2" y="hd2"/>
                </a:cxn>
                <a:cxn ang="16200000">
                  <a:pos x="wd2" y="hd2"/>
                </a:cxn>
              </a:cxnLst>
              <a:rect l="0" t="0" r="r" b="b"/>
              <a:pathLst>
                <a:path w="21600" h="19261" extrusionOk="0">
                  <a:moveTo>
                    <a:pt x="0" y="0"/>
                  </a:moveTo>
                  <a:cubicBezTo>
                    <a:pt x="1899" y="7611"/>
                    <a:pt x="4466" y="13337"/>
                    <a:pt x="7388" y="16482"/>
                  </a:cubicBezTo>
                  <a:cubicBezTo>
                    <a:pt x="12142" y="21600"/>
                    <a:pt x="17387" y="19578"/>
                    <a:pt x="21600" y="11003"/>
                  </a:cubicBezTo>
                </a:path>
              </a:pathLst>
            </a:custGeom>
            <a:noFill/>
            <a:ln w="25400" cap="flat">
              <a:solidFill>
                <a:srgbClr val="000000"/>
              </a:solidFill>
              <a:prstDash val="solid"/>
              <a:miter lim="400000"/>
              <a:tailEnd type="triangle" w="med" len="med"/>
            </a:ln>
            <a:effectLst/>
          </p:spPr>
          <p:txBody>
            <a:bodyPr wrap="square" lIns="32145" tIns="32145" rIns="32145" bIns="32145" numCol="1" anchor="ctr">
              <a:noAutofit/>
            </a:bodyPr>
            <a:lstStyle/>
            <a:p>
              <a:pPr algn="ctr" defTabSz="410751" hangingPunct="0">
                <a:defRPr sz="2400">
                  <a:latin typeface="Calibri"/>
                  <a:ea typeface="Calibri"/>
                  <a:cs typeface="Calibri"/>
                  <a:sym typeface="Calibri"/>
                </a:defRPr>
              </a:pPr>
              <a:endParaRPr sz="1687" kern="0">
                <a:solidFill>
                  <a:srgbClr val="000000"/>
                </a:solidFill>
                <a:latin typeface="Calibri"/>
                <a:ea typeface="Calibri"/>
                <a:cs typeface="Calibri"/>
                <a:sym typeface="Calibri"/>
              </a:endParaRPr>
            </a:p>
          </p:txBody>
        </p:sp>
      </p:grpSp>
      <p:grpSp>
        <p:nvGrpSpPr>
          <p:cNvPr id="63" name="Group 353"/>
          <p:cNvGrpSpPr/>
          <p:nvPr/>
        </p:nvGrpSpPr>
        <p:grpSpPr>
          <a:xfrm>
            <a:off x="8724579" y="907983"/>
            <a:ext cx="383209" cy="4527223"/>
            <a:chOff x="0" y="597337"/>
            <a:chExt cx="545026" cy="6438914"/>
          </a:xfrm>
        </p:grpSpPr>
        <p:sp>
          <p:nvSpPr>
            <p:cNvPr id="64" name="Shape 349"/>
            <p:cNvSpPr/>
            <p:nvPr/>
          </p:nvSpPr>
          <p:spPr>
            <a:xfrm rot="16200000">
              <a:off x="-792148" y="5655925"/>
              <a:ext cx="2176157" cy="4862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2145" tIns="32145" rIns="32145" bIns="32145" numCol="1" anchor="t">
              <a:spAutoFit/>
            </a:bodyPr>
            <a:lstStyle>
              <a:lvl1pPr>
                <a:defRPr sz="1600">
                  <a:solidFill>
                    <a:srgbClr val="FF0000"/>
                  </a:solidFill>
                  <a:latin typeface="Calibri"/>
                  <a:ea typeface="Calibri"/>
                  <a:cs typeface="Calibri"/>
                  <a:sym typeface="Calibri"/>
                </a:defRPr>
              </a:lvl1pPr>
            </a:lstStyle>
            <a:p>
              <a:pPr algn="ctr" defTabSz="410751" hangingPunct="0"/>
              <a:r>
                <a:rPr lang="en-GB" sz="1800" kern="0" dirty="0" smtClean="0"/>
                <a:t>Higher gradient</a:t>
              </a:r>
              <a:endParaRPr sz="1800" kern="0" dirty="0"/>
            </a:p>
          </p:txBody>
        </p:sp>
        <p:sp>
          <p:nvSpPr>
            <p:cNvPr id="65" name="Shape 350"/>
            <p:cNvSpPr/>
            <p:nvPr/>
          </p:nvSpPr>
          <p:spPr>
            <a:xfrm flipH="1">
              <a:off x="16621" y="4761893"/>
              <a:ext cx="23753" cy="2274358"/>
            </a:xfrm>
            <a:prstGeom prst="line">
              <a:avLst/>
            </a:prstGeom>
            <a:noFill/>
            <a:ln w="25400" cap="flat">
              <a:solidFill>
                <a:srgbClr val="FF0000"/>
              </a:solidFill>
              <a:prstDash val="solid"/>
              <a:miter lim="800000"/>
              <a:tailEnd type="triangle" w="med" len="med"/>
            </a:ln>
            <a:effectLst/>
          </p:spPr>
          <p:txBody>
            <a:bodyPr wrap="square" lIns="32145" tIns="32145" rIns="32145" bIns="32145" numCol="1" anchor="t">
              <a:noAutofit/>
            </a:bodyPr>
            <a:lstStyle/>
            <a:p>
              <a:pPr algn="ctr" defTabSz="410751" hangingPunct="0">
                <a:defRPr>
                  <a:latin typeface="Calibri"/>
                  <a:ea typeface="Calibri"/>
                  <a:cs typeface="Calibri"/>
                  <a:sym typeface="Calibri"/>
                </a:defRPr>
              </a:pPr>
              <a:endParaRPr sz="3200" kern="0">
                <a:solidFill>
                  <a:srgbClr val="000000"/>
                </a:solidFill>
                <a:latin typeface="Calibri"/>
                <a:ea typeface="Calibri"/>
                <a:cs typeface="Calibri"/>
                <a:sym typeface="Calibri"/>
              </a:endParaRPr>
            </a:p>
          </p:txBody>
        </p:sp>
        <p:sp>
          <p:nvSpPr>
            <p:cNvPr id="66" name="Shape 351"/>
            <p:cNvSpPr/>
            <p:nvPr/>
          </p:nvSpPr>
          <p:spPr>
            <a:xfrm flipV="1">
              <a:off x="0" y="597337"/>
              <a:ext cx="14393" cy="2125355"/>
            </a:xfrm>
            <a:prstGeom prst="line">
              <a:avLst/>
            </a:prstGeom>
            <a:noFill/>
            <a:ln w="25400" cap="flat">
              <a:solidFill>
                <a:srgbClr val="FF0000"/>
              </a:solidFill>
              <a:prstDash val="solid"/>
              <a:miter lim="800000"/>
              <a:tailEnd type="triangle" w="med" len="med"/>
            </a:ln>
            <a:effectLst/>
          </p:spPr>
          <p:txBody>
            <a:bodyPr wrap="square" lIns="32145" tIns="32145" rIns="32145" bIns="32145" numCol="1" anchor="t">
              <a:noAutofit/>
            </a:bodyPr>
            <a:lstStyle/>
            <a:p>
              <a:pPr algn="ctr" defTabSz="410751" hangingPunct="0">
                <a:defRPr>
                  <a:latin typeface="Calibri"/>
                  <a:ea typeface="Calibri"/>
                  <a:cs typeface="Calibri"/>
                  <a:sym typeface="Calibri"/>
                </a:defRPr>
              </a:pPr>
              <a:endParaRPr sz="3200" kern="0">
                <a:solidFill>
                  <a:srgbClr val="000000"/>
                </a:solidFill>
                <a:latin typeface="Calibri"/>
                <a:ea typeface="Calibri"/>
                <a:cs typeface="Calibri"/>
                <a:sym typeface="Calibri"/>
              </a:endParaRPr>
            </a:p>
          </p:txBody>
        </p:sp>
        <p:sp>
          <p:nvSpPr>
            <p:cNvPr id="67" name="Shape 352"/>
            <p:cNvSpPr/>
            <p:nvPr/>
          </p:nvSpPr>
          <p:spPr>
            <a:xfrm rot="16200000">
              <a:off x="-644619" y="1487718"/>
              <a:ext cx="1936767" cy="4425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2145" tIns="32145" rIns="32145" bIns="32145" numCol="1" anchor="t">
              <a:spAutoFit/>
            </a:bodyPr>
            <a:lstStyle>
              <a:lvl1pPr>
                <a:defRPr sz="1600">
                  <a:solidFill>
                    <a:srgbClr val="FF0000"/>
                  </a:solidFill>
                  <a:latin typeface="Calibri"/>
                  <a:ea typeface="Calibri"/>
                  <a:cs typeface="Calibri"/>
                  <a:sym typeface="Calibri"/>
                </a:defRPr>
              </a:lvl1pPr>
            </a:lstStyle>
            <a:p>
              <a:pPr algn="ctr" defTabSz="410751" hangingPunct="0"/>
              <a:r>
                <a:rPr lang="en-GB" kern="0" dirty="0" smtClean="0"/>
                <a:t>Higher currents</a:t>
              </a:r>
              <a:endParaRPr kern="0" dirty="0"/>
            </a:p>
          </p:txBody>
        </p:sp>
      </p:grpSp>
      <p:sp>
        <p:nvSpPr>
          <p:cNvPr id="68" name="Shape 347"/>
          <p:cNvSpPr/>
          <p:nvPr/>
        </p:nvSpPr>
        <p:spPr>
          <a:xfrm rot="9539516" flipH="1">
            <a:off x="3957741" y="3678317"/>
            <a:ext cx="1260847" cy="229904"/>
          </a:xfrm>
          <a:custGeom>
            <a:avLst/>
            <a:gdLst/>
            <a:ahLst/>
            <a:cxnLst>
              <a:cxn ang="0">
                <a:pos x="wd2" y="hd2"/>
              </a:cxn>
              <a:cxn ang="5400000">
                <a:pos x="wd2" y="hd2"/>
              </a:cxn>
              <a:cxn ang="10800000">
                <a:pos x="wd2" y="hd2"/>
              </a:cxn>
              <a:cxn ang="16200000">
                <a:pos x="wd2" y="hd2"/>
              </a:cxn>
            </a:cxnLst>
            <a:rect l="0" t="0" r="r" b="b"/>
            <a:pathLst>
              <a:path w="21600" h="19261" extrusionOk="0">
                <a:moveTo>
                  <a:pt x="0" y="0"/>
                </a:moveTo>
                <a:cubicBezTo>
                  <a:pt x="1899" y="7611"/>
                  <a:pt x="4466" y="13337"/>
                  <a:pt x="7388" y="16482"/>
                </a:cubicBezTo>
                <a:cubicBezTo>
                  <a:pt x="12142" y="21600"/>
                  <a:pt x="17387" y="19578"/>
                  <a:pt x="21600" y="11003"/>
                </a:cubicBezTo>
              </a:path>
            </a:pathLst>
          </a:custGeom>
          <a:noFill/>
          <a:ln w="25400" cap="flat">
            <a:solidFill>
              <a:srgbClr val="000000"/>
            </a:solidFill>
            <a:prstDash val="solid"/>
            <a:miter lim="400000"/>
            <a:tailEnd type="triangle" w="med" len="med"/>
          </a:ln>
          <a:effectLst/>
        </p:spPr>
        <p:txBody>
          <a:bodyPr wrap="square" lIns="32145" tIns="32145" rIns="32145" bIns="32145" numCol="1" anchor="ctr">
            <a:noAutofit/>
          </a:bodyPr>
          <a:lstStyle/>
          <a:p>
            <a:pPr algn="ctr" defTabSz="410751" hangingPunct="0">
              <a:defRPr sz="2400">
                <a:latin typeface="Calibri"/>
                <a:ea typeface="Calibri"/>
                <a:cs typeface="Calibri"/>
                <a:sym typeface="Calibri"/>
              </a:defRPr>
            </a:pPr>
            <a:endParaRPr sz="1687" kern="0">
              <a:solidFill>
                <a:srgbClr val="000000"/>
              </a:solidFill>
              <a:latin typeface="Calibri"/>
              <a:ea typeface="Calibri"/>
              <a:cs typeface="Calibri"/>
              <a:sym typeface="Calibri"/>
            </a:endParaRPr>
          </a:p>
        </p:txBody>
      </p:sp>
      <p:sp>
        <p:nvSpPr>
          <p:cNvPr id="69" name="TextBox 68"/>
          <p:cNvSpPr txBox="1"/>
          <p:nvPr/>
        </p:nvSpPr>
        <p:spPr>
          <a:xfrm>
            <a:off x="5352579" y="6067180"/>
            <a:ext cx="1712328" cy="261610"/>
          </a:xfrm>
          <a:prstGeom prst="rect">
            <a:avLst/>
          </a:prstGeom>
          <a:noFill/>
        </p:spPr>
        <p:txBody>
          <a:bodyPr wrap="none" rtlCol="0">
            <a:spAutoFit/>
          </a:bodyPr>
          <a:lstStyle/>
          <a:p>
            <a:r>
              <a:rPr lang="en-US" sz="1100" dirty="0" smtClean="0"/>
              <a:t>Courtesy E. Jensen (CERN) </a:t>
            </a:r>
            <a:endParaRPr lang="en-US" sz="1100" dirty="0"/>
          </a:p>
        </p:txBody>
      </p:sp>
    </p:spTree>
    <p:extLst>
      <p:ext uri="{BB962C8B-B14F-4D97-AF65-F5344CB8AC3E}">
        <p14:creationId xmlns:p14="http://schemas.microsoft.com/office/powerpoint/2010/main" val="2015077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1" y="821791"/>
            <a:ext cx="8533434" cy="5104440"/>
          </a:xfrm>
        </p:spPr>
        <p:txBody>
          <a:bodyPr/>
          <a:lstStyle/>
          <a:p>
            <a:pPr>
              <a:buFont typeface="Wingdings" charset="2"/>
              <a:buChar char="§"/>
            </a:pPr>
            <a:r>
              <a:rPr lang="en-US" sz="2000" dirty="0" smtClean="0"/>
              <a:t>CEPC’s main physics goal is operation at 240 GeV center-mass energy as a Higgs factory.</a:t>
            </a:r>
          </a:p>
          <a:p>
            <a:pPr>
              <a:buFont typeface="Wingdings" charset="2"/>
              <a:buChar char="§"/>
            </a:pPr>
            <a:r>
              <a:rPr lang="en-US" sz="2000" dirty="0" smtClean="0"/>
              <a:t>The collider RF system will consist of 384 650-MHz 5-cell SRF cavities operating at 19.3 MV/m with </a:t>
            </a:r>
            <a:r>
              <a:rPr lang="en-US" sz="2000" i="1" dirty="0" smtClean="0"/>
              <a:t>Q</a:t>
            </a:r>
            <a:r>
              <a:rPr lang="en-US" sz="2000" dirty="0" smtClean="0"/>
              <a:t> of 4∙10</a:t>
            </a:r>
            <a:r>
              <a:rPr lang="en-US" sz="2000" baseline="30000" dirty="0" smtClean="0"/>
              <a:t>10</a:t>
            </a:r>
            <a:r>
              <a:rPr lang="en-US" sz="2000" dirty="0" smtClean="0"/>
              <a:t>.</a:t>
            </a:r>
          </a:p>
          <a:p>
            <a:pPr>
              <a:buFont typeface="Wingdings" charset="2"/>
              <a:buChar char="§"/>
            </a:pPr>
            <a:r>
              <a:rPr lang="en-US" sz="2000" dirty="0" smtClean="0"/>
              <a:t>Nitrogen doping and magnetic flux expulsion technologies will be used to support high </a:t>
            </a:r>
            <a:r>
              <a:rPr lang="en-US" sz="2000" i="1" dirty="0" smtClean="0"/>
              <a:t>Q</a:t>
            </a:r>
            <a:r>
              <a:rPr lang="en-US" sz="2000" dirty="0" smtClean="0"/>
              <a:t>.</a:t>
            </a:r>
          </a:p>
          <a:p>
            <a:pPr>
              <a:buFont typeface="Wingdings" charset="2"/>
              <a:buChar char="§"/>
            </a:pPr>
            <a:r>
              <a:rPr lang="en-US" sz="2000" dirty="0" smtClean="0"/>
              <a:t>Thin film SRF technology, e.g. Nb</a:t>
            </a:r>
            <a:r>
              <a:rPr lang="en-US" sz="2000" baseline="-25000" dirty="0" smtClean="0"/>
              <a:t>3</a:t>
            </a:r>
            <a:r>
              <a:rPr lang="en-US" sz="2000" dirty="0" smtClean="0"/>
              <a:t>Sn is under consideration as possible alternative.</a:t>
            </a:r>
          </a:p>
        </p:txBody>
      </p:sp>
      <p:sp>
        <p:nvSpPr>
          <p:cNvPr id="7" name="Title 6"/>
          <p:cNvSpPr>
            <a:spLocks noGrp="1"/>
          </p:cNvSpPr>
          <p:nvPr>
            <p:ph type="title"/>
          </p:nvPr>
        </p:nvSpPr>
        <p:spPr/>
        <p:txBody>
          <a:bodyPr/>
          <a:lstStyle/>
          <a:p>
            <a:r>
              <a:rPr lang="en-US" dirty="0" smtClean="0"/>
              <a:t>SRF technology for CEPC</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pic>
        <p:nvPicPr>
          <p:cNvPr id="8" name="Picture 7"/>
          <p:cNvPicPr>
            <a:picLocks noChangeAspect="1"/>
          </p:cNvPicPr>
          <p:nvPr/>
        </p:nvPicPr>
        <p:blipFill>
          <a:blip r:embed="rId3"/>
          <a:stretch>
            <a:fillRect/>
          </a:stretch>
        </p:blipFill>
        <p:spPr>
          <a:xfrm>
            <a:off x="2775271" y="3281506"/>
            <a:ext cx="2772828" cy="2598436"/>
          </a:xfrm>
          <a:prstGeom prst="rect">
            <a:avLst/>
          </a:prstGeom>
        </p:spPr>
      </p:pic>
      <p:sp>
        <p:nvSpPr>
          <p:cNvPr id="9" name="TextBox 8"/>
          <p:cNvSpPr txBox="1"/>
          <p:nvPr/>
        </p:nvSpPr>
        <p:spPr>
          <a:xfrm>
            <a:off x="2857482" y="6009558"/>
            <a:ext cx="2608406" cy="261610"/>
          </a:xfrm>
          <a:prstGeom prst="rect">
            <a:avLst/>
          </a:prstGeom>
          <a:noFill/>
        </p:spPr>
        <p:txBody>
          <a:bodyPr wrap="none" rtlCol="0">
            <a:spAutoFit/>
          </a:bodyPr>
          <a:lstStyle/>
          <a:p>
            <a:r>
              <a:rPr lang="en-US" sz="1100" dirty="0" smtClean="0"/>
              <a:t>CEPC layout from J. Y. </a:t>
            </a:r>
            <a:r>
              <a:rPr lang="en-US" sz="1100" dirty="0" err="1" smtClean="0"/>
              <a:t>Zhai</a:t>
            </a:r>
            <a:r>
              <a:rPr lang="en-US" sz="1100" dirty="0" smtClean="0"/>
              <a:t>, et al., SRF2015</a:t>
            </a:r>
            <a:endParaRPr lang="en-US" sz="1100" dirty="0"/>
          </a:p>
        </p:txBody>
      </p:sp>
    </p:spTree>
    <p:extLst>
      <p:ext uri="{BB962C8B-B14F-4D97-AF65-F5344CB8AC3E}">
        <p14:creationId xmlns:p14="http://schemas.microsoft.com/office/powerpoint/2010/main" val="2039662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970339" y="1638402"/>
            <a:ext cx="5780742" cy="4669420"/>
          </a:xfrm>
          <a:prstGeom prst="rect">
            <a:avLst/>
          </a:prstGeom>
        </p:spPr>
      </p:pic>
      <p:sp>
        <p:nvSpPr>
          <p:cNvPr id="6" name="Content Placeholder 5"/>
          <p:cNvSpPr>
            <a:spLocks noGrp="1"/>
          </p:cNvSpPr>
          <p:nvPr>
            <p:ph idx="1"/>
          </p:nvPr>
        </p:nvSpPr>
        <p:spPr>
          <a:xfrm>
            <a:off x="228601" y="821791"/>
            <a:ext cx="8533434" cy="5104440"/>
          </a:xfrm>
        </p:spPr>
        <p:txBody>
          <a:bodyPr/>
          <a:lstStyle/>
          <a:p>
            <a:pPr>
              <a:buFont typeface="Wingdings" charset="2"/>
              <a:buChar char="§"/>
            </a:pPr>
            <a:r>
              <a:rPr lang="en-US" sz="1800" dirty="0"/>
              <a:t>Applying </a:t>
            </a:r>
            <a:r>
              <a:rPr lang="en-US" sz="1800" dirty="0" smtClean="0"/>
              <a:t>nitrogen </a:t>
            </a:r>
            <a:r>
              <a:rPr lang="en-US" sz="1800" dirty="0"/>
              <a:t>doping to 650 MHz </a:t>
            </a:r>
            <a:r>
              <a:rPr lang="en-US" sz="1800" dirty="0" smtClean="0"/>
              <a:t>(</a:t>
            </a:r>
            <a:r>
              <a:rPr lang="en-US" sz="1800" i="1" dirty="0" smtClean="0">
                <a:latin typeface="Symbol" charset="2"/>
                <a:ea typeface="Symbol" charset="2"/>
                <a:cs typeface="Symbol" charset="2"/>
              </a:rPr>
              <a:t>b</a:t>
            </a:r>
            <a:r>
              <a:rPr lang="en-US" sz="1800" dirty="0" smtClean="0"/>
              <a:t> = 0.9) leads </a:t>
            </a:r>
            <a:r>
              <a:rPr lang="en-US" sz="1800" dirty="0"/>
              <a:t>to </a:t>
            </a:r>
            <a:r>
              <a:rPr lang="en-US" sz="1800" dirty="0" smtClean="0"/>
              <a:t>doubling </a:t>
            </a:r>
            <a:r>
              <a:rPr lang="en-US" sz="1800" i="1" dirty="0"/>
              <a:t>Q</a:t>
            </a:r>
            <a:r>
              <a:rPr lang="en-US" sz="1800" dirty="0"/>
              <a:t> compared to 120°C bake (standard surface treatment ILC/XFEL), ~</a:t>
            </a:r>
            <a:r>
              <a:rPr lang="en-US" sz="1800" dirty="0" smtClean="0"/>
              <a:t>7∙10</a:t>
            </a:r>
            <a:r>
              <a:rPr lang="en-US" sz="1800" baseline="30000" dirty="0" smtClean="0"/>
              <a:t>10</a:t>
            </a:r>
            <a:r>
              <a:rPr lang="en-US" sz="1800" dirty="0" smtClean="0"/>
              <a:t> </a:t>
            </a:r>
            <a:r>
              <a:rPr lang="en-US" sz="1800" dirty="0"/>
              <a:t>at </a:t>
            </a:r>
            <a:r>
              <a:rPr lang="en-US" sz="1800" dirty="0" smtClean="0"/>
              <a:t>2 K </a:t>
            </a:r>
            <a:r>
              <a:rPr lang="en-US" sz="1800" dirty="0"/>
              <a:t>– world record at this </a:t>
            </a:r>
            <a:r>
              <a:rPr lang="en-US" sz="1800" dirty="0" smtClean="0"/>
              <a:t>frequency.</a:t>
            </a:r>
          </a:p>
        </p:txBody>
      </p:sp>
      <p:sp>
        <p:nvSpPr>
          <p:cNvPr id="7" name="Title 6"/>
          <p:cNvSpPr>
            <a:spLocks noGrp="1"/>
          </p:cNvSpPr>
          <p:nvPr>
            <p:ph type="title"/>
          </p:nvPr>
        </p:nvSpPr>
        <p:spPr/>
        <p:txBody>
          <a:bodyPr/>
          <a:lstStyle/>
          <a:p>
            <a:r>
              <a:rPr lang="en-US" dirty="0" smtClean="0"/>
              <a:t>Nitrogen doping for 650 MHz</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sp>
        <p:nvSpPr>
          <p:cNvPr id="34" name="TextBox 33"/>
          <p:cNvSpPr txBox="1"/>
          <p:nvPr/>
        </p:nvSpPr>
        <p:spPr>
          <a:xfrm>
            <a:off x="5352579" y="6067180"/>
            <a:ext cx="1919115" cy="261610"/>
          </a:xfrm>
          <a:prstGeom prst="rect">
            <a:avLst/>
          </a:prstGeom>
          <a:noFill/>
        </p:spPr>
        <p:txBody>
          <a:bodyPr wrap="none" rtlCol="0">
            <a:spAutoFit/>
          </a:bodyPr>
          <a:lstStyle/>
          <a:p>
            <a:r>
              <a:rPr lang="en-US" sz="1100" dirty="0" smtClean="0"/>
              <a:t>Courtesy A. </a:t>
            </a:r>
            <a:r>
              <a:rPr lang="en-US" sz="1100" dirty="0" err="1" smtClean="0"/>
              <a:t>Grassellino</a:t>
            </a:r>
            <a:r>
              <a:rPr lang="en-US" sz="1100" dirty="0" smtClean="0"/>
              <a:t> (FNAL)</a:t>
            </a:r>
            <a:endParaRPr lang="en-US" sz="1100" dirty="0"/>
          </a:p>
        </p:txBody>
      </p:sp>
      <p:sp>
        <p:nvSpPr>
          <p:cNvPr id="2" name="5-Point Star 1"/>
          <p:cNvSpPr/>
          <p:nvPr/>
        </p:nvSpPr>
        <p:spPr>
          <a:xfrm>
            <a:off x="4280985" y="3223540"/>
            <a:ext cx="147678" cy="150471"/>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4485034" y="3144886"/>
            <a:ext cx="928459" cy="307777"/>
          </a:xfrm>
          <a:prstGeom prst="rect">
            <a:avLst/>
          </a:prstGeom>
          <a:noFill/>
        </p:spPr>
        <p:txBody>
          <a:bodyPr wrap="none" rtlCol="0">
            <a:spAutoFit/>
          </a:bodyPr>
          <a:lstStyle/>
          <a:p>
            <a:r>
              <a:rPr lang="en-US" sz="1400" smtClean="0">
                <a:solidFill>
                  <a:srgbClr val="FF0000"/>
                </a:solidFill>
              </a:rPr>
              <a:t>CEPC spec</a:t>
            </a:r>
            <a:endParaRPr lang="en-US" sz="1400" dirty="0">
              <a:solidFill>
                <a:srgbClr val="FF0000"/>
              </a:solidFill>
            </a:endParaRPr>
          </a:p>
        </p:txBody>
      </p:sp>
    </p:spTree>
    <p:extLst>
      <p:ext uri="{BB962C8B-B14F-4D97-AF65-F5344CB8AC3E}">
        <p14:creationId xmlns:p14="http://schemas.microsoft.com/office/powerpoint/2010/main" val="1477896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1" y="821791"/>
            <a:ext cx="8533434" cy="5104440"/>
          </a:xfrm>
        </p:spPr>
        <p:txBody>
          <a:bodyPr/>
          <a:lstStyle/>
          <a:p>
            <a:pPr>
              <a:buFont typeface="Wingdings" charset="2"/>
              <a:buChar char="§"/>
            </a:pPr>
            <a:r>
              <a:rPr lang="en-US" sz="1800" dirty="0" smtClean="0"/>
              <a:t>R&amp;D on 1.3 GHz single-cell cavities at Cornell: Recent test results consistently demonstrate gradients &gt;16 MV/m with Q &gt; 10</a:t>
            </a:r>
            <a:r>
              <a:rPr lang="en-US" sz="1800" baseline="30000" dirty="0" smtClean="0"/>
              <a:t>10</a:t>
            </a:r>
            <a:r>
              <a:rPr lang="en-US" sz="1800" dirty="0" smtClean="0"/>
              <a:t> at 4.2 K.</a:t>
            </a:r>
          </a:p>
          <a:p>
            <a:pPr>
              <a:buFont typeface="Wingdings" charset="2"/>
              <a:buChar char="§"/>
            </a:pPr>
            <a:r>
              <a:rPr lang="en-US" sz="1800" dirty="0" smtClean="0"/>
              <a:t>Very promising for future colliders. Next steps: extend this technology to multi-cell cavities and lower frequencies.</a:t>
            </a:r>
          </a:p>
        </p:txBody>
      </p:sp>
      <p:sp>
        <p:nvSpPr>
          <p:cNvPr id="7" name="Title 6"/>
          <p:cNvSpPr>
            <a:spLocks noGrp="1"/>
          </p:cNvSpPr>
          <p:nvPr>
            <p:ph type="title"/>
          </p:nvPr>
        </p:nvSpPr>
        <p:spPr/>
        <p:txBody>
          <a:bodyPr/>
          <a:lstStyle/>
          <a:p>
            <a:r>
              <a:rPr lang="en-US" dirty="0" smtClean="0"/>
              <a:t>Nb</a:t>
            </a:r>
            <a:r>
              <a:rPr lang="en-US" baseline="-25000" dirty="0" smtClean="0"/>
              <a:t>3</a:t>
            </a:r>
            <a:r>
              <a:rPr lang="en-US" dirty="0" smtClean="0"/>
              <a:t>Sn SRF cavity R&amp;D</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pic>
        <p:nvPicPr>
          <p:cNvPr id="8"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201" y="2285906"/>
            <a:ext cx="5042299" cy="3929316"/>
          </a:xfrm>
          <a:prstGeom prst="rect">
            <a:avLst/>
          </a:prstGeom>
        </p:spPr>
      </p:pic>
      <p:sp>
        <p:nvSpPr>
          <p:cNvPr id="9" name="TextBox 8"/>
          <p:cNvSpPr txBox="1"/>
          <p:nvPr/>
        </p:nvSpPr>
        <p:spPr>
          <a:xfrm>
            <a:off x="4345826" y="6068393"/>
            <a:ext cx="2396810" cy="261610"/>
          </a:xfrm>
          <a:prstGeom prst="rect">
            <a:avLst/>
          </a:prstGeom>
          <a:noFill/>
        </p:spPr>
        <p:txBody>
          <a:bodyPr wrap="none" rtlCol="0">
            <a:spAutoFit/>
          </a:bodyPr>
          <a:lstStyle/>
          <a:p>
            <a:r>
              <a:rPr lang="en-US" sz="1100" dirty="0" smtClean="0"/>
              <a:t>Courtesy D. Hall and M. </a:t>
            </a:r>
            <a:r>
              <a:rPr lang="en-US" sz="1100" dirty="0" err="1" smtClean="0"/>
              <a:t>Liepe</a:t>
            </a:r>
            <a:r>
              <a:rPr lang="en-US" sz="1100" dirty="0" smtClean="0"/>
              <a:t> (Cornell)</a:t>
            </a:r>
            <a:endParaRPr lang="en-US" sz="11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4358" y="2283821"/>
            <a:ext cx="2837677" cy="2616200"/>
          </a:xfrm>
          <a:prstGeom prst="rect">
            <a:avLst/>
          </a:prstGeom>
        </p:spPr>
      </p:pic>
      <p:sp>
        <p:nvSpPr>
          <p:cNvPr id="12" name="TextBox 11"/>
          <p:cNvSpPr txBox="1"/>
          <p:nvPr/>
        </p:nvSpPr>
        <p:spPr>
          <a:xfrm>
            <a:off x="5881388" y="4943426"/>
            <a:ext cx="1741182" cy="430887"/>
          </a:xfrm>
          <a:prstGeom prst="rect">
            <a:avLst/>
          </a:prstGeom>
          <a:noFill/>
        </p:spPr>
        <p:txBody>
          <a:bodyPr wrap="none" rtlCol="0">
            <a:spAutoFit/>
          </a:bodyPr>
          <a:lstStyle/>
          <a:p>
            <a:r>
              <a:rPr lang="en-US" sz="1100" dirty="0" smtClean="0"/>
              <a:t>Nb</a:t>
            </a:r>
            <a:r>
              <a:rPr lang="en-US" sz="1100" baseline="-25000" dirty="0" smtClean="0"/>
              <a:t>3</a:t>
            </a:r>
            <a:r>
              <a:rPr lang="en-US" sz="1100" dirty="0" smtClean="0"/>
              <a:t>Sn cavity surface</a:t>
            </a:r>
          </a:p>
          <a:p>
            <a:r>
              <a:rPr lang="en-US" sz="1100" dirty="0" smtClean="0"/>
              <a:t>Courtesy Cornell</a:t>
            </a:r>
            <a:r>
              <a:rPr lang="en-US" sz="1100" dirty="0"/>
              <a:t> </a:t>
            </a:r>
            <a:r>
              <a:rPr lang="en-US" sz="1100" dirty="0" smtClean="0"/>
              <a:t>University</a:t>
            </a:r>
            <a:endParaRPr lang="en-US" sz="1100" dirty="0"/>
          </a:p>
        </p:txBody>
      </p:sp>
    </p:spTree>
    <p:extLst>
      <p:ext uri="{BB962C8B-B14F-4D97-AF65-F5344CB8AC3E}">
        <p14:creationId xmlns:p14="http://schemas.microsoft.com/office/powerpoint/2010/main" val="5357454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226537"/>
            <a:ext cx="8672513" cy="5139158"/>
          </a:xfrm>
        </p:spPr>
        <p:txBody>
          <a:bodyPr/>
          <a:lstStyle/>
          <a:p>
            <a:pPr>
              <a:buFont typeface="Wingdings" charset="2"/>
              <a:buChar char="§"/>
            </a:pPr>
            <a:r>
              <a:rPr lang="en-US" sz="1800" dirty="0" smtClean="0"/>
              <a:t>Proposed future hadron colliders – HE-LHC, FCC-</a:t>
            </a:r>
            <a:r>
              <a:rPr lang="en-US" sz="1800" dirty="0" err="1" smtClean="0"/>
              <a:t>hh</a:t>
            </a:r>
            <a:r>
              <a:rPr lang="en-US" sz="1800" dirty="0" smtClean="0"/>
              <a:t>, </a:t>
            </a:r>
            <a:r>
              <a:rPr lang="en-US" sz="1800" dirty="0" err="1" smtClean="0"/>
              <a:t>SppC</a:t>
            </a:r>
            <a:r>
              <a:rPr lang="en-US" sz="1800" dirty="0" smtClean="0"/>
              <a:t> – require developing SC magnet technology beyond state-of-the-art.</a:t>
            </a:r>
          </a:p>
          <a:p>
            <a:pPr>
              <a:buFont typeface="Wingdings" charset="2"/>
              <a:buChar char="§"/>
            </a:pPr>
            <a:r>
              <a:rPr lang="en-US" sz="1800" dirty="0" smtClean="0"/>
              <a:t>State-of-the-art accelerator magnet technology will be utilized in HL-LHC and is based on 11-T class Nb</a:t>
            </a:r>
            <a:r>
              <a:rPr lang="en-US" sz="1800" baseline="-25000" dirty="0" smtClean="0"/>
              <a:t>3</a:t>
            </a:r>
            <a:r>
              <a:rPr lang="en-US" sz="1800" dirty="0" smtClean="0"/>
              <a:t>Sn magnets.</a:t>
            </a:r>
          </a:p>
          <a:p>
            <a:pPr>
              <a:buFont typeface="Wingdings" charset="2"/>
              <a:buChar char="§"/>
            </a:pPr>
            <a:r>
              <a:rPr lang="en-US" sz="1800" dirty="0" smtClean="0"/>
              <a:t>HE-LHC and FCC-</a:t>
            </a:r>
            <a:r>
              <a:rPr lang="en-US" sz="1800" dirty="0" err="1" smtClean="0"/>
              <a:t>hh</a:t>
            </a:r>
            <a:r>
              <a:rPr lang="en-US" sz="1800" dirty="0" smtClean="0"/>
              <a:t> plan to use 16 T magnets while </a:t>
            </a:r>
            <a:r>
              <a:rPr lang="en-US" sz="1800" dirty="0" err="1" smtClean="0"/>
              <a:t>SppC</a:t>
            </a:r>
            <a:r>
              <a:rPr lang="en-US" sz="1800" dirty="0" smtClean="0"/>
              <a:t> would need 20 T magnets.</a:t>
            </a:r>
          </a:p>
          <a:p>
            <a:pPr>
              <a:buFont typeface="Wingdings" charset="2"/>
              <a:buChar char="§"/>
            </a:pPr>
            <a:r>
              <a:rPr lang="en-US" sz="1800" dirty="0" smtClean="0"/>
              <a:t>The former can be developed using Nb</a:t>
            </a:r>
            <a:r>
              <a:rPr lang="en-US" sz="1800" baseline="-25000" dirty="0" smtClean="0"/>
              <a:t>3</a:t>
            </a:r>
            <a:r>
              <a:rPr lang="en-US" sz="1800" dirty="0" smtClean="0"/>
              <a:t>Sn technology while the latter would need to use HTS, most likely in a hybrid magnet configuration.</a:t>
            </a:r>
          </a:p>
          <a:p>
            <a:pPr>
              <a:buFont typeface="Wingdings" charset="2"/>
              <a:buChar char="§"/>
            </a:pPr>
            <a:r>
              <a:rPr lang="en-US" sz="1800" dirty="0" smtClean="0"/>
              <a:t>In both cases cost reduction for Nb3Sn and HTS superconductor is mandatory to make the projects affordable.</a:t>
            </a:r>
          </a:p>
          <a:p>
            <a:pPr>
              <a:buFont typeface="Wingdings" charset="2"/>
              <a:buChar char="§"/>
            </a:pPr>
            <a:r>
              <a:rPr lang="en-US" sz="1800" dirty="0" smtClean="0"/>
              <a:t>U.S. DOE is establishing a national Magnet Development Program (MDP) to develop SC magnet technology suitable for future energy-frontier colliders.</a:t>
            </a:r>
          </a:p>
        </p:txBody>
      </p:sp>
      <p:sp>
        <p:nvSpPr>
          <p:cNvPr id="7" name="Title 6"/>
          <p:cNvSpPr>
            <a:spLocks noGrp="1"/>
          </p:cNvSpPr>
          <p:nvPr>
            <p:ph type="title"/>
          </p:nvPr>
        </p:nvSpPr>
        <p:spPr>
          <a:xfrm>
            <a:off x="228600" y="251752"/>
            <a:ext cx="8686800" cy="836268"/>
          </a:xfrm>
        </p:spPr>
        <p:txBody>
          <a:bodyPr/>
          <a:lstStyle/>
          <a:p>
            <a:r>
              <a:rPr lang="en-US" dirty="0" smtClean="0"/>
              <a:t>High-field SC magnet technology for future hadron colliders</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Tree>
    <p:extLst>
      <p:ext uri="{BB962C8B-B14F-4D97-AF65-F5344CB8AC3E}">
        <p14:creationId xmlns:p14="http://schemas.microsoft.com/office/powerpoint/2010/main" val="3281863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541" y="971550"/>
            <a:ext cx="4100724" cy="1789579"/>
          </a:xfrm>
        </p:spPr>
        <p:txBody>
          <a:bodyPr/>
          <a:lstStyle/>
          <a:p>
            <a:pPr>
              <a:buFont typeface="Wingdings" charset="2"/>
              <a:buChar char="§"/>
            </a:pPr>
            <a:r>
              <a:rPr lang="en-US" sz="2000" dirty="0" smtClean="0"/>
              <a:t>Nb</a:t>
            </a:r>
            <a:r>
              <a:rPr lang="en-US" sz="2000" baseline="-25000" dirty="0" smtClean="0"/>
              <a:t>3</a:t>
            </a:r>
            <a:r>
              <a:rPr lang="en-US" sz="2000" dirty="0" smtClean="0"/>
              <a:t>Sn dipole for LHC collimation system upgrade</a:t>
            </a:r>
          </a:p>
          <a:p>
            <a:pPr lvl="1">
              <a:buFont typeface="Courier New" charset="0"/>
              <a:buChar char="o"/>
            </a:pPr>
            <a:r>
              <a:rPr lang="en-US" sz="1800" dirty="0" smtClean="0"/>
              <a:t>60 mm aperture</a:t>
            </a:r>
          </a:p>
          <a:p>
            <a:pPr lvl="1">
              <a:buFont typeface="Courier New" charset="0"/>
              <a:buChar char="o"/>
            </a:pPr>
            <a:r>
              <a:rPr lang="en-US" sz="1800" i="1" dirty="0" err="1" smtClean="0"/>
              <a:t>B</a:t>
            </a:r>
            <a:r>
              <a:rPr lang="en-US" sz="1800" i="1" baseline="-25000" dirty="0" err="1" smtClean="0"/>
              <a:t>nom</a:t>
            </a:r>
            <a:r>
              <a:rPr lang="en-US" sz="1800" baseline="-25000" dirty="0" smtClean="0"/>
              <a:t> </a:t>
            </a:r>
            <a:r>
              <a:rPr lang="en-US" sz="1800" dirty="0" smtClean="0"/>
              <a:t>= 11.2 </a:t>
            </a:r>
            <a:r>
              <a:rPr lang="en-US" sz="1800" dirty="0" smtClean="0"/>
              <a:t>T at </a:t>
            </a:r>
            <a:r>
              <a:rPr lang="en-US" sz="1800" i="1" dirty="0" smtClean="0"/>
              <a:t>I</a:t>
            </a:r>
            <a:r>
              <a:rPr lang="en-US" sz="1800" dirty="0" smtClean="0"/>
              <a:t> = 11.85 </a:t>
            </a:r>
            <a:r>
              <a:rPr lang="en-US" sz="1800" dirty="0" smtClean="0"/>
              <a:t>kA</a:t>
            </a:r>
          </a:p>
          <a:p>
            <a:pPr lvl="1">
              <a:buFont typeface="Courier New" charset="0"/>
              <a:buChar char="o"/>
            </a:pPr>
            <a:r>
              <a:rPr lang="en-US" sz="1800" dirty="0" smtClean="0"/>
              <a:t>cold mass cross-section is compatible with the LHC </a:t>
            </a:r>
            <a:r>
              <a:rPr lang="en-US" sz="1800" dirty="0" smtClean="0"/>
              <a:t>MB</a:t>
            </a:r>
            <a:endParaRPr lang="en-US" sz="1800" dirty="0" smtClean="0"/>
          </a:p>
        </p:txBody>
      </p:sp>
      <p:sp>
        <p:nvSpPr>
          <p:cNvPr id="3" name="Title 2"/>
          <p:cNvSpPr>
            <a:spLocks noGrp="1"/>
          </p:cNvSpPr>
          <p:nvPr>
            <p:ph type="title"/>
          </p:nvPr>
        </p:nvSpPr>
        <p:spPr/>
        <p:txBody>
          <a:bodyPr/>
          <a:lstStyle/>
          <a:p>
            <a:r>
              <a:rPr lang="en-US" dirty="0" smtClean="0"/>
              <a:t>11-T class </a:t>
            </a:r>
            <a:r>
              <a:rPr lang="en-US" dirty="0" smtClean="0"/>
              <a:t>magnets for HL-LHC</a:t>
            </a:r>
            <a:endParaRPr lang="en-US" dirty="0"/>
          </a:p>
        </p:txBody>
      </p:sp>
      <p:sp>
        <p:nvSpPr>
          <p:cNvPr id="4" name="Date Placeholder 3"/>
          <p:cNvSpPr>
            <a:spLocks noGrp="1"/>
          </p:cNvSpPr>
          <p:nvPr>
            <p:ph type="dt" sz="half" idx="2"/>
          </p:nvPr>
        </p:nvSpPr>
        <p:spPr/>
        <p:txBody>
          <a:bodyPr/>
          <a:lstStyle/>
          <a:p>
            <a:pPr>
              <a:defRPr/>
            </a:pPr>
            <a:r>
              <a:rPr lang="en-US" smtClean="0"/>
              <a:t>8/4/16</a:t>
            </a:r>
            <a:endParaRPr lang="en-US" dirty="0"/>
          </a:p>
        </p:txBody>
      </p:sp>
      <p:sp>
        <p:nvSpPr>
          <p:cNvPr id="5" name="Footer Placeholder 4"/>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pic>
        <p:nvPicPr>
          <p:cNvPr id="8" name="Picture 7"/>
          <p:cNvPicPr>
            <a:picLocks noChangeAspect="1"/>
          </p:cNvPicPr>
          <p:nvPr/>
        </p:nvPicPr>
        <p:blipFill>
          <a:blip r:embed="rId2"/>
          <a:stretch>
            <a:fillRect/>
          </a:stretch>
        </p:blipFill>
        <p:spPr>
          <a:xfrm>
            <a:off x="4789076" y="971551"/>
            <a:ext cx="4233900" cy="3431632"/>
          </a:xfrm>
          <a:prstGeom prst="rect">
            <a:avLst/>
          </a:prstGeom>
        </p:spPr>
      </p:pic>
      <p:grpSp>
        <p:nvGrpSpPr>
          <p:cNvPr id="11" name="Group 10"/>
          <p:cNvGrpSpPr/>
          <p:nvPr/>
        </p:nvGrpSpPr>
        <p:grpSpPr>
          <a:xfrm>
            <a:off x="355715" y="3184204"/>
            <a:ext cx="3834655" cy="2747359"/>
            <a:chOff x="3741350" y="1024494"/>
            <a:chExt cx="3834655" cy="2747359"/>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6479" r="49090" b="37161"/>
            <a:stretch/>
          </p:blipFill>
          <p:spPr bwMode="auto">
            <a:xfrm>
              <a:off x="4836259" y="1028653"/>
              <a:ext cx="2739746" cy="2743200"/>
            </a:xfrm>
            <a:prstGeom prst="rect">
              <a:avLst/>
            </a:prstGeom>
            <a:noFill/>
            <a:ln>
              <a:noFill/>
            </a:ln>
            <a:extLst>
              <a:ext uri="{53640926-AAD7-44D8-BBD7-CCE9431645EC}">
                <a14:shadowObscured xmlns:a14="http://schemas.microsoft.com/office/drawing/2010/main"/>
              </a:ext>
              <a:ext uri="{FAA26D3D-D897-4be2-8F04-BA451C77F1D7}">
                <ma14:placeholderFlag xmlns:ma14="http://schemas.microsoft.com/office/mac/drawingml/2011/main"/>
              </a:ext>
            </a:extLst>
          </p:spPr>
        </p:pic>
        <p:sp>
          <p:nvSpPr>
            <p:cNvPr id="13" name="TextBox 12"/>
            <p:cNvSpPr txBox="1"/>
            <p:nvPr/>
          </p:nvSpPr>
          <p:spPr>
            <a:xfrm>
              <a:off x="3741350" y="1024494"/>
              <a:ext cx="1326004" cy="400110"/>
            </a:xfrm>
            <a:prstGeom prst="rect">
              <a:avLst/>
            </a:prstGeom>
            <a:noFill/>
          </p:spPr>
          <p:txBody>
            <a:bodyPr wrap="none" rtlCol="0">
              <a:spAutoFit/>
            </a:bodyPr>
            <a:lstStyle/>
            <a:p>
              <a:pPr algn="ctr"/>
              <a:r>
                <a:rPr lang="en-US" sz="1000" dirty="0" smtClean="0">
                  <a:solidFill>
                    <a:schemeClr val="accent6">
                      <a:lumMod val="50000"/>
                    </a:schemeClr>
                  </a:solidFill>
                  <a:latin typeface="Arial" panose="020B0604020202020204" pitchFamily="34" charset="0"/>
                  <a:cs typeface="Arial" panose="020B0604020202020204" pitchFamily="34" charset="0"/>
                </a:rPr>
                <a:t>STAINLESS STEEL</a:t>
              </a:r>
            </a:p>
            <a:p>
              <a:pPr algn="ctr"/>
              <a:r>
                <a:rPr lang="en-US" sz="1000" dirty="0" smtClean="0">
                  <a:solidFill>
                    <a:schemeClr val="accent6">
                      <a:lumMod val="50000"/>
                    </a:schemeClr>
                  </a:solidFill>
                  <a:latin typeface="Arial" panose="020B0604020202020204" pitchFamily="34" charset="0"/>
                  <a:cs typeface="Arial" panose="020B0604020202020204" pitchFamily="34" charset="0"/>
                </a:rPr>
                <a:t>SKIN </a:t>
              </a:r>
              <a:endParaRPr lang="en-US" sz="1000" dirty="0">
                <a:solidFill>
                  <a:schemeClr val="accent6">
                    <a:lumMod val="50000"/>
                  </a:schemeClr>
                </a:solidFill>
                <a:latin typeface="Arial" panose="020B0604020202020204" pitchFamily="34" charset="0"/>
                <a:cs typeface="Arial" panose="020B0604020202020204" pitchFamily="34" charset="0"/>
              </a:endParaRPr>
            </a:p>
          </p:txBody>
        </p:sp>
        <p:sp>
          <p:nvSpPr>
            <p:cNvPr id="14" name="TextBox 13"/>
            <p:cNvSpPr txBox="1"/>
            <p:nvPr/>
          </p:nvSpPr>
          <p:spPr>
            <a:xfrm>
              <a:off x="3939321" y="2876550"/>
              <a:ext cx="979755" cy="246221"/>
            </a:xfrm>
            <a:prstGeom prst="rect">
              <a:avLst/>
            </a:prstGeom>
            <a:noFill/>
          </p:spPr>
          <p:txBody>
            <a:bodyPr wrap="none" rtlCol="0">
              <a:spAutoFit/>
            </a:bodyPr>
            <a:lstStyle/>
            <a:p>
              <a:r>
                <a:rPr lang="en-US" sz="1000" dirty="0" smtClean="0">
                  <a:solidFill>
                    <a:schemeClr val="accent6">
                      <a:lumMod val="50000"/>
                    </a:schemeClr>
                  </a:solidFill>
                  <a:latin typeface="Arial" panose="020B0604020202020204" pitchFamily="34" charset="0"/>
                  <a:cs typeface="Arial" panose="020B0604020202020204" pitchFamily="34" charset="0"/>
                </a:rPr>
                <a:t>NB</a:t>
              </a:r>
              <a:r>
                <a:rPr lang="en-US" sz="1000" baseline="-25000" dirty="0" smtClean="0">
                  <a:solidFill>
                    <a:schemeClr val="accent6">
                      <a:lumMod val="50000"/>
                    </a:schemeClr>
                  </a:solidFill>
                  <a:latin typeface="Arial" panose="020B0604020202020204" pitchFamily="34" charset="0"/>
                  <a:cs typeface="Arial" panose="020B0604020202020204" pitchFamily="34" charset="0"/>
                </a:rPr>
                <a:t>3</a:t>
              </a:r>
              <a:r>
                <a:rPr lang="en-US" sz="1000" dirty="0" smtClean="0">
                  <a:solidFill>
                    <a:schemeClr val="accent6">
                      <a:lumMod val="50000"/>
                    </a:schemeClr>
                  </a:solidFill>
                  <a:latin typeface="Arial" panose="020B0604020202020204" pitchFamily="34" charset="0"/>
                  <a:cs typeface="Arial" panose="020B0604020202020204" pitchFamily="34" charset="0"/>
                </a:rPr>
                <a:t>SN COIL </a:t>
              </a:r>
              <a:endParaRPr lang="en-US" sz="1000" dirty="0">
                <a:solidFill>
                  <a:schemeClr val="accent6">
                    <a:lumMod val="50000"/>
                  </a:schemeClr>
                </a:solidFill>
                <a:latin typeface="Arial" panose="020B0604020202020204" pitchFamily="34" charset="0"/>
                <a:cs typeface="Arial" panose="020B0604020202020204" pitchFamily="34" charset="0"/>
              </a:endParaRPr>
            </a:p>
          </p:txBody>
        </p:sp>
        <p:sp>
          <p:nvSpPr>
            <p:cNvPr id="15" name="TextBox 14"/>
            <p:cNvSpPr txBox="1"/>
            <p:nvPr/>
          </p:nvSpPr>
          <p:spPr>
            <a:xfrm>
              <a:off x="3764532" y="3371743"/>
              <a:ext cx="1326004" cy="400110"/>
            </a:xfrm>
            <a:prstGeom prst="rect">
              <a:avLst/>
            </a:prstGeom>
            <a:noFill/>
          </p:spPr>
          <p:txBody>
            <a:bodyPr wrap="none" rtlCol="0">
              <a:spAutoFit/>
            </a:bodyPr>
            <a:lstStyle/>
            <a:p>
              <a:pPr algn="ctr"/>
              <a:r>
                <a:rPr lang="en-US" sz="1000" dirty="0" smtClean="0">
                  <a:solidFill>
                    <a:schemeClr val="accent6">
                      <a:lumMod val="50000"/>
                    </a:schemeClr>
                  </a:solidFill>
                  <a:latin typeface="Arial" panose="020B0604020202020204" pitchFamily="34" charset="0"/>
                  <a:cs typeface="Arial" panose="020B0604020202020204" pitchFamily="34" charset="0"/>
                </a:rPr>
                <a:t>STAINLESS STEEL</a:t>
              </a:r>
            </a:p>
            <a:p>
              <a:pPr algn="ctr"/>
              <a:r>
                <a:rPr lang="en-US" sz="1000" dirty="0" smtClean="0">
                  <a:solidFill>
                    <a:schemeClr val="accent6">
                      <a:lumMod val="50000"/>
                    </a:schemeClr>
                  </a:solidFill>
                  <a:latin typeface="Arial" panose="020B0604020202020204" pitchFamily="34" charset="0"/>
                  <a:cs typeface="Arial" panose="020B0604020202020204" pitchFamily="34" charset="0"/>
                </a:rPr>
                <a:t>COLLAR </a:t>
              </a:r>
              <a:endParaRPr lang="en-US" sz="1000" dirty="0">
                <a:solidFill>
                  <a:schemeClr val="accent6">
                    <a:lumMod val="50000"/>
                  </a:schemeClr>
                </a:solidFill>
                <a:latin typeface="Arial" panose="020B0604020202020204" pitchFamily="34" charset="0"/>
                <a:cs typeface="Arial" panose="020B0604020202020204" pitchFamily="34" charset="0"/>
              </a:endParaRPr>
            </a:p>
          </p:txBody>
        </p:sp>
        <p:sp>
          <p:nvSpPr>
            <p:cNvPr id="16" name="TextBox 15"/>
            <p:cNvSpPr txBox="1"/>
            <p:nvPr/>
          </p:nvSpPr>
          <p:spPr>
            <a:xfrm>
              <a:off x="3939321" y="1763006"/>
              <a:ext cx="930063" cy="246221"/>
            </a:xfrm>
            <a:prstGeom prst="rect">
              <a:avLst/>
            </a:prstGeom>
            <a:noFill/>
          </p:spPr>
          <p:txBody>
            <a:bodyPr wrap="none" rtlCol="0">
              <a:spAutoFit/>
            </a:bodyPr>
            <a:lstStyle/>
            <a:p>
              <a:r>
                <a:rPr lang="en-US" sz="1000" dirty="0" smtClean="0">
                  <a:solidFill>
                    <a:schemeClr val="accent6">
                      <a:lumMod val="50000"/>
                    </a:schemeClr>
                  </a:solidFill>
                  <a:latin typeface="Arial" panose="020B0604020202020204" pitchFamily="34" charset="0"/>
                  <a:cs typeface="Arial" panose="020B0604020202020204" pitchFamily="34" charset="0"/>
                </a:rPr>
                <a:t>IRON YOKE </a:t>
              </a:r>
              <a:endParaRPr lang="en-US" sz="1000" dirty="0">
                <a:solidFill>
                  <a:schemeClr val="accent6">
                    <a:lumMod val="50000"/>
                  </a:schemeClr>
                </a:solidFill>
                <a:latin typeface="Arial" panose="020B0604020202020204" pitchFamily="34" charset="0"/>
                <a:cs typeface="Arial" panose="020B0604020202020204" pitchFamily="34" charset="0"/>
              </a:endParaRPr>
            </a:p>
          </p:txBody>
        </p:sp>
        <p:cxnSp>
          <p:nvCxnSpPr>
            <p:cNvPr id="17" name="Straight Connector 16"/>
            <p:cNvCxnSpPr/>
            <p:nvPr/>
          </p:nvCxnSpPr>
          <p:spPr>
            <a:xfrm>
              <a:off x="4901603" y="1252162"/>
              <a:ext cx="359417" cy="259244"/>
            </a:xfrm>
            <a:prstGeom prst="line">
              <a:avLst/>
            </a:prstGeom>
            <a:ln w="9525">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735853" y="1908539"/>
              <a:ext cx="331501" cy="260968"/>
            </a:xfrm>
            <a:prstGeom prst="line">
              <a:avLst/>
            </a:prstGeom>
            <a:ln w="9525">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799769" y="2584498"/>
              <a:ext cx="794729" cy="411367"/>
            </a:xfrm>
            <a:prstGeom prst="line">
              <a:avLst/>
            </a:prstGeom>
            <a:ln w="9525">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5075525" y="2741672"/>
              <a:ext cx="588089" cy="822812"/>
            </a:xfrm>
            <a:prstGeom prst="line">
              <a:avLst/>
            </a:prstGeom>
            <a:ln w="9525">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grpSp>
      <p:pic>
        <p:nvPicPr>
          <p:cNvPr id="21" name="Picture 20"/>
          <p:cNvPicPr>
            <a:picLocks noChangeAspect="1"/>
          </p:cNvPicPr>
          <p:nvPr/>
        </p:nvPicPr>
        <p:blipFill>
          <a:blip r:embed="rId4"/>
          <a:stretch>
            <a:fillRect/>
          </a:stretch>
        </p:blipFill>
        <p:spPr>
          <a:xfrm>
            <a:off x="4732206" y="4728928"/>
            <a:ext cx="3987130" cy="1450960"/>
          </a:xfrm>
          <a:prstGeom prst="rect">
            <a:avLst/>
          </a:prstGeom>
        </p:spPr>
      </p:pic>
      <p:sp>
        <p:nvSpPr>
          <p:cNvPr id="23" name="Content Placeholder 1"/>
          <p:cNvSpPr txBox="1">
            <a:spLocks/>
          </p:cNvSpPr>
          <p:nvPr/>
        </p:nvSpPr>
        <p:spPr>
          <a:xfrm>
            <a:off x="4814676" y="4716054"/>
            <a:ext cx="4100724" cy="1789579"/>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charset="2"/>
              <a:buChar char="§"/>
            </a:pPr>
            <a:r>
              <a:rPr lang="en-US" sz="2000" dirty="0" smtClean="0"/>
              <a:t>Nb</a:t>
            </a:r>
            <a:r>
              <a:rPr lang="en-US" sz="2000" baseline="-25000" dirty="0" smtClean="0"/>
              <a:t>3</a:t>
            </a:r>
            <a:r>
              <a:rPr lang="en-US" sz="2000" dirty="0" smtClean="0"/>
              <a:t>Sn IR quadrupole for LHC luminosity upgrade</a:t>
            </a:r>
          </a:p>
          <a:p>
            <a:pPr lvl="1">
              <a:buFont typeface="Courier New" charset="0"/>
              <a:buChar char="o"/>
            </a:pPr>
            <a:r>
              <a:rPr lang="en-US" sz="1800" dirty="0" smtClean="0"/>
              <a:t>150 mm aperture </a:t>
            </a:r>
          </a:p>
          <a:p>
            <a:pPr lvl="1">
              <a:buFont typeface="Courier New" charset="0"/>
              <a:buChar char="o"/>
            </a:pPr>
            <a:r>
              <a:rPr lang="en-US" sz="1800" i="1" dirty="0" err="1" smtClean="0"/>
              <a:t>G</a:t>
            </a:r>
            <a:r>
              <a:rPr lang="en-US" sz="1800" i="1" baseline="-25000" dirty="0" err="1" smtClean="0"/>
              <a:t>nom</a:t>
            </a:r>
            <a:r>
              <a:rPr lang="en-US" sz="1800" dirty="0" smtClean="0"/>
              <a:t> = 140 </a:t>
            </a:r>
            <a:r>
              <a:rPr lang="en-US" sz="1800" dirty="0" smtClean="0"/>
              <a:t>T/m at 17.5 kA</a:t>
            </a:r>
          </a:p>
        </p:txBody>
      </p:sp>
      <p:sp>
        <p:nvSpPr>
          <p:cNvPr id="22" name="TextBox 21"/>
          <p:cNvSpPr txBox="1"/>
          <p:nvPr/>
        </p:nvSpPr>
        <p:spPr>
          <a:xfrm>
            <a:off x="3397168" y="6039005"/>
            <a:ext cx="1640193" cy="261610"/>
          </a:xfrm>
          <a:prstGeom prst="rect">
            <a:avLst/>
          </a:prstGeom>
          <a:noFill/>
        </p:spPr>
        <p:txBody>
          <a:bodyPr wrap="none" rtlCol="0">
            <a:spAutoFit/>
          </a:bodyPr>
          <a:lstStyle/>
          <a:p>
            <a:r>
              <a:rPr lang="en-US" sz="1100" dirty="0" smtClean="0"/>
              <a:t>Courtesy A. </a:t>
            </a:r>
            <a:r>
              <a:rPr lang="en-US" sz="1100" dirty="0" err="1" smtClean="0"/>
              <a:t>Zlobin</a:t>
            </a:r>
            <a:r>
              <a:rPr lang="en-US" sz="1100" dirty="0" smtClean="0"/>
              <a:t> (FNAL)</a:t>
            </a:r>
            <a:endParaRPr lang="en-US" sz="1100" dirty="0"/>
          </a:p>
        </p:txBody>
      </p:sp>
    </p:spTree>
    <p:extLst>
      <p:ext uri="{BB962C8B-B14F-4D97-AF65-F5344CB8AC3E}">
        <p14:creationId xmlns:p14="http://schemas.microsoft.com/office/powerpoint/2010/main" val="4002771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147577"/>
            <a:ext cx="8686800" cy="523752"/>
          </a:xfrm>
        </p:spPr>
        <p:txBody>
          <a:bodyPr/>
          <a:lstStyle/>
          <a:p>
            <a:r>
              <a:rPr lang="en-US" dirty="0" smtClean="0"/>
              <a:t>Timeline for high-field accelerator magnet R&amp;D</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grpSp>
        <p:nvGrpSpPr>
          <p:cNvPr id="8" name="Group 7"/>
          <p:cNvGrpSpPr/>
          <p:nvPr/>
        </p:nvGrpSpPr>
        <p:grpSpPr>
          <a:xfrm>
            <a:off x="67335" y="757845"/>
            <a:ext cx="9017771" cy="5414789"/>
            <a:chOff x="67335" y="885164"/>
            <a:chExt cx="9017771" cy="5414789"/>
          </a:xfrm>
        </p:grpSpPr>
        <p:grpSp>
          <p:nvGrpSpPr>
            <p:cNvPr id="9" name="Group 15"/>
            <p:cNvGrpSpPr>
              <a:grpSpLocks noChangeAspect="1"/>
            </p:cNvGrpSpPr>
            <p:nvPr/>
          </p:nvGrpSpPr>
          <p:grpSpPr bwMode="auto">
            <a:xfrm>
              <a:off x="1216491" y="1073965"/>
              <a:ext cx="6490170" cy="3639767"/>
              <a:chOff x="1244600" y="1004854"/>
              <a:chExt cx="6197600" cy="4238809"/>
            </a:xfrm>
          </p:grpSpPr>
          <p:grpSp>
            <p:nvGrpSpPr>
              <p:cNvPr id="28" name="Group 13"/>
              <p:cNvGrpSpPr>
                <a:grpSpLocks noChangeAspect="1"/>
              </p:cNvGrpSpPr>
              <p:nvPr/>
            </p:nvGrpSpPr>
            <p:grpSpPr bwMode="auto">
              <a:xfrm>
                <a:off x="1244600" y="1004854"/>
                <a:ext cx="6197600" cy="4238809"/>
                <a:chOff x="1244600" y="1004854"/>
                <a:chExt cx="6197600" cy="4238809"/>
              </a:xfrm>
            </p:grpSpPr>
            <p:graphicFrame>
              <p:nvGraphicFramePr>
                <p:cNvPr id="30" name="Chart 8"/>
                <p:cNvGraphicFramePr>
                  <a:graphicFrameLocks/>
                </p:cNvGraphicFramePr>
                <p:nvPr>
                  <p:extLst>
                    <p:ext uri="{D42A27DB-BD31-4B8C-83A1-F6EECF244321}">
                      <p14:modId xmlns:p14="http://schemas.microsoft.com/office/powerpoint/2010/main" val="1220130116"/>
                    </p:ext>
                  </p:extLst>
                </p:nvPr>
              </p:nvGraphicFramePr>
              <p:xfrm>
                <a:off x="1244600" y="1004854"/>
                <a:ext cx="6197600" cy="4238809"/>
              </p:xfrm>
              <a:graphic>
                <a:graphicData uri="http://schemas.openxmlformats.org/presentationml/2006/ole">
                  <mc:AlternateContent xmlns:mc="http://schemas.openxmlformats.org/markup-compatibility/2006">
                    <mc:Choice xmlns:v="urn:schemas-microsoft-com:vml" Requires="v">
                      <p:oleObj spid="_x0000_s1057" name="Chart" r:id="rId4" imgW="6206266" imgH="3420152" progId="Excel.Chart.8">
                        <p:embed/>
                      </p:oleObj>
                    </mc:Choice>
                    <mc:Fallback>
                      <p:oleObj name="Chart" r:id="rId4" imgW="6206266" imgH="3420152"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4600" y="1004854"/>
                              <a:ext cx="6197600" cy="4238809"/>
                            </a:xfrm>
                            <a:prstGeom prst="rect">
                              <a:avLst/>
                            </a:prstGeom>
                            <a:noFill/>
                            <a:ln>
                              <a:noFill/>
                            </a:ln>
                            <a:extLst/>
                          </p:spPr>
                        </p:pic>
                      </p:oleObj>
                    </mc:Fallback>
                  </mc:AlternateContent>
                </a:graphicData>
              </a:graphic>
            </p:graphicFrame>
            <p:sp>
              <p:nvSpPr>
                <p:cNvPr id="31" name="TextBox 9"/>
                <p:cNvSpPr txBox="1">
                  <a:spLocks noChangeArrowheads="1"/>
                </p:cNvSpPr>
                <p:nvPr/>
              </p:nvSpPr>
              <p:spPr bwMode="auto">
                <a:xfrm>
                  <a:off x="2590800" y="3447161"/>
                  <a:ext cx="656591" cy="37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eaLnBrk="0" fontAlgn="base" hangingPunct="0">
                    <a:spcBef>
                      <a:spcPct val="0"/>
                    </a:spcBef>
                    <a:spcAft>
                      <a:spcPct val="0"/>
                    </a:spcAft>
                    <a:buClrTx/>
                    <a:buFontTx/>
                    <a:buNone/>
                  </a:pPr>
                  <a:r>
                    <a:rPr lang="en-US" altLang="en-US" sz="900" b="0" dirty="0">
                      <a:latin typeface="Arial" panose="020B0604020202020204" pitchFamily="34" charset="0"/>
                      <a:cs typeface="Arial" panose="020B0604020202020204" pitchFamily="34" charset="0"/>
                    </a:rPr>
                    <a:t>VLHC</a:t>
                  </a:r>
                </a:p>
              </p:txBody>
            </p:sp>
            <p:sp>
              <p:nvSpPr>
                <p:cNvPr id="32" name="TextBox 10"/>
                <p:cNvSpPr txBox="1">
                  <a:spLocks noChangeArrowheads="1"/>
                </p:cNvSpPr>
                <p:nvPr/>
              </p:nvSpPr>
              <p:spPr bwMode="auto">
                <a:xfrm>
                  <a:off x="4464680" y="3352799"/>
                  <a:ext cx="801929" cy="37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eaLnBrk="0" fontAlgn="base" hangingPunct="0">
                    <a:spcBef>
                      <a:spcPct val="0"/>
                    </a:spcBef>
                    <a:spcAft>
                      <a:spcPct val="0"/>
                    </a:spcAft>
                    <a:buClrTx/>
                    <a:buFontTx/>
                    <a:buNone/>
                  </a:pPr>
                  <a:r>
                    <a:rPr lang="en-US" altLang="en-US" sz="900" b="0">
                      <a:solidFill>
                        <a:srgbClr val="A50021"/>
                      </a:solidFill>
                      <a:latin typeface="Arial" panose="020B0604020202020204" pitchFamily="34" charset="0"/>
                      <a:cs typeface="Arial" panose="020B0604020202020204" pitchFamily="34" charset="0"/>
                    </a:rPr>
                    <a:t>HL-LHC</a:t>
                  </a:r>
                </a:p>
              </p:txBody>
            </p:sp>
            <p:sp>
              <p:nvSpPr>
                <p:cNvPr id="33" name="TextBox 11"/>
                <p:cNvSpPr txBox="1">
                  <a:spLocks noChangeArrowheads="1"/>
                </p:cNvSpPr>
                <p:nvPr/>
              </p:nvSpPr>
              <p:spPr bwMode="auto">
                <a:xfrm>
                  <a:off x="3531747" y="3420197"/>
                  <a:ext cx="648040" cy="37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eaLnBrk="0" fontAlgn="base" hangingPunct="0">
                    <a:spcBef>
                      <a:spcPct val="0"/>
                    </a:spcBef>
                    <a:spcAft>
                      <a:spcPct val="0"/>
                    </a:spcAft>
                    <a:buClrTx/>
                    <a:buFontTx/>
                    <a:buNone/>
                  </a:pPr>
                  <a:r>
                    <a:rPr lang="en-US" altLang="en-US" sz="900" b="0">
                      <a:solidFill>
                        <a:srgbClr val="008000"/>
                      </a:solidFill>
                      <a:latin typeface="Arial" panose="020B0604020202020204" pitchFamily="34" charset="0"/>
                      <a:cs typeface="Arial" panose="020B0604020202020204" pitchFamily="34" charset="0"/>
                    </a:rPr>
                    <a:t>LARP</a:t>
                  </a:r>
                </a:p>
              </p:txBody>
            </p:sp>
            <p:sp>
              <p:nvSpPr>
                <p:cNvPr id="34" name="TextBox 12"/>
                <p:cNvSpPr txBox="1">
                  <a:spLocks noChangeArrowheads="1"/>
                </p:cNvSpPr>
                <p:nvPr/>
              </p:nvSpPr>
              <p:spPr bwMode="auto">
                <a:xfrm>
                  <a:off x="5867400" y="1447800"/>
                  <a:ext cx="562547" cy="37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eaLnBrk="0" fontAlgn="base" hangingPunct="0">
                    <a:spcBef>
                      <a:spcPct val="0"/>
                    </a:spcBef>
                    <a:spcAft>
                      <a:spcPct val="0"/>
                    </a:spcAft>
                    <a:buClrTx/>
                    <a:buFontTx/>
                    <a:buNone/>
                  </a:pPr>
                  <a:r>
                    <a:rPr lang="en-US" altLang="en-US" sz="900" b="0">
                      <a:solidFill>
                        <a:srgbClr val="008000"/>
                      </a:solidFill>
                      <a:latin typeface="Arial" panose="020B0604020202020204" pitchFamily="34" charset="0"/>
                      <a:cs typeface="Arial" panose="020B0604020202020204" pitchFamily="34" charset="0"/>
                    </a:rPr>
                    <a:t>FCC</a:t>
                  </a:r>
                </a:p>
              </p:txBody>
            </p:sp>
          </p:grpSp>
          <p:sp>
            <p:nvSpPr>
              <p:cNvPr id="29" name="TextBox 14"/>
              <p:cNvSpPr txBox="1">
                <a:spLocks noChangeArrowheads="1"/>
              </p:cNvSpPr>
              <p:nvPr/>
            </p:nvSpPr>
            <p:spPr bwMode="auto">
              <a:xfrm>
                <a:off x="3833739" y="2430817"/>
                <a:ext cx="1325577" cy="337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eaLnBrk="0" fontAlgn="base" hangingPunct="0">
                  <a:spcBef>
                    <a:spcPct val="0"/>
                  </a:spcBef>
                  <a:spcAft>
                    <a:spcPct val="0"/>
                  </a:spcAft>
                  <a:buClrTx/>
                  <a:buFontTx/>
                  <a:buNone/>
                </a:pPr>
                <a:r>
                  <a:rPr lang="en-US" altLang="en-US" sz="750" b="0">
                    <a:solidFill>
                      <a:srgbClr val="FF0000"/>
                    </a:solidFill>
                    <a:latin typeface="Arial" panose="020B0604020202020204" pitchFamily="34" charset="0"/>
                    <a:cs typeface="Arial" panose="020B0604020202020204" pitchFamily="34" charset="0"/>
                  </a:rPr>
                  <a:t>Record field 13.8 T</a:t>
                </a:r>
              </a:p>
            </p:txBody>
          </p:sp>
        </p:grpSp>
        <p:grpSp>
          <p:nvGrpSpPr>
            <p:cNvPr id="10" name="Group 18"/>
            <p:cNvGrpSpPr>
              <a:grpSpLocks noChangeAspect="1"/>
            </p:cNvGrpSpPr>
            <p:nvPr/>
          </p:nvGrpSpPr>
          <p:grpSpPr bwMode="auto">
            <a:xfrm>
              <a:off x="120617" y="4687924"/>
              <a:ext cx="8874691" cy="1612029"/>
              <a:chOff x="-60268" y="4522559"/>
              <a:chExt cx="9238555" cy="1678167"/>
            </a:xfrm>
          </p:grpSpPr>
          <p:pic>
            <p:nvPicPr>
              <p:cNvPr id="1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1537" y="4642669"/>
                <a:ext cx="993789" cy="99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1819" y="4642669"/>
                <a:ext cx="1005411" cy="99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56104" y="4662042"/>
                <a:ext cx="964731" cy="988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02932" y="4642669"/>
                <a:ext cx="987977" cy="988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268" y="4522559"/>
                <a:ext cx="1257250" cy="124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24"/>
              <p:cNvSpPr txBox="1">
                <a:spLocks noChangeArrowheads="1"/>
              </p:cNvSpPr>
              <p:nvPr/>
            </p:nvSpPr>
            <p:spPr bwMode="auto">
              <a:xfrm>
                <a:off x="1313905" y="5615990"/>
                <a:ext cx="1994385" cy="58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algn="ctr" fontAlgn="base">
                  <a:spcBef>
                    <a:spcPct val="0"/>
                  </a:spcBef>
                  <a:spcAft>
                    <a:spcPct val="0"/>
                  </a:spcAft>
                  <a:buClrTx/>
                  <a:buFontTx/>
                  <a:buNone/>
                </a:pPr>
                <a:r>
                  <a:rPr lang="en-US" altLang="en-US" sz="1050" b="0" dirty="0">
                    <a:solidFill>
                      <a:srgbClr val="000000"/>
                    </a:solidFill>
                    <a:latin typeface="Calibri" panose="020F0502020204030204" pitchFamily="34" charset="0"/>
                  </a:rPr>
                  <a:t>  </a:t>
                </a:r>
                <a:r>
                  <a:rPr lang="en-US" altLang="en-US" sz="1000" dirty="0">
                    <a:latin typeface="Calibri" panose="020F0502020204030204" pitchFamily="34" charset="0"/>
                  </a:rPr>
                  <a:t>HFDA                         HFDM-LM        43.5 mm                  Dipole mirror</a:t>
                </a:r>
              </a:p>
              <a:p>
                <a:pPr fontAlgn="base">
                  <a:spcBef>
                    <a:spcPct val="0"/>
                  </a:spcBef>
                  <a:spcAft>
                    <a:spcPct val="0"/>
                  </a:spcAft>
                  <a:buClrTx/>
                  <a:buFontTx/>
                  <a:buNone/>
                </a:pPr>
                <a:r>
                  <a:rPr lang="en-US" altLang="en-US" sz="1000" dirty="0">
                    <a:latin typeface="Calibri" panose="020F0502020204030204" pitchFamily="34" charset="0"/>
                  </a:rPr>
                  <a:t> 10 T dipole </a:t>
                </a:r>
              </a:p>
            </p:txBody>
          </p:sp>
          <p:sp>
            <p:nvSpPr>
              <p:cNvPr id="21" name="TextBox 25"/>
              <p:cNvSpPr txBox="1">
                <a:spLocks noChangeArrowheads="1"/>
              </p:cNvSpPr>
              <p:nvPr/>
            </p:nvSpPr>
            <p:spPr bwMode="auto">
              <a:xfrm>
                <a:off x="3551163" y="5609578"/>
                <a:ext cx="2003779" cy="57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fontAlgn="base">
                  <a:spcBef>
                    <a:spcPct val="0"/>
                  </a:spcBef>
                  <a:spcAft>
                    <a:spcPct val="0"/>
                  </a:spcAft>
                  <a:buClrTx/>
                  <a:buFontTx/>
                  <a:buNone/>
                </a:pPr>
                <a:r>
                  <a:rPr lang="en-US" altLang="en-US" sz="1000" dirty="0">
                    <a:solidFill>
                      <a:srgbClr val="008000"/>
                    </a:solidFill>
                    <a:latin typeface="Calibri" panose="020F0502020204030204" pitchFamily="34" charset="0"/>
                  </a:rPr>
                  <a:t>        TQC                        TQM-LQM</a:t>
                </a:r>
              </a:p>
              <a:p>
                <a:pPr algn="ctr" fontAlgn="base">
                  <a:spcBef>
                    <a:spcPct val="0"/>
                  </a:spcBef>
                  <a:spcAft>
                    <a:spcPct val="0"/>
                  </a:spcAft>
                  <a:buClrTx/>
                  <a:buFontTx/>
                  <a:buNone/>
                </a:pPr>
                <a:r>
                  <a:rPr lang="en-US" altLang="en-US" sz="1000" dirty="0">
                    <a:solidFill>
                      <a:srgbClr val="008000"/>
                    </a:solidFill>
                    <a:latin typeface="Calibri" panose="020F0502020204030204" pitchFamily="34" charset="0"/>
                  </a:rPr>
                  <a:t>90 mm 200 T/m         Quadrupole     </a:t>
                </a:r>
                <a:r>
                  <a:rPr lang="en-US" altLang="en-US" sz="1000" dirty="0" err="1">
                    <a:solidFill>
                      <a:srgbClr val="008000"/>
                    </a:solidFill>
                    <a:latin typeface="Calibri" panose="020F0502020204030204" pitchFamily="34" charset="0"/>
                  </a:rPr>
                  <a:t>quadrupole</a:t>
                </a:r>
                <a:r>
                  <a:rPr lang="en-US" altLang="en-US" sz="1000" dirty="0">
                    <a:solidFill>
                      <a:srgbClr val="008000"/>
                    </a:solidFill>
                    <a:latin typeface="Calibri" panose="020F0502020204030204" pitchFamily="34" charset="0"/>
                  </a:rPr>
                  <a:t>              mirror </a:t>
                </a:r>
              </a:p>
            </p:txBody>
          </p:sp>
          <p:sp>
            <p:nvSpPr>
              <p:cNvPr id="22" name="TextBox 26"/>
              <p:cNvSpPr txBox="1">
                <a:spLocks noChangeArrowheads="1"/>
              </p:cNvSpPr>
              <p:nvPr/>
            </p:nvSpPr>
            <p:spPr bwMode="auto">
              <a:xfrm>
                <a:off x="0" y="5724300"/>
                <a:ext cx="1218504" cy="4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fontAlgn="base">
                  <a:spcBef>
                    <a:spcPct val="0"/>
                  </a:spcBef>
                  <a:spcAft>
                    <a:spcPct val="0"/>
                  </a:spcAft>
                  <a:buClrTx/>
                  <a:buFontTx/>
                  <a:buNone/>
                </a:pPr>
                <a:r>
                  <a:rPr lang="en-US" altLang="en-US" sz="900" b="0" dirty="0">
                    <a:solidFill>
                      <a:srgbClr val="000000"/>
                    </a:solidFill>
                    <a:latin typeface="Calibri" panose="020F0502020204030204" pitchFamily="34" charset="0"/>
                  </a:rPr>
                  <a:t>     </a:t>
                </a:r>
                <a:r>
                  <a:rPr lang="en-US" altLang="en-US" sz="1000" dirty="0">
                    <a:latin typeface="Calibri" panose="020F0502020204030204" pitchFamily="34" charset="0"/>
                  </a:rPr>
                  <a:t>HFDC (R&amp;W)</a:t>
                </a:r>
              </a:p>
              <a:p>
                <a:pPr fontAlgn="base">
                  <a:spcBef>
                    <a:spcPct val="0"/>
                  </a:spcBef>
                  <a:spcAft>
                    <a:spcPct val="0"/>
                  </a:spcAft>
                  <a:buClrTx/>
                  <a:buFontTx/>
                  <a:buNone/>
                </a:pPr>
                <a:r>
                  <a:rPr lang="en-US" altLang="en-US" sz="1000" dirty="0">
                    <a:latin typeface="Calibri" panose="020F0502020204030204" pitchFamily="34" charset="0"/>
                  </a:rPr>
                  <a:t>40 mm 10 T dipole</a:t>
                </a:r>
              </a:p>
            </p:txBody>
          </p:sp>
          <p:sp>
            <p:nvSpPr>
              <p:cNvPr id="23" name="TextBox 27"/>
              <p:cNvSpPr txBox="1">
                <a:spLocks noChangeArrowheads="1"/>
              </p:cNvSpPr>
              <p:nvPr/>
            </p:nvSpPr>
            <p:spPr bwMode="auto">
              <a:xfrm>
                <a:off x="7696200" y="5728605"/>
                <a:ext cx="1482087" cy="4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algn="ctr" fontAlgn="base">
                  <a:spcBef>
                    <a:spcPct val="0"/>
                  </a:spcBef>
                  <a:spcAft>
                    <a:spcPct val="0"/>
                  </a:spcAft>
                  <a:buClrTx/>
                  <a:buFontTx/>
                  <a:buNone/>
                </a:pPr>
                <a:r>
                  <a:rPr lang="en-US" altLang="en-US" sz="1000" b="0" dirty="0">
                    <a:solidFill>
                      <a:srgbClr val="A50021"/>
                    </a:solidFill>
                    <a:latin typeface="Calibri" panose="020F0502020204030204" pitchFamily="34" charset="0"/>
                  </a:rPr>
                  <a:t>     </a:t>
                </a:r>
                <a:r>
                  <a:rPr lang="en-US" altLang="en-US" sz="1000" dirty="0">
                    <a:solidFill>
                      <a:srgbClr val="A50021"/>
                    </a:solidFill>
                    <a:latin typeface="Calibri" panose="020F0502020204030204" pitchFamily="34" charset="0"/>
                  </a:rPr>
                  <a:t>MBHDP</a:t>
                </a:r>
              </a:p>
              <a:p>
                <a:pPr algn="ctr" fontAlgn="base">
                  <a:spcBef>
                    <a:spcPct val="0"/>
                  </a:spcBef>
                  <a:spcAft>
                    <a:spcPct val="0"/>
                  </a:spcAft>
                  <a:buClrTx/>
                  <a:buFontTx/>
                  <a:buNone/>
                </a:pPr>
                <a:r>
                  <a:rPr lang="en-US" altLang="en-US" sz="1000" dirty="0">
                    <a:solidFill>
                      <a:srgbClr val="A50021"/>
                    </a:solidFill>
                    <a:latin typeface="Calibri" panose="020F0502020204030204" pitchFamily="34" charset="0"/>
                  </a:rPr>
                  <a:t> 60 mm 11 T dipole</a:t>
                </a:r>
              </a:p>
            </p:txBody>
          </p:sp>
          <p:sp>
            <p:nvSpPr>
              <p:cNvPr id="24" name="TextBox 28"/>
              <p:cNvSpPr txBox="1">
                <a:spLocks noChangeArrowheads="1"/>
              </p:cNvSpPr>
              <p:nvPr/>
            </p:nvSpPr>
            <p:spPr bwMode="auto">
              <a:xfrm>
                <a:off x="5721418" y="5615990"/>
                <a:ext cx="2188059" cy="4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fontAlgn="base">
                  <a:spcBef>
                    <a:spcPct val="0"/>
                  </a:spcBef>
                  <a:spcAft>
                    <a:spcPct val="0"/>
                  </a:spcAft>
                  <a:buClrTx/>
                  <a:buFontTx/>
                  <a:buNone/>
                </a:pPr>
                <a:r>
                  <a:rPr lang="en-US" altLang="en-US" sz="1000" b="0" dirty="0">
                    <a:solidFill>
                      <a:srgbClr val="A50021"/>
                    </a:solidFill>
                    <a:latin typeface="Calibri" panose="020F0502020204030204" pitchFamily="34" charset="0"/>
                  </a:rPr>
                  <a:t>       </a:t>
                </a:r>
                <a:r>
                  <a:rPr lang="en-US" altLang="en-US" sz="1000" dirty="0">
                    <a:solidFill>
                      <a:srgbClr val="A50021"/>
                    </a:solidFill>
                    <a:latin typeface="Calibri" panose="020F0502020204030204" pitchFamily="34" charset="0"/>
                  </a:rPr>
                  <a:t>MBHSP                    MBHSM</a:t>
                </a:r>
              </a:p>
              <a:p>
                <a:pPr fontAlgn="base">
                  <a:spcBef>
                    <a:spcPct val="0"/>
                  </a:spcBef>
                  <a:spcAft>
                    <a:spcPct val="0"/>
                  </a:spcAft>
                  <a:buClrTx/>
                  <a:buFontTx/>
                  <a:buNone/>
                </a:pPr>
                <a:r>
                  <a:rPr lang="en-US" altLang="en-US" sz="1000" dirty="0">
                    <a:solidFill>
                      <a:srgbClr val="A50021"/>
                    </a:solidFill>
                    <a:latin typeface="Calibri" panose="020F0502020204030204" pitchFamily="34" charset="0"/>
                  </a:rPr>
                  <a:t>60 mm 11 T dipole        </a:t>
                </a:r>
                <a:r>
                  <a:rPr lang="en-US" altLang="en-US" sz="1000" dirty="0" err="1">
                    <a:solidFill>
                      <a:srgbClr val="A50021"/>
                    </a:solidFill>
                    <a:latin typeface="Calibri" panose="020F0502020204030204" pitchFamily="34" charset="0"/>
                  </a:rPr>
                  <a:t>Dipole</a:t>
                </a:r>
                <a:r>
                  <a:rPr lang="en-US" altLang="en-US" sz="1000" dirty="0">
                    <a:solidFill>
                      <a:srgbClr val="A50021"/>
                    </a:solidFill>
                    <a:latin typeface="Calibri" panose="020F0502020204030204" pitchFamily="34" charset="0"/>
                  </a:rPr>
                  <a:t> mirror</a:t>
                </a:r>
              </a:p>
            </p:txBody>
          </p:sp>
          <p:pic>
            <p:nvPicPr>
              <p:cNvPr id="25" name="Picture 2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85236" y="4648201"/>
                <a:ext cx="1224240" cy="993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62921" y="4534183"/>
                <a:ext cx="1261124" cy="125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90639" y="4665916"/>
                <a:ext cx="1073214" cy="99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335" y="906312"/>
              <a:ext cx="1469867" cy="1469867"/>
            </a:xfrm>
            <a:prstGeom prst="ellipse">
              <a:avLst/>
            </a:prstGeom>
            <a:ln w="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350862" y="2524352"/>
              <a:ext cx="902811" cy="553998"/>
            </a:xfrm>
            <a:prstGeom prst="rect">
              <a:avLst/>
            </a:prstGeom>
            <a:noFill/>
          </p:spPr>
          <p:txBody>
            <a:bodyPr wrap="none" rtlCol="0">
              <a:spAutoFit/>
            </a:bodyPr>
            <a:lstStyle/>
            <a:p>
              <a:pPr algn="ctr"/>
              <a:r>
                <a:rPr lang="en-US" sz="1000" dirty="0" smtClean="0"/>
                <a:t>D20 (LBNL)</a:t>
              </a:r>
            </a:p>
            <a:p>
              <a:pPr algn="ctr"/>
              <a:r>
                <a:rPr lang="en-US" sz="1000" dirty="0" smtClean="0"/>
                <a:t>50 mm dipole</a:t>
              </a:r>
            </a:p>
            <a:p>
              <a:pPr algn="ctr"/>
              <a:r>
                <a:rPr lang="en-US" sz="1000" b="1" dirty="0" smtClean="0">
                  <a:solidFill>
                    <a:srgbClr val="FF0000"/>
                  </a:solidFill>
                </a:rPr>
                <a:t>13.5 T (1997)</a:t>
              </a:r>
              <a:endParaRPr lang="en-US" sz="1000" b="1" dirty="0">
                <a:solidFill>
                  <a:srgbClr val="FF0000"/>
                </a:solidFill>
              </a:endParaRPr>
            </a:p>
          </p:txBody>
        </p:sp>
        <p:pic>
          <p:nvPicPr>
            <p:cNvPr id="13"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18244" y="885164"/>
              <a:ext cx="1566862" cy="156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850270" y="2516909"/>
              <a:ext cx="902811" cy="553998"/>
            </a:xfrm>
            <a:prstGeom prst="rect">
              <a:avLst/>
            </a:prstGeom>
            <a:noFill/>
          </p:spPr>
          <p:txBody>
            <a:bodyPr wrap="none" rtlCol="0">
              <a:spAutoFit/>
            </a:bodyPr>
            <a:lstStyle/>
            <a:p>
              <a:pPr algn="ctr"/>
              <a:r>
                <a:rPr lang="en-US" sz="1000" dirty="0" smtClean="0"/>
                <a:t>HD2 (LBNL)</a:t>
              </a:r>
            </a:p>
            <a:p>
              <a:pPr algn="ctr"/>
              <a:r>
                <a:rPr lang="en-US" sz="1000" dirty="0" smtClean="0"/>
                <a:t>35 mm dipole</a:t>
              </a:r>
            </a:p>
            <a:p>
              <a:pPr algn="ctr"/>
              <a:r>
                <a:rPr lang="en-US" sz="1000" b="1" dirty="0" smtClean="0">
                  <a:solidFill>
                    <a:srgbClr val="FF0000"/>
                  </a:solidFill>
                </a:rPr>
                <a:t>13.8 T (2008)</a:t>
              </a:r>
              <a:endParaRPr lang="en-US" sz="1000" b="1" dirty="0">
                <a:solidFill>
                  <a:srgbClr val="FF0000"/>
                </a:solidFill>
              </a:endParaRPr>
            </a:p>
          </p:txBody>
        </p:sp>
      </p:grpSp>
      <p:sp>
        <p:nvSpPr>
          <p:cNvPr id="35" name="TextBox 34"/>
          <p:cNvSpPr txBox="1"/>
          <p:nvPr/>
        </p:nvSpPr>
        <p:spPr>
          <a:xfrm>
            <a:off x="5352579" y="6067180"/>
            <a:ext cx="1640193" cy="261610"/>
          </a:xfrm>
          <a:prstGeom prst="rect">
            <a:avLst/>
          </a:prstGeom>
          <a:noFill/>
        </p:spPr>
        <p:txBody>
          <a:bodyPr wrap="none" rtlCol="0">
            <a:spAutoFit/>
          </a:bodyPr>
          <a:lstStyle/>
          <a:p>
            <a:r>
              <a:rPr lang="en-US" sz="1100" dirty="0" smtClean="0"/>
              <a:t>Courtesy A. </a:t>
            </a:r>
            <a:r>
              <a:rPr lang="en-US" sz="1100" dirty="0" err="1" smtClean="0"/>
              <a:t>Zlobin</a:t>
            </a:r>
            <a:r>
              <a:rPr lang="en-US" sz="1100" dirty="0" smtClean="0"/>
              <a:t> (FNAL)</a:t>
            </a:r>
            <a:endParaRPr lang="en-US" sz="1100" dirty="0"/>
          </a:p>
        </p:txBody>
      </p:sp>
    </p:spTree>
    <p:extLst>
      <p:ext uri="{BB962C8B-B14F-4D97-AF65-F5344CB8AC3E}">
        <p14:creationId xmlns:p14="http://schemas.microsoft.com/office/powerpoint/2010/main" val="1329739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734008"/>
            <a:ext cx="8915400" cy="5593856"/>
          </a:xfrm>
        </p:spPr>
        <p:txBody>
          <a:bodyPr/>
          <a:lstStyle/>
          <a:p>
            <a:pPr>
              <a:buFont typeface="Wingdings" charset="2"/>
              <a:buChar char="§"/>
            </a:pPr>
            <a:r>
              <a:rPr lang="en-US" sz="1600" dirty="0" smtClean="0"/>
              <a:t>This is a generic R&amp;D program designed to achieve 4 goals and address the driving questions. </a:t>
            </a:r>
          </a:p>
        </p:txBody>
      </p:sp>
      <p:sp>
        <p:nvSpPr>
          <p:cNvPr id="7" name="Title 6"/>
          <p:cNvSpPr>
            <a:spLocks noGrp="1"/>
          </p:cNvSpPr>
          <p:nvPr>
            <p:ph type="title"/>
          </p:nvPr>
        </p:nvSpPr>
        <p:spPr>
          <a:xfrm>
            <a:off x="228600" y="147577"/>
            <a:ext cx="8686800" cy="523752"/>
          </a:xfrm>
        </p:spPr>
        <p:txBody>
          <a:bodyPr/>
          <a:lstStyle/>
          <a:p>
            <a:r>
              <a:rPr lang="en-US" dirty="0" smtClean="0"/>
              <a:t>Magnet Development Program</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pic>
        <p:nvPicPr>
          <p:cNvPr id="2" name="Picture 1"/>
          <p:cNvPicPr>
            <a:picLocks noChangeAspect="1"/>
          </p:cNvPicPr>
          <p:nvPr/>
        </p:nvPicPr>
        <p:blipFill>
          <a:blip r:embed="rId3"/>
          <a:stretch>
            <a:fillRect/>
          </a:stretch>
        </p:blipFill>
        <p:spPr>
          <a:xfrm>
            <a:off x="439816" y="902826"/>
            <a:ext cx="2569599" cy="5504017"/>
          </a:xfrm>
          <a:prstGeom prst="rect">
            <a:avLst/>
          </a:prstGeom>
        </p:spPr>
      </p:pic>
      <p:pic>
        <p:nvPicPr>
          <p:cNvPr id="8" name="Picture 7"/>
          <p:cNvPicPr>
            <a:picLocks noChangeAspect="1"/>
          </p:cNvPicPr>
          <p:nvPr/>
        </p:nvPicPr>
        <p:blipFill>
          <a:blip r:embed="rId4"/>
          <a:stretch>
            <a:fillRect/>
          </a:stretch>
        </p:blipFill>
        <p:spPr>
          <a:xfrm>
            <a:off x="2869836" y="1041662"/>
            <a:ext cx="3583652" cy="5365181"/>
          </a:xfrm>
          <a:prstGeom prst="rect">
            <a:avLst/>
          </a:prstGeom>
        </p:spPr>
      </p:pic>
      <p:pic>
        <p:nvPicPr>
          <p:cNvPr id="9" name="Picture 8"/>
          <p:cNvPicPr>
            <a:picLocks noChangeAspect="1"/>
          </p:cNvPicPr>
          <p:nvPr/>
        </p:nvPicPr>
        <p:blipFill>
          <a:blip r:embed="rId5"/>
          <a:stretch>
            <a:fillRect/>
          </a:stretch>
        </p:blipFill>
        <p:spPr>
          <a:xfrm>
            <a:off x="6705394" y="2761439"/>
            <a:ext cx="2174653" cy="1429633"/>
          </a:xfrm>
          <a:prstGeom prst="rect">
            <a:avLst/>
          </a:prstGeom>
        </p:spPr>
      </p:pic>
      <p:pic>
        <p:nvPicPr>
          <p:cNvPr id="10" name="Picture 9"/>
          <p:cNvPicPr>
            <a:picLocks noChangeAspect="1"/>
          </p:cNvPicPr>
          <p:nvPr/>
        </p:nvPicPr>
        <p:blipFill>
          <a:blip r:embed="rId6"/>
          <a:stretch>
            <a:fillRect/>
          </a:stretch>
        </p:blipFill>
        <p:spPr>
          <a:xfrm>
            <a:off x="6569917" y="1106187"/>
            <a:ext cx="2359747" cy="1640312"/>
          </a:xfrm>
          <a:prstGeom prst="rect">
            <a:avLst/>
          </a:prstGeom>
        </p:spPr>
      </p:pic>
      <p:pic>
        <p:nvPicPr>
          <p:cNvPr id="13" name="Picture 12"/>
          <p:cNvPicPr>
            <a:picLocks noChangeAspect="1"/>
          </p:cNvPicPr>
          <p:nvPr/>
        </p:nvPicPr>
        <p:blipFill>
          <a:blip r:embed="rId7"/>
          <a:stretch>
            <a:fillRect/>
          </a:stretch>
        </p:blipFill>
        <p:spPr>
          <a:xfrm>
            <a:off x="6654123" y="4556993"/>
            <a:ext cx="2288647" cy="1815696"/>
          </a:xfrm>
          <a:prstGeom prst="rect">
            <a:avLst/>
          </a:prstGeom>
        </p:spPr>
      </p:pic>
      <p:sp>
        <p:nvSpPr>
          <p:cNvPr id="14" name="TextBox 13"/>
          <p:cNvSpPr txBox="1"/>
          <p:nvPr/>
        </p:nvSpPr>
        <p:spPr>
          <a:xfrm>
            <a:off x="6868528" y="4143751"/>
            <a:ext cx="1767792" cy="276999"/>
          </a:xfrm>
          <a:prstGeom prst="rect">
            <a:avLst/>
          </a:prstGeom>
          <a:noFill/>
        </p:spPr>
        <p:txBody>
          <a:bodyPr wrap="none" rtlCol="0">
            <a:spAutoFit/>
          </a:bodyPr>
          <a:lstStyle/>
          <a:p>
            <a:r>
              <a:rPr lang="en-US" sz="1200" dirty="0" smtClean="0"/>
              <a:t>Baseline cos-theta design</a:t>
            </a:r>
            <a:endParaRPr lang="en-US" sz="1200" dirty="0"/>
          </a:p>
        </p:txBody>
      </p:sp>
      <p:sp>
        <p:nvSpPr>
          <p:cNvPr id="15" name="TextBox 14"/>
          <p:cNvSpPr txBox="1"/>
          <p:nvPr/>
        </p:nvSpPr>
        <p:spPr>
          <a:xfrm>
            <a:off x="7849616" y="5497838"/>
            <a:ext cx="1242989" cy="461665"/>
          </a:xfrm>
          <a:prstGeom prst="rect">
            <a:avLst/>
          </a:prstGeom>
          <a:noFill/>
        </p:spPr>
        <p:txBody>
          <a:bodyPr wrap="square" rtlCol="0">
            <a:spAutoFit/>
          </a:bodyPr>
          <a:lstStyle/>
          <a:p>
            <a:r>
              <a:rPr lang="en-US" sz="1200" dirty="0" smtClean="0"/>
              <a:t>Canted cos-theta concept</a:t>
            </a:r>
            <a:endParaRPr lang="en-US" sz="1200" dirty="0"/>
          </a:p>
        </p:txBody>
      </p:sp>
    </p:spTree>
    <p:extLst>
      <p:ext uri="{BB962C8B-B14F-4D97-AF65-F5344CB8AC3E}">
        <p14:creationId xmlns:p14="http://schemas.microsoft.com/office/powerpoint/2010/main" val="20091842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smtClean="0"/>
              <a:t>Magnet </a:t>
            </a:r>
            <a:r>
              <a:rPr lang="en-US" altLang="en-US" sz="2800" dirty="0" smtClean="0"/>
              <a:t>cost </a:t>
            </a:r>
            <a:r>
              <a:rPr lang="en-US" altLang="en-US" sz="2800" dirty="0"/>
              <a:t>r</a:t>
            </a:r>
            <a:r>
              <a:rPr lang="en-US" altLang="en-US" sz="2800" dirty="0" smtClean="0"/>
              <a:t>eduction </a:t>
            </a:r>
            <a:r>
              <a:rPr lang="en-US" altLang="en-US" sz="2800" dirty="0"/>
              <a:t>s</a:t>
            </a:r>
            <a:r>
              <a:rPr lang="en-US" altLang="en-US" sz="2800" dirty="0" smtClean="0"/>
              <a:t>trategy </a:t>
            </a:r>
            <a:endParaRPr lang="en-US" sz="2800" dirty="0"/>
          </a:p>
        </p:txBody>
      </p:sp>
      <p:sp>
        <p:nvSpPr>
          <p:cNvPr id="3" name="Content Placeholder 2"/>
          <p:cNvSpPr>
            <a:spLocks noGrp="1"/>
          </p:cNvSpPr>
          <p:nvPr>
            <p:ph idx="1"/>
          </p:nvPr>
        </p:nvSpPr>
        <p:spPr>
          <a:xfrm>
            <a:off x="340658" y="4222376"/>
            <a:ext cx="4276166" cy="2075896"/>
          </a:xfrm>
        </p:spPr>
        <p:txBody>
          <a:bodyPr/>
          <a:lstStyle/>
          <a:p>
            <a:pPr>
              <a:buFont typeface="Wingdings" charset="2"/>
              <a:buChar char="§"/>
              <a:defRPr/>
            </a:pPr>
            <a:r>
              <a:rPr lang="en-US" altLang="en-US" sz="1800" dirty="0">
                <a:solidFill>
                  <a:srgbClr val="505050"/>
                </a:solidFill>
              </a:rPr>
              <a:t>Reduce magnet cross-section </a:t>
            </a:r>
            <a:endParaRPr lang="en-US" altLang="en-US" sz="1800" dirty="0" smtClean="0">
              <a:solidFill>
                <a:srgbClr val="505050"/>
              </a:solidFill>
            </a:endParaRPr>
          </a:p>
          <a:p>
            <a:pPr>
              <a:buFont typeface="Wingdings" charset="2"/>
              <a:buChar char="§"/>
              <a:defRPr/>
            </a:pPr>
            <a:r>
              <a:rPr lang="en-US" altLang="en-US" sz="1800" dirty="0" smtClean="0">
                <a:solidFill>
                  <a:srgbClr val="505050"/>
                </a:solidFill>
              </a:rPr>
              <a:t>Increase </a:t>
            </a:r>
            <a:r>
              <a:rPr lang="en-US" altLang="en-US" sz="1800" dirty="0">
                <a:solidFill>
                  <a:srgbClr val="505050"/>
                </a:solidFill>
              </a:rPr>
              <a:t>magnet length </a:t>
            </a:r>
            <a:endParaRPr lang="en-US" altLang="en-US" sz="1800" dirty="0" smtClean="0">
              <a:solidFill>
                <a:srgbClr val="505050"/>
              </a:solidFill>
            </a:endParaRPr>
          </a:p>
          <a:p>
            <a:pPr>
              <a:buFont typeface="Wingdings" charset="2"/>
              <a:buChar char="§"/>
              <a:defRPr/>
            </a:pPr>
            <a:r>
              <a:rPr lang="en-US" altLang="en-US" sz="1800" dirty="0" smtClean="0">
                <a:solidFill>
                  <a:srgbClr val="505050"/>
                </a:solidFill>
              </a:rPr>
              <a:t>Reduce </a:t>
            </a:r>
            <a:r>
              <a:rPr lang="en-US" altLang="en-US" sz="1800" dirty="0">
                <a:solidFill>
                  <a:srgbClr val="505050"/>
                </a:solidFill>
              </a:rPr>
              <a:t>component cost </a:t>
            </a:r>
            <a:endParaRPr lang="en-US" altLang="en-US" sz="1800" dirty="0" smtClean="0">
              <a:solidFill>
                <a:srgbClr val="505050"/>
              </a:solidFill>
            </a:endParaRPr>
          </a:p>
          <a:p>
            <a:pPr>
              <a:buFont typeface="Wingdings" charset="2"/>
              <a:buChar char="§"/>
              <a:defRPr/>
            </a:pPr>
            <a:r>
              <a:rPr lang="en-US" altLang="en-US" sz="1800" dirty="0" smtClean="0">
                <a:solidFill>
                  <a:srgbClr val="505050"/>
                </a:solidFill>
              </a:rPr>
              <a:t>Reduce </a:t>
            </a:r>
            <a:r>
              <a:rPr lang="en-US" altLang="en-US" sz="1800" dirty="0">
                <a:solidFill>
                  <a:srgbClr val="505050"/>
                </a:solidFill>
              </a:rPr>
              <a:t>labor </a:t>
            </a:r>
            <a:endParaRPr lang="en-US" altLang="en-US" sz="1800" dirty="0" smtClean="0">
              <a:solidFill>
                <a:srgbClr val="505050"/>
              </a:solidFill>
            </a:endParaRPr>
          </a:p>
          <a:p>
            <a:pPr>
              <a:buFont typeface="Wingdings" charset="2"/>
              <a:buChar char="§"/>
              <a:defRPr/>
            </a:pPr>
            <a:r>
              <a:rPr lang="en-US" altLang="en-US" sz="1800" dirty="0" smtClean="0">
                <a:solidFill>
                  <a:srgbClr val="505050"/>
                </a:solidFill>
              </a:rPr>
              <a:t>Improve </a:t>
            </a:r>
            <a:r>
              <a:rPr lang="en-US" altLang="en-US" sz="1800" dirty="0">
                <a:solidFill>
                  <a:srgbClr val="505050"/>
                </a:solidFill>
              </a:rPr>
              <a:t>performance - margin, </a:t>
            </a:r>
            <a:r>
              <a:rPr lang="en-US" altLang="en-US" sz="1800" i="1" dirty="0">
                <a:solidFill>
                  <a:srgbClr val="505050"/>
                </a:solidFill>
              </a:rPr>
              <a:t>B</a:t>
            </a:r>
            <a:r>
              <a:rPr lang="en-US" altLang="en-US" sz="1800" i="1" baseline="-25000" dirty="0">
                <a:solidFill>
                  <a:srgbClr val="505050"/>
                </a:solidFill>
              </a:rPr>
              <a:t>op</a:t>
            </a:r>
            <a:r>
              <a:rPr lang="en-US" altLang="en-US" sz="1800" i="1" dirty="0">
                <a:solidFill>
                  <a:srgbClr val="505050"/>
                </a:solidFill>
              </a:rPr>
              <a:t>, </a:t>
            </a:r>
            <a:r>
              <a:rPr lang="en-US" altLang="en-US" sz="1800" i="1" dirty="0" smtClean="0">
                <a:solidFill>
                  <a:srgbClr val="505050"/>
                </a:solidFill>
              </a:rPr>
              <a:t>T</a:t>
            </a:r>
            <a:r>
              <a:rPr lang="en-US" altLang="en-US" sz="1800" i="1" baseline="-25000" dirty="0" smtClean="0">
                <a:solidFill>
                  <a:srgbClr val="505050"/>
                </a:solidFill>
              </a:rPr>
              <a:t>op</a:t>
            </a:r>
            <a:endParaRPr lang="en-US" altLang="en-US" sz="1800" i="1" dirty="0">
              <a:solidFill>
                <a:srgbClr val="505050"/>
              </a:solidFill>
            </a:endParaRPr>
          </a:p>
        </p:txBody>
      </p:sp>
      <p:sp>
        <p:nvSpPr>
          <p:cNvPr id="4" name="Date Placeholder 3"/>
          <p:cNvSpPr>
            <a:spLocks noGrp="1"/>
          </p:cNvSpPr>
          <p:nvPr>
            <p:ph type="dt" sz="half" idx="10"/>
          </p:nvPr>
        </p:nvSpPr>
        <p:spPr/>
        <p:txBody>
          <a:bodyPr/>
          <a:lstStyle/>
          <a:p>
            <a:r>
              <a:rPr lang="en-US" altLang="en-US" smtClean="0"/>
              <a:t>8/4/16</a:t>
            </a:r>
            <a:endParaRPr lang="en-US" altLang="en-US"/>
          </a:p>
        </p:txBody>
      </p:sp>
      <p:sp>
        <p:nvSpPr>
          <p:cNvPr id="5" name="Footer Placeholder 4"/>
          <p:cNvSpPr>
            <a:spLocks noGrp="1"/>
          </p:cNvSpPr>
          <p:nvPr>
            <p:ph type="ftr" sz="quarter" idx="11"/>
          </p:nvPr>
        </p:nvSpPr>
        <p:spPr/>
        <p:txBody>
          <a:bodyPr/>
          <a:lstStyle/>
          <a:p>
            <a:pPr>
              <a:defRPr/>
            </a:pPr>
            <a:r>
              <a:rPr lang="en-US" smtClean="0"/>
              <a:t>S. Belomestnykh | SC technology for future HEP particle acceleratots</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19</a:t>
            </a:fld>
            <a:endParaRPr lang="en-US" altLang="en-US" dirty="0"/>
          </a:p>
        </p:txBody>
      </p:sp>
      <p:grpSp>
        <p:nvGrpSpPr>
          <p:cNvPr id="10" name="Group 5"/>
          <p:cNvGrpSpPr>
            <a:grpSpLocks noChangeAspect="1"/>
          </p:cNvGrpSpPr>
          <p:nvPr/>
        </p:nvGrpSpPr>
        <p:grpSpPr bwMode="auto">
          <a:xfrm>
            <a:off x="4838765" y="3657655"/>
            <a:ext cx="4232150" cy="2640617"/>
            <a:chOff x="4891088" y="914400"/>
            <a:chExt cx="3948112" cy="2527482"/>
          </a:xfrm>
        </p:grpSpPr>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1919"/>
            <a:stretch/>
          </p:blipFill>
          <p:spPr bwMode="auto">
            <a:xfrm>
              <a:off x="4891088" y="914400"/>
              <a:ext cx="3948112" cy="252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3"/>
            <p:cNvSpPr txBox="1">
              <a:spLocks noChangeArrowheads="1"/>
            </p:cNvSpPr>
            <p:nvPr/>
          </p:nvSpPr>
          <p:spPr bwMode="auto">
            <a:xfrm>
              <a:off x="5689654" y="1524395"/>
              <a:ext cx="1613856" cy="265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3333FF"/>
                </a:buClr>
                <a:buFont typeface="Wingdings" panose="05000000000000000000" pitchFamily="2" charset="2"/>
                <a:buChar char="v"/>
                <a:defRPr sz="2000" b="1">
                  <a:solidFill>
                    <a:srgbClr val="3333FF"/>
                  </a:solidFill>
                  <a:latin typeface="Bookman Old Style" panose="02050604050505020204" pitchFamily="18" charset="0"/>
                  <a:ea typeface="MS PGothic" panose="020B0600070205080204" pitchFamily="34" charset="-128"/>
                </a:defRPr>
              </a:lvl1pPr>
              <a:lvl2pPr marL="742950" indent="-285750">
                <a:spcBef>
                  <a:spcPct val="20000"/>
                </a:spcBef>
                <a:buChar char="o"/>
                <a:defRPr b="1">
                  <a:solidFill>
                    <a:schemeClr val="tx1"/>
                  </a:solidFill>
                  <a:latin typeface="Bookman Old Style" panose="02050604050505020204" pitchFamily="18" charset="0"/>
                  <a:ea typeface="MS PGothic" panose="020B0600070205080204" pitchFamily="34" charset="-128"/>
                </a:defRPr>
              </a:lvl2pPr>
              <a:lvl3pPr marL="1143000" indent="-228600">
                <a:spcBef>
                  <a:spcPct val="20000"/>
                </a:spcBef>
                <a:buFont typeface="Wingdings" panose="05000000000000000000" pitchFamily="2" charset="2"/>
                <a:buChar char="§"/>
                <a:defRPr sz="1600">
                  <a:solidFill>
                    <a:srgbClr val="008000"/>
                  </a:solidFill>
                  <a:latin typeface="Bookman Old Style" panose="02050604050505020204" pitchFamily="18" charset="0"/>
                  <a:ea typeface="MS PGothic" panose="020B0600070205080204" pitchFamily="34" charset="-128"/>
                </a:defRPr>
              </a:lvl3pPr>
              <a:lvl4pPr marL="1600200" indent="-228600">
                <a:spcBef>
                  <a:spcPct val="20000"/>
                </a:spcBef>
                <a:buChar char="–"/>
                <a:defRPr sz="1600" i="1">
                  <a:solidFill>
                    <a:schemeClr val="tx2"/>
                  </a:solidFill>
                  <a:latin typeface="Bookman Old Style" panose="02050604050505020204" pitchFamily="18" charset="0"/>
                  <a:ea typeface="MS PGothic" panose="020B0600070205080204" pitchFamily="34" charset="-128"/>
                </a:defRPr>
              </a:lvl4pPr>
              <a:lvl5pPr marL="2057400" indent="-228600">
                <a:spcBef>
                  <a:spcPct val="20000"/>
                </a:spcBef>
                <a:buChar char="•"/>
                <a:defRPr sz="16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Bookman Old Style" panose="02050604050505020204" pitchFamily="18" charset="0"/>
                  <a:ea typeface="MS PGothic" panose="020B0600070205080204" pitchFamily="34" charset="-128"/>
                </a:defRPr>
              </a:lvl9pPr>
            </a:lstStyle>
            <a:p>
              <a:pPr>
                <a:spcBef>
                  <a:spcPct val="0"/>
                </a:spcBef>
                <a:buClrTx/>
                <a:buFontTx/>
                <a:buNone/>
              </a:pPr>
              <a:r>
                <a:rPr lang="en-US" altLang="en-US" sz="1200" b="0" dirty="0">
                  <a:solidFill>
                    <a:schemeClr val="tx1"/>
                  </a:solidFill>
                  <a:latin typeface="Helvetica" charset="0"/>
                  <a:ea typeface="Helvetica" charset="0"/>
                  <a:cs typeface="Helvetica" charset="0"/>
                </a:rPr>
                <a:t>B. Palmer (BNL), 2014</a:t>
              </a:r>
            </a:p>
          </p:txBody>
        </p:sp>
      </p:grpSp>
      <p:pic>
        <p:nvPicPr>
          <p:cNvPr id="18" name="Picture 17"/>
          <p:cNvPicPr>
            <a:picLocks noChangeAspect="1"/>
          </p:cNvPicPr>
          <p:nvPr/>
        </p:nvPicPr>
        <p:blipFill rotWithShape="1">
          <a:blip r:embed="rId3"/>
          <a:srcRect t="13571"/>
          <a:stretch/>
        </p:blipFill>
        <p:spPr>
          <a:xfrm>
            <a:off x="1657681" y="951344"/>
            <a:ext cx="4950725" cy="2695424"/>
          </a:xfrm>
          <a:prstGeom prst="rect">
            <a:avLst/>
          </a:prstGeom>
        </p:spPr>
      </p:pic>
    </p:spTree>
    <p:extLst>
      <p:ext uri="{BB962C8B-B14F-4D97-AF65-F5344CB8AC3E}">
        <p14:creationId xmlns:p14="http://schemas.microsoft.com/office/powerpoint/2010/main" val="3160213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679629"/>
            <a:ext cx="8672513" cy="5340467"/>
          </a:xfrm>
        </p:spPr>
        <p:txBody>
          <a:bodyPr/>
          <a:lstStyle/>
          <a:p>
            <a:pPr>
              <a:buFont typeface="Wingdings" charset="2"/>
              <a:buChar char="§"/>
            </a:pPr>
            <a:r>
              <a:rPr lang="en-US" dirty="0" smtClean="0"/>
              <a:t>Introduction: Future HEP particle accelerators and superconducting (SC) technology</a:t>
            </a:r>
          </a:p>
          <a:p>
            <a:pPr>
              <a:buFont typeface="Wingdings" charset="2"/>
              <a:buChar char="§"/>
            </a:pPr>
            <a:r>
              <a:rPr lang="en-US" dirty="0" smtClean="0"/>
              <a:t>Superconducting RF (SRF) technology challenges for future lepton colliders: ILC; FCC-</a:t>
            </a:r>
            <a:r>
              <a:rPr lang="en-US" dirty="0" err="1" smtClean="0"/>
              <a:t>ee</a:t>
            </a:r>
            <a:r>
              <a:rPr lang="en-US" dirty="0" smtClean="0"/>
              <a:t>/CEPC</a:t>
            </a:r>
            <a:endParaRPr lang="en-US" dirty="0"/>
          </a:p>
          <a:p>
            <a:pPr>
              <a:buFont typeface="Wingdings" charset="2"/>
              <a:buChar char="§"/>
            </a:pPr>
            <a:r>
              <a:rPr lang="en-US" dirty="0" smtClean="0"/>
              <a:t>High-field SC magnet technology needs for future hadron colliders: FCC-</a:t>
            </a:r>
            <a:r>
              <a:rPr lang="en-US" dirty="0" err="1" smtClean="0"/>
              <a:t>hh</a:t>
            </a:r>
            <a:r>
              <a:rPr lang="en-US" dirty="0" smtClean="0"/>
              <a:t>/</a:t>
            </a:r>
            <a:r>
              <a:rPr lang="en-US" dirty="0" err="1" smtClean="0"/>
              <a:t>SppC</a:t>
            </a:r>
            <a:endParaRPr lang="en-US" dirty="0" smtClean="0"/>
          </a:p>
          <a:p>
            <a:pPr>
              <a:buFont typeface="Wingdings" charset="2"/>
              <a:buChar char="§"/>
            </a:pPr>
            <a:r>
              <a:rPr lang="en-US" dirty="0" smtClean="0"/>
              <a:t>Summary</a:t>
            </a:r>
            <a:endParaRPr lang="en-US" dirty="0"/>
          </a:p>
        </p:txBody>
      </p:sp>
      <p:sp>
        <p:nvSpPr>
          <p:cNvPr id="7" name="Title 6"/>
          <p:cNvSpPr>
            <a:spLocks noGrp="1"/>
          </p:cNvSpPr>
          <p:nvPr>
            <p:ph type="title"/>
          </p:nvPr>
        </p:nvSpPr>
        <p:spPr/>
        <p:txBody>
          <a:bodyPr/>
          <a:lstStyle/>
          <a:p>
            <a:r>
              <a:rPr lang="en-US" dirty="0" smtClean="0"/>
              <a:t>Outline</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pic>
        <p:nvPicPr>
          <p:cNvPr id="2" name="Picture 1"/>
          <p:cNvPicPr>
            <a:picLocks noChangeAspect="1"/>
          </p:cNvPicPr>
          <p:nvPr/>
        </p:nvPicPr>
        <p:blipFill>
          <a:blip r:embed="rId3"/>
          <a:stretch>
            <a:fillRect/>
          </a:stretch>
        </p:blipFill>
        <p:spPr>
          <a:xfrm>
            <a:off x="4092052" y="3218200"/>
            <a:ext cx="4436172" cy="2903496"/>
          </a:xfrm>
          <a:prstGeom prst="rect">
            <a:avLst/>
          </a:prstGeom>
        </p:spPr>
      </p:pic>
      <p:pic>
        <p:nvPicPr>
          <p:cNvPr id="8" name="Picture 7"/>
          <p:cNvPicPr>
            <a:picLocks noChangeAspect="1"/>
          </p:cNvPicPr>
          <p:nvPr/>
        </p:nvPicPr>
        <p:blipFill>
          <a:blip r:embed="rId4"/>
          <a:stretch>
            <a:fillRect/>
          </a:stretch>
        </p:blipFill>
        <p:spPr>
          <a:xfrm>
            <a:off x="533400" y="3627234"/>
            <a:ext cx="3185764" cy="2392862"/>
          </a:xfrm>
          <a:prstGeom prst="rect">
            <a:avLst/>
          </a:prstGeom>
        </p:spPr>
      </p:pic>
      <p:sp>
        <p:nvSpPr>
          <p:cNvPr id="9" name="TextBox 8"/>
          <p:cNvSpPr txBox="1"/>
          <p:nvPr/>
        </p:nvSpPr>
        <p:spPr>
          <a:xfrm>
            <a:off x="1412195" y="6051345"/>
            <a:ext cx="1130438" cy="261610"/>
          </a:xfrm>
          <a:prstGeom prst="rect">
            <a:avLst/>
          </a:prstGeom>
          <a:noFill/>
        </p:spPr>
        <p:txBody>
          <a:bodyPr wrap="none" rtlCol="0">
            <a:spAutoFit/>
          </a:bodyPr>
          <a:lstStyle/>
          <a:p>
            <a:r>
              <a:rPr lang="en-US" sz="1100" dirty="0" smtClean="0"/>
              <a:t>TESLA </a:t>
            </a:r>
            <a:r>
              <a:rPr lang="en-US" sz="1100" smtClean="0"/>
              <a:t>SRF cavity</a:t>
            </a:r>
            <a:endParaRPr lang="en-US" sz="1100" dirty="0"/>
          </a:p>
        </p:txBody>
      </p:sp>
      <p:sp>
        <p:nvSpPr>
          <p:cNvPr id="10" name="TextBox 9"/>
          <p:cNvSpPr txBox="1"/>
          <p:nvPr/>
        </p:nvSpPr>
        <p:spPr>
          <a:xfrm>
            <a:off x="5840866" y="6075396"/>
            <a:ext cx="1774845" cy="261610"/>
          </a:xfrm>
          <a:prstGeom prst="rect">
            <a:avLst/>
          </a:prstGeom>
          <a:noFill/>
        </p:spPr>
        <p:txBody>
          <a:bodyPr wrap="none" rtlCol="0">
            <a:spAutoFit/>
          </a:bodyPr>
          <a:lstStyle/>
          <a:p>
            <a:r>
              <a:rPr lang="en-US" sz="1100" dirty="0" smtClean="0"/>
              <a:t>Short model of a SC magnet</a:t>
            </a:r>
            <a:endParaRPr lang="en-US" sz="1100" dirty="0"/>
          </a:p>
        </p:txBody>
      </p:sp>
    </p:spTree>
    <p:extLst>
      <p:ext uri="{BB962C8B-B14F-4D97-AF65-F5344CB8AC3E}">
        <p14:creationId xmlns:p14="http://schemas.microsoft.com/office/powerpoint/2010/main" val="37846898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z="2800" dirty="0" smtClean="0"/>
              <a:t>Conductor R&amp;D program</a:t>
            </a:r>
          </a:p>
        </p:txBody>
      </p:sp>
      <p:sp>
        <p:nvSpPr>
          <p:cNvPr id="9219" name="Content Placeholder 2"/>
          <p:cNvSpPr>
            <a:spLocks noGrp="1"/>
          </p:cNvSpPr>
          <p:nvPr>
            <p:ph idx="1"/>
          </p:nvPr>
        </p:nvSpPr>
        <p:spPr>
          <a:xfrm>
            <a:off x="76199" y="914400"/>
            <a:ext cx="4459791" cy="5342965"/>
          </a:xfrm>
        </p:spPr>
        <p:txBody>
          <a:bodyPr/>
          <a:lstStyle/>
          <a:p>
            <a:pPr>
              <a:buFont typeface="Wingdings" charset="2"/>
              <a:buChar char="§"/>
            </a:pPr>
            <a:r>
              <a:rPr lang="en-US" altLang="en-US" sz="2000" dirty="0" smtClean="0"/>
              <a:t>Nb</a:t>
            </a:r>
            <a:r>
              <a:rPr lang="en-US" altLang="en-US" sz="2000" baseline="-25000" dirty="0" smtClean="0"/>
              <a:t>3</a:t>
            </a:r>
            <a:r>
              <a:rPr lang="en-US" altLang="en-US" sz="2000" dirty="0" smtClean="0"/>
              <a:t>Sn strand and cable </a:t>
            </a:r>
          </a:p>
          <a:p>
            <a:pPr lvl="1">
              <a:buFont typeface="Courier New" charset="0"/>
              <a:buChar char="o"/>
            </a:pPr>
            <a:r>
              <a:rPr lang="en-US" altLang="en-US" sz="1600" dirty="0" smtClean="0"/>
              <a:t>Internal Tin, Powder-In-Tube wires </a:t>
            </a:r>
            <a:r>
              <a:rPr lang="en-US" altLang="en-US" sz="1600" dirty="0" smtClean="0"/>
              <a:t>→ </a:t>
            </a:r>
            <a:r>
              <a:rPr lang="en-US" altLang="en-US" sz="1600" dirty="0" smtClean="0"/>
              <a:t>Rutherford cable</a:t>
            </a:r>
          </a:p>
          <a:p>
            <a:endParaRPr lang="en-US" altLang="en-US" sz="2000" dirty="0" smtClean="0"/>
          </a:p>
          <a:p>
            <a:pPr>
              <a:buFont typeface="Wingdings" charset="2"/>
              <a:buChar char="§"/>
            </a:pPr>
            <a:r>
              <a:rPr lang="en-US" altLang="en-US" sz="2000" dirty="0" smtClean="0"/>
              <a:t>HTS conductor and cable</a:t>
            </a:r>
          </a:p>
          <a:p>
            <a:pPr lvl="1">
              <a:buFont typeface="Courier New" charset="0"/>
              <a:buChar char="o"/>
            </a:pPr>
            <a:r>
              <a:rPr lang="en-US" altLang="en-US" sz="1600" dirty="0" smtClean="0"/>
              <a:t>Bi-2212 wire </a:t>
            </a:r>
            <a:r>
              <a:rPr lang="en-US" altLang="en-US" sz="1600" dirty="0"/>
              <a:t>→ </a:t>
            </a:r>
            <a:r>
              <a:rPr lang="en-US" altLang="en-US" sz="1600" dirty="0" smtClean="0"/>
              <a:t>Rutherford cable</a:t>
            </a:r>
          </a:p>
          <a:p>
            <a:pPr lvl="1">
              <a:buFont typeface="Courier New" charset="0"/>
              <a:buChar char="o"/>
            </a:pPr>
            <a:r>
              <a:rPr lang="en-US" altLang="en-US" sz="1600" dirty="0" err="1" smtClean="0"/>
              <a:t>ReBCO</a:t>
            </a:r>
            <a:r>
              <a:rPr lang="en-US" altLang="en-US" sz="1600" dirty="0" smtClean="0"/>
              <a:t> tape </a:t>
            </a:r>
            <a:r>
              <a:rPr lang="en-US" altLang="en-US" sz="1600" dirty="0"/>
              <a:t>→ </a:t>
            </a:r>
            <a:r>
              <a:rPr lang="en-US" altLang="en-US" sz="1600" dirty="0" smtClean="0"/>
              <a:t>ROEBEL cable or CORC</a:t>
            </a:r>
          </a:p>
          <a:p>
            <a:endParaRPr lang="en-US" altLang="en-US" sz="2000" dirty="0" smtClean="0"/>
          </a:p>
          <a:p>
            <a:endParaRPr lang="en-US" altLang="en-US" sz="2000" dirty="0"/>
          </a:p>
          <a:p>
            <a:endParaRPr lang="en-US" altLang="en-US" sz="2000" dirty="0" smtClean="0"/>
          </a:p>
          <a:p>
            <a:endParaRPr lang="en-US" altLang="en-US" sz="2000" dirty="0" smtClean="0"/>
          </a:p>
          <a:p>
            <a:endParaRPr lang="en-US" altLang="en-US" sz="2000" dirty="0" smtClean="0"/>
          </a:p>
          <a:p>
            <a:pPr>
              <a:buFont typeface="Wingdings" charset="2"/>
              <a:buChar char="§"/>
            </a:pPr>
            <a:r>
              <a:rPr lang="en-US" altLang="en-US" sz="2000" dirty="0" smtClean="0"/>
              <a:t>Objective: improve </a:t>
            </a:r>
            <a:r>
              <a:rPr lang="en-US" altLang="en-US" sz="2000" i="1" dirty="0" smtClean="0"/>
              <a:t>J</a:t>
            </a:r>
            <a:r>
              <a:rPr lang="en-US" altLang="en-US" sz="2000" i="1" baseline="-25000" dirty="0" smtClean="0"/>
              <a:t>e</a:t>
            </a:r>
            <a:r>
              <a:rPr lang="en-US" altLang="en-US" sz="2000" dirty="0" smtClean="0"/>
              <a:t> and reduce cost</a:t>
            </a:r>
          </a:p>
          <a:p>
            <a:pPr lvl="1"/>
            <a:endParaRPr lang="en-US" altLang="en-US" sz="2200" dirty="0" smtClean="0"/>
          </a:p>
        </p:txBody>
      </p:sp>
      <p:sp>
        <p:nvSpPr>
          <p:cNvPr id="5" name="Footer Placeholder 4"/>
          <p:cNvSpPr>
            <a:spLocks noGrp="1"/>
          </p:cNvSpPr>
          <p:nvPr>
            <p:ph type="ftr" sz="quarter" idx="11"/>
          </p:nvPr>
        </p:nvSpPr>
        <p:spPr/>
        <p:txBody>
          <a:bodyPr/>
          <a:lstStyle/>
          <a:p>
            <a:pPr>
              <a:defRPr/>
            </a:pPr>
            <a:r>
              <a:rPr lang="en-US" smtClean="0"/>
              <a:t>S. Belomestnykh | SC technology for future HEP particle acceleratots</a:t>
            </a:r>
            <a:endParaRPr lang="en-US"/>
          </a:p>
        </p:txBody>
      </p:sp>
      <p:pic>
        <p:nvPicPr>
          <p:cNvPr id="9" name="Picture 3"/>
          <p:cNvPicPr>
            <a:picLocks noChangeAspect="1" noChangeArrowheads="1"/>
          </p:cNvPicPr>
          <p:nvPr/>
        </p:nvPicPr>
        <p:blipFill rotWithShape="1">
          <a:blip r:embed="rId2"/>
          <a:srcRect l="49957"/>
          <a:stretch/>
        </p:blipFill>
        <p:spPr bwMode="auto">
          <a:xfrm>
            <a:off x="4617594" y="914400"/>
            <a:ext cx="1502920" cy="82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aphicFrame>
        <p:nvGraphicFramePr>
          <p:cNvPr id="2" name="Chart 14"/>
          <p:cNvGraphicFramePr>
            <a:graphicFrameLocks/>
          </p:cNvGraphicFramePr>
          <p:nvPr>
            <p:extLst>
              <p:ext uri="{D42A27DB-BD31-4B8C-83A1-F6EECF244321}">
                <p14:modId xmlns:p14="http://schemas.microsoft.com/office/powerpoint/2010/main" val="1260588848"/>
              </p:ext>
            </p:extLst>
          </p:nvPr>
        </p:nvGraphicFramePr>
        <p:xfrm>
          <a:off x="5178612" y="3591580"/>
          <a:ext cx="3749527" cy="2584599"/>
        </p:xfrm>
        <a:graphic>
          <a:graphicData uri="http://schemas.openxmlformats.org/drawingml/2006/chart">
            <c:chart xmlns:c="http://schemas.openxmlformats.org/drawingml/2006/chart" xmlns:r="http://schemas.openxmlformats.org/officeDocument/2006/relationships" r:id="rId3"/>
          </a:graphicData>
        </a:graphic>
      </p:graphicFrame>
      <p:grpSp>
        <p:nvGrpSpPr>
          <p:cNvPr id="9223" name="Group 12"/>
          <p:cNvGrpSpPr>
            <a:grpSpLocks noChangeAspect="1"/>
          </p:cNvGrpSpPr>
          <p:nvPr/>
        </p:nvGrpSpPr>
        <p:grpSpPr bwMode="auto">
          <a:xfrm>
            <a:off x="4598563" y="2383081"/>
            <a:ext cx="1397724" cy="675895"/>
            <a:chOff x="1328738" y="1255713"/>
            <a:chExt cx="1690687" cy="817562"/>
          </a:xfrm>
        </p:grpSpPr>
        <p:pic>
          <p:nvPicPr>
            <p:cNvPr id="922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8738" y="1255713"/>
              <a:ext cx="82232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p:cNvPicPr>
              <a:picLocks noChangeAspect="1" noChangeArrowheads="1"/>
            </p:cNvPicPr>
            <p:nvPr/>
          </p:nvPicPr>
          <p:blipFill>
            <a:blip r:embed="rId5"/>
            <a:srcRect/>
            <a:stretch>
              <a:fillRect/>
            </a:stretch>
          </p:blipFill>
          <p:spPr bwMode="auto">
            <a:xfrm>
              <a:off x="2151062" y="1255713"/>
              <a:ext cx="868363"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pSp>
      <p:sp>
        <p:nvSpPr>
          <p:cNvPr id="9224" name="TextBox 1"/>
          <p:cNvSpPr txBox="1">
            <a:spLocks noChangeArrowheads="1"/>
          </p:cNvSpPr>
          <p:nvPr/>
        </p:nvSpPr>
        <p:spPr bwMode="auto">
          <a:xfrm>
            <a:off x="6180139" y="971731"/>
            <a:ext cx="23811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a:t>Nb</a:t>
            </a:r>
            <a:r>
              <a:rPr lang="en-US" altLang="en-US" baseline="-25000" dirty="0"/>
              <a:t>3</a:t>
            </a:r>
            <a:r>
              <a:rPr lang="en-US" altLang="en-US" dirty="0"/>
              <a:t>Sn RRP strand, </a:t>
            </a:r>
            <a:r>
              <a:rPr lang="en-US" altLang="en-US" dirty="0" smtClean="0"/>
              <a:t>OST</a:t>
            </a:r>
            <a:endParaRPr lang="en-US" altLang="en-US" dirty="0"/>
          </a:p>
        </p:txBody>
      </p:sp>
      <p:sp>
        <p:nvSpPr>
          <p:cNvPr id="9225" name="TextBox 13"/>
          <p:cNvSpPr txBox="1">
            <a:spLocks noChangeArrowheads="1"/>
          </p:cNvSpPr>
          <p:nvPr/>
        </p:nvSpPr>
        <p:spPr bwMode="auto">
          <a:xfrm>
            <a:off x="4514931" y="3139312"/>
            <a:ext cx="19350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a:t>Bi2212 PIT strand, </a:t>
            </a:r>
            <a:r>
              <a:rPr lang="en-US" altLang="en-US" dirty="0" smtClean="0"/>
              <a:t>OST</a:t>
            </a:r>
            <a:endParaRPr lang="en-US" altLang="en-US" dirty="0"/>
          </a:p>
        </p:txBody>
      </p:sp>
      <p:sp>
        <p:nvSpPr>
          <p:cNvPr id="9226"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sz="1200"/>
              <a:t>                           </a:t>
            </a:r>
            <a:fld id="{68E11ACA-EB6E-4AC7-9A7B-A0D1D239FB43}" type="slidenum">
              <a:rPr lang="en-US" altLang="en-US" sz="1200"/>
              <a:pPr/>
              <a:t>20</a:t>
            </a:fld>
            <a:endParaRPr lang="en-US" altLang="en-US"/>
          </a:p>
          <a:p>
            <a:endParaRPr lang="en-US" altLang="en-US" sz="1200"/>
          </a:p>
        </p:txBody>
      </p:sp>
      <p:sp>
        <p:nvSpPr>
          <p:cNvPr id="3" name="Date Placeholder 2"/>
          <p:cNvSpPr>
            <a:spLocks noGrp="1"/>
          </p:cNvSpPr>
          <p:nvPr>
            <p:ph type="dt" sz="quarter" idx="10"/>
          </p:nvPr>
        </p:nvSpPr>
        <p:spPr/>
        <p:txBody>
          <a:bodyPr/>
          <a:lstStyle/>
          <a:p>
            <a:pPr>
              <a:defRPr/>
            </a:pPr>
            <a:r>
              <a:rPr lang="en-US" smtClean="0"/>
              <a:t>8/4/16</a:t>
            </a:r>
            <a:endParaRPr lang="en-US"/>
          </a:p>
        </p:txBody>
      </p:sp>
      <p:pic>
        <p:nvPicPr>
          <p:cNvPr id="15" name="Picture 14"/>
          <p:cNvPicPr>
            <a:picLocks noChangeAspect="1" noChangeArrowheads="1"/>
          </p:cNvPicPr>
          <p:nvPr/>
        </p:nvPicPr>
        <p:blipFill>
          <a:blip r:embed="rId6" cstate="print"/>
          <a:srcRect r="628"/>
          <a:stretch>
            <a:fillRect/>
          </a:stretch>
        </p:blipFill>
        <p:spPr bwMode="auto">
          <a:xfrm>
            <a:off x="6161832" y="1682272"/>
            <a:ext cx="2823620" cy="307523"/>
          </a:xfrm>
          <a:prstGeom prst="rect">
            <a:avLst/>
          </a:prstGeom>
          <a:noFill/>
          <a:ln w="9525">
            <a:noFill/>
            <a:miter lim="800000"/>
            <a:headEnd/>
            <a:tailEnd/>
          </a:ln>
          <a:effectLst/>
        </p:spPr>
      </p:pic>
      <p:pic>
        <p:nvPicPr>
          <p:cNvPr id="17" name="Picture 16"/>
          <p:cNvPicPr>
            <a:picLocks noChangeAspect="1" noChangeArrowheads="1"/>
          </p:cNvPicPr>
          <p:nvPr/>
        </p:nvPicPr>
        <p:blipFill>
          <a:blip r:embed="rId7"/>
          <a:srcRect/>
          <a:stretch>
            <a:fillRect/>
          </a:stretch>
        </p:blipFill>
        <p:spPr bwMode="auto">
          <a:xfrm>
            <a:off x="6180139" y="2357120"/>
            <a:ext cx="2822575"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9" name="Picture 18"/>
          <p:cNvPicPr>
            <a:picLocks noChangeAspect="1" noChangeArrowheads="1"/>
          </p:cNvPicPr>
          <p:nvPr/>
        </p:nvPicPr>
        <p:blipFill>
          <a:blip r:embed="rId8"/>
          <a:srcRect/>
          <a:stretch>
            <a:fillRect/>
          </a:stretch>
        </p:blipFill>
        <p:spPr bwMode="auto">
          <a:xfrm>
            <a:off x="596194" y="3328113"/>
            <a:ext cx="2870200"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0" name="Picture 19"/>
          <p:cNvPicPr>
            <a:picLocks noChangeAspect="1" noChangeArrowheads="1"/>
          </p:cNvPicPr>
          <p:nvPr/>
        </p:nvPicPr>
        <p:blipFill>
          <a:blip r:embed="rId9"/>
          <a:srcRect/>
          <a:stretch>
            <a:fillRect/>
          </a:stretch>
        </p:blipFill>
        <p:spPr bwMode="auto">
          <a:xfrm>
            <a:off x="596194" y="4067493"/>
            <a:ext cx="15240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1" name="TextBox 13"/>
          <p:cNvSpPr txBox="1">
            <a:spLocks noChangeArrowheads="1"/>
          </p:cNvSpPr>
          <p:nvPr/>
        </p:nvSpPr>
        <p:spPr bwMode="auto">
          <a:xfrm>
            <a:off x="3466394" y="3583372"/>
            <a:ext cx="13000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smtClean="0"/>
              <a:t>ROEBEL cable</a:t>
            </a:r>
            <a:endParaRPr lang="en-US" altLang="en-US" dirty="0"/>
          </a:p>
        </p:txBody>
      </p:sp>
      <p:sp>
        <p:nvSpPr>
          <p:cNvPr id="22" name="TextBox 13"/>
          <p:cNvSpPr txBox="1">
            <a:spLocks noChangeArrowheads="1"/>
          </p:cNvSpPr>
          <p:nvPr/>
        </p:nvSpPr>
        <p:spPr bwMode="auto">
          <a:xfrm>
            <a:off x="2156869" y="4270791"/>
            <a:ext cx="24416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smtClean="0"/>
              <a:t>Cable On Round Core (CORC)</a:t>
            </a:r>
            <a:endParaRPr lang="en-US" altLang="en-US" dirty="0"/>
          </a:p>
        </p:txBody>
      </p:sp>
      <p:sp>
        <p:nvSpPr>
          <p:cNvPr id="23" name="TextBox 13"/>
          <p:cNvSpPr txBox="1">
            <a:spLocks noChangeArrowheads="1"/>
          </p:cNvSpPr>
          <p:nvPr/>
        </p:nvSpPr>
        <p:spPr bwMode="auto">
          <a:xfrm>
            <a:off x="6259972" y="1386982"/>
            <a:ext cx="266290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smtClean="0"/>
              <a:t>40-strand Nb3Sn Rutherford cable</a:t>
            </a:r>
            <a:endParaRPr lang="en-US" altLang="en-US" dirty="0"/>
          </a:p>
        </p:txBody>
      </p:sp>
      <p:sp>
        <p:nvSpPr>
          <p:cNvPr id="24" name="TextBox 13"/>
          <p:cNvSpPr txBox="1">
            <a:spLocks noChangeArrowheads="1"/>
          </p:cNvSpPr>
          <p:nvPr/>
        </p:nvSpPr>
        <p:spPr bwMode="auto">
          <a:xfrm>
            <a:off x="6474248" y="2912364"/>
            <a:ext cx="250260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dirty="0" smtClean="0"/>
              <a:t>24-strand HTS Rutherford cable</a:t>
            </a:r>
            <a:endParaRPr lang="en-US" altLang="en-US" dirty="0"/>
          </a:p>
        </p:txBody>
      </p:sp>
    </p:spTree>
    <p:extLst>
      <p:ext uri="{BB962C8B-B14F-4D97-AF65-F5344CB8AC3E}">
        <p14:creationId xmlns:p14="http://schemas.microsoft.com/office/powerpoint/2010/main" val="3484479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2800" dirty="0"/>
              <a:t>A new generation of Nb</a:t>
            </a:r>
            <a:r>
              <a:rPr lang="en-US" sz="2800" baseline="-25000" dirty="0"/>
              <a:t>3</a:t>
            </a:r>
            <a:r>
              <a:rPr lang="en-US" sz="2800" dirty="0"/>
              <a:t>Sn conductors </a:t>
            </a:r>
            <a:endParaRPr lang="en-US" altLang="en-US" sz="2800" dirty="0" smtClean="0"/>
          </a:p>
        </p:txBody>
      </p:sp>
      <p:sp>
        <p:nvSpPr>
          <p:cNvPr id="5" name="Footer Placeholder 4"/>
          <p:cNvSpPr>
            <a:spLocks noGrp="1"/>
          </p:cNvSpPr>
          <p:nvPr>
            <p:ph type="ftr" sz="quarter" idx="11"/>
          </p:nvPr>
        </p:nvSpPr>
        <p:spPr/>
        <p:txBody>
          <a:bodyPr/>
          <a:lstStyle/>
          <a:p>
            <a:pPr>
              <a:defRPr/>
            </a:pPr>
            <a:r>
              <a:rPr lang="en-US" smtClean="0"/>
              <a:t>S. Belomestnykh | SC technology for future HEP particle acceleratots</a:t>
            </a:r>
            <a:endParaRPr lang="en-US"/>
          </a:p>
        </p:txBody>
      </p:sp>
      <p:sp>
        <p:nvSpPr>
          <p:cNvPr id="9226"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anose="02020603050405020304" pitchFamily="18" charset="0"/>
                <a:ea typeface="MS PGothic" panose="020B0600070205080204" pitchFamily="34" charset="-128"/>
              </a:defRPr>
            </a:lvl1pPr>
            <a:lvl2pPr marL="742950" indent="-285750">
              <a:defRPr sz="1400">
                <a:solidFill>
                  <a:schemeClr val="tx1"/>
                </a:solidFill>
                <a:latin typeface="Times New Roman" panose="02020603050405020304" pitchFamily="18" charset="0"/>
                <a:ea typeface="MS PGothic" panose="020B0600070205080204" pitchFamily="34" charset="-128"/>
              </a:defRPr>
            </a:lvl2pPr>
            <a:lvl3pPr marL="1143000" indent="-228600">
              <a:defRPr sz="1400">
                <a:solidFill>
                  <a:schemeClr val="tx1"/>
                </a:solidFill>
                <a:latin typeface="Times New Roman" panose="02020603050405020304" pitchFamily="18" charset="0"/>
                <a:ea typeface="MS PGothic" panose="020B0600070205080204" pitchFamily="34" charset="-128"/>
              </a:defRPr>
            </a:lvl3pPr>
            <a:lvl4pPr marL="1600200" indent="-228600">
              <a:defRPr sz="1400">
                <a:solidFill>
                  <a:schemeClr val="tx1"/>
                </a:solidFill>
                <a:latin typeface="Times New Roman" panose="02020603050405020304" pitchFamily="18" charset="0"/>
                <a:ea typeface="MS PGothic" panose="020B0600070205080204" pitchFamily="34" charset="-128"/>
              </a:defRPr>
            </a:lvl4pPr>
            <a:lvl5pPr marL="2057400" indent="-228600">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r>
              <a:rPr lang="en-US" altLang="en-US" sz="1200"/>
              <a:t>                           </a:t>
            </a:r>
            <a:fld id="{68E11ACA-EB6E-4AC7-9A7B-A0D1D239FB43}" type="slidenum">
              <a:rPr lang="en-US" altLang="en-US" sz="1200"/>
              <a:pPr/>
              <a:t>21</a:t>
            </a:fld>
            <a:endParaRPr lang="en-US" altLang="en-US"/>
          </a:p>
          <a:p>
            <a:endParaRPr lang="en-US" altLang="en-US" sz="1200"/>
          </a:p>
        </p:txBody>
      </p:sp>
      <p:sp>
        <p:nvSpPr>
          <p:cNvPr id="3" name="Date Placeholder 2"/>
          <p:cNvSpPr>
            <a:spLocks noGrp="1"/>
          </p:cNvSpPr>
          <p:nvPr>
            <p:ph type="dt" sz="quarter" idx="10"/>
          </p:nvPr>
        </p:nvSpPr>
        <p:spPr/>
        <p:txBody>
          <a:bodyPr/>
          <a:lstStyle/>
          <a:p>
            <a:pPr>
              <a:defRPr/>
            </a:pPr>
            <a:r>
              <a:rPr lang="en-US" smtClean="0"/>
              <a:t>8/4/16</a:t>
            </a:r>
            <a:endParaRPr lang="en-US"/>
          </a:p>
        </p:txBody>
      </p:sp>
      <p:sp>
        <p:nvSpPr>
          <p:cNvPr id="25" name="TextBox 24"/>
          <p:cNvSpPr txBox="1"/>
          <p:nvPr/>
        </p:nvSpPr>
        <p:spPr>
          <a:xfrm>
            <a:off x="87717" y="806254"/>
            <a:ext cx="9044411" cy="1815882"/>
          </a:xfrm>
          <a:prstGeom prst="rect">
            <a:avLst/>
          </a:prstGeom>
          <a:noFill/>
        </p:spPr>
        <p:txBody>
          <a:bodyPr wrap="square" rtlCol="0">
            <a:spAutoFit/>
          </a:bodyPr>
          <a:lstStyle/>
          <a:p>
            <a:pPr marL="285750" indent="-285750" defTabSz="457189" fontAlgn="base">
              <a:spcBef>
                <a:spcPct val="0"/>
              </a:spcBef>
              <a:spcAft>
                <a:spcPts val="600"/>
              </a:spcAft>
              <a:buFont typeface="Wingdings" charset="2"/>
              <a:buChar char="§"/>
            </a:pPr>
            <a:r>
              <a:rPr lang="en-US" sz="1600" dirty="0" smtClean="0">
                <a:solidFill>
                  <a:srgbClr val="505050"/>
                </a:solidFill>
                <a:latin typeface="Helvetica" charset="0"/>
                <a:ea typeface="Helvetica" charset="0"/>
                <a:cs typeface="Helvetica" charset="0"/>
              </a:rPr>
              <a:t>The key factor of Nb</a:t>
            </a:r>
            <a:r>
              <a:rPr lang="en-US" sz="1600" baseline="-25000" dirty="0" smtClean="0">
                <a:solidFill>
                  <a:srgbClr val="505050"/>
                </a:solidFill>
                <a:latin typeface="Helvetica" charset="0"/>
                <a:ea typeface="Helvetica" charset="0"/>
                <a:cs typeface="Helvetica" charset="0"/>
              </a:rPr>
              <a:t>3</a:t>
            </a:r>
            <a:r>
              <a:rPr lang="en-US" sz="1600" dirty="0" smtClean="0">
                <a:solidFill>
                  <a:srgbClr val="505050"/>
                </a:solidFill>
                <a:latin typeface="Helvetica" charset="0"/>
                <a:ea typeface="Helvetica" charset="0"/>
                <a:cs typeface="Helvetica" charset="0"/>
              </a:rPr>
              <a:t>Sn conductors for 16 </a:t>
            </a:r>
            <a:r>
              <a:rPr lang="en-US" sz="1600" dirty="0">
                <a:solidFill>
                  <a:srgbClr val="505050"/>
                </a:solidFill>
                <a:latin typeface="Helvetica" charset="0"/>
                <a:ea typeface="Helvetica" charset="0"/>
                <a:cs typeface="Helvetica" charset="0"/>
              </a:rPr>
              <a:t>T </a:t>
            </a:r>
            <a:r>
              <a:rPr lang="en-US" sz="1600" dirty="0" smtClean="0">
                <a:solidFill>
                  <a:srgbClr val="505050"/>
                </a:solidFill>
                <a:latin typeface="Helvetica" charset="0"/>
                <a:ea typeface="Helvetica" charset="0"/>
                <a:cs typeface="Helvetica" charset="0"/>
              </a:rPr>
              <a:t>Nb</a:t>
            </a:r>
            <a:r>
              <a:rPr lang="en-US" sz="1600" baseline="-25000" dirty="0" smtClean="0">
                <a:solidFill>
                  <a:srgbClr val="505050"/>
                </a:solidFill>
                <a:latin typeface="Helvetica" charset="0"/>
                <a:ea typeface="Helvetica" charset="0"/>
                <a:cs typeface="Helvetica" charset="0"/>
              </a:rPr>
              <a:t>3</a:t>
            </a:r>
            <a:r>
              <a:rPr lang="en-US" sz="1600" dirty="0" smtClean="0">
                <a:solidFill>
                  <a:srgbClr val="505050"/>
                </a:solidFill>
                <a:latin typeface="Helvetica" charset="0"/>
                <a:ea typeface="Helvetica" charset="0"/>
                <a:cs typeface="Helvetica" charset="0"/>
              </a:rPr>
              <a:t>Sn magnets: critical current density, </a:t>
            </a:r>
            <a:r>
              <a:rPr lang="en-US" sz="1600" i="1" dirty="0" err="1" smtClean="0">
                <a:solidFill>
                  <a:srgbClr val="505050"/>
                </a:solidFill>
                <a:latin typeface="Helvetica" charset="0"/>
                <a:ea typeface="Helvetica" charset="0"/>
                <a:cs typeface="Helvetica" charset="0"/>
              </a:rPr>
              <a:t>J</a:t>
            </a:r>
            <a:r>
              <a:rPr lang="en-US" sz="1600" i="1" baseline="-25000" dirty="0" err="1" smtClean="0">
                <a:solidFill>
                  <a:srgbClr val="505050"/>
                </a:solidFill>
                <a:latin typeface="Helvetica" charset="0"/>
                <a:ea typeface="Helvetica" charset="0"/>
                <a:cs typeface="Helvetica" charset="0"/>
              </a:rPr>
              <a:t>c</a:t>
            </a:r>
            <a:endParaRPr lang="en-US" sz="1600" i="1" baseline="-25000" dirty="0">
              <a:solidFill>
                <a:srgbClr val="505050"/>
              </a:solidFill>
              <a:latin typeface="Helvetica" charset="0"/>
              <a:ea typeface="Helvetica" charset="0"/>
              <a:cs typeface="Helvetica" charset="0"/>
            </a:endParaRPr>
          </a:p>
          <a:p>
            <a:pPr marL="515937" lvl="1" indent="-285750" defTabSz="457189">
              <a:spcAft>
                <a:spcPts val="600"/>
              </a:spcAft>
              <a:buFont typeface="Courier New" charset="0"/>
              <a:buChar char="o"/>
            </a:pPr>
            <a:r>
              <a:rPr lang="en-US" sz="1400" b="1" dirty="0">
                <a:solidFill>
                  <a:srgbClr val="505050"/>
                </a:solidFill>
                <a:latin typeface="Helvetica" charset="0"/>
                <a:ea typeface="Helvetica" charset="0"/>
                <a:cs typeface="Helvetica" charset="0"/>
              </a:rPr>
              <a:t>What we </a:t>
            </a:r>
            <a:r>
              <a:rPr lang="en-US" sz="1400" b="1" dirty="0" smtClean="0">
                <a:solidFill>
                  <a:srgbClr val="505050"/>
                </a:solidFill>
                <a:latin typeface="Helvetica" charset="0"/>
                <a:ea typeface="Helvetica" charset="0"/>
                <a:cs typeface="Helvetica" charset="0"/>
              </a:rPr>
              <a:t>have: </a:t>
            </a:r>
            <a:r>
              <a:rPr lang="en-US" sz="1400" i="1" dirty="0" err="1">
                <a:solidFill>
                  <a:srgbClr val="505050"/>
                </a:solidFill>
                <a:latin typeface="Helvetica" charset="0"/>
                <a:ea typeface="Helvetica" charset="0"/>
                <a:cs typeface="Helvetica" charset="0"/>
              </a:rPr>
              <a:t>J</a:t>
            </a:r>
            <a:r>
              <a:rPr lang="en-US" sz="1400" i="1" baseline="-25000" dirty="0" err="1">
                <a:solidFill>
                  <a:srgbClr val="505050"/>
                </a:solidFill>
                <a:latin typeface="Helvetica" charset="0"/>
                <a:ea typeface="Helvetica" charset="0"/>
                <a:cs typeface="Helvetica" charset="0"/>
              </a:rPr>
              <a:t>c</a:t>
            </a:r>
            <a:r>
              <a:rPr lang="en-US" sz="1400" dirty="0">
                <a:solidFill>
                  <a:srgbClr val="505050"/>
                </a:solidFill>
                <a:latin typeface="Helvetica" charset="0"/>
                <a:ea typeface="Helvetica" charset="0"/>
                <a:cs typeface="Helvetica" charset="0"/>
              </a:rPr>
              <a:t> (</a:t>
            </a:r>
            <a:r>
              <a:rPr lang="en-US" sz="1400" dirty="0" smtClean="0">
                <a:solidFill>
                  <a:srgbClr val="505050"/>
                </a:solidFill>
                <a:latin typeface="Helvetica" charset="0"/>
                <a:ea typeface="Helvetica" charset="0"/>
                <a:cs typeface="Helvetica" charset="0"/>
              </a:rPr>
              <a:t>15 T</a:t>
            </a:r>
            <a:r>
              <a:rPr lang="en-US" sz="1400" dirty="0">
                <a:solidFill>
                  <a:srgbClr val="505050"/>
                </a:solidFill>
                <a:latin typeface="Helvetica" charset="0"/>
                <a:ea typeface="Helvetica" charset="0"/>
                <a:cs typeface="Helvetica" charset="0"/>
              </a:rPr>
              <a:t>) = 1300-1500 A/mm</a:t>
            </a:r>
            <a:r>
              <a:rPr lang="en-US" sz="1400" baseline="30000" dirty="0">
                <a:solidFill>
                  <a:srgbClr val="505050"/>
                </a:solidFill>
                <a:latin typeface="Helvetica" charset="0"/>
                <a:ea typeface="Helvetica" charset="0"/>
                <a:cs typeface="Helvetica" charset="0"/>
              </a:rPr>
              <a:t>2</a:t>
            </a:r>
            <a:r>
              <a:rPr lang="en-US" sz="1400" dirty="0">
                <a:solidFill>
                  <a:srgbClr val="505050"/>
                </a:solidFill>
                <a:latin typeface="Helvetica" charset="0"/>
                <a:ea typeface="Helvetica" charset="0"/>
                <a:cs typeface="Helvetica" charset="0"/>
              </a:rPr>
              <a:t> for present </a:t>
            </a:r>
            <a:r>
              <a:rPr lang="en-US" sz="1400" dirty="0" smtClean="0">
                <a:solidFill>
                  <a:srgbClr val="505050"/>
                </a:solidFill>
                <a:latin typeface="Helvetica" charset="0"/>
                <a:ea typeface="Helvetica" charset="0"/>
                <a:cs typeface="Helvetica" charset="0"/>
              </a:rPr>
              <a:t>state-of-the-art.</a:t>
            </a:r>
            <a:endParaRPr lang="en-US" sz="1400" dirty="0">
              <a:solidFill>
                <a:srgbClr val="505050"/>
              </a:solidFill>
              <a:latin typeface="Helvetica" charset="0"/>
              <a:ea typeface="Helvetica" charset="0"/>
              <a:cs typeface="Helvetica" charset="0"/>
            </a:endParaRPr>
          </a:p>
          <a:p>
            <a:pPr marL="515937" lvl="1" indent="-285750" defTabSz="457189">
              <a:spcAft>
                <a:spcPts val="600"/>
              </a:spcAft>
              <a:buFont typeface="Courier New" charset="0"/>
              <a:buChar char="o"/>
            </a:pPr>
            <a:r>
              <a:rPr lang="en-US" sz="1400" b="1" dirty="0">
                <a:solidFill>
                  <a:srgbClr val="505050"/>
                </a:solidFill>
                <a:latin typeface="Helvetica" charset="0"/>
                <a:ea typeface="Helvetica" charset="0"/>
                <a:cs typeface="Helvetica" charset="0"/>
              </a:rPr>
              <a:t>What we need: </a:t>
            </a:r>
            <a:r>
              <a:rPr lang="en-US" sz="1400" i="1" dirty="0" err="1">
                <a:solidFill>
                  <a:srgbClr val="505050"/>
                </a:solidFill>
                <a:latin typeface="Helvetica" charset="0"/>
                <a:ea typeface="Helvetica" charset="0"/>
                <a:cs typeface="Helvetica" charset="0"/>
              </a:rPr>
              <a:t>J</a:t>
            </a:r>
            <a:r>
              <a:rPr lang="en-US" sz="1400" i="1" baseline="-25000" dirty="0" err="1">
                <a:solidFill>
                  <a:srgbClr val="505050"/>
                </a:solidFill>
                <a:latin typeface="Helvetica" charset="0"/>
                <a:ea typeface="Helvetica" charset="0"/>
                <a:cs typeface="Helvetica" charset="0"/>
              </a:rPr>
              <a:t>c</a:t>
            </a:r>
            <a:r>
              <a:rPr lang="en-US" sz="1400" dirty="0">
                <a:solidFill>
                  <a:srgbClr val="505050"/>
                </a:solidFill>
                <a:latin typeface="Helvetica" charset="0"/>
                <a:ea typeface="Helvetica" charset="0"/>
                <a:cs typeface="Helvetica" charset="0"/>
              </a:rPr>
              <a:t> (</a:t>
            </a:r>
            <a:r>
              <a:rPr lang="en-US" sz="1400" dirty="0" smtClean="0">
                <a:solidFill>
                  <a:srgbClr val="505050"/>
                </a:solidFill>
                <a:latin typeface="Helvetica" charset="0"/>
                <a:ea typeface="Helvetica" charset="0"/>
                <a:cs typeface="Helvetica" charset="0"/>
              </a:rPr>
              <a:t>15 T</a:t>
            </a:r>
            <a:r>
              <a:rPr lang="en-US" sz="1400" dirty="0">
                <a:solidFill>
                  <a:srgbClr val="505050"/>
                </a:solidFill>
                <a:latin typeface="Helvetica" charset="0"/>
                <a:ea typeface="Helvetica" charset="0"/>
                <a:cs typeface="Helvetica" charset="0"/>
              </a:rPr>
              <a:t>) = 2000-3000 </a:t>
            </a:r>
            <a:r>
              <a:rPr lang="en-US" sz="1400" dirty="0" smtClean="0">
                <a:solidFill>
                  <a:srgbClr val="505050"/>
                </a:solidFill>
                <a:latin typeface="Helvetica" charset="0"/>
                <a:ea typeface="Helvetica" charset="0"/>
                <a:cs typeface="Helvetica" charset="0"/>
              </a:rPr>
              <a:t>A/mm</a:t>
            </a:r>
            <a:r>
              <a:rPr lang="en-US" sz="1400" baseline="30000" dirty="0" smtClean="0">
                <a:solidFill>
                  <a:srgbClr val="505050"/>
                </a:solidFill>
                <a:latin typeface="Helvetica" charset="0"/>
                <a:ea typeface="Helvetica" charset="0"/>
                <a:cs typeface="Helvetica" charset="0"/>
              </a:rPr>
              <a:t>2 </a:t>
            </a:r>
            <a:r>
              <a:rPr lang="en-US" sz="1400" dirty="0">
                <a:solidFill>
                  <a:srgbClr val="505050"/>
                </a:solidFill>
                <a:latin typeface="Helvetica" charset="0"/>
                <a:ea typeface="Helvetica" charset="0"/>
                <a:cs typeface="Helvetica" charset="0"/>
              </a:rPr>
              <a:t>for </a:t>
            </a:r>
            <a:r>
              <a:rPr lang="en-US" sz="1400" dirty="0" smtClean="0">
                <a:solidFill>
                  <a:srgbClr val="505050"/>
                </a:solidFill>
                <a:latin typeface="Helvetica" charset="0"/>
                <a:ea typeface="Helvetica" charset="0"/>
                <a:cs typeface="Helvetica" charset="0"/>
              </a:rPr>
              <a:t>fabricating 16 T magnets economically.</a:t>
            </a:r>
            <a:endParaRPr lang="en-US" sz="1400" baseline="30000" dirty="0">
              <a:solidFill>
                <a:srgbClr val="505050"/>
              </a:solidFill>
              <a:latin typeface="Helvetica" charset="0"/>
              <a:ea typeface="Helvetica" charset="0"/>
              <a:cs typeface="Helvetica" charset="0"/>
            </a:endParaRPr>
          </a:p>
          <a:p>
            <a:pPr marL="285750" indent="-285750" defTabSz="457189" fontAlgn="base">
              <a:spcBef>
                <a:spcPct val="0"/>
              </a:spcBef>
              <a:spcAft>
                <a:spcPts val="600"/>
              </a:spcAft>
              <a:buFont typeface="Wingdings" charset="2"/>
              <a:buChar char="§"/>
            </a:pPr>
            <a:r>
              <a:rPr lang="en-US" sz="1600" dirty="0" smtClean="0">
                <a:solidFill>
                  <a:srgbClr val="FF0000"/>
                </a:solidFill>
                <a:latin typeface="Helvetica" charset="0"/>
                <a:ea typeface="Helvetica" charset="0"/>
                <a:cs typeface="Helvetica" charset="0"/>
              </a:rPr>
              <a:t>We need 50-100</a:t>
            </a:r>
            <a:r>
              <a:rPr lang="en-US" sz="1600" dirty="0" smtClean="0">
                <a:solidFill>
                  <a:srgbClr val="FF0000"/>
                </a:solidFill>
                <a:latin typeface="Helvetica" charset="0"/>
                <a:ea typeface="Helvetica" charset="0"/>
                <a:cs typeface="Helvetica" charset="0"/>
              </a:rPr>
              <a:t>% </a:t>
            </a:r>
            <a:r>
              <a:rPr lang="en-US" sz="1600" dirty="0">
                <a:solidFill>
                  <a:srgbClr val="FF0000"/>
                </a:solidFill>
                <a:latin typeface="Helvetica" charset="0"/>
                <a:ea typeface="Helvetica" charset="0"/>
                <a:cs typeface="Helvetica" charset="0"/>
              </a:rPr>
              <a:t>improvement </a:t>
            </a:r>
            <a:r>
              <a:rPr lang="en-US" sz="1600" dirty="0" smtClean="0">
                <a:solidFill>
                  <a:srgbClr val="FF0000"/>
                </a:solidFill>
                <a:latin typeface="Helvetica" charset="0"/>
                <a:ea typeface="Helvetica" charset="0"/>
                <a:cs typeface="Helvetica" charset="0"/>
              </a:rPr>
              <a:t>of </a:t>
            </a:r>
            <a:r>
              <a:rPr lang="en-US" sz="1600" dirty="0" smtClean="0">
                <a:solidFill>
                  <a:srgbClr val="FF0000"/>
                </a:solidFill>
                <a:latin typeface="Helvetica" charset="0"/>
                <a:ea typeface="Helvetica" charset="0"/>
                <a:cs typeface="Helvetica" charset="0"/>
              </a:rPr>
              <a:t>15 T </a:t>
            </a:r>
            <a:r>
              <a:rPr lang="en-US" sz="1600" i="1" dirty="0" err="1" smtClean="0">
                <a:solidFill>
                  <a:srgbClr val="FF0000"/>
                </a:solidFill>
                <a:latin typeface="Helvetica" charset="0"/>
                <a:ea typeface="Helvetica" charset="0"/>
                <a:cs typeface="Helvetica" charset="0"/>
              </a:rPr>
              <a:t>J</a:t>
            </a:r>
            <a:r>
              <a:rPr lang="en-US" sz="1600" i="1" baseline="-25000" dirty="0" err="1" smtClean="0">
                <a:solidFill>
                  <a:srgbClr val="FF0000"/>
                </a:solidFill>
                <a:latin typeface="Helvetica" charset="0"/>
                <a:ea typeface="Helvetica" charset="0"/>
                <a:cs typeface="Helvetica" charset="0"/>
              </a:rPr>
              <a:t>c</a:t>
            </a:r>
            <a:r>
              <a:rPr lang="en-US" sz="1600" dirty="0" smtClean="0">
                <a:solidFill>
                  <a:srgbClr val="FF0000"/>
                </a:solidFill>
                <a:latin typeface="Helvetica" charset="0"/>
                <a:ea typeface="Helvetica" charset="0"/>
                <a:cs typeface="Helvetica" charset="0"/>
              </a:rPr>
              <a:t> </a:t>
            </a:r>
            <a:r>
              <a:rPr lang="en-US" sz="1600" dirty="0" smtClean="0">
                <a:solidFill>
                  <a:srgbClr val="FF0000"/>
                </a:solidFill>
                <a:latin typeface="Helvetica" charset="0"/>
                <a:ea typeface="Helvetica" charset="0"/>
                <a:cs typeface="Helvetica" charset="0"/>
              </a:rPr>
              <a:t>over </a:t>
            </a:r>
            <a:r>
              <a:rPr lang="en-US" sz="1600" dirty="0">
                <a:solidFill>
                  <a:srgbClr val="FF0000"/>
                </a:solidFill>
                <a:latin typeface="Helvetica" charset="0"/>
                <a:ea typeface="Helvetica" charset="0"/>
                <a:cs typeface="Helvetica" charset="0"/>
              </a:rPr>
              <a:t>present Nb</a:t>
            </a:r>
            <a:r>
              <a:rPr lang="en-US" sz="1600" baseline="-25000" dirty="0">
                <a:solidFill>
                  <a:srgbClr val="FF0000"/>
                </a:solidFill>
                <a:latin typeface="Helvetica" charset="0"/>
                <a:ea typeface="Helvetica" charset="0"/>
                <a:cs typeface="Helvetica" charset="0"/>
              </a:rPr>
              <a:t>3</a:t>
            </a:r>
            <a:r>
              <a:rPr lang="en-US" sz="1600" dirty="0">
                <a:solidFill>
                  <a:srgbClr val="FF0000"/>
                </a:solidFill>
                <a:latin typeface="Helvetica" charset="0"/>
                <a:ea typeface="Helvetica" charset="0"/>
                <a:cs typeface="Helvetica" charset="0"/>
              </a:rPr>
              <a:t>Sn conductors.</a:t>
            </a:r>
          </a:p>
          <a:p>
            <a:pPr marL="285750" indent="-285750" defTabSz="457189" fontAlgn="base">
              <a:spcBef>
                <a:spcPct val="0"/>
              </a:spcBef>
              <a:spcAft>
                <a:spcPts val="600"/>
              </a:spcAft>
              <a:buFont typeface="Wingdings" charset="2"/>
              <a:buChar char="§"/>
            </a:pPr>
            <a:r>
              <a:rPr lang="en-US" sz="1600" dirty="0" smtClean="0">
                <a:solidFill>
                  <a:srgbClr val="505050"/>
                </a:solidFill>
                <a:latin typeface="Helvetica" charset="0"/>
                <a:ea typeface="Helvetica" charset="0"/>
                <a:cs typeface="Helvetica" charset="0"/>
              </a:rPr>
              <a:t>How can we </a:t>
            </a:r>
            <a:r>
              <a:rPr lang="en-US" sz="1600" dirty="0">
                <a:solidFill>
                  <a:srgbClr val="505050"/>
                </a:solidFill>
                <a:latin typeface="Helvetica" charset="0"/>
                <a:ea typeface="Helvetica" charset="0"/>
                <a:cs typeface="Helvetica" charset="0"/>
              </a:rPr>
              <a:t>achieve such an </a:t>
            </a:r>
            <a:r>
              <a:rPr lang="en-US" sz="1600" dirty="0" smtClean="0">
                <a:solidFill>
                  <a:srgbClr val="505050"/>
                </a:solidFill>
                <a:latin typeface="Helvetica" charset="0"/>
                <a:ea typeface="Helvetica" charset="0"/>
                <a:cs typeface="Helvetica" charset="0"/>
              </a:rPr>
              <a:t>improvement when </a:t>
            </a:r>
            <a:r>
              <a:rPr lang="en-US" sz="1600" i="1" dirty="0" err="1" smtClean="0">
                <a:solidFill>
                  <a:srgbClr val="505050"/>
                </a:solidFill>
                <a:latin typeface="Helvetica" charset="0"/>
                <a:ea typeface="Helvetica" charset="0"/>
                <a:cs typeface="Helvetica" charset="0"/>
              </a:rPr>
              <a:t>J</a:t>
            </a:r>
            <a:r>
              <a:rPr lang="en-US" sz="1600" i="1" baseline="-25000" dirty="0" err="1" smtClean="0">
                <a:solidFill>
                  <a:srgbClr val="505050"/>
                </a:solidFill>
                <a:latin typeface="Helvetica" charset="0"/>
                <a:ea typeface="Helvetica" charset="0"/>
                <a:cs typeface="Helvetica" charset="0"/>
              </a:rPr>
              <a:t>c</a:t>
            </a:r>
            <a:r>
              <a:rPr lang="en-US" sz="1600" dirty="0" smtClean="0">
                <a:solidFill>
                  <a:srgbClr val="505050"/>
                </a:solidFill>
                <a:latin typeface="Helvetica" charset="0"/>
                <a:ea typeface="Helvetica" charset="0"/>
                <a:cs typeface="Helvetica" charset="0"/>
              </a:rPr>
              <a:t> </a:t>
            </a:r>
            <a:r>
              <a:rPr lang="en-US" sz="1600" dirty="0">
                <a:solidFill>
                  <a:srgbClr val="505050"/>
                </a:solidFill>
                <a:latin typeface="Helvetica" charset="0"/>
                <a:ea typeface="Helvetica" charset="0"/>
                <a:cs typeface="Helvetica" charset="0"/>
              </a:rPr>
              <a:t>of Nb</a:t>
            </a:r>
            <a:r>
              <a:rPr lang="en-US" sz="1600" baseline="-25000" dirty="0">
                <a:solidFill>
                  <a:srgbClr val="505050"/>
                </a:solidFill>
                <a:latin typeface="Helvetica" charset="0"/>
                <a:ea typeface="Helvetica" charset="0"/>
                <a:cs typeface="Helvetica" charset="0"/>
              </a:rPr>
              <a:t>3</a:t>
            </a:r>
            <a:r>
              <a:rPr lang="en-US" sz="1600" dirty="0">
                <a:solidFill>
                  <a:srgbClr val="505050"/>
                </a:solidFill>
                <a:latin typeface="Helvetica" charset="0"/>
                <a:ea typeface="Helvetica" charset="0"/>
                <a:cs typeface="Helvetica" charset="0"/>
              </a:rPr>
              <a:t>Sn have plateaued for nearly two </a:t>
            </a:r>
            <a:r>
              <a:rPr lang="en-US" sz="1600" dirty="0" smtClean="0">
                <a:solidFill>
                  <a:srgbClr val="505050"/>
                </a:solidFill>
                <a:latin typeface="Helvetica" charset="0"/>
                <a:ea typeface="Helvetica" charset="0"/>
                <a:cs typeface="Helvetica" charset="0"/>
              </a:rPr>
              <a:t>decades?</a:t>
            </a:r>
            <a:endParaRPr lang="en-US" sz="1600" dirty="0">
              <a:solidFill>
                <a:srgbClr val="505050"/>
              </a:solidFill>
              <a:latin typeface="Helvetica" charset="0"/>
              <a:ea typeface="Helvetica" charset="0"/>
              <a:cs typeface="Helvetica" charset="0"/>
            </a:endParaRPr>
          </a:p>
        </p:txBody>
      </p:sp>
      <p:pic>
        <p:nvPicPr>
          <p:cNvPr id="7" name="Picture 6"/>
          <p:cNvPicPr>
            <a:picLocks noChangeAspect="1"/>
          </p:cNvPicPr>
          <p:nvPr/>
        </p:nvPicPr>
        <p:blipFill>
          <a:blip r:embed="rId2"/>
          <a:stretch>
            <a:fillRect/>
          </a:stretch>
        </p:blipFill>
        <p:spPr>
          <a:xfrm>
            <a:off x="29842" y="3090123"/>
            <a:ext cx="3365500" cy="2946400"/>
          </a:xfrm>
          <a:prstGeom prst="rect">
            <a:avLst/>
          </a:prstGeom>
        </p:spPr>
      </p:pic>
      <p:pic>
        <p:nvPicPr>
          <p:cNvPr id="8" name="Picture 7"/>
          <p:cNvPicPr>
            <a:picLocks noChangeAspect="1"/>
          </p:cNvPicPr>
          <p:nvPr/>
        </p:nvPicPr>
        <p:blipFill>
          <a:blip r:embed="rId3"/>
          <a:stretch>
            <a:fillRect/>
          </a:stretch>
        </p:blipFill>
        <p:spPr>
          <a:xfrm>
            <a:off x="3634448" y="3151130"/>
            <a:ext cx="3364856" cy="2911436"/>
          </a:xfrm>
          <a:prstGeom prst="rect">
            <a:avLst/>
          </a:prstGeom>
        </p:spPr>
      </p:pic>
      <p:sp>
        <p:nvSpPr>
          <p:cNvPr id="27" name="Rectangle 26"/>
          <p:cNvSpPr/>
          <p:nvPr/>
        </p:nvSpPr>
        <p:spPr>
          <a:xfrm>
            <a:off x="367495" y="2539238"/>
            <a:ext cx="3273825" cy="646331"/>
          </a:xfrm>
          <a:prstGeom prst="rect">
            <a:avLst/>
          </a:prstGeom>
        </p:spPr>
        <p:txBody>
          <a:bodyPr wrap="square">
            <a:spAutoFit/>
          </a:bodyPr>
          <a:lstStyle/>
          <a:p>
            <a:pPr algn="ctr" defTabSz="457189" fontAlgn="base">
              <a:spcBef>
                <a:spcPct val="0"/>
              </a:spcBef>
              <a:spcAft>
                <a:spcPct val="0"/>
              </a:spcAft>
            </a:pPr>
            <a:r>
              <a:rPr lang="en-US" sz="1200" dirty="0">
                <a:solidFill>
                  <a:srgbClr val="505050"/>
                </a:solidFill>
              </a:rPr>
              <a:t>A new </a:t>
            </a:r>
            <a:r>
              <a:rPr lang="en-US" sz="1200" dirty="0" smtClean="0">
                <a:solidFill>
                  <a:srgbClr val="505050"/>
                </a:solidFill>
              </a:rPr>
              <a:t>technique: </a:t>
            </a:r>
          </a:p>
          <a:p>
            <a:pPr algn="ctr" defTabSz="457189" fontAlgn="base">
              <a:spcBef>
                <a:spcPct val="0"/>
              </a:spcBef>
              <a:spcAft>
                <a:spcPct val="0"/>
              </a:spcAft>
            </a:pPr>
            <a:r>
              <a:rPr lang="en-US" sz="1200" dirty="0" smtClean="0">
                <a:solidFill>
                  <a:srgbClr val="505050"/>
                </a:solidFill>
              </a:rPr>
              <a:t>by generating </a:t>
            </a:r>
            <a:r>
              <a:rPr lang="en-US" sz="1200" dirty="0">
                <a:solidFill>
                  <a:srgbClr val="505050"/>
                </a:solidFill>
              </a:rPr>
              <a:t>ZrO</a:t>
            </a:r>
            <a:r>
              <a:rPr lang="en-US" sz="1200" baseline="-25000" dirty="0">
                <a:solidFill>
                  <a:srgbClr val="505050"/>
                </a:solidFill>
              </a:rPr>
              <a:t>2</a:t>
            </a:r>
            <a:r>
              <a:rPr lang="en-US" sz="1200" dirty="0">
                <a:solidFill>
                  <a:srgbClr val="505050"/>
                </a:solidFill>
              </a:rPr>
              <a:t> artificial pinning centers (APC</a:t>
            </a:r>
            <a:r>
              <a:rPr lang="en-US" sz="1200" dirty="0" smtClean="0">
                <a:solidFill>
                  <a:srgbClr val="505050"/>
                </a:solidFill>
              </a:rPr>
              <a:t>), </a:t>
            </a:r>
            <a:r>
              <a:rPr lang="en-US" sz="1200" i="1" dirty="0" err="1" smtClean="0">
                <a:solidFill>
                  <a:srgbClr val="505050"/>
                </a:solidFill>
              </a:rPr>
              <a:t>J</a:t>
            </a:r>
            <a:r>
              <a:rPr lang="en-US" sz="1200" i="1" baseline="-25000" dirty="0" err="1" smtClean="0">
                <a:solidFill>
                  <a:srgbClr val="505050"/>
                </a:solidFill>
              </a:rPr>
              <a:t>c</a:t>
            </a:r>
            <a:r>
              <a:rPr lang="en-US" sz="1200" dirty="0" smtClean="0">
                <a:solidFill>
                  <a:srgbClr val="505050"/>
                </a:solidFill>
              </a:rPr>
              <a:t> was doubled.</a:t>
            </a:r>
            <a:endParaRPr lang="en-US" sz="1200" dirty="0">
              <a:solidFill>
                <a:srgbClr val="505050"/>
              </a:solidFill>
            </a:endParaRPr>
          </a:p>
        </p:txBody>
      </p:sp>
      <p:sp>
        <p:nvSpPr>
          <p:cNvPr id="28" name="Rectangle 27"/>
          <p:cNvSpPr/>
          <p:nvPr/>
        </p:nvSpPr>
        <p:spPr>
          <a:xfrm>
            <a:off x="58565" y="6071560"/>
            <a:ext cx="3332743" cy="261610"/>
          </a:xfrm>
          <a:prstGeom prst="rect">
            <a:avLst/>
          </a:prstGeom>
        </p:spPr>
        <p:txBody>
          <a:bodyPr wrap="square">
            <a:spAutoFit/>
          </a:bodyPr>
          <a:lstStyle/>
          <a:p>
            <a:pPr defTabSz="457189" fontAlgn="base">
              <a:spcBef>
                <a:spcPct val="0"/>
              </a:spcBef>
              <a:spcAft>
                <a:spcPct val="0"/>
              </a:spcAft>
            </a:pPr>
            <a:r>
              <a:rPr lang="en-US" sz="1100" dirty="0" smtClean="0"/>
              <a:t>X. Xu </a:t>
            </a:r>
            <a:r>
              <a:rPr lang="en-US" sz="1100" i="1" dirty="0" smtClean="0"/>
              <a:t>et al.</a:t>
            </a:r>
            <a:r>
              <a:rPr lang="en-US" sz="1100" dirty="0" smtClean="0"/>
              <a:t>, </a:t>
            </a:r>
            <a:r>
              <a:rPr lang="en-US" sz="1100" i="1" dirty="0" smtClean="0"/>
              <a:t>Adv. Mater</a:t>
            </a:r>
            <a:r>
              <a:rPr lang="en-US" sz="1100" i="1" dirty="0"/>
              <a:t>.</a:t>
            </a:r>
            <a:r>
              <a:rPr lang="en-US" sz="1100" dirty="0"/>
              <a:t> </a:t>
            </a:r>
            <a:r>
              <a:rPr lang="en-US" sz="1100" b="1" dirty="0" smtClean="0"/>
              <a:t>27</a:t>
            </a:r>
            <a:r>
              <a:rPr lang="en-US" sz="1100" dirty="0"/>
              <a:t>, </a:t>
            </a:r>
            <a:r>
              <a:rPr lang="en-US" sz="1100" dirty="0" smtClean="0"/>
              <a:t>1346-50</a:t>
            </a:r>
            <a:r>
              <a:rPr lang="en-US" sz="1100" dirty="0"/>
              <a:t>, </a:t>
            </a:r>
            <a:r>
              <a:rPr lang="en-US" sz="1100" dirty="0" smtClean="0"/>
              <a:t>2015.</a:t>
            </a:r>
            <a:endParaRPr lang="en-US" sz="1100" dirty="0"/>
          </a:p>
        </p:txBody>
      </p:sp>
      <p:sp>
        <p:nvSpPr>
          <p:cNvPr id="29" name="Rectangle 28"/>
          <p:cNvSpPr/>
          <p:nvPr/>
        </p:nvSpPr>
        <p:spPr>
          <a:xfrm>
            <a:off x="4007662" y="6003401"/>
            <a:ext cx="3512357" cy="276999"/>
          </a:xfrm>
          <a:prstGeom prst="rect">
            <a:avLst/>
          </a:prstGeom>
        </p:spPr>
        <p:txBody>
          <a:bodyPr wrap="square">
            <a:spAutoFit/>
          </a:bodyPr>
          <a:lstStyle/>
          <a:p>
            <a:pPr defTabSz="457189" fontAlgn="base">
              <a:spcBef>
                <a:spcPct val="0"/>
              </a:spcBef>
              <a:spcAft>
                <a:spcPct val="0"/>
              </a:spcAft>
            </a:pPr>
            <a:r>
              <a:rPr lang="en-US" sz="1200" dirty="0">
                <a:solidFill>
                  <a:srgbClr val="FF0000"/>
                </a:solidFill>
                <a:latin typeface="Helvetica" charset="0"/>
                <a:ea typeface="Helvetica" charset="0"/>
                <a:cs typeface="Helvetica" charset="0"/>
              </a:rPr>
              <a:t>15 T </a:t>
            </a:r>
            <a:r>
              <a:rPr lang="en-US" sz="1200" i="1" dirty="0" err="1">
                <a:solidFill>
                  <a:srgbClr val="FF0000"/>
                </a:solidFill>
                <a:latin typeface="Helvetica" charset="0"/>
                <a:ea typeface="Helvetica" charset="0"/>
                <a:cs typeface="Helvetica" charset="0"/>
              </a:rPr>
              <a:t>J</a:t>
            </a:r>
            <a:r>
              <a:rPr lang="en-US" sz="1200" i="1" baseline="-25000" dirty="0" err="1">
                <a:solidFill>
                  <a:srgbClr val="FF0000"/>
                </a:solidFill>
                <a:latin typeface="Helvetica" charset="0"/>
                <a:ea typeface="Helvetica" charset="0"/>
                <a:cs typeface="Helvetica" charset="0"/>
              </a:rPr>
              <a:t>c</a:t>
            </a:r>
            <a:r>
              <a:rPr lang="en-US" sz="1200" dirty="0">
                <a:solidFill>
                  <a:srgbClr val="FF0000"/>
                </a:solidFill>
                <a:latin typeface="Helvetica" charset="0"/>
                <a:ea typeface="Helvetica" charset="0"/>
                <a:cs typeface="Helvetica" charset="0"/>
              </a:rPr>
              <a:t> can be improved by a factor of 3.</a:t>
            </a:r>
          </a:p>
        </p:txBody>
      </p:sp>
      <p:sp>
        <p:nvSpPr>
          <p:cNvPr id="30" name="Rectangle 29"/>
          <p:cNvSpPr/>
          <p:nvPr/>
        </p:nvSpPr>
        <p:spPr>
          <a:xfrm>
            <a:off x="3921098" y="2680151"/>
            <a:ext cx="3095145" cy="461665"/>
          </a:xfrm>
          <a:prstGeom prst="rect">
            <a:avLst/>
          </a:prstGeom>
        </p:spPr>
        <p:txBody>
          <a:bodyPr wrap="square">
            <a:spAutoFit/>
          </a:bodyPr>
          <a:lstStyle/>
          <a:p>
            <a:pPr algn="ctr" defTabSz="457189" fontAlgn="base">
              <a:spcBef>
                <a:spcPct val="0"/>
              </a:spcBef>
              <a:spcAft>
                <a:spcPct val="0"/>
              </a:spcAft>
            </a:pPr>
            <a:r>
              <a:rPr lang="en-US" sz="1200" dirty="0" smtClean="0">
                <a:solidFill>
                  <a:srgbClr val="505050"/>
                </a:solidFill>
                <a:latin typeface="Helvetica" charset="0"/>
                <a:ea typeface="Helvetica" charset="0"/>
                <a:cs typeface="Helvetica" charset="0"/>
              </a:rPr>
              <a:t>More improvement by further </a:t>
            </a:r>
            <a:r>
              <a:rPr lang="en-US" sz="1200" dirty="0">
                <a:solidFill>
                  <a:srgbClr val="505050"/>
                </a:solidFill>
                <a:latin typeface="Helvetica" charset="0"/>
                <a:ea typeface="Helvetica" charset="0"/>
                <a:cs typeface="Helvetica" charset="0"/>
              </a:rPr>
              <a:t>optimization: add </a:t>
            </a:r>
            <a:r>
              <a:rPr lang="en-US" sz="1200" dirty="0" smtClean="0">
                <a:solidFill>
                  <a:srgbClr val="505050"/>
                </a:solidFill>
                <a:latin typeface="Helvetica" charset="0"/>
                <a:ea typeface="Helvetica" charset="0"/>
                <a:cs typeface="Helvetica" charset="0"/>
              </a:rPr>
              <a:t>titanium dopant.</a:t>
            </a:r>
            <a:endParaRPr lang="en-US" sz="1200" dirty="0">
              <a:solidFill>
                <a:srgbClr val="505050"/>
              </a:solidFill>
              <a:latin typeface="Helvetica" charset="0"/>
              <a:ea typeface="Helvetica" charset="0"/>
              <a:cs typeface="Helvetica" charset="0"/>
            </a:endParaRPr>
          </a:p>
        </p:txBody>
      </p:sp>
      <p:sp>
        <p:nvSpPr>
          <p:cNvPr id="31" name="Rectangle 30"/>
          <p:cNvSpPr/>
          <p:nvPr/>
        </p:nvSpPr>
        <p:spPr>
          <a:xfrm>
            <a:off x="6999304" y="2487958"/>
            <a:ext cx="2132824" cy="1646605"/>
          </a:xfrm>
          <a:prstGeom prst="rect">
            <a:avLst/>
          </a:prstGeom>
        </p:spPr>
        <p:txBody>
          <a:bodyPr wrap="square">
            <a:spAutoFit/>
          </a:bodyPr>
          <a:lstStyle/>
          <a:p>
            <a:pPr marL="173038" indent="-173038" defTabSz="457189" fontAlgn="base">
              <a:spcBef>
                <a:spcPct val="0"/>
              </a:spcBef>
              <a:spcAft>
                <a:spcPct val="0"/>
              </a:spcAft>
              <a:buFont typeface="Wingdings" charset="2"/>
              <a:buChar char="§"/>
            </a:pPr>
            <a:r>
              <a:rPr lang="en-US" sz="1600" dirty="0">
                <a:solidFill>
                  <a:srgbClr val="FF0000"/>
                </a:solidFill>
                <a:latin typeface="Helvetica" charset="0"/>
                <a:ea typeface="Helvetica" charset="0"/>
                <a:cs typeface="Helvetica" charset="0"/>
              </a:rPr>
              <a:t>This </a:t>
            </a:r>
            <a:r>
              <a:rPr lang="en-US" sz="1600" dirty="0" smtClean="0">
                <a:solidFill>
                  <a:srgbClr val="FF0000"/>
                </a:solidFill>
                <a:latin typeface="Helvetica" charset="0"/>
                <a:ea typeface="Helvetica" charset="0"/>
                <a:cs typeface="Helvetica" charset="0"/>
              </a:rPr>
              <a:t>new </a:t>
            </a:r>
            <a:r>
              <a:rPr lang="en-US" sz="1600" dirty="0">
                <a:solidFill>
                  <a:srgbClr val="FF0000"/>
                </a:solidFill>
                <a:latin typeface="Helvetica" charset="0"/>
                <a:ea typeface="Helvetica" charset="0"/>
                <a:cs typeface="Helvetica" charset="0"/>
              </a:rPr>
              <a:t>Nb</a:t>
            </a:r>
            <a:r>
              <a:rPr lang="en-US" sz="1600" baseline="-25000" dirty="0">
                <a:solidFill>
                  <a:srgbClr val="FF0000"/>
                </a:solidFill>
                <a:latin typeface="Helvetica" charset="0"/>
                <a:ea typeface="Helvetica" charset="0"/>
                <a:cs typeface="Helvetica" charset="0"/>
              </a:rPr>
              <a:t>3</a:t>
            </a:r>
            <a:r>
              <a:rPr lang="en-US" sz="1600" dirty="0">
                <a:solidFill>
                  <a:srgbClr val="FF0000"/>
                </a:solidFill>
                <a:latin typeface="Helvetica" charset="0"/>
                <a:ea typeface="Helvetica" charset="0"/>
                <a:cs typeface="Helvetica" charset="0"/>
              </a:rPr>
              <a:t>Sn </a:t>
            </a:r>
            <a:r>
              <a:rPr lang="en-US" sz="1600" dirty="0" smtClean="0">
                <a:solidFill>
                  <a:srgbClr val="FF0000"/>
                </a:solidFill>
                <a:latin typeface="Helvetica" charset="0"/>
                <a:ea typeface="Helvetica" charset="0"/>
                <a:cs typeface="Helvetica" charset="0"/>
              </a:rPr>
              <a:t>has sufficient </a:t>
            </a:r>
            <a:r>
              <a:rPr lang="en-US" sz="1600" i="1" dirty="0" err="1" smtClean="0">
                <a:solidFill>
                  <a:srgbClr val="FF0000"/>
                </a:solidFill>
                <a:latin typeface="Helvetica" charset="0"/>
                <a:ea typeface="Helvetica" charset="0"/>
                <a:cs typeface="Helvetica" charset="0"/>
              </a:rPr>
              <a:t>J</a:t>
            </a:r>
            <a:r>
              <a:rPr lang="en-US" sz="1600" i="1" baseline="-25000" dirty="0" err="1" smtClean="0">
                <a:solidFill>
                  <a:srgbClr val="FF0000"/>
                </a:solidFill>
                <a:latin typeface="Helvetica" charset="0"/>
                <a:ea typeface="Helvetica" charset="0"/>
                <a:cs typeface="Helvetica" charset="0"/>
              </a:rPr>
              <a:t>c</a:t>
            </a:r>
            <a:r>
              <a:rPr lang="en-US" sz="1600" dirty="0" smtClean="0">
                <a:solidFill>
                  <a:srgbClr val="FF0000"/>
                </a:solidFill>
                <a:latin typeface="Helvetica" charset="0"/>
                <a:ea typeface="Helvetica" charset="0"/>
                <a:cs typeface="Helvetica" charset="0"/>
              </a:rPr>
              <a:t> for fabricating </a:t>
            </a:r>
            <a:r>
              <a:rPr lang="en-US" sz="1600" dirty="0" smtClean="0">
                <a:solidFill>
                  <a:srgbClr val="FF0000"/>
                </a:solidFill>
                <a:latin typeface="Helvetica" charset="0"/>
                <a:ea typeface="Helvetica" charset="0"/>
                <a:cs typeface="Helvetica" charset="0"/>
              </a:rPr>
              <a:t>16 to18 T </a:t>
            </a:r>
            <a:r>
              <a:rPr lang="en-US" sz="1600" dirty="0" smtClean="0">
                <a:solidFill>
                  <a:srgbClr val="FF0000"/>
                </a:solidFill>
                <a:latin typeface="Helvetica" charset="0"/>
                <a:ea typeface="Helvetica" charset="0"/>
                <a:cs typeface="Helvetica" charset="0"/>
              </a:rPr>
              <a:t>magnets.</a:t>
            </a:r>
          </a:p>
          <a:p>
            <a:pPr marL="173038" indent="-173038" defTabSz="457189" fontAlgn="base">
              <a:spcBef>
                <a:spcPts val="600"/>
              </a:spcBef>
              <a:spcAft>
                <a:spcPct val="0"/>
              </a:spcAft>
              <a:buFont typeface="Wingdings" charset="2"/>
              <a:buChar char="§"/>
            </a:pPr>
            <a:r>
              <a:rPr lang="en-US" sz="1600" dirty="0" smtClean="0">
                <a:solidFill>
                  <a:srgbClr val="FF0000"/>
                </a:solidFill>
                <a:latin typeface="Helvetica" charset="0"/>
                <a:ea typeface="Helvetica" charset="0"/>
                <a:cs typeface="Helvetica" charset="0"/>
              </a:rPr>
              <a:t>Its </a:t>
            </a:r>
            <a:r>
              <a:rPr lang="en-US" sz="1600" i="1" dirty="0" err="1" smtClean="0">
                <a:solidFill>
                  <a:srgbClr val="FF0000"/>
                </a:solidFill>
                <a:latin typeface="Helvetica" charset="0"/>
                <a:ea typeface="Helvetica" charset="0"/>
                <a:cs typeface="Helvetica" charset="0"/>
              </a:rPr>
              <a:t>J</a:t>
            </a:r>
            <a:r>
              <a:rPr lang="en-US" sz="1600" i="1" baseline="-25000" dirty="0" err="1" smtClean="0">
                <a:solidFill>
                  <a:srgbClr val="FF0000"/>
                </a:solidFill>
                <a:latin typeface="Helvetica" charset="0"/>
                <a:ea typeface="Helvetica" charset="0"/>
                <a:cs typeface="Helvetica" charset="0"/>
              </a:rPr>
              <a:t>c</a:t>
            </a:r>
            <a:r>
              <a:rPr lang="en-US" sz="1600" dirty="0" smtClean="0">
                <a:solidFill>
                  <a:srgbClr val="FF0000"/>
                </a:solidFill>
                <a:latin typeface="Helvetica" charset="0"/>
                <a:ea typeface="Helvetica" charset="0"/>
                <a:cs typeface="Helvetica" charset="0"/>
              </a:rPr>
              <a:t>  at 20 T matches </a:t>
            </a:r>
            <a:r>
              <a:rPr lang="en-US" sz="1600" dirty="0" smtClean="0">
                <a:solidFill>
                  <a:srgbClr val="FF0000"/>
                </a:solidFill>
                <a:latin typeface="Helvetica" charset="0"/>
                <a:ea typeface="Helvetica" charset="0"/>
                <a:cs typeface="Helvetica" charset="0"/>
              </a:rPr>
              <a:t>HTS.</a:t>
            </a:r>
            <a:endParaRPr lang="en-US" sz="1600" dirty="0">
              <a:solidFill>
                <a:srgbClr val="FF0000"/>
              </a:solidFill>
              <a:latin typeface="Helvetica" charset="0"/>
              <a:ea typeface="Helvetica" charset="0"/>
              <a:cs typeface="Helvetica" charset="0"/>
            </a:endParaRPr>
          </a:p>
        </p:txBody>
      </p:sp>
      <p:sp>
        <p:nvSpPr>
          <p:cNvPr id="32" name="Rectangle 31"/>
          <p:cNvSpPr/>
          <p:nvPr/>
        </p:nvSpPr>
        <p:spPr>
          <a:xfrm>
            <a:off x="7016243" y="4154146"/>
            <a:ext cx="2127757" cy="1892826"/>
          </a:xfrm>
          <a:prstGeom prst="rect">
            <a:avLst/>
          </a:prstGeom>
        </p:spPr>
        <p:txBody>
          <a:bodyPr wrap="square">
            <a:spAutoFit/>
          </a:bodyPr>
          <a:lstStyle/>
          <a:p>
            <a:pPr defTabSz="457189" fontAlgn="base">
              <a:spcBef>
                <a:spcPct val="0"/>
              </a:spcBef>
              <a:spcAft>
                <a:spcPts val="300"/>
              </a:spcAft>
            </a:pPr>
            <a:r>
              <a:rPr lang="en-US" sz="1600" b="1" dirty="0" smtClean="0">
                <a:solidFill>
                  <a:srgbClr val="505050"/>
                </a:solidFill>
                <a:latin typeface="Helvetica" charset="0"/>
                <a:ea typeface="Helvetica" charset="0"/>
                <a:cs typeface="Helvetica" charset="0"/>
              </a:rPr>
              <a:t>Next steps:</a:t>
            </a:r>
          </a:p>
          <a:p>
            <a:pPr marL="230188" indent="-230188" defTabSz="457189" fontAlgn="base">
              <a:spcBef>
                <a:spcPct val="0"/>
              </a:spcBef>
              <a:spcAft>
                <a:spcPts val="300"/>
              </a:spcAft>
              <a:buFontTx/>
              <a:buAutoNum type="arabicPeriod"/>
            </a:pPr>
            <a:r>
              <a:rPr lang="en-US" sz="1600" dirty="0" smtClean="0">
                <a:solidFill>
                  <a:srgbClr val="505050"/>
                </a:solidFill>
                <a:latin typeface="Helvetica" charset="0"/>
                <a:ea typeface="Helvetica" charset="0"/>
                <a:cs typeface="Helvetica" charset="0"/>
              </a:rPr>
              <a:t>Extend </a:t>
            </a:r>
            <a:r>
              <a:rPr lang="en-US" sz="1600" dirty="0">
                <a:solidFill>
                  <a:srgbClr val="505050"/>
                </a:solidFill>
                <a:latin typeface="Helvetica" charset="0"/>
                <a:ea typeface="Helvetica" charset="0"/>
                <a:cs typeface="Helvetica" charset="0"/>
              </a:rPr>
              <a:t>this technology to practical conductors.</a:t>
            </a:r>
          </a:p>
          <a:p>
            <a:pPr marL="230188" indent="-230188" defTabSz="457189" fontAlgn="base">
              <a:spcBef>
                <a:spcPct val="0"/>
              </a:spcBef>
              <a:spcAft>
                <a:spcPts val="300"/>
              </a:spcAft>
              <a:buFontTx/>
              <a:buAutoNum type="arabicPeriod"/>
            </a:pPr>
            <a:r>
              <a:rPr lang="en-US" sz="1600" dirty="0">
                <a:solidFill>
                  <a:srgbClr val="505050"/>
                </a:solidFill>
                <a:latin typeface="Helvetica" charset="0"/>
                <a:ea typeface="Helvetica" charset="0"/>
                <a:cs typeface="Helvetica" charset="0"/>
              </a:rPr>
              <a:t>Further optimization.</a:t>
            </a:r>
          </a:p>
        </p:txBody>
      </p:sp>
    </p:spTree>
    <p:extLst>
      <p:ext uri="{BB962C8B-B14F-4D97-AF65-F5344CB8AC3E}">
        <p14:creationId xmlns:p14="http://schemas.microsoft.com/office/powerpoint/2010/main" val="2084741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sp>
        <p:nvSpPr>
          <p:cNvPr id="10" name="Content Placeholder 5"/>
          <p:cNvSpPr>
            <a:spLocks noGrp="1"/>
          </p:cNvSpPr>
          <p:nvPr>
            <p:ph idx="1"/>
          </p:nvPr>
        </p:nvSpPr>
        <p:spPr>
          <a:xfrm>
            <a:off x="228600" y="815043"/>
            <a:ext cx="8672513" cy="4973558"/>
          </a:xfrm>
        </p:spPr>
        <p:txBody>
          <a:bodyPr/>
          <a:lstStyle/>
          <a:p>
            <a:pPr>
              <a:buFont typeface="Wingdings" charset="2"/>
              <a:buChar char="§"/>
            </a:pPr>
            <a:r>
              <a:rPr lang="en-US" sz="1800" dirty="0" smtClean="0"/>
              <a:t>Future energy-frontier colliders require advances in SC technology beyond state-of-the-art.</a:t>
            </a:r>
          </a:p>
          <a:p>
            <a:pPr>
              <a:buFont typeface="Wingdings" charset="2"/>
              <a:buChar char="§"/>
            </a:pPr>
            <a:r>
              <a:rPr lang="en-US" sz="1800" dirty="0" smtClean="0"/>
              <a:t>Cost reduction is very important aspect of R&amp;D aimed at developing this technology</a:t>
            </a:r>
          </a:p>
          <a:p>
            <a:pPr>
              <a:buFont typeface="Wingdings" charset="2"/>
              <a:buChar char="§"/>
            </a:pPr>
            <a:r>
              <a:rPr lang="en-US" sz="1800" dirty="0" smtClean="0"/>
              <a:t>Electron-positron colliders will require large-scale SRF installations, e.g. 16,000 cavities for ILC.</a:t>
            </a:r>
          </a:p>
          <a:p>
            <a:pPr>
              <a:buFont typeface="Wingdings" charset="2"/>
              <a:buChar char="§"/>
            </a:pPr>
            <a:r>
              <a:rPr lang="en-US" sz="1800" dirty="0" smtClean="0"/>
              <a:t>Recent advances – nitrogen doping and nitrogen </a:t>
            </a:r>
            <a:r>
              <a:rPr lang="en-US" sz="1800" dirty="0" smtClean="0"/>
              <a:t>infusion</a:t>
            </a:r>
            <a:r>
              <a:rPr lang="en-US" sz="1800" dirty="0" smtClean="0"/>
              <a:t>, magnetic flux expulsion – demonstrate that there is still room for improvement using bulk Nb.</a:t>
            </a:r>
          </a:p>
          <a:p>
            <a:pPr>
              <a:buFont typeface="Wingdings" charset="2"/>
              <a:buChar char="§"/>
            </a:pPr>
            <a:r>
              <a:rPr lang="en-US" sz="1800" dirty="0" smtClean="0"/>
              <a:t>Further progress can be achieved with thin film techniques, especially Nb</a:t>
            </a:r>
            <a:r>
              <a:rPr lang="en-US" sz="1800" baseline="-25000" dirty="0" smtClean="0"/>
              <a:t>3</a:t>
            </a:r>
            <a:r>
              <a:rPr lang="en-US" sz="1800" dirty="0" smtClean="0"/>
              <a:t>Sn cavities.</a:t>
            </a:r>
          </a:p>
          <a:p>
            <a:pPr>
              <a:buFont typeface="Wingdings" charset="2"/>
              <a:buChar char="§"/>
            </a:pPr>
            <a:r>
              <a:rPr lang="en-US" sz="1800" dirty="0" smtClean="0"/>
              <a:t>High-field SC magnet technology is a cornerstone for future hadron colliders, which require fields of 16 to 20 T, beyond state-of-the-art.</a:t>
            </a:r>
          </a:p>
          <a:p>
            <a:pPr>
              <a:buFont typeface="Wingdings" charset="2"/>
              <a:buChar char="§"/>
            </a:pPr>
            <a:r>
              <a:rPr lang="en-US" sz="1800" dirty="0" smtClean="0"/>
              <a:t>R&amp;D goals here include exploring performance limits of Nb</a:t>
            </a:r>
            <a:r>
              <a:rPr lang="en-US" sz="1800" baseline="-25000" dirty="0" smtClean="0"/>
              <a:t>3</a:t>
            </a:r>
            <a:r>
              <a:rPr lang="en-US" sz="1800" dirty="0" smtClean="0"/>
              <a:t>Sn; developing 16-T class accelerator quality magnets; pursuing Nb</a:t>
            </a:r>
            <a:r>
              <a:rPr lang="en-US" sz="1800" baseline="-25000" dirty="0" smtClean="0"/>
              <a:t>3</a:t>
            </a:r>
            <a:r>
              <a:rPr lang="en-US" sz="1800" dirty="0" smtClean="0"/>
              <a:t>Sn and HTS conductor development to increase performance and reduce cost.</a:t>
            </a:r>
          </a:p>
          <a:p>
            <a:pPr>
              <a:buFont typeface="Wingdings" charset="2"/>
              <a:buChar char="§"/>
            </a:pPr>
            <a:endParaRPr lang="en-US" sz="1800" dirty="0"/>
          </a:p>
        </p:txBody>
      </p:sp>
      <p:sp>
        <p:nvSpPr>
          <p:cNvPr id="13" name="Title 6"/>
          <p:cNvSpPr>
            <a:spLocks noGrp="1"/>
          </p:cNvSpPr>
          <p:nvPr>
            <p:ph type="title"/>
          </p:nvPr>
        </p:nvSpPr>
        <p:spPr>
          <a:xfrm>
            <a:off x="228600" y="251752"/>
            <a:ext cx="8686800" cy="427877"/>
          </a:xfrm>
        </p:spPr>
        <p:txBody>
          <a:bodyPr/>
          <a:lstStyle/>
          <a:p>
            <a:r>
              <a:rPr lang="en-US" dirty="0" smtClean="0"/>
              <a:t>Summary</a:t>
            </a:r>
            <a:endParaRPr lang="en-US" dirty="0"/>
          </a:p>
        </p:txBody>
      </p:sp>
    </p:spTree>
    <p:extLst>
      <p:ext uri="{BB962C8B-B14F-4D97-AF65-F5344CB8AC3E}">
        <p14:creationId xmlns:p14="http://schemas.microsoft.com/office/powerpoint/2010/main" val="1660862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972273"/>
            <a:ext cx="8672513" cy="5139158"/>
          </a:xfrm>
        </p:spPr>
        <p:txBody>
          <a:bodyPr/>
          <a:lstStyle/>
          <a:p>
            <a:pPr>
              <a:buFont typeface="Wingdings" charset="2"/>
              <a:buChar char="§"/>
            </a:pPr>
            <a:r>
              <a:rPr lang="en-US" sz="1800" dirty="0" smtClean="0"/>
              <a:t>Superconducting </a:t>
            </a:r>
            <a:r>
              <a:rPr lang="en-US" sz="1800" dirty="0"/>
              <a:t>radio frequency </a:t>
            </a:r>
            <a:r>
              <a:rPr lang="en-US" sz="1800" dirty="0" smtClean="0"/>
              <a:t>accelerating cavities and </a:t>
            </a:r>
            <a:r>
              <a:rPr lang="en-US" sz="1800" dirty="0" smtClean="0"/>
              <a:t>High-field </a:t>
            </a:r>
            <a:r>
              <a:rPr lang="en-US" sz="1800" dirty="0" smtClean="0"/>
              <a:t>superconducting magnets </a:t>
            </a:r>
            <a:r>
              <a:rPr lang="en-US" sz="1800" dirty="0"/>
              <a:t>and </a:t>
            </a:r>
            <a:r>
              <a:rPr lang="en-US" sz="1800" dirty="0" smtClean="0"/>
              <a:t>are a cornerstone </a:t>
            </a:r>
            <a:r>
              <a:rPr lang="en-US" sz="1800" dirty="0"/>
              <a:t>technologies </a:t>
            </a:r>
            <a:r>
              <a:rPr lang="en-US" sz="1800" dirty="0" smtClean="0"/>
              <a:t>of future high-energy </a:t>
            </a:r>
            <a:r>
              <a:rPr lang="en-US" sz="1800" dirty="0"/>
              <a:t>particle accelerators</a:t>
            </a:r>
            <a:r>
              <a:rPr lang="en-US" sz="1800" dirty="0" smtClean="0"/>
              <a:t>.</a:t>
            </a:r>
          </a:p>
          <a:p>
            <a:pPr>
              <a:buFont typeface="Wingdings" charset="2"/>
              <a:buChar char="§"/>
            </a:pPr>
            <a:r>
              <a:rPr lang="en-US" sz="1800" dirty="0" smtClean="0"/>
              <a:t>Due to short time allotted </a:t>
            </a:r>
            <a:r>
              <a:rPr lang="en-US" sz="1800" dirty="0" smtClean="0"/>
              <a:t>for </a:t>
            </a:r>
            <a:r>
              <a:rPr lang="en-US" sz="1800" dirty="0" smtClean="0"/>
              <a:t>the talk, I will address only future HEP colliders, which present most challenging demands.</a:t>
            </a:r>
          </a:p>
          <a:p>
            <a:pPr>
              <a:buFont typeface="Wingdings" charset="2"/>
              <a:buChar char="§"/>
            </a:pPr>
            <a:r>
              <a:rPr lang="en-US" sz="1800" dirty="0" smtClean="0"/>
              <a:t>Future generation of lepton colliders will require RF systems to be “affordable” and able to support high luminosity.</a:t>
            </a:r>
          </a:p>
          <a:p>
            <a:pPr>
              <a:buFont typeface="Wingdings" charset="2"/>
              <a:buChar char="§"/>
            </a:pPr>
            <a:r>
              <a:rPr lang="en-US" sz="1800" dirty="0" smtClean="0"/>
              <a:t>The former necessitates cavities operating at high accelerating gradients (acceleration system length) with low cryogenic losses (high quality factor). The latter means supporting very high beam currents (higher order mode damping) and </a:t>
            </a:r>
            <a:r>
              <a:rPr lang="en-US" sz="1800" dirty="0"/>
              <a:t>delivering very high power to the </a:t>
            </a:r>
            <a:r>
              <a:rPr lang="en-US" sz="1800" dirty="0" smtClean="0"/>
              <a:t>beams (RF power couplers).</a:t>
            </a:r>
          </a:p>
          <a:p>
            <a:pPr>
              <a:buFont typeface="Wingdings" charset="2"/>
              <a:buChar char="§"/>
            </a:pPr>
            <a:r>
              <a:rPr lang="en-US" sz="1800" dirty="0" smtClean="0"/>
              <a:t>Next hadron colliders require a step up from the state-of-the-art accelerator-grade SC magnet technology: from 11 T (HL-LHC) to 16 T or even 20 T.</a:t>
            </a:r>
          </a:p>
          <a:p>
            <a:pPr>
              <a:buFont typeface="Wingdings" charset="2"/>
              <a:buChar char="§"/>
            </a:pPr>
            <a:r>
              <a:rPr lang="en-US" sz="1800" dirty="0" smtClean="0"/>
              <a:t>In </a:t>
            </a:r>
            <a:r>
              <a:rPr lang="en-US" sz="1800" dirty="0"/>
              <a:t>this talk I will briefly discuss state of the art of these two technologies, outline how they enable future generation of </a:t>
            </a:r>
            <a:r>
              <a:rPr lang="en-US" sz="1800" dirty="0" smtClean="0"/>
              <a:t>HEP colliders </a:t>
            </a:r>
            <a:r>
              <a:rPr lang="en-US" sz="1800" dirty="0"/>
              <a:t>and discuss </a:t>
            </a:r>
            <a:r>
              <a:rPr lang="en-US" sz="1800" dirty="0" smtClean="0"/>
              <a:t>challenges.</a:t>
            </a:r>
            <a:endParaRPr lang="en-US" sz="1800" dirty="0"/>
          </a:p>
        </p:txBody>
      </p:sp>
      <p:sp>
        <p:nvSpPr>
          <p:cNvPr id="7" name="Title 6"/>
          <p:cNvSpPr>
            <a:spLocks noGrp="1"/>
          </p:cNvSpPr>
          <p:nvPr>
            <p:ph type="title"/>
          </p:nvPr>
        </p:nvSpPr>
        <p:spPr/>
        <p:txBody>
          <a:bodyPr/>
          <a:lstStyle/>
          <a:p>
            <a:r>
              <a:rPr lang="en-US" dirty="0" smtClean="0"/>
              <a:t>Introduction</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spTree>
    <p:extLst>
      <p:ext uri="{BB962C8B-B14F-4D97-AF65-F5344CB8AC3E}">
        <p14:creationId xmlns:p14="http://schemas.microsoft.com/office/powerpoint/2010/main" val="1236379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Future colliders: scale of the problem</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pic>
        <p:nvPicPr>
          <p:cNvPr id="8" name="Picture 7"/>
          <p:cNvPicPr>
            <a:picLocks noChangeAspect="1"/>
          </p:cNvPicPr>
          <p:nvPr/>
        </p:nvPicPr>
        <p:blipFill rotWithShape="1">
          <a:blip r:embed="rId3"/>
          <a:srcRect t="825"/>
          <a:stretch/>
        </p:blipFill>
        <p:spPr>
          <a:xfrm>
            <a:off x="230653" y="2314934"/>
            <a:ext cx="8679003" cy="3841616"/>
          </a:xfrm>
          <a:prstGeom prst="rect">
            <a:avLst/>
          </a:prstGeom>
          <a:ln>
            <a:solidFill>
              <a:schemeClr val="accent1"/>
            </a:solidFill>
          </a:ln>
        </p:spPr>
      </p:pic>
      <p:sp>
        <p:nvSpPr>
          <p:cNvPr id="9" name="Content Placeholder 5"/>
          <p:cNvSpPr>
            <a:spLocks noGrp="1"/>
          </p:cNvSpPr>
          <p:nvPr>
            <p:ph idx="1"/>
          </p:nvPr>
        </p:nvSpPr>
        <p:spPr>
          <a:xfrm>
            <a:off x="228600" y="787078"/>
            <a:ext cx="8811228" cy="5324353"/>
          </a:xfrm>
        </p:spPr>
        <p:txBody>
          <a:bodyPr/>
          <a:lstStyle/>
          <a:p>
            <a:pPr>
              <a:buFont typeface="Wingdings" charset="2"/>
              <a:buChar char="§"/>
            </a:pPr>
            <a:r>
              <a:rPr lang="en-US" sz="1800" dirty="0" smtClean="0"/>
              <a:t>SRF: 800 cavities at 23.6 MV/m for EXFEL </a:t>
            </a:r>
            <a:r>
              <a:rPr lang="en-US" sz="1800" i="1" dirty="0" smtClean="0"/>
              <a:t>vs.</a:t>
            </a:r>
            <a:r>
              <a:rPr lang="en-US" sz="1800" dirty="0" smtClean="0"/>
              <a:t> 16,000 cavities at 31.5 MV/m for ILC</a:t>
            </a:r>
          </a:p>
          <a:p>
            <a:pPr>
              <a:buFont typeface="Wingdings" charset="2"/>
              <a:buChar char="§"/>
            </a:pPr>
            <a:r>
              <a:rPr lang="en-US" sz="1800" dirty="0" smtClean="0"/>
              <a:t>SRF: 22 MW SR power for LEP2 </a:t>
            </a:r>
            <a:r>
              <a:rPr lang="en-US" sz="1800" i="1" dirty="0" smtClean="0"/>
              <a:t>vs.</a:t>
            </a:r>
            <a:r>
              <a:rPr lang="en-US" sz="1800" dirty="0" smtClean="0"/>
              <a:t> 100 MW SR power for FCC-</a:t>
            </a:r>
            <a:r>
              <a:rPr lang="en-US" sz="1800" dirty="0" err="1" smtClean="0"/>
              <a:t>ee</a:t>
            </a:r>
            <a:endParaRPr lang="en-US" sz="1800" dirty="0" smtClean="0"/>
          </a:p>
          <a:p>
            <a:pPr>
              <a:buFont typeface="Wingdings" charset="2"/>
              <a:buChar char="§"/>
            </a:pPr>
            <a:r>
              <a:rPr lang="en-US" sz="1800" dirty="0" smtClean="0"/>
              <a:t>SC magnets: 27 km LHC </a:t>
            </a:r>
            <a:r>
              <a:rPr lang="en-US" sz="1800" i="1" dirty="0" smtClean="0"/>
              <a:t>vs.</a:t>
            </a:r>
            <a:r>
              <a:rPr lang="en-US" sz="1800" dirty="0" smtClean="0"/>
              <a:t> 80 to 100 km FCC </a:t>
            </a:r>
          </a:p>
          <a:p>
            <a:pPr>
              <a:buFont typeface="Wingdings" charset="2"/>
              <a:buChar char="§"/>
            </a:pPr>
            <a:r>
              <a:rPr lang="en-US" sz="1800" dirty="0" smtClean="0"/>
              <a:t>SC magnets: 11 T Nb</a:t>
            </a:r>
            <a:r>
              <a:rPr lang="en-US" sz="1800" baseline="-25000" dirty="0" smtClean="0"/>
              <a:t>3</a:t>
            </a:r>
            <a:r>
              <a:rPr lang="en-US" sz="1800" dirty="0" smtClean="0"/>
              <a:t>Sn for HL-LHC </a:t>
            </a:r>
            <a:r>
              <a:rPr lang="en-US" sz="1800" i="1" dirty="0" smtClean="0"/>
              <a:t>vs.</a:t>
            </a:r>
            <a:r>
              <a:rPr lang="en-US" sz="1800" dirty="0" smtClean="0"/>
              <a:t> 16 T Nb</a:t>
            </a:r>
            <a:r>
              <a:rPr lang="en-US" sz="1800" baseline="-25000" dirty="0" smtClean="0"/>
              <a:t>3</a:t>
            </a:r>
            <a:r>
              <a:rPr lang="en-US" sz="1800" dirty="0" smtClean="0"/>
              <a:t>Sn / 20T hybrid for FCC-</a:t>
            </a:r>
            <a:r>
              <a:rPr lang="en-US" sz="1800" dirty="0" err="1" smtClean="0"/>
              <a:t>hh</a:t>
            </a:r>
            <a:r>
              <a:rPr lang="en-US" sz="1800" dirty="0" smtClean="0"/>
              <a:t>/</a:t>
            </a:r>
            <a:r>
              <a:rPr lang="en-US" sz="1800" dirty="0" err="1" smtClean="0"/>
              <a:t>SppC</a:t>
            </a:r>
            <a:endParaRPr lang="en-US" sz="1800" dirty="0" smtClean="0"/>
          </a:p>
        </p:txBody>
      </p:sp>
    </p:spTree>
    <p:extLst>
      <p:ext uri="{BB962C8B-B14F-4D97-AF65-F5344CB8AC3E}">
        <p14:creationId xmlns:p14="http://schemas.microsoft.com/office/powerpoint/2010/main" val="2040839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810228"/>
            <a:ext cx="8672513" cy="5301203"/>
          </a:xfrm>
        </p:spPr>
        <p:txBody>
          <a:bodyPr/>
          <a:lstStyle/>
          <a:p>
            <a:pPr>
              <a:buFont typeface="Wingdings" charset="2"/>
              <a:buChar char="§"/>
            </a:pPr>
            <a:r>
              <a:rPr lang="en-US" sz="1800" dirty="0" smtClean="0"/>
              <a:t>The </a:t>
            </a:r>
            <a:r>
              <a:rPr lang="en-US" sz="1800" dirty="0"/>
              <a:t>ILC </a:t>
            </a:r>
            <a:r>
              <a:rPr lang="en-US" sz="1800" dirty="0" smtClean="0"/>
              <a:t>TDR specs, 31.5 MV/m with Q &gt; 10</a:t>
            </a:r>
            <a:r>
              <a:rPr lang="en-US" sz="1800" baseline="30000" dirty="0" smtClean="0"/>
              <a:t>10</a:t>
            </a:r>
            <a:r>
              <a:rPr lang="en-US" sz="1800" dirty="0" smtClean="0"/>
              <a:t> and 90% yield, have been demonstrated on a small scale. </a:t>
            </a:r>
          </a:p>
          <a:p>
            <a:pPr>
              <a:buFont typeface="Wingdings" charset="2"/>
              <a:buChar char="§"/>
            </a:pPr>
            <a:r>
              <a:rPr lang="en-US" sz="1800" dirty="0" smtClean="0"/>
              <a:t>Average gradient of XFEL </a:t>
            </a:r>
            <a:r>
              <a:rPr lang="en-US" sz="1800" dirty="0" err="1" smtClean="0"/>
              <a:t>cryomodules</a:t>
            </a:r>
            <a:r>
              <a:rPr lang="en-US" sz="1800" dirty="0" smtClean="0"/>
              <a:t> is 27.9 </a:t>
            </a:r>
            <a:r>
              <a:rPr lang="en-US" sz="1800" dirty="0" smtClean="0"/>
              <a:t>MV/m* </a:t>
            </a:r>
            <a:r>
              <a:rPr lang="en-US" sz="1800" dirty="0" smtClean="0"/>
              <a:t>with only 5 of 98 tested CM modules below spec (23.6 MV/m).</a:t>
            </a:r>
          </a:p>
          <a:p>
            <a:pPr>
              <a:buFont typeface="Wingdings" charset="2"/>
              <a:buChar char="§"/>
            </a:pPr>
            <a:r>
              <a:rPr lang="en-US" sz="1800" dirty="0" smtClean="0"/>
              <a:t>Field emission (FE) is still an issue at high gradients.</a:t>
            </a:r>
          </a:p>
          <a:p>
            <a:pPr>
              <a:buFont typeface="Wingdings" charset="2"/>
              <a:buChar char="§"/>
            </a:pPr>
            <a:r>
              <a:rPr lang="en-US" sz="1800" dirty="0" smtClean="0"/>
              <a:t>ILC cost is still a big concern for funding agencies.</a:t>
            </a:r>
            <a:endParaRPr lang="en-US" sz="1800" dirty="0"/>
          </a:p>
        </p:txBody>
      </p:sp>
      <p:sp>
        <p:nvSpPr>
          <p:cNvPr id="7" name="Title 6"/>
          <p:cNvSpPr>
            <a:spLocks noGrp="1"/>
          </p:cNvSpPr>
          <p:nvPr>
            <p:ph type="title"/>
          </p:nvPr>
        </p:nvSpPr>
        <p:spPr/>
        <p:txBody>
          <a:bodyPr/>
          <a:lstStyle/>
          <a:p>
            <a:r>
              <a:rPr lang="en-US" dirty="0" smtClean="0"/>
              <a:t>SRF technology for ILC: state of the art</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pic>
        <p:nvPicPr>
          <p:cNvPr id="2" name="Picture 1"/>
          <p:cNvPicPr>
            <a:picLocks noChangeAspect="1"/>
          </p:cNvPicPr>
          <p:nvPr/>
        </p:nvPicPr>
        <p:blipFill>
          <a:blip r:embed="rId3"/>
          <a:stretch>
            <a:fillRect/>
          </a:stretch>
        </p:blipFill>
        <p:spPr>
          <a:xfrm>
            <a:off x="1115600" y="2944946"/>
            <a:ext cx="6898511" cy="3293808"/>
          </a:xfrm>
          <a:prstGeom prst="rect">
            <a:avLst/>
          </a:prstGeom>
        </p:spPr>
      </p:pic>
      <p:sp>
        <p:nvSpPr>
          <p:cNvPr id="8" name="TextBox 7"/>
          <p:cNvSpPr txBox="1"/>
          <p:nvPr/>
        </p:nvSpPr>
        <p:spPr>
          <a:xfrm>
            <a:off x="5264149" y="5980626"/>
            <a:ext cx="2408032" cy="261610"/>
          </a:xfrm>
          <a:prstGeom prst="rect">
            <a:avLst/>
          </a:prstGeom>
          <a:noFill/>
        </p:spPr>
        <p:txBody>
          <a:bodyPr wrap="none" rtlCol="0">
            <a:spAutoFit/>
          </a:bodyPr>
          <a:lstStyle/>
          <a:p>
            <a:r>
              <a:rPr lang="en-US" sz="1100" dirty="0" smtClean="0"/>
              <a:t>*</a:t>
            </a:r>
            <a:r>
              <a:rPr lang="en-US" sz="1100" baseline="30000" dirty="0" smtClean="0"/>
              <a:t>)</a:t>
            </a:r>
            <a:r>
              <a:rPr lang="en-US" sz="1100" dirty="0" smtClean="0"/>
              <a:t> Administratively limited to 31 MV/m</a:t>
            </a:r>
            <a:endParaRPr lang="en-US" sz="1100" dirty="0"/>
          </a:p>
        </p:txBody>
      </p:sp>
    </p:spTree>
    <p:extLst>
      <p:ext uri="{BB962C8B-B14F-4D97-AF65-F5344CB8AC3E}">
        <p14:creationId xmlns:p14="http://schemas.microsoft.com/office/powerpoint/2010/main" val="1004247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818618"/>
            <a:ext cx="8788078" cy="5292813"/>
          </a:xfrm>
        </p:spPr>
        <p:txBody>
          <a:bodyPr/>
          <a:lstStyle/>
          <a:p>
            <a:pPr>
              <a:buFont typeface="Wingdings" charset="2"/>
              <a:buChar char="§"/>
            </a:pPr>
            <a:r>
              <a:rPr lang="en-US" sz="1800" dirty="0"/>
              <a:t>From the ILC TDR: “[the cost] is dominated by the SRF components and related systems, together with the conventional facilities. These two elements account for 73% of the total. The main </a:t>
            </a:r>
            <a:r>
              <a:rPr lang="en-US" sz="1800" dirty="0" err="1"/>
              <a:t>linac</a:t>
            </a:r>
            <a:r>
              <a:rPr lang="en-US" sz="1800" dirty="0"/>
              <a:t> itself corresponds to 67% of the total project</a:t>
            </a:r>
            <a:r>
              <a:rPr lang="en-US" sz="1800" dirty="0" smtClean="0"/>
              <a:t>.”</a:t>
            </a:r>
          </a:p>
          <a:p>
            <a:pPr>
              <a:buFont typeface="Wingdings" charset="2"/>
              <a:buChar char="§"/>
            </a:pPr>
            <a:r>
              <a:rPr lang="en-US" sz="1800" dirty="0" smtClean="0"/>
              <a:t>Reducing the </a:t>
            </a:r>
            <a:r>
              <a:rPr lang="en-US" sz="1800" dirty="0"/>
              <a:t>main </a:t>
            </a:r>
            <a:r>
              <a:rPr lang="en-US" sz="1800" dirty="0" err="1"/>
              <a:t>linac</a:t>
            </a:r>
            <a:r>
              <a:rPr lang="en-US" sz="1800" dirty="0"/>
              <a:t> </a:t>
            </a:r>
            <a:r>
              <a:rPr lang="en-US" sz="1800" dirty="0" smtClean="0"/>
              <a:t>cost is the most </a:t>
            </a:r>
            <a:r>
              <a:rPr lang="en-US" sz="1800" dirty="0"/>
              <a:t>efficient </a:t>
            </a:r>
            <a:r>
              <a:rPr lang="en-US" sz="1800" dirty="0" smtClean="0"/>
              <a:t>way to bring </a:t>
            </a:r>
            <a:r>
              <a:rPr lang="en-US" sz="1800" dirty="0"/>
              <a:t>the ILC cost </a:t>
            </a:r>
            <a:r>
              <a:rPr lang="en-US" sz="1800" dirty="0" smtClean="0"/>
              <a:t>down.</a:t>
            </a:r>
          </a:p>
          <a:p>
            <a:pPr>
              <a:buFont typeface="Wingdings" charset="2"/>
              <a:buChar char="§"/>
            </a:pPr>
            <a:r>
              <a:rPr lang="en-US" sz="1800" dirty="0" smtClean="0"/>
              <a:t>Possible directions for short-term R&amp;D: improve accelerating gradient and cavity Quality factor (Q); reduce cost of cavity and component fabrication; simplify cavity treatment. Long-term R&amp;D would concentrate on alternative materials, e.g. Nb</a:t>
            </a:r>
            <a:r>
              <a:rPr lang="en-US" sz="1800" baseline="-25000" dirty="0" smtClean="0"/>
              <a:t>3</a:t>
            </a:r>
            <a:r>
              <a:rPr lang="en-US" sz="1800" dirty="0" smtClean="0"/>
              <a:t>Sn.</a:t>
            </a:r>
            <a:endParaRPr lang="en-US" sz="1800" dirty="0"/>
          </a:p>
        </p:txBody>
      </p:sp>
      <p:sp>
        <p:nvSpPr>
          <p:cNvPr id="7" name="Title 6"/>
          <p:cNvSpPr>
            <a:spLocks noGrp="1"/>
          </p:cNvSpPr>
          <p:nvPr>
            <p:ph type="title"/>
          </p:nvPr>
        </p:nvSpPr>
        <p:spPr/>
        <p:txBody>
          <a:bodyPr/>
          <a:lstStyle/>
          <a:p>
            <a:r>
              <a:rPr lang="en-US" dirty="0" smtClean="0"/>
              <a:t>SRF technology for ILC: path to cost reduction</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8" name="Text Placeholder 2"/>
          <p:cNvSpPr txBox="1">
            <a:spLocks/>
          </p:cNvSpPr>
          <p:nvPr/>
        </p:nvSpPr>
        <p:spPr>
          <a:xfrm>
            <a:off x="2862415" y="6067046"/>
            <a:ext cx="3849687" cy="374169"/>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12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lang="en-US" sz="1400" b="1" dirty="0"/>
              <a:t>Main </a:t>
            </a:r>
            <a:r>
              <a:rPr lang="en-US" sz="1400" b="1" dirty="0" err="1"/>
              <a:t>Linac</a:t>
            </a:r>
            <a:r>
              <a:rPr lang="en-US" sz="1400" b="1" dirty="0"/>
              <a:t> Cost Breakdown from ILC </a:t>
            </a:r>
            <a:r>
              <a:rPr lang="en-US" sz="1400" b="1" dirty="0" smtClean="0"/>
              <a:t>TDR</a:t>
            </a:r>
            <a:endParaRPr lang="en-US" sz="1400" b="1" dirty="0"/>
          </a:p>
        </p:txBody>
      </p:sp>
      <p:pic>
        <p:nvPicPr>
          <p:cNvPr id="9" name="Picture 8"/>
          <p:cNvPicPr>
            <a:picLocks noChangeAspect="1"/>
          </p:cNvPicPr>
          <p:nvPr/>
        </p:nvPicPr>
        <p:blipFill>
          <a:blip r:embed="rId3"/>
          <a:stretch>
            <a:fillRect/>
          </a:stretch>
        </p:blipFill>
        <p:spPr>
          <a:xfrm>
            <a:off x="1407635" y="2908218"/>
            <a:ext cx="5237573" cy="3100864"/>
          </a:xfrm>
          <a:prstGeom prst="rect">
            <a:avLst/>
          </a:prstGeom>
        </p:spPr>
      </p:pic>
    </p:spTree>
    <p:extLst>
      <p:ext uri="{BB962C8B-B14F-4D97-AF65-F5344CB8AC3E}">
        <p14:creationId xmlns:p14="http://schemas.microsoft.com/office/powerpoint/2010/main" val="1490132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6721" y="949160"/>
            <a:ext cx="5191888" cy="4384796"/>
          </a:xfrm>
          <a:prstGeom prst="rect">
            <a:avLst/>
          </a:prstGeom>
        </p:spPr>
      </p:pic>
      <p:sp>
        <p:nvSpPr>
          <p:cNvPr id="6" name="Content Placeholder 5"/>
          <p:cNvSpPr>
            <a:spLocks noGrp="1"/>
          </p:cNvSpPr>
          <p:nvPr>
            <p:ph idx="1"/>
          </p:nvPr>
        </p:nvSpPr>
        <p:spPr>
          <a:xfrm>
            <a:off x="5116011" y="835863"/>
            <a:ext cx="3976784" cy="5389334"/>
          </a:xfrm>
        </p:spPr>
        <p:txBody>
          <a:bodyPr/>
          <a:lstStyle/>
          <a:p>
            <a:pPr>
              <a:buFont typeface="Wingdings" charset="2"/>
              <a:buChar char="§"/>
            </a:pPr>
            <a:r>
              <a:rPr lang="en-US" sz="1800" dirty="0" smtClean="0"/>
              <a:t>FNAL recently demonstrated (on single-cell cavities) a new treatment, which utilizes “nitrogen infusion”.</a:t>
            </a:r>
          </a:p>
          <a:p>
            <a:pPr>
              <a:buFont typeface="Wingdings" charset="2"/>
              <a:buChar char="§"/>
            </a:pPr>
            <a:r>
              <a:rPr lang="en-US" sz="1800" dirty="0" smtClean="0"/>
              <a:t> Achieved so far: </a:t>
            </a:r>
            <a:endParaRPr lang="en-US" sz="1800" dirty="0"/>
          </a:p>
          <a:p>
            <a:pPr marL="685800" lvl="1">
              <a:buFont typeface="Courier New" charset="0"/>
              <a:buChar char="o"/>
            </a:pPr>
            <a:r>
              <a:rPr lang="en-US" sz="1600" dirty="0"/>
              <a:t>45.6 MV/m </a:t>
            </a:r>
            <a:r>
              <a:rPr lang="en-US" sz="1600" dirty="0">
                <a:sym typeface="Wingdings"/>
              </a:rPr>
              <a:t> 194 </a:t>
            </a:r>
            <a:r>
              <a:rPr lang="en-US" sz="1600" dirty="0" err="1">
                <a:sym typeface="Wingdings"/>
              </a:rPr>
              <a:t>mT</a:t>
            </a:r>
            <a:endParaRPr lang="en-US" sz="1600" dirty="0">
              <a:sym typeface="Wingdings"/>
            </a:endParaRPr>
          </a:p>
          <a:p>
            <a:pPr marL="685800" lvl="1">
              <a:buFont typeface="Courier New" charset="0"/>
              <a:buChar char="o"/>
            </a:pPr>
            <a:r>
              <a:rPr lang="en-US" sz="1600" dirty="0" smtClean="0">
                <a:sym typeface="Wingdings"/>
              </a:rPr>
              <a:t>with </a:t>
            </a:r>
            <a:r>
              <a:rPr lang="en-US" sz="1600" dirty="0">
                <a:sym typeface="Wingdings"/>
              </a:rPr>
              <a:t>Q ~ </a:t>
            </a:r>
            <a:r>
              <a:rPr lang="en-US" sz="1600" dirty="0" smtClean="0">
                <a:sym typeface="Wingdings"/>
              </a:rPr>
              <a:t>2∙10</a:t>
            </a:r>
            <a:r>
              <a:rPr lang="en-US" sz="1600" baseline="30000" dirty="0" smtClean="0">
                <a:sym typeface="Wingdings"/>
              </a:rPr>
              <a:t>10</a:t>
            </a:r>
            <a:r>
              <a:rPr lang="en-US" sz="1600" dirty="0" smtClean="0">
                <a:sym typeface="Wingdings"/>
              </a:rPr>
              <a:t>!</a:t>
            </a:r>
            <a:endParaRPr lang="en-US" sz="2000" dirty="0">
              <a:sym typeface="Wingdings"/>
            </a:endParaRPr>
          </a:p>
          <a:p>
            <a:pPr>
              <a:buFont typeface="Wingdings" charset="2"/>
              <a:buChar char="§"/>
            </a:pPr>
            <a:r>
              <a:rPr lang="en-US" sz="1800" dirty="0">
                <a:sym typeface="Wingdings"/>
              </a:rPr>
              <a:t>Systematic effect observed on several </a:t>
            </a:r>
            <a:r>
              <a:rPr lang="en-US" sz="1800" dirty="0" smtClean="0">
                <a:sym typeface="Wingdings"/>
              </a:rPr>
              <a:t>cavities.</a:t>
            </a:r>
            <a:endParaRPr lang="en-US" sz="1800" dirty="0"/>
          </a:p>
          <a:p>
            <a:pPr>
              <a:buFont typeface="Wingdings" charset="2"/>
              <a:buChar char="§"/>
            </a:pPr>
            <a:r>
              <a:rPr lang="en-US" sz="1800" dirty="0"/>
              <a:t>R&amp;D to focus on :</a:t>
            </a:r>
          </a:p>
          <a:p>
            <a:pPr marL="692150" lvl="1" indent="-288925">
              <a:buFont typeface="Courier New" charset="0"/>
              <a:buChar char="o"/>
            </a:pPr>
            <a:r>
              <a:rPr lang="en-US" sz="1600" dirty="0" smtClean="0"/>
              <a:t>Optimize the recipe;</a:t>
            </a:r>
          </a:p>
          <a:p>
            <a:pPr marL="692150" lvl="1" indent="-288925">
              <a:buFont typeface="Courier New" charset="0"/>
              <a:buChar char="o"/>
            </a:pPr>
            <a:r>
              <a:rPr lang="en-US" sz="1600" dirty="0" smtClean="0"/>
              <a:t>Implement </a:t>
            </a:r>
            <a:r>
              <a:rPr lang="en-US" sz="1600" dirty="0"/>
              <a:t>and demonstrate improvement with statistics on nine cells cavities</a:t>
            </a:r>
            <a:r>
              <a:rPr lang="en-US" sz="1600" dirty="0" smtClean="0"/>
              <a:t>;</a:t>
            </a:r>
          </a:p>
          <a:p>
            <a:pPr marL="692150" lvl="1" indent="-288925">
              <a:buFont typeface="Courier New" charset="0"/>
              <a:buChar char="o"/>
            </a:pPr>
            <a:r>
              <a:rPr lang="en-US" sz="1600" dirty="0" smtClean="0"/>
              <a:t>Better understanding and mitigation of FE;</a:t>
            </a:r>
            <a:endParaRPr lang="en-US" sz="1600" dirty="0"/>
          </a:p>
          <a:p>
            <a:pPr marL="692150" lvl="1" indent="-288925">
              <a:buFont typeface="Courier New" charset="0"/>
              <a:buChar char="o"/>
            </a:pPr>
            <a:r>
              <a:rPr lang="en-US" sz="1600" dirty="0"/>
              <a:t>Demonstrate preservation of performance in </a:t>
            </a:r>
            <a:r>
              <a:rPr lang="en-US" sz="1600" dirty="0" err="1" smtClean="0"/>
              <a:t>cryomodule</a:t>
            </a:r>
            <a:r>
              <a:rPr lang="en-US" sz="1600" dirty="0" smtClean="0"/>
              <a:t>;</a:t>
            </a:r>
            <a:endParaRPr lang="en-US" sz="1600" dirty="0"/>
          </a:p>
          <a:p>
            <a:pPr marL="692150" lvl="1" indent="-288925">
              <a:buFont typeface="Courier New" charset="0"/>
              <a:buChar char="o"/>
            </a:pPr>
            <a:r>
              <a:rPr lang="en-US" sz="1600" dirty="0"/>
              <a:t>Transfer technology to </a:t>
            </a:r>
            <a:r>
              <a:rPr lang="en-US" sz="1600" dirty="0" smtClean="0"/>
              <a:t>industry.</a:t>
            </a:r>
            <a:endParaRPr lang="en-US" sz="1600" dirty="0"/>
          </a:p>
        </p:txBody>
      </p:sp>
      <p:sp>
        <p:nvSpPr>
          <p:cNvPr id="7" name="Title 6"/>
          <p:cNvSpPr>
            <a:spLocks noGrp="1"/>
          </p:cNvSpPr>
          <p:nvPr>
            <p:ph type="title"/>
          </p:nvPr>
        </p:nvSpPr>
        <p:spPr>
          <a:xfrm>
            <a:off x="228600" y="147577"/>
            <a:ext cx="8686800" cy="688285"/>
          </a:xfrm>
        </p:spPr>
        <p:txBody>
          <a:bodyPr/>
          <a:lstStyle/>
          <a:p>
            <a:r>
              <a:rPr lang="en-US" sz="2400" dirty="0" smtClean="0"/>
              <a:t>Recent R&amp;D progress on high Q / high gradient:</a:t>
            </a:r>
            <a:r>
              <a:rPr lang="en-US" sz="2400" dirty="0"/>
              <a:t/>
            </a:r>
            <a:br>
              <a:rPr lang="en-US" sz="2400" dirty="0"/>
            </a:br>
            <a:r>
              <a:rPr lang="en-US" sz="2400" dirty="0"/>
              <a:t>“standard” vs “N infused” cavity surface treatment</a:t>
            </a:r>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12" name="Text Placeholder 2"/>
          <p:cNvSpPr txBox="1">
            <a:spLocks/>
          </p:cNvSpPr>
          <p:nvPr/>
        </p:nvSpPr>
        <p:spPr>
          <a:xfrm>
            <a:off x="1657014" y="5537521"/>
            <a:ext cx="2688215" cy="687676"/>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12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lang="en-US" sz="1400" b="1" dirty="0"/>
              <a:t>Increase </a:t>
            </a:r>
            <a:r>
              <a:rPr lang="en-US" sz="1400" b="1"/>
              <a:t>in </a:t>
            </a:r>
            <a:r>
              <a:rPr lang="en-US" sz="1400" b="1" smtClean="0"/>
              <a:t>Q by a </a:t>
            </a:r>
            <a:r>
              <a:rPr lang="en-US" sz="1400" b="1" dirty="0"/>
              <a:t>factor of </a:t>
            </a:r>
            <a:r>
              <a:rPr lang="en-US" sz="1400" b="1" dirty="0" smtClean="0"/>
              <a:t>two</a:t>
            </a:r>
          </a:p>
          <a:p>
            <a:r>
              <a:rPr lang="en-US" sz="1400" b="1" dirty="0"/>
              <a:t>I</a:t>
            </a:r>
            <a:r>
              <a:rPr lang="en-US" sz="1400" b="1" dirty="0" smtClean="0"/>
              <a:t>ncrease </a:t>
            </a:r>
            <a:r>
              <a:rPr lang="en-US" sz="1400" b="1" dirty="0"/>
              <a:t>in gradient ~15%</a:t>
            </a:r>
          </a:p>
        </p:txBody>
      </p:sp>
      <p:sp>
        <p:nvSpPr>
          <p:cNvPr id="2" name="TextBox 1"/>
          <p:cNvSpPr txBox="1"/>
          <p:nvPr/>
        </p:nvSpPr>
        <p:spPr>
          <a:xfrm>
            <a:off x="98923" y="5043324"/>
            <a:ext cx="1951175" cy="261610"/>
          </a:xfrm>
          <a:prstGeom prst="rect">
            <a:avLst/>
          </a:prstGeom>
          <a:noFill/>
        </p:spPr>
        <p:txBody>
          <a:bodyPr wrap="none" rtlCol="0">
            <a:spAutoFit/>
          </a:bodyPr>
          <a:lstStyle/>
          <a:p>
            <a:r>
              <a:rPr lang="en-US" sz="1100" dirty="0" smtClean="0"/>
              <a:t>Courtesy A. </a:t>
            </a:r>
            <a:r>
              <a:rPr lang="en-US" sz="1100" dirty="0" err="1" smtClean="0"/>
              <a:t>Grassellino</a:t>
            </a:r>
            <a:r>
              <a:rPr lang="en-US" sz="1100" dirty="0" smtClean="0"/>
              <a:t> (FNAL) </a:t>
            </a:r>
            <a:endParaRPr lang="en-US" sz="1100" dirty="0"/>
          </a:p>
        </p:txBody>
      </p:sp>
    </p:spTree>
    <p:extLst>
      <p:ext uri="{BB962C8B-B14F-4D97-AF65-F5344CB8AC3E}">
        <p14:creationId xmlns:p14="http://schemas.microsoft.com/office/powerpoint/2010/main" val="1214031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868101"/>
            <a:ext cx="8672513" cy="4932075"/>
          </a:xfrm>
        </p:spPr>
        <p:txBody>
          <a:bodyPr/>
          <a:lstStyle/>
          <a:p>
            <a:pPr>
              <a:buFont typeface="Wingdings" charset="2"/>
              <a:buChar char="§"/>
            </a:pPr>
            <a:r>
              <a:rPr lang="en-US" sz="1800" dirty="0"/>
              <a:t>A cost model </a:t>
            </a:r>
            <a:r>
              <a:rPr lang="en-US" sz="1800" dirty="0" smtClean="0"/>
              <a:t>based </a:t>
            </a:r>
            <a:r>
              <a:rPr lang="en-US" sz="1800" dirty="0"/>
              <a:t>on </a:t>
            </a:r>
            <a:r>
              <a:rPr lang="en-US" sz="1800" dirty="0" smtClean="0"/>
              <a:t>the ILC </a:t>
            </a:r>
            <a:r>
              <a:rPr lang="en-US" sz="1800" dirty="0"/>
              <a:t>TDR and new progress in </a:t>
            </a:r>
            <a:r>
              <a:rPr lang="en-US" sz="1800" dirty="0" smtClean="0"/>
              <a:t>the SRF </a:t>
            </a:r>
            <a:r>
              <a:rPr lang="en-US" sz="1800" dirty="0"/>
              <a:t>technology </a:t>
            </a:r>
            <a:r>
              <a:rPr lang="en-US" sz="1800" dirty="0" smtClean="0"/>
              <a:t>on </a:t>
            </a:r>
            <a:r>
              <a:rPr lang="en-US" sz="1800" dirty="0"/>
              <a:t>cavity achievable efficiency (Q) and acceleration (</a:t>
            </a:r>
            <a:r>
              <a:rPr lang="en-US" sz="1800" dirty="0" err="1"/>
              <a:t>E</a:t>
            </a:r>
            <a:r>
              <a:rPr lang="en-US" sz="1800" baseline="-25000" dirty="0" err="1"/>
              <a:t>acc</a:t>
            </a:r>
            <a:r>
              <a:rPr lang="en-US" sz="1800" dirty="0"/>
              <a:t>), showing potential cost reduction up to 20</a:t>
            </a:r>
            <a:r>
              <a:rPr lang="en-US" sz="1800" dirty="0" smtClean="0"/>
              <a:t>%.</a:t>
            </a:r>
            <a:endParaRPr lang="en-US" sz="1800" dirty="0"/>
          </a:p>
        </p:txBody>
      </p:sp>
      <p:sp>
        <p:nvSpPr>
          <p:cNvPr id="7" name="Title 6"/>
          <p:cNvSpPr>
            <a:spLocks noGrp="1"/>
          </p:cNvSpPr>
          <p:nvPr>
            <p:ph type="title"/>
          </p:nvPr>
        </p:nvSpPr>
        <p:spPr/>
        <p:txBody>
          <a:bodyPr/>
          <a:lstStyle/>
          <a:p>
            <a:r>
              <a:rPr lang="en-US" dirty="0" smtClean="0"/>
              <a:t>Potential ILC </a:t>
            </a:r>
            <a:r>
              <a:rPr lang="en-US" dirty="0"/>
              <a:t>cost </a:t>
            </a:r>
            <a:r>
              <a:rPr lang="en-US" dirty="0" smtClean="0"/>
              <a:t>reduction</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pic>
        <p:nvPicPr>
          <p:cNvPr id="10" name="Picture 9"/>
          <p:cNvPicPr/>
          <p:nvPr/>
        </p:nvPicPr>
        <p:blipFill rotWithShape="1">
          <a:blip r:embed="rId3"/>
          <a:srcRect l="7146" t="3544" r="3718" b="8002"/>
          <a:stretch/>
        </p:blipFill>
        <p:spPr bwMode="auto">
          <a:xfrm>
            <a:off x="1750522" y="1990844"/>
            <a:ext cx="5645611" cy="408032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10510199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787078"/>
            <a:ext cx="8672513" cy="5324353"/>
          </a:xfrm>
        </p:spPr>
        <p:txBody>
          <a:bodyPr/>
          <a:lstStyle/>
          <a:p>
            <a:pPr>
              <a:buFont typeface="Wingdings" charset="2"/>
              <a:buChar char="§"/>
            </a:pPr>
            <a:r>
              <a:rPr lang="en-US" sz="1800" dirty="0" smtClean="0"/>
              <a:t>Future </a:t>
            </a:r>
            <a:r>
              <a:rPr lang="en-US" sz="1800" i="1" dirty="0" err="1" smtClean="0"/>
              <a:t>e</a:t>
            </a:r>
            <a:r>
              <a:rPr lang="en-US" sz="1800" i="1" baseline="30000" dirty="0" err="1" smtClean="0"/>
              <a:t>+</a:t>
            </a:r>
            <a:r>
              <a:rPr lang="en-US" sz="1800" i="1" dirty="0" err="1" smtClean="0"/>
              <a:t>e</a:t>
            </a:r>
            <a:r>
              <a:rPr lang="en-US" sz="1800" i="1" baseline="30000" dirty="0" smtClean="0"/>
              <a:t>-</a:t>
            </a:r>
            <a:r>
              <a:rPr lang="en-US" sz="1800" dirty="0" smtClean="0"/>
              <a:t> colliders, FCC-</a:t>
            </a:r>
            <a:r>
              <a:rPr lang="en-US" sz="1800" dirty="0" err="1" smtClean="0"/>
              <a:t>ee</a:t>
            </a:r>
            <a:r>
              <a:rPr lang="en-US" sz="1800" dirty="0" smtClean="0"/>
              <a:t> and CEPC, are considered as a potential first step toward hadron colliders FCC-</a:t>
            </a:r>
            <a:r>
              <a:rPr lang="en-US" sz="1800" dirty="0" err="1" smtClean="0"/>
              <a:t>hh</a:t>
            </a:r>
            <a:r>
              <a:rPr lang="en-US" sz="1800" dirty="0" smtClean="0"/>
              <a:t> and </a:t>
            </a:r>
            <a:r>
              <a:rPr lang="en-US" sz="1800" dirty="0" err="1" smtClean="0"/>
              <a:t>SppC</a:t>
            </a:r>
            <a:r>
              <a:rPr lang="en-US" sz="1800" dirty="0" smtClean="0"/>
              <a:t>, </a:t>
            </a:r>
            <a:r>
              <a:rPr lang="en-US" sz="1800" i="1" dirty="0" smtClean="0"/>
              <a:t>a la </a:t>
            </a:r>
            <a:r>
              <a:rPr lang="en-US" sz="1800" dirty="0" smtClean="0"/>
              <a:t>LEP before LHC.</a:t>
            </a:r>
          </a:p>
        </p:txBody>
      </p:sp>
      <p:sp>
        <p:nvSpPr>
          <p:cNvPr id="7" name="Title 6"/>
          <p:cNvSpPr>
            <a:spLocks noGrp="1"/>
          </p:cNvSpPr>
          <p:nvPr>
            <p:ph type="title"/>
          </p:nvPr>
        </p:nvSpPr>
        <p:spPr/>
        <p:txBody>
          <a:bodyPr/>
          <a:lstStyle/>
          <a:p>
            <a:r>
              <a:rPr lang="en-US" dirty="0"/>
              <a:t>F</a:t>
            </a:r>
            <a:r>
              <a:rPr lang="en-US" dirty="0" smtClean="0"/>
              <a:t>uture circular lepton colliders</a:t>
            </a:r>
            <a:endParaRPr lang="en-US" dirty="0"/>
          </a:p>
        </p:txBody>
      </p:sp>
      <p:sp>
        <p:nvSpPr>
          <p:cNvPr id="3" name="Date Placeholder 2"/>
          <p:cNvSpPr>
            <a:spLocks noGrp="1"/>
          </p:cNvSpPr>
          <p:nvPr>
            <p:ph type="dt" sz="half" idx="2"/>
          </p:nvPr>
        </p:nvSpPr>
        <p:spPr/>
        <p:txBody>
          <a:bodyPr/>
          <a:lstStyle/>
          <a:p>
            <a:pPr>
              <a:defRPr/>
            </a:pPr>
            <a:r>
              <a:rPr lang="en-US" smtClean="0"/>
              <a:t>8/4/16</a:t>
            </a:r>
            <a:endParaRPr lang="en-US" dirty="0"/>
          </a:p>
        </p:txBody>
      </p:sp>
      <p:sp>
        <p:nvSpPr>
          <p:cNvPr id="4" name="Footer Placeholder 3"/>
          <p:cNvSpPr>
            <a:spLocks noGrp="1"/>
          </p:cNvSpPr>
          <p:nvPr>
            <p:ph type="ftr" sz="quarter" idx="3"/>
          </p:nvPr>
        </p:nvSpPr>
        <p:spPr/>
        <p:txBody>
          <a:bodyPr/>
          <a:lstStyle/>
          <a:p>
            <a:pPr>
              <a:defRPr/>
            </a:pPr>
            <a:r>
              <a:rPr lang="en-US" smtClean="0"/>
              <a:t>S. Belomestnykh | SC technology for future HEP particle acceleratots</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pic>
        <p:nvPicPr>
          <p:cNvPr id="2" name="Picture 1"/>
          <p:cNvPicPr>
            <a:picLocks noChangeAspect="1"/>
          </p:cNvPicPr>
          <p:nvPr/>
        </p:nvPicPr>
        <p:blipFill>
          <a:blip r:embed="rId3"/>
          <a:stretch>
            <a:fillRect/>
          </a:stretch>
        </p:blipFill>
        <p:spPr>
          <a:xfrm>
            <a:off x="210271" y="1574156"/>
            <a:ext cx="6607218" cy="3716560"/>
          </a:xfrm>
          <a:prstGeom prst="rect">
            <a:avLst/>
          </a:prstGeom>
        </p:spPr>
      </p:pic>
      <p:pic>
        <p:nvPicPr>
          <p:cNvPr id="20" name="Picture 19"/>
          <p:cNvPicPr>
            <a:picLocks noChangeAspect="1"/>
          </p:cNvPicPr>
          <p:nvPr/>
        </p:nvPicPr>
        <p:blipFill>
          <a:blip r:embed="rId4"/>
          <a:stretch>
            <a:fillRect/>
          </a:stretch>
        </p:blipFill>
        <p:spPr>
          <a:xfrm>
            <a:off x="4328932" y="5255506"/>
            <a:ext cx="4754944" cy="982866"/>
          </a:xfrm>
          <a:prstGeom prst="rect">
            <a:avLst/>
          </a:prstGeom>
        </p:spPr>
      </p:pic>
      <p:sp>
        <p:nvSpPr>
          <p:cNvPr id="21" name="Shape 223"/>
          <p:cNvSpPr/>
          <p:nvPr/>
        </p:nvSpPr>
        <p:spPr>
          <a:xfrm rot="6734928">
            <a:off x="4770404" y="4994928"/>
            <a:ext cx="559191" cy="164671"/>
          </a:xfrm>
          <a:prstGeom prst="rightArrow">
            <a:avLst>
              <a:gd name="adj1" fmla="val 64000"/>
              <a:gd name="adj2" fmla="val 50000"/>
            </a:avLst>
          </a:prstGeom>
          <a:solidFill>
            <a:srgbClr val="B4CAE7"/>
          </a:solidFill>
          <a:ln w="12700" cap="flat">
            <a:noFill/>
            <a:miter lim="400000"/>
          </a:ln>
          <a:effectLst/>
        </p:spPr>
        <p:txBody>
          <a:bodyPr wrap="square" lIns="45719" tIns="45719" rIns="45719" bIns="45719" numCol="1" anchor="ctr">
            <a:noAutofit/>
          </a:bodyPr>
          <a:lstStyle/>
          <a:p>
            <a:pPr algn="ctr">
              <a:defRPr>
                <a:latin typeface="Calibri"/>
                <a:ea typeface="Calibri"/>
                <a:cs typeface="Calibri"/>
                <a:sym typeface="Calibri"/>
              </a:defRPr>
            </a:pPr>
            <a:endParaRPr sz="2400"/>
          </a:p>
        </p:txBody>
      </p:sp>
    </p:spTree>
    <p:extLst>
      <p:ext uri="{BB962C8B-B14F-4D97-AF65-F5344CB8AC3E}">
        <p14:creationId xmlns:p14="http://schemas.microsoft.com/office/powerpoint/2010/main" val="1646594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Fermilab_PowerPoint_Template_090915</Template>
  <TotalTime>3851</TotalTime>
  <Words>1978</Words>
  <Application>Microsoft Macintosh PowerPoint</Application>
  <PresentationFormat>On-screen Show (4:3)</PresentationFormat>
  <Paragraphs>266</Paragraphs>
  <Slides>22</Slides>
  <Notes>17</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4" baseType="lpstr">
      <vt:lpstr>Calibri</vt:lpstr>
      <vt:lpstr>Courier New</vt:lpstr>
      <vt:lpstr>Geneva</vt:lpstr>
      <vt:lpstr>Helvetica</vt:lpstr>
      <vt:lpstr>MS PGothic</vt:lpstr>
      <vt:lpstr>ＭＳ Ｐゴシック</vt:lpstr>
      <vt:lpstr>Symbol</vt:lpstr>
      <vt:lpstr>Times New Roman</vt:lpstr>
      <vt:lpstr>Wingdings</vt:lpstr>
      <vt:lpstr>Arial</vt:lpstr>
      <vt:lpstr>Fermilab_PPT_090815</vt:lpstr>
      <vt:lpstr>Chart</vt:lpstr>
      <vt:lpstr>PowerPoint Presentation</vt:lpstr>
      <vt:lpstr>Outline</vt:lpstr>
      <vt:lpstr>Introduction</vt:lpstr>
      <vt:lpstr>Future colliders: scale of the problem</vt:lpstr>
      <vt:lpstr>SRF technology for ILC: state of the art</vt:lpstr>
      <vt:lpstr>SRF technology for ILC: path to cost reduction</vt:lpstr>
      <vt:lpstr>Recent R&amp;D progress on high Q / high gradient: “standard” vs “N infused” cavity surface treatment</vt:lpstr>
      <vt:lpstr>Potential ILC cost reduction</vt:lpstr>
      <vt:lpstr>Future circular lepton colliders</vt:lpstr>
      <vt:lpstr>Parameters of the circular lepton colliders</vt:lpstr>
      <vt:lpstr>SRF technology for FCC-ee</vt:lpstr>
      <vt:lpstr>SRF technology for CEPC</vt:lpstr>
      <vt:lpstr>Nitrogen doping for 650 MHz</vt:lpstr>
      <vt:lpstr>Nb3Sn SRF cavity R&amp;D</vt:lpstr>
      <vt:lpstr>High-field SC magnet technology for future hadron colliders</vt:lpstr>
      <vt:lpstr>11-T class magnets for HL-LHC</vt:lpstr>
      <vt:lpstr>Timeline for high-field accelerator magnet R&amp;D</vt:lpstr>
      <vt:lpstr>Magnet Development Program</vt:lpstr>
      <vt:lpstr>Magnet cost reduction strategy </vt:lpstr>
      <vt:lpstr>Conductor R&amp;D program</vt:lpstr>
      <vt:lpstr>A new generation of Nb3Sn conductors </vt:lpstr>
      <vt:lpstr>Summary</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Sergey Belomestnykh</dc:creator>
  <cp:lastModifiedBy>Sergey Belomestnykh</cp:lastModifiedBy>
  <cp:revision>101</cp:revision>
  <cp:lastPrinted>2014-01-20T19:40:21Z</cp:lastPrinted>
  <dcterms:created xsi:type="dcterms:W3CDTF">2016-07-27T22:06:50Z</dcterms:created>
  <dcterms:modified xsi:type="dcterms:W3CDTF">2016-08-04T02:27:41Z</dcterms:modified>
</cp:coreProperties>
</file>