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media1.mp4" ContentType="video/unknown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タイトル &amp; 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>
                <a:latin typeface="Gill Sans"/>
                <a:ea typeface="Gill Sans"/>
                <a:cs typeface="Gill Sans"/>
                <a:sym typeface="Gill Sans"/>
              </a:defRPr>
            </a:lvl1pPr>
            <a:lvl2pPr marL="0" indent="228600" algn="ctr">
              <a:spcBef>
                <a:spcPts val="0"/>
              </a:spcBef>
              <a:buSzTx/>
              <a:buNone/>
              <a:defRPr sz="3200">
                <a:latin typeface="Gill Sans"/>
                <a:ea typeface="Gill Sans"/>
                <a:cs typeface="Gill Sans"/>
                <a:sym typeface="Gill Sans"/>
              </a:defRPr>
            </a:lvl2pPr>
            <a:lvl3pPr marL="0" indent="457200" algn="ctr">
              <a:spcBef>
                <a:spcPts val="0"/>
              </a:spcBef>
              <a:buSzTx/>
              <a:buNone/>
              <a:defRPr sz="3200">
                <a:latin typeface="Gill Sans"/>
                <a:ea typeface="Gill Sans"/>
                <a:cs typeface="Gill Sans"/>
                <a:sym typeface="Gill Sans"/>
              </a:defRPr>
            </a:lvl3pPr>
            <a:lvl4pPr marL="0" indent="685800" algn="ctr">
              <a:spcBef>
                <a:spcPts val="0"/>
              </a:spcBef>
              <a:buSzTx/>
              <a:buNone/>
              <a:defRPr sz="3200">
                <a:latin typeface="Gill Sans"/>
                <a:ea typeface="Gill Sans"/>
                <a:cs typeface="Gill Sans"/>
                <a:sym typeface="Gill Sans"/>
              </a:defRPr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288709" y="9245600"/>
            <a:ext cx="414682" cy="330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タイトル &amp; 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  <a:lvl2pPr>
              <a:defRPr>
                <a:latin typeface="Gill Sans"/>
                <a:ea typeface="Gill Sans"/>
                <a:cs typeface="Gill Sans"/>
                <a:sym typeface="Gill Sans"/>
              </a:defRPr>
            </a:lvl2pPr>
            <a:lvl3pPr>
              <a:defRPr>
                <a:latin typeface="Gill Sans"/>
                <a:ea typeface="Gill Sans"/>
                <a:cs typeface="Gill Sans"/>
                <a:sym typeface="Gill Sans"/>
              </a:defRPr>
            </a:lvl3pPr>
            <a:lvl4pPr>
              <a:defRPr>
                <a:latin typeface="Gill Sans"/>
                <a:ea typeface="Gill Sans"/>
                <a:cs typeface="Gill Sans"/>
                <a:sym typeface="Gill Sans"/>
              </a:defRPr>
            </a:lvl4pPr>
            <a:lvl5pPr>
              <a:defRPr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xfrm>
            <a:off x="12275870" y="146050"/>
            <a:ext cx="581560" cy="457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>
                <a:latin typeface="Gill Sans"/>
                <a:ea typeface="Gill Sans"/>
                <a:cs typeface="Gill Sans"/>
                <a:sym typeface="Gill Sans"/>
              </a:defRPr>
            </a:lvl1pPr>
            <a:lvl2pPr marL="685800" indent="-342900">
              <a:spcBef>
                <a:spcPts val="3200"/>
              </a:spcBef>
              <a:defRPr sz="2800">
                <a:latin typeface="Gill Sans"/>
                <a:ea typeface="Gill Sans"/>
                <a:cs typeface="Gill Sans"/>
                <a:sym typeface="Gill Sans"/>
              </a:defRPr>
            </a:lvl2pPr>
            <a:lvl3pPr marL="1028700" indent="-342900">
              <a:spcBef>
                <a:spcPts val="3200"/>
              </a:spcBef>
              <a:defRPr sz="2800">
                <a:latin typeface="Gill Sans"/>
                <a:ea typeface="Gill Sans"/>
                <a:cs typeface="Gill Sans"/>
                <a:sym typeface="Gill Sans"/>
              </a:defRPr>
            </a:lvl3pPr>
            <a:lvl4pPr marL="1371600" indent="-342900">
              <a:spcBef>
                <a:spcPts val="3200"/>
              </a:spcBef>
              <a:defRPr sz="2800">
                <a:latin typeface="Gill Sans"/>
                <a:ea typeface="Gill Sans"/>
                <a:cs typeface="Gill Sans"/>
                <a:sym typeface="Gill Sans"/>
              </a:defRPr>
            </a:lvl4pPr>
            <a:lvl5pPr marL="1714500" indent="-342900">
              <a:spcBef>
                <a:spcPts val="3200"/>
              </a:spcBef>
              <a:defRPr sz="28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画像（3 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288709" y="9251950"/>
            <a:ext cx="414682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1.jpe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image" Target="../media/image21.jpeg"/><Relationship Id="rId5" Type="http://schemas.openxmlformats.org/officeDocument/2006/relationships/image" Target="../media/image22.jpe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8" Type="http://schemas.openxmlformats.org/officeDocument/2006/relationships/image" Target="../media/image43.png"/><Relationship Id="rId9" Type="http://schemas.openxmlformats.org/officeDocument/2006/relationships/image" Target="../media/image44.png"/><Relationship Id="rId10" Type="http://schemas.openxmlformats.org/officeDocument/2006/relationships/image" Target="../media/image45.png"/><Relationship Id="rId11" Type="http://schemas.openxmlformats.org/officeDocument/2006/relationships/image" Target="../media/image46.png"/><Relationship Id="rId12" Type="http://schemas.openxmlformats.org/officeDocument/2006/relationships/image" Target="../media/image47.png"/><Relationship Id="rId13" Type="http://schemas.openxmlformats.org/officeDocument/2006/relationships/image" Target="../media/image48.png"/><Relationship Id="rId14" Type="http://schemas.openxmlformats.org/officeDocument/2006/relationships/image" Target="../media/image49.png"/><Relationship Id="rId15" Type="http://schemas.openxmlformats.org/officeDocument/2006/relationships/image" Target="../media/image50.png"/><Relationship Id="rId16" Type="http://schemas.openxmlformats.org/officeDocument/2006/relationships/image" Target="../media/image51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jpe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2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3.jpeg"/><Relationship Id="rId8" Type="http://schemas.openxmlformats.org/officeDocument/2006/relationships/image" Target="../media/image1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Relationship Id="rId11" Type="http://schemas.openxmlformats.org/officeDocument/2006/relationships/image" Target="../media/image15.png"/><Relationship Id="rId12" Type="http://schemas.openxmlformats.org/officeDocument/2006/relationships/image" Target="../media/image16.png"/><Relationship Id="rId13" Type="http://schemas.openxmlformats.org/officeDocument/2006/relationships/image" Target="../media/image4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belle2.jp" TargetMode="External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16.png"/><Relationship Id="rId7" Type="http://schemas.openxmlformats.org/officeDocument/2006/relationships/image" Target="../media/image4.jpeg"/><Relationship Id="rId8" Type="http://schemas.openxmlformats.org/officeDocument/2006/relationships/image" Target="../media/image5.jpeg"/><Relationship Id="rId9" Type="http://schemas.openxmlformats.org/officeDocument/2006/relationships/image" Target="../media/image20.png"/><Relationship Id="rId10" Type="http://schemas.openxmlformats.org/officeDocument/2006/relationships/image" Target="../media/image21.png"/><Relationship Id="rId11" Type="http://schemas.openxmlformats.org/officeDocument/2006/relationships/image" Target="../media/image22.png"/><Relationship Id="rId12" Type="http://schemas.openxmlformats.org/officeDocument/2006/relationships/hyperlink" Target="http://belle2.org" TargetMode="Externa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gif"/><Relationship Id="rId3" Type="http://schemas.openxmlformats.org/officeDocument/2006/relationships/image" Target="../media/image23.png"/><Relationship Id="rId4" Type="http://schemas.openxmlformats.org/officeDocument/2006/relationships/hyperlink" Target="http://belle.kek.jp/b-lab/b-lab-english" TargetMode="External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9" Type="http://schemas.openxmlformats.org/officeDocument/2006/relationships/image" Target="../media/image28.png"/><Relationship Id="rId10" Type="http://schemas.openxmlformats.org/officeDocument/2006/relationships/image" Target="../media/image29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gif"/><Relationship Id="rId3" Type="http://schemas.openxmlformats.org/officeDocument/2006/relationships/image" Target="../media/image30.pn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9.jpeg"/><Relationship Id="rId7" Type="http://schemas.openxmlformats.org/officeDocument/2006/relationships/image" Target="../media/image10.jpeg"/><Relationship Id="rId8" Type="http://schemas.openxmlformats.org/officeDocument/2006/relationships/image" Target="../media/image11.jpeg"/><Relationship Id="rId9" Type="http://schemas.openxmlformats.org/officeDocument/2006/relationships/image" Target="../media/image12.jpeg"/><Relationship Id="rId10" Type="http://schemas.openxmlformats.org/officeDocument/2006/relationships/image" Target="../media/image13.jpeg"/><Relationship Id="rId11" Type="http://schemas.openxmlformats.org/officeDocument/2006/relationships/image" Target="../media/image35.png"/><Relationship Id="rId12" Type="http://schemas.openxmlformats.org/officeDocument/2006/relationships/image" Target="../media/image36.png"/><Relationship Id="rId13" Type="http://schemas.openxmlformats.org/officeDocument/2006/relationships/image" Target="../media/image14.jpeg"/><Relationship Id="rId14" Type="http://schemas.openxmlformats.org/officeDocument/2006/relationships/image" Target="../media/image15.jpeg"/><Relationship Id="rId15" Type="http://schemas.openxmlformats.org/officeDocument/2006/relationships/image" Target="../media/image16.jpeg"/><Relationship Id="rId16" Type="http://schemas.openxmlformats.org/officeDocument/2006/relationships/image" Target="../media/image17.jpeg"/><Relationship Id="rId17" Type="http://schemas.openxmlformats.org/officeDocument/2006/relationships/image" Target="../media/image18.jpe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png"/><Relationship Id="rId3" Type="http://schemas.openxmlformats.org/officeDocument/2006/relationships/image" Target="../media/image19.jpeg"/><Relationship Id="rId4" Type="http://schemas.openxmlformats.org/officeDocument/2006/relationships/video" Target="../media/media1.mp4"/><Relationship Id="rId5" Type="http://schemas.microsoft.com/office/2007/relationships/media" Target="../media/media1.mp4"/><Relationship Id="rId6" Type="http://schemas.openxmlformats.org/officeDocument/2006/relationships/image" Target="../media/image38.png"/><Relationship Id="rId7" Type="http://schemas.openxmlformats.org/officeDocument/2006/relationships/image" Target="../media/image20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title"/>
          </p:nvPr>
        </p:nvSpPr>
        <p:spPr>
          <a:xfrm>
            <a:off x="1270000" y="4056198"/>
            <a:ext cx="10464800" cy="2001492"/>
          </a:xfrm>
          <a:prstGeom prst="rect">
            <a:avLst/>
          </a:prstGeom>
        </p:spPr>
        <p:txBody>
          <a:bodyPr/>
          <a:lstStyle/>
          <a:p>
            <a:pPr defTabSz="379729">
              <a:defRPr sz="6500"/>
            </a:pPr>
            <a:r>
              <a:t>Outreach Activities in the </a:t>
            </a:r>
          </a:p>
          <a:p>
            <a:pPr defTabSz="379729">
              <a:defRPr sz="6500"/>
            </a:pPr>
            <a:r>
              <a:t>Belle II Collaboration</a:t>
            </a:r>
          </a:p>
        </p:txBody>
      </p:sp>
      <p:sp>
        <p:nvSpPr>
          <p:cNvPr id="120" name="Shape 120"/>
          <p:cNvSpPr/>
          <p:nvPr>
            <p:ph type="body" sz="half" idx="1"/>
          </p:nvPr>
        </p:nvSpPr>
        <p:spPr>
          <a:xfrm>
            <a:off x="1270000" y="6105649"/>
            <a:ext cx="10464800" cy="3091992"/>
          </a:xfrm>
          <a:prstGeom prst="rect">
            <a:avLst/>
          </a:prstGeom>
        </p:spPr>
        <p:txBody>
          <a:bodyPr/>
          <a:lstStyle/>
          <a:p>
            <a:pPr defTabSz="502412">
              <a:defRPr sz="4128"/>
            </a:pPr>
            <a:r>
              <a:t>Toru Iijima</a:t>
            </a:r>
          </a:p>
          <a:p>
            <a:pPr defTabSz="502412">
              <a:defRPr sz="2752"/>
            </a:pPr>
            <a:r>
              <a:rPr i="1"/>
              <a:t>Kobayashi-Maskawa Institute</a:t>
            </a:r>
            <a:endParaRPr i="1"/>
          </a:p>
          <a:p>
            <a:pPr defTabSz="502412">
              <a:defRPr sz="2752"/>
            </a:pPr>
            <a:r>
              <a:rPr i="1"/>
              <a:t>Nagoya University</a:t>
            </a:r>
            <a:endParaRPr i="1"/>
          </a:p>
          <a:p>
            <a:pPr defTabSz="502412">
              <a:defRPr sz="2752"/>
            </a:pPr>
            <a:endParaRPr i="1"/>
          </a:p>
          <a:p>
            <a:pPr defTabSz="502412">
              <a:defRPr sz="2752"/>
            </a:pPr>
            <a:r>
              <a:t>for the Belle II Collaboration</a:t>
            </a:r>
          </a:p>
          <a:p>
            <a:pPr defTabSz="502412">
              <a:defRPr sz="2752"/>
            </a:pPr>
            <a:endParaRPr i="1"/>
          </a:p>
          <a:p>
            <a:pPr defTabSz="502412">
              <a:defRPr sz="2752"/>
            </a:pPr>
            <a:r>
              <a:t>August 5, 2016</a:t>
            </a:r>
          </a:p>
        </p:txBody>
      </p:sp>
      <p:sp>
        <p:nvSpPr>
          <p:cNvPr id="121" name="Shape 121"/>
          <p:cNvSpPr/>
          <p:nvPr>
            <p:ph type="sldNum" sz="quarter" idx="2"/>
          </p:nvPr>
        </p:nvSpPr>
        <p:spPr>
          <a:xfrm>
            <a:off x="6363804" y="9245600"/>
            <a:ext cx="264492" cy="330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22" name="ICHEPLogo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4318" y="695175"/>
            <a:ext cx="4385875" cy="298995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image4.png" descr="belle2-logo.g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663996" y="6928611"/>
            <a:ext cx="2361834" cy="1922776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50800" dist="38100" dir="2700000">
              <a:srgbClr val="808080">
                <a:alpha val="42999"/>
              </a:srgbClr>
            </a:outerShdw>
          </a:effectLst>
        </p:spPr>
      </p:pic>
      <p:pic>
        <p:nvPicPr>
          <p:cNvPr id="124" name="KMI-Eng-1.png" descr="KMI-Eng-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84142" y="8073434"/>
            <a:ext cx="2616011" cy="137913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透明_縦_英2ｄ.png" descr="透明_縦_英2ｄ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10238" y="6540875"/>
            <a:ext cx="1763819" cy="1251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IMG_6924-filtered.jpeg"/>
          <p:cNvPicPr>
            <a:picLocks noChangeAspect="1"/>
          </p:cNvPicPr>
          <p:nvPr/>
        </p:nvPicPr>
        <p:blipFill>
          <a:blip r:embed="rId6">
            <a:extLst/>
          </a:blip>
          <a:srcRect l="9170" t="0" r="9170" b="21949"/>
          <a:stretch>
            <a:fillRect/>
          </a:stretch>
        </p:blipFill>
        <p:spPr>
          <a:xfrm>
            <a:off x="6713689" y="464740"/>
            <a:ext cx="5308811" cy="33827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8294" y="4399503"/>
            <a:ext cx="12508212" cy="5996584"/>
          </a:xfrm>
          <a:prstGeom prst="rect">
            <a:avLst/>
          </a:prstGeom>
          <a:ln w="12700">
            <a:miter lim="400000"/>
          </a:ln>
        </p:spPr>
      </p:pic>
      <p:sp>
        <p:nvSpPr>
          <p:cNvPr id="260" name="Shape 260"/>
          <p:cNvSpPr/>
          <p:nvPr>
            <p:ph type="title"/>
          </p:nvPr>
        </p:nvSpPr>
        <p:spPr>
          <a:xfrm>
            <a:off x="952500" y="4233"/>
            <a:ext cx="11099800" cy="1536783"/>
          </a:xfrm>
          <a:prstGeom prst="rect">
            <a:avLst/>
          </a:prstGeom>
        </p:spPr>
        <p:txBody>
          <a:bodyPr/>
          <a:lstStyle/>
          <a:p>
            <a:pPr/>
            <a:r>
              <a:t>Press release</a:t>
            </a:r>
          </a:p>
        </p:txBody>
      </p:sp>
      <p:sp>
        <p:nvSpPr>
          <p:cNvPr id="261" name="Shape 261"/>
          <p:cNvSpPr/>
          <p:nvPr>
            <p:ph type="body" sz="half" idx="1"/>
          </p:nvPr>
        </p:nvSpPr>
        <p:spPr>
          <a:xfrm>
            <a:off x="702733" y="1327150"/>
            <a:ext cx="11099801" cy="3842346"/>
          </a:xfrm>
          <a:prstGeom prst="rect">
            <a:avLst/>
          </a:prstGeom>
        </p:spPr>
        <p:txBody>
          <a:bodyPr anchor="t"/>
          <a:lstStyle/>
          <a:p>
            <a:pPr marL="0" indent="0">
              <a:spcBef>
                <a:spcPts val="1200"/>
              </a:spcBef>
              <a:buSzTx/>
              <a:buNone/>
              <a:defRPr sz="2800"/>
            </a:pPr>
            <a:r>
              <a:t>The 1st press release from the SuperKEKB/Belle II project: “First turns and successful storage of beams in the SuperKEKB electron and positron rings” (March 2, 2016)</a:t>
            </a:r>
          </a:p>
          <a:p>
            <a:pPr>
              <a:spcBef>
                <a:spcPts val="600"/>
              </a:spcBef>
              <a:defRPr sz="2800"/>
            </a:pPr>
            <a:r>
              <a:t>Original press release both in English and Japanese from KEK</a:t>
            </a:r>
          </a:p>
          <a:p>
            <a:pPr>
              <a:spcBef>
                <a:spcPts val="600"/>
              </a:spcBef>
              <a:defRPr sz="2800"/>
            </a:pPr>
            <a:r>
              <a:t>Press conference at KEK</a:t>
            </a:r>
          </a:p>
          <a:p>
            <a:pPr>
              <a:spcBef>
                <a:spcPts val="600"/>
              </a:spcBef>
              <a:defRPr sz="2800"/>
            </a:pPr>
            <a:r>
              <a:t>Followed by local press release in each country/region.</a:t>
            </a:r>
          </a:p>
        </p:txBody>
      </p:sp>
      <p:sp>
        <p:nvSpPr>
          <p:cNvPr id="262" name="Shape 26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63" name="スクリーンショット 2016-08-01 20.24.55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02470" y="6384374"/>
            <a:ext cx="1846781" cy="2026842"/>
          </a:xfrm>
          <a:prstGeom prst="rect">
            <a:avLst/>
          </a:prstGeom>
          <a:ln w="12700">
            <a:miter lim="400000"/>
          </a:ln>
        </p:spPr>
      </p:pic>
      <p:pic>
        <p:nvPicPr>
          <p:cNvPr id="264" name="IMG_1938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17017" y="4920982"/>
            <a:ext cx="1888978" cy="1416734"/>
          </a:xfrm>
          <a:prstGeom prst="rect">
            <a:avLst/>
          </a:prstGeom>
          <a:ln w="12700">
            <a:miter lim="400000"/>
          </a:ln>
        </p:spPr>
      </p:pic>
      <p:pic>
        <p:nvPicPr>
          <p:cNvPr id="265" name="IMG_1942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891115" y="4420735"/>
            <a:ext cx="1999995" cy="1333494"/>
          </a:xfrm>
          <a:prstGeom prst="rect">
            <a:avLst/>
          </a:prstGeom>
          <a:ln w="12700">
            <a:miter lim="400000"/>
          </a:ln>
        </p:spPr>
      </p:pic>
      <p:pic>
        <p:nvPicPr>
          <p:cNvPr id="266" name="スクリーンショット 2016-08-01 20.32.52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926617" y="7245411"/>
            <a:ext cx="1669779" cy="2251276"/>
          </a:xfrm>
          <a:prstGeom prst="rect">
            <a:avLst/>
          </a:prstGeom>
          <a:ln w="12700">
            <a:miter lim="400000"/>
          </a:ln>
        </p:spPr>
      </p:pic>
      <p:sp>
        <p:nvSpPr>
          <p:cNvPr id="267" name="Shape 267"/>
          <p:cNvSpPr/>
          <p:nvPr/>
        </p:nvSpPr>
        <p:spPr>
          <a:xfrm>
            <a:off x="5792248" y="5937250"/>
            <a:ext cx="801019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>
                <a:solidFill>
                  <a:srgbClr val="FF26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pPr/>
            <a:r>
              <a:t>KEK</a:t>
            </a:r>
          </a:p>
        </p:txBody>
      </p:sp>
      <p:grpSp>
        <p:nvGrpSpPr>
          <p:cNvPr id="272" name="Group 272"/>
          <p:cNvGrpSpPr/>
          <p:nvPr/>
        </p:nvGrpSpPr>
        <p:grpSpPr>
          <a:xfrm>
            <a:off x="3245775" y="4827132"/>
            <a:ext cx="2390656" cy="2625200"/>
            <a:chOff x="0" y="0"/>
            <a:chExt cx="2390654" cy="2625199"/>
          </a:xfrm>
        </p:grpSpPr>
        <p:pic>
          <p:nvPicPr>
            <p:cNvPr id="268" name="スクリーンショット 2016-08-01 20.40.15.png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0" y="598358"/>
              <a:ext cx="1593997" cy="20268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9" name="Shape 269"/>
            <p:cNvSpPr/>
            <p:nvPr/>
          </p:nvSpPr>
          <p:spPr>
            <a:xfrm>
              <a:off x="7526" y="0"/>
              <a:ext cx="900511" cy="520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800">
                  <a:solidFill>
                    <a:srgbClr val="FF2600"/>
                  </a:solidFill>
                  <a:latin typeface="Gill Sans SemiBold"/>
                  <a:ea typeface="Gill Sans SemiBold"/>
                  <a:cs typeface="Gill Sans SemiBold"/>
                  <a:sym typeface="Gill Sans SemiBold"/>
                </a:defRPr>
              </a:lvl1pPr>
            </a:lstStyle>
            <a:p>
              <a:pPr/>
              <a:r>
                <a:t>IHEP</a:t>
              </a:r>
            </a:p>
          </p:txBody>
        </p:sp>
        <p:pic>
          <p:nvPicPr>
            <p:cNvPr id="270" name=""/>
            <p:cNvPicPr>
              <a:picLocks noChangeAspect="0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 rot="13092750">
              <a:off x="1027238" y="1179837"/>
              <a:ext cx="1405006" cy="352235"/>
            </a:xfrm>
            <a:prstGeom prst="rect">
              <a:avLst/>
            </a:prstGeom>
            <a:effectLst/>
          </p:spPr>
        </p:pic>
      </p:grpSp>
      <p:grpSp>
        <p:nvGrpSpPr>
          <p:cNvPr id="277" name="Group 277"/>
          <p:cNvGrpSpPr/>
          <p:nvPr/>
        </p:nvGrpSpPr>
        <p:grpSpPr>
          <a:xfrm>
            <a:off x="569642" y="4276798"/>
            <a:ext cx="4915306" cy="2621554"/>
            <a:chOff x="0" y="0"/>
            <a:chExt cx="4915305" cy="2621553"/>
          </a:xfrm>
        </p:grpSpPr>
        <p:pic>
          <p:nvPicPr>
            <p:cNvPr id="273" name="スクリーンショット 2016-08-01 20.39.21.png"/>
            <p:cNvPicPr>
              <a:picLocks noChangeAspect="1"/>
            </p:cNvPicPr>
            <p:nvPr/>
          </p:nvPicPr>
          <p:blipFill>
            <a:blip r:embed="rId9">
              <a:extLst/>
            </a:blip>
            <a:srcRect l="22791" t="0" r="0" b="0"/>
            <a:stretch>
              <a:fillRect/>
            </a:stretch>
          </p:blipFill>
          <p:spPr>
            <a:xfrm>
              <a:off x="434322" y="319803"/>
              <a:ext cx="1846768" cy="18152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74" name="Shape 274"/>
            <p:cNvSpPr/>
            <p:nvPr/>
          </p:nvSpPr>
          <p:spPr>
            <a:xfrm>
              <a:off x="0" y="0"/>
              <a:ext cx="1001564" cy="520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800">
                  <a:solidFill>
                    <a:srgbClr val="FF2600"/>
                  </a:solidFill>
                  <a:latin typeface="Gill Sans SemiBold"/>
                  <a:ea typeface="Gill Sans SemiBold"/>
                  <a:cs typeface="Gill Sans SemiBold"/>
                  <a:sym typeface="Gill Sans SemiBold"/>
                </a:defRPr>
              </a:lvl1pPr>
            </a:lstStyle>
            <a:p>
              <a:pPr/>
              <a:r>
                <a:t>DESY</a:t>
              </a:r>
            </a:p>
          </p:txBody>
        </p:sp>
        <p:pic>
          <p:nvPicPr>
            <p:cNvPr id="275" name=""/>
            <p:cNvPicPr>
              <a:picLocks noChangeAspect="0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 rot="11755991">
              <a:off x="1292897" y="1775909"/>
              <a:ext cx="3644060" cy="352234"/>
            </a:xfrm>
            <a:prstGeom prst="rect">
              <a:avLst/>
            </a:prstGeom>
            <a:effectLst/>
          </p:spPr>
        </p:pic>
      </p:grpSp>
      <p:grpSp>
        <p:nvGrpSpPr>
          <p:cNvPr id="282" name="Group 282"/>
          <p:cNvGrpSpPr/>
          <p:nvPr/>
        </p:nvGrpSpPr>
        <p:grpSpPr>
          <a:xfrm>
            <a:off x="726250" y="6706731"/>
            <a:ext cx="4914016" cy="2076993"/>
            <a:chOff x="0" y="0"/>
            <a:chExt cx="4914014" cy="2076992"/>
          </a:xfrm>
        </p:grpSpPr>
        <p:pic>
          <p:nvPicPr>
            <p:cNvPr id="278" name="スクリーンショット 2016-08-01 20.38.23.png"/>
            <p:cNvPicPr>
              <a:picLocks noChangeAspect="1"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198801" y="540209"/>
              <a:ext cx="1581574" cy="15367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79" name="Shape 279"/>
            <p:cNvSpPr/>
            <p:nvPr/>
          </p:nvSpPr>
          <p:spPr>
            <a:xfrm>
              <a:off x="0" y="0"/>
              <a:ext cx="976214" cy="520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800">
                  <a:solidFill>
                    <a:srgbClr val="FF2600"/>
                  </a:solidFill>
                  <a:latin typeface="Gill Sans SemiBold"/>
                  <a:ea typeface="Gill Sans SemiBold"/>
                  <a:cs typeface="Gill Sans SemiBold"/>
                  <a:sym typeface="Gill Sans SemiBold"/>
                </a:defRPr>
              </a:lvl1pPr>
            </a:lstStyle>
            <a:p>
              <a:pPr/>
              <a:r>
                <a:t>INFN</a:t>
              </a:r>
            </a:p>
          </p:txBody>
        </p:sp>
        <p:pic>
          <p:nvPicPr>
            <p:cNvPr id="280" name=""/>
            <p:cNvPicPr>
              <a:picLocks noChangeAspect="0"/>
            </p:cNvPicPr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 rot="9892671">
              <a:off x="1666331" y="615745"/>
              <a:ext cx="3258151" cy="352235"/>
            </a:xfrm>
            <a:prstGeom prst="rect">
              <a:avLst/>
            </a:prstGeom>
            <a:effectLst/>
          </p:spPr>
        </p:pic>
      </p:grpSp>
      <p:grpSp>
        <p:nvGrpSpPr>
          <p:cNvPr id="292" name="Group 292"/>
          <p:cNvGrpSpPr/>
          <p:nvPr/>
        </p:nvGrpSpPr>
        <p:grpSpPr>
          <a:xfrm>
            <a:off x="4754711" y="4616450"/>
            <a:ext cx="8112100" cy="4648886"/>
            <a:chOff x="-175688" y="0"/>
            <a:chExt cx="8112099" cy="4648885"/>
          </a:xfrm>
        </p:grpSpPr>
        <p:pic>
          <p:nvPicPr>
            <p:cNvPr id="283" name="スクリーンショット 2016-08-01 20.40.55.png"/>
            <p:cNvPicPr>
              <a:picLocks noChangeAspect="1"/>
            </p:cNvPicPr>
            <p:nvPr/>
          </p:nvPicPr>
          <p:blipFill>
            <a:blip r:embed="rId13">
              <a:extLst/>
            </a:blip>
            <a:stretch>
              <a:fillRect/>
            </a:stretch>
          </p:blipFill>
          <p:spPr>
            <a:xfrm>
              <a:off x="4878438" y="587362"/>
              <a:ext cx="2182384" cy="19875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4" name="Shape 284"/>
            <p:cNvSpPr/>
            <p:nvPr/>
          </p:nvSpPr>
          <p:spPr>
            <a:xfrm>
              <a:off x="4621734" y="0"/>
              <a:ext cx="1087513" cy="520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800">
                  <a:solidFill>
                    <a:srgbClr val="FF2600"/>
                  </a:solidFill>
                  <a:latin typeface="Gill Sans SemiBold"/>
                  <a:ea typeface="Gill Sans SemiBold"/>
                  <a:cs typeface="Gill Sans SemiBold"/>
                  <a:sym typeface="Gill Sans SemiBold"/>
                </a:defRPr>
              </a:lvl1pPr>
            </a:lstStyle>
            <a:p>
              <a:pPr/>
              <a:r>
                <a:t>PNNL</a:t>
              </a:r>
            </a:p>
          </p:txBody>
        </p:sp>
        <p:sp>
          <p:nvSpPr>
            <p:cNvPr id="285" name="Shape 285"/>
            <p:cNvSpPr/>
            <p:nvPr/>
          </p:nvSpPr>
          <p:spPr>
            <a:xfrm>
              <a:off x="5350604" y="3005299"/>
              <a:ext cx="2585807" cy="149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defRPr sz="4800">
                  <a:solidFill>
                    <a:srgbClr val="FF2600"/>
                  </a:solidFill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/>
              <a:r>
                <a:t>at more institutes</a:t>
              </a:r>
            </a:p>
          </p:txBody>
        </p:sp>
        <p:pic>
          <p:nvPicPr>
            <p:cNvPr id="286" name=""/>
            <p:cNvPicPr>
              <a:picLocks noChangeAspect="0"/>
            </p:cNvPicPr>
            <p:nvPr/>
          </p:nvPicPr>
          <p:blipFill>
            <a:blip r:embed="rId14">
              <a:extLst/>
            </a:blip>
            <a:stretch>
              <a:fillRect/>
            </a:stretch>
          </p:blipFill>
          <p:spPr>
            <a:xfrm rot="20077249">
              <a:off x="2826660" y="1658678"/>
              <a:ext cx="1883248" cy="352235"/>
            </a:xfrm>
            <a:prstGeom prst="rect">
              <a:avLst/>
            </a:prstGeom>
            <a:effectLst/>
          </p:spPr>
        </p:pic>
        <p:pic>
          <p:nvPicPr>
            <p:cNvPr id="288" name=""/>
            <p:cNvPicPr>
              <a:picLocks noChangeAspect="0"/>
            </p:cNvPicPr>
            <p:nvPr/>
          </p:nvPicPr>
          <p:blipFill>
            <a:blip r:embed="rId15">
              <a:extLst/>
            </a:blip>
            <a:stretch>
              <a:fillRect/>
            </a:stretch>
          </p:blipFill>
          <p:spPr>
            <a:xfrm rot="1834955">
              <a:off x="2764020" y="2735917"/>
              <a:ext cx="2222667" cy="352235"/>
            </a:xfrm>
            <a:prstGeom prst="rect">
              <a:avLst/>
            </a:prstGeom>
            <a:effectLst/>
          </p:spPr>
        </p:pic>
        <p:pic>
          <p:nvPicPr>
            <p:cNvPr id="290" name=""/>
            <p:cNvPicPr>
              <a:picLocks noChangeAspect="0"/>
            </p:cNvPicPr>
            <p:nvPr/>
          </p:nvPicPr>
          <p:blipFill>
            <a:blip r:embed="rId16">
              <a:extLst/>
            </a:blip>
            <a:stretch>
              <a:fillRect/>
            </a:stretch>
          </p:blipFill>
          <p:spPr>
            <a:xfrm rot="6882709">
              <a:off x="-517414" y="3615964"/>
              <a:ext cx="1724263" cy="352234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2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7" dur="1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ID="9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2"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7" grpId="2"/>
      <p:bldP build="whole" bldLvl="1" animBg="1" rev="0" advAuto="0" spid="282" grpId="3"/>
      <p:bldP build="whole" bldLvl="1" animBg="1" rev="0" advAuto="0" spid="292" grpId="4"/>
      <p:bldP build="whole" bldLvl="1" animBg="1" rev="0" advAuto="0" spid="27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14.jpg"/>
          <p:cNvPicPr>
            <a:picLocks noChangeAspect="1"/>
          </p:cNvPicPr>
          <p:nvPr/>
        </p:nvPicPr>
        <p:blipFill>
          <a:blip r:embed="rId2">
            <a:extLst/>
          </a:blip>
          <a:srcRect l="0" t="5500" r="0" b="5500"/>
          <a:stretch>
            <a:fillRect/>
          </a:stretch>
        </p:blipFill>
        <p:spPr>
          <a:xfrm>
            <a:off x="7061636" y="4732667"/>
            <a:ext cx="5288898" cy="3200815"/>
          </a:xfrm>
          <a:prstGeom prst="rect">
            <a:avLst/>
          </a:prstGeom>
          <a:ln w="12700">
            <a:miter lim="400000"/>
          </a:ln>
        </p:spPr>
      </p:pic>
      <p:sp>
        <p:nvSpPr>
          <p:cNvPr id="295" name="Shape 295"/>
          <p:cNvSpPr/>
          <p:nvPr>
            <p:ph type="title"/>
          </p:nvPr>
        </p:nvSpPr>
        <p:spPr>
          <a:xfrm>
            <a:off x="952500" y="76200"/>
            <a:ext cx="11099800" cy="1753692"/>
          </a:xfrm>
          <a:prstGeom prst="rect">
            <a:avLst/>
          </a:prstGeom>
        </p:spPr>
        <p:txBody>
          <a:bodyPr/>
          <a:lstStyle/>
          <a:p>
            <a:pPr/>
            <a:r>
              <a:t>Summary</a:t>
            </a:r>
          </a:p>
        </p:txBody>
      </p:sp>
      <p:sp>
        <p:nvSpPr>
          <p:cNvPr id="296" name="Shape 296"/>
          <p:cNvSpPr/>
          <p:nvPr>
            <p:ph type="body" sz="half" idx="1"/>
          </p:nvPr>
        </p:nvSpPr>
        <p:spPr>
          <a:xfrm>
            <a:off x="833966" y="1733550"/>
            <a:ext cx="11099801" cy="3136173"/>
          </a:xfrm>
          <a:prstGeom prst="rect">
            <a:avLst/>
          </a:prstGeom>
        </p:spPr>
        <p:txBody>
          <a:bodyPr anchor="t"/>
          <a:lstStyle/>
          <a:p>
            <a:pPr>
              <a:spcBef>
                <a:spcPts val="1200"/>
              </a:spcBef>
              <a:buSzPct val="150000"/>
            </a:pPr>
            <a:r>
              <a:t>Belle II experiment is coming up !</a:t>
            </a:r>
          </a:p>
          <a:p>
            <a:pPr>
              <a:spcBef>
                <a:spcPts val="1200"/>
              </a:spcBef>
              <a:buSzPct val="150000"/>
            </a:pPr>
            <a:r>
              <a:t>Belle II is ramping up outreach and educational activities to appeal to the international particle physics project.</a:t>
            </a:r>
          </a:p>
          <a:p>
            <a:pPr>
              <a:spcBef>
                <a:spcPts val="1200"/>
              </a:spcBef>
              <a:buSzPct val="150000"/>
            </a:pPr>
            <a:r>
              <a:t>We are happy to share information and expertise for outreach and education.</a:t>
            </a:r>
          </a:p>
        </p:txBody>
      </p:sp>
      <p:sp>
        <p:nvSpPr>
          <p:cNvPr id="297" name="Shape 29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98" name="Shape 298"/>
          <p:cNvSpPr/>
          <p:nvPr/>
        </p:nvSpPr>
        <p:spPr>
          <a:xfrm>
            <a:off x="351217" y="5323654"/>
            <a:ext cx="5169819" cy="660401"/>
          </a:xfrm>
          <a:prstGeom prst="rect">
            <a:avLst/>
          </a:prstGeom>
          <a:ln w="12700">
            <a:solidFill>
              <a:srgbClr val="0433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i="1">
                <a:solidFill>
                  <a:srgbClr val="0433FF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pPr/>
            <a:r>
              <a:t>Coming events (milestones)</a:t>
            </a:r>
          </a:p>
        </p:txBody>
      </p:sp>
      <p:sp>
        <p:nvSpPr>
          <p:cNvPr id="299" name="Shape 299"/>
          <p:cNvSpPr/>
          <p:nvPr/>
        </p:nvSpPr>
        <p:spPr>
          <a:xfrm>
            <a:off x="7061636" y="6544733"/>
            <a:ext cx="2109338" cy="1"/>
          </a:xfrm>
          <a:prstGeom prst="line">
            <a:avLst/>
          </a:prstGeom>
          <a:ln w="254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300" name="Shape 300"/>
          <p:cNvSpPr/>
          <p:nvPr/>
        </p:nvSpPr>
        <p:spPr>
          <a:xfrm flipV="1">
            <a:off x="2616200" y="6548090"/>
            <a:ext cx="1" cy="2565828"/>
          </a:xfrm>
          <a:prstGeom prst="line">
            <a:avLst/>
          </a:prstGeom>
          <a:ln w="38100" cap="rnd">
            <a:solidFill>
              <a:srgbClr val="000000"/>
            </a:solidFill>
            <a:custDash>
              <a:ds d="1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301" name="Shape 301"/>
          <p:cNvSpPr/>
          <p:nvPr/>
        </p:nvSpPr>
        <p:spPr>
          <a:xfrm flipV="1">
            <a:off x="5249333" y="6548090"/>
            <a:ext cx="1" cy="2565828"/>
          </a:xfrm>
          <a:prstGeom prst="line">
            <a:avLst/>
          </a:prstGeom>
          <a:ln w="38100" cap="rnd">
            <a:solidFill>
              <a:srgbClr val="000000"/>
            </a:solidFill>
            <a:custDash>
              <a:ds d="1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302" name="Shape 302"/>
          <p:cNvSpPr/>
          <p:nvPr/>
        </p:nvSpPr>
        <p:spPr>
          <a:xfrm flipV="1">
            <a:off x="7882467" y="6548091"/>
            <a:ext cx="1" cy="1074361"/>
          </a:xfrm>
          <a:prstGeom prst="line">
            <a:avLst/>
          </a:prstGeom>
          <a:ln w="38100" cap="rnd">
            <a:solidFill>
              <a:srgbClr val="FFFFFF"/>
            </a:solidFill>
            <a:custDash>
              <a:ds d="1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303" name="Shape 303"/>
          <p:cNvSpPr/>
          <p:nvPr/>
        </p:nvSpPr>
        <p:spPr>
          <a:xfrm>
            <a:off x="1391090" y="6079066"/>
            <a:ext cx="8255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2016</a:t>
            </a:r>
          </a:p>
        </p:txBody>
      </p:sp>
      <p:sp>
        <p:nvSpPr>
          <p:cNvPr id="304" name="Shape 304"/>
          <p:cNvSpPr/>
          <p:nvPr/>
        </p:nvSpPr>
        <p:spPr>
          <a:xfrm>
            <a:off x="3520016" y="6079066"/>
            <a:ext cx="8255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2017</a:t>
            </a:r>
          </a:p>
        </p:txBody>
      </p:sp>
      <p:sp>
        <p:nvSpPr>
          <p:cNvPr id="305" name="Shape 305"/>
          <p:cNvSpPr/>
          <p:nvPr/>
        </p:nvSpPr>
        <p:spPr>
          <a:xfrm>
            <a:off x="6013450" y="6079066"/>
            <a:ext cx="8255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306" name="Shape 306"/>
          <p:cNvSpPr/>
          <p:nvPr/>
        </p:nvSpPr>
        <p:spPr>
          <a:xfrm>
            <a:off x="473670" y="6636477"/>
            <a:ext cx="158412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i="1" sz="2400">
                <a:solidFill>
                  <a:srgbClr val="0433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Belle II roll-in</a:t>
            </a:r>
          </a:p>
        </p:txBody>
      </p:sp>
      <p:sp>
        <p:nvSpPr>
          <p:cNvPr id="307" name="Shape 307"/>
          <p:cNvSpPr/>
          <p:nvPr/>
        </p:nvSpPr>
        <p:spPr>
          <a:xfrm>
            <a:off x="844345" y="7124461"/>
            <a:ext cx="171643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i="1" sz="2400">
                <a:solidFill>
                  <a:srgbClr val="0433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Global CR run</a:t>
            </a:r>
          </a:p>
        </p:txBody>
      </p:sp>
      <p:sp>
        <p:nvSpPr>
          <p:cNvPr id="308" name="Shape 308"/>
          <p:cNvSpPr/>
          <p:nvPr/>
        </p:nvSpPr>
        <p:spPr>
          <a:xfrm>
            <a:off x="1997157" y="7602404"/>
            <a:ext cx="254585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i="1" sz="2400">
                <a:solidFill>
                  <a:srgbClr val="0433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Fist collision (phase2)</a:t>
            </a:r>
          </a:p>
        </p:txBody>
      </p:sp>
      <p:sp>
        <p:nvSpPr>
          <p:cNvPr id="309" name="Shape 309"/>
          <p:cNvSpPr/>
          <p:nvPr/>
        </p:nvSpPr>
        <p:spPr>
          <a:xfrm>
            <a:off x="5074211" y="8523154"/>
            <a:ext cx="2188370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i="1" sz="2400">
                <a:solidFill>
                  <a:srgbClr val="0433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Start physics run </a:t>
            </a:r>
          </a:p>
          <a:p>
            <a:pPr algn="l">
              <a:defRPr i="1" sz="2400">
                <a:solidFill>
                  <a:srgbClr val="0433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(phase3)</a:t>
            </a:r>
          </a:p>
        </p:txBody>
      </p:sp>
      <p:sp>
        <p:nvSpPr>
          <p:cNvPr id="310" name="Shape 310"/>
          <p:cNvSpPr/>
          <p:nvPr/>
        </p:nvSpPr>
        <p:spPr>
          <a:xfrm>
            <a:off x="4175240" y="8090388"/>
            <a:ext cx="197450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i="1" sz="2400">
                <a:solidFill>
                  <a:srgbClr val="0433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VXD installation</a:t>
            </a:r>
          </a:p>
        </p:txBody>
      </p:sp>
      <p:sp>
        <p:nvSpPr>
          <p:cNvPr id="311" name="Shape 311"/>
          <p:cNvSpPr/>
          <p:nvPr/>
        </p:nvSpPr>
        <p:spPr>
          <a:xfrm>
            <a:off x="8506883" y="6079066"/>
            <a:ext cx="8255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2019</a:t>
            </a:r>
          </a:p>
        </p:txBody>
      </p:sp>
      <p:sp>
        <p:nvSpPr>
          <p:cNvPr id="312" name="Shape 312"/>
          <p:cNvSpPr/>
          <p:nvPr/>
        </p:nvSpPr>
        <p:spPr>
          <a:xfrm>
            <a:off x="2283956" y="6734571"/>
            <a:ext cx="261013" cy="261013"/>
          </a:xfrm>
          <a:prstGeom prst="ellipse">
            <a:avLst/>
          </a:prstGeom>
          <a:solidFill>
            <a:schemeClr val="accent4">
              <a:hueOff val="384618"/>
              <a:satOff val="3869"/>
              <a:lumOff val="5802"/>
            </a:schemeClr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313" name="Shape 313"/>
          <p:cNvSpPr/>
          <p:nvPr/>
        </p:nvSpPr>
        <p:spPr>
          <a:xfrm>
            <a:off x="2779256" y="7222555"/>
            <a:ext cx="261013" cy="261013"/>
          </a:xfrm>
          <a:prstGeom prst="ellipse">
            <a:avLst/>
          </a:prstGeom>
          <a:solidFill>
            <a:schemeClr val="accent4">
              <a:hueOff val="384618"/>
              <a:satOff val="3869"/>
              <a:lumOff val="5802"/>
            </a:schemeClr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314" name="Shape 314"/>
          <p:cNvSpPr/>
          <p:nvPr/>
        </p:nvSpPr>
        <p:spPr>
          <a:xfrm>
            <a:off x="4747755" y="7700498"/>
            <a:ext cx="261013" cy="261013"/>
          </a:xfrm>
          <a:prstGeom prst="ellipse">
            <a:avLst/>
          </a:prstGeom>
          <a:solidFill>
            <a:schemeClr val="accent4">
              <a:hueOff val="384618"/>
              <a:satOff val="3869"/>
              <a:lumOff val="5802"/>
            </a:schemeClr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315" name="Shape 315"/>
          <p:cNvSpPr/>
          <p:nvPr/>
        </p:nvSpPr>
        <p:spPr>
          <a:xfrm>
            <a:off x="6295694" y="8188482"/>
            <a:ext cx="261012" cy="261013"/>
          </a:xfrm>
          <a:prstGeom prst="ellipse">
            <a:avLst/>
          </a:prstGeom>
          <a:solidFill>
            <a:schemeClr val="accent4">
              <a:hueOff val="384618"/>
              <a:satOff val="3869"/>
              <a:lumOff val="5802"/>
            </a:schemeClr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316" name="Shape 316"/>
          <p:cNvSpPr/>
          <p:nvPr/>
        </p:nvSpPr>
        <p:spPr>
          <a:xfrm>
            <a:off x="7311694" y="8632982"/>
            <a:ext cx="261012" cy="261013"/>
          </a:xfrm>
          <a:prstGeom prst="ellipse">
            <a:avLst/>
          </a:prstGeom>
          <a:solidFill>
            <a:schemeClr val="accent4">
              <a:hueOff val="384618"/>
              <a:satOff val="3869"/>
              <a:lumOff val="5802"/>
            </a:schemeClr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317" name="Shape 317"/>
          <p:cNvSpPr/>
          <p:nvPr/>
        </p:nvSpPr>
        <p:spPr>
          <a:xfrm flipV="1">
            <a:off x="7882467" y="7721005"/>
            <a:ext cx="1" cy="1481813"/>
          </a:xfrm>
          <a:prstGeom prst="line">
            <a:avLst/>
          </a:prstGeom>
          <a:ln w="38100" cap="rnd">
            <a:solidFill>
              <a:srgbClr val="000000"/>
            </a:solidFill>
            <a:custDash>
              <a:ds d="1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318" name="Shape 318"/>
          <p:cNvSpPr/>
          <p:nvPr/>
        </p:nvSpPr>
        <p:spPr>
          <a:xfrm>
            <a:off x="999066" y="6544733"/>
            <a:ext cx="604786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319" name="Shape 319"/>
          <p:cNvSpPr/>
          <p:nvPr/>
        </p:nvSpPr>
        <p:spPr>
          <a:xfrm>
            <a:off x="7335083" y="4183922"/>
            <a:ext cx="4741863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z="3200">
                <a:solidFill>
                  <a:srgbClr val="9437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Belle II is gaining momentum !</a:t>
            </a:r>
          </a:p>
        </p:txBody>
      </p:sp>
      <p:sp>
        <p:nvSpPr>
          <p:cNvPr id="320" name="Shape 320"/>
          <p:cNvSpPr/>
          <p:nvPr/>
        </p:nvSpPr>
        <p:spPr>
          <a:xfrm>
            <a:off x="8282076" y="8180254"/>
            <a:ext cx="4269285" cy="149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i="1" sz="4800">
                <a:solidFill>
                  <a:srgbClr val="FF26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Stay Tuned for </a:t>
            </a:r>
          </a:p>
          <a:p>
            <a:pPr>
              <a:defRPr i="1" sz="4800">
                <a:solidFill>
                  <a:srgbClr val="FF26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Belle II Outreach !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/>
          <p:nvPr>
            <p:ph type="title"/>
          </p:nvPr>
        </p:nvSpPr>
        <p:spPr>
          <a:xfrm>
            <a:off x="698500" y="1155700"/>
            <a:ext cx="5334000" cy="3987800"/>
          </a:xfrm>
          <a:prstGeom prst="rect">
            <a:avLst/>
          </a:prstGeom>
        </p:spPr>
        <p:txBody>
          <a:bodyPr/>
          <a:lstStyle>
            <a:lvl1pPr>
              <a:defRPr sz="50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Backup Slides</a:t>
            </a:r>
          </a:p>
        </p:txBody>
      </p:sp>
      <p:pic>
        <p:nvPicPr>
          <p:cNvPr id="323" name="Entry8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04843" y="1487312"/>
            <a:ext cx="4756384" cy="71345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Belle2CollaborationMa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94203" y="6829619"/>
            <a:ext cx="5235278" cy="2095795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Shape 129"/>
          <p:cNvSpPr/>
          <p:nvPr>
            <p:ph type="title"/>
          </p:nvPr>
        </p:nvSpPr>
        <p:spPr>
          <a:xfrm>
            <a:off x="952500" y="-12700"/>
            <a:ext cx="11099800" cy="1762721"/>
          </a:xfrm>
          <a:prstGeom prst="rect">
            <a:avLst/>
          </a:prstGeom>
        </p:spPr>
        <p:txBody>
          <a:bodyPr/>
          <a:lstStyle/>
          <a:p>
            <a:pPr/>
            <a:r>
              <a:t>SuperKEKB/Belle II</a:t>
            </a:r>
          </a:p>
        </p:txBody>
      </p:sp>
      <p:sp>
        <p:nvSpPr>
          <p:cNvPr id="130" name="Shape 130"/>
          <p:cNvSpPr/>
          <p:nvPr>
            <p:ph type="body" sz="half" idx="1"/>
          </p:nvPr>
        </p:nvSpPr>
        <p:spPr>
          <a:xfrm>
            <a:off x="153789" y="1608666"/>
            <a:ext cx="9000167" cy="531238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/>
          <a:p>
            <a:pPr marL="889000" indent="-571500">
              <a:spcBef>
                <a:spcPts val="600"/>
              </a:spcBef>
              <a:buSzPct val="150000"/>
              <a:defRPr sz="3200"/>
            </a:pPr>
            <a:r>
              <a:t>New intensity frontier facility at KEK</a:t>
            </a:r>
          </a:p>
          <a:p>
            <a:pPr lvl="1" marL="1333500" indent="-571500">
              <a:spcBef>
                <a:spcPts val="600"/>
              </a:spcBef>
              <a:buSzPct val="100000"/>
              <a:buChar char="-"/>
              <a:tabLst>
                <a:tab pos="4203700" algn="l"/>
              </a:tabLst>
              <a:defRPr sz="3200"/>
            </a:pPr>
            <a:r>
              <a:t>Target luminosity ;</a:t>
            </a:r>
            <a:r>
              <a:rPr>
                <a:uFill>
                  <a:solidFill>
                    <a:srgbClr val="FF2600"/>
                  </a:solidFill>
                </a:uFill>
              </a:rPr>
              <a:t>	</a:t>
            </a:r>
            <a:r>
              <a:rPr>
                <a:uFill>
                  <a:solidFill>
                    <a:srgbClr val="00FDFF"/>
                  </a:solidFill>
                </a:uFill>
              </a:rPr>
              <a:t>L</a:t>
            </a:r>
            <a:r>
              <a:rPr baseline="-24406">
                <a:uFill>
                  <a:solidFill>
                    <a:srgbClr val="00FDFF"/>
                  </a:solidFill>
                </a:uFill>
              </a:rPr>
              <a:t>peak</a:t>
            </a:r>
            <a:r>
              <a:rPr>
                <a:uFill>
                  <a:solidFill>
                    <a:srgbClr val="00FDFF"/>
                  </a:solidFill>
                </a:uFill>
              </a:rPr>
              <a:t> = 8 x 10</a:t>
            </a:r>
            <a:r>
              <a:rPr baseline="30062">
                <a:uFill>
                  <a:solidFill>
                    <a:srgbClr val="00FDFF"/>
                  </a:solidFill>
                </a:uFill>
              </a:rPr>
              <a:t>35</a:t>
            </a:r>
            <a:r>
              <a:rPr>
                <a:uFill>
                  <a:solidFill>
                    <a:srgbClr val="00FDFF"/>
                  </a:solidFill>
                </a:uFill>
              </a:rPr>
              <a:t>cm</a:t>
            </a:r>
            <a:r>
              <a:rPr baseline="30062">
                <a:uFill>
                  <a:solidFill>
                    <a:srgbClr val="00FDFF"/>
                  </a:solidFill>
                </a:uFill>
              </a:rPr>
              <a:t>-2</a:t>
            </a:r>
            <a:r>
              <a:rPr>
                <a:uFill>
                  <a:solidFill>
                    <a:srgbClr val="00FDFF"/>
                  </a:solidFill>
                </a:uFill>
              </a:rPr>
              <a:t>s</a:t>
            </a:r>
            <a:r>
              <a:rPr baseline="30062">
                <a:uFill>
                  <a:solidFill>
                    <a:srgbClr val="00FDFF"/>
                  </a:solidFill>
                </a:uFill>
              </a:rPr>
              <a:t>-1</a:t>
            </a:r>
          </a:p>
          <a:p>
            <a:pPr lvl="6" marL="834897" indent="2236875">
              <a:spcBef>
                <a:spcPts val="600"/>
              </a:spcBef>
              <a:buClr>
                <a:srgbClr val="00FDFF"/>
              </a:buClr>
              <a:buSzTx/>
              <a:buNone/>
              <a:tabLst>
                <a:tab pos="4203700" algn="l"/>
              </a:tabLst>
              <a:defRPr sz="3200"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uFill>
                  <a:solidFill>
                    <a:srgbClr val="00FDFF"/>
                  </a:solidFill>
                </a:uFill>
              </a:rPr>
              <a:t>	    L</a:t>
            </a:r>
            <a:r>
              <a:rPr baseline="-24406">
                <a:uFill>
                  <a:solidFill>
                    <a:srgbClr val="00FDFF"/>
                  </a:solidFill>
                </a:uFill>
              </a:rPr>
              <a:t>int</a:t>
            </a:r>
            <a:r>
              <a:rPr>
                <a:uFill>
                  <a:solidFill>
                    <a:srgbClr val="00FDFF"/>
                  </a:solidFill>
                </a:uFill>
              </a:rPr>
              <a:t> &gt; 50 ab</a:t>
            </a:r>
            <a:r>
              <a:rPr baseline="30062">
                <a:uFill>
                  <a:solidFill>
                    <a:srgbClr val="00FDFF"/>
                  </a:solidFill>
                </a:uFill>
              </a:rPr>
              <a:t>-1</a:t>
            </a:r>
            <a:endParaRPr baseline="30062">
              <a:uFill>
                <a:solidFill>
                  <a:srgbClr val="00FDFF"/>
                </a:solidFill>
              </a:uFill>
            </a:endParaRPr>
          </a:p>
          <a:p>
            <a:pPr lvl="6" marL="834897" indent="-569823">
              <a:spcBef>
                <a:spcPts val="600"/>
              </a:spcBef>
              <a:buClr>
                <a:srgbClr val="00FDFF"/>
              </a:buClr>
              <a:buSzTx/>
              <a:buNone/>
              <a:tabLst>
                <a:tab pos="4203700" algn="l"/>
              </a:tabLst>
              <a:defRPr sz="3200">
                <a:latin typeface="Gill Sans"/>
                <a:ea typeface="Gill Sans"/>
                <a:cs typeface="Gill Sans"/>
                <a:sym typeface="Gill Sans"/>
              </a:defRPr>
            </a:pPr>
            <a:r>
              <a:rPr baseline="30062">
                <a:uFill>
                  <a:solidFill>
                    <a:srgbClr val="00FDFF"/>
                  </a:solidFill>
                </a:uFill>
              </a:rPr>
              <a:t>              </a:t>
            </a:r>
            <a:r>
              <a:t>⇒ ~10</a:t>
            </a:r>
            <a:r>
              <a:rPr baseline="30062"/>
              <a:t>10</a:t>
            </a:r>
            <a:r>
              <a:t> </a:t>
            </a:r>
            <a:r>
              <a:rPr i="1"/>
              <a:t>BB</a:t>
            </a:r>
            <a:r>
              <a:t>, τ</a:t>
            </a:r>
            <a:r>
              <a:rPr baseline="30062"/>
              <a:t>+</a:t>
            </a:r>
            <a:r>
              <a:t>τ</a:t>
            </a:r>
            <a:r>
              <a:rPr baseline="30062"/>
              <a:t>-</a:t>
            </a:r>
            <a:r>
              <a:t> and charms per year ! </a:t>
            </a:r>
          </a:p>
          <a:p>
            <a:pPr marL="494148" indent="-228600">
              <a:spcBef>
                <a:spcPts val="600"/>
              </a:spcBef>
              <a:buSzPct val="150000"/>
              <a:defRPr sz="3200"/>
            </a:pPr>
            <a:r>
              <a:t>   Will start collision w/o vertex detector in 2017, w/ full detector in 2018, to find</a:t>
            </a:r>
          </a:p>
          <a:p>
            <a:pPr lvl="1" marL="1154310">
              <a:spcBef>
                <a:spcPts val="600"/>
              </a:spcBef>
              <a:buSzPct val="100000"/>
              <a:buChar char="-"/>
              <a:defRPr sz="3200"/>
            </a:pPr>
            <a:r>
              <a:t>New Physics in decays of heavy flavor particles</a:t>
            </a:r>
          </a:p>
          <a:p>
            <a:pPr lvl="1" marL="1154310">
              <a:spcBef>
                <a:spcPts val="600"/>
              </a:spcBef>
              <a:buSzPct val="100000"/>
              <a:buChar char="-"/>
              <a:defRPr sz="3200"/>
            </a:pPr>
            <a:r>
              <a:t>New exotic states (X, Y, Z, …)</a:t>
            </a:r>
          </a:p>
          <a:p>
            <a:pPr lvl="1" marL="1154310">
              <a:spcBef>
                <a:spcPts val="600"/>
              </a:spcBef>
              <a:buSzPct val="100000"/>
              <a:buChar char="-"/>
              <a:defRPr sz="3200"/>
            </a:pPr>
            <a:r>
              <a:t>and more !</a:t>
            </a:r>
          </a:p>
        </p:txBody>
      </p:sp>
      <p:sp>
        <p:nvSpPr>
          <p:cNvPr id="131" name="Shape 131"/>
          <p:cNvSpPr/>
          <p:nvPr/>
        </p:nvSpPr>
        <p:spPr>
          <a:xfrm>
            <a:off x="1442532" y="8909050"/>
            <a:ext cx="9328251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z="4800">
                <a:solidFill>
                  <a:srgbClr val="FF26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The first particle collider after the LHC !</a:t>
            </a:r>
          </a:p>
        </p:txBody>
      </p:sp>
      <p:pic>
        <p:nvPicPr>
          <p:cNvPr id="132" name="image5-filtered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326230" y="1436676"/>
            <a:ext cx="3496311" cy="2571999"/>
          </a:xfrm>
          <a:prstGeom prst="rect">
            <a:avLst/>
          </a:prstGeom>
          <a:ln w="12700"/>
        </p:spPr>
      </p:pic>
      <p:pic>
        <p:nvPicPr>
          <p:cNvPr id="133" name="IMG_6244.jpg"/>
          <p:cNvPicPr>
            <a:picLocks noChangeAspect="1"/>
          </p:cNvPicPr>
          <p:nvPr/>
        </p:nvPicPr>
        <p:blipFill>
          <a:blip r:embed="rId4">
            <a:extLst/>
          </a:blip>
          <a:srcRect l="0" t="0" r="16079" b="10371"/>
          <a:stretch>
            <a:fillRect/>
          </a:stretch>
        </p:blipFill>
        <p:spPr>
          <a:xfrm>
            <a:off x="9325953" y="4234457"/>
            <a:ext cx="3496338" cy="2489439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Shape 134"/>
          <p:cNvSpPr/>
          <p:nvPr/>
        </p:nvSpPr>
        <p:spPr>
          <a:xfrm>
            <a:off x="52189" y="7008506"/>
            <a:ext cx="7301691" cy="14795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889000" indent="-571500" algn="l">
              <a:spcBef>
                <a:spcPts val="600"/>
              </a:spcBef>
              <a:buSzPct val="150000"/>
              <a:buChar char="•"/>
              <a:defRPr sz="32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Belle II is run by truly international collaboration of 649 colleagues, 100 institutions, 23 countries/regions.</a:t>
            </a:r>
          </a:p>
        </p:txBody>
      </p:sp>
      <p:sp>
        <p:nvSpPr>
          <p:cNvPr id="135" name="Shape 135"/>
          <p:cNvSpPr/>
          <p:nvPr>
            <p:ph type="sldNum" sz="quarter" idx="2"/>
          </p:nvPr>
        </p:nvSpPr>
        <p:spPr>
          <a:xfrm>
            <a:off x="12392685" y="146050"/>
            <a:ext cx="34793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/>
        </p:nvSpPr>
        <p:spPr>
          <a:xfrm>
            <a:off x="6962291" y="3097590"/>
            <a:ext cx="5557640" cy="5071853"/>
          </a:xfrm>
          <a:prstGeom prst="roundRect">
            <a:avLst>
              <a:gd name="adj" fmla="val 6582"/>
            </a:avLst>
          </a:prstGeom>
          <a:solidFill>
            <a:schemeClr val="accent3">
              <a:satOff val="18648"/>
              <a:lumOff val="5971"/>
            </a:schemeClr>
          </a:solidFill>
          <a:ln w="12700">
            <a:miter lim="400000"/>
          </a:ln>
          <a:effectLst>
            <a:outerShdw sx="100000" sy="100000" kx="0" ky="0" algn="b" rotWithShape="0" blurRad="127000" dist="1270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138" name="Shape 138"/>
          <p:cNvSpPr/>
          <p:nvPr>
            <p:ph type="title"/>
          </p:nvPr>
        </p:nvSpPr>
        <p:spPr>
          <a:xfrm>
            <a:off x="952500" y="38100"/>
            <a:ext cx="11099800" cy="1854002"/>
          </a:xfrm>
          <a:prstGeom prst="rect">
            <a:avLst/>
          </a:prstGeom>
        </p:spPr>
        <p:txBody>
          <a:bodyPr/>
          <a:lstStyle/>
          <a:p>
            <a:pPr/>
            <a:r>
              <a:t>Belle II Outreach</a:t>
            </a:r>
          </a:p>
        </p:txBody>
      </p:sp>
      <p:sp>
        <p:nvSpPr>
          <p:cNvPr id="139" name="Shape 139"/>
          <p:cNvSpPr/>
          <p:nvPr>
            <p:ph type="body" idx="1"/>
          </p:nvPr>
        </p:nvSpPr>
        <p:spPr>
          <a:xfrm>
            <a:off x="596900" y="1714500"/>
            <a:ext cx="11811000" cy="7838034"/>
          </a:xfrm>
          <a:prstGeom prst="rect">
            <a:avLst/>
          </a:prstGeom>
        </p:spPr>
        <p:txBody>
          <a:bodyPr anchor="t"/>
          <a:lstStyle/>
          <a:p>
            <a:pPr marL="431165" indent="-431165" defTabSz="566674">
              <a:spcBef>
                <a:spcPts val="1100"/>
              </a:spcBef>
              <a:buSzPct val="150000"/>
              <a:defRPr sz="3104"/>
            </a:pPr>
            <a:r>
              <a:t>Formed in June 2015 to improve publicity of the project, for general public, students, scientific community, funding agency.</a:t>
            </a:r>
          </a:p>
          <a:p>
            <a:pPr marL="431165" indent="-431165" defTabSz="566674">
              <a:spcBef>
                <a:spcPts val="1100"/>
              </a:spcBef>
              <a:buSzPct val="150000"/>
              <a:defRPr sz="3104"/>
            </a:pPr>
            <a:r>
              <a:t>Missions </a:t>
            </a:r>
          </a:p>
          <a:p>
            <a:pPr lvl="1" marL="814422" indent="-383257" defTabSz="566674">
              <a:spcBef>
                <a:spcPts val="1100"/>
              </a:spcBef>
              <a:defRPr sz="3104"/>
            </a:pPr>
            <a:r>
              <a:t>Transmit information via </a:t>
            </a:r>
          </a:p>
          <a:p>
            <a:pPr lvl="2" marL="1245587" indent="-383257" defTabSz="566674">
              <a:spcBef>
                <a:spcPts val="1100"/>
              </a:spcBef>
              <a:defRPr sz="2716"/>
            </a:pPr>
            <a:r>
              <a:t>Public HP (for general audience)</a:t>
            </a:r>
          </a:p>
          <a:p>
            <a:pPr lvl="2" marL="1245587" indent="-383257" defTabSz="566674">
              <a:spcBef>
                <a:spcPts val="1100"/>
              </a:spcBef>
              <a:defRPr sz="2716"/>
            </a:pPr>
            <a:r>
              <a:t>Facebook, Twitter</a:t>
            </a:r>
          </a:p>
          <a:p>
            <a:pPr lvl="1" marL="814422" indent="-383257" defTabSz="566674">
              <a:spcBef>
                <a:spcPts val="1100"/>
              </a:spcBef>
              <a:defRPr sz="3104"/>
            </a:pPr>
            <a:r>
              <a:t>Operate education programs</a:t>
            </a:r>
          </a:p>
          <a:p>
            <a:pPr lvl="2" marL="1245587" indent="-383257" defTabSz="566674">
              <a:spcBef>
                <a:spcPts val="1100"/>
              </a:spcBef>
              <a:defRPr sz="2716"/>
            </a:pPr>
            <a:r>
              <a:t>B-Lab, Belle Plus, …</a:t>
            </a:r>
          </a:p>
          <a:p>
            <a:pPr lvl="1" marL="814422" indent="-383257" defTabSz="566674">
              <a:spcBef>
                <a:spcPts val="1100"/>
              </a:spcBef>
              <a:defRPr sz="3104"/>
            </a:pPr>
            <a:r>
              <a:t>Archiving outreach materials</a:t>
            </a:r>
          </a:p>
          <a:p>
            <a:pPr lvl="2" marL="1245587" indent="-383257" defTabSz="566674">
              <a:spcBef>
                <a:spcPts val="1100"/>
              </a:spcBef>
              <a:defRPr sz="2716"/>
            </a:pPr>
            <a:r>
              <a:t>photos, movies, …</a:t>
            </a:r>
          </a:p>
          <a:p>
            <a:pPr lvl="1" marL="814422" indent="-383257" defTabSz="566674">
              <a:spcBef>
                <a:spcPts val="1100"/>
              </a:spcBef>
              <a:defRPr sz="3104"/>
            </a:pPr>
            <a:r>
              <a:t>Press release, news</a:t>
            </a:r>
          </a:p>
          <a:p>
            <a:pPr marL="431165" indent="-431165" defTabSz="566674">
              <a:spcBef>
                <a:spcPts val="1100"/>
              </a:spcBef>
              <a:buSzPct val="150000"/>
              <a:defRPr sz="3104"/>
            </a:pPr>
          </a:p>
          <a:p>
            <a:pPr marL="431165" indent="-431165" defTabSz="566674">
              <a:spcBef>
                <a:spcPts val="1100"/>
              </a:spcBef>
              <a:buSzPct val="150000"/>
              <a:defRPr sz="3104"/>
            </a:pPr>
            <a:r>
              <a:t>Close cooperation with PR office and outreach coordinators at KEK and also at other institutes</a:t>
            </a:r>
          </a:p>
        </p:txBody>
      </p:sp>
      <p:sp>
        <p:nvSpPr>
          <p:cNvPr id="140" name="Shape 140"/>
          <p:cNvSpPr/>
          <p:nvPr>
            <p:ph type="sldNum" sz="quarter" idx="2"/>
          </p:nvPr>
        </p:nvSpPr>
        <p:spPr>
          <a:xfrm>
            <a:off x="12392685" y="146050"/>
            <a:ext cx="34793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1" name="Shape 141"/>
          <p:cNvSpPr/>
          <p:nvPr/>
        </p:nvSpPr>
        <p:spPr>
          <a:xfrm>
            <a:off x="7157584" y="3924439"/>
            <a:ext cx="4213698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228600" indent="-228600" algn="l">
              <a:buSzPct val="100000"/>
              <a:buChar char="•"/>
              <a:defRPr sz="28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Outreach coordinator (T.I)</a:t>
            </a:r>
          </a:p>
        </p:txBody>
      </p:sp>
      <p:sp>
        <p:nvSpPr>
          <p:cNvPr id="142" name="Shape 142"/>
          <p:cNvSpPr/>
          <p:nvPr/>
        </p:nvSpPr>
        <p:spPr>
          <a:xfrm>
            <a:off x="7157584" y="5532366"/>
            <a:ext cx="4641355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228600" indent="-228600" algn="l">
              <a:buSzPct val="100000"/>
              <a:buChar char="•"/>
              <a:defRPr sz="2800">
                <a:latin typeface="Gill Sans"/>
                <a:ea typeface="Gill Sans"/>
                <a:cs typeface="Gill Sans"/>
                <a:sym typeface="Gill Sans"/>
              </a:defRPr>
            </a:pPr>
            <a:r>
              <a:t>Liaisons from each subgroup </a:t>
            </a:r>
          </a:p>
          <a:p>
            <a:pPr algn="l">
              <a:defRPr sz="2800">
                <a:latin typeface="Gill Sans"/>
                <a:ea typeface="Gill Sans"/>
                <a:cs typeface="Gill Sans"/>
                <a:sym typeface="Gill Sans"/>
              </a:defRPr>
            </a:pPr>
            <a:r>
              <a:t>  (detectors, physics)</a:t>
            </a:r>
          </a:p>
        </p:txBody>
      </p:sp>
      <p:sp>
        <p:nvSpPr>
          <p:cNvPr id="143" name="Shape 143"/>
          <p:cNvSpPr/>
          <p:nvPr/>
        </p:nvSpPr>
        <p:spPr>
          <a:xfrm>
            <a:off x="7157584" y="4728402"/>
            <a:ext cx="5301334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228600" indent="-228600" algn="l">
              <a:buSzPct val="100000"/>
              <a:buChar char="•"/>
              <a:defRPr sz="28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Managers for FB/Tw, HP, B-Lab etc.</a:t>
            </a:r>
          </a:p>
        </p:txBody>
      </p:sp>
      <p:sp>
        <p:nvSpPr>
          <p:cNvPr id="144" name="Shape 144"/>
          <p:cNvSpPr/>
          <p:nvPr/>
        </p:nvSpPr>
        <p:spPr>
          <a:xfrm>
            <a:off x="7023304" y="7155268"/>
            <a:ext cx="541253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>
                <a:latin typeface="Gill Sans"/>
                <a:ea typeface="Gill Sans"/>
                <a:cs typeface="Gill Sans"/>
                <a:sym typeface="Gill Sans"/>
              </a:defRPr>
            </a:pPr>
            <a:r>
              <a:t>PR office and outreach coordinator </a:t>
            </a:r>
          </a:p>
          <a:p>
            <a:pPr>
              <a:defRPr sz="2800">
                <a:latin typeface="Gill Sans"/>
                <a:ea typeface="Gill Sans"/>
                <a:cs typeface="Gill Sans"/>
                <a:sym typeface="Gill Sans"/>
              </a:defRPr>
            </a:pPr>
            <a:r>
              <a:t>(KEK and other institutes) </a:t>
            </a:r>
          </a:p>
        </p:txBody>
      </p:sp>
      <p:sp>
        <p:nvSpPr>
          <p:cNvPr id="145" name="Shape 145"/>
          <p:cNvSpPr/>
          <p:nvPr/>
        </p:nvSpPr>
        <p:spPr>
          <a:xfrm>
            <a:off x="8123777" y="3197364"/>
            <a:ext cx="2509912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Organization</a:t>
            </a:r>
          </a:p>
        </p:txBody>
      </p:sp>
      <p:sp>
        <p:nvSpPr>
          <p:cNvPr id="146" name="Shape 146"/>
          <p:cNvSpPr/>
          <p:nvPr/>
        </p:nvSpPr>
        <p:spPr>
          <a:xfrm rot="16200000">
            <a:off x="9308562" y="6408373"/>
            <a:ext cx="842016" cy="765469"/>
          </a:xfrm>
          <a:prstGeom prst="leftRightArrow">
            <a:avLst>
              <a:gd name="adj1" fmla="val 50383"/>
              <a:gd name="adj2" fmla="val 36773"/>
            </a:avLst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title"/>
          </p:nvPr>
        </p:nvSpPr>
        <p:spPr>
          <a:xfrm>
            <a:off x="1144025" y="63500"/>
            <a:ext cx="11099801" cy="1455490"/>
          </a:xfrm>
          <a:prstGeom prst="rect">
            <a:avLst/>
          </a:prstGeom>
        </p:spPr>
        <p:txBody>
          <a:bodyPr/>
          <a:lstStyle/>
          <a:p>
            <a:pPr/>
            <a:r>
              <a:t>Facebook &amp; Twitter</a:t>
            </a:r>
          </a:p>
        </p:txBody>
      </p:sp>
      <p:sp>
        <p:nvSpPr>
          <p:cNvPr id="149" name="Shape 149"/>
          <p:cNvSpPr/>
          <p:nvPr>
            <p:ph type="body" sz="half" idx="1"/>
          </p:nvPr>
        </p:nvSpPr>
        <p:spPr>
          <a:xfrm>
            <a:off x="749300" y="1435100"/>
            <a:ext cx="11099800" cy="2574628"/>
          </a:xfrm>
          <a:prstGeom prst="rect">
            <a:avLst/>
          </a:prstGeom>
        </p:spPr>
        <p:txBody>
          <a:bodyPr anchor="t"/>
          <a:lstStyle/>
          <a:p>
            <a:pPr marL="368934" indent="-368934" defTabSz="484886">
              <a:spcBef>
                <a:spcPts val="900"/>
              </a:spcBef>
              <a:defRPr sz="2988"/>
            </a:pPr>
            <a:r>
              <a:t>Regularly update, twice a week (Wed. and Sat.)</a:t>
            </a:r>
          </a:p>
          <a:p>
            <a:pPr marL="368934" indent="-368934" defTabSz="484886">
              <a:spcBef>
                <a:spcPts val="900"/>
              </a:spcBef>
              <a:defRPr sz="2988"/>
            </a:pPr>
            <a:r>
              <a:t>Based on inputs from collaborators (mainly subgroup liaisons), contents are prepared by FB/Tw managers, briefly reviewed by the committee members.</a:t>
            </a:r>
          </a:p>
          <a:p>
            <a:pPr marL="368934" indent="-368934" defTabSz="484886">
              <a:spcBef>
                <a:spcPts val="900"/>
              </a:spcBef>
              <a:defRPr sz="2988"/>
            </a:pPr>
            <a:r>
              <a:t>Japanese FB/Tw are also operated.</a:t>
            </a:r>
          </a:p>
        </p:txBody>
      </p:sp>
      <p:sp>
        <p:nvSpPr>
          <p:cNvPr id="150" name="Shape 150"/>
          <p:cNvSpPr/>
          <p:nvPr>
            <p:ph type="sldNum" sz="quarter" idx="2"/>
          </p:nvPr>
        </p:nvSpPr>
        <p:spPr>
          <a:xfrm>
            <a:off x="12391974" y="146050"/>
            <a:ext cx="349352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51" name="スクリーンショット 2016-07-31 15.45.4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62317" y="4573475"/>
            <a:ext cx="2673687" cy="4002999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スクリーンショット 2016-07-31 15.47.2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18134" y="5293716"/>
            <a:ext cx="2780564" cy="352688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55" name="Group 155"/>
          <p:cNvGrpSpPr/>
          <p:nvPr/>
        </p:nvGrpSpPr>
        <p:grpSpPr>
          <a:xfrm>
            <a:off x="5718134" y="8753378"/>
            <a:ext cx="2745141" cy="892325"/>
            <a:chOff x="0" y="0"/>
            <a:chExt cx="2745139" cy="892323"/>
          </a:xfrm>
        </p:grpSpPr>
        <p:pic>
          <p:nvPicPr>
            <p:cNvPr id="153" name="pasted-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1309199" cy="73071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4" name="pasted-image.pd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374480" y="9166"/>
              <a:ext cx="1370660" cy="8831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58" name="Group 158"/>
          <p:cNvGrpSpPr/>
          <p:nvPr/>
        </p:nvGrpSpPr>
        <p:grpSpPr>
          <a:xfrm>
            <a:off x="3712932" y="8212824"/>
            <a:ext cx="1596523" cy="1428499"/>
            <a:chOff x="0" y="0"/>
            <a:chExt cx="1596521" cy="1428498"/>
          </a:xfrm>
        </p:grpSpPr>
        <p:pic>
          <p:nvPicPr>
            <p:cNvPr id="156" name="pasted-image.pdf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0"/>
              <a:ext cx="1596522" cy="73071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7" name="Unknown.jpg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0" y="927396"/>
              <a:ext cx="1370660" cy="5011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68" name="Group 168"/>
          <p:cNvGrpSpPr/>
          <p:nvPr/>
        </p:nvGrpSpPr>
        <p:grpSpPr>
          <a:xfrm>
            <a:off x="523688" y="4494481"/>
            <a:ext cx="2780564" cy="4668987"/>
            <a:chOff x="0" y="0"/>
            <a:chExt cx="2780563" cy="4668986"/>
          </a:xfrm>
        </p:grpSpPr>
        <p:sp>
          <p:nvSpPr>
            <p:cNvPr id="159" name="Shape 159"/>
            <p:cNvSpPr/>
            <p:nvPr/>
          </p:nvSpPr>
          <p:spPr>
            <a:xfrm>
              <a:off x="0" y="-1"/>
              <a:ext cx="2780564" cy="698501"/>
            </a:xfrm>
            <a:prstGeom prst="rect">
              <a:avLst/>
            </a:prstGeom>
            <a:solidFill>
              <a:schemeClr val="accent3">
                <a:satOff val="18648"/>
                <a:lumOff val="5971"/>
              </a:schemeClr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000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/>
              <a:r>
                <a:t>Suggestion for posts by liaisons etc.</a:t>
              </a:r>
            </a:p>
          </p:txBody>
        </p:sp>
        <p:sp>
          <p:nvSpPr>
            <p:cNvPr id="160" name="Shape 160"/>
            <p:cNvSpPr/>
            <p:nvPr/>
          </p:nvSpPr>
          <p:spPr>
            <a:xfrm>
              <a:off x="0" y="985986"/>
              <a:ext cx="2780564" cy="698501"/>
            </a:xfrm>
            <a:prstGeom prst="rect">
              <a:avLst/>
            </a:prstGeom>
            <a:solidFill>
              <a:schemeClr val="accent3">
                <a:satOff val="18648"/>
                <a:lumOff val="5971"/>
              </a:schemeClr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000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/>
              <a:r>
                <a:t>Drafted by FB/Tw managers</a:t>
              </a:r>
            </a:p>
          </p:txBody>
        </p:sp>
        <p:sp>
          <p:nvSpPr>
            <p:cNvPr id="161" name="Shape 161"/>
            <p:cNvSpPr/>
            <p:nvPr/>
          </p:nvSpPr>
          <p:spPr>
            <a:xfrm>
              <a:off x="0" y="1963886"/>
              <a:ext cx="2780564" cy="698501"/>
            </a:xfrm>
            <a:prstGeom prst="rect">
              <a:avLst/>
            </a:prstGeom>
            <a:solidFill>
              <a:schemeClr val="accent3">
                <a:satOff val="18648"/>
                <a:lumOff val="5971"/>
              </a:schemeClr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000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/>
              <a:r>
                <a:t>Brief review by committee members</a:t>
              </a:r>
            </a:p>
          </p:txBody>
        </p:sp>
        <p:sp>
          <p:nvSpPr>
            <p:cNvPr id="162" name="Shape 162"/>
            <p:cNvSpPr/>
            <p:nvPr/>
          </p:nvSpPr>
          <p:spPr>
            <a:xfrm>
              <a:off x="0" y="2916386"/>
              <a:ext cx="2780564" cy="698501"/>
            </a:xfrm>
            <a:prstGeom prst="rect">
              <a:avLst/>
            </a:prstGeom>
            <a:solidFill>
              <a:schemeClr val="accent3">
                <a:satOff val="18648"/>
                <a:lumOff val="5971"/>
              </a:schemeClr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000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/>
              <a:r>
                <a:t>Final permission by T.I and T. Browder</a:t>
              </a:r>
            </a:p>
          </p:txBody>
        </p:sp>
        <p:sp>
          <p:nvSpPr>
            <p:cNvPr id="163" name="Shape 163"/>
            <p:cNvSpPr/>
            <p:nvPr/>
          </p:nvSpPr>
          <p:spPr>
            <a:xfrm rot="5400000">
              <a:off x="1192427" y="540605"/>
              <a:ext cx="395710" cy="582490"/>
            </a:xfrm>
            <a:prstGeom prst="rightArrow">
              <a:avLst>
                <a:gd name="adj1" fmla="val 32000"/>
                <a:gd name="adj2" fmla="val 65324"/>
              </a:avLst>
            </a:prstGeom>
            <a:blipFill rotWithShape="1">
              <a:blip r:embed="rId8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64" name="Shape 164"/>
            <p:cNvSpPr/>
            <p:nvPr/>
          </p:nvSpPr>
          <p:spPr>
            <a:xfrm rot="5400000">
              <a:off x="1192427" y="1551626"/>
              <a:ext cx="395710" cy="582489"/>
            </a:xfrm>
            <a:prstGeom prst="rightArrow">
              <a:avLst>
                <a:gd name="adj1" fmla="val 32000"/>
                <a:gd name="adj2" fmla="val 65324"/>
              </a:avLst>
            </a:prstGeom>
            <a:blipFill rotWithShape="1">
              <a:blip r:embed="rId8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65" name="Shape 165"/>
            <p:cNvSpPr/>
            <p:nvPr/>
          </p:nvSpPr>
          <p:spPr>
            <a:xfrm rot="5400000">
              <a:off x="1192427" y="2466026"/>
              <a:ext cx="395710" cy="582489"/>
            </a:xfrm>
            <a:prstGeom prst="rightArrow">
              <a:avLst>
                <a:gd name="adj1" fmla="val 32000"/>
                <a:gd name="adj2" fmla="val 65324"/>
              </a:avLst>
            </a:prstGeom>
            <a:blipFill rotWithShape="1">
              <a:blip r:embed="rId8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66" name="Shape 166"/>
            <p:cNvSpPr/>
            <p:nvPr/>
          </p:nvSpPr>
          <p:spPr>
            <a:xfrm rot="5400000">
              <a:off x="1192427" y="3477778"/>
              <a:ext cx="395710" cy="582489"/>
            </a:xfrm>
            <a:prstGeom prst="rightArrow">
              <a:avLst>
                <a:gd name="adj1" fmla="val 32000"/>
                <a:gd name="adj2" fmla="val 65324"/>
              </a:avLst>
            </a:prstGeom>
            <a:blipFill rotWithShape="1">
              <a:blip r:embed="rId8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67" name="Shape 167"/>
            <p:cNvSpPr/>
            <p:nvPr/>
          </p:nvSpPr>
          <p:spPr>
            <a:xfrm>
              <a:off x="738861" y="4046686"/>
              <a:ext cx="1302842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i="1">
                  <a:solidFill>
                    <a:srgbClr val="FF2600"/>
                  </a:solidFill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/>
              <a:r>
                <a:t>POST !</a:t>
              </a:r>
            </a:p>
          </p:txBody>
        </p:sp>
      </p:grpSp>
      <p:pic>
        <p:nvPicPr>
          <p:cNvPr id="169" name="pasted-image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7297110" y="3331633"/>
            <a:ext cx="4816157" cy="1737941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Shape 170"/>
          <p:cNvSpPr/>
          <p:nvPr/>
        </p:nvSpPr>
        <p:spPr>
          <a:xfrm>
            <a:off x="7677297" y="3183466"/>
            <a:ext cx="3423477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Total audience size on FB is 585 (just started !)</a:t>
            </a:r>
          </a:p>
        </p:txBody>
      </p:sp>
      <p:pic>
        <p:nvPicPr>
          <p:cNvPr id="171" name="pasted-image.pdf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8625410" y="5116738"/>
            <a:ext cx="4462132" cy="19831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" name="pasted-image.pdf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8681429" y="7423531"/>
            <a:ext cx="4275769" cy="17379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" name="Unknown.png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11441575" y="5407897"/>
            <a:ext cx="617464" cy="6174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" name="1dJ-x4IE_400x400.jpg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11441575" y="7423531"/>
            <a:ext cx="617464" cy="617464"/>
          </a:xfrm>
          <a:prstGeom prst="rect">
            <a:avLst/>
          </a:prstGeom>
          <a:ln w="12700">
            <a:miter lim="400000"/>
          </a:ln>
        </p:spPr>
      </p:pic>
      <p:sp>
        <p:nvSpPr>
          <p:cNvPr id="175" name="Shape 175"/>
          <p:cNvSpPr/>
          <p:nvPr/>
        </p:nvSpPr>
        <p:spPr>
          <a:xfrm>
            <a:off x="9363302" y="1289116"/>
            <a:ext cx="3444702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000">
                <a:solidFill>
                  <a:srgbClr val="008F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S. Sandilya, T. Pedlar, M. Takizawa,</a:t>
            </a:r>
          </a:p>
          <a:p>
            <a:pPr algn="l">
              <a:defRPr sz="2000">
                <a:solidFill>
                  <a:srgbClr val="008F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R. Seddon, K. Miyabayashi et al.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2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8" grpId="1"/>
      <p:bldP build="whole" bldLvl="1" animBg="1" rev="0" advAuto="0" spid="155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>
            <p:ph type="title"/>
          </p:nvPr>
        </p:nvSpPr>
        <p:spPr>
          <a:xfrm>
            <a:off x="952500" y="177800"/>
            <a:ext cx="11099800" cy="1470819"/>
          </a:xfrm>
          <a:prstGeom prst="rect">
            <a:avLst/>
          </a:prstGeom>
        </p:spPr>
        <p:txBody>
          <a:bodyPr/>
          <a:lstStyle/>
          <a:p>
            <a:pPr/>
            <a:r>
              <a:t>Public Home Page</a:t>
            </a:r>
          </a:p>
        </p:txBody>
      </p:sp>
      <p:sp>
        <p:nvSpPr>
          <p:cNvPr id="178" name="Shape 178"/>
          <p:cNvSpPr/>
          <p:nvPr>
            <p:ph type="body" idx="1"/>
          </p:nvPr>
        </p:nvSpPr>
        <p:spPr>
          <a:xfrm>
            <a:off x="673100" y="1701800"/>
            <a:ext cx="11099800" cy="7422853"/>
          </a:xfrm>
          <a:prstGeom prst="rect">
            <a:avLst/>
          </a:prstGeom>
        </p:spPr>
        <p:txBody>
          <a:bodyPr anchor="t"/>
          <a:lstStyle/>
          <a:p>
            <a:pPr marL="440055" indent="-440055" defTabSz="578358">
              <a:spcBef>
                <a:spcPts val="1100"/>
              </a:spcBef>
              <a:buSzPct val="150000"/>
              <a:defRPr sz="3168"/>
            </a:pPr>
            <a:r>
              <a:t>In preparation to transmit information to general audience.</a:t>
            </a:r>
          </a:p>
          <a:p>
            <a:pPr marL="440055" indent="-440055" defTabSz="578358">
              <a:spcBef>
                <a:spcPts val="1100"/>
              </a:spcBef>
              <a:buSzPct val="150000"/>
              <a:defRPr sz="3168"/>
            </a:pPr>
            <a:r>
              <a:t>Utilize commercial hosting service</a:t>
            </a:r>
          </a:p>
          <a:p>
            <a:pPr lvl="1" marL="880110" indent="-440055" defTabSz="578358">
              <a:spcBef>
                <a:spcPts val="1100"/>
              </a:spcBef>
              <a:defRPr sz="3168"/>
            </a:pPr>
            <a:r>
              <a:t>Simple domain name (</a:t>
            </a:r>
            <a:r>
              <a:rPr u="sng">
                <a:hlinkClick r:id="rId2" invalidUrl="" action="" tgtFrame="" tooltip="" history="1" highlightClick="0" endSnd="0"/>
              </a:rPr>
              <a:t>belle2.jp</a:t>
            </a:r>
            <a:r>
              <a:t>)</a:t>
            </a:r>
          </a:p>
          <a:p>
            <a:pPr lvl="1" marL="880110" indent="-440055" defTabSz="578358">
              <a:spcBef>
                <a:spcPts val="1100"/>
              </a:spcBef>
              <a:defRPr sz="3168"/>
            </a:pPr>
            <a:r>
              <a:t>Free from lab. regulations </a:t>
            </a:r>
          </a:p>
          <a:p>
            <a:pPr lvl="1" marL="880110" indent="-440055" defTabSz="578358">
              <a:spcBef>
                <a:spcPts val="1100"/>
              </a:spcBef>
              <a:defRPr sz="3168"/>
            </a:pPr>
            <a:r>
              <a:t>Easy maintenance </a:t>
            </a:r>
          </a:p>
          <a:p>
            <a:pPr marL="440055" indent="-440055" defTabSz="578358">
              <a:spcBef>
                <a:spcPts val="1100"/>
              </a:spcBef>
              <a:buSzPct val="150000"/>
              <a:defRPr sz="3168"/>
            </a:pPr>
            <a:r>
              <a:t>Contents </a:t>
            </a:r>
          </a:p>
          <a:p>
            <a:pPr lvl="1" marL="880110" indent="-440055" defTabSz="578358">
              <a:spcBef>
                <a:spcPts val="1100"/>
              </a:spcBef>
              <a:defRPr sz="2772"/>
            </a:pPr>
            <a:r>
              <a:t>Physics</a:t>
            </a:r>
          </a:p>
          <a:p>
            <a:pPr lvl="1" marL="880110" indent="-440055" defTabSz="578358">
              <a:spcBef>
                <a:spcPts val="1100"/>
              </a:spcBef>
              <a:defRPr sz="2772"/>
            </a:pPr>
            <a:r>
              <a:t>SuperKEKB</a:t>
            </a:r>
          </a:p>
          <a:p>
            <a:pPr lvl="1" marL="880110" indent="-440055" defTabSz="578358">
              <a:spcBef>
                <a:spcPts val="1100"/>
              </a:spcBef>
              <a:defRPr sz="2772"/>
            </a:pPr>
            <a:r>
              <a:t>Detectors</a:t>
            </a:r>
          </a:p>
          <a:p>
            <a:pPr lvl="1" marL="880110" indent="-440055" defTabSz="578358">
              <a:spcBef>
                <a:spcPts val="1100"/>
              </a:spcBef>
              <a:defRPr sz="2772"/>
            </a:pPr>
            <a:r>
              <a:t>Collaboration</a:t>
            </a:r>
          </a:p>
          <a:p>
            <a:pPr lvl="1" marL="880110" indent="-440055" defTabSz="578358">
              <a:spcBef>
                <a:spcPts val="1100"/>
              </a:spcBef>
              <a:defRPr sz="2772"/>
            </a:pPr>
            <a:r>
              <a:t>News (Blog like)</a:t>
            </a:r>
          </a:p>
          <a:p>
            <a:pPr lvl="1" marL="880110" indent="-440055" defTabSz="578358">
              <a:spcBef>
                <a:spcPts val="1100"/>
              </a:spcBef>
              <a:defRPr sz="2772"/>
            </a:pPr>
            <a:r>
              <a:t>Video and twitter feed on</a:t>
            </a:r>
          </a:p>
          <a:p>
            <a:pPr lvl="1" marL="880110" indent="-440055" defTabSz="578358">
              <a:spcBef>
                <a:spcPts val="1100"/>
              </a:spcBef>
              <a:defRPr sz="2772"/>
            </a:pPr>
            <a:r>
              <a:t>Link to educational programs</a:t>
            </a:r>
          </a:p>
        </p:txBody>
      </p:sp>
      <p:sp>
        <p:nvSpPr>
          <p:cNvPr id="179" name="Shape 179"/>
          <p:cNvSpPr/>
          <p:nvPr>
            <p:ph type="sldNum" sz="quarter" idx="2"/>
          </p:nvPr>
        </p:nvSpPr>
        <p:spPr>
          <a:xfrm>
            <a:off x="12392685" y="146050"/>
            <a:ext cx="34793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80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07918" y="5625441"/>
            <a:ext cx="5737790" cy="33184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" name="スクリーンショット 2016-07-31 17.01.3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879981" y="3727513"/>
            <a:ext cx="2630410" cy="1694387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" name="スクリーンショット 2016-07-31 17.05.58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893065" y="2838512"/>
            <a:ext cx="2492857" cy="17771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Unknown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053042" y="8986465"/>
            <a:ext cx="617464" cy="6174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" name="1dJ-x4IE_400x400.jp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886454" y="8986465"/>
            <a:ext cx="617464" cy="6174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Unknown.jp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1719867" y="8986465"/>
            <a:ext cx="617464" cy="6174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"/>
          <p:cNvPicPr>
            <a:picLocks noChangeAspect="0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 rot="2172653">
            <a:off x="9037804" y="3853349"/>
            <a:ext cx="1078019" cy="352735"/>
          </a:xfrm>
          <a:prstGeom prst="rect">
            <a:avLst/>
          </a:prstGeom>
        </p:spPr>
      </p:pic>
      <p:pic>
        <p:nvPicPr>
          <p:cNvPr id="188" name=""/>
          <p:cNvPicPr>
            <a:picLocks noChangeAspect="0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 rot="3734989">
            <a:off x="7898718" y="5236859"/>
            <a:ext cx="1989075" cy="352735"/>
          </a:xfrm>
          <a:prstGeom prst="rect">
            <a:avLst/>
          </a:prstGeom>
        </p:spPr>
      </p:pic>
      <p:pic>
        <p:nvPicPr>
          <p:cNvPr id="190" name=""/>
          <p:cNvPicPr>
            <a:picLocks noChangeAspect="0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 rot="5400000">
            <a:off x="10430570" y="5449732"/>
            <a:ext cx="1319572" cy="352736"/>
          </a:xfrm>
          <a:prstGeom prst="rect">
            <a:avLst/>
          </a:prstGeom>
        </p:spPr>
      </p:pic>
      <p:sp>
        <p:nvSpPr>
          <p:cNvPr id="192" name="Shape 192"/>
          <p:cNvSpPr/>
          <p:nvPr/>
        </p:nvSpPr>
        <p:spPr>
          <a:xfrm>
            <a:off x="8514016" y="2434065"/>
            <a:ext cx="758479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KEK</a:t>
            </a:r>
          </a:p>
        </p:txBody>
      </p:sp>
      <p:sp>
        <p:nvSpPr>
          <p:cNvPr id="193" name="Shape 193"/>
          <p:cNvSpPr/>
          <p:nvPr/>
        </p:nvSpPr>
        <p:spPr>
          <a:xfrm>
            <a:off x="10844441" y="3272265"/>
            <a:ext cx="1533229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 u="sng">
                <a:latin typeface="Gill Sans"/>
                <a:ea typeface="Gill Sans"/>
                <a:cs typeface="Gill Sans"/>
                <a:sym typeface="Gill Sans"/>
                <a:hlinkClick r:id="rId12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12" invalidUrl="" action="" tgtFrame="" tooltip="" history="1" highlightClick="0" endSnd="0"/>
              </a:rPr>
              <a:t>belle2.org</a:t>
            </a:r>
          </a:p>
        </p:txBody>
      </p:sp>
      <p:sp>
        <p:nvSpPr>
          <p:cNvPr id="194" name="Shape 194"/>
          <p:cNvSpPr/>
          <p:nvPr/>
        </p:nvSpPr>
        <p:spPr>
          <a:xfrm>
            <a:off x="6606317" y="5159226"/>
            <a:ext cx="130021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 u="sng">
                <a:latin typeface="Gill Sans"/>
                <a:ea typeface="Gill Sans"/>
                <a:cs typeface="Gill Sans"/>
                <a:sym typeface="Gill Sans"/>
                <a:hlinkClick r:id="rId2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2" invalidUrl="" action="" tgtFrame="" tooltip="" history="1" highlightClick="0" endSnd="0"/>
              </a:rPr>
              <a:t>belle2.jp</a:t>
            </a:r>
          </a:p>
        </p:txBody>
      </p:sp>
      <p:sp>
        <p:nvSpPr>
          <p:cNvPr id="195" name="Shape 195"/>
          <p:cNvSpPr/>
          <p:nvPr/>
        </p:nvSpPr>
        <p:spPr>
          <a:xfrm>
            <a:off x="10477084" y="2908299"/>
            <a:ext cx="196314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Research HP</a:t>
            </a:r>
          </a:p>
        </p:txBody>
      </p:sp>
      <p:sp>
        <p:nvSpPr>
          <p:cNvPr id="196" name="Shape 196"/>
          <p:cNvSpPr/>
          <p:nvPr/>
        </p:nvSpPr>
        <p:spPr>
          <a:xfrm>
            <a:off x="6605482" y="4828467"/>
            <a:ext cx="1502148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Public HP</a:t>
            </a:r>
          </a:p>
        </p:txBody>
      </p:sp>
      <p:sp>
        <p:nvSpPr>
          <p:cNvPr id="197" name="Shape 197"/>
          <p:cNvSpPr/>
          <p:nvPr/>
        </p:nvSpPr>
        <p:spPr>
          <a:xfrm>
            <a:off x="10938102" y="1327149"/>
            <a:ext cx="1600722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>
                <a:solidFill>
                  <a:srgbClr val="008F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C. Sfienti et al.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/>
          <p:nvPr>
            <p:ph type="title"/>
          </p:nvPr>
        </p:nvSpPr>
        <p:spPr>
          <a:xfrm>
            <a:off x="952500" y="114300"/>
            <a:ext cx="11099800" cy="1515120"/>
          </a:xfrm>
          <a:prstGeom prst="rect">
            <a:avLst/>
          </a:prstGeom>
        </p:spPr>
        <p:txBody>
          <a:bodyPr/>
          <a:lstStyle/>
          <a:p>
            <a:pPr/>
            <a:r>
              <a:t>B-Lab</a:t>
            </a:r>
          </a:p>
        </p:txBody>
      </p:sp>
      <p:sp>
        <p:nvSpPr>
          <p:cNvPr id="200" name="Shape 200"/>
          <p:cNvSpPr/>
          <p:nvPr>
            <p:ph type="body" sz="half" idx="1"/>
          </p:nvPr>
        </p:nvSpPr>
        <p:spPr>
          <a:xfrm>
            <a:off x="298577" y="2051301"/>
            <a:ext cx="8771782" cy="3976622"/>
          </a:xfrm>
          <a:prstGeom prst="rect">
            <a:avLst/>
          </a:prstGeom>
        </p:spPr>
        <p:txBody>
          <a:bodyPr anchor="t"/>
          <a:lstStyle/>
          <a:p>
            <a:pPr marL="395604" indent="-395604" defTabSz="519937">
              <a:spcBef>
                <a:spcPts val="2100"/>
              </a:spcBef>
              <a:buSzPct val="150000"/>
              <a:defRPr sz="2848"/>
            </a:pPr>
            <a:r>
              <a:t>Open data analysis program using Belle data.</a:t>
            </a:r>
          </a:p>
          <a:p>
            <a:pPr marL="395604" indent="-395604" defTabSz="519937">
              <a:spcBef>
                <a:spcPts val="2100"/>
              </a:spcBef>
              <a:buSzPct val="150000"/>
              <a:defRPr sz="2848"/>
            </a:pPr>
            <a:r>
              <a:t>Started in 2004 by the Belle collaboration.</a:t>
            </a:r>
          </a:p>
          <a:p>
            <a:pPr marL="395604" indent="-395604" defTabSz="519937">
              <a:spcBef>
                <a:spcPts val="2100"/>
              </a:spcBef>
              <a:buSzPct val="150000"/>
              <a:defRPr sz="2848"/>
            </a:pPr>
            <a:r>
              <a:t>Open 1.3fb</a:t>
            </a:r>
            <a:r>
              <a:rPr baseline="31999"/>
              <a:t>-1</a:t>
            </a:r>
            <a:r>
              <a:t> data in ROOT format with information on momenta, charge and PID for new particle (new resonance) searches.</a:t>
            </a:r>
          </a:p>
          <a:p>
            <a:pPr marL="395604" indent="-395604" defTabSz="519937">
              <a:spcBef>
                <a:spcPts val="2100"/>
              </a:spcBef>
              <a:buSzPct val="150000"/>
              <a:defRPr sz="2848"/>
            </a:pPr>
            <a:r>
              <a:t>Will be modified and used also for Belle II (</a:t>
            </a:r>
            <a:r>
              <a:rPr sz="3559">
                <a:solidFill>
                  <a:srgbClr val="FF2600"/>
                </a:solidFill>
              </a:rPr>
              <a:t>“B-Lab2”</a:t>
            </a:r>
            <a:r>
              <a:t>).</a:t>
            </a:r>
          </a:p>
        </p:txBody>
      </p:sp>
      <p:sp>
        <p:nvSpPr>
          <p:cNvPr id="201" name="Shape 201"/>
          <p:cNvSpPr/>
          <p:nvPr>
            <p:ph type="sldNum" sz="quarter" idx="2"/>
          </p:nvPr>
        </p:nvSpPr>
        <p:spPr>
          <a:xfrm>
            <a:off x="12392685" y="146050"/>
            <a:ext cx="34793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2" name="B-logo-small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774414" y="230509"/>
            <a:ext cx="1489674" cy="11434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9250" y="146050"/>
            <a:ext cx="1312402" cy="1312402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Shape 204"/>
          <p:cNvSpPr/>
          <p:nvPr/>
        </p:nvSpPr>
        <p:spPr>
          <a:xfrm>
            <a:off x="2255608" y="8997133"/>
            <a:ext cx="8382050" cy="698501"/>
          </a:xfrm>
          <a:prstGeom prst="rect">
            <a:avLst/>
          </a:prstGeom>
          <a:ln w="25400">
            <a:solidFill>
              <a:srgbClr val="008F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z="4000">
                <a:solidFill>
                  <a:srgbClr val="008F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Please visit poster #834 by S. Nishida et al.</a:t>
            </a:r>
          </a:p>
        </p:txBody>
      </p:sp>
      <p:sp>
        <p:nvSpPr>
          <p:cNvPr id="205" name="Shape 205"/>
          <p:cNvSpPr/>
          <p:nvPr/>
        </p:nvSpPr>
        <p:spPr>
          <a:xfrm>
            <a:off x="3949668" y="1263650"/>
            <a:ext cx="4993929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400" u="sng">
                <a:solidFill>
                  <a:srgbClr val="0433FF"/>
                </a:solidFill>
                <a:latin typeface="Arial Unicode MS"/>
                <a:ea typeface="Arial Unicode MS"/>
                <a:cs typeface="Arial Unicode MS"/>
                <a:sym typeface="Arial Unicode MS"/>
                <a:hlinkClick r:id="rId4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4" invalidUrl="" action="" tgtFrame="" tooltip="" history="1" highlightClick="0" endSnd="0"/>
              </a:rPr>
              <a:t>http://belle.kek.jp/b-lab/b-lab-english</a:t>
            </a:r>
          </a:p>
        </p:txBody>
      </p:sp>
      <p:pic>
        <p:nvPicPr>
          <p:cNvPr id="206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014973" y="1816588"/>
            <a:ext cx="3436076" cy="151512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pasted-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526527" y="5866715"/>
            <a:ext cx="4360451" cy="2766376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Shape 208"/>
          <p:cNvSpPr/>
          <p:nvPr/>
        </p:nvSpPr>
        <p:spPr>
          <a:xfrm>
            <a:off x="9204704" y="5866715"/>
            <a:ext cx="300409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Number of participants</a:t>
            </a:r>
          </a:p>
        </p:txBody>
      </p:sp>
      <p:pic>
        <p:nvPicPr>
          <p:cNvPr id="209" name="pasted-image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206447" y="5898420"/>
            <a:ext cx="4020370" cy="2373056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Shape 210"/>
          <p:cNvSpPr/>
          <p:nvPr/>
        </p:nvSpPr>
        <p:spPr>
          <a:xfrm>
            <a:off x="4254500" y="8260671"/>
            <a:ext cx="3924265" cy="7250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1800">
                <a:solidFill>
                  <a:srgbClr val="0433FF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pPr>
            <a:r>
              <a:t>Λ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c</a:t>
            </a:r>
            <a:r>
              <a:rPr baseline="31999">
                <a:latin typeface="Arial"/>
                <a:ea typeface="Arial"/>
                <a:cs typeface="Arial"/>
                <a:sym typeface="Arial"/>
              </a:rPr>
              <a:t>+</a:t>
            </a:r>
            <a:r>
              <a:rPr>
                <a:latin typeface="Arial"/>
                <a:ea typeface="Arial"/>
                <a:cs typeface="Arial"/>
                <a:sym typeface="Arial"/>
              </a:rPr>
              <a:t> → pK</a:t>
            </a:r>
            <a:r>
              <a:rPr baseline="31999">
                <a:latin typeface="Arial"/>
                <a:ea typeface="Arial"/>
                <a:cs typeface="Arial"/>
                <a:sym typeface="Arial"/>
              </a:rPr>
              <a:t>−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π</a:t>
            </a:r>
            <a:r>
              <a:rPr baseline="31999">
                <a:latin typeface="Arial"/>
                <a:ea typeface="Arial"/>
                <a:cs typeface="Arial"/>
                <a:sym typeface="Arial"/>
              </a:rPr>
              <a:t>+</a:t>
            </a:r>
            <a:r>
              <a:rPr>
                <a:latin typeface="Arial"/>
                <a:ea typeface="Arial"/>
                <a:cs typeface="Arial"/>
                <a:sym typeface="Arial"/>
              </a:rPr>
              <a:t> </a:t>
            </a:r>
            <a:r>
              <a:t> discovered by a group of high school students</a:t>
            </a:r>
          </a:p>
        </p:txBody>
      </p:sp>
      <p:pic>
        <p:nvPicPr>
          <p:cNvPr id="211" name="pasted-image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16547" y="5939871"/>
            <a:ext cx="3190191" cy="187187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2" name="pasted-image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0981716" y="3544137"/>
            <a:ext cx="1833091" cy="129561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3" name="pasted-image.pdf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8928898" y="3518877"/>
            <a:ext cx="1844301" cy="1312403"/>
          </a:xfrm>
          <a:prstGeom prst="rect">
            <a:avLst/>
          </a:prstGeom>
          <a:ln w="12700">
            <a:miter lim="400000"/>
          </a:ln>
        </p:spPr>
      </p:pic>
      <p:sp>
        <p:nvSpPr>
          <p:cNvPr id="214" name="Shape 214"/>
          <p:cNvSpPr/>
          <p:nvPr/>
        </p:nvSpPr>
        <p:spPr>
          <a:xfrm>
            <a:off x="799037" y="7982239"/>
            <a:ext cx="2811315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000">
                <a:solidFill>
                  <a:srgbClr val="0433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Lecture at a high school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/>
          <p:nvPr>
            <p:ph type="title"/>
          </p:nvPr>
        </p:nvSpPr>
        <p:spPr>
          <a:xfrm>
            <a:off x="952500" y="44690"/>
            <a:ext cx="11099800" cy="1515121"/>
          </a:xfrm>
          <a:prstGeom prst="rect">
            <a:avLst/>
          </a:prstGeom>
        </p:spPr>
        <p:txBody>
          <a:bodyPr/>
          <a:lstStyle/>
          <a:p>
            <a:pPr/>
            <a:r>
              <a:t>Belle-Plus</a:t>
            </a:r>
          </a:p>
        </p:txBody>
      </p:sp>
      <p:sp>
        <p:nvSpPr>
          <p:cNvPr id="217" name="Shape 217"/>
          <p:cNvSpPr/>
          <p:nvPr>
            <p:ph type="body" idx="1"/>
          </p:nvPr>
        </p:nvSpPr>
        <p:spPr>
          <a:xfrm>
            <a:off x="622300" y="1403350"/>
            <a:ext cx="11455401" cy="6286500"/>
          </a:xfrm>
          <a:prstGeom prst="rect">
            <a:avLst/>
          </a:prstGeom>
        </p:spPr>
        <p:txBody>
          <a:bodyPr anchor="t"/>
          <a:lstStyle/>
          <a:p>
            <a:pPr marL="417830" indent="-417830" defTabSz="549148">
              <a:spcBef>
                <a:spcPts val="1100"/>
              </a:spcBef>
              <a:defRPr sz="3008"/>
            </a:pPr>
            <a:r>
              <a:t>Summer (high school ) student program to offer real experience of science at KEK.</a:t>
            </a:r>
          </a:p>
          <a:p>
            <a:pPr marL="417830" indent="-417830" defTabSz="549148">
              <a:spcBef>
                <a:spcPts val="1100"/>
              </a:spcBef>
              <a:defRPr sz="3008"/>
            </a:pPr>
            <a:r>
              <a:t>Started in 2006, and held every year (except for 2010).</a:t>
            </a:r>
          </a:p>
          <a:p>
            <a:pPr marL="417830" indent="-417830" defTabSz="549148">
              <a:spcBef>
                <a:spcPts val="1100"/>
              </a:spcBef>
              <a:defRPr sz="3008"/>
            </a:pPr>
            <a:r>
              <a:t>About 20 students stay in KEK for 4 days to take</a:t>
            </a:r>
          </a:p>
          <a:p>
            <a:pPr lvl="1" marL="835660" indent="-417830" defTabSz="549148">
              <a:spcBef>
                <a:spcPts val="1100"/>
              </a:spcBef>
              <a:defRPr sz="3008"/>
            </a:pPr>
            <a:r>
              <a:t>Lectures on particle physics</a:t>
            </a:r>
          </a:p>
          <a:p>
            <a:pPr lvl="1" marL="835660" indent="-417830" defTabSz="549148">
              <a:spcBef>
                <a:spcPts val="1100"/>
              </a:spcBef>
              <a:defRPr sz="3008"/>
            </a:pPr>
            <a:r>
              <a:t>(Super)KEKB and Belle(II) tour</a:t>
            </a:r>
          </a:p>
          <a:p>
            <a:pPr lvl="1" marL="835660" indent="-417830" defTabSz="549148">
              <a:spcBef>
                <a:spcPts val="1100"/>
              </a:spcBef>
              <a:defRPr sz="3008"/>
            </a:pPr>
            <a:r>
              <a:t>Experimental or theoretical course</a:t>
            </a:r>
          </a:p>
          <a:p>
            <a:pPr lvl="2" marL="1253489" indent="-417830" defTabSz="549148">
              <a:spcBef>
                <a:spcPts val="1100"/>
              </a:spcBef>
              <a:defRPr sz="3008"/>
            </a:pPr>
            <a:r>
              <a:t>CR experiments</a:t>
            </a:r>
          </a:p>
          <a:p>
            <a:pPr lvl="2" marL="1253489" indent="-417830" defTabSz="549148">
              <a:spcBef>
                <a:spcPts val="1100"/>
              </a:spcBef>
              <a:defRPr sz="3008"/>
            </a:pPr>
            <a:r>
              <a:t>Calculation of Feynman diagrams</a:t>
            </a:r>
          </a:p>
          <a:p>
            <a:pPr lvl="2" marL="1253489" indent="-417830" defTabSz="549148">
              <a:spcBef>
                <a:spcPts val="1100"/>
              </a:spcBef>
              <a:defRPr sz="3008"/>
            </a:pPr>
            <a:r>
              <a:t>others</a:t>
            </a:r>
          </a:p>
          <a:p>
            <a:pPr lvl="1" marL="835660" indent="-417830" defTabSz="549148">
              <a:spcBef>
                <a:spcPts val="1100"/>
              </a:spcBef>
              <a:defRPr sz="3008"/>
            </a:pPr>
            <a:r>
              <a:t>Presentation </a:t>
            </a:r>
          </a:p>
        </p:txBody>
      </p:sp>
      <p:sp>
        <p:nvSpPr>
          <p:cNvPr id="218" name="Shape 218"/>
          <p:cNvSpPr/>
          <p:nvPr>
            <p:ph type="sldNum" sz="quarter" idx="2"/>
          </p:nvPr>
        </p:nvSpPr>
        <p:spPr>
          <a:xfrm>
            <a:off x="12392685" y="146050"/>
            <a:ext cx="34793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19" name="B-logo-small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774414" y="230509"/>
            <a:ext cx="1489674" cy="1143483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Shape 220"/>
          <p:cNvSpPr/>
          <p:nvPr/>
        </p:nvSpPr>
        <p:spPr>
          <a:xfrm>
            <a:off x="2657376" y="9079683"/>
            <a:ext cx="7385249" cy="584201"/>
          </a:xfrm>
          <a:prstGeom prst="rect">
            <a:avLst/>
          </a:prstGeom>
          <a:ln w="25400">
            <a:solidFill>
              <a:srgbClr val="008F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z="3200">
                <a:solidFill>
                  <a:srgbClr val="008F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More details in poster #834 by S. Nishida et al.</a:t>
            </a:r>
          </a:p>
        </p:txBody>
      </p:sp>
      <p:pic>
        <p:nvPicPr>
          <p:cNvPr id="221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64764" y="3533752"/>
            <a:ext cx="4536786" cy="301472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2" name="DSC_3180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97269" y="6912774"/>
            <a:ext cx="2694888" cy="1789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DSC_3251-filtered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898574" y="6901014"/>
            <a:ext cx="2698952" cy="17894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24" name="DSC_3298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803944" y="6901014"/>
            <a:ext cx="2698953" cy="178940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/>
          <p:nvPr>
            <p:ph type="title"/>
          </p:nvPr>
        </p:nvSpPr>
        <p:spPr>
          <a:xfrm>
            <a:off x="952500" y="-12700"/>
            <a:ext cx="11099800" cy="1562100"/>
          </a:xfrm>
          <a:prstGeom prst="rect">
            <a:avLst/>
          </a:prstGeom>
        </p:spPr>
        <p:txBody>
          <a:bodyPr/>
          <a:lstStyle/>
          <a:p>
            <a:pPr/>
            <a:r>
              <a:t>Archiving materials</a:t>
            </a:r>
          </a:p>
        </p:txBody>
      </p:sp>
      <p:sp>
        <p:nvSpPr>
          <p:cNvPr id="227" name="Shape 227"/>
          <p:cNvSpPr/>
          <p:nvPr>
            <p:ph type="body" sz="half" idx="1"/>
          </p:nvPr>
        </p:nvSpPr>
        <p:spPr>
          <a:xfrm>
            <a:off x="817033" y="1382892"/>
            <a:ext cx="11099801" cy="3887639"/>
          </a:xfrm>
          <a:prstGeom prst="rect">
            <a:avLst/>
          </a:prstGeom>
        </p:spPr>
        <p:txBody>
          <a:bodyPr anchor="t"/>
          <a:lstStyle/>
          <a:p>
            <a:pPr>
              <a:spcBef>
                <a:spcPts val="1200"/>
              </a:spcBef>
              <a:buSzPct val="150000"/>
            </a:pPr>
            <a:r>
              <a:t>Twiki at KEK → Confluence at DESY</a:t>
            </a:r>
          </a:p>
          <a:p>
            <a:pPr lvl="1">
              <a:spcBef>
                <a:spcPts val="1200"/>
              </a:spcBef>
              <a:defRPr sz="2800"/>
            </a:pPr>
            <a:r>
              <a:t>Google drive is also used to share photographs (taken privately).</a:t>
            </a:r>
          </a:p>
          <a:p>
            <a:pPr>
              <a:spcBef>
                <a:spcPts val="1200"/>
              </a:spcBef>
              <a:buSzPct val="150000"/>
            </a:pPr>
            <a:r>
              <a:t>Photography competition</a:t>
            </a:r>
          </a:p>
          <a:p>
            <a:pPr lvl="1">
              <a:spcBef>
                <a:spcPts val="1200"/>
              </a:spcBef>
              <a:defRPr sz="2800"/>
            </a:pPr>
            <a:r>
              <a:t>Encourage collaborators to take and provide nice photographs.</a:t>
            </a:r>
          </a:p>
          <a:p>
            <a:pPr lvl="1">
              <a:spcBef>
                <a:spcPts val="1200"/>
              </a:spcBef>
              <a:defRPr sz="2800"/>
            </a:pPr>
            <a:r>
              <a:t>Held at each Belle II general meeting (3 times a year)</a:t>
            </a:r>
          </a:p>
          <a:p>
            <a:pPr lvl="1">
              <a:spcBef>
                <a:spcPts val="1200"/>
              </a:spcBef>
              <a:defRPr sz="2800"/>
            </a:pPr>
            <a:r>
              <a:t>Choose best 3 photos by voting among the Belle II collaborators.</a:t>
            </a:r>
          </a:p>
        </p:txBody>
      </p:sp>
      <p:sp>
        <p:nvSpPr>
          <p:cNvPr id="228" name="Shape 228"/>
          <p:cNvSpPr/>
          <p:nvPr>
            <p:ph type="sldNum" sz="quarter" idx="2"/>
          </p:nvPr>
        </p:nvSpPr>
        <p:spPr>
          <a:xfrm>
            <a:off x="12392685" y="146050"/>
            <a:ext cx="34793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29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5789" y="5128368"/>
            <a:ext cx="2205961" cy="1658618"/>
          </a:xfrm>
          <a:prstGeom prst="rect">
            <a:avLst/>
          </a:prstGeom>
          <a:ln w="12700">
            <a:miter lim="400000"/>
          </a:ln>
        </p:spPr>
      </p:pic>
      <p:pic>
        <p:nvPicPr>
          <p:cNvPr id="230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82265" y="5128368"/>
            <a:ext cx="2486209" cy="1658618"/>
          </a:xfrm>
          <a:prstGeom prst="rect">
            <a:avLst/>
          </a:prstGeom>
          <a:ln w="12700">
            <a:miter lim="400000"/>
          </a:ln>
        </p:spPr>
      </p:pic>
      <p:pic>
        <p:nvPicPr>
          <p:cNvPr id="231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634672" y="8278681"/>
            <a:ext cx="1715774" cy="12848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32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896769" y="5179069"/>
            <a:ext cx="2323127" cy="1580364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Entry9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587351" y="6889866"/>
            <a:ext cx="1930245" cy="128683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4" name="Entry8.jp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832343" y="6948312"/>
            <a:ext cx="1715774" cy="257366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5" name="Entry6.jp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73022" y="8250044"/>
            <a:ext cx="1789277" cy="1342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6" name="Entry5.jp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4819612" y="6860334"/>
            <a:ext cx="1345894" cy="1345894"/>
          </a:xfrm>
          <a:prstGeom prst="rect">
            <a:avLst/>
          </a:prstGeom>
          <a:ln w="12700">
            <a:miter lim="400000"/>
          </a:ln>
        </p:spPr>
      </p:pic>
      <p:pic>
        <p:nvPicPr>
          <p:cNvPr id="237" name="Entry4.jp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2694586" y="8277679"/>
            <a:ext cx="1715774" cy="128683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8" name="pasted-image.pdf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403258" y="6889866"/>
            <a:ext cx="1928805" cy="128683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pasted-image.pdf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405245" y="5128368"/>
            <a:ext cx="2101977" cy="1580364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" name="15.jpg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8716555" y="6906925"/>
            <a:ext cx="1939360" cy="1284827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09.jpg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6607461" y="6906925"/>
            <a:ext cx="1932666" cy="1284827"/>
          </a:xfrm>
          <a:prstGeom prst="rect">
            <a:avLst/>
          </a:prstGeom>
          <a:ln w="12700">
            <a:miter lim="400000"/>
          </a:ln>
        </p:spPr>
      </p:pic>
      <p:pic>
        <p:nvPicPr>
          <p:cNvPr id="242" name="10.jpeg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6539355" y="8250044"/>
            <a:ext cx="2018077" cy="1342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3" name="07.jpg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8786319" y="8250044"/>
            <a:ext cx="1789467" cy="1342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4" name="16.jpg"/>
          <p:cNvPicPr>
            <a:picLocks noChangeAspect="1"/>
          </p:cNvPicPr>
          <p:nvPr/>
        </p:nvPicPr>
        <p:blipFill>
          <a:blip r:embed="rId17">
            <a:extLst/>
          </a:blip>
          <a:stretch>
            <a:fillRect/>
          </a:stretch>
        </p:blipFill>
        <p:spPr>
          <a:xfrm>
            <a:off x="10343518" y="5174102"/>
            <a:ext cx="2400450" cy="1590298"/>
          </a:xfrm>
          <a:prstGeom prst="rect">
            <a:avLst/>
          </a:prstGeom>
          <a:ln w="12700">
            <a:miter lim="400000"/>
          </a:ln>
        </p:spPr>
      </p:pic>
      <p:sp>
        <p:nvSpPr>
          <p:cNvPr id="245" name="Shape 245"/>
          <p:cNvSpPr/>
          <p:nvPr/>
        </p:nvSpPr>
        <p:spPr>
          <a:xfrm>
            <a:off x="10820912" y="1452099"/>
            <a:ext cx="1708374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>
                <a:solidFill>
                  <a:srgbClr val="008F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S. Sandilya et al.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735664" y="2306248"/>
            <a:ext cx="3892595" cy="3189311"/>
          </a:xfrm>
          <a:prstGeom prst="rect">
            <a:avLst/>
          </a:prstGeom>
          <a:ln w="12700">
            <a:miter lim="400000"/>
          </a:ln>
        </p:spPr>
      </p:pic>
      <p:sp>
        <p:nvSpPr>
          <p:cNvPr id="248" name="Shape 248"/>
          <p:cNvSpPr/>
          <p:nvPr>
            <p:ph type="title"/>
          </p:nvPr>
        </p:nvSpPr>
        <p:spPr>
          <a:xfrm>
            <a:off x="952500" y="-63500"/>
            <a:ext cx="11099800" cy="2159000"/>
          </a:xfrm>
          <a:prstGeom prst="rect">
            <a:avLst/>
          </a:prstGeom>
        </p:spPr>
        <p:txBody>
          <a:bodyPr/>
          <a:lstStyle/>
          <a:p>
            <a:pPr>
              <a:defRPr sz="6400"/>
            </a:pPr>
            <a:r>
              <a:t>Cooperation with </a:t>
            </a:r>
          </a:p>
          <a:p>
            <a:pPr>
              <a:defRPr sz="6400"/>
            </a:pPr>
            <a:r>
              <a:t>KEK/IPNS PR Office</a:t>
            </a:r>
          </a:p>
        </p:txBody>
      </p:sp>
      <p:sp>
        <p:nvSpPr>
          <p:cNvPr id="249" name="Shape 249"/>
          <p:cNvSpPr/>
          <p:nvPr>
            <p:ph type="body" sz="half" idx="1"/>
          </p:nvPr>
        </p:nvSpPr>
        <p:spPr>
          <a:xfrm>
            <a:off x="490967" y="1807422"/>
            <a:ext cx="11870467" cy="3925901"/>
          </a:xfrm>
          <a:prstGeom prst="rect">
            <a:avLst/>
          </a:prstGeom>
        </p:spPr>
        <p:txBody>
          <a:bodyPr anchor="t"/>
          <a:lstStyle/>
          <a:p>
            <a:pPr marL="0" indent="0">
              <a:spcBef>
                <a:spcPts val="1200"/>
              </a:spcBef>
              <a:buSzTx/>
              <a:buNone/>
            </a:pPr>
            <a:r>
              <a:t>Belle II outreach works in close collaboration with KEK PR office and KEK/IPNS outreach coordinator.</a:t>
            </a:r>
          </a:p>
          <a:p>
            <a:pPr>
              <a:spcBef>
                <a:spcPts val="1200"/>
              </a:spcBef>
            </a:pPr>
            <a:r>
              <a:t>Transmission of news, topics, press release</a:t>
            </a:r>
          </a:p>
          <a:p>
            <a:pPr>
              <a:spcBef>
                <a:spcPts val="1200"/>
              </a:spcBef>
            </a:pPr>
            <a:r>
              <a:t>Lectures on SuperKEKB/Belle II</a:t>
            </a:r>
          </a:p>
          <a:p>
            <a:pPr>
              <a:spcBef>
                <a:spcPts val="1200"/>
              </a:spcBef>
            </a:pPr>
            <a:r>
              <a:t>KEK Science Cafe</a:t>
            </a:r>
          </a:p>
          <a:p>
            <a:pPr>
              <a:spcBef>
                <a:spcPts val="1200"/>
              </a:spcBef>
            </a:pPr>
            <a:r>
              <a:t>Creation of multimedia materials</a:t>
            </a:r>
          </a:p>
        </p:txBody>
      </p:sp>
      <p:sp>
        <p:nvSpPr>
          <p:cNvPr id="250" name="Shape 250"/>
          <p:cNvSpPr/>
          <p:nvPr>
            <p:ph type="sldNum" sz="quarter" idx="2"/>
          </p:nvPr>
        </p:nvSpPr>
        <p:spPr>
          <a:xfrm>
            <a:off x="12392685" y="146050"/>
            <a:ext cx="34793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51" name="DSCF7174-thumb-358xauto-10967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0339" y="6239706"/>
            <a:ext cx="3676546" cy="2454455"/>
          </a:xfrm>
          <a:prstGeom prst="rect">
            <a:avLst/>
          </a:prstGeom>
          <a:ln w="12700">
            <a:miter lim="400000"/>
          </a:ln>
        </p:spPr>
      </p:pic>
      <p:pic>
        <p:nvPicPr>
          <p:cNvPr id="252" name="belle2video_p02.mp4"/>
          <p:cNvPicPr>
            <a:picLocks noChangeAspect="0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>
            <a:extLst/>
          </a:blip>
          <a:stretch>
            <a:fillRect/>
          </a:stretch>
        </p:blipFill>
        <p:spPr>
          <a:xfrm>
            <a:off x="8351892" y="6239706"/>
            <a:ext cx="4222570" cy="2454455"/>
          </a:xfrm>
          <a:prstGeom prst="rect">
            <a:avLst/>
          </a:prstGeom>
          <a:ln w="12700">
            <a:miter lim="400000"/>
          </a:ln>
        </p:spPr>
      </p:pic>
      <p:sp>
        <p:nvSpPr>
          <p:cNvPr id="253" name="Shape 253"/>
          <p:cNvSpPr/>
          <p:nvPr/>
        </p:nvSpPr>
        <p:spPr>
          <a:xfrm>
            <a:off x="607506" y="5803899"/>
            <a:ext cx="242098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0433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KEK public lecture</a:t>
            </a:r>
          </a:p>
        </p:txBody>
      </p:sp>
      <p:sp>
        <p:nvSpPr>
          <p:cNvPr id="254" name="Shape 254"/>
          <p:cNvSpPr/>
          <p:nvPr/>
        </p:nvSpPr>
        <p:spPr>
          <a:xfrm>
            <a:off x="4626933" y="5803899"/>
            <a:ext cx="231874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0433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KEK Science Cafe</a:t>
            </a:r>
          </a:p>
        </p:txBody>
      </p:sp>
      <p:pic>
        <p:nvPicPr>
          <p:cNvPr id="255" name="13882298_10209974354860919_5769497254089790781_n.jp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443229" y="6201501"/>
            <a:ext cx="3272606" cy="2454454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Shape 256"/>
          <p:cNvSpPr/>
          <p:nvPr/>
        </p:nvSpPr>
        <p:spPr>
          <a:xfrm>
            <a:off x="1634455" y="9022533"/>
            <a:ext cx="9735890" cy="698501"/>
          </a:xfrm>
          <a:prstGeom prst="rect">
            <a:avLst/>
          </a:prstGeom>
          <a:ln w="25400">
            <a:solidFill>
              <a:srgbClr val="008F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z="4000">
                <a:solidFill>
                  <a:srgbClr val="008F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Please listen to the talk by S. Takahashi tomorrow !</a:t>
            </a:r>
          </a:p>
        </p:txBody>
      </p:sp>
      <p:sp>
        <p:nvSpPr>
          <p:cNvPr id="257" name="Shape 257"/>
          <p:cNvSpPr/>
          <p:nvPr/>
        </p:nvSpPr>
        <p:spPr>
          <a:xfrm>
            <a:off x="8316818" y="5448300"/>
            <a:ext cx="440025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400">
                <a:solidFill>
                  <a:srgbClr val="0433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Movie “A Search for New Physics </a:t>
            </a:r>
          </a:p>
          <a:p>
            <a:pPr algn="l">
              <a:defRPr sz="2400">
                <a:solidFill>
                  <a:srgbClr val="0433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- The Belle II Experiment”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022003" fill="hold"/>
                                        <p:tgtEl>
                                          <p:spTgt spid="2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252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