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18"/>
  </p:notesMasterIdLst>
  <p:handoutMasterIdLst>
    <p:handoutMasterId r:id="rId19"/>
  </p:handoutMasterIdLst>
  <p:sldIdLst>
    <p:sldId id="265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4040"/>
    <a:srgbClr val="0F2D62"/>
    <a:srgbClr val="505050"/>
    <a:srgbClr val="004C97"/>
    <a:srgbClr val="63666A"/>
    <a:srgbClr val="A7A8AA"/>
    <a:srgbClr val="003087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12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8/5/2016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8/5/2016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fld id="{50889BEA-2B91-403F-ADA4-053DEE04721E}" type="datetime1">
              <a:rPr lang="en-US" altLang="en-US"/>
              <a:pPr/>
              <a:t>8/5/2016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fld id="{6A3537A3-8C6B-43C4-A25C-FC2CE8D9D9BB}" type="datetime1">
              <a:rPr lang="en-US" altLang="en-US"/>
              <a:pPr/>
              <a:t>8/5/2016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fld id="{2B1CF01D-1604-4C8E-BF6F-5634B5B9B0FA}" type="datetime1">
              <a:rPr lang="en-US" altLang="en-US"/>
              <a:pPr/>
              <a:t>8/5/2016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5E62D87C-608A-49B4-979E-2C9EC8FFFA3E}" type="datetime1">
              <a:rPr lang="en-US" altLang="en-US"/>
              <a:pPr/>
              <a:t>8/5/2016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EAD63FCB-C847-421A-A82C-644CA8D55BDB}" type="datetime1">
              <a:rPr lang="en-US" altLang="en-US"/>
              <a:pPr/>
              <a:t>8/5/2016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A0E092C4-48F6-48C5-B2B3-815670E99CE7}" type="datetime1">
              <a:rPr lang="en-US" altLang="en-US"/>
              <a:pPr/>
              <a:t>8/5/2016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DD380D08-F2CA-47D3-B2B9-BCFDF76A6561}" type="datetime1">
              <a:rPr lang="en-US" altLang="en-US"/>
              <a:pPr/>
              <a:t>8/5/2016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866E9CA-C242-476E-AC96-726DAD61F4C9}" type="datetime1">
              <a:rPr lang="en-US" altLang="en-US"/>
              <a:pPr/>
              <a:t>8/5/2016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D594D8DC-1801-43BE-B437-DF92E32BA858}" type="datetime1">
              <a:rPr lang="en-US" altLang="en-US"/>
              <a:pPr/>
              <a:t>8/5/2016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F478486A-2EA2-4759-824C-EE1AD3861CE4}" type="datetime1">
              <a:rPr lang="en-US" altLang="en-US"/>
              <a:pPr/>
              <a:t>8/5/2016</a:t>
            </a:fld>
            <a:endParaRPr lang="en-US" alt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7" Type="http://schemas.openxmlformats.org/officeDocument/2006/relationships/image" Target="../media/image29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048001"/>
            <a:ext cx="7526338" cy="165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dirty="0"/>
              <a:t>Results from Engineering Run of the Coherent Neutrino Nucleus Interaction Experiment (CONNIE)</a:t>
            </a: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5686097"/>
            <a:ext cx="7526338" cy="64485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Gustavo Cancelo</a:t>
            </a:r>
          </a:p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6</a:t>
            </a:r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 August 2016</a:t>
            </a:r>
          </a:p>
          <a:p>
            <a:pPr eaLnBrk="1" hangingPunct="1"/>
            <a:endParaRPr lang="en-US" altLang="en-US" dirty="0" smtClean="0">
              <a:latin typeface="Helvetica" panose="020B0604020202020204" pitchFamily="34" charset="0"/>
              <a:ea typeface="Geneva" pitchFamily="121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481" y="4031929"/>
            <a:ext cx="2879222" cy="2583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Background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A34F6-786B-5943-A669-853A984F0C4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fld id="{6CE1FCDD-8220-8E4F-94E7-2A75F3E1D8B4}" type="datetime1">
              <a:rPr lang="en-US" smtClean="0"/>
              <a:pPr>
                <a:defRPr/>
              </a:pPr>
              <a:t>8/5/2016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32653" y="1791629"/>
            <a:ext cx="207606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 </a:t>
            </a:r>
            <a:r>
              <a:rPr lang="en-US" sz="1600" dirty="0" smtClean="0"/>
              <a:t>passive </a:t>
            </a:r>
            <a:r>
              <a:rPr lang="en-US" sz="1600" dirty="0"/>
              <a:t>shield </a:t>
            </a:r>
            <a:r>
              <a:rPr lang="en-US" sz="1600" dirty="0" smtClean="0"/>
              <a:t>made of an inner layer of polyethylene, a mid layer of lead and an outer layer of </a:t>
            </a:r>
            <a:r>
              <a:rPr lang="en-US" sz="1600" dirty="0"/>
              <a:t>polyethylene </a:t>
            </a:r>
            <a:r>
              <a:rPr lang="en-US" sz="1600" dirty="0" smtClean="0"/>
              <a:t>shows an </a:t>
            </a:r>
            <a:r>
              <a:rPr lang="en-US" sz="1600" dirty="0"/>
              <a:t>order of magnitude reduction in the background rate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r>
              <a:rPr lang="en-US" sz="1600" dirty="0" smtClean="0"/>
              <a:t>The background is stable vs. time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7" y="1269175"/>
            <a:ext cx="6063121" cy="409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539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186" y="871244"/>
            <a:ext cx="3964214" cy="26788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Eng. run</a:t>
            </a:r>
            <a:r>
              <a:rPr lang="en-US" sz="2000" dirty="0"/>
              <a:t>: ~10 days reactor ON/OFF comparison, 1g detector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A34F6-786B-5943-A669-853A984F0C4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fld id="{6CE1FCDD-8220-8E4F-94E7-2A75F3E1D8B4}" type="datetime1">
              <a:rPr lang="en-US" smtClean="0"/>
              <a:pPr>
                <a:defRPr/>
              </a:pPr>
              <a:t>8/5/2016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78557"/>
            <a:ext cx="4526226" cy="17488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84" y="3632093"/>
            <a:ext cx="4743906" cy="19435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81030" y="1683372"/>
            <a:ext cx="1021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Reactor ON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298760" y="1691030"/>
            <a:ext cx="1069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Reactor OFF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166360" y="3550103"/>
            <a:ext cx="36042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Only 10 days of reactor shutdown used for </a:t>
            </a:r>
            <a:r>
              <a:rPr lang="en-US" sz="1400" dirty="0"/>
              <a:t>in the </a:t>
            </a:r>
            <a:r>
              <a:rPr lang="en-US" sz="1400" dirty="0" smtClean="0"/>
              <a:t>analysis. The rest of the shutdown data was not used due to an increase of the CCD noise caused by noise increase in the AC lines of the power plant. </a:t>
            </a:r>
          </a:p>
          <a:p>
            <a:r>
              <a:rPr lang="en-US" sz="1400" dirty="0" smtClean="0"/>
              <a:t>The power plant shutdown added hundreds of people working and using the same AC power lines that CONNIE uses.</a:t>
            </a:r>
          </a:p>
          <a:p>
            <a:r>
              <a:rPr lang="en-US" sz="1400" dirty="0" smtClean="0"/>
              <a:t>The problem has been remedied but we lost 2 weeks of shutdown data.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22063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Hit </a:t>
            </a:r>
            <a:r>
              <a:rPr lang="en-US" sz="2000" dirty="0"/>
              <a:t>size used to select events in core of the CCD to remove low </a:t>
            </a:r>
            <a:br>
              <a:rPr lang="en-US" sz="2000" dirty="0"/>
            </a:br>
            <a:r>
              <a:rPr lang="en-US" sz="2000" dirty="0"/>
              <a:t>energy X-rays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A34F6-786B-5943-A669-853A984F0C4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fld id="{6CE1FCDD-8220-8E4F-94E7-2A75F3E1D8B4}" type="datetime1">
              <a:rPr lang="en-US" smtClean="0"/>
              <a:pPr>
                <a:defRPr/>
              </a:pPr>
              <a:t>8/5/2016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012437"/>
            <a:ext cx="3889917" cy="29512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3971376"/>
            <a:ext cx="37858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Diffusion based cuts for several energy bins (black, red, green, blue)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345151" y="3971376"/>
            <a:ext cx="30935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Detector efficiency after cuts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10540" y="5021580"/>
            <a:ext cx="8174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Work in progress: Future signal processing and estimation methods could improve the efficiency.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250" y="1069755"/>
            <a:ext cx="4237407" cy="280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445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30" y="1186088"/>
            <a:ext cx="5357813" cy="23791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Eng. Run reactor ON/OFF result (</a:t>
            </a:r>
            <a:r>
              <a:rPr lang="en-US" sz="2000" dirty="0"/>
              <a:t>2016 JINST 11 </a:t>
            </a:r>
            <a:r>
              <a:rPr lang="en-US" sz="2000" dirty="0" smtClean="0"/>
              <a:t>P07024)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A34F6-786B-5943-A669-853A984F0C4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fld id="{6CE1FCDD-8220-8E4F-94E7-2A75F3E1D8B4}" type="datetime1">
              <a:rPr lang="en-US" smtClean="0"/>
              <a:pPr>
                <a:defRPr/>
              </a:pPr>
              <a:t>8/5/2016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6117" y="849035"/>
            <a:ext cx="30935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Detector efficiency after cuts</a:t>
            </a:r>
            <a:endParaRPr lang="en-US" sz="16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159298" y="1642946"/>
            <a:ext cx="1724722" cy="12786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160034" y="2884822"/>
            <a:ext cx="2732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 fluorescence peak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2437" y="3604005"/>
            <a:ext cx="72336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 </a:t>
            </a:r>
            <a:r>
              <a:rPr lang="en-US" sz="1400" dirty="0"/>
              <a:t>excess is observed coming from nuclear ﬁssion at the power plant.  The</a:t>
            </a:r>
          </a:p>
          <a:p>
            <a:r>
              <a:rPr lang="en-US" sz="1400" dirty="0"/>
              <a:t>upper limit for the neutrino event rate is set two orders of magnitude above the expectations for</a:t>
            </a:r>
          </a:p>
          <a:p>
            <a:r>
              <a:rPr lang="en-US" sz="1400" dirty="0"/>
              <a:t>the standard model.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4" y="4342669"/>
            <a:ext cx="4225019" cy="182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0020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CONNIE100: Upgrade to 80 gr of mass July 2016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A34F6-786B-5943-A669-853A984F0C4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fld id="{6CE1FCDD-8220-8E4F-94E7-2A75F3E1D8B4}" type="datetime1">
              <a:rPr lang="en-US" smtClean="0"/>
              <a:pPr>
                <a:defRPr/>
              </a:pPr>
              <a:t>8/5/2016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61694"/>
            <a:ext cx="8672513" cy="1004992"/>
          </a:xfrm>
        </p:spPr>
        <p:txBody>
          <a:bodyPr/>
          <a:lstStyle/>
          <a:p>
            <a:r>
              <a:rPr lang="en-US" sz="1800" dirty="0" smtClean="0"/>
              <a:t>The detector was upgraded to 14 CCDs of 4Kx4K pixels each. </a:t>
            </a:r>
          </a:p>
          <a:p>
            <a:r>
              <a:rPr lang="en-US" sz="1800" dirty="0" smtClean="0"/>
              <a:t>Each CCD has a mass of 5.75g for a total of 80.5 grams.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This is 80 times more mass than the engineering run.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5836" y="5293817"/>
            <a:ext cx="18670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4Kx4K pixel CCD on Si substrate and copper frame. Wire-bonded to flex circuit</a:t>
            </a:r>
          </a:p>
          <a:p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573" y="2008152"/>
            <a:ext cx="2429556" cy="32394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7" y="1958010"/>
            <a:ext cx="2429063" cy="32387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37092" y="5325618"/>
            <a:ext cx="279679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 CCDs installed in the copper during a test previous to the installation of the 14 science grade CCDs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6200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CONNIE100: Upgrade to 80 gr of mass July 2016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A34F6-786B-5943-A669-853A984F0C4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fld id="{6CE1FCDD-8220-8E4F-94E7-2A75F3E1D8B4}" type="datetime1">
              <a:rPr lang="en-US" smtClean="0"/>
              <a:pPr>
                <a:defRPr/>
              </a:pPr>
              <a:t>8/5/2016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61694"/>
            <a:ext cx="8672513" cy="2644922"/>
          </a:xfrm>
        </p:spPr>
        <p:txBody>
          <a:bodyPr/>
          <a:lstStyle/>
          <a:p>
            <a:r>
              <a:rPr lang="en-US" sz="1800" dirty="0" smtClean="0"/>
              <a:t>All CCDs are working with an average noise below 2e- and RMS of 0.06e- of noise channel spread.</a:t>
            </a:r>
          </a:p>
          <a:p>
            <a:r>
              <a:rPr lang="en-US" sz="1800" dirty="0" smtClean="0"/>
              <a:t>Currently running optimizations for dark current, and noise (very close to goals).</a:t>
            </a:r>
          </a:p>
          <a:p>
            <a:r>
              <a:rPr lang="en-US" sz="1800" dirty="0" smtClean="0"/>
              <a:t>Measuring background.</a:t>
            </a:r>
          </a:p>
          <a:p>
            <a:r>
              <a:rPr lang="en-US" sz="1800" dirty="0" smtClean="0"/>
              <a:t>Although we are still optimizing detector operation parameters, in only a week we have collected an order of magnitude more data than during the engineering run.</a:t>
            </a:r>
          </a:p>
          <a:p>
            <a:r>
              <a:rPr lang="en-US" sz="1800" dirty="0" smtClean="0"/>
              <a:t>Next Power plant shutdown planned for November 2016. </a:t>
            </a:r>
          </a:p>
          <a:p>
            <a:r>
              <a:rPr lang="en-US" sz="1800" dirty="0" smtClean="0"/>
              <a:t>We are looking forward to a very successful science run.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03" y="3873776"/>
            <a:ext cx="6794809" cy="17645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08334" y="4684213"/>
            <a:ext cx="18670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CCD image (segment) taken on July 26, 2016. Image look great.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2501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physics in the low energy neutrino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61694"/>
            <a:ext cx="8672513" cy="2598558"/>
          </a:xfrm>
        </p:spPr>
        <p:txBody>
          <a:bodyPr/>
          <a:lstStyle/>
          <a:p>
            <a:r>
              <a:rPr lang="en-US" sz="1800" dirty="0" smtClean="0"/>
              <a:t>Understanding solar, atmospheric and DSNB neutrinos.</a:t>
            </a:r>
          </a:p>
          <a:p>
            <a:pPr lvl="1"/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Important to determine the background in direct search of Dark Matter.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800" dirty="0" smtClean="0"/>
              <a:t>Supernovas</a:t>
            </a:r>
            <a:endParaRPr lang="en-US" sz="1800" dirty="0"/>
          </a:p>
          <a:p>
            <a:pPr lvl="1"/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MeV-neutrino physics has great relevance for energy transport in supernovas and it is related to the ongoing eﬀort to develop new supernova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detectors.</a:t>
            </a:r>
          </a:p>
          <a:p>
            <a:r>
              <a:rPr lang="en-US" sz="1800" dirty="0" smtClean="0"/>
              <a:t>Probing models in a </a:t>
            </a:r>
            <a:r>
              <a:rPr lang="en-US" sz="1800" dirty="0"/>
              <a:t>region of </a:t>
            </a:r>
            <a:r>
              <a:rPr lang="en-US" sz="1800" dirty="0" smtClean="0"/>
              <a:t>parameter </a:t>
            </a:r>
            <a:r>
              <a:rPr lang="en-US" sz="1800" dirty="0"/>
              <a:t>space for new physics in the low energy neutrino </a:t>
            </a:r>
            <a:r>
              <a:rPr lang="en-US" sz="1800" dirty="0" smtClean="0"/>
              <a:t>sector.</a:t>
            </a:r>
          </a:p>
          <a:p>
            <a:pPr lvl="1"/>
            <a:r>
              <a:rPr lang="en-US" sz="1600" dirty="0" smtClean="0"/>
              <a:t>A’ boson, magnetic moment, etc.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A34F6-786B-5943-A669-853A984F0C4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fld id="{6CE1FCDD-8220-8E4F-94E7-2A75F3E1D8B4}" type="datetime1">
              <a:rPr lang="en-US" smtClean="0"/>
              <a:pPr>
                <a:defRPr/>
              </a:pPr>
              <a:t>8/5/2016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317" y="3852930"/>
            <a:ext cx="4401015" cy="23694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31" y="3776543"/>
            <a:ext cx="3855207" cy="252226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5895" y="3483598"/>
            <a:ext cx="41860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Direct DM searches and expected neutrino floor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560741" y="3483598"/>
            <a:ext cx="1585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arXiv</a:t>
            </a:r>
            <a:r>
              <a:rPr lang="en-US" sz="1600" dirty="0" smtClean="0"/>
              <a:t>: 1202.6073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25961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reactor neutrino experiments CENNS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2325782"/>
                <a:ext cx="8759536" cy="3279563"/>
              </a:xfrm>
            </p:spPr>
            <p:txBody>
              <a:bodyPr/>
              <a:lstStyle/>
              <a:p>
                <a:r>
                  <a:rPr lang="en-US" sz="1600" dirty="0" smtClean="0"/>
                  <a:t>CENNS:</a:t>
                </a:r>
              </a:p>
              <a:p>
                <a:pPr lvl="1"/>
                <a:r>
                  <a:rPr lang="en-US" sz="1400" dirty="0" smtClean="0"/>
                  <a:t>Cross-section enhanced by coherence (below 50 MeV).</a:t>
                </a:r>
              </a:p>
              <a:p>
                <a:pPr lvl="1"/>
                <a:r>
                  <a:rPr lang="en-US" sz="1400" dirty="0" smtClean="0"/>
                  <a:t>Recoil energies below 10KeV, too low for most detectors but not for CCDs (Charge </a:t>
                </a:r>
                <a:r>
                  <a:rPr lang="en-US" sz="1400" dirty="0" smtClean="0"/>
                  <a:t>Coupled </a:t>
                </a:r>
                <a:r>
                  <a:rPr lang="en-US" sz="1400" dirty="0" smtClean="0"/>
                  <a:t>Devices)</a:t>
                </a:r>
              </a:p>
              <a:p>
                <a:pPr lvl="1"/>
                <a:r>
                  <a:rPr lang="en-US" sz="1400" dirty="0" smtClean="0"/>
                  <a:t>CONNIE CCDs operate with a threshold of only </a:t>
                </a:r>
                <a:r>
                  <a:rPr lang="en-US" sz="1400" dirty="0" smtClean="0"/>
                  <a:t>28 </a:t>
                </a:r>
                <a:r>
                  <a:rPr lang="en-US" sz="1400" dirty="0" err="1" smtClean="0"/>
                  <a:t>eVee</a:t>
                </a:r>
                <a:r>
                  <a:rPr lang="en-US" sz="1400" dirty="0" smtClean="0"/>
                  <a:t> </a:t>
                </a:r>
                <a:r>
                  <a:rPr lang="en-US" sz="1400" dirty="0" smtClean="0"/>
                  <a:t>(5 sigma above the RMS noise).</a:t>
                </a:r>
              </a:p>
              <a:p>
                <a:pPr lvl="1"/>
                <a:endParaRPr lang="en-US" sz="1400" dirty="0"/>
              </a:p>
              <a:p>
                <a:r>
                  <a:rPr lang="en-US" sz="1600" dirty="0" smtClean="0"/>
                  <a:t>Nuclear reactors</a:t>
                </a:r>
              </a:p>
              <a:p>
                <a:pPr lvl="1"/>
                <a:r>
                  <a:rPr lang="en-US" sz="1400" dirty="0" smtClean="0"/>
                  <a:t>Great source of antineutrinos from fusion and neutron capture.</a:t>
                </a:r>
              </a:p>
              <a:p>
                <a:pPr lvl="1"/>
                <a:r>
                  <a:rPr lang="en-US" sz="1400" dirty="0" smtClean="0"/>
                  <a:t>Angra-2  3.8 GW thermal power nuclear reactor in Brazil </a:t>
                </a:r>
                <a:r>
                  <a:rPr lang="en-US" sz="1400" dirty="0" smtClean="0"/>
                  <a:t>generates </a:t>
                </a:r>
                <a:r>
                  <a:rPr lang="en-US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BR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pt-BR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20</m:t>
                            </m:r>
                          </m:sup>
                        </m:sSup>
                        <m:sSub>
                          <m:sSubPr>
                            <m:ctrlPr>
                              <a:rPr lang="pt-BR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pt-BR" sz="1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pt-BR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𝜐</m:t>
                                </m:r>
                              </m:e>
                            </m:acc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400" dirty="0" smtClean="0"/>
                  <a:t> at the core.</a:t>
                </a:r>
              </a:p>
              <a:p>
                <a:pPr lvl="1"/>
                <a:r>
                  <a:rPr lang="en-US" sz="1400" dirty="0" smtClean="0"/>
                  <a:t>CONNIE is grateful to Electronuclear (Angra-2 management) for allowing a basic science experiment at 30m of the core (right outside the dome).</a:t>
                </a:r>
                <a:endParaRPr lang="en-US" sz="1400" dirty="0"/>
              </a:p>
              <a:p>
                <a:endParaRPr lang="en-US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2325782"/>
                <a:ext cx="8759536" cy="3279563"/>
              </a:xfrm>
              <a:blipFill rotWithShape="0">
                <a:blip r:embed="rId2"/>
                <a:stretch>
                  <a:fillRect l="-1323" t="-2045" r="-4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A34F6-786B-5943-A669-853A984F0C4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05" y="1229997"/>
            <a:ext cx="7349950" cy="874453"/>
          </a:xfrm>
          <a:prstGeom prst="rect">
            <a:avLst/>
          </a:prstGeom>
        </p:spPr>
      </p:pic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fld id="{6CE1FCDD-8220-8E4F-94E7-2A75F3E1D8B4}" type="datetime1">
              <a:rPr lang="en-US" smtClean="0"/>
              <a:pPr>
                <a:defRPr/>
              </a:pPr>
              <a:t>8/5/2016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338" y="885517"/>
            <a:ext cx="1366459" cy="15392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3290" y="936700"/>
            <a:ext cx="36476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Standard model differential cross section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19977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371" y="881162"/>
            <a:ext cx="3316514" cy="24480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3094463" cy="641739"/>
          </a:xfrm>
        </p:spPr>
        <p:txBody>
          <a:bodyPr/>
          <a:lstStyle/>
          <a:p>
            <a:r>
              <a:rPr lang="en-US" dirty="0" smtClean="0"/>
              <a:t>The CONNIE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375102"/>
            <a:ext cx="6759575" cy="2862147"/>
          </a:xfrm>
        </p:spPr>
        <p:txBody>
          <a:bodyPr/>
          <a:lstStyle/>
          <a:p>
            <a:r>
              <a:rPr lang="en-US" sz="1200" dirty="0" smtClean="0"/>
              <a:t>Institutions:</a:t>
            </a:r>
          </a:p>
          <a:p>
            <a:pPr lvl="1"/>
            <a:r>
              <a:rPr lang="es-ES" sz="1000" dirty="0"/>
              <a:t>Universidad Nacional Autónoma de México, </a:t>
            </a:r>
            <a:r>
              <a:rPr lang="en-US" sz="1000" dirty="0"/>
              <a:t>Ciudad de México</a:t>
            </a:r>
            <a:r>
              <a:rPr lang="es-ES" sz="1000" dirty="0" smtClean="0"/>
              <a:t>,  </a:t>
            </a:r>
            <a:r>
              <a:rPr lang="es-ES" sz="1000" dirty="0"/>
              <a:t>México</a:t>
            </a:r>
            <a:endParaRPr lang="en-US" sz="1000" dirty="0"/>
          </a:p>
          <a:p>
            <a:pPr lvl="1"/>
            <a:r>
              <a:rPr lang="es-ES" sz="1000" dirty="0"/>
              <a:t>Centro Atómico Bariloche - Instituto </a:t>
            </a:r>
            <a:r>
              <a:rPr lang="es-ES" sz="1000" dirty="0" err="1"/>
              <a:t>Balseiro</a:t>
            </a:r>
            <a:r>
              <a:rPr lang="es-ES" sz="1000" dirty="0"/>
              <a:t>,  CNEA/CONICET, Argentina</a:t>
            </a:r>
            <a:endParaRPr lang="en-US" sz="1000" dirty="0"/>
          </a:p>
          <a:p>
            <a:pPr lvl="1"/>
            <a:r>
              <a:rPr lang="es-ES" sz="1000" dirty="0" err="1"/>
              <a:t>Universidade</a:t>
            </a:r>
            <a:r>
              <a:rPr lang="es-ES" sz="1000" dirty="0"/>
              <a:t> Federal do Rio de Janeiro, Instituto de Física, Rio de Janeiro, </a:t>
            </a:r>
            <a:r>
              <a:rPr lang="es-ES" sz="1000" dirty="0" err="1"/>
              <a:t>Brazil</a:t>
            </a:r>
            <a:endParaRPr lang="en-US" sz="1000" dirty="0"/>
          </a:p>
          <a:p>
            <a:pPr lvl="1"/>
            <a:r>
              <a:rPr lang="en-US" sz="1000" dirty="0"/>
              <a:t>Fermi National Accelerator Laboratory, Batavia,  IL, United States</a:t>
            </a:r>
          </a:p>
          <a:p>
            <a:pPr lvl="1"/>
            <a:r>
              <a:rPr lang="es-ES" sz="1000" dirty="0"/>
              <a:t>Facultad de Ingeniería - Universidad Nacional de Asunción,  Paraguay</a:t>
            </a:r>
            <a:endParaRPr lang="en-US" sz="1000" dirty="0"/>
          </a:p>
          <a:p>
            <a:pPr lvl="1"/>
            <a:r>
              <a:rPr lang="es-ES" sz="1000" dirty="0"/>
              <a:t>Centro  Brasileiro  de  Pesquisas  </a:t>
            </a:r>
            <a:r>
              <a:rPr lang="es-ES" sz="1000" dirty="0" err="1"/>
              <a:t>Fisicas</a:t>
            </a:r>
            <a:r>
              <a:rPr lang="es-ES" sz="1000" dirty="0"/>
              <a:t>,  Rio  de  Janeiro,  </a:t>
            </a:r>
            <a:r>
              <a:rPr lang="es-ES" sz="1000" dirty="0" err="1"/>
              <a:t>Brazil</a:t>
            </a:r>
            <a:endParaRPr lang="en-US" sz="1000" dirty="0"/>
          </a:p>
          <a:p>
            <a:pPr lvl="1"/>
            <a:r>
              <a:rPr lang="es-ES" sz="1000" dirty="0"/>
              <a:t>Depto.  de Ing.  </a:t>
            </a:r>
            <a:r>
              <a:rPr lang="es-ES" sz="1000" dirty="0" err="1"/>
              <a:t>Electrica</a:t>
            </a:r>
            <a:r>
              <a:rPr lang="es-ES" sz="1000" dirty="0"/>
              <a:t> y de Computadores, Universidad Nacional del Sur, </a:t>
            </a:r>
            <a:r>
              <a:rPr lang="es-ES" sz="1000" dirty="0" err="1"/>
              <a:t>Bahia</a:t>
            </a:r>
            <a:r>
              <a:rPr lang="es-ES" sz="1000" dirty="0"/>
              <a:t> Blanca, Argentina</a:t>
            </a:r>
            <a:endParaRPr lang="en-US" sz="1000" dirty="0"/>
          </a:p>
          <a:p>
            <a:pPr lvl="1"/>
            <a:r>
              <a:rPr lang="es-ES" sz="1000" dirty="0"/>
              <a:t>Instituto  de  Investigaciones  en  </a:t>
            </a:r>
            <a:r>
              <a:rPr lang="es-ES" sz="1000" dirty="0" smtClean="0"/>
              <a:t>Ing. </a:t>
            </a:r>
            <a:r>
              <a:rPr lang="es-ES" sz="1000" dirty="0" err="1" smtClean="0"/>
              <a:t>Electrica</a:t>
            </a:r>
            <a:r>
              <a:rPr lang="es-ES" sz="1000" dirty="0" smtClean="0"/>
              <a:t> ”Alfredo  </a:t>
            </a:r>
            <a:r>
              <a:rPr lang="es-ES" sz="1000" dirty="0" err="1"/>
              <a:t>Desages</a:t>
            </a:r>
            <a:r>
              <a:rPr lang="es-ES" sz="1000" dirty="0" smtClean="0"/>
              <a:t>”,CONICET </a:t>
            </a:r>
            <a:r>
              <a:rPr lang="es-ES" sz="1000" dirty="0"/>
              <a:t>- Universidad Nacional del Sur,  </a:t>
            </a:r>
            <a:r>
              <a:rPr lang="es-ES" sz="1000" dirty="0" err="1" smtClean="0"/>
              <a:t>Baíha</a:t>
            </a:r>
            <a:r>
              <a:rPr lang="es-ES" sz="1000" dirty="0" smtClean="0"/>
              <a:t> </a:t>
            </a:r>
            <a:r>
              <a:rPr lang="es-ES" sz="1000" dirty="0"/>
              <a:t>Blanca,  Argentina.</a:t>
            </a:r>
            <a:endParaRPr lang="en-US" sz="1000" dirty="0"/>
          </a:p>
          <a:p>
            <a:pPr lvl="1"/>
            <a:r>
              <a:rPr lang="en-US" sz="1000" dirty="0" err="1" smtClean="0"/>
              <a:t>Universität</a:t>
            </a:r>
            <a:r>
              <a:rPr lang="en-US" sz="1000" dirty="0" smtClean="0"/>
              <a:t>  Zürich  </a:t>
            </a:r>
            <a:r>
              <a:rPr lang="en-US" sz="1000" dirty="0" err="1"/>
              <a:t>Physik</a:t>
            </a:r>
            <a:r>
              <a:rPr lang="en-US" sz="1000" dirty="0"/>
              <a:t>  </a:t>
            </a:r>
            <a:r>
              <a:rPr lang="en-US" sz="1000" dirty="0" err="1"/>
              <a:t>Institut</a:t>
            </a:r>
            <a:r>
              <a:rPr lang="en-US" sz="1000" dirty="0"/>
              <a:t>,  Zurich,  Switzerland</a:t>
            </a:r>
          </a:p>
          <a:p>
            <a:pPr lvl="1"/>
            <a:r>
              <a:rPr lang="es-ES" sz="1000" dirty="0" smtClean="0"/>
              <a:t>Comisión </a:t>
            </a:r>
            <a:r>
              <a:rPr lang="es-ES" sz="1000" dirty="0"/>
              <a:t>de Investigaciones </a:t>
            </a:r>
            <a:r>
              <a:rPr lang="es-ES" sz="1000" dirty="0" err="1"/>
              <a:t>Cientíﬁcas</a:t>
            </a:r>
            <a:r>
              <a:rPr lang="es-ES" sz="1000" dirty="0"/>
              <a:t> Provincia Buenos Aires, La Plata, Argentina.</a:t>
            </a:r>
            <a:endParaRPr lang="en-US" sz="1000" dirty="0"/>
          </a:p>
          <a:p>
            <a:pPr lvl="1"/>
            <a:r>
              <a:rPr lang="es-ES" sz="1000" dirty="0" err="1"/>
              <a:t>Pontiﬁcia</a:t>
            </a:r>
            <a:r>
              <a:rPr lang="es-ES" sz="1000" dirty="0"/>
              <a:t>  </a:t>
            </a:r>
            <a:r>
              <a:rPr lang="es-ES" sz="1000" dirty="0" err="1"/>
              <a:t>Universidade</a:t>
            </a:r>
            <a:r>
              <a:rPr lang="es-ES" sz="1000" dirty="0"/>
              <a:t>  Católica,  Rio  de  Janeiro,  </a:t>
            </a:r>
            <a:r>
              <a:rPr lang="es-ES" sz="1000" dirty="0" err="1" smtClean="0"/>
              <a:t>Brazil</a:t>
            </a:r>
            <a:r>
              <a:rPr lang="es-ES" sz="1000" dirty="0" smtClean="0"/>
              <a:t>.</a:t>
            </a:r>
          </a:p>
          <a:p>
            <a:pPr lvl="1"/>
            <a:r>
              <a:rPr lang="en-US" sz="1000" dirty="0"/>
              <a:t>University of Michigan, Ann Arbor, MI, U.S.A.</a:t>
            </a:r>
          </a:p>
          <a:p>
            <a:pPr lvl="1"/>
            <a:endParaRPr lang="en-US" sz="1000" dirty="0" smtClean="0"/>
          </a:p>
          <a:p>
            <a:pPr lvl="1"/>
            <a:endParaRPr lang="en-US" sz="1000" dirty="0"/>
          </a:p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A34F6-786B-5943-A669-853A984F0C4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fld id="{6CE1FCDD-8220-8E4F-94E7-2A75F3E1D8B4}" type="datetime1">
              <a:rPr lang="en-US" smtClean="0"/>
              <a:pPr>
                <a:defRPr/>
              </a:pPr>
              <a:t>8/5/2016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039" y="966322"/>
            <a:ext cx="3026047" cy="22730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767" y="103664"/>
            <a:ext cx="5953556" cy="6417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41505" y="2833591"/>
            <a:ext cx="29806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workshop Rio de Janeiro, 2015</a:t>
            </a:r>
            <a:endParaRPr lang="en-US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175" y="3662437"/>
            <a:ext cx="2107196" cy="2287475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5600700" y="2674620"/>
            <a:ext cx="1925638" cy="28270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943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Thick CCD detector technology: 650um (250um used for the </a:t>
            </a:r>
            <a:r>
              <a:rPr lang="en-US" sz="2000" dirty="0"/>
              <a:t>E</a:t>
            </a:r>
            <a:r>
              <a:rPr lang="en-US" sz="2000" dirty="0" smtClean="0"/>
              <a:t>ng. run) 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91714"/>
            <a:ext cx="8672513" cy="570831"/>
          </a:xfrm>
        </p:spPr>
        <p:txBody>
          <a:bodyPr/>
          <a:lstStyle/>
          <a:p>
            <a:r>
              <a:rPr lang="en-US" sz="1600" dirty="0" smtClean="0"/>
              <a:t>Fully depleted 650 um thick detectors with a pixel size of 15um x </a:t>
            </a:r>
            <a:r>
              <a:rPr lang="en-US" sz="1600" dirty="0" smtClean="0"/>
              <a:t>15um (LBNL S. Holland et al).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A34F6-786B-5943-A669-853A984F0C4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fld id="{6CE1FCDD-8220-8E4F-94E7-2A75F3E1D8B4}" type="datetime1">
              <a:rPr lang="en-US" smtClean="0"/>
              <a:pPr>
                <a:defRPr/>
              </a:pPr>
              <a:t>8/5/2016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" y="1565516"/>
            <a:ext cx="5882036" cy="35346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7298" y="5315415"/>
            <a:ext cx="83972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Energetic particles produce ionization e-h pairs that are captured by one or more pixels.</a:t>
            </a:r>
          </a:p>
          <a:p>
            <a:r>
              <a:rPr lang="en-US" sz="1800" dirty="0" smtClean="0"/>
              <a:t>Since the electric field is in the </a:t>
            </a:r>
            <a:r>
              <a:rPr lang="en-US" sz="1800" dirty="0" smtClean="0"/>
              <a:t>z </a:t>
            </a:r>
            <a:r>
              <a:rPr lang="en-US" sz="1800" dirty="0" smtClean="0"/>
              <a:t>direction the e-h pairs are free to diffuse in x and y.</a:t>
            </a:r>
          </a:p>
          <a:p>
            <a:r>
              <a:rPr lang="en-US" sz="1800" dirty="0" smtClean="0"/>
              <a:t>The charge diffusion is proportional to the depth of the </a:t>
            </a:r>
            <a:r>
              <a:rPr lang="en-US" sz="1800" dirty="0" smtClean="0"/>
              <a:t>generation point.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6290225" y="2245579"/>
            <a:ext cx="2694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Dark current ~ 0.1e-/pix/day when operated at ~140K.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13463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Thick CCD images: 2D image plus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dimension given by diffusion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A34F6-786B-5943-A669-853A984F0C4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fld id="{6CE1FCDD-8220-8E4F-94E7-2A75F3E1D8B4}" type="datetime1">
              <a:rPr lang="en-US" smtClean="0"/>
              <a:pPr>
                <a:defRPr/>
              </a:pPr>
              <a:t>8/5/2016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44867"/>
            <a:ext cx="8115300" cy="535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872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Calibration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A34F6-786B-5943-A669-853A984F0C4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fld id="{6CE1FCDD-8220-8E4F-94E7-2A75F3E1D8B4}" type="datetime1">
              <a:rPr lang="en-US" smtClean="0"/>
              <a:pPr>
                <a:defRPr/>
              </a:pPr>
              <a:t>8/5/2016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944136"/>
            <a:ext cx="5128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Linearity response measured with x-rays and verified by simulations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52" y="1309400"/>
            <a:ext cx="3390436" cy="23396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547" y="1251913"/>
            <a:ext cx="3588473" cy="25366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8600" y="3692190"/>
            <a:ext cx="6711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Ionization efficiency uses results from recent experiments (to be published) and </a:t>
            </a:r>
            <a:r>
              <a:rPr lang="en-US" sz="1400" dirty="0" err="1" smtClean="0"/>
              <a:t>Lindhard</a:t>
            </a:r>
            <a:r>
              <a:rPr lang="en-US" sz="1400" dirty="0" smtClean="0"/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7" y="4043075"/>
            <a:ext cx="3093651" cy="22742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121" y="4043075"/>
            <a:ext cx="2941483" cy="21700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136780" y="4453054"/>
            <a:ext cx="17786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CONNIE silicon detectors are calibrated in the </a:t>
            </a:r>
            <a:r>
              <a:rPr lang="en-US" sz="1400" dirty="0"/>
              <a:t>operation </a:t>
            </a:r>
            <a:r>
              <a:rPr lang="en-US" sz="1400" dirty="0" smtClean="0"/>
              <a:t>region.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712686" y="5704116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arXiv:1608.00957</a:t>
            </a:r>
          </a:p>
        </p:txBody>
      </p:sp>
    </p:spTree>
    <p:extLst>
      <p:ext uri="{BB962C8B-B14F-4D97-AF65-F5344CB8AC3E}">
        <p14:creationId xmlns:p14="http://schemas.microsoft.com/office/powerpoint/2010/main" val="3615615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Expected event rate (arXiv:1405.5761) 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A34F6-786B-5943-A669-853A984F0C4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fld id="{6CE1FCDD-8220-8E4F-94E7-2A75F3E1D8B4}" type="datetime1">
              <a:rPr lang="en-US" smtClean="0"/>
              <a:pPr>
                <a:defRPr/>
              </a:pPr>
              <a:t>8/5/2016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599" y="944136"/>
            <a:ext cx="4477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CONNIE cross section (light blue)</a:t>
            </a:r>
          </a:p>
          <a:p>
            <a:r>
              <a:rPr lang="en-US" sz="1400" dirty="0" smtClean="0"/>
              <a:t>CONNIE </a:t>
            </a:r>
            <a:r>
              <a:rPr lang="en-US" sz="1400" dirty="0"/>
              <a:t>cross section </a:t>
            </a:r>
            <a:r>
              <a:rPr lang="en-US" sz="1400" dirty="0" smtClean="0"/>
              <a:t>convolved with the reactor spectrum 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47" y="1450646"/>
            <a:ext cx="3898977" cy="22336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70" y="3887013"/>
            <a:ext cx="2238375" cy="10763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011" y="1521516"/>
            <a:ext cx="3132448" cy="209193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56661" y="4145280"/>
            <a:ext cx="47091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About 1 event/day for a 52 gram of fiducial mass.</a:t>
            </a:r>
          </a:p>
          <a:p>
            <a:r>
              <a:rPr lang="en-US" sz="1600" dirty="0" smtClean="0"/>
              <a:t>This engineering run was 1 gram (4g total mass).</a:t>
            </a:r>
          </a:p>
          <a:p>
            <a:r>
              <a:rPr lang="en-US" sz="1600" dirty="0" smtClean="0"/>
              <a:t>CONNIE has been upgraded in July 2016 to a total mass of 80 grams.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52695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CONNIE Engineering run (2 CCDs of size 2K pix x 4K pix) 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A34F6-786B-5943-A669-853A984F0C4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fld id="{6CE1FCDD-8220-8E4F-94E7-2A75F3E1D8B4}" type="datetime1">
              <a:rPr lang="en-US" smtClean="0"/>
              <a:pPr>
                <a:defRPr/>
              </a:pPr>
              <a:t>8/5/2016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857218"/>
            <a:ext cx="2975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CCD Detector 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05" y="1276811"/>
            <a:ext cx="3388843" cy="19570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059" y="1276811"/>
            <a:ext cx="2159505" cy="217425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23769" y="916170"/>
            <a:ext cx="2975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CCD Detectors in copper box </a:t>
            </a: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936" y="3582853"/>
            <a:ext cx="2500245" cy="2451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7" y="3546180"/>
            <a:ext cx="2298948" cy="24877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753" y="3582854"/>
            <a:ext cx="1802585" cy="2479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744" y="1285502"/>
            <a:ext cx="1624172" cy="2165562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2525486" y="2002971"/>
            <a:ext cx="2416628" cy="1451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936343" y="2227943"/>
            <a:ext cx="1386114" cy="7184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1785257" y="3178629"/>
            <a:ext cx="5457372" cy="10014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9622602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6242</TotalTime>
  <Words>1036</Words>
  <Application>Microsoft Office PowerPoint</Application>
  <PresentationFormat>On-screen Show (4:3)</PresentationFormat>
  <Paragraphs>122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ＭＳ Ｐゴシック</vt:lpstr>
      <vt:lpstr>ＭＳ Ｐゴシック</vt:lpstr>
      <vt:lpstr>Arial</vt:lpstr>
      <vt:lpstr>Calibri</vt:lpstr>
      <vt:lpstr>Cambria Math</vt:lpstr>
      <vt:lpstr>Geneva</vt:lpstr>
      <vt:lpstr>Helvetica</vt:lpstr>
      <vt:lpstr>Times New Roman</vt:lpstr>
      <vt:lpstr>FNAL_TemplateMac_060514</vt:lpstr>
      <vt:lpstr>Fermilab: Footer Only</vt:lpstr>
      <vt:lpstr>Results from Engineering Run of the Coherent Neutrino Nucleus Interaction Experiment (CONNIE)</vt:lpstr>
      <vt:lpstr>New physics in the low energy neutrino sector</vt:lpstr>
      <vt:lpstr>Nuclear reactor neutrino experiments CENNS</vt:lpstr>
      <vt:lpstr>The CONNIE experiment</vt:lpstr>
      <vt:lpstr>Thick CCD detector technology: 650um (250um used for the Eng. run) </vt:lpstr>
      <vt:lpstr>Thick CCD images: 2D image plus 3rd dimension given by diffusion</vt:lpstr>
      <vt:lpstr>Calibration</vt:lpstr>
      <vt:lpstr>Expected event rate (arXiv:1405.5761) </vt:lpstr>
      <vt:lpstr>CONNIE Engineering run (2 CCDs of size 2K pix x 4K pix) </vt:lpstr>
      <vt:lpstr>Background</vt:lpstr>
      <vt:lpstr>Eng. run: ~10 days reactor ON/OFF comparison, 1g detector</vt:lpstr>
      <vt:lpstr>Hit size used to select events in core of the CCD to remove low  energy X-rays</vt:lpstr>
      <vt:lpstr>Eng. Run reactor ON/OFF result (2016 JINST 11 P07024)</vt:lpstr>
      <vt:lpstr>CONNIE100: Upgrade to 80 gr of mass July 2016</vt:lpstr>
      <vt:lpstr>CONNIE100: Upgrade to 80 gr of mass July 2016</vt:lpstr>
    </vt:vector>
  </TitlesOfParts>
  <Company>Sandbox Studio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Scalable 10 Kilo-pixel MKID for Cosmology. Science and R&amp;D.</dc:title>
  <dc:creator>Gustavo I. Cancelo x8762 08199N</dc:creator>
  <cp:lastModifiedBy>Gustavo I. Cancelo x8762 08199N</cp:lastModifiedBy>
  <cp:revision>60</cp:revision>
  <cp:lastPrinted>2014-01-20T19:40:21Z</cp:lastPrinted>
  <dcterms:created xsi:type="dcterms:W3CDTF">2016-02-11T21:38:38Z</dcterms:created>
  <dcterms:modified xsi:type="dcterms:W3CDTF">2016-08-06T14:49:27Z</dcterms:modified>
</cp:coreProperties>
</file>