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notesSlides/notesSlide10.xml" ContentType="application/vnd.openxmlformats-officedocument.presentationml.notesSlide+xml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notesSlides/notesSlide11.xml" ContentType="application/vnd.openxmlformats-officedocument.presentationml.notesSlide+xml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notesSlides/notesSlide12.xml" ContentType="application/vnd.openxmlformats-officedocument.presentationml.notesSlide+xml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notesSlides/notesSlide15.xml" ContentType="application/vnd.openxmlformats-officedocument.presentationml.notesSlide+xml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notesSlides/notesSlide16.xml" ContentType="application/vnd.openxmlformats-officedocument.presentationml.notesSlide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notesSlides/notesSlide24.xml" ContentType="application/vnd.openxmlformats-officedocument.presentationml.notesSlide+xml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notesSlides/notesSlide25.xml" ContentType="application/vnd.openxmlformats-officedocument.presentationml.notesSlide+xml"/>
  <Override PartName="/ppt/embeddings/oleObject68.bin" ContentType="application/vnd.openxmlformats-officedocument.oleObject"/>
  <Override PartName="/ppt/embeddings/oleObject69.bin" ContentType="application/vnd.openxmlformats-officedocument.oleObject"/>
  <Override PartName="/ppt/embeddings/oleObject70.bin" ContentType="application/vnd.openxmlformats-officedocument.oleObject"/>
  <Override PartName="/ppt/embeddings/oleObject71.bin" ContentType="application/vnd.openxmlformats-officedocument.oleObject"/>
  <Override PartName="/ppt/embeddings/oleObject72.bin" ContentType="application/vnd.openxmlformats-officedocument.oleObject"/>
  <Override PartName="/ppt/embeddings/oleObject73.bin" ContentType="application/vnd.openxmlformats-officedocument.oleObject"/>
  <Override PartName="/ppt/embeddings/oleObject74.bin" ContentType="application/vnd.openxmlformats-officedocument.oleObject"/>
  <Override PartName="/ppt/embeddings/oleObject75.bin" ContentType="application/vnd.openxmlformats-officedocument.oleObject"/>
  <Override PartName="/ppt/notesSlides/notesSlide26.xml" ContentType="application/vnd.openxmlformats-officedocument.presentationml.notesSlide+xml"/>
  <Override PartName="/ppt/embeddings/oleObject76.bin" ContentType="application/vnd.openxmlformats-officedocument.oleObject"/>
  <Override PartName="/ppt/embeddings/oleObject77.bin" ContentType="application/vnd.openxmlformats-officedocument.oleObject"/>
  <Override PartName="/ppt/embeddings/oleObject78.bin" ContentType="application/vnd.openxmlformats-officedocument.oleObject"/>
  <Override PartName="/ppt/embeddings/oleObject79.bin" ContentType="application/vnd.openxmlformats-officedocument.oleObject"/>
  <Override PartName="/ppt/embeddings/oleObject80.bin" ContentType="application/vnd.openxmlformats-officedocument.oleObject"/>
  <Override PartName="/ppt/embeddings/oleObject81.bin" ContentType="application/vnd.openxmlformats-officedocument.oleObject"/>
  <Override PartName="/ppt/embeddings/oleObject82.bin" ContentType="application/vnd.openxmlformats-officedocument.oleObject"/>
  <Override PartName="/ppt/embeddings/oleObject83.bin" ContentType="application/vnd.openxmlformats-officedocument.oleObject"/>
  <Override PartName="/ppt/notesSlides/notesSlide27.xml" ContentType="application/vnd.openxmlformats-officedocument.presentationml.notesSlide+xml"/>
  <Override PartName="/ppt/embeddings/oleObject84.bin" ContentType="application/vnd.openxmlformats-officedocument.oleObject"/>
  <Override PartName="/ppt/embeddings/oleObject85.bin" ContentType="application/vnd.openxmlformats-officedocument.oleObject"/>
  <Override PartName="/ppt/embeddings/oleObject86.bin" ContentType="application/vnd.openxmlformats-officedocument.oleObject"/>
  <Override PartName="/ppt/embeddings/oleObject87.bin" ContentType="application/vnd.openxmlformats-officedocument.oleObject"/>
  <Override PartName="/ppt/embeddings/oleObject88.bin" ContentType="application/vnd.openxmlformats-officedocument.oleObject"/>
  <Override PartName="/ppt/embeddings/oleObject89.bin" ContentType="application/vnd.openxmlformats-officedocument.oleObject"/>
  <Override PartName="/ppt/embeddings/oleObject90.bin" ContentType="application/vnd.openxmlformats-officedocument.oleObject"/>
  <Override PartName="/ppt/embeddings/oleObject91.bin" ContentType="application/vnd.openxmlformats-officedocument.oleObject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embeddings/oleObject92.bin" ContentType="application/vnd.openxmlformats-officedocument.oleObject"/>
  <Override PartName="/ppt/embeddings/oleObject93.bin" ContentType="application/vnd.openxmlformats-officedocument.oleObject"/>
  <Override PartName="/ppt/embeddings/oleObject94.bin" ContentType="application/vnd.openxmlformats-officedocument.oleObject"/>
  <Override PartName="/ppt/embeddings/oleObject95.bin" ContentType="application/vnd.openxmlformats-officedocument.oleObject"/>
  <Override PartName="/ppt/embeddings/oleObject96.bin" ContentType="application/vnd.openxmlformats-officedocument.oleObject"/>
  <Override PartName="/ppt/embeddings/oleObject97.bin" ContentType="application/vnd.openxmlformats-officedocument.oleObject"/>
  <Override PartName="/ppt/embeddings/oleObject98.bin" ContentType="application/vnd.openxmlformats-officedocument.oleObject"/>
  <Override PartName="/ppt/embeddings/oleObject99.bin" ContentType="application/vnd.openxmlformats-officedocument.oleObject"/>
  <Override PartName="/ppt/notesSlides/notesSlide30.xml" ContentType="application/vnd.openxmlformats-officedocument.presentationml.notesSlide+xml"/>
  <Override PartName="/ppt/embeddings/oleObject100.bin" ContentType="application/vnd.openxmlformats-officedocument.oleObject"/>
  <Override PartName="/ppt/embeddings/oleObject101.bin" ContentType="application/vnd.openxmlformats-officedocument.oleObject"/>
  <Override PartName="/ppt/embeddings/oleObject102.bin" ContentType="application/vnd.openxmlformats-officedocument.oleObject"/>
  <Override PartName="/ppt/embeddings/oleObject103.bin" ContentType="application/vnd.openxmlformats-officedocument.oleObject"/>
  <Override PartName="/ppt/notesSlides/notesSlide31.xml" ContentType="application/vnd.openxmlformats-officedocument.presentationml.notesSlide+xml"/>
  <Override PartName="/ppt/embeddings/oleObject104.bin" ContentType="application/vnd.openxmlformats-officedocument.oleObject"/>
  <Override PartName="/ppt/embeddings/oleObject105.bin" ContentType="application/vnd.openxmlformats-officedocument.oleObject"/>
  <Override PartName="/ppt/embeddings/oleObject106.bin" ContentType="application/vnd.openxmlformats-officedocument.oleObject"/>
  <Override PartName="/ppt/embeddings/oleObject107.bin" ContentType="application/vnd.openxmlformats-officedocument.oleObject"/>
  <Override PartName="/ppt/embeddings/oleObject108.bin" ContentType="application/vnd.openxmlformats-officedocument.oleObject"/>
  <Override PartName="/ppt/embeddings/oleObject109.bin" ContentType="application/vnd.openxmlformats-officedocument.oleObject"/>
  <Override PartName="/ppt/embeddings/oleObject110.bin" ContentType="application/vnd.openxmlformats-officedocument.oleObject"/>
  <Override PartName="/ppt/embeddings/oleObject111.bin" ContentType="application/vnd.openxmlformats-officedocument.oleObject"/>
  <Override PartName="/ppt/notesSlides/notesSlide32.xml" ContentType="application/vnd.openxmlformats-officedocument.presentationml.notesSlide+xml"/>
  <Override PartName="/ppt/embeddings/oleObject112.bin" ContentType="application/vnd.openxmlformats-officedocument.oleObject"/>
  <Override PartName="/ppt/embeddings/oleObject113.bin" ContentType="application/vnd.openxmlformats-officedocument.oleObject"/>
  <Override PartName="/ppt/embeddings/oleObject114.bin" ContentType="application/vnd.openxmlformats-officedocument.oleObject"/>
  <Override PartName="/ppt/embeddings/oleObject115.bin" ContentType="application/vnd.openxmlformats-officedocument.oleObject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8" r:id="rId1"/>
  </p:sldMasterIdLst>
  <p:notesMasterIdLst>
    <p:notesMasterId r:id="rId35"/>
  </p:notesMasterIdLst>
  <p:handoutMasterIdLst>
    <p:handoutMasterId r:id="rId36"/>
  </p:handoutMasterIdLst>
  <p:sldIdLst>
    <p:sldId id="335" r:id="rId2"/>
    <p:sldId id="873" r:id="rId3"/>
    <p:sldId id="897" r:id="rId4"/>
    <p:sldId id="895" r:id="rId5"/>
    <p:sldId id="804" r:id="rId6"/>
    <p:sldId id="870" r:id="rId7"/>
    <p:sldId id="894" r:id="rId8"/>
    <p:sldId id="893" r:id="rId9"/>
    <p:sldId id="898" r:id="rId10"/>
    <p:sldId id="914" r:id="rId11"/>
    <p:sldId id="905" r:id="rId12"/>
    <p:sldId id="906" r:id="rId13"/>
    <p:sldId id="902" r:id="rId14"/>
    <p:sldId id="911" r:id="rId15"/>
    <p:sldId id="912" r:id="rId16"/>
    <p:sldId id="901" r:id="rId17"/>
    <p:sldId id="924" r:id="rId18"/>
    <p:sldId id="829" r:id="rId19"/>
    <p:sldId id="909" r:id="rId20"/>
    <p:sldId id="871" r:id="rId21"/>
    <p:sldId id="903" r:id="rId22"/>
    <p:sldId id="900" r:id="rId23"/>
    <p:sldId id="915" r:id="rId24"/>
    <p:sldId id="916" r:id="rId25"/>
    <p:sldId id="917" r:id="rId26"/>
    <p:sldId id="918" r:id="rId27"/>
    <p:sldId id="919" r:id="rId28"/>
    <p:sldId id="875" r:id="rId29"/>
    <p:sldId id="920" r:id="rId30"/>
    <p:sldId id="921" r:id="rId31"/>
    <p:sldId id="922" r:id="rId32"/>
    <p:sldId id="923" r:id="rId33"/>
    <p:sldId id="872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FF0000"/>
    <a:srgbClr val="0080FF"/>
    <a:srgbClr val="00FF80"/>
    <a:srgbClr val="167D03"/>
    <a:srgbClr val="146F24"/>
    <a:srgbClr val="149B3B"/>
    <a:srgbClr val="15A402"/>
    <a:srgbClr val="5A00D6"/>
    <a:srgbClr val="D54B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21" autoAdjust="0"/>
    <p:restoredTop sz="84255" autoAdjust="0"/>
  </p:normalViewPr>
  <p:slideViewPr>
    <p:cSldViewPr snapToGrid="0" snapToObjects="1">
      <p:cViewPr>
        <p:scale>
          <a:sx n="100" d="100"/>
          <a:sy n="100" d="100"/>
        </p:scale>
        <p:origin x="-59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52" d="100"/>
          <a:sy n="152" d="100"/>
        </p:scale>
        <p:origin x="-451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8" Type="http://schemas.openxmlformats.org/officeDocument/2006/relationships/image" Target="../media/image24.emf"/><Relationship Id="rId9" Type="http://schemas.openxmlformats.org/officeDocument/2006/relationships/image" Target="../media/image25.emf"/><Relationship Id="rId10" Type="http://schemas.openxmlformats.org/officeDocument/2006/relationships/image" Target="../media/image26.emf"/><Relationship Id="rId11" Type="http://schemas.openxmlformats.org/officeDocument/2006/relationships/image" Target="../media/image27.emf"/><Relationship Id="rId1" Type="http://schemas.openxmlformats.org/officeDocument/2006/relationships/image" Target="../media/image17.emf"/><Relationship Id="rId2" Type="http://schemas.openxmlformats.org/officeDocument/2006/relationships/image" Target="../media/image18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42.emf"/><Relationship Id="rId5" Type="http://schemas.openxmlformats.org/officeDocument/2006/relationships/image" Target="../media/image75.emf"/><Relationship Id="rId6" Type="http://schemas.openxmlformats.org/officeDocument/2006/relationships/image" Target="../media/image76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4" Type="http://schemas.openxmlformats.org/officeDocument/2006/relationships/image" Target="../media/image37.emf"/><Relationship Id="rId5" Type="http://schemas.openxmlformats.org/officeDocument/2006/relationships/image" Target="../media/image80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4" Type="http://schemas.openxmlformats.org/officeDocument/2006/relationships/image" Target="../media/image37.emf"/><Relationship Id="rId5" Type="http://schemas.openxmlformats.org/officeDocument/2006/relationships/image" Target="../media/image84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4" Type="http://schemas.openxmlformats.org/officeDocument/2006/relationships/image" Target="../media/image37.emf"/><Relationship Id="rId5" Type="http://schemas.openxmlformats.org/officeDocument/2006/relationships/image" Target="../media/image89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4" Type="http://schemas.openxmlformats.org/officeDocument/2006/relationships/image" Target="../media/image37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4" Type="http://schemas.openxmlformats.org/officeDocument/2006/relationships/image" Target="../media/image37.emf"/><Relationship Id="rId5" Type="http://schemas.openxmlformats.org/officeDocument/2006/relationships/image" Target="../media/image95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7.emf"/><Relationship Id="rId1" Type="http://schemas.openxmlformats.org/officeDocument/2006/relationships/image" Target="../media/image98.emf"/><Relationship Id="rId2" Type="http://schemas.openxmlformats.org/officeDocument/2006/relationships/image" Target="../media/image3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Relationship Id="rId2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37.emf"/><Relationship Id="rId5" Type="http://schemas.openxmlformats.org/officeDocument/2006/relationships/image" Target="../media/image42.emf"/><Relationship Id="rId6" Type="http://schemas.openxmlformats.org/officeDocument/2006/relationships/image" Target="../media/image43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37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image" Target="../media/image37.emf"/><Relationship Id="rId5" Type="http://schemas.openxmlformats.org/officeDocument/2006/relationships/image" Target="../media/image53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37.emf"/><Relationship Id="rId5" Type="http://schemas.openxmlformats.org/officeDocument/2006/relationships/image" Target="../media/image57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37.emf"/><Relationship Id="rId5" Type="http://schemas.openxmlformats.org/officeDocument/2006/relationships/image" Target="../media/image42.emf"/><Relationship Id="rId6" Type="http://schemas.openxmlformats.org/officeDocument/2006/relationships/image" Target="../media/image68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4" Type="http://schemas.openxmlformats.org/officeDocument/2006/relationships/image" Target="../media/image37.emf"/><Relationship Id="rId5" Type="http://schemas.openxmlformats.org/officeDocument/2006/relationships/image" Target="../media/image42.emf"/><Relationship Id="rId6" Type="http://schemas.openxmlformats.org/officeDocument/2006/relationships/image" Target="../media/image72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FB6F3-311D-CF40-8B35-D5C5706A1F37}" type="datetimeFigureOut">
              <a:rPr lang="en-US" smtClean="0"/>
              <a:t>8/4/16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65817-E291-BA48-929F-4B66A8E747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275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AE45D-53EC-9D45-A2F9-EDB9BE155C5E}" type="datetimeFigureOut">
              <a:rPr lang="en-US" smtClean="0"/>
              <a:t>8/4/16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897DB8-B429-7740-8322-15C0E9849C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1956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316"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537235" indent="-37084790" defTabSz="914316"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2445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0489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57335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0978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19691F3-9080-E747-AC0D-FC2199EA9B02}" type="slidenum">
              <a:rPr lang="en-US" sz="1200" i="0"/>
              <a:pPr/>
              <a:t>1</a:t>
            </a:fld>
            <a:endParaRPr lang="en-US" sz="1200" i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latin typeface="Times" charset="0"/>
                <a:ea typeface="ＭＳ Ｐゴシック" charset="0"/>
                <a:cs typeface="ＭＳ Ｐゴシック" charset="0"/>
              </a:rPr>
              <a:t>Today I will</a:t>
            </a:r>
            <a:r>
              <a:rPr lang="en-US" baseline="0" dirty="0" smtClean="0">
                <a:latin typeface="Times" charset="0"/>
                <a:ea typeface="ＭＳ Ｐゴシック" charset="0"/>
                <a:cs typeface="ＭＳ Ｐゴシック" charset="0"/>
              </a:rPr>
              <a:t> be introducing you to a new experiment the High Altitude Water Cherenkov Gamma-Ray Observatory or HAWC (with a C not a K).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Have</a:t>
            </a:r>
            <a:r>
              <a:rPr lang="en-US" baseline="0" dirty="0" smtClean="0"/>
              <a:t> results from each of the 14 dwarfs plus do a stacked analysis (purple line) of all 14. Notice that Coma B and Segue 1 drive the limits for tau tau channel which gives our tightest limits.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HAWC’s combined limits for 5 channels compared to Fermi-LAT’s results from a stacked analysis of dwarfs (Andrea said 15 used).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For</a:t>
            </a:r>
            <a:r>
              <a:rPr lang="en-US" baseline="0" dirty="0" smtClean="0"/>
              <a:t> each channel compare stacked results with Fermi, </a:t>
            </a:r>
            <a:r>
              <a:rPr lang="en-US" baseline="0" dirty="0" err="1" smtClean="0"/>
              <a:t>Veritas</a:t>
            </a:r>
            <a:r>
              <a:rPr lang="en-US" baseline="0" dirty="0" smtClean="0"/>
              <a:t>, HESS and Magic.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HAWC only experiment that extends out to 100 TeV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HAWC also does decay.  Showing WW for all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Pat: Another motivation for looking at lots of dwarfs instead of just the "best" ones is decay. For instance, Leo I doesn't contribute much for annihilation, so is not considered "best" by most people for observations. But for decay, it is one of the 5 strongest.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Andrea</a:t>
            </a:r>
            <a:r>
              <a:rPr lang="en-US" baseline="0" dirty="0" smtClean="0"/>
              <a:t> pointed out that not usually called dwarf galaxies unless they have spectroscopic confirmation.  Suggested call them targets if not been confirmed yet.  Sent email to Pat to ask about that.</a:t>
            </a:r>
          </a:p>
          <a:p>
            <a:r>
              <a:rPr lang="en-US" dirty="0" smtClean="0"/>
              <a:t>From</a:t>
            </a:r>
            <a:r>
              <a:rPr lang="en-US" baseline="0" dirty="0" smtClean="0"/>
              <a:t> Pat: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Yes, "targets" is probably safer than "dwarfs" for these 27 objects. Of the ones we're not using, most have been known for a while and just don't have well-defined density profiles. This is often due to lots of unassociated stars nearby (like for </a:t>
            </a:r>
            <a:r>
              <a:rPr lang="en-US" dirty="0" err="1" smtClean="0"/>
              <a:t>Saggitarius</a:t>
            </a:r>
            <a:r>
              <a:rPr lang="en-US" dirty="0" smtClean="0"/>
              <a:t>) or if the DM cloud looks like the DM has been tidally stripped, so that the DM profile is suspect. A few of them were from Pan-</a:t>
            </a:r>
            <a:r>
              <a:rPr lang="en-US" dirty="0" err="1" smtClean="0"/>
              <a:t>Starrs</a:t>
            </a:r>
            <a:r>
              <a:rPr lang="en-US" dirty="0" smtClean="0"/>
              <a:t> and just don't have </a:t>
            </a:r>
            <a:r>
              <a:rPr lang="en-US" dirty="0" err="1" smtClean="0"/>
              <a:t>specroscopic</a:t>
            </a:r>
            <a:r>
              <a:rPr lang="en-US" dirty="0" smtClean="0"/>
              <a:t> studies on them yet.</a:t>
            </a:r>
            <a:br>
              <a:rPr lang="en-US" dirty="0" smtClean="0"/>
            </a:br>
            <a:r>
              <a:rPr lang="en-US" dirty="0" smtClean="0"/>
              <a:t>While all are suspected of being dwarfs, those 13 may end up not being classified as dwarfs or never verified. Or could be well-known dwarfs any day, if the studies needed are done and get good data.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Boost</a:t>
            </a:r>
            <a:r>
              <a:rPr lang="en-US" baseline="0" dirty="0" smtClean="0"/>
              <a:t> factor is the effect of DM substructure on the annihilation flux.  In annihilation the flux goes as the density squared to a distribution of </a:t>
            </a:r>
            <a:r>
              <a:rPr lang="en-US" baseline="0" dirty="0" err="1" smtClean="0"/>
              <a:t>subhaloes</a:t>
            </a:r>
            <a:r>
              <a:rPr lang="en-US" baseline="0" dirty="0" smtClean="0"/>
              <a:t> inside the larger halo may boost the DM annihilation flux considerably. 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Shaded areas represent a range of cross-section values due to the possible range of boost factors.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Put</a:t>
            </a:r>
            <a:r>
              <a:rPr lang="en-US" baseline="0" dirty="0" smtClean="0"/>
              <a:t> notes here about J and </a:t>
            </a:r>
            <a:r>
              <a:rPr lang="en-US" baseline="0" smtClean="0"/>
              <a:t>D factors!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</a:t>
            </a:r>
            <a:r>
              <a:rPr lang="en-US" baseline="0" dirty="0" smtClean="0"/>
              <a:t> reliable is it to assume these are point sources?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Model the DM distribution as a smooth distribution with substructure on top.  Here’s an example of possible DM distribution for M31. Note the substructure is only important out at farther extents.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Using the J-factor corresponding to the smooth profile and the source as a point source is a conservative limit, this will get better when use the full extent of the source.  This is one of HAWC strengths that hasn’t been utilized yet.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6311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Complement for CTA.  Currently</a:t>
            </a:r>
            <a:r>
              <a:rPr lang="en-US" baseline="0" dirty="0" smtClean="0"/>
              <a:t> no TeV survey of the Southern Hemisphere yet.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9889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Put</a:t>
            </a:r>
            <a:r>
              <a:rPr lang="en-US" baseline="0" dirty="0" smtClean="0"/>
              <a:t> notes here about J and D factors!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Don’t spend time</a:t>
            </a:r>
            <a:r>
              <a:rPr lang="en-US" baseline="0" dirty="0" smtClean="0"/>
              <a:t> on this if still right after </a:t>
            </a:r>
            <a:r>
              <a:rPr lang="en-US" baseline="0" dirty="0" err="1" smtClean="0"/>
              <a:t>Segev’s</a:t>
            </a:r>
            <a:r>
              <a:rPr lang="en-US" baseline="0" dirty="0" smtClean="0"/>
              <a:t> talk.  </a:t>
            </a:r>
          </a:p>
          <a:p>
            <a:r>
              <a:rPr lang="en-US" baseline="0" dirty="0" smtClean="0"/>
              <a:t>HAWC looks for gamma-ray showers hitting the ground using Cherenkov light in 300 tanks of water.  Deployed at 4,100 meters near Puebla, MX.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April</a:t>
            </a:r>
            <a:r>
              <a:rPr lang="en-US" baseline="0" dirty="0" smtClean="0"/>
              <a:t> 20, 2016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Get refs for these statements!  Look in grant proposal.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Put</a:t>
            </a:r>
            <a:r>
              <a:rPr lang="en-US" baseline="0" dirty="0" smtClean="0"/>
              <a:t> notes here about J and D factors!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BACKUP</a:t>
            </a:r>
            <a:r>
              <a:rPr lang="en-US" baseline="0" dirty="0" smtClean="0"/>
              <a:t> SLIDE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BACKUP</a:t>
            </a:r>
            <a:r>
              <a:rPr lang="en-US" baseline="0" dirty="0" smtClean="0"/>
              <a:t> SLIDE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Put</a:t>
            </a:r>
            <a:r>
              <a:rPr lang="en-US" baseline="0" dirty="0" smtClean="0"/>
              <a:t> notes here about J and D </a:t>
            </a:r>
            <a:r>
              <a:rPr lang="en-US" baseline="0" dirty="0" err="1" smtClean="0"/>
              <a:t>fac</a:t>
            </a: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Put</a:t>
            </a:r>
            <a:r>
              <a:rPr lang="en-US" baseline="0" dirty="0" smtClean="0"/>
              <a:t> notes here about J and </a:t>
            </a:r>
            <a:r>
              <a:rPr lang="en-US" baseline="0" smtClean="0"/>
              <a:t>D factors!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Put</a:t>
            </a:r>
            <a:r>
              <a:rPr lang="en-US" baseline="0" dirty="0" smtClean="0"/>
              <a:t> notes here about J and </a:t>
            </a:r>
            <a:r>
              <a:rPr lang="en-US" baseline="0" smtClean="0"/>
              <a:t>D factors!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Put</a:t>
            </a:r>
            <a:r>
              <a:rPr lang="en-US" baseline="0" dirty="0" smtClean="0"/>
              <a:t> notes here about J and D factors!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Point out that results I’m going to show use 1 year of data with the full detector.  Otherwise </a:t>
            </a:r>
            <a:r>
              <a:rPr lang="en-US" dirty="0" err="1" smtClean="0"/>
              <a:t>Segev</a:t>
            </a:r>
            <a:r>
              <a:rPr lang="en-US" dirty="0" smtClean="0"/>
              <a:t> has a</a:t>
            </a:r>
            <a:r>
              <a:rPr lang="en-US" baseline="0" dirty="0" smtClean="0"/>
              <a:t> similar graphic.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7963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BACKUP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Put</a:t>
            </a:r>
            <a:r>
              <a:rPr lang="en-US" baseline="0" dirty="0" smtClean="0"/>
              <a:t> notes here about J and </a:t>
            </a:r>
            <a:r>
              <a:rPr lang="en-US" baseline="0" smtClean="0"/>
              <a:t>D factors!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Put</a:t>
            </a:r>
            <a:r>
              <a:rPr lang="en-US" baseline="0" dirty="0" smtClean="0"/>
              <a:t> notes here about J and </a:t>
            </a:r>
            <a:r>
              <a:rPr lang="en-US" baseline="0" smtClean="0"/>
              <a:t>D factors!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several ways to look for DM being presented at this conference.  Create DM at colliders. See DM directly when it interacts in a detector or indirectly when it annihilates with itself or decays.  HAWC looks for DM indirectly. Experiments such VERITAS, MAGIC, Fermi,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330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316" y="8684992"/>
            <a:ext cx="2972115" cy="457435"/>
          </a:xfrm>
          <a:prstGeom prst="rect">
            <a:avLst/>
          </a:prstGeom>
          <a:ln/>
        </p:spPr>
        <p:txBody>
          <a:bodyPr lIns="90489" tIns="45245" rIns="90489" bIns="45245"/>
          <a:lstStyle/>
          <a:p>
            <a:fld id="{27A6858B-3859-D04F-98D3-CE426E394407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99362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6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72" y="4343283"/>
            <a:ext cx="5030456" cy="41153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r>
              <a:rPr lang="en-US" dirty="0" smtClean="0"/>
              <a:t>There</a:t>
            </a:r>
            <a:r>
              <a:rPr lang="en-US" baseline="0" dirty="0" smtClean="0"/>
              <a:t> have been several talks this week from gamma-ray detectors but so far they have concentrated on satellites or imaging atmospheric </a:t>
            </a:r>
            <a:r>
              <a:rPr lang="en-US" baseline="0" dirty="0" err="1" smtClean="0"/>
              <a:t>cherenkov</a:t>
            </a:r>
            <a:r>
              <a:rPr lang="en-US" baseline="0" dirty="0" smtClean="0"/>
              <a:t> telescopes (IACTs).  I’m going to tell you about a new Extended Air Shower (EAS) currently being built called HAWC which is the successor of Milagro.  Like the satellites, HAWC has a wide-field-of-view and high duty cycle but it also has a much higher energy reach and effective area like IACTs.  It’s main disadvantage compared to the others is worse background rejection.</a:t>
            </a:r>
          </a:p>
          <a:p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smtClean="0"/>
              <a:t>Like the satellites HAWC has a wide-field of view and a high-duty cycle but it also has a large effective area.  Like the ACTs HAWC has TeV sensitivity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HAWC is</a:t>
            </a:r>
            <a:r>
              <a:rPr lang="en-US" baseline="0" dirty="0" smtClean="0"/>
              <a:t> the successor to the first generation, wide field-of-view, high duty cycle, TeV gamma-ray observatory Milagro.  </a:t>
            </a:r>
          </a:p>
          <a:p>
            <a:endParaRPr lang="en-US" baseline="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Strengths: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Extreme high-energy reach.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Wide field-of-view to catch transient emission.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Point out strengths of HAWC compared to VERITAS, Fermi.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HAWC 1</a:t>
            </a:r>
            <a:r>
              <a:rPr lang="en-US" baseline="30000" dirty="0" smtClean="0"/>
              <a:t>st</a:t>
            </a:r>
            <a:r>
              <a:rPr lang="en-US" dirty="0" smtClean="0"/>
              <a:t> year of data, taken over 283 days.  Gamma-ray sources are labeled in yellow.  The bright stars are unrelated to the gamma-ray emission but we draw in some of the common constellations in white to illustrate the size and location of the gamma-ray objects.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Popular</a:t>
            </a:r>
            <a:r>
              <a:rPr lang="en-US" baseline="0" dirty="0" smtClean="0"/>
              <a:t> DM candidate are WIMPs that annihilate with themselves or decay.  Most indirect analyzes assume the WIMPs annihilate/decay into a given particle 100% of the time.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What I want to know is how many gamma-rays (flux) HAWC would detect from WIMP annihilation or decay assuming the WIMP.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Note in these equations that the annihilation flux depends on the velocity-weighted cross-section and inversely on its mass squared and goes as the density squared.  Decay depends inversely on the WIMP’s decay lifetime and its mass and density.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First ingredient I need is the particle physics part – How many photons of a given energy does the annihilation or decay of a WIMP produce? Use </a:t>
            </a:r>
            <a:r>
              <a:rPr lang="en-US" baseline="0" dirty="0" err="1" smtClean="0"/>
              <a:t>Pythia</a:t>
            </a:r>
            <a:r>
              <a:rPr lang="en-US" baseline="0" dirty="0" smtClean="0"/>
              <a:t> 8 to simulate the WIMP annihilation and decays for WIMP masses from 0.5 TeV up to 100 TeV into  5 different channels – bb, tt </a:t>
            </a:r>
            <a:r>
              <a:rPr lang="en-US" baseline="0" dirty="0" err="1" smtClean="0"/>
              <a:t>ww</a:t>
            </a:r>
            <a:r>
              <a:rPr lang="en-US" baseline="0" dirty="0" smtClean="0"/>
              <a:t>, tau tau and mu mu.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Note that photon spectrum peaks at higher energies (above 1 TeV) for </a:t>
            </a:r>
            <a:r>
              <a:rPr lang="en-US" baseline="0" dirty="0" err="1" smtClean="0"/>
              <a:t>taus</a:t>
            </a:r>
            <a:r>
              <a:rPr lang="en-US" baseline="0" dirty="0" smtClean="0"/>
              <a:t> and mus.  </a:t>
            </a:r>
          </a:p>
          <a:p>
            <a:r>
              <a:rPr lang="en-US" baseline="0" dirty="0" smtClean="0"/>
              <a:t>HAWC’s sensitivity to gamma-rays is ~100 GeV to 100 TeV, in current analyzes using energy bins that are roughly from 1 TeV to 10 TeV.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someone asks about heavy WIMP masses – see back-up slides.  Heavier mass WIMPs are becoming more popular as LHC doesn’t see them and to explain several of the astrophysical excesses currently being seen such as the </a:t>
            </a:r>
            <a:r>
              <a:rPr lang="en-US" baseline="0" dirty="0" err="1" smtClean="0"/>
              <a:t>IceCube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PeV</a:t>
            </a:r>
            <a:r>
              <a:rPr lang="en-US" baseline="0" dirty="0" smtClean="0"/>
              <a:t> neutrinos, AMS/PAMELA/Fermi positron excess and HESS’s galactic center gamma-ray excess.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From Pat: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Yes, I think it's because of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helicity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suppression that DM is supposed to prefer annihilating into the heaviest thing around.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 is why the two typical channels people use are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tautau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bbbar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Tautau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if there's some particle physics reason why it can't couple to quarks,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bbbar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if it can (typically it's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bbbar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not ttbar since the vanilla WIMP searches usually are below the top mass range, though we aren't). 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Astronomers have told us which astrophysical</a:t>
            </a:r>
            <a:r>
              <a:rPr lang="en-US" baseline="0" dirty="0" smtClean="0"/>
              <a:t> sources have large amounts of DM.</a:t>
            </a:r>
            <a:endParaRPr lang="en-US" dirty="0" smtClean="0"/>
          </a:p>
          <a:p>
            <a:r>
              <a:rPr lang="en-US" dirty="0" smtClean="0"/>
              <a:t>Galactic</a:t>
            </a:r>
            <a:r>
              <a:rPr lang="en-US" baseline="0" dirty="0" smtClean="0"/>
              <a:t> coordinates</a:t>
            </a:r>
          </a:p>
          <a:p>
            <a:r>
              <a:rPr lang="en-US" baseline="0" dirty="0" smtClean="0"/>
              <a:t>Results shown today will focus on the 14 dwarf spheroidal galaxies indicated by the pink dots and the M31 galaxy and Virgo galaxy cluster.</a:t>
            </a:r>
          </a:p>
          <a:p>
            <a:r>
              <a:rPr lang="en-US" baseline="0" dirty="0" smtClean="0"/>
              <a:t>Most of the high latitude sky has not been observed at TeV energies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04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Second</a:t>
            </a:r>
            <a:r>
              <a:rPr lang="en-US" baseline="0" dirty="0" smtClean="0"/>
              <a:t> ingredient is the astrophysical part. What is the distribution of the DM in the source along HAWC’s line of sight?</a:t>
            </a:r>
          </a:p>
          <a:p>
            <a:r>
              <a:rPr lang="en-US" baseline="0" dirty="0" smtClean="0"/>
              <a:t>Plots shows examples of different DM density profiles with the DM matter more peaked towards the center of the source (NFW, </a:t>
            </a:r>
            <a:r>
              <a:rPr lang="en-US" baseline="0" dirty="0" err="1" smtClean="0"/>
              <a:t>Einasto</a:t>
            </a:r>
            <a:r>
              <a:rPr lang="en-US" baseline="0" dirty="0" smtClean="0"/>
              <a:t>) or more smooth/constant throughout (</a:t>
            </a:r>
            <a:r>
              <a:rPr lang="en-US" baseline="0" dirty="0" err="1" smtClean="0"/>
              <a:t>Burkert</a:t>
            </a:r>
            <a:r>
              <a:rPr lang="en-US" baseline="0" dirty="0" smtClean="0"/>
              <a:t>).  </a:t>
            </a:r>
          </a:p>
          <a:p>
            <a:r>
              <a:rPr lang="en-US" baseline="0" dirty="0" smtClean="0"/>
              <a:t>Common vernacular is to lump the astrophysical part into the J-factor/D-factor terms.</a:t>
            </a:r>
          </a:p>
          <a:p>
            <a:r>
              <a:rPr lang="en-US" baseline="0" dirty="0" smtClean="0"/>
              <a:t>HAWC is currently using a smooth NFW density profile (several other experiments have used this one so can more easily compare results). </a:t>
            </a:r>
          </a:p>
          <a:p>
            <a:r>
              <a:rPr lang="en-US" baseline="0" dirty="0" smtClean="0"/>
              <a:t>For now all sources have been treated as point-like sources.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7DB8-B429-7740-8322-15C0E9849C6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63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9144000" cy="6126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57400" y="6324600"/>
            <a:ext cx="5334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Kirsten Tollefson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8703B-40B8-3B43-A9AA-E8B2DD80042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4.bin"/><Relationship Id="rId20" Type="http://schemas.openxmlformats.org/officeDocument/2006/relationships/oleObject" Target="../embeddings/oleObject20.bin"/><Relationship Id="rId10" Type="http://schemas.openxmlformats.org/officeDocument/2006/relationships/image" Target="../media/image34.emf"/><Relationship Id="rId11" Type="http://schemas.openxmlformats.org/officeDocument/2006/relationships/oleObject" Target="../embeddings/oleObject15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16.bin"/><Relationship Id="rId14" Type="http://schemas.openxmlformats.org/officeDocument/2006/relationships/image" Target="../media/image36.emf"/><Relationship Id="rId15" Type="http://schemas.openxmlformats.org/officeDocument/2006/relationships/oleObject" Target="../embeddings/oleObject17.bin"/><Relationship Id="rId16" Type="http://schemas.openxmlformats.org/officeDocument/2006/relationships/image" Target="../media/image37.emf"/><Relationship Id="rId17" Type="http://schemas.openxmlformats.org/officeDocument/2006/relationships/image" Target="../media/image40.png"/><Relationship Id="rId18" Type="http://schemas.openxmlformats.org/officeDocument/2006/relationships/oleObject" Target="../embeddings/oleObject18.bin"/><Relationship Id="rId19" Type="http://schemas.openxmlformats.org/officeDocument/2006/relationships/oleObject" Target="../embeddings/oleObject19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38.png"/><Relationship Id="rId5" Type="http://schemas.openxmlformats.org/officeDocument/2006/relationships/image" Target="../media/image15.png"/><Relationship Id="rId6" Type="http://schemas.openxmlformats.org/officeDocument/2006/relationships/image" Target="../media/image3.emf"/><Relationship Id="rId7" Type="http://schemas.openxmlformats.org/officeDocument/2006/relationships/image" Target="../media/image4.emf"/><Relationship Id="rId8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1.bin"/><Relationship Id="rId20" Type="http://schemas.openxmlformats.org/officeDocument/2006/relationships/oleObject" Target="../embeddings/oleObject27.bin"/><Relationship Id="rId21" Type="http://schemas.openxmlformats.org/officeDocument/2006/relationships/image" Target="../media/image42.emf"/><Relationship Id="rId22" Type="http://schemas.openxmlformats.org/officeDocument/2006/relationships/oleObject" Target="../embeddings/oleObject28.bin"/><Relationship Id="rId23" Type="http://schemas.openxmlformats.org/officeDocument/2006/relationships/image" Target="../media/image43.emf"/><Relationship Id="rId10" Type="http://schemas.openxmlformats.org/officeDocument/2006/relationships/image" Target="../media/image34.emf"/><Relationship Id="rId11" Type="http://schemas.openxmlformats.org/officeDocument/2006/relationships/oleObject" Target="../embeddings/oleObject22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23.bin"/><Relationship Id="rId14" Type="http://schemas.openxmlformats.org/officeDocument/2006/relationships/image" Target="../media/image41.emf"/><Relationship Id="rId15" Type="http://schemas.openxmlformats.org/officeDocument/2006/relationships/oleObject" Target="../embeddings/oleObject24.bin"/><Relationship Id="rId16" Type="http://schemas.openxmlformats.org/officeDocument/2006/relationships/image" Target="../media/image37.emf"/><Relationship Id="rId17" Type="http://schemas.openxmlformats.org/officeDocument/2006/relationships/image" Target="../media/image40.png"/><Relationship Id="rId18" Type="http://schemas.openxmlformats.org/officeDocument/2006/relationships/oleObject" Target="../embeddings/oleObject25.bin"/><Relationship Id="rId19" Type="http://schemas.openxmlformats.org/officeDocument/2006/relationships/oleObject" Target="../embeddings/oleObject26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15.png"/><Relationship Id="rId7" Type="http://schemas.openxmlformats.org/officeDocument/2006/relationships/image" Target="../media/image3.emf"/><Relationship Id="rId8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30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31.bin"/><Relationship Id="rId14" Type="http://schemas.openxmlformats.org/officeDocument/2006/relationships/image" Target="../media/image46.emf"/><Relationship Id="rId15" Type="http://schemas.openxmlformats.org/officeDocument/2006/relationships/oleObject" Target="../embeddings/oleObject32.bin"/><Relationship Id="rId16" Type="http://schemas.openxmlformats.org/officeDocument/2006/relationships/image" Target="../media/image37.emf"/><Relationship Id="rId17" Type="http://schemas.openxmlformats.org/officeDocument/2006/relationships/oleObject" Target="../embeddings/oleObject33.bin"/><Relationship Id="rId18" Type="http://schemas.openxmlformats.org/officeDocument/2006/relationships/oleObject" Target="../embeddings/oleObject34.bin"/><Relationship Id="rId19" Type="http://schemas.openxmlformats.org/officeDocument/2006/relationships/oleObject" Target="../embeddings/oleObject35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15.png"/><Relationship Id="rId7" Type="http://schemas.openxmlformats.org/officeDocument/2006/relationships/image" Target="../media/image3.emf"/><Relationship Id="rId8" Type="http://schemas.openxmlformats.org/officeDocument/2006/relationships/image" Target="../media/image4.emf"/><Relationship Id="rId9" Type="http://schemas.openxmlformats.org/officeDocument/2006/relationships/oleObject" Target="../embeddings/oleObject29.bin"/><Relationship Id="rId10" Type="http://schemas.openxmlformats.org/officeDocument/2006/relationships/image" Target="../media/image3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6.bin"/><Relationship Id="rId20" Type="http://schemas.openxmlformats.org/officeDocument/2006/relationships/oleObject" Target="../embeddings/oleObject42.bin"/><Relationship Id="rId21" Type="http://schemas.openxmlformats.org/officeDocument/2006/relationships/oleObject" Target="../embeddings/oleObject43.bin"/><Relationship Id="rId22" Type="http://schemas.openxmlformats.org/officeDocument/2006/relationships/image" Target="../media/image53.emf"/><Relationship Id="rId10" Type="http://schemas.openxmlformats.org/officeDocument/2006/relationships/image" Target="../media/image34.emf"/><Relationship Id="rId11" Type="http://schemas.openxmlformats.org/officeDocument/2006/relationships/oleObject" Target="../embeddings/oleObject37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38.bin"/><Relationship Id="rId14" Type="http://schemas.openxmlformats.org/officeDocument/2006/relationships/image" Target="../media/image52.emf"/><Relationship Id="rId15" Type="http://schemas.openxmlformats.org/officeDocument/2006/relationships/oleObject" Target="../embeddings/oleObject39.bin"/><Relationship Id="rId16" Type="http://schemas.openxmlformats.org/officeDocument/2006/relationships/image" Target="../media/image37.emf"/><Relationship Id="rId17" Type="http://schemas.openxmlformats.org/officeDocument/2006/relationships/image" Target="../media/image40.png"/><Relationship Id="rId18" Type="http://schemas.openxmlformats.org/officeDocument/2006/relationships/oleObject" Target="../embeddings/oleObject40.bin"/><Relationship Id="rId19" Type="http://schemas.openxmlformats.org/officeDocument/2006/relationships/oleObject" Target="../embeddings/oleObject41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14.xml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15.png"/><Relationship Id="rId7" Type="http://schemas.openxmlformats.org/officeDocument/2006/relationships/image" Target="../media/image3.emf"/><Relationship Id="rId8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4.bin"/><Relationship Id="rId20" Type="http://schemas.openxmlformats.org/officeDocument/2006/relationships/oleObject" Target="../embeddings/oleObject51.bin"/><Relationship Id="rId21" Type="http://schemas.openxmlformats.org/officeDocument/2006/relationships/image" Target="../media/image57.emf"/><Relationship Id="rId10" Type="http://schemas.openxmlformats.org/officeDocument/2006/relationships/image" Target="../media/image34.emf"/><Relationship Id="rId11" Type="http://schemas.openxmlformats.org/officeDocument/2006/relationships/oleObject" Target="../embeddings/oleObject45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46.bin"/><Relationship Id="rId14" Type="http://schemas.openxmlformats.org/officeDocument/2006/relationships/image" Target="../media/image56.emf"/><Relationship Id="rId15" Type="http://schemas.openxmlformats.org/officeDocument/2006/relationships/oleObject" Target="../embeddings/oleObject47.bin"/><Relationship Id="rId16" Type="http://schemas.openxmlformats.org/officeDocument/2006/relationships/image" Target="../media/image37.emf"/><Relationship Id="rId17" Type="http://schemas.openxmlformats.org/officeDocument/2006/relationships/oleObject" Target="../embeddings/oleObject48.bin"/><Relationship Id="rId18" Type="http://schemas.openxmlformats.org/officeDocument/2006/relationships/oleObject" Target="../embeddings/oleObject49.bin"/><Relationship Id="rId19" Type="http://schemas.openxmlformats.org/officeDocument/2006/relationships/oleObject" Target="../embeddings/oleObject50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15.xml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15.png"/><Relationship Id="rId7" Type="http://schemas.openxmlformats.org/officeDocument/2006/relationships/image" Target="../media/image3.emf"/><Relationship Id="rId8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image" Target="../media/image62.JP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hyperlink" Target="http://events.icecube.wisc.edu/conferenceDisplay.py?confId=81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6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66.jpg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6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2.bin"/><Relationship Id="rId20" Type="http://schemas.openxmlformats.org/officeDocument/2006/relationships/oleObject" Target="../embeddings/oleObject58.bin"/><Relationship Id="rId21" Type="http://schemas.openxmlformats.org/officeDocument/2006/relationships/image" Target="../media/image42.emf"/><Relationship Id="rId22" Type="http://schemas.openxmlformats.org/officeDocument/2006/relationships/oleObject" Target="../embeddings/oleObject59.bin"/><Relationship Id="rId23" Type="http://schemas.openxmlformats.org/officeDocument/2006/relationships/image" Target="../media/image68.emf"/><Relationship Id="rId10" Type="http://schemas.openxmlformats.org/officeDocument/2006/relationships/image" Target="../media/image34.emf"/><Relationship Id="rId11" Type="http://schemas.openxmlformats.org/officeDocument/2006/relationships/oleObject" Target="../embeddings/oleObject53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54.bin"/><Relationship Id="rId14" Type="http://schemas.openxmlformats.org/officeDocument/2006/relationships/image" Target="../media/image41.emf"/><Relationship Id="rId15" Type="http://schemas.openxmlformats.org/officeDocument/2006/relationships/oleObject" Target="../embeddings/oleObject55.bin"/><Relationship Id="rId16" Type="http://schemas.openxmlformats.org/officeDocument/2006/relationships/image" Target="../media/image37.emf"/><Relationship Id="rId17" Type="http://schemas.openxmlformats.org/officeDocument/2006/relationships/image" Target="../media/image40.png"/><Relationship Id="rId18" Type="http://schemas.openxmlformats.org/officeDocument/2006/relationships/oleObject" Target="../embeddings/oleObject56.bin"/><Relationship Id="rId19" Type="http://schemas.openxmlformats.org/officeDocument/2006/relationships/oleObject" Target="../embeddings/oleObject57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23.xml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15.png"/><Relationship Id="rId7" Type="http://schemas.openxmlformats.org/officeDocument/2006/relationships/image" Target="../media/image3.emf"/><Relationship Id="rId8" Type="http://schemas.openxmlformats.org/officeDocument/2006/relationships/image" Target="../media/image4.emf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0.bin"/><Relationship Id="rId20" Type="http://schemas.openxmlformats.org/officeDocument/2006/relationships/oleObject" Target="../embeddings/oleObject66.bin"/><Relationship Id="rId21" Type="http://schemas.openxmlformats.org/officeDocument/2006/relationships/image" Target="../media/image42.emf"/><Relationship Id="rId22" Type="http://schemas.openxmlformats.org/officeDocument/2006/relationships/oleObject" Target="../embeddings/oleObject67.bin"/><Relationship Id="rId23" Type="http://schemas.openxmlformats.org/officeDocument/2006/relationships/image" Target="../media/image72.emf"/><Relationship Id="rId10" Type="http://schemas.openxmlformats.org/officeDocument/2006/relationships/image" Target="../media/image34.emf"/><Relationship Id="rId11" Type="http://schemas.openxmlformats.org/officeDocument/2006/relationships/oleObject" Target="../embeddings/oleObject61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62.bin"/><Relationship Id="rId14" Type="http://schemas.openxmlformats.org/officeDocument/2006/relationships/image" Target="../media/image71.emf"/><Relationship Id="rId15" Type="http://schemas.openxmlformats.org/officeDocument/2006/relationships/oleObject" Target="../embeddings/oleObject63.bin"/><Relationship Id="rId16" Type="http://schemas.openxmlformats.org/officeDocument/2006/relationships/image" Target="../media/image37.emf"/><Relationship Id="rId17" Type="http://schemas.openxmlformats.org/officeDocument/2006/relationships/image" Target="../media/image40.png"/><Relationship Id="rId18" Type="http://schemas.openxmlformats.org/officeDocument/2006/relationships/oleObject" Target="../embeddings/oleObject64.bin"/><Relationship Id="rId19" Type="http://schemas.openxmlformats.org/officeDocument/2006/relationships/oleObject" Target="../embeddings/oleObject65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24.xml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15.png"/><Relationship Id="rId7" Type="http://schemas.openxmlformats.org/officeDocument/2006/relationships/image" Target="../media/image3.emf"/><Relationship Id="rId8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8.bin"/><Relationship Id="rId20" Type="http://schemas.openxmlformats.org/officeDocument/2006/relationships/oleObject" Target="../embeddings/oleObject74.bin"/><Relationship Id="rId21" Type="http://schemas.openxmlformats.org/officeDocument/2006/relationships/image" Target="../media/image75.emf"/><Relationship Id="rId22" Type="http://schemas.openxmlformats.org/officeDocument/2006/relationships/oleObject" Target="../embeddings/oleObject75.bin"/><Relationship Id="rId23" Type="http://schemas.openxmlformats.org/officeDocument/2006/relationships/image" Target="../media/image76.emf"/><Relationship Id="rId10" Type="http://schemas.openxmlformats.org/officeDocument/2006/relationships/image" Target="../media/image34.emf"/><Relationship Id="rId11" Type="http://schemas.openxmlformats.org/officeDocument/2006/relationships/oleObject" Target="../embeddings/oleObject69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70.bin"/><Relationship Id="rId14" Type="http://schemas.openxmlformats.org/officeDocument/2006/relationships/image" Target="../media/image37.emf"/><Relationship Id="rId15" Type="http://schemas.openxmlformats.org/officeDocument/2006/relationships/image" Target="../media/image40.png"/><Relationship Id="rId16" Type="http://schemas.openxmlformats.org/officeDocument/2006/relationships/oleObject" Target="../embeddings/oleObject71.bin"/><Relationship Id="rId17" Type="http://schemas.openxmlformats.org/officeDocument/2006/relationships/oleObject" Target="../embeddings/oleObject72.bin"/><Relationship Id="rId18" Type="http://schemas.openxmlformats.org/officeDocument/2006/relationships/oleObject" Target="../embeddings/oleObject73.bin"/><Relationship Id="rId19" Type="http://schemas.openxmlformats.org/officeDocument/2006/relationships/image" Target="../media/image42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25.xml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15.png"/><Relationship Id="rId7" Type="http://schemas.openxmlformats.org/officeDocument/2006/relationships/image" Target="../media/image3.emf"/><Relationship Id="rId8" Type="http://schemas.openxmlformats.org/officeDocument/2006/relationships/image" Target="../media/image4.emf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76.bin"/><Relationship Id="rId20" Type="http://schemas.openxmlformats.org/officeDocument/2006/relationships/oleObject" Target="../embeddings/oleObject83.bin"/><Relationship Id="rId21" Type="http://schemas.openxmlformats.org/officeDocument/2006/relationships/image" Target="../media/image80.emf"/><Relationship Id="rId10" Type="http://schemas.openxmlformats.org/officeDocument/2006/relationships/image" Target="../media/image34.emf"/><Relationship Id="rId11" Type="http://schemas.openxmlformats.org/officeDocument/2006/relationships/oleObject" Target="../embeddings/oleObject77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78.bin"/><Relationship Id="rId14" Type="http://schemas.openxmlformats.org/officeDocument/2006/relationships/image" Target="../media/image79.emf"/><Relationship Id="rId15" Type="http://schemas.openxmlformats.org/officeDocument/2006/relationships/oleObject" Target="../embeddings/oleObject79.bin"/><Relationship Id="rId16" Type="http://schemas.openxmlformats.org/officeDocument/2006/relationships/image" Target="../media/image37.emf"/><Relationship Id="rId17" Type="http://schemas.openxmlformats.org/officeDocument/2006/relationships/oleObject" Target="../embeddings/oleObject80.bin"/><Relationship Id="rId18" Type="http://schemas.openxmlformats.org/officeDocument/2006/relationships/oleObject" Target="../embeddings/oleObject81.bin"/><Relationship Id="rId19" Type="http://schemas.openxmlformats.org/officeDocument/2006/relationships/oleObject" Target="../embeddings/oleObject82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26.xml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15.png"/><Relationship Id="rId7" Type="http://schemas.openxmlformats.org/officeDocument/2006/relationships/image" Target="../media/image3.emf"/><Relationship Id="rId8" Type="http://schemas.openxmlformats.org/officeDocument/2006/relationships/image" Target="../media/image4.emf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84.bin"/><Relationship Id="rId20" Type="http://schemas.openxmlformats.org/officeDocument/2006/relationships/oleObject" Target="../embeddings/oleObject91.bin"/><Relationship Id="rId21" Type="http://schemas.openxmlformats.org/officeDocument/2006/relationships/image" Target="../media/image84.emf"/><Relationship Id="rId10" Type="http://schemas.openxmlformats.org/officeDocument/2006/relationships/image" Target="../media/image34.emf"/><Relationship Id="rId11" Type="http://schemas.openxmlformats.org/officeDocument/2006/relationships/oleObject" Target="../embeddings/oleObject85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86.bin"/><Relationship Id="rId14" Type="http://schemas.openxmlformats.org/officeDocument/2006/relationships/image" Target="../media/image83.emf"/><Relationship Id="rId15" Type="http://schemas.openxmlformats.org/officeDocument/2006/relationships/oleObject" Target="../embeddings/oleObject87.bin"/><Relationship Id="rId16" Type="http://schemas.openxmlformats.org/officeDocument/2006/relationships/image" Target="../media/image37.emf"/><Relationship Id="rId17" Type="http://schemas.openxmlformats.org/officeDocument/2006/relationships/oleObject" Target="../embeddings/oleObject88.bin"/><Relationship Id="rId18" Type="http://schemas.openxmlformats.org/officeDocument/2006/relationships/oleObject" Target="../embeddings/oleObject89.bin"/><Relationship Id="rId19" Type="http://schemas.openxmlformats.org/officeDocument/2006/relationships/oleObject" Target="../embeddings/oleObject90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27.xml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6" Type="http://schemas.openxmlformats.org/officeDocument/2006/relationships/image" Target="../media/image15.png"/><Relationship Id="rId7" Type="http://schemas.openxmlformats.org/officeDocument/2006/relationships/image" Target="../media/image3.emf"/><Relationship Id="rId8" Type="http://schemas.openxmlformats.org/officeDocument/2006/relationships/image" Target="../media/image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8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92.bin"/><Relationship Id="rId20" Type="http://schemas.openxmlformats.org/officeDocument/2006/relationships/oleObject" Target="../embeddings/oleObject98.bin"/><Relationship Id="rId21" Type="http://schemas.openxmlformats.org/officeDocument/2006/relationships/oleObject" Target="../embeddings/oleObject99.bin"/><Relationship Id="rId22" Type="http://schemas.openxmlformats.org/officeDocument/2006/relationships/image" Target="../media/image89.emf"/><Relationship Id="rId10" Type="http://schemas.openxmlformats.org/officeDocument/2006/relationships/image" Target="../media/image34.emf"/><Relationship Id="rId11" Type="http://schemas.openxmlformats.org/officeDocument/2006/relationships/oleObject" Target="../embeddings/oleObject93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94.bin"/><Relationship Id="rId14" Type="http://schemas.openxmlformats.org/officeDocument/2006/relationships/image" Target="../media/image88.emf"/><Relationship Id="rId15" Type="http://schemas.openxmlformats.org/officeDocument/2006/relationships/oleObject" Target="../embeddings/oleObject95.bin"/><Relationship Id="rId16" Type="http://schemas.openxmlformats.org/officeDocument/2006/relationships/image" Target="../media/image37.emf"/><Relationship Id="rId17" Type="http://schemas.openxmlformats.org/officeDocument/2006/relationships/image" Target="../media/image40.png"/><Relationship Id="rId18" Type="http://schemas.openxmlformats.org/officeDocument/2006/relationships/oleObject" Target="../embeddings/oleObject96.bin"/><Relationship Id="rId19" Type="http://schemas.openxmlformats.org/officeDocument/2006/relationships/oleObject" Target="../embeddings/oleObject97.bin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29.xml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15.png"/><Relationship Id="rId7" Type="http://schemas.openxmlformats.org/officeDocument/2006/relationships/image" Target="../media/image3.emf"/><Relationship Id="rId8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5.emf"/><Relationship Id="rId12" Type="http://schemas.openxmlformats.org/officeDocument/2006/relationships/oleObject" Target="../embeddings/oleObject102.bin"/><Relationship Id="rId13" Type="http://schemas.openxmlformats.org/officeDocument/2006/relationships/image" Target="../media/image92.emf"/><Relationship Id="rId14" Type="http://schemas.openxmlformats.org/officeDocument/2006/relationships/oleObject" Target="../embeddings/oleObject103.bin"/><Relationship Id="rId15" Type="http://schemas.openxmlformats.org/officeDocument/2006/relationships/image" Target="../media/image37.emf"/><Relationship Id="rId16" Type="http://schemas.openxmlformats.org/officeDocument/2006/relationships/image" Target="../media/image40.png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30.xml"/><Relationship Id="rId4" Type="http://schemas.openxmlformats.org/officeDocument/2006/relationships/image" Target="../media/image15.png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image" Target="../media/image93.png"/><Relationship Id="rId8" Type="http://schemas.openxmlformats.org/officeDocument/2006/relationships/oleObject" Target="../embeddings/oleObject100.bin"/><Relationship Id="rId9" Type="http://schemas.openxmlformats.org/officeDocument/2006/relationships/image" Target="../media/image34.emf"/><Relationship Id="rId10" Type="http://schemas.openxmlformats.org/officeDocument/2006/relationships/oleObject" Target="../embeddings/oleObject101.bin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04.bin"/><Relationship Id="rId20" Type="http://schemas.openxmlformats.org/officeDocument/2006/relationships/oleObject" Target="../embeddings/oleObject111.bin"/><Relationship Id="rId21" Type="http://schemas.openxmlformats.org/officeDocument/2006/relationships/image" Target="../media/image95.emf"/><Relationship Id="rId10" Type="http://schemas.openxmlformats.org/officeDocument/2006/relationships/image" Target="../media/image34.emf"/><Relationship Id="rId11" Type="http://schemas.openxmlformats.org/officeDocument/2006/relationships/oleObject" Target="../embeddings/oleObject105.bin"/><Relationship Id="rId12" Type="http://schemas.openxmlformats.org/officeDocument/2006/relationships/image" Target="../media/image35.emf"/><Relationship Id="rId13" Type="http://schemas.openxmlformats.org/officeDocument/2006/relationships/oleObject" Target="../embeddings/oleObject106.bin"/><Relationship Id="rId14" Type="http://schemas.openxmlformats.org/officeDocument/2006/relationships/image" Target="../media/image94.emf"/><Relationship Id="rId15" Type="http://schemas.openxmlformats.org/officeDocument/2006/relationships/oleObject" Target="../embeddings/oleObject107.bin"/><Relationship Id="rId16" Type="http://schemas.openxmlformats.org/officeDocument/2006/relationships/image" Target="../media/image37.emf"/><Relationship Id="rId17" Type="http://schemas.openxmlformats.org/officeDocument/2006/relationships/oleObject" Target="../embeddings/oleObject108.bin"/><Relationship Id="rId18" Type="http://schemas.openxmlformats.org/officeDocument/2006/relationships/oleObject" Target="../embeddings/oleObject109.bin"/><Relationship Id="rId19" Type="http://schemas.openxmlformats.org/officeDocument/2006/relationships/oleObject" Target="../embeddings/oleObject110.bin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31.xml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15.png"/><Relationship Id="rId7" Type="http://schemas.openxmlformats.org/officeDocument/2006/relationships/image" Target="../media/image3.emf"/><Relationship Id="rId8" Type="http://schemas.openxmlformats.org/officeDocument/2006/relationships/image" Target="../media/image4.emf"/></Relationships>
</file>

<file path=ppt/slides/_rels/slide3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emf"/><Relationship Id="rId12" Type="http://schemas.openxmlformats.org/officeDocument/2006/relationships/oleObject" Target="../embeddings/oleObject114.bin"/><Relationship Id="rId13" Type="http://schemas.openxmlformats.org/officeDocument/2006/relationships/image" Target="../media/image35.emf"/><Relationship Id="rId14" Type="http://schemas.openxmlformats.org/officeDocument/2006/relationships/oleObject" Target="../embeddings/oleObject115.bin"/><Relationship Id="rId15" Type="http://schemas.openxmlformats.org/officeDocument/2006/relationships/image" Target="../media/image37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32.xml"/><Relationship Id="rId4" Type="http://schemas.openxmlformats.org/officeDocument/2006/relationships/image" Target="../media/image99.png"/><Relationship Id="rId5" Type="http://schemas.openxmlformats.org/officeDocument/2006/relationships/image" Target="../media/image15.png"/><Relationship Id="rId6" Type="http://schemas.openxmlformats.org/officeDocument/2006/relationships/image" Target="../media/image3.emf"/><Relationship Id="rId7" Type="http://schemas.openxmlformats.org/officeDocument/2006/relationships/image" Target="../media/image4.emf"/><Relationship Id="rId8" Type="http://schemas.openxmlformats.org/officeDocument/2006/relationships/oleObject" Target="../embeddings/oleObject112.bin"/><Relationship Id="rId9" Type="http://schemas.openxmlformats.org/officeDocument/2006/relationships/image" Target="../media/image98.emf"/><Relationship Id="rId10" Type="http://schemas.openxmlformats.org/officeDocument/2006/relationships/oleObject" Target="../embeddings/oleObject113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00.png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image" Target="../media/image12.png"/><Relationship Id="rId6" Type="http://schemas.openxmlformats.org/officeDocument/2006/relationships/image" Target="../media/image13.jpeg"/><Relationship Id="rId7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20" Type="http://schemas.openxmlformats.org/officeDocument/2006/relationships/image" Target="../media/image30.png"/><Relationship Id="rId21" Type="http://schemas.openxmlformats.org/officeDocument/2006/relationships/oleObject" Target="../embeddings/oleObject6.bin"/><Relationship Id="rId22" Type="http://schemas.openxmlformats.org/officeDocument/2006/relationships/image" Target="../media/image22.emf"/><Relationship Id="rId23" Type="http://schemas.openxmlformats.org/officeDocument/2006/relationships/oleObject" Target="../embeddings/oleObject7.bin"/><Relationship Id="rId24" Type="http://schemas.openxmlformats.org/officeDocument/2006/relationships/image" Target="../media/image23.emf"/><Relationship Id="rId25" Type="http://schemas.openxmlformats.org/officeDocument/2006/relationships/oleObject" Target="../embeddings/oleObject8.bin"/><Relationship Id="rId26" Type="http://schemas.openxmlformats.org/officeDocument/2006/relationships/image" Target="../media/image24.emf"/><Relationship Id="rId27" Type="http://schemas.openxmlformats.org/officeDocument/2006/relationships/oleObject" Target="../embeddings/oleObject9.bin"/><Relationship Id="rId28" Type="http://schemas.openxmlformats.org/officeDocument/2006/relationships/image" Target="../media/image25.emf"/><Relationship Id="rId29" Type="http://schemas.openxmlformats.org/officeDocument/2006/relationships/oleObject" Target="../embeddings/oleObject10.bin"/><Relationship Id="rId30" Type="http://schemas.openxmlformats.org/officeDocument/2006/relationships/image" Target="../media/image26.emf"/><Relationship Id="rId31" Type="http://schemas.openxmlformats.org/officeDocument/2006/relationships/oleObject" Target="../embeddings/oleObject11.bin"/><Relationship Id="rId32" Type="http://schemas.openxmlformats.org/officeDocument/2006/relationships/image" Target="../media/image27.emf"/><Relationship Id="rId10" Type="http://schemas.openxmlformats.org/officeDocument/2006/relationships/image" Target="../media/image28.png"/><Relationship Id="rId11" Type="http://schemas.openxmlformats.org/officeDocument/2006/relationships/image" Target="../media/image3.emf"/><Relationship Id="rId12" Type="http://schemas.openxmlformats.org/officeDocument/2006/relationships/image" Target="../media/image4.emf"/><Relationship Id="rId13" Type="http://schemas.openxmlformats.org/officeDocument/2006/relationships/image" Target="../media/image29.emf"/><Relationship Id="rId14" Type="http://schemas.openxmlformats.org/officeDocument/2006/relationships/oleObject" Target="../embeddings/oleObject3.bin"/><Relationship Id="rId15" Type="http://schemas.openxmlformats.org/officeDocument/2006/relationships/image" Target="../media/image19.emf"/><Relationship Id="rId16" Type="http://schemas.openxmlformats.org/officeDocument/2006/relationships/oleObject" Target="../embeddings/oleObject4.bin"/><Relationship Id="rId17" Type="http://schemas.openxmlformats.org/officeDocument/2006/relationships/image" Target="../media/image20.emf"/><Relationship Id="rId18" Type="http://schemas.openxmlformats.org/officeDocument/2006/relationships/oleObject" Target="../embeddings/oleObject5.bin"/><Relationship Id="rId19" Type="http://schemas.openxmlformats.org/officeDocument/2006/relationships/image" Target="../media/image21.emf"/><Relationship Id="rId1" Type="http://schemas.openxmlformats.org/officeDocument/2006/relationships/vmlDrawing" Target="../drawings/vmlDrawing1.vml"/><Relationship Id="rId2" Type="http://schemas.openxmlformats.org/officeDocument/2006/relationships/tags" Target="../tags/tag2.xml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.xml"/><Relationship Id="rId5" Type="http://schemas.openxmlformats.org/officeDocument/2006/relationships/oleObject" Target="../embeddings/oleObject1.bin"/><Relationship Id="rId6" Type="http://schemas.openxmlformats.org/officeDocument/2006/relationships/image" Target="../media/image17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1.png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15.png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oleObject" Target="../embeddings/oleObject12.bin"/><Relationship Id="rId8" Type="http://schemas.openxmlformats.org/officeDocument/2006/relationships/image" Target="../media/image18.emf"/><Relationship Id="rId9" Type="http://schemas.openxmlformats.org/officeDocument/2006/relationships/oleObject" Target="../embeddings/oleObject13.bin"/><Relationship Id="rId10" Type="http://schemas.openxmlformats.org/officeDocument/2006/relationships/image" Target="../media/image32.emf"/><Relationship Id="rId11" Type="http://schemas.openxmlformats.org/officeDocument/2006/relationships/image" Target="../media/image3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9785" y="30044"/>
            <a:ext cx="9124432" cy="2192456"/>
          </a:xfrm>
          <a:prstGeom prst="rect">
            <a:avLst/>
          </a:prstGeom>
          <a:solidFill>
            <a:schemeClr val="tx1">
              <a:alpha val="28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C4F29"/>
                </a:solidFill>
              </a:rPr>
              <a:t>Searches for Dark Matter with the </a:t>
            </a:r>
          </a:p>
          <a:p>
            <a:r>
              <a:rPr lang="en-US" sz="3600" b="1" dirty="0" smtClean="0">
                <a:solidFill>
                  <a:srgbClr val="FC4F29"/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</a:t>
            </a:r>
            <a:r>
              <a:rPr lang="en-US" sz="3600" b="1" dirty="0" smtClean="0">
                <a:solidFill>
                  <a:srgbClr val="FC4F29"/>
                </a:solidFill>
              </a:rPr>
              <a:t>igh </a:t>
            </a:r>
            <a:r>
              <a:rPr lang="en-US" sz="3600" b="1" dirty="0" smtClean="0">
                <a:solidFill>
                  <a:srgbClr val="FCD5B5"/>
                </a:solidFill>
              </a:rPr>
              <a:t>A</a:t>
            </a:r>
            <a:r>
              <a:rPr lang="en-US" sz="3600" b="1" dirty="0" smtClean="0">
                <a:solidFill>
                  <a:srgbClr val="FC4F29"/>
                </a:solidFill>
              </a:rPr>
              <a:t>ltitude </a:t>
            </a:r>
            <a:r>
              <a:rPr lang="en-US" sz="3600" b="1" dirty="0" smtClean="0">
                <a:solidFill>
                  <a:srgbClr val="FCD5B5"/>
                </a:solidFill>
              </a:rPr>
              <a:t>W</a:t>
            </a:r>
            <a:r>
              <a:rPr lang="en-US" sz="3600" b="1" dirty="0" smtClean="0">
                <a:solidFill>
                  <a:srgbClr val="FC4F29"/>
                </a:solidFill>
              </a:rPr>
              <a:t>ater </a:t>
            </a: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</a:t>
            </a:r>
            <a:r>
              <a:rPr lang="en-US" sz="3600" b="1" dirty="0" smtClean="0">
                <a:solidFill>
                  <a:srgbClr val="FC4F29"/>
                </a:solidFill>
              </a:rPr>
              <a:t>herenkov (HAWC)</a:t>
            </a:r>
            <a:r>
              <a:rPr lang="en-US" sz="3600" b="1" dirty="0" smtClean="0">
                <a:solidFill>
                  <a:srgbClr val="FCD5B5"/>
                </a:solidFill>
              </a:rPr>
              <a:t> </a:t>
            </a:r>
          </a:p>
          <a:p>
            <a:r>
              <a:rPr lang="en-US" sz="3600" b="1" dirty="0" smtClean="0">
                <a:solidFill>
                  <a:srgbClr val="FC4F29"/>
                </a:solidFill>
              </a:rPr>
              <a:t> Gamma-Ray Observatory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130300" y="5054598"/>
            <a:ext cx="7137400" cy="1350436"/>
          </a:xfrm>
          <a:prstGeom prst="rect">
            <a:avLst/>
          </a:prstGeom>
          <a:solidFill>
            <a:schemeClr val="tx1">
              <a:alpha val="26000"/>
            </a:schemeClr>
          </a:solidFill>
          <a:ln>
            <a:noFill/>
          </a:ln>
          <a:effectLst/>
        </p:spPr>
        <p:txBody>
          <a:bodyPr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Kirsten Tollefson </a:t>
            </a:r>
            <a:r>
              <a:rPr lang="en-US" sz="2800" b="1" dirty="0" smtClean="0">
                <a:solidFill>
                  <a:srgbClr val="FC4F29"/>
                </a:solidFill>
              </a:rPr>
              <a:t>for the HAWC Collaboration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US" sz="2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Michigan State University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US" sz="2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ICHEP 2016, Chicago, August </a:t>
            </a:r>
            <a:r>
              <a:rPr lang="en-US" sz="2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4</a:t>
            </a:r>
            <a:r>
              <a:rPr lang="en-US" sz="22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, 2016</a:t>
            </a:r>
          </a:p>
          <a:p>
            <a:pPr marL="0" indent="0" algn="ctr">
              <a:lnSpc>
                <a:spcPct val="90000"/>
              </a:lnSpc>
              <a:buNone/>
            </a:pPr>
            <a:endParaRPr lang="en-US" sz="28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1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553200" y="6457950"/>
            <a:ext cx="2581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Picture taken July </a:t>
            </a:r>
            <a:r>
              <a:rPr lang="en-US" dirty="0">
                <a:solidFill>
                  <a:srgbClr val="FFFFFF"/>
                </a:solidFill>
              </a:rPr>
              <a:t>8</a:t>
            </a:r>
            <a:r>
              <a:rPr lang="en-US" dirty="0" smtClean="0">
                <a:solidFill>
                  <a:srgbClr val="FFFFFF"/>
                </a:solidFill>
              </a:rPr>
              <a:t>, 2015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891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710"/>
    </mc:Choice>
    <mc:Fallback>
      <p:transition xmlns:p14="http://schemas.microsoft.com/office/powerpoint/2010/main" spd="slow" advTm="771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M_annihilation_tauta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86" y="1420942"/>
            <a:ext cx="4252174" cy="3328546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549400" y="67735"/>
            <a:ext cx="6717776" cy="1210731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Annihilation Cross-Section Limits from 14 Dwarf Galaxies</a:t>
            </a:r>
            <a:endParaRPr lang="en-US" sz="3600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10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pic>
        <p:nvPicPr>
          <p:cNvPr id="19" name="Content Placeholder 8" descr="DM_annihilation_combined.png"/>
          <p:cNvPicPr>
            <a:picLocks noGrp="1" noChangeAspect="1"/>
          </p:cNvPicPr>
          <p:nvPr>
            <p:ph sz="quarter" idx="4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" b="1040"/>
          <a:stretch/>
        </p:blipFill>
        <p:spPr>
          <a:xfrm>
            <a:off x="4729691" y="1464733"/>
            <a:ext cx="4126442" cy="3172358"/>
          </a:xfrm>
        </p:spPr>
      </p:pic>
      <p:sp>
        <p:nvSpPr>
          <p:cNvPr id="7" name="TextBox 6"/>
          <p:cNvSpPr txBox="1"/>
          <p:nvPr/>
        </p:nvSpPr>
        <p:spPr>
          <a:xfrm>
            <a:off x="725486" y="4999732"/>
            <a:ext cx="34736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14 individual dwarf galaxy limits plus combined stacked analysis (purple line) assuming 100% of the time WIMPs decay </a:t>
            </a:r>
            <a:r>
              <a:rPr lang="en-US" sz="1600" dirty="0"/>
              <a:t>to </a:t>
            </a:r>
            <a:r>
              <a:rPr lang="en-US" sz="1600" dirty="0" err="1"/>
              <a:t>τ+τ</a:t>
            </a:r>
            <a:r>
              <a:rPr lang="en-US" sz="1600" dirty="0"/>
              <a:t>− 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91008" y="1574793"/>
            <a:ext cx="4407451" cy="3263378"/>
            <a:chOff x="191008" y="1574793"/>
            <a:chExt cx="4407451" cy="3263378"/>
          </a:xfrm>
        </p:grpSpPr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14672313"/>
                </p:ext>
              </p:extLst>
            </p:nvPr>
          </p:nvGraphicFramePr>
          <p:xfrm>
            <a:off x="569914" y="4515910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17" name="Equation" r:id="rId9" imgW="406400" imgH="152400" progId="Equation.DSMT4">
                    <p:embed/>
                  </p:oleObj>
                </mc:Choice>
                <mc:Fallback>
                  <p:oleObj name="Equation" r:id="rId9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69914" y="4515910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6966649"/>
                </p:ext>
              </p:extLst>
            </p:nvPr>
          </p:nvGraphicFramePr>
          <p:xfrm>
            <a:off x="3911072" y="4517494"/>
            <a:ext cx="687387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18" name="Equation" r:id="rId11" imgW="571500" imgH="152400" progId="Equation.DSMT4">
                    <p:embed/>
                  </p:oleObj>
                </mc:Choice>
                <mc:Fallback>
                  <p:oleObj name="Equation" r:id="rId11" imgW="5715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911072" y="4517494"/>
                          <a:ext cx="687387" cy="1825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Group 26"/>
            <p:cNvGrpSpPr/>
            <p:nvPr/>
          </p:nvGrpSpPr>
          <p:grpSpPr>
            <a:xfrm>
              <a:off x="191008" y="1574793"/>
              <a:ext cx="4008093" cy="3263378"/>
              <a:chOff x="191008" y="1574793"/>
              <a:chExt cx="4008093" cy="3263378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981075" y="1574793"/>
                <a:ext cx="3218026" cy="399527"/>
                <a:chOff x="981075" y="1574793"/>
                <a:chExt cx="3218026" cy="399527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3014161" y="1574793"/>
                  <a:ext cx="1184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20" name="Object 1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21308308"/>
                    </p:ext>
                  </p:extLst>
                </p:nvPr>
              </p:nvGraphicFramePr>
              <p:xfrm>
                <a:off x="981075" y="1617133"/>
                <a:ext cx="1136650" cy="3571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6019" name="Equation" r:id="rId13" imgW="723900" imgH="228600" progId="Equation.DSMT4">
                        <p:embed/>
                      </p:oleObj>
                    </mc:Choice>
                    <mc:Fallback>
                      <p:oleObj name="Equation" r:id="rId13" imgW="7239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981075" y="1617133"/>
                              <a:ext cx="1136650" cy="35718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22" name="Objec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34822818"/>
                  </p:ext>
                </p:extLst>
              </p:nvPr>
            </p:nvGraphicFramePr>
            <p:xfrm>
              <a:off x="1992843" y="4480983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020" name="Equation" r:id="rId15" imgW="673100" imgH="228600" progId="Equation.DSMT4">
                      <p:embed/>
                    </p:oleObj>
                  </mc:Choice>
                  <mc:Fallback>
                    <p:oleObj name="Equation" r:id="rId15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1992843" y="4480983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6" name="Picture 25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99136" y="2895948"/>
                <a:ext cx="1109472" cy="329184"/>
              </a:xfrm>
              <a:prstGeom prst="rect">
                <a:avLst/>
              </a:prstGeom>
            </p:spPr>
          </p:pic>
        </p:grpSp>
      </p:grpSp>
      <p:grpSp>
        <p:nvGrpSpPr>
          <p:cNvPr id="35" name="Group 34"/>
          <p:cNvGrpSpPr/>
          <p:nvPr/>
        </p:nvGrpSpPr>
        <p:grpSpPr>
          <a:xfrm>
            <a:off x="4585212" y="1572144"/>
            <a:ext cx="4369351" cy="3263378"/>
            <a:chOff x="191008" y="1574793"/>
            <a:chExt cx="4369351" cy="3263378"/>
          </a:xfrm>
        </p:grpSpPr>
        <p:graphicFrame>
          <p:nvGraphicFramePr>
            <p:cNvPr id="36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27773616"/>
                </p:ext>
              </p:extLst>
            </p:nvPr>
          </p:nvGraphicFramePr>
          <p:xfrm>
            <a:off x="569914" y="4515910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21" name="Equation" r:id="rId18" imgW="406400" imgH="152400" progId="Equation.DSMT4">
                    <p:embed/>
                  </p:oleObj>
                </mc:Choice>
                <mc:Fallback>
                  <p:oleObj name="Equation" r:id="rId18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69914" y="4515910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88133920"/>
                </p:ext>
              </p:extLst>
            </p:nvPr>
          </p:nvGraphicFramePr>
          <p:xfrm>
            <a:off x="3872972" y="4517494"/>
            <a:ext cx="687387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22" name="Equation" r:id="rId19" imgW="571500" imgH="152400" progId="Equation.DSMT4">
                    <p:embed/>
                  </p:oleObj>
                </mc:Choice>
                <mc:Fallback>
                  <p:oleObj name="Equation" r:id="rId19" imgW="5715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872972" y="4517494"/>
                          <a:ext cx="687387" cy="1825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8" name="Group 37"/>
            <p:cNvGrpSpPr/>
            <p:nvPr/>
          </p:nvGrpSpPr>
          <p:grpSpPr>
            <a:xfrm>
              <a:off x="191008" y="1574793"/>
              <a:ext cx="4008093" cy="3263378"/>
              <a:chOff x="191008" y="1574793"/>
              <a:chExt cx="4008093" cy="3263378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014161" y="1574793"/>
                <a:ext cx="1184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EXCLUDED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40" name="Objec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16773865"/>
                  </p:ext>
                </p:extLst>
              </p:nvPr>
            </p:nvGraphicFramePr>
            <p:xfrm>
              <a:off x="1992843" y="4480983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023" name="Equation" r:id="rId20" imgW="673100" imgH="228600" progId="Equation.DSMT4">
                      <p:embed/>
                    </p:oleObj>
                  </mc:Choice>
                  <mc:Fallback>
                    <p:oleObj name="Equation" r:id="rId20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1992843" y="4480983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41" name="Picture 40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99136" y="2895948"/>
                <a:ext cx="1109472" cy="329184"/>
              </a:xfrm>
              <a:prstGeom prst="rect">
                <a:avLst/>
              </a:prstGeom>
            </p:spPr>
          </p:pic>
        </p:grpSp>
      </p:grpSp>
      <p:grpSp>
        <p:nvGrpSpPr>
          <p:cNvPr id="48" name="Group 47"/>
          <p:cNvGrpSpPr/>
          <p:nvPr/>
        </p:nvGrpSpPr>
        <p:grpSpPr>
          <a:xfrm>
            <a:off x="7224198" y="3039830"/>
            <a:ext cx="1394508" cy="523220"/>
            <a:chOff x="7224198" y="3039830"/>
            <a:chExt cx="1394508" cy="523220"/>
          </a:xfrm>
        </p:grpSpPr>
        <p:sp>
          <p:nvSpPr>
            <p:cNvPr id="44" name="TextBox 43"/>
            <p:cNvSpPr txBox="1"/>
            <p:nvPr/>
          </p:nvSpPr>
          <p:spPr>
            <a:xfrm>
              <a:off x="7690247" y="3039830"/>
              <a:ext cx="9284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HAWC</a:t>
              </a:r>
            </a:p>
            <a:p>
              <a:r>
                <a:rPr lang="en-US" sz="1400" dirty="0" smtClean="0"/>
                <a:t>Fermi-LAT</a:t>
              </a:r>
              <a:endParaRPr lang="en-US" sz="1400" dirty="0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7224198" y="3200399"/>
              <a:ext cx="448733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232665" y="3412067"/>
              <a:ext cx="448733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4842933" y="4999732"/>
            <a:ext cx="4114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HAWC’s combined limits for 5 different decay channels compared to Fermi-LAT’s results from Ackermann et. al. (Fermi-LAT Collaboration), Phys. Rev. D 89, 042001, 2014</a:t>
            </a:r>
          </a:p>
        </p:txBody>
      </p:sp>
    </p:spTree>
    <p:extLst>
      <p:ext uri="{BB962C8B-B14F-4D97-AF65-F5344CB8AC3E}">
        <p14:creationId xmlns:p14="http://schemas.microsoft.com/office/powerpoint/2010/main" val="684473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9620"/>
    </mc:Choice>
    <mc:Fallback>
      <p:transition xmlns:p14="http://schemas.microsoft.com/office/powerpoint/2010/main" spd="slow" advTm="6962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Content Placeholder 11" descr="DM_annihilation_combined_tautau.png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" b="1787"/>
          <a:stretch/>
        </p:blipFill>
        <p:spPr>
          <a:xfrm>
            <a:off x="4682842" y="1413920"/>
            <a:ext cx="4372266" cy="3344339"/>
          </a:xfrm>
        </p:spPr>
      </p:pic>
      <p:pic>
        <p:nvPicPr>
          <p:cNvPr id="39" name="Content Placeholder 6" descr="DM_annihilation_combined_bbbar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" b="383"/>
          <a:stretch/>
        </p:blipFill>
        <p:spPr>
          <a:xfrm>
            <a:off x="191008" y="1435604"/>
            <a:ext cx="4331259" cy="334706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11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64003" y="1650996"/>
            <a:ext cx="4547158" cy="3263378"/>
            <a:chOff x="13201" y="1574793"/>
            <a:chExt cx="4547158" cy="3263378"/>
          </a:xfrm>
        </p:grpSpPr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6947539"/>
                </p:ext>
              </p:extLst>
            </p:nvPr>
          </p:nvGraphicFramePr>
          <p:xfrm>
            <a:off x="569914" y="4515910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4" name="Equation" r:id="rId9" imgW="406400" imgH="152400" progId="Equation.DSMT4">
                    <p:embed/>
                  </p:oleObj>
                </mc:Choice>
                <mc:Fallback>
                  <p:oleObj name="Equation" r:id="rId9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69914" y="4515910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9434791"/>
                </p:ext>
              </p:extLst>
            </p:nvPr>
          </p:nvGraphicFramePr>
          <p:xfrm>
            <a:off x="3872972" y="4517494"/>
            <a:ext cx="687387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5" name="Equation" r:id="rId11" imgW="571500" imgH="152400" progId="Equation.DSMT4">
                    <p:embed/>
                  </p:oleObj>
                </mc:Choice>
                <mc:Fallback>
                  <p:oleObj name="Equation" r:id="rId11" imgW="5715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872972" y="4517494"/>
                          <a:ext cx="687387" cy="1825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Group 26"/>
            <p:cNvGrpSpPr/>
            <p:nvPr/>
          </p:nvGrpSpPr>
          <p:grpSpPr>
            <a:xfrm>
              <a:off x="13201" y="1574793"/>
              <a:ext cx="4185900" cy="3263378"/>
              <a:chOff x="13201" y="1574793"/>
              <a:chExt cx="4185900" cy="3263378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170843" y="1574793"/>
                <a:ext cx="3028258" cy="2075137"/>
                <a:chOff x="1170843" y="1574793"/>
                <a:chExt cx="3028258" cy="2075137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3014161" y="1574793"/>
                  <a:ext cx="1184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20" name="Object 1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4220951"/>
                    </p:ext>
                  </p:extLst>
                </p:nvPr>
              </p:nvGraphicFramePr>
              <p:xfrm>
                <a:off x="1170843" y="3292743"/>
                <a:ext cx="976312" cy="3571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56" name="Equation" r:id="rId13" imgW="622300" imgH="228600" progId="Equation.DSMT4">
                        <p:embed/>
                      </p:oleObj>
                    </mc:Choice>
                    <mc:Fallback>
                      <p:oleObj name="Equation" r:id="rId13" imgW="6223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170843" y="3292743"/>
                              <a:ext cx="976312" cy="35718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22" name="Objec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15533900"/>
                  </p:ext>
                </p:extLst>
              </p:nvPr>
            </p:nvGraphicFramePr>
            <p:xfrm>
              <a:off x="1992843" y="4480983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7" name="Equation" r:id="rId15" imgW="673100" imgH="228600" progId="Equation.DSMT4">
                      <p:embed/>
                    </p:oleObj>
                  </mc:Choice>
                  <mc:Fallback>
                    <p:oleObj name="Equation" r:id="rId15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1992843" y="4480983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6" name="Picture 25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376943" y="2777410"/>
                <a:ext cx="1109472" cy="329184"/>
              </a:xfrm>
              <a:prstGeom prst="rect">
                <a:avLst/>
              </a:prstGeom>
            </p:spPr>
          </p:pic>
        </p:grpSp>
      </p:grpSp>
      <p:grpSp>
        <p:nvGrpSpPr>
          <p:cNvPr id="35" name="Group 34"/>
          <p:cNvGrpSpPr/>
          <p:nvPr/>
        </p:nvGrpSpPr>
        <p:grpSpPr>
          <a:xfrm>
            <a:off x="4585212" y="1572144"/>
            <a:ext cx="4008093" cy="3364982"/>
            <a:chOff x="191008" y="1574793"/>
            <a:chExt cx="4008093" cy="3364982"/>
          </a:xfrm>
        </p:grpSpPr>
        <p:graphicFrame>
          <p:nvGraphicFramePr>
            <p:cNvPr id="36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2071029"/>
                </p:ext>
              </p:extLst>
            </p:nvPr>
          </p:nvGraphicFramePr>
          <p:xfrm>
            <a:off x="569914" y="4609047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8" name="Equation" r:id="rId18" imgW="406400" imgH="152400" progId="Equation.DSMT4">
                    <p:embed/>
                  </p:oleObj>
                </mc:Choice>
                <mc:Fallback>
                  <p:oleObj name="Equation" r:id="rId18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69914" y="4609047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8" name="Group 37"/>
            <p:cNvGrpSpPr/>
            <p:nvPr/>
          </p:nvGrpSpPr>
          <p:grpSpPr>
            <a:xfrm>
              <a:off x="191008" y="1574793"/>
              <a:ext cx="4008093" cy="3364982"/>
              <a:chOff x="191008" y="1574793"/>
              <a:chExt cx="4008093" cy="3364982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014161" y="1574793"/>
                <a:ext cx="1184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EXCLUDED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40" name="Objec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69932283"/>
                  </p:ext>
                </p:extLst>
              </p:nvPr>
            </p:nvGraphicFramePr>
            <p:xfrm>
              <a:off x="2145249" y="4582587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9" name="Equation" r:id="rId19" imgW="673100" imgH="228600" progId="Equation.DSMT4">
                      <p:embed/>
                    </p:oleObj>
                  </mc:Choice>
                  <mc:Fallback>
                    <p:oleObj name="Equation" r:id="rId19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2145249" y="4582587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41" name="Picture 40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99136" y="2895948"/>
                <a:ext cx="1109472" cy="329184"/>
              </a:xfrm>
              <a:prstGeom prst="rect">
                <a:avLst/>
              </a:prstGeom>
            </p:spPr>
          </p:pic>
        </p:grpSp>
      </p:grpSp>
      <p:sp>
        <p:nvSpPr>
          <p:cNvPr id="43" name="TextBox 42"/>
          <p:cNvSpPr txBox="1"/>
          <p:nvPr/>
        </p:nvSpPr>
        <p:spPr>
          <a:xfrm>
            <a:off x="520192" y="5004131"/>
            <a:ext cx="8166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HAWC’s combined limit assuming WIMP decays to </a:t>
            </a:r>
            <a:r>
              <a:rPr lang="en-US" sz="1600" dirty="0" err="1" smtClean="0"/>
              <a:t>bbbar</a:t>
            </a:r>
            <a:r>
              <a:rPr lang="en-US" sz="1600" dirty="0" smtClean="0"/>
              <a:t> (left plot) or </a:t>
            </a:r>
            <a:r>
              <a:rPr lang="en-US" sz="1600" dirty="0" err="1" smtClean="0"/>
              <a:t>taus</a:t>
            </a:r>
            <a:r>
              <a:rPr lang="en-US" sz="1600" dirty="0" smtClean="0"/>
              <a:t> (right plot) 100% of the time compared to results from other gamma-ray experiments: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Fermi-LAT from Ackermann et al. (Fermi-LAT Collaboration), Phys. Rev. D 89, 042001 (2014)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VERITAS from </a:t>
            </a:r>
            <a:r>
              <a:rPr lang="en-US" sz="1600" dirty="0" err="1" smtClean="0"/>
              <a:t>Aliu</a:t>
            </a:r>
            <a:r>
              <a:rPr lang="en-US" sz="1600" dirty="0" smtClean="0"/>
              <a:t> et al. (VERITAS Collaboration), Phys. Rev. D 85, 062001 (2012)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HESS from </a:t>
            </a:r>
            <a:r>
              <a:rPr lang="en-US" sz="1600" dirty="0" err="1" smtClean="0"/>
              <a:t>Abramowski</a:t>
            </a:r>
            <a:r>
              <a:rPr lang="en-US" sz="1600" dirty="0" smtClean="0"/>
              <a:t> et al. (HESS Collaboration), Phys. Rev. D 90 (2014) 11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MAGIC from </a:t>
            </a:r>
            <a:r>
              <a:rPr lang="en-US" sz="1600" dirty="0" err="1" smtClean="0"/>
              <a:t>Aleksic</a:t>
            </a:r>
            <a:r>
              <a:rPr lang="en-US" sz="1600" dirty="0" smtClean="0"/>
              <a:t> et al. (MAGIC Collaboration), JCAP 02 (2014) 008 </a:t>
            </a:r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609404"/>
              </p:ext>
            </p:extLst>
          </p:nvPr>
        </p:nvGraphicFramePr>
        <p:xfrm>
          <a:off x="8417990" y="4569882"/>
          <a:ext cx="688975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quation" r:id="rId20" imgW="571500" imgH="152400" progId="Equation.DSMT4">
                  <p:embed/>
                </p:oleObj>
              </mc:Choice>
              <mc:Fallback>
                <p:oleObj name="Equation" r:id="rId20" imgW="571500" imgH="15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417990" y="4569882"/>
                        <a:ext cx="688975" cy="1825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9549223"/>
              </p:ext>
            </p:extLst>
          </p:nvPr>
        </p:nvGraphicFramePr>
        <p:xfrm>
          <a:off x="5573713" y="3368946"/>
          <a:ext cx="1135062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22" imgW="723900" imgH="228600" progId="Equation.DSMT4">
                  <p:embed/>
                </p:oleObj>
              </mc:Choice>
              <mc:Fallback>
                <p:oleObj name="Equation" r:id="rId22" imgW="7239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573713" y="3368946"/>
                        <a:ext cx="1135062" cy="3571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Rectangle 3"/>
          <p:cNvSpPr txBox="1">
            <a:spLocks noChangeArrowheads="1"/>
          </p:cNvSpPr>
          <p:nvPr/>
        </p:nvSpPr>
        <p:spPr>
          <a:xfrm>
            <a:off x="1549400" y="67735"/>
            <a:ext cx="6717776" cy="1210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Annihilation Cross-Section Limits from 14 Dwarf Galaxies</a:t>
            </a:r>
            <a:endParaRPr lang="en-US" sz="3600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043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750"/>
    </mc:Choice>
    <mc:Fallback>
      <p:transition xmlns:p14="http://schemas.microsoft.com/office/powerpoint/2010/main" spd="slow" advTm="4675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Content Placeholder 8" descr="DM_decay_combined.png"/>
          <p:cNvPicPr>
            <a:picLocks noGrp="1" noChangeAspect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0" b="1819"/>
          <a:stretch/>
        </p:blipFill>
        <p:spPr>
          <a:xfrm>
            <a:off x="4661976" y="1413403"/>
            <a:ext cx="4292588" cy="3282104"/>
          </a:xfrm>
        </p:spPr>
      </p:pic>
      <p:pic>
        <p:nvPicPr>
          <p:cNvPr id="39" name="Content Placeholder 6" descr="DM_decay_WW.png"/>
          <p:cNvPicPr>
            <a:picLocks noGrp="1" noChangeAspect="1"/>
          </p:cNvPicPr>
          <p:nvPr>
            <p:ph sz="half" idx="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" b="2065"/>
          <a:stretch/>
        </p:blipFill>
        <p:spPr>
          <a:xfrm>
            <a:off x="258243" y="1362601"/>
            <a:ext cx="4333611" cy="3342016"/>
          </a:xfrm>
        </p:spPr>
      </p:pic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67736"/>
            <a:ext cx="628273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Decay Lifetime Limits from 14 Dwarf Galaxies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12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822468" y="5279132"/>
            <a:ext cx="3508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14 individual dwarf galaxy limits plus combined stacked analysis (purple line) assuming WIMP decays to W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W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100% of the time   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5317611" y="5461907"/>
            <a:ext cx="307657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HAWC’s combined limits for 5 different decay channels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80436" y="1779588"/>
            <a:ext cx="4496857" cy="3109385"/>
            <a:chOff x="80436" y="1779588"/>
            <a:chExt cx="4496857" cy="3109385"/>
          </a:xfrm>
        </p:grpSpPr>
        <p:grpSp>
          <p:nvGrpSpPr>
            <p:cNvPr id="34" name="Group 33"/>
            <p:cNvGrpSpPr/>
            <p:nvPr/>
          </p:nvGrpSpPr>
          <p:grpSpPr>
            <a:xfrm>
              <a:off x="468310" y="1779588"/>
              <a:ext cx="4108983" cy="3109385"/>
              <a:chOff x="569914" y="1762654"/>
              <a:chExt cx="4108983" cy="3109385"/>
            </a:xfrm>
          </p:grpSpPr>
          <p:graphicFrame>
            <p:nvGraphicFramePr>
              <p:cNvPr id="23" name="Objec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89025246"/>
                  </p:ext>
                </p:extLst>
              </p:nvPr>
            </p:nvGraphicFramePr>
            <p:xfrm>
              <a:off x="569914" y="4515910"/>
              <a:ext cx="488420" cy="182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04" name="Equation" r:id="rId9" imgW="406400" imgH="152400" progId="Equation.DSMT4">
                      <p:embed/>
                    </p:oleObj>
                  </mc:Choice>
                  <mc:Fallback>
                    <p:oleObj name="Equation" r:id="rId9" imgW="4064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69914" y="4515910"/>
                            <a:ext cx="488420" cy="1822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91356157"/>
                  </p:ext>
                </p:extLst>
              </p:nvPr>
            </p:nvGraphicFramePr>
            <p:xfrm>
              <a:off x="3991510" y="4517494"/>
              <a:ext cx="687387" cy="182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05" name="Equation" r:id="rId11" imgW="571500" imgH="152400" progId="Equation.DSMT4">
                      <p:embed/>
                    </p:oleObj>
                  </mc:Choice>
                  <mc:Fallback>
                    <p:oleObj name="Equation" r:id="rId11" imgW="5715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991510" y="4517494"/>
                            <a:ext cx="687387" cy="1825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7" name="Group 26"/>
              <p:cNvGrpSpPr/>
              <p:nvPr/>
            </p:nvGrpSpPr>
            <p:grpSpPr>
              <a:xfrm>
                <a:off x="1214442" y="1762654"/>
                <a:ext cx="3096819" cy="3109385"/>
                <a:chOff x="1214442" y="1762654"/>
                <a:chExt cx="3096819" cy="3109385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1214442" y="1762654"/>
                  <a:ext cx="3096819" cy="1663142"/>
                  <a:chOff x="1214442" y="1762654"/>
                  <a:chExt cx="3096819" cy="1663142"/>
                </a:xfrm>
              </p:grpSpPr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3126321" y="3056464"/>
                    <a:ext cx="118494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EXCLUDED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graphicFrame>
                <p:nvGraphicFramePr>
                  <p:cNvPr id="20" name="Object 19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225063214"/>
                      </p:ext>
                    </p:extLst>
                  </p:nvPr>
                </p:nvGraphicFramePr>
                <p:xfrm>
                  <a:off x="1214442" y="1762654"/>
                  <a:ext cx="1214437" cy="357187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8306" name="Equation" r:id="rId13" imgW="774700" imgH="228600" progId="Equation.DSMT4">
                          <p:embed/>
                        </p:oleObj>
                      </mc:Choice>
                      <mc:Fallback>
                        <p:oleObj name="Equation" r:id="rId13" imgW="774700" imgH="228600" progId="Equation.DSMT4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4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214442" y="1762654"/>
                                <a:ext cx="1214437" cy="357187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 w="19050" cmpd="sng">
                                <a:solidFill>
                                  <a:srgbClr val="FFFFFF"/>
                                </a:solidFill>
                              </a:ln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aphicFrame>
              <p:nvGraphicFramePr>
                <p:cNvPr id="22" name="Object 2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36172624"/>
                    </p:ext>
                  </p:extLst>
                </p:nvPr>
              </p:nvGraphicFramePr>
              <p:xfrm>
                <a:off x="2111381" y="4514851"/>
                <a:ext cx="1057275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307" name="Equation" r:id="rId15" imgW="673100" imgH="228600" progId="Equation.DSMT4">
                        <p:embed/>
                      </p:oleObj>
                    </mc:Choice>
                    <mc:Fallback>
                      <p:oleObj name="Equation" r:id="rId15" imgW="673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111381" y="4514851"/>
                              <a:ext cx="1057275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6" name="TextBox 5"/>
            <p:cNvSpPr txBox="1"/>
            <p:nvPr/>
          </p:nvSpPr>
          <p:spPr>
            <a:xfrm rot="16200000">
              <a:off x="-24250" y="2770194"/>
              <a:ext cx="57870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τ</a:t>
              </a:r>
              <a:r>
                <a:rPr lang="en-US" dirty="0" smtClean="0">
                  <a:latin typeface="Times New Roman"/>
                  <a:cs typeface="Times New Roman"/>
                </a:rPr>
                <a:t> (s)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20670" y="2530202"/>
            <a:ext cx="4560898" cy="2347655"/>
            <a:chOff x="4520670" y="2530202"/>
            <a:chExt cx="4560898" cy="2347655"/>
          </a:xfrm>
        </p:grpSpPr>
        <p:grpSp>
          <p:nvGrpSpPr>
            <p:cNvPr id="35" name="Group 34"/>
            <p:cNvGrpSpPr/>
            <p:nvPr/>
          </p:nvGrpSpPr>
          <p:grpSpPr>
            <a:xfrm>
              <a:off x="4964118" y="3135785"/>
              <a:ext cx="4117450" cy="1742072"/>
              <a:chOff x="569914" y="3138434"/>
              <a:chExt cx="4117450" cy="1742072"/>
            </a:xfrm>
          </p:grpSpPr>
          <p:graphicFrame>
            <p:nvGraphicFramePr>
              <p:cNvPr id="36" name="Object 3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4594361"/>
                  </p:ext>
                </p:extLst>
              </p:nvPr>
            </p:nvGraphicFramePr>
            <p:xfrm>
              <a:off x="569914" y="4515910"/>
              <a:ext cx="488420" cy="182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08" name="Equation" r:id="rId17" imgW="406400" imgH="152400" progId="Equation.DSMT4">
                      <p:embed/>
                    </p:oleObj>
                  </mc:Choice>
                  <mc:Fallback>
                    <p:oleObj name="Equation" r:id="rId17" imgW="4064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69914" y="4515910"/>
                            <a:ext cx="488420" cy="1822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7" name="Object 3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57550127"/>
                  </p:ext>
                </p:extLst>
              </p:nvPr>
            </p:nvGraphicFramePr>
            <p:xfrm>
              <a:off x="3999977" y="4517494"/>
              <a:ext cx="687387" cy="182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09" name="Equation" r:id="rId18" imgW="571500" imgH="152400" progId="Equation.DSMT4">
                      <p:embed/>
                    </p:oleObj>
                  </mc:Choice>
                  <mc:Fallback>
                    <p:oleObj name="Equation" r:id="rId18" imgW="5715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999977" y="4517494"/>
                            <a:ext cx="687387" cy="1825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8" name="Group 37"/>
              <p:cNvGrpSpPr/>
              <p:nvPr/>
            </p:nvGrpSpPr>
            <p:grpSpPr>
              <a:xfrm>
                <a:off x="1992843" y="3138434"/>
                <a:ext cx="1184940" cy="1742072"/>
                <a:chOff x="1992843" y="3138434"/>
                <a:chExt cx="1184940" cy="1742072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1992843" y="3138434"/>
                  <a:ext cx="1184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40" name="Object 3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11114844"/>
                    </p:ext>
                  </p:extLst>
                </p:nvPr>
              </p:nvGraphicFramePr>
              <p:xfrm>
                <a:off x="1992843" y="4523318"/>
                <a:ext cx="1057275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310" name="Equation" r:id="rId19" imgW="673100" imgH="228600" progId="Equation.DSMT4">
                        <p:embed/>
                      </p:oleObj>
                    </mc:Choice>
                    <mc:Fallback>
                      <p:oleObj name="Equation" r:id="rId19" imgW="673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992843" y="4523318"/>
                              <a:ext cx="1057275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50" name="TextBox 49"/>
            <p:cNvSpPr txBox="1"/>
            <p:nvPr/>
          </p:nvSpPr>
          <p:spPr>
            <a:xfrm rot="16200000">
              <a:off x="4415984" y="2634888"/>
              <a:ext cx="57870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τ</a:t>
              </a:r>
              <a:r>
                <a:rPr lang="en-US" dirty="0" smtClean="0">
                  <a:latin typeface="Times New Roman"/>
                  <a:cs typeface="Times New Roman"/>
                </a:rPr>
                <a:t> (s)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3348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676"/>
    </mc:Choice>
    <mc:Fallback>
      <p:transition xmlns:p14="http://schemas.microsoft.com/office/powerpoint/2010/main" spd="slow" advTm="1667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42335"/>
            <a:ext cx="631659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Upcoming Improvements to Dwarf Galaxy Analysis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13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2" name="Picture 11" descr="helmet_green_PMS_567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4" name="Picture 13" descr="MSU-Wordmark-PMS-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7000" y="1368602"/>
            <a:ext cx="4191000" cy="522269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Add more targets: </a:t>
            </a:r>
          </a:p>
          <a:p>
            <a:pPr lvl="1"/>
            <a:r>
              <a:rPr lang="en-US" dirty="0" smtClean="0"/>
              <a:t>27 known in HAWC’s field-of-view </a:t>
            </a:r>
            <a:endParaRPr lang="en-US" dirty="0"/>
          </a:p>
          <a:p>
            <a:pPr lvl="1"/>
            <a:r>
              <a:rPr lang="en-US" dirty="0" smtClean="0"/>
              <a:t>Best targets for annihilation are not the same as for decay</a:t>
            </a:r>
          </a:p>
          <a:p>
            <a:pPr lvl="1"/>
            <a:r>
              <a:rPr lang="en-US" dirty="0" smtClean="0"/>
              <a:t>include ones with larger       J and D factors</a:t>
            </a:r>
          </a:p>
          <a:p>
            <a:r>
              <a:rPr lang="en-US" dirty="0" smtClean="0"/>
              <a:t>Better detector characterization at lowest and highest energies</a:t>
            </a:r>
          </a:p>
          <a:p>
            <a:r>
              <a:rPr lang="en-US" dirty="0" smtClean="0"/>
              <a:t>Currently upgrading HAWC with outrigger tanks which will improve sensitivity above 10 TeV</a:t>
            </a:r>
          </a:p>
        </p:txBody>
      </p:sp>
      <p:pic>
        <p:nvPicPr>
          <p:cNvPr id="13" name="Content Placeholder 2"/>
          <p:cNvPicPr>
            <a:picLocks noChangeAspect="1"/>
          </p:cNvPicPr>
          <p:nvPr/>
        </p:nvPicPr>
        <p:blipFill rotWithShape="1">
          <a:blip r:embed="rId6"/>
          <a:srcRect l="7093" t="4264" r="1489" b="16012"/>
          <a:stretch/>
        </p:blipFill>
        <p:spPr>
          <a:xfrm>
            <a:off x="3920037" y="1279702"/>
            <a:ext cx="5223963" cy="1971497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4800608" y="3225811"/>
            <a:ext cx="3627873" cy="3573093"/>
            <a:chOff x="4741333" y="1298104"/>
            <a:chExt cx="4668044" cy="4247562"/>
          </a:xfrm>
        </p:grpSpPr>
        <p:grpSp>
          <p:nvGrpSpPr>
            <p:cNvPr id="19" name="Group 18"/>
            <p:cNvGrpSpPr/>
            <p:nvPr/>
          </p:nvGrpSpPr>
          <p:grpSpPr>
            <a:xfrm>
              <a:off x="4741333" y="1298104"/>
              <a:ext cx="3901949" cy="4247562"/>
              <a:chOff x="4741333" y="1298104"/>
              <a:chExt cx="3901949" cy="424756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741333" y="1413933"/>
                <a:ext cx="3674533" cy="4131733"/>
                <a:chOff x="5215466" y="1413934"/>
                <a:chExt cx="3200400" cy="3698612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15466" y="3191931"/>
                  <a:ext cx="3200400" cy="1920615"/>
                </a:xfrm>
                <a:prstGeom prst="rect">
                  <a:avLst/>
                </a:prstGeom>
              </p:spPr>
            </p:pic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215466" y="1413934"/>
                  <a:ext cx="3200400" cy="1920615"/>
                </a:xfrm>
                <a:prstGeom prst="rect">
                  <a:avLst/>
                </a:prstGeom>
              </p:spPr>
            </p:pic>
          </p:grpSp>
          <p:grpSp>
            <p:nvGrpSpPr>
              <p:cNvPr id="18" name="Group 17"/>
              <p:cNvGrpSpPr/>
              <p:nvPr/>
            </p:nvGrpSpPr>
            <p:grpSpPr>
              <a:xfrm>
                <a:off x="5519730" y="1298104"/>
                <a:ext cx="3123552" cy="4044350"/>
                <a:chOff x="5519730" y="1298104"/>
                <a:chExt cx="3123552" cy="4044350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6028265" y="1608662"/>
                  <a:ext cx="127003" cy="3733791"/>
                </a:xfrm>
                <a:prstGeom prst="ellipse">
                  <a:avLst/>
                </a:prstGeom>
                <a:noFill/>
                <a:ln w="12700" cmpd="sng"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rgbClr val="5A00D6"/>
                      </a:solidFill>
                    </a:ln>
                    <a:noFill/>
                  </a:endParaRPr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7687791" y="1625596"/>
                  <a:ext cx="127003" cy="3716858"/>
                </a:xfrm>
                <a:prstGeom prst="ellipse">
                  <a:avLst/>
                </a:prstGeom>
                <a:noFill/>
                <a:ln w="12700" cmpd="sng"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rgbClr val="5A00D6"/>
                      </a:solidFill>
                    </a:ln>
                    <a:noFill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5519730" y="1298104"/>
                  <a:ext cx="1256762" cy="4140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0000FF"/>
                      </a:solidFill>
                    </a:rPr>
                    <a:t>Segue 1</a:t>
                  </a:r>
                  <a:endParaRPr lang="en-US" sz="14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6996995" y="1308684"/>
                  <a:ext cx="1646287" cy="4140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err="1" smtClean="0">
                      <a:solidFill>
                        <a:srgbClr val="0000FF"/>
                      </a:solidFill>
                    </a:rPr>
                    <a:t>Triangulum</a:t>
                  </a:r>
                  <a:r>
                    <a:rPr lang="en-US" sz="1400" dirty="0" smtClean="0">
                      <a:solidFill>
                        <a:srgbClr val="0000FF"/>
                      </a:solidFill>
                    </a:rPr>
                    <a:t> II</a:t>
                  </a:r>
                  <a:endParaRPr lang="en-US" sz="1400" dirty="0">
                    <a:solidFill>
                      <a:srgbClr val="0000FF"/>
                    </a:solidFill>
                  </a:endParaRPr>
                </a:p>
              </p:txBody>
            </p:sp>
          </p:grpSp>
        </p:grpSp>
        <p:sp>
          <p:nvSpPr>
            <p:cNvPr id="20" name="TextBox 19"/>
            <p:cNvSpPr txBox="1"/>
            <p:nvPr/>
          </p:nvSpPr>
          <p:spPr>
            <a:xfrm>
              <a:off x="8001870" y="3589655"/>
              <a:ext cx="14075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Hayashi </a:t>
              </a:r>
              <a:r>
                <a:rPr lang="en-US" sz="1200" i="1" dirty="0" smtClean="0"/>
                <a:t>et. al. </a:t>
              </a:r>
              <a:r>
                <a:rPr lang="en-US" sz="1200" dirty="0" smtClean="0"/>
                <a:t>2016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4998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782"/>
    </mc:Choice>
    <mc:Fallback>
      <p:transition xmlns:p14="http://schemas.microsoft.com/office/powerpoint/2010/main" spd="slow" advTm="6478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rosssection_tautau_extended_preliminary_new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696" y="1216025"/>
            <a:ext cx="4566256" cy="3550840"/>
          </a:xfrm>
          <a:prstGeom prst="rect">
            <a:avLst/>
          </a:prstGeom>
        </p:spPr>
      </p:pic>
      <p:pic>
        <p:nvPicPr>
          <p:cNvPr id="3" name="Picture 2" descr="crosssection_comparison_WW_extended_SE_preliminary_new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3" y="1216025"/>
            <a:ext cx="4632795" cy="3602583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549400" y="67735"/>
            <a:ext cx="6717776" cy="1210731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Annihilation Cross-Section Limits from M31 and Virgo</a:t>
            </a:r>
            <a:endParaRPr lang="en-US" sz="3600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14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425973" y="4923534"/>
            <a:ext cx="84640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HAWC’s limits for M31, the Virgo cluster and combined dwarf galaxies assuming WIMP decays to W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W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(left plot) or </a:t>
            </a:r>
            <a:r>
              <a:rPr lang="en-US" sz="1600" dirty="0" err="1" smtClean="0"/>
              <a:t>τ</a:t>
            </a:r>
            <a:r>
              <a:rPr lang="en-US" sz="1600" baseline="30000" dirty="0" err="1" smtClean="0"/>
              <a:t>+</a:t>
            </a:r>
            <a:r>
              <a:rPr lang="en-US" sz="1600" dirty="0" err="1" smtClean="0"/>
              <a:t>τ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(right plot) 100% of the time compared to other experiments.  A possible enhancement in cross-section due to the </a:t>
            </a:r>
            <a:r>
              <a:rPr lang="en-US" sz="1600" dirty="0" err="1" smtClean="0"/>
              <a:t>Sommerfeld</a:t>
            </a:r>
            <a:r>
              <a:rPr lang="en-US" sz="1600" dirty="0" smtClean="0"/>
              <a:t> effect is taken from Fen et al., Phys. Rev. D 82, 083525 (2010)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shaded bands represent the 1-year expected sensitivity reach using a range </a:t>
            </a:r>
            <a:r>
              <a:rPr lang="en-US" sz="1600" dirty="0" smtClean="0"/>
              <a:t>of </a:t>
            </a:r>
            <a:r>
              <a:rPr lang="en-US" sz="1600" dirty="0" smtClean="0"/>
              <a:t>boost factors (B = 1-200 for M31 and B = 200-400 for Virgo) from the effect of substructure (see refs 1-7 listed at end of talk) in the extended sources M31 and Virgo.  </a:t>
            </a:r>
            <a:endParaRPr lang="en-US" sz="16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-12201" y="1392759"/>
            <a:ext cx="4718429" cy="3518968"/>
            <a:chOff x="4734" y="1290523"/>
            <a:chExt cx="4640295" cy="3606917"/>
          </a:xfrm>
        </p:grpSpPr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23870504"/>
                </p:ext>
              </p:extLst>
            </p:nvPr>
          </p:nvGraphicFramePr>
          <p:xfrm>
            <a:off x="400574" y="4566712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10" name="Equation" r:id="rId9" imgW="406400" imgH="152400" progId="Equation.DSMT4">
                    <p:embed/>
                  </p:oleObj>
                </mc:Choice>
                <mc:Fallback>
                  <p:oleObj name="Equation" r:id="rId9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00574" y="4566712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379446"/>
                </p:ext>
              </p:extLst>
            </p:nvPr>
          </p:nvGraphicFramePr>
          <p:xfrm>
            <a:off x="3957642" y="4568296"/>
            <a:ext cx="687387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11" name="Equation" r:id="rId11" imgW="571500" imgH="152400" progId="Equation.DSMT4">
                    <p:embed/>
                  </p:oleObj>
                </mc:Choice>
                <mc:Fallback>
                  <p:oleObj name="Equation" r:id="rId11" imgW="5715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957642" y="4568296"/>
                          <a:ext cx="687387" cy="1825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Group 26"/>
            <p:cNvGrpSpPr/>
            <p:nvPr/>
          </p:nvGrpSpPr>
          <p:grpSpPr>
            <a:xfrm>
              <a:off x="4734" y="1290523"/>
              <a:ext cx="4399897" cy="3606917"/>
              <a:chOff x="4734" y="1290523"/>
              <a:chExt cx="4399897" cy="360691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798700" y="1290523"/>
                <a:ext cx="2605931" cy="1801650"/>
                <a:chOff x="1798700" y="1290523"/>
                <a:chExt cx="2605931" cy="1801650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3219691" y="1290523"/>
                  <a:ext cx="1184940" cy="3693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20" name="Object 1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0383327"/>
                    </p:ext>
                  </p:extLst>
                </p:nvPr>
              </p:nvGraphicFramePr>
              <p:xfrm>
                <a:off x="1798700" y="2817813"/>
                <a:ext cx="1016465" cy="27436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12" name="Equation" r:id="rId13" imgW="850900" imgH="228600" progId="Equation.DSMT4">
                        <p:embed/>
                      </p:oleObj>
                    </mc:Choice>
                    <mc:Fallback>
                      <p:oleObj name="Equation" r:id="rId13" imgW="8509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798700" y="2817813"/>
                              <a:ext cx="1016465" cy="27436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22" name="Objec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08423468"/>
                  </p:ext>
                </p:extLst>
              </p:nvPr>
            </p:nvGraphicFramePr>
            <p:xfrm>
              <a:off x="1992843" y="4540252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13" name="Equation" r:id="rId15" imgW="673100" imgH="228600" progId="Equation.DSMT4">
                      <p:embed/>
                    </p:oleObj>
                  </mc:Choice>
                  <mc:Fallback>
                    <p:oleObj name="Equation" r:id="rId15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1992843" y="4540252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6" name="Picture 25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385410" y="2658872"/>
                <a:ext cx="1109472" cy="329184"/>
              </a:xfrm>
              <a:prstGeom prst="rect">
                <a:avLst/>
              </a:prstGeom>
            </p:spPr>
          </p:pic>
        </p:grpSp>
      </p:grpSp>
      <p:grpSp>
        <p:nvGrpSpPr>
          <p:cNvPr id="35" name="Group 34"/>
          <p:cNvGrpSpPr/>
          <p:nvPr/>
        </p:nvGrpSpPr>
        <p:grpSpPr>
          <a:xfrm>
            <a:off x="4534408" y="1686451"/>
            <a:ext cx="4581026" cy="3161774"/>
            <a:chOff x="123272" y="1676397"/>
            <a:chExt cx="4581026" cy="3161774"/>
          </a:xfrm>
        </p:grpSpPr>
        <p:graphicFrame>
          <p:nvGraphicFramePr>
            <p:cNvPr id="36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0787955"/>
                </p:ext>
              </p:extLst>
            </p:nvPr>
          </p:nvGraphicFramePr>
          <p:xfrm>
            <a:off x="569914" y="4515910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14" name="Equation" r:id="rId18" imgW="406400" imgH="152400" progId="Equation.DSMT4">
                    <p:embed/>
                  </p:oleObj>
                </mc:Choice>
                <mc:Fallback>
                  <p:oleObj name="Equation" r:id="rId18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69914" y="4515910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5943386"/>
                </p:ext>
              </p:extLst>
            </p:nvPr>
          </p:nvGraphicFramePr>
          <p:xfrm>
            <a:off x="4016911" y="4517494"/>
            <a:ext cx="687387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15" name="Equation" r:id="rId19" imgW="571500" imgH="152400" progId="Equation.DSMT4">
                    <p:embed/>
                  </p:oleObj>
                </mc:Choice>
                <mc:Fallback>
                  <p:oleObj name="Equation" r:id="rId19" imgW="5715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016911" y="4517494"/>
                          <a:ext cx="687387" cy="1825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8" name="Group 37"/>
            <p:cNvGrpSpPr/>
            <p:nvPr/>
          </p:nvGrpSpPr>
          <p:grpSpPr>
            <a:xfrm>
              <a:off x="123272" y="1676397"/>
              <a:ext cx="4507646" cy="3161774"/>
              <a:chOff x="123272" y="1676397"/>
              <a:chExt cx="4507646" cy="3161774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445978" y="1676397"/>
                <a:ext cx="1184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EXCLUDED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40" name="Objec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1576128"/>
                  </p:ext>
                </p:extLst>
              </p:nvPr>
            </p:nvGraphicFramePr>
            <p:xfrm>
              <a:off x="1992843" y="4480983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16" name="Equation" r:id="rId20" imgW="673100" imgH="228600" progId="Equation.DSMT4">
                      <p:embed/>
                    </p:oleObj>
                  </mc:Choice>
                  <mc:Fallback>
                    <p:oleObj name="Equation" r:id="rId20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1992843" y="4480983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41" name="Picture 40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266872" y="2667339"/>
                <a:ext cx="1109472" cy="329184"/>
              </a:xfrm>
              <a:prstGeom prst="rect">
                <a:avLst/>
              </a:prstGeom>
            </p:spPr>
          </p:pic>
        </p:grpSp>
      </p:grp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627467"/>
              </p:ext>
            </p:extLst>
          </p:nvPr>
        </p:nvGraphicFramePr>
        <p:xfrm>
          <a:off x="5631924" y="1614452"/>
          <a:ext cx="865187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17" name="Equation" r:id="rId21" imgW="723900" imgH="228600" progId="Equation.DSMT4">
                  <p:embed/>
                </p:oleObj>
              </mc:Choice>
              <mc:Fallback>
                <p:oleObj name="Equation" r:id="rId21" imgW="7239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631924" y="1614452"/>
                        <a:ext cx="865187" cy="2746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073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968"/>
    </mc:Choice>
    <mc:Fallback>
      <p:transition xmlns:p14="http://schemas.microsoft.com/office/powerpoint/2010/main" spd="slow" advTm="9496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fetime_tautau_extended_preliminary_new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694" y="1371174"/>
            <a:ext cx="4512741" cy="3543061"/>
          </a:xfrm>
          <a:prstGeom prst="rect">
            <a:avLst/>
          </a:prstGeom>
        </p:spPr>
      </p:pic>
      <p:pic>
        <p:nvPicPr>
          <p:cNvPr id="2" name="Picture 1" descr="lifetime_bbbar_extended_preliminary_new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1" y="1362651"/>
            <a:ext cx="4526807" cy="3554105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67736"/>
            <a:ext cx="628273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Decay Lifetime Limits from M31 and Virgo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15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-71963" y="1609725"/>
            <a:ext cx="4636557" cy="3444350"/>
            <a:chOff x="-59264" y="1444623"/>
            <a:chExt cx="4636557" cy="3444350"/>
          </a:xfrm>
        </p:grpSpPr>
        <p:grpSp>
          <p:nvGrpSpPr>
            <p:cNvPr id="34" name="Group 33"/>
            <p:cNvGrpSpPr/>
            <p:nvPr/>
          </p:nvGrpSpPr>
          <p:grpSpPr>
            <a:xfrm>
              <a:off x="468310" y="1444623"/>
              <a:ext cx="4108983" cy="3444350"/>
              <a:chOff x="569914" y="1427689"/>
              <a:chExt cx="4108983" cy="3444350"/>
            </a:xfrm>
          </p:grpSpPr>
          <p:graphicFrame>
            <p:nvGraphicFramePr>
              <p:cNvPr id="23" name="Objec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44966110"/>
                  </p:ext>
                </p:extLst>
              </p:nvPr>
            </p:nvGraphicFramePr>
            <p:xfrm>
              <a:off x="569914" y="4515910"/>
              <a:ext cx="488420" cy="182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519" name="Equation" r:id="rId9" imgW="406400" imgH="152400" progId="Equation.DSMT4">
                      <p:embed/>
                    </p:oleObj>
                  </mc:Choice>
                  <mc:Fallback>
                    <p:oleObj name="Equation" r:id="rId9" imgW="4064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69914" y="4515910"/>
                            <a:ext cx="488420" cy="1822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44526787"/>
                  </p:ext>
                </p:extLst>
              </p:nvPr>
            </p:nvGraphicFramePr>
            <p:xfrm>
              <a:off x="3991510" y="4517494"/>
              <a:ext cx="687387" cy="182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520" name="Equation" r:id="rId11" imgW="571500" imgH="152400" progId="Equation.DSMT4">
                      <p:embed/>
                    </p:oleObj>
                  </mc:Choice>
                  <mc:Fallback>
                    <p:oleObj name="Equation" r:id="rId11" imgW="5715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991510" y="4517494"/>
                            <a:ext cx="687387" cy="1825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7" name="Group 26"/>
              <p:cNvGrpSpPr/>
              <p:nvPr/>
            </p:nvGrpSpPr>
            <p:grpSpPr>
              <a:xfrm>
                <a:off x="865191" y="1427689"/>
                <a:ext cx="3446070" cy="3444350"/>
                <a:chOff x="865191" y="1427689"/>
                <a:chExt cx="3446070" cy="3444350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865191" y="1427689"/>
                  <a:ext cx="3446070" cy="1858407"/>
                  <a:chOff x="865191" y="1427689"/>
                  <a:chExt cx="3446070" cy="1858407"/>
                </a:xfrm>
              </p:grpSpPr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3126321" y="2916764"/>
                    <a:ext cx="118494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EXCLUDED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graphicFrame>
                <p:nvGraphicFramePr>
                  <p:cNvPr id="20" name="Object 19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116881826"/>
                      </p:ext>
                    </p:extLst>
                  </p:nvPr>
                </p:nvGraphicFramePr>
                <p:xfrm>
                  <a:off x="865191" y="1427689"/>
                  <a:ext cx="836612" cy="35718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5521" name="Equation" r:id="rId13" imgW="533400" imgH="228600" progId="Equation.DSMT4">
                          <p:embed/>
                        </p:oleObj>
                      </mc:Choice>
                      <mc:Fallback>
                        <p:oleObj name="Equation" r:id="rId13" imgW="533400" imgH="228600" progId="Equation.DSMT4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4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865191" y="1427689"/>
                                <a:ext cx="836612" cy="35718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 w="19050" cmpd="sng">
                                <a:solidFill>
                                  <a:srgbClr val="FFFFFF"/>
                                </a:solidFill>
                              </a:ln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aphicFrame>
              <p:nvGraphicFramePr>
                <p:cNvPr id="22" name="Object 2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291978715"/>
                    </p:ext>
                  </p:extLst>
                </p:nvPr>
              </p:nvGraphicFramePr>
              <p:xfrm>
                <a:off x="2111381" y="4514851"/>
                <a:ext cx="1057275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522" name="Equation" r:id="rId15" imgW="673100" imgH="228600" progId="Equation.DSMT4">
                        <p:embed/>
                      </p:oleObj>
                    </mc:Choice>
                    <mc:Fallback>
                      <p:oleObj name="Equation" r:id="rId15" imgW="673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111381" y="4514851"/>
                              <a:ext cx="1057275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6" name="TextBox 5"/>
            <p:cNvSpPr txBox="1"/>
            <p:nvPr/>
          </p:nvSpPr>
          <p:spPr>
            <a:xfrm rot="16200000">
              <a:off x="-163950" y="2706694"/>
              <a:ext cx="57870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τ</a:t>
              </a:r>
              <a:r>
                <a:rPr lang="en-US" dirty="0" smtClean="0">
                  <a:latin typeface="Times New Roman"/>
                  <a:cs typeface="Times New Roman"/>
                </a:rPr>
                <a:t> (s)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78339" y="2708002"/>
            <a:ext cx="4611696" cy="2309556"/>
            <a:chOff x="4478339" y="2593702"/>
            <a:chExt cx="4611696" cy="2309556"/>
          </a:xfrm>
        </p:grpSpPr>
        <p:grpSp>
          <p:nvGrpSpPr>
            <p:cNvPr id="35" name="Group 34"/>
            <p:cNvGrpSpPr/>
            <p:nvPr/>
          </p:nvGrpSpPr>
          <p:grpSpPr>
            <a:xfrm>
              <a:off x="4964118" y="2951119"/>
              <a:ext cx="4125917" cy="1952139"/>
              <a:chOff x="569914" y="2953768"/>
              <a:chExt cx="4125917" cy="1952139"/>
            </a:xfrm>
          </p:grpSpPr>
          <p:graphicFrame>
            <p:nvGraphicFramePr>
              <p:cNvPr id="36" name="Object 3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55601986"/>
                  </p:ext>
                </p:extLst>
              </p:nvPr>
            </p:nvGraphicFramePr>
            <p:xfrm>
              <a:off x="569914" y="4575179"/>
              <a:ext cx="488420" cy="182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523" name="Equation" r:id="rId17" imgW="406400" imgH="152400" progId="Equation.DSMT4">
                      <p:embed/>
                    </p:oleObj>
                  </mc:Choice>
                  <mc:Fallback>
                    <p:oleObj name="Equation" r:id="rId17" imgW="4064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69914" y="4575179"/>
                            <a:ext cx="488420" cy="1822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7" name="Object 3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79867968"/>
                  </p:ext>
                </p:extLst>
              </p:nvPr>
            </p:nvGraphicFramePr>
            <p:xfrm>
              <a:off x="4008444" y="4602164"/>
              <a:ext cx="687387" cy="182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524" name="Equation" r:id="rId18" imgW="571500" imgH="152400" progId="Equation.DSMT4">
                      <p:embed/>
                    </p:oleObj>
                  </mc:Choice>
                  <mc:Fallback>
                    <p:oleObj name="Equation" r:id="rId18" imgW="5715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4008444" y="4602164"/>
                            <a:ext cx="687387" cy="1825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8" name="Group 37"/>
              <p:cNvGrpSpPr/>
              <p:nvPr/>
            </p:nvGrpSpPr>
            <p:grpSpPr>
              <a:xfrm>
                <a:off x="2060579" y="2953768"/>
                <a:ext cx="2367289" cy="1952139"/>
                <a:chOff x="2060579" y="2953768"/>
                <a:chExt cx="2367289" cy="1952139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3242928" y="2953768"/>
                  <a:ext cx="1184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40" name="Object 3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978550315"/>
                    </p:ext>
                  </p:extLst>
                </p:nvPr>
              </p:nvGraphicFramePr>
              <p:xfrm>
                <a:off x="2060579" y="4548719"/>
                <a:ext cx="1057275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525" name="Equation" r:id="rId19" imgW="673100" imgH="228600" progId="Equation.DSMT4">
                        <p:embed/>
                      </p:oleObj>
                    </mc:Choice>
                    <mc:Fallback>
                      <p:oleObj name="Equation" r:id="rId19" imgW="673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060579" y="4548719"/>
                              <a:ext cx="1057275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50" name="TextBox 49"/>
            <p:cNvSpPr txBox="1"/>
            <p:nvPr/>
          </p:nvSpPr>
          <p:spPr>
            <a:xfrm rot="16200000">
              <a:off x="4373653" y="2698388"/>
              <a:ext cx="57870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τ</a:t>
              </a:r>
              <a:r>
                <a:rPr lang="en-US" dirty="0" smtClean="0">
                  <a:latin typeface="Times New Roman"/>
                  <a:cs typeface="Times New Roman"/>
                </a:rPr>
                <a:t> (s)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4735224"/>
              </p:ext>
            </p:extLst>
          </p:nvPr>
        </p:nvGraphicFramePr>
        <p:xfrm>
          <a:off x="5446713" y="1555750"/>
          <a:ext cx="10160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26" name="Equation" r:id="rId20" imgW="647700" imgH="228600" progId="Equation.DSMT4">
                  <p:embed/>
                </p:oleObj>
              </mc:Choice>
              <mc:Fallback>
                <p:oleObj name="Equation" r:id="rId20" imgW="6477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446713" y="1555750"/>
                        <a:ext cx="1016000" cy="3571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681041" y="5142547"/>
            <a:ext cx="83401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HAWC’s lifetime limits for M31, the Virgo cluster and combined dwarf galaxies assuming WIMP decays to b </a:t>
            </a:r>
            <a:r>
              <a:rPr lang="en-US" dirty="0" err="1" smtClean="0"/>
              <a:t>bbar</a:t>
            </a:r>
            <a:r>
              <a:rPr lang="en-US" dirty="0" smtClean="0"/>
              <a:t> (left plot) or </a:t>
            </a:r>
            <a:r>
              <a:rPr lang="en-US" dirty="0" err="1" smtClean="0"/>
              <a:t>τ+τ</a:t>
            </a:r>
            <a:r>
              <a:rPr lang="en-US" dirty="0" smtClean="0"/>
              <a:t>- (right plot) 100% of the time compared to VERITAS and MAGIC.</a:t>
            </a:r>
          </a:p>
          <a:p>
            <a:pPr algn="ctr"/>
            <a:r>
              <a:rPr lang="en-US" sz="1600" dirty="0" smtClean="0"/>
              <a:t>Note the plots don’t include Fermi-LAT’s stacked dwarf analysis results (see </a:t>
            </a:r>
            <a:r>
              <a:rPr lang="en-US" sz="1600" dirty="0" err="1" smtClean="0"/>
              <a:t>arXiv</a:t>
            </a:r>
            <a:r>
              <a:rPr lang="en-US" sz="1600" dirty="0" smtClean="0"/>
              <a:t>: 1510.00389)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80658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023"/>
    </mc:Choice>
    <mc:Fallback>
      <p:transition xmlns:p14="http://schemas.microsoft.com/office/powerpoint/2010/main" spd="slow" advTm="2102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42335"/>
            <a:ext cx="6215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Improvements to M31 and Virgo Analyzes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16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2" name="Picture 11" descr="helmet_green_PMS_567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4" name="Picture 13" descr="MSU-Wordmark-PMS-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504656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Consider the full extent of large sources          (i.e. don’t treat them as point-like)</a:t>
            </a:r>
          </a:p>
          <a:p>
            <a:pPr lvl="1"/>
            <a:r>
              <a:rPr lang="en-US" dirty="0" smtClean="0"/>
              <a:t>Contribution of substructure (its </a:t>
            </a:r>
            <a:r>
              <a:rPr lang="en-US" dirty="0" err="1" smtClean="0"/>
              <a:t>clumpyness</a:t>
            </a:r>
            <a:r>
              <a:rPr lang="en-US" dirty="0" smtClean="0"/>
              <a:t>) becomes more important at larger extents</a:t>
            </a:r>
          </a:p>
          <a:p>
            <a:r>
              <a:rPr lang="en-US" dirty="0" smtClean="0"/>
              <a:t>Include more extended sources and do a stacked analysis</a:t>
            </a:r>
          </a:p>
          <a:p>
            <a:endParaRPr lang="en-US" dirty="0" smtClean="0"/>
          </a:p>
        </p:txBody>
      </p:sp>
      <p:pic>
        <p:nvPicPr>
          <p:cNvPr id="13" name="Content Placeholder 16" descr="M31_3D_J_sample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7" b="-125"/>
          <a:stretch/>
        </p:blipFill>
        <p:spPr>
          <a:xfrm>
            <a:off x="5291663" y="4148669"/>
            <a:ext cx="3699193" cy="2498096"/>
          </a:xfrm>
          <a:prstGeom prst="rect">
            <a:avLst/>
          </a:prstGeom>
        </p:spPr>
      </p:pic>
      <p:pic>
        <p:nvPicPr>
          <p:cNvPr id="15" name="Content Placeholder 13" descr="DM_components_example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1" r="7960" b="-1916"/>
          <a:stretch/>
        </p:blipFill>
        <p:spPr>
          <a:xfrm>
            <a:off x="5207000" y="1371600"/>
            <a:ext cx="3617700" cy="274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649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510"/>
    </mc:Choice>
    <mc:Fallback>
      <p:transition xmlns:p14="http://schemas.microsoft.com/office/powerpoint/2010/main" spd="slow" advTm="4351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4" descr="IMG_0985.JPG"/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3" t="-812" r="53" b="1"/>
          <a:stretch/>
        </p:blipFill>
        <p:spPr>
          <a:xfrm>
            <a:off x="-718659" y="-88900"/>
            <a:ext cx="10344915" cy="694689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-718659" y="817021"/>
            <a:ext cx="10344915" cy="889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/>
                <a:cs typeface="Arial"/>
              </a:rPr>
              <a:t>Summary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321734" y="1887527"/>
            <a:ext cx="8365066" cy="4208473"/>
          </a:xfrm>
          <a:prstGeom prst="rect">
            <a:avLst/>
          </a:prstGeom>
          <a:solidFill>
            <a:srgbClr val="FFFFFF">
              <a:alpha val="53000"/>
            </a:srgbClr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660066"/>
                </a:solidFill>
              </a:rPr>
              <a:t>HAWC has observed no significant excess of gamma-rays from dark matter in 14 dwarf spheroidal galaxies, the M31 galaxy or Virgo galaxy cluster so sets limits on WIMP annihilation cross-sections and decay lifetimes in 5 different channels.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HAWC has the best cross-section limits </a:t>
            </a:r>
            <a:r>
              <a:rPr lang="en-US" b="1" dirty="0">
                <a:solidFill>
                  <a:srgbClr val="660066"/>
                </a:solidFill>
              </a:rPr>
              <a:t>for </a:t>
            </a:r>
            <a:r>
              <a:rPr lang="en-US" b="1" dirty="0" err="1" smtClean="0">
                <a:solidFill>
                  <a:srgbClr val="660066"/>
                </a:solidFill>
              </a:rPr>
              <a:t>M</a:t>
            </a:r>
            <a:r>
              <a:rPr lang="en-US" b="1" baseline="-25000" dirty="0" err="1" smtClean="0">
                <a:solidFill>
                  <a:srgbClr val="660066"/>
                </a:solidFill>
              </a:rPr>
              <a:t>χ</a:t>
            </a:r>
            <a:r>
              <a:rPr lang="en-US" b="1" dirty="0" smtClean="0">
                <a:solidFill>
                  <a:srgbClr val="660066"/>
                </a:solidFill>
              </a:rPr>
              <a:t>&gt;2</a:t>
            </a:r>
            <a:r>
              <a:rPr lang="en-US" b="1" dirty="0">
                <a:solidFill>
                  <a:srgbClr val="660066"/>
                </a:solidFill>
              </a:rPr>
              <a:t>-3 TeV in the </a:t>
            </a:r>
            <a:r>
              <a:rPr lang="en-US" b="1" dirty="0" smtClean="0">
                <a:solidFill>
                  <a:srgbClr val="660066"/>
                </a:solidFill>
              </a:rPr>
              <a:t>lepton channels (</a:t>
            </a:r>
            <a:r>
              <a:rPr lang="en-US" b="1" dirty="0" err="1" smtClean="0">
                <a:solidFill>
                  <a:srgbClr val="660066"/>
                </a:solidFill>
              </a:rPr>
              <a:t>τ</a:t>
            </a:r>
            <a:r>
              <a:rPr lang="en-US" b="1" dirty="0" err="1">
                <a:solidFill>
                  <a:srgbClr val="660066"/>
                </a:solidFill>
              </a:rPr>
              <a:t>+τ</a:t>
            </a:r>
            <a:r>
              <a:rPr lang="en-US" b="1" dirty="0">
                <a:solidFill>
                  <a:srgbClr val="660066"/>
                </a:solidFill>
              </a:rPr>
              <a:t>− and </a:t>
            </a:r>
            <a:r>
              <a:rPr lang="en-US" b="1" dirty="0" err="1">
                <a:solidFill>
                  <a:srgbClr val="660066"/>
                </a:solidFill>
              </a:rPr>
              <a:t>μ+μ</a:t>
            </a:r>
            <a:r>
              <a:rPr lang="en-US" b="1" dirty="0" smtClean="0">
                <a:solidFill>
                  <a:srgbClr val="660066"/>
                </a:solidFill>
              </a:rPr>
              <a:t>−) and for </a:t>
            </a:r>
            <a:r>
              <a:rPr lang="en-US" b="1" dirty="0" err="1" smtClean="0">
                <a:solidFill>
                  <a:srgbClr val="660066"/>
                </a:solidFill>
              </a:rPr>
              <a:t>M</a:t>
            </a:r>
            <a:r>
              <a:rPr lang="en-US" b="1" baseline="-25000" dirty="0" err="1" smtClean="0">
                <a:solidFill>
                  <a:srgbClr val="660066"/>
                </a:solidFill>
              </a:rPr>
              <a:t>χ</a:t>
            </a:r>
            <a:r>
              <a:rPr lang="en-US" b="1" dirty="0" smtClean="0">
                <a:solidFill>
                  <a:srgbClr val="660066"/>
                </a:solidFill>
              </a:rPr>
              <a:t>&gt;10 TeV in all 5 channels. 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HAWC has the best lifetime limits for </a:t>
            </a:r>
            <a:r>
              <a:rPr lang="en-US" b="1" dirty="0" err="1" smtClean="0">
                <a:solidFill>
                  <a:srgbClr val="660066"/>
                </a:solidFill>
              </a:rPr>
              <a:t>M</a:t>
            </a:r>
            <a:r>
              <a:rPr lang="en-US" b="1" baseline="-25000" dirty="0" err="1" smtClean="0">
                <a:solidFill>
                  <a:srgbClr val="660066"/>
                </a:solidFill>
              </a:rPr>
              <a:t>χ</a:t>
            </a:r>
            <a:r>
              <a:rPr lang="en-US" b="1" dirty="0" smtClean="0">
                <a:solidFill>
                  <a:srgbClr val="660066"/>
                </a:solidFill>
              </a:rPr>
              <a:t>&gt;2 TeV.</a:t>
            </a:r>
          </a:p>
          <a:p>
            <a:r>
              <a:rPr lang="en-US" b="1" dirty="0">
                <a:solidFill>
                  <a:srgbClr val="660066"/>
                </a:solidFill>
              </a:rPr>
              <a:t>Coming soon: analysis improvements and publications </a:t>
            </a:r>
            <a:endParaRPr lang="en-US" b="1" dirty="0" smtClean="0">
              <a:solidFill>
                <a:srgbClr val="660066"/>
              </a:solidFill>
            </a:endParaRPr>
          </a:p>
          <a:p>
            <a:r>
              <a:rPr lang="en-US" b="1" dirty="0" smtClean="0">
                <a:solidFill>
                  <a:srgbClr val="660066"/>
                </a:solidFill>
              </a:rPr>
              <a:t>A joint Fermi/VERITAS/HAWC working group has been formed to standardize and </a:t>
            </a:r>
            <a:r>
              <a:rPr lang="en-US" b="1" smtClean="0">
                <a:solidFill>
                  <a:srgbClr val="660066"/>
                </a:solidFill>
              </a:rPr>
              <a:t>combine their DM </a:t>
            </a:r>
            <a:r>
              <a:rPr lang="en-US" b="1" dirty="0" smtClean="0">
                <a:solidFill>
                  <a:srgbClr val="660066"/>
                </a:solidFill>
              </a:rPr>
              <a:t>searches.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19411" y="6418817"/>
            <a:ext cx="2040242" cy="338554"/>
          </a:xfrm>
          <a:prstGeom prst="rect">
            <a:avLst/>
          </a:prstGeom>
          <a:solidFill>
            <a:srgbClr val="FFFFFF">
              <a:alpha val="4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Taken March 18, 2015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165600" y="132834"/>
            <a:ext cx="1636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Pico de Orizaba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3008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869"/>
    </mc:Choice>
    <mc:Fallback>
      <p:transition xmlns:p14="http://schemas.microsoft.com/office/powerpoint/2010/main" spd="slow" advTm="5086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938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660066"/>
                </a:solidFill>
              </a:rPr>
              <a:t>Upgrades and Southern Sky Survey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2468" y="1195098"/>
            <a:ext cx="7849179" cy="385762"/>
          </a:xfrm>
        </p:spPr>
        <p:txBody>
          <a:bodyPr>
            <a:noAutofit/>
          </a:bodyPr>
          <a:lstStyle/>
          <a:p>
            <a:pPr algn="ctr"/>
            <a:r>
              <a:rPr lang="en-US" sz="2800" b="0" dirty="0" smtClean="0"/>
              <a:t>Enhance sensitivity &gt; 10 TeV with </a:t>
            </a:r>
            <a:r>
              <a:rPr lang="en-US" sz="2800" dirty="0" smtClean="0">
                <a:solidFill>
                  <a:srgbClr val="FF0000"/>
                </a:solidFill>
              </a:rPr>
              <a:t>Outrigger</a:t>
            </a:r>
            <a:r>
              <a:rPr lang="en-US" sz="2800" b="0" dirty="0" smtClean="0"/>
              <a:t> tanks</a:t>
            </a:r>
            <a:endParaRPr lang="en-US" sz="2800" b="0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10098" b="10098"/>
          <a:stretch>
            <a:fillRect/>
          </a:stretch>
        </p:blipFill>
        <p:spPr>
          <a:xfrm>
            <a:off x="4654752" y="1542760"/>
            <a:ext cx="3796895" cy="3823524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4"/>
          <a:srcRect l="8093" r="8093"/>
          <a:stretch>
            <a:fillRect/>
          </a:stretch>
        </p:blipFill>
        <p:spPr>
          <a:xfrm>
            <a:off x="602468" y="1542760"/>
            <a:ext cx="3911086" cy="382352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538968" y="5257800"/>
            <a:ext cx="8229600" cy="146367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2000" b="0" dirty="0" smtClean="0"/>
              <a:t>No TeV Survey of the Southern Sky – </a:t>
            </a:r>
            <a:r>
              <a:rPr lang="en-US" sz="2000" dirty="0" smtClean="0">
                <a:solidFill>
                  <a:srgbClr val="0000FF"/>
                </a:solidFill>
              </a:rPr>
              <a:t>YET!</a:t>
            </a:r>
          </a:p>
          <a:p>
            <a:pPr marL="457200" indent="-457200">
              <a:buFont typeface="Arial"/>
              <a:buChar char="•"/>
            </a:pPr>
            <a:r>
              <a:rPr lang="en-US" sz="2000" b="0" dirty="0" smtClean="0"/>
              <a:t>Looking at </a:t>
            </a:r>
            <a:r>
              <a:rPr lang="en-US" sz="2000" dirty="0" smtClean="0">
                <a:solidFill>
                  <a:srgbClr val="0000FF"/>
                </a:solidFill>
              </a:rPr>
              <a:t>southern hemisphere sites</a:t>
            </a:r>
            <a:r>
              <a:rPr lang="en-US" sz="2000" b="0" dirty="0">
                <a:solidFill>
                  <a:srgbClr val="0000FF"/>
                </a:solidFill>
              </a:rPr>
              <a:t> </a:t>
            </a:r>
            <a:r>
              <a:rPr lang="en-US" sz="2000" b="0" dirty="0" smtClean="0">
                <a:solidFill>
                  <a:srgbClr val="0000FF"/>
                </a:solidFill>
              </a:rPr>
              <a:t>- </a:t>
            </a:r>
            <a:r>
              <a:rPr lang="en-US" sz="2000" b="0" dirty="0" smtClean="0"/>
              <a:t>see poster by M. </a:t>
            </a:r>
            <a:r>
              <a:rPr lang="en-US" sz="2000" b="0" dirty="0" err="1" smtClean="0"/>
              <a:t>DuVernois</a:t>
            </a:r>
            <a:endParaRPr lang="en-US" sz="2000" b="0" dirty="0" smtClean="0"/>
          </a:p>
          <a:p>
            <a:pPr marL="457200" indent="-457200">
              <a:buFont typeface="Arial"/>
              <a:buChar char="•"/>
            </a:pPr>
            <a:r>
              <a:rPr lang="en-US" sz="2000" b="0" dirty="0"/>
              <a:t>W</a:t>
            </a:r>
            <a:r>
              <a:rPr lang="en-US" sz="2000" b="0" dirty="0" smtClean="0"/>
              <a:t>orkshop planned in Puebla, MX for Nov. 10-12. </a:t>
            </a:r>
            <a:r>
              <a:rPr lang="en-US" sz="2000" b="0" dirty="0"/>
              <a:t>For details see: </a:t>
            </a:r>
            <a:r>
              <a:rPr lang="en-US" sz="2000" b="0" dirty="0">
                <a:hlinkClick r:id="rId5"/>
              </a:rPr>
              <a:t>http://events.icecube.wisc.edu/conferenceDisplay.py?confId=</a:t>
            </a:r>
            <a:r>
              <a:rPr lang="en-US" sz="2000" b="0" dirty="0" smtClean="0">
                <a:hlinkClick r:id="rId5"/>
              </a:rPr>
              <a:t>81</a:t>
            </a:r>
            <a:r>
              <a:rPr lang="en-US" sz="2000" b="0" dirty="0"/>
              <a:t> 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594100" y="3644900"/>
            <a:ext cx="2959100" cy="812800"/>
          </a:xfrm>
          <a:prstGeom prst="line">
            <a:avLst/>
          </a:prstGeom>
          <a:ln>
            <a:solidFill>
              <a:srgbClr val="FFFF00"/>
            </a:solidFill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08700" y="3999468"/>
            <a:ext cx="1612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Demo Outrigger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224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71"/>
    </mc:Choice>
    <mc:Fallback>
      <p:transition xmlns:p14="http://schemas.microsoft.com/office/powerpoint/2010/main" spd="slow" advTm="177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0"/>
            <a:ext cx="6215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References for M31 and Virgo analyzes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19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22900" y="4013200"/>
            <a:ext cx="1929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TeV gamma-ray sources</a:t>
            </a:r>
            <a:endParaRPr lang="en-US" sz="1400" dirty="0">
              <a:solidFill>
                <a:srgbClr val="FFFF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2" name="Picture 11" descr="helmet_green_PMS_567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4" name="Picture 13" descr="MSU-Wordmark-PMS-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pic>
        <p:nvPicPr>
          <p:cNvPr id="6" name="Content Placeholder 5" descr="Refs_TolgaAPSTalk.tiff"/>
          <p:cNvPicPr>
            <a:picLocks noGrp="1" noChangeAspect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" r="1250"/>
          <a:stretch/>
        </p:blipFill>
        <p:spPr>
          <a:xfrm>
            <a:off x="1134542" y="1253070"/>
            <a:ext cx="7093157" cy="5103279"/>
          </a:xfrm>
        </p:spPr>
      </p:pic>
    </p:spTree>
    <p:extLst>
      <p:ext uri="{BB962C8B-B14F-4D97-AF65-F5344CB8AC3E}">
        <p14:creationId xmlns:p14="http://schemas.microsoft.com/office/powerpoint/2010/main" val="52103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4"/>
    </mc:Choice>
    <mc:Fallback>
      <p:transition xmlns:p14="http://schemas.microsoft.com/office/powerpoint/2010/main" spd="slow" advTm="55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2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22900" y="4013200"/>
            <a:ext cx="1929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TeV gamma-ray sources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3" name="Content Placeholder 2" descr="710px-HAWC_graphic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" t="3376" r="522" b="3932"/>
          <a:stretch/>
        </p:blipFill>
        <p:spPr>
          <a:xfrm>
            <a:off x="253767" y="0"/>
            <a:ext cx="8725133" cy="6862310"/>
          </a:xfr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4" name="Picture 13" descr="helmet_green_PMS_567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5" name="Picture 14" descr="MSU-Wordmark-PMS-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4447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05"/>
    </mc:Choice>
    <mc:Fallback>
      <p:transition xmlns:p14="http://schemas.microsoft.com/office/powerpoint/2010/main" spd="slow" advTm="55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Extras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20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22900" y="4013200"/>
            <a:ext cx="1929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TeV gamma-ray sources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3" name="Content Placeholder 2" descr="1000px-Hawc-Snow-20April2016.jp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07" r="22907"/>
          <a:stretch>
            <a:fillRect/>
          </a:stretch>
        </p:blipFill>
        <p:spPr/>
      </p:pic>
      <p:grpSp>
        <p:nvGrpSpPr>
          <p:cNvPr id="8" name="Group 7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9" name="Picture 8" descr="helmet_green_PMS_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2" name="Picture 11" descr="MSU-Wordmark-PMS-567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4391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89"/>
    </mc:Choice>
    <mc:Fallback>
      <p:transition xmlns:p14="http://schemas.microsoft.com/office/powerpoint/2010/main" spd="slow" advTm="68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42335"/>
            <a:ext cx="6215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TeV-Mass Dark Matter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21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2" name="Picture 11" descr="helmet_green_PMS_567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4" name="Picture 13" descr="MSU-Wordmark-PMS-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253067"/>
            <a:ext cx="8288867" cy="5240865"/>
          </a:xfrm>
        </p:spPr>
        <p:txBody>
          <a:bodyPr>
            <a:normAutofit/>
          </a:bodyPr>
          <a:lstStyle/>
          <a:p>
            <a:r>
              <a:rPr lang="en-US" dirty="0" smtClean="0"/>
              <a:t>High-mass high-flux DM proposed to explain several astrophysical observations</a:t>
            </a:r>
          </a:p>
          <a:p>
            <a:pPr lvl="1"/>
            <a:r>
              <a:rPr lang="en-US" dirty="0" smtClean="0"/>
              <a:t>PAMELA/Fermi/AMS positron excess</a:t>
            </a:r>
          </a:p>
          <a:p>
            <a:pPr lvl="1"/>
            <a:r>
              <a:rPr lang="en-US" dirty="0" smtClean="0"/>
              <a:t>H.E.S.S. Galactic center gamma-ray excess</a:t>
            </a:r>
          </a:p>
          <a:p>
            <a:pPr lvl="1"/>
            <a:r>
              <a:rPr lang="en-US" dirty="0" err="1" smtClean="0"/>
              <a:t>IceCube</a:t>
            </a:r>
            <a:r>
              <a:rPr lang="en-US" dirty="0" smtClean="0"/>
              <a:t> </a:t>
            </a:r>
            <a:r>
              <a:rPr lang="en-US" dirty="0" err="1" smtClean="0"/>
              <a:t>PeV</a:t>
            </a:r>
            <a:r>
              <a:rPr lang="en-US" dirty="0" smtClean="0"/>
              <a:t> neutrinos</a:t>
            </a:r>
          </a:p>
          <a:p>
            <a:r>
              <a:rPr lang="en-US" dirty="0" smtClean="0"/>
              <a:t>Lack of observed DM at LHC implies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χ</a:t>
            </a:r>
            <a:r>
              <a:rPr lang="en-US" dirty="0" smtClean="0"/>
              <a:t>&gt;1 TeV</a:t>
            </a:r>
          </a:p>
          <a:p>
            <a:r>
              <a:rPr lang="en-US" dirty="0" smtClean="0"/>
              <a:t>Can be consistent with DM production</a:t>
            </a:r>
          </a:p>
          <a:p>
            <a:pPr lvl="1"/>
            <a:r>
              <a:rPr lang="en-US" dirty="0" smtClean="0"/>
              <a:t>DM production by decay of heavy particles</a:t>
            </a:r>
          </a:p>
          <a:p>
            <a:pPr lvl="1"/>
            <a:r>
              <a:rPr lang="en-US" dirty="0" err="1" smtClean="0"/>
              <a:t>Sommerfeld</a:t>
            </a:r>
            <a:r>
              <a:rPr lang="en-US" dirty="0" smtClean="0"/>
              <a:t> enhancement give larger cross-sections today than in early universe</a:t>
            </a:r>
          </a:p>
        </p:txBody>
      </p:sp>
    </p:spTree>
    <p:extLst>
      <p:ext uri="{BB962C8B-B14F-4D97-AF65-F5344CB8AC3E}">
        <p14:creationId xmlns:p14="http://schemas.microsoft.com/office/powerpoint/2010/main" val="118569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43"/>
    </mc:Choice>
    <mc:Fallback>
      <p:transition xmlns:p14="http://schemas.microsoft.com/office/powerpoint/2010/main" spd="slow" advTm="204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42335"/>
            <a:ext cx="6215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J and D Factors for 14 Dwarf </a:t>
            </a:r>
            <a:r>
              <a:rPr lang="en-US" dirty="0" err="1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Spheroidals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22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2" name="Picture 11" descr="helmet_green_PMS_567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4" name="Picture 13" descr="MSU-Wordmark-PMS-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pic>
        <p:nvPicPr>
          <p:cNvPr id="8" name="Content Placeholder 7" descr="Dwarf_JDFactors.tiff"/>
          <p:cNvPicPr>
            <a:picLocks noGrp="1" noChangeAspect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" r="2889" b="2163"/>
          <a:stretch/>
        </p:blipFill>
        <p:spPr>
          <a:xfrm>
            <a:off x="872068" y="1275945"/>
            <a:ext cx="7518400" cy="5187499"/>
          </a:xfrm>
        </p:spPr>
      </p:pic>
    </p:spTree>
    <p:extLst>
      <p:ext uri="{BB962C8B-B14F-4D97-AF65-F5344CB8AC3E}">
        <p14:creationId xmlns:p14="http://schemas.microsoft.com/office/powerpoint/2010/main" val="715982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73"/>
    </mc:Choice>
    <mc:Fallback>
      <p:transition xmlns:p14="http://schemas.microsoft.com/office/powerpoint/2010/main" spd="slow" advTm="367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M_annihilation_tt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212" y="1332059"/>
            <a:ext cx="4572566" cy="3579345"/>
          </a:xfrm>
          <a:prstGeom prst="rect">
            <a:avLst/>
          </a:prstGeom>
        </p:spPr>
      </p:pic>
      <p:pic>
        <p:nvPicPr>
          <p:cNvPr id="2" name="Picture 1" descr="DM_annihilation_bbba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11" y="1308899"/>
            <a:ext cx="4598331" cy="35995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23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64003" y="1549396"/>
            <a:ext cx="4648209" cy="3479278"/>
            <a:chOff x="13201" y="1358893"/>
            <a:chExt cx="4648209" cy="3479278"/>
          </a:xfrm>
        </p:grpSpPr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8933716"/>
                </p:ext>
              </p:extLst>
            </p:nvPr>
          </p:nvGraphicFramePr>
          <p:xfrm>
            <a:off x="325704" y="4515910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076" name="Equation" r:id="rId9" imgW="406400" imgH="152400" progId="Equation.DSMT4">
                    <p:embed/>
                  </p:oleObj>
                </mc:Choice>
                <mc:Fallback>
                  <p:oleObj name="Equation" r:id="rId9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25704" y="4515910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7129614"/>
                </p:ext>
              </p:extLst>
            </p:nvPr>
          </p:nvGraphicFramePr>
          <p:xfrm>
            <a:off x="3974023" y="4477013"/>
            <a:ext cx="687387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077" name="Equation" r:id="rId11" imgW="571500" imgH="152400" progId="Equation.DSMT4">
                    <p:embed/>
                  </p:oleObj>
                </mc:Choice>
                <mc:Fallback>
                  <p:oleObj name="Equation" r:id="rId11" imgW="5715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974023" y="4477013"/>
                          <a:ext cx="687387" cy="1825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Group 26"/>
            <p:cNvGrpSpPr/>
            <p:nvPr/>
          </p:nvGrpSpPr>
          <p:grpSpPr>
            <a:xfrm>
              <a:off x="13201" y="1358893"/>
              <a:ext cx="4185900" cy="3479278"/>
              <a:chOff x="13201" y="1358893"/>
              <a:chExt cx="4185900" cy="3479278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501043" y="1358893"/>
                <a:ext cx="2698058" cy="1935437"/>
                <a:chOff x="1501043" y="1358893"/>
                <a:chExt cx="2698058" cy="1935437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3014161" y="1358893"/>
                  <a:ext cx="1184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20" name="Object 1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03959047"/>
                    </p:ext>
                  </p:extLst>
                </p:nvPr>
              </p:nvGraphicFramePr>
              <p:xfrm>
                <a:off x="1501043" y="2937143"/>
                <a:ext cx="976312" cy="3571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7078" name="Equation" r:id="rId13" imgW="622300" imgH="228600" progId="Equation.DSMT4">
                        <p:embed/>
                      </p:oleObj>
                    </mc:Choice>
                    <mc:Fallback>
                      <p:oleObj name="Equation" r:id="rId13" imgW="6223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501043" y="2937143"/>
                              <a:ext cx="976312" cy="35718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22" name="Objec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08617610"/>
                  </p:ext>
                </p:extLst>
              </p:nvPr>
            </p:nvGraphicFramePr>
            <p:xfrm>
              <a:off x="1992843" y="4480983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79" name="Equation" r:id="rId15" imgW="673100" imgH="228600" progId="Equation.DSMT4">
                      <p:embed/>
                    </p:oleObj>
                  </mc:Choice>
                  <mc:Fallback>
                    <p:oleObj name="Equation" r:id="rId15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1992843" y="4480983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6" name="Picture 25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376943" y="2777410"/>
                <a:ext cx="1109472" cy="329184"/>
              </a:xfrm>
              <a:prstGeom prst="rect">
                <a:avLst/>
              </a:prstGeom>
            </p:spPr>
          </p:pic>
        </p:grpSp>
      </p:grpSp>
      <p:grpSp>
        <p:nvGrpSpPr>
          <p:cNvPr id="35" name="Group 34"/>
          <p:cNvGrpSpPr/>
          <p:nvPr/>
        </p:nvGrpSpPr>
        <p:grpSpPr>
          <a:xfrm>
            <a:off x="4585212" y="1572144"/>
            <a:ext cx="4008093" cy="3453882"/>
            <a:chOff x="191008" y="1574793"/>
            <a:chExt cx="4008093" cy="3453882"/>
          </a:xfrm>
        </p:grpSpPr>
        <p:graphicFrame>
          <p:nvGraphicFramePr>
            <p:cNvPr id="36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007634"/>
                </p:ext>
              </p:extLst>
            </p:nvPr>
          </p:nvGraphicFramePr>
          <p:xfrm>
            <a:off x="544514" y="4672547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080" name="Equation" r:id="rId18" imgW="406400" imgH="152400" progId="Equation.DSMT4">
                    <p:embed/>
                  </p:oleObj>
                </mc:Choice>
                <mc:Fallback>
                  <p:oleObj name="Equation" r:id="rId18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44514" y="4672547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8" name="Group 37"/>
            <p:cNvGrpSpPr/>
            <p:nvPr/>
          </p:nvGrpSpPr>
          <p:grpSpPr>
            <a:xfrm>
              <a:off x="191008" y="1574793"/>
              <a:ext cx="4008093" cy="3453882"/>
              <a:chOff x="191008" y="1574793"/>
              <a:chExt cx="4008093" cy="3453882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014161" y="1574793"/>
                <a:ext cx="1184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EXCLUDED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40" name="Objec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84595382"/>
                  </p:ext>
                </p:extLst>
              </p:nvPr>
            </p:nvGraphicFramePr>
            <p:xfrm>
              <a:off x="2145249" y="4671487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81" name="Equation" r:id="rId19" imgW="673100" imgH="228600" progId="Equation.DSMT4">
                      <p:embed/>
                    </p:oleObj>
                  </mc:Choice>
                  <mc:Fallback>
                    <p:oleObj name="Equation" r:id="rId19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2145249" y="4671487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41" name="Picture 40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99136" y="2895948"/>
                <a:ext cx="1109472" cy="329184"/>
              </a:xfrm>
              <a:prstGeom prst="rect">
                <a:avLst/>
              </a:prstGeom>
            </p:spPr>
          </p:pic>
        </p:grpSp>
      </p:grp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5299701"/>
              </p:ext>
            </p:extLst>
          </p:nvPr>
        </p:nvGraphicFramePr>
        <p:xfrm>
          <a:off x="8417990" y="4696882"/>
          <a:ext cx="688975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82" name="Equation" r:id="rId20" imgW="571500" imgH="152400" progId="Equation.DSMT4">
                  <p:embed/>
                </p:oleObj>
              </mc:Choice>
              <mc:Fallback>
                <p:oleObj name="Equation" r:id="rId20" imgW="571500" imgH="15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417990" y="4696882"/>
                        <a:ext cx="688975" cy="1825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809351"/>
              </p:ext>
            </p:extLst>
          </p:nvPr>
        </p:nvGraphicFramePr>
        <p:xfrm>
          <a:off x="6315075" y="3127646"/>
          <a:ext cx="89535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83" name="Equation" r:id="rId22" imgW="571500" imgH="215900" progId="Equation.DSMT4">
                  <p:embed/>
                </p:oleObj>
              </mc:Choice>
              <mc:Fallback>
                <p:oleObj name="Equation" r:id="rId22" imgW="5715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315075" y="3127646"/>
                        <a:ext cx="895350" cy="3381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Rectangle 3"/>
          <p:cNvSpPr txBox="1">
            <a:spLocks noChangeArrowheads="1"/>
          </p:cNvSpPr>
          <p:nvPr/>
        </p:nvSpPr>
        <p:spPr>
          <a:xfrm>
            <a:off x="1549400" y="67735"/>
            <a:ext cx="6717776" cy="1210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Annihilation Cross-Section Limits from 14 Dwarf Galaxies</a:t>
            </a:r>
            <a:endParaRPr lang="en-US" sz="3600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65186" y="5202932"/>
            <a:ext cx="34736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14 individual dwarf galaxy limits plus combined stacked analysis (purple line) assuming 100% of the time WIMPs decay </a:t>
            </a:r>
            <a:r>
              <a:rPr lang="en-US" sz="1600" dirty="0"/>
              <a:t>to </a:t>
            </a:r>
            <a:r>
              <a:rPr lang="en-US" sz="1600" dirty="0" smtClean="0"/>
              <a:t>b </a:t>
            </a:r>
            <a:r>
              <a:rPr lang="en-US" sz="1600" dirty="0" err="1" smtClean="0"/>
              <a:t>bbar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145086" y="5228332"/>
            <a:ext cx="34736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14 individual dwarf galaxy limits plus combined stacked analysis (purple line) assuming 100% of the time WIMPs decay </a:t>
            </a:r>
            <a:r>
              <a:rPr lang="en-US" sz="1600" dirty="0"/>
              <a:t>to t</a:t>
            </a:r>
            <a:r>
              <a:rPr lang="en-US" sz="1600" dirty="0" smtClean="0"/>
              <a:t> </a:t>
            </a:r>
            <a:r>
              <a:rPr lang="en-US" sz="1600" dirty="0" err="1"/>
              <a:t>t</a:t>
            </a:r>
            <a:r>
              <a:rPr lang="en-US" sz="1600" dirty="0" err="1" smtClean="0"/>
              <a:t>bar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07195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8"/>
    </mc:Choice>
    <mc:Fallback>
      <p:transition xmlns:p14="http://schemas.microsoft.com/office/powerpoint/2010/main" spd="slow" advTm="57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M_annihilation_WW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184" y="1440176"/>
            <a:ext cx="4502122" cy="3524202"/>
          </a:xfrm>
          <a:prstGeom prst="rect">
            <a:avLst/>
          </a:prstGeom>
        </p:spPr>
      </p:pic>
      <p:pic>
        <p:nvPicPr>
          <p:cNvPr id="3" name="Picture 2" descr="DM_annihilation_mumu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03" y="1440176"/>
            <a:ext cx="4584260" cy="358849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24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64003" y="1549396"/>
            <a:ext cx="4648209" cy="3580878"/>
            <a:chOff x="13201" y="1358893"/>
            <a:chExt cx="4648209" cy="3580878"/>
          </a:xfrm>
        </p:grpSpPr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6810291"/>
                </p:ext>
              </p:extLst>
            </p:nvPr>
          </p:nvGraphicFramePr>
          <p:xfrm>
            <a:off x="325704" y="4617510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084" name="Equation" r:id="rId9" imgW="406400" imgH="152400" progId="Equation.DSMT4">
                    <p:embed/>
                  </p:oleObj>
                </mc:Choice>
                <mc:Fallback>
                  <p:oleObj name="Equation" r:id="rId9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25704" y="4617510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10650306"/>
                </p:ext>
              </p:extLst>
            </p:nvPr>
          </p:nvGraphicFramePr>
          <p:xfrm>
            <a:off x="3974023" y="4591313"/>
            <a:ext cx="687387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085" name="Equation" r:id="rId11" imgW="571500" imgH="152400" progId="Equation.DSMT4">
                    <p:embed/>
                  </p:oleObj>
                </mc:Choice>
                <mc:Fallback>
                  <p:oleObj name="Equation" r:id="rId11" imgW="5715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974023" y="4591313"/>
                          <a:ext cx="687387" cy="1825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Group 26"/>
            <p:cNvGrpSpPr/>
            <p:nvPr/>
          </p:nvGrpSpPr>
          <p:grpSpPr>
            <a:xfrm>
              <a:off x="13201" y="1358893"/>
              <a:ext cx="4185900" cy="3580878"/>
              <a:chOff x="13201" y="1358893"/>
              <a:chExt cx="4185900" cy="3580878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570036" y="1358893"/>
                <a:ext cx="2629065" cy="2011367"/>
                <a:chOff x="1570036" y="1358893"/>
                <a:chExt cx="2629065" cy="2011367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3014161" y="1358893"/>
                  <a:ext cx="1184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20" name="Object 1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28434215"/>
                    </p:ext>
                  </p:extLst>
                </p:nvPr>
              </p:nvGraphicFramePr>
              <p:xfrm>
                <a:off x="1570036" y="3013072"/>
                <a:ext cx="1195387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8086" name="Equation" r:id="rId13" imgW="762000" imgH="228600" progId="Equation.DSMT4">
                        <p:embed/>
                      </p:oleObj>
                    </mc:Choice>
                    <mc:Fallback>
                      <p:oleObj name="Equation" r:id="rId13" imgW="7620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570036" y="3013072"/>
                              <a:ext cx="1195387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22" name="Objec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88760508"/>
                  </p:ext>
                </p:extLst>
              </p:nvPr>
            </p:nvGraphicFramePr>
            <p:xfrm>
              <a:off x="1992843" y="4582583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087" name="Equation" r:id="rId15" imgW="673100" imgH="228600" progId="Equation.DSMT4">
                      <p:embed/>
                    </p:oleObj>
                  </mc:Choice>
                  <mc:Fallback>
                    <p:oleObj name="Equation" r:id="rId15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1992843" y="4582583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6" name="Picture 25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376943" y="2777410"/>
                <a:ext cx="1109472" cy="329184"/>
              </a:xfrm>
              <a:prstGeom prst="rect">
                <a:avLst/>
              </a:prstGeom>
            </p:spPr>
          </p:pic>
        </p:grpSp>
      </p:grpSp>
      <p:grpSp>
        <p:nvGrpSpPr>
          <p:cNvPr id="35" name="Group 34"/>
          <p:cNvGrpSpPr/>
          <p:nvPr/>
        </p:nvGrpSpPr>
        <p:grpSpPr>
          <a:xfrm>
            <a:off x="4585212" y="1572144"/>
            <a:ext cx="4084293" cy="3517382"/>
            <a:chOff x="114808" y="1574793"/>
            <a:chExt cx="4084293" cy="3517382"/>
          </a:xfrm>
        </p:grpSpPr>
        <p:graphicFrame>
          <p:nvGraphicFramePr>
            <p:cNvPr id="36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06754922"/>
                </p:ext>
              </p:extLst>
            </p:nvPr>
          </p:nvGraphicFramePr>
          <p:xfrm>
            <a:off x="544514" y="4761447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088" name="Equation" r:id="rId18" imgW="406400" imgH="152400" progId="Equation.DSMT4">
                    <p:embed/>
                  </p:oleObj>
                </mc:Choice>
                <mc:Fallback>
                  <p:oleObj name="Equation" r:id="rId18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44514" y="4761447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8" name="Group 37"/>
            <p:cNvGrpSpPr/>
            <p:nvPr/>
          </p:nvGrpSpPr>
          <p:grpSpPr>
            <a:xfrm>
              <a:off x="114808" y="1574793"/>
              <a:ext cx="4084293" cy="3517382"/>
              <a:chOff x="114808" y="1574793"/>
              <a:chExt cx="4084293" cy="3517382"/>
            </a:xfrm>
          </p:grpSpPr>
          <p:pic>
            <p:nvPicPr>
              <p:cNvPr id="41" name="Picture 40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275336" y="2895948"/>
                <a:ext cx="1109472" cy="329184"/>
              </a:xfrm>
              <a:prstGeom prst="rect">
                <a:avLst/>
              </a:prstGeom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3014161" y="1574793"/>
                <a:ext cx="1184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EXCLUDED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40" name="Objec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02070527"/>
                  </p:ext>
                </p:extLst>
              </p:nvPr>
            </p:nvGraphicFramePr>
            <p:xfrm>
              <a:off x="2145249" y="4734987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089" name="Equation" r:id="rId19" imgW="673100" imgH="228600" progId="Equation.DSMT4">
                      <p:embed/>
                    </p:oleObj>
                  </mc:Choice>
                  <mc:Fallback>
                    <p:oleObj name="Equation" r:id="rId19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2145249" y="4734987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8571994"/>
              </p:ext>
            </p:extLst>
          </p:nvPr>
        </p:nvGraphicFramePr>
        <p:xfrm>
          <a:off x="8417990" y="4747682"/>
          <a:ext cx="688975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90" name="Equation" r:id="rId20" imgW="571500" imgH="152400" progId="Equation.DSMT4">
                  <p:embed/>
                </p:oleObj>
              </mc:Choice>
              <mc:Fallback>
                <p:oleObj name="Equation" r:id="rId20" imgW="571500" imgH="15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417990" y="4747682"/>
                        <a:ext cx="688975" cy="1825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424183"/>
              </p:ext>
            </p:extLst>
          </p:nvPr>
        </p:nvGraphicFramePr>
        <p:xfrm>
          <a:off x="6096000" y="3117850"/>
          <a:ext cx="13335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91" name="Equation" r:id="rId22" imgW="850900" imgH="228600" progId="Equation.DSMT4">
                  <p:embed/>
                </p:oleObj>
              </mc:Choice>
              <mc:Fallback>
                <p:oleObj name="Equation" r:id="rId22" imgW="8509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096000" y="3117850"/>
                        <a:ext cx="1333500" cy="3571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Rectangle 3"/>
          <p:cNvSpPr txBox="1">
            <a:spLocks noChangeArrowheads="1"/>
          </p:cNvSpPr>
          <p:nvPr/>
        </p:nvSpPr>
        <p:spPr>
          <a:xfrm>
            <a:off x="1549400" y="67735"/>
            <a:ext cx="6717776" cy="1210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Annihilation Cross-Section Limits from 14 Dwarf Galaxies</a:t>
            </a:r>
            <a:endParaRPr lang="en-US" sz="3600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65186" y="5202932"/>
            <a:ext cx="34736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14 individual dwarf galaxy limits plus combined stacked analysis (purple line) assuming 100% of the time WIMPs decay </a:t>
            </a:r>
            <a:r>
              <a:rPr lang="en-US" sz="1600" dirty="0"/>
              <a:t>to </a:t>
            </a:r>
            <a:r>
              <a:rPr lang="en-US" sz="1600" dirty="0" err="1" smtClean="0"/>
              <a:t>μ+μ</a:t>
            </a:r>
            <a:r>
              <a:rPr lang="en-US" sz="1600" dirty="0" smtClean="0"/>
              <a:t>−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5195890" y="5376664"/>
            <a:ext cx="34736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14 individual dwarf galaxy limits plus combined stacked analysis (purple line) assuming 100% of the time WIMPs decay </a:t>
            </a:r>
            <a:r>
              <a:rPr lang="en-US" sz="1600" dirty="0"/>
              <a:t>to W</a:t>
            </a:r>
            <a:r>
              <a:rPr lang="en-US" sz="1600" dirty="0" smtClean="0"/>
              <a:t>+</a:t>
            </a:r>
            <a:r>
              <a:rPr lang="en-US" sz="1600" dirty="0"/>
              <a:t>W</a:t>
            </a:r>
            <a:r>
              <a:rPr lang="en-US" sz="1600" dirty="0" smtClean="0"/>
              <a:t>−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2591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0"/>
    </mc:Choice>
    <mc:Fallback>
      <p:transition xmlns:p14="http://schemas.microsoft.com/office/powerpoint/2010/main" spd="slow" advTm="45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M_annihilation_combined_mum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9" y="1319826"/>
            <a:ext cx="4575763" cy="3581848"/>
          </a:xfrm>
          <a:prstGeom prst="rect">
            <a:avLst/>
          </a:prstGeom>
        </p:spPr>
      </p:pic>
      <p:pic>
        <p:nvPicPr>
          <p:cNvPr id="3" name="Picture 2" descr="DM_annihilation_combined_W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629" y="1364726"/>
            <a:ext cx="4441336" cy="347661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25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64003" y="1650996"/>
            <a:ext cx="4547158" cy="3263378"/>
            <a:chOff x="13201" y="1574793"/>
            <a:chExt cx="4547158" cy="3263378"/>
          </a:xfrm>
        </p:grpSpPr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5999902"/>
                </p:ext>
              </p:extLst>
            </p:nvPr>
          </p:nvGraphicFramePr>
          <p:xfrm>
            <a:off x="569914" y="4515910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092" name="Equation" r:id="rId9" imgW="406400" imgH="152400" progId="Equation.DSMT4">
                    <p:embed/>
                  </p:oleObj>
                </mc:Choice>
                <mc:Fallback>
                  <p:oleObj name="Equation" r:id="rId9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69914" y="4515910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47057698"/>
                </p:ext>
              </p:extLst>
            </p:nvPr>
          </p:nvGraphicFramePr>
          <p:xfrm>
            <a:off x="3872972" y="4517494"/>
            <a:ext cx="687387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093" name="Equation" r:id="rId11" imgW="571500" imgH="152400" progId="Equation.DSMT4">
                    <p:embed/>
                  </p:oleObj>
                </mc:Choice>
                <mc:Fallback>
                  <p:oleObj name="Equation" r:id="rId11" imgW="5715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872972" y="4517494"/>
                          <a:ext cx="687387" cy="1825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Group 26"/>
            <p:cNvGrpSpPr/>
            <p:nvPr/>
          </p:nvGrpSpPr>
          <p:grpSpPr>
            <a:xfrm>
              <a:off x="13201" y="1574793"/>
              <a:ext cx="4185900" cy="3263378"/>
              <a:chOff x="13201" y="1574793"/>
              <a:chExt cx="4185900" cy="3263378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014161" y="1574793"/>
                <a:ext cx="1184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EXCLUDED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22" name="Objec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86371598"/>
                  </p:ext>
                </p:extLst>
              </p:nvPr>
            </p:nvGraphicFramePr>
            <p:xfrm>
              <a:off x="1992843" y="4480983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4" name="Equation" r:id="rId13" imgW="673100" imgH="228600" progId="Equation.DSMT4">
                      <p:embed/>
                    </p:oleObj>
                  </mc:Choice>
                  <mc:Fallback>
                    <p:oleObj name="Equation" r:id="rId13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1992843" y="4480983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6" name="Picture 25" descr="CrossSectionLabel.png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376943" y="2777410"/>
                <a:ext cx="1109472" cy="329184"/>
              </a:xfrm>
              <a:prstGeom prst="rect">
                <a:avLst/>
              </a:prstGeom>
            </p:spPr>
          </p:pic>
        </p:grpSp>
      </p:grpSp>
      <p:grpSp>
        <p:nvGrpSpPr>
          <p:cNvPr id="35" name="Group 34"/>
          <p:cNvGrpSpPr/>
          <p:nvPr/>
        </p:nvGrpSpPr>
        <p:grpSpPr>
          <a:xfrm>
            <a:off x="4585212" y="1572144"/>
            <a:ext cx="4008093" cy="3364982"/>
            <a:chOff x="191008" y="1574793"/>
            <a:chExt cx="4008093" cy="3364982"/>
          </a:xfrm>
        </p:grpSpPr>
        <p:graphicFrame>
          <p:nvGraphicFramePr>
            <p:cNvPr id="36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4381997"/>
                </p:ext>
              </p:extLst>
            </p:nvPr>
          </p:nvGraphicFramePr>
          <p:xfrm>
            <a:off x="569914" y="4609047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095" name="Equation" r:id="rId16" imgW="406400" imgH="152400" progId="Equation.DSMT4">
                    <p:embed/>
                  </p:oleObj>
                </mc:Choice>
                <mc:Fallback>
                  <p:oleObj name="Equation" r:id="rId16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69914" y="4609047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8" name="Group 37"/>
            <p:cNvGrpSpPr/>
            <p:nvPr/>
          </p:nvGrpSpPr>
          <p:grpSpPr>
            <a:xfrm>
              <a:off x="191008" y="1574793"/>
              <a:ext cx="4008093" cy="3364982"/>
              <a:chOff x="191008" y="1574793"/>
              <a:chExt cx="4008093" cy="3364982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014161" y="1574793"/>
                <a:ext cx="1184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EXCLUDED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40" name="Objec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22134037"/>
                  </p:ext>
                </p:extLst>
              </p:nvPr>
            </p:nvGraphicFramePr>
            <p:xfrm>
              <a:off x="2145249" y="4582587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6" name="Equation" r:id="rId17" imgW="673100" imgH="228600" progId="Equation.DSMT4">
                      <p:embed/>
                    </p:oleObj>
                  </mc:Choice>
                  <mc:Fallback>
                    <p:oleObj name="Equation" r:id="rId17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2145249" y="4582587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41" name="Picture 40" descr="CrossSectionLabel.png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199136" y="2832448"/>
                <a:ext cx="1109472" cy="329184"/>
              </a:xfrm>
              <a:prstGeom prst="rect">
                <a:avLst/>
              </a:prstGeom>
            </p:spPr>
          </p:pic>
        </p:grpSp>
      </p:grpSp>
      <p:sp>
        <p:nvSpPr>
          <p:cNvPr id="43" name="TextBox 42"/>
          <p:cNvSpPr txBox="1"/>
          <p:nvPr/>
        </p:nvSpPr>
        <p:spPr>
          <a:xfrm>
            <a:off x="520192" y="5004131"/>
            <a:ext cx="8166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HAWC’s combined limit assuming WIMP decays to </a:t>
            </a:r>
            <a:r>
              <a:rPr lang="en-US" sz="1600" dirty="0" err="1" smtClean="0"/>
              <a:t>μ+μ</a:t>
            </a:r>
            <a:r>
              <a:rPr lang="en-US" sz="1600" dirty="0" smtClean="0"/>
              <a:t>− (left plot) or W+W- (right plot) 100% of the time compared to results from other gamma-ray experiments: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Fermi-LAT from Ackermann et al. (Fermi-LAT Collaboration), Phys. Rev. D 89, 042001 (2014)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VERITAS from </a:t>
            </a:r>
            <a:r>
              <a:rPr lang="en-US" sz="1600" dirty="0" err="1" smtClean="0"/>
              <a:t>Aliu</a:t>
            </a:r>
            <a:r>
              <a:rPr lang="en-US" sz="1600" dirty="0" smtClean="0"/>
              <a:t> et al. (VERITAS Collaboration), Phys. Rev. D 85, 062001 (2012)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HESS from </a:t>
            </a:r>
            <a:r>
              <a:rPr lang="en-US" sz="1600" dirty="0" err="1" smtClean="0"/>
              <a:t>Abramowski</a:t>
            </a:r>
            <a:r>
              <a:rPr lang="en-US" sz="1600" dirty="0" smtClean="0"/>
              <a:t> et al. (HESS Collaboration), Phys. Rev. D 90 (2014) 11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MAGIC from </a:t>
            </a:r>
            <a:r>
              <a:rPr lang="en-US" sz="1600" dirty="0" err="1" smtClean="0"/>
              <a:t>Aleksic</a:t>
            </a:r>
            <a:r>
              <a:rPr lang="en-US" sz="1600" dirty="0" smtClean="0"/>
              <a:t> et al. (MAGIC Collaboration), JCAP 02 (2014) 008 </a:t>
            </a:r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6016196"/>
              </p:ext>
            </p:extLst>
          </p:nvPr>
        </p:nvGraphicFramePr>
        <p:xfrm>
          <a:off x="8417990" y="4569882"/>
          <a:ext cx="688975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97" name="Equation" r:id="rId18" imgW="571500" imgH="152400" progId="Equation.DSMT4">
                  <p:embed/>
                </p:oleObj>
              </mc:Choice>
              <mc:Fallback>
                <p:oleObj name="Equation" r:id="rId18" imgW="571500" imgH="15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8417990" y="4569882"/>
                        <a:ext cx="688975" cy="1825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02157"/>
              </p:ext>
            </p:extLst>
          </p:nvPr>
        </p:nvGraphicFramePr>
        <p:xfrm>
          <a:off x="5475288" y="3561033"/>
          <a:ext cx="13335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98" name="Equation" r:id="rId20" imgW="850900" imgH="228600" progId="Equation.DSMT4">
                  <p:embed/>
                </p:oleObj>
              </mc:Choice>
              <mc:Fallback>
                <p:oleObj name="Equation" r:id="rId20" imgW="8509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475288" y="3561033"/>
                        <a:ext cx="1333500" cy="3571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Rectangle 3"/>
          <p:cNvSpPr txBox="1">
            <a:spLocks noChangeArrowheads="1"/>
          </p:cNvSpPr>
          <p:nvPr/>
        </p:nvSpPr>
        <p:spPr>
          <a:xfrm>
            <a:off x="1549400" y="67735"/>
            <a:ext cx="6717776" cy="1210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Annihilation Cross-Section Limits from 14 Dwarf Galaxies</a:t>
            </a:r>
            <a:endParaRPr lang="en-US" sz="3600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2424843"/>
              </p:ext>
            </p:extLst>
          </p:nvPr>
        </p:nvGraphicFramePr>
        <p:xfrm>
          <a:off x="1179513" y="3382963"/>
          <a:ext cx="119380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99" name="Equation" r:id="rId22" imgW="762000" imgH="228600" progId="Equation.DSMT4">
                  <p:embed/>
                </p:oleObj>
              </mc:Choice>
              <mc:Fallback>
                <p:oleObj name="Equation" r:id="rId22" imgW="7620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179513" y="3382963"/>
                        <a:ext cx="1193800" cy="3571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7017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3"/>
    </mc:Choice>
    <mc:Fallback>
      <p:transition xmlns:p14="http://schemas.microsoft.com/office/powerpoint/2010/main" spd="slow" advTm="55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M_decay_tauta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793" y="1384542"/>
            <a:ext cx="4503206" cy="3559085"/>
          </a:xfrm>
          <a:prstGeom prst="rect">
            <a:avLst/>
          </a:prstGeom>
        </p:spPr>
      </p:pic>
      <p:pic>
        <p:nvPicPr>
          <p:cNvPr id="3" name="Picture 2" descr="DM_decay_mumu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36" y="1378823"/>
            <a:ext cx="4496857" cy="3554067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67736"/>
            <a:ext cx="628273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Decay Lifetime Limits from 14 Dwarf Galaxies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26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885968" y="5279132"/>
            <a:ext cx="33850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HAWC individual dwarf galaxy limits plus combined stacked analysis (purple line) assuming WIMP decays to </a:t>
            </a:r>
            <a:r>
              <a:rPr lang="en-US" sz="1600" dirty="0" err="1" smtClean="0"/>
              <a:t>μ+μ</a:t>
            </a:r>
            <a:r>
              <a:rPr lang="en-US" sz="1600" dirty="0" smtClean="0"/>
              <a:t>− 100% of the time   </a:t>
            </a:r>
            <a:endParaRPr lang="en-US" sz="1600" dirty="0"/>
          </a:p>
        </p:txBody>
      </p:sp>
      <p:grpSp>
        <p:nvGrpSpPr>
          <p:cNvPr id="8" name="Group 7"/>
          <p:cNvGrpSpPr/>
          <p:nvPr/>
        </p:nvGrpSpPr>
        <p:grpSpPr>
          <a:xfrm>
            <a:off x="4236" y="1792288"/>
            <a:ext cx="4573057" cy="3223685"/>
            <a:chOff x="4236" y="1665288"/>
            <a:chExt cx="4573057" cy="3223685"/>
          </a:xfrm>
        </p:grpSpPr>
        <p:grpSp>
          <p:nvGrpSpPr>
            <p:cNvPr id="34" name="Group 33"/>
            <p:cNvGrpSpPr/>
            <p:nvPr/>
          </p:nvGrpSpPr>
          <p:grpSpPr>
            <a:xfrm>
              <a:off x="468310" y="1665288"/>
              <a:ext cx="4108983" cy="3223685"/>
              <a:chOff x="569914" y="1648354"/>
              <a:chExt cx="4108983" cy="3223685"/>
            </a:xfrm>
          </p:grpSpPr>
          <p:graphicFrame>
            <p:nvGraphicFramePr>
              <p:cNvPr id="23" name="Objec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89375322"/>
                  </p:ext>
                </p:extLst>
              </p:nvPr>
            </p:nvGraphicFramePr>
            <p:xfrm>
              <a:off x="569914" y="4515910"/>
              <a:ext cx="488420" cy="182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08" name="Equation" r:id="rId9" imgW="406400" imgH="152400" progId="Equation.DSMT4">
                      <p:embed/>
                    </p:oleObj>
                  </mc:Choice>
                  <mc:Fallback>
                    <p:oleObj name="Equation" r:id="rId9" imgW="4064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69914" y="4515910"/>
                            <a:ext cx="488420" cy="1822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20237821"/>
                  </p:ext>
                </p:extLst>
              </p:nvPr>
            </p:nvGraphicFramePr>
            <p:xfrm>
              <a:off x="3991510" y="4517494"/>
              <a:ext cx="687387" cy="182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09" name="Equation" r:id="rId11" imgW="571500" imgH="152400" progId="Equation.DSMT4">
                      <p:embed/>
                    </p:oleObj>
                  </mc:Choice>
                  <mc:Fallback>
                    <p:oleObj name="Equation" r:id="rId11" imgW="5715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991510" y="4517494"/>
                            <a:ext cx="687387" cy="1825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7" name="Group 26"/>
              <p:cNvGrpSpPr/>
              <p:nvPr/>
            </p:nvGrpSpPr>
            <p:grpSpPr>
              <a:xfrm>
                <a:off x="1282704" y="1648354"/>
                <a:ext cx="3028557" cy="3223685"/>
                <a:chOff x="1282704" y="1648354"/>
                <a:chExt cx="3028557" cy="3223685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1282704" y="1648354"/>
                  <a:ext cx="3028557" cy="1777442"/>
                  <a:chOff x="1282704" y="1648354"/>
                  <a:chExt cx="3028557" cy="1777442"/>
                </a:xfrm>
              </p:grpSpPr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3126321" y="3056464"/>
                    <a:ext cx="118494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EXCLUDED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graphicFrame>
                <p:nvGraphicFramePr>
                  <p:cNvPr id="20" name="Object 19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762541980"/>
                      </p:ext>
                    </p:extLst>
                  </p:nvPr>
                </p:nvGraphicFramePr>
                <p:xfrm>
                  <a:off x="1282704" y="1648354"/>
                  <a:ext cx="1076325" cy="357187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30110" name="Equation" r:id="rId13" imgW="685800" imgH="228600" progId="Equation.DSMT4">
                          <p:embed/>
                        </p:oleObj>
                      </mc:Choice>
                      <mc:Fallback>
                        <p:oleObj name="Equation" r:id="rId13" imgW="685800" imgH="228600" progId="Equation.DSMT4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4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282704" y="1648354"/>
                                <a:ext cx="1076325" cy="357187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 w="19050" cmpd="sng">
                                <a:solidFill>
                                  <a:srgbClr val="FFFFFF"/>
                                </a:solidFill>
                              </a:ln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aphicFrame>
              <p:nvGraphicFramePr>
                <p:cNvPr id="22" name="Object 2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6866741"/>
                    </p:ext>
                  </p:extLst>
                </p:nvPr>
              </p:nvGraphicFramePr>
              <p:xfrm>
                <a:off x="2111381" y="4514851"/>
                <a:ext cx="1057275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111" name="Equation" r:id="rId15" imgW="673100" imgH="228600" progId="Equation.DSMT4">
                        <p:embed/>
                      </p:oleObj>
                    </mc:Choice>
                    <mc:Fallback>
                      <p:oleObj name="Equation" r:id="rId15" imgW="673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111381" y="4514851"/>
                              <a:ext cx="1057275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6" name="TextBox 5"/>
            <p:cNvSpPr txBox="1"/>
            <p:nvPr/>
          </p:nvSpPr>
          <p:spPr>
            <a:xfrm rot="16200000">
              <a:off x="-100450" y="2770194"/>
              <a:ext cx="57870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τ</a:t>
              </a:r>
              <a:r>
                <a:rPr lang="en-US" dirty="0" smtClean="0">
                  <a:latin typeface="Times New Roman"/>
                  <a:cs typeface="Times New Roman"/>
                </a:rPr>
                <a:t> (s)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20670" y="2669902"/>
            <a:ext cx="4560898" cy="2373055"/>
            <a:chOff x="4520670" y="2504802"/>
            <a:chExt cx="4560898" cy="2373055"/>
          </a:xfrm>
        </p:grpSpPr>
        <p:grpSp>
          <p:nvGrpSpPr>
            <p:cNvPr id="35" name="Group 34"/>
            <p:cNvGrpSpPr/>
            <p:nvPr/>
          </p:nvGrpSpPr>
          <p:grpSpPr>
            <a:xfrm>
              <a:off x="4964118" y="3084985"/>
              <a:ext cx="4117450" cy="1792872"/>
              <a:chOff x="569914" y="3087634"/>
              <a:chExt cx="4117450" cy="1792872"/>
            </a:xfrm>
          </p:grpSpPr>
          <p:graphicFrame>
            <p:nvGraphicFramePr>
              <p:cNvPr id="36" name="Object 3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31404111"/>
                  </p:ext>
                </p:extLst>
              </p:nvPr>
            </p:nvGraphicFramePr>
            <p:xfrm>
              <a:off x="569914" y="4515910"/>
              <a:ext cx="488420" cy="182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12" name="Equation" r:id="rId17" imgW="406400" imgH="152400" progId="Equation.DSMT4">
                      <p:embed/>
                    </p:oleObj>
                  </mc:Choice>
                  <mc:Fallback>
                    <p:oleObj name="Equation" r:id="rId17" imgW="4064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69914" y="4515910"/>
                            <a:ext cx="488420" cy="1822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7" name="Object 3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23329694"/>
                  </p:ext>
                </p:extLst>
              </p:nvPr>
            </p:nvGraphicFramePr>
            <p:xfrm>
              <a:off x="3999977" y="4517494"/>
              <a:ext cx="687387" cy="182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13" name="Equation" r:id="rId18" imgW="571500" imgH="152400" progId="Equation.DSMT4">
                      <p:embed/>
                    </p:oleObj>
                  </mc:Choice>
                  <mc:Fallback>
                    <p:oleObj name="Equation" r:id="rId18" imgW="5715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999977" y="4517494"/>
                            <a:ext cx="687387" cy="1825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8" name="Group 37"/>
              <p:cNvGrpSpPr/>
              <p:nvPr/>
            </p:nvGrpSpPr>
            <p:grpSpPr>
              <a:xfrm>
                <a:off x="1992843" y="3087634"/>
                <a:ext cx="1184940" cy="1792872"/>
                <a:chOff x="1992843" y="3087634"/>
                <a:chExt cx="1184940" cy="1792872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1992843" y="3087634"/>
                  <a:ext cx="1184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40" name="Object 3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5651754"/>
                    </p:ext>
                  </p:extLst>
                </p:nvPr>
              </p:nvGraphicFramePr>
              <p:xfrm>
                <a:off x="1992843" y="4523318"/>
                <a:ext cx="1057275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114" name="Equation" r:id="rId19" imgW="673100" imgH="228600" progId="Equation.DSMT4">
                        <p:embed/>
                      </p:oleObj>
                    </mc:Choice>
                    <mc:Fallback>
                      <p:oleObj name="Equation" r:id="rId19" imgW="673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992843" y="4523318"/>
                              <a:ext cx="1057275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50" name="TextBox 49"/>
            <p:cNvSpPr txBox="1"/>
            <p:nvPr/>
          </p:nvSpPr>
          <p:spPr>
            <a:xfrm rot="16200000">
              <a:off x="4415984" y="2609488"/>
              <a:ext cx="57870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τ</a:t>
              </a:r>
              <a:r>
                <a:rPr lang="en-US" dirty="0" smtClean="0">
                  <a:latin typeface="Times New Roman"/>
                  <a:cs typeface="Times New Roman"/>
                </a:rPr>
                <a:t> (s)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1838238"/>
              </p:ext>
            </p:extLst>
          </p:nvPr>
        </p:nvGraphicFramePr>
        <p:xfrm>
          <a:off x="5368925" y="1714500"/>
          <a:ext cx="1017588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15" name="Equation" r:id="rId20" imgW="647700" imgH="228600" progId="Equation.DSMT4">
                  <p:embed/>
                </p:oleObj>
              </mc:Choice>
              <mc:Fallback>
                <p:oleObj name="Equation" r:id="rId20" imgW="6477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368925" y="1714500"/>
                        <a:ext cx="1017588" cy="3571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5452538" y="5279132"/>
            <a:ext cx="33850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HAWC individual dwarf galaxy limits plus combined stacked analysis (purple line) assuming WIMP decays to </a:t>
            </a:r>
            <a:r>
              <a:rPr lang="en-US" sz="1600" dirty="0" err="1" smtClean="0"/>
              <a:t>τ+τ</a:t>
            </a:r>
            <a:r>
              <a:rPr lang="en-US" sz="1600" dirty="0" smtClean="0"/>
              <a:t>− 100% of the time 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49855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2"/>
    </mc:Choice>
    <mc:Fallback>
      <p:transition xmlns:p14="http://schemas.microsoft.com/office/powerpoint/2010/main" spd="slow" advTm="53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M_decay_ttb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290" y="1358438"/>
            <a:ext cx="4573709" cy="3614807"/>
          </a:xfrm>
          <a:prstGeom prst="rect">
            <a:avLst/>
          </a:prstGeom>
        </p:spPr>
      </p:pic>
      <p:pic>
        <p:nvPicPr>
          <p:cNvPr id="2" name="Picture 1" descr="DM_decay_bbba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1358439"/>
            <a:ext cx="4573709" cy="3614807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67736"/>
            <a:ext cx="628273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Decay Lifetime Limits from 14 Dwarf Galaxies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27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885968" y="5279132"/>
            <a:ext cx="33850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HAWC individual dwarf galaxy limits plus combined stacked analysis (purple line) assuming WIMP decays to b </a:t>
            </a:r>
            <a:r>
              <a:rPr lang="en-US" sz="1600" dirty="0" err="1" smtClean="0"/>
              <a:t>bbar</a:t>
            </a:r>
            <a:r>
              <a:rPr lang="en-US" sz="1600" dirty="0" smtClean="0"/>
              <a:t> 100% of the time   </a:t>
            </a:r>
            <a:endParaRPr lang="en-US" sz="1600" dirty="0"/>
          </a:p>
        </p:txBody>
      </p:sp>
      <p:grpSp>
        <p:nvGrpSpPr>
          <p:cNvPr id="8" name="Group 7"/>
          <p:cNvGrpSpPr/>
          <p:nvPr/>
        </p:nvGrpSpPr>
        <p:grpSpPr>
          <a:xfrm>
            <a:off x="4236" y="1792288"/>
            <a:ext cx="4573057" cy="3274485"/>
            <a:chOff x="4236" y="1665288"/>
            <a:chExt cx="4573057" cy="3274485"/>
          </a:xfrm>
        </p:grpSpPr>
        <p:grpSp>
          <p:nvGrpSpPr>
            <p:cNvPr id="34" name="Group 33"/>
            <p:cNvGrpSpPr/>
            <p:nvPr/>
          </p:nvGrpSpPr>
          <p:grpSpPr>
            <a:xfrm>
              <a:off x="468310" y="1665288"/>
              <a:ext cx="4108983" cy="3274485"/>
              <a:chOff x="569914" y="1648354"/>
              <a:chExt cx="4108983" cy="3274485"/>
            </a:xfrm>
          </p:grpSpPr>
          <p:graphicFrame>
            <p:nvGraphicFramePr>
              <p:cNvPr id="23" name="Objec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5759025"/>
                  </p:ext>
                </p:extLst>
              </p:nvPr>
            </p:nvGraphicFramePr>
            <p:xfrm>
              <a:off x="569914" y="4592110"/>
              <a:ext cx="488420" cy="182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116" name="Equation" r:id="rId9" imgW="406400" imgH="152400" progId="Equation.DSMT4">
                      <p:embed/>
                    </p:oleObj>
                  </mc:Choice>
                  <mc:Fallback>
                    <p:oleObj name="Equation" r:id="rId9" imgW="4064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69914" y="4592110"/>
                            <a:ext cx="488420" cy="1822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04697863"/>
                  </p:ext>
                </p:extLst>
              </p:nvPr>
            </p:nvGraphicFramePr>
            <p:xfrm>
              <a:off x="3991510" y="4580994"/>
              <a:ext cx="687387" cy="182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117" name="Equation" r:id="rId11" imgW="571500" imgH="152400" progId="Equation.DSMT4">
                      <p:embed/>
                    </p:oleObj>
                  </mc:Choice>
                  <mc:Fallback>
                    <p:oleObj name="Equation" r:id="rId11" imgW="5715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991510" y="4580994"/>
                            <a:ext cx="687387" cy="1825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7" name="Group 26"/>
              <p:cNvGrpSpPr/>
              <p:nvPr/>
            </p:nvGrpSpPr>
            <p:grpSpPr>
              <a:xfrm>
                <a:off x="1276354" y="1648354"/>
                <a:ext cx="3034907" cy="3274485"/>
                <a:chOff x="1276354" y="1648354"/>
                <a:chExt cx="3034907" cy="3274485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1276354" y="1648354"/>
                  <a:ext cx="3034907" cy="1777442"/>
                  <a:chOff x="1276354" y="1648354"/>
                  <a:chExt cx="3034907" cy="1777442"/>
                </a:xfrm>
              </p:grpSpPr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3126321" y="3056464"/>
                    <a:ext cx="118494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EXCLUDED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graphicFrame>
                <p:nvGraphicFramePr>
                  <p:cNvPr id="20" name="Object 19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895818217"/>
                      </p:ext>
                    </p:extLst>
                  </p:nvPr>
                </p:nvGraphicFramePr>
                <p:xfrm>
                  <a:off x="1276354" y="1648354"/>
                  <a:ext cx="836613" cy="357187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31118" name="Equation" r:id="rId13" imgW="533400" imgH="228600" progId="Equation.DSMT4">
                          <p:embed/>
                        </p:oleObj>
                      </mc:Choice>
                      <mc:Fallback>
                        <p:oleObj name="Equation" r:id="rId13" imgW="533400" imgH="228600" progId="Equation.DSMT4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4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276354" y="1648354"/>
                                <a:ext cx="836613" cy="357187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 w="19050" cmpd="sng">
                                <a:solidFill>
                                  <a:srgbClr val="FFFFFF"/>
                                </a:solidFill>
                              </a:ln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aphicFrame>
              <p:nvGraphicFramePr>
                <p:cNvPr id="22" name="Object 2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223950695"/>
                    </p:ext>
                  </p:extLst>
                </p:nvPr>
              </p:nvGraphicFramePr>
              <p:xfrm>
                <a:off x="2111381" y="4565651"/>
                <a:ext cx="1057275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119" name="Equation" r:id="rId15" imgW="673100" imgH="228600" progId="Equation.DSMT4">
                        <p:embed/>
                      </p:oleObj>
                    </mc:Choice>
                    <mc:Fallback>
                      <p:oleObj name="Equation" r:id="rId15" imgW="673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111381" y="4565651"/>
                              <a:ext cx="1057275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6" name="TextBox 5"/>
            <p:cNvSpPr txBox="1"/>
            <p:nvPr/>
          </p:nvSpPr>
          <p:spPr>
            <a:xfrm rot="16200000">
              <a:off x="-100450" y="2770194"/>
              <a:ext cx="57870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τ</a:t>
              </a:r>
              <a:r>
                <a:rPr lang="en-US" dirty="0" smtClean="0">
                  <a:latin typeface="Times New Roman"/>
                  <a:cs typeface="Times New Roman"/>
                </a:rPr>
                <a:t> (s)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20670" y="2708002"/>
            <a:ext cx="4560898" cy="2373055"/>
            <a:chOff x="4520670" y="2504802"/>
            <a:chExt cx="4560898" cy="2373055"/>
          </a:xfrm>
        </p:grpSpPr>
        <p:grpSp>
          <p:nvGrpSpPr>
            <p:cNvPr id="35" name="Group 34"/>
            <p:cNvGrpSpPr/>
            <p:nvPr/>
          </p:nvGrpSpPr>
          <p:grpSpPr>
            <a:xfrm>
              <a:off x="4964118" y="3084985"/>
              <a:ext cx="4117450" cy="1792872"/>
              <a:chOff x="569914" y="3087634"/>
              <a:chExt cx="4117450" cy="1792872"/>
            </a:xfrm>
          </p:grpSpPr>
          <p:graphicFrame>
            <p:nvGraphicFramePr>
              <p:cNvPr id="36" name="Object 3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60798106"/>
                  </p:ext>
                </p:extLst>
              </p:nvPr>
            </p:nvGraphicFramePr>
            <p:xfrm>
              <a:off x="569914" y="4515910"/>
              <a:ext cx="488420" cy="182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120" name="Equation" r:id="rId17" imgW="406400" imgH="152400" progId="Equation.DSMT4">
                      <p:embed/>
                    </p:oleObj>
                  </mc:Choice>
                  <mc:Fallback>
                    <p:oleObj name="Equation" r:id="rId17" imgW="4064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69914" y="4515910"/>
                            <a:ext cx="488420" cy="1822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7" name="Object 3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25457118"/>
                  </p:ext>
                </p:extLst>
              </p:nvPr>
            </p:nvGraphicFramePr>
            <p:xfrm>
              <a:off x="3999977" y="4517494"/>
              <a:ext cx="687387" cy="182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121" name="Equation" r:id="rId18" imgW="571500" imgH="152400" progId="Equation.DSMT4">
                      <p:embed/>
                    </p:oleObj>
                  </mc:Choice>
                  <mc:Fallback>
                    <p:oleObj name="Equation" r:id="rId18" imgW="5715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999977" y="4517494"/>
                            <a:ext cx="687387" cy="1825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8" name="Group 37"/>
              <p:cNvGrpSpPr/>
              <p:nvPr/>
            </p:nvGrpSpPr>
            <p:grpSpPr>
              <a:xfrm>
                <a:off x="1992843" y="3087634"/>
                <a:ext cx="2454940" cy="1792872"/>
                <a:chOff x="1992843" y="3087634"/>
                <a:chExt cx="2454940" cy="1792872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3262843" y="3087634"/>
                  <a:ext cx="1184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40" name="Object 3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32715749"/>
                    </p:ext>
                  </p:extLst>
                </p:nvPr>
              </p:nvGraphicFramePr>
              <p:xfrm>
                <a:off x="1992843" y="4523318"/>
                <a:ext cx="1057275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122" name="Equation" r:id="rId19" imgW="673100" imgH="228600" progId="Equation.DSMT4">
                        <p:embed/>
                      </p:oleObj>
                    </mc:Choice>
                    <mc:Fallback>
                      <p:oleObj name="Equation" r:id="rId19" imgW="673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992843" y="4523318"/>
                              <a:ext cx="1057275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50" name="TextBox 49"/>
            <p:cNvSpPr txBox="1"/>
            <p:nvPr/>
          </p:nvSpPr>
          <p:spPr>
            <a:xfrm rot="16200000">
              <a:off x="4415984" y="2609488"/>
              <a:ext cx="57870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τ</a:t>
              </a:r>
              <a:r>
                <a:rPr lang="en-US" dirty="0" smtClean="0">
                  <a:latin typeface="Times New Roman"/>
                  <a:cs typeface="Times New Roman"/>
                </a:rPr>
                <a:t> (s)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8168169"/>
              </p:ext>
            </p:extLst>
          </p:nvPr>
        </p:nvGraphicFramePr>
        <p:xfrm>
          <a:off x="5487988" y="1724025"/>
          <a:ext cx="777875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3" name="Equation" r:id="rId20" imgW="495300" imgH="215900" progId="Equation.DSMT4">
                  <p:embed/>
                </p:oleObj>
              </mc:Choice>
              <mc:Fallback>
                <p:oleObj name="Equation" r:id="rId20" imgW="4953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487988" y="1724025"/>
                        <a:ext cx="777875" cy="3381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5452538" y="5279132"/>
            <a:ext cx="33850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HAWC individual dwarf galaxy limits plus combined stacked analysis (purple line) assuming WIMP decays to </a:t>
            </a:r>
            <a:r>
              <a:rPr lang="en-US" sz="1600" dirty="0" err="1" smtClean="0"/>
              <a:t>τ+τ</a:t>
            </a:r>
            <a:r>
              <a:rPr lang="en-US" sz="1600" dirty="0" smtClean="0"/>
              <a:t>− 100% of the time 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15858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6"/>
    </mc:Choice>
    <mc:Fallback>
      <p:transition xmlns:p14="http://schemas.microsoft.com/office/powerpoint/2010/main" spd="slow" advTm="49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0"/>
            <a:ext cx="6215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J and D Factors for M31 and Virgo analyzes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28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2" name="Picture 11" descr="helmet_green_PMS_567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4" name="Picture 13" descr="MSU-Wordmark-PMS-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pic>
        <p:nvPicPr>
          <p:cNvPr id="16" name="Picture 15" descr="Tolga_JDFactor_M31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8346"/>
            <a:ext cx="9144000" cy="541584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977472" y="5427130"/>
            <a:ext cx="99906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1 − 200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943601" y="5774151"/>
            <a:ext cx="104986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200 − 400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44696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859"/>
    </mc:Choice>
    <mc:Fallback>
      <p:transition xmlns:p14="http://schemas.microsoft.com/office/powerpoint/2010/main" spd="slow" advTm="3585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rosssection_ttbar_extended_preliminary_new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910" y="1217274"/>
            <a:ext cx="4538089" cy="3528936"/>
          </a:xfrm>
          <a:prstGeom prst="rect">
            <a:avLst/>
          </a:prstGeom>
        </p:spPr>
      </p:pic>
      <p:pic>
        <p:nvPicPr>
          <p:cNvPr id="2" name="Picture 1" descr="crosssection_bbbar_extended_preliminary_new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9" y="1216025"/>
            <a:ext cx="4572891" cy="3556000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549400" y="67735"/>
            <a:ext cx="6717776" cy="1210731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Annihilation Cross-Section Limits from M31 and Virgo</a:t>
            </a:r>
            <a:endParaRPr lang="en-US" sz="3600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29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375174" y="5050534"/>
            <a:ext cx="8311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HAWC’s limits for M31, the Virgo cluster and combined dwarf galaxies assuming WIMP decays to b </a:t>
            </a:r>
            <a:r>
              <a:rPr lang="en-US" sz="1600" dirty="0" err="1"/>
              <a:t>b</a:t>
            </a:r>
            <a:r>
              <a:rPr lang="en-US" sz="1600" dirty="0" err="1" smtClean="0"/>
              <a:t>bar</a:t>
            </a:r>
            <a:r>
              <a:rPr lang="en-US" sz="1600" dirty="0" smtClean="0"/>
              <a:t> (left plot) or t </a:t>
            </a:r>
            <a:r>
              <a:rPr lang="en-US" sz="1600" dirty="0" err="1" smtClean="0"/>
              <a:t>tbar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(right plot) 100% of the time compared to other experiments.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shaded bands represent the 1-year expected sensitivity reach using a range of boost factors (B = 1-200 for M31 and B = 200-400 for Virgo) from the effect of substructure (see references 1-7 listed at end of talk) in the extended sources M31 and Virgo.  </a:t>
            </a:r>
            <a:endParaRPr lang="en-US" sz="16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-12201" y="1392759"/>
            <a:ext cx="4718429" cy="3468166"/>
            <a:chOff x="4734" y="1290523"/>
            <a:chExt cx="4640295" cy="3554847"/>
          </a:xfrm>
        </p:grpSpPr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6428716"/>
                </p:ext>
              </p:extLst>
            </p:nvPr>
          </p:nvGraphicFramePr>
          <p:xfrm>
            <a:off x="400574" y="4566712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100" name="Equation" r:id="rId9" imgW="406400" imgH="152400" progId="Equation.DSMT4">
                    <p:embed/>
                  </p:oleObj>
                </mc:Choice>
                <mc:Fallback>
                  <p:oleObj name="Equation" r:id="rId9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00574" y="4566712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94934705"/>
                </p:ext>
              </p:extLst>
            </p:nvPr>
          </p:nvGraphicFramePr>
          <p:xfrm>
            <a:off x="3957642" y="4568296"/>
            <a:ext cx="687387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101" name="Equation" r:id="rId11" imgW="571500" imgH="152400" progId="Equation.DSMT4">
                    <p:embed/>
                  </p:oleObj>
                </mc:Choice>
                <mc:Fallback>
                  <p:oleObj name="Equation" r:id="rId11" imgW="5715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957642" y="4568296"/>
                          <a:ext cx="687387" cy="1825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Group 26"/>
            <p:cNvGrpSpPr/>
            <p:nvPr/>
          </p:nvGrpSpPr>
          <p:grpSpPr>
            <a:xfrm>
              <a:off x="4734" y="1290523"/>
              <a:ext cx="4399897" cy="3554847"/>
              <a:chOff x="4734" y="1290523"/>
              <a:chExt cx="4399897" cy="355484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886453" y="1290523"/>
                <a:ext cx="3518178" cy="1802372"/>
                <a:chOff x="886453" y="1290523"/>
                <a:chExt cx="3518178" cy="1802372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3219691" y="1290523"/>
                  <a:ext cx="1184940" cy="3693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20" name="Object 1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48464273"/>
                    </p:ext>
                  </p:extLst>
                </p:nvPr>
              </p:nvGraphicFramePr>
              <p:xfrm>
                <a:off x="886453" y="2817902"/>
                <a:ext cx="744699" cy="27499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102" name="Equation" r:id="rId13" imgW="622300" imgH="228600" progId="Equation.DSMT4">
                        <p:embed/>
                      </p:oleObj>
                    </mc:Choice>
                    <mc:Fallback>
                      <p:oleObj name="Equation" r:id="rId13" imgW="6223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886453" y="2817902"/>
                              <a:ext cx="744699" cy="274993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22" name="Objec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2645586"/>
                  </p:ext>
                </p:extLst>
              </p:nvPr>
            </p:nvGraphicFramePr>
            <p:xfrm>
              <a:off x="1992843" y="4488183"/>
              <a:ext cx="1057275" cy="3571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103" name="Equation" r:id="rId15" imgW="673100" imgH="228600" progId="Equation.DSMT4">
                      <p:embed/>
                    </p:oleObj>
                  </mc:Choice>
                  <mc:Fallback>
                    <p:oleObj name="Equation" r:id="rId15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1992843" y="4488183"/>
                            <a:ext cx="1057275" cy="35718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6" name="Picture 25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385410" y="2658872"/>
                <a:ext cx="1109472" cy="329184"/>
              </a:xfrm>
              <a:prstGeom prst="rect">
                <a:avLst/>
              </a:prstGeom>
            </p:spPr>
          </p:pic>
        </p:grpSp>
      </p:grpSp>
      <p:grpSp>
        <p:nvGrpSpPr>
          <p:cNvPr id="35" name="Group 34"/>
          <p:cNvGrpSpPr/>
          <p:nvPr/>
        </p:nvGrpSpPr>
        <p:grpSpPr>
          <a:xfrm>
            <a:off x="4524528" y="1433538"/>
            <a:ext cx="4542926" cy="3455171"/>
            <a:chOff x="186772" y="1294100"/>
            <a:chExt cx="4542926" cy="3455171"/>
          </a:xfrm>
        </p:grpSpPr>
        <p:graphicFrame>
          <p:nvGraphicFramePr>
            <p:cNvPr id="36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99109731"/>
                </p:ext>
              </p:extLst>
            </p:nvPr>
          </p:nvGraphicFramePr>
          <p:xfrm>
            <a:off x="569914" y="4414310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104" name="Equation" r:id="rId18" imgW="406400" imgH="152400" progId="Equation.DSMT4">
                    <p:embed/>
                  </p:oleObj>
                </mc:Choice>
                <mc:Fallback>
                  <p:oleObj name="Equation" r:id="rId18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69914" y="4414310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11548843"/>
                </p:ext>
              </p:extLst>
            </p:nvPr>
          </p:nvGraphicFramePr>
          <p:xfrm>
            <a:off x="4042311" y="4403194"/>
            <a:ext cx="687387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105" name="Equation" r:id="rId19" imgW="571500" imgH="152400" progId="Equation.DSMT4">
                    <p:embed/>
                  </p:oleObj>
                </mc:Choice>
                <mc:Fallback>
                  <p:oleObj name="Equation" r:id="rId19" imgW="5715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042311" y="4403194"/>
                          <a:ext cx="687387" cy="1825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8" name="Group 37"/>
            <p:cNvGrpSpPr/>
            <p:nvPr/>
          </p:nvGrpSpPr>
          <p:grpSpPr>
            <a:xfrm>
              <a:off x="186772" y="1294100"/>
              <a:ext cx="4422609" cy="3455171"/>
              <a:chOff x="186772" y="1294100"/>
              <a:chExt cx="4422609" cy="3455171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424441" y="1294100"/>
                <a:ext cx="1184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EXCLUDED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40" name="Objec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7907921"/>
                  </p:ext>
                </p:extLst>
              </p:nvPr>
            </p:nvGraphicFramePr>
            <p:xfrm>
              <a:off x="2157943" y="4392083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106" name="Equation" r:id="rId20" imgW="673100" imgH="228600" progId="Equation.DSMT4">
                      <p:embed/>
                    </p:oleObj>
                  </mc:Choice>
                  <mc:Fallback>
                    <p:oleObj name="Equation" r:id="rId20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2157943" y="4392083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41" name="Picture 40" descr="CrossSectionLabel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203372" y="2578439"/>
                <a:ext cx="1109472" cy="329184"/>
              </a:xfrm>
              <a:prstGeom prst="rect">
                <a:avLst/>
              </a:prstGeom>
            </p:spPr>
          </p:pic>
        </p:grpSp>
      </p:grp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334367"/>
              </p:ext>
            </p:extLst>
          </p:nvPr>
        </p:nvGraphicFramePr>
        <p:xfrm>
          <a:off x="5609874" y="2879719"/>
          <a:ext cx="682625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7" name="Equation" r:id="rId21" imgW="571500" imgH="215900" progId="Equation.DSMT4">
                  <p:embed/>
                </p:oleObj>
              </mc:Choice>
              <mc:Fallback>
                <p:oleObj name="Equation" r:id="rId21" imgW="5715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609874" y="2879719"/>
                        <a:ext cx="682625" cy="2587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5352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25"/>
    </mc:Choice>
    <mc:Fallback>
      <p:transition xmlns:p14="http://schemas.microsoft.com/office/powerpoint/2010/main" spd="slow" advTm="62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rcRect t="13327" b="13327"/>
          <a:stretch>
            <a:fillRect/>
          </a:stretch>
        </p:blipFill>
        <p:spPr>
          <a:xfrm>
            <a:off x="-1897063" y="0"/>
            <a:ext cx="12469813" cy="6858000"/>
          </a:xfrm>
          <a:noFill/>
          <a:ln>
            <a:solidFill>
              <a:srgbClr val="0000FF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 rot="1372041">
            <a:off x="2384045" y="4107221"/>
            <a:ext cx="2384678" cy="1115008"/>
          </a:xfrm>
          <a:prstGeom prst="triangle">
            <a:avLst>
              <a:gd name="adj" fmla="val 98199"/>
            </a:avLst>
          </a:prstGeom>
          <a:noFill/>
          <a:ln w="571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78200" y="4690199"/>
            <a:ext cx="1054768" cy="338554"/>
          </a:xfrm>
          <a:prstGeom prst="rect">
            <a:avLst/>
          </a:prstGeom>
          <a:solidFill>
            <a:srgbClr val="FFFFFF">
              <a:alpha val="58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HAWC-30</a:t>
            </a:r>
            <a:endParaRPr lang="en-US" sz="1600" b="1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070100" y="4432300"/>
            <a:ext cx="3746500" cy="232499"/>
          </a:xfrm>
          <a:prstGeom prst="line">
            <a:avLst/>
          </a:prstGeom>
          <a:ln w="571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2070100" y="4432300"/>
            <a:ext cx="5524500" cy="1320801"/>
            <a:chOff x="2070100" y="4432300"/>
            <a:chExt cx="5524500" cy="1320801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2070100" y="4664799"/>
              <a:ext cx="2413668" cy="1088301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4483768" y="5028753"/>
              <a:ext cx="3098132" cy="724348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816600" y="4432300"/>
              <a:ext cx="1625600" cy="232499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442200" y="4664799"/>
              <a:ext cx="152400" cy="363954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5194300" y="4859476"/>
            <a:ext cx="1149684" cy="338554"/>
          </a:xfrm>
          <a:prstGeom prst="rect">
            <a:avLst/>
          </a:prstGeom>
          <a:solidFill>
            <a:srgbClr val="FFFFFF">
              <a:alpha val="58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FF"/>
                </a:solidFill>
              </a:rPr>
              <a:t>HAWC-111</a:t>
            </a:r>
            <a:endParaRPr lang="en-US" sz="1600" b="1" dirty="0">
              <a:solidFill>
                <a:srgbClr val="0000FF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1403350" y="4445001"/>
            <a:ext cx="3029618" cy="1409699"/>
          </a:xfrm>
          <a:prstGeom prst="line">
            <a:avLst/>
          </a:prstGeom>
          <a:ln w="571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1403350" y="4106447"/>
            <a:ext cx="6633988" cy="1748254"/>
            <a:chOff x="1403350" y="4106447"/>
            <a:chExt cx="6633988" cy="1748254"/>
          </a:xfrm>
        </p:grpSpPr>
        <p:cxnSp>
          <p:nvCxnSpPr>
            <p:cNvPr id="34" name="Straight Connector 33"/>
            <p:cNvCxnSpPr/>
            <p:nvPr/>
          </p:nvCxnSpPr>
          <p:spPr>
            <a:xfrm flipV="1">
              <a:off x="1403350" y="4106447"/>
              <a:ext cx="3080418" cy="338554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483768" y="4106447"/>
              <a:ext cx="3553570" cy="452853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7594600" y="4559300"/>
              <a:ext cx="442738" cy="621853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4432968" y="5181153"/>
              <a:ext cx="3161632" cy="673548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5816600" y="3877847"/>
            <a:ext cx="1168400" cy="338554"/>
          </a:xfrm>
          <a:prstGeom prst="rect">
            <a:avLst/>
          </a:prstGeom>
          <a:solidFill>
            <a:srgbClr val="FFFFFF">
              <a:alpha val="58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HAWC-250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80805" y="1904325"/>
            <a:ext cx="3238687" cy="193899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Began Operation of: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HAWC-30: Aug. 2012</a:t>
            </a:r>
          </a:p>
          <a:p>
            <a:r>
              <a:rPr lang="en-US" sz="2400" b="1" dirty="0" smtClean="0"/>
              <a:t>  </a:t>
            </a:r>
            <a:r>
              <a:rPr lang="en-US" sz="2400" b="1" dirty="0" smtClean="0">
                <a:solidFill>
                  <a:srgbClr val="0000FF"/>
                </a:solidFill>
              </a:rPr>
              <a:t> HAWC-111: Aug. 2013</a:t>
            </a:r>
          </a:p>
          <a:p>
            <a:r>
              <a:rPr lang="en-US" sz="2400" b="1" dirty="0" smtClean="0"/>
              <a:t>   </a:t>
            </a:r>
            <a:r>
              <a:rPr lang="en-US" sz="2400" b="1" dirty="0" smtClean="0">
                <a:solidFill>
                  <a:srgbClr val="FF0000"/>
                </a:solidFill>
              </a:rPr>
              <a:t>HAWC-250: Nov. 2014</a:t>
            </a:r>
          </a:p>
          <a:p>
            <a:r>
              <a:rPr lang="en-US" sz="2400" b="1" dirty="0" smtClean="0"/>
              <a:t>   </a:t>
            </a:r>
            <a:r>
              <a:rPr lang="en-US" sz="2400" b="1" dirty="0" smtClean="0">
                <a:solidFill>
                  <a:srgbClr val="167D03"/>
                </a:solidFill>
              </a:rPr>
              <a:t>HAWC-300: Mar. 2015</a:t>
            </a:r>
            <a:endParaRPr lang="en-US" sz="2400" b="1" dirty="0">
              <a:solidFill>
                <a:srgbClr val="167D03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44058" y="370748"/>
            <a:ext cx="1940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LMT </a:t>
            </a:r>
            <a:r>
              <a:rPr lang="en-US" sz="1600" dirty="0">
                <a:solidFill>
                  <a:schemeClr val="bg1"/>
                </a:solidFill>
              </a:rPr>
              <a:t>R</a:t>
            </a:r>
            <a:r>
              <a:rPr lang="en-US" sz="1600" dirty="0" smtClean="0">
                <a:solidFill>
                  <a:schemeClr val="bg1"/>
                </a:solidFill>
              </a:rPr>
              <a:t>adio Telescope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68" name="Straight Arrow Connector 67"/>
          <p:cNvCxnSpPr>
            <a:stCxn id="66" idx="1"/>
          </p:cNvCxnSpPr>
          <p:nvPr/>
        </p:nvCxnSpPr>
        <p:spPr>
          <a:xfrm flipH="1">
            <a:off x="4699000" y="540025"/>
            <a:ext cx="345058" cy="20005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80805" y="6196568"/>
            <a:ext cx="3629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Inauguration Day, March 20</a:t>
            </a:r>
            <a:r>
              <a:rPr lang="en-US" baseline="30000" dirty="0" smtClean="0">
                <a:solidFill>
                  <a:srgbClr val="FFFFFF"/>
                </a:solidFill>
              </a:rPr>
              <a:t>th</a:t>
            </a:r>
            <a:r>
              <a:rPr lang="en-US" dirty="0" smtClean="0">
                <a:solidFill>
                  <a:srgbClr val="FFFFFF"/>
                </a:solidFill>
              </a:rPr>
              <a:t>, 2015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816600" y="5684770"/>
            <a:ext cx="2915353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bg1">
                    <a:lumMod val="95000"/>
                  </a:schemeClr>
                </a:solidFill>
                <a:sym typeface="Arial" charset="0"/>
              </a:rPr>
              <a:t>300 water </a:t>
            </a:r>
            <a:r>
              <a:rPr lang="en-US" sz="2600" dirty="0">
                <a:solidFill>
                  <a:schemeClr val="bg1">
                    <a:lumMod val="95000"/>
                  </a:schemeClr>
                </a:solidFill>
                <a:sym typeface="Arial" charset="0"/>
              </a:rPr>
              <a:t>tanks </a:t>
            </a:r>
            <a:r>
              <a:rPr lang="en-US" sz="2600" dirty="0" smtClean="0">
                <a:solidFill>
                  <a:schemeClr val="bg1">
                    <a:lumMod val="95000"/>
                  </a:schemeClr>
                </a:solidFill>
              </a:rPr>
              <a:t>covering 22,000 m</a:t>
            </a:r>
            <a:r>
              <a:rPr lang="en-US" sz="2600" baseline="30000" dirty="0" smtClean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83369" y="2172731"/>
            <a:ext cx="5142098" cy="1292662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bg1">
                    <a:lumMod val="95000"/>
                  </a:schemeClr>
                </a:solidFill>
              </a:rPr>
              <a:t>Current results using: 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>
                <a:solidFill>
                  <a:schemeClr val="bg1">
                    <a:lumMod val="95000"/>
                  </a:schemeClr>
                </a:solidFill>
              </a:rPr>
              <a:t>1 year of data with full detector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>
                <a:solidFill>
                  <a:schemeClr val="bg1">
                    <a:lumMod val="95000"/>
                  </a:schemeClr>
                </a:solidFill>
              </a:rPr>
              <a:t>Pass 4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3338027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62"/>
    </mc:Choice>
    <mc:Fallback>
      <p:transition xmlns:p14="http://schemas.microsoft.com/office/powerpoint/2010/main" spd="slow" advTm="1066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549400" y="67735"/>
            <a:ext cx="6717776" cy="1210731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Annihilation Cross-Section Limits from M31 and Virgo</a:t>
            </a:r>
            <a:endParaRPr lang="en-US" sz="3600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30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591073" y="5114034"/>
            <a:ext cx="82100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HAWC’s limits for M31, the Virgo cluster and combined dwarf galaxies assuming WIMP decays to </a:t>
            </a:r>
            <a:r>
              <a:rPr lang="en-US" sz="1600" dirty="0" err="1" smtClean="0"/>
              <a:t>μ+μ</a:t>
            </a:r>
            <a:r>
              <a:rPr lang="en-US" sz="1600" dirty="0" smtClean="0"/>
              <a:t>− 100% of the time compared to other experiments.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shaded bands represent the 1-year expected sensitivity reach using a range of boost factors (B = 1-200 for M31 and B = 200-400 for Virgo) from the effect of substructure (see references 1-7 listed at end of talk) in the extended sources M31 and Virgo.  </a:t>
            </a:r>
            <a:endParaRPr lang="en-US" sz="1600" dirty="0"/>
          </a:p>
        </p:txBody>
      </p:sp>
      <p:pic>
        <p:nvPicPr>
          <p:cNvPr id="3" name="Picture 2" descr="crosssection_mumu_extended_preliminary_new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288" y="1185335"/>
            <a:ext cx="4970511" cy="3865199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1758571" y="1397970"/>
            <a:ext cx="5061322" cy="3711834"/>
            <a:chOff x="4734" y="1105856"/>
            <a:chExt cx="4977518" cy="3804603"/>
          </a:xfrm>
        </p:grpSpPr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96118264"/>
                </p:ext>
              </p:extLst>
            </p:nvPr>
          </p:nvGraphicFramePr>
          <p:xfrm>
            <a:off x="400574" y="4566712"/>
            <a:ext cx="488420" cy="182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68" name="Equation" r:id="rId8" imgW="406400" imgH="152400" progId="Equation.DSMT4">
                    <p:embed/>
                  </p:oleObj>
                </mc:Choice>
                <mc:Fallback>
                  <p:oleObj name="Equation" r:id="rId8" imgW="4064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00574" y="4566712"/>
                          <a:ext cx="488420" cy="182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09686244"/>
                </p:ext>
              </p:extLst>
            </p:nvPr>
          </p:nvGraphicFramePr>
          <p:xfrm>
            <a:off x="4294865" y="4568296"/>
            <a:ext cx="687387" cy="18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69" name="Equation" r:id="rId10" imgW="571500" imgH="152400" progId="Equation.DSMT4">
                    <p:embed/>
                  </p:oleObj>
                </mc:Choice>
                <mc:Fallback>
                  <p:oleObj name="Equation" r:id="rId10" imgW="571500" imgH="152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4294865" y="4568296"/>
                          <a:ext cx="687387" cy="1825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 cmpd="sng">
                          <a:solidFill>
                            <a:srgbClr val="FFFF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Group 26"/>
            <p:cNvGrpSpPr/>
            <p:nvPr/>
          </p:nvGrpSpPr>
          <p:grpSpPr>
            <a:xfrm>
              <a:off x="4734" y="1105856"/>
              <a:ext cx="4545379" cy="3804603"/>
              <a:chOff x="4734" y="1105856"/>
              <a:chExt cx="4545379" cy="3804603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888993" y="1105856"/>
                <a:ext cx="3661120" cy="369333"/>
                <a:chOff x="888993" y="1105856"/>
                <a:chExt cx="3661120" cy="369333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3365173" y="1105856"/>
                  <a:ext cx="1184940" cy="3693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20" name="Object 1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8163733"/>
                    </p:ext>
                  </p:extLst>
                </p:nvPr>
              </p:nvGraphicFramePr>
              <p:xfrm>
                <a:off x="888993" y="1153026"/>
                <a:ext cx="911748" cy="27499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3970" name="Equation" r:id="rId12" imgW="762000" imgH="228600" progId="Equation.DSMT4">
                        <p:embed/>
                      </p:oleObj>
                    </mc:Choice>
                    <mc:Fallback>
                      <p:oleObj name="Equation" r:id="rId12" imgW="7620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3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888993" y="1153026"/>
                              <a:ext cx="911748" cy="27499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22" name="Objec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24731078"/>
                  </p:ext>
                </p:extLst>
              </p:nvPr>
            </p:nvGraphicFramePr>
            <p:xfrm>
              <a:off x="1992843" y="4553271"/>
              <a:ext cx="1057275" cy="357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971" name="Equation" r:id="rId14" imgW="673100" imgH="228600" progId="Equation.DSMT4">
                      <p:embed/>
                    </p:oleObj>
                  </mc:Choice>
                  <mc:Fallback>
                    <p:oleObj name="Equation" r:id="rId14" imgW="6731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1992843" y="4553271"/>
                            <a:ext cx="1057275" cy="35718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6" name="Picture 25" descr="CrossSectionLabel.png"/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385410" y="2658872"/>
                <a:ext cx="1109472" cy="32918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8207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1"/>
    </mc:Choice>
    <mc:Fallback>
      <p:transition xmlns:p14="http://schemas.microsoft.com/office/powerpoint/2010/main" spd="slow" advTm="35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lifetime_mumu_extended_preliminary_new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594" y="1383774"/>
            <a:ext cx="4550841" cy="3572974"/>
          </a:xfrm>
          <a:prstGeom prst="rect">
            <a:avLst/>
          </a:prstGeom>
        </p:spPr>
      </p:pic>
      <p:pic>
        <p:nvPicPr>
          <p:cNvPr id="7" name="Picture 6" descr="lifetime_ttbar_extended_preliminary_new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174"/>
            <a:ext cx="4512743" cy="3543062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67736"/>
            <a:ext cx="628273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Decay Lifetime Limits from M31 and Virgo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31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-97363" y="1619250"/>
            <a:ext cx="4661957" cy="3434825"/>
            <a:chOff x="-84664" y="1454148"/>
            <a:chExt cx="4661957" cy="3434825"/>
          </a:xfrm>
        </p:grpSpPr>
        <p:grpSp>
          <p:nvGrpSpPr>
            <p:cNvPr id="34" name="Group 33"/>
            <p:cNvGrpSpPr/>
            <p:nvPr/>
          </p:nvGrpSpPr>
          <p:grpSpPr>
            <a:xfrm>
              <a:off x="468310" y="1454148"/>
              <a:ext cx="4108983" cy="3434825"/>
              <a:chOff x="569914" y="1437214"/>
              <a:chExt cx="4108983" cy="3434825"/>
            </a:xfrm>
          </p:grpSpPr>
          <p:graphicFrame>
            <p:nvGraphicFramePr>
              <p:cNvPr id="23" name="Objec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1786260"/>
                  </p:ext>
                </p:extLst>
              </p:nvPr>
            </p:nvGraphicFramePr>
            <p:xfrm>
              <a:off x="569914" y="4515910"/>
              <a:ext cx="488420" cy="182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5140" name="Equation" r:id="rId9" imgW="406400" imgH="152400" progId="Equation.DSMT4">
                      <p:embed/>
                    </p:oleObj>
                  </mc:Choice>
                  <mc:Fallback>
                    <p:oleObj name="Equation" r:id="rId9" imgW="4064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69914" y="4515910"/>
                            <a:ext cx="488420" cy="1822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02380380"/>
                  </p:ext>
                </p:extLst>
              </p:nvPr>
            </p:nvGraphicFramePr>
            <p:xfrm>
              <a:off x="3991510" y="4517494"/>
              <a:ext cx="687387" cy="182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5141" name="Equation" r:id="rId11" imgW="571500" imgH="152400" progId="Equation.DSMT4">
                      <p:embed/>
                    </p:oleObj>
                  </mc:Choice>
                  <mc:Fallback>
                    <p:oleObj name="Equation" r:id="rId11" imgW="5715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991510" y="4517494"/>
                            <a:ext cx="687387" cy="1825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7" name="Group 26"/>
              <p:cNvGrpSpPr/>
              <p:nvPr/>
            </p:nvGrpSpPr>
            <p:grpSpPr>
              <a:xfrm>
                <a:off x="893766" y="1437214"/>
                <a:ext cx="3417495" cy="3434825"/>
                <a:chOff x="893766" y="1437214"/>
                <a:chExt cx="3417495" cy="3434825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893766" y="1437214"/>
                  <a:ext cx="3417495" cy="1848882"/>
                  <a:chOff x="893766" y="1437214"/>
                  <a:chExt cx="3417495" cy="1848882"/>
                </a:xfrm>
              </p:grpSpPr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3126321" y="2916764"/>
                    <a:ext cx="118494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EXCLUDED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graphicFrame>
                <p:nvGraphicFramePr>
                  <p:cNvPr id="20" name="Object 19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768609099"/>
                      </p:ext>
                    </p:extLst>
                  </p:nvPr>
                </p:nvGraphicFramePr>
                <p:xfrm>
                  <a:off x="893766" y="1437214"/>
                  <a:ext cx="777875" cy="33655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35142" name="Equation" r:id="rId13" imgW="495300" imgH="215900" progId="Equation.DSMT4">
                          <p:embed/>
                        </p:oleObj>
                      </mc:Choice>
                      <mc:Fallback>
                        <p:oleObj name="Equation" r:id="rId13" imgW="495300" imgH="215900" progId="Equation.DSMT4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4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893766" y="1437214"/>
                                <a:ext cx="777875" cy="33655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 w="19050" cmpd="sng">
                                <a:solidFill>
                                  <a:srgbClr val="FFFFFF"/>
                                </a:solidFill>
                              </a:ln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aphicFrame>
              <p:nvGraphicFramePr>
                <p:cNvPr id="22" name="Object 2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23916098"/>
                    </p:ext>
                  </p:extLst>
                </p:nvPr>
              </p:nvGraphicFramePr>
              <p:xfrm>
                <a:off x="2111381" y="4514851"/>
                <a:ext cx="1057275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5143" name="Equation" r:id="rId15" imgW="673100" imgH="228600" progId="Equation.DSMT4">
                        <p:embed/>
                      </p:oleObj>
                    </mc:Choice>
                    <mc:Fallback>
                      <p:oleObj name="Equation" r:id="rId15" imgW="673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111381" y="4514851"/>
                              <a:ext cx="1057275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6" name="TextBox 5"/>
            <p:cNvSpPr txBox="1"/>
            <p:nvPr/>
          </p:nvSpPr>
          <p:spPr>
            <a:xfrm rot="16200000">
              <a:off x="-189350" y="2706694"/>
              <a:ext cx="57870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τ</a:t>
              </a:r>
              <a:r>
                <a:rPr lang="en-US" dirty="0" smtClean="0">
                  <a:latin typeface="Times New Roman"/>
                  <a:cs typeface="Times New Roman"/>
                </a:rPr>
                <a:t> (s)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78339" y="2708002"/>
            <a:ext cx="4611696" cy="2360356"/>
            <a:chOff x="4478339" y="2593702"/>
            <a:chExt cx="4611696" cy="2360356"/>
          </a:xfrm>
        </p:grpSpPr>
        <p:grpSp>
          <p:nvGrpSpPr>
            <p:cNvPr id="35" name="Group 34"/>
            <p:cNvGrpSpPr/>
            <p:nvPr/>
          </p:nvGrpSpPr>
          <p:grpSpPr>
            <a:xfrm>
              <a:off x="4964118" y="2951119"/>
              <a:ext cx="4125917" cy="2002939"/>
              <a:chOff x="569914" y="2953768"/>
              <a:chExt cx="4125917" cy="2002939"/>
            </a:xfrm>
          </p:grpSpPr>
          <p:graphicFrame>
            <p:nvGraphicFramePr>
              <p:cNvPr id="36" name="Object 3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00567485"/>
                  </p:ext>
                </p:extLst>
              </p:nvPr>
            </p:nvGraphicFramePr>
            <p:xfrm>
              <a:off x="569914" y="4575179"/>
              <a:ext cx="488420" cy="182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5144" name="Equation" r:id="rId17" imgW="406400" imgH="152400" progId="Equation.DSMT4">
                      <p:embed/>
                    </p:oleObj>
                  </mc:Choice>
                  <mc:Fallback>
                    <p:oleObj name="Equation" r:id="rId17" imgW="4064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569914" y="4575179"/>
                            <a:ext cx="488420" cy="1822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7" name="Object 3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10256482"/>
                  </p:ext>
                </p:extLst>
              </p:nvPr>
            </p:nvGraphicFramePr>
            <p:xfrm>
              <a:off x="4008444" y="4602164"/>
              <a:ext cx="687387" cy="182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5145" name="Equation" r:id="rId18" imgW="571500" imgH="152400" progId="Equation.DSMT4">
                      <p:embed/>
                    </p:oleObj>
                  </mc:Choice>
                  <mc:Fallback>
                    <p:oleObj name="Equation" r:id="rId18" imgW="5715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4008444" y="4602164"/>
                            <a:ext cx="687387" cy="1825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8" name="Group 37"/>
              <p:cNvGrpSpPr/>
              <p:nvPr/>
            </p:nvGrpSpPr>
            <p:grpSpPr>
              <a:xfrm>
                <a:off x="2060579" y="2953768"/>
                <a:ext cx="2481589" cy="2002939"/>
                <a:chOff x="2060579" y="2953768"/>
                <a:chExt cx="2481589" cy="2002939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3357228" y="2953768"/>
                  <a:ext cx="1184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40" name="Object 3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323684670"/>
                    </p:ext>
                  </p:extLst>
                </p:nvPr>
              </p:nvGraphicFramePr>
              <p:xfrm>
                <a:off x="2060579" y="4599519"/>
                <a:ext cx="1057275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5146" name="Equation" r:id="rId19" imgW="673100" imgH="228600" progId="Equation.DSMT4">
                        <p:embed/>
                      </p:oleObj>
                    </mc:Choice>
                    <mc:Fallback>
                      <p:oleObj name="Equation" r:id="rId19" imgW="673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060579" y="4599519"/>
                              <a:ext cx="1057275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50" name="TextBox 49"/>
            <p:cNvSpPr txBox="1"/>
            <p:nvPr/>
          </p:nvSpPr>
          <p:spPr>
            <a:xfrm rot="16200000">
              <a:off x="4373653" y="2698388"/>
              <a:ext cx="57870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τ</a:t>
              </a:r>
              <a:r>
                <a:rPr lang="en-US" dirty="0" smtClean="0">
                  <a:latin typeface="Times New Roman"/>
                  <a:cs typeface="Times New Roman"/>
                </a:rPr>
                <a:t> (s)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054084"/>
              </p:ext>
            </p:extLst>
          </p:nvPr>
        </p:nvGraphicFramePr>
        <p:xfrm>
          <a:off x="5418138" y="1695450"/>
          <a:ext cx="1074737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7" name="Equation" r:id="rId20" imgW="685800" imgH="228600" progId="Equation.DSMT4">
                  <p:embed/>
                </p:oleObj>
              </mc:Choice>
              <mc:Fallback>
                <p:oleObj name="Equation" r:id="rId20" imgW="6858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418138" y="1695450"/>
                        <a:ext cx="1074737" cy="3571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681041" y="5206047"/>
            <a:ext cx="8340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HAWC’s lifetime limits for M31, the Virgo cluster and combined dwarf galaxies assuming WIMP decays to t </a:t>
            </a:r>
            <a:r>
              <a:rPr lang="en-US" dirty="0" err="1" smtClean="0"/>
              <a:t>tbar</a:t>
            </a:r>
            <a:r>
              <a:rPr lang="en-US" dirty="0" smtClean="0"/>
              <a:t> (left plot) or </a:t>
            </a:r>
            <a:r>
              <a:rPr lang="en-US" dirty="0" err="1" smtClean="0"/>
              <a:t>μ+μ</a:t>
            </a:r>
            <a:r>
              <a:rPr lang="en-US" dirty="0" smtClean="0"/>
              <a:t>- (right plot) 100% of the time compared to VERITAS and MAGIC</a:t>
            </a:r>
            <a:r>
              <a:rPr lang="en-US" dirty="0"/>
              <a:t>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4343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3"/>
    </mc:Choice>
    <mc:Fallback>
      <p:transition xmlns:p14="http://schemas.microsoft.com/office/powerpoint/2010/main" spd="slow" advTm="42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fetime_WW_extended_preliminary_new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081" y="1456899"/>
            <a:ext cx="5087343" cy="3994195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735202" y="67736"/>
            <a:ext cx="628273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DM Decay Lifetime Limits from M31 and Virgo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32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5" name="Picture 14" descr="helmet_green_PMS_567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7" name="Picture 16" descr="MSU-Wordmark-PMS-567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311814"/>
              </p:ext>
            </p:extLst>
          </p:nvPr>
        </p:nvGraphicFramePr>
        <p:xfrm>
          <a:off x="3048000" y="2759075"/>
          <a:ext cx="12160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00" name="Equation" r:id="rId8" imgW="774700" imgH="228600" progId="Equation.DSMT4">
                  <p:embed/>
                </p:oleObj>
              </mc:Choice>
              <mc:Fallback>
                <p:oleObj name="Equation" r:id="rId8" imgW="7747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048000" y="2759075"/>
                        <a:ext cx="1216025" cy="3571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681041" y="5545593"/>
            <a:ext cx="8340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HAWC’s lifetime limits for M31, the Virgo cluster and combined dwarf galaxies assuming WIMP decays to </a:t>
            </a:r>
            <a:r>
              <a:rPr lang="en-US" dirty="0"/>
              <a:t>W</a:t>
            </a:r>
            <a:r>
              <a:rPr lang="en-US" dirty="0" smtClean="0"/>
              <a:t>+</a:t>
            </a:r>
            <a:r>
              <a:rPr lang="en-US" dirty="0"/>
              <a:t>W</a:t>
            </a:r>
            <a:r>
              <a:rPr lang="en-US" dirty="0" smtClean="0"/>
              <a:t>- 100% of the time compared to VERITAS and MAGIC</a:t>
            </a:r>
            <a:r>
              <a:rPr lang="en-US" dirty="0"/>
              <a:t>.</a:t>
            </a:r>
          </a:p>
          <a:p>
            <a:endParaRPr lang="en-US" dirty="0" smtClean="0"/>
          </a:p>
        </p:txBody>
      </p:sp>
      <p:grpSp>
        <p:nvGrpSpPr>
          <p:cNvPr id="13" name="Group 12"/>
          <p:cNvGrpSpPr/>
          <p:nvPr/>
        </p:nvGrpSpPr>
        <p:grpSpPr>
          <a:xfrm>
            <a:off x="1811372" y="2834478"/>
            <a:ext cx="5166068" cy="2867824"/>
            <a:chOff x="4523243" y="2978616"/>
            <a:chExt cx="4566792" cy="1975442"/>
          </a:xfrm>
        </p:grpSpPr>
        <p:grpSp>
          <p:nvGrpSpPr>
            <p:cNvPr id="35" name="Group 34"/>
            <p:cNvGrpSpPr/>
            <p:nvPr/>
          </p:nvGrpSpPr>
          <p:grpSpPr>
            <a:xfrm>
              <a:off x="4964118" y="3414769"/>
              <a:ext cx="4125917" cy="1539289"/>
              <a:chOff x="569914" y="3417418"/>
              <a:chExt cx="4125917" cy="1539289"/>
            </a:xfrm>
          </p:grpSpPr>
          <p:graphicFrame>
            <p:nvGraphicFramePr>
              <p:cNvPr id="36" name="Object 3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11380753"/>
                  </p:ext>
                </p:extLst>
              </p:nvPr>
            </p:nvGraphicFramePr>
            <p:xfrm>
              <a:off x="569914" y="4575179"/>
              <a:ext cx="488420" cy="182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6001" name="Equation" r:id="rId10" imgW="406400" imgH="152400" progId="Equation.DSMT4">
                      <p:embed/>
                    </p:oleObj>
                  </mc:Choice>
                  <mc:Fallback>
                    <p:oleObj name="Equation" r:id="rId10" imgW="4064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569914" y="4575179"/>
                            <a:ext cx="488420" cy="18224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7" name="Object 3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63152861"/>
                  </p:ext>
                </p:extLst>
              </p:nvPr>
            </p:nvGraphicFramePr>
            <p:xfrm>
              <a:off x="4008444" y="4602164"/>
              <a:ext cx="687387" cy="182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6002" name="Equation" r:id="rId12" imgW="571500" imgH="152400" progId="Equation.DSMT4">
                      <p:embed/>
                    </p:oleObj>
                  </mc:Choice>
                  <mc:Fallback>
                    <p:oleObj name="Equation" r:id="rId12" imgW="571500" imgH="1524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4008444" y="4602164"/>
                            <a:ext cx="687387" cy="1825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 cmpd="sng">
                            <a:solidFill>
                              <a:srgbClr val="FFFFFF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8" name="Group 37"/>
              <p:cNvGrpSpPr/>
              <p:nvPr/>
            </p:nvGrpSpPr>
            <p:grpSpPr>
              <a:xfrm>
                <a:off x="2060579" y="3417418"/>
                <a:ext cx="2540335" cy="1539289"/>
                <a:chOff x="2060579" y="3417418"/>
                <a:chExt cx="2540335" cy="1539289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3415974" y="3417418"/>
                  <a:ext cx="1184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EXCLUDED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graphicFrame>
              <p:nvGraphicFramePr>
                <p:cNvPr id="40" name="Object 3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25972498"/>
                    </p:ext>
                  </p:extLst>
                </p:nvPr>
              </p:nvGraphicFramePr>
              <p:xfrm>
                <a:off x="2060579" y="4599519"/>
                <a:ext cx="1057275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6003" name="Equation" r:id="rId14" imgW="673100" imgH="228600" progId="Equation.DSMT4">
                        <p:embed/>
                      </p:oleObj>
                    </mc:Choice>
                    <mc:Fallback>
                      <p:oleObj name="Equation" r:id="rId14" imgW="673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5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060579" y="4599519"/>
                              <a:ext cx="1057275" cy="3571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 cmpd="sng">
                              <a:solidFill>
                                <a:srgbClr val="FFFFFF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50" name="TextBox 49"/>
            <p:cNvSpPr txBox="1"/>
            <p:nvPr/>
          </p:nvSpPr>
          <p:spPr>
            <a:xfrm rot="16200000">
              <a:off x="4418557" y="3083302"/>
              <a:ext cx="57870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τ</a:t>
              </a:r>
              <a:r>
                <a:rPr lang="en-US" dirty="0" smtClean="0">
                  <a:latin typeface="Times New Roman"/>
                  <a:cs typeface="Times New Roman"/>
                </a:rPr>
                <a:t> (s)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2639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8"/>
    </mc:Choice>
    <mc:Fallback>
      <p:transition xmlns:p14="http://schemas.microsoft.com/office/powerpoint/2010/main" spd="slow" advTm="52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1" y="0"/>
            <a:ext cx="8686799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Differential Sensitivity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33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22900" y="4013200"/>
            <a:ext cx="1929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TeV gamma-ray sources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8" name="Content Placeholder 7" descr="751px-HAWC_300_Differential_Sensitivity.pn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" r="-1476"/>
          <a:stretch/>
        </p:blipFill>
        <p:spPr>
          <a:xfrm>
            <a:off x="1279711" y="1129195"/>
            <a:ext cx="6983749" cy="5489632"/>
          </a:xfrm>
        </p:spPr>
      </p:pic>
      <p:grpSp>
        <p:nvGrpSpPr>
          <p:cNvPr id="2" name="Group 1"/>
          <p:cNvGrpSpPr/>
          <p:nvPr/>
        </p:nvGrpSpPr>
        <p:grpSpPr>
          <a:xfrm>
            <a:off x="1153637" y="1713161"/>
            <a:ext cx="6799901" cy="4832072"/>
            <a:chOff x="2099779" y="1713161"/>
            <a:chExt cx="6799901" cy="4832072"/>
          </a:xfrm>
        </p:grpSpPr>
        <p:sp>
          <p:nvSpPr>
            <p:cNvPr id="12" name="TextBox 11"/>
            <p:cNvSpPr txBox="1"/>
            <p:nvPr/>
          </p:nvSpPr>
          <p:spPr>
            <a:xfrm rot="16200000">
              <a:off x="288078" y="3524862"/>
              <a:ext cx="405428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Sensitivity E</a:t>
              </a:r>
              <a:r>
                <a:rPr lang="en-US" sz="2200" baseline="30000" dirty="0" smtClean="0"/>
                <a:t>2</a:t>
              </a:r>
              <a:r>
                <a:rPr lang="en-US" sz="2200" dirty="0" smtClean="0"/>
                <a:t> </a:t>
              </a:r>
              <a:r>
                <a:rPr lang="en-US" sz="2200" dirty="0" err="1" smtClean="0"/>
                <a:t>dN</a:t>
              </a:r>
              <a:r>
                <a:rPr lang="en-US" sz="2200" dirty="0" smtClean="0"/>
                <a:t>/</a:t>
              </a:r>
              <a:r>
                <a:rPr lang="en-US" sz="2200" dirty="0" err="1" smtClean="0"/>
                <a:t>dE</a:t>
              </a:r>
              <a:r>
                <a:rPr lang="en-US" sz="2200" dirty="0" smtClean="0"/>
                <a:t>   TeV/(cm</a:t>
              </a:r>
              <a:r>
                <a:rPr lang="en-US" sz="2200" baseline="30000" dirty="0" smtClean="0"/>
                <a:t>2</a:t>
              </a:r>
              <a:r>
                <a:rPr lang="en-US" sz="2200" dirty="0" smtClean="0"/>
                <a:t> s</a:t>
              </a:r>
              <a:r>
                <a:rPr lang="en-US" sz="2200" baseline="30000" dirty="0" smtClean="0"/>
                <a:t>1</a:t>
              </a:r>
              <a:r>
                <a:rPr lang="en-US" sz="2200" dirty="0" smtClean="0"/>
                <a:t>)</a:t>
              </a:r>
              <a:endParaRPr lang="en-US" sz="2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45591" y="6175901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 </a:t>
              </a:r>
              <a:r>
                <a:rPr lang="en-US" b="1" dirty="0">
                  <a:solidFill>
                    <a:srgbClr val="FF0000"/>
                  </a:solidFill>
                </a:rPr>
                <a:t>T</a:t>
              </a:r>
              <a:r>
                <a:rPr lang="en-US" b="1" dirty="0" smtClean="0">
                  <a:solidFill>
                    <a:srgbClr val="FF0000"/>
                  </a:solidFill>
                </a:rPr>
                <a:t>eV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53538" y="6167434"/>
              <a:ext cx="946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100 </a:t>
              </a:r>
              <a:r>
                <a:rPr lang="en-US" b="1" dirty="0">
                  <a:solidFill>
                    <a:srgbClr val="FF0000"/>
                  </a:solidFill>
                </a:rPr>
                <a:t>T</a:t>
              </a:r>
              <a:r>
                <a:rPr lang="en-US" b="1" dirty="0" smtClean="0">
                  <a:solidFill>
                    <a:srgbClr val="FF0000"/>
                  </a:solidFill>
                </a:rPr>
                <a:t>eV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7" name="Picture 16" descr="helmet_green_PMS_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8" name="Picture 17" descr="MSU-Wordmark-PMS-567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39438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92"/>
    </mc:Choice>
    <mc:Fallback>
      <p:transition xmlns:p14="http://schemas.microsoft.com/office/powerpoint/2010/main" spd="slow" advTm="89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7"/>
          <p:cNvSpPr txBox="1">
            <a:spLocks/>
          </p:cNvSpPr>
          <p:nvPr/>
        </p:nvSpPr>
        <p:spPr>
          <a:xfrm>
            <a:off x="0" y="0"/>
            <a:ext cx="9144000" cy="889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Looking for Dark Matter, </a:t>
            </a:r>
            <a:r>
              <a:rPr lang="en-US" sz="5400" dirty="0" err="1" smtClean="0">
                <a:solidFill>
                  <a:srgbClr val="660066"/>
                </a:solidFill>
                <a:latin typeface="Times New Roman"/>
                <a:cs typeface="Times New Roman"/>
              </a:rPr>
              <a:t>χ</a:t>
            </a:r>
            <a:endParaRPr lang="en-US" sz="5400" dirty="0" smtClean="0">
              <a:solidFill>
                <a:srgbClr val="660066"/>
              </a:solidFill>
              <a:latin typeface="Times New Roman"/>
              <a:cs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0" y="889000"/>
            <a:ext cx="9144000" cy="5969000"/>
            <a:chOff x="0" y="901700"/>
            <a:chExt cx="9144000" cy="5969000"/>
          </a:xfrm>
        </p:grpSpPr>
        <p:sp>
          <p:nvSpPr>
            <p:cNvPr id="6" name="Rectangle 5"/>
            <p:cNvSpPr/>
            <p:nvPr/>
          </p:nvSpPr>
          <p:spPr>
            <a:xfrm>
              <a:off x="0" y="901700"/>
              <a:ext cx="9144000" cy="5969000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More</a:t>
              </a:r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45597" y="965200"/>
              <a:ext cx="2209503" cy="15875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3728" y="905934"/>
              <a:ext cx="5839480" cy="5930900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6783514" y="1880158"/>
            <a:ext cx="1420687" cy="825500"/>
            <a:chOff x="7530925" y="3009900"/>
            <a:chExt cx="1295575" cy="863600"/>
          </a:xfrm>
        </p:grpSpPr>
        <p:sp>
          <p:nvSpPr>
            <p:cNvPr id="14" name="Rectangle 13"/>
            <p:cNvSpPr/>
            <p:nvPr/>
          </p:nvSpPr>
          <p:spPr>
            <a:xfrm>
              <a:off x="7556500" y="3009900"/>
              <a:ext cx="1257300" cy="8509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0925" y="3035300"/>
              <a:ext cx="1295575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extBox 1"/>
          <p:cNvSpPr txBox="1"/>
          <p:nvPr/>
        </p:nvSpPr>
        <p:spPr>
          <a:xfrm>
            <a:off x="3999017" y="651406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T. </a:t>
            </a:r>
            <a:r>
              <a:rPr lang="en-US" dirty="0" err="1" smtClean="0">
                <a:solidFill>
                  <a:srgbClr val="FFFFFF"/>
                </a:solidFill>
              </a:rPr>
              <a:t>Tait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7500" y="4457110"/>
            <a:ext cx="2362200" cy="2302465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89750" y="2755900"/>
            <a:ext cx="1987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More indirect DM talks tomorrow in Joint Session at 5pm in Chicago 10 </a:t>
            </a:r>
            <a:endParaRPr 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1520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423"/>
    </mc:Choice>
    <mc:Fallback>
      <p:transition xmlns:p14="http://schemas.microsoft.com/office/powerpoint/2010/main" spd="slow" advTm="6442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 bwMode="auto">
          <a:xfrm>
            <a:off x="-31750" y="899408"/>
            <a:ext cx="5391150" cy="4782076"/>
          </a:xfrm>
          <a:prstGeom prst="ellipse">
            <a:avLst/>
          </a:prstGeom>
          <a:solidFill>
            <a:srgbClr val="FF6FCF">
              <a:alpha val="55000"/>
            </a:srgbClr>
          </a:solidFill>
          <a:ln w="44450" cap="flat" cmpd="sng" algn="ctr">
            <a:solidFill>
              <a:srgbClr val="FF6FCF">
                <a:alpha val="34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ill Sans" pitchFamily="-108" charset="0"/>
                <a:ea typeface="ヒラギノ角ゴ ProN W3" pitchFamily="-108" charset="-128"/>
                <a:cs typeface="ヒラギノ角ゴ ProN W3" pitchFamily="-108" charset="-128"/>
                <a:sym typeface="Gill Sans" pitchFamily="-108" charset="0"/>
              </a:rPr>
              <a:t>Wide Field of  </a:t>
            </a:r>
            <a:r>
              <a:rPr lang="en-US" sz="2800" u="sng" dirty="0" smtClean="0">
                <a:latin typeface="Gill Sans" pitchFamily="-108" charset="0"/>
                <a:ea typeface="ヒラギノ角ゴ ProN W3" pitchFamily="-108" charset="-128"/>
                <a:cs typeface="ヒラギノ角ゴ ProN W3" pitchFamily="-108" charset="-128"/>
                <a:sym typeface="Gill Sans" pitchFamily="-108" charset="0"/>
              </a:rPr>
              <a:t>View, Continuous Operations</a:t>
            </a:r>
            <a:endParaRPr kumimoji="0" lang="en-US" sz="2800" b="0" i="0" u="sng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pitchFamily="-108" charset="0"/>
              <a:ea typeface="ヒラギノ角ゴ ProN W3" pitchFamily="-108" charset="-128"/>
              <a:cs typeface="ヒラギノ角ゴ ProN W3" pitchFamily="-108" charset="-128"/>
              <a:sym typeface="Gill Sans" pitchFamily="-108" charset="0"/>
            </a:endParaRPr>
          </a:p>
        </p:txBody>
      </p:sp>
      <p:sp>
        <p:nvSpPr>
          <p:cNvPr id="398474" name="Rectangle 138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610600" cy="8382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Gamma</a:t>
            </a:r>
            <a:r>
              <a:rPr lang="en-US" dirty="0">
                <a:solidFill>
                  <a:srgbClr val="660066"/>
                </a:solidFill>
              </a:rPr>
              <a:t>-Ray </a:t>
            </a:r>
            <a:r>
              <a:rPr lang="en-US" dirty="0" smtClean="0">
                <a:solidFill>
                  <a:srgbClr val="660066"/>
                </a:solidFill>
              </a:rPr>
              <a:t>Detectors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98534" name="Text Box 198"/>
          <p:cNvSpPr txBox="1">
            <a:spLocks noChangeArrowheads="1"/>
          </p:cNvSpPr>
          <p:nvPr/>
        </p:nvSpPr>
        <p:spPr bwMode="auto">
          <a:xfrm>
            <a:off x="533400" y="4038600"/>
            <a:ext cx="20558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latin typeface="Arial" charset="0"/>
              </a:rPr>
              <a:t>Fermi</a:t>
            </a:r>
          </a:p>
          <a:p>
            <a:r>
              <a:rPr lang="en-US" sz="1800" dirty="0">
                <a:latin typeface="Arial" charset="0"/>
              </a:rPr>
              <a:t>AGILE</a:t>
            </a:r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EGRET</a:t>
            </a:r>
            <a:r>
              <a:rPr lang="en-US" dirty="0" smtClean="0">
                <a:latin typeface="Arial" charset="0"/>
              </a:rPr>
              <a:t> </a:t>
            </a:r>
            <a:endParaRPr lang="en-US" sz="2400" dirty="0"/>
          </a:p>
        </p:txBody>
      </p:sp>
      <p:pic>
        <p:nvPicPr>
          <p:cNvPr id="398537" name="Picture 201" descr="gla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19400"/>
            <a:ext cx="2476500" cy="1285875"/>
          </a:xfrm>
          <a:prstGeom prst="rect">
            <a:avLst/>
          </a:prstGeom>
          <a:noFill/>
        </p:spPr>
      </p:pic>
      <p:sp>
        <p:nvSpPr>
          <p:cNvPr id="17" name="Oval 16"/>
          <p:cNvSpPr/>
          <p:nvPr/>
        </p:nvSpPr>
        <p:spPr bwMode="auto">
          <a:xfrm>
            <a:off x="3746500" y="1676400"/>
            <a:ext cx="5372099" cy="5181600"/>
          </a:xfrm>
          <a:prstGeom prst="ellipse">
            <a:avLst/>
          </a:prstGeom>
          <a:solidFill>
            <a:srgbClr val="6666FF">
              <a:alpha val="45000"/>
            </a:srgbClr>
          </a:solidFill>
          <a:ln w="44450" cap="flat" cmpd="sng" algn="ctr">
            <a:solidFill>
              <a:srgbClr val="6666FF">
                <a:alpha val="1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ill Sans" pitchFamily="-108" charset="0"/>
                <a:ea typeface="ヒラギノ角ゴ ProN W3" pitchFamily="-108" charset="-128"/>
                <a:cs typeface="ヒラギノ角ゴ ProN W3" pitchFamily="-108" charset="-128"/>
                <a:sym typeface="Gill Sans" pitchFamily="-108" charset="0"/>
              </a:rPr>
              <a:t>TeV</a:t>
            </a:r>
            <a:r>
              <a:rPr kumimoji="0" lang="en-US" sz="2800" b="0" i="0" u="sng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Gill Sans" pitchFamily="-108" charset="0"/>
                <a:ea typeface="ヒラギノ角ゴ ProN W3" pitchFamily="-108" charset="-128"/>
                <a:cs typeface="ヒラギノ角ゴ ProN W3" pitchFamily="-108" charset="-128"/>
                <a:sym typeface="Gill Sans" pitchFamily="-108" charset="0"/>
              </a:rPr>
              <a:t> </a:t>
            </a:r>
            <a:r>
              <a:rPr lang="en-US" sz="2800" u="sng" dirty="0" smtClean="0">
                <a:latin typeface="Gill Sans" pitchFamily="-108" charset="0"/>
                <a:ea typeface="ヒラギノ角ゴ ProN W3" pitchFamily="-108" charset="-128"/>
                <a:cs typeface="ヒラギノ角ゴ ProN W3" pitchFamily="-108" charset="-128"/>
                <a:sym typeface="Gill Sans" pitchFamily="-108" charset="0"/>
              </a:rPr>
              <a:t>Sensitivity</a:t>
            </a:r>
            <a:endParaRPr kumimoji="0" lang="en-US" sz="2800" b="0" i="0" u="sng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pitchFamily="-108" charset="0"/>
              <a:ea typeface="ヒラギノ角ゴ ProN W3" pitchFamily="-108" charset="-128"/>
              <a:cs typeface="ヒラギノ角ゴ ProN W3" pitchFamily="-108" charset="-128"/>
              <a:sym typeface="Gill Sans" pitchFamily="-108" charset="0"/>
            </a:endParaRPr>
          </a:p>
        </p:txBody>
      </p:sp>
      <p:pic>
        <p:nvPicPr>
          <p:cNvPr id="398535" name="Picture 199" descr="Verita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4950" y="3733800"/>
            <a:ext cx="2330450" cy="1287462"/>
          </a:xfrm>
          <a:prstGeom prst="rect">
            <a:avLst/>
          </a:prstGeom>
          <a:noFill/>
        </p:spPr>
      </p:pic>
      <p:sp>
        <p:nvSpPr>
          <p:cNvPr id="398533" name="Text Box 197"/>
          <p:cNvSpPr txBox="1">
            <a:spLocks noChangeArrowheads="1"/>
          </p:cNvSpPr>
          <p:nvPr/>
        </p:nvSpPr>
        <p:spPr bwMode="auto">
          <a:xfrm>
            <a:off x="3048000" y="4419600"/>
            <a:ext cx="2055813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2200" b="1" dirty="0" smtClean="0">
                <a:solidFill>
                  <a:srgbClr val="FF0000"/>
                </a:solidFill>
                <a:latin typeface="Arial" charset="0"/>
              </a:rPr>
              <a:t>HAWC</a:t>
            </a:r>
          </a:p>
          <a:p>
            <a:pPr algn="r"/>
            <a:r>
              <a:rPr lang="en-US" sz="1800" dirty="0" smtClean="0">
                <a:solidFill>
                  <a:schemeClr val="tx1"/>
                </a:solidFill>
                <a:latin typeface="Arial" charset="0"/>
              </a:rPr>
              <a:t>ARGO</a:t>
            </a:r>
          </a:p>
          <a:p>
            <a:pPr algn="r"/>
            <a:r>
              <a:rPr lang="en-US" sz="1800" b="1" dirty="0" smtClean="0">
                <a:solidFill>
                  <a:srgbClr val="0000FF"/>
                </a:solidFill>
                <a:latin typeface="Arial" charset="0"/>
              </a:rPr>
              <a:t>Milagro</a:t>
            </a:r>
            <a:r>
              <a:rPr lang="en-US" sz="1800" dirty="0" smtClean="0">
                <a:solidFill>
                  <a:schemeClr val="tx1"/>
                </a:solidFill>
                <a:latin typeface="Arial" charset="0"/>
              </a:rPr>
              <a:t> </a:t>
            </a:r>
            <a:endParaRPr lang="en-US" sz="1800" dirty="0">
              <a:solidFill>
                <a:schemeClr val="tx1"/>
              </a:solidFill>
              <a:latin typeface="Arial" charset="0"/>
            </a:endParaRPr>
          </a:p>
          <a:p>
            <a:pPr algn="r"/>
            <a:r>
              <a:rPr lang="en-US" sz="1800" dirty="0" smtClean="0">
                <a:solidFill>
                  <a:schemeClr val="tx1"/>
                </a:solidFill>
                <a:latin typeface="Arial" charset="0"/>
              </a:rPr>
              <a:t>Tibet</a:t>
            </a:r>
            <a:endParaRPr lang="en-US" sz="1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8532" name="Text Box 196"/>
          <p:cNvSpPr txBox="1">
            <a:spLocks noChangeArrowheads="1"/>
          </p:cNvSpPr>
          <p:nvPr/>
        </p:nvSpPr>
        <p:spPr bwMode="auto">
          <a:xfrm>
            <a:off x="6858000" y="4991100"/>
            <a:ext cx="12938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1800" dirty="0" smtClean="0">
                <a:latin typeface="Arial" charset="0"/>
              </a:rPr>
              <a:t>VERITASHESS</a:t>
            </a:r>
          </a:p>
          <a:p>
            <a:pPr algn="r"/>
            <a:r>
              <a:rPr lang="en-US" sz="1800" dirty="0" smtClean="0">
                <a:latin typeface="Arial" charset="0"/>
              </a:rPr>
              <a:t>MAGIC</a:t>
            </a:r>
          </a:p>
          <a:p>
            <a:pPr algn="r"/>
            <a:r>
              <a:rPr lang="en-US" dirty="0" smtClean="0">
                <a:latin typeface="Arial" charset="0"/>
              </a:rPr>
              <a:t>CTA</a:t>
            </a:r>
            <a:endParaRPr lang="en-US" sz="1800" dirty="0" smtClean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97600" y="3149600"/>
            <a:ext cx="2959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Imaging Atmospheric Cherenkov Telescopes (IACTs)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25500" y="2488168"/>
            <a:ext cx="15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Space Based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49276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  <a:latin typeface="Arial"/>
                <a:cs typeface="Arial"/>
              </a:rPr>
              <a:t>30 MeV – 300 GeV</a:t>
            </a:r>
            <a:endParaRPr lang="en-US" b="1" dirty="0">
              <a:solidFill>
                <a:srgbClr val="660066"/>
              </a:solidFill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12709" y="6076434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5</a:t>
            </a:r>
            <a:r>
              <a:rPr lang="en-US" b="1" dirty="0" smtClean="0">
                <a:solidFill>
                  <a:srgbClr val="660066"/>
                </a:solidFill>
                <a:latin typeface="Arial"/>
                <a:cs typeface="Arial"/>
              </a:rPr>
              <a:t>0 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G</a:t>
            </a:r>
            <a:r>
              <a:rPr lang="en-US" b="1" dirty="0" smtClean="0">
                <a:solidFill>
                  <a:srgbClr val="660066"/>
                </a:solidFill>
                <a:latin typeface="Arial"/>
                <a:cs typeface="Arial"/>
              </a:rPr>
              <a:t>eV – 20 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T</a:t>
            </a:r>
            <a:r>
              <a:rPr lang="en-US" b="1" dirty="0" smtClean="0">
                <a:solidFill>
                  <a:srgbClr val="660066"/>
                </a:solidFill>
                <a:latin typeface="Arial"/>
                <a:cs typeface="Arial"/>
              </a:rPr>
              <a:t>eV</a:t>
            </a:r>
            <a:endParaRPr lang="en-US" b="1" dirty="0">
              <a:solidFill>
                <a:srgbClr val="660066"/>
              </a:solidFill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36109" y="5650468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  <a:latin typeface="Arial"/>
                <a:cs typeface="Arial"/>
              </a:rPr>
              <a:t>500 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G</a:t>
            </a:r>
            <a:r>
              <a:rPr lang="en-US" b="1" dirty="0" smtClean="0">
                <a:solidFill>
                  <a:srgbClr val="660066"/>
                </a:solidFill>
                <a:latin typeface="Arial"/>
                <a:cs typeface="Arial"/>
              </a:rPr>
              <a:t>eV – 100 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T</a:t>
            </a:r>
            <a:r>
              <a:rPr lang="en-US" b="1" dirty="0" smtClean="0">
                <a:solidFill>
                  <a:srgbClr val="660066"/>
                </a:solidFill>
                <a:latin typeface="Arial"/>
                <a:cs typeface="Arial"/>
              </a:rPr>
              <a:t>eV</a:t>
            </a:r>
            <a:endParaRPr lang="en-US" b="1" dirty="0">
              <a:solidFill>
                <a:srgbClr val="660066"/>
              </a:solidFill>
              <a:latin typeface="Arial"/>
              <a:cs typeface="Arial"/>
            </a:endParaRPr>
          </a:p>
        </p:txBody>
      </p:sp>
      <p:pic>
        <p:nvPicPr>
          <p:cNvPr id="20" name="Picture 19" descr="1000000000000431000002401AC0CCD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1" y="5328166"/>
            <a:ext cx="2379106" cy="12771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 descr="casa_fig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053" y="1513769"/>
            <a:ext cx="1497107" cy="15204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2933700" y="3085068"/>
            <a:ext cx="3467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Extensive Air Shower (EAS) Arrays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6102529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FermiLAT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23" name="Picture 22" descr="250Tanks_MSchneider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9" t="40681" r="20730" b="26254"/>
          <a:stretch/>
        </p:blipFill>
        <p:spPr>
          <a:xfrm>
            <a:off x="3175000" y="3416300"/>
            <a:ext cx="3009900" cy="100329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808141"/>
      </p:ext>
    </p:extLst>
  </p:cSld>
  <p:clrMapOvr>
    <a:masterClrMapping/>
  </p:clrMapOvr>
  <p:transition xmlns:p14="http://schemas.microsoft.com/office/powerpoint/2010/main" advTm="56954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HAWC Sky Map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6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22900" y="4013200"/>
            <a:ext cx="1929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TeV gamma-ray sources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7" name="Content Placeholder 6" descr="1000px-Hawc-340day-constellations-english.pn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 t="7760" r="1543" b="7506"/>
          <a:stretch/>
        </p:blipFill>
        <p:spPr>
          <a:xfrm>
            <a:off x="3385" y="1384301"/>
            <a:ext cx="9140615" cy="3008120"/>
          </a:xfrm>
        </p:spPr>
      </p:pic>
      <p:sp>
        <p:nvSpPr>
          <p:cNvPr id="8" name="Shape 85"/>
          <p:cNvSpPr/>
          <p:nvPr/>
        </p:nvSpPr>
        <p:spPr>
          <a:xfrm>
            <a:off x="935976" y="4270830"/>
            <a:ext cx="7750824" cy="2257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lvl="0" algn="l">
              <a:defRPr sz="1800"/>
            </a:pPr>
            <a:r>
              <a:rPr sz="3000" u="sng" dirty="0" smtClean="0">
                <a:solidFill>
                  <a:srgbClr val="167D03"/>
                </a:solidFill>
                <a:latin typeface="Helvetica"/>
                <a:ea typeface="Helvetica"/>
                <a:cs typeface="Helvetica"/>
                <a:sym typeface="Helvetica"/>
              </a:rPr>
              <a:t>Observational Strengths</a:t>
            </a:r>
            <a:r>
              <a:rPr lang="en-US" sz="3000" u="sng" dirty="0" smtClean="0">
                <a:solidFill>
                  <a:srgbClr val="167D03"/>
                </a:solidFill>
                <a:latin typeface="Helvetica"/>
                <a:ea typeface="Helvetica"/>
                <a:cs typeface="Helvetica"/>
                <a:sym typeface="Helvetica"/>
              </a:rPr>
              <a:t>:</a:t>
            </a:r>
            <a:endParaRPr sz="3000" u="sng" dirty="0">
              <a:solidFill>
                <a:srgbClr val="167D03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312528" indent="-312528">
              <a:buSzPct val="75000"/>
              <a:buFontTx/>
              <a:buChar char="•"/>
              <a:defRPr sz="1800"/>
            </a:pPr>
            <a:r>
              <a:rPr lang="en-US" sz="2800" dirty="0"/>
              <a:t>Continuous Operation (duty cycle &gt; 95%)</a:t>
            </a:r>
          </a:p>
          <a:p>
            <a:pPr marL="312528" indent="-312528">
              <a:buSzPct val="75000"/>
              <a:buChar char="•"/>
              <a:defRPr sz="1800"/>
            </a:pPr>
            <a:r>
              <a:rPr sz="2800" dirty="0" smtClean="0"/>
              <a:t>Wide Field</a:t>
            </a:r>
            <a:r>
              <a:rPr lang="en-US" sz="2800" dirty="0" smtClean="0"/>
              <a:t>-</a:t>
            </a:r>
            <a:r>
              <a:rPr sz="2800" dirty="0" smtClean="0"/>
              <a:t>of</a:t>
            </a:r>
            <a:r>
              <a:rPr lang="en-US" sz="2800" dirty="0" smtClean="0"/>
              <a:t>-</a:t>
            </a:r>
            <a:r>
              <a:rPr sz="2800" dirty="0" smtClean="0"/>
              <a:t>View</a:t>
            </a:r>
            <a:r>
              <a:rPr lang="en-US" sz="2800" dirty="0" smtClean="0"/>
              <a:t> (instantaneous FOV = 2 sr)</a:t>
            </a:r>
          </a:p>
          <a:p>
            <a:pPr marL="312528" indent="-312528">
              <a:buSzPct val="75000"/>
              <a:buFontTx/>
              <a:buChar char="•"/>
              <a:defRPr sz="1800"/>
            </a:pPr>
            <a:r>
              <a:rPr lang="en-US" sz="2800" dirty="0"/>
              <a:t>Sensitive to Extended and Transient Emission</a:t>
            </a:r>
          </a:p>
          <a:p>
            <a:pPr marL="312528" indent="-312528">
              <a:buSzPct val="75000"/>
              <a:buChar char="•"/>
              <a:defRPr sz="1800"/>
            </a:pPr>
            <a:r>
              <a:rPr sz="2800" dirty="0" smtClean="0"/>
              <a:t>Extreme </a:t>
            </a:r>
            <a:r>
              <a:rPr sz="2800" dirty="0"/>
              <a:t>High-Energy Reach (100 GeV - 100 TeV</a:t>
            </a:r>
            <a:r>
              <a:rPr sz="2800" dirty="0" smtClean="0"/>
              <a:t>)</a:t>
            </a:r>
            <a:endParaRPr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2" name="Picture 11" descr="helmet_green_PMS_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4" name="Picture 13" descr="MSU-Wordmark-PMS-567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3124200" y="1058324"/>
            <a:ext cx="2580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year of HAWC-300 Data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58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892"/>
    </mc:Choice>
    <mc:Fallback>
      <p:transition xmlns:p14="http://schemas.microsoft.com/office/powerpoint/2010/main" spd="slow" advTm="7089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2269066" y="4821340"/>
            <a:ext cx="469901" cy="80221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179443"/>
              </p:ext>
            </p:extLst>
          </p:nvPr>
        </p:nvGraphicFramePr>
        <p:xfrm>
          <a:off x="446818" y="4859440"/>
          <a:ext cx="39243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9" name="Equation" r:id="rId5" imgW="2298700" imgH="469900" progId="Equation.DSMT4">
                  <p:embed/>
                </p:oleObj>
              </mc:Choice>
              <mc:Fallback>
                <p:oleObj name="Equation" r:id="rId5" imgW="22987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6818" y="4859440"/>
                        <a:ext cx="39243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2218267" y="3634309"/>
            <a:ext cx="448733" cy="8445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649519"/>
              </p:ext>
            </p:extLst>
          </p:nvPr>
        </p:nvGraphicFramePr>
        <p:xfrm>
          <a:off x="599218" y="3676645"/>
          <a:ext cx="3815951" cy="802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50" name="Equation" r:id="rId7" imgW="2235200" imgH="469900" progId="Equation.DSMT4">
                  <p:embed/>
                </p:oleObj>
              </mc:Choice>
              <mc:Fallback>
                <p:oleObj name="Equation" r:id="rId7" imgW="22352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9218" y="3676645"/>
                        <a:ext cx="3815951" cy="8022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803400" y="0"/>
            <a:ext cx="595206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Dark Matter </a:t>
            </a:r>
            <a:b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Annihilation and Decay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7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0233" y="1380063"/>
            <a:ext cx="6977974" cy="18288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7" name="Picture 16" descr="helmet_green_PMS_567.pd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8" name="Picture 17" descr="MSU-Wordmark-PMS-567.pdf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4123248" y="2125119"/>
            <a:ext cx="3113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Assume 100% branching ratios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21" name="Content Placeholder 6" descr="PhotonSpectrum_PYTHIA.pdf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" b="-1"/>
          <a:stretch/>
        </p:blipFill>
        <p:spPr>
          <a:xfrm>
            <a:off x="4704290" y="3403599"/>
            <a:ext cx="4041775" cy="3166533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4445000" y="3668181"/>
            <a:ext cx="3990975" cy="2983175"/>
            <a:chOff x="4445000" y="3668181"/>
            <a:chExt cx="3990975" cy="2983175"/>
          </a:xfrm>
        </p:grpSpPr>
        <p:grpSp>
          <p:nvGrpSpPr>
            <p:cNvPr id="35" name="Group 34"/>
            <p:cNvGrpSpPr/>
            <p:nvPr/>
          </p:nvGrpSpPr>
          <p:grpSpPr>
            <a:xfrm>
              <a:off x="4445000" y="3668181"/>
              <a:ext cx="3990975" cy="2983175"/>
              <a:chOff x="4445000" y="3668181"/>
              <a:chExt cx="3990975" cy="2983175"/>
            </a:xfrm>
          </p:grpSpPr>
          <p:graphicFrame>
            <p:nvGraphicFramePr>
              <p:cNvPr id="25" name="Object 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80227575"/>
                  </p:ext>
                </p:extLst>
              </p:nvPr>
            </p:nvGraphicFramePr>
            <p:xfrm>
              <a:off x="5571067" y="4347960"/>
              <a:ext cx="535222" cy="2021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251" name="Equation" r:id="rId14" imgW="571500" imgH="215900" progId="Equation.DSMT4">
                      <p:embed/>
                    </p:oleObj>
                  </mc:Choice>
                  <mc:Fallback>
                    <p:oleObj name="Equation" r:id="rId14" imgW="571500" imgH="2159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5571067" y="4347960"/>
                            <a:ext cx="535222" cy="202195"/>
                          </a:xfrm>
                          <a:prstGeom prst="rect">
                            <a:avLst/>
                          </a:prstGeom>
                          <a:noFill/>
                          <a:ln w="19050" cmpd="sng">
                            <a:solidFill>
                              <a:srgbClr val="5A00D6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2" name="Group 31"/>
              <p:cNvGrpSpPr/>
              <p:nvPr/>
            </p:nvGrpSpPr>
            <p:grpSpPr>
              <a:xfrm>
                <a:off x="4445000" y="4343397"/>
                <a:ext cx="3819229" cy="2307959"/>
                <a:chOff x="4445000" y="4343397"/>
                <a:chExt cx="3819229" cy="2307959"/>
              </a:xfrm>
            </p:grpSpPr>
            <p:graphicFrame>
              <p:nvGraphicFramePr>
                <p:cNvPr id="26" name="Object 2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839559721"/>
                    </p:ext>
                  </p:extLst>
                </p:nvPr>
              </p:nvGraphicFramePr>
              <p:xfrm>
                <a:off x="6630080" y="5638802"/>
                <a:ext cx="1634149" cy="40323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3252" name="Equation" r:id="rId16" imgW="927100" imgH="228600" progId="Equation.DSMT4">
                        <p:embed/>
                      </p:oleObj>
                    </mc:Choice>
                    <mc:Fallback>
                      <p:oleObj name="Equation" r:id="rId16" imgW="9271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6630080" y="5638802"/>
                              <a:ext cx="1634149" cy="403231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9" name="Object 2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58959699"/>
                    </p:ext>
                  </p:extLst>
                </p:nvPr>
              </p:nvGraphicFramePr>
              <p:xfrm>
                <a:off x="6621469" y="6370368"/>
                <a:ext cx="765175" cy="2809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3253" name="Equation" r:id="rId18" imgW="622300" imgH="228600" progId="Equation.DSMT4">
                        <p:embed/>
                      </p:oleObj>
                    </mc:Choice>
                    <mc:Fallback>
                      <p:oleObj name="Equation" r:id="rId18" imgW="622300" imgH="2286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6621469" y="6370368"/>
                              <a:ext cx="765175" cy="28098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pic>
              <p:nvPicPr>
                <p:cNvPr id="31" name="Picture 30" descr="Equation.png"/>
                <p:cNvPicPr>
                  <a:picLocks noChangeAspect="1"/>
                </p:cNvPicPr>
                <p:nvPr/>
              </p:nvPicPr>
              <p:blipFill>
                <a:blip r:embed="rId2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>
                  <a:off x="4163482" y="4624915"/>
                  <a:ext cx="1037172" cy="474136"/>
                </a:xfrm>
                <a:prstGeom prst="rect">
                  <a:avLst/>
                </a:prstGeom>
                <a:solidFill>
                  <a:srgbClr val="FFFFFF"/>
                </a:solidFill>
              </p:spPr>
            </p:pic>
          </p:grpSp>
          <p:graphicFrame>
            <p:nvGraphicFramePr>
              <p:cNvPr id="33" name="Object 3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32139431"/>
                  </p:ext>
                </p:extLst>
              </p:nvPr>
            </p:nvGraphicFramePr>
            <p:xfrm>
              <a:off x="7364678" y="4946650"/>
              <a:ext cx="641996" cy="1927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254" name="Equation" r:id="rId21" imgW="762000" imgH="228600" progId="Equation.DSMT4">
                      <p:embed/>
                    </p:oleObj>
                  </mc:Choice>
                  <mc:Fallback>
                    <p:oleObj name="Equation" r:id="rId21" imgW="7620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7364678" y="4946650"/>
                            <a:ext cx="641996" cy="192726"/>
                          </a:xfrm>
                          <a:prstGeom prst="rect">
                            <a:avLst/>
                          </a:prstGeom>
                          <a:noFill/>
                          <a:ln w="19050" cmpd="sng">
                            <a:solidFill>
                              <a:srgbClr val="FF0000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4" name="Object 3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10431183"/>
                  </p:ext>
                </p:extLst>
              </p:nvPr>
            </p:nvGraphicFramePr>
            <p:xfrm>
              <a:off x="7755467" y="3668181"/>
              <a:ext cx="680508" cy="2149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255" name="Equation" r:id="rId23" imgW="723900" imgH="228600" progId="Equation.DSMT4">
                      <p:embed/>
                    </p:oleObj>
                  </mc:Choice>
                  <mc:Fallback>
                    <p:oleObj name="Equation" r:id="rId23" imgW="723900" imgH="2286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4"/>
                          <a:stretch>
                            <a:fillRect/>
                          </a:stretch>
                        </p:blipFill>
                        <p:spPr>
                          <a:xfrm>
                            <a:off x="7755467" y="3668181"/>
                            <a:ext cx="680508" cy="214972"/>
                          </a:xfrm>
                          <a:prstGeom prst="rect">
                            <a:avLst/>
                          </a:prstGeom>
                          <a:noFill/>
                          <a:ln w="19050" cmpd="sng">
                            <a:solidFill>
                              <a:srgbClr val="F7702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7" name="Object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42348910"/>
                </p:ext>
              </p:extLst>
            </p:nvPr>
          </p:nvGraphicFramePr>
          <p:xfrm>
            <a:off x="6233294" y="4699183"/>
            <a:ext cx="755688" cy="2030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256" name="Equation" r:id="rId25" imgW="850900" imgH="228600" progId="Equation.DSMT4">
                    <p:embed/>
                  </p:oleObj>
                </mc:Choice>
                <mc:Fallback>
                  <p:oleObj name="Equation" r:id="rId25" imgW="85090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6233294" y="4699183"/>
                          <a:ext cx="755688" cy="203041"/>
                        </a:xfrm>
                        <a:prstGeom prst="rect">
                          <a:avLst/>
                        </a:prstGeom>
                        <a:noFill/>
                        <a:ln w="19050" cmpd="sng">
                          <a:solidFill>
                            <a:srgbClr val="00FF8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9126151"/>
              </p:ext>
            </p:extLst>
          </p:nvPr>
        </p:nvGraphicFramePr>
        <p:xfrm>
          <a:off x="6750277" y="3667094"/>
          <a:ext cx="598814" cy="220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57" name="Equation" r:id="rId27" imgW="622300" imgH="228600" progId="Equation.DSMT4">
                  <p:embed/>
                </p:oleObj>
              </mc:Choice>
              <mc:Fallback>
                <p:oleObj name="Equation" r:id="rId27" imgW="6223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750277" y="3667094"/>
                        <a:ext cx="598814" cy="220539"/>
                      </a:xfrm>
                      <a:prstGeom prst="rect">
                        <a:avLst/>
                      </a:prstGeom>
                      <a:noFill/>
                      <a:ln w="19050" cmpd="sng">
                        <a:solidFill>
                          <a:srgbClr val="0080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60114" y="4558618"/>
            <a:ext cx="960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Decay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114" y="3231012"/>
            <a:ext cx="1756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Annihilation</a:t>
            </a:r>
            <a:endParaRPr lang="en-US" sz="2400" b="1" dirty="0">
              <a:solidFill>
                <a:srgbClr val="0000FF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9779" y="5710340"/>
            <a:ext cx="4354821" cy="1015663"/>
            <a:chOff x="699779" y="5710340"/>
            <a:chExt cx="4354821" cy="1015663"/>
          </a:xfrm>
        </p:grpSpPr>
        <p:sp>
          <p:nvSpPr>
            <p:cNvPr id="24" name="TextBox 23"/>
            <p:cNvSpPr txBox="1"/>
            <p:nvPr/>
          </p:nvSpPr>
          <p:spPr>
            <a:xfrm>
              <a:off x="699779" y="5710340"/>
              <a:ext cx="38836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</a:rPr>
                <a:t>Use </a:t>
              </a:r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M</a:t>
              </a:r>
              <a:r>
                <a:rPr lang="en-US" sz="2000" b="1" baseline="-25000" dirty="0" err="1">
                  <a:solidFill>
                    <a:schemeClr val="accent3">
                      <a:lumMod val="75000"/>
                    </a:schemeClr>
                  </a:solidFill>
                </a:rPr>
                <a:t>χ</a:t>
              </a: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</a:rPr>
                <a:t> from 0.5 – 100 TeV  </a:t>
              </a:r>
            </a:p>
            <a:p>
              <a:pPr algn="ctr"/>
              <a:r>
                <a:rPr lang="en-US" sz="2000" b="1" dirty="0" smtClean="0">
                  <a:solidFill>
                    <a:schemeClr val="accent3">
                      <a:lumMod val="75000"/>
                    </a:schemeClr>
                  </a:solidFill>
                </a:rPr>
                <a:t>Photon spectrum from PYTHIA 8 for </a:t>
              </a:r>
              <a:r>
                <a:rPr lang="en-US" sz="2000" b="1" dirty="0" err="1" smtClean="0">
                  <a:solidFill>
                    <a:schemeClr val="accent3">
                      <a:lumMod val="75000"/>
                    </a:schemeClr>
                  </a:solidFill>
                </a:rPr>
                <a:t>M</a:t>
              </a:r>
              <a:r>
                <a:rPr lang="en-US" sz="2000" b="1" baseline="-25000" dirty="0" err="1" smtClean="0">
                  <a:solidFill>
                    <a:schemeClr val="accent3">
                      <a:lumMod val="75000"/>
                    </a:schemeClr>
                  </a:solidFill>
                </a:rPr>
                <a:t>χ</a:t>
              </a:r>
              <a:r>
                <a:rPr lang="en-US" sz="2000" b="1" baseline="-250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en-US" sz="2000" b="1" dirty="0" smtClean="0">
                  <a:solidFill>
                    <a:schemeClr val="accent3">
                      <a:lumMod val="75000"/>
                    </a:schemeClr>
                  </a:solidFill>
                </a:rPr>
                <a:t>= 9.6 TeV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V="1">
              <a:off x="4445000" y="5892800"/>
              <a:ext cx="609600" cy="304800"/>
            </a:xfrm>
            <a:prstGeom prst="straightConnector1">
              <a:avLst/>
            </a:prstGeom>
            <a:ln w="38100" cmpd="sng">
              <a:solidFill>
                <a:schemeClr val="accent3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9405247"/>
              </p:ext>
            </p:extLst>
          </p:nvPr>
        </p:nvGraphicFramePr>
        <p:xfrm>
          <a:off x="8202613" y="6403975"/>
          <a:ext cx="595312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58" name="Equation" r:id="rId29" imgW="495300" imgH="152400" progId="Equation.DSMT4">
                  <p:embed/>
                </p:oleObj>
              </mc:Choice>
              <mc:Fallback>
                <p:oleObj name="Equation" r:id="rId29" imgW="495300" imgH="15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8202613" y="6403975"/>
                        <a:ext cx="595312" cy="1825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700510"/>
              </p:ext>
            </p:extLst>
          </p:nvPr>
        </p:nvGraphicFramePr>
        <p:xfrm>
          <a:off x="5527675" y="6403975"/>
          <a:ext cx="519113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59" name="Equation" r:id="rId31" imgW="431800" imgH="152400" progId="Equation.DSMT4">
                  <p:embed/>
                </p:oleObj>
              </mc:Choice>
              <mc:Fallback>
                <p:oleObj name="Equation" r:id="rId31" imgW="431800" imgH="15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5527675" y="6403975"/>
                        <a:ext cx="519113" cy="1825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598480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6817"/>
    </mc:Choice>
    <mc:Fallback>
      <p:transition xmlns:p14="http://schemas.microsoft.com/office/powerpoint/2010/main" spd="slow" advTm="14681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hawc-logo-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5239"/>
            <a:ext cx="6646334" cy="1170093"/>
          </a:xfrm>
        </p:spPr>
        <p:txBody>
          <a:bodyPr>
            <a:normAutofit fontScale="90000"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660066"/>
                </a:solidFill>
              </a:rPr>
              <a:t>Dark Matter Sources in HAWC’s Field-of-View</a:t>
            </a:r>
            <a:endParaRPr lang="en-US" b="0" dirty="0">
              <a:solidFill>
                <a:srgbClr val="660066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08155" y="1600798"/>
            <a:ext cx="42418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FF"/>
                </a:solidFill>
              </a:rPr>
              <a:t>Pink Dots – Dwarf </a:t>
            </a:r>
            <a:r>
              <a:rPr lang="en-US" sz="2000" b="1" dirty="0">
                <a:solidFill>
                  <a:srgbClr val="FF00FF"/>
                </a:solidFill>
              </a:rPr>
              <a:t>S</a:t>
            </a:r>
            <a:r>
              <a:rPr lang="en-US" sz="2000" b="1" dirty="0" smtClean="0">
                <a:solidFill>
                  <a:srgbClr val="FF00FF"/>
                </a:solidFill>
              </a:rPr>
              <a:t>pheroidal Galaxies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4187" y="1989674"/>
            <a:ext cx="9030547" cy="4563526"/>
            <a:chOff x="359133" y="1295393"/>
            <a:chExt cx="8370015" cy="4258740"/>
          </a:xfrm>
        </p:grpSpPr>
        <p:pic>
          <p:nvPicPr>
            <p:cNvPr id="4" name="Picture 3" descr="800px-DM_sources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1" t="3711" r="1463" b="2234"/>
            <a:stretch/>
          </p:blipFill>
          <p:spPr>
            <a:xfrm>
              <a:off x="359133" y="1295393"/>
              <a:ext cx="8259931" cy="425874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357548" y="3233575"/>
              <a:ext cx="1371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FFFF"/>
                  </a:solidFill>
                </a:rPr>
                <a:t>M31 galaxy</a:t>
              </a:r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55997" y="3057439"/>
              <a:ext cx="11768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FF"/>
                  </a:solidFill>
                </a:rPr>
                <a:t>Virgo galaxy cluster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34728" y="3978299"/>
              <a:ext cx="15155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Galactic Center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20" name="Picture 19" descr="helmet_green_PMS_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21" name="Picture 20" descr="MSU-Wordmark-PMS-567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3280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357"/>
    </mc:Choice>
    <mc:Fallback>
      <p:transition xmlns:p14="http://schemas.microsoft.com/office/powerpoint/2010/main" spd="slow" advTm="3335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1803400" y="0"/>
            <a:ext cx="595206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Dark Matter </a:t>
            </a:r>
            <a:b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Annihilation and Decay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K. Tollefson, MSU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703B-40B8-3B43-A9AA-E8B2DD80042E}" type="slidenum">
              <a:rPr lang="en-US" smtClean="0"/>
              <a:t>9</a:t>
            </a:fld>
            <a:endParaRPr lang="en-US" dirty="0"/>
          </a:p>
        </p:txBody>
      </p:sp>
      <p:pic>
        <p:nvPicPr>
          <p:cNvPr id="11" name="Picture 10" descr="hawc-logo-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" y="0"/>
            <a:ext cx="1731817" cy="11430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950202" y="0"/>
            <a:ext cx="1269996" cy="1185335"/>
            <a:chOff x="7950202" y="0"/>
            <a:chExt cx="1269996" cy="1185335"/>
          </a:xfrm>
        </p:grpSpPr>
        <p:pic>
          <p:nvPicPr>
            <p:cNvPr id="17" name="Picture 16" descr="helmet_green_PMS_567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2" y="0"/>
              <a:ext cx="728132" cy="845573"/>
            </a:xfrm>
            <a:prstGeom prst="rect">
              <a:avLst/>
            </a:prstGeom>
          </p:spPr>
        </p:pic>
        <p:pic>
          <p:nvPicPr>
            <p:cNvPr id="18" name="Picture 17" descr="MSU-Wordmark-PMS-567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202" y="762003"/>
              <a:ext cx="1269996" cy="423332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313261" y="1822448"/>
            <a:ext cx="3886200" cy="1515586"/>
            <a:chOff x="457200" y="1754712"/>
            <a:chExt cx="3886200" cy="1515586"/>
          </a:xfrm>
        </p:grpSpPr>
        <p:sp>
          <p:nvSpPr>
            <p:cNvPr id="15" name="Rectangle 14"/>
            <p:cNvSpPr/>
            <p:nvPr/>
          </p:nvSpPr>
          <p:spPr>
            <a:xfrm>
              <a:off x="2527300" y="1756829"/>
              <a:ext cx="1816100" cy="8001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57200" y="1754712"/>
              <a:ext cx="3886200" cy="1515586"/>
              <a:chOff x="457200" y="1754712"/>
              <a:chExt cx="3886200" cy="1515586"/>
            </a:xfrm>
          </p:grpSpPr>
          <p:graphicFrame>
            <p:nvGraphicFramePr>
              <p:cNvPr id="12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88165363"/>
                  </p:ext>
                </p:extLst>
              </p:nvPr>
            </p:nvGraphicFramePr>
            <p:xfrm>
              <a:off x="457200" y="1754712"/>
              <a:ext cx="3815951" cy="80221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75" name="Equation" r:id="rId7" imgW="2235200" imgH="469900" progId="Equation.DSMT4">
                      <p:embed/>
                    </p:oleObj>
                  </mc:Choice>
                  <mc:Fallback>
                    <p:oleObj name="Equation" r:id="rId7" imgW="2235200" imgH="4699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457200" y="1754712"/>
                            <a:ext cx="3815951" cy="80221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" name="Left Brace 1"/>
              <p:cNvSpPr/>
              <p:nvPr/>
            </p:nvSpPr>
            <p:spPr>
              <a:xfrm rot="16200000">
                <a:off x="3191934" y="1782225"/>
                <a:ext cx="486833" cy="1816098"/>
              </a:xfrm>
              <a:prstGeom prst="leftBrace">
                <a:avLst>
                  <a:gd name="adj1" fmla="val 8333"/>
                  <a:gd name="adj2" fmla="val 46855"/>
                </a:avLst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2971799" y="2870188"/>
                <a:ext cx="1097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00FF"/>
                    </a:solidFill>
                  </a:rPr>
                  <a:t>J</a:t>
                </a:r>
                <a:r>
                  <a:rPr lang="en-US" sz="2000" b="1" dirty="0" smtClean="0">
                    <a:solidFill>
                      <a:srgbClr val="0000FF"/>
                    </a:solidFill>
                  </a:rPr>
                  <a:t> - factor</a:t>
                </a:r>
                <a:endParaRPr lang="en-US" sz="2000" b="1" dirty="0">
                  <a:solidFill>
                    <a:srgbClr val="0000FF"/>
                  </a:solidFill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4881028" y="1841499"/>
            <a:ext cx="3983571" cy="1581188"/>
            <a:chOff x="4974165" y="1756829"/>
            <a:chExt cx="3983571" cy="1581188"/>
          </a:xfrm>
        </p:grpSpPr>
        <p:sp>
          <p:nvSpPr>
            <p:cNvPr id="21" name="Rectangle 20"/>
            <p:cNvSpPr/>
            <p:nvPr/>
          </p:nvSpPr>
          <p:spPr>
            <a:xfrm>
              <a:off x="7292378" y="1756829"/>
              <a:ext cx="1665356" cy="8001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045609"/>
                </p:ext>
              </p:extLst>
            </p:nvPr>
          </p:nvGraphicFramePr>
          <p:xfrm>
            <a:off x="4974165" y="1756829"/>
            <a:ext cx="3924300" cy="800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6" name="Equation" r:id="rId9" imgW="2298700" imgH="469900" progId="Equation.DSMT4">
                    <p:embed/>
                  </p:oleObj>
                </mc:Choice>
                <mc:Fallback>
                  <p:oleObj name="Equation" r:id="rId9" imgW="2298700" imgH="4699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974165" y="1756829"/>
                          <a:ext cx="3924300" cy="800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Left Brace 21"/>
            <p:cNvSpPr/>
            <p:nvPr/>
          </p:nvSpPr>
          <p:spPr>
            <a:xfrm rot="16200000">
              <a:off x="7876150" y="1911375"/>
              <a:ext cx="486833" cy="1676338"/>
            </a:xfrm>
            <a:prstGeom prst="leftBrace">
              <a:avLst>
                <a:gd name="adj1" fmla="val 8333"/>
                <a:gd name="adj2" fmla="val 46855"/>
              </a:avLst>
            </a:prstGeom>
            <a:ln>
              <a:solidFill>
                <a:srgbClr val="167D0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86135" y="2937907"/>
              <a:ext cx="11738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67D03"/>
                  </a:solidFill>
                </a:rPr>
                <a:t>D - factor</a:t>
              </a:r>
              <a:endParaRPr lang="en-US" sz="2000" b="1" dirty="0">
                <a:solidFill>
                  <a:srgbClr val="167D03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041900" y="3884881"/>
            <a:ext cx="41021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All sources treated as point-like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Used a smooth NFW dark matter density profile taken from     </a:t>
            </a:r>
            <a:r>
              <a:rPr lang="en-US" sz="2000" dirty="0" err="1" smtClean="0"/>
              <a:t>Geringer-Sameth</a:t>
            </a:r>
            <a:r>
              <a:rPr lang="en-US" sz="2000" dirty="0" smtClean="0"/>
              <a:t> et al., </a:t>
            </a:r>
            <a:r>
              <a:rPr lang="en-US" sz="2000" dirty="0" err="1" smtClean="0"/>
              <a:t>Astrophys</a:t>
            </a:r>
            <a:r>
              <a:rPr lang="en-US" sz="2000" dirty="0" smtClean="0"/>
              <a:t>. J. 801 no.2, 74 (2015)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J and D factors were calculated using CLUMPY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69530" y="1380058"/>
            <a:ext cx="1756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Annihilation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59139" y="1399054"/>
            <a:ext cx="960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46F24"/>
                </a:solidFill>
              </a:rPr>
              <a:t>Decay</a:t>
            </a:r>
            <a:endParaRPr lang="en-US" sz="2400" b="1" dirty="0">
              <a:solidFill>
                <a:srgbClr val="146F24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83657" y="3375362"/>
            <a:ext cx="4463503" cy="3397968"/>
            <a:chOff x="417525" y="3426164"/>
            <a:chExt cx="4463503" cy="3397968"/>
          </a:xfrm>
        </p:grpSpPr>
        <p:grpSp>
          <p:nvGrpSpPr>
            <p:cNvPr id="26" name="Group 25"/>
            <p:cNvGrpSpPr/>
            <p:nvPr/>
          </p:nvGrpSpPr>
          <p:grpSpPr>
            <a:xfrm>
              <a:off x="563035" y="3426164"/>
              <a:ext cx="4317993" cy="3397968"/>
              <a:chOff x="563035" y="3426164"/>
              <a:chExt cx="4317993" cy="3397968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11"/>
              <a:srcRect r="8255"/>
              <a:stretch/>
            </p:blipFill>
            <p:spPr>
              <a:xfrm>
                <a:off x="563035" y="3556000"/>
                <a:ext cx="4317993" cy="3058792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1003480" y="3426164"/>
                <a:ext cx="380230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Example of DM density profiles for the Milky Way</a:t>
                </a:r>
                <a:endParaRPr lang="en-US" sz="14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522141" y="6454800"/>
                <a:ext cx="132237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Radius (</a:t>
                </a:r>
                <a:r>
                  <a:rPr lang="en-US" dirty="0" err="1" smtClean="0"/>
                  <a:t>kpc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 rot="16200000">
              <a:off x="-377630" y="4405857"/>
              <a:ext cx="195964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Density (GeV/cm</a:t>
              </a:r>
              <a:r>
                <a:rPr lang="en-US" baseline="30000" dirty="0" smtClean="0"/>
                <a:t>3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66207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856"/>
    </mc:Choice>
    <mc:Fallback>
      <p:transition xmlns:p14="http://schemas.microsoft.com/office/powerpoint/2010/main" spd="slow" advTm="9385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8|18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|6.8|16.8|3|9.2"/>
</p:tagLst>
</file>

<file path=ppt/theme/theme1.xml><?xml version="1.0" encoding="utf-8"?>
<a:theme xmlns:a="http://schemas.openxmlformats.org/drawingml/2006/main" name="purple_head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purple_header.thmx</Template>
  <TotalTime>38408</TotalTime>
  <Words>3559</Words>
  <Application>Microsoft Macintosh PowerPoint</Application>
  <PresentationFormat>On-screen Show (4:3)</PresentationFormat>
  <Paragraphs>385</Paragraphs>
  <Slides>33</Slides>
  <Notes>33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purple_header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Gamma-Ray Detectors</vt:lpstr>
      <vt:lpstr>HAWC Sky Map</vt:lpstr>
      <vt:lpstr>Dark Matter  Annihilation and Decay</vt:lpstr>
      <vt:lpstr>Dark Matter Sources in HAWC’s Field-of-View</vt:lpstr>
      <vt:lpstr>Dark Matter  Annihilation and Decay</vt:lpstr>
      <vt:lpstr>DM Annihilation Cross-Section Limits from 14 Dwarf Galaxies</vt:lpstr>
      <vt:lpstr>PowerPoint Presentation</vt:lpstr>
      <vt:lpstr>DM Decay Lifetime Limits from 14 Dwarf Galaxies</vt:lpstr>
      <vt:lpstr>Upcoming Improvements to Dwarf Galaxy Analysis</vt:lpstr>
      <vt:lpstr>DM Annihilation Cross-Section Limits from M31 and Virgo</vt:lpstr>
      <vt:lpstr>DM Decay Lifetime Limits from M31 and Virgo</vt:lpstr>
      <vt:lpstr>Improvements to M31 and Virgo Analyzes</vt:lpstr>
      <vt:lpstr>PowerPoint Presentation</vt:lpstr>
      <vt:lpstr>Upgrades and Southern Sky Survey</vt:lpstr>
      <vt:lpstr>References for M31 and Virgo analyzes</vt:lpstr>
      <vt:lpstr>Extras</vt:lpstr>
      <vt:lpstr>TeV-Mass Dark Matter</vt:lpstr>
      <vt:lpstr>J and D Factors for 14 Dwarf Spheroidals</vt:lpstr>
      <vt:lpstr>PowerPoint Presentation</vt:lpstr>
      <vt:lpstr>PowerPoint Presentation</vt:lpstr>
      <vt:lpstr>PowerPoint Presentation</vt:lpstr>
      <vt:lpstr>DM Decay Lifetime Limits from 14 Dwarf Galaxies</vt:lpstr>
      <vt:lpstr>DM Decay Lifetime Limits from 14 Dwarf Galaxies</vt:lpstr>
      <vt:lpstr>J and D Factors for M31 and Virgo analyzes</vt:lpstr>
      <vt:lpstr>DM Annihilation Cross-Section Limits from M31 and Virgo</vt:lpstr>
      <vt:lpstr>DM Annihilation Cross-Section Limits from M31 and Virgo</vt:lpstr>
      <vt:lpstr>DM Decay Lifetime Limits from M31 and Virgo</vt:lpstr>
      <vt:lpstr>DM Decay Lifetime Limits from M31 and Virgo</vt:lpstr>
      <vt:lpstr>Differential Sensitivity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Dark Matter Detection with HAWC</dc:title>
  <dc:creator>John Pretz</dc:creator>
  <cp:lastModifiedBy>Kirsten  Tollefson</cp:lastModifiedBy>
  <cp:revision>1539</cp:revision>
  <cp:lastPrinted>2016-08-04T18:20:17Z</cp:lastPrinted>
  <dcterms:created xsi:type="dcterms:W3CDTF">2013-01-16T22:13:38Z</dcterms:created>
  <dcterms:modified xsi:type="dcterms:W3CDTF">2016-08-04T19:20:05Z</dcterms:modified>
</cp:coreProperties>
</file>