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7" r:id="rId2"/>
    <p:sldId id="270" r:id="rId3"/>
    <p:sldId id="258" r:id="rId4"/>
    <p:sldId id="268" r:id="rId5"/>
    <p:sldId id="310" r:id="rId6"/>
    <p:sldId id="292" r:id="rId7"/>
    <p:sldId id="293" r:id="rId8"/>
    <p:sldId id="269" r:id="rId9"/>
    <p:sldId id="300" r:id="rId10"/>
    <p:sldId id="301" r:id="rId11"/>
    <p:sldId id="285" r:id="rId12"/>
    <p:sldId id="286" r:id="rId13"/>
    <p:sldId id="311" r:id="rId14"/>
    <p:sldId id="303" r:id="rId15"/>
    <p:sldId id="263" r:id="rId16"/>
    <p:sldId id="266" r:id="rId17"/>
    <p:sldId id="273" r:id="rId18"/>
    <p:sldId id="274" r:id="rId19"/>
    <p:sldId id="276" r:id="rId20"/>
    <p:sldId id="304" r:id="rId21"/>
    <p:sldId id="30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98B93-E75B-4748-956C-F45BC3544D05}" type="datetimeFigureOut">
              <a:rPr lang="en-US" smtClean="0"/>
              <a:t>8/6/16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22FA3-AB67-3E47-A996-330C7C773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4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FF78FA-8A92-D443-95D0-42BE13166B09}" type="datetimeFigureOut">
              <a:rPr lang="en-US" smtClean="0"/>
              <a:t>8/6/16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F3AED-E912-664B-8184-A1CDD5A41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639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additions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1C3B2-5C3F-3640-ADCE-458355DAED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6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additions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1C3B2-5C3F-3640-ADCE-458355DAED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6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precision is not optional. It is absolutely</a:t>
            </a:r>
            <a:r>
              <a:rPr lang="en-US" baseline="0" dirty="0" smtClean="0"/>
              <a:t> essential to identify the nature of the discovered Higgs boson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B1C3B2-5C3F-3640-ADCE-458355DAED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1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628782"/>
            <a:ext cx="9144000" cy="1600438"/>
          </a:xfrm>
          <a:noFill/>
          <a:ln w="25400">
            <a:noFill/>
          </a:ln>
          <a:effectLst/>
        </p:spPr>
        <p:txBody>
          <a:bodyPr lIns="457200" tIns="457200" rIns="457200" bIns="457200" anchor="ctr">
            <a:sp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4800600"/>
            <a:ext cx="8229600" cy="457200"/>
          </a:xfrm>
        </p:spPr>
        <p:txBody>
          <a:bodyPr anchor="t"/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55613" y="5257800"/>
            <a:ext cx="8229600" cy="228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540477"/>
            <a:ext cx="8229600" cy="2286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</p:spTree>
    <p:extLst>
      <p:ext uri="{BB962C8B-B14F-4D97-AF65-F5344CB8AC3E}">
        <p14:creationId xmlns:p14="http://schemas.microsoft.com/office/powerpoint/2010/main" val="49122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 anchorCtr="0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28797"/>
            <a:ext cx="82296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5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828797"/>
            <a:ext cx="38862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1828800"/>
            <a:ext cx="38862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72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799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828798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57200" y="2516451"/>
            <a:ext cx="3886200" cy="3657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800600" y="2516454"/>
            <a:ext cx="3886200" cy="3657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67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 anchorCtr="0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828800"/>
            <a:ext cx="8229600" cy="34290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486400"/>
            <a:ext cx="822960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1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33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2016-08-06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Strube - ICHEP 2016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607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69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987552"/>
            <a:ext cx="9144000" cy="5870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621792"/>
          </a:xfrm>
        </p:spPr>
        <p:txBody>
          <a:bodyPr lIns="0" tIns="0" rIns="0" bIns="0" anchor="t" anchorCtr="0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371596"/>
            <a:ext cx="8229600" cy="4800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124200" y="6458785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0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987552"/>
            <a:ext cx="9144000" cy="5870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621792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58785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371596"/>
            <a:ext cx="3886200" cy="4800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800600" y="1369118"/>
            <a:ext cx="3886200" cy="4800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987552"/>
            <a:ext cx="9144000" cy="5870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621792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371599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2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58785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457200" y="2059241"/>
            <a:ext cx="3886200" cy="41148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4800600" y="2056763"/>
            <a:ext cx="3886200" cy="41148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002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987552"/>
            <a:ext cx="9144000" cy="5870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621792"/>
          </a:xfrm>
        </p:spPr>
        <p:txBody>
          <a:bodyPr lIns="0" tIns="0" rIns="0" bIns="0" anchor="t" anchorCtr="0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371600"/>
            <a:ext cx="8229600" cy="38862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486400"/>
            <a:ext cx="822960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58785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9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7552"/>
            <a:ext cx="9144000" cy="58704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621792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3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371600"/>
            <a:ext cx="9144000" cy="548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 anchorCtr="0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4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1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458785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124200" y="6458785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4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1371600"/>
            <a:ext cx="9144000" cy="548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8862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4800600" y="1828800"/>
            <a:ext cx="3886200" cy="43434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0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371600"/>
            <a:ext cx="9144000" cy="548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1005840"/>
          </a:xfrm>
        </p:spPr>
        <p:txBody>
          <a:bodyPr lIns="0" tIns="0" rIns="0" bIns="0" anchor="t">
            <a:spAutoFit/>
          </a:bodyPr>
          <a:lstStyle>
            <a:lvl1pPr algn="l">
              <a:defRPr sz="25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828799"/>
            <a:ext cx="38862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457200" y="2514600"/>
            <a:ext cx="3886200" cy="3657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6"/>
          </p:nvPr>
        </p:nvSpPr>
        <p:spPr>
          <a:xfrm>
            <a:off x="4800600" y="2512122"/>
            <a:ext cx="3886200" cy="36576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33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emf"/><Relationship Id="rId21" Type="http://schemas.openxmlformats.org/officeDocument/2006/relationships/image" Target="../media/image3.png"/><Relationship Id="rId22" Type="http://schemas.openxmlformats.org/officeDocument/2006/relationships/image" Target="../media/image4.png"/><Relationship Id="rId23" Type="http://schemas.openxmlformats.org/officeDocument/2006/relationships/image" Target="../media/image5.png"/><Relationship Id="rId24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lver_PowerPoint_Background_08-19-2011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4924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343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Strube - ICHEP 2016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570482" y="128766"/>
            <a:ext cx="1444752" cy="72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7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  <p:sldLayoutId id="2147483677" r:id="rId16"/>
    <p:sldLayoutId id="2147483678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21"/>
        </a:buBlip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22"/>
        </a:buBlip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23"/>
        </a:buBlip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24"/>
        </a:buBlip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21"/>
        </a:buBlip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Relationship Id="rId3" Type="http://schemas.openxmlformats.org/officeDocument/2006/relationships/image" Target="../media/image4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Relationship Id="rId3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Higgs Self-Coupling at the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Jan </a:t>
            </a:r>
            <a:r>
              <a:rPr lang="en-US" dirty="0" err="1" smtClean="0"/>
              <a:t>strube</a:t>
            </a:r>
            <a:r>
              <a:rPr lang="en-US" dirty="0" smtClean="0"/>
              <a:t>, for the </a:t>
            </a:r>
            <a:r>
              <a:rPr lang="en-US" dirty="0" err="1" smtClean="0"/>
              <a:t>ilc</a:t>
            </a:r>
            <a:r>
              <a:rPr lang="en-US" dirty="0" smtClean="0"/>
              <a:t> physics and detector study groups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ICHEP, Chicago 2016</a:t>
            </a:r>
            <a:endParaRPr lang="en-US" dirty="0"/>
          </a:p>
        </p:txBody>
      </p:sp>
      <p:pic>
        <p:nvPicPr>
          <p:cNvPr id="10" name="Picture 9" descr="logo_transparent_b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343" y="3007943"/>
            <a:ext cx="1231457" cy="80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4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Yukawa coupling at 1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dirty="0" err="1" smtClean="0"/>
              <a:t>doi</a:t>
            </a:r>
            <a:r>
              <a:rPr lang="en-US" sz="1100" dirty="0" smtClean="0"/>
              <a:t>:</a:t>
            </a:r>
            <a:r>
              <a:rPr lang="hr-HR" sz="1100" dirty="0">
                <a:solidFill>
                  <a:schemeClr val="bg1"/>
                </a:solidFill>
              </a:rPr>
              <a:t>10.1140/epjc/s10052-015-3532-4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6jets_mass_higgs_selected_mon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1692372"/>
            <a:ext cx="2667000" cy="2253074"/>
          </a:xfrm>
          <a:prstGeom prst="rect">
            <a:avLst/>
          </a:prstGeom>
        </p:spPr>
      </p:pic>
      <p:pic>
        <p:nvPicPr>
          <p:cNvPr id="7" name="Picture 6" descr="6jets_mass_top_selected_mon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4103277"/>
            <a:ext cx="2666999" cy="22530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7626" y="4936581"/>
            <a:ext cx="5582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4% with 1 ab</a:t>
            </a:r>
            <a:r>
              <a:rPr lang="en-US" baseline="30000" dirty="0" smtClean="0">
                <a:solidFill>
                  <a:srgbClr val="000000"/>
                </a:solidFill>
              </a:rPr>
              <a:t>-1</a:t>
            </a:r>
            <a:r>
              <a:rPr lang="en-US" dirty="0" smtClean="0">
                <a:solidFill>
                  <a:srgbClr val="000000"/>
                </a:solidFill>
              </a:rPr>
              <a:t> at 1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with only left-handed polarization.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Expected precision with full ILC program + Energy upgrade: 2%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199" y="3820652"/>
            <a:ext cx="5562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Analysis in 6-jet+lepton and in 8-jet mode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Main background processes: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Other Higgs decays, </a:t>
            </a:r>
            <a:r>
              <a:rPr lang="en-US" dirty="0" err="1" smtClean="0">
                <a:solidFill>
                  <a:srgbClr val="000000"/>
                </a:solidFill>
              </a:rPr>
              <a:t>ttZ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ttbb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tt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4010" y="3063634"/>
            <a:ext cx="2637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</a:rPr>
              <a:t>ttH</a:t>
            </a:r>
            <a:r>
              <a:rPr lang="en-US" sz="1400" dirty="0" smtClean="0">
                <a:solidFill>
                  <a:srgbClr val="000000"/>
                </a:solidFill>
              </a:rPr>
              <a:t> channel not sensitive to </a:t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top Yukawa coupling,~4% effect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6853" y="3109047"/>
            <a:ext cx="2546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Main production channel of </a:t>
            </a:r>
            <a:r>
              <a:rPr lang="en-US" sz="1200" dirty="0" err="1" smtClean="0">
                <a:solidFill>
                  <a:srgbClr val="000000"/>
                </a:solidFill>
              </a:rPr>
              <a:t>ttH</a:t>
            </a:r>
            <a:r>
              <a:rPr lang="en-US" sz="1200" dirty="0" smtClean="0">
                <a:solidFill>
                  <a:srgbClr val="000000"/>
                </a:solidFill>
              </a:rPr>
              <a:t> at ILC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262" y="1137808"/>
            <a:ext cx="2809539" cy="1925826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30" y="1137808"/>
            <a:ext cx="2884570" cy="192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7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384721"/>
          </a:xfrm>
        </p:spPr>
        <p:txBody>
          <a:bodyPr/>
          <a:lstStyle/>
          <a:p>
            <a:r>
              <a:rPr lang="en-US" dirty="0" smtClean="0"/>
              <a:t>Other Higgs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385" y="1417637"/>
            <a:ext cx="4337416" cy="38486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549022"/>
            <a:ext cx="41736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HL-LHC program will measure several Higgs couplings to &lt;10%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The ILC program will improve upon this precision by ~ one order of magnitude.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02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Model-independent measurements at the ILC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49022"/>
            <a:ext cx="4173643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HL-LHC program will measure several Higgs couplings to &lt;10%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The ILC program will improve upon this precision by ~ one order of magnitude.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ILC will add measurements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  <a:r>
              <a:rPr lang="en-US" sz="2400" dirty="0" smtClean="0">
                <a:solidFill>
                  <a:srgbClr val="000000"/>
                </a:solidFill>
              </a:rPr>
              <a:t> Studies can be carried out in a self-contained and model-independent way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843" y="1549022"/>
            <a:ext cx="4285328" cy="3680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86" y="32189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09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Global Fit of Higgs couplings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843" y="1549022"/>
            <a:ext cx="4285328" cy="3680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86" y="32189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73461" y="5240340"/>
            <a:ext cx="3613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 measurement of cross section: </a:t>
            </a:r>
          </a:p>
          <a:p>
            <a:r>
              <a:rPr lang="en-US" dirty="0" err="1" smtClean="0"/>
              <a:t>σ</a:t>
            </a:r>
            <a:r>
              <a:rPr lang="en-US" baseline="-25000" dirty="0" err="1" smtClean="0"/>
              <a:t>ZH</a:t>
            </a:r>
            <a:r>
              <a:rPr lang="en-US" dirty="0" smtClean="0"/>
              <a:t> from recoil method. Error &lt; 2.5%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909175"/>
              </p:ext>
            </p:extLst>
          </p:nvPr>
        </p:nvGraphicFramePr>
        <p:xfrm>
          <a:off x="467517" y="1417638"/>
          <a:ext cx="3296024" cy="471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3906"/>
                <a:gridCol w="851647"/>
                <a:gridCol w="11504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ILC500</a:t>
                      </a:r>
                    </a:p>
                    <a:p>
                      <a:r>
                        <a:rPr lang="en-US" dirty="0" err="1" smtClean="0"/>
                        <a:t>LumiUp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𝚪</a:t>
                      </a:r>
                      <a:r>
                        <a:rPr lang="en-US" baseline="-25000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g(HZZ)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g(HWW)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Hbb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Hcc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Hgg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ττ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Hγγ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Hγγ</a:t>
                      </a:r>
                      <a:r>
                        <a:rPr lang="en-US" dirty="0" smtClean="0"/>
                        <a:t>)+LHC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g(Hµµ)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g(</a:t>
                      </a:r>
                      <a:r>
                        <a:rPr lang="en-US" dirty="0" err="1" smtClean="0"/>
                        <a:t>Htt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729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Precision Measurements are not optional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14</a:t>
            </a:fld>
            <a:endParaRPr lang="en-US"/>
          </a:p>
        </p:txBody>
      </p:sp>
      <p:pic>
        <p:nvPicPr>
          <p:cNvPr id="5" name="図 2" descr="PatternComposite50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251" y="2008138"/>
            <a:ext cx="4302612" cy="3657600"/>
          </a:xfrm>
          <a:prstGeom prst="rect">
            <a:avLst/>
          </a:prstGeom>
        </p:spPr>
      </p:pic>
      <p:pic>
        <p:nvPicPr>
          <p:cNvPr id="6" name="図 3" descr="PatternMSSM50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39" y="2008138"/>
            <a:ext cx="4302612" cy="3657600"/>
          </a:xfrm>
          <a:prstGeom prst="rect">
            <a:avLst/>
          </a:prstGeom>
        </p:spPr>
      </p:pic>
      <p:sp>
        <p:nvSpPr>
          <p:cNvPr id="7" name="テキスト ボックス 4"/>
          <p:cNvSpPr txBox="1"/>
          <p:nvPr/>
        </p:nvSpPr>
        <p:spPr>
          <a:xfrm>
            <a:off x="1044337" y="1129798"/>
            <a:ext cx="29290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0000"/>
                </a:solidFill>
                <a:latin typeface="Verdana"/>
                <a:cs typeface="Verdana"/>
              </a:rPr>
              <a:t>Supersymmetry</a:t>
            </a:r>
          </a:p>
          <a:p>
            <a:pPr algn="ctr"/>
            <a:r>
              <a:rPr lang="en-US" altLang="ja-JP" b="1" dirty="0" smtClean="0">
                <a:solidFill>
                  <a:srgbClr val="000000"/>
                </a:solidFill>
                <a:latin typeface="Verdana"/>
                <a:cs typeface="Verdana"/>
              </a:rPr>
              <a:t>(MSSM)</a:t>
            </a:r>
            <a:endParaRPr kumimoji="1" lang="ja-JP" altLang="en-US" b="1" dirty="0" smtClean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8" name="テキスト ボックス 6"/>
          <p:cNvSpPr txBox="1"/>
          <p:nvPr/>
        </p:nvSpPr>
        <p:spPr>
          <a:xfrm>
            <a:off x="5348496" y="1129798"/>
            <a:ext cx="30843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0000"/>
                </a:solidFill>
                <a:latin typeface="Verdana"/>
                <a:cs typeface="Verdana"/>
              </a:rPr>
              <a:t>Composite Higgs</a:t>
            </a:r>
          </a:p>
          <a:p>
            <a:pPr algn="ctr"/>
            <a:r>
              <a:rPr lang="en-US" altLang="ja-JP" b="1" dirty="0" smtClean="0">
                <a:solidFill>
                  <a:srgbClr val="000000"/>
                </a:solidFill>
                <a:latin typeface="Verdana"/>
                <a:cs typeface="Verdana"/>
              </a:rPr>
              <a:t>(MCHM5)</a:t>
            </a:r>
            <a:endParaRPr kumimoji="1" lang="ja-JP" altLang="en-US" b="1" dirty="0" smtClean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27334" y="5665738"/>
            <a:ext cx="4477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000000"/>
                </a:solidFill>
                <a:latin typeface="Verdana"/>
                <a:cs typeface="Verdana"/>
              </a:rPr>
              <a:t>ILC 250+500 </a:t>
            </a:r>
            <a:r>
              <a:rPr kumimoji="1" lang="en-US" altLang="ja-JP" b="1" dirty="0">
                <a:solidFill>
                  <a:srgbClr val="000000"/>
                </a:solidFill>
                <a:latin typeface="Verdana"/>
                <a:cs typeface="Verdana"/>
              </a:rPr>
              <a:t>l</a:t>
            </a:r>
            <a:r>
              <a:rPr kumimoji="1" lang="en-US" altLang="ja-JP" b="1" dirty="0" smtClean="0">
                <a:solidFill>
                  <a:srgbClr val="000000"/>
                </a:solidFill>
                <a:latin typeface="Verdana"/>
                <a:cs typeface="Verdana"/>
              </a:rPr>
              <a:t>uminosity upgrade</a:t>
            </a:r>
          </a:p>
        </p:txBody>
      </p:sp>
    </p:spTree>
    <p:extLst>
      <p:ext uri="{BB962C8B-B14F-4D97-AF65-F5344CB8AC3E}">
        <p14:creationId xmlns:p14="http://schemas.microsoft.com/office/powerpoint/2010/main" val="371962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569387"/>
          </a:xfrm>
        </p:spPr>
        <p:txBody>
          <a:bodyPr/>
          <a:lstStyle/>
          <a:p>
            <a:r>
              <a:rPr lang="en-US" dirty="0" smtClean="0"/>
              <a:t>ILC Operating Scenarios</a:t>
            </a:r>
            <a:br>
              <a:rPr lang="en-US" dirty="0" smtClean="0"/>
            </a:br>
            <a:r>
              <a:rPr lang="en-US" sz="1200" dirty="0" smtClean="0"/>
              <a:t>arXiv</a:t>
            </a:r>
            <a:r>
              <a:rPr lang="en-US" sz="1200" dirty="0"/>
              <a:t>:</a:t>
            </a:r>
            <a:r>
              <a:rPr lang="en-US" sz="1200" dirty="0" smtClean="0"/>
              <a:t>1506.07830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lumi_H-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6" y="1142741"/>
            <a:ext cx="4402667" cy="3167824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184291"/>
              </p:ext>
            </p:extLst>
          </p:nvPr>
        </p:nvGraphicFramePr>
        <p:xfrm>
          <a:off x="261365" y="4310565"/>
          <a:ext cx="8692135" cy="1418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978"/>
                <a:gridCol w="882898"/>
                <a:gridCol w="843909"/>
                <a:gridCol w="863600"/>
                <a:gridCol w="876300"/>
                <a:gridCol w="876300"/>
                <a:gridCol w="863600"/>
                <a:gridCol w="838200"/>
                <a:gridCol w="895350"/>
              </a:tblGrid>
              <a:tr h="3546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Collision energy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 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 (baseline)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1000 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 (possible upgrade)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6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Polarization (%)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+80/-30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-80/+30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-80/-30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+80/+30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+80/-20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-80/+20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-80/-20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+80/+20</a:t>
                      </a:r>
                      <a:endParaRPr lang="en-US" sz="1600" dirty="0"/>
                    </a:p>
                  </a:txBody>
                  <a:tcPr/>
                </a:tc>
              </a:tr>
              <a:tr h="3546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Int. Luminosity (</a:t>
                      </a:r>
                      <a:r>
                        <a:rPr lang="en-US" sz="1600" dirty="0" err="1" smtClean="0"/>
                        <a:t>fb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800</a:t>
                      </a:r>
                      <a:endParaRPr lang="en-US" sz="1600" dirty="0"/>
                    </a:p>
                  </a:txBody>
                  <a:tcPr/>
                </a:tc>
              </a:tr>
              <a:tr h="35469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#</a:t>
                      </a:r>
                      <a:r>
                        <a:rPr lang="en-US" sz="1600" b="1" baseline="0" dirty="0" smtClean="0"/>
                        <a:t> HH events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~260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~400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~440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~1040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~180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~90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980" y="1294137"/>
            <a:ext cx="4417520" cy="275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0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384721"/>
          </a:xfrm>
        </p:spPr>
        <p:txBody>
          <a:bodyPr/>
          <a:lstStyle/>
          <a:p>
            <a:r>
              <a:rPr lang="en-US" dirty="0" smtClean="0"/>
              <a:t>Reconstruction of Double Higgs at the ILC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33" y="1176203"/>
            <a:ext cx="2810443" cy="1898282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405829"/>
            <a:ext cx="2830988" cy="18982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3280234"/>
            <a:ext cx="3781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Excellent jet energy resolution allows to reconstruct fully </a:t>
            </a:r>
            <a:r>
              <a:rPr lang="en-US" dirty="0" err="1" smtClean="0"/>
              <a:t>hadronic</a:t>
            </a:r>
            <a:r>
              <a:rPr lang="en-US" dirty="0" smtClean="0"/>
              <a:t> decays; 4-8 jets: HH → 4b, </a:t>
            </a:r>
            <a:r>
              <a:rPr lang="en-US" dirty="0" err="1" smtClean="0"/>
              <a:t>HH→bbWW</a:t>
            </a:r>
            <a:endParaRPr lang="en-US" dirty="0"/>
          </a:p>
        </p:txBody>
      </p:sp>
      <p:pic>
        <p:nvPicPr>
          <p:cNvPr id="13" name="Picture 12" descr="comp_MassHH_zzh_zzz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80" y="1143500"/>
            <a:ext cx="3863690" cy="28006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98980" y="3944164"/>
            <a:ext cx="3791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 resolution in fully </a:t>
            </a:r>
            <a:r>
              <a:rPr lang="en-US" sz="1200" dirty="0" err="1" smtClean="0"/>
              <a:t>hadronic</a:t>
            </a:r>
            <a:r>
              <a:rPr lang="en-US" sz="1200" dirty="0" smtClean="0"/>
              <a:t> reconstruction of double Higgs production and dominant background at 500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468276" y="1876959"/>
            <a:ext cx="47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15852" y="2778582"/>
            <a:ext cx="47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ZH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37377" y="1474968"/>
            <a:ext cx="787288" cy="4967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25168" y="1903157"/>
            <a:ext cx="47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ZH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84039" y="2797303"/>
            <a:ext cx="47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ZZ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38745" y="4592326"/>
            <a:ext cx="44480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 clustering techniques remain an active area: Recent addition: Valencia algorithm </a:t>
            </a:r>
            <a:r>
              <a:rPr lang="cs-CZ" dirty="0"/>
              <a:t>(</a:t>
            </a:r>
            <a:r>
              <a:rPr lang="cs-CZ" dirty="0" err="1" smtClean="0"/>
              <a:t>dx.doi.org</a:t>
            </a:r>
            <a:r>
              <a:rPr lang="cs-CZ" dirty="0"/>
              <a:t>/10.1016/j.physletb.</a:t>
            </a:r>
            <a:r>
              <a:rPr lang="cs-CZ" dirty="0" smtClean="0"/>
              <a:t>2015.08.055)</a:t>
            </a:r>
          </a:p>
          <a:p>
            <a:r>
              <a:rPr lang="cs-CZ" dirty="0" err="1" smtClean="0"/>
              <a:t>Shows</a:t>
            </a:r>
            <a:r>
              <a:rPr lang="cs-CZ" dirty="0" smtClean="0"/>
              <a:t> </a:t>
            </a:r>
            <a:r>
              <a:rPr lang="cs-CZ" dirty="0" err="1" smtClean="0"/>
              <a:t>improvement</a:t>
            </a:r>
            <a:r>
              <a:rPr lang="cs-CZ" dirty="0" smtClean="0"/>
              <a:t> in VV </a:t>
            </a:r>
            <a:r>
              <a:rPr lang="cs-CZ" dirty="0" err="1" smtClean="0"/>
              <a:t>reconstruction</a:t>
            </a:r>
            <a:r>
              <a:rPr lang="cs-CZ" dirty="0" smtClean="0"/>
              <a:t>.</a:t>
            </a:r>
          </a:p>
          <a:p>
            <a:r>
              <a:rPr lang="cs-CZ" dirty="0" smtClean="0"/>
              <a:t>Not </a:t>
            </a:r>
            <a:r>
              <a:rPr lang="cs-CZ" dirty="0" err="1" smtClean="0"/>
              <a:t>yet</a:t>
            </a:r>
            <a:r>
              <a:rPr lang="cs-CZ" dirty="0" smtClean="0"/>
              <a:t> </a:t>
            </a:r>
            <a:r>
              <a:rPr lang="cs-CZ" dirty="0" err="1" smtClean="0"/>
              <a:t>applied</a:t>
            </a:r>
            <a:r>
              <a:rPr lang="cs-CZ" dirty="0" smtClean="0"/>
              <a:t> to ZHH.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7503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384721"/>
          </a:xfrm>
        </p:spPr>
        <p:txBody>
          <a:bodyPr/>
          <a:lstStyle/>
          <a:p>
            <a:r>
              <a:rPr lang="en-US" dirty="0" smtClean="0"/>
              <a:t>Measurement Strategy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17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639" y="1230156"/>
            <a:ext cx="4071941" cy="267499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78727" y="3905153"/>
            <a:ext cx="4077853" cy="37111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λ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λ</a:t>
            </a:r>
            <a:r>
              <a:rPr lang="en-US" baseline="-25000" dirty="0" err="1" smtClean="0">
                <a:solidFill>
                  <a:srgbClr val="000000"/>
                </a:solidFill>
              </a:rPr>
              <a:t>SM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34368" y="4321861"/>
            <a:ext cx="5115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Fortunate situation in the energy range of the ILC: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5285" y="4721988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1 </a:t>
            </a:r>
            <a:r>
              <a:rPr lang="en-US" dirty="0" err="1"/>
              <a:t>TeV</a:t>
            </a:r>
            <a:r>
              <a:rPr lang="en-US" dirty="0"/>
              <a:t>: (</a:t>
            </a:r>
            <a:r>
              <a:rPr lang="en-US" dirty="0" err="1"/>
              <a:t>ννHH</a:t>
            </a:r>
            <a:r>
              <a:rPr lang="en-US" dirty="0"/>
              <a:t>):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cross </a:t>
            </a:r>
            <a:r>
              <a:rPr lang="en-US" dirty="0"/>
              <a:t>section increases if </a:t>
            </a:r>
            <a:r>
              <a:rPr lang="el-GR" dirty="0">
                <a:solidFill>
                  <a:srgbClr val="000000"/>
                </a:solidFill>
              </a:rPr>
              <a:t>λ</a:t>
            </a:r>
            <a:r>
              <a:rPr lang="en-US" dirty="0">
                <a:solidFill>
                  <a:srgbClr val="000000"/>
                </a:solidFill>
              </a:rPr>
              <a:t> &lt; </a:t>
            </a:r>
            <a:r>
              <a:rPr lang="en-US" dirty="0" err="1" smtClean="0">
                <a:solidFill>
                  <a:srgbClr val="000000"/>
                </a:solidFill>
              </a:rPr>
              <a:t>λ</a:t>
            </a:r>
            <a:r>
              <a:rPr lang="en-US" baseline="-25000" dirty="0" err="1" smtClean="0">
                <a:solidFill>
                  <a:srgbClr val="000000"/>
                </a:solidFill>
              </a:rPr>
              <a:t>SM</a:t>
            </a:r>
            <a:endParaRPr lang="en-US" baseline="-25000" dirty="0" smtClean="0">
              <a:solidFill>
                <a:srgbClr val="000000"/>
              </a:solidFill>
            </a:endParaRPr>
          </a:p>
          <a:p>
            <a:r>
              <a:rPr lang="el-GR" dirty="0"/>
              <a:t>With 8 ab</a:t>
            </a:r>
            <a:r>
              <a:rPr lang="el-GR" baseline="30000" dirty="0"/>
              <a:t>-1</a:t>
            </a:r>
            <a:r>
              <a:rPr lang="el-GR" dirty="0"/>
              <a:t> at 1000 GeV</a:t>
            </a:r>
            <a:endParaRPr lang="el-GR" baseline="30000" dirty="0"/>
          </a:p>
          <a:p>
            <a:r>
              <a:rPr lang="el-GR" dirty="0"/>
              <a:t>Δ</a:t>
            </a:r>
            <a:r>
              <a:rPr lang="en-US" dirty="0" err="1"/>
              <a:t>σ</a:t>
            </a:r>
            <a:r>
              <a:rPr lang="en-US" dirty="0"/>
              <a:t>/</a:t>
            </a:r>
            <a:r>
              <a:rPr lang="en-US" dirty="0" err="1"/>
              <a:t>σ</a:t>
            </a:r>
            <a:r>
              <a:rPr lang="en-US" dirty="0"/>
              <a:t> (</a:t>
            </a:r>
            <a:r>
              <a:rPr lang="en-US" dirty="0" err="1"/>
              <a:t>ννHH</a:t>
            </a:r>
            <a:r>
              <a:rPr lang="en-US" dirty="0"/>
              <a:t>) = 13%</a:t>
            </a:r>
          </a:p>
          <a:p>
            <a:r>
              <a:rPr lang="en-US" dirty="0" err="1"/>
              <a:t>Δλ</a:t>
            </a:r>
            <a:r>
              <a:rPr lang="en-US" dirty="0"/>
              <a:t>/</a:t>
            </a:r>
            <a:r>
              <a:rPr lang="en-US" dirty="0" err="1"/>
              <a:t>λ</a:t>
            </a:r>
            <a:r>
              <a:rPr lang="en-US" dirty="0"/>
              <a:t> = 10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6221" y="4721988"/>
            <a:ext cx="3879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~500 </a:t>
            </a:r>
            <a:r>
              <a:rPr lang="en-US" dirty="0" err="1"/>
              <a:t>GeV</a:t>
            </a:r>
            <a:r>
              <a:rPr lang="en-US" dirty="0"/>
              <a:t> (ZHH):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cross </a:t>
            </a:r>
            <a:r>
              <a:rPr lang="en-US" dirty="0"/>
              <a:t>section increases if </a:t>
            </a:r>
            <a:r>
              <a:rPr lang="el-GR" dirty="0">
                <a:solidFill>
                  <a:srgbClr val="000000"/>
                </a:solidFill>
              </a:rPr>
              <a:t>λ</a:t>
            </a:r>
            <a:r>
              <a:rPr lang="en-US" dirty="0">
                <a:solidFill>
                  <a:srgbClr val="000000"/>
                </a:solidFill>
              </a:rPr>
              <a:t> &gt; </a:t>
            </a:r>
            <a:r>
              <a:rPr lang="en-US" dirty="0" err="1">
                <a:solidFill>
                  <a:srgbClr val="000000"/>
                </a:solidFill>
              </a:rPr>
              <a:t>λ</a:t>
            </a:r>
            <a:r>
              <a:rPr lang="en-US" baseline="-25000" dirty="0" err="1">
                <a:solidFill>
                  <a:srgbClr val="000000"/>
                </a:solidFill>
              </a:rPr>
              <a:t>SM</a:t>
            </a:r>
            <a:endParaRPr lang="en-US" baseline="-25000" dirty="0">
              <a:solidFill>
                <a:srgbClr val="000000"/>
              </a:solidFill>
            </a:endParaRPr>
          </a:p>
          <a:p>
            <a:r>
              <a:rPr lang="el-GR" dirty="0"/>
              <a:t>With 4 ab</a:t>
            </a:r>
            <a:r>
              <a:rPr lang="el-GR" baseline="30000" dirty="0"/>
              <a:t>-1</a:t>
            </a:r>
            <a:r>
              <a:rPr lang="el-GR" dirty="0"/>
              <a:t> at ~500 GeV</a:t>
            </a:r>
            <a:endParaRPr lang="el-GR" baseline="30000" dirty="0"/>
          </a:p>
          <a:p>
            <a:r>
              <a:rPr lang="el-GR" dirty="0"/>
              <a:t>Δ</a:t>
            </a:r>
            <a:r>
              <a:rPr lang="en-US" dirty="0" err="1"/>
              <a:t>σ</a:t>
            </a:r>
            <a:r>
              <a:rPr lang="en-US" dirty="0"/>
              <a:t>/</a:t>
            </a:r>
            <a:r>
              <a:rPr lang="en-US" dirty="0" err="1"/>
              <a:t>σ</a:t>
            </a:r>
            <a:r>
              <a:rPr lang="en-US" dirty="0"/>
              <a:t>(ZHH) = 16%</a:t>
            </a:r>
          </a:p>
          <a:p>
            <a:r>
              <a:rPr lang="en-US" dirty="0" err="1"/>
              <a:t>Δλ</a:t>
            </a:r>
            <a:r>
              <a:rPr lang="en-US" dirty="0"/>
              <a:t>/</a:t>
            </a:r>
            <a:r>
              <a:rPr lang="en-US" dirty="0" err="1"/>
              <a:t>λ</a:t>
            </a:r>
            <a:r>
              <a:rPr lang="en-US" dirty="0"/>
              <a:t> = 27</a:t>
            </a:r>
            <a:r>
              <a:rPr lang="en-US" dirty="0" smtClean="0"/>
              <a:t>%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45" y="1230156"/>
            <a:ext cx="4191071" cy="296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0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219"/>
            <a:ext cx="6629400" cy="769441"/>
          </a:xfrm>
        </p:spPr>
        <p:txBody>
          <a:bodyPr/>
          <a:lstStyle/>
          <a:p>
            <a:r>
              <a:rPr lang="en-US" dirty="0" smtClean="0"/>
              <a:t>ILC Closure Test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Barklow</a:t>
            </a:r>
            <a:r>
              <a:rPr lang="en-US" dirty="0" smtClean="0"/>
              <a:t>, </a:t>
            </a:r>
            <a:r>
              <a:rPr lang="en-US" dirty="0" err="1" smtClean="0"/>
              <a:t>Fujii</a:t>
            </a:r>
            <a:r>
              <a:rPr lang="en-US" dirty="0" smtClean="0"/>
              <a:t>, </a:t>
            </a:r>
            <a:r>
              <a:rPr lang="en-US" dirty="0" err="1" smtClean="0"/>
              <a:t>Tian</a:t>
            </a:r>
            <a:r>
              <a:rPr lang="en-US" dirty="0" smtClean="0"/>
              <a:t>) (preliminary)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4503"/>
            <a:ext cx="8229600" cy="615553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A</a:t>
            </a:r>
            <a:r>
              <a:rPr lang="el-GR" dirty="0" smtClean="0">
                <a:solidFill>
                  <a:srgbClr val="000000"/>
                </a:solidFill>
              </a:rPr>
              <a:t>t the ILC, λ</a:t>
            </a:r>
            <a:r>
              <a:rPr lang="en-US" dirty="0" smtClean="0">
                <a:solidFill>
                  <a:srgbClr val="000000"/>
                </a:solidFill>
              </a:rPr>
              <a:t> is extracted from the cross section measurement of double Higgs production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2" y="2060658"/>
            <a:ext cx="2164341" cy="1444979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211" y="2060658"/>
            <a:ext cx="2164340" cy="1444979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992" y="2060658"/>
            <a:ext cx="2361486" cy="15765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3810117"/>
            <a:ext cx="79932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Processes with sensitivity to HVV and HHVV coupling enter the production of double Higgs events. The ILC allows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model independent measurement of ZH production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easurement of HZZ and HWW couplings in Higgs decays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direct observation of double Higgs production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constraining TGC parameters with high precision</a:t>
            </a:r>
          </a:p>
          <a:p>
            <a:r>
              <a:rPr lang="en-US" dirty="0" smtClean="0"/>
              <a:t>Studies of a few remaining effects ongoing. Preliminary results give us confidence that 10% error for </a:t>
            </a:r>
            <a:r>
              <a:rPr lang="el-GR" dirty="0" smtClean="0">
                <a:solidFill>
                  <a:srgbClr val="000000"/>
                </a:solidFill>
              </a:rPr>
              <a:t>λ holds in BSM scenarios.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872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384721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596"/>
            <a:ext cx="8229600" cy="4598182"/>
          </a:xfrm>
        </p:spPr>
        <p:txBody>
          <a:bodyPr/>
          <a:lstStyle/>
          <a:p>
            <a:r>
              <a:rPr lang="en-US" dirty="0" smtClean="0"/>
              <a:t>The cubic Higgs self-coupling term is a direct handle on the shape of the potential</a:t>
            </a:r>
          </a:p>
          <a:p>
            <a:pPr lvl="1"/>
            <a:r>
              <a:rPr lang="en-US" dirty="0" smtClean="0"/>
              <a:t>Electroweak </a:t>
            </a:r>
            <a:r>
              <a:rPr lang="en-US" dirty="0" err="1" smtClean="0"/>
              <a:t>baryogenesis</a:t>
            </a:r>
            <a:r>
              <a:rPr lang="en-US" dirty="0" smtClean="0"/>
              <a:t> requires a non-SM value</a:t>
            </a:r>
          </a:p>
          <a:p>
            <a:r>
              <a:rPr lang="en-US" dirty="0" smtClean="0"/>
              <a:t>Measurement in double Higgs production is challenging at any future collider</a:t>
            </a:r>
          </a:p>
          <a:p>
            <a:pPr lvl="1"/>
            <a:r>
              <a:rPr lang="en-US" dirty="0" smtClean="0"/>
              <a:t>Unique feature of the ILC: cross section increases with coupling</a:t>
            </a:r>
          </a:p>
          <a:p>
            <a:r>
              <a:rPr lang="en-US" dirty="0" smtClean="0"/>
              <a:t>The ability to obtain a complete picture of the Higgs sector is an important aspect of interpreting deviations from SM production rates for double Higgs events.</a:t>
            </a:r>
          </a:p>
          <a:p>
            <a:r>
              <a:rPr lang="en-US" dirty="0" smtClean="0"/>
              <a:t>The coupling precision obtainable in a complete ILC program including a 1 </a:t>
            </a:r>
            <a:r>
              <a:rPr lang="en-US" dirty="0" err="1" smtClean="0"/>
              <a:t>TeV</a:t>
            </a:r>
            <a:r>
              <a:rPr lang="en-US" dirty="0" smtClean="0"/>
              <a:t> upgrade is 10%</a:t>
            </a:r>
          </a:p>
          <a:p>
            <a:pPr lvl="1"/>
            <a:r>
              <a:rPr lang="en-US" dirty="0" smtClean="0"/>
              <a:t>Based on H → bb and H → WW reconstruction. Additional channels and further reconstruction improvements will further solidify this number.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76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063" y="1097724"/>
            <a:ext cx="1629074" cy="1271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Tri-Linear Higgs Self-Coupling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000000">
                <a:tint val="45000"/>
                <a:satMod val="400000"/>
              </a:srgbClr>
            </a:duotone>
            <a:lum bright="-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97" y="1155844"/>
            <a:ext cx="4370821" cy="6614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199" y="1911121"/>
            <a:ext cx="8223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SM, self-coupling terms fixed by mass.</a:t>
            </a:r>
          </a:p>
          <a:p>
            <a:r>
              <a:rPr lang="en-US" dirty="0" smtClean="0"/>
              <a:t>Other models can lead to potentially large deviations. Direct measurement is first handle on the shape of the potential; links to EW </a:t>
            </a:r>
            <a:r>
              <a:rPr lang="en-US" dirty="0" err="1" smtClean="0"/>
              <a:t>baryogenesis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947" y="2996435"/>
            <a:ext cx="4071941" cy="267499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08947" y="5672575"/>
            <a:ext cx="4077853" cy="37111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rgbClr val="000000"/>
                </a:solidFill>
              </a:rPr>
              <a:t>λ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λ</a:t>
            </a:r>
            <a:r>
              <a:rPr lang="en-US" baseline="-25000" dirty="0" err="1" smtClean="0">
                <a:solidFill>
                  <a:srgbClr val="000000"/>
                </a:solidFill>
              </a:rPr>
              <a:t>SM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608947" y="6037616"/>
            <a:ext cx="4233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Deviations in </a:t>
            </a:r>
            <a:r>
              <a:rPr lang="en-US" sz="1600" dirty="0" err="1"/>
              <a:t>λ</a:t>
            </a:r>
            <a:r>
              <a:rPr lang="en-US" sz="1600" dirty="0"/>
              <a:t> lead to a change in cross </a:t>
            </a:r>
            <a:r>
              <a:rPr lang="en-US" sz="1600" dirty="0" smtClean="0"/>
              <a:t>section</a:t>
            </a:r>
            <a:endParaRPr lang="en-US" sz="16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20" y="3948305"/>
            <a:ext cx="3549719" cy="22109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38620" y="3007381"/>
            <a:ext cx="3549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the ILC: Measure the rate of double Higgs production</a:t>
            </a:r>
          </a:p>
          <a:p>
            <a:r>
              <a:rPr lang="en-US" dirty="0" smtClean="0"/>
              <a:t>ZHH (500 </a:t>
            </a:r>
            <a:r>
              <a:rPr lang="en-US" dirty="0" err="1" smtClean="0"/>
              <a:t>GeV</a:t>
            </a:r>
            <a:r>
              <a:rPr lang="en-US" dirty="0" smtClean="0"/>
              <a:t>) or </a:t>
            </a:r>
            <a:r>
              <a:rPr lang="en-US" dirty="0" err="1" smtClean="0"/>
              <a:t>HHνν</a:t>
            </a:r>
            <a:r>
              <a:rPr lang="en-US" dirty="0" smtClean="0"/>
              <a:t> (1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79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596"/>
            <a:ext cx="8229600" cy="1292662"/>
          </a:xfrm>
        </p:spPr>
        <p:txBody>
          <a:bodyPr/>
          <a:lstStyle/>
          <a:p>
            <a:r>
              <a:rPr lang="en-US" dirty="0" smtClean="0"/>
              <a:t>The numbers presented here are based on realistic simulation studies including beam background, with current reconstruction.</a:t>
            </a:r>
          </a:p>
          <a:p>
            <a:r>
              <a:rPr lang="en-US" dirty="0" smtClean="0"/>
              <a:t>The LHC experiments are demonstrating how much clever approaches in analysis and reconstruction can improve error bars.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1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1371600" y="4406900"/>
            <a:ext cx="7772400" cy="1362075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0FB56013-B943-42BA-886F-6F9D4EB85E9D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6793"/>
            <a:ext cx="9144000" cy="31139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18192175">
            <a:off x="1093319" y="2501397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192175">
            <a:off x="3785897" y="250139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8192175">
            <a:off x="6236272" y="2501399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8192175">
            <a:off x="8609671" y="248857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315678">
            <a:off x="6928135" y="1702699"/>
            <a:ext cx="8338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ILC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7312635" y="1444450"/>
            <a:ext cx="1371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ILC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567010">
            <a:off x="5165867" y="3117663"/>
            <a:ext cx="8338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ILC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rot="20005224">
            <a:off x="2128469" y="2964206"/>
            <a:ext cx="8338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ILC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91834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T0105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2758"/>
            <a:ext cx="6169864" cy="3649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International Linear Collider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8" descr="ILD_all_1108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45" y="4327143"/>
            <a:ext cx="1875454" cy="1326445"/>
          </a:xfrm>
          <a:prstGeom prst="rect">
            <a:avLst/>
          </a:prstGeom>
        </p:spPr>
      </p:pic>
      <p:pic>
        <p:nvPicPr>
          <p:cNvPr id="10" name="Picture 9" descr="tohokumap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22" y="2990601"/>
            <a:ext cx="2404052" cy="3273778"/>
          </a:xfrm>
          <a:prstGeom prst="rect">
            <a:avLst/>
          </a:prstGeom>
        </p:spPr>
      </p:pic>
      <p:cxnSp>
        <p:nvCxnSpPr>
          <p:cNvPr id="13" name="Straight Connector 12"/>
          <p:cNvCxnSpPr>
            <a:stCxn id="28" idx="2"/>
          </p:cNvCxnSpPr>
          <p:nvPr/>
        </p:nvCxnSpPr>
        <p:spPr>
          <a:xfrm flipH="1">
            <a:off x="912246" y="2708757"/>
            <a:ext cx="2000918" cy="16183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28" idx="5"/>
          </p:cNvCxnSpPr>
          <p:nvPr/>
        </p:nvCxnSpPr>
        <p:spPr>
          <a:xfrm flipH="1">
            <a:off x="2787699" y="2899026"/>
            <a:ext cx="627673" cy="14281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2913164" y="2439675"/>
            <a:ext cx="588373" cy="53816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rot="20604411">
            <a:off x="4366424" y="2474944"/>
            <a:ext cx="1794119" cy="7888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i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493" y="3199515"/>
            <a:ext cx="2071255" cy="1427975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2913164" y="2861157"/>
            <a:ext cx="1377977" cy="17663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01537" y="2597537"/>
            <a:ext cx="2116709" cy="774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 rot="20661211">
            <a:off x="85138" y="1765900"/>
            <a:ext cx="5502394" cy="19740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1753" y="2532957"/>
            <a:ext cx="200908" cy="32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44392" y="1034863"/>
            <a:ext cx="3666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ILC Accelerator has published a TDR in 2012. The technology is being deployed in XFEL (DESY) </a:t>
            </a:r>
            <a:br>
              <a:rPr lang="en-US" dirty="0" smtClean="0"/>
            </a:br>
            <a:r>
              <a:rPr lang="en-US" dirty="0" smtClean="0"/>
              <a:t>and LCLS (SLAC)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934688" y="4778895"/>
            <a:ext cx="30279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detector concepts are being studied by groups in Europe, Asia, North America. Baselines have been reviewed by an international panel.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341620" y="1236274"/>
            <a:ext cx="268635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Japanese government is reviewing the project and considering a bid to host. A candidate site in northern Japan is being studied in detail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4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4" y="1417637"/>
            <a:ext cx="3939954" cy="27163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Detectors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/>
          <a:stretch/>
        </p:blipFill>
        <p:spPr>
          <a:xfrm>
            <a:off x="4827823" y="1417638"/>
            <a:ext cx="3858978" cy="2728492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4160959"/>
            <a:ext cx="3845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 T field</a:t>
            </a:r>
          </a:p>
          <a:p>
            <a:pPr algn="ctr"/>
            <a:r>
              <a:rPr lang="en-US" dirty="0" smtClean="0"/>
              <a:t>Silicon Tracking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7822" y="4173673"/>
            <a:ext cx="3858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3.5 T field</a:t>
            </a:r>
          </a:p>
          <a:p>
            <a:pPr algn="ctr"/>
            <a:r>
              <a:rPr lang="en-US" dirty="0" smtClean="0"/>
              <a:t>Gaseous Tracking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6704" y="4657880"/>
            <a:ext cx="8229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Pixelated Si-W ECAL</a:t>
            </a:r>
          </a:p>
          <a:p>
            <a:pPr algn="ctr"/>
            <a:r>
              <a:rPr lang="en-US" dirty="0" smtClean="0"/>
              <a:t>Highly Granular HCAL</a:t>
            </a:r>
          </a:p>
          <a:p>
            <a:pPr algn="ctr"/>
            <a:r>
              <a:rPr lang="en-US" dirty="0" smtClean="0"/>
              <a:t>Optimized for Particle Flow (calorimeter inside coil)</a:t>
            </a:r>
          </a:p>
          <a:p>
            <a:pPr algn="ctr"/>
            <a:r>
              <a:rPr lang="en-US" dirty="0" smtClean="0"/>
              <a:t>No Trigger</a:t>
            </a:r>
          </a:p>
          <a:p>
            <a:pPr algn="ctr"/>
            <a:r>
              <a:rPr lang="en-US" dirty="0" smtClean="0"/>
              <a:t>Shared Beam Time in Push-Pull setup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290" y="3610721"/>
            <a:ext cx="902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SiD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67015" y="3619683"/>
            <a:ext cx="809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000000"/>
                </a:solidFill>
              </a:rPr>
              <a:t>ILD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" y="6032880"/>
            <a:ext cx="822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Both can deliver the physics. Now shifting gears towards TDR.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9529" y="1417638"/>
            <a:ext cx="149411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Detectors not at same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78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569387"/>
          </a:xfrm>
        </p:spPr>
        <p:txBody>
          <a:bodyPr/>
          <a:lstStyle/>
          <a:p>
            <a:r>
              <a:rPr lang="en-US" dirty="0" smtClean="0"/>
              <a:t>ILC Operating Scenarios</a:t>
            </a:r>
            <a:br>
              <a:rPr lang="en-US" dirty="0" smtClean="0"/>
            </a:br>
            <a:r>
              <a:rPr lang="en-US" sz="1200" dirty="0" smtClean="0"/>
              <a:t>arXiv</a:t>
            </a:r>
            <a:r>
              <a:rPr lang="en-US" sz="1200" dirty="0"/>
              <a:t>:</a:t>
            </a:r>
            <a:r>
              <a:rPr lang="en-US" sz="1200" dirty="0" smtClean="0"/>
              <a:t>1506.07830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lumi_H-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16" y="1142741"/>
            <a:ext cx="4402667" cy="31678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797" y="1271017"/>
            <a:ext cx="4345927" cy="28338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4195366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Start at baseline energy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Pursue full program from day 1, including </a:t>
            </a:r>
            <a:r>
              <a:rPr lang="en-US" dirty="0" err="1" smtClean="0">
                <a:solidFill>
                  <a:srgbClr val="000000"/>
                </a:solidFill>
              </a:rPr>
              <a:t>ttH</a:t>
            </a:r>
            <a:r>
              <a:rPr lang="en-US" dirty="0" smtClean="0">
                <a:solidFill>
                  <a:srgbClr val="000000"/>
                </a:solidFill>
              </a:rPr>
              <a:t>, self-coupling, BSM searches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Add runs at thresholds for higher precision: 350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(top), 250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(ZH)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Run at other thresholds possible, informed by LHC or early ILC Data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Goal: per cent-level precision on (most) Higgs couplings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Possible upgrade to 1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to improve </a:t>
            </a:r>
            <a:r>
              <a:rPr lang="en-US" dirty="0" err="1" smtClean="0">
                <a:solidFill>
                  <a:srgbClr val="000000"/>
                </a:solidFill>
              </a:rPr>
              <a:t>ttH</a:t>
            </a:r>
            <a:r>
              <a:rPr lang="en-US" dirty="0" smtClean="0">
                <a:solidFill>
                  <a:srgbClr val="000000"/>
                </a:solidFill>
              </a:rPr>
              <a:t>, self-coupling measurements, access potential heavy states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6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 Production at the ILC</a:t>
            </a:r>
            <a:br>
              <a:rPr lang="en-US" dirty="0" smtClean="0"/>
            </a:br>
            <a:r>
              <a:rPr lang="en-US" sz="1300" dirty="0" smtClean="0"/>
              <a:t>Baseline of 500 </a:t>
            </a:r>
            <a:r>
              <a:rPr lang="en-US" sz="1300" dirty="0" err="1" smtClean="0"/>
              <a:t>GeV</a:t>
            </a:r>
            <a:endParaRPr lang="en-US" sz="13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641" y="1868336"/>
            <a:ext cx="4495228" cy="44056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7612" y="1417638"/>
            <a:ext cx="3909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Higgs program at different energies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226645" y="2099259"/>
            <a:ext cx="251886" cy="514317"/>
          </a:xfrm>
          <a:prstGeom prst="downArrow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6386565" y="2104715"/>
            <a:ext cx="251886" cy="514317"/>
          </a:xfrm>
          <a:prstGeom prst="downArrow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8118310" y="1874593"/>
            <a:ext cx="251886" cy="738983"/>
          </a:xfrm>
          <a:prstGeom prst="downArrow">
            <a:avLst/>
          </a:prstGeom>
          <a:solidFill>
            <a:srgbClr val="4F81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16578" y="1094472"/>
            <a:ext cx="1344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Years 1-3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Years 10-17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7612" y="3262717"/>
            <a:ext cx="3677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Recoil method: ILC staple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Z --&gt; </a:t>
            </a:r>
            <a:r>
              <a:rPr lang="en-US" dirty="0" err="1" smtClean="0">
                <a:solidFill>
                  <a:srgbClr val="000000"/>
                </a:solidFill>
              </a:rPr>
              <a:t>ll</a:t>
            </a:r>
            <a:r>
              <a:rPr lang="en-US" dirty="0" smtClean="0">
                <a:solidFill>
                  <a:srgbClr val="000000"/>
                </a:solidFill>
              </a:rPr>
              <a:t> for precision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Z --&gt; </a:t>
            </a:r>
            <a:r>
              <a:rPr lang="en-US" dirty="0" err="1" smtClean="0">
                <a:solidFill>
                  <a:srgbClr val="000000"/>
                </a:solidFill>
              </a:rPr>
              <a:t>qq</a:t>
            </a:r>
            <a:r>
              <a:rPr lang="en-US" dirty="0" smtClean="0">
                <a:solidFill>
                  <a:srgbClr val="000000"/>
                </a:solidFill>
              </a:rPr>
              <a:t> for higher cross section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7612" y="5490601"/>
            <a:ext cx="3677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Vector boson fusion cross section increases at higher energies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13" y="1799209"/>
            <a:ext cx="1793268" cy="1463508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13" y="4396891"/>
            <a:ext cx="1638198" cy="109371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111" y="4339702"/>
            <a:ext cx="1771189" cy="11508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19800" y="1094472"/>
            <a:ext cx="1344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Year 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4873" y="1094472"/>
            <a:ext cx="1344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Years 5-</a:t>
            </a:r>
            <a:r>
              <a:rPr lang="en-US" b="1" dirty="0">
                <a:solidFill>
                  <a:schemeClr val="accent2"/>
                </a:solidFill>
              </a:rPr>
              <a:t>8</a:t>
            </a:r>
            <a:endParaRPr lang="en-US" b="1" dirty="0" smtClean="0">
              <a:solidFill>
                <a:schemeClr val="accent2"/>
              </a:solidFill>
            </a:endParaRPr>
          </a:p>
          <a:p>
            <a:r>
              <a:rPr lang="en-US" b="1" dirty="0" smtClean="0">
                <a:solidFill>
                  <a:schemeClr val="accent2"/>
                </a:solidFill>
              </a:rPr>
              <a:t>Years 18-20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90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569387"/>
          </a:xfrm>
        </p:spPr>
        <p:txBody>
          <a:bodyPr/>
          <a:lstStyle/>
          <a:p>
            <a:r>
              <a:rPr lang="en-US" dirty="0" err="1" smtClean="0"/>
              <a:t>Higgsstrahlung</a:t>
            </a:r>
            <a:r>
              <a:rPr lang="en-US" dirty="0" smtClean="0"/>
              <a:t> at the ILC</a:t>
            </a:r>
            <a:r>
              <a:rPr lang="en-US" dirty="0"/>
              <a:t/>
            </a:r>
            <a:br>
              <a:rPr lang="en-US" dirty="0"/>
            </a:br>
            <a:r>
              <a:rPr lang="en-US" sz="1200" dirty="0" smtClean="0"/>
              <a:t>arXiv:1604.07524</a:t>
            </a:r>
            <a:endParaRPr lang="en-US" sz="1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504" y="1417638"/>
            <a:ext cx="4146295" cy="37623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4123561"/>
            <a:ext cx="341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Well-known initial state at ILC allows to measure the Higgs in a model-independent way: Reconstruction efficiencies the same for all decays to within &lt; 1%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88034"/>
            <a:ext cx="3412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Sensitivity to invisible decays, certain CP violating scenarios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276" y="1218659"/>
            <a:ext cx="2504628" cy="2044058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28" y="3477364"/>
            <a:ext cx="3680847" cy="4992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58775" y="5233689"/>
            <a:ext cx="3385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 fb</a:t>
            </a:r>
            <a:r>
              <a:rPr lang="en-US" baseline="30000" dirty="0" smtClean="0"/>
              <a:t>-1</a:t>
            </a:r>
            <a:r>
              <a:rPr lang="en-US" dirty="0" smtClean="0"/>
              <a:t> @ 250 </a:t>
            </a:r>
            <a:r>
              <a:rPr lang="en-US" dirty="0" err="1" smtClean="0"/>
              <a:t>GeV</a:t>
            </a:r>
            <a:r>
              <a:rPr lang="en-US" dirty="0" smtClean="0"/>
              <a:t> (left-handed):</a:t>
            </a:r>
          </a:p>
          <a:p>
            <a:r>
              <a:rPr lang="en-US" dirty="0" err="1" smtClean="0"/>
              <a:t>Δσ</a:t>
            </a:r>
            <a:r>
              <a:rPr lang="en-US" baseline="-25000" dirty="0" err="1" smtClean="0"/>
              <a:t>ZH</a:t>
            </a:r>
            <a:r>
              <a:rPr lang="en-US" dirty="0" smtClean="0"/>
              <a:t>/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ZH</a:t>
            </a:r>
            <a:r>
              <a:rPr lang="en-US" dirty="0" smtClean="0"/>
              <a:t> = 2.5%</a:t>
            </a:r>
          </a:p>
          <a:p>
            <a:r>
              <a:rPr lang="en-US" dirty="0" err="1" smtClean="0"/>
              <a:t>Δm</a:t>
            </a:r>
            <a:r>
              <a:rPr lang="en-US" baseline="-25000" dirty="0" err="1" smtClean="0"/>
              <a:t>H</a:t>
            </a:r>
            <a:r>
              <a:rPr lang="en-US" dirty="0" smtClean="0"/>
              <a:t>/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= 37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4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207" y="3831738"/>
            <a:ext cx="3964370" cy="27059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6614"/>
            <a:ext cx="6629400" cy="569387"/>
          </a:xfrm>
        </p:spPr>
        <p:txBody>
          <a:bodyPr/>
          <a:lstStyle/>
          <a:p>
            <a:r>
              <a:rPr lang="en-US" dirty="0" smtClean="0"/>
              <a:t>Flavor Tagging at the ILC</a:t>
            </a:r>
            <a:br>
              <a:rPr lang="en-US" dirty="0" smtClean="0"/>
            </a:br>
            <a:r>
              <a:rPr lang="en-US" sz="1200" dirty="0"/>
              <a:t>arXiv:1506.08371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1103181"/>
            <a:ext cx="16946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Higgs decays to jets benefit from excellent vertex detector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b- and c-jets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9869"/>
          <a:stretch/>
        </p:blipFill>
        <p:spPr>
          <a:xfrm>
            <a:off x="2151866" y="1103181"/>
            <a:ext cx="6534934" cy="272855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TextBox 6"/>
          <p:cNvSpPr txBox="1"/>
          <p:nvPr/>
        </p:nvSpPr>
        <p:spPr>
          <a:xfrm>
            <a:off x="4554207" y="3240813"/>
            <a:ext cx="278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9849" y="3229864"/>
            <a:ext cx="261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5073" y="3831738"/>
            <a:ext cx="3883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Jet-clustering after vertex finding as to not break up the vertices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Specifically developed for ZHH </a:t>
            </a:r>
            <a:r>
              <a:rPr lang="en-US" dirty="0" smtClean="0"/>
              <a:t>reconstruction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Further improvements (Adaptive Vertex Fitting, PID, vertex mass improvements) under development.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3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 Yukawa coupling in the baseline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2016-08-06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Strube - ICHEP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718" y="1282504"/>
            <a:ext cx="4051082" cy="22220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10605" y="3803422"/>
            <a:ext cx="4376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Coupling measurement at baseline energy: 18%,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In full program w/ luminosity upgrade: 6.3%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7097" y="3366026"/>
            <a:ext cx="2546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Main production channel of </a:t>
            </a:r>
            <a:r>
              <a:rPr lang="en-US" sz="1200" dirty="0" err="1" smtClean="0"/>
              <a:t>ttH</a:t>
            </a:r>
            <a:r>
              <a:rPr lang="en-US" sz="1200" dirty="0" smtClean="0"/>
              <a:t> at ILC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635718" y="3504526"/>
            <a:ext cx="4051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Cross section of </a:t>
            </a:r>
            <a:r>
              <a:rPr lang="en-US" sz="1200" dirty="0" err="1" smtClean="0">
                <a:solidFill>
                  <a:srgbClr val="000000"/>
                </a:solidFill>
              </a:rPr>
              <a:t>ttH</a:t>
            </a:r>
            <a:r>
              <a:rPr lang="en-US" sz="1200" dirty="0" smtClean="0">
                <a:solidFill>
                  <a:srgbClr val="000000"/>
                </a:solidFill>
              </a:rPr>
              <a:t> production at ILC with </a:t>
            </a:r>
            <a:r>
              <a:rPr lang="en-US" sz="1200" dirty="0" err="1" smtClean="0">
                <a:solidFill>
                  <a:srgbClr val="000000"/>
                </a:solidFill>
              </a:rPr>
              <a:t>unpolarized</a:t>
            </a:r>
            <a:r>
              <a:rPr lang="en-US" sz="1200" dirty="0" smtClean="0">
                <a:solidFill>
                  <a:srgbClr val="000000"/>
                </a:solidFill>
              </a:rPr>
              <a:t> beams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0606" y="4879022"/>
            <a:ext cx="4144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Important to reach at least baseline energy.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Potential at higher energy: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Coupling measurement in full program ~3%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93" y="1433595"/>
            <a:ext cx="2894463" cy="19324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24" y="3643025"/>
            <a:ext cx="4082881" cy="285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71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NNL_Silver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PNNL_Silver_Template.potx</Template>
  <TotalTime>8476</TotalTime>
  <Words>1462</Words>
  <Application>Microsoft Macintosh PowerPoint</Application>
  <PresentationFormat>On-screen Show (4:3)</PresentationFormat>
  <Paragraphs>279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PNNL_Silver_Template</vt:lpstr>
      <vt:lpstr>Higgs Self-Coupling at the</vt:lpstr>
      <vt:lpstr>Tri-Linear Higgs Self-Coupling</vt:lpstr>
      <vt:lpstr>The International Linear Collider</vt:lpstr>
      <vt:lpstr>ILC Detectors</vt:lpstr>
      <vt:lpstr>ILC Operating Scenarios arXiv:1506.07830</vt:lpstr>
      <vt:lpstr>Higgs Production at the ILC Baseline of 500 GeV</vt:lpstr>
      <vt:lpstr>Higgsstrahlung at the ILC arXiv:1604.07524</vt:lpstr>
      <vt:lpstr>Flavor Tagging at the ILC arXiv:1506.08371 </vt:lpstr>
      <vt:lpstr>Top Yukawa coupling in the baseline</vt:lpstr>
      <vt:lpstr>Top Yukawa coupling at 1 TeV doi:10.1140/epjc/s10052-015-3532-4</vt:lpstr>
      <vt:lpstr>Other Higgs measurements</vt:lpstr>
      <vt:lpstr>Model-independent measurements at the ILC</vt:lpstr>
      <vt:lpstr>Global Fit of Higgs couplings</vt:lpstr>
      <vt:lpstr>Precision Measurements are not optional</vt:lpstr>
      <vt:lpstr>ILC Operating Scenarios arXiv:1506.07830</vt:lpstr>
      <vt:lpstr>Reconstruction of Double Higgs at the ILC</vt:lpstr>
      <vt:lpstr>Measurement Strategy</vt:lpstr>
      <vt:lpstr>ILC Closure Test  (Barklow, Fujii, Tian) (preliminary)</vt:lpstr>
      <vt:lpstr>Summary</vt:lpstr>
      <vt:lpstr>Disclaimer</vt:lpstr>
      <vt:lpstr>Backup</vt:lpstr>
    </vt:vector>
  </TitlesOfParts>
  <Company>Pacific Northwest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PNNL Distributed Database Testbed</dc:title>
  <dc:creator>Schram, Malachi</dc:creator>
  <cp:lastModifiedBy>Jan Strube</cp:lastModifiedBy>
  <cp:revision>172</cp:revision>
  <dcterms:created xsi:type="dcterms:W3CDTF">2015-04-06T17:59:42Z</dcterms:created>
  <dcterms:modified xsi:type="dcterms:W3CDTF">2016-08-06T14:39:18Z</dcterms:modified>
</cp:coreProperties>
</file>