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16"/>
  </p:notesMasterIdLst>
  <p:handoutMasterIdLst>
    <p:handoutMasterId r:id="rId17"/>
  </p:handoutMasterIdLst>
  <p:sldIdLst>
    <p:sldId id="265" r:id="rId3"/>
    <p:sldId id="277" r:id="rId4"/>
    <p:sldId id="267" r:id="rId5"/>
    <p:sldId id="278" r:id="rId6"/>
    <p:sldId id="268" r:id="rId7"/>
    <p:sldId id="281" r:id="rId8"/>
    <p:sldId id="269" r:id="rId9"/>
    <p:sldId id="272" r:id="rId10"/>
    <p:sldId id="273" r:id="rId11"/>
    <p:sldId id="274" r:id="rId12"/>
    <p:sldId id="275" r:id="rId13"/>
    <p:sldId id="280" r:id="rId14"/>
    <p:sldId id="279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848B906E-E087-EC4D-9D4F-BFF4180B7905}" type="datetimeFigureOut">
              <a:rPr lang="en-US"/>
              <a:pPr>
                <a:defRPr/>
              </a:pPr>
              <a:t>8/3/16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973971A2-7BB7-B449-8850-CE48E8375D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3738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207189B2-0D7A-D746-BA02-3BE04745B454}" type="datetimeFigureOut">
              <a:rPr lang="en-US"/>
              <a:pPr>
                <a:defRPr/>
              </a:pPr>
              <a:t>8/3/16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53B45AB9-80BE-3543-9A0A-47AFC27997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859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43126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fld id="{E58CAAAB-4703-4F46-A8FF-6230DAB25D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1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688F6-A228-7F40-BB13-59F2BCF482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6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B32C5-08D5-2048-821F-1085F539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8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A3708-378C-6F4A-877B-69438C37F2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813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F4EB-A372-C34B-B092-9D588F4AE4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05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80A2-9549-1A43-B2D0-F308385CB1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59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136B7-3754-E541-9533-B65E376EF0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579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CB8F2-52E3-C549-91AE-8DCAB4511A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16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76EEF6E-A39C-9A42-AB63-34B50D8F45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418566" y="64935"/>
            <a:ext cx="668285" cy="6653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79" r:id="rId3"/>
    <p:sldLayoutId id="2147484080" r:id="rId4"/>
    <p:sldLayoutId id="2147484081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fld id="{D0DA264D-2E23-F148-BA3E-9DB26FFF7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microsoft.com/office/2007/relationships/hdphoto" Target="../media/hdphoto1.wdp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637" t="384" r="6269" b="-384"/>
          <a:stretch/>
        </p:blipFill>
        <p:spPr>
          <a:xfrm>
            <a:off x="-35658" y="0"/>
            <a:ext cx="9194090" cy="6888315"/>
          </a:xfrm>
          <a:prstGeom prst="rect">
            <a:avLst/>
          </a:prstGeom>
        </p:spPr>
      </p:pic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-24058" y="5157276"/>
            <a:ext cx="6847157" cy="19171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glow rad="355600">
                    <a:srgbClr val="000090">
                      <a:alpha val="71000"/>
                    </a:srgbClr>
                  </a:glow>
                </a:effectLst>
                <a:latin typeface="Helvetica" charset="0"/>
              </a:rPr>
              <a:t>The CMS Phase1 Pixel Detector Upgrade</a:t>
            </a:r>
            <a:endParaRPr lang="en-US" sz="4800" dirty="0">
              <a:solidFill>
                <a:schemeClr val="bg1"/>
              </a:solidFill>
              <a:effectLst>
                <a:glow rad="355600">
                  <a:srgbClr val="000090">
                    <a:alpha val="71000"/>
                  </a:srgbClr>
                </a:glow>
              </a:effectLst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6586" y="1949022"/>
            <a:ext cx="2242382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Helvetica" charset="0"/>
              </a:rPr>
              <a:t>Petra Merkel</a:t>
            </a:r>
            <a:endParaRPr lang="en-US" sz="2400" dirty="0">
              <a:solidFill>
                <a:schemeClr val="bg1"/>
              </a:solidFill>
              <a:latin typeface="Helvetica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Helvetica" charset="0"/>
              </a:rPr>
              <a:t>ICHEP 2016</a:t>
            </a:r>
            <a:endParaRPr lang="en-US" sz="2400" dirty="0">
              <a:solidFill>
                <a:schemeClr val="bg1"/>
              </a:solidFill>
              <a:latin typeface="Helvetica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Helvetica" charset="0"/>
              </a:rPr>
              <a:t>4</a:t>
            </a:r>
            <a:r>
              <a:rPr lang="en-US" sz="2400" dirty="0" smtClean="0">
                <a:solidFill>
                  <a:schemeClr val="bg1"/>
                </a:solidFill>
                <a:latin typeface="Helvetica" charset="0"/>
              </a:rPr>
              <a:t> August 2016</a:t>
            </a:r>
            <a:endParaRPr lang="en-US" sz="2400" dirty="0">
              <a:solidFill>
                <a:schemeClr val="bg1"/>
              </a:solidFill>
              <a:latin typeface="Helvetica" charset="0"/>
            </a:endParaRPr>
          </a:p>
          <a:p>
            <a:endParaRPr lang="en-US" sz="2400" dirty="0">
              <a:solidFill>
                <a:schemeClr val="bg1"/>
              </a:solidFill>
              <a:latin typeface="Helvetica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9" y="160185"/>
            <a:ext cx="1551581" cy="15446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8820" t="12624" r="62964" b="58146"/>
          <a:stretch/>
        </p:blipFill>
        <p:spPr>
          <a:xfrm>
            <a:off x="6970295" y="5229502"/>
            <a:ext cx="1986101" cy="1285975"/>
          </a:xfrm>
          <a:prstGeom prst="rect">
            <a:avLst/>
          </a:prstGeom>
        </p:spPr>
      </p:pic>
      <p:pic>
        <p:nvPicPr>
          <p:cNvPr id="7" name="Picture 6" descr="FermiLogo_RGB_NALBlu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754" y="133858"/>
            <a:ext cx="3267075" cy="59055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and </a:t>
            </a:r>
            <a:r>
              <a:rPr lang="en-US" dirty="0" err="1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TCA</a:t>
            </a:r>
            <a:r>
              <a:rPr lang="en-US" dirty="0" smtClean="0"/>
              <a:t> 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25648"/>
            <a:ext cx="4999811" cy="5570385"/>
          </a:xfrm>
        </p:spPr>
        <p:txBody>
          <a:bodyPr/>
          <a:lstStyle/>
          <a:p>
            <a:r>
              <a:rPr lang="en-US" sz="2000" dirty="0" smtClean="0"/>
              <a:t>All modules are fully qualified and calibrated at -20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C on the bench</a:t>
            </a:r>
          </a:p>
          <a:p>
            <a:r>
              <a:rPr lang="en-US" sz="2000" dirty="0" smtClean="0"/>
              <a:t>Full readout chain tested with final components in situ after assembly</a:t>
            </a:r>
          </a:p>
          <a:p>
            <a:r>
              <a:rPr lang="en-US" sz="2000" dirty="0" smtClean="0"/>
              <a:t>New DAQ system (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err="1" smtClean="0"/>
              <a:t>TCA</a:t>
            </a:r>
            <a:r>
              <a:rPr lang="en-US" sz="2000" dirty="0" smtClean="0"/>
              <a:t> instead of VME)</a:t>
            </a:r>
          </a:p>
          <a:p>
            <a:r>
              <a:rPr lang="en-US" sz="2000" dirty="0" smtClean="0"/>
              <a:t>Time for calibration inside CMS very short/non-existent</a:t>
            </a:r>
          </a:p>
          <a:p>
            <a:r>
              <a:rPr lang="en-US" sz="2000" dirty="0" smtClean="0"/>
              <a:t>Close to final calibrations will happen in cleanroom at CERN before installation</a:t>
            </a:r>
          </a:p>
          <a:p>
            <a:r>
              <a:rPr lang="en-US" sz="2000" dirty="0" smtClean="0"/>
              <a:t>Might include one quarter of FPIX into CMS </a:t>
            </a:r>
            <a:r>
              <a:rPr lang="en-US" sz="2000" dirty="0" err="1" smtClean="0"/>
              <a:t>cDAQ</a:t>
            </a:r>
            <a:r>
              <a:rPr lang="en-US" sz="2000" dirty="0" smtClean="0"/>
              <a:t> (from surface) to exercise whole chain</a:t>
            </a:r>
          </a:p>
          <a:p>
            <a:r>
              <a:rPr lang="en-US" sz="2000" dirty="0" smtClean="0"/>
              <a:t>Already gained invaluable experience with pilot system (a few FPIX modules installed in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disk position of current detector (since LS1)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267" y="4762130"/>
            <a:ext cx="3708400" cy="14986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512303" y="6041333"/>
            <a:ext cx="1527964" cy="2193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267" y="925312"/>
            <a:ext cx="4051300" cy="157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107" y="2513554"/>
            <a:ext cx="2791537" cy="209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176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90" y="985326"/>
            <a:ext cx="8915400" cy="4128701"/>
          </a:xfrm>
        </p:spPr>
        <p:txBody>
          <a:bodyPr/>
          <a:lstStyle/>
          <a:p>
            <a:r>
              <a:rPr lang="en-US" dirty="0" smtClean="0"/>
              <a:t>CMS will replace its pixel detector in early 2017</a:t>
            </a:r>
          </a:p>
          <a:p>
            <a:r>
              <a:rPr lang="en-US" dirty="0" smtClean="0"/>
              <a:t>This will maintain high quality physics data taking until HL-LHC upgrades</a:t>
            </a:r>
          </a:p>
          <a:p>
            <a:r>
              <a:rPr lang="en-US" dirty="0" smtClean="0"/>
              <a:t>Newly designed readout chip, CO2 cooling, almost double the number of pixels, new DAQ technology; all within the framework of the existing infrastructure and power supplies</a:t>
            </a:r>
          </a:p>
          <a:p>
            <a:r>
              <a:rPr lang="en-US" dirty="0" smtClean="0"/>
              <a:t>Module production going well, scheduled to finish in September</a:t>
            </a:r>
          </a:p>
          <a:p>
            <a:r>
              <a:rPr lang="en-US" dirty="0" smtClean="0"/>
              <a:t>First two FPIX </a:t>
            </a:r>
            <a:r>
              <a:rPr lang="en-US" smtClean="0"/>
              <a:t>quadrants </a:t>
            </a:r>
            <a:r>
              <a:rPr lang="en-US" smtClean="0"/>
              <a:t>assembled; </a:t>
            </a:r>
            <a:r>
              <a:rPr lang="en-US" dirty="0" smtClean="0"/>
              <a:t>BPIX assembly will start soon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45804" y="4790150"/>
            <a:ext cx="5880534" cy="12128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0000FF"/>
                </a:solidFill>
              </a:rPr>
              <a:t>See related posters: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err="1" smtClean="0">
                <a:solidFill>
                  <a:srgbClr val="0000FF"/>
                </a:solidFill>
              </a:rPr>
              <a:t>M.Alyari</a:t>
            </a:r>
            <a:r>
              <a:rPr lang="en-US" sz="2000" dirty="0" smtClean="0">
                <a:solidFill>
                  <a:srgbClr val="0000FF"/>
                </a:solidFill>
              </a:rPr>
              <a:t>: FPIX Mechanical support and cooling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err="1" smtClean="0">
                <a:solidFill>
                  <a:srgbClr val="0000FF"/>
                </a:solidFill>
              </a:rPr>
              <a:t>H.Weber</a:t>
            </a:r>
            <a:r>
              <a:rPr lang="en-US" sz="2000" dirty="0" smtClean="0">
                <a:solidFill>
                  <a:srgbClr val="0000FF"/>
                </a:solidFill>
              </a:rPr>
              <a:t>: FPIX Electronics and system testing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err="1" smtClean="0">
                <a:solidFill>
                  <a:srgbClr val="0000FF"/>
                </a:solidFill>
              </a:rPr>
              <a:t>V.Tavolaro</a:t>
            </a:r>
            <a:r>
              <a:rPr lang="en-US" sz="2000" dirty="0" smtClean="0">
                <a:solidFill>
                  <a:srgbClr val="0000FF"/>
                </a:solidFill>
              </a:rPr>
              <a:t>: BPIX module qualification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65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36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79" t="11835" r="159"/>
          <a:stretch/>
        </p:blipFill>
        <p:spPr>
          <a:xfrm>
            <a:off x="0" y="1338703"/>
            <a:ext cx="7276302" cy="494393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119" y="1498891"/>
            <a:ext cx="3462365" cy="24103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1584" y="4055485"/>
            <a:ext cx="2755900" cy="19050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>
            <a:off x="4439002" y="1498891"/>
            <a:ext cx="1106117" cy="903912"/>
          </a:xfrm>
          <a:prstGeom prst="line">
            <a:avLst/>
          </a:prstGeom>
          <a:ln>
            <a:solidFill>
              <a:srgbClr val="004C9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4439002" y="2597316"/>
            <a:ext cx="1106117" cy="1311953"/>
          </a:xfrm>
          <a:prstGeom prst="line">
            <a:avLst/>
          </a:prstGeom>
          <a:ln>
            <a:solidFill>
              <a:srgbClr val="004C9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255950" y="2402803"/>
            <a:ext cx="183052" cy="19451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919512" y="4055485"/>
            <a:ext cx="1332074" cy="1139146"/>
          </a:xfrm>
          <a:prstGeom prst="line">
            <a:avLst/>
          </a:prstGeom>
          <a:ln>
            <a:solidFill>
              <a:srgbClr val="004C9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4919512" y="5480679"/>
            <a:ext cx="1332076" cy="479809"/>
          </a:xfrm>
          <a:prstGeom prst="line">
            <a:avLst/>
          </a:prstGeom>
          <a:ln>
            <a:solidFill>
              <a:srgbClr val="004C9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27985" y="5194631"/>
            <a:ext cx="297459" cy="286048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 smtClean="0"/>
              <a:t>Layer 1 PROC600 Innovations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68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the current CMS pixel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75" y="4117067"/>
            <a:ext cx="5992813" cy="2128534"/>
          </a:xfrm>
        </p:spPr>
        <p:txBody>
          <a:bodyPr/>
          <a:lstStyle/>
          <a:p>
            <a:r>
              <a:rPr lang="en-US" dirty="0" smtClean="0"/>
              <a:t>66M pixels (100mmx150mm)</a:t>
            </a:r>
          </a:p>
          <a:p>
            <a:r>
              <a:rPr lang="en-US" dirty="0" smtClean="0"/>
              <a:t>1m</a:t>
            </a:r>
            <a:r>
              <a:rPr lang="en-US" baseline="30000" dirty="0" smtClean="0"/>
              <a:t>2</a:t>
            </a:r>
            <a:r>
              <a:rPr lang="en-US" dirty="0" smtClean="0"/>
              <a:t> of n</a:t>
            </a:r>
            <a:r>
              <a:rPr lang="en-US" baseline="30000" dirty="0" smtClean="0"/>
              <a:t>+</a:t>
            </a:r>
            <a:r>
              <a:rPr lang="en-US" dirty="0" smtClean="0"/>
              <a:t>-in-n silicon sensors</a:t>
            </a:r>
          </a:p>
          <a:p>
            <a:r>
              <a:rPr lang="en-US" dirty="0" smtClean="0"/>
              <a:t>Excellent resolution and efficiency</a:t>
            </a:r>
          </a:p>
          <a:p>
            <a:r>
              <a:rPr lang="en-US" dirty="0" smtClean="0"/>
              <a:t>Excellent good-channel fraction and uptime in Run1 and Run2 so far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5" y="852655"/>
            <a:ext cx="5651500" cy="3746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67951" y="855033"/>
            <a:ext cx="2318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Helvetica" charset="0"/>
              </a:rPr>
              <a:t>Present detector designed for 10</a:t>
            </a:r>
            <a:r>
              <a:rPr lang="en-US" sz="1600" baseline="30000" dirty="0" smtClean="0">
                <a:latin typeface="Helvetica" charset="0"/>
              </a:rPr>
              <a:t>34</a:t>
            </a:r>
            <a:r>
              <a:rPr lang="en-US" sz="1600" dirty="0" smtClean="0">
                <a:latin typeface="Helvetica" charset="0"/>
              </a:rPr>
              <a:t>cm</a:t>
            </a:r>
            <a:r>
              <a:rPr lang="en-US" sz="1600" baseline="30000" dirty="0" smtClean="0">
                <a:latin typeface="Helvetica" charset="0"/>
              </a:rPr>
              <a:t>-2</a:t>
            </a:r>
            <a:r>
              <a:rPr lang="en-US" sz="1600" dirty="0" smtClean="0">
                <a:latin typeface="Helvetica" charset="0"/>
              </a:rPr>
              <a:t>s</a:t>
            </a:r>
            <a:r>
              <a:rPr lang="en-US" sz="1600" baseline="30000" dirty="0" smtClean="0">
                <a:latin typeface="Helvetica" charset="0"/>
              </a:rPr>
              <a:t>-1</a:t>
            </a:r>
            <a:r>
              <a:rPr lang="en-US" sz="1600" dirty="0" smtClean="0">
                <a:latin typeface="Helvetica" charset="0"/>
              </a:rPr>
              <a:t> and 25ns bunch spacing</a:t>
            </a:r>
          </a:p>
          <a:p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882" y="3582711"/>
            <a:ext cx="2728912" cy="2662890"/>
          </a:xfrm>
          <a:prstGeom prst="rect">
            <a:avLst/>
          </a:prstGeom>
          <a:ln>
            <a:noFill/>
          </a:ln>
        </p:spPr>
      </p:pic>
      <p:cxnSp>
        <p:nvCxnSpPr>
          <p:cNvPr id="15" name="Straight Connector 14"/>
          <p:cNvCxnSpPr>
            <a:endCxn id="13" idx="3"/>
          </p:cNvCxnSpPr>
          <p:nvPr/>
        </p:nvCxnSpPr>
        <p:spPr>
          <a:xfrm>
            <a:off x="6612739" y="4897141"/>
            <a:ext cx="2278055" cy="170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44946" y="4828489"/>
            <a:ext cx="869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</a:t>
            </a:r>
            <a:r>
              <a:rPr lang="en-US" dirty="0" smtClean="0"/>
              <a:t>99%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367" y="855033"/>
            <a:ext cx="2858937" cy="26118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951760" y="1836607"/>
            <a:ext cx="121672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>
                <a:latin typeface="+mn-lt"/>
                <a:cs typeface="Symbol" charset="2"/>
              </a:rPr>
              <a:t>r</a:t>
            </a:r>
            <a:r>
              <a:rPr lang="en-US" sz="1800" dirty="0" smtClean="0"/>
              <a:t>=10.6</a:t>
            </a:r>
            <a:r>
              <a:rPr lang="en-US" sz="1800" dirty="0" smtClean="0">
                <a:latin typeface="Symbol" charset="2"/>
                <a:cs typeface="Symbol" charset="2"/>
              </a:rPr>
              <a:t>m</a:t>
            </a:r>
            <a:r>
              <a:rPr lang="en-US" sz="1800" dirty="0" smtClean="0"/>
              <a:t>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92565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Helvetica" charset="0"/>
              </a:rPr>
              <a:t>Phase1 pixel detector design </a:t>
            </a:r>
            <a:endParaRPr lang="en-US" dirty="0">
              <a:latin typeface="Helvetica" charset="0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79867" y="940010"/>
            <a:ext cx="9064133" cy="32248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800" dirty="0" smtClean="0">
                <a:latin typeface="Helvetica" charset="0"/>
              </a:rPr>
              <a:t>Installation during extended year-end technical stop 2016/17 in </a:t>
            </a:r>
            <a:r>
              <a:rPr lang="en-US" sz="1800" dirty="0" smtClean="0">
                <a:solidFill>
                  <a:srgbClr val="0000FF"/>
                </a:solidFill>
                <a:latin typeface="Helvetica" charset="0"/>
              </a:rPr>
              <a:t>February’17</a:t>
            </a:r>
          </a:p>
          <a:p>
            <a:r>
              <a:rPr lang="en-US" sz="1800" dirty="0" smtClean="0">
                <a:latin typeface="Helvetica" charset="0"/>
              </a:rPr>
              <a:t>Smooth transition needed from installation to physics data taking; not much time for in-situ calibrations</a:t>
            </a:r>
          </a:p>
          <a:p>
            <a:pPr lvl="1"/>
            <a:r>
              <a:rPr lang="en-US" sz="1600" dirty="0" smtClean="0">
                <a:latin typeface="Helvetica" charset="0"/>
              </a:rPr>
              <a:t>Sensor technology, pixel size and module concept very similar; need to fit into existing infrastructure</a:t>
            </a:r>
          </a:p>
          <a:p>
            <a:pPr lvl="1"/>
            <a:r>
              <a:rPr lang="en-US" sz="1600" dirty="0" smtClean="0">
                <a:latin typeface="Helvetica" charset="0"/>
              </a:rPr>
              <a:t>Move from analog to </a:t>
            </a:r>
            <a:r>
              <a:rPr lang="en-US" sz="1600" dirty="0" smtClean="0">
                <a:solidFill>
                  <a:srgbClr val="0000FF"/>
                </a:solidFill>
                <a:latin typeface="Helvetica" charset="0"/>
              </a:rPr>
              <a:t>digital readout chip </a:t>
            </a:r>
            <a:r>
              <a:rPr lang="en-US" sz="1600" dirty="0" smtClean="0">
                <a:latin typeface="Helvetica" charset="0"/>
              </a:rPr>
              <a:t>(ROC) </a:t>
            </a:r>
            <a:r>
              <a:rPr lang="en-US" sz="1600" dirty="0" smtClean="0">
                <a:latin typeface="Helvetica" charset="0"/>
                <a:sym typeface="Wingdings"/>
              </a:rPr>
              <a:t> reduced buffer overflow and inefficiency</a:t>
            </a:r>
            <a:endParaRPr lang="en-US" sz="1600" dirty="0" smtClean="0">
              <a:latin typeface="Helvetica" charset="0"/>
            </a:endParaRPr>
          </a:p>
          <a:p>
            <a:pPr lvl="1"/>
            <a:r>
              <a:rPr lang="en-US" sz="1600" dirty="0" smtClean="0">
                <a:latin typeface="Helvetica" charset="0"/>
              </a:rPr>
              <a:t>Move from 3- to </a:t>
            </a:r>
            <a:r>
              <a:rPr lang="en-US" sz="1600" dirty="0" smtClean="0">
                <a:solidFill>
                  <a:srgbClr val="0000FF"/>
                </a:solidFill>
                <a:latin typeface="Helvetica" charset="0"/>
              </a:rPr>
              <a:t>4-hit coverage </a:t>
            </a:r>
            <a:r>
              <a:rPr lang="en-US" sz="1600" dirty="0" smtClean="0">
                <a:latin typeface="Helvetica" charset="0"/>
                <a:sym typeface="Wingdings"/>
              </a:rPr>
              <a:t> increase redundancy and track finding efficiency</a:t>
            </a:r>
            <a:endParaRPr lang="en-US" sz="1600" dirty="0" smtClean="0">
              <a:latin typeface="Helvetica" charset="0"/>
            </a:endParaRPr>
          </a:p>
          <a:p>
            <a:pPr lvl="1"/>
            <a:r>
              <a:rPr lang="en-US" sz="1600" dirty="0" smtClean="0">
                <a:latin typeface="Helvetica" charset="0"/>
              </a:rPr>
              <a:t>Move closer to the beam </a:t>
            </a:r>
            <a:r>
              <a:rPr lang="en-US" sz="1600" dirty="0" smtClean="0">
                <a:latin typeface="Helvetica" charset="0"/>
                <a:sym typeface="Wingdings"/>
              </a:rPr>
              <a:t> </a:t>
            </a:r>
            <a:r>
              <a:rPr lang="en-US" sz="1600" dirty="0" smtClean="0">
                <a:solidFill>
                  <a:srgbClr val="0000FF"/>
                </a:solidFill>
                <a:latin typeface="Helvetica" charset="0"/>
                <a:sym typeface="Wingdings"/>
              </a:rPr>
              <a:t>improve </a:t>
            </a:r>
            <a:r>
              <a:rPr lang="en-US" sz="1600" dirty="0" err="1" smtClean="0">
                <a:solidFill>
                  <a:srgbClr val="0000FF"/>
                </a:solidFill>
                <a:latin typeface="Helvetica" charset="0"/>
                <a:sym typeface="Wingdings"/>
              </a:rPr>
              <a:t>vertexing</a:t>
            </a:r>
            <a:r>
              <a:rPr lang="en-US" sz="1600" dirty="0" smtClean="0">
                <a:solidFill>
                  <a:srgbClr val="0000FF"/>
                </a:solidFill>
                <a:latin typeface="Helvetica" charset="0"/>
                <a:sym typeface="Wingdings"/>
              </a:rPr>
              <a:t> and b-tagging</a:t>
            </a:r>
          </a:p>
          <a:p>
            <a:pPr lvl="1"/>
            <a:r>
              <a:rPr lang="en-US" sz="1600" dirty="0" smtClean="0">
                <a:latin typeface="Helvetica" charset="0"/>
                <a:sym typeface="Wingdings"/>
              </a:rPr>
              <a:t>Move from single-phase fluorocarbon (C6F14 ) to evaporative, bi-phase </a:t>
            </a:r>
            <a:r>
              <a:rPr lang="en-US" sz="1600" dirty="0" smtClean="0">
                <a:solidFill>
                  <a:srgbClr val="0000FF"/>
                </a:solidFill>
                <a:latin typeface="Helvetica" charset="0"/>
                <a:sym typeface="Wingdings"/>
              </a:rPr>
              <a:t>CO</a:t>
            </a:r>
            <a:r>
              <a:rPr lang="en-US" sz="1600" baseline="-25000" dirty="0" smtClean="0">
                <a:solidFill>
                  <a:srgbClr val="0000FF"/>
                </a:solidFill>
                <a:latin typeface="Helvetica" charset="0"/>
                <a:sym typeface="Wingdings"/>
              </a:rPr>
              <a:t>2</a:t>
            </a:r>
            <a:r>
              <a:rPr lang="en-US" sz="1600" dirty="0" smtClean="0">
                <a:solidFill>
                  <a:srgbClr val="0000FF"/>
                </a:solidFill>
                <a:latin typeface="Helvetica" charset="0"/>
                <a:sym typeface="Wingdings"/>
              </a:rPr>
              <a:t> cooling</a:t>
            </a:r>
          </a:p>
          <a:p>
            <a:pPr lvl="1"/>
            <a:endParaRPr lang="en-US" sz="1600" dirty="0" smtClean="0">
              <a:latin typeface="Helvetica" charset="0"/>
            </a:endParaRPr>
          </a:p>
        </p:txBody>
      </p:sp>
      <p:sp>
        <p:nvSpPr>
          <p:cNvPr id="1741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smtClean="0">
                <a:solidFill>
                  <a:srgbClr val="004C97"/>
                </a:solidFill>
                <a:latin typeface="Helvetica" charset="0"/>
              </a:rPr>
              <a:t>8/4/16</a:t>
            </a:r>
            <a:endParaRPr lang="en-US" sz="9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 smtClean="0">
                <a:solidFill>
                  <a:srgbClr val="004C97"/>
                </a:solidFill>
                <a:latin typeface="Helvetica" charset="0"/>
              </a:rPr>
              <a:t>Petra Merkel | CMS Phase1 Pixel Upgrade</a:t>
            </a:r>
            <a:endParaRPr lang="en-US" sz="900" b="1" dirty="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D30D852-1639-0F4F-B24A-70BDD240F29C}" type="slidenum">
              <a:rPr lang="en-US" sz="900">
                <a:solidFill>
                  <a:srgbClr val="004C97"/>
                </a:solidFill>
                <a:latin typeface="Helvetica" charset="0"/>
              </a:rPr>
              <a:pPr eaLnBrk="1" hangingPunct="1"/>
              <a:t>3</a:t>
            </a:fld>
            <a:endParaRPr lang="en-US" sz="900">
              <a:solidFill>
                <a:srgbClr val="004C97"/>
              </a:solidFill>
              <a:latin typeface="Helvetica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808506"/>
            <a:ext cx="7446471" cy="23662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90817" y="3991577"/>
            <a:ext cx="1624583" cy="646331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1856 modules</a:t>
            </a:r>
          </a:p>
          <a:p>
            <a:r>
              <a:rPr lang="en-US" sz="1800" dirty="0" smtClean="0"/>
              <a:t>124M pixels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7290817" y="5276727"/>
            <a:ext cx="1624583" cy="646331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1440 modules</a:t>
            </a:r>
          </a:p>
          <a:p>
            <a:r>
              <a:rPr lang="en-US" sz="1800" dirty="0" smtClean="0"/>
              <a:t>66M pixels</a:t>
            </a:r>
            <a:endParaRPr lang="en-US" sz="1800" dirty="0"/>
          </a:p>
        </p:txBody>
      </p:sp>
      <p:cxnSp>
        <p:nvCxnSpPr>
          <p:cNvPr id="4" name="Straight Arrow Connector 3"/>
          <p:cNvCxnSpPr>
            <a:stCxn id="11" idx="0"/>
            <a:endCxn id="2" idx="2"/>
          </p:cNvCxnSpPr>
          <p:nvPr/>
        </p:nvCxnSpPr>
        <p:spPr>
          <a:xfrm flipV="1">
            <a:off x="8103109" y="4637908"/>
            <a:ext cx="0" cy="6388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Helvetica" charset="0"/>
              </a:rPr>
              <a:t>Phase1 upgrade improvements </a:t>
            </a:r>
            <a:endParaRPr lang="en-US" dirty="0">
              <a:latin typeface="Helvetica" charset="0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79867" y="940009"/>
            <a:ext cx="5720581" cy="530718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latin typeface="Helvetica" charset="0"/>
              </a:rPr>
              <a:t>Present detector designed for 10</a:t>
            </a:r>
            <a:r>
              <a:rPr lang="en-US" sz="2000" baseline="30000" dirty="0" smtClean="0">
                <a:latin typeface="Helvetica" charset="0"/>
              </a:rPr>
              <a:t>34</a:t>
            </a:r>
            <a:r>
              <a:rPr lang="en-US" sz="2000" dirty="0" smtClean="0">
                <a:latin typeface="Helvetica" charset="0"/>
              </a:rPr>
              <a:t>cm</a:t>
            </a:r>
            <a:r>
              <a:rPr lang="en-US" sz="2000" baseline="30000" dirty="0" smtClean="0">
                <a:latin typeface="Helvetica" charset="0"/>
              </a:rPr>
              <a:t>-2</a:t>
            </a:r>
            <a:r>
              <a:rPr lang="en-US" sz="2000" dirty="0" smtClean="0">
                <a:latin typeface="Helvetica" charset="0"/>
              </a:rPr>
              <a:t>s</a:t>
            </a:r>
            <a:r>
              <a:rPr lang="en-US" sz="2000" baseline="30000" dirty="0" smtClean="0">
                <a:latin typeface="Helvetica" charset="0"/>
              </a:rPr>
              <a:t>-1</a:t>
            </a:r>
            <a:r>
              <a:rPr lang="en-US" sz="2000" dirty="0" smtClean="0">
                <a:latin typeface="Helvetica" charset="0"/>
              </a:rPr>
              <a:t> and     25ns bunch spacing</a:t>
            </a:r>
          </a:p>
          <a:p>
            <a:r>
              <a:rPr lang="en-US" sz="2000" dirty="0" smtClean="0">
                <a:latin typeface="Helvetica" charset="0"/>
              </a:rPr>
              <a:t>Expect twice as much before LS3 (2024)</a:t>
            </a:r>
          </a:p>
          <a:p>
            <a:pPr lvl="1"/>
            <a:r>
              <a:rPr lang="en-US" sz="2000" dirty="0" smtClean="0">
                <a:latin typeface="Helvetica" charset="0"/>
              </a:rPr>
              <a:t>50 pileup events, hit rates of ~600MHz/cm</a:t>
            </a:r>
            <a:r>
              <a:rPr lang="en-US" sz="2000" baseline="30000" dirty="0" smtClean="0">
                <a:latin typeface="Helvetica" charset="0"/>
              </a:rPr>
              <a:t>2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FF"/>
                </a:solidFill>
                <a:latin typeface="Helvetica" charset="0"/>
              </a:rPr>
              <a:t>Improve redundancy: </a:t>
            </a:r>
            <a:r>
              <a:rPr lang="en-US" sz="2000" dirty="0" smtClean="0">
                <a:latin typeface="Helvetica" charset="0"/>
              </a:rPr>
              <a:t>from 3 to 4 layers (BPIX),   from 2 to 3 disks</a:t>
            </a:r>
            <a:r>
              <a:rPr lang="en-US" sz="2000" dirty="0">
                <a:latin typeface="Helvetica" charset="0"/>
              </a:rPr>
              <a:t> </a:t>
            </a:r>
            <a:r>
              <a:rPr lang="en-US" sz="2000" dirty="0" smtClean="0">
                <a:latin typeface="Helvetica" charset="0"/>
              </a:rPr>
              <a:t>on each end (FPIX); impacting tracking efficiency and purity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FF"/>
                </a:solidFill>
                <a:latin typeface="Helvetica" charset="0"/>
              </a:rPr>
              <a:t>Move closer to beam: </a:t>
            </a:r>
            <a:r>
              <a:rPr lang="en-US" sz="2000" dirty="0" smtClean="0">
                <a:latin typeface="Helvetica" charset="0"/>
              </a:rPr>
              <a:t>improve </a:t>
            </a:r>
            <a:r>
              <a:rPr lang="en-US" sz="2000" dirty="0" err="1" smtClean="0">
                <a:latin typeface="Helvetica" charset="0"/>
              </a:rPr>
              <a:t>vertexing</a:t>
            </a:r>
            <a:r>
              <a:rPr lang="en-US" sz="2000" dirty="0" smtClean="0">
                <a:latin typeface="Helvetica" charset="0"/>
              </a:rPr>
              <a:t> and b-tagging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FF"/>
                </a:solidFill>
                <a:latin typeface="Helvetica" charset="0"/>
              </a:rPr>
              <a:t>Avoid hit inefficiency </a:t>
            </a:r>
            <a:r>
              <a:rPr lang="en-US" sz="2000" dirty="0" smtClean="0">
                <a:latin typeface="Helvetica" charset="0"/>
              </a:rPr>
              <a:t>of up to 16% due to buffer overflow in readout chip (ROC) with new digital ROC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FF"/>
                </a:solidFill>
                <a:latin typeface="Helvetica" charset="0"/>
              </a:rPr>
              <a:t>Reduce mass: </a:t>
            </a:r>
            <a:r>
              <a:rPr lang="en-US" sz="2000" dirty="0" smtClean="0">
                <a:latin typeface="Helvetica" charset="0"/>
              </a:rPr>
              <a:t>use CO</a:t>
            </a:r>
            <a:r>
              <a:rPr lang="en-US" sz="2000" baseline="-25000" dirty="0" smtClean="0">
                <a:latin typeface="Helvetica" charset="0"/>
              </a:rPr>
              <a:t>2</a:t>
            </a:r>
            <a:r>
              <a:rPr lang="en-US" sz="2000" dirty="0" smtClean="0">
                <a:latin typeface="Helvetica" charset="0"/>
              </a:rPr>
              <a:t> cooling instead of water-glycol</a:t>
            </a:r>
          </a:p>
          <a:p>
            <a:pPr marL="0" indent="0">
              <a:buNone/>
            </a:pPr>
            <a:endParaRPr lang="en-US" sz="2000" dirty="0" smtClean="0">
              <a:latin typeface="Helvetica" charset="0"/>
            </a:endParaRPr>
          </a:p>
        </p:txBody>
      </p:sp>
      <p:sp>
        <p:nvSpPr>
          <p:cNvPr id="1741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smtClean="0">
                <a:solidFill>
                  <a:srgbClr val="004C97"/>
                </a:solidFill>
                <a:latin typeface="Helvetica" charset="0"/>
              </a:rPr>
              <a:t>8/4/16</a:t>
            </a:r>
            <a:endParaRPr lang="en-US" sz="9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 smtClean="0">
                <a:solidFill>
                  <a:srgbClr val="004C97"/>
                </a:solidFill>
                <a:latin typeface="Helvetica" charset="0"/>
              </a:rPr>
              <a:t>Petra Merkel | CMS Phase1 Pixel Upgrade</a:t>
            </a:r>
            <a:endParaRPr lang="en-US" sz="900" b="1" dirty="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D30D852-1639-0F4F-B24A-70BDD240F29C}" type="slidenum">
              <a:rPr lang="en-US" sz="900">
                <a:solidFill>
                  <a:srgbClr val="004C97"/>
                </a:solidFill>
                <a:latin typeface="Helvetica" charset="0"/>
              </a:rPr>
              <a:pPr eaLnBrk="1" hangingPunct="1"/>
              <a:t>4</a:t>
            </a:fld>
            <a:endParaRPr lang="en-US" sz="900">
              <a:solidFill>
                <a:srgbClr val="004C97"/>
              </a:solidFill>
              <a:latin typeface="Helvetica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708" y="903910"/>
            <a:ext cx="3171460" cy="26302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266" y="3490221"/>
            <a:ext cx="3358289" cy="275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0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Modules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426782" y="2376057"/>
            <a:ext cx="3717218" cy="1409700"/>
            <a:chOff x="4667974" y="3575944"/>
            <a:chExt cx="4051300" cy="14097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7974" y="3575944"/>
              <a:ext cx="4051300" cy="1409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526338" y="4002677"/>
              <a:ext cx="7489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BPIX</a:t>
              </a:r>
              <a:endParaRPr lang="en-US" dirty="0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116117" y="861637"/>
            <a:ext cx="5384572" cy="538565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FPIX:</a:t>
            </a:r>
          </a:p>
          <a:p>
            <a:pPr lvl="1"/>
            <a:r>
              <a:rPr lang="en-US" sz="2000" dirty="0"/>
              <a:t>B</a:t>
            </a:r>
            <a:r>
              <a:rPr lang="en-US" sz="2000" dirty="0" smtClean="0"/>
              <a:t>ump bonding done at vendor (RTI)</a:t>
            </a:r>
          </a:p>
          <a:p>
            <a:pPr lvl="1"/>
            <a:r>
              <a:rPr lang="en-US" sz="2000" dirty="0" smtClean="0"/>
              <a:t>Module assembly done in house at two institutions </a:t>
            </a:r>
          </a:p>
          <a:p>
            <a:r>
              <a:rPr lang="en-US" sz="2000" dirty="0" smtClean="0"/>
              <a:t>BPIX:</a:t>
            </a:r>
          </a:p>
          <a:p>
            <a:pPr lvl="1"/>
            <a:r>
              <a:rPr lang="en-US" sz="2000" dirty="0"/>
              <a:t>B</a:t>
            </a:r>
            <a:r>
              <a:rPr lang="en-US" sz="2000" dirty="0" smtClean="0"/>
              <a:t>ump bonding and module assembly done at vendors and in-house at several institutions</a:t>
            </a:r>
          </a:p>
          <a:p>
            <a:r>
              <a:rPr lang="en-US" sz="2000" dirty="0" smtClean="0"/>
              <a:t>Module = Sandwich{</a:t>
            </a:r>
            <a:r>
              <a:rPr lang="en-US" sz="2000" dirty="0" err="1" smtClean="0"/>
              <a:t>ROCs+SiSensor+HDI</a:t>
            </a:r>
            <a:r>
              <a:rPr lang="en-US" sz="2000" dirty="0" smtClean="0"/>
              <a:t>}</a:t>
            </a:r>
          </a:p>
          <a:p>
            <a:pPr lvl="1"/>
            <a:r>
              <a:rPr lang="en-US" sz="1800" dirty="0" smtClean="0"/>
              <a:t>16 ROCs = &gt;66k pixels</a:t>
            </a:r>
            <a:endParaRPr lang="en-US" sz="1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523" b="71242" l="16483" r="87194">
                        <a14:foregroundMark x1="72549" y1="52696" x2="86826" y2="52206"/>
                        <a14:foregroundMark x1="26900" y1="54575" x2="17402" y2="55719"/>
                        <a14:foregroundMark x1="23162" y1="45507" x2="17034" y2="46242"/>
                        <a14:foregroundMark x1="26900" y1="61765" x2="16544" y2="61356"/>
                        <a14:foregroundMark x1="24755" y1="65441" x2="24755" y2="70588"/>
                        <a14:foregroundMark x1="21630" y1="68546" x2="21630" y2="70752"/>
                        <a14:foregroundMark x1="30882" y1="69199" x2="30882" y2="71242"/>
                        <a14:foregroundMark x1="40686" y1="68709" x2="40809" y2="70261"/>
                        <a14:foregroundMark x1="50674" y1="68219" x2="50919" y2="69771"/>
                        <a14:foregroundMark x1="65809" y1="66422" x2="65809" y2="68546"/>
                        <a14:foregroundMark x1="78309" y1="61601" x2="83211" y2="61193"/>
                        <a14:foregroundMark x1="82047" y1="56863" x2="87071" y2="57190"/>
                        <a14:foregroundMark x1="82475" y1="49346" x2="86703" y2="49020"/>
                        <a14:foregroundMark x1="85846" y1="47712" x2="87194" y2="47712"/>
                        <a14:foregroundMark x1="85478" y1="44690" x2="86949" y2="44690"/>
                        <a14:foregroundMark x1="79718" y1="63072" x2="80086" y2="67075"/>
                        <a14:foregroundMark x1="85233" y1="65196" x2="85600" y2="66748"/>
                        <a14:foregroundMark x1="56189" y1="40523" x2="56189" y2="41912"/>
                        <a14:foregroundMark x1="19363" y1="69199" x2="18505" y2="70425"/>
                      </a14:backgroundRemoval>
                    </a14:imgEffect>
                  </a14:imgLayer>
                </a14:imgProps>
              </a:ext>
            </a:extLst>
          </a:blip>
          <a:srcRect l="16641" t="38373" r="13043" b="28426"/>
          <a:stretch/>
        </p:blipFill>
        <p:spPr>
          <a:xfrm rot="171342">
            <a:off x="5455283" y="1125692"/>
            <a:ext cx="3542042" cy="125434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06450" y="4412939"/>
            <a:ext cx="3740024" cy="1546057"/>
            <a:chOff x="5403976" y="4171171"/>
            <a:chExt cx="3740024" cy="1546057"/>
          </a:xfrm>
        </p:grpSpPr>
        <p:sp>
          <p:nvSpPr>
            <p:cNvPr id="15" name="TextBox 14"/>
            <p:cNvSpPr txBox="1"/>
            <p:nvPr/>
          </p:nvSpPr>
          <p:spPr>
            <a:xfrm>
              <a:off x="8173912" y="5347896"/>
              <a:ext cx="6761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ROCs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324658" y="4688444"/>
              <a:ext cx="819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Sensor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12012" y="4319112"/>
              <a:ext cx="528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HDI</a:t>
              </a:r>
              <a:endParaRPr lang="en-US" dirty="0"/>
            </a:p>
          </p:txBody>
        </p:sp>
        <p:sp>
          <p:nvSpPr>
            <p:cNvPr id="18" name="Parallelogram 17"/>
            <p:cNvSpPr/>
            <p:nvPr/>
          </p:nvSpPr>
          <p:spPr>
            <a:xfrm>
              <a:off x="5699189" y="5034768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Parallelogram 18"/>
            <p:cNvSpPr/>
            <p:nvPr/>
          </p:nvSpPr>
          <p:spPr>
            <a:xfrm>
              <a:off x="5995522" y="5034768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Parallelogram 19"/>
            <p:cNvSpPr/>
            <p:nvPr/>
          </p:nvSpPr>
          <p:spPr>
            <a:xfrm>
              <a:off x="6291856" y="5034768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Parallelogram 20"/>
            <p:cNvSpPr/>
            <p:nvPr/>
          </p:nvSpPr>
          <p:spPr>
            <a:xfrm>
              <a:off x="6615892" y="5034768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Parallelogram 21"/>
            <p:cNvSpPr/>
            <p:nvPr/>
          </p:nvSpPr>
          <p:spPr>
            <a:xfrm>
              <a:off x="6912225" y="5034768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Parallelogram 22"/>
            <p:cNvSpPr/>
            <p:nvPr/>
          </p:nvSpPr>
          <p:spPr>
            <a:xfrm>
              <a:off x="7204606" y="5034768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Parallelogram 23"/>
            <p:cNvSpPr/>
            <p:nvPr/>
          </p:nvSpPr>
          <p:spPr>
            <a:xfrm>
              <a:off x="7504892" y="5034768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Parallelogram 24"/>
            <p:cNvSpPr/>
            <p:nvPr/>
          </p:nvSpPr>
          <p:spPr>
            <a:xfrm>
              <a:off x="7801225" y="5034768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Parallelogram 25"/>
            <p:cNvSpPr/>
            <p:nvPr/>
          </p:nvSpPr>
          <p:spPr>
            <a:xfrm>
              <a:off x="5430558" y="5339567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Parallelogram 26"/>
            <p:cNvSpPr/>
            <p:nvPr/>
          </p:nvSpPr>
          <p:spPr>
            <a:xfrm>
              <a:off x="5726891" y="5339567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Parallelogram 27"/>
            <p:cNvSpPr/>
            <p:nvPr/>
          </p:nvSpPr>
          <p:spPr>
            <a:xfrm>
              <a:off x="6023225" y="5339567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Parallelogram 28"/>
            <p:cNvSpPr/>
            <p:nvPr/>
          </p:nvSpPr>
          <p:spPr>
            <a:xfrm>
              <a:off x="6347261" y="5339567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Parallelogram 29"/>
            <p:cNvSpPr/>
            <p:nvPr/>
          </p:nvSpPr>
          <p:spPr>
            <a:xfrm>
              <a:off x="6643594" y="5339567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Parallelogram 30"/>
            <p:cNvSpPr/>
            <p:nvPr/>
          </p:nvSpPr>
          <p:spPr>
            <a:xfrm>
              <a:off x="6935975" y="5339567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Parallelogram 31"/>
            <p:cNvSpPr/>
            <p:nvPr/>
          </p:nvSpPr>
          <p:spPr>
            <a:xfrm>
              <a:off x="7236261" y="5339567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Parallelogram 32"/>
            <p:cNvSpPr/>
            <p:nvPr/>
          </p:nvSpPr>
          <p:spPr>
            <a:xfrm>
              <a:off x="7532594" y="5339567"/>
              <a:ext cx="592667" cy="304799"/>
            </a:xfrm>
            <a:prstGeom prst="parallelogram">
              <a:avLst>
                <a:gd name="adj" fmla="val 89912"/>
              </a:avLst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Parallelogram 33"/>
            <p:cNvSpPr/>
            <p:nvPr/>
          </p:nvSpPr>
          <p:spPr>
            <a:xfrm>
              <a:off x="5403976" y="4672056"/>
              <a:ext cx="3143596" cy="508000"/>
            </a:xfrm>
            <a:prstGeom prst="parallelogram">
              <a:avLst>
                <a:gd name="adj" fmla="val 89912"/>
              </a:avLst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35" name="Parallelogram 34"/>
            <p:cNvSpPr/>
            <p:nvPr/>
          </p:nvSpPr>
          <p:spPr>
            <a:xfrm>
              <a:off x="5497627" y="4171171"/>
              <a:ext cx="3143596" cy="609598"/>
            </a:xfrm>
            <a:prstGeom prst="parallelogram">
              <a:avLst>
                <a:gd name="adj" fmla="val 89912"/>
              </a:avLst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36" name="Oval 35"/>
            <p:cNvSpPr/>
            <p:nvPr/>
          </p:nvSpPr>
          <p:spPr>
            <a:xfrm>
              <a:off x="5461727" y="5180056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5581351" y="5176770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761619" y="5176770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881243" y="5173484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6077899" y="5173484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6197523" y="5170198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6410567" y="5170198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530191" y="5166912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6735041" y="5175106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6854665" y="5171820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7059515" y="5171820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7179139" y="5168534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7392183" y="5168534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7511807" y="5165248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7724851" y="5181636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7844475" y="5178350"/>
              <a:ext cx="77106" cy="802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202624" y="5000928"/>
              <a:ext cx="827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Bumps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44240" y="3785757"/>
            <a:ext cx="3682132" cy="232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346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Chip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132" t="50438" r="51684" b="2182"/>
          <a:stretch/>
        </p:blipFill>
        <p:spPr>
          <a:xfrm>
            <a:off x="5312787" y="3716554"/>
            <a:ext cx="3748267" cy="247119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38137" y="946941"/>
            <a:ext cx="5174650" cy="533196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New, digital readout chip based on present analog PSI46</a:t>
            </a:r>
          </a:p>
          <a:p>
            <a:r>
              <a:rPr lang="en-US" sz="1600" dirty="0" smtClean="0"/>
              <a:t>Same technology (0.25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 CMOS) and column drain architecture</a:t>
            </a:r>
          </a:p>
          <a:p>
            <a:pPr lvl="1"/>
            <a:r>
              <a:rPr lang="en-US" sz="1600" dirty="0" smtClean="0"/>
              <a:t>40MHz analog </a:t>
            </a:r>
            <a:r>
              <a:rPr lang="en-US" sz="1600" dirty="0" smtClean="0">
                <a:sym typeface="Wingdings"/>
              </a:rPr>
              <a:t> 160 </a:t>
            </a:r>
            <a:r>
              <a:rPr lang="en-US" sz="1600" dirty="0" err="1" smtClean="0">
                <a:sym typeface="Wingdings"/>
              </a:rPr>
              <a:t>Mbits</a:t>
            </a:r>
            <a:r>
              <a:rPr lang="en-US" sz="1600" dirty="0" smtClean="0">
                <a:sym typeface="Wingdings"/>
              </a:rPr>
              <a:t>/s digital (8 bit ADC)</a:t>
            </a:r>
          </a:p>
          <a:p>
            <a:pPr lvl="1"/>
            <a:r>
              <a:rPr lang="en-US" sz="1600" dirty="0" smtClean="0">
                <a:sym typeface="Wingdings"/>
              </a:rPr>
              <a:t>Increase of hit (32  80) and time stamp (12  24) buffer depth</a:t>
            </a:r>
          </a:p>
          <a:p>
            <a:pPr lvl="1"/>
            <a:r>
              <a:rPr lang="en-US" sz="1600" dirty="0" smtClean="0">
                <a:sym typeface="Wingdings"/>
              </a:rPr>
              <a:t>Additional readout buffer</a:t>
            </a:r>
          </a:p>
          <a:p>
            <a:pPr lvl="1"/>
            <a:r>
              <a:rPr lang="en-US" sz="1600" dirty="0" smtClean="0">
                <a:sym typeface="Wingdings"/>
              </a:rPr>
              <a:t>Smaller cross talk + improved comparator  threshold reduced from 3200e</a:t>
            </a:r>
            <a:r>
              <a:rPr lang="en-US" sz="1600" baseline="30000" dirty="0" smtClean="0">
                <a:sym typeface="Wingdings"/>
              </a:rPr>
              <a:t>-</a:t>
            </a:r>
            <a:r>
              <a:rPr lang="en-US" sz="1600" dirty="0" smtClean="0">
                <a:sym typeface="Wingdings"/>
              </a:rPr>
              <a:t> to ~2000e</a:t>
            </a:r>
            <a:r>
              <a:rPr lang="en-US" sz="1600" baseline="30000" dirty="0" smtClean="0">
                <a:sym typeface="Wingdings"/>
              </a:rPr>
              <a:t>-</a:t>
            </a:r>
            <a:r>
              <a:rPr lang="en-US" sz="1600" dirty="0" smtClean="0">
                <a:sym typeface="Wingdings"/>
              </a:rPr>
              <a:t>  better efficiency, resolution and longevity</a:t>
            </a:r>
          </a:p>
          <a:p>
            <a:r>
              <a:rPr lang="en-US" sz="1600" dirty="0" smtClean="0">
                <a:sym typeface="Wingdings"/>
              </a:rPr>
              <a:t>Final version for BPIX L2,3,4 and FPIX performing very well</a:t>
            </a:r>
          </a:p>
          <a:p>
            <a:r>
              <a:rPr lang="en-US" sz="1600" dirty="0" smtClean="0">
                <a:sym typeface="Wingdings"/>
              </a:rPr>
              <a:t>Special version for L1 (580 MHz/cm</a:t>
            </a:r>
            <a:r>
              <a:rPr lang="en-US" sz="1600" baseline="30000" dirty="0" smtClean="0">
                <a:sym typeface="Wingdings"/>
              </a:rPr>
              <a:t>2</a:t>
            </a:r>
            <a:r>
              <a:rPr lang="en-US" sz="1600" dirty="0" smtClean="0">
                <a:sym typeface="Wingdings"/>
              </a:rPr>
              <a:t>) with cluster readout:</a:t>
            </a:r>
          </a:p>
          <a:p>
            <a:pPr lvl="1"/>
            <a:r>
              <a:rPr lang="en-US" sz="1600" dirty="0" smtClean="0">
                <a:sym typeface="Wingdings"/>
              </a:rPr>
              <a:t>Final version just received, first results indicate all previous problems solved and ROC is functioning well! Almost ready for L1 module production 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72678" r="1980" b="48627"/>
          <a:stretch/>
        </p:blipFill>
        <p:spPr>
          <a:xfrm>
            <a:off x="5574345" y="69338"/>
            <a:ext cx="2861555" cy="364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37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Production and Quality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456" y="1162217"/>
            <a:ext cx="2541987" cy="26600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147" y="0"/>
            <a:ext cx="3123732" cy="11556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399" y="1143017"/>
            <a:ext cx="2671262" cy="26792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1" y="3592609"/>
            <a:ext cx="2969290" cy="27533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9332" y="3741446"/>
            <a:ext cx="2730552" cy="25477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4791" y="3714274"/>
            <a:ext cx="2735262" cy="25266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3393" y="4691544"/>
            <a:ext cx="65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BPIX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600" y="819884"/>
            <a:ext cx="2969291" cy="284972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009094" y="4691544"/>
            <a:ext cx="65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BPIX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44982" y="3926703"/>
            <a:ext cx="65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BPIX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1883" y="1491461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</a:rPr>
              <a:t>F</a:t>
            </a:r>
            <a:r>
              <a:rPr lang="en-US" sz="2000" dirty="0" smtClean="0">
                <a:solidFill>
                  <a:schemeClr val="accent6"/>
                </a:solidFill>
              </a:rPr>
              <a:t>PIX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8361" y="1468577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</a:rPr>
              <a:t>F</a:t>
            </a:r>
            <a:r>
              <a:rPr lang="en-US" sz="2000" dirty="0" smtClean="0">
                <a:solidFill>
                  <a:schemeClr val="accent6"/>
                </a:solidFill>
              </a:rPr>
              <a:t>PIX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26345" y="263571"/>
            <a:ext cx="1112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FPIX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b</a:t>
            </a:r>
            <a:r>
              <a:rPr lang="en-US" sz="1600" dirty="0" smtClean="0">
                <a:solidFill>
                  <a:schemeClr val="accent6"/>
                </a:solidFill>
              </a:rPr>
              <a:t>ad bumps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8022083" y="3483441"/>
            <a:ext cx="1620957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372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FPIX Detector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084" y="924633"/>
            <a:ext cx="2872441" cy="37983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2933" y="924633"/>
            <a:ext cx="3529756" cy="26903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208514" y="1307487"/>
            <a:ext cx="3062822" cy="2297116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5"/>
          <a:srcRect l="1" t="13336" r="-186" b="13336"/>
          <a:stretch/>
        </p:blipFill>
        <p:spPr>
          <a:xfrm>
            <a:off x="4685340" y="3698884"/>
            <a:ext cx="4458660" cy="24475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154" y="3516210"/>
            <a:ext cx="3946947" cy="280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587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BPIX Detector Assembly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519" r="519"/>
          <a:stretch>
            <a:fillRect/>
          </a:stretch>
        </p:blipFill>
        <p:spPr>
          <a:xfrm>
            <a:off x="4381491" y="929325"/>
            <a:ext cx="4599997" cy="26456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8/4/16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Petra Merkel | CMS Phase1 Pixel Upgrade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CAAAB-4703-4F46-A8FF-6230DAB25D6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8" y="929325"/>
            <a:ext cx="4301927" cy="40939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436" y="3677620"/>
            <a:ext cx="5128116" cy="246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4195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Fermilab.pot</Template>
  <TotalTime>6217</TotalTime>
  <Words>853</Words>
  <Application>Microsoft Macintosh PowerPoint</Application>
  <PresentationFormat>On-screen Show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Fermilab</vt:lpstr>
      <vt:lpstr>Fermilab: Footer Only</vt:lpstr>
      <vt:lpstr>The CMS Phase1 Pixel Detector Upgrade</vt:lpstr>
      <vt:lpstr>Reminder: the current CMS pixel detector</vt:lpstr>
      <vt:lpstr>Phase1 pixel detector design </vt:lpstr>
      <vt:lpstr>Phase1 upgrade improvements </vt:lpstr>
      <vt:lpstr>Pixel Modules</vt:lpstr>
      <vt:lpstr>Readout Chip</vt:lpstr>
      <vt:lpstr>Module Production and Quality</vt:lpstr>
      <vt:lpstr>FPIX Detector Assembly</vt:lpstr>
      <vt:lpstr>BPIX Detector Assembly</vt:lpstr>
      <vt:lpstr>Commissioning and mTCA DAQ</vt:lpstr>
      <vt:lpstr>Summary</vt:lpstr>
      <vt:lpstr>BACKUP</vt:lpstr>
      <vt:lpstr>Layer 1 PROC600 Innovations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Petra Merkel</cp:lastModifiedBy>
  <cp:revision>172</cp:revision>
  <cp:lastPrinted>2014-01-20T19:40:21Z</cp:lastPrinted>
  <dcterms:created xsi:type="dcterms:W3CDTF">2014-01-03T20:18:13Z</dcterms:created>
  <dcterms:modified xsi:type="dcterms:W3CDTF">2016-08-03T22:06:18Z</dcterms:modified>
</cp:coreProperties>
</file>