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374" r:id="rId3"/>
    <p:sldId id="339" r:id="rId4"/>
    <p:sldId id="345" r:id="rId5"/>
    <p:sldId id="363" r:id="rId6"/>
    <p:sldId id="371" r:id="rId7"/>
    <p:sldId id="369" r:id="rId8"/>
    <p:sldId id="370" r:id="rId9"/>
    <p:sldId id="357" r:id="rId10"/>
    <p:sldId id="314" r:id="rId11"/>
    <p:sldId id="377" r:id="rId12"/>
    <p:sldId id="349" r:id="rId13"/>
    <p:sldId id="350" r:id="rId14"/>
    <p:sldId id="351" r:id="rId15"/>
    <p:sldId id="355" r:id="rId16"/>
    <p:sldId id="277" r:id="rId17"/>
    <p:sldId id="376" r:id="rId18"/>
    <p:sldId id="375" r:id="rId19"/>
    <p:sldId id="354" r:id="rId20"/>
    <p:sldId id="353" r:id="rId21"/>
    <p:sldId id="356" r:id="rId22"/>
    <p:sldId id="373" r:id="rId23"/>
    <p:sldId id="352" r:id="rId24"/>
    <p:sldId id="360" r:id="rId25"/>
    <p:sldId id="361" r:id="rId26"/>
    <p:sldId id="282" r:id="rId27"/>
    <p:sldId id="308" r:id="rId28"/>
    <p:sldId id="372" r:id="rId29"/>
    <p:sldId id="365" r:id="rId30"/>
    <p:sldId id="368" r:id="rId31"/>
    <p:sldId id="36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FF99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3" autoAdjust="0"/>
    <p:restoredTop sz="86400" autoAdjust="0"/>
  </p:normalViewPr>
  <p:slideViewPr>
    <p:cSldViewPr snapToGrid="0">
      <p:cViewPr varScale="1">
        <p:scale>
          <a:sx n="114" d="100"/>
          <a:sy n="114" d="100"/>
        </p:scale>
        <p:origin x="-15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0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8463F-735C-49D9-9AD0-97ED9DBCB676}" type="datetimeFigureOut">
              <a:rPr lang="fr-FR" smtClean="0"/>
              <a:t>04/08/2016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9DC0A-56E3-400F-85EF-C7B4FDBB5E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5864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3BDC9-EF9A-4A46-99C1-7387A11523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7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9DC0A-56E3-400F-85EF-C7B4FDBB5E7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9DC0A-56E3-400F-85EF-C7B4FDBB5E7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7644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9DC0A-56E3-400F-85EF-C7B4FDBB5E7F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9DC0A-56E3-400F-85EF-C7B4FDBB5E7F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89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9DC0A-56E3-400F-85EF-C7B4FDBB5E7F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03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/>
          <p:cNvPicPr>
            <a:picLocks noChangeAspect="1" noChangeArrowheads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9" t="2038" r="6276" b="1517"/>
          <a:stretch/>
        </p:blipFill>
        <p:spPr bwMode="auto">
          <a:xfrm flipV="1">
            <a:off x="2641600" y="-3"/>
            <a:ext cx="6502399" cy="6481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 eaLnBrk="1" latinLnBrk="0" hangingPunct="1"/>
            <a:r>
              <a:rPr lang="en-US" smtClean="0"/>
              <a:t>August 4th, 2016</a:t>
            </a:r>
            <a:endParaRPr lang="en-US" sz="16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06453" y="6449028"/>
            <a:ext cx="283392" cy="274320"/>
          </a:xfrm>
          <a:prstGeom prst="rect">
            <a:avLst/>
          </a:prstGeom>
        </p:spPr>
      </p:pic>
      <p:pic>
        <p:nvPicPr>
          <p:cNvPr id="25" name="Picture 24" descr="CLIC-Logo-Color-7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2980290" y="6449028"/>
            <a:ext cx="272697" cy="27432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240" y="6449028"/>
            <a:ext cx="256584" cy="27432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312" y="6449028"/>
            <a:ext cx="1042416" cy="274320"/>
          </a:xfrm>
          <a:prstGeom prst="rect">
            <a:avLst/>
          </a:prstGeom>
        </p:spPr>
      </p:pic>
      <p:pic>
        <p:nvPicPr>
          <p:cNvPr id="30" name="Picture 2"/>
          <p:cNvPicPr>
            <a:picLocks noChangeAspect="1" noChangeArrowheads="1"/>
          </p:cNvPicPr>
          <p:nvPr userDrawn="1"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49"/>
          <a:stretch/>
        </p:blipFill>
        <p:spPr bwMode="auto">
          <a:xfrm>
            <a:off x="1722660" y="6449028"/>
            <a:ext cx="899955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863599"/>
            <a:ext cx="8229600" cy="5428343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06453" y="6449028"/>
            <a:ext cx="283392" cy="274320"/>
          </a:xfrm>
          <a:prstGeom prst="rect">
            <a:avLst/>
          </a:prstGeom>
        </p:spPr>
      </p:pic>
      <p:pic>
        <p:nvPicPr>
          <p:cNvPr id="21" name="Picture 20" descr="CLIC-Logo-Color-72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2980290" y="6449028"/>
            <a:ext cx="272697" cy="274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240" y="6449028"/>
            <a:ext cx="256584" cy="2743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312" y="6449028"/>
            <a:ext cx="1042416" cy="274320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 userDrawn="1"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49"/>
          <a:stretch/>
        </p:blipFill>
        <p:spPr bwMode="auto">
          <a:xfrm>
            <a:off x="1722660" y="6449028"/>
            <a:ext cx="899955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06453" y="6449028"/>
            <a:ext cx="283392" cy="274320"/>
          </a:xfrm>
          <a:prstGeom prst="rect">
            <a:avLst/>
          </a:prstGeom>
        </p:spPr>
      </p:pic>
      <p:pic>
        <p:nvPicPr>
          <p:cNvPr id="12" name="Picture 11" descr="CLIC-Logo-Color-72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2980290" y="6449028"/>
            <a:ext cx="272697" cy="2743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240" y="6449028"/>
            <a:ext cx="256584" cy="2743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312" y="6449028"/>
            <a:ext cx="1042416" cy="274320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49"/>
          <a:stretch/>
        </p:blipFill>
        <p:spPr bwMode="auto">
          <a:xfrm>
            <a:off x="1722660" y="6449028"/>
            <a:ext cx="899955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6857"/>
          </a:xfrm>
          <a:prstGeom prst="rect">
            <a:avLst/>
          </a:prstGeom>
        </p:spPr>
        <p:txBody>
          <a:bodyPr vert="horz" anchor="t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783771"/>
            <a:ext cx="8229600" cy="53457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81749"/>
            <a:ext cx="2289048" cy="365760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r>
              <a:rPr lang="en-US" smtClean="0"/>
              <a:t>August 4th, 2016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81749"/>
            <a:ext cx="3505200" cy="36576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r>
              <a:rPr kumimoji="0" lang="en-US" sz="1400" smtClean="0">
                <a:solidFill>
                  <a:schemeClr val="tx2"/>
                </a:solidFill>
              </a:rPr>
              <a:t>ICHEP 2016</a:t>
            </a:r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81749"/>
            <a:ext cx="1981200" cy="365760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82203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772893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04472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666392"/>
            <a:ext cx="6858000" cy="1210408"/>
          </a:xfrm>
        </p:spPr>
        <p:txBody>
          <a:bodyPr anchor="ctr">
            <a:normAutofit/>
          </a:bodyPr>
          <a:lstStyle/>
          <a:p>
            <a:r>
              <a:rPr lang="en-US" b="1" dirty="0" smtClean="0"/>
              <a:t>Linear Collider Software </a:t>
            </a:r>
            <a:r>
              <a:rPr lang="en-US" b="1" smtClean="0"/>
              <a:t>and Computing</a:t>
            </a:r>
            <a:endParaRPr lang="en-US" sz="27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657" y="5086350"/>
            <a:ext cx="7409543" cy="609600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en-US" sz="1600" b="1" dirty="0" smtClean="0"/>
              <a:t>N. Nikiforou, CERN/EP-LCD and University of Texas at Austin</a:t>
            </a:r>
          </a:p>
          <a:p>
            <a:pPr>
              <a:spcBef>
                <a:spcPts val="0"/>
              </a:spcBef>
            </a:pPr>
            <a:r>
              <a:rPr lang="en-US" sz="1600" b="1" dirty="0" smtClean="0"/>
              <a:t>On behalf of the </a:t>
            </a:r>
            <a:r>
              <a:rPr lang="en-US" sz="1600" b="1" dirty="0" err="1" smtClean="0"/>
              <a:t>CLICdp</a:t>
            </a:r>
            <a:r>
              <a:rPr lang="en-US" sz="1600" b="1" dirty="0" smtClean="0"/>
              <a:t> and ILD collaborations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sz="16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1</a:t>
            </a:fld>
            <a:endParaRPr kumimoji="0"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81" y="5774098"/>
            <a:ext cx="4947861" cy="59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0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Particle Flow Reconstruction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28600" y="885825"/>
            <a:ext cx="8915400" cy="5406117"/>
          </a:xfrm>
        </p:spPr>
        <p:txBody>
          <a:bodyPr/>
          <a:lstStyle/>
          <a:p>
            <a:r>
              <a:rPr lang="en-US" sz="2400" dirty="0" smtClean="0"/>
              <a:t>Reconstruction of the individual</a:t>
            </a:r>
          </a:p>
          <a:p>
            <a:pPr marL="0" indent="0">
              <a:buNone/>
            </a:pPr>
            <a:r>
              <a:rPr lang="en-US" sz="2400" dirty="0" smtClean="0"/>
              <a:t>visible final state particles</a:t>
            </a:r>
          </a:p>
          <a:p>
            <a:r>
              <a:rPr lang="en-US" sz="2200" b="1" dirty="0" err="1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PandoraPFA</a:t>
            </a:r>
            <a:r>
              <a:rPr lang="en-US" sz="2400" dirty="0"/>
              <a:t>: </a:t>
            </a:r>
            <a:r>
              <a:rPr lang="en-US" sz="2400" dirty="0" smtClean="0"/>
              <a:t>Not </a:t>
            </a:r>
            <a:r>
              <a:rPr lang="en-US" sz="2400" dirty="0"/>
              <a:t>tied to particular </a:t>
            </a:r>
            <a:r>
              <a:rPr lang="en-US" sz="2400" b="1" dirty="0" smtClean="0">
                <a:solidFill>
                  <a:srgbClr val="FF0000"/>
                </a:solidFill>
              </a:rPr>
              <a:t>geometry</a:t>
            </a:r>
            <a:r>
              <a:rPr lang="en-US" sz="2400" dirty="0" smtClean="0"/>
              <a:t> or </a:t>
            </a:r>
            <a:r>
              <a:rPr lang="en-US" sz="2400" b="1" dirty="0" smtClean="0">
                <a:solidFill>
                  <a:srgbClr val="FF0000"/>
                </a:solidFill>
              </a:rPr>
              <a:t>framework</a:t>
            </a:r>
            <a:endParaRPr lang="en-US" sz="2400" b="1" dirty="0">
              <a:solidFill>
                <a:srgbClr val="FF0000"/>
              </a:solidFill>
            </a:endParaRPr>
          </a:p>
          <a:p>
            <a:pPr lvl="1"/>
            <a:r>
              <a:rPr lang="en-US" sz="2100" dirty="0"/>
              <a:t>Customers: </a:t>
            </a:r>
            <a:r>
              <a:rPr lang="en-US" sz="2100" dirty="0" err="1"/>
              <a:t>CLICdp</a:t>
            </a:r>
            <a:r>
              <a:rPr lang="en-US" sz="2100" dirty="0"/>
              <a:t>, ILD, </a:t>
            </a:r>
            <a:r>
              <a:rPr lang="en-US" sz="2100" dirty="0" err="1"/>
              <a:t>SiD</a:t>
            </a:r>
            <a:r>
              <a:rPr lang="en-US" sz="2100" dirty="0"/>
              <a:t>, </a:t>
            </a:r>
            <a:r>
              <a:rPr lang="en-US" sz="2100" dirty="0" err="1" smtClean="0"/>
              <a:t>Calice</a:t>
            </a:r>
            <a:r>
              <a:rPr lang="en-US" sz="2100" dirty="0" smtClean="0"/>
              <a:t>, </a:t>
            </a:r>
            <a:r>
              <a:rPr lang="en-US" sz="2100" dirty="0" err="1" smtClean="0"/>
              <a:t>LAr</a:t>
            </a:r>
            <a:r>
              <a:rPr lang="en-US" sz="2100" dirty="0" smtClean="0"/>
              <a:t>-TPC, …</a:t>
            </a:r>
            <a:endParaRPr lang="en-US" sz="2100" dirty="0"/>
          </a:p>
          <a:p>
            <a:r>
              <a:rPr lang="en-US" sz="2400" dirty="0"/>
              <a:t>Run through </a:t>
            </a:r>
            <a:r>
              <a:rPr lang="en-US" sz="2200" b="1" dirty="0" err="1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DDMarlinPandora</a:t>
            </a:r>
            <a:r>
              <a:rPr lang="en-US" sz="2200" b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/>
              <a:t>with</a:t>
            </a:r>
            <a:r>
              <a:rPr lang="en-US" sz="2200" b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 DD4hep</a:t>
            </a:r>
            <a:r>
              <a:rPr lang="en-US" sz="2400" dirty="0" smtClean="0"/>
              <a:t> as </a:t>
            </a:r>
            <a:r>
              <a:rPr lang="en-US" sz="2400" dirty="0" smtClean="0"/>
              <a:t>single source of </a:t>
            </a:r>
            <a:r>
              <a:rPr lang="en-US" sz="2400" dirty="0" smtClean="0"/>
              <a:t>geometry information</a:t>
            </a:r>
            <a:endParaRPr lang="en-US" sz="2400" dirty="0" smtClean="0"/>
          </a:p>
          <a:p>
            <a:pPr lvl="1"/>
            <a:r>
              <a:rPr lang="en-US" sz="2000" dirty="0" smtClean="0"/>
              <a:t>No material or other geometry info in processor parameters</a:t>
            </a:r>
          </a:p>
          <a:p>
            <a:pPr lvl="1"/>
            <a:r>
              <a:rPr lang="en-US" sz="2000" dirty="0" smtClean="0"/>
              <a:t>Preserve independence from particular detector geometry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31675" y="4110606"/>
            <a:ext cx="7850930" cy="2210859"/>
            <a:chOff x="127000" y="3682226"/>
            <a:chExt cx="9017000" cy="2765073"/>
          </a:xfrm>
        </p:grpSpPr>
        <p:sp>
          <p:nvSpPr>
            <p:cNvPr id="8" name="Rounded Rectangle 7"/>
            <p:cNvSpPr/>
            <p:nvPr/>
          </p:nvSpPr>
          <p:spPr>
            <a:xfrm>
              <a:off x="3063875" y="4152900"/>
              <a:ext cx="2374900" cy="652500"/>
            </a:xfrm>
            <a:prstGeom prst="roundRect">
              <a:avLst/>
            </a:prstGeom>
            <a:solidFill>
              <a:srgbClr val="FFFFCC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square" lIns="36000" tIns="45000" rIns="36000" bIns="45000" anchor="ctr" anchorCtr="1" compatLnSpc="0"/>
            <a:lstStyle/>
            <a:p>
              <a:pPr algn="ctr" hangingPunct="0"/>
              <a:r>
                <a:rPr lang="en-US" sz="1400" b="1" dirty="0" err="1" smtClean="0">
                  <a:solidFill>
                    <a:schemeClr val="tx1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DDPandoraPFANew</a:t>
              </a:r>
              <a:r>
                <a:rPr lang="en-US" sz="1400" b="1" dirty="0" smtClean="0">
                  <a:solidFill>
                    <a:schemeClr val="tx1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 Processor</a:t>
              </a:r>
              <a:endParaRPr lang="en-US" sz="1400" b="1" dirty="0">
                <a:solidFill>
                  <a:schemeClr val="tx1"/>
                </a:solidFill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400800" y="3959225"/>
              <a:ext cx="2268000" cy="324000"/>
            </a:xfrm>
            <a:prstGeom prst="rect">
              <a:avLst/>
            </a:prstGeom>
            <a:solidFill>
              <a:srgbClr val="83FDFD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square" lIns="0" tIns="0" rIns="0" bIns="0" anchor="ctr" anchorCtr="0" compatLnSpc="0"/>
            <a:lstStyle/>
            <a:p>
              <a:pPr algn="ctr" hangingPunct="0"/>
              <a:r>
                <a:rPr lang="en-US" sz="1200" b="1" dirty="0" err="1" smtClean="0">
                  <a:solidFill>
                    <a:schemeClr val="tx1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DDMCParticleCreator</a:t>
              </a:r>
              <a:endParaRPr lang="en-US" sz="1200" b="1" dirty="0">
                <a:solidFill>
                  <a:schemeClr val="tx1"/>
                </a:solidFill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51600" y="4238625"/>
              <a:ext cx="2268000" cy="324000"/>
            </a:xfrm>
            <a:prstGeom prst="rect">
              <a:avLst/>
            </a:prstGeom>
            <a:solidFill>
              <a:srgbClr val="83FDFD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square" lIns="0" tIns="0" rIns="0" bIns="0" anchor="ctr" anchorCtr="0" compatLnSpc="0"/>
            <a:lstStyle/>
            <a:p>
              <a:pPr algn="ctr" hangingPunct="0"/>
              <a:r>
                <a:rPr lang="en-US" sz="1200" b="1" dirty="0" err="1" smtClean="0">
                  <a:solidFill>
                    <a:schemeClr val="tx1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DDPfoCreator</a:t>
              </a:r>
              <a:endParaRPr lang="en-US" sz="1200" b="1" dirty="0">
                <a:solidFill>
                  <a:schemeClr val="tx1"/>
                </a:solidFill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cxnSp>
          <p:nvCxnSpPr>
            <p:cNvPr id="153" name="Straight Arrow Connector 152"/>
            <p:cNvCxnSpPr>
              <a:stCxn id="37" idx="0"/>
              <a:endCxn id="13" idx="1"/>
            </p:cNvCxnSpPr>
            <p:nvPr/>
          </p:nvCxnSpPr>
          <p:spPr>
            <a:xfrm flipV="1">
              <a:off x="4884826" y="4121225"/>
              <a:ext cx="1515974" cy="122272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>
              <a:stCxn id="37" idx="0"/>
              <a:endCxn id="12" idx="1"/>
            </p:cNvCxnSpPr>
            <p:nvPr/>
          </p:nvCxnSpPr>
          <p:spPr>
            <a:xfrm flipV="1">
              <a:off x="4884826" y="4400625"/>
              <a:ext cx="1566774" cy="94332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6489700" y="4505325"/>
              <a:ext cx="2268000" cy="324000"/>
            </a:xfrm>
            <a:prstGeom prst="rect">
              <a:avLst/>
            </a:prstGeom>
            <a:solidFill>
              <a:srgbClr val="83FDFD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square" lIns="0" tIns="0" rIns="0" bIns="0" anchor="ctr" anchorCtr="0" compatLnSpc="0"/>
            <a:lstStyle/>
            <a:p>
              <a:pPr algn="ctr" hangingPunct="0"/>
              <a:r>
                <a:rPr lang="en-US" sz="1200" b="1" dirty="0" err="1" smtClean="0">
                  <a:latin typeface="Arial" pitchFamily="18"/>
                  <a:ea typeface="Droid Sans Fallback" pitchFamily="2"/>
                  <a:cs typeface="Lohit Hindi" pitchFamily="2"/>
                </a:rPr>
                <a:t>DDGeometryCreator</a:t>
              </a:r>
              <a:endParaRPr lang="en-US" sz="1200" b="1" dirty="0">
                <a:solidFill>
                  <a:schemeClr val="tx1"/>
                </a:solidFill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515100" y="4772025"/>
              <a:ext cx="2268000" cy="324000"/>
            </a:xfrm>
            <a:prstGeom prst="rect">
              <a:avLst/>
            </a:prstGeom>
            <a:solidFill>
              <a:srgbClr val="83FDFD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square" lIns="0" tIns="0" rIns="0" bIns="0" anchor="ctr" anchorCtr="0" compatLnSpc="0"/>
            <a:lstStyle/>
            <a:p>
              <a:pPr algn="ctr" hangingPunct="0"/>
              <a:r>
                <a:rPr lang="en-US" sz="1200" b="1" dirty="0" err="1" smtClean="0">
                  <a:solidFill>
                    <a:schemeClr val="tx1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DDCaloHitCreator</a:t>
              </a:r>
              <a:endParaRPr lang="en-US" sz="1200" b="1" dirty="0">
                <a:solidFill>
                  <a:schemeClr val="tx1"/>
                </a:solidFill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578600" y="5038725"/>
              <a:ext cx="2268000" cy="324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square" lIns="0" tIns="0" rIns="0" bIns="0" anchor="ctr" anchorCtr="0" compatLnSpc="0"/>
            <a:lstStyle/>
            <a:p>
              <a:pPr algn="ctr" hangingPunct="0"/>
              <a:r>
                <a:rPr lang="en-US" sz="1200" b="1" dirty="0" err="1" smtClean="0">
                  <a:solidFill>
                    <a:schemeClr val="tx1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DDTrackCreatorBase</a:t>
              </a:r>
              <a:endParaRPr lang="en-US" sz="1200" b="1" dirty="0">
                <a:solidFill>
                  <a:schemeClr val="tx1"/>
                </a:solidFill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15" name="Folded Corner 14"/>
            <p:cNvSpPr/>
            <p:nvPr/>
          </p:nvSpPr>
          <p:spPr>
            <a:xfrm>
              <a:off x="127000" y="4867350"/>
              <a:ext cx="3169873" cy="1460500"/>
            </a:xfrm>
            <a:prstGeom prst="foldedCorner">
              <a:avLst/>
            </a:prstGeom>
            <a:solidFill>
              <a:srgbClr val="C0F7C0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hangingPunct="0"/>
              <a:r>
                <a:rPr lang="en-US" sz="1100" b="1" u="sng" dirty="0" smtClean="0">
                  <a:solidFill>
                    <a:schemeClr val="tx1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Marlin Steering File</a:t>
              </a:r>
            </a:p>
            <a:p>
              <a:pPr hangingPunct="0"/>
              <a:r>
                <a:rPr lang="en-US" sz="1100" b="1" dirty="0" err="1" smtClean="0">
                  <a:latin typeface="Arial" pitchFamily="18"/>
                  <a:ea typeface="Droid Sans Fallback" pitchFamily="2"/>
                  <a:cs typeface="Lohit Hindi" pitchFamily="2"/>
                </a:rPr>
                <a:t>DDPandoraPFANewProcessor</a:t>
              </a:r>
              <a:r>
                <a:rPr lang="en-US" sz="1100" b="1" dirty="0" smtClean="0">
                  <a:latin typeface="Arial" pitchFamily="18"/>
                  <a:ea typeface="Droid Sans Fallback" pitchFamily="2"/>
                  <a:cs typeface="Lohit Hindi" pitchFamily="2"/>
                </a:rPr>
                <a:t> parameters:</a:t>
              </a:r>
            </a:p>
            <a:p>
              <a:pPr marL="285750" indent="-285750" hangingPunct="0">
                <a:buFont typeface="Arial" pitchFamily="34" charset="0"/>
                <a:buChar char="•"/>
              </a:pPr>
              <a:r>
                <a:rPr lang="en-US" sz="1100" b="1" dirty="0" smtClean="0">
                  <a:solidFill>
                    <a:schemeClr val="tx1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Pandora  Settings</a:t>
              </a:r>
            </a:p>
            <a:p>
              <a:pPr marL="285750" indent="-285750" hangingPunct="0">
                <a:buFont typeface="Arial" pitchFamily="34" charset="0"/>
                <a:buChar char="•"/>
              </a:pPr>
              <a:r>
                <a:rPr lang="en-US" sz="1100" b="1" dirty="0" smtClean="0">
                  <a:solidFill>
                    <a:schemeClr val="tx1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Collection names</a:t>
              </a:r>
            </a:p>
            <a:p>
              <a:pPr marL="285750" indent="-285750" hangingPunct="0">
                <a:buFont typeface="Arial" pitchFamily="34" charset="0"/>
                <a:buChar char="•"/>
              </a:pPr>
              <a:r>
                <a:rPr lang="en-US" sz="1100" b="1" dirty="0" smtClean="0">
                  <a:solidFill>
                    <a:schemeClr val="tx1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Calibration constants and cuts</a:t>
              </a:r>
            </a:p>
            <a:p>
              <a:pPr marL="285750" indent="-285750" hangingPunct="0">
                <a:buFont typeface="Arial" pitchFamily="34" charset="0"/>
                <a:buChar char="•"/>
              </a:pPr>
              <a:r>
                <a:rPr lang="en-US" sz="1100" b="1" dirty="0" err="1" smtClean="0">
                  <a:solidFill>
                    <a:srgbClr val="0000FF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TrackCreator</a:t>
              </a:r>
              <a:r>
                <a:rPr lang="en-US" sz="1100" b="1" dirty="0" smtClean="0">
                  <a:solidFill>
                    <a:srgbClr val="0000FF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 algorithm</a:t>
              </a:r>
            </a:p>
            <a:p>
              <a:pPr marL="285750" indent="-285750" hangingPunct="0">
                <a:buFont typeface="Arial" pitchFamily="34" charset="0"/>
                <a:buChar char="•"/>
              </a:pPr>
              <a:endParaRPr lang="en-US" sz="1100" b="1" dirty="0" smtClean="0">
                <a:solidFill>
                  <a:schemeClr val="tx1"/>
                </a:solidFill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cxnSp>
          <p:nvCxnSpPr>
            <p:cNvPr id="17" name="Straight Arrow Connector 16"/>
            <p:cNvCxnSpPr>
              <a:stCxn id="37" idx="0"/>
              <a:endCxn id="8" idx="2"/>
            </p:cNvCxnSpPr>
            <p:nvPr/>
          </p:nvCxnSpPr>
          <p:spPr>
            <a:xfrm flipH="1" flipV="1">
              <a:off x="4251325" y="4805400"/>
              <a:ext cx="633501" cy="53854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5" idx="0"/>
              <a:endCxn id="8" idx="1"/>
            </p:cNvCxnSpPr>
            <p:nvPr/>
          </p:nvCxnSpPr>
          <p:spPr>
            <a:xfrm flipV="1">
              <a:off x="1711937" y="4479150"/>
              <a:ext cx="1351938" cy="388200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13" idx="1"/>
              <a:endCxn id="8" idx="3"/>
            </p:cNvCxnSpPr>
            <p:nvPr/>
          </p:nvCxnSpPr>
          <p:spPr>
            <a:xfrm flipH="1">
              <a:off x="5438775" y="4121225"/>
              <a:ext cx="962025" cy="357925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12" idx="1"/>
              <a:endCxn id="8" idx="3"/>
            </p:cNvCxnSpPr>
            <p:nvPr/>
          </p:nvCxnSpPr>
          <p:spPr>
            <a:xfrm flipH="1">
              <a:off x="5438775" y="4400625"/>
              <a:ext cx="1012825" cy="78525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0" idx="1"/>
              <a:endCxn id="8" idx="3"/>
            </p:cNvCxnSpPr>
            <p:nvPr/>
          </p:nvCxnSpPr>
          <p:spPr>
            <a:xfrm flipH="1" flipV="1">
              <a:off x="5438775" y="4479150"/>
              <a:ext cx="1050925" cy="188175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11" idx="1"/>
              <a:endCxn id="8" idx="3"/>
            </p:cNvCxnSpPr>
            <p:nvPr/>
          </p:nvCxnSpPr>
          <p:spPr>
            <a:xfrm flipH="1" flipV="1">
              <a:off x="5438775" y="4479150"/>
              <a:ext cx="1076325" cy="454875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9" idx="1"/>
              <a:endCxn id="8" idx="3"/>
            </p:cNvCxnSpPr>
            <p:nvPr/>
          </p:nvCxnSpPr>
          <p:spPr>
            <a:xfrm flipH="1" flipV="1">
              <a:off x="5438775" y="4479150"/>
              <a:ext cx="1139825" cy="721575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/>
            <p:cNvSpPr/>
            <p:nvPr/>
          </p:nvSpPr>
          <p:spPr>
            <a:xfrm>
              <a:off x="254000" y="3841750"/>
              <a:ext cx="1841500" cy="927100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600" dirty="0" smtClean="0"/>
                <a:t>Pandora </a:t>
              </a:r>
              <a:r>
                <a:rPr lang="en-US" sz="1200" dirty="0" smtClean="0"/>
                <a:t>Particle Flow Reconstruction</a:t>
              </a:r>
              <a:endParaRPr lang="en-US" sz="1600" dirty="0"/>
            </a:p>
          </p:txBody>
        </p:sp>
        <p:cxnSp>
          <p:nvCxnSpPr>
            <p:cNvPr id="99" name="Straight Arrow Connector 98"/>
            <p:cNvCxnSpPr>
              <a:stCxn id="8" idx="1"/>
              <a:endCxn id="83" idx="6"/>
            </p:cNvCxnSpPr>
            <p:nvPr/>
          </p:nvCxnSpPr>
          <p:spPr>
            <a:xfrm flipH="1" flipV="1">
              <a:off x="2095500" y="4305300"/>
              <a:ext cx="968375" cy="173850"/>
            </a:xfrm>
            <a:prstGeom prst="straightConnector1">
              <a:avLst/>
            </a:prstGeom>
            <a:ln w="57150">
              <a:solidFill>
                <a:srgbClr val="7030A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>
              <a:stCxn id="37" idx="0"/>
              <a:endCxn id="10" idx="1"/>
            </p:cNvCxnSpPr>
            <p:nvPr/>
          </p:nvCxnSpPr>
          <p:spPr>
            <a:xfrm flipV="1">
              <a:off x="4884826" y="4667325"/>
              <a:ext cx="1604874" cy="67662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/>
            <p:cNvCxnSpPr>
              <a:stCxn id="37" idx="0"/>
              <a:endCxn id="9" idx="1"/>
            </p:cNvCxnSpPr>
            <p:nvPr/>
          </p:nvCxnSpPr>
          <p:spPr>
            <a:xfrm flipV="1">
              <a:off x="4884826" y="5200725"/>
              <a:ext cx="1693774" cy="14322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/>
            <p:cNvCxnSpPr>
              <a:stCxn id="37" idx="0"/>
              <a:endCxn id="11" idx="1"/>
            </p:cNvCxnSpPr>
            <p:nvPr/>
          </p:nvCxnSpPr>
          <p:spPr>
            <a:xfrm flipV="1">
              <a:off x="4884826" y="4934025"/>
              <a:ext cx="1630274" cy="40992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3976018" y="5343949"/>
              <a:ext cx="1817615" cy="104209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rgbClr val="7030A0"/>
                  </a:solidFill>
                  <a:latin typeface="Consolas" pitchFamily="49" charset="0"/>
                  <a:cs typeface="Consolas" pitchFamily="49" charset="0"/>
                </a:rPr>
                <a:t>DD4hep</a:t>
              </a:r>
            </a:p>
            <a:p>
              <a:pPr algn="ctr"/>
              <a:r>
                <a:rPr lang="en-US" sz="1400" b="1" dirty="0">
                  <a:solidFill>
                    <a:srgbClr val="7030A0"/>
                  </a:solidFill>
                  <a:latin typeface="Consolas" pitchFamily="49" charset="0"/>
                  <a:cs typeface="Consolas" pitchFamily="49" charset="0"/>
                </a:rPr>
                <a:t>LCDD</a:t>
              </a:r>
              <a:r>
                <a:rPr lang="en-US" sz="1100" dirty="0" smtClean="0">
                  <a:solidFill>
                    <a:srgbClr val="0000FF"/>
                  </a:solidFill>
                </a:rPr>
                <a:t> instance in Marlin</a:t>
              </a:r>
              <a:endParaRPr lang="en-US" sz="1100" dirty="0">
                <a:solidFill>
                  <a:srgbClr val="0000FF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876000" y="5435600"/>
              <a:ext cx="2268000" cy="324000"/>
            </a:xfrm>
            <a:prstGeom prst="rect">
              <a:avLst/>
            </a:prstGeom>
            <a:solidFill>
              <a:srgbClr val="83FDFD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square" lIns="0" tIns="0" rIns="0" bIns="0" anchor="ctr" anchorCtr="0" compatLnSpc="0"/>
            <a:lstStyle/>
            <a:p>
              <a:pPr algn="ctr" hangingPunct="0"/>
              <a:r>
                <a:rPr lang="en-US" sz="1200" b="1" dirty="0" err="1" smtClean="0">
                  <a:solidFill>
                    <a:schemeClr val="tx1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DDTrackCreatorCLIC</a:t>
              </a:r>
              <a:endParaRPr lang="en-US" sz="1200" b="1" dirty="0">
                <a:solidFill>
                  <a:schemeClr val="tx1"/>
                </a:solidFill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876000" y="5946775"/>
              <a:ext cx="2268000" cy="324000"/>
            </a:xfrm>
            <a:prstGeom prst="rect">
              <a:avLst/>
            </a:prstGeom>
            <a:solidFill>
              <a:srgbClr val="83FDFD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square" lIns="0" tIns="0" rIns="0" bIns="0" anchor="ctr" anchorCtr="0" compatLnSpc="0"/>
            <a:lstStyle/>
            <a:p>
              <a:pPr algn="ctr" hangingPunct="0"/>
              <a:r>
                <a:rPr lang="en-US" sz="1200" b="1" dirty="0" err="1" smtClean="0">
                  <a:solidFill>
                    <a:schemeClr val="tx1"/>
                  </a:solidFill>
                  <a:latin typeface="Arial" pitchFamily="18"/>
                  <a:ea typeface="Droid Sans Fallback" pitchFamily="2"/>
                  <a:cs typeface="Lohit Hindi" pitchFamily="2"/>
                </a:rPr>
                <a:t>DDTrackCreatorILD</a:t>
              </a:r>
              <a:endParaRPr lang="en-US" sz="1200" b="1" dirty="0">
                <a:solidFill>
                  <a:schemeClr val="tx1"/>
                </a:solidFill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694170" y="5689875"/>
              <a:ext cx="455117" cy="327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OR</a:t>
              </a:r>
              <a:endParaRPr lang="en-US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6705600" y="5381625"/>
              <a:ext cx="0" cy="7429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6705600" y="5581650"/>
              <a:ext cx="1905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6696075" y="6119813"/>
              <a:ext cx="206375" cy="476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7703930" y="6170300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/>
                <a:t>…</a:t>
              </a:r>
              <a:endParaRPr lang="en-US" b="1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864670" y="3682226"/>
              <a:ext cx="13179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Auxiliary classes</a:t>
              </a:r>
              <a:endParaRPr lang="en-US" sz="1200" dirty="0"/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10</a:t>
            </a:fld>
            <a:endParaRPr kumimoji="0"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624" y="723900"/>
            <a:ext cx="4581751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684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6743" y="137885"/>
            <a:ext cx="8229600" cy="6175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Event simulated, reconstructed and visualized fully with DD4hep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449" y="987425"/>
            <a:ext cx="5957887" cy="542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4"/>
              <p:cNvSpPr txBox="1">
                <a:spLocks/>
              </p:cNvSpPr>
              <p:nvPr/>
            </p:nvSpPr>
            <p:spPr>
              <a:xfrm>
                <a:off x="68580" y="1190171"/>
                <a:ext cx="4082506" cy="5198287"/>
              </a:xfrm>
              <a:prstGeom prst="rect">
                <a:avLst/>
              </a:prstGeom>
            </p:spPr>
            <p:txBody>
              <a:bodyPr vert="horz">
                <a:normAutofit lnSpcReduction="10000"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Char char="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8640" indent="-274320" algn="l" rtl="0" eaLnBrk="1" latinLnBrk="0" hangingPunct="1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/>
                  <a:buChar char=""/>
                  <a:defRPr kumimoji="0" sz="23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22960" indent="-22860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22860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Char char="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Char char="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sz="2000" b="1" dirty="0" smtClean="0">
                    <a:solidFill>
                      <a:srgbClr val="C00000"/>
                    </a:solidFill>
                    <a:latin typeface="Consolas" pitchFamily="49" charset="0"/>
                    <a:cs typeface="Consolas" pitchFamily="49" charset="0"/>
                  </a:rPr>
                  <a:t>ILD_o1_v05</a:t>
                </a:r>
                <a:r>
                  <a:rPr lang="en-US" sz="2000" dirty="0" smtClean="0"/>
                  <a:t> model implemented in </a:t>
                </a:r>
                <a:r>
                  <a:rPr lang="en-US" sz="2000" b="1" dirty="0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DD4hep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𝑍</m:t>
                    </m:r>
                    <m:r>
                      <a:rPr lang="en-US" sz="2000" b="0" i="1" smtClean="0">
                        <a:latin typeface="Cambria Math"/>
                      </a:rPr>
                      <m:t>′→</m:t>
                    </m:r>
                    <m:r>
                      <a:rPr lang="en-US" sz="2000" b="0" i="1" smtClean="0">
                        <a:latin typeface="Cambria Math"/>
                      </a:rPr>
                      <m:t>𝑗𝑗</m:t>
                    </m:r>
                    <m:r>
                      <a:rPr lang="en-US" sz="20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 smtClean="0"/>
                  <a:t>event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2000" b="0" i="1" smtClean="0">
                        <a:latin typeface="Cambria Math"/>
                      </a:rPr>
                      <m:t>=500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GeV</m:t>
                    </m:r>
                  </m:oMath>
                </a14:m>
                <a:r>
                  <a:rPr lang="en-US" sz="2000" dirty="0" smtClean="0"/>
                  <a:t> simulated in </a:t>
                </a:r>
                <a:r>
                  <a:rPr lang="en-US" sz="2000" b="1" dirty="0" err="1" smtClean="0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DDSim</a:t>
                </a:r>
                <a:endParaRPr lang="en-US" sz="2000" b="1" dirty="0" smtClean="0">
                  <a:solidFill>
                    <a:srgbClr val="7030A0"/>
                  </a:solidFill>
                  <a:latin typeface="Consolas" pitchFamily="49" charset="0"/>
                  <a:cs typeface="Consolas" pitchFamily="49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dirty="0" smtClean="0"/>
                  <a:t>Tracks reconstructed using </a:t>
                </a:r>
                <a:r>
                  <a:rPr lang="en-US" sz="2000" b="1" dirty="0" err="1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DDSurfaces</a:t>
                </a:r>
                <a:endParaRPr lang="en-US" sz="2000" b="1" dirty="0">
                  <a:solidFill>
                    <a:srgbClr val="7030A0"/>
                  </a:solidFill>
                  <a:latin typeface="Consolas" pitchFamily="49" charset="0"/>
                  <a:cs typeface="Consolas" pitchFamily="49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000" dirty="0" smtClean="0"/>
                  <a:t>PFOs from </a:t>
                </a:r>
                <a:r>
                  <a:rPr lang="en-US" sz="2000" b="1" dirty="0" err="1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DDMarlinPandora</a:t>
                </a:r>
                <a:r>
                  <a:rPr lang="en-US" sz="2000" dirty="0" smtClean="0"/>
                  <a:t> using the </a:t>
                </a:r>
                <a:r>
                  <a:rPr lang="en-US" sz="2000" b="1" dirty="0" err="1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DDRec</a:t>
                </a:r>
                <a:r>
                  <a:rPr lang="en-US" sz="2000" dirty="0" smtClean="0"/>
                  <a:t> data structures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 smtClean="0"/>
                  <a:t>Event display from the </a:t>
                </a:r>
                <a:r>
                  <a:rPr lang="en-US" sz="2000" b="1" dirty="0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CED</a:t>
                </a:r>
                <a:r>
                  <a:rPr lang="en-US" sz="2000" dirty="0" smtClean="0"/>
                  <a:t> viewer interfaced with </a:t>
                </a:r>
                <a:r>
                  <a:rPr lang="en-US" sz="2000" b="1" dirty="0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DD4hep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1700" dirty="0" smtClean="0"/>
                  <a:t>Also uses </a:t>
                </a:r>
                <a:r>
                  <a:rPr lang="en-US" sz="1700" b="1" dirty="0" err="1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DDRec</a:t>
                </a:r>
                <a:r>
                  <a:rPr lang="en-US" sz="1700" dirty="0" smtClean="0"/>
                  <a:t> and </a:t>
                </a:r>
                <a:r>
                  <a:rPr lang="en-US" sz="1700" b="1" dirty="0" err="1" smtClean="0">
                    <a:solidFill>
                      <a:srgbClr val="7030A0"/>
                    </a:solidFill>
                    <a:latin typeface="Consolas" pitchFamily="49" charset="0"/>
                    <a:cs typeface="Consolas" pitchFamily="49" charset="0"/>
                  </a:rPr>
                  <a:t>DDSurfaces</a:t>
                </a:r>
                <a:endParaRPr lang="en-US" sz="1700" b="1" dirty="0">
                  <a:solidFill>
                    <a:srgbClr val="7030A0"/>
                  </a:solidFill>
                  <a:latin typeface="Consolas" pitchFamily="49" charset="0"/>
                  <a:cs typeface="Consolas" pitchFamily="49" charset="0"/>
                </a:endParaRPr>
              </a:p>
            </p:txBody>
          </p:sp>
        </mc:Choice>
        <mc:Fallback xmlns="">
          <p:sp>
            <p:nvSpPr>
              <p:cNvPr id="9" name="Content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" y="1190171"/>
                <a:ext cx="4082506" cy="5198287"/>
              </a:xfrm>
              <a:prstGeom prst="rect">
                <a:avLst/>
              </a:prstGeom>
              <a:blipFill rotWithShape="1">
                <a:blip r:embed="rId3"/>
                <a:stretch>
                  <a:fillRect l="-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11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0219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Computing with ILCDIRAC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12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1" y="863599"/>
            <a:ext cx="3714750" cy="54283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err="1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iLCDirac</a:t>
            </a:r>
            <a:r>
              <a:rPr lang="en-US" sz="2000" dirty="0" smtClean="0"/>
              <a:t> </a:t>
            </a:r>
            <a:r>
              <a:rPr lang="en-US" sz="2000" dirty="0"/>
              <a:t>is based on the </a:t>
            </a:r>
            <a:r>
              <a:rPr lang="en-US" sz="2000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DIRAC</a:t>
            </a:r>
            <a:r>
              <a:rPr lang="en-US" sz="2000" dirty="0" smtClean="0"/>
              <a:t> </a:t>
            </a:r>
            <a:r>
              <a:rPr lang="en-US" sz="2000" dirty="0" err="1" smtClean="0"/>
              <a:t>interware</a:t>
            </a:r>
            <a:r>
              <a:rPr lang="en-US" sz="2000" dirty="0" smtClean="0"/>
              <a:t> </a:t>
            </a:r>
            <a:r>
              <a:rPr lang="en-US" sz="2000" dirty="0"/>
              <a:t>originally developed for </a:t>
            </a:r>
            <a:r>
              <a:rPr lang="en-US" sz="2000" dirty="0" err="1" smtClean="0"/>
              <a:t>LHCb</a:t>
            </a:r>
            <a:r>
              <a:rPr lang="en-US" sz="2000" dirty="0" smtClean="0"/>
              <a:t> </a:t>
            </a:r>
          </a:p>
          <a:p>
            <a:r>
              <a:rPr lang="en-US" sz="2000" b="1" dirty="0" smtClean="0"/>
              <a:t>Dirac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b="1" dirty="0"/>
              <a:t>D</a:t>
            </a:r>
            <a:r>
              <a:rPr lang="en-US" sz="2000" dirty="0"/>
              <a:t>istributed </a:t>
            </a:r>
            <a:r>
              <a:rPr lang="en-US" sz="2000" b="1" dirty="0" smtClean="0"/>
              <a:t>I</a:t>
            </a:r>
            <a:r>
              <a:rPr lang="en-US" sz="2000" dirty="0" smtClean="0"/>
              <a:t>nfrastructure with </a:t>
            </a:r>
            <a:r>
              <a:rPr lang="en-US" sz="2000" b="1" dirty="0" smtClean="0"/>
              <a:t>R</a:t>
            </a:r>
            <a:r>
              <a:rPr lang="en-US" sz="2000" dirty="0" smtClean="0"/>
              <a:t>emote </a:t>
            </a:r>
            <a:r>
              <a:rPr lang="en-US" sz="2000" b="1" dirty="0"/>
              <a:t>A</a:t>
            </a:r>
            <a:r>
              <a:rPr lang="en-US" sz="2000" dirty="0"/>
              <a:t>gent </a:t>
            </a:r>
            <a:r>
              <a:rPr lang="en-US" sz="2000" b="1" dirty="0"/>
              <a:t>C</a:t>
            </a:r>
            <a:r>
              <a:rPr lang="en-US" sz="2000" dirty="0"/>
              <a:t>ontrol): High </a:t>
            </a:r>
            <a:r>
              <a:rPr lang="en-US" sz="2000" dirty="0" smtClean="0"/>
              <a:t>level interface </a:t>
            </a:r>
            <a:r>
              <a:rPr lang="en-US" sz="2000" dirty="0"/>
              <a:t>between users </a:t>
            </a:r>
            <a:r>
              <a:rPr lang="en-US" sz="2000" dirty="0" smtClean="0"/>
              <a:t>and distributed </a:t>
            </a:r>
            <a:r>
              <a:rPr lang="en-US" sz="2000" dirty="0"/>
              <a:t>resources</a:t>
            </a:r>
          </a:p>
          <a:p>
            <a:r>
              <a:rPr lang="en-US" sz="2000" b="1" dirty="0" err="1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iLCDirac</a:t>
            </a:r>
            <a:r>
              <a:rPr lang="en-US" sz="2000" dirty="0"/>
              <a:t>: Additional functionality </a:t>
            </a:r>
            <a:r>
              <a:rPr lang="en-US" sz="2000" dirty="0" smtClean="0"/>
              <a:t>to provide </a:t>
            </a:r>
            <a:r>
              <a:rPr lang="en-US" sz="2000" dirty="0"/>
              <a:t>simple interface for </a:t>
            </a:r>
            <a:r>
              <a:rPr lang="en-US" sz="2000" dirty="0" smtClean="0"/>
              <a:t>the users </a:t>
            </a:r>
            <a:r>
              <a:rPr lang="en-US" sz="2000" dirty="0"/>
              <a:t>to the LC </a:t>
            </a:r>
            <a:r>
              <a:rPr lang="en-US" sz="2000" dirty="0" smtClean="0"/>
              <a:t>Software</a:t>
            </a:r>
          </a:p>
          <a:p>
            <a:r>
              <a:rPr lang="en-US" sz="2000" dirty="0" smtClean="0"/>
              <a:t>Central system for large scale productions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475" y="892373"/>
            <a:ext cx="3657600" cy="17930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62" b="32291"/>
          <a:stretch/>
        </p:blipFill>
        <p:spPr>
          <a:xfrm>
            <a:off x="6886575" y="28575"/>
            <a:ext cx="1828800" cy="7524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6776" y="3003566"/>
            <a:ext cx="4467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pt-BR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pt-BR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ILCDIRAC ... Applications </a:t>
            </a:r>
            <a:r>
              <a:rPr lang="pt-BR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pt-BR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pt-BR" b="1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DDSim</a:t>
            </a:r>
          </a:p>
          <a:p>
            <a:r>
              <a:rPr lang="pt-BR" dirty="0" smtClean="0">
                <a:latin typeface="Consolas" panose="020B0609020204030204" pitchFamily="49" charset="0"/>
                <a:cs typeface="Consolas" panose="020B0609020204030204" pitchFamily="49" charset="0"/>
              </a:rPr>
              <a:t>dd </a:t>
            </a:r>
            <a:r>
              <a:rPr lang="pt-BR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pt-BR" b="1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DDSim</a:t>
            </a:r>
            <a:r>
              <a:rPr lang="pt-BR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pt-BR" dirty="0" smtClean="0">
                <a:latin typeface="Consolas" panose="020B0609020204030204" pitchFamily="49" charset="0"/>
                <a:cs typeface="Consolas" panose="020B0609020204030204" pitchFamily="49" charset="0"/>
              </a:rPr>
              <a:t>dd.</a:t>
            </a:r>
            <a:r>
              <a:rPr lang="pt-BR" dirty="0" smtClean="0">
                <a:solidFill>
                  <a:srgbClr val="FF99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setVersion</a:t>
            </a:r>
            <a:r>
              <a:rPr lang="pt-BR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pt-BR" dirty="0">
                <a:solidFill>
                  <a:srgbClr val="FF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"ILCSoft-01-18-00"</a:t>
            </a:r>
            <a:r>
              <a:rPr lang="pt-BR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pt-BR" dirty="0" smtClean="0">
                <a:latin typeface="Consolas" panose="020B0609020204030204" pitchFamily="49" charset="0"/>
                <a:cs typeface="Consolas" panose="020B0609020204030204" pitchFamily="49" charset="0"/>
              </a:rPr>
              <a:t>dd.</a:t>
            </a:r>
            <a:r>
              <a:rPr lang="pt-BR" dirty="0" smtClean="0">
                <a:solidFill>
                  <a:srgbClr val="FF99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setDetectorModel</a:t>
            </a:r>
            <a:r>
              <a:rPr lang="pt-BR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pt-BR" dirty="0">
                <a:solidFill>
                  <a:srgbClr val="FF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"CLIC_o2_v03"</a:t>
            </a:r>
            <a:r>
              <a:rPr lang="pt-BR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pt-BR" dirty="0" smtClean="0">
                <a:latin typeface="Consolas" panose="020B0609020204030204" pitchFamily="49" charset="0"/>
                <a:cs typeface="Consolas" panose="020B0609020204030204" pitchFamily="49" charset="0"/>
              </a:rPr>
              <a:t>dd.</a:t>
            </a:r>
            <a:r>
              <a:rPr lang="pt-BR" dirty="0" smtClean="0">
                <a:solidFill>
                  <a:srgbClr val="FF99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setInputFile</a:t>
            </a:r>
            <a:r>
              <a:rPr lang="pt-BR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pt-BR" dirty="0" smtClean="0">
                <a:solidFill>
                  <a:srgbClr val="FF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pt-BR" dirty="0">
                <a:solidFill>
                  <a:srgbClr val="FF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LFN:/ilc/prod/clic/500gev/Z_uds/gen/0/00.stdhep"</a:t>
            </a:r>
            <a:r>
              <a:rPr lang="pt-BR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pt-BR" dirty="0" smtClean="0">
                <a:latin typeface="Consolas" panose="020B0609020204030204" pitchFamily="49" charset="0"/>
                <a:cs typeface="Consolas" panose="020B0609020204030204" pitchFamily="49" charset="0"/>
              </a:rPr>
              <a:t>dd.</a:t>
            </a:r>
            <a:r>
              <a:rPr lang="pt-BR" dirty="0" smtClean="0">
                <a:solidFill>
                  <a:srgbClr val="FF993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setNumberOfEvents</a:t>
            </a:r>
            <a:r>
              <a:rPr lang="pt-BR" dirty="0" smtClean="0">
                <a:latin typeface="Consolas" panose="020B0609020204030204" pitchFamily="49" charset="0"/>
                <a:cs typeface="Consolas" panose="020B0609020204030204" pitchFamily="49" charset="0"/>
              </a:rPr>
              <a:t>(30</a:t>
            </a:r>
            <a:r>
              <a:rPr lang="pt-BR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5663267"/>
            <a:ext cx="8258175" cy="646331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Full  Generation, Simulation, Reconstruction and Analysis chain from </a:t>
            </a:r>
            <a:r>
              <a:rPr lang="en-US" b="1" dirty="0" err="1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iLCSoft</a:t>
            </a:r>
            <a:r>
              <a:rPr lang="en-US" b="1" dirty="0" smtClean="0">
                <a:solidFill>
                  <a:srgbClr val="002060"/>
                </a:solidFill>
              </a:rPr>
              <a:t> available on </a:t>
            </a:r>
            <a:r>
              <a:rPr lang="en-US" b="1" dirty="0" err="1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iLCDirac</a:t>
            </a:r>
            <a:endParaRPr lang="en-US" b="1" dirty="0">
              <a:solidFill>
                <a:srgbClr val="7030A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680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DIRAC Web interface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13</a:t>
            </a:fld>
            <a:endParaRPr kumimoji="0"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946388"/>
            <a:ext cx="8229600" cy="4138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457200" y="847725"/>
            <a:ext cx="8410575" cy="1100137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Nice clean interface for configuration and management of both large scale production and user jobs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955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Utilization over the last year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14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38125" y="3829050"/>
            <a:ext cx="5187315" cy="2691492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Using some dedicated and many opportunistic resources from LCG &amp; OSG </a:t>
            </a:r>
          </a:p>
          <a:p>
            <a:r>
              <a:rPr lang="en-US" sz="2000" dirty="0" smtClean="0"/>
              <a:t>4 </a:t>
            </a:r>
            <a:r>
              <a:rPr lang="en-US" sz="2000" dirty="0"/>
              <a:t>Million jobs, 2500 CPU years</a:t>
            </a:r>
          </a:p>
          <a:p>
            <a:pPr lvl="1"/>
            <a:r>
              <a:rPr lang="en-US" sz="2000" dirty="0" smtClean="0"/>
              <a:t>Peak </a:t>
            </a:r>
            <a:r>
              <a:rPr lang="en-US" sz="2000" dirty="0"/>
              <a:t>of about 15 to 20 thousand jobs</a:t>
            </a:r>
          </a:p>
          <a:p>
            <a:r>
              <a:rPr lang="en-US" sz="2000" dirty="0" smtClean="0"/>
              <a:t>Created </a:t>
            </a:r>
            <a:r>
              <a:rPr lang="en-US" sz="2000" dirty="0"/>
              <a:t>and transferred almost 2 </a:t>
            </a:r>
            <a:r>
              <a:rPr lang="en-US" sz="2000" dirty="0" smtClean="0"/>
              <a:t>PB</a:t>
            </a:r>
          </a:p>
          <a:p>
            <a:r>
              <a:rPr lang="en-US" sz="2000" dirty="0"/>
              <a:t>Mainly simulation and reconstruction for detector optimization and physics benchmark studies</a:t>
            </a:r>
            <a:endParaRPr lang="en-US" sz="20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5900" y="798576"/>
            <a:ext cx="3657600" cy="274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0575" y="798576"/>
            <a:ext cx="3657600" cy="274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5900" y="3609975"/>
            <a:ext cx="3657600" cy="274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9313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15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199" y="863599"/>
            <a:ext cx="8372475" cy="542834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Effort to have as much as possible common software in the </a:t>
            </a:r>
            <a:r>
              <a:rPr lang="en-US" dirty="0" smtClean="0"/>
              <a:t>Linear Collider community</a:t>
            </a:r>
            <a:endParaRPr lang="en-US" dirty="0"/>
          </a:p>
          <a:p>
            <a:endParaRPr lang="en-US" b="1" dirty="0" smtClean="0">
              <a:solidFill>
                <a:srgbClr val="7030A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b="1" dirty="0" err="1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iLCSoft</a:t>
            </a:r>
            <a:r>
              <a:rPr lang="en-US" dirty="0" smtClean="0"/>
              <a:t> offers a collection of flexible tools for </a:t>
            </a:r>
            <a:r>
              <a:rPr lang="en-US" b="1" dirty="0" smtClean="0"/>
              <a:t>not just the LC community</a:t>
            </a:r>
            <a:r>
              <a:rPr lang="en-US" dirty="0" smtClean="0"/>
              <a:t>. It can be used out of the box to:</a:t>
            </a:r>
          </a:p>
          <a:p>
            <a:pPr lvl="1"/>
            <a:r>
              <a:rPr lang="en-US" dirty="0" smtClean="0"/>
              <a:t>Develop and optimize detector designs and simulation </a:t>
            </a:r>
            <a:r>
              <a:rPr lang="en-US" dirty="0"/>
              <a:t>models</a:t>
            </a:r>
          </a:p>
          <a:p>
            <a:pPr lvl="1"/>
            <a:r>
              <a:rPr lang="en-US" dirty="0" smtClean="0"/>
              <a:t>Develop and test reconstruction algorithms and analysis tools</a:t>
            </a:r>
            <a:endParaRPr lang="en-US" dirty="0"/>
          </a:p>
          <a:p>
            <a:pPr lvl="1"/>
            <a:r>
              <a:rPr lang="en-US" dirty="0" smtClean="0"/>
              <a:t>Run the full generation, simulation, and reconstruction chain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Generic software tools made possible due to common EDM (</a:t>
            </a:r>
            <a:r>
              <a:rPr lang="en-US" sz="2400" b="1" dirty="0" err="1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lcio</a:t>
            </a:r>
            <a:r>
              <a:rPr lang="en-US" dirty="0" smtClean="0"/>
              <a:t>) and geometry support (</a:t>
            </a:r>
            <a:r>
              <a:rPr lang="en-US" sz="2400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DD4hep/</a:t>
            </a:r>
            <a:r>
              <a:rPr lang="en-US" sz="2400" b="1" dirty="0" err="1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DDRec</a:t>
            </a:r>
            <a:r>
              <a:rPr lang="en-US" sz="2400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/DDG4</a:t>
            </a:r>
            <a:r>
              <a:rPr lang="en-US" dirty="0" smtClean="0"/>
              <a:t>)</a:t>
            </a:r>
          </a:p>
          <a:p>
            <a:endParaRPr lang="en-US" b="1" dirty="0" smtClean="0">
              <a:solidFill>
                <a:srgbClr val="7030A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b="1" dirty="0" err="1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iLCDirac</a:t>
            </a:r>
            <a:r>
              <a:rPr lang="en-US" dirty="0" smtClean="0"/>
              <a:t> </a:t>
            </a:r>
            <a:r>
              <a:rPr lang="en-US" sz="2400" dirty="0" smtClean="0"/>
              <a:t>provides a unified interface to the grid resources used by the LC community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08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16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02012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LCIO – Common Event Data Model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17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863599"/>
            <a:ext cx="4140200" cy="542290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Common </a:t>
            </a:r>
            <a:r>
              <a:rPr lang="en-US" dirty="0"/>
              <a:t>event data </a:t>
            </a:r>
            <a:r>
              <a:rPr lang="en-US" dirty="0" smtClean="0"/>
              <a:t>model (</a:t>
            </a:r>
            <a:r>
              <a:rPr lang="en-US" dirty="0"/>
              <a:t>EDM) and persistency for </a:t>
            </a:r>
            <a:r>
              <a:rPr lang="en-US" dirty="0" smtClean="0"/>
              <a:t>linear collider </a:t>
            </a:r>
            <a:r>
              <a:rPr lang="en-US" dirty="0"/>
              <a:t>community</a:t>
            </a:r>
          </a:p>
          <a:p>
            <a:pPr lvl="1"/>
            <a:r>
              <a:rPr lang="en-US" dirty="0" smtClean="0"/>
              <a:t>Joint </a:t>
            </a:r>
            <a:r>
              <a:rPr lang="en-US" dirty="0"/>
              <a:t>DESY and SLAC (and LLR</a:t>
            </a:r>
            <a:r>
              <a:rPr lang="en-US" dirty="0" smtClean="0"/>
              <a:t>) project </a:t>
            </a:r>
            <a:r>
              <a:rPr lang="en-US" dirty="0"/>
              <a:t>- first presented @ CHEP </a:t>
            </a:r>
            <a:r>
              <a:rPr lang="en-US" dirty="0" smtClean="0"/>
              <a:t>2003</a:t>
            </a:r>
          </a:p>
          <a:p>
            <a:r>
              <a:rPr lang="en-US" b="1" dirty="0" smtClean="0"/>
              <a:t>Used </a:t>
            </a:r>
            <a:r>
              <a:rPr lang="en-US" b="1" dirty="0"/>
              <a:t>by ILD, </a:t>
            </a:r>
            <a:r>
              <a:rPr lang="en-US" b="1" dirty="0" err="1"/>
              <a:t>SiD</a:t>
            </a:r>
            <a:r>
              <a:rPr lang="en-US" b="1" dirty="0"/>
              <a:t>, </a:t>
            </a:r>
            <a:r>
              <a:rPr lang="en-US" b="1" dirty="0" err="1"/>
              <a:t>CLICdp</a:t>
            </a:r>
            <a:r>
              <a:rPr lang="en-US" b="1" dirty="0"/>
              <a:t> and </a:t>
            </a:r>
            <a:r>
              <a:rPr lang="en-US" b="1" dirty="0" smtClean="0"/>
              <a:t>test beams </a:t>
            </a:r>
            <a:r>
              <a:rPr lang="en-US" b="1" dirty="0"/>
              <a:t>for more than 10 years</a:t>
            </a:r>
          </a:p>
          <a:p>
            <a:r>
              <a:rPr lang="en-US" b="1" dirty="0" smtClean="0"/>
              <a:t>Common </a:t>
            </a:r>
            <a:r>
              <a:rPr lang="en-US" b="1" dirty="0"/>
              <a:t>EDM proven to be </a:t>
            </a:r>
            <a:r>
              <a:rPr lang="en-US" b="1" dirty="0" smtClean="0"/>
              <a:t>crucial for </a:t>
            </a:r>
            <a:r>
              <a:rPr lang="en-US" b="1" dirty="0"/>
              <a:t>collaborative SW </a:t>
            </a:r>
            <a:r>
              <a:rPr lang="en-US" b="1" dirty="0" smtClean="0"/>
              <a:t>development across </a:t>
            </a:r>
            <a:r>
              <a:rPr lang="en-US" b="1" dirty="0"/>
              <a:t>detector concepts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405" y="863600"/>
            <a:ext cx="440259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5962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Marlin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18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1" y="863599"/>
            <a:ext cx="4305300" cy="5428343"/>
          </a:xfrm>
        </p:spPr>
        <p:txBody>
          <a:bodyPr>
            <a:normAutofit fontScale="77500" lnSpcReduction="20000"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M</a:t>
            </a:r>
            <a:r>
              <a:rPr lang="en-US" sz="3600" dirty="0" smtClean="0">
                <a:solidFill>
                  <a:srgbClr val="0000FF"/>
                </a:solidFill>
              </a:rPr>
              <a:t>odular </a:t>
            </a:r>
            <a:r>
              <a:rPr lang="en-US" sz="3600" b="1" dirty="0" smtClean="0">
                <a:solidFill>
                  <a:srgbClr val="0000FF"/>
                </a:solidFill>
              </a:rPr>
              <a:t>A</a:t>
            </a:r>
            <a:r>
              <a:rPr lang="en-US" sz="3600" dirty="0" smtClean="0">
                <a:solidFill>
                  <a:srgbClr val="0000FF"/>
                </a:solidFill>
              </a:rPr>
              <a:t>nalysis &amp; </a:t>
            </a:r>
            <a:r>
              <a:rPr lang="en-US" sz="3600" b="1" dirty="0" smtClean="0">
                <a:solidFill>
                  <a:srgbClr val="0000FF"/>
                </a:solidFill>
              </a:rPr>
              <a:t>R</a:t>
            </a:r>
            <a:r>
              <a:rPr lang="en-US" sz="3600" dirty="0" smtClean="0">
                <a:solidFill>
                  <a:srgbClr val="0000FF"/>
                </a:solidFill>
              </a:rPr>
              <a:t>econstruction for the </a:t>
            </a:r>
            <a:r>
              <a:rPr lang="en-US" sz="3600" b="1" dirty="0" err="1" smtClean="0">
                <a:solidFill>
                  <a:srgbClr val="0000FF"/>
                </a:solidFill>
              </a:rPr>
              <a:t>LIN</a:t>
            </a:r>
            <a:r>
              <a:rPr lang="en-US" sz="3600" dirty="0" err="1" smtClean="0">
                <a:solidFill>
                  <a:srgbClr val="0000FF"/>
                </a:solidFill>
              </a:rPr>
              <a:t>ear</a:t>
            </a:r>
            <a:r>
              <a:rPr lang="en-US" sz="3600" dirty="0" smtClean="0">
                <a:solidFill>
                  <a:srgbClr val="0000FF"/>
                </a:solidFill>
              </a:rPr>
              <a:t> collider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modular C++ application framework </a:t>
            </a:r>
            <a:r>
              <a:rPr lang="en-US" dirty="0" smtClean="0"/>
              <a:t>for </a:t>
            </a:r>
            <a:r>
              <a:rPr lang="en-US" dirty="0"/>
              <a:t>the analysis and</a:t>
            </a:r>
          </a:p>
          <a:p>
            <a:r>
              <a:rPr lang="en-US" dirty="0"/>
              <a:t>reconstruction of </a:t>
            </a:r>
            <a:r>
              <a:rPr lang="en-US" dirty="0" smtClean="0"/>
              <a:t>LC </a:t>
            </a:r>
            <a:r>
              <a:rPr lang="en-US" dirty="0"/>
              <a:t>data</a:t>
            </a:r>
          </a:p>
          <a:p>
            <a:r>
              <a:rPr lang="en-US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LCIO</a:t>
            </a:r>
            <a:r>
              <a:rPr lang="en-US" dirty="0"/>
              <a:t> as transient data model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event data bus/white board </a:t>
            </a:r>
            <a:r>
              <a:rPr lang="en-US" dirty="0" smtClean="0">
                <a:solidFill>
                  <a:schemeClr val="tx1"/>
                </a:solidFill>
              </a:rPr>
              <a:t>model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xml</a:t>
            </a:r>
            <a:r>
              <a:rPr lang="en-US" dirty="0" smtClean="0"/>
              <a:t> steering files: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fully </a:t>
            </a:r>
            <a:r>
              <a:rPr lang="en-US" dirty="0">
                <a:solidFill>
                  <a:schemeClr val="tx1"/>
                </a:solidFill>
              </a:rPr>
              <a:t>configure application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order of modules/processors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parameters global + processor</a:t>
            </a:r>
          </a:p>
          <a:p>
            <a:r>
              <a:rPr lang="en-US" dirty="0" smtClean="0"/>
              <a:t>self </a:t>
            </a:r>
            <a:r>
              <a:rPr lang="en-US" dirty="0"/>
              <a:t>documenting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parameters </a:t>
            </a:r>
            <a:r>
              <a:rPr lang="en-US" dirty="0">
                <a:solidFill>
                  <a:schemeClr val="tx1"/>
                </a:solidFill>
              </a:rPr>
              <a:t>registered in user code</a:t>
            </a:r>
          </a:p>
          <a:p>
            <a:r>
              <a:rPr lang="en-US" dirty="0"/>
              <a:t>consistency check </a:t>
            </a:r>
            <a:r>
              <a:rPr lang="en-US" dirty="0" smtClean="0"/>
              <a:t>of input/output </a:t>
            </a:r>
            <a:r>
              <a:rPr lang="en-US" dirty="0"/>
              <a:t>collection types</a:t>
            </a:r>
          </a:p>
          <a:p>
            <a:r>
              <a:rPr lang="en-US" b="1" dirty="0"/>
              <a:t>Plug &amp; Play </a:t>
            </a:r>
            <a:r>
              <a:rPr lang="en-US" dirty="0"/>
              <a:t>of modules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1000125"/>
            <a:ext cx="3943350" cy="526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125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DD4hep motivation and goals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Complete </a:t>
            </a:r>
            <a:r>
              <a:rPr lang="en-US" dirty="0">
                <a:solidFill>
                  <a:srgbClr val="0070C0"/>
                </a:solidFill>
              </a:rPr>
              <a:t>d</a:t>
            </a:r>
            <a:r>
              <a:rPr lang="en-US" dirty="0" smtClean="0">
                <a:solidFill>
                  <a:srgbClr val="0070C0"/>
                </a:solidFill>
              </a:rPr>
              <a:t>etector description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 smtClean="0"/>
              <a:t>Includes geometry</a:t>
            </a:r>
            <a:r>
              <a:rPr lang="en-US" dirty="0"/>
              <a:t>, materials, visualization, readout, alignment, calibration, etc.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Support full experiment </a:t>
            </a:r>
            <a:r>
              <a:rPr lang="en-US" dirty="0">
                <a:solidFill>
                  <a:srgbClr val="7030A0"/>
                </a:solidFill>
              </a:rPr>
              <a:t>life cycle</a:t>
            </a:r>
          </a:p>
          <a:p>
            <a:pPr lvl="2"/>
            <a:r>
              <a:rPr lang="en-US" dirty="0"/>
              <a:t>Detector concept development, detector optimization, construction, </a:t>
            </a:r>
            <a:r>
              <a:rPr lang="en-US" dirty="0" smtClean="0"/>
              <a:t>operation</a:t>
            </a:r>
          </a:p>
          <a:p>
            <a:pPr lvl="2"/>
            <a:r>
              <a:rPr lang="en-US" dirty="0" smtClean="0"/>
              <a:t>Easy </a:t>
            </a:r>
            <a:r>
              <a:rPr lang="en-US" dirty="0"/>
              <a:t>transition from one phase to the next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Consistent description, single </a:t>
            </a:r>
            <a:r>
              <a:rPr lang="en-US" dirty="0">
                <a:solidFill>
                  <a:srgbClr val="C00000"/>
                </a:solidFill>
              </a:rPr>
              <a:t>source </a:t>
            </a:r>
            <a:r>
              <a:rPr lang="en-US" dirty="0" smtClean="0">
                <a:solidFill>
                  <a:srgbClr val="C00000"/>
                </a:solidFill>
              </a:rPr>
              <a:t>of information </a:t>
            </a:r>
          </a:p>
          <a:p>
            <a:pPr lvl="2"/>
            <a:r>
              <a:rPr lang="en-US" dirty="0" smtClean="0"/>
              <a:t>Use in simulation</a:t>
            </a:r>
            <a:r>
              <a:rPr lang="en-US" dirty="0"/>
              <a:t>, reconstruction, analysis, etc.</a:t>
            </a:r>
          </a:p>
          <a:p>
            <a:r>
              <a:rPr lang="en-US" dirty="0"/>
              <a:t>Ease of </a:t>
            </a:r>
            <a:r>
              <a:rPr lang="en-US" dirty="0" smtClean="0"/>
              <a:t>use</a:t>
            </a:r>
            <a:endParaRPr lang="en-US" dirty="0"/>
          </a:p>
          <a:p>
            <a:r>
              <a:rPr lang="en-US" dirty="0"/>
              <a:t>Few places to enter </a:t>
            </a:r>
            <a:r>
              <a:rPr lang="en-US" dirty="0" smtClean="0"/>
              <a:t>information</a:t>
            </a:r>
          </a:p>
          <a:p>
            <a:r>
              <a:rPr lang="en-US" dirty="0" smtClean="0"/>
              <a:t>Minimal dependencies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19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9385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2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The LC community has a tradition of common </a:t>
            </a:r>
            <a:r>
              <a:rPr lang="en-US" sz="2400" b="1" dirty="0" smtClean="0">
                <a:solidFill>
                  <a:srgbClr val="0070C0"/>
                </a:solidFill>
              </a:rPr>
              <a:t>software development and tool sharing</a:t>
            </a:r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dirty="0" smtClean="0"/>
              <a:t>Software </a:t>
            </a:r>
            <a:r>
              <a:rPr lang="en-US" sz="2400" dirty="0"/>
              <a:t>is shared by the detector concepts of </a:t>
            </a:r>
            <a:r>
              <a:rPr lang="en-US" sz="2400" b="1" dirty="0"/>
              <a:t>both ILC </a:t>
            </a:r>
            <a:r>
              <a:rPr lang="en-US" sz="2400" dirty="0"/>
              <a:t>and </a:t>
            </a:r>
            <a:r>
              <a:rPr lang="en-US" sz="2400" b="1" dirty="0"/>
              <a:t>CLIC</a:t>
            </a:r>
            <a:r>
              <a:rPr lang="en-US" sz="2400" dirty="0"/>
              <a:t> and the </a:t>
            </a:r>
            <a:r>
              <a:rPr lang="en-US" sz="2400" b="1" dirty="0"/>
              <a:t>hardware R&amp;D </a:t>
            </a:r>
            <a:r>
              <a:rPr lang="en-US" sz="2400" b="1" dirty="0" smtClean="0"/>
              <a:t>groups, and even projects like FCC, CEPC, …</a:t>
            </a:r>
          </a:p>
          <a:p>
            <a:pPr lvl="1"/>
            <a:r>
              <a:rPr lang="en-US" sz="2400" b="1" dirty="0" smtClean="0"/>
              <a:t>Detector design and optimization</a:t>
            </a:r>
          </a:p>
          <a:p>
            <a:pPr lvl="1"/>
            <a:r>
              <a:rPr lang="en-US" sz="2400" b="1" dirty="0" smtClean="0"/>
              <a:t>Technology studies</a:t>
            </a:r>
          </a:p>
          <a:p>
            <a:pPr lvl="1"/>
            <a:r>
              <a:rPr lang="en-US" sz="2400" b="1" dirty="0" smtClean="0"/>
              <a:t>Physics performance studies</a:t>
            </a:r>
          </a:p>
          <a:p>
            <a:r>
              <a:rPr lang="en-US" sz="2400" b="1" dirty="0" smtClean="0">
                <a:solidFill>
                  <a:srgbClr val="7030A0"/>
                </a:solidFill>
              </a:rPr>
              <a:t>The tools should be generic, flexible, and robust to be used with different detector concepts and their variations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Collaborative SW development, </a:t>
            </a:r>
            <a:r>
              <a:rPr lang="en-US" sz="2400" dirty="0" smtClean="0">
                <a:solidFill>
                  <a:srgbClr val="0000FF"/>
                </a:solidFill>
              </a:rPr>
              <a:t>pooling of manpower and resources towards common goals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74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DD4hep components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063" y="1625600"/>
            <a:ext cx="1411054" cy="190380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" t="1051" r="1380" b="483"/>
          <a:stretch/>
        </p:blipFill>
        <p:spPr bwMode="auto">
          <a:xfrm>
            <a:off x="6448425" y="2762651"/>
            <a:ext cx="2419350" cy="1669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" t="1051" r="1380" b="483"/>
          <a:stretch/>
        </p:blipFill>
        <p:spPr bwMode="auto">
          <a:xfrm>
            <a:off x="6600825" y="3550051"/>
            <a:ext cx="2419350" cy="1669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08132" y="3200400"/>
            <a:ext cx="73449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Georgia" pitchFamily="18" charset="0"/>
              </a:rPr>
              <a:t>DDRec</a:t>
            </a:r>
            <a:endParaRPr lang="en-US" sz="1200" b="1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23835" y="3169920"/>
            <a:ext cx="88392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Georgia" pitchFamily="18" charset="0"/>
              </a:rPr>
              <a:t>DDCond</a:t>
            </a:r>
            <a:endParaRPr lang="en-US" sz="1200" b="1" dirty="0">
              <a:latin typeface="Georgia" pitchFamily="18" charset="0"/>
            </a:endParaRPr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457200" y="863599"/>
            <a:ext cx="5821680" cy="542834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0070C0"/>
                </a:solidFill>
              </a:rPr>
              <a:t>DD4hep</a:t>
            </a:r>
            <a:r>
              <a:rPr lang="en-US" dirty="0" smtClean="0"/>
              <a:t>: basics/core</a:t>
            </a:r>
          </a:p>
          <a:p>
            <a:pPr lvl="1"/>
            <a:r>
              <a:rPr lang="en-US" dirty="0" smtClean="0"/>
              <a:t>Basically stable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DDG4</a:t>
            </a:r>
            <a:r>
              <a:rPr lang="en-US" dirty="0" smtClean="0"/>
              <a:t>: Simulation using Geant4</a:t>
            </a:r>
          </a:p>
          <a:p>
            <a:pPr lvl="1"/>
            <a:r>
              <a:rPr lang="en-US" dirty="0" smtClean="0"/>
              <a:t>Validation ongoing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DDRec</a:t>
            </a:r>
            <a:r>
              <a:rPr lang="en-US" dirty="0" smtClean="0"/>
              <a:t>: Reconstruction support</a:t>
            </a:r>
          </a:p>
          <a:p>
            <a:pPr lvl="1"/>
            <a:r>
              <a:rPr lang="en-US" b="1" dirty="0" smtClean="0"/>
              <a:t>Driven by LC Community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Covered in this talk</a:t>
            </a:r>
          </a:p>
          <a:p>
            <a:r>
              <a:rPr lang="en-US" b="1" dirty="0" err="1" smtClean="0">
                <a:solidFill>
                  <a:srgbClr val="002060"/>
                </a:solidFill>
              </a:rPr>
              <a:t>DDAlign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b="1" dirty="0" smtClean="0">
                <a:solidFill>
                  <a:srgbClr val="002060"/>
                </a:solidFill>
              </a:rPr>
              <a:t>DDCond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: Alignment and Conditions support</a:t>
            </a:r>
          </a:p>
          <a:p>
            <a:pPr lvl="1"/>
            <a:r>
              <a:rPr lang="en-US" dirty="0" smtClean="0"/>
              <a:t>Being developed</a:t>
            </a:r>
          </a:p>
          <a:p>
            <a:pPr marL="274320" lvl="1" indent="0">
              <a:buNone/>
            </a:pPr>
            <a:endParaRPr lang="en-US" dirty="0" smtClean="0"/>
          </a:p>
          <a:p>
            <a:r>
              <a:rPr lang="en-US" sz="2400" b="1" dirty="0">
                <a:solidFill>
                  <a:srgbClr val="0000FF"/>
                </a:solidFill>
              </a:rPr>
              <a:t>http</a:t>
            </a:r>
            <a:r>
              <a:rPr lang="en-US" sz="2400" b="1" dirty="0" smtClean="0">
                <a:solidFill>
                  <a:srgbClr val="0000FF"/>
                </a:solidFill>
              </a:rPr>
              <a:t>://aidasoft.web.cern.ch/DD4hep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20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51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DD4hep Toolkit Users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38748492"/>
              </p:ext>
            </p:extLst>
          </p:nvPr>
        </p:nvGraphicFramePr>
        <p:xfrm>
          <a:off x="406400" y="783041"/>
          <a:ext cx="8229600" cy="45720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518833"/>
                <a:gridCol w="4445087"/>
                <a:gridCol w="1258290"/>
                <a:gridCol w="100739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DD4hep</a:t>
                      </a:r>
                      <a:endParaRPr lang="en-US" sz="2400" dirty="0"/>
                    </a:p>
                  </a:txBody>
                  <a:tcPr marL="0" marR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DDG4</a:t>
                      </a:r>
                      <a:endParaRPr lang="en-US" sz="2400" dirty="0"/>
                    </a:p>
                  </a:txBody>
                  <a:tcPr marL="0" marR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70C0"/>
                          </a:solidFill>
                        </a:rPr>
                        <a:t>ILD</a:t>
                      </a:r>
                      <a:endParaRPr lang="en-US" sz="2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kumimoji="0" lang="en-US" sz="1400" u="none" strike="noStrike" kern="1200" dirty="0" smtClean="0"/>
                        <a:t>F. </a:t>
                      </a:r>
                      <a:r>
                        <a:rPr kumimoji="0" lang="en-US" sz="1400" u="none" strike="noStrike" kern="1200" dirty="0" err="1" smtClean="0"/>
                        <a:t>Gaede</a:t>
                      </a:r>
                      <a:r>
                        <a:rPr kumimoji="0" lang="en-US" sz="1400" u="none" strike="noStrike" kern="1200" dirty="0" smtClean="0"/>
                        <a:t> et al., ported complete model ILD_o1_v05 from previous simulation framework (</a:t>
                      </a:r>
                      <a:r>
                        <a:rPr kumimoji="0" lang="en-US" sz="1400" u="none" strike="noStrike" kern="1200" dirty="0" err="1" smtClean="0"/>
                        <a:t>Mokka</a:t>
                      </a:r>
                      <a:r>
                        <a:rPr kumimoji="0" lang="en-US" sz="1400" u="none" strike="noStrike" kern="1200" dirty="0" smtClean="0"/>
                        <a:t>)</a:t>
                      </a:r>
                      <a:endParaRPr kumimoji="0" lang="en-US" sz="1400" b="0" i="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70C0"/>
                          </a:solidFill>
                        </a:rPr>
                        <a:t>CLICdp</a:t>
                      </a:r>
                      <a:endParaRPr lang="en-US" sz="2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1400" dirty="0" smtClean="0"/>
                        <a:t>New detector model</a:t>
                      </a:r>
                      <a:r>
                        <a:rPr lang="en-US" sz="1400" baseline="0" dirty="0" smtClean="0"/>
                        <a:t> being implemented after CDR, geometry under optimization</a:t>
                      </a:r>
                      <a:endParaRPr lang="en-US" sz="14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rgbClr val="0070C0"/>
                          </a:solidFill>
                        </a:rPr>
                        <a:t>SiD</a:t>
                      </a:r>
                      <a:endParaRPr lang="en-US" sz="2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Recently decided to move to DD4hep</a:t>
                      </a:r>
                      <a:endParaRPr lang="en-US" sz="14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70C0"/>
                          </a:solidFill>
                        </a:rPr>
                        <a:t>CALICE</a:t>
                      </a:r>
                      <a:endParaRPr lang="en-US" sz="2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Started</a:t>
                      </a:r>
                      <a:endParaRPr lang="en-US" sz="14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70C0"/>
                          </a:solidFill>
                        </a:rPr>
                        <a:t>FCC-eh</a:t>
                      </a:r>
                      <a:endParaRPr lang="en-US" sz="2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P. </a:t>
                      </a:r>
                      <a:r>
                        <a:rPr lang="en-US" sz="1400" dirty="0" err="1" smtClean="0"/>
                        <a:t>Kostka</a:t>
                      </a:r>
                      <a:r>
                        <a:rPr lang="en-US" sz="1400" dirty="0" smtClean="0"/>
                        <a:t> et al.</a:t>
                      </a:r>
                      <a:endParaRPr lang="en-US" sz="14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70C0"/>
                          </a:solidFill>
                        </a:rPr>
                        <a:t>FCC-</a:t>
                      </a:r>
                      <a:r>
                        <a:rPr lang="en-US" sz="2400" b="1" dirty="0" err="1" smtClean="0">
                          <a:solidFill>
                            <a:srgbClr val="0070C0"/>
                          </a:solidFill>
                        </a:rPr>
                        <a:t>hh</a:t>
                      </a:r>
                      <a:endParaRPr lang="en-US" sz="2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A. </a:t>
                      </a:r>
                      <a:r>
                        <a:rPr lang="en-US" sz="1400" dirty="0" err="1" smtClean="0"/>
                        <a:t>Salzburger</a:t>
                      </a:r>
                      <a:r>
                        <a:rPr lang="en-US" sz="1400" dirty="0" smtClean="0"/>
                        <a:t> et al.</a:t>
                      </a:r>
                      <a:endParaRPr lang="en-US" sz="14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70C0"/>
                          </a:solidFill>
                        </a:rPr>
                        <a:t>FCC-</a:t>
                      </a:r>
                      <a:r>
                        <a:rPr lang="en-US" sz="2400" b="1" dirty="0" err="1" smtClean="0">
                          <a:solidFill>
                            <a:srgbClr val="0070C0"/>
                          </a:solidFill>
                        </a:rPr>
                        <a:t>ee</a:t>
                      </a:r>
                      <a:endParaRPr lang="en-US" sz="2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Interest expressed, already used in studies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70C0"/>
                          </a:solidFill>
                        </a:rPr>
                        <a:t>CEPC</a:t>
                      </a:r>
                      <a:endParaRPr lang="en-US" sz="2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Investigations ongoing</a:t>
                      </a:r>
                      <a:endParaRPr lang="en-US" sz="14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rgbClr val="0070C0"/>
                          </a:solidFill>
                        </a:rPr>
                        <a:t>LHCb</a:t>
                      </a:r>
                      <a:endParaRPr lang="en-US" sz="2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Investigations</a:t>
                      </a:r>
                      <a:r>
                        <a:rPr lang="en-US" sz="1400" baseline="0" dirty="0" smtClean="0"/>
                        <a:t> started for </a:t>
                      </a:r>
                      <a:r>
                        <a:rPr lang="en-US" sz="1400" baseline="0" dirty="0" err="1" smtClean="0"/>
                        <a:t>LHCb</a:t>
                      </a:r>
                      <a:r>
                        <a:rPr lang="en-US" sz="1400" baseline="0" dirty="0" smtClean="0"/>
                        <a:t> upgrade</a:t>
                      </a:r>
                      <a:endParaRPr lang="en-US" sz="14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B050"/>
                          </a:solidFill>
                          <a:sym typeface="Wingdings 2"/>
                        </a:rPr>
                        <a:t></a:t>
                      </a:r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22861" y="5913895"/>
            <a:ext cx="6596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Feedback from users is invaluable and helps shaping DD4hep!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21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1653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a detector in DD4hep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8575" y="891153"/>
            <a:ext cx="4554244" cy="5391405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Description of a </a:t>
            </a:r>
            <a:br>
              <a:rPr lang="en-US" dirty="0"/>
            </a:br>
            <a:r>
              <a:rPr lang="en-US" dirty="0"/>
              <a:t>tree-like hierarchy of </a:t>
            </a:r>
            <a:br>
              <a:rPr lang="en-US" dirty="0"/>
            </a:br>
            <a:r>
              <a:rPr lang="en-US" b="1" dirty="0" smtClean="0">
                <a:solidFill>
                  <a:srgbClr val="002060"/>
                </a:solidFill>
              </a:rPr>
              <a:t>“detector elements”</a:t>
            </a:r>
            <a:endParaRPr lang="en-US" b="1" dirty="0">
              <a:solidFill>
                <a:srgbClr val="002060"/>
              </a:solidFill>
            </a:endParaRPr>
          </a:p>
          <a:p>
            <a:pPr lvl="1" hangingPunct="0"/>
            <a:r>
              <a:rPr lang="en-US" sz="2000" dirty="0" err="1"/>
              <a:t>Subdetectors</a:t>
            </a:r>
            <a:r>
              <a:rPr lang="en-US" sz="2000" dirty="0"/>
              <a:t> or</a:t>
            </a:r>
            <a:br>
              <a:rPr lang="en-US" sz="2000" dirty="0"/>
            </a:br>
            <a:r>
              <a:rPr lang="en-US" sz="2000" dirty="0"/>
              <a:t>parts of </a:t>
            </a:r>
            <a:r>
              <a:rPr lang="en-US" sz="2000" dirty="0" err="1"/>
              <a:t>subdetectors</a:t>
            </a:r>
            <a:endParaRPr lang="en-US" sz="2000" dirty="0"/>
          </a:p>
          <a:p>
            <a:pPr lvl="0"/>
            <a:r>
              <a:rPr lang="en-US" dirty="0"/>
              <a:t>Detector Element describes</a:t>
            </a:r>
          </a:p>
          <a:p>
            <a:pPr lvl="1" hangingPunct="0"/>
            <a:r>
              <a:rPr lang="en-US" sz="2000" dirty="0"/>
              <a:t>Geometry</a:t>
            </a:r>
          </a:p>
          <a:p>
            <a:pPr lvl="1" hangingPunct="0"/>
            <a:r>
              <a:rPr lang="en-US" sz="2000" dirty="0"/>
              <a:t>Environmental </a:t>
            </a:r>
            <a:r>
              <a:rPr lang="en-US" sz="2000" dirty="0" smtClean="0"/>
              <a:t>conditions</a:t>
            </a:r>
            <a:endParaRPr lang="en-US" sz="2000" dirty="0"/>
          </a:p>
          <a:p>
            <a:pPr lvl="1" hangingPunct="0"/>
            <a:r>
              <a:rPr lang="en-US" sz="2000" dirty="0"/>
              <a:t>Properties required</a:t>
            </a:r>
            <a:br>
              <a:rPr lang="en-US" sz="2000" dirty="0"/>
            </a:br>
            <a:r>
              <a:rPr lang="en-US" sz="2000" dirty="0"/>
              <a:t>to process event data</a:t>
            </a:r>
          </a:p>
          <a:p>
            <a:pPr lvl="1" hangingPunct="0"/>
            <a:r>
              <a:rPr lang="en-US" sz="2000" dirty="0" smtClean="0">
                <a:solidFill>
                  <a:srgbClr val="008000"/>
                </a:solidFill>
              </a:rPr>
              <a:t>Extensions (optionally):</a:t>
            </a:r>
            <a:r>
              <a:rPr lang="en-US" sz="2000" dirty="0">
                <a:solidFill>
                  <a:srgbClr val="008000"/>
                </a:solidFill>
              </a:rPr>
              <a:t/>
            </a:r>
            <a:br>
              <a:rPr lang="en-US" sz="2000" dirty="0">
                <a:solidFill>
                  <a:srgbClr val="008000"/>
                </a:solidFill>
              </a:rPr>
            </a:br>
            <a:r>
              <a:rPr lang="en-US" sz="2000" dirty="0">
                <a:solidFill>
                  <a:srgbClr val="008000"/>
                </a:solidFill>
              </a:rPr>
              <a:t>experiment, sub-detector or </a:t>
            </a:r>
            <a:br>
              <a:rPr lang="en-US" sz="2000" dirty="0">
                <a:solidFill>
                  <a:srgbClr val="008000"/>
                </a:solidFill>
              </a:rPr>
            </a:br>
            <a:r>
              <a:rPr lang="en-US" sz="2000" dirty="0">
                <a:solidFill>
                  <a:srgbClr val="008000"/>
                </a:solidFill>
              </a:rPr>
              <a:t>activity specific </a:t>
            </a:r>
            <a:r>
              <a:rPr lang="en-US" sz="2000" dirty="0" smtClean="0">
                <a:solidFill>
                  <a:srgbClr val="008000"/>
                </a:solidFill>
              </a:rPr>
              <a:t>data, measurement surfaces, …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31996" y="6068878"/>
            <a:ext cx="995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M. Frank</a:t>
            </a:r>
            <a:endParaRPr lang="fr-FR" sz="1600" dirty="0"/>
          </a:p>
        </p:txBody>
      </p:sp>
      <p:grpSp>
        <p:nvGrpSpPr>
          <p:cNvPr id="74" name="Group 73"/>
          <p:cNvGrpSpPr/>
          <p:nvPr/>
        </p:nvGrpSpPr>
        <p:grpSpPr>
          <a:xfrm>
            <a:off x="4530229" y="926838"/>
            <a:ext cx="4538880" cy="5094991"/>
            <a:chOff x="4419600" y="1244554"/>
            <a:chExt cx="4538880" cy="5094991"/>
          </a:xfrm>
        </p:grpSpPr>
        <p:sp>
          <p:nvSpPr>
            <p:cNvPr id="6" name="Freeform 5"/>
            <p:cNvSpPr/>
            <p:nvPr/>
          </p:nvSpPr>
          <p:spPr>
            <a:xfrm>
              <a:off x="5242560" y="1882011"/>
              <a:ext cx="822960" cy="548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2000" b="0" i="0" u="none" strike="noStrike" kern="1200" dirty="0" smtClean="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Vertex</a:t>
              </a:r>
              <a:endPara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7789199" y="2644011"/>
              <a:ext cx="1097280" cy="548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2200" b="0" i="0" u="none" strike="noStrike" kern="1200" dirty="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Sector1</a:t>
              </a:r>
            </a:p>
          </p:txBody>
        </p:sp>
        <p:cxnSp>
          <p:nvCxnSpPr>
            <p:cNvPr id="8" name="Elbow Connector 7"/>
            <p:cNvCxnSpPr>
              <a:stCxn id="5" idx="2"/>
              <a:endCxn id="6" idx="3"/>
            </p:cNvCxnSpPr>
            <p:nvPr/>
          </p:nvCxnSpPr>
          <p:spPr>
            <a:xfrm rot="16200000" flipH="1">
              <a:off x="4930140" y="1843911"/>
              <a:ext cx="350520" cy="274320"/>
            </a:xfrm>
            <a:prstGeom prst="bentConnector2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cxnSp>
          <p:nvCxnSpPr>
            <p:cNvPr id="9" name="Elbow Connector 8"/>
            <p:cNvCxnSpPr>
              <a:stCxn id="5" idx="2"/>
              <a:endCxn id="20" idx="3"/>
            </p:cNvCxnSpPr>
            <p:nvPr/>
          </p:nvCxnSpPr>
          <p:spPr>
            <a:xfrm rot="16200000" flipH="1">
              <a:off x="4548960" y="2225091"/>
              <a:ext cx="1112520" cy="273960"/>
            </a:xfrm>
            <a:prstGeom prst="bentConnector2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sp>
          <p:nvSpPr>
            <p:cNvPr id="10" name="Freeform 9"/>
            <p:cNvSpPr/>
            <p:nvPr/>
          </p:nvSpPr>
          <p:spPr>
            <a:xfrm>
              <a:off x="5242560" y="3406011"/>
              <a:ext cx="731519" cy="548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2200" b="0" i="0" u="none" strike="noStrike" kern="1200" dirty="0" smtClean="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ECal</a:t>
              </a:r>
              <a:endPara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41732" y="5614527"/>
              <a:ext cx="324297" cy="44482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4000" b="0" i="0" u="none" strike="noStrike" kern="1200" dirty="0" smtClean="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.</a:t>
              </a:r>
            </a:p>
            <a:p>
              <a:pPr marL="0" marR="0" lvl="0" indent="0" rtl="0" hangingPunct="0">
                <a:lnSpc>
                  <a:spcPct val="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4000" dirty="0">
                  <a:latin typeface="Arial" pitchFamily="18"/>
                  <a:ea typeface="Droid Sans Fallback" pitchFamily="2"/>
                  <a:cs typeface="Lohit Hindi" pitchFamily="2"/>
                </a:rPr>
                <a:t>.</a:t>
              </a:r>
              <a:endParaRPr lang="en-US" sz="4000" b="0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  <a:p>
              <a:pPr marL="0" marR="0" lvl="0" indent="0" rtl="0" hangingPunct="0">
                <a:lnSpc>
                  <a:spcPct val="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4000" dirty="0">
                  <a:latin typeface="Arial" pitchFamily="18"/>
                  <a:ea typeface="Droid Sans Fallback" pitchFamily="2"/>
                  <a:cs typeface="Lohit Hindi" pitchFamily="2"/>
                </a:rPr>
                <a:t>.</a:t>
              </a:r>
              <a:endParaRPr lang="en-US" sz="4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cxnSp>
          <p:nvCxnSpPr>
            <p:cNvPr id="12" name="Elbow Connector 11"/>
            <p:cNvCxnSpPr>
              <a:stCxn id="5" idx="2"/>
              <a:endCxn id="10" idx="3"/>
            </p:cNvCxnSpPr>
            <p:nvPr/>
          </p:nvCxnSpPr>
          <p:spPr>
            <a:xfrm rot="16200000" flipH="1">
              <a:off x="4168140" y="2605911"/>
              <a:ext cx="1874520" cy="274320"/>
            </a:xfrm>
            <a:prstGeom prst="bentConnector2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cxnSp>
          <p:nvCxnSpPr>
            <p:cNvPr id="13" name="Elbow Connector 12"/>
            <p:cNvCxnSpPr>
              <a:stCxn id="5" idx="2"/>
              <a:endCxn id="27" idx="3"/>
            </p:cNvCxnSpPr>
            <p:nvPr/>
          </p:nvCxnSpPr>
          <p:spPr>
            <a:xfrm rot="16200000" flipH="1">
              <a:off x="3435846" y="3338205"/>
              <a:ext cx="3339108" cy="274320"/>
            </a:xfrm>
            <a:prstGeom prst="bentConnector2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sp>
          <p:nvSpPr>
            <p:cNvPr id="14" name="Freeform 13"/>
            <p:cNvSpPr/>
            <p:nvPr/>
          </p:nvSpPr>
          <p:spPr>
            <a:xfrm>
              <a:off x="6522719" y="1244554"/>
              <a:ext cx="1097280" cy="548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2200" b="0" i="0" u="none" strike="noStrike" kern="1200" dirty="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Ladder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37798" y="3129588"/>
              <a:ext cx="694719" cy="6807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="ctr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4000" b="0" i="0" u="none" strike="noStrike" kern="1200" dirty="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…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7861200" y="1244554"/>
              <a:ext cx="1097280" cy="548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2200" b="0" i="0" u="none" strike="noStrike" kern="120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Module</a:t>
              </a:r>
            </a:p>
          </p:txBody>
        </p:sp>
        <p:cxnSp>
          <p:nvCxnSpPr>
            <p:cNvPr id="17" name="Elbow Connector 16"/>
            <p:cNvCxnSpPr>
              <a:stCxn id="6" idx="1"/>
              <a:endCxn id="14" idx="3"/>
            </p:cNvCxnSpPr>
            <p:nvPr/>
          </p:nvCxnSpPr>
          <p:spPr>
            <a:xfrm flipV="1">
              <a:off x="6065520" y="1518874"/>
              <a:ext cx="457199" cy="637457"/>
            </a:xfrm>
            <a:prstGeom prst="bentConnector3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cxnSp>
          <p:nvCxnSpPr>
            <p:cNvPr id="18" name="Elbow Connector 17"/>
            <p:cNvCxnSpPr>
              <a:stCxn id="14" idx="1"/>
            </p:cNvCxnSpPr>
            <p:nvPr/>
          </p:nvCxnSpPr>
          <p:spPr>
            <a:xfrm>
              <a:off x="7619999" y="1518873"/>
              <a:ext cx="241201" cy="0"/>
            </a:xfrm>
            <a:prstGeom prst="bentConnector3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sp>
          <p:nvSpPr>
            <p:cNvPr id="19" name="Freeform 18"/>
            <p:cNvSpPr/>
            <p:nvPr/>
          </p:nvSpPr>
          <p:spPr>
            <a:xfrm>
              <a:off x="6600480" y="3345051"/>
              <a:ext cx="822960" cy="548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2200" b="0" i="0" u="none" strike="noStrike" kern="120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EndB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5242200" y="2644011"/>
              <a:ext cx="823320" cy="548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b="0" i="0" u="none" strike="noStrike" kern="1200" dirty="0" smtClean="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Tracker</a:t>
              </a:r>
              <a:endPara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6600480" y="2644011"/>
              <a:ext cx="822960" cy="548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2200" b="0" i="0" u="none" strike="noStrike" kern="1200" dirty="0" err="1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EndA</a:t>
              </a:r>
              <a:endPara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cxnSp>
          <p:nvCxnSpPr>
            <p:cNvPr id="22" name="Elbow Connector 21"/>
            <p:cNvCxnSpPr>
              <a:stCxn id="20" idx="1"/>
              <a:endCxn id="21" idx="3"/>
            </p:cNvCxnSpPr>
            <p:nvPr/>
          </p:nvCxnSpPr>
          <p:spPr>
            <a:xfrm>
              <a:off x="6065520" y="2918331"/>
              <a:ext cx="534960" cy="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cxnSp>
          <p:nvCxnSpPr>
            <p:cNvPr id="23" name="Elbow Connector 22"/>
            <p:cNvCxnSpPr>
              <a:stCxn id="20" idx="1"/>
              <a:endCxn id="19" idx="3"/>
            </p:cNvCxnSpPr>
            <p:nvPr/>
          </p:nvCxnSpPr>
          <p:spPr>
            <a:xfrm>
              <a:off x="6065520" y="2918331"/>
              <a:ext cx="534960" cy="701040"/>
            </a:xfrm>
            <a:prstGeom prst="bentConnector3">
              <a:avLst>
                <a:gd name="adj1" fmla="val 50000"/>
              </a:avLst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cxnSp>
          <p:nvCxnSpPr>
            <p:cNvPr id="25" name="Elbow Connector 24"/>
            <p:cNvCxnSpPr>
              <a:stCxn id="21" idx="1"/>
              <a:endCxn id="7" idx="3"/>
            </p:cNvCxnSpPr>
            <p:nvPr/>
          </p:nvCxnSpPr>
          <p:spPr>
            <a:xfrm>
              <a:off x="7423440" y="2918331"/>
              <a:ext cx="365759" cy="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sp>
          <p:nvSpPr>
            <p:cNvPr id="26" name="Freeform 25"/>
            <p:cNvSpPr/>
            <p:nvPr/>
          </p:nvSpPr>
          <p:spPr>
            <a:xfrm rot="5400000">
              <a:off x="5104530" y="4788526"/>
              <a:ext cx="2371842" cy="730196"/>
            </a:xfrm>
            <a:custGeom>
              <a:avLst>
                <a:gd name="f0" fmla="val 8853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val 10800"/>
                <a:gd name="f9" fmla="val -2147483647"/>
                <a:gd name="f10" fmla="val 2147483647"/>
                <a:gd name="f11" fmla="+- 0 0 0"/>
                <a:gd name="f12" fmla="*/ f4 1 21600"/>
                <a:gd name="f13" fmla="*/ f5 1 21600"/>
                <a:gd name="f14" fmla="pin 0 f0 10800"/>
                <a:gd name="f15" fmla="*/ f11 f1 1"/>
                <a:gd name="f16" fmla="+- 21600 0 f14"/>
                <a:gd name="f17" fmla="val f14"/>
                <a:gd name="f18" fmla="*/ f14 10 1"/>
                <a:gd name="f19" fmla="*/ f14 1 2"/>
                <a:gd name="f20" fmla="*/ f14 f12 1"/>
                <a:gd name="f21" fmla="*/ f7 f13 1"/>
                <a:gd name="f22" fmla="*/ 10800 f13 1"/>
                <a:gd name="f23" fmla="*/ f15 1 f3"/>
                <a:gd name="f24" fmla="*/ 10800 f12 1"/>
                <a:gd name="f25" fmla="*/ 21600 f13 1"/>
                <a:gd name="f26" fmla="*/ 0 f13 1"/>
                <a:gd name="f27" fmla="*/ f18 1 18"/>
                <a:gd name="f28" fmla="+- 21600 0 f19"/>
                <a:gd name="f29" fmla="+- f23 0 f2"/>
                <a:gd name="f30" fmla="*/ f19 f12 1"/>
                <a:gd name="f31" fmla="+- f27 1750 0"/>
                <a:gd name="f32" fmla="*/ f28 f12 1"/>
                <a:gd name="f33" fmla="+- 21600 0 f31"/>
                <a:gd name="f34" fmla="*/ f31 f12 1"/>
                <a:gd name="f35" fmla="*/ f31 f13 1"/>
                <a:gd name="f36" fmla="*/ f33 f12 1"/>
                <a:gd name="f37" fmla="*/ f33 f13 1"/>
              </a:gdLst>
              <a:ahLst>
                <a:ahXY gdRefX="f0" minX="f6" maxX="f8">
                  <a:pos x="f20" y="f21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2" y="f22"/>
                </a:cxn>
                <a:cxn ang="f29">
                  <a:pos x="f24" y="f25"/>
                </a:cxn>
                <a:cxn ang="f29">
                  <a:pos x="f30" y="f22"/>
                </a:cxn>
                <a:cxn ang="f29">
                  <a:pos x="f24" y="f26"/>
                </a:cxn>
              </a:cxnLst>
              <a:rect l="f34" t="f35" r="f36" b="f37"/>
              <a:pathLst>
                <a:path w="21600" h="21600">
                  <a:moveTo>
                    <a:pt x="f6" y="f6"/>
                  </a:moveTo>
                  <a:lnTo>
                    <a:pt x="f7" y="f6"/>
                  </a:lnTo>
                  <a:lnTo>
                    <a:pt x="f16" y="f7"/>
                  </a:lnTo>
                  <a:lnTo>
                    <a:pt x="f17" y="f7"/>
                  </a:lnTo>
                  <a:close/>
                </a:path>
              </a:pathLst>
            </a:custGeom>
            <a:solidFill>
              <a:srgbClr val="0066CC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5242560" y="4870599"/>
              <a:ext cx="731519" cy="548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2200" b="0" i="0" u="none" strike="noStrike" kern="1200" dirty="0" smtClean="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HCal</a:t>
              </a:r>
              <a:endPara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4419600" y="1287651"/>
              <a:ext cx="1097280" cy="51816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808080"/>
              </a:solidFill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2200" b="0" i="0" u="none" strike="noStrike" kern="1200" dirty="0" smtClean="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Detector</a:t>
              </a:r>
              <a:endParaRPr lang="en-US" sz="22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6667687" y="3957520"/>
              <a:ext cx="1554480" cy="2364564"/>
              <a:chOff x="6683453" y="3965403"/>
              <a:chExt cx="1554480" cy="2364564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7175727" y="5411376"/>
                <a:ext cx="694720" cy="6807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anchor="ctr" anchorCtr="0" compatLnSpc="0">
                <a:spAutoFit/>
              </a:bodyPr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4000" b="0" i="0" u="none" strike="noStrike" kern="1200" dirty="0">
                    <a:ln>
                      <a:noFill/>
                    </a:ln>
                    <a:latin typeface="Arial" pitchFamily="18"/>
                    <a:ea typeface="Droid Sans Fallback" pitchFamily="2"/>
                    <a:cs typeface="Lohit Hindi" pitchFamily="2"/>
                  </a:rPr>
                  <a:t>…</a:t>
                </a: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6683453" y="4878294"/>
                <a:ext cx="1554480" cy="274320"/>
              </a:xfrm>
              <a:custGeom>
                <a:avLst>
                  <a:gd name="f0" fmla="val 360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FFCC99"/>
              </a:solidFill>
              <a:ln w="9360">
                <a:solidFill>
                  <a:srgbClr val="003366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b="0" i="0" u="none" strike="noStrike" kern="1200" dirty="0">
                    <a:ln>
                      <a:noFill/>
                    </a:ln>
                    <a:solidFill>
                      <a:srgbClr val="000000"/>
                    </a:solidFill>
                    <a:latin typeface="Arial" pitchFamily="18"/>
                    <a:ea typeface="Droid Sans Fallback" pitchFamily="2"/>
                    <a:cs typeface="Lohit Hindi" pitchFamily="2"/>
                  </a:rPr>
                  <a:t>Readout</a:t>
                </a:r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6683453" y="5182590"/>
                <a:ext cx="1554480" cy="274320"/>
              </a:xfrm>
              <a:custGeom>
                <a:avLst>
                  <a:gd name="f0" fmla="val 360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FFCC99"/>
              </a:solidFill>
              <a:ln w="9360">
                <a:solidFill>
                  <a:srgbClr val="003366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b="0" i="0" u="none" strike="noStrike" kern="1200" dirty="0">
                    <a:ln>
                      <a:noFill/>
                    </a:ln>
                    <a:solidFill>
                      <a:srgbClr val="000000"/>
                    </a:solidFill>
                    <a:latin typeface="Arial" pitchFamily="18"/>
                    <a:ea typeface="Droid Sans Fallback" pitchFamily="2"/>
                    <a:cs typeface="Lohit Hindi" pitchFamily="2"/>
                  </a:rPr>
                  <a:t>Visualization</a:t>
                </a:r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6683453" y="4269700"/>
                <a:ext cx="1554480" cy="274320"/>
              </a:xfrm>
              <a:custGeom>
                <a:avLst>
                  <a:gd name="f0" fmla="val 360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FFCC99"/>
              </a:solidFill>
              <a:ln w="9360">
                <a:solidFill>
                  <a:srgbClr val="003366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b="0" i="0" u="none" strike="noStrike" kern="1200" dirty="0">
                    <a:ln>
                      <a:noFill/>
                    </a:ln>
                    <a:solidFill>
                      <a:srgbClr val="000000"/>
                    </a:solidFill>
                    <a:latin typeface="Arial" pitchFamily="18"/>
                    <a:ea typeface="Droid Sans Fallback" pitchFamily="2"/>
                    <a:cs typeface="Lohit Hindi" pitchFamily="2"/>
                  </a:rPr>
                  <a:t>Alignment</a:t>
                </a:r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6683453" y="4573997"/>
                <a:ext cx="1554480" cy="274320"/>
              </a:xfrm>
              <a:custGeom>
                <a:avLst>
                  <a:gd name="f0" fmla="val 360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FFCC99"/>
              </a:solidFill>
              <a:ln w="9360">
                <a:solidFill>
                  <a:srgbClr val="003366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b="0" i="0" u="none" strike="noStrike" kern="1200" dirty="0">
                    <a:ln>
                      <a:noFill/>
                    </a:ln>
                    <a:solidFill>
                      <a:srgbClr val="000000"/>
                    </a:solidFill>
                    <a:latin typeface="Arial" pitchFamily="18"/>
                    <a:ea typeface="Droid Sans Fallback" pitchFamily="2"/>
                    <a:cs typeface="Lohit Hindi" pitchFamily="2"/>
                  </a:rPr>
                  <a:t>Conditions</a:t>
                </a:r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6683453" y="3965403"/>
                <a:ext cx="1554480" cy="274320"/>
              </a:xfrm>
              <a:custGeom>
                <a:avLst>
                  <a:gd name="f0" fmla="val 360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FFCC99"/>
              </a:solidFill>
              <a:ln w="9360">
                <a:solidFill>
                  <a:srgbClr val="003366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b="0" i="0" u="none" strike="noStrike" kern="1200" dirty="0">
                    <a:ln>
                      <a:noFill/>
                    </a:ln>
                    <a:solidFill>
                      <a:srgbClr val="000000"/>
                    </a:solidFill>
                    <a:latin typeface="Arial" pitchFamily="18"/>
                    <a:ea typeface="Droid Sans Fallback" pitchFamily="2"/>
                    <a:cs typeface="Lohit Hindi" pitchFamily="2"/>
                  </a:rPr>
                  <a:t>Geometry</a:t>
                </a:r>
              </a:p>
            </p:txBody>
          </p:sp>
          <p:sp>
            <p:nvSpPr>
              <p:cNvPr id="63" name="Freeform 62"/>
              <p:cNvSpPr/>
              <p:nvPr/>
            </p:nvSpPr>
            <p:spPr>
              <a:xfrm>
                <a:off x="6683453" y="6055647"/>
                <a:ext cx="1554480" cy="274320"/>
              </a:xfrm>
              <a:custGeom>
                <a:avLst>
                  <a:gd name="f0" fmla="val 360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92D050"/>
              </a:solidFill>
              <a:ln w="9360">
                <a:solidFill>
                  <a:srgbClr val="003366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b="0" i="0" u="none" strike="noStrike" kern="1200" dirty="0" err="1" smtClean="0">
                    <a:ln>
                      <a:noFill/>
                    </a:ln>
                    <a:solidFill>
                      <a:srgbClr val="000000"/>
                    </a:solidFill>
                    <a:latin typeface="Arial" pitchFamily="18"/>
                    <a:ea typeface="Droid Sans Fallback" pitchFamily="2"/>
                    <a:cs typeface="Lohit Hindi" pitchFamily="2"/>
                  </a:rPr>
                  <a:t>Reconst</a:t>
                </a:r>
                <a:r>
                  <a:rPr lang="en-US" dirty="0" err="1" smtClean="0">
                    <a:solidFill>
                      <a:srgbClr val="000000"/>
                    </a:solidFill>
                    <a:latin typeface="Arial" pitchFamily="18"/>
                    <a:ea typeface="Droid Sans Fallback" pitchFamily="2"/>
                    <a:cs typeface="Lohit Hindi" pitchFamily="2"/>
                  </a:rPr>
                  <a:t>r</a:t>
                </a:r>
                <a:r>
                  <a:rPr lang="en-US" dirty="0" smtClean="0">
                    <a:solidFill>
                      <a:srgbClr val="000000"/>
                    </a:solidFill>
                    <a:latin typeface="Arial" pitchFamily="18"/>
                    <a:ea typeface="Droid Sans Fallback" pitchFamily="2"/>
                    <a:cs typeface="Lohit Hindi" pitchFamily="2"/>
                  </a:rPr>
                  <a:t>. data</a:t>
                </a:r>
                <a:endParaRPr lang="en-US" b="0" i="0" u="none" strike="noStrike" kern="1200" dirty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Droid Sans Fallback" pitchFamily="2"/>
                  <a:cs typeface="Lohit Hindi" pitchFamily="2"/>
                </a:endParaRPr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6683453" y="5482213"/>
                <a:ext cx="1554480" cy="274320"/>
              </a:xfrm>
              <a:custGeom>
                <a:avLst>
                  <a:gd name="f0" fmla="val 360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92D050"/>
              </a:solidFill>
              <a:ln w="9360">
                <a:solidFill>
                  <a:srgbClr val="003366"/>
                </a:solidFill>
                <a:prstDash val="solid"/>
                <a:miter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b="0" i="0" u="none" strike="noStrike" kern="1200" dirty="0" err="1" smtClean="0">
                    <a:ln>
                      <a:noFill/>
                    </a:ln>
                    <a:solidFill>
                      <a:srgbClr val="000000"/>
                    </a:solidFill>
                    <a:latin typeface="Arial" pitchFamily="18"/>
                    <a:ea typeface="Droid Sans Fallback" pitchFamily="2"/>
                    <a:cs typeface="Lohit Hindi" pitchFamily="2"/>
                  </a:rPr>
                  <a:t>Subdet</a:t>
                </a:r>
                <a:r>
                  <a:rPr lang="en-US" b="0" i="0" u="none" strike="noStrike" kern="1200" dirty="0" smtClean="0">
                    <a:ln>
                      <a:noFill/>
                    </a:ln>
                    <a:solidFill>
                      <a:srgbClr val="000000"/>
                    </a:solidFill>
                    <a:latin typeface="Arial" pitchFamily="18"/>
                    <a:ea typeface="Droid Sans Fallback" pitchFamily="2"/>
                    <a:cs typeface="Lohit Hindi" pitchFamily="2"/>
                  </a:rPr>
                  <a:t>. data</a:t>
                </a:r>
                <a:endParaRPr lang="en-US" b="0" i="0" u="none" strike="noStrike" kern="1200" dirty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Droid Sans Fallback" pitchFamily="2"/>
                  <a:cs typeface="Lohit Hindi" pitchFamily="2"/>
                </a:endParaRPr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5441732" y="4242927"/>
              <a:ext cx="324297" cy="44482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4000" b="0" i="0" u="none" strike="noStrike" kern="1200" dirty="0" smtClean="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.</a:t>
              </a:r>
            </a:p>
            <a:p>
              <a:pPr marL="0" marR="0" lvl="0" indent="0" rtl="0" hangingPunct="0">
                <a:lnSpc>
                  <a:spcPct val="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4000" dirty="0">
                  <a:latin typeface="Arial" pitchFamily="18"/>
                  <a:ea typeface="Droid Sans Fallback" pitchFamily="2"/>
                  <a:cs typeface="Lohit Hindi" pitchFamily="2"/>
                </a:rPr>
                <a:t>.</a:t>
              </a:r>
              <a:endParaRPr lang="en-US" sz="4000" b="0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  <a:p>
              <a:pPr marL="0" marR="0" lvl="0" indent="0" rtl="0" hangingPunct="0">
                <a:lnSpc>
                  <a:spcPct val="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4000" dirty="0">
                  <a:latin typeface="Arial" pitchFamily="18"/>
                  <a:ea typeface="Droid Sans Fallback" pitchFamily="2"/>
                  <a:cs typeface="Lohit Hindi" pitchFamily="2"/>
                </a:rPr>
                <a:t>.</a:t>
              </a:r>
              <a:endParaRPr lang="en-US" sz="4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900043" y="1822913"/>
              <a:ext cx="324297" cy="44482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4000" b="0" i="0" u="none" strike="noStrike" kern="1200" dirty="0" smtClean="0">
                  <a:ln>
                    <a:noFill/>
                  </a:ln>
                  <a:latin typeface="Arial" pitchFamily="18"/>
                  <a:ea typeface="Droid Sans Fallback" pitchFamily="2"/>
                  <a:cs typeface="Lohit Hindi" pitchFamily="2"/>
                </a:rPr>
                <a:t>.</a:t>
              </a:r>
            </a:p>
            <a:p>
              <a:pPr marL="0" marR="0" lvl="0" indent="0" rtl="0" hangingPunct="0">
                <a:lnSpc>
                  <a:spcPct val="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4000" dirty="0">
                  <a:latin typeface="Arial" pitchFamily="18"/>
                  <a:ea typeface="Droid Sans Fallback" pitchFamily="2"/>
                  <a:cs typeface="Lohit Hindi" pitchFamily="2"/>
                </a:rPr>
                <a:t>.</a:t>
              </a:r>
              <a:endParaRPr lang="en-US" sz="4000" b="0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  <a:p>
              <a:pPr marL="0" marR="0" lvl="0" indent="0" rtl="0" hangingPunct="0">
                <a:lnSpc>
                  <a:spcPct val="2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4000" dirty="0">
                  <a:latin typeface="Arial" pitchFamily="18"/>
                  <a:ea typeface="Droid Sans Fallback" pitchFamily="2"/>
                  <a:cs typeface="Lohit Hindi" pitchFamily="2"/>
                </a:rPr>
                <a:t>.</a:t>
              </a:r>
              <a:endParaRPr lang="en-US" sz="40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endParaRPr>
            </a:p>
          </p:txBody>
        </p:sp>
      </p:grp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22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3165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Implementation</a:t>
            </a:r>
            <a:endParaRPr lang="en-US" dirty="0"/>
          </a:p>
        </p:txBody>
      </p:sp>
      <p:sp>
        <p:nvSpPr>
          <p:cNvPr id="52" name="Freeform 51"/>
          <p:cNvSpPr/>
          <p:nvPr/>
        </p:nvSpPr>
        <p:spPr>
          <a:xfrm>
            <a:off x="4106820" y="1114020"/>
            <a:ext cx="4846320" cy="2286000"/>
          </a:xfrm>
          <a:custGeom>
            <a:avLst>
              <a:gd name="f0" fmla="val 89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Subdetector status</a:t>
            </a:r>
            <a:br>
              <a:rPr lang="en-US" sz="2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2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(conditions)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>
              <a:ln>
                <a:noFill/>
              </a:ln>
              <a:solidFill>
                <a:srgbClr val="000000"/>
              </a:solidFill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>
              <a:ln>
                <a:noFill/>
              </a:ln>
              <a:solidFill>
                <a:srgbClr val="000000"/>
              </a:solidFill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>
              <a:ln>
                <a:noFill/>
              </a:ln>
              <a:solidFill>
                <a:srgbClr val="000000"/>
              </a:solidFill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>
              <a:ln>
                <a:noFill/>
              </a:ln>
              <a:solidFill>
                <a:srgbClr val="000000"/>
              </a:solidFill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266340" y="913140"/>
            <a:ext cx="3474720" cy="2486880"/>
          </a:xfrm>
          <a:custGeom>
            <a:avLst>
              <a:gd name="f0" fmla="val 89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Subdetector</a:t>
            </a:r>
            <a:br>
              <a:rPr lang="en-US" sz="24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24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Hierarchy  (Tree)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>
              <a:ln>
                <a:noFill/>
              </a:ln>
              <a:solidFill>
                <a:srgbClr val="000000"/>
              </a:solidFill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>
              <a:ln>
                <a:noFill/>
              </a:ln>
              <a:solidFill>
                <a:srgbClr val="000000"/>
              </a:solidFill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>
              <a:ln>
                <a:noFill/>
              </a:ln>
              <a:solidFill>
                <a:srgbClr val="000000"/>
              </a:solidFill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>
              <a:ln>
                <a:noFill/>
              </a:ln>
              <a:solidFill>
                <a:srgbClr val="000000"/>
              </a:solidFill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>
              <a:ln>
                <a:noFill/>
              </a:ln>
              <a:solidFill>
                <a:srgbClr val="000000"/>
              </a:solidFill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54" name="Freeform 53"/>
          <p:cNvSpPr/>
          <p:nvPr/>
        </p:nvSpPr>
        <p:spPr>
          <a:xfrm>
            <a:off x="290460" y="3514500"/>
            <a:ext cx="8662680" cy="2811600"/>
          </a:xfrm>
          <a:custGeom>
            <a:avLst>
              <a:gd name="f0" fmla="val 75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1207739" y="1776780"/>
            <a:ext cx="1739520" cy="426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Detectors</a:t>
            </a:r>
          </a:p>
        </p:txBody>
      </p:sp>
      <p:sp>
        <p:nvSpPr>
          <p:cNvPr id="56" name="Freeform 55"/>
          <p:cNvSpPr/>
          <p:nvPr/>
        </p:nvSpPr>
        <p:spPr>
          <a:xfrm>
            <a:off x="866460" y="2457900"/>
            <a:ext cx="2437200" cy="47916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DetectorElement</a:t>
            </a:r>
          </a:p>
        </p:txBody>
      </p:sp>
      <p:cxnSp>
        <p:nvCxnSpPr>
          <p:cNvPr id="57" name="Straight Arrow Connector 56"/>
          <p:cNvCxnSpPr>
            <a:endCxn id="56" idx="0"/>
          </p:cNvCxnSpPr>
          <p:nvPr/>
        </p:nvCxnSpPr>
        <p:spPr>
          <a:xfrm>
            <a:off x="2077500" y="2203380"/>
            <a:ext cx="7560" cy="254520"/>
          </a:xfrm>
          <a:prstGeom prst="straightConnector1">
            <a:avLst/>
          </a:prstGeom>
          <a:noFill/>
          <a:ln w="25560">
            <a:solidFill>
              <a:srgbClr val="003366"/>
            </a:solidFill>
            <a:prstDash val="solid"/>
            <a:miter/>
            <a:tailEnd type="arrow"/>
          </a:ln>
        </p:spPr>
      </p:cxnSp>
      <p:cxnSp>
        <p:nvCxnSpPr>
          <p:cNvPr id="58" name="Straight Arrow Connector 57"/>
          <p:cNvCxnSpPr>
            <a:stCxn id="56" idx="1"/>
            <a:endCxn id="81" idx="3"/>
          </p:cNvCxnSpPr>
          <p:nvPr/>
        </p:nvCxnSpPr>
        <p:spPr>
          <a:xfrm flipV="1">
            <a:off x="3303660" y="2518920"/>
            <a:ext cx="1296360" cy="178560"/>
          </a:xfrm>
          <a:prstGeom prst="straightConnector1">
            <a:avLst/>
          </a:prstGeom>
          <a:noFill/>
          <a:ln w="25560">
            <a:solidFill>
              <a:srgbClr val="003366"/>
            </a:solidFill>
            <a:custDash>
              <a:ds d="98592" sp="98592"/>
            </a:custDash>
            <a:miter/>
          </a:ln>
        </p:spPr>
      </p:cxnSp>
      <p:cxnSp>
        <p:nvCxnSpPr>
          <p:cNvPr id="59" name="Straight Arrow Connector 58"/>
          <p:cNvCxnSpPr>
            <a:stCxn id="56" idx="1"/>
            <a:endCxn id="82" idx="3"/>
          </p:cNvCxnSpPr>
          <p:nvPr/>
        </p:nvCxnSpPr>
        <p:spPr>
          <a:xfrm>
            <a:off x="3303660" y="2697480"/>
            <a:ext cx="1296360" cy="305100"/>
          </a:xfrm>
          <a:prstGeom prst="straightConnector1">
            <a:avLst/>
          </a:prstGeom>
          <a:noFill/>
          <a:ln w="25560">
            <a:solidFill>
              <a:srgbClr val="003366"/>
            </a:solidFill>
            <a:custDash>
              <a:ds d="98592" sp="98592"/>
            </a:custDash>
            <a:miter/>
          </a:ln>
        </p:spPr>
      </p:cxnSp>
      <p:sp>
        <p:nvSpPr>
          <p:cNvPr id="60" name="Freeform 59"/>
          <p:cNvSpPr/>
          <p:nvPr/>
        </p:nvSpPr>
        <p:spPr>
          <a:xfrm>
            <a:off x="4220940" y="4627620"/>
            <a:ext cx="2377439" cy="61272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Envelope</a:t>
            </a:r>
            <a:b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[TGeoShape]</a:t>
            </a:r>
          </a:p>
        </p:txBody>
      </p:sp>
      <p:sp>
        <p:nvSpPr>
          <p:cNvPr id="61" name="Freeform 60"/>
          <p:cNvSpPr/>
          <p:nvPr/>
        </p:nvSpPr>
        <p:spPr>
          <a:xfrm>
            <a:off x="4217700" y="3763620"/>
            <a:ext cx="2377439" cy="6030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LogicalVolume</a:t>
            </a:r>
          </a:p>
        </p:txBody>
      </p:sp>
      <p:cxnSp>
        <p:nvCxnSpPr>
          <p:cNvPr id="62" name="Curved Connector 61"/>
          <p:cNvCxnSpPr>
            <a:stCxn id="78" idx="1"/>
          </p:cNvCxnSpPr>
          <p:nvPr/>
        </p:nvCxnSpPr>
        <p:spPr>
          <a:xfrm>
            <a:off x="3126900" y="4057020"/>
            <a:ext cx="1090800" cy="7920"/>
          </a:xfrm>
          <a:prstGeom prst="curvedConnector3">
            <a:avLst/>
          </a:prstGeom>
          <a:noFill/>
          <a:ln w="25560">
            <a:solidFill>
              <a:srgbClr val="003366"/>
            </a:solidFill>
            <a:prstDash val="solid"/>
            <a:miter/>
          </a:ln>
        </p:spPr>
      </p:cxnSp>
      <p:sp>
        <p:nvSpPr>
          <p:cNvPr id="63" name="Freeform 62"/>
          <p:cNvSpPr/>
          <p:nvPr/>
        </p:nvSpPr>
        <p:spPr>
          <a:xfrm>
            <a:off x="333300" y="2202300"/>
            <a:ext cx="486000" cy="214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0" tIns="0" rIns="0" bIns="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 0…n</a:t>
            </a:r>
          </a:p>
        </p:txBody>
      </p:sp>
      <p:sp>
        <p:nvSpPr>
          <p:cNvPr id="64" name="Freeform 63"/>
          <p:cNvSpPr/>
          <p:nvPr/>
        </p:nvSpPr>
        <p:spPr>
          <a:xfrm>
            <a:off x="4106820" y="3565620"/>
            <a:ext cx="937440" cy="21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0" tIns="0" rIns="0" bIns="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 volume: 1</a:t>
            </a:r>
          </a:p>
        </p:txBody>
      </p:sp>
      <p:sp>
        <p:nvSpPr>
          <p:cNvPr id="65" name="Freeform 64"/>
          <p:cNvSpPr/>
          <p:nvPr/>
        </p:nvSpPr>
        <p:spPr>
          <a:xfrm>
            <a:off x="5387340" y="3216059"/>
            <a:ext cx="1082160" cy="214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0" tIns="0" rIns="0" bIns="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visattr: 0…1</a:t>
            </a:r>
          </a:p>
        </p:txBody>
      </p:sp>
      <p:sp>
        <p:nvSpPr>
          <p:cNvPr id="66" name="Freeform 65"/>
          <p:cNvSpPr/>
          <p:nvPr/>
        </p:nvSpPr>
        <p:spPr>
          <a:xfrm>
            <a:off x="3703980" y="2901419"/>
            <a:ext cx="429120" cy="214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0" tIns="0" rIns="0" bIns="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0…1</a:t>
            </a:r>
          </a:p>
        </p:txBody>
      </p:sp>
      <p:cxnSp>
        <p:nvCxnSpPr>
          <p:cNvPr id="67" name="Curved Connector 66"/>
          <p:cNvCxnSpPr>
            <a:stCxn id="60" idx="0"/>
          </p:cNvCxnSpPr>
          <p:nvPr/>
        </p:nvCxnSpPr>
        <p:spPr>
          <a:xfrm flipH="1" flipV="1">
            <a:off x="5406420" y="4366620"/>
            <a:ext cx="3240" cy="261000"/>
          </a:xfrm>
          <a:prstGeom prst="curvedConnector3">
            <a:avLst/>
          </a:prstGeom>
          <a:noFill/>
          <a:ln w="25560">
            <a:solidFill>
              <a:srgbClr val="003366"/>
            </a:solidFill>
            <a:prstDash val="solid"/>
            <a:miter/>
          </a:ln>
        </p:spPr>
      </p:cxnSp>
      <p:sp>
        <p:nvSpPr>
          <p:cNvPr id="68" name="Freeform 67"/>
          <p:cNvSpPr/>
          <p:nvPr/>
        </p:nvSpPr>
        <p:spPr>
          <a:xfrm>
            <a:off x="7032900" y="3857220"/>
            <a:ext cx="1687680" cy="426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Material</a:t>
            </a:r>
          </a:p>
        </p:txBody>
      </p:sp>
      <p:cxnSp>
        <p:nvCxnSpPr>
          <p:cNvPr id="69" name="Straight Arrow Connector 68"/>
          <p:cNvCxnSpPr>
            <a:stCxn id="68" idx="3"/>
          </p:cNvCxnSpPr>
          <p:nvPr/>
        </p:nvCxnSpPr>
        <p:spPr>
          <a:xfrm flipH="1" flipV="1">
            <a:off x="6595140" y="4064940"/>
            <a:ext cx="437760" cy="5400"/>
          </a:xfrm>
          <a:prstGeom prst="straightConnector1">
            <a:avLst/>
          </a:prstGeom>
          <a:noFill/>
          <a:ln w="25560">
            <a:solidFill>
              <a:srgbClr val="003366"/>
            </a:solidFill>
            <a:prstDash val="solid"/>
            <a:miter/>
          </a:ln>
        </p:spPr>
      </p:cxnSp>
      <p:sp>
        <p:nvSpPr>
          <p:cNvPr id="70" name="Freeform 69"/>
          <p:cNvSpPr/>
          <p:nvPr/>
        </p:nvSpPr>
        <p:spPr>
          <a:xfrm>
            <a:off x="1071300" y="4788540"/>
            <a:ext cx="2041200" cy="426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[TGeoMatrix]</a:t>
            </a:r>
          </a:p>
        </p:txBody>
      </p:sp>
      <p:cxnSp>
        <p:nvCxnSpPr>
          <p:cNvPr id="71" name="Curved Connector 70"/>
          <p:cNvCxnSpPr>
            <a:stCxn id="70" idx="0"/>
            <a:endCxn id="78" idx="2"/>
          </p:cNvCxnSpPr>
          <p:nvPr/>
        </p:nvCxnSpPr>
        <p:spPr>
          <a:xfrm rot="5400000" flipH="1" flipV="1">
            <a:off x="1904070" y="4598370"/>
            <a:ext cx="378000" cy="2340"/>
          </a:xfrm>
          <a:prstGeom prst="curvedConnector3">
            <a:avLst/>
          </a:prstGeom>
          <a:noFill/>
          <a:ln w="25560">
            <a:solidFill>
              <a:srgbClr val="003366"/>
            </a:solidFill>
            <a:prstDash val="solid"/>
            <a:miter/>
          </a:ln>
        </p:spPr>
      </p:cxnSp>
      <p:sp>
        <p:nvSpPr>
          <p:cNvPr id="72" name="Freeform 71"/>
          <p:cNvSpPr/>
          <p:nvPr/>
        </p:nvSpPr>
        <p:spPr>
          <a:xfrm>
            <a:off x="1021259" y="4555980"/>
            <a:ext cx="1082520" cy="21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0" tIns="0" rIns="0" bIns="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transform: 1</a:t>
            </a:r>
          </a:p>
        </p:txBody>
      </p:sp>
      <p:sp>
        <p:nvSpPr>
          <p:cNvPr id="73" name="Freeform 72"/>
          <p:cNvSpPr/>
          <p:nvPr/>
        </p:nvSpPr>
        <p:spPr>
          <a:xfrm>
            <a:off x="2186580" y="3034259"/>
            <a:ext cx="961200" cy="21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0" tIns="0" rIns="0" bIns="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detector: 1</a:t>
            </a:r>
          </a:p>
        </p:txBody>
      </p:sp>
      <p:sp>
        <p:nvSpPr>
          <p:cNvPr id="74" name="Freeform 73"/>
          <p:cNvSpPr/>
          <p:nvPr/>
        </p:nvSpPr>
        <p:spPr>
          <a:xfrm>
            <a:off x="449220" y="5819220"/>
            <a:ext cx="1958760" cy="459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>
                <a:ln>
                  <a:noFill/>
                </a:ln>
                <a:solidFill>
                  <a:srgbClr val="003366"/>
                </a:solidFill>
                <a:latin typeface="Arial" pitchFamily="18"/>
                <a:ea typeface="Droid Sans Fallback" pitchFamily="2"/>
                <a:cs typeface="Lohit Hindi" pitchFamily="2"/>
              </a:rPr>
              <a:t>Geometry</a:t>
            </a:r>
          </a:p>
        </p:txBody>
      </p:sp>
      <p:cxnSp>
        <p:nvCxnSpPr>
          <p:cNvPr id="75" name="Elbow Connector 74"/>
          <p:cNvCxnSpPr>
            <a:stCxn id="56" idx="3"/>
            <a:endCxn id="56" idx="2"/>
          </p:cNvCxnSpPr>
          <p:nvPr/>
        </p:nvCxnSpPr>
        <p:spPr>
          <a:xfrm rot="10800000" flipH="1" flipV="1">
            <a:off x="866460" y="2697480"/>
            <a:ext cx="1218600" cy="239580"/>
          </a:xfrm>
          <a:prstGeom prst="bentConnector4">
            <a:avLst>
              <a:gd name="adj1" fmla="val -18759"/>
              <a:gd name="adj2" fmla="val 195417"/>
            </a:avLst>
          </a:prstGeom>
          <a:noFill/>
          <a:ln w="25560">
            <a:solidFill>
              <a:srgbClr val="003366"/>
            </a:solidFill>
            <a:prstDash val="solid"/>
            <a:miter/>
            <a:tailEnd type="arrow"/>
          </a:ln>
        </p:spPr>
      </p:cxnSp>
      <p:sp>
        <p:nvSpPr>
          <p:cNvPr id="76" name="Freeform 75"/>
          <p:cNvSpPr/>
          <p:nvPr/>
        </p:nvSpPr>
        <p:spPr>
          <a:xfrm>
            <a:off x="619860" y="2953980"/>
            <a:ext cx="1106640" cy="214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0" tIns="0" rIns="0" bIns="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children 1..n</a:t>
            </a:r>
          </a:p>
        </p:txBody>
      </p:sp>
      <p:cxnSp>
        <p:nvCxnSpPr>
          <p:cNvPr id="77" name="Straight Arrow Connector 76"/>
          <p:cNvCxnSpPr>
            <a:stCxn id="82" idx="2"/>
            <a:endCxn id="61" idx="0"/>
          </p:cNvCxnSpPr>
          <p:nvPr/>
        </p:nvCxnSpPr>
        <p:spPr>
          <a:xfrm flipH="1">
            <a:off x="5406420" y="3216060"/>
            <a:ext cx="13860" cy="547560"/>
          </a:xfrm>
          <a:prstGeom prst="straightConnector1">
            <a:avLst/>
          </a:prstGeom>
          <a:noFill/>
          <a:ln w="25560">
            <a:solidFill>
              <a:srgbClr val="003366"/>
            </a:solidFill>
            <a:prstDash val="solid"/>
            <a:miter/>
          </a:ln>
        </p:spPr>
      </p:cxnSp>
      <p:sp>
        <p:nvSpPr>
          <p:cNvPr id="78" name="Freeform 77"/>
          <p:cNvSpPr/>
          <p:nvPr/>
        </p:nvSpPr>
        <p:spPr>
          <a:xfrm>
            <a:off x="1061580" y="3703500"/>
            <a:ext cx="2065320" cy="7070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PlacedVolume</a:t>
            </a:r>
            <a:r>
              <a:rPr lang="en-US" sz="20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/>
            </a:r>
            <a:br>
              <a:rPr lang="en-US" sz="20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20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[</a:t>
            </a:r>
            <a:r>
              <a:rPr lang="en-US" sz="2000" b="0" i="0" u="none" strike="noStrike" kern="120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TGeoNode</a:t>
            </a:r>
            <a:r>
              <a:rPr lang="en-US" sz="2000" b="0" i="0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]</a:t>
            </a:r>
          </a:p>
        </p:txBody>
      </p:sp>
      <p:cxnSp>
        <p:nvCxnSpPr>
          <p:cNvPr id="79" name="Straight Arrow Connector 78"/>
          <p:cNvCxnSpPr>
            <a:stCxn id="56" idx="2"/>
            <a:endCxn id="78" idx="0"/>
          </p:cNvCxnSpPr>
          <p:nvPr/>
        </p:nvCxnSpPr>
        <p:spPr>
          <a:xfrm>
            <a:off x="2085060" y="2937060"/>
            <a:ext cx="9180" cy="766440"/>
          </a:xfrm>
          <a:prstGeom prst="straightConnector1">
            <a:avLst/>
          </a:prstGeom>
          <a:noFill/>
          <a:ln w="25560">
            <a:solidFill>
              <a:srgbClr val="003366"/>
            </a:solidFill>
            <a:prstDash val="solid"/>
            <a:miter/>
            <a:tailEnd type="arrow"/>
          </a:ln>
        </p:spPr>
      </p:cxnSp>
      <p:sp>
        <p:nvSpPr>
          <p:cNvPr id="80" name="Freeform 79"/>
          <p:cNvSpPr/>
          <p:nvPr/>
        </p:nvSpPr>
        <p:spPr>
          <a:xfrm>
            <a:off x="2037900" y="3236219"/>
            <a:ext cx="1579680" cy="214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0" tIns="0" rIns="0" bIns="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placements: 0…1</a:t>
            </a:r>
          </a:p>
        </p:txBody>
      </p:sp>
      <p:sp>
        <p:nvSpPr>
          <p:cNvPr id="81" name="Freeform 80"/>
          <p:cNvSpPr/>
          <p:nvPr/>
        </p:nvSpPr>
        <p:spPr>
          <a:xfrm>
            <a:off x="4600020" y="2305620"/>
            <a:ext cx="1640519" cy="426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Readout</a:t>
            </a:r>
          </a:p>
        </p:txBody>
      </p:sp>
      <p:sp>
        <p:nvSpPr>
          <p:cNvPr id="82" name="Freeform 81"/>
          <p:cNvSpPr/>
          <p:nvPr/>
        </p:nvSpPr>
        <p:spPr>
          <a:xfrm>
            <a:off x="4600020" y="2789100"/>
            <a:ext cx="1640519" cy="42696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Visualization</a:t>
            </a:r>
          </a:p>
        </p:txBody>
      </p:sp>
      <p:sp>
        <p:nvSpPr>
          <p:cNvPr id="83" name="Freeform 82"/>
          <p:cNvSpPr/>
          <p:nvPr/>
        </p:nvSpPr>
        <p:spPr>
          <a:xfrm>
            <a:off x="4600020" y="1341900"/>
            <a:ext cx="1640519" cy="426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Alignment</a:t>
            </a:r>
          </a:p>
        </p:txBody>
      </p:sp>
      <p:sp>
        <p:nvSpPr>
          <p:cNvPr id="84" name="Freeform 83"/>
          <p:cNvSpPr/>
          <p:nvPr/>
        </p:nvSpPr>
        <p:spPr>
          <a:xfrm>
            <a:off x="4600020" y="1823580"/>
            <a:ext cx="1640519" cy="426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Conditions</a:t>
            </a:r>
          </a:p>
        </p:txBody>
      </p:sp>
      <p:cxnSp>
        <p:nvCxnSpPr>
          <p:cNvPr id="85" name="Straight Arrow Connector 84"/>
          <p:cNvCxnSpPr>
            <a:stCxn id="56" idx="1"/>
            <a:endCxn id="84" idx="3"/>
          </p:cNvCxnSpPr>
          <p:nvPr/>
        </p:nvCxnSpPr>
        <p:spPr>
          <a:xfrm flipV="1">
            <a:off x="3303660" y="2036880"/>
            <a:ext cx="1296360" cy="660600"/>
          </a:xfrm>
          <a:prstGeom prst="straightConnector1">
            <a:avLst/>
          </a:prstGeom>
          <a:noFill/>
          <a:ln w="25560">
            <a:solidFill>
              <a:srgbClr val="003366"/>
            </a:solidFill>
            <a:custDash>
              <a:ds d="98592" sp="98592"/>
            </a:custDash>
            <a:miter/>
          </a:ln>
        </p:spPr>
      </p:cxnSp>
      <p:cxnSp>
        <p:nvCxnSpPr>
          <p:cNvPr id="86" name="Straight Arrow Connector 85"/>
          <p:cNvCxnSpPr>
            <a:stCxn id="56" idx="1"/>
            <a:endCxn id="83" idx="3"/>
          </p:cNvCxnSpPr>
          <p:nvPr/>
        </p:nvCxnSpPr>
        <p:spPr>
          <a:xfrm flipV="1">
            <a:off x="3303660" y="1555200"/>
            <a:ext cx="1296360" cy="1142280"/>
          </a:xfrm>
          <a:prstGeom prst="straightConnector1">
            <a:avLst/>
          </a:prstGeom>
          <a:noFill/>
          <a:ln w="25560">
            <a:solidFill>
              <a:srgbClr val="003366"/>
            </a:solidFill>
            <a:custDash>
              <a:ds d="98592" sp="98592"/>
            </a:custDash>
            <a:miter/>
          </a:ln>
        </p:spPr>
      </p:cxnSp>
      <p:sp>
        <p:nvSpPr>
          <p:cNvPr id="87" name="Freeform 86"/>
          <p:cNvSpPr/>
          <p:nvPr/>
        </p:nvSpPr>
        <p:spPr>
          <a:xfrm>
            <a:off x="2825940" y="5808060"/>
            <a:ext cx="1687680" cy="426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[TGeoBox]</a:t>
            </a:r>
          </a:p>
        </p:txBody>
      </p:sp>
      <p:sp>
        <p:nvSpPr>
          <p:cNvPr id="88" name="Freeform 87"/>
          <p:cNvSpPr/>
          <p:nvPr/>
        </p:nvSpPr>
        <p:spPr>
          <a:xfrm>
            <a:off x="4562615" y="5808060"/>
            <a:ext cx="1687680" cy="426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[TGeoCone]</a:t>
            </a:r>
          </a:p>
        </p:txBody>
      </p:sp>
      <p:sp>
        <p:nvSpPr>
          <p:cNvPr id="89" name="Freeform 88"/>
          <p:cNvSpPr/>
          <p:nvPr/>
        </p:nvSpPr>
        <p:spPr>
          <a:xfrm>
            <a:off x="7010580" y="5808060"/>
            <a:ext cx="1687680" cy="426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[TGeoTube]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387060" y="5813460"/>
            <a:ext cx="634680" cy="4867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….</a:t>
            </a:r>
          </a:p>
        </p:txBody>
      </p:sp>
      <p:sp>
        <p:nvSpPr>
          <p:cNvPr id="91" name="Freeform 90"/>
          <p:cNvSpPr/>
          <p:nvPr/>
        </p:nvSpPr>
        <p:spPr>
          <a:xfrm>
            <a:off x="502139" y="5270580"/>
            <a:ext cx="1958760" cy="64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>
                <a:ln>
                  <a:noFill/>
                </a:ln>
                <a:solidFill>
                  <a:srgbClr val="003366"/>
                </a:solidFill>
                <a:latin typeface="Arial" pitchFamily="18"/>
                <a:ea typeface="Droid Sans Fallback" pitchFamily="2"/>
                <a:cs typeface="Lohit Hindi" pitchFamily="2"/>
              </a:rPr>
              <a:t>GDML </a:t>
            </a:r>
            <a:br>
              <a:rPr lang="en-US" sz="1600" b="0" i="0" u="none" strike="noStrike" kern="1200">
                <a:ln>
                  <a:noFill/>
                </a:ln>
                <a:solidFill>
                  <a:srgbClr val="003366"/>
                </a:solidFill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1600" b="0" i="0" u="none" strike="noStrike" kern="1200">
                <a:ln>
                  <a:noFill/>
                </a:ln>
                <a:solidFill>
                  <a:srgbClr val="003366"/>
                </a:solidFill>
                <a:latin typeface="Arial" pitchFamily="18"/>
                <a:ea typeface="Droid Sans Fallback" pitchFamily="2"/>
                <a:cs typeface="Lohit Hindi" pitchFamily="2"/>
              </a:rPr>
              <a:t>content</a:t>
            </a:r>
          </a:p>
        </p:txBody>
      </p:sp>
      <p:sp>
        <p:nvSpPr>
          <p:cNvPr id="92" name="Freeform 91"/>
          <p:cNvSpPr/>
          <p:nvPr/>
        </p:nvSpPr>
        <p:spPr>
          <a:xfrm>
            <a:off x="6750659" y="2308859"/>
            <a:ext cx="1640519" cy="426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CC99"/>
          </a:solidFill>
          <a:ln w="9360">
            <a:solidFill>
              <a:srgbClr val="003366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roid Sans Fallback" pitchFamily="2"/>
                <a:cs typeface="Lohit Hindi" pitchFamily="2"/>
              </a:rPr>
              <a:t>Segmentation</a:t>
            </a:r>
          </a:p>
        </p:txBody>
      </p:sp>
      <p:cxnSp>
        <p:nvCxnSpPr>
          <p:cNvPr id="93" name="Curved Connector 92"/>
          <p:cNvCxnSpPr>
            <a:stCxn id="81" idx="1"/>
            <a:endCxn id="92" idx="3"/>
          </p:cNvCxnSpPr>
          <p:nvPr/>
        </p:nvCxnSpPr>
        <p:spPr>
          <a:xfrm>
            <a:off x="6240539" y="2518920"/>
            <a:ext cx="510120" cy="3239"/>
          </a:xfrm>
          <a:prstGeom prst="curvedConnector3">
            <a:avLst/>
          </a:prstGeom>
          <a:noFill/>
          <a:ln w="25560">
            <a:solidFill>
              <a:srgbClr val="003366"/>
            </a:solidFill>
            <a:prstDash val="solid"/>
            <a:miter/>
          </a:ln>
        </p:spPr>
      </p:cxnSp>
      <p:cxnSp>
        <p:nvCxnSpPr>
          <p:cNvPr id="94" name="Elbow Connector 93"/>
          <p:cNvCxnSpPr>
            <a:stCxn id="87" idx="0"/>
            <a:endCxn id="60" idx="2"/>
          </p:cNvCxnSpPr>
          <p:nvPr/>
        </p:nvCxnSpPr>
        <p:spPr>
          <a:xfrm rot="5400000" flipH="1" flipV="1">
            <a:off x="4255860" y="4654260"/>
            <a:ext cx="567720" cy="1739880"/>
          </a:xfrm>
          <a:prstGeom prst="bentConnector3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95" name="Elbow Connector 94"/>
          <p:cNvCxnSpPr>
            <a:stCxn id="88" idx="0"/>
            <a:endCxn id="60" idx="2"/>
          </p:cNvCxnSpPr>
          <p:nvPr/>
        </p:nvCxnSpPr>
        <p:spPr>
          <a:xfrm flipV="1">
            <a:off x="5406455" y="5240340"/>
            <a:ext cx="3205" cy="567720"/>
          </a:xfrm>
          <a:prstGeom prst="straightConnector1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96" name="Elbow Connector 95"/>
          <p:cNvCxnSpPr>
            <a:stCxn id="89" idx="0"/>
            <a:endCxn id="60" idx="2"/>
          </p:cNvCxnSpPr>
          <p:nvPr/>
        </p:nvCxnSpPr>
        <p:spPr>
          <a:xfrm rot="16200000" flipV="1">
            <a:off x="6348180" y="4301820"/>
            <a:ext cx="567720" cy="2444760"/>
          </a:xfrm>
          <a:prstGeom prst="bentConnector3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</p:cxnSp>
      <p:sp>
        <p:nvSpPr>
          <p:cNvPr id="97" name="TextBox 96"/>
          <p:cNvSpPr txBox="1"/>
          <p:nvPr/>
        </p:nvSpPr>
        <p:spPr>
          <a:xfrm>
            <a:off x="8016756" y="818698"/>
            <a:ext cx="995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M. Frank</a:t>
            </a:r>
            <a:endParaRPr lang="fr-FR" sz="1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23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3541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" y="152400"/>
            <a:ext cx="8481060" cy="616857"/>
          </a:xfrm>
        </p:spPr>
        <p:txBody>
          <a:bodyPr/>
          <a:lstStyle/>
          <a:p>
            <a:r>
              <a:rPr lang="en-US" dirty="0" err="1" smtClean="0"/>
              <a:t>LayeredCalorimeterStruct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7253056" y="589035"/>
            <a:ext cx="1736569" cy="1648136"/>
            <a:chOff x="9439275" y="1533525"/>
            <a:chExt cx="2114550" cy="1478231"/>
          </a:xfrm>
        </p:grpSpPr>
        <p:sp>
          <p:nvSpPr>
            <p:cNvPr id="7" name="Rectangle 6"/>
            <p:cNvSpPr/>
            <p:nvPr/>
          </p:nvSpPr>
          <p:spPr>
            <a:xfrm>
              <a:off x="9439275" y="1533525"/>
              <a:ext cx="2114550" cy="33337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>
                  <a:solidFill>
                    <a:srgbClr val="00B050"/>
                  </a:solidFill>
                  <a:latin typeface="Consolas" pitchFamily="49" charset="0"/>
                  <a:cs typeface="Consolas" pitchFamily="49" charset="0"/>
                </a:rPr>
                <a:t>LayeredCalorimeterStruct</a:t>
              </a:r>
              <a:r>
                <a:rPr lang="en-US" sz="1400" dirty="0">
                  <a:solidFill>
                    <a:srgbClr val="7030A0"/>
                  </a:solidFill>
                </a:rPr>
                <a:t> 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9439275" y="1847849"/>
              <a:ext cx="2114550" cy="1163907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+"/>
              </a:pPr>
              <a:r>
                <a:rPr lang="en-US" sz="1400" dirty="0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extent</a:t>
              </a:r>
            </a:p>
            <a:p>
              <a:pPr marL="171450" indent="-171450">
                <a:buFontTx/>
                <a:buChar char="+"/>
              </a:pPr>
              <a:r>
                <a:rPr lang="en-US" sz="1400" dirty="0" err="1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outer_symmetry</a:t>
              </a:r>
              <a:endParaRPr lang="en-US" sz="14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  <a:p>
              <a:pPr marL="171450" indent="-171450">
                <a:buFontTx/>
                <a:buChar char="+"/>
              </a:pPr>
              <a:r>
                <a:rPr lang="en-US" sz="1400" dirty="0" err="1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inner_symmetry</a:t>
              </a:r>
              <a:endParaRPr lang="en-US" sz="14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  <a:p>
              <a:pPr marL="171450" indent="-171450">
                <a:buFontTx/>
                <a:buChar char="+"/>
              </a:pPr>
              <a:r>
                <a:rPr lang="en-US" sz="1400" dirty="0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outer_phi0</a:t>
              </a:r>
            </a:p>
            <a:p>
              <a:pPr marL="171450" indent="-171450">
                <a:buFontTx/>
                <a:buChar char="+"/>
              </a:pPr>
              <a:r>
                <a:rPr lang="en-US" sz="1400" dirty="0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layers</a:t>
              </a:r>
            </a:p>
            <a:p>
              <a:pPr marL="171450" indent="-171450">
                <a:buFontTx/>
                <a:buChar char="+"/>
              </a:pPr>
              <a:endParaRPr lang="en-US" sz="11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102136" y="2508721"/>
            <a:ext cx="2041864" cy="1743682"/>
            <a:chOff x="9483486" y="2190472"/>
            <a:chExt cx="2114551" cy="1487109"/>
          </a:xfrm>
        </p:grpSpPr>
        <p:sp>
          <p:nvSpPr>
            <p:cNvPr id="11" name="Rectangle 10"/>
            <p:cNvSpPr/>
            <p:nvPr/>
          </p:nvSpPr>
          <p:spPr>
            <a:xfrm>
              <a:off x="9483487" y="2190472"/>
              <a:ext cx="2114550" cy="370103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>
                  <a:solidFill>
                    <a:srgbClr val="00B050"/>
                  </a:solidFill>
                  <a:latin typeface="Consolas" pitchFamily="49" charset="0"/>
                  <a:cs typeface="Consolas" pitchFamily="49" charset="0"/>
                </a:rPr>
                <a:t>LayeredCalorimeterStruct</a:t>
              </a:r>
              <a:r>
                <a:rPr lang="en-US" sz="1400" dirty="0" smtClean="0">
                  <a:solidFill>
                    <a:srgbClr val="00B050"/>
                  </a:solidFill>
                </a:rPr>
                <a:t>::</a:t>
              </a:r>
              <a:r>
                <a:rPr lang="en-US" sz="1400" b="1" dirty="0" smtClean="0">
                  <a:solidFill>
                    <a:srgbClr val="00B050"/>
                  </a:solidFill>
                  <a:latin typeface="Consolas" pitchFamily="49" charset="0"/>
                  <a:cs typeface="Consolas" pitchFamily="49" charset="0"/>
                </a:rPr>
                <a:t>Layer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483486" y="2546205"/>
              <a:ext cx="2114550" cy="1131376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>
                <a:buFontTx/>
                <a:buChar char="+"/>
              </a:pPr>
              <a:r>
                <a:rPr lang="en-US" sz="1400" dirty="0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distance</a:t>
              </a:r>
            </a:p>
            <a:p>
              <a:pPr marL="171450" indent="-171450">
                <a:buFontTx/>
                <a:buChar char="+"/>
              </a:pPr>
              <a:r>
                <a:rPr lang="en-US" sz="1400" dirty="0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cellSize0</a:t>
              </a:r>
            </a:p>
            <a:p>
              <a:pPr marL="171450" indent="-171450">
                <a:buFontTx/>
                <a:buChar char="+"/>
              </a:pPr>
              <a:r>
                <a:rPr lang="en-US" sz="1400" dirty="0" err="1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inner_thickness</a:t>
              </a:r>
              <a:endParaRPr lang="en-US" sz="14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  <a:p>
              <a:pPr marL="171450" indent="-171450">
                <a:buFontTx/>
                <a:buChar char="+"/>
              </a:pPr>
              <a:r>
                <a:rPr lang="en-US" sz="1400" dirty="0" err="1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inner_nIntLengths</a:t>
              </a:r>
              <a:endParaRPr lang="en-US" sz="14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  <a:p>
              <a:pPr marL="171450" indent="-171450">
                <a:buFontTx/>
                <a:buChar char="+"/>
              </a:pPr>
              <a:r>
                <a:rPr lang="en-US" sz="1400" dirty="0" err="1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outer_nRadLengths</a:t>
              </a:r>
              <a:endParaRPr lang="en-US" sz="14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  <a:p>
              <a:pPr marL="171450" indent="-171450">
                <a:buFontTx/>
                <a:buChar char="+"/>
              </a:pPr>
              <a:r>
                <a:rPr lang="en-US" sz="1400" dirty="0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…</a:t>
              </a:r>
            </a:p>
            <a:p>
              <a:pPr marL="171450" indent="-171450">
                <a:buFontTx/>
                <a:buChar char="+"/>
              </a:pPr>
              <a:endParaRPr lang="en-US" sz="14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522891" y="1860341"/>
            <a:ext cx="1132837" cy="358140"/>
            <a:chOff x="3433133" y="1638300"/>
            <a:chExt cx="834067" cy="358140"/>
          </a:xfrm>
        </p:grpSpPr>
        <p:sp>
          <p:nvSpPr>
            <p:cNvPr id="18" name="Rectangle 17"/>
            <p:cNvSpPr/>
            <p:nvPr/>
          </p:nvSpPr>
          <p:spPr>
            <a:xfrm>
              <a:off x="3433133" y="1638300"/>
              <a:ext cx="742627" cy="2743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+"/>
              </a:pPr>
              <a:endParaRPr lang="en-US" sz="11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478853" y="1684020"/>
              <a:ext cx="742627" cy="2743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+"/>
              </a:pPr>
              <a:endParaRPr lang="en-US" sz="11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24573" y="1722120"/>
              <a:ext cx="742627" cy="2743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layers</a:t>
              </a:r>
              <a:endParaRPr lang="en-US" sz="11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</p:txBody>
        </p:sp>
      </p:grpSp>
      <p:sp>
        <p:nvSpPr>
          <p:cNvPr id="19" name="Content Placeholder 4"/>
          <p:cNvSpPr txBox="1">
            <a:spLocks/>
          </p:cNvSpPr>
          <p:nvPr/>
        </p:nvSpPr>
        <p:spPr>
          <a:xfrm>
            <a:off x="68580" y="807720"/>
            <a:ext cx="7307580" cy="533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err="1" smtClean="0"/>
              <a:t>e.g</a:t>
            </a:r>
            <a:r>
              <a:rPr lang="en-US" sz="2000" dirty="0"/>
              <a:t>: attach a </a:t>
            </a:r>
            <a:r>
              <a:rPr lang="en-US" sz="2000" b="1" dirty="0" err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LayeredCalorimeterStruct</a:t>
            </a:r>
            <a:r>
              <a:rPr lang="en-US" sz="2000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/>
              <a:t>to the </a:t>
            </a:r>
            <a:r>
              <a:rPr lang="en-US" sz="2000" b="1" dirty="0" err="1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DetElement</a:t>
            </a:r>
            <a:r>
              <a:rPr lang="en-US" sz="2000" b="1" dirty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/>
              <a:t>for </a:t>
            </a:r>
            <a:r>
              <a:rPr lang="en-US" sz="2000" dirty="0" err="1" smtClean="0"/>
              <a:t>HCalBarrel</a:t>
            </a:r>
            <a:endParaRPr lang="en-US" sz="2000" dirty="0" smtClean="0"/>
          </a:p>
          <a:p>
            <a:r>
              <a:rPr lang="en-US" sz="2000" dirty="0" smtClean="0"/>
              <a:t>Developed with needs of </a:t>
            </a:r>
            <a:r>
              <a:rPr lang="en-US" sz="2400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Pandora</a:t>
            </a:r>
            <a:r>
              <a:rPr lang="en-US" sz="2000" dirty="0" smtClean="0"/>
              <a:t> in mind</a:t>
            </a:r>
          </a:p>
          <a:p>
            <a:r>
              <a:rPr lang="en-US" sz="2000" dirty="0" smtClean="0"/>
              <a:t>Fill all the dimension, symmetry and other info (almost definitely known to the driver)</a:t>
            </a:r>
          </a:p>
          <a:p>
            <a:r>
              <a:rPr lang="en-US" sz="2000" dirty="0" smtClean="0"/>
              <a:t>Fill a vector of substructures with info on the layers</a:t>
            </a:r>
          </a:p>
          <a:p>
            <a:pPr lvl="1"/>
            <a:r>
              <a:rPr lang="en-US" sz="1700" dirty="0" smtClean="0"/>
              <a:t>Sum/average material properties from each slice: </a:t>
            </a:r>
          </a:p>
          <a:p>
            <a:pPr marL="274320" lvl="1" indent="0">
              <a:buNone/>
            </a:pPr>
            <a:endParaRPr lang="en-US" sz="1700" dirty="0"/>
          </a:p>
          <a:p>
            <a:pPr marL="0" lvl="1" indent="0">
              <a:buNone/>
              <a:tabLst>
                <a:tab pos="182563" algn="l"/>
              </a:tabLst>
            </a:pPr>
            <a:r>
              <a:rPr lang="en-US" sz="1500" b="1" dirty="0" err="1" smtClean="0">
                <a:solidFill>
                  <a:schemeClr val="accent5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nRadLengths</a:t>
            </a:r>
            <a:r>
              <a:rPr lang="en-US" sz="15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5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+=</a:t>
            </a:r>
            <a:r>
              <a:rPr lang="en-US" sz="15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500" b="1" dirty="0" err="1">
                <a:solidFill>
                  <a:schemeClr val="accent5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slice_thickness</a:t>
            </a:r>
            <a:r>
              <a:rPr lang="en-US" sz="15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/(</a:t>
            </a:r>
            <a:r>
              <a:rPr lang="en-US" sz="1500" b="1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2*</a:t>
            </a:r>
            <a:r>
              <a:rPr lang="en-US" sz="1500" b="1" dirty="0" err="1" smtClean="0">
                <a:solidFill>
                  <a:schemeClr val="accent5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slice_material</a:t>
            </a:r>
            <a:r>
              <a:rPr lang="en-US" sz="1500" b="1" dirty="0" err="1" smtClean="0">
                <a:latin typeface="Consolas" pitchFamily="49" charset="0"/>
                <a:cs typeface="Consolas" pitchFamily="49" charset="0"/>
              </a:rPr>
              <a:t>.</a:t>
            </a:r>
            <a:r>
              <a:rPr lang="en-US" sz="1500" b="1" dirty="0" err="1" smtClean="0">
                <a:latin typeface="Consolas" pitchFamily="49" charset="0"/>
                <a:ea typeface="Droid Sans Fallback" pitchFamily="2"/>
                <a:cs typeface="Consolas" pitchFamily="49" charset="0"/>
              </a:rPr>
              <a:t>radLength</a:t>
            </a:r>
            <a:r>
              <a:rPr lang="en-US" sz="150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());</a:t>
            </a:r>
          </a:p>
          <a:p>
            <a:pPr marL="0" indent="0">
              <a:buNone/>
              <a:tabLst>
                <a:tab pos="182563" algn="l"/>
              </a:tabLst>
            </a:pPr>
            <a:r>
              <a:rPr lang="en-US" sz="1500" b="1" dirty="0" err="1" smtClean="0">
                <a:solidFill>
                  <a:schemeClr val="accent5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nIntLengths</a:t>
            </a:r>
            <a:r>
              <a:rPr lang="en-US" sz="15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500" dirty="0">
                <a:latin typeface="Consolas" pitchFamily="49" charset="0"/>
                <a:cs typeface="Consolas" pitchFamily="49" charset="0"/>
              </a:rPr>
              <a:t>+= </a:t>
            </a:r>
            <a:r>
              <a:rPr lang="en-US" sz="1500" b="1" dirty="0" err="1" smtClean="0">
                <a:solidFill>
                  <a:schemeClr val="accent5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slic_thickness</a:t>
            </a:r>
            <a:r>
              <a:rPr lang="en-US" sz="1500" dirty="0">
                <a:latin typeface="Consolas" pitchFamily="49" charset="0"/>
                <a:cs typeface="Consolas" pitchFamily="49" charset="0"/>
              </a:rPr>
              <a:t>/(</a:t>
            </a:r>
            <a:r>
              <a:rPr lang="en-US" sz="1500" b="1" dirty="0" smtClean="0">
                <a:latin typeface="Consolas" pitchFamily="49" charset="0"/>
                <a:cs typeface="Consolas" pitchFamily="49" charset="0"/>
              </a:rPr>
              <a:t>2*</a:t>
            </a:r>
            <a:r>
              <a:rPr lang="en-US" sz="1500" b="1" dirty="0" err="1" smtClean="0">
                <a:solidFill>
                  <a:schemeClr val="accent5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slice_material</a:t>
            </a:r>
            <a:r>
              <a:rPr lang="en-US" sz="1500" b="1" dirty="0" err="1" smtClean="0">
                <a:latin typeface="Consolas" pitchFamily="49" charset="0"/>
                <a:cs typeface="Consolas" pitchFamily="49" charset="0"/>
              </a:rPr>
              <a:t>.</a:t>
            </a:r>
            <a:r>
              <a:rPr lang="en-US" sz="1500" b="1" dirty="0" err="1">
                <a:solidFill>
                  <a:schemeClr val="tx2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intLength</a:t>
            </a:r>
            <a:r>
              <a:rPr lang="en-US" sz="1500" dirty="0">
                <a:latin typeface="Consolas" pitchFamily="49" charset="0"/>
                <a:cs typeface="Consolas" pitchFamily="49" charset="0"/>
              </a:rPr>
              <a:t>());</a:t>
            </a:r>
          </a:p>
          <a:p>
            <a:pPr marL="0" indent="0">
              <a:buNone/>
              <a:tabLst>
                <a:tab pos="182563" algn="l"/>
              </a:tabLst>
            </a:pPr>
            <a:r>
              <a:rPr lang="en-US" sz="1500" b="1" dirty="0" err="1" smtClean="0">
                <a:solidFill>
                  <a:schemeClr val="accent5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thickness_sum</a:t>
            </a:r>
            <a:r>
              <a:rPr lang="en-US" sz="15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500" dirty="0">
                <a:latin typeface="Consolas" pitchFamily="49" charset="0"/>
                <a:cs typeface="Consolas" pitchFamily="49" charset="0"/>
              </a:rPr>
              <a:t>+= </a:t>
            </a:r>
            <a:r>
              <a:rPr lang="en-US" sz="1500" b="1" dirty="0" err="1">
                <a:solidFill>
                  <a:schemeClr val="accent5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slice_thickness</a:t>
            </a:r>
            <a:r>
              <a:rPr lang="en-US" sz="1500" b="1" dirty="0">
                <a:latin typeface="Consolas" pitchFamily="49" charset="0"/>
                <a:cs typeface="Consolas" pitchFamily="49" charset="0"/>
              </a:rPr>
              <a:t>/2</a:t>
            </a:r>
            <a:r>
              <a:rPr lang="en-US" sz="1500" dirty="0">
                <a:latin typeface="Consolas" pitchFamily="49" charset="0"/>
                <a:cs typeface="Consolas" pitchFamily="49" charset="0"/>
              </a:rPr>
              <a:t>;</a:t>
            </a:r>
            <a:endParaRPr lang="en-US" sz="1500" dirty="0" smtClean="0">
              <a:latin typeface="Consolas" pitchFamily="49" charset="0"/>
              <a:cs typeface="Consolas" pitchFamily="49" charset="0"/>
            </a:endParaRPr>
          </a:p>
          <a:p>
            <a:endParaRPr lang="en-US" sz="2000" dirty="0" smtClean="0"/>
          </a:p>
          <a:p>
            <a:r>
              <a:rPr lang="en-US" sz="2000" dirty="0" smtClean="0"/>
              <a:t>After you are done, add the extension to the detector:</a:t>
            </a:r>
          </a:p>
          <a:p>
            <a:pPr marL="346075" lvl="1" indent="-71438"/>
            <a:endParaRPr lang="en-US" sz="1600" dirty="0" smtClean="0">
              <a:solidFill>
                <a:schemeClr val="accent5"/>
              </a:solidFill>
              <a:latin typeface="Consolas" pitchFamily="49" charset="0"/>
              <a:ea typeface="Droid Sans Fallback" pitchFamily="2"/>
              <a:cs typeface="Consolas" pitchFamily="49" charset="0"/>
            </a:endParaRPr>
          </a:p>
          <a:p>
            <a:pPr marL="0" lvl="1" indent="0">
              <a:buNone/>
            </a:pPr>
            <a:r>
              <a:rPr lang="en-US" sz="1600" b="1" dirty="0" err="1" smtClean="0">
                <a:solidFill>
                  <a:schemeClr val="accent5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sdet</a:t>
            </a:r>
            <a:r>
              <a:rPr lang="en-US" sz="1600" b="1" dirty="0" err="1" smtClean="0">
                <a:latin typeface="Consolas" pitchFamily="49" charset="0"/>
                <a:ea typeface="Droid Sans Fallback" pitchFamily="2"/>
                <a:cs typeface="Consolas" pitchFamily="49" charset="0"/>
              </a:rPr>
              <a:t>.addExtension</a:t>
            </a:r>
            <a:r>
              <a:rPr lang="en-US" sz="1600" b="1" dirty="0" smtClean="0">
                <a:latin typeface="Consolas" pitchFamily="49" charset="0"/>
                <a:ea typeface="Droid Sans Fallback" pitchFamily="2"/>
                <a:cs typeface="Consolas" pitchFamily="49" charset="0"/>
              </a:rPr>
              <a:t>&lt;</a:t>
            </a:r>
            <a:r>
              <a:rPr lang="en-US" sz="1600" b="1" dirty="0" err="1" smtClean="0">
                <a:solidFill>
                  <a:srgbClr val="00B050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DDRec</a:t>
            </a:r>
            <a:r>
              <a:rPr lang="en-US" sz="1600" b="1" dirty="0">
                <a:solidFill>
                  <a:srgbClr val="00B050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::</a:t>
            </a:r>
            <a:r>
              <a:rPr lang="en-US" sz="1600" b="1" dirty="0" err="1">
                <a:solidFill>
                  <a:srgbClr val="00B050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LayeredCalorimeterData</a:t>
            </a:r>
            <a:r>
              <a:rPr lang="en-US" sz="1600" b="1" dirty="0">
                <a:solidFill>
                  <a:schemeClr val="tx1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&gt;</a:t>
            </a:r>
            <a:r>
              <a:rPr lang="en-US" sz="1600" dirty="0">
                <a:solidFill>
                  <a:schemeClr val="tx1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(</a:t>
            </a:r>
            <a:r>
              <a:rPr lang="en-US" sz="1600" b="1" dirty="0" err="1">
                <a:solidFill>
                  <a:schemeClr val="accent5"/>
                </a:solidFill>
                <a:latin typeface="Consolas" pitchFamily="49" charset="0"/>
                <a:ea typeface="Droid Sans Fallback" pitchFamily="2"/>
                <a:cs typeface="Consolas" pitchFamily="49" charset="0"/>
              </a:rPr>
              <a:t>caloData</a:t>
            </a:r>
            <a:r>
              <a:rPr lang="en-US" sz="1600" dirty="0">
                <a:latin typeface="Consolas" pitchFamily="49" charset="0"/>
                <a:ea typeface="Droid Sans Fallback" pitchFamily="2"/>
                <a:cs typeface="Consolas" pitchFamily="49" charset="0"/>
              </a:rPr>
              <a:t>)</a:t>
            </a:r>
            <a:r>
              <a:rPr lang="en-US" sz="1600" dirty="0">
                <a:latin typeface="Arial" pitchFamily="18"/>
                <a:ea typeface="Droid Sans Fallback" pitchFamily="2"/>
                <a:cs typeface="Lohit Hindi" pitchFamily="2"/>
              </a:rPr>
              <a:t>;</a:t>
            </a:r>
          </a:p>
          <a:p>
            <a:pPr marL="0" indent="0">
              <a:buNone/>
            </a:pPr>
            <a:endParaRPr lang="en-US" b="1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8033271" y="2213425"/>
            <a:ext cx="17307" cy="236220"/>
          </a:xfrm>
          <a:prstGeom prst="straightConnector1">
            <a:avLst/>
          </a:prstGeom>
          <a:ln w="28575" cap="sq">
            <a:solidFill>
              <a:schemeClr val="tx1"/>
            </a:solidFill>
            <a:headEnd type="none"/>
            <a:tailEnd type="diamond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7301391" y="16569"/>
            <a:ext cx="1658620" cy="5638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HCalBarre</a:t>
            </a:r>
            <a:r>
              <a:rPr lang="en-US" sz="2200" dirty="0" err="1" smtClean="0">
                <a:latin typeface="Arial" pitchFamily="18"/>
                <a:ea typeface="Droid Sans Fallback" pitchFamily="2"/>
                <a:cs typeface="Lohit Hindi" pitchFamily="2"/>
              </a:rPr>
              <a:t>l</a:t>
            </a:r>
            <a:endParaRPr lang="en-US" sz="2200" dirty="0" smtClean="0"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24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642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 err="1" smtClean="0"/>
              <a:t>DDRec</a:t>
            </a:r>
            <a:r>
              <a:rPr lang="en-US" dirty="0" smtClean="0"/>
              <a:t> Structures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200" dirty="0" smtClean="0"/>
              <a:t>More </a:t>
            </a:r>
            <a:r>
              <a:rPr lang="en-US" sz="2200" i="1" dirty="0" smtClean="0"/>
              <a:t>simple </a:t>
            </a:r>
            <a:r>
              <a:rPr lang="en-US" sz="2200" dirty="0" smtClean="0"/>
              <a:t>data structures available in </a:t>
            </a:r>
            <a:r>
              <a:rPr lang="en-US" sz="2200" b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DD4hep/</a:t>
            </a:r>
            <a:r>
              <a:rPr lang="en-US" sz="2200" b="1" dirty="0" err="1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DDRec</a:t>
            </a:r>
            <a:r>
              <a:rPr lang="en-US" sz="2200" b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/</a:t>
            </a:r>
            <a:r>
              <a:rPr lang="en-US" sz="2200" b="1" dirty="0" err="1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DetectorData.h</a:t>
            </a:r>
            <a:r>
              <a:rPr lang="en-US" sz="2200" dirty="0" smtClean="0"/>
              <a:t>:</a:t>
            </a:r>
          </a:p>
          <a:p>
            <a:pPr lvl="1"/>
            <a:r>
              <a:rPr lang="en-US" sz="2000" b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FixedPadSizeTPCData</a:t>
            </a:r>
            <a:r>
              <a:rPr lang="en-US" sz="2000" dirty="0">
                <a:solidFill>
                  <a:schemeClr val="tx1"/>
                </a:solidFill>
              </a:rPr>
              <a:t>: Cylindrical TPC with fixed-size pads</a:t>
            </a:r>
          </a:p>
          <a:p>
            <a:pPr lvl="1"/>
            <a:r>
              <a:rPr lang="en-US" sz="2000" b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ZPlanarData</a:t>
            </a:r>
            <a:r>
              <a:rPr lang="en-US" sz="2000" dirty="0">
                <a:solidFill>
                  <a:schemeClr val="tx1"/>
                </a:solidFill>
              </a:rPr>
              <a:t>: Si tracker planes parallel to z</a:t>
            </a:r>
          </a:p>
          <a:p>
            <a:pPr lvl="1"/>
            <a:r>
              <a:rPr lang="en-US" sz="2000" b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ZDiskPetalsData</a:t>
            </a:r>
            <a:r>
              <a:rPr lang="en-US" sz="2000" dirty="0">
                <a:solidFill>
                  <a:schemeClr val="tx1"/>
                </a:solidFill>
              </a:rPr>
              <a:t>: Si tracker disks</a:t>
            </a:r>
          </a:p>
          <a:p>
            <a:pPr lvl="1"/>
            <a:r>
              <a:rPr lang="en-US" sz="2000" b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ConicalSupport</a:t>
            </a:r>
            <a:r>
              <a:rPr lang="en-US" sz="2000" dirty="0">
                <a:solidFill>
                  <a:schemeClr val="tx1"/>
                </a:solidFill>
              </a:rPr>
              <a:t>: e.g. </a:t>
            </a:r>
            <a:r>
              <a:rPr lang="en-US" sz="2000" dirty="0" err="1">
                <a:solidFill>
                  <a:schemeClr val="tx1"/>
                </a:solidFill>
              </a:rPr>
              <a:t>beampipe</a:t>
            </a:r>
            <a:endParaRPr lang="en-US" sz="2000" dirty="0">
              <a:solidFill>
                <a:schemeClr val="tx1"/>
              </a:solidFill>
            </a:endParaRPr>
          </a:p>
          <a:p>
            <a:pPr lvl="1"/>
            <a:endParaRPr lang="en-US" sz="2000" b="1" dirty="0" smtClean="0">
              <a:solidFill>
                <a:srgbClr val="C000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2200" dirty="0" smtClean="0"/>
              <a:t>Please consult documentation for conventions on the relevant quantities</a:t>
            </a:r>
          </a:p>
          <a:p>
            <a:pPr marL="274320" lvl="1" indent="0">
              <a:buNone/>
            </a:pPr>
            <a:endParaRPr lang="en-US" sz="1900" dirty="0"/>
          </a:p>
          <a:p>
            <a:pPr lvl="2"/>
            <a:endParaRPr lang="en-US" b="1" dirty="0">
              <a:solidFill>
                <a:srgbClr val="C0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6056" y="4601027"/>
            <a:ext cx="8069944" cy="1200329"/>
          </a:xfrm>
          <a:prstGeom prst="rect">
            <a:avLst/>
          </a:prstGeom>
          <a:noFill/>
          <a:ln w="127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00FF"/>
                </a:solidFill>
              </a:rPr>
              <a:t>Assuming  the structures are filled according to the conventions, </a:t>
            </a:r>
            <a:r>
              <a:rPr lang="en-US" sz="2200" b="1" dirty="0" err="1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DDMarlinPandora</a:t>
            </a:r>
            <a:r>
              <a:rPr lang="en-US" sz="2400" dirty="0" smtClean="0">
                <a:solidFill>
                  <a:srgbClr val="0000FF"/>
                </a:solidFill>
              </a:rPr>
              <a:t> will transparently (and correctly) convert the geometry and initialize </a:t>
            </a:r>
            <a:r>
              <a:rPr lang="en-US" sz="2200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Pandora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25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8183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HCal Barrel Driver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721746" cy="4843463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Always within a function called</a:t>
            </a:r>
          </a:p>
          <a:p>
            <a:pPr>
              <a:lnSpc>
                <a:spcPct val="100000"/>
              </a:lnSpc>
            </a:pPr>
            <a:r>
              <a:rPr lang="en-US" b="1" dirty="0">
                <a:latin typeface="Consolas" pitchFamily="49" charset="0"/>
                <a:cs typeface="Consolas" pitchFamily="49" charset="0"/>
              </a:rPr>
              <a:t>static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Ref_t</a:t>
            </a:r>
            <a:r>
              <a:rPr lang="en-US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b="1" dirty="0" err="1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create_detector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LCDD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&amp; </a:t>
            </a:r>
            <a:r>
              <a:rPr lang="en-US" dirty="0" err="1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lcdd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dirty="0" err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xml_h</a:t>
            </a:r>
            <a:r>
              <a:rPr lang="en-US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, </a:t>
            </a:r>
            <a:r>
              <a:rPr lang="en-US" dirty="0" err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SensitiveDetector</a:t>
            </a:r>
            <a:r>
              <a:rPr lang="en-US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sens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)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{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latin typeface="Consolas" pitchFamily="49" charset="0"/>
                <a:cs typeface="Consolas" pitchFamily="49" charset="0"/>
              </a:rPr>
              <a:t>…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latin typeface="Consolas" pitchFamily="49" charset="0"/>
                <a:cs typeface="Consolas" pitchFamily="49" charset="0"/>
              </a:rPr>
              <a:t>return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sdet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Macro to declare detector constructor at the end:</a:t>
            </a:r>
          </a:p>
          <a:p>
            <a:r>
              <a:rPr lang="en-US" b="1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DECLARE_DETELEMENT(HCalBarrel_o1_v01, </a:t>
            </a:r>
            <a:r>
              <a:rPr lang="en-US" b="1" dirty="0" err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create_detector</a:t>
            </a:r>
            <a:r>
              <a:rPr lang="en-US" b="1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716" y="257455"/>
            <a:ext cx="6348342" cy="6125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26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295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LayeredCalorimeterStruct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12" y="1986756"/>
            <a:ext cx="4524375" cy="3429000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987" y="1518285"/>
            <a:ext cx="2771775" cy="38481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27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4204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"/>
          <a:stretch/>
        </p:blipFill>
        <p:spPr bwMode="auto">
          <a:xfrm>
            <a:off x="6699538" y="3048651"/>
            <a:ext cx="2382469" cy="1726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surfaces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16976" y="863599"/>
            <a:ext cx="8469824" cy="3638659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Special type of extension, used primarily in </a:t>
            </a:r>
            <a:r>
              <a:rPr lang="en-US" sz="2800" b="1" dirty="0" smtClean="0"/>
              <a:t>tracking</a:t>
            </a:r>
          </a:p>
          <a:p>
            <a:r>
              <a:rPr lang="en-US" sz="2800" dirty="0" smtClean="0"/>
              <a:t>Attached to </a:t>
            </a:r>
            <a:r>
              <a:rPr lang="en-US" sz="2800" b="1" dirty="0" err="1" smtClean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DetElements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 smtClean="0"/>
              <a:t>and </a:t>
            </a:r>
            <a:r>
              <a:rPr lang="en-US" sz="2800" b="1" dirty="0" smtClean="0">
                <a:solidFill>
                  <a:srgbClr val="FFC000"/>
                </a:solidFill>
                <a:latin typeface="Consolas" pitchFamily="49" charset="0"/>
                <a:cs typeface="Consolas" pitchFamily="49" charset="0"/>
              </a:rPr>
              <a:t>Volumes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en-US" sz="2800" dirty="0" smtClean="0"/>
              <a:t>(defining their boundaries)</a:t>
            </a:r>
          </a:p>
          <a:p>
            <a:pPr lvl="1"/>
            <a:r>
              <a:rPr lang="en-US" dirty="0" smtClean="0"/>
              <a:t>Can be added to drivers via </a:t>
            </a:r>
            <a:r>
              <a:rPr lang="en-US" b="1" dirty="0" smtClean="0"/>
              <a:t>plugins</a:t>
            </a:r>
            <a:r>
              <a:rPr lang="en-US" dirty="0" smtClean="0"/>
              <a:t> without modifying detector constructor</a:t>
            </a:r>
            <a:endParaRPr lang="en-US" b="1" dirty="0" smtClean="0"/>
          </a:p>
          <a:p>
            <a:r>
              <a:rPr lang="en-US" dirty="0" smtClean="0"/>
              <a:t>They hold </a:t>
            </a:r>
            <a:r>
              <a:rPr lang="en-US" b="1" dirty="0" err="1" smtClean="0"/>
              <a:t>u</a:t>
            </a:r>
            <a:r>
              <a:rPr lang="en-US" dirty="0" err="1" smtClean="0"/>
              <a:t>,</a:t>
            </a:r>
            <a:r>
              <a:rPr lang="en-US" b="1" dirty="0" err="1" smtClean="0"/>
              <a:t>v</a:t>
            </a:r>
            <a:r>
              <a:rPr lang="en-US" dirty="0" err="1" smtClean="0"/>
              <a:t>,</a:t>
            </a:r>
            <a:r>
              <a:rPr lang="en-US" b="1" dirty="0" err="1" smtClean="0"/>
              <a:t>n</a:t>
            </a:r>
            <a:r>
              <a:rPr lang="en-US" dirty="0" err="1" smtClean="0"/>
              <a:t>ormal</a:t>
            </a:r>
            <a:r>
              <a:rPr lang="en-US" dirty="0" smtClean="0"/>
              <a:t> and </a:t>
            </a:r>
            <a:r>
              <a:rPr lang="en-US" b="1" dirty="0" smtClean="0"/>
              <a:t>o</a:t>
            </a:r>
            <a:r>
              <a:rPr lang="en-US" dirty="0" smtClean="0"/>
              <a:t>rigin vectors and </a:t>
            </a:r>
            <a:r>
              <a:rPr lang="en-US" b="1" dirty="0" smtClean="0"/>
              <a:t>inner/outer thicknesses</a:t>
            </a:r>
          </a:p>
          <a:p>
            <a:r>
              <a:rPr lang="en-US" dirty="0" smtClean="0"/>
              <a:t>Material properties </a:t>
            </a:r>
            <a:r>
              <a:rPr lang="en-US" b="1" dirty="0" smtClean="0"/>
              <a:t>averaged automatically</a:t>
            </a:r>
          </a:p>
          <a:p>
            <a:r>
              <a:rPr lang="en-US" dirty="0" smtClean="0"/>
              <a:t>Could also be used for </a:t>
            </a:r>
            <a:r>
              <a:rPr lang="en-US" b="1" dirty="0" smtClean="0"/>
              <a:t>fast simulation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65"/>
          <a:stretch/>
        </p:blipFill>
        <p:spPr bwMode="auto">
          <a:xfrm rot="19841351">
            <a:off x="1101931" y="2650772"/>
            <a:ext cx="4523854" cy="484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996" y="6044324"/>
            <a:ext cx="7896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69863">
              <a:buFont typeface="Arial" pitchFamily="34" charset="0"/>
              <a:buChar char="•"/>
            </a:pPr>
            <a:r>
              <a:rPr lang="en-US" sz="1400" dirty="0" smtClean="0"/>
              <a:t>Outlines of surfaces drawn in </a:t>
            </a:r>
            <a:r>
              <a:rPr lang="en-US" sz="1400" dirty="0" err="1" smtClean="0">
                <a:latin typeface="Consolas" pitchFamily="49" charset="0"/>
                <a:cs typeface="Consolas" pitchFamily="49" charset="0"/>
              </a:rPr>
              <a:t>teveDisplay</a:t>
            </a:r>
            <a:r>
              <a:rPr lang="en-US" sz="1400" dirty="0" smtClean="0"/>
              <a:t> for CLICdp Vertex Barrel and Spiral Endcaps</a:t>
            </a:r>
            <a:endParaRPr lang="en-US" sz="14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28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4632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DDG4: Gateway to Geant4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 2016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DD4hep facilitates </a:t>
            </a:r>
            <a:r>
              <a:rPr lang="en-US" b="1" dirty="0" smtClean="0">
                <a:solidFill>
                  <a:srgbClr val="00B0F0"/>
                </a:solidFill>
              </a:rPr>
              <a:t>in-memory translation of geometry</a:t>
            </a:r>
            <a:r>
              <a:rPr lang="en-US" dirty="0" smtClean="0"/>
              <a:t> from </a:t>
            </a:r>
            <a:r>
              <a:rPr lang="en-US" dirty="0" err="1" smtClean="0"/>
              <a:t>TGeo</a:t>
            </a:r>
            <a:r>
              <a:rPr lang="en-US" dirty="0" smtClean="0"/>
              <a:t> to Geant4</a:t>
            </a:r>
          </a:p>
          <a:p>
            <a:r>
              <a:rPr lang="en-US" dirty="0" smtClean="0"/>
              <a:t>Plugin Mechanism:</a:t>
            </a:r>
          </a:p>
          <a:p>
            <a:pPr lvl="1"/>
            <a:r>
              <a:rPr lang="en-US" dirty="0" smtClean="0"/>
              <a:t>Sensitive detectors, segmentations and configurable actions, …</a:t>
            </a:r>
          </a:p>
          <a:p>
            <a:r>
              <a:rPr lang="en-US" b="1" dirty="0">
                <a:solidFill>
                  <a:srgbClr val="7030A0"/>
                </a:solidFill>
              </a:rPr>
              <a:t>All shared with Reconstruction!</a:t>
            </a:r>
          </a:p>
          <a:p>
            <a:endParaRPr lang="en-US" dirty="0" smtClean="0"/>
          </a:p>
          <a:p>
            <a:r>
              <a:rPr lang="en-US" dirty="0" smtClean="0"/>
              <a:t>Configuration mechanism (via python, XML, CINT)</a:t>
            </a:r>
          </a:p>
          <a:p>
            <a:pPr lvl="1"/>
            <a:r>
              <a:rPr lang="en-US" dirty="0" smtClean="0"/>
              <a:t>Physics lists, regions, limits, fields, 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 example, configure and launch the simulation using python (next slide)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922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Linear Collider </a:t>
            </a:r>
            <a:r>
              <a:rPr lang="en-US" sz="3600" dirty="0" smtClean="0"/>
              <a:t>Software: </a:t>
            </a:r>
            <a:r>
              <a:rPr lang="en-US" sz="3600" dirty="0" err="1" smtClean="0"/>
              <a:t>iLCSOft</a:t>
            </a:r>
            <a:endParaRPr lang="en-US" sz="3600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171451" y="762001"/>
            <a:ext cx="8515350" cy="54689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Event </a:t>
            </a:r>
            <a:r>
              <a:rPr lang="en-US" sz="2200" dirty="0" smtClean="0"/>
              <a:t>Data </a:t>
            </a:r>
            <a:r>
              <a:rPr lang="en-US" sz="2200" dirty="0" smtClean="0"/>
              <a:t>Model </a:t>
            </a:r>
            <a:r>
              <a:rPr lang="en-US" sz="2200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LCIO </a:t>
            </a:r>
            <a:r>
              <a:rPr lang="en-US" sz="2200" b="1" dirty="0" smtClean="0">
                <a:solidFill>
                  <a:schemeClr val="tx2"/>
                </a:solidFill>
              </a:rPr>
              <a:t>common</a:t>
            </a:r>
            <a:r>
              <a:rPr lang="en-US" sz="2200" dirty="0" smtClean="0"/>
              <a:t> to all detector concepts</a:t>
            </a:r>
            <a:endParaRPr lang="en-US" sz="2200" b="1" dirty="0" smtClean="0">
              <a:solidFill>
                <a:srgbClr val="7030A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2200" dirty="0"/>
              <a:t>Applications typically run </a:t>
            </a:r>
            <a:r>
              <a:rPr lang="en-US" sz="2200" dirty="0" smtClean="0"/>
              <a:t>via “</a:t>
            </a:r>
            <a:r>
              <a:rPr lang="en-US" sz="2200" b="1" i="1" dirty="0" smtClean="0"/>
              <a:t>processors</a:t>
            </a:r>
            <a:r>
              <a:rPr lang="en-US" sz="2200" dirty="0"/>
              <a:t>” within a modular C++ application framework called </a:t>
            </a:r>
            <a:r>
              <a:rPr lang="en-US" sz="2200" b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Marlin</a:t>
            </a:r>
            <a:endParaRPr lang="en-US" sz="2200" dirty="0"/>
          </a:p>
          <a:p>
            <a:r>
              <a:rPr lang="en-US" sz="2200" dirty="0" smtClean="0">
                <a:solidFill>
                  <a:schemeClr val="tx2"/>
                </a:solidFill>
              </a:rPr>
              <a:t>New </a:t>
            </a:r>
            <a:r>
              <a:rPr lang="en-US" sz="2200" b="1" dirty="0" smtClean="0">
                <a:solidFill>
                  <a:schemeClr val="tx2"/>
                </a:solidFill>
              </a:rPr>
              <a:t>common</a:t>
            </a:r>
            <a:r>
              <a:rPr lang="en-US" sz="2200" dirty="0" smtClean="0">
                <a:solidFill>
                  <a:schemeClr val="tx2"/>
                </a:solidFill>
              </a:rPr>
              <a:t> Detector Geometry Description and Simulation Framework: </a:t>
            </a:r>
            <a:r>
              <a:rPr lang="en-US" sz="2200" b="1" dirty="0" smtClean="0">
                <a:solidFill>
                  <a:schemeClr val="tx2"/>
                </a:solidFill>
              </a:rPr>
              <a:t>Detector Description 4 HEP (</a:t>
            </a:r>
            <a:r>
              <a:rPr lang="en-US" sz="2200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DD4hep</a:t>
            </a:r>
            <a:r>
              <a:rPr lang="en-US" sz="2200" b="1" dirty="0" smtClean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 2016</a:t>
            </a:r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419225" y="2733675"/>
            <a:ext cx="7166043" cy="2971800"/>
            <a:chOff x="542925" y="2649464"/>
            <a:chExt cx="7623243" cy="3396190"/>
          </a:xfrm>
        </p:grpSpPr>
        <p:grpSp>
          <p:nvGrpSpPr>
            <p:cNvPr id="11" name="Group 9"/>
            <p:cNvGrpSpPr>
              <a:grpSpLocks/>
            </p:cNvGrpSpPr>
            <p:nvPr/>
          </p:nvGrpSpPr>
          <p:grpSpPr bwMode="auto">
            <a:xfrm>
              <a:off x="542925" y="3561541"/>
              <a:ext cx="1561022" cy="1633372"/>
              <a:chOff x="295" y="1570"/>
              <a:chExt cx="1133" cy="1316"/>
            </a:xfrm>
          </p:grpSpPr>
          <p:sp>
            <p:nvSpPr>
              <p:cNvPr id="51" name="AutoShape 5"/>
              <p:cNvSpPr>
                <a:spLocks noChangeArrowheads="1"/>
              </p:cNvSpPr>
              <p:nvPr/>
            </p:nvSpPr>
            <p:spPr bwMode="auto">
              <a:xfrm>
                <a:off x="295" y="1570"/>
                <a:ext cx="997" cy="104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00051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AutoShape 6"/>
              <p:cNvSpPr>
                <a:spLocks noChangeArrowheads="1"/>
              </p:cNvSpPr>
              <p:nvPr/>
            </p:nvSpPr>
            <p:spPr bwMode="auto">
              <a:xfrm>
                <a:off x="340" y="1661"/>
                <a:ext cx="997" cy="104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00051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AutoShape 7"/>
              <p:cNvSpPr>
                <a:spLocks noChangeArrowheads="1"/>
              </p:cNvSpPr>
              <p:nvPr/>
            </p:nvSpPr>
            <p:spPr bwMode="auto">
              <a:xfrm>
                <a:off x="385" y="1752"/>
                <a:ext cx="997" cy="104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00051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AutoShape 8"/>
              <p:cNvSpPr>
                <a:spLocks noChangeArrowheads="1"/>
              </p:cNvSpPr>
              <p:nvPr/>
            </p:nvSpPr>
            <p:spPr bwMode="auto">
              <a:xfrm>
                <a:off x="431" y="1842"/>
                <a:ext cx="997" cy="104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00051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x-none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514"/>
                    </a:solidFill>
                    <a:effectLst/>
                    <a:uLnTx/>
                    <a:uFillTx/>
                  </a:rPr>
                  <a:t>Generator</a:t>
                </a:r>
                <a:endParaRPr kumimoji="0" lang="en-US" altLang="x-none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514"/>
                  </a:solidFill>
                  <a:effectLst/>
                  <a:uLnTx/>
                  <a:uFillTx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x-none" sz="1600" kern="0" dirty="0" err="1" smtClean="0">
                    <a:solidFill>
                      <a:srgbClr val="000514"/>
                    </a:solidFill>
                  </a:rPr>
                  <a:t>Whizard</a:t>
                </a:r>
                <a:r>
                  <a:rPr lang="en-US" altLang="x-none" sz="1600" kern="0" dirty="0" smtClean="0">
                    <a:solidFill>
                      <a:srgbClr val="000514"/>
                    </a:solidFill>
                  </a:rPr>
                  <a:t>,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x-none" sz="160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514"/>
                    </a:solidFill>
                    <a:effectLst/>
                    <a:uLnTx/>
                    <a:uFillTx/>
                  </a:rPr>
                  <a:t>Pythia</a:t>
                </a:r>
                <a:r>
                  <a:rPr kumimoji="0" lang="en-US" altLang="x-none" sz="16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514"/>
                    </a:solidFill>
                    <a:effectLst/>
                    <a:uLnTx/>
                    <a:uFillTx/>
                  </a:rPr>
                  <a:t>,</a:t>
                </a:r>
                <a:r>
                  <a:rPr kumimoji="0" lang="en-US" altLang="x-none" sz="1600" i="0" u="none" strike="noStrike" kern="0" cap="none" spc="0" normalizeH="0" noProof="0" dirty="0" smtClean="0">
                    <a:ln>
                      <a:noFill/>
                    </a:ln>
                    <a:solidFill>
                      <a:srgbClr val="000514"/>
                    </a:solidFill>
                    <a:effectLst/>
                    <a:uLnTx/>
                    <a:uFillTx/>
                  </a:rPr>
                  <a:t> …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altLang="x-none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514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2" name="AutoShape 34"/>
            <p:cNvSpPr>
              <a:spLocks noChangeArrowheads="1"/>
            </p:cNvSpPr>
            <p:nvPr/>
          </p:nvSpPr>
          <p:spPr bwMode="auto">
            <a:xfrm>
              <a:off x="2595876" y="5650964"/>
              <a:ext cx="5233673" cy="394690"/>
            </a:xfrm>
            <a:prstGeom prst="roundRect">
              <a:avLst>
                <a:gd name="adj" fmla="val 16667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x-non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Detector Geometry from </a:t>
              </a:r>
              <a:r>
                <a:rPr lang="en-US" altLang="x-none" sz="2200" b="1" dirty="0">
                  <a:solidFill>
                    <a:srgbClr val="7030A0"/>
                  </a:solidFill>
                  <a:latin typeface="Consolas" pitchFamily="49" charset="0"/>
                  <a:cs typeface="Consolas" pitchFamily="49" charset="0"/>
                </a:rPr>
                <a:t>DD4hep</a:t>
              </a:r>
              <a:endParaRPr lang="en-GB" altLang="x-none" sz="2200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3" name="AutoShape 37"/>
            <p:cNvSpPr>
              <a:spLocks noChangeArrowheads="1"/>
            </p:cNvSpPr>
            <p:nvPr/>
          </p:nvSpPr>
          <p:spPr bwMode="auto">
            <a:xfrm>
              <a:off x="5002791" y="5305378"/>
              <a:ext cx="624133" cy="394690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FFFF99"/>
            </a:solidFill>
            <a:ln w="12700">
              <a:solidFill>
                <a:srgbClr val="00051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AutoShape 38"/>
            <p:cNvSpPr>
              <a:spLocks noChangeArrowheads="1"/>
            </p:cNvSpPr>
            <p:nvPr/>
          </p:nvSpPr>
          <p:spPr bwMode="auto">
            <a:xfrm>
              <a:off x="7219634" y="5305378"/>
              <a:ext cx="624134" cy="394690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FFFF99"/>
            </a:solidFill>
            <a:ln w="12700">
              <a:solidFill>
                <a:srgbClr val="00051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5" name="Group 44"/>
            <p:cNvGrpSpPr>
              <a:grpSpLocks/>
            </p:cNvGrpSpPr>
            <p:nvPr/>
          </p:nvGrpSpPr>
          <p:grpSpPr bwMode="auto">
            <a:xfrm>
              <a:off x="6605146" y="3618635"/>
              <a:ext cx="1561022" cy="1633372"/>
              <a:chOff x="295" y="1570"/>
              <a:chExt cx="1133" cy="1316"/>
            </a:xfrm>
          </p:grpSpPr>
          <p:sp>
            <p:nvSpPr>
              <p:cNvPr id="47" name="AutoShape 45"/>
              <p:cNvSpPr>
                <a:spLocks noChangeArrowheads="1"/>
              </p:cNvSpPr>
              <p:nvPr/>
            </p:nvSpPr>
            <p:spPr bwMode="auto">
              <a:xfrm>
                <a:off x="295" y="1570"/>
                <a:ext cx="997" cy="1044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12700">
                <a:solidFill>
                  <a:srgbClr val="00051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AutoShape 46"/>
              <p:cNvSpPr>
                <a:spLocks noChangeArrowheads="1"/>
              </p:cNvSpPr>
              <p:nvPr/>
            </p:nvSpPr>
            <p:spPr bwMode="auto">
              <a:xfrm>
                <a:off x="340" y="1661"/>
                <a:ext cx="997" cy="1044"/>
              </a:xfrm>
              <a:prstGeom prst="roundRect">
                <a:avLst>
                  <a:gd name="adj" fmla="val 16667"/>
                </a:avLst>
              </a:prstGeom>
              <a:solidFill>
                <a:srgbClr val="00FFFF"/>
              </a:solidFill>
              <a:ln w="12700">
                <a:solidFill>
                  <a:srgbClr val="00051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AutoShape 47"/>
              <p:cNvSpPr>
                <a:spLocks noChangeArrowheads="1"/>
              </p:cNvSpPr>
              <p:nvPr/>
            </p:nvSpPr>
            <p:spPr bwMode="auto">
              <a:xfrm>
                <a:off x="385" y="1752"/>
                <a:ext cx="997" cy="1044"/>
              </a:xfrm>
              <a:prstGeom prst="roundRect">
                <a:avLst>
                  <a:gd name="adj" fmla="val 16667"/>
                </a:avLst>
              </a:prstGeom>
              <a:solidFill>
                <a:srgbClr val="00FF00"/>
              </a:solidFill>
              <a:ln w="12700">
                <a:solidFill>
                  <a:srgbClr val="00051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AutoShape 48"/>
              <p:cNvSpPr>
                <a:spLocks noChangeArrowheads="1"/>
              </p:cNvSpPr>
              <p:nvPr/>
            </p:nvSpPr>
            <p:spPr bwMode="auto">
              <a:xfrm>
                <a:off x="431" y="1842"/>
                <a:ext cx="997" cy="104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00051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x-none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514"/>
                    </a:solidFill>
                    <a:effectLst/>
                    <a:uLnTx/>
                    <a:uFillTx/>
                  </a:rPr>
                  <a:t>Analysis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x-none" sz="1400" kern="0" dirty="0" err="1" smtClean="0">
                    <a:solidFill>
                      <a:srgbClr val="000514"/>
                    </a:solidFill>
                  </a:rPr>
                  <a:t>Vertexing</a:t>
                </a:r>
                <a:endParaRPr lang="en-US" altLang="x-none" sz="1400" kern="0" dirty="0" smtClean="0">
                  <a:solidFill>
                    <a:srgbClr val="000514"/>
                  </a:solidFill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x-none" sz="14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514"/>
                    </a:solidFill>
                    <a:effectLst/>
                    <a:uLnTx/>
                    <a:uFillTx/>
                  </a:rPr>
                  <a:t>Jet Clustering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x-none" sz="1400" kern="0" dirty="0" smtClean="0">
                    <a:solidFill>
                      <a:srgbClr val="000514"/>
                    </a:solidFill>
                  </a:rPr>
                  <a:t>Flavor Tagging</a:t>
                </a:r>
                <a:endParaRPr kumimoji="0" lang="en-GB" altLang="x-none" sz="14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514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" name="Group 60"/>
            <p:cNvGrpSpPr>
              <a:grpSpLocks/>
            </p:cNvGrpSpPr>
            <p:nvPr/>
          </p:nvGrpSpPr>
          <p:grpSpPr bwMode="auto">
            <a:xfrm>
              <a:off x="3980480" y="3843286"/>
              <a:ext cx="374755" cy="1126977"/>
              <a:chOff x="2835" y="2024"/>
              <a:chExt cx="272" cy="908"/>
            </a:xfrm>
          </p:grpSpPr>
          <p:sp>
            <p:nvSpPr>
              <p:cNvPr id="43" name="AutoShape 61"/>
              <p:cNvSpPr>
                <a:spLocks noChangeArrowheads="1"/>
              </p:cNvSpPr>
              <p:nvPr/>
            </p:nvSpPr>
            <p:spPr bwMode="auto">
              <a:xfrm>
                <a:off x="2835" y="2024"/>
                <a:ext cx="272" cy="182"/>
              </a:xfrm>
              <a:prstGeom prst="rightArrow">
                <a:avLst>
                  <a:gd name="adj1" fmla="val 50000"/>
                  <a:gd name="adj2" fmla="val 37363"/>
                </a:avLst>
              </a:prstGeom>
              <a:solidFill>
                <a:srgbClr val="FFCC00"/>
              </a:solidFill>
              <a:ln w="12700">
                <a:solidFill>
                  <a:srgbClr val="00051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x-none" altLang="x-non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AutoShape 62"/>
              <p:cNvSpPr>
                <a:spLocks noChangeArrowheads="1"/>
              </p:cNvSpPr>
              <p:nvPr/>
            </p:nvSpPr>
            <p:spPr bwMode="auto">
              <a:xfrm>
                <a:off x="2835" y="2296"/>
                <a:ext cx="272" cy="182"/>
              </a:xfrm>
              <a:prstGeom prst="rightArrow">
                <a:avLst>
                  <a:gd name="adj1" fmla="val 50000"/>
                  <a:gd name="adj2" fmla="val 37363"/>
                </a:avLst>
              </a:prstGeom>
              <a:solidFill>
                <a:srgbClr val="00FFFF"/>
              </a:solidFill>
              <a:ln w="12700">
                <a:solidFill>
                  <a:srgbClr val="00051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x-none" altLang="x-non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AutoShape 63"/>
              <p:cNvSpPr>
                <a:spLocks noChangeArrowheads="1"/>
              </p:cNvSpPr>
              <p:nvPr/>
            </p:nvSpPr>
            <p:spPr bwMode="auto">
              <a:xfrm>
                <a:off x="2835" y="2523"/>
                <a:ext cx="272" cy="182"/>
              </a:xfrm>
              <a:prstGeom prst="rightArrow">
                <a:avLst>
                  <a:gd name="adj1" fmla="val 50000"/>
                  <a:gd name="adj2" fmla="val 37363"/>
                </a:avLst>
              </a:prstGeom>
              <a:solidFill>
                <a:srgbClr val="00FF00"/>
              </a:solidFill>
              <a:ln w="12700">
                <a:solidFill>
                  <a:srgbClr val="00051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AutoShape 64"/>
              <p:cNvSpPr>
                <a:spLocks noChangeArrowheads="1"/>
              </p:cNvSpPr>
              <p:nvPr/>
            </p:nvSpPr>
            <p:spPr bwMode="auto">
              <a:xfrm>
                <a:off x="2835" y="2750"/>
                <a:ext cx="272" cy="182"/>
              </a:xfrm>
              <a:prstGeom prst="rightArrow">
                <a:avLst>
                  <a:gd name="adj1" fmla="val 50000"/>
                  <a:gd name="adj2" fmla="val 37363"/>
                </a:avLst>
              </a:prstGeom>
              <a:solidFill>
                <a:srgbClr val="FFFF99"/>
              </a:solidFill>
              <a:ln w="12700">
                <a:solidFill>
                  <a:srgbClr val="00051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" name="Group 65"/>
            <p:cNvGrpSpPr>
              <a:grpSpLocks/>
            </p:cNvGrpSpPr>
            <p:nvPr/>
          </p:nvGrpSpPr>
          <p:grpSpPr bwMode="auto">
            <a:xfrm>
              <a:off x="6168391" y="3900379"/>
              <a:ext cx="374755" cy="1126977"/>
              <a:chOff x="2835" y="2024"/>
              <a:chExt cx="272" cy="908"/>
            </a:xfrm>
          </p:grpSpPr>
          <p:sp>
            <p:nvSpPr>
              <p:cNvPr id="39" name="AutoShape 66"/>
              <p:cNvSpPr>
                <a:spLocks noChangeArrowheads="1"/>
              </p:cNvSpPr>
              <p:nvPr/>
            </p:nvSpPr>
            <p:spPr bwMode="auto">
              <a:xfrm>
                <a:off x="2835" y="2024"/>
                <a:ext cx="272" cy="182"/>
              </a:xfrm>
              <a:prstGeom prst="rightArrow">
                <a:avLst>
                  <a:gd name="adj1" fmla="val 50000"/>
                  <a:gd name="adj2" fmla="val 37363"/>
                </a:avLst>
              </a:prstGeom>
              <a:solidFill>
                <a:srgbClr val="FFCC00"/>
              </a:solidFill>
              <a:ln w="12700">
                <a:solidFill>
                  <a:srgbClr val="00051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AutoShape 67"/>
              <p:cNvSpPr>
                <a:spLocks noChangeArrowheads="1"/>
              </p:cNvSpPr>
              <p:nvPr/>
            </p:nvSpPr>
            <p:spPr bwMode="auto">
              <a:xfrm>
                <a:off x="2835" y="2296"/>
                <a:ext cx="272" cy="182"/>
              </a:xfrm>
              <a:prstGeom prst="rightArrow">
                <a:avLst>
                  <a:gd name="adj1" fmla="val 50000"/>
                  <a:gd name="adj2" fmla="val 37363"/>
                </a:avLst>
              </a:prstGeom>
              <a:solidFill>
                <a:srgbClr val="00FFFF"/>
              </a:solidFill>
              <a:ln w="12700">
                <a:solidFill>
                  <a:srgbClr val="00051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AutoShape 68"/>
              <p:cNvSpPr>
                <a:spLocks noChangeArrowheads="1"/>
              </p:cNvSpPr>
              <p:nvPr/>
            </p:nvSpPr>
            <p:spPr bwMode="auto">
              <a:xfrm>
                <a:off x="2835" y="2523"/>
                <a:ext cx="272" cy="182"/>
              </a:xfrm>
              <a:prstGeom prst="rightArrow">
                <a:avLst>
                  <a:gd name="adj1" fmla="val 50000"/>
                  <a:gd name="adj2" fmla="val 37363"/>
                </a:avLst>
              </a:prstGeom>
              <a:solidFill>
                <a:srgbClr val="00FF00"/>
              </a:solidFill>
              <a:ln w="12700">
                <a:solidFill>
                  <a:srgbClr val="00051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AutoShape 69"/>
              <p:cNvSpPr>
                <a:spLocks noChangeArrowheads="1"/>
              </p:cNvSpPr>
              <p:nvPr/>
            </p:nvSpPr>
            <p:spPr bwMode="auto">
              <a:xfrm>
                <a:off x="2835" y="2750"/>
                <a:ext cx="272" cy="182"/>
              </a:xfrm>
              <a:prstGeom prst="rightArrow">
                <a:avLst>
                  <a:gd name="adj1" fmla="val 50000"/>
                  <a:gd name="adj2" fmla="val 37363"/>
                </a:avLst>
              </a:prstGeom>
              <a:solidFill>
                <a:srgbClr val="FFFF99"/>
              </a:solidFill>
              <a:ln w="12700">
                <a:solidFill>
                  <a:srgbClr val="000514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" name="Group 70"/>
            <p:cNvGrpSpPr>
              <a:grpSpLocks/>
            </p:cNvGrpSpPr>
            <p:nvPr/>
          </p:nvGrpSpPr>
          <p:grpSpPr bwMode="auto">
            <a:xfrm>
              <a:off x="4480613" y="3618635"/>
              <a:ext cx="1561022" cy="1633372"/>
              <a:chOff x="295" y="1570"/>
              <a:chExt cx="1133" cy="1316"/>
            </a:xfrm>
          </p:grpSpPr>
          <p:sp>
            <p:nvSpPr>
              <p:cNvPr id="35" name="AutoShape 71"/>
              <p:cNvSpPr>
                <a:spLocks noChangeArrowheads="1"/>
              </p:cNvSpPr>
              <p:nvPr/>
            </p:nvSpPr>
            <p:spPr bwMode="auto">
              <a:xfrm>
                <a:off x="295" y="1570"/>
                <a:ext cx="997" cy="1044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12700">
                <a:solidFill>
                  <a:srgbClr val="00051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AutoShape 72"/>
              <p:cNvSpPr>
                <a:spLocks noChangeArrowheads="1"/>
              </p:cNvSpPr>
              <p:nvPr/>
            </p:nvSpPr>
            <p:spPr bwMode="auto">
              <a:xfrm>
                <a:off x="340" y="1661"/>
                <a:ext cx="997" cy="1044"/>
              </a:xfrm>
              <a:prstGeom prst="roundRect">
                <a:avLst>
                  <a:gd name="adj" fmla="val 16667"/>
                </a:avLst>
              </a:prstGeom>
              <a:solidFill>
                <a:srgbClr val="00FFFF"/>
              </a:solidFill>
              <a:ln w="12700">
                <a:solidFill>
                  <a:srgbClr val="00051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AutoShape 73"/>
              <p:cNvSpPr>
                <a:spLocks noChangeArrowheads="1"/>
              </p:cNvSpPr>
              <p:nvPr/>
            </p:nvSpPr>
            <p:spPr bwMode="auto">
              <a:xfrm>
                <a:off x="385" y="1752"/>
                <a:ext cx="997" cy="1044"/>
              </a:xfrm>
              <a:prstGeom prst="roundRect">
                <a:avLst>
                  <a:gd name="adj" fmla="val 16667"/>
                </a:avLst>
              </a:prstGeom>
              <a:solidFill>
                <a:srgbClr val="00FF00"/>
              </a:solidFill>
              <a:ln w="12700">
                <a:solidFill>
                  <a:srgbClr val="00051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AutoShape 74"/>
              <p:cNvSpPr>
                <a:spLocks noChangeArrowheads="1"/>
              </p:cNvSpPr>
              <p:nvPr/>
            </p:nvSpPr>
            <p:spPr bwMode="auto">
              <a:xfrm>
                <a:off x="431" y="1842"/>
                <a:ext cx="997" cy="104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000514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x-none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514"/>
                    </a:solidFill>
                    <a:effectLst/>
                    <a:uLnTx/>
                    <a:uFillTx/>
                  </a:rPr>
                  <a:t>Recon-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x-none" sz="16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514"/>
                    </a:solidFill>
                    <a:effectLst/>
                    <a:uLnTx/>
                    <a:uFillTx/>
                  </a:rPr>
                  <a:t>Struction</a:t>
                </a:r>
                <a:endParaRPr kumimoji="0" lang="en-US" altLang="x-non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514"/>
                  </a:solidFill>
                  <a:effectLst/>
                  <a:uLnTx/>
                  <a:uFillTx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x-none" sz="1400" kern="0" dirty="0" smtClean="0">
                    <a:solidFill>
                      <a:srgbClr val="000514"/>
                    </a:solidFill>
                  </a:rPr>
                  <a:t>Overlay,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x-none" sz="14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514"/>
                    </a:solidFill>
                    <a:effectLst/>
                    <a:uLnTx/>
                    <a:uFillTx/>
                  </a:rPr>
                  <a:t>Digitization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x-none" sz="1400" kern="0" dirty="0" smtClean="0">
                    <a:solidFill>
                      <a:srgbClr val="000514"/>
                    </a:solidFill>
                  </a:rPr>
                  <a:t>Tracking, </a:t>
                </a:r>
                <a:r>
                  <a:rPr kumimoji="0" lang="en-US" altLang="x-none" sz="14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514"/>
                    </a:solidFill>
                    <a:effectLst/>
                    <a:uLnTx/>
                    <a:uFillTx/>
                  </a:rPr>
                  <a:t>PFA</a:t>
                </a:r>
                <a:endParaRPr kumimoji="0" lang="en-GB" altLang="x-none" sz="14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514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9" name="AutoShape 76"/>
            <p:cNvSpPr>
              <a:spLocks noChangeArrowheads="1"/>
            </p:cNvSpPr>
            <p:nvPr/>
          </p:nvSpPr>
          <p:spPr bwMode="auto">
            <a:xfrm>
              <a:off x="2294081" y="3674487"/>
              <a:ext cx="1373644" cy="1295776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12700">
              <a:solidFill>
                <a:srgbClr val="00051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AutoShape 77"/>
            <p:cNvSpPr>
              <a:spLocks noChangeArrowheads="1"/>
            </p:cNvSpPr>
            <p:nvPr/>
          </p:nvSpPr>
          <p:spPr bwMode="auto">
            <a:xfrm>
              <a:off x="2356080" y="3787434"/>
              <a:ext cx="1373644" cy="1295776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12700">
              <a:solidFill>
                <a:srgbClr val="00051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AutoShape 78"/>
            <p:cNvSpPr>
              <a:spLocks noChangeArrowheads="1"/>
            </p:cNvSpPr>
            <p:nvPr/>
          </p:nvSpPr>
          <p:spPr bwMode="auto">
            <a:xfrm>
              <a:off x="2418081" y="3900379"/>
              <a:ext cx="1373644" cy="1295776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12700">
              <a:solidFill>
                <a:srgbClr val="00051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AutoShape 79"/>
            <p:cNvSpPr>
              <a:spLocks noChangeArrowheads="1"/>
            </p:cNvSpPr>
            <p:nvPr/>
          </p:nvSpPr>
          <p:spPr bwMode="auto">
            <a:xfrm>
              <a:off x="2481458" y="3974849"/>
              <a:ext cx="1373644" cy="1295776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12700">
              <a:solidFill>
                <a:srgbClr val="00051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/>
            <a:p>
              <a:pPr algn="ctr"/>
              <a:r>
                <a:rPr lang="en-US" altLang="x-none" b="1" kern="0" dirty="0" smtClean="0">
                  <a:solidFill>
                    <a:srgbClr val="000514"/>
                  </a:solidFill>
                </a:rPr>
                <a:t>Simulation</a:t>
              </a:r>
            </a:p>
            <a:p>
              <a:pPr algn="ctr"/>
              <a:r>
                <a:rPr lang="en-US" altLang="x-none" sz="1400" kern="0" dirty="0" smtClean="0">
                  <a:solidFill>
                    <a:srgbClr val="000514"/>
                  </a:solidFill>
                </a:rPr>
                <a:t>DDG4, …</a:t>
              </a:r>
            </a:p>
            <a:p>
              <a:pPr algn="ctr"/>
              <a:endParaRPr lang="en-GB" altLang="x-none" sz="2200" b="1" kern="0" dirty="0">
                <a:solidFill>
                  <a:srgbClr val="000514"/>
                </a:solidFill>
              </a:endParaRPr>
            </a:p>
          </p:txBody>
        </p:sp>
        <p:sp>
          <p:nvSpPr>
            <p:cNvPr id="31" name="AutoShape 36"/>
            <p:cNvSpPr>
              <a:spLocks noChangeArrowheads="1"/>
            </p:cNvSpPr>
            <p:nvPr/>
          </p:nvSpPr>
          <p:spPr bwMode="auto">
            <a:xfrm rot="10800000" flipV="1">
              <a:off x="2893413" y="5305378"/>
              <a:ext cx="624134" cy="394690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FFFF99"/>
            </a:solidFill>
            <a:ln w="12700">
              <a:solidFill>
                <a:srgbClr val="00051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AutoShape 33"/>
            <p:cNvSpPr>
              <a:spLocks noChangeArrowheads="1"/>
            </p:cNvSpPr>
            <p:nvPr/>
          </p:nvSpPr>
          <p:spPr bwMode="auto">
            <a:xfrm>
              <a:off x="3337850" y="2939205"/>
              <a:ext cx="1500399" cy="994390"/>
            </a:xfrm>
            <a:custGeom>
              <a:avLst/>
              <a:gdLst>
                <a:gd name="G0" fmla="+- 112173 0 0"/>
                <a:gd name="G1" fmla="+- 10855205 0 0"/>
                <a:gd name="G2" fmla="+- 112173 0 10855205"/>
                <a:gd name="G3" fmla="+- 10800 0 0"/>
                <a:gd name="G4" fmla="+- 0 0 11217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189 0 0"/>
                <a:gd name="G9" fmla="+- 0 0 10855205"/>
                <a:gd name="G10" fmla="+- 5189 0 2700"/>
                <a:gd name="G11" fmla="cos G10 112173"/>
                <a:gd name="G12" fmla="sin G10 112173"/>
                <a:gd name="G13" fmla="cos 13500 112173"/>
                <a:gd name="G14" fmla="sin 13500 112173"/>
                <a:gd name="G15" fmla="+- G11 10800 0"/>
                <a:gd name="G16" fmla="+- G12 10800 0"/>
                <a:gd name="G17" fmla="+- G13 10800 0"/>
                <a:gd name="G18" fmla="+- G14 10800 0"/>
                <a:gd name="G19" fmla="*/ 5189 1 2"/>
                <a:gd name="G20" fmla="+- G19 5400 0"/>
                <a:gd name="G21" fmla="cos G20 112173"/>
                <a:gd name="G22" fmla="sin G20 112173"/>
                <a:gd name="G23" fmla="+- G21 10800 0"/>
                <a:gd name="G24" fmla="+- G12 G23 G22"/>
                <a:gd name="G25" fmla="+- G22 G23 G11"/>
                <a:gd name="G26" fmla="cos 10800 112173"/>
                <a:gd name="G27" fmla="sin 10800 112173"/>
                <a:gd name="G28" fmla="cos 5189 112173"/>
                <a:gd name="G29" fmla="sin 5189 11217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10855205"/>
                <a:gd name="G36" fmla="sin G34 10855205"/>
                <a:gd name="G37" fmla="+/ 10855205 11217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189 G39"/>
                <a:gd name="G43" fmla="sin 51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610 w 21600"/>
                <a:gd name="T5" fmla="*/ 65 h 21600"/>
                <a:gd name="T6" fmla="*/ 3054 w 21600"/>
                <a:gd name="T7" fmla="*/ 12783 h 21600"/>
                <a:gd name="T8" fmla="*/ 10228 w 21600"/>
                <a:gd name="T9" fmla="*/ 5642 h 21600"/>
                <a:gd name="T10" fmla="*/ 24293 w 21600"/>
                <a:gd name="T11" fmla="*/ 11203 h 21600"/>
                <a:gd name="T12" fmla="*/ 18627 w 21600"/>
                <a:gd name="T13" fmla="*/ 16542 h 21600"/>
                <a:gd name="T14" fmla="*/ 13287 w 21600"/>
                <a:gd name="T15" fmla="*/ 1087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986" y="10954"/>
                  </a:moveTo>
                  <a:cubicBezTo>
                    <a:pt x="15988" y="10903"/>
                    <a:pt x="15989" y="10851"/>
                    <a:pt x="15989" y="10800"/>
                  </a:cubicBezTo>
                  <a:cubicBezTo>
                    <a:pt x="15989" y="7934"/>
                    <a:pt x="13665" y="5611"/>
                    <a:pt x="10800" y="5611"/>
                  </a:cubicBezTo>
                  <a:cubicBezTo>
                    <a:pt x="7934" y="5611"/>
                    <a:pt x="5611" y="7934"/>
                    <a:pt x="5611" y="10800"/>
                  </a:cubicBezTo>
                  <a:cubicBezTo>
                    <a:pt x="5610" y="11234"/>
                    <a:pt x="5665" y="11666"/>
                    <a:pt x="5773" y="12087"/>
                  </a:cubicBezTo>
                  <a:lnTo>
                    <a:pt x="337" y="13479"/>
                  </a:lnTo>
                  <a:cubicBezTo>
                    <a:pt x="113" y="12603"/>
                    <a:pt x="0" y="11703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0907"/>
                    <a:pt x="21598" y="11015"/>
                    <a:pt x="21595" y="11122"/>
                  </a:cubicBezTo>
                  <a:lnTo>
                    <a:pt x="24293" y="11203"/>
                  </a:lnTo>
                  <a:lnTo>
                    <a:pt x="18627" y="16542"/>
                  </a:lnTo>
                  <a:lnTo>
                    <a:pt x="13287" y="10874"/>
                  </a:lnTo>
                  <a:lnTo>
                    <a:pt x="15986" y="10954"/>
                  </a:lnTo>
                  <a:close/>
                </a:path>
              </a:pathLst>
            </a:custGeom>
            <a:solidFill>
              <a:srgbClr val="FFFF99"/>
            </a:solidFill>
            <a:ln w="12700">
              <a:solidFill>
                <a:srgbClr val="00051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AutoShape 33"/>
            <p:cNvSpPr>
              <a:spLocks noChangeArrowheads="1"/>
            </p:cNvSpPr>
            <p:nvPr/>
          </p:nvSpPr>
          <p:spPr bwMode="auto">
            <a:xfrm>
              <a:off x="1366175" y="2939205"/>
              <a:ext cx="1500399" cy="994390"/>
            </a:xfrm>
            <a:custGeom>
              <a:avLst/>
              <a:gdLst>
                <a:gd name="G0" fmla="+- 112173 0 0"/>
                <a:gd name="G1" fmla="+- 10855205 0 0"/>
                <a:gd name="G2" fmla="+- 112173 0 10855205"/>
                <a:gd name="G3" fmla="+- 10800 0 0"/>
                <a:gd name="G4" fmla="+- 0 0 11217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189 0 0"/>
                <a:gd name="G9" fmla="+- 0 0 10855205"/>
                <a:gd name="G10" fmla="+- 5189 0 2700"/>
                <a:gd name="G11" fmla="cos G10 112173"/>
                <a:gd name="G12" fmla="sin G10 112173"/>
                <a:gd name="G13" fmla="cos 13500 112173"/>
                <a:gd name="G14" fmla="sin 13500 112173"/>
                <a:gd name="G15" fmla="+- G11 10800 0"/>
                <a:gd name="G16" fmla="+- G12 10800 0"/>
                <a:gd name="G17" fmla="+- G13 10800 0"/>
                <a:gd name="G18" fmla="+- G14 10800 0"/>
                <a:gd name="G19" fmla="*/ 5189 1 2"/>
                <a:gd name="G20" fmla="+- G19 5400 0"/>
                <a:gd name="G21" fmla="cos G20 112173"/>
                <a:gd name="G22" fmla="sin G20 112173"/>
                <a:gd name="G23" fmla="+- G21 10800 0"/>
                <a:gd name="G24" fmla="+- G12 G23 G22"/>
                <a:gd name="G25" fmla="+- G22 G23 G11"/>
                <a:gd name="G26" fmla="cos 10800 112173"/>
                <a:gd name="G27" fmla="sin 10800 112173"/>
                <a:gd name="G28" fmla="cos 5189 112173"/>
                <a:gd name="G29" fmla="sin 5189 11217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10855205"/>
                <a:gd name="G36" fmla="sin G34 10855205"/>
                <a:gd name="G37" fmla="+/ 10855205 11217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189 G39"/>
                <a:gd name="G43" fmla="sin 51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610 w 21600"/>
                <a:gd name="T5" fmla="*/ 65 h 21600"/>
                <a:gd name="T6" fmla="*/ 3054 w 21600"/>
                <a:gd name="T7" fmla="*/ 12783 h 21600"/>
                <a:gd name="T8" fmla="*/ 10228 w 21600"/>
                <a:gd name="T9" fmla="*/ 5642 h 21600"/>
                <a:gd name="T10" fmla="*/ 24293 w 21600"/>
                <a:gd name="T11" fmla="*/ 11203 h 21600"/>
                <a:gd name="T12" fmla="*/ 18627 w 21600"/>
                <a:gd name="T13" fmla="*/ 16542 h 21600"/>
                <a:gd name="T14" fmla="*/ 13287 w 21600"/>
                <a:gd name="T15" fmla="*/ 1087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986" y="10954"/>
                  </a:moveTo>
                  <a:cubicBezTo>
                    <a:pt x="15988" y="10903"/>
                    <a:pt x="15989" y="10851"/>
                    <a:pt x="15989" y="10800"/>
                  </a:cubicBezTo>
                  <a:cubicBezTo>
                    <a:pt x="15989" y="7934"/>
                    <a:pt x="13665" y="5611"/>
                    <a:pt x="10800" y="5611"/>
                  </a:cubicBezTo>
                  <a:cubicBezTo>
                    <a:pt x="7934" y="5611"/>
                    <a:pt x="5611" y="7934"/>
                    <a:pt x="5611" y="10800"/>
                  </a:cubicBezTo>
                  <a:cubicBezTo>
                    <a:pt x="5610" y="11234"/>
                    <a:pt x="5665" y="11666"/>
                    <a:pt x="5773" y="12087"/>
                  </a:cubicBezTo>
                  <a:lnTo>
                    <a:pt x="337" y="13479"/>
                  </a:lnTo>
                  <a:cubicBezTo>
                    <a:pt x="113" y="12603"/>
                    <a:pt x="0" y="11703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0907"/>
                    <a:pt x="21598" y="11015"/>
                    <a:pt x="21595" y="11122"/>
                  </a:cubicBezTo>
                  <a:lnTo>
                    <a:pt x="24293" y="11203"/>
                  </a:lnTo>
                  <a:lnTo>
                    <a:pt x="18627" y="16542"/>
                  </a:lnTo>
                  <a:lnTo>
                    <a:pt x="13287" y="10874"/>
                  </a:lnTo>
                  <a:lnTo>
                    <a:pt x="15986" y="10954"/>
                  </a:lnTo>
                  <a:close/>
                </a:path>
              </a:pathLst>
            </a:custGeom>
            <a:solidFill>
              <a:srgbClr val="FFFF99"/>
            </a:solidFill>
            <a:ln w="12700">
              <a:solidFill>
                <a:srgbClr val="00051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AutoShape 33"/>
            <p:cNvSpPr>
              <a:spLocks noChangeArrowheads="1"/>
            </p:cNvSpPr>
            <p:nvPr/>
          </p:nvSpPr>
          <p:spPr bwMode="auto">
            <a:xfrm>
              <a:off x="5433350" y="2939205"/>
              <a:ext cx="1500399" cy="994390"/>
            </a:xfrm>
            <a:custGeom>
              <a:avLst/>
              <a:gdLst>
                <a:gd name="G0" fmla="+- 112173 0 0"/>
                <a:gd name="G1" fmla="+- 10855205 0 0"/>
                <a:gd name="G2" fmla="+- 112173 0 10855205"/>
                <a:gd name="G3" fmla="+- 10800 0 0"/>
                <a:gd name="G4" fmla="+- 0 0 11217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189 0 0"/>
                <a:gd name="G9" fmla="+- 0 0 10855205"/>
                <a:gd name="G10" fmla="+- 5189 0 2700"/>
                <a:gd name="G11" fmla="cos G10 112173"/>
                <a:gd name="G12" fmla="sin G10 112173"/>
                <a:gd name="G13" fmla="cos 13500 112173"/>
                <a:gd name="G14" fmla="sin 13500 112173"/>
                <a:gd name="G15" fmla="+- G11 10800 0"/>
                <a:gd name="G16" fmla="+- G12 10800 0"/>
                <a:gd name="G17" fmla="+- G13 10800 0"/>
                <a:gd name="G18" fmla="+- G14 10800 0"/>
                <a:gd name="G19" fmla="*/ 5189 1 2"/>
                <a:gd name="G20" fmla="+- G19 5400 0"/>
                <a:gd name="G21" fmla="cos G20 112173"/>
                <a:gd name="G22" fmla="sin G20 112173"/>
                <a:gd name="G23" fmla="+- G21 10800 0"/>
                <a:gd name="G24" fmla="+- G12 G23 G22"/>
                <a:gd name="G25" fmla="+- G22 G23 G11"/>
                <a:gd name="G26" fmla="cos 10800 112173"/>
                <a:gd name="G27" fmla="sin 10800 112173"/>
                <a:gd name="G28" fmla="cos 5189 112173"/>
                <a:gd name="G29" fmla="sin 5189 11217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10855205"/>
                <a:gd name="G36" fmla="sin G34 10855205"/>
                <a:gd name="G37" fmla="+/ 10855205 11217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189 G39"/>
                <a:gd name="G43" fmla="sin 518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9610 w 21600"/>
                <a:gd name="T5" fmla="*/ 65 h 21600"/>
                <a:gd name="T6" fmla="*/ 3054 w 21600"/>
                <a:gd name="T7" fmla="*/ 12783 h 21600"/>
                <a:gd name="T8" fmla="*/ 10228 w 21600"/>
                <a:gd name="T9" fmla="*/ 5642 h 21600"/>
                <a:gd name="T10" fmla="*/ 24293 w 21600"/>
                <a:gd name="T11" fmla="*/ 11203 h 21600"/>
                <a:gd name="T12" fmla="*/ 18627 w 21600"/>
                <a:gd name="T13" fmla="*/ 16542 h 21600"/>
                <a:gd name="T14" fmla="*/ 13287 w 21600"/>
                <a:gd name="T15" fmla="*/ 1087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986" y="10954"/>
                  </a:moveTo>
                  <a:cubicBezTo>
                    <a:pt x="15988" y="10903"/>
                    <a:pt x="15989" y="10851"/>
                    <a:pt x="15989" y="10800"/>
                  </a:cubicBezTo>
                  <a:cubicBezTo>
                    <a:pt x="15989" y="7934"/>
                    <a:pt x="13665" y="5611"/>
                    <a:pt x="10800" y="5611"/>
                  </a:cubicBezTo>
                  <a:cubicBezTo>
                    <a:pt x="7934" y="5611"/>
                    <a:pt x="5611" y="7934"/>
                    <a:pt x="5611" y="10800"/>
                  </a:cubicBezTo>
                  <a:cubicBezTo>
                    <a:pt x="5610" y="11234"/>
                    <a:pt x="5665" y="11666"/>
                    <a:pt x="5773" y="12087"/>
                  </a:cubicBezTo>
                  <a:lnTo>
                    <a:pt x="337" y="13479"/>
                  </a:lnTo>
                  <a:cubicBezTo>
                    <a:pt x="113" y="12603"/>
                    <a:pt x="0" y="11703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0907"/>
                    <a:pt x="21598" y="11015"/>
                    <a:pt x="21595" y="11122"/>
                  </a:cubicBezTo>
                  <a:lnTo>
                    <a:pt x="24293" y="11203"/>
                  </a:lnTo>
                  <a:lnTo>
                    <a:pt x="18627" y="16542"/>
                  </a:lnTo>
                  <a:lnTo>
                    <a:pt x="13287" y="10874"/>
                  </a:lnTo>
                  <a:lnTo>
                    <a:pt x="15986" y="10954"/>
                  </a:lnTo>
                  <a:close/>
                </a:path>
              </a:pathLst>
            </a:custGeom>
            <a:solidFill>
              <a:srgbClr val="FFFF99"/>
            </a:solidFill>
            <a:ln w="12700">
              <a:solidFill>
                <a:srgbClr val="00051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AutoShape 25"/>
            <p:cNvSpPr>
              <a:spLocks noChangeArrowheads="1"/>
            </p:cNvSpPr>
            <p:nvPr/>
          </p:nvSpPr>
          <p:spPr bwMode="auto">
            <a:xfrm>
              <a:off x="819261" y="2649464"/>
              <a:ext cx="7146532" cy="379486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12700">
              <a:solidFill>
                <a:srgbClr val="00051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x-non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514"/>
                  </a:solidFill>
                  <a:effectLst/>
                  <a:uLnTx/>
                  <a:uFillTx/>
                </a:rPr>
                <a:t>Event Data Model: </a:t>
              </a:r>
              <a:r>
                <a:rPr lang="en-US" altLang="x-none" sz="2200" b="1" dirty="0">
                  <a:solidFill>
                    <a:srgbClr val="7030A0"/>
                  </a:solidFill>
                  <a:latin typeface="Consolas" pitchFamily="49" charset="0"/>
                  <a:cs typeface="Consolas" pitchFamily="49" charset="0"/>
                </a:rPr>
                <a:t>LCIO</a:t>
              </a:r>
              <a:endParaRPr lang="en-GB" altLang="x-none" sz="2200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49"/>
          <a:stretch/>
        </p:blipFill>
        <p:spPr bwMode="auto">
          <a:xfrm rot="16200000">
            <a:off x="-724952" y="3738535"/>
            <a:ext cx="2973122" cy="906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95490" y="5911334"/>
            <a:ext cx="6340197" cy="369332"/>
          </a:xfrm>
          <a:prstGeom prst="rect">
            <a:avLst/>
          </a:prstGeom>
          <a:noFill/>
          <a:ln>
            <a:solidFill>
              <a:srgbClr val="00B0F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This talk: focus on new developments from ILD and </a:t>
            </a:r>
            <a:r>
              <a:rPr lang="en-US" dirty="0" err="1">
                <a:solidFill>
                  <a:srgbClr val="0070C0"/>
                </a:solidFill>
              </a:rPr>
              <a:t>CLICdp</a:t>
            </a:r>
            <a:r>
              <a:rPr lang="en-US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0973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DDG4 configuration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30</a:t>
            </a:fld>
            <a:endParaRPr kumimoji="0"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DDG4 is highly modular </a:t>
            </a:r>
          </a:p>
          <a:p>
            <a:r>
              <a:rPr lang="en-US" dirty="0" smtClean="0"/>
              <a:t>Easy </a:t>
            </a:r>
            <a:r>
              <a:rPr lang="en-US" dirty="0"/>
              <a:t>to </a:t>
            </a:r>
            <a:r>
              <a:rPr lang="en-US" dirty="0" smtClean="0"/>
              <a:t>configure, especially if one uses the python dictionaries</a:t>
            </a:r>
          </a:p>
          <a:p>
            <a:r>
              <a:rPr lang="en-US" dirty="0" smtClean="0"/>
              <a:t>Configure actions, filters, sequences, cuts, …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3200" y="2593112"/>
            <a:ext cx="8788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...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part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b="1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DDG4.</a:t>
            </a:r>
            <a:r>
              <a:rPr lang="en-US" b="1" dirty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GeneratorAction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kernel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,</a:t>
            </a:r>
          </a:p>
          <a:p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		      "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Geant4ParticleHandler/</a:t>
            </a:r>
            <a:r>
              <a:rPr lang="en-US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ParticleHandler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kernel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.</a:t>
            </a:r>
            <a:r>
              <a:rPr lang="en-US" b="1" dirty="0" err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generatorAction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().</a:t>
            </a:r>
            <a:r>
              <a:rPr lang="en-US" b="1" dirty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adopt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part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part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.</a:t>
            </a:r>
            <a:r>
              <a:rPr lang="en-US" b="1" dirty="0" err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SaveProcesses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[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'Decay'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]</a:t>
            </a: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part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.</a:t>
            </a:r>
            <a:r>
              <a:rPr lang="en-US" b="1" dirty="0" err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MinimalKineticEnergy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1*</a:t>
            </a:r>
            <a:r>
              <a:rPr lang="en-US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MeV</a:t>
            </a:r>
          </a:p>
          <a:p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part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.</a:t>
            </a:r>
            <a:r>
              <a:rPr lang="en-US" b="1" dirty="0" err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KeepAllParticles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b="1" dirty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False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...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user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= </a:t>
            </a:r>
            <a:r>
              <a:rPr lang="en-US" b="1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DDG4.</a:t>
            </a:r>
            <a:r>
              <a:rPr lang="en-US" b="1" dirty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GeneratorAction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kernel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,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Geant4TCUserParticleHandler/</a:t>
            </a:r>
            <a:r>
              <a:rPr lang="en-US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UserParticleHandler</a:t>
            </a:r>
            <a:r>
              <a:rPr lang="en-US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user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.</a:t>
            </a:r>
            <a:r>
              <a:rPr lang="en-US" b="1" dirty="0" err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TrackingVolume_Zmax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b="1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DDG4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.</a:t>
            </a:r>
            <a:r>
              <a:rPr lang="en-US" b="1" dirty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tracker_region_zmax</a:t>
            </a: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user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.</a:t>
            </a:r>
            <a:r>
              <a:rPr lang="en-US" b="1" dirty="0" err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TrackingVolume_Rmax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= </a:t>
            </a:r>
            <a:r>
              <a:rPr lang="en-US" b="1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DDG4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.</a:t>
            </a:r>
            <a:r>
              <a:rPr lang="en-US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tracker_region_rmax</a:t>
            </a:r>
          </a:p>
          <a:p>
            <a:r>
              <a:rPr lang="en-US" dirty="0" smtClean="0">
                <a:latin typeface="Consolas" pitchFamily="49" charset="0"/>
                <a:cs typeface="Consolas" pitchFamily="49" charset="0"/>
              </a:rPr>
              <a:t>...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endParaRPr lang="en-US" b="1" dirty="0" smtClean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  <a:p>
            <a:endParaRPr lang="en-US" b="1" dirty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941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can I find all this?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31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DD4hep</a:t>
            </a:r>
            <a:r>
              <a:rPr lang="en-US" dirty="0" smtClean="0"/>
              <a:t> comes complete with example drivers and compact files in </a:t>
            </a:r>
            <a:r>
              <a:rPr lang="en-US" dirty="0" err="1" smtClean="0"/>
              <a:t>iLCSoft</a:t>
            </a:r>
            <a:r>
              <a:rPr lang="en-US" dirty="0" smtClean="0"/>
              <a:t> releases</a:t>
            </a:r>
          </a:p>
          <a:p>
            <a:pPr lvl="1"/>
            <a:r>
              <a:rPr lang="en-US" dirty="0" smtClean="0"/>
              <a:t>Under </a:t>
            </a:r>
            <a:r>
              <a:rPr lang="en-US" sz="2400" b="1" dirty="0">
                <a:solidFill>
                  <a:srgbClr val="7030A0"/>
                </a:solidFill>
                <a:latin typeface="Consolas" pitchFamily="49" charset="0"/>
                <a:ea typeface="FreeMono" pitchFamily="49" charset="0"/>
                <a:cs typeface="Consolas" pitchFamily="49" charset="0"/>
              </a:rPr>
              <a:t>DD4hep/&lt;version&gt;/</a:t>
            </a:r>
            <a:r>
              <a:rPr lang="en-US" sz="2400" b="1" dirty="0" err="1">
                <a:solidFill>
                  <a:srgbClr val="7030A0"/>
                </a:solidFill>
                <a:latin typeface="Consolas" pitchFamily="49" charset="0"/>
                <a:ea typeface="FreeMono" pitchFamily="49" charset="0"/>
                <a:cs typeface="Consolas" pitchFamily="49" charset="0"/>
              </a:rPr>
              <a:t>DDDetectors</a:t>
            </a:r>
            <a:endParaRPr lang="en-US" sz="2400" b="1" dirty="0">
              <a:solidFill>
                <a:srgbClr val="7030A0"/>
              </a:solidFill>
              <a:latin typeface="Consolas" pitchFamily="49" charset="0"/>
              <a:ea typeface="FreeMono" pitchFamily="49" charset="0"/>
              <a:cs typeface="Consolas" pitchFamily="49" charset="0"/>
            </a:endParaRPr>
          </a:p>
          <a:p>
            <a:pPr lvl="1"/>
            <a:r>
              <a:rPr lang="en-US" dirty="0" smtClean="0"/>
              <a:t>More examples and use cases under </a:t>
            </a:r>
            <a:r>
              <a:rPr lang="en-US" sz="2100" b="1" dirty="0">
                <a:solidFill>
                  <a:srgbClr val="7030A0"/>
                </a:solidFill>
                <a:latin typeface="Consolas" pitchFamily="49" charset="0"/>
                <a:ea typeface="FreeMono" pitchFamily="49" charset="0"/>
                <a:cs typeface="Consolas" pitchFamily="49" charset="0"/>
              </a:rPr>
              <a:t>DD4hepExamples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For the Linear Collider Community we have another package: </a:t>
            </a:r>
            <a:r>
              <a:rPr lang="en-US" sz="2400" b="1" dirty="0" err="1">
                <a:solidFill>
                  <a:srgbClr val="7030A0"/>
                </a:solidFill>
                <a:latin typeface="Consolas" pitchFamily="49" charset="0"/>
                <a:ea typeface="FreeMono" pitchFamily="49" charset="0"/>
                <a:cs typeface="Consolas" pitchFamily="49" charset="0"/>
              </a:rPr>
              <a:t>LCGeo</a:t>
            </a:r>
            <a:endParaRPr lang="en-US" sz="2400" b="1" dirty="0">
              <a:solidFill>
                <a:srgbClr val="7030A0"/>
              </a:solidFill>
              <a:latin typeface="Consolas" pitchFamily="49" charset="0"/>
              <a:ea typeface="FreeMono" pitchFamily="49" charset="0"/>
              <a:cs typeface="Consolas" pitchFamily="49" charset="0"/>
            </a:endParaRPr>
          </a:p>
          <a:p>
            <a:pPr lvl="1"/>
            <a:r>
              <a:rPr lang="en-US" dirty="0" smtClean="0"/>
              <a:t>We collect here the concrete implementations of Detector Models (currently for CLICdp and ILD)</a:t>
            </a:r>
          </a:p>
          <a:p>
            <a:pPr lvl="2"/>
            <a:r>
              <a:rPr lang="en-US" dirty="0" smtClean="0"/>
              <a:t>All their versions, additional specialized subdetector drivers if needed</a:t>
            </a:r>
          </a:p>
          <a:p>
            <a:pPr lvl="1"/>
            <a:r>
              <a:rPr lang="en-US" dirty="0" smtClean="0"/>
              <a:t>We also have use case examples, configuration files and tools </a:t>
            </a:r>
            <a:r>
              <a:rPr lang="en-US" b="1" dirty="0" smtClean="0">
                <a:solidFill>
                  <a:srgbClr val="FF0000"/>
                </a:solidFill>
              </a:rPr>
              <a:t>including </a:t>
            </a:r>
            <a:r>
              <a:rPr lang="en-US" b="1" dirty="0" err="1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ddsim</a:t>
            </a:r>
            <a:r>
              <a:rPr lang="en-US" b="1" dirty="0" smtClean="0">
                <a:solidFill>
                  <a:srgbClr val="FF0000"/>
                </a:solidFill>
              </a:rPr>
              <a:t>, a tool to run DDG4 simulation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015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DD4hep – A single source of information</a:t>
            </a:r>
            <a:endParaRPr lang="en-US" dirty="0"/>
          </a:p>
        </p:txBody>
      </p:sp>
      <p:sp>
        <p:nvSpPr>
          <p:cNvPr id="100" name="Freeform 99"/>
          <p:cNvSpPr/>
          <p:nvPr/>
        </p:nvSpPr>
        <p:spPr>
          <a:xfrm>
            <a:off x="250730" y="3201618"/>
            <a:ext cx="2331788" cy="81366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83FDFD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Geometry</a:t>
            </a:r>
            <a:b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16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Display</a:t>
            </a:r>
            <a:r>
              <a:rPr lang="en-US" sz="12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(Via ROOT OGL Viewer)</a:t>
            </a:r>
            <a:endParaRPr lang="en-US" sz="1600" b="1" i="0" u="none" strike="noStrike" kern="1200" dirty="0" smtClean="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dirty="0" err="1">
                <a:solidFill>
                  <a:srgbClr val="0000FF"/>
                </a:solidFill>
                <a:latin typeface="Consolas" panose="020B0609020204030204" pitchFamily="49" charset="0"/>
                <a:ea typeface="Droid Sans Fallback" pitchFamily="2"/>
                <a:cs typeface="Consolas" panose="020B0609020204030204" pitchFamily="49" charset="0"/>
              </a:rPr>
              <a:t>teveDisplay</a:t>
            </a:r>
            <a:endParaRPr lang="en-US" sz="1400" b="1" dirty="0">
              <a:solidFill>
                <a:srgbClr val="0000FF"/>
              </a:solidFill>
              <a:latin typeface="Consolas" panose="020B0609020204030204" pitchFamily="49" charset="0"/>
              <a:ea typeface="Droid Sans Fallback" pitchFamily="2"/>
              <a:cs typeface="Consolas" panose="020B0609020204030204" pitchFamily="49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152067" y="4113186"/>
            <a:ext cx="6785717" cy="118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Extensions</a:t>
            </a:r>
            <a:endParaRPr lang="en-US" sz="1800" b="1" i="0" u="none" strike="noStrike" kern="1200" dirty="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where</a:t>
            </a:r>
            <a:br>
              <a:rPr lang="en-US" sz="18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required</a:t>
            </a:r>
          </a:p>
        </p:txBody>
      </p:sp>
      <p:sp>
        <p:nvSpPr>
          <p:cNvPr id="15" name="Freeform 14"/>
          <p:cNvSpPr/>
          <p:nvPr/>
        </p:nvSpPr>
        <p:spPr>
          <a:xfrm>
            <a:off x="152067" y="2992182"/>
            <a:ext cx="2331788" cy="81366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83FDFD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Geometry</a:t>
            </a:r>
            <a:b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16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Display</a:t>
            </a:r>
            <a:r>
              <a:rPr lang="en-US" sz="12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 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(Via ROOT OpenGL Viewer)</a:t>
            </a:r>
            <a:endParaRPr lang="en-US" sz="1600" i="0" u="none" strike="noStrike" kern="1200" dirty="0" smtClean="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dirty="0" err="1">
                <a:solidFill>
                  <a:srgbClr val="0000FF"/>
                </a:solidFill>
                <a:latin typeface="Consolas" panose="020B0609020204030204" pitchFamily="49" charset="0"/>
                <a:ea typeface="Droid Sans Fallback" pitchFamily="2"/>
                <a:cs typeface="Consolas" panose="020B0609020204030204" pitchFamily="49" charset="0"/>
              </a:rPr>
              <a:t>geoDisplay</a:t>
            </a:r>
            <a:endParaRPr lang="en-US" sz="1400" b="1" dirty="0">
              <a:solidFill>
                <a:srgbClr val="0000FF"/>
              </a:solidFill>
              <a:latin typeface="Consolas" panose="020B0609020204030204" pitchFamily="49" charset="0"/>
              <a:ea typeface="Droid Sans Fallback" pitchFamily="2"/>
              <a:cs typeface="Consolas" panose="020B0609020204030204" pitchFamily="49" charset="0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5105743" y="4339986"/>
            <a:ext cx="1645920" cy="5486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182880" tIns="45000" rIns="90000" bIns="45000" anchor="ctr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Analysis</a:t>
            </a:r>
            <a:br>
              <a:rPr lang="en-US" sz="1600" b="1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1600" b="1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Extensions</a:t>
            </a:r>
          </a:p>
        </p:txBody>
      </p:sp>
      <p:sp>
        <p:nvSpPr>
          <p:cNvPr id="21" name="Freeform 20"/>
          <p:cNvSpPr/>
          <p:nvPr/>
        </p:nvSpPr>
        <p:spPr>
          <a:xfrm>
            <a:off x="5291864" y="5620146"/>
            <a:ext cx="1645920" cy="73151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83FDFD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0" tIns="0" rIns="0" bIns="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Analysis</a:t>
            </a:r>
            <a:b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Program</a:t>
            </a:r>
          </a:p>
        </p:txBody>
      </p:sp>
      <p:cxnSp>
        <p:nvCxnSpPr>
          <p:cNvPr id="22" name="Straight Arrow Connector 21"/>
          <p:cNvCxnSpPr>
            <a:stCxn id="11" idx="2"/>
            <a:endCxn id="100" idx="1"/>
          </p:cNvCxnSpPr>
          <p:nvPr/>
        </p:nvCxnSpPr>
        <p:spPr>
          <a:xfrm flipH="1">
            <a:off x="2582518" y="3325205"/>
            <a:ext cx="1583520" cy="283244"/>
          </a:xfrm>
          <a:prstGeom prst="straightConnector1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25" name="Straight Arrow Connector 24"/>
          <p:cNvCxnSpPr>
            <a:stCxn id="11" idx="2"/>
            <a:endCxn id="19" idx="0"/>
          </p:cNvCxnSpPr>
          <p:nvPr/>
        </p:nvCxnSpPr>
        <p:spPr>
          <a:xfrm>
            <a:off x="4166038" y="3325205"/>
            <a:ext cx="1762665" cy="1014781"/>
          </a:xfrm>
          <a:prstGeom prst="straightConnector1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30" name="Straight Arrow Connector 29"/>
          <p:cNvCxnSpPr>
            <a:stCxn id="19" idx="2"/>
            <a:endCxn id="21" idx="4"/>
          </p:cNvCxnSpPr>
          <p:nvPr/>
        </p:nvCxnSpPr>
        <p:spPr>
          <a:xfrm>
            <a:off x="5928703" y="4888626"/>
            <a:ext cx="186121" cy="731520"/>
          </a:xfrm>
          <a:prstGeom prst="straightConnector1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33" name="Freeform 32"/>
          <p:cNvSpPr/>
          <p:nvPr/>
        </p:nvSpPr>
        <p:spPr>
          <a:xfrm>
            <a:off x="7209466" y="5603396"/>
            <a:ext cx="1479240" cy="73151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83FDFD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Alignment /</a:t>
            </a:r>
            <a:b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16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Calibration</a:t>
            </a:r>
          </a:p>
          <a:p>
            <a:pPr lvl="0" algn="r" hangingPunct="0"/>
            <a:r>
              <a:rPr lang="en-US" sz="1600" b="1" dirty="0" err="1" smtClean="0">
                <a:solidFill>
                  <a:srgbClr val="7030A0"/>
                </a:solidFill>
                <a:latin typeface="Consolas" panose="020B0609020204030204" pitchFamily="49" charset="0"/>
                <a:ea typeface="Droid Sans Fallback" pitchFamily="2"/>
                <a:cs typeface="Consolas" panose="020B0609020204030204" pitchFamily="49" charset="0"/>
              </a:rPr>
              <a:t>DDAlign</a:t>
            </a:r>
            <a:endParaRPr lang="en-US" sz="1600" b="1" i="0" u="none" strike="noStrike" kern="1200" dirty="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</p:txBody>
      </p:sp>
      <p:cxnSp>
        <p:nvCxnSpPr>
          <p:cNvPr id="34" name="Curved Connector 33"/>
          <p:cNvCxnSpPr>
            <a:stCxn id="19" idx="1"/>
            <a:endCxn id="33" idx="3"/>
          </p:cNvCxnSpPr>
          <p:nvPr/>
        </p:nvCxnSpPr>
        <p:spPr>
          <a:xfrm>
            <a:off x="6751663" y="4614306"/>
            <a:ext cx="457803" cy="1354850"/>
          </a:xfrm>
          <a:prstGeom prst="curvedConnector3">
            <a:avLst>
              <a:gd name="adj1" fmla="val 50000"/>
            </a:avLst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35" name="Freeform 34"/>
          <p:cNvSpPr/>
          <p:nvPr/>
        </p:nvSpPr>
        <p:spPr>
          <a:xfrm>
            <a:off x="7126125" y="4339986"/>
            <a:ext cx="1645920" cy="82296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C0F7C0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600" b="1" i="0" u="none" strike="noStrike" kern="1200" dirty="0" smtClean="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Conditions DB</a:t>
            </a:r>
          </a:p>
          <a:p>
            <a:pPr lvl="0" algn="r" hangingPunct="0"/>
            <a:r>
              <a:rPr lang="en-US" sz="1600" b="1" dirty="0" err="1" smtClean="0">
                <a:solidFill>
                  <a:srgbClr val="7030A0"/>
                </a:solidFill>
                <a:latin typeface="Consolas" panose="020B0609020204030204" pitchFamily="49" charset="0"/>
                <a:ea typeface="Droid Sans Fallback" pitchFamily="2"/>
                <a:cs typeface="Consolas" panose="020B0609020204030204" pitchFamily="49" charset="0"/>
              </a:rPr>
              <a:t>DDCond</a:t>
            </a:r>
            <a:endParaRPr lang="en-US" sz="1600" b="1" i="0" u="none" strike="noStrike" kern="1200" dirty="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</p:txBody>
      </p:sp>
      <p:cxnSp>
        <p:nvCxnSpPr>
          <p:cNvPr id="36" name="Straight Arrow Connector 35"/>
          <p:cNvCxnSpPr>
            <a:stCxn id="33" idx="4"/>
            <a:endCxn id="35" idx="6"/>
          </p:cNvCxnSpPr>
          <p:nvPr/>
        </p:nvCxnSpPr>
        <p:spPr>
          <a:xfrm flipH="1" flipV="1">
            <a:off x="7949085" y="5162946"/>
            <a:ext cx="1" cy="440450"/>
          </a:xfrm>
          <a:prstGeom prst="straightConnector1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Freeform 16"/>
              <p:cNvSpPr/>
              <p:nvPr/>
            </p:nvSpPr>
            <p:spPr>
              <a:xfrm>
                <a:off x="1605823" y="4339986"/>
                <a:ext cx="1645920" cy="822960"/>
              </a:xfrm>
              <a:custGeom>
                <a:avLst>
                  <a:gd name="f0" fmla="val 360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FFFFCC"/>
              </a:solidFill>
              <a:ln w="0">
                <a:solidFill>
                  <a:srgbClr val="808080"/>
                </a:solidFill>
                <a:prstDash val="solid"/>
              </a:ln>
            </p:spPr>
            <p:txBody>
              <a:bodyPr vert="horz" wrap="none" lIns="182880" tIns="45000" rIns="90000" bIns="45000" anchor="ctr" anchorCtr="0" compatLnSpc="0"/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600" b="1" i="0" u="none" strike="noStrike" kern="1200" dirty="0" smtClean="0">
                    <a:ln>
                      <a:noFill/>
                    </a:ln>
                    <a:latin typeface="Arial" pitchFamily="18"/>
                    <a:ea typeface="Droid Sans Fallback" pitchFamily="2"/>
                    <a:cs typeface="Lohit Hindi" pitchFamily="2"/>
                  </a:rPr>
                  <a:t>TGeo</a:t>
                </a:r>
                <a:r>
                  <a:rPr lang="en-US" sz="1600" b="1" i="0" u="none" strike="noStrike" kern="1200" dirty="0">
                    <a:ln>
                      <a:noFill/>
                    </a:ln>
                    <a:latin typeface="Arial" pitchFamily="18"/>
                    <a:ea typeface="Droid Sans Fallback" pitchFamily="2"/>
                    <a:cs typeface="Lohit Hindi" pitchFamily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 u="none" strike="noStrike" kern="1200" smtClean="0">
                        <a:ln>
                          <a:noFill/>
                        </a:ln>
                        <a:latin typeface="Cambria Math"/>
                        <a:ea typeface="Droid Sans Fallback" pitchFamily="2"/>
                        <a:cs typeface="Lohit Hindi" pitchFamily="2"/>
                      </a:rPr>
                      <m:t>⇒</m:t>
                    </m:r>
                  </m:oMath>
                </a14:m>
                <a:r>
                  <a:rPr lang="en-US" sz="1600" b="1" i="0" u="none" strike="noStrike" kern="1200" dirty="0" smtClean="0">
                    <a:ln>
                      <a:noFill/>
                    </a:ln>
                    <a:latin typeface="Arial" pitchFamily="18"/>
                    <a:ea typeface="Droid Sans Fallback" pitchFamily="2"/>
                    <a:cs typeface="Lohit Hindi" pitchFamily="2"/>
                  </a:rPr>
                  <a:t> </a:t>
                </a:r>
                <a:r>
                  <a:rPr lang="en-US" sz="1600" b="1" i="0" u="none" strike="noStrike" kern="1200" dirty="0">
                    <a:ln>
                      <a:noFill/>
                    </a:ln>
                    <a:latin typeface="Arial" pitchFamily="18"/>
                    <a:ea typeface="Droid Sans Fallback" pitchFamily="2"/>
                    <a:cs typeface="Lohit Hindi" pitchFamily="2"/>
                  </a:rPr>
                  <a:t>G4</a:t>
                </a:r>
                <a:br>
                  <a:rPr lang="en-US" sz="1600" b="1" i="0" u="none" strike="noStrike" kern="1200" dirty="0">
                    <a:ln>
                      <a:noFill/>
                    </a:ln>
                    <a:latin typeface="Arial" pitchFamily="18"/>
                    <a:ea typeface="Droid Sans Fallback" pitchFamily="2"/>
                    <a:cs typeface="Lohit Hindi" pitchFamily="2"/>
                  </a:rPr>
                </a:br>
                <a:r>
                  <a:rPr lang="en-US" sz="1600" b="1" i="0" u="none" strike="noStrike" kern="1200" dirty="0" smtClean="0">
                    <a:ln>
                      <a:noFill/>
                    </a:ln>
                    <a:latin typeface="Arial" pitchFamily="18"/>
                    <a:ea typeface="Droid Sans Fallback" pitchFamily="2"/>
                    <a:cs typeface="Lohit Hindi" pitchFamily="2"/>
                  </a:rPr>
                  <a:t>converters</a:t>
                </a:r>
              </a:p>
              <a:p>
                <a:pPr marL="0" marR="0" lvl="0" indent="0" algn="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600" b="1" dirty="0">
                    <a:solidFill>
                      <a:srgbClr val="7030A0"/>
                    </a:solidFill>
                    <a:latin typeface="Consolas" panose="020B0609020204030204" pitchFamily="49" charset="0"/>
                    <a:ea typeface="Droid Sans Fallback" pitchFamily="2"/>
                    <a:cs typeface="Consolas" panose="020B0609020204030204" pitchFamily="49" charset="0"/>
                  </a:rPr>
                  <a:t>DDG4</a:t>
                </a:r>
              </a:p>
            </p:txBody>
          </p:sp>
        </mc:Choice>
        <mc:Fallback xmlns="">
          <p:sp>
            <p:nvSpPr>
              <p:cNvPr id="17" name="Freeform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823" y="4339986"/>
                <a:ext cx="1645920" cy="822960"/>
              </a:xfrm>
              <a:custGeom>
                <a:avLst>
                  <a:gd name="f0" fmla="val 360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blipFill rotWithShape="1">
                <a:blip r:embed="rId2"/>
                <a:stretch>
                  <a:fillRect b="-6618"/>
                </a:stretch>
              </a:blipFill>
              <a:ln w="0">
                <a:solidFill>
                  <a:srgbClr val="808080"/>
                </a:solidFill>
                <a:prstDash val="soli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Freeform 22"/>
          <p:cNvSpPr/>
          <p:nvPr/>
        </p:nvSpPr>
        <p:spPr>
          <a:xfrm>
            <a:off x="112468" y="5620146"/>
            <a:ext cx="1645920" cy="73151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83FDFD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0" tIns="0" rIns="0" bIns="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Geant4</a:t>
            </a:r>
            <a:b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16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Program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dirty="0" err="1" smtClean="0">
                <a:solidFill>
                  <a:srgbClr val="0000FF"/>
                </a:solidFill>
                <a:latin typeface="Consolas" panose="020B0609020204030204" pitchFamily="49" charset="0"/>
                <a:ea typeface="Droid Sans Fallback" pitchFamily="2"/>
                <a:cs typeface="Consolas" panose="020B0609020204030204" pitchFamily="49" charset="0"/>
              </a:rPr>
              <a:t>ddsim</a:t>
            </a:r>
            <a:endParaRPr lang="en-US" sz="1600" b="1" i="0" u="none" strike="noStrike" kern="1200" dirty="0">
              <a:ln>
                <a:noFill/>
              </a:ln>
              <a:solidFill>
                <a:srgbClr val="0000FF"/>
              </a:solidFill>
              <a:latin typeface="Consolas" panose="020B0609020204030204" pitchFamily="49" charset="0"/>
              <a:ea typeface="Droid Sans Fallback" pitchFamily="2"/>
              <a:cs typeface="Consolas" panose="020B0609020204030204" pitchFamily="49" charset="0"/>
            </a:endParaRPr>
          </a:p>
        </p:txBody>
      </p:sp>
      <p:cxnSp>
        <p:nvCxnSpPr>
          <p:cNvPr id="31" name="Straight Arrow Connector 30"/>
          <p:cNvCxnSpPr>
            <a:stCxn id="17" idx="2"/>
            <a:endCxn id="23" idx="4"/>
          </p:cNvCxnSpPr>
          <p:nvPr/>
        </p:nvCxnSpPr>
        <p:spPr>
          <a:xfrm flipH="1">
            <a:off x="935428" y="5162946"/>
            <a:ext cx="1493355" cy="457200"/>
          </a:xfrm>
          <a:prstGeom prst="straightConnector1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28" name="Straight Arrow Connector 27"/>
          <p:cNvCxnSpPr>
            <a:stCxn id="11" idx="2"/>
            <a:endCxn id="17" idx="0"/>
          </p:cNvCxnSpPr>
          <p:nvPr/>
        </p:nvCxnSpPr>
        <p:spPr>
          <a:xfrm flipH="1">
            <a:off x="2428783" y="3325205"/>
            <a:ext cx="1737255" cy="1014781"/>
          </a:xfrm>
          <a:prstGeom prst="straightConnector1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13" name="Straight Arrow Connector 12"/>
          <p:cNvCxnSpPr>
            <a:stCxn id="44" idx="2"/>
            <a:endCxn id="11" idx="0"/>
          </p:cNvCxnSpPr>
          <p:nvPr/>
        </p:nvCxnSpPr>
        <p:spPr>
          <a:xfrm>
            <a:off x="4099363" y="1738046"/>
            <a:ext cx="66675" cy="215560"/>
          </a:xfrm>
          <a:prstGeom prst="straightConnector1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44" name="Freeform 43"/>
          <p:cNvSpPr/>
          <p:nvPr/>
        </p:nvSpPr>
        <p:spPr>
          <a:xfrm>
            <a:off x="3184963" y="1041086"/>
            <a:ext cx="1828800" cy="69696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18288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Detector </a:t>
            </a:r>
            <a:b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16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constructors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smtClean="0">
                <a:solidFill>
                  <a:srgbClr val="B80047"/>
                </a:solidFill>
                <a:latin typeface="Arial" pitchFamily="18"/>
                <a:ea typeface="Droid Sans Fallback" pitchFamily="2"/>
                <a:cs typeface="Lohit Hindi" pitchFamily="2"/>
              </a:rPr>
              <a:t>python</a:t>
            </a:r>
            <a:endParaRPr lang="en-US" sz="1600" b="0" i="0" u="none" strike="noStrike" kern="1200" dirty="0">
              <a:ln>
                <a:noFill/>
              </a:ln>
              <a:solidFill>
                <a:srgbClr val="B80047"/>
              </a:solidFill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80465" y="899295"/>
            <a:ext cx="1868399" cy="76758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C0F7C0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algn="ctr" hangingPunct="0"/>
            <a:r>
              <a:rPr lang="en-US" sz="12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Compact </a:t>
            </a:r>
            <a:endParaRPr lang="en-US" sz="1200" b="1" i="0" u="none" strike="noStrike" kern="1200" dirty="0" smtClean="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  <a:p>
            <a:pPr algn="ctr" hangingPunct="0"/>
            <a:r>
              <a:rPr lang="en-US" sz="12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description</a:t>
            </a:r>
            <a:endParaRPr lang="en-US" sz="1200" b="1" dirty="0" smtClean="0">
              <a:latin typeface="Arial" pitchFamily="18"/>
              <a:ea typeface="Droid Sans Fallback" pitchFamily="2"/>
              <a:cs typeface="Lohit Hindi" pitchFamily="2"/>
            </a:endParaRPr>
          </a:p>
          <a:p>
            <a:pPr algn="r" hangingPunct="0"/>
            <a:r>
              <a:rPr lang="en-US" sz="1200" b="1" dirty="0" smtClean="0">
                <a:solidFill>
                  <a:srgbClr val="B80047"/>
                </a:solidFill>
                <a:latin typeface="Arial" pitchFamily="18"/>
                <a:ea typeface="Droid Sans Fallback" pitchFamily="2"/>
                <a:cs typeface="Lohit Hindi" pitchFamily="2"/>
              </a:rPr>
              <a:t>xml</a:t>
            </a:r>
            <a:endParaRPr lang="en-US" sz="1200" b="1" i="0" u="none" strike="noStrike" kern="1200" dirty="0">
              <a:ln>
                <a:noFill/>
              </a:ln>
              <a:solidFill>
                <a:srgbClr val="B80047"/>
              </a:solidFill>
              <a:latin typeface="Arial" pitchFamily="18"/>
              <a:ea typeface="Droid Sans Fallback" pitchFamily="2"/>
              <a:cs typeface="Lohit Hindi" pitchFamily="2"/>
            </a:endParaRPr>
          </a:p>
        </p:txBody>
      </p:sp>
      <p:cxnSp>
        <p:nvCxnSpPr>
          <p:cNvPr id="14" name="Elbow Connector 13"/>
          <p:cNvCxnSpPr>
            <a:stCxn id="10" idx="1"/>
            <a:endCxn id="12" idx="3"/>
          </p:cNvCxnSpPr>
          <p:nvPr/>
        </p:nvCxnSpPr>
        <p:spPr>
          <a:xfrm flipV="1">
            <a:off x="2348864" y="1171575"/>
            <a:ext cx="738817" cy="111511"/>
          </a:xfrm>
          <a:prstGeom prst="straightConnector1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11" name="Freeform 10"/>
          <p:cNvSpPr/>
          <p:nvPr/>
        </p:nvSpPr>
        <p:spPr>
          <a:xfrm>
            <a:off x="2815138" y="1953606"/>
            <a:ext cx="2701800" cy="1371599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18288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Generic Detector </a:t>
            </a:r>
            <a:br>
              <a:rPr lang="en-US" sz="22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Description </a:t>
            </a: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Model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Based </a:t>
            </a:r>
            <a:r>
              <a:rPr lang="en-US" sz="1400" b="0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on ROOT </a:t>
            </a:r>
            <a:r>
              <a:rPr lang="en-US" sz="1400" b="0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TGeo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dirty="0" err="1" smtClean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Droid Sans Fallback" pitchFamily="2"/>
                <a:cs typeface="Lohit Hindi" pitchFamily="2"/>
              </a:rPr>
              <a:t>c</a:t>
            </a:r>
            <a:r>
              <a:rPr lang="en-US" sz="1400" b="0" i="0" u="none" strike="noStrike" kern="1200" dirty="0" err="1">
                <a:ln>
                  <a:noFill/>
                </a:ln>
                <a:solidFill>
                  <a:srgbClr val="B80047"/>
                </a:solidFill>
                <a:latin typeface="Arial" pitchFamily="18"/>
                <a:ea typeface="Droid Sans Fallback" pitchFamily="2"/>
                <a:cs typeface="Lohit Hindi" pitchFamily="2"/>
              </a:rPr>
              <a:t>++</a:t>
            </a:r>
            <a:endParaRPr lang="en-US" sz="1400" b="0" i="0" u="none" strike="noStrike" kern="1200" dirty="0">
              <a:ln>
                <a:noFill/>
              </a:ln>
              <a:solidFill>
                <a:srgbClr val="B80047"/>
              </a:solidFill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087681" y="823095"/>
            <a:ext cx="1828800" cy="69696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18288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Detector </a:t>
            </a:r>
            <a:b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16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drivers</a:t>
            </a:r>
            <a:endParaRPr lang="en-US" sz="1600" b="1" i="0" u="none" strike="noStrike" kern="1200" dirty="0" smtClean="0">
              <a:ln>
                <a:noFill/>
              </a:ln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dirty="0" err="1" smtClean="0">
                <a:ln>
                  <a:noFill/>
                </a:ln>
                <a:solidFill>
                  <a:srgbClr val="B80047"/>
                </a:solidFill>
                <a:latin typeface="Arial" pitchFamily="18"/>
                <a:ea typeface="Droid Sans Fallback" pitchFamily="2"/>
                <a:cs typeface="Lohit Hindi" pitchFamily="2"/>
              </a:rPr>
              <a:t>c</a:t>
            </a:r>
            <a:r>
              <a:rPr lang="en-US" sz="1600" b="0" i="0" u="none" strike="noStrike" kern="1200" dirty="0" err="1">
                <a:ln>
                  <a:noFill/>
                </a:ln>
                <a:solidFill>
                  <a:srgbClr val="B80047"/>
                </a:solidFill>
                <a:latin typeface="Arial" pitchFamily="18"/>
                <a:ea typeface="Droid Sans Fallback" pitchFamily="2"/>
                <a:cs typeface="Lohit Hindi" pitchFamily="2"/>
              </a:rPr>
              <a:t>++</a:t>
            </a:r>
            <a:endParaRPr lang="en-US" sz="1600" b="0" i="0" u="none" strike="noStrike" kern="1200" dirty="0">
              <a:ln>
                <a:noFill/>
              </a:ln>
              <a:solidFill>
                <a:srgbClr val="B80047"/>
              </a:solidFill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3307183" y="4339986"/>
            <a:ext cx="1737359" cy="82296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182880" tIns="45000" rIns="90000" bIns="45000" anchor="ctr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Reconstruction</a:t>
            </a:r>
            <a:b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16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Extensions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dirty="0" err="1" smtClean="0">
                <a:solidFill>
                  <a:srgbClr val="7030A0"/>
                </a:solidFill>
                <a:latin typeface="Consolas" panose="020B0609020204030204" pitchFamily="49" charset="0"/>
                <a:ea typeface="Droid Sans Fallback" pitchFamily="2"/>
                <a:cs typeface="Consolas" panose="020B0609020204030204" pitchFamily="49" charset="0"/>
              </a:rPr>
              <a:t>DDRec</a:t>
            </a:r>
            <a:endParaRPr lang="en-US" sz="1600" b="1" i="0" u="none" strike="noStrike" kern="1200" dirty="0">
              <a:ln>
                <a:noFill/>
              </a:ln>
              <a:solidFill>
                <a:srgbClr val="7030A0"/>
              </a:solidFill>
              <a:latin typeface="Consolas" panose="020B0609020204030204" pitchFamily="49" charset="0"/>
              <a:ea typeface="Droid Sans Fallback" pitchFamily="2"/>
              <a:cs typeface="Consolas" panose="020B0609020204030204" pitchFamily="49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3562223" y="5620146"/>
            <a:ext cx="1645920" cy="73151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83FDFD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0" tIns="0" rIns="0" bIns="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Reconstruction</a:t>
            </a:r>
            <a:br>
              <a:rPr lang="en-US" sz="1600" b="1" i="0" u="none" strike="noStrike" kern="1200" dirty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</a:br>
            <a:r>
              <a:rPr lang="en-US" sz="16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Program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dirty="0">
                <a:solidFill>
                  <a:srgbClr val="0000FF"/>
                </a:solidFill>
                <a:latin typeface="Consolas" panose="020B0609020204030204" pitchFamily="49" charset="0"/>
                <a:ea typeface="Droid Sans Fallback" pitchFamily="2"/>
                <a:cs typeface="Consolas" panose="020B0609020204030204" pitchFamily="49" charset="0"/>
              </a:rPr>
              <a:t>Marlin</a:t>
            </a:r>
          </a:p>
        </p:txBody>
      </p:sp>
      <p:cxnSp>
        <p:nvCxnSpPr>
          <p:cNvPr id="27" name="Straight Arrow Connector 26"/>
          <p:cNvCxnSpPr>
            <a:stCxn id="11" idx="2"/>
            <a:endCxn id="18" idx="0"/>
          </p:cNvCxnSpPr>
          <p:nvPr/>
        </p:nvCxnSpPr>
        <p:spPr>
          <a:xfrm>
            <a:off x="4166038" y="3325205"/>
            <a:ext cx="9825" cy="1014781"/>
          </a:xfrm>
          <a:prstGeom prst="straightConnector1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32" name="Straight Arrow Connector 31"/>
          <p:cNvCxnSpPr>
            <a:stCxn id="18" idx="2"/>
            <a:endCxn id="20" idx="0"/>
          </p:cNvCxnSpPr>
          <p:nvPr/>
        </p:nvCxnSpPr>
        <p:spPr>
          <a:xfrm>
            <a:off x="4175863" y="5162946"/>
            <a:ext cx="209320" cy="457200"/>
          </a:xfrm>
          <a:prstGeom prst="straightConnector1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110" name="Straight Arrow Connector 109"/>
          <p:cNvCxnSpPr>
            <a:stCxn id="18" idx="2"/>
            <a:endCxn id="105" idx="0"/>
          </p:cNvCxnSpPr>
          <p:nvPr/>
        </p:nvCxnSpPr>
        <p:spPr>
          <a:xfrm flipH="1">
            <a:off x="2655543" y="5162946"/>
            <a:ext cx="1520320" cy="457200"/>
          </a:xfrm>
          <a:prstGeom prst="straightConnector1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105" name="Freeform 104"/>
          <p:cNvSpPr/>
          <p:nvPr/>
        </p:nvSpPr>
        <p:spPr>
          <a:xfrm>
            <a:off x="1832583" y="5620146"/>
            <a:ext cx="1645920" cy="73151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+- 0 0 0"/>
              <a:gd name="f9" fmla="*/ f4 1 21600"/>
              <a:gd name="f10" fmla="*/ f5 1 21600"/>
              <a:gd name="f11" fmla="+- f6 2540 0"/>
              <a:gd name="f12" fmla="+- f7 0 2540"/>
              <a:gd name="f13" fmla="+- f6 800 0"/>
              <a:gd name="f14" fmla="+- f7 0 800"/>
              <a:gd name="f15" fmla="+- 0 0 f1"/>
              <a:gd name="f16" fmla="*/ f8 f0 1"/>
              <a:gd name="f17" fmla="*/ f13 f9 1"/>
              <a:gd name="f18" fmla="*/ f14 f9 1"/>
              <a:gd name="f19" fmla="*/ f14 f10 1"/>
              <a:gd name="f20" fmla="*/ f13 f10 1"/>
              <a:gd name="f21" fmla="+- f11 0 f6"/>
              <a:gd name="f22" fmla="+- 0 0 f11"/>
              <a:gd name="f23" fmla="+- 21600 0 f12"/>
              <a:gd name="f24" fmla="+- f12 0 f7"/>
              <a:gd name="f25" fmla="*/ 10800 f9 1"/>
              <a:gd name="f26" fmla="*/ 0 f10 1"/>
              <a:gd name="f27" fmla="*/ f16 1 f3"/>
              <a:gd name="f28" fmla="*/ 0 f9 1"/>
              <a:gd name="f29" fmla="*/ 10800 f10 1"/>
              <a:gd name="f30" fmla="*/ 21600 f10 1"/>
              <a:gd name="f31" fmla="*/ 21600 f9 1"/>
              <a:gd name="f32" fmla="abs f21"/>
              <a:gd name="f33" fmla="abs f22"/>
              <a:gd name="f34" fmla="?: f21 f15 f1"/>
              <a:gd name="f35" fmla="?: f21 f1 f15"/>
              <a:gd name="f36" fmla="?: f22 0 f0"/>
              <a:gd name="f37" fmla="?: f22 f0 0"/>
              <a:gd name="f38" fmla="abs f23"/>
              <a:gd name="f39" fmla="?: f23 f15 f1"/>
              <a:gd name="f40" fmla="?: f23 f1 f15"/>
              <a:gd name="f41" fmla="?: f23 f2 f1"/>
              <a:gd name="f42" fmla="?: f23 f1 f2"/>
              <a:gd name="f43" fmla="abs f24"/>
              <a:gd name="f44" fmla="?: f24 f15 f1"/>
              <a:gd name="f45" fmla="?: f24 f1 f15"/>
              <a:gd name="f46" fmla="?: f23 0 f0"/>
              <a:gd name="f47" fmla="?: f23 f0 0"/>
              <a:gd name="f48" fmla="?: f22 f15 f1"/>
              <a:gd name="f49" fmla="?: f22 f1 f15"/>
              <a:gd name="f50" fmla="?: f22 f2 f1"/>
              <a:gd name="f51" fmla="?: f22 f1 f2"/>
              <a:gd name="f52" fmla="+- f27 0 f1"/>
              <a:gd name="f53" fmla="?: f21 f37 f36"/>
              <a:gd name="f54" fmla="?: f21 f36 f37"/>
              <a:gd name="f55" fmla="?: f22 f34 f35"/>
              <a:gd name="f56" fmla="?: f23 f42 f41"/>
              <a:gd name="f57" fmla="?: f23 f41 f42"/>
              <a:gd name="f58" fmla="?: f21 f40 f39"/>
              <a:gd name="f59" fmla="?: f24 f47 f46"/>
              <a:gd name="f60" fmla="?: f24 f46 f47"/>
              <a:gd name="f61" fmla="?: f23 f44 f45"/>
              <a:gd name="f62" fmla="?: f22 f51 f50"/>
              <a:gd name="f63" fmla="?: f22 f50 f51"/>
              <a:gd name="f64" fmla="?: f24 f49 f48"/>
              <a:gd name="f65" fmla="?: f22 f53 f54"/>
              <a:gd name="f66" fmla="?: f21 f57 f56"/>
              <a:gd name="f67" fmla="?: f23 f59 f60"/>
              <a:gd name="f68" fmla="?: f24 f63 f62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2">
                <a:pos x="f25" y="f26"/>
              </a:cxn>
              <a:cxn ang="f52">
                <a:pos x="f28" y="f29"/>
              </a:cxn>
              <a:cxn ang="f52">
                <a:pos x="f25" y="f30"/>
              </a:cxn>
              <a:cxn ang="f52">
                <a:pos x="f31" y="f29"/>
              </a:cxn>
            </a:cxnLst>
            <a:rect l="f17" t="f20" r="f18" b="f19"/>
            <a:pathLst>
              <a:path w="21600" h="21600">
                <a:moveTo>
                  <a:pt x="f6" y="f11"/>
                </a:moveTo>
                <a:arcTo wR="f32" hR="f33" stAng="f65" swAng="f55"/>
                <a:lnTo>
                  <a:pt x="f12" y="f6"/>
                </a:lnTo>
                <a:arcTo wR="f38" hR="f32" stAng="f66" swAng="f58"/>
                <a:lnTo>
                  <a:pt x="f7" y="f12"/>
                </a:lnTo>
                <a:arcTo wR="f43" hR="f38" stAng="f67" swAng="f61"/>
                <a:lnTo>
                  <a:pt x="f11" y="f7"/>
                </a:lnTo>
                <a:arcTo wR="f33" hR="f43" stAng="f68" swAng="f64"/>
                <a:close/>
              </a:path>
            </a:pathLst>
          </a:custGeom>
          <a:solidFill>
            <a:srgbClr val="83FDFD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0" tIns="0" rIns="0" bIns="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i="0" u="none" strike="noStrike" kern="1200" dirty="0" smtClean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rPr>
              <a:t>Event Display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dirty="0" smtClean="0">
                <a:latin typeface="Arial" pitchFamily="18"/>
                <a:ea typeface="Droid Sans Fallback" pitchFamily="2"/>
                <a:cs typeface="Lohit Hindi" pitchFamily="2"/>
              </a:rPr>
              <a:t>(less geometry detail)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400" dirty="0" smtClean="0">
              <a:latin typeface="Arial" pitchFamily="18"/>
              <a:ea typeface="Droid Sans Fallback" pitchFamily="2"/>
              <a:cs typeface="Lohit Hindi" pitchFamily="2"/>
            </a:endParaRP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dirty="0">
                <a:solidFill>
                  <a:srgbClr val="0000FF"/>
                </a:solidFill>
                <a:latin typeface="Consolas" panose="020B0609020204030204" pitchFamily="49" charset="0"/>
                <a:ea typeface="Droid Sans Fallback" pitchFamily="2"/>
                <a:cs typeface="Consolas" panose="020B0609020204030204" pitchFamily="49" charset="0"/>
              </a:rPr>
              <a:t>CED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4</a:t>
            </a:fld>
            <a:endParaRPr kumimoji="0" lang="en-US" dirty="0"/>
          </a:p>
        </p:txBody>
      </p:sp>
      <p:cxnSp>
        <p:nvCxnSpPr>
          <p:cNvPr id="51" name="Curved Connector 50"/>
          <p:cNvCxnSpPr>
            <a:stCxn id="35" idx="0"/>
            <a:endCxn id="11" idx="1"/>
          </p:cNvCxnSpPr>
          <p:nvPr/>
        </p:nvCxnSpPr>
        <p:spPr>
          <a:xfrm rot="16200000" flipV="1">
            <a:off x="5882722" y="2273622"/>
            <a:ext cx="1700580" cy="2432147"/>
          </a:xfrm>
          <a:prstGeom prst="curvedConnector2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40" name="Content Placeholder 5"/>
          <p:cNvSpPr txBox="1">
            <a:spLocks/>
          </p:cNvSpPr>
          <p:nvPr/>
        </p:nvSpPr>
        <p:spPr>
          <a:xfrm flipH="1">
            <a:off x="5715000" y="899295"/>
            <a:ext cx="3368040" cy="1869927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rgbClr val="0070C0"/>
                </a:solidFill>
              </a:rPr>
              <a:t>DD4hep aims to support the entire experimental lifecycle</a:t>
            </a:r>
            <a:r>
              <a:rPr lang="en-US" sz="1800" dirty="0" smtClean="0">
                <a:solidFill>
                  <a:srgbClr val="0070C0"/>
                </a:solidFill>
              </a:rPr>
              <a:t>: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Detector design and Optimization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Construction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Operation, data taking, and analysis</a:t>
            </a:r>
          </a:p>
          <a:p>
            <a:endParaRPr lang="en-US" sz="18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34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7"/>
          <a:stretch/>
        </p:blipFill>
        <p:spPr bwMode="auto">
          <a:xfrm rot="907401">
            <a:off x="6040119" y="94628"/>
            <a:ext cx="3286025" cy="2994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drivers in DD4hep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6293174" y="816890"/>
            <a:ext cx="1532566" cy="67030"/>
          </a:xfrm>
          <a:prstGeom prst="straightConnector1">
            <a:avLst/>
          </a:prstGeom>
          <a:ln w="22225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" y="781725"/>
            <a:ext cx="6286499" cy="2215991"/>
          </a:xfrm>
          <a:prstGeom prst="rect">
            <a:avLst/>
          </a:prstGeom>
          <a:solidFill>
            <a:srgbClr val="FFFFCC">
              <a:alpha val="45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marL="114300"/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&lt;detector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id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DetID_HCAL_Barrel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name=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HCalBarrel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type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"HCalBarrel_o1_v01"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readout=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HCalBarrelHits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 err="1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vis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HCALVis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 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&gt;</a:t>
            </a:r>
            <a:endParaRPr lang="en-US" sz="1200" b="1" dirty="0">
              <a:latin typeface="TlwgMono" pitchFamily="49" charset="-34"/>
              <a:cs typeface="TlwgMono" pitchFamily="49" charset="-34"/>
            </a:endParaRPr>
          </a:p>
          <a:p>
            <a:pPr marL="114300"/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&lt;</a:t>
            </a:r>
            <a:r>
              <a:rPr lang="en-US" sz="1200" b="1" dirty="0">
                <a:latin typeface="TlwgMono" pitchFamily="49" charset="-34"/>
                <a:cs typeface="TlwgMono" pitchFamily="49" charset="-34"/>
              </a:rPr>
              <a:t>dimensions </a:t>
            </a:r>
            <a:r>
              <a:rPr lang="en-US" sz="1200" b="1" dirty="0" err="1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nsides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HCal_symm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 err="1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rmin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HCal_Rin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z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HCal_Z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 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/&gt;</a:t>
            </a:r>
          </a:p>
          <a:p>
            <a:pPr marL="114300"/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&lt;</a:t>
            </a:r>
            <a:r>
              <a:rPr lang="en-US" sz="1200" b="1" dirty="0">
                <a:latin typeface="TlwgMono" pitchFamily="49" charset="-34"/>
                <a:cs typeface="TlwgMono" pitchFamily="49" charset="-34"/>
              </a:rPr>
              <a:t>layer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repeat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"(</a:t>
            </a:r>
            <a:r>
              <a:rPr lang="en-US" sz="1200" b="1" dirty="0" err="1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int</a:t>
            </a:r>
            <a:r>
              <a:rPr lang="en-US" sz="1200" b="1" dirty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) 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HCal_layers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 err="1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vis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HCalLayerVis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>
                <a:latin typeface="TlwgMono" pitchFamily="49" charset="-34"/>
                <a:cs typeface="TlwgMono" pitchFamily="49" charset="-34"/>
              </a:rPr>
              <a:t>&gt;</a:t>
            </a:r>
          </a:p>
          <a:p>
            <a:pPr marL="114300"/>
            <a:r>
              <a:rPr lang="en-US" sz="1200" b="1" dirty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&lt;</a:t>
            </a:r>
            <a:r>
              <a:rPr lang="en-US" sz="1200" b="1" dirty="0">
                <a:latin typeface="TlwgMono" pitchFamily="49" charset="-34"/>
                <a:cs typeface="TlwgMono" pitchFamily="49" charset="-34"/>
              </a:rPr>
              <a:t>slice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material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"Steel235"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thickness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"0.5*mm" </a:t>
            </a:r>
            <a:r>
              <a:rPr lang="en-US" sz="1200" b="1" dirty="0" err="1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vis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AbsVis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/&gt;</a:t>
            </a:r>
          </a:p>
          <a:p>
            <a:pPr marL="114300"/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 &lt;</a:t>
            </a:r>
            <a:r>
              <a:rPr lang="en-US" sz="1200" b="1" dirty="0">
                <a:latin typeface="TlwgMono" pitchFamily="49" charset="-34"/>
                <a:cs typeface="TlwgMono" pitchFamily="49" charset="-34"/>
              </a:rPr>
              <a:t>slice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material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"Steel235"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thickness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"19*mm" </a:t>
            </a:r>
            <a:r>
              <a:rPr lang="en-US" sz="1200" b="1" dirty="0" err="1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vis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AbsVis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/&gt;</a:t>
            </a:r>
            <a:endParaRPr lang="en-US" sz="1200" b="1" dirty="0">
              <a:latin typeface="TlwgMono" pitchFamily="49" charset="-34"/>
              <a:cs typeface="TlwgMono" pitchFamily="49" charset="-34"/>
            </a:endParaRPr>
          </a:p>
          <a:p>
            <a:pPr marL="114300"/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 &lt;</a:t>
            </a:r>
            <a:r>
              <a:rPr lang="en-US" sz="1200" b="1" dirty="0">
                <a:latin typeface="TlwgMono" pitchFamily="49" charset="-34"/>
                <a:cs typeface="TlwgMono" pitchFamily="49" charset="-34"/>
              </a:rPr>
              <a:t>slice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material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Polysterene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thickness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"3*mm" 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sensitive=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"yes"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/&gt;</a:t>
            </a:r>
            <a:endParaRPr lang="en-US" sz="1200" b="1" dirty="0">
              <a:latin typeface="TlwgMono" pitchFamily="49" charset="-34"/>
              <a:cs typeface="TlwgMono" pitchFamily="49" charset="-34"/>
            </a:endParaRPr>
          </a:p>
          <a:p>
            <a:pPr marL="114300"/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 </a:t>
            </a:r>
            <a:r>
              <a:rPr lang="en-US" sz="1200" b="1" dirty="0">
                <a:latin typeface="TlwgMono" pitchFamily="49" charset="-34"/>
                <a:cs typeface="TlwgMono" pitchFamily="49" charset="-34"/>
              </a:rPr>
              <a:t>&lt;slice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material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"PCB"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thickness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"0.7*mm"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/&gt;</a:t>
            </a:r>
          </a:p>
          <a:p>
            <a:pPr marL="114300"/>
            <a:r>
              <a:rPr lang="en-US" sz="1200" b="1" dirty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&lt;</a:t>
            </a:r>
            <a:r>
              <a:rPr lang="en-US" sz="1200" b="1" dirty="0">
                <a:latin typeface="TlwgMono" pitchFamily="49" charset="-34"/>
                <a:cs typeface="TlwgMono" pitchFamily="49" charset="-34"/>
              </a:rPr>
              <a:t>slice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material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"Steel235"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thickness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"0.5*mm" </a:t>
            </a:r>
            <a:r>
              <a:rPr lang="en-US" sz="1200" b="1" dirty="0" err="1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vis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err="1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AbsVis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/&gt;</a:t>
            </a:r>
          </a:p>
          <a:p>
            <a:pPr marL="114300"/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 &lt;</a:t>
            </a:r>
            <a:r>
              <a:rPr lang="en-US" sz="1200" b="1" dirty="0">
                <a:latin typeface="TlwgMono" pitchFamily="49" charset="-34"/>
                <a:cs typeface="TlwgMono" pitchFamily="49" charset="-34"/>
              </a:rPr>
              <a:t>slice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material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"Air"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</a:t>
            </a:r>
            <a:r>
              <a:rPr lang="en-US" sz="1200" b="1" dirty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thickness</a:t>
            </a:r>
            <a:r>
              <a:rPr lang="en-US" sz="1200" b="1" dirty="0" smtClean="0">
                <a:solidFill>
                  <a:srgbClr val="00B050"/>
                </a:solidFill>
                <a:latin typeface="TlwgMono" pitchFamily="49" charset="-34"/>
                <a:cs typeface="TlwgMono" pitchFamily="49" charset="-34"/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  <a:latin typeface="TlwgMono" pitchFamily="49" charset="-34"/>
                <a:cs typeface="TlwgMono" pitchFamily="49" charset="-34"/>
              </a:rPr>
              <a:t>"2.7*mm"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/&gt;</a:t>
            </a:r>
            <a:endParaRPr lang="en-US" sz="1200" b="1" dirty="0">
              <a:latin typeface="TlwgMono" pitchFamily="49" charset="-34"/>
              <a:cs typeface="TlwgMono" pitchFamily="49" charset="-34"/>
            </a:endParaRPr>
          </a:p>
          <a:p>
            <a:pPr marL="114300"/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  &lt;/</a:t>
            </a:r>
            <a:r>
              <a:rPr lang="en-US" sz="1200" b="1" dirty="0">
                <a:latin typeface="TlwgMono" pitchFamily="49" charset="-34"/>
                <a:cs typeface="TlwgMono" pitchFamily="49" charset="-34"/>
              </a:rPr>
              <a:t>layer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&gt;</a:t>
            </a:r>
          </a:p>
          <a:p>
            <a:pPr marL="114300"/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&lt;/</a:t>
            </a:r>
            <a:r>
              <a:rPr lang="en-US" sz="1200" b="1" dirty="0">
                <a:latin typeface="TlwgMono" pitchFamily="49" charset="-34"/>
                <a:cs typeface="TlwgMono" pitchFamily="49" charset="-34"/>
              </a:rPr>
              <a:t>detector</a:t>
            </a:r>
            <a:r>
              <a:rPr lang="en-US" sz="1200" b="1" dirty="0" smtClean="0">
                <a:latin typeface="TlwgMono" pitchFamily="49" charset="-34"/>
                <a:cs typeface="TlwgMono" pitchFamily="49" charset="-34"/>
              </a:rPr>
              <a:t>&gt;</a:t>
            </a:r>
            <a:endParaRPr lang="en-US" sz="1200" b="1" dirty="0">
              <a:latin typeface="TlwgMono" pitchFamily="49" charset="-34"/>
              <a:cs typeface="TlwgMono" pitchFamily="49" charset="-34"/>
            </a:endParaRPr>
          </a:p>
        </p:txBody>
      </p:sp>
      <p:sp>
        <p:nvSpPr>
          <p:cNvPr id="14" name="Content Placeholder 5"/>
          <p:cNvSpPr txBox="1">
            <a:spLocks/>
          </p:cNvSpPr>
          <p:nvPr/>
        </p:nvSpPr>
        <p:spPr>
          <a:xfrm>
            <a:off x="192947" y="3032759"/>
            <a:ext cx="8689795" cy="330998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Generic </a:t>
            </a:r>
            <a:r>
              <a:rPr lang="en-US" sz="2000" dirty="0" smtClean="0"/>
              <a:t>driver palette </a:t>
            </a:r>
            <a:r>
              <a:rPr lang="en-US" sz="2000" dirty="0" smtClean="0"/>
              <a:t>available</a:t>
            </a:r>
            <a:r>
              <a:rPr lang="en-US" sz="2000" dirty="0" smtClean="0"/>
              <a:t>:</a:t>
            </a:r>
            <a:r>
              <a:rPr lang="en-US" sz="2000" dirty="0"/>
              <a:t> </a:t>
            </a:r>
            <a:r>
              <a:rPr lang="en-US" sz="2000" b="1" dirty="0"/>
              <a:t>Scalable and flexible </a:t>
            </a:r>
            <a:r>
              <a:rPr lang="en-US" sz="2000" b="1" dirty="0" smtClean="0"/>
              <a:t>detector drivers</a:t>
            </a:r>
            <a:endParaRPr lang="en-US" sz="2000" b="1" dirty="0" smtClean="0"/>
          </a:p>
          <a:p>
            <a:r>
              <a:rPr lang="en-US" sz="2000" dirty="0" smtClean="0"/>
              <a:t>You can adapt/write your own</a:t>
            </a:r>
          </a:p>
          <a:p>
            <a:pPr lvl="1"/>
            <a:r>
              <a:rPr lang="en-US" sz="1700" dirty="0" smtClean="0"/>
              <a:t>User </a:t>
            </a:r>
            <a:r>
              <a:rPr lang="en-US" sz="1700" dirty="0"/>
              <a:t>decides balance between detail and flexibility</a:t>
            </a:r>
          </a:p>
          <a:p>
            <a:r>
              <a:rPr lang="en-US" sz="2000" dirty="0" smtClean="0"/>
              <a:t>Visualization</a:t>
            </a:r>
            <a:r>
              <a:rPr lang="en-US" sz="2000" dirty="0"/>
              <a:t>, Radii, Layer/module composition in compact </a:t>
            </a:r>
            <a:r>
              <a:rPr lang="en-US" sz="2000" dirty="0" smtClean="0"/>
              <a:t>xml</a:t>
            </a:r>
          </a:p>
          <a:p>
            <a:pPr lvl="1"/>
            <a:r>
              <a:rPr lang="en-US" sz="1700" dirty="0" smtClean="0"/>
              <a:t>Example above</a:t>
            </a:r>
          </a:p>
          <a:p>
            <a:r>
              <a:rPr lang="en-US" sz="2000" dirty="0" smtClean="0"/>
              <a:t>Volume </a:t>
            </a:r>
            <a:r>
              <a:rPr lang="en-US" sz="2000" dirty="0"/>
              <a:t>building in C++ </a:t>
            </a:r>
            <a:r>
              <a:rPr lang="en-US" sz="2000" dirty="0" smtClean="0"/>
              <a:t>driver</a:t>
            </a:r>
          </a:p>
          <a:p>
            <a:pPr lvl="1"/>
            <a:r>
              <a:rPr lang="en-US" sz="1700" dirty="0"/>
              <a:t>S</a:t>
            </a:r>
            <a:r>
              <a:rPr lang="en-US" sz="1700" dirty="0" smtClean="0"/>
              <a:t>ee backup</a:t>
            </a:r>
            <a:endParaRPr lang="en-US" sz="1700" dirty="0" smtClean="0"/>
          </a:p>
          <a:p>
            <a:r>
              <a:rPr lang="en-US" sz="2000" b="1" dirty="0" smtClean="0"/>
              <a:t>Once </a:t>
            </a:r>
            <a:r>
              <a:rPr lang="en-US" sz="2000" b="1" dirty="0" smtClean="0"/>
              <a:t>you have the detector geometry, you can </a:t>
            </a:r>
            <a:r>
              <a:rPr lang="en-US" sz="2000" b="1" i="1" dirty="0" smtClean="0"/>
              <a:t>extend</a:t>
            </a:r>
            <a:r>
              <a:rPr lang="en-US" sz="2000" b="1" dirty="0"/>
              <a:t> </a:t>
            </a:r>
            <a:r>
              <a:rPr lang="en-US" sz="2000" b="1" dirty="0" smtClean="0"/>
              <a:t>it, i.e. add more information using the </a:t>
            </a:r>
            <a:r>
              <a:rPr lang="en-US" sz="2000" b="1" i="1" dirty="0" smtClean="0"/>
              <a:t>Reconstruction </a:t>
            </a:r>
            <a:r>
              <a:rPr lang="en-US" sz="2000" b="1" i="1" dirty="0" smtClean="0"/>
              <a:t>Extensions </a:t>
            </a:r>
            <a:r>
              <a:rPr lang="en-US" sz="1700" dirty="0" smtClean="0"/>
              <a:t>(</a:t>
            </a:r>
            <a:r>
              <a:rPr lang="en-US" sz="1700" dirty="0" smtClean="0"/>
              <a:t>next slide)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5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7658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"/>
          <a:stretch/>
        </p:blipFill>
        <p:spPr bwMode="auto">
          <a:xfrm>
            <a:off x="6619876" y="3716853"/>
            <a:ext cx="2382469" cy="1726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err="1" smtClean="0">
                <a:solidFill>
                  <a:srgbClr val="7030A0"/>
                </a:solidFill>
                <a:latin typeface="Consolas" pitchFamily="49" charset="0"/>
                <a:ea typeface="+mn-ea"/>
                <a:cs typeface="Consolas" pitchFamily="49" charset="0"/>
              </a:rPr>
              <a:t>DDRec</a:t>
            </a:r>
            <a:r>
              <a:rPr lang="en-US" sz="3600" b="1" dirty="0" smtClean="0">
                <a:solidFill>
                  <a:srgbClr val="7030A0"/>
                </a:solidFill>
                <a:latin typeface="Consolas" pitchFamily="49" charset="0"/>
                <a:ea typeface="+mn-ea"/>
                <a:cs typeface="Consolas" pitchFamily="49" charset="0"/>
              </a:rPr>
              <a:t>: </a:t>
            </a:r>
            <a:r>
              <a:rPr lang="en-US" dirty="0" smtClean="0"/>
              <a:t>Interface to Reconstruction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05287" y="863599"/>
            <a:ext cx="5747838" cy="537527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user can </a:t>
            </a:r>
            <a:r>
              <a:rPr lang="en-US" sz="2400" b="1" i="1" dirty="0" smtClean="0"/>
              <a:t>attach</a:t>
            </a:r>
            <a:r>
              <a:rPr lang="en-US" sz="2400" dirty="0" smtClean="0"/>
              <a:t> any object that </a:t>
            </a:r>
            <a:r>
              <a:rPr lang="en-US" sz="2400" dirty="0"/>
              <a:t>could help </a:t>
            </a:r>
            <a:r>
              <a:rPr lang="en-US" sz="2400" dirty="0" smtClean="0"/>
              <a:t>during reconstruction </a:t>
            </a:r>
            <a:r>
              <a:rPr lang="en-US" sz="2400" dirty="0" smtClean="0"/>
              <a:t>to a </a:t>
            </a:r>
            <a:r>
              <a:rPr lang="en-US" sz="2400" b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DetElement</a:t>
            </a:r>
            <a:r>
              <a:rPr lang="en-US" sz="2400" b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endParaRPr lang="en-US" sz="2200" dirty="0"/>
          </a:p>
          <a:p>
            <a:pPr lvl="1"/>
            <a:r>
              <a:rPr lang="en-US" sz="1900" dirty="0" smtClean="0"/>
              <a:t>e.g. </a:t>
            </a:r>
            <a:r>
              <a:rPr lang="en-US" sz="1900" dirty="0"/>
              <a:t>HCal barrel, ECal </a:t>
            </a:r>
            <a:r>
              <a:rPr lang="en-US" sz="1900" dirty="0" err="1"/>
              <a:t>endcap</a:t>
            </a:r>
            <a:r>
              <a:rPr lang="en-US" sz="1900" dirty="0"/>
              <a:t>, </a:t>
            </a:r>
            <a:r>
              <a:rPr lang="en-US" sz="1900" dirty="0" smtClean="0"/>
              <a:t>Vertex det.</a:t>
            </a:r>
            <a:r>
              <a:rPr lang="en-US" sz="1900" dirty="0" smtClean="0"/>
              <a:t>, </a:t>
            </a:r>
            <a:r>
              <a:rPr lang="en-US" sz="1900" dirty="0"/>
              <a:t>… </a:t>
            </a:r>
          </a:p>
          <a:p>
            <a:r>
              <a:rPr lang="en-US" sz="2400" dirty="0"/>
              <a:t>The </a:t>
            </a:r>
            <a:r>
              <a:rPr lang="en-US" sz="2400" dirty="0" err="1"/>
              <a:t>subpackage</a:t>
            </a:r>
            <a:r>
              <a:rPr lang="en-US" sz="2400" dirty="0"/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DDRec</a:t>
            </a:r>
            <a:r>
              <a:rPr lang="en-US" sz="2400" dirty="0" smtClean="0"/>
              <a:t> </a:t>
            </a:r>
            <a:r>
              <a:rPr lang="en-US" sz="2400" dirty="0" smtClean="0"/>
              <a:t>currently offers two main options:</a:t>
            </a:r>
          </a:p>
          <a:p>
            <a:pPr marL="0" indent="0">
              <a:spcBef>
                <a:spcPts val="0"/>
              </a:spcBef>
              <a:buNone/>
            </a:pPr>
            <a:endParaRPr lang="en-US" sz="500" dirty="0" smtClean="0"/>
          </a:p>
          <a:p>
            <a:pPr lvl="1"/>
            <a:r>
              <a:rPr lang="en-US" sz="2100" b="1" dirty="0">
                <a:solidFill>
                  <a:srgbClr val="0000FF"/>
                </a:solidFill>
              </a:rPr>
              <a:t>Simple data structures </a:t>
            </a:r>
            <a:r>
              <a:rPr lang="en-US" sz="2100" dirty="0">
                <a:solidFill>
                  <a:srgbClr val="0000FF"/>
                </a:solidFill>
              </a:rPr>
              <a:t>that get filled by the detector constructor at creation time </a:t>
            </a:r>
          </a:p>
          <a:p>
            <a:pPr lvl="2"/>
            <a:r>
              <a:rPr lang="en-US" sz="1800" dirty="0">
                <a:solidFill>
                  <a:srgbClr val="0000FF"/>
                </a:solidFill>
              </a:rPr>
              <a:t>Detector layout, </a:t>
            </a:r>
            <a:r>
              <a:rPr lang="en-US" sz="1800" dirty="0" smtClean="0">
                <a:solidFill>
                  <a:srgbClr val="0000FF"/>
                </a:solidFill>
              </a:rPr>
              <a:t>symmetry, extent, ..</a:t>
            </a:r>
          </a:p>
          <a:p>
            <a:pPr lvl="2"/>
            <a:r>
              <a:rPr lang="en-US" sz="1800" dirty="0" smtClean="0">
                <a:solidFill>
                  <a:srgbClr val="0000FF"/>
                </a:solidFill>
              </a:rPr>
              <a:t># </a:t>
            </a:r>
            <a:r>
              <a:rPr lang="en-US" sz="1800" dirty="0">
                <a:solidFill>
                  <a:srgbClr val="0000FF"/>
                </a:solidFill>
              </a:rPr>
              <a:t>layers, technology, material properties, </a:t>
            </a:r>
            <a:r>
              <a:rPr lang="en-US" sz="1800" dirty="0" smtClean="0">
                <a:solidFill>
                  <a:srgbClr val="0000FF"/>
                </a:solidFill>
              </a:rPr>
              <a:t>…</a:t>
            </a:r>
          </a:p>
          <a:p>
            <a:pPr marL="594360" lvl="2" indent="0">
              <a:buNone/>
            </a:pPr>
            <a:endParaRPr lang="en-US" sz="1050" dirty="0">
              <a:solidFill>
                <a:srgbClr val="0000FF"/>
              </a:solidFill>
            </a:endParaRP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Surfaces:</a:t>
            </a:r>
            <a:r>
              <a:rPr lang="en-US" dirty="0">
                <a:solidFill>
                  <a:srgbClr val="FF0000"/>
                </a:solidFill>
              </a:rPr>
              <a:t> special type of </a:t>
            </a:r>
            <a:r>
              <a:rPr lang="en-US" dirty="0" smtClean="0">
                <a:solidFill>
                  <a:srgbClr val="FF0000"/>
                </a:solidFill>
              </a:rPr>
              <a:t>extension </a:t>
            </a:r>
            <a:r>
              <a:rPr lang="en-US" dirty="0">
                <a:solidFill>
                  <a:srgbClr val="FF0000"/>
                </a:solidFill>
              </a:rPr>
              <a:t>foreseen mainly for tracking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</a:rPr>
              <a:t>Measurement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directions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Material effects automatically averaged from the detailed model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6</a:t>
            </a:fld>
            <a:endParaRPr kumimoji="0"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65"/>
          <a:stretch/>
        </p:blipFill>
        <p:spPr bwMode="auto">
          <a:xfrm rot="19841351">
            <a:off x="6653406" y="4616218"/>
            <a:ext cx="2315409" cy="248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6762751" y="600074"/>
            <a:ext cx="2369750" cy="1389447"/>
            <a:chOff x="9439275" y="1533524"/>
            <a:chExt cx="2114550" cy="1332120"/>
          </a:xfrm>
        </p:grpSpPr>
        <p:sp>
          <p:nvSpPr>
            <p:cNvPr id="15" name="Rectangle 14"/>
            <p:cNvSpPr/>
            <p:nvPr/>
          </p:nvSpPr>
          <p:spPr>
            <a:xfrm>
              <a:off x="9439275" y="1533524"/>
              <a:ext cx="2114550" cy="17533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>
                  <a:solidFill>
                    <a:srgbClr val="00B050"/>
                  </a:solidFill>
                  <a:latin typeface="Consolas" pitchFamily="49" charset="0"/>
                  <a:cs typeface="Consolas" pitchFamily="49" charset="0"/>
                </a:rPr>
                <a:t>LayeredCalorimeterStruct</a:t>
              </a:r>
              <a:r>
                <a:rPr lang="en-US" sz="1200" dirty="0">
                  <a:solidFill>
                    <a:srgbClr val="7030A0"/>
                  </a:solidFill>
                </a:rPr>
                <a:t> 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439275" y="1701737"/>
              <a:ext cx="2114550" cy="1163907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+"/>
              </a:pPr>
              <a:r>
                <a:rPr lang="en-US" sz="1400" dirty="0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extent</a:t>
              </a:r>
            </a:p>
            <a:p>
              <a:pPr marL="171450" indent="-171450">
                <a:buFontTx/>
                <a:buChar char="+"/>
              </a:pPr>
              <a:r>
                <a:rPr lang="en-US" sz="1400" dirty="0" err="1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outer_symmetry</a:t>
              </a:r>
              <a:endParaRPr lang="en-US" sz="14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  <a:p>
              <a:pPr marL="171450" indent="-171450">
                <a:buFontTx/>
                <a:buChar char="+"/>
              </a:pPr>
              <a:r>
                <a:rPr lang="en-US" sz="1400" dirty="0" err="1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inner_symmetry</a:t>
              </a:r>
              <a:endParaRPr lang="en-US" sz="14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  <a:p>
              <a:pPr marL="171450" indent="-171450">
                <a:buFontTx/>
                <a:buChar char="+"/>
              </a:pPr>
              <a:r>
                <a:rPr lang="en-US" sz="1400" dirty="0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outer_phi0</a:t>
              </a:r>
            </a:p>
            <a:p>
              <a:pPr marL="171450" indent="-171450">
                <a:buFontTx/>
                <a:buChar char="+"/>
              </a:pPr>
              <a:r>
                <a:rPr lang="en-US" sz="1400" dirty="0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layers</a:t>
              </a:r>
            </a:p>
            <a:p>
              <a:pPr marL="171450" indent="-171450">
                <a:buFontTx/>
                <a:buChar char="+"/>
              </a:pPr>
              <a:endParaRPr lang="en-US" sz="11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619875" y="2146770"/>
            <a:ext cx="2524125" cy="1379583"/>
            <a:chOff x="9483486" y="2190472"/>
            <a:chExt cx="2114551" cy="1316427"/>
          </a:xfrm>
        </p:grpSpPr>
        <p:sp>
          <p:nvSpPr>
            <p:cNvPr id="18" name="Rectangle 17"/>
            <p:cNvSpPr/>
            <p:nvPr/>
          </p:nvSpPr>
          <p:spPr>
            <a:xfrm>
              <a:off x="9483487" y="2190472"/>
              <a:ext cx="2114550" cy="185051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err="1" smtClean="0">
                  <a:solidFill>
                    <a:srgbClr val="00B050"/>
                  </a:solidFill>
                  <a:latin typeface="Consolas" pitchFamily="49" charset="0"/>
                  <a:cs typeface="Consolas" pitchFamily="49" charset="0"/>
                </a:rPr>
                <a:t>LayeredCalorimeterStruct</a:t>
              </a:r>
              <a:r>
                <a:rPr lang="en-US" sz="1100" dirty="0" smtClean="0">
                  <a:solidFill>
                    <a:srgbClr val="00B050"/>
                  </a:solidFill>
                </a:rPr>
                <a:t>::</a:t>
              </a:r>
              <a:r>
                <a:rPr lang="en-US" sz="1100" b="1" dirty="0" smtClean="0">
                  <a:solidFill>
                    <a:srgbClr val="00B050"/>
                  </a:solidFill>
                  <a:latin typeface="Consolas" pitchFamily="49" charset="0"/>
                  <a:cs typeface="Consolas" pitchFamily="49" charset="0"/>
                </a:rPr>
                <a:t>Layer</a:t>
              </a:r>
              <a:endParaRPr lang="en-US" sz="1100" dirty="0">
                <a:solidFill>
                  <a:srgbClr val="00B05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483486" y="2375523"/>
              <a:ext cx="2114550" cy="1131376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>
                <a:buFontTx/>
                <a:buChar char="+"/>
              </a:pPr>
              <a:r>
                <a:rPr lang="en-US" sz="1200" dirty="0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distance</a:t>
              </a:r>
            </a:p>
            <a:p>
              <a:pPr marL="171450" indent="-171450">
                <a:buFontTx/>
                <a:buChar char="+"/>
              </a:pPr>
              <a:r>
                <a:rPr lang="en-US" sz="1200" dirty="0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cellSize0</a:t>
              </a:r>
            </a:p>
            <a:p>
              <a:pPr marL="171450" indent="-171450">
                <a:buFontTx/>
                <a:buChar char="+"/>
              </a:pPr>
              <a:r>
                <a:rPr lang="en-US" sz="1200" dirty="0" err="1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inner_thickness</a:t>
              </a:r>
              <a:endParaRPr lang="en-US" sz="12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  <a:p>
              <a:pPr marL="171450" indent="-171450">
                <a:buFontTx/>
                <a:buChar char="+"/>
              </a:pPr>
              <a:r>
                <a:rPr lang="en-US" sz="1200" dirty="0" err="1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inner_nIntLengths</a:t>
              </a:r>
              <a:endParaRPr lang="en-US" sz="12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  <a:p>
              <a:pPr marL="171450" indent="-171450">
                <a:buFontTx/>
                <a:buChar char="+"/>
              </a:pPr>
              <a:r>
                <a:rPr lang="en-US" sz="1200" dirty="0" err="1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outer_nRadLengths</a:t>
              </a:r>
              <a:endParaRPr lang="en-US" sz="1200" dirty="0" smtClean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  <a:p>
              <a:pPr marL="171450" indent="-171450">
                <a:buFontTx/>
                <a:buChar char="+"/>
              </a:pPr>
              <a:r>
                <a:rPr lang="en-US" sz="1200" dirty="0" smtClean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…</a:t>
              </a:r>
            </a:p>
            <a:p>
              <a:pPr marL="171450" indent="-171450">
                <a:buFontTx/>
                <a:buChar char="+"/>
              </a:pPr>
              <a:endParaRPr lang="en-US" sz="12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732441" y="1622216"/>
            <a:ext cx="1132837" cy="358140"/>
            <a:chOff x="3433133" y="1638300"/>
            <a:chExt cx="834067" cy="358140"/>
          </a:xfrm>
        </p:grpSpPr>
        <p:sp>
          <p:nvSpPr>
            <p:cNvPr id="21" name="Rectangle 20"/>
            <p:cNvSpPr/>
            <p:nvPr/>
          </p:nvSpPr>
          <p:spPr>
            <a:xfrm>
              <a:off x="3433133" y="1638300"/>
              <a:ext cx="742627" cy="2743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+"/>
              </a:pPr>
              <a:endParaRPr lang="en-US" sz="11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478853" y="1684020"/>
              <a:ext cx="742627" cy="2743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+"/>
              </a:pPr>
              <a:endParaRPr lang="en-US" sz="11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524573" y="1722120"/>
              <a:ext cx="742627" cy="2743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rgbClr val="002060"/>
                  </a:solidFill>
                  <a:latin typeface="Consolas" pitchFamily="49" charset="0"/>
                  <a:cs typeface="Consolas" pitchFamily="49" charset="0"/>
                </a:rPr>
                <a:t>layers</a:t>
              </a:r>
              <a:endParaRPr lang="en-US" sz="1100" dirty="0">
                <a:solidFill>
                  <a:srgbClr val="002060"/>
                </a:solidFill>
                <a:latin typeface="Consolas" pitchFamily="49" charset="0"/>
                <a:cs typeface="Consolas" pitchFamily="49" charset="0"/>
              </a:endParaRPr>
            </a:p>
          </p:txBody>
        </p:sp>
      </p:grpSp>
      <p:sp>
        <p:nvSpPr>
          <p:cNvPr id="24" name="Freeform 23"/>
          <p:cNvSpPr/>
          <p:nvPr/>
        </p:nvSpPr>
        <p:spPr>
          <a:xfrm>
            <a:off x="7301391" y="16569"/>
            <a:ext cx="1658620" cy="5638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 smtClean="0">
                <a:ln>
                  <a:noFill/>
                </a:ln>
                <a:solidFill>
                  <a:srgbClr val="0000FF"/>
                </a:solidFill>
                <a:latin typeface="Arial" pitchFamily="18"/>
                <a:ea typeface="Droid Sans Fallback" pitchFamily="2"/>
                <a:cs typeface="Lohit Hindi" pitchFamily="2"/>
              </a:rPr>
              <a:t>HCalBarre</a:t>
            </a:r>
            <a:r>
              <a:rPr lang="en-US" sz="2200" dirty="0" err="1" smtClean="0">
                <a:solidFill>
                  <a:srgbClr val="0000FF"/>
                </a:solidFill>
                <a:latin typeface="Arial" pitchFamily="18"/>
                <a:ea typeface="Droid Sans Fallback" pitchFamily="2"/>
                <a:cs typeface="Lohit Hindi" pitchFamily="2"/>
              </a:rPr>
              <a:t>l</a:t>
            </a:r>
            <a:endParaRPr lang="en-US" sz="2200" dirty="0" smtClean="0">
              <a:solidFill>
                <a:srgbClr val="0000FF"/>
              </a:solidFill>
              <a:latin typeface="Arial" pitchFamily="18"/>
              <a:ea typeface="Droid Sans Fallback" pitchFamily="2"/>
              <a:cs typeface="Lohit Hindi" pitchFamily="2"/>
            </a:endParaRPr>
          </a:p>
        </p:txBody>
      </p:sp>
      <p:cxnSp>
        <p:nvCxnSpPr>
          <p:cNvPr id="25" name="Straight Arrow Connector 24"/>
          <p:cNvCxnSpPr>
            <a:stCxn id="23" idx="2"/>
            <a:endCxn id="18" idx="0"/>
          </p:cNvCxnSpPr>
          <p:nvPr/>
        </p:nvCxnSpPr>
        <p:spPr>
          <a:xfrm flipH="1">
            <a:off x="7881938" y="1980356"/>
            <a:ext cx="479019" cy="166414"/>
          </a:xfrm>
          <a:prstGeom prst="straightConnector1">
            <a:avLst/>
          </a:prstGeom>
          <a:ln w="28575" cap="sq">
            <a:solidFill>
              <a:schemeClr val="tx1"/>
            </a:solidFill>
            <a:headEnd type="none"/>
            <a:tailEnd type="diamond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182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DDG4</a:t>
            </a:r>
            <a:r>
              <a:rPr lang="en-US" dirty="0" smtClean="0"/>
              <a:t>: Gateway to Geant4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 2016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DD4hep</a:t>
            </a:r>
            <a:r>
              <a:rPr lang="en-US" dirty="0" smtClean="0"/>
              <a:t> performs </a:t>
            </a:r>
            <a:r>
              <a:rPr lang="en-US" b="1" dirty="0" smtClean="0">
                <a:solidFill>
                  <a:srgbClr val="00B0F0"/>
                </a:solidFill>
              </a:rPr>
              <a:t>in-memory translation of geometry</a:t>
            </a:r>
            <a:r>
              <a:rPr lang="en-US" dirty="0" smtClean="0"/>
              <a:t> from 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TGeo</a:t>
            </a:r>
            <a:r>
              <a:rPr lang="en-US" dirty="0" smtClean="0"/>
              <a:t> to </a:t>
            </a: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Geant4</a:t>
            </a:r>
          </a:p>
          <a:p>
            <a:r>
              <a:rPr lang="en-US" dirty="0" smtClean="0"/>
              <a:t>Plugin </a:t>
            </a:r>
            <a:r>
              <a:rPr lang="en-US" dirty="0" smtClean="0"/>
              <a:t>Mechanism</a:t>
            </a:r>
            <a:endParaRPr lang="en-US" dirty="0" smtClean="0"/>
          </a:p>
          <a:p>
            <a:pPr lvl="1"/>
            <a:r>
              <a:rPr lang="en-US" dirty="0" smtClean="0"/>
              <a:t>Sensitive detectors, segmentations and configurable actions, …</a:t>
            </a:r>
          </a:p>
          <a:p>
            <a:r>
              <a:rPr lang="en-US" dirty="0" smtClean="0"/>
              <a:t>Configuration </a:t>
            </a:r>
            <a:r>
              <a:rPr lang="en-US" dirty="0" smtClean="0"/>
              <a:t>mechanism (via </a:t>
            </a:r>
            <a:r>
              <a:rPr lang="en-US" sz="2400" b="1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Python</a:t>
            </a:r>
            <a:r>
              <a:rPr lang="en-US" dirty="0" smtClean="0"/>
              <a:t>, 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XML</a:t>
            </a:r>
            <a:r>
              <a:rPr lang="en-US" dirty="0" smtClean="0"/>
              <a:t>, 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Physics lists, regions, limits, filters, fields, sensitive detectors, </a:t>
            </a:r>
            <a:r>
              <a:rPr lang="en-US" dirty="0" smtClean="0"/>
              <a:t>…</a:t>
            </a:r>
          </a:p>
          <a:p>
            <a:r>
              <a:rPr lang="en-US" dirty="0"/>
              <a:t>MC Truth history and linking </a:t>
            </a:r>
          </a:p>
          <a:p>
            <a:r>
              <a:rPr lang="en-US" dirty="0"/>
              <a:t>Support for different input/output file </a:t>
            </a:r>
            <a:r>
              <a:rPr lang="en-US" dirty="0" smtClean="0"/>
              <a:t>formats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Users </a:t>
            </a:r>
            <a:r>
              <a:rPr lang="en-US" dirty="0"/>
              <a:t>can write </a:t>
            </a:r>
            <a:r>
              <a:rPr lang="en-US" dirty="0" smtClean="0"/>
              <a:t>own simulation </a:t>
            </a:r>
            <a:r>
              <a:rPr lang="en-US" dirty="0"/>
              <a:t>applications </a:t>
            </a:r>
            <a:r>
              <a:rPr lang="en-US" dirty="0" smtClean="0"/>
              <a:t>with </a:t>
            </a:r>
            <a:r>
              <a:rPr lang="en-US" b="1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DDG4</a:t>
            </a:r>
            <a:endParaRPr lang="en-US" b="1" dirty="0">
              <a:solidFill>
                <a:srgbClr val="7030A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74320" lvl="1" indent="0">
              <a:buNone/>
            </a:pPr>
            <a:endParaRPr lang="en-US" dirty="0" smtClean="0"/>
          </a:p>
          <a:p>
            <a:r>
              <a:rPr lang="en-US" sz="2400" b="1" dirty="0" smtClean="0"/>
              <a:t>We already provide a fully working and flexible simulation program called </a:t>
            </a:r>
            <a:r>
              <a:rPr lang="en-US" b="1" dirty="0" err="1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ddsim</a:t>
            </a:r>
            <a:r>
              <a:rPr lang="en-US" dirty="0" smtClean="0"/>
              <a:t> (</a:t>
            </a:r>
            <a:r>
              <a:rPr lang="en-US" dirty="0"/>
              <a:t>next slide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8673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7030A0"/>
                </a:solidFill>
                <a:latin typeface="Consolas" pitchFamily="49" charset="0"/>
                <a:cs typeface="Consolas" pitchFamily="49" charset="0"/>
              </a:rPr>
              <a:t>ddsim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8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09551" y="863599"/>
            <a:ext cx="8639174" cy="542834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Python executable with </a:t>
            </a:r>
            <a:r>
              <a:rPr lang="en-US" dirty="0" smtClean="0"/>
              <a:t>many </a:t>
            </a:r>
            <a:r>
              <a:rPr lang="en-US" dirty="0" smtClean="0"/>
              <a:t>configuration options</a:t>
            </a:r>
          </a:p>
          <a:p>
            <a:pPr lvl="1"/>
            <a:r>
              <a:rPr lang="en-US" sz="2200" dirty="0" smtClean="0"/>
              <a:t>Configure most useful and common user options in the command </a:t>
            </a:r>
            <a:r>
              <a:rPr lang="en-US" sz="2200" dirty="0" smtClean="0"/>
              <a:t>line</a:t>
            </a:r>
          </a:p>
          <a:p>
            <a:pPr lvl="2"/>
            <a:r>
              <a:rPr lang="en-US" sz="1800" dirty="0"/>
              <a:t>Even supports tab-completion of arguments and their options! </a:t>
            </a:r>
            <a:endParaRPr lang="en-US" sz="1700" dirty="0" smtClean="0"/>
          </a:p>
          <a:p>
            <a:pPr lvl="1"/>
            <a:r>
              <a:rPr lang="en-US" sz="2200" dirty="0" smtClean="0"/>
              <a:t>Can also configure with a “steering file</a:t>
            </a:r>
            <a:r>
              <a:rPr lang="en-US" sz="2200" dirty="0" smtClean="0"/>
              <a:t>”</a:t>
            </a:r>
            <a:endParaRPr lang="en-US" sz="2200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Mature</a:t>
            </a:r>
            <a:r>
              <a:rPr lang="en-US" dirty="0" smtClean="0"/>
              <a:t>, </a:t>
            </a:r>
            <a:r>
              <a:rPr lang="en-US" dirty="0"/>
              <a:t>validation </a:t>
            </a:r>
            <a:r>
              <a:rPr lang="en-US" dirty="0" smtClean="0"/>
              <a:t>in parallel to </a:t>
            </a:r>
            <a:r>
              <a:rPr lang="en-US" b="1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DDG4</a:t>
            </a:r>
            <a:r>
              <a:rPr lang="en-US" dirty="0" smtClean="0"/>
              <a:t> in advanced stage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To be used by ILD and </a:t>
            </a:r>
            <a:r>
              <a:rPr lang="en-US" dirty="0" err="1" smtClean="0">
                <a:solidFill>
                  <a:srgbClr val="0070C0"/>
                </a:solidFill>
              </a:rPr>
              <a:t>CLICdp</a:t>
            </a:r>
            <a:r>
              <a:rPr lang="en-US" dirty="0" smtClean="0">
                <a:solidFill>
                  <a:srgbClr val="0070C0"/>
                </a:solidFill>
              </a:rPr>
              <a:t> in the next large scale simulation productions</a:t>
            </a:r>
            <a:endParaRPr lang="en-US" dirty="0">
              <a:solidFill>
                <a:srgbClr val="0070C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" y="2671264"/>
            <a:ext cx="9143999" cy="1846659"/>
            <a:chOff x="1" y="2226270"/>
            <a:chExt cx="9143999" cy="1846659"/>
          </a:xfrm>
        </p:grpSpPr>
        <p:sp>
          <p:nvSpPr>
            <p:cNvPr id="7" name="TextBox 6"/>
            <p:cNvSpPr txBox="1"/>
            <p:nvPr/>
          </p:nvSpPr>
          <p:spPr>
            <a:xfrm>
              <a:off x="1" y="2226270"/>
              <a:ext cx="9143999" cy="1846659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4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marL="114300"/>
              <a:r>
                <a:rPr lang="en-US" sz="1200" b="1" dirty="0" err="1" smtClean="0">
                  <a:latin typeface="TlwgMono" pitchFamily="49" charset="-34"/>
                  <a:cs typeface="TlwgMono" pitchFamily="49" charset="-34"/>
                </a:rPr>
                <a:t>ddsim</a:t>
              </a:r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 –h</a:t>
              </a:r>
            </a:p>
            <a:p>
              <a:pPr marL="114300"/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usage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: Running DD4hep Simulations: [-h] 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steeringFile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STEERINGFILE]</a:t>
              </a:r>
            </a:p>
            <a:p>
              <a:pPr marL="114300"/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compactFile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COMPACTFILE</a:t>
              </a:r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] 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runType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{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batch,vis,run,shell</a:t>
              </a:r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}]</a:t>
              </a:r>
            </a:p>
            <a:p>
              <a:pPr marL="114300"/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inputFiles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INPUTFILES [INPUTFILES </a:t>
              </a:r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...]] 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outputFile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OUTPUTFILE] [-v PRINTLEVEL]</a:t>
              </a:r>
            </a:p>
            <a:p>
              <a:pPr marL="114300"/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numberOfEvents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NUMBEROFEVENTS</a:t>
              </a:r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] 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skipNEvents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SKIPNEVENTS]</a:t>
              </a:r>
            </a:p>
            <a:p>
              <a:pPr marL="114300"/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physicsList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PHYSICSLIST</a:t>
              </a:r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] 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crossingAngleBoost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CROSSINGANGLEBOOST]</a:t>
              </a:r>
            </a:p>
            <a:p>
              <a:pPr marL="114300"/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vertexSigma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VERTEXSIGMA 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VERTEXSIGMA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VERTEXSIGMA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VERTEXSIGMA]</a:t>
              </a:r>
            </a:p>
            <a:p>
              <a:pPr marL="114300"/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vertexOffset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VERTEXOFFSET 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VERTEXOFFSET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VERTEXOFFSET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VERTEXOFFSET]</a:t>
              </a:r>
            </a:p>
            <a:p>
              <a:pPr marL="114300"/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macroFile</a:t>
              </a:r>
              <a:r>
                <a:rPr lang="en-US" sz="1200" b="1" dirty="0">
                  <a:latin typeface="TlwgMono" pitchFamily="49" charset="-34"/>
                  <a:cs typeface="TlwgMono" pitchFamily="49" charset="-34"/>
                </a:rPr>
                <a:t> MACROFILE] 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enableGun</a:t>
              </a:r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] </a:t>
              </a:r>
              <a:endParaRPr lang="en-US" sz="1200" b="1" dirty="0">
                <a:latin typeface="TlwgMono" pitchFamily="49" charset="-34"/>
                <a:cs typeface="TlwgMono" pitchFamily="49" charset="-34"/>
              </a:endParaRPr>
            </a:p>
            <a:p>
              <a:pPr marL="114300"/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[--</a:t>
              </a:r>
              <a:r>
                <a:rPr lang="en-US" sz="1200" b="1" dirty="0" err="1">
                  <a:latin typeface="TlwgMono" pitchFamily="49" charset="-34"/>
                  <a:cs typeface="TlwgMono" pitchFamily="49" charset="-34"/>
                </a:rPr>
                <a:t>enableDetailedShowerMode</a:t>
              </a:r>
              <a:r>
                <a:rPr lang="en-US" sz="1200" b="1" dirty="0" smtClean="0">
                  <a:latin typeface="TlwgMono" pitchFamily="49" charset="-34"/>
                  <a:cs typeface="TlwgMono" pitchFamily="49" charset="-34"/>
                </a:rPr>
                <a:t>] … </a:t>
              </a:r>
              <a:endParaRPr lang="en-US" sz="1200" b="1" dirty="0">
                <a:latin typeface="TlwgMono" pitchFamily="49" charset="-34"/>
                <a:cs typeface="TlwgMono" pitchFamily="49" charset="-34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16700" y="2872600"/>
              <a:ext cx="25273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And much more… Continuously implementing more options!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6033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Tracking tools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August 4th,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ICHEP 2016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EA7C8D44-3667-46F6-9772-CC52308E2A7F}" type="slidenum">
              <a:rPr kumimoji="0" lang="en-US" smtClean="0"/>
              <a:pPr eaLnBrk="1" latinLnBrk="0" hangingPunct="1"/>
              <a:t>9</a:t>
            </a:fld>
            <a:endParaRPr kumimoji="0"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635" y="3342203"/>
            <a:ext cx="5787754" cy="273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5"/>
          <p:cNvSpPr txBox="1">
            <a:spLocks/>
          </p:cNvSpPr>
          <p:nvPr/>
        </p:nvSpPr>
        <p:spPr>
          <a:xfrm>
            <a:off x="85725" y="735328"/>
            <a:ext cx="8791575" cy="2379347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00FF"/>
                </a:solidFill>
              </a:rPr>
              <a:t>A collection of pattern recognition tools and algorithms is available in </a:t>
            </a:r>
            <a:r>
              <a:rPr lang="en-US" sz="2400" dirty="0" err="1" smtClean="0">
                <a:solidFill>
                  <a:srgbClr val="0000FF"/>
                </a:solidFill>
              </a:rPr>
              <a:t>iLCSoft</a:t>
            </a:r>
            <a:r>
              <a:rPr lang="en-US" sz="2400" dirty="0" smtClean="0">
                <a:solidFill>
                  <a:srgbClr val="0000FF"/>
                </a:solidFill>
              </a:rPr>
              <a:t>, </a:t>
            </a:r>
            <a:r>
              <a:rPr lang="en-US" sz="2400" b="1" dirty="0" smtClean="0">
                <a:solidFill>
                  <a:srgbClr val="0000FF"/>
                </a:solidFill>
              </a:rPr>
              <a:t>shared by the various detector concepts</a:t>
            </a:r>
          </a:p>
          <a:p>
            <a:pPr lvl="1"/>
            <a:r>
              <a:rPr lang="en-US" sz="2100" dirty="0"/>
              <a:t>Even with different technologies: </a:t>
            </a:r>
            <a:r>
              <a:rPr lang="en-US" sz="2100" dirty="0" err="1"/>
              <a:t>Si+TPC</a:t>
            </a:r>
            <a:r>
              <a:rPr lang="en-US" sz="2100" dirty="0"/>
              <a:t> (ILD) </a:t>
            </a:r>
            <a:r>
              <a:rPr lang="en-US" sz="2100" dirty="0" err="1"/>
              <a:t>Vs</a:t>
            </a:r>
            <a:r>
              <a:rPr lang="en-US" sz="2100" dirty="0"/>
              <a:t> Full-Si (</a:t>
            </a:r>
            <a:r>
              <a:rPr lang="en-US" sz="2100" dirty="0" err="1"/>
              <a:t>CLICdp</a:t>
            </a:r>
            <a:r>
              <a:rPr lang="en-US" sz="2100" dirty="0"/>
              <a:t> and </a:t>
            </a:r>
            <a:r>
              <a:rPr lang="en-US" sz="2100" dirty="0" err="1"/>
              <a:t>SiD</a:t>
            </a:r>
            <a:r>
              <a:rPr lang="en-US" sz="2100" dirty="0"/>
              <a:t>)</a:t>
            </a:r>
          </a:p>
          <a:p>
            <a:r>
              <a:rPr lang="en-US" sz="2400" b="1" dirty="0" err="1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MarlinTrk</a:t>
            </a:r>
            <a:r>
              <a:rPr lang="en-US" sz="2400" b="1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/>
              <a:t>provides a common interface to pattern recognition</a:t>
            </a:r>
          </a:p>
          <a:p>
            <a:pPr lvl="1"/>
            <a:r>
              <a:rPr lang="en-US" sz="2100" dirty="0" smtClean="0"/>
              <a:t>Interfaced with </a:t>
            </a:r>
            <a:r>
              <a:rPr lang="en-US" sz="2100" b="1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DD4hep</a:t>
            </a:r>
          </a:p>
          <a:p>
            <a:pPr lvl="1"/>
            <a:r>
              <a:rPr lang="en-US" sz="2100" dirty="0" smtClean="0"/>
              <a:t>Could </a:t>
            </a:r>
            <a:r>
              <a:rPr lang="en-US" sz="2100" dirty="0"/>
              <a:t>mix-and-match different pattern recognition </a:t>
            </a:r>
            <a:r>
              <a:rPr lang="en-US" sz="2100" dirty="0" smtClean="0"/>
              <a:t>algorithms with different track fitters </a:t>
            </a:r>
            <a:endParaRPr lang="en-US" sz="1700" dirty="0"/>
          </a:p>
          <a:p>
            <a:r>
              <a:rPr lang="en-US" sz="2400" b="1" dirty="0"/>
              <a:t>A generic Tracking Package is available to everybody out of the box </a:t>
            </a:r>
          </a:p>
        </p:txBody>
      </p:sp>
    </p:spTree>
    <p:extLst>
      <p:ext uri="{BB962C8B-B14F-4D97-AF65-F5344CB8AC3E}">
        <p14:creationId xmlns:p14="http://schemas.microsoft.com/office/powerpoint/2010/main" val="36411172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11279</TotalTime>
  <Words>2416</Words>
  <Application>Microsoft Office PowerPoint</Application>
  <PresentationFormat>On-screen Show (4:3)</PresentationFormat>
  <Paragraphs>571</Paragraphs>
  <Slides>31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Origin</vt:lpstr>
      <vt:lpstr>Linear Collider Software and Computing</vt:lpstr>
      <vt:lpstr>Introduction</vt:lpstr>
      <vt:lpstr>Linear Collider Software: iLCSOft</vt:lpstr>
      <vt:lpstr>DD4hep – A single source of information</vt:lpstr>
      <vt:lpstr>Detector drivers in DD4hep</vt:lpstr>
      <vt:lpstr>DDRec: Interface to Reconstruction</vt:lpstr>
      <vt:lpstr>DDG4: Gateway to Geant4</vt:lpstr>
      <vt:lpstr>ddsim application</vt:lpstr>
      <vt:lpstr>Tracking tools</vt:lpstr>
      <vt:lpstr>Particle Flow Reconstruction</vt:lpstr>
      <vt:lpstr>Event simulated, reconstructed and visualized fully with DD4hep</vt:lpstr>
      <vt:lpstr>LC Computing with ILCDIRAC</vt:lpstr>
      <vt:lpstr>DIRAC Web interface</vt:lpstr>
      <vt:lpstr>Utilization over the last year</vt:lpstr>
      <vt:lpstr>Summary</vt:lpstr>
      <vt:lpstr>BACKUP SLIDES</vt:lpstr>
      <vt:lpstr>LCIO – Common Event Data Model</vt:lpstr>
      <vt:lpstr>Marlin</vt:lpstr>
      <vt:lpstr>DD4hep motivation and goals</vt:lpstr>
      <vt:lpstr>DD4hep components</vt:lpstr>
      <vt:lpstr>Current DD4hep Toolkit Users</vt:lpstr>
      <vt:lpstr>Describing a detector in DD4hep</vt:lpstr>
      <vt:lpstr>Geometry Implementation</vt:lpstr>
      <vt:lpstr>LayeredCalorimeterStruct</vt:lpstr>
      <vt:lpstr>More DDRec Structures</vt:lpstr>
      <vt:lpstr>Example HCal Barrel Driver</vt:lpstr>
      <vt:lpstr>LayeredCalorimeterStruct</vt:lpstr>
      <vt:lpstr>Measurement surfaces</vt:lpstr>
      <vt:lpstr>DDG4: Gateway to Geant4</vt:lpstr>
      <vt:lpstr>DDG4 configuration</vt:lpstr>
      <vt:lpstr>Where can I find all this?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Collider Software and Computing</dc:title>
  <dc:creator>Nikiforos Nikiforou</dc:creator>
  <cp:keywords>ICHEP2016, ILCDirac, PandoraPFA, Marlin, DD4hep, DDRec, ILC, CLIC, CLICdp, ILD, SiD</cp:keywords>
  <cp:lastModifiedBy>Nikiforos Nikiforou</cp:lastModifiedBy>
  <cp:revision>315</cp:revision>
  <dcterms:created xsi:type="dcterms:W3CDTF">2015-09-02T09:31:59Z</dcterms:created>
  <dcterms:modified xsi:type="dcterms:W3CDTF">2016-08-04T15:19:08Z</dcterms:modified>
</cp:coreProperties>
</file>