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  <p:sldMasterId id="2147483682" r:id="rId2"/>
  </p:sldMasterIdLst>
  <p:notesMasterIdLst>
    <p:notesMasterId r:id="rId27"/>
  </p:notesMasterIdLst>
  <p:handoutMasterIdLst>
    <p:handoutMasterId r:id="rId28"/>
  </p:handoutMasterIdLst>
  <p:sldIdLst>
    <p:sldId id="422" r:id="rId3"/>
    <p:sldId id="430" r:id="rId4"/>
    <p:sldId id="362" r:id="rId5"/>
    <p:sldId id="308" r:id="rId6"/>
    <p:sldId id="440" r:id="rId7"/>
    <p:sldId id="439" r:id="rId8"/>
    <p:sldId id="269" r:id="rId9"/>
    <p:sldId id="278" r:id="rId10"/>
    <p:sldId id="441" r:id="rId11"/>
    <p:sldId id="437" r:id="rId12"/>
    <p:sldId id="438" r:id="rId13"/>
    <p:sldId id="317" r:id="rId14"/>
    <p:sldId id="433" r:id="rId15"/>
    <p:sldId id="354" r:id="rId16"/>
    <p:sldId id="442" r:id="rId17"/>
    <p:sldId id="290" r:id="rId18"/>
    <p:sldId id="436" r:id="rId19"/>
    <p:sldId id="415" r:id="rId20"/>
    <p:sldId id="271" r:id="rId21"/>
    <p:sldId id="298" r:id="rId22"/>
    <p:sldId id="275" r:id="rId23"/>
    <p:sldId id="416" r:id="rId24"/>
    <p:sldId id="443" r:id="rId25"/>
    <p:sldId id="423" r:id="rId26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1pPr>
    <a:lvl2pPr marL="4572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2pPr>
    <a:lvl3pPr marL="9144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3pPr>
    <a:lvl4pPr marL="13716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4pPr>
    <a:lvl5pPr marL="18288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000000"/>
    <a:srgbClr val="000099"/>
    <a:srgbClr val="070761"/>
    <a:srgbClr val="113112"/>
    <a:srgbClr val="154D81"/>
    <a:srgbClr val="BD1F24"/>
    <a:srgbClr val="DA592A"/>
    <a:srgbClr val="808080"/>
    <a:srgbClr val="DF652C"/>
    <a:srgbClr val="E0692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254" autoAdjust="0"/>
    <p:restoredTop sz="94660"/>
  </p:normalViewPr>
  <p:slideViewPr>
    <p:cSldViewPr snapToGrid="0" snapToObjects="1">
      <p:cViewPr varScale="1">
        <p:scale>
          <a:sx n="74" d="100"/>
          <a:sy n="74" d="100"/>
        </p:scale>
        <p:origin x="835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-2784"/>
    </p:cViewPr>
  </p:sorterViewPr>
  <p:notesViewPr>
    <p:cSldViewPr snapToGrid="0" snapToObjects="1">
      <p:cViewPr varScale="1">
        <p:scale>
          <a:sx n="66" d="100"/>
          <a:sy n="66" d="100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NUL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fld id="{C22AA52F-D09E-3B4F-AA2A-DC22485EABD1}" type="datetimeFigureOut">
              <a:rPr lang="en-US"/>
              <a:pPr>
                <a:defRPr/>
              </a:pPr>
              <a:t>8/1/2016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fld id="{F7CD1F48-1454-7748-B5E9-3200C51950D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532737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fld id="{71F93A40-44A8-0049-80EB-CF0F0B949781}" type="datetimeFigureOut">
              <a:rPr lang="en-US"/>
              <a:pPr>
                <a:defRPr/>
              </a:pPr>
              <a:t>8/1/2016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dirty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dirty="0" smtClean="0"/>
              <a:t>Click to edit Master text styles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fld id="{9F40A11F-442D-A34F-88AD-9EC1605D748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818433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/>
        <a:ea typeface="ＭＳ Ｐゴシック" charset="0"/>
        <a:cs typeface="ＭＳ Ｐゴシック" charset="0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/>
        <a:ea typeface="ＭＳ Ｐゴシック" charset="0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/>
        <a:ea typeface="ＭＳ Ｐゴシック" charset="0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/>
        <a:ea typeface="ＭＳ Ｐゴシック" charset="0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F40A11F-442D-A34F-88AD-9EC1605D748F}" type="slidenum">
              <a:rPr lang="en-US" smtClean="0"/>
              <a:pPr>
                <a:defRPr/>
              </a:pPr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257763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F40A11F-442D-A34F-88AD-9EC1605D748F}" type="slidenum">
              <a:rPr lang="en-US" smtClean="0"/>
              <a:pPr>
                <a:defRPr/>
              </a:pPr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549927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C592186C-72E4-49F8-9A82-71E7828BF33A}" type="slidenum">
              <a:rPr lang="en-US" altLang="en-US" smtClean="0"/>
              <a:pPr eaLnBrk="1" hangingPunct="1">
                <a:spcBef>
                  <a:spcPct val="0"/>
                </a:spcBef>
              </a:pPr>
              <a:t>21</a:t>
            </a:fld>
            <a:endParaRPr lang="en-US" altLang="en-US" smtClean="0"/>
          </a:p>
        </p:txBody>
      </p:sp>
      <p:sp>
        <p:nvSpPr>
          <p:cNvPr id="28675" name="Rectangle 3074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6" name="Rectangle 3075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82110804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F40A11F-442D-A34F-88AD-9EC1605D748F}" type="slidenum">
              <a:rPr lang="en-US" smtClean="0"/>
              <a:pPr>
                <a:defRPr/>
              </a:pPr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443326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F40A11F-442D-A34F-88AD-9EC1605D748F}" type="slidenum">
              <a:rPr lang="en-US" smtClean="0"/>
              <a:pPr>
                <a:defRPr/>
              </a:pPr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958025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F40A11F-442D-A34F-88AD-9EC1605D748F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526116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F40A11F-442D-A34F-88AD-9EC1605D748F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257661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F40A11F-442D-A34F-88AD-9EC1605D748F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261657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F40A11F-442D-A34F-88AD-9EC1605D748F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345179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F40A11F-442D-A34F-88AD-9EC1605D748F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394234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F40A11F-442D-A34F-88AD-9EC1605D748F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845975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3925" eaLnBrk="0" hangingPunct="0">
              <a:defRPr sz="1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23925" eaLnBrk="0" hangingPunct="0">
              <a:defRPr sz="1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23925" eaLnBrk="0" hangingPunct="0">
              <a:defRPr sz="1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23925" eaLnBrk="0" hangingPunct="0">
              <a:defRPr sz="1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23925" eaLnBrk="0" hangingPunct="0">
              <a:defRPr sz="1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23925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23925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23925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23925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7E96C136-B10F-43F1-B409-4A6F19D11CC2}" type="slidenum">
              <a:rPr lang="en-US" altLang="en-US" sz="1200" b="0" smtClean="0"/>
              <a:pPr eaLnBrk="1" hangingPunct="1"/>
              <a:t>16</a:t>
            </a:fld>
            <a:endParaRPr lang="en-US" altLang="en-US" sz="1200" b="0" smtClean="0"/>
          </a:p>
        </p:txBody>
      </p:sp>
      <p:sp>
        <p:nvSpPr>
          <p:cNvPr id="645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27125" y="692150"/>
            <a:ext cx="4603750" cy="3452813"/>
          </a:xfrm>
          <a:solidFill>
            <a:srgbClr val="FFFFFF"/>
          </a:solidFill>
          <a:ln/>
        </p:spPr>
      </p:sp>
      <p:sp>
        <p:nvSpPr>
          <p:cNvPr id="6451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4875" y="4373285"/>
            <a:ext cx="5048250" cy="4066252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>
              <a:lnSpc>
                <a:spcPct val="160000"/>
              </a:lnSpc>
              <a:spcBef>
                <a:spcPct val="0"/>
              </a:spcBef>
            </a:pPr>
            <a:endParaRPr lang="en-US" altLang="en-US" sz="1800" smtClean="0">
              <a:latin typeface="Helvetic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5949336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B835A8E8-7293-4FEC-9B0F-86B8DD40D571}" type="slidenum">
              <a:rPr lang="en-US" altLang="en-US" smtClean="0"/>
              <a:pPr eaLnBrk="1" hangingPunct="1">
                <a:spcBef>
                  <a:spcPct val="0"/>
                </a:spcBef>
              </a:pPr>
              <a:t>19</a:t>
            </a:fld>
            <a:endParaRPr lang="en-US" altLang="en-US" smtClean="0"/>
          </a:p>
        </p:txBody>
      </p:sp>
      <p:sp>
        <p:nvSpPr>
          <p:cNvPr id="27651" name="Rectangle 3074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2" name="Rectangle 3075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18608090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emf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Blue-Seal_c100m56y0k23-Mark_SC_Horizontal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1063" y="1371600"/>
            <a:ext cx="3644900" cy="615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5" descr="FermilabLogo_100c56m0y23k.eps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6450" y="1447800"/>
            <a:ext cx="2901950" cy="527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806450" y="3559283"/>
            <a:ext cx="7526338" cy="1139271"/>
          </a:xfrm>
          <a:prstGeom prst="rect">
            <a:avLst/>
          </a:prstGeom>
        </p:spPr>
        <p:txBody>
          <a:bodyPr wrap="square" lIns="0" tIns="0" rIns="0" bIns="0" anchor="t"/>
          <a:lstStyle>
            <a:lvl1pPr algn="l">
              <a:defRPr sz="3200" b="1" i="0" baseline="0">
                <a:solidFill>
                  <a:srgbClr val="154D81"/>
                </a:solidFill>
                <a:latin typeface="Helvetica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4" name="Text Placeholder 23"/>
          <p:cNvSpPr>
            <a:spLocks noGrp="1"/>
          </p:cNvSpPr>
          <p:nvPr>
            <p:ph type="body" sz="quarter" idx="10"/>
          </p:nvPr>
        </p:nvSpPr>
        <p:spPr>
          <a:xfrm>
            <a:off x="806450" y="4841093"/>
            <a:ext cx="7526338" cy="148995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FontTx/>
              <a:buNone/>
              <a:defRPr sz="2000">
                <a:solidFill>
                  <a:srgbClr val="154D81"/>
                </a:solidFill>
                <a:latin typeface="Helvetica"/>
              </a:defRPr>
            </a:lvl1pPr>
            <a:lvl2pPr marL="4572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2pPr>
            <a:lvl3pPr marL="9144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3pPr>
            <a:lvl4pPr marL="13716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4pPr>
            <a:lvl5pPr marL="18288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242999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4863" y="0"/>
            <a:ext cx="8339137" cy="71437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7375" y="800100"/>
            <a:ext cx="7772400" cy="54483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V.Shiltsev | ICHEP 2016 - Post LHC Colliders</a:t>
            </a:r>
            <a:endParaRPr lang="en-US" dirty="0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3FE0B4-9152-4ADD-B99D-44BE937B9B4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8380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V.Shiltsev | ICHEP 2016 - Post LHC Colliders</a:t>
            </a:r>
            <a:endParaRPr lang="en-US" dirty="0"/>
          </a:p>
        </p:txBody>
      </p:sp>
      <p:sp>
        <p:nvSpPr>
          <p:cNvPr id="3" name="Rectangle 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8F6C88-2DBE-4B56-A9E5-781E26CC0F6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340253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38400" y="152400"/>
            <a:ext cx="6019800" cy="5334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V.Shiltsev | ICHEP 2016 - Post LHC Colliders</a:t>
            </a:r>
            <a:endParaRPr lang="en-US" altLang="en-US">
              <a:latin typeface="+mn-lt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E05545C1-F96A-49EC-B423-7B6B16CB145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733264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03664"/>
            <a:ext cx="8686800" cy="641739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4800">
                <a:solidFill>
                  <a:srgbClr val="154D8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043046"/>
            <a:ext cx="8672513" cy="4987867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404040"/>
                </a:solidFill>
              </a:defRPr>
            </a:lvl1pPr>
            <a:lvl2pPr>
              <a:defRPr sz="2200">
                <a:solidFill>
                  <a:srgbClr val="404040"/>
                </a:solidFill>
              </a:defRPr>
            </a:lvl2pPr>
            <a:lvl3pPr>
              <a:defRPr sz="2000">
                <a:solidFill>
                  <a:srgbClr val="404040"/>
                </a:solidFill>
              </a:defRPr>
            </a:lvl3pPr>
            <a:lvl4pPr>
              <a:defRPr sz="1800">
                <a:solidFill>
                  <a:srgbClr val="40404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404040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50013" y="6515100"/>
            <a:ext cx="1076325" cy="241300"/>
          </a:xfrm>
        </p:spPr>
        <p:txBody>
          <a:bodyPr/>
          <a:lstStyle>
            <a:lvl1pPr>
              <a:defRPr sz="900">
                <a:solidFill>
                  <a:srgbClr val="154D8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900">
                <a:solidFill>
                  <a:srgbClr val="154D81"/>
                </a:solidFill>
              </a:defRPr>
            </a:lvl1pPr>
          </a:lstStyle>
          <a:p>
            <a:pPr>
              <a:defRPr/>
            </a:pPr>
            <a:r>
              <a:rPr lang="en-US" smtClean="0"/>
              <a:t>V.Shiltsev | ICHEP 2016 - Post LHC Colliders</a:t>
            </a:r>
            <a:endParaRPr lang="en-US" b="1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900">
                <a:solidFill>
                  <a:srgbClr val="154D81"/>
                </a:solidFill>
              </a:defRPr>
            </a:lvl1pPr>
          </a:lstStyle>
          <a:p>
            <a:pPr>
              <a:defRPr/>
            </a:pPr>
            <a:fld id="{A8BAA062-F72A-D54C-921F-996C411C598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417414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Placeholder 3"/>
          <p:cNvSpPr>
            <a:spLocks noGrp="1"/>
          </p:cNvSpPr>
          <p:nvPr>
            <p:ph type="body" sz="half" idx="12"/>
          </p:nvPr>
        </p:nvSpPr>
        <p:spPr>
          <a:xfrm>
            <a:off x="229365" y="4765101"/>
            <a:ext cx="4251960" cy="126581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000">
                <a:solidFill>
                  <a:srgbClr val="404040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>
          <a:xfrm>
            <a:off x="4654550" y="4765101"/>
            <a:ext cx="4260850" cy="126581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000">
                <a:solidFill>
                  <a:srgbClr val="404040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Content Placeholder 2"/>
          <p:cNvSpPr>
            <a:spLocks noGrp="1"/>
          </p:cNvSpPr>
          <p:nvPr>
            <p:ph sz="half" idx="17"/>
          </p:nvPr>
        </p:nvSpPr>
        <p:spPr>
          <a:xfrm>
            <a:off x="228601" y="1043694"/>
            <a:ext cx="4251324" cy="3568701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404040"/>
                </a:solidFill>
              </a:defRPr>
            </a:lvl1pPr>
            <a:lvl2pPr>
              <a:defRPr sz="2200">
                <a:solidFill>
                  <a:srgbClr val="404040"/>
                </a:solidFill>
              </a:defRPr>
            </a:lvl2pPr>
            <a:lvl3pPr>
              <a:defRPr sz="2000">
                <a:solidFill>
                  <a:srgbClr val="404040"/>
                </a:solidFill>
              </a:defRPr>
            </a:lvl3pPr>
            <a:lvl4pPr>
              <a:defRPr sz="1800">
                <a:solidFill>
                  <a:srgbClr val="40404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40404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6" name="Content Placeholder 2"/>
          <p:cNvSpPr>
            <a:spLocks noGrp="1"/>
          </p:cNvSpPr>
          <p:nvPr>
            <p:ph sz="half" idx="18"/>
          </p:nvPr>
        </p:nvSpPr>
        <p:spPr>
          <a:xfrm>
            <a:off x="4654550" y="1043694"/>
            <a:ext cx="4260851" cy="3568701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404040"/>
                </a:solidFill>
              </a:defRPr>
            </a:lvl1pPr>
            <a:lvl2pPr>
              <a:defRPr sz="2200">
                <a:solidFill>
                  <a:srgbClr val="404040"/>
                </a:solidFill>
              </a:defRPr>
            </a:lvl2pPr>
            <a:lvl3pPr>
              <a:defRPr sz="2000">
                <a:solidFill>
                  <a:srgbClr val="404040"/>
                </a:solidFill>
              </a:defRPr>
            </a:lvl3pPr>
            <a:lvl4pPr>
              <a:defRPr sz="1800">
                <a:solidFill>
                  <a:srgbClr val="40404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40404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7" name="Title 1"/>
          <p:cNvSpPr>
            <a:spLocks noGrp="1"/>
          </p:cNvSpPr>
          <p:nvPr>
            <p:ph type="title"/>
          </p:nvPr>
        </p:nvSpPr>
        <p:spPr>
          <a:xfrm>
            <a:off x="228600" y="103664"/>
            <a:ext cx="8686800" cy="641739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400">
                <a:solidFill>
                  <a:srgbClr val="154D8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9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2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V.Shiltsev | ICHEP 2016 - Post LHC Colliders</a:t>
            </a:r>
            <a:endParaRPr lang="en-US" b="1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61884C-1922-AE4E-A817-747728FC7C9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58442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8600" y="1043693"/>
            <a:ext cx="3027894" cy="4994276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000">
                <a:solidFill>
                  <a:srgbClr val="404040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sz="half" idx="15"/>
          </p:nvPr>
        </p:nvSpPr>
        <p:spPr>
          <a:xfrm>
            <a:off x="3469958" y="1043694"/>
            <a:ext cx="5420360" cy="4994275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404040"/>
                </a:solidFill>
              </a:defRPr>
            </a:lvl1pPr>
            <a:lvl2pPr>
              <a:defRPr sz="2200">
                <a:solidFill>
                  <a:srgbClr val="404040"/>
                </a:solidFill>
              </a:defRPr>
            </a:lvl2pPr>
            <a:lvl3pPr>
              <a:defRPr sz="2000">
                <a:solidFill>
                  <a:srgbClr val="404040"/>
                </a:solidFill>
              </a:defRPr>
            </a:lvl3pPr>
            <a:lvl4pPr>
              <a:defRPr sz="1800">
                <a:solidFill>
                  <a:srgbClr val="40404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40404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228600" y="103664"/>
            <a:ext cx="8686800" cy="641739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400">
                <a:solidFill>
                  <a:srgbClr val="154D8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V.Shiltsev | ICHEP 2016 - Post LHC Colliders</a:t>
            </a:r>
            <a:endParaRPr lang="en-US" b="1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8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466BA6-4CD8-4041-AA16-0358FBF12D0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00392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4073" y="1043694"/>
            <a:ext cx="8700851" cy="3695054"/>
          </a:xfrm>
          <a:prstGeom prst="rect">
            <a:avLst/>
          </a:prstGeom>
        </p:spPr>
        <p:txBody>
          <a:bodyPr lIns="0" tIns="0" rIns="0" bIns="0" rtlCol="0">
            <a:normAutofit/>
          </a:bodyPr>
          <a:lstStyle>
            <a:lvl1pPr marL="0" indent="0">
              <a:buNone/>
              <a:defRPr sz="1600">
                <a:solidFill>
                  <a:srgbClr val="404040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Drag picture to placeholder or click icon to add</a:t>
            </a:r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4073" y="4943005"/>
            <a:ext cx="8700851" cy="1091259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000">
                <a:solidFill>
                  <a:srgbClr val="404040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228600" y="103664"/>
            <a:ext cx="8686800" cy="641739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400">
                <a:solidFill>
                  <a:srgbClr val="154D8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V.Shiltsev | ICHEP 2016 - Post LHC Colliders</a:t>
            </a:r>
            <a:endParaRPr lang="en-US" b="1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BE7A31-7D4D-7D45-AA84-3A15FEB0F58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5475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2"/>
          <p:cNvSpPr>
            <a:spLocks noGrp="1"/>
          </p:cNvSpPr>
          <p:nvPr>
            <p:ph sz="half" idx="13"/>
          </p:nvPr>
        </p:nvSpPr>
        <p:spPr>
          <a:xfrm>
            <a:off x="228601" y="355192"/>
            <a:ext cx="4206240" cy="4250146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404040"/>
                </a:solidFill>
              </a:defRPr>
            </a:lvl1pPr>
            <a:lvl2pPr>
              <a:defRPr sz="2200">
                <a:solidFill>
                  <a:srgbClr val="404040"/>
                </a:solidFill>
              </a:defRPr>
            </a:lvl2pPr>
            <a:lvl3pPr>
              <a:defRPr sz="2000">
                <a:solidFill>
                  <a:srgbClr val="404040"/>
                </a:solidFill>
              </a:defRPr>
            </a:lvl3pPr>
            <a:lvl4pPr>
              <a:defRPr sz="1800">
                <a:solidFill>
                  <a:srgbClr val="40404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40404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3" name="Content Placeholder 2"/>
          <p:cNvSpPr>
            <a:spLocks noGrp="1"/>
          </p:cNvSpPr>
          <p:nvPr>
            <p:ph sz="half" idx="15"/>
          </p:nvPr>
        </p:nvSpPr>
        <p:spPr>
          <a:xfrm>
            <a:off x="4709161" y="355192"/>
            <a:ext cx="4206240" cy="4250146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404040"/>
                </a:solidFill>
              </a:defRPr>
            </a:lvl1pPr>
            <a:lvl2pPr>
              <a:defRPr sz="2200">
                <a:solidFill>
                  <a:srgbClr val="404040"/>
                </a:solidFill>
              </a:defRPr>
            </a:lvl2pPr>
            <a:lvl3pPr>
              <a:defRPr sz="2000">
                <a:solidFill>
                  <a:srgbClr val="404040"/>
                </a:solidFill>
              </a:defRPr>
            </a:lvl3pPr>
            <a:lvl4pPr>
              <a:defRPr sz="1800">
                <a:solidFill>
                  <a:srgbClr val="40404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40404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9" name="Text Placeholder 3"/>
          <p:cNvSpPr>
            <a:spLocks noGrp="1"/>
          </p:cNvSpPr>
          <p:nvPr>
            <p:ph type="body" sz="half" idx="12"/>
          </p:nvPr>
        </p:nvSpPr>
        <p:spPr>
          <a:xfrm>
            <a:off x="229365" y="4765101"/>
            <a:ext cx="4205476" cy="126581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000">
                <a:solidFill>
                  <a:srgbClr val="404040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709160" y="4765101"/>
            <a:ext cx="4206239" cy="126581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000">
                <a:solidFill>
                  <a:srgbClr val="404040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20"/>
          </p:nvPr>
        </p:nvSpPr>
        <p:spPr>
          <a:xfrm>
            <a:off x="6445250" y="6515100"/>
            <a:ext cx="1076325" cy="2413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2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V.Shiltsev | ICHEP 2016 - Post LHC Colliders</a:t>
            </a:r>
            <a:endParaRPr lang="en-US" b="1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2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7072D1-121A-4B48-B11C-FE6E3E37BAE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26729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228601" y="361950"/>
            <a:ext cx="8675688" cy="5668963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404040"/>
                </a:solidFill>
              </a:defRPr>
            </a:lvl1pPr>
            <a:lvl2pPr>
              <a:defRPr sz="2200">
                <a:solidFill>
                  <a:srgbClr val="404040"/>
                </a:solidFill>
              </a:defRPr>
            </a:lvl2pPr>
            <a:lvl3pPr>
              <a:defRPr sz="2000">
                <a:solidFill>
                  <a:srgbClr val="404040"/>
                </a:solidFill>
              </a:defRPr>
            </a:lvl3pPr>
            <a:lvl4pPr>
              <a:defRPr sz="1800">
                <a:solidFill>
                  <a:srgbClr val="40404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40404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4"/>
          </p:nvPr>
        </p:nvSpPr>
        <p:spPr>
          <a:xfrm>
            <a:off x="6445250" y="6515100"/>
            <a:ext cx="1076325" cy="2413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V.Shiltsev | ICHEP 2016 - Post LHC Colliders</a:t>
            </a:r>
            <a:endParaRPr lang="en-US" b="1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64E961-C2A6-F043-943A-9EA878C29E4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62891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2"/>
          <p:cNvSpPr>
            <a:spLocks noGrp="1"/>
          </p:cNvSpPr>
          <p:nvPr>
            <p:ph type="pic" idx="13"/>
          </p:nvPr>
        </p:nvSpPr>
        <p:spPr>
          <a:xfrm>
            <a:off x="224073" y="361950"/>
            <a:ext cx="8700851" cy="4369742"/>
          </a:xfrm>
          <a:prstGeom prst="rect">
            <a:avLst/>
          </a:prstGeom>
        </p:spPr>
        <p:txBody>
          <a:bodyPr lIns="0" tIns="0" rIns="0" bIns="0" rtlCol="0">
            <a:normAutofit/>
          </a:bodyPr>
          <a:lstStyle>
            <a:lvl1pPr marL="0" indent="0">
              <a:buNone/>
              <a:defRPr sz="1600">
                <a:solidFill>
                  <a:srgbClr val="404040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Drag picture to placeholder or click icon to add</a:t>
            </a:r>
            <a:endParaRPr lang="en-US" noProof="0" dirty="0" smtClean="0"/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224073" y="4943005"/>
            <a:ext cx="8700851" cy="1091259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000">
                <a:solidFill>
                  <a:schemeClr val="accent6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>
          <a:xfrm>
            <a:off x="6445250" y="6515100"/>
            <a:ext cx="1076325" cy="2413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V.Shiltsev | ICHEP 2016 - Post LHC Colliders</a:t>
            </a:r>
            <a:endParaRPr lang="en-US" b="1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04DF87-EB5C-3040-9F61-5A9B389AD3A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22284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Without 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228600" y="103664"/>
            <a:ext cx="8686800" cy="641739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400">
                <a:solidFill>
                  <a:srgbClr val="154D8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228600" y="1043046"/>
            <a:ext cx="8672513" cy="4987867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404040"/>
                </a:solidFill>
              </a:defRPr>
            </a:lvl1pPr>
            <a:lvl2pPr>
              <a:defRPr sz="2200">
                <a:solidFill>
                  <a:srgbClr val="404040"/>
                </a:solidFill>
              </a:defRPr>
            </a:lvl2pPr>
            <a:lvl3pPr>
              <a:defRPr sz="2000">
                <a:solidFill>
                  <a:srgbClr val="404040"/>
                </a:solidFill>
              </a:defRPr>
            </a:lvl3pPr>
            <a:lvl4pPr>
              <a:defRPr sz="1800">
                <a:solidFill>
                  <a:srgbClr val="40404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404040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45250" y="6515100"/>
            <a:ext cx="1076325" cy="2413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V.Shiltsev | ICHEP 2016 - Post LHC Colliders</a:t>
            </a:r>
            <a:endParaRPr lang="en-US" b="1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5B39AC-828A-804E-9908-16D53731C13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30298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em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8.xml"/><Relationship Id="rId7" Type="http://schemas.openxmlformats.org/officeDocument/2006/relationships/slideLayout" Target="../slideLayouts/slideLayout12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slideLayout" Target="../slideLayouts/slideLayout11.xml"/><Relationship Id="rId5" Type="http://schemas.openxmlformats.org/officeDocument/2006/relationships/slideLayout" Target="../slideLayouts/slideLayout10.xml"/><Relationship Id="rId4" Type="http://schemas.openxmlformats.org/officeDocument/2006/relationships/slideLayout" Target="../slideLayouts/slideLayout9.xml"/><Relationship Id="rId9" Type="http://schemas.openxmlformats.org/officeDocument/2006/relationships/image" Target="../media/image5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7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459538" y="6515100"/>
            <a:ext cx="1076325" cy="241300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algn="r">
              <a:defRPr sz="900">
                <a:solidFill>
                  <a:srgbClr val="154D81"/>
                </a:solidFill>
                <a:latin typeface="Helvetic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06450" y="6515100"/>
            <a:ext cx="5373688" cy="241300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algn="l">
              <a:defRPr sz="900">
                <a:solidFill>
                  <a:srgbClr val="154D81"/>
                </a:solidFill>
                <a:latin typeface="Helvetica"/>
              </a:defRPr>
            </a:lvl1pPr>
          </a:lstStyle>
          <a:p>
            <a:pPr>
              <a:defRPr/>
            </a:pPr>
            <a:r>
              <a:rPr lang="en-US" smtClean="0"/>
              <a:t>V.Shiltsev | ICHEP 2016 - Post LHC Colliders</a:t>
            </a:r>
            <a:endParaRPr lang="en-US" b="1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28600" y="6515100"/>
            <a:ext cx="447675" cy="241300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algn="l">
              <a:defRPr sz="900">
                <a:solidFill>
                  <a:srgbClr val="154D81"/>
                </a:solidFill>
                <a:latin typeface="Helvetica"/>
              </a:defRPr>
            </a:lvl1pPr>
          </a:lstStyle>
          <a:p>
            <a:pPr>
              <a:defRPr/>
            </a:pPr>
            <a:fld id="{FA272024-CCB6-984B-BD43-05E4D6FF8FE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99" r:id="rId1"/>
    <p:sldLayoutId id="2147484000" r:id="rId2"/>
    <p:sldLayoutId id="2147483996" r:id="rId3"/>
    <p:sldLayoutId id="2147483997" r:id="rId4"/>
    <p:sldLayoutId id="2147483998" r:id="rId5"/>
  </p:sldLayoutIdLst>
  <p:timing>
    <p:tnLst>
      <p:par>
        <p:cTn id="1" dur="indefinite" restart="never" nodeType="tmRoot"/>
      </p:par>
    </p:tnLst>
  </p:timing>
  <p:hf hdr="0" dt="0"/>
  <p:txStyles>
    <p:titleStyle>
      <a:lvl1pPr algn="l" defTabSz="457200" rtl="0" eaLnBrk="1" fontAlgn="base" hangingPunct="1">
        <a:spcBef>
          <a:spcPct val="0"/>
        </a:spcBef>
        <a:spcAft>
          <a:spcPct val="0"/>
        </a:spcAft>
        <a:defRPr sz="1700" b="1" kern="1200">
          <a:solidFill>
            <a:srgbClr val="074184"/>
          </a:solidFill>
          <a:latin typeface="Helvetica"/>
          <a:ea typeface="ＭＳ Ｐゴシック" charset="0"/>
          <a:cs typeface="ＭＳ Ｐゴシック" charset="0"/>
        </a:defRPr>
      </a:lvl1pPr>
      <a:lvl2pPr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074184"/>
          </a:solidFill>
          <a:latin typeface="Helvetica" charset="0"/>
          <a:ea typeface="ＭＳ Ｐゴシック" charset="0"/>
          <a:cs typeface="ＭＳ Ｐゴシック" charset="0"/>
        </a:defRPr>
      </a:lvl2pPr>
      <a:lvl3pPr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074184"/>
          </a:solidFill>
          <a:latin typeface="Helvetica" charset="0"/>
          <a:ea typeface="ＭＳ Ｐゴシック" charset="0"/>
          <a:cs typeface="ＭＳ Ｐゴシック" charset="0"/>
        </a:defRPr>
      </a:lvl3pPr>
      <a:lvl4pPr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074184"/>
          </a:solidFill>
          <a:latin typeface="Helvetica" charset="0"/>
          <a:ea typeface="ＭＳ Ｐゴシック" charset="0"/>
          <a:cs typeface="ＭＳ Ｐゴシック" charset="0"/>
        </a:defRPr>
      </a:lvl4pPr>
      <a:lvl5pPr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074184"/>
          </a:solidFill>
          <a:latin typeface="Helvetica" charset="0"/>
          <a:ea typeface="ＭＳ Ｐゴシック" charset="0"/>
          <a:cs typeface="ＭＳ Ｐゴシック" charset="0"/>
        </a:defRPr>
      </a:lvl5pPr>
      <a:lvl6pPr marL="4572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6pPr>
      <a:lvl7pPr marL="9144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7pPr>
      <a:lvl8pPr marL="13716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8pPr>
      <a:lvl9pPr marL="18288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kern="1200">
          <a:solidFill>
            <a:srgbClr val="595959"/>
          </a:solidFill>
          <a:latin typeface="Helvetica"/>
          <a:ea typeface="ＭＳ Ｐゴシック" charset="0"/>
          <a:cs typeface="ＭＳ Ｐゴシック" charset="0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600" kern="1200">
          <a:solidFill>
            <a:srgbClr val="595959"/>
          </a:solidFill>
          <a:latin typeface="Helvetica"/>
          <a:ea typeface="ＭＳ Ｐゴシック" charset="0"/>
          <a:cs typeface="+mn-cs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1400" kern="1200">
          <a:solidFill>
            <a:srgbClr val="595959"/>
          </a:solidFill>
          <a:latin typeface="Helvetica"/>
          <a:ea typeface="ＭＳ Ｐゴシック" charset="0"/>
          <a:cs typeface="+mn-cs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200" kern="1200">
          <a:solidFill>
            <a:srgbClr val="595959"/>
          </a:solidFill>
          <a:latin typeface="Helvetica"/>
          <a:ea typeface="ＭＳ Ｐゴシック" charset="0"/>
          <a:cs typeface="+mn-cs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200" kern="1200">
          <a:solidFill>
            <a:srgbClr val="595959"/>
          </a:solidFill>
          <a:latin typeface="Helvetica"/>
          <a:ea typeface="ＭＳ Ｐゴシック" charset="0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Date Placeholder 3"/>
          <p:cNvSpPr>
            <a:spLocks noGrp="1"/>
          </p:cNvSpPr>
          <p:nvPr>
            <p:ph type="dt" sz="half" idx="2"/>
          </p:nvPr>
        </p:nvSpPr>
        <p:spPr bwMode="auto">
          <a:xfrm>
            <a:off x="6450013" y="6515100"/>
            <a:ext cx="1076325" cy="241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 defTabSz="914400">
              <a:defRPr sz="900">
                <a:solidFill>
                  <a:srgbClr val="154D81"/>
                </a:solidFill>
                <a:latin typeface="Helvetica" charset="0"/>
                <a:cs typeface="Helvetica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19" name="Footer Placeholder 4"/>
          <p:cNvSpPr>
            <a:spLocks noGrp="1"/>
          </p:cNvSpPr>
          <p:nvPr>
            <p:ph type="ftr" sz="quarter" idx="3"/>
          </p:nvPr>
        </p:nvSpPr>
        <p:spPr bwMode="auto">
          <a:xfrm>
            <a:off x="806450" y="6515100"/>
            <a:ext cx="5373688" cy="241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defTabSz="914400">
              <a:defRPr sz="900">
                <a:solidFill>
                  <a:srgbClr val="154D81"/>
                </a:solidFill>
                <a:latin typeface="Helvetica" charset="0"/>
              </a:defRPr>
            </a:lvl1pPr>
          </a:lstStyle>
          <a:p>
            <a:pPr>
              <a:defRPr/>
            </a:pPr>
            <a:r>
              <a:rPr lang="en-US" smtClean="0"/>
              <a:t>V.Shiltsev | ICHEP 2016 - Post LHC Colliders</a:t>
            </a:r>
            <a:endParaRPr lang="en-US" b="1"/>
          </a:p>
        </p:txBody>
      </p:sp>
      <p:sp>
        <p:nvSpPr>
          <p:cNvPr id="9220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228600" y="6515100"/>
            <a:ext cx="447675" cy="241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defTabSz="914400">
              <a:defRPr sz="900">
                <a:solidFill>
                  <a:srgbClr val="154D81"/>
                </a:solidFill>
                <a:latin typeface="Helvetica" charset="0"/>
              </a:defRPr>
            </a:lvl1pPr>
          </a:lstStyle>
          <a:p>
            <a:pPr>
              <a:defRPr/>
            </a:pPr>
            <a:fld id="{1A52467A-9A41-2F46-939F-0D5FB90096D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01" r:id="rId1"/>
    <p:sldLayoutId id="2147484002" r:id="rId2"/>
    <p:sldLayoutId id="2147484003" r:id="rId3"/>
    <p:sldLayoutId id="2147484004" r:id="rId4"/>
    <p:sldLayoutId id="2147484005" r:id="rId5"/>
    <p:sldLayoutId id="2147484008" r:id="rId6"/>
    <p:sldLayoutId id="2147484012" r:id="rId7"/>
  </p:sldLayoutIdLst>
  <p:timing>
    <p:tnLst>
      <p:par>
        <p:cTn id="1" dur="indefinite" restart="never" nodeType="tmRoot"/>
      </p:par>
    </p:tnLst>
  </p:timing>
  <p:hf hdr="0" dt="0"/>
  <p:txStyles>
    <p:titleStyle>
      <a:lvl1pPr algn="l" defTabSz="457200" rtl="0" eaLnBrk="0" fontAlgn="base" hangingPunct="0">
        <a:spcBef>
          <a:spcPct val="0"/>
        </a:spcBef>
        <a:spcAft>
          <a:spcPct val="0"/>
        </a:spcAft>
        <a:defRPr sz="1700" b="1" kern="1200">
          <a:solidFill>
            <a:srgbClr val="2E5286"/>
          </a:solidFill>
          <a:latin typeface="Helvetica"/>
          <a:ea typeface="ＭＳ Ｐゴシック" charset="0"/>
          <a:cs typeface="ＭＳ Ｐゴシック" charset="0"/>
        </a:defRPr>
      </a:lvl1pPr>
      <a:lvl2pPr algn="l" defTabSz="457200" rtl="0" eaLnBrk="0" fontAlgn="base" hangingPunct="0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ＭＳ Ｐゴシック" charset="0"/>
          <a:cs typeface="ＭＳ Ｐゴシック" charset="0"/>
        </a:defRPr>
      </a:lvl2pPr>
      <a:lvl3pPr algn="l" defTabSz="457200" rtl="0" eaLnBrk="0" fontAlgn="base" hangingPunct="0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ＭＳ Ｐゴシック" charset="0"/>
          <a:cs typeface="ＭＳ Ｐゴシック" charset="0"/>
        </a:defRPr>
      </a:lvl3pPr>
      <a:lvl4pPr algn="l" defTabSz="457200" rtl="0" eaLnBrk="0" fontAlgn="base" hangingPunct="0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ＭＳ Ｐゴシック" charset="0"/>
          <a:cs typeface="ＭＳ Ｐゴシック" charset="0"/>
        </a:defRPr>
      </a:lvl4pPr>
      <a:lvl5pPr algn="l" defTabSz="457200" rtl="0" eaLnBrk="0" fontAlgn="base" hangingPunct="0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ＭＳ Ｐゴシック" charset="0"/>
          <a:cs typeface="ＭＳ Ｐゴシック" charset="0"/>
        </a:defRPr>
      </a:lvl5pPr>
      <a:lvl6pPr marL="457200" algn="l" defTabSz="457200" rtl="0" fontAlgn="base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ＭＳ Ｐゴシック" charset="0"/>
          <a:cs typeface="ＭＳ Ｐゴシック" charset="0"/>
        </a:defRPr>
      </a:lvl6pPr>
      <a:lvl7pPr marL="914400" algn="l" defTabSz="457200" rtl="0" fontAlgn="base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ＭＳ Ｐゴシック" charset="0"/>
          <a:cs typeface="ＭＳ Ｐゴシック" charset="0"/>
        </a:defRPr>
      </a:lvl7pPr>
      <a:lvl8pPr marL="1371600" algn="l" defTabSz="457200" rtl="0" fontAlgn="base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ＭＳ Ｐゴシック" charset="0"/>
          <a:cs typeface="ＭＳ Ｐゴシック" charset="0"/>
        </a:defRPr>
      </a:lvl8pPr>
      <a:lvl9pPr marL="1828800" algn="l" defTabSz="457200" rtl="0" fontAlgn="base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kern="1200">
          <a:solidFill>
            <a:srgbClr val="7F7F7F"/>
          </a:solidFill>
          <a:latin typeface="Helvetica"/>
          <a:ea typeface="ＭＳ Ｐゴシック" charset="0"/>
          <a:cs typeface="ＭＳ Ｐゴシック" charset="0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1600" kern="1200">
          <a:solidFill>
            <a:srgbClr val="7F7F7F"/>
          </a:solidFill>
          <a:latin typeface="Helvetica"/>
          <a:ea typeface="ＭＳ Ｐゴシック" charset="0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1400" kern="1200">
          <a:solidFill>
            <a:srgbClr val="7F7F7F"/>
          </a:solidFill>
          <a:latin typeface="Helvetica"/>
          <a:ea typeface="ＭＳ Ｐゴシック" charset="0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1200" kern="1200">
          <a:solidFill>
            <a:srgbClr val="7F7F7F"/>
          </a:solidFill>
          <a:latin typeface="Helvetica"/>
          <a:ea typeface="ＭＳ Ｐゴシック" charset="0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1200" kern="1200">
          <a:solidFill>
            <a:srgbClr val="7F7F7F"/>
          </a:solidFill>
          <a:latin typeface="Helvetica"/>
          <a:ea typeface="ＭＳ Ｐゴシック" charset="0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0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1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34.png"/><Relationship Id="rId5" Type="http://schemas.openxmlformats.org/officeDocument/2006/relationships/oleObject" Target="../embeddings/oleObject1.bin"/><Relationship Id="rId4" Type="http://schemas.openxmlformats.org/officeDocument/2006/relationships/image" Target="../media/image33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em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0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0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0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0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le 1"/>
          <p:cNvSpPr>
            <a:spLocks noGrp="1"/>
          </p:cNvSpPr>
          <p:nvPr>
            <p:ph type="title"/>
          </p:nvPr>
        </p:nvSpPr>
        <p:spPr bwMode="auto">
          <a:xfrm>
            <a:off x="321087" y="2092048"/>
            <a:ext cx="7556500" cy="19396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numCol="1" anchorCtr="0" compatLnSpc="1">
            <a:prstTxWarp prst="textNoShape">
              <a:avLst/>
            </a:prstTxWarp>
          </a:bodyPr>
          <a:lstStyle/>
          <a:p>
            <a:r>
              <a:rPr lang="en-US" sz="4400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charset="0"/>
              </a:rPr>
              <a:t>Will There Be</a:t>
            </a:r>
            <a:br>
              <a:rPr lang="en-US" sz="4400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charset="0"/>
              </a:rPr>
            </a:br>
            <a:r>
              <a:rPr lang="en-US" sz="4400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charset="0"/>
              </a:rPr>
              <a:t>Energy Frontier Colliders  </a:t>
            </a:r>
            <a:r>
              <a:rPr lang="en-US" sz="4400" dirty="0" smtClean="0">
                <a:solidFill>
                  <a:srgbClr val="C00000"/>
                </a:solidFill>
                <a:latin typeface="Helvetica" charset="0"/>
              </a:rPr>
              <a:t/>
            </a:r>
            <a:br>
              <a:rPr lang="en-US" sz="4400" dirty="0" smtClean="0">
                <a:solidFill>
                  <a:srgbClr val="C00000"/>
                </a:solidFill>
                <a:latin typeface="Helvetica" charset="0"/>
              </a:rPr>
            </a:br>
            <a:r>
              <a:rPr lang="en-US" sz="4400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charset="0"/>
              </a:rPr>
              <a:t>After the LHC</a:t>
            </a:r>
            <a:r>
              <a:rPr lang="en-US" sz="4400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charset="0"/>
              </a:rPr>
              <a:t>?</a:t>
            </a:r>
          </a:p>
        </p:txBody>
      </p:sp>
      <p:sp>
        <p:nvSpPr>
          <p:cNvPr id="14338" name="Text Placeholder 2"/>
          <p:cNvSpPr>
            <a:spLocks noGrp="1"/>
          </p:cNvSpPr>
          <p:nvPr>
            <p:ph type="body" sz="quarter" idx="10"/>
          </p:nvPr>
        </p:nvSpPr>
        <p:spPr bwMode="auto">
          <a:xfrm>
            <a:off x="378360" y="4298092"/>
            <a:ext cx="3775941" cy="148907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anchor="t" anchorCtr="0" compatLnSpc="1">
            <a:prstTxWarp prst="textNoShape">
              <a:avLst/>
            </a:prstTxWarp>
          </a:bodyPr>
          <a:lstStyle/>
          <a:p>
            <a:r>
              <a:rPr lang="en-US" sz="2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charset="0"/>
              </a:rPr>
              <a:t>Vladimir </a:t>
            </a:r>
            <a:r>
              <a:rPr lang="en-US" sz="2400" b="1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charset="0"/>
              </a:rPr>
              <a:t>Shiltsev</a:t>
            </a:r>
            <a:endParaRPr lang="en-US" sz="2400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elvetica" charset="0"/>
            </a:endParaRPr>
          </a:p>
          <a:p>
            <a:r>
              <a:rPr lang="en-US" dirty="0" err="1" smtClean="0">
                <a:solidFill>
                  <a:schemeClr val="tx2"/>
                </a:solidFill>
                <a:latin typeface="Helvetica" charset="0"/>
              </a:rPr>
              <a:t>Fermilab</a:t>
            </a:r>
            <a:r>
              <a:rPr lang="en-US" dirty="0" smtClean="0">
                <a:solidFill>
                  <a:schemeClr val="tx2"/>
                </a:solidFill>
                <a:latin typeface="Helvetica" charset="0"/>
              </a:rPr>
              <a:t> *, Batavia, IL , USA</a:t>
            </a:r>
          </a:p>
          <a:p>
            <a:r>
              <a:rPr lang="en-US" dirty="0" smtClean="0">
                <a:solidFill>
                  <a:schemeClr val="tx2"/>
                </a:solidFill>
                <a:latin typeface="Helvetica" charset="0"/>
              </a:rPr>
              <a:t>Accelerator Physics Center</a:t>
            </a:r>
            <a:endParaRPr lang="en-US" dirty="0">
              <a:solidFill>
                <a:schemeClr val="tx2"/>
              </a:solidFill>
              <a:latin typeface="Helvetica" charset="0"/>
            </a:endParaRPr>
          </a:p>
          <a:p>
            <a:r>
              <a:rPr lang="en-US" dirty="0" smtClean="0">
                <a:solidFill>
                  <a:schemeClr val="tx2"/>
                </a:solidFill>
                <a:latin typeface="Helvetica" charset="0"/>
              </a:rPr>
              <a:t>August 4, 2016</a:t>
            </a:r>
            <a:endParaRPr lang="en-US" dirty="0">
              <a:solidFill>
                <a:schemeClr val="tx2"/>
              </a:solidFill>
              <a:latin typeface="Helvetica" charset="0"/>
            </a:endParaRPr>
          </a:p>
        </p:txBody>
      </p:sp>
      <p:pic>
        <p:nvPicPr>
          <p:cNvPr id="7" name="Picture 4" descr="https://metronewsca.files.wordpress.com/2012/12/crystalball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95354" y="3419056"/>
            <a:ext cx="4531338" cy="3215182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0" y="6541959"/>
            <a:ext cx="5227531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1100" dirty="0" smtClean="0">
                <a:solidFill>
                  <a:schemeClr val="tx1">
                    <a:lumMod val="50000"/>
                  </a:schemeClr>
                </a:solidFill>
              </a:rPr>
              <a:t>*FRA, </a:t>
            </a:r>
            <a:r>
              <a:rPr lang="en-US" sz="1100" dirty="0">
                <a:solidFill>
                  <a:schemeClr val="tx1">
                    <a:lumMod val="50000"/>
                  </a:schemeClr>
                </a:solidFill>
              </a:rPr>
              <a:t>LLC operates </a:t>
            </a:r>
            <a:r>
              <a:rPr lang="en-US" sz="1100" dirty="0" err="1">
                <a:solidFill>
                  <a:schemeClr val="tx1">
                    <a:lumMod val="50000"/>
                  </a:schemeClr>
                </a:solidFill>
              </a:rPr>
              <a:t>Fermilab</a:t>
            </a:r>
            <a:r>
              <a:rPr lang="en-US" sz="1100" dirty="0">
                <a:solidFill>
                  <a:schemeClr val="tx1">
                    <a:lumMod val="50000"/>
                  </a:schemeClr>
                </a:solidFill>
              </a:rPr>
              <a:t> under contract </a:t>
            </a:r>
            <a:r>
              <a:rPr lang="en-US" sz="1100" dirty="0" smtClean="0">
                <a:solidFill>
                  <a:schemeClr val="tx1">
                    <a:lumMod val="50000"/>
                  </a:schemeClr>
                </a:solidFill>
              </a:rPr>
              <a:t>No. DE-AC02-07CH11359 </a:t>
            </a:r>
            <a:r>
              <a:rPr lang="en-US" sz="1100" dirty="0">
                <a:solidFill>
                  <a:schemeClr val="tx1">
                    <a:lumMod val="50000"/>
                  </a:schemeClr>
                </a:solidFill>
              </a:rPr>
              <a:t>with the U.S. </a:t>
            </a:r>
            <a:r>
              <a:rPr lang="en-US" sz="1100" dirty="0" smtClean="0">
                <a:solidFill>
                  <a:schemeClr val="tx1">
                    <a:lumMod val="50000"/>
                  </a:schemeClr>
                </a:solidFill>
              </a:rPr>
              <a:t>DOE</a:t>
            </a:r>
            <a:endParaRPr lang="en-GB" sz="1100" dirty="0">
              <a:solidFill>
                <a:schemeClr val="tx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6190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17926"/>
            <a:ext cx="9104122" cy="6982691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V.Shiltsev | ICHEP 2016 - Post LHC Colliders</a:t>
            </a:r>
            <a:endParaRPr lang="en-US" b="1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8BAA062-F72A-D54C-921F-996C411C5980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1648047" y="4167963"/>
            <a:ext cx="6198781" cy="0"/>
          </a:xfrm>
          <a:prstGeom prst="line">
            <a:avLst/>
          </a:prstGeom>
          <a:ln w="57150" cmpd="sng">
            <a:solidFill>
              <a:srgbClr val="C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5829264" y="3716930"/>
            <a:ext cx="19375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LHC reference</a:t>
            </a:r>
            <a:endParaRPr lang="en-US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8490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87035"/>
            <a:ext cx="9191638" cy="7049814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V.Shiltsev | ICHEP 2016 - Post LHC Colliders</a:t>
            </a:r>
            <a:endParaRPr lang="en-US" b="1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8BAA062-F72A-D54C-921F-996C411C5980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1648047" y="4167963"/>
            <a:ext cx="6198781" cy="0"/>
          </a:xfrm>
          <a:prstGeom prst="line">
            <a:avLst/>
          </a:prstGeom>
          <a:ln w="57150" cmpd="sng">
            <a:solidFill>
              <a:srgbClr val="C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5684907" y="4474650"/>
            <a:ext cx="232942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Option 1: re-use </a:t>
            </a:r>
          </a:p>
          <a:p>
            <a:r>
              <a:rPr lang="en-US" dirty="0" smtClean="0">
                <a:solidFill>
                  <a:srgbClr val="C00000"/>
                </a:solidFill>
              </a:rPr>
              <a:t>LHC, </a:t>
            </a:r>
            <a:r>
              <a:rPr lang="en-US" dirty="0" err="1" smtClean="0">
                <a:solidFill>
                  <a:srgbClr val="C00000"/>
                </a:solidFill>
              </a:rPr>
              <a:t>inj</a:t>
            </a:r>
            <a:r>
              <a:rPr lang="en-US" dirty="0" smtClean="0">
                <a:solidFill>
                  <a:srgbClr val="C00000"/>
                </a:solidFill>
              </a:rPr>
              <a:t>, </a:t>
            </a:r>
            <a:r>
              <a:rPr lang="en-US" dirty="0" err="1" smtClean="0">
                <a:solidFill>
                  <a:srgbClr val="C00000"/>
                </a:solidFill>
              </a:rPr>
              <a:t>infrastr</a:t>
            </a:r>
            <a:r>
              <a:rPr lang="en-US" dirty="0" smtClean="0">
                <a:solidFill>
                  <a:srgbClr val="C00000"/>
                </a:solidFill>
              </a:rPr>
              <a:t>.</a:t>
            </a:r>
            <a:endParaRPr lang="en-US" dirty="0">
              <a:solidFill>
                <a:srgbClr val="C00000"/>
              </a:solidFill>
            </a:endParaRPr>
          </a:p>
        </p:txBody>
      </p:sp>
      <p:cxnSp>
        <p:nvCxnSpPr>
          <p:cNvPr id="9" name="Straight Arrow Connector 8"/>
          <p:cNvCxnSpPr/>
          <p:nvPr/>
        </p:nvCxnSpPr>
        <p:spPr>
          <a:xfrm flipH="1">
            <a:off x="5358809" y="4890148"/>
            <a:ext cx="400526" cy="340242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Oval 10"/>
          <p:cNvSpPr/>
          <p:nvPr/>
        </p:nvSpPr>
        <p:spPr>
          <a:xfrm>
            <a:off x="4681886" y="4953115"/>
            <a:ext cx="839972" cy="831729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1836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1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6770" y="688458"/>
            <a:ext cx="9018738" cy="714375"/>
          </a:xfrm>
        </p:spPr>
        <p:txBody>
          <a:bodyPr/>
          <a:lstStyle/>
          <a:p>
            <a:r>
              <a:rPr lang="en-US" sz="3200" b="0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100 </a:t>
            </a:r>
            <a:r>
              <a:rPr lang="en-US" sz="3200" b="0" dirty="0" err="1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TeV</a:t>
            </a:r>
            <a:r>
              <a:rPr lang="en-US" sz="3200" b="0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3200" b="0" i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pp</a:t>
            </a:r>
            <a:r>
              <a:rPr lang="en-US" sz="3200" b="0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: Qualitative Cost Dependencies</a:t>
            </a:r>
            <a:endParaRPr lang="en-US" sz="3200" b="0" dirty="0"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4863" y="6526571"/>
            <a:ext cx="2347452" cy="241300"/>
          </a:xfrm>
        </p:spPr>
        <p:txBody>
          <a:bodyPr/>
          <a:lstStyle/>
          <a:p>
            <a:pPr>
              <a:defRPr/>
            </a:pPr>
            <a:r>
              <a:rPr lang="en-US" smtClean="0"/>
              <a:t>V.Shiltsev | ICHEP 2016 - Post LHC Colliders</a:t>
            </a:r>
            <a:endParaRPr lang="en-US" b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125262" y="6515100"/>
            <a:ext cx="1649361" cy="241300"/>
          </a:xfrm>
          <a:prstGeom prst="rect">
            <a:avLst/>
          </a:prstGeom>
        </p:spPr>
        <p:txBody>
          <a:bodyPr/>
          <a:lstStyle/>
          <a:p>
            <a:fld id="{BBFB9D8C-2882-41F9-92E5-94261C5AF937}" type="slidenum">
              <a:rPr lang="en-US" altLang="en-US" sz="1400" smtClean="0"/>
              <a:pPr/>
              <a:t>12</a:t>
            </a:fld>
            <a:endParaRPr lang="en-US" altLang="en-US" sz="14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4498" y="1258519"/>
            <a:ext cx="6942200" cy="5487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16200000">
            <a:off x="7053943" y="4232560"/>
            <a:ext cx="2993571" cy="295897"/>
          </a:xfrm>
        </p:spPr>
        <p:txBody>
          <a:bodyPr/>
          <a:lstStyle/>
          <a:p>
            <a:pPr marL="0" indent="0">
              <a:buNone/>
            </a:pPr>
            <a:r>
              <a:rPr lang="en-US" sz="1400" dirty="0" smtClean="0"/>
              <a:t>* for illustration purposes only</a:t>
            </a:r>
          </a:p>
          <a:p>
            <a:pPr marL="0" indent="0">
              <a:buNone/>
            </a:pPr>
            <a:r>
              <a:rPr lang="en-US" sz="1400" dirty="0" smtClean="0"/>
              <a:t> </a:t>
            </a:r>
            <a:endParaRPr lang="en-US" sz="1400" dirty="0"/>
          </a:p>
        </p:txBody>
      </p:sp>
      <p:cxnSp>
        <p:nvCxnSpPr>
          <p:cNvPr id="8" name="Straight Arrow Connector 7"/>
          <p:cNvCxnSpPr/>
          <p:nvPr/>
        </p:nvCxnSpPr>
        <p:spPr>
          <a:xfrm flipH="1">
            <a:off x="3233057" y="3222933"/>
            <a:ext cx="1001486" cy="511629"/>
          </a:xfrm>
          <a:prstGeom prst="straightConnector1">
            <a:avLst/>
          </a:prstGeom>
          <a:ln w="50800">
            <a:headEnd type="oval"/>
            <a:tailEnd type="stealt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>
            <a:off x="4234543" y="3222933"/>
            <a:ext cx="1945595" cy="1382485"/>
          </a:xfrm>
          <a:prstGeom prst="straightConnector1">
            <a:avLst/>
          </a:prstGeom>
          <a:ln w="50800">
            <a:headEnd type="oval"/>
            <a:tailEnd type="stealt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1"/>
          <p:cNvSpPr txBox="1">
            <a:spLocks/>
          </p:cNvSpPr>
          <p:nvPr/>
        </p:nvSpPr>
        <p:spPr>
          <a:xfrm>
            <a:off x="125262" y="31046"/>
            <a:ext cx="9018738" cy="714375"/>
          </a:xfrm>
          <a:prstGeom prst="rect">
            <a:avLst/>
          </a:prstGeom>
        </p:spPr>
        <p:txBody>
          <a:bodyPr/>
          <a:lstStyle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1700" b="1" kern="1200">
                <a:solidFill>
                  <a:srgbClr val="2E5286"/>
                </a:solidFill>
                <a:latin typeface="Helvetica"/>
                <a:ea typeface="ＭＳ Ｐゴシック" charset="0"/>
                <a:cs typeface="ＭＳ Ｐゴシック" charset="0"/>
              </a:defRPr>
            </a:lvl1pPr>
            <a:lvl2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2pPr>
            <a:lvl3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3pPr>
            <a:lvl4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4pPr>
            <a:lvl5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5pPr>
            <a:lvl6pPr marL="457200" algn="l" defTabSz="457200" rtl="0" fontAlgn="base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6pPr>
            <a:lvl7pPr marL="914400" algn="l" defTabSz="457200" rtl="0" fontAlgn="base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7pPr>
            <a:lvl8pPr marL="1371600" algn="l" defTabSz="457200" rtl="0" fontAlgn="base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8pPr>
            <a:lvl9pPr marL="1828800" algn="l" defTabSz="457200" rtl="0" fontAlgn="base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9pPr>
          </a:lstStyle>
          <a:p>
            <a:r>
              <a:rPr lang="en-US" sz="3200" dirty="0" smtClean="0">
                <a:solidFill>
                  <a:srgbClr val="C00000"/>
                </a:solidFill>
              </a:rPr>
              <a:t>Option 2 : Develop Technology to Lower Cost</a:t>
            </a:r>
            <a:endParaRPr lang="en-US" sz="32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94688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C00000"/>
                </a:solidFill>
              </a:rPr>
              <a:t>Option 3: </a:t>
            </a:r>
            <a:r>
              <a:rPr lang="en-US" i="1" dirty="0" smtClean="0">
                <a:solidFill>
                  <a:srgbClr val="C00000"/>
                </a:solidFill>
              </a:rPr>
              <a:t>“Move to China !”</a:t>
            </a:r>
            <a:endParaRPr lang="en-US" i="1" dirty="0">
              <a:solidFill>
                <a:srgbClr val="C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V.Shiltsev | ICHEP 2016 - Post LHC Colliders</a:t>
            </a:r>
            <a:endParaRPr lang="en-US" b="1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8BAA062-F72A-D54C-921F-996C411C5980}" type="slidenum">
              <a:rPr lang="en-US" smtClean="0"/>
              <a:pPr>
                <a:defRPr/>
              </a:pPr>
              <a:t>13</a:t>
            </a:fld>
            <a:endParaRPr lang="en-US" dirty="0"/>
          </a:p>
        </p:txBody>
      </p:sp>
      <p:pic>
        <p:nvPicPr>
          <p:cNvPr id="8" name="Picture 6" descr="http://www.bls.gov/ILC/chinachart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621" y="910656"/>
            <a:ext cx="8775927" cy="5729135"/>
          </a:xfrm>
          <a:prstGeom prst="rect">
            <a:avLst/>
          </a:prstGeom>
          <a:noFill/>
          <a:effectLst>
            <a:glow rad="63500">
              <a:schemeClr val="accent6">
                <a:satMod val="175000"/>
                <a:alpha val="40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68484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519" y="0"/>
            <a:ext cx="9050482" cy="714375"/>
          </a:xfrm>
        </p:spPr>
        <p:txBody>
          <a:bodyPr/>
          <a:lstStyle/>
          <a:p>
            <a:r>
              <a:rPr lang="en-US" sz="3800" dirty="0" smtClean="0"/>
              <a:t>  SSRF 	</a:t>
            </a:r>
            <a:r>
              <a:rPr lang="en-US" sz="3800" dirty="0"/>
              <a:t> </a:t>
            </a:r>
            <a:r>
              <a:rPr lang="en-US" sz="3800" dirty="0" smtClean="0"/>
              <a:t> Spring-8    Diamond   NSLSII</a:t>
            </a:r>
            <a:endParaRPr lang="en-US" sz="3800" dirty="0"/>
          </a:p>
        </p:txBody>
      </p:sp>
      <p:pic>
        <p:nvPicPr>
          <p:cNvPr id="1026" name="Picture 2" descr="http://ssrf.sinap.ac.cn/english/images/200707_597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247667"/>
            <a:ext cx="1943099" cy="11110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Content Placeholder 2"/>
          <p:cNvSpPr txBox="1">
            <a:spLocks/>
          </p:cNvSpPr>
          <p:nvPr/>
        </p:nvSpPr>
        <p:spPr>
          <a:xfrm>
            <a:off x="2407444" y="2541509"/>
            <a:ext cx="2171699" cy="1632171"/>
          </a:xfrm>
          <a:prstGeom prst="rect">
            <a:avLst/>
          </a:prstGeom>
        </p:spPr>
        <p:txBody>
          <a:bodyPr vert="horz" lIns="68580" tIns="34290" rIns="68580" bIns="3429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1436 </a:t>
            </a: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</a:t>
            </a:r>
          </a:p>
          <a:p>
            <a:pPr>
              <a:lnSpc>
                <a:spcPct val="100000"/>
              </a:lnSpc>
            </a:pP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8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GeV</a:t>
            </a:r>
          </a:p>
          <a:p>
            <a:pPr>
              <a:lnSpc>
                <a:spcPct val="100000"/>
              </a:lnSpc>
            </a:pPr>
            <a:r>
              <a:rPr lang="en-US" b="1" dirty="0" smtClean="0"/>
              <a:t>11 BY</a:t>
            </a:r>
            <a:endParaRPr lang="en-US" b="1" dirty="0"/>
          </a:p>
          <a:p>
            <a:pPr marL="0" indent="0">
              <a:buNone/>
            </a:pPr>
            <a:r>
              <a:rPr lang="en-US" dirty="0" smtClean="0"/>
              <a:t>1997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V.Shiltsev | ICHEP 2016 - Post LHC Colliders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43FE0B4-9152-4ADD-B99D-44BE937B9B4D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110836" y="474521"/>
            <a:ext cx="9050482" cy="714375"/>
          </a:xfrm>
          <a:prstGeom prst="rect">
            <a:avLst/>
          </a:prstGeom>
        </p:spPr>
        <p:txBody>
          <a:bodyPr/>
          <a:lstStyle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1700" b="1" kern="1200">
                <a:solidFill>
                  <a:srgbClr val="2E5286"/>
                </a:solidFill>
                <a:latin typeface="Helvetica"/>
                <a:ea typeface="ＭＳ Ｐゴシック" charset="0"/>
                <a:cs typeface="ＭＳ Ｐゴシック" charset="0"/>
              </a:defRPr>
            </a:lvl1pPr>
            <a:lvl2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2pPr>
            <a:lvl3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3pPr>
            <a:lvl4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4pPr>
            <a:lvl5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5pPr>
            <a:lvl6pPr marL="457200" algn="l" defTabSz="457200" rtl="0" fontAlgn="base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6pPr>
            <a:lvl7pPr marL="914400" algn="l" defTabSz="457200" rtl="0" fontAlgn="base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7pPr>
            <a:lvl8pPr marL="1371600" algn="l" defTabSz="457200" rtl="0" fontAlgn="base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8pPr>
            <a:lvl9pPr marL="1828800" algn="l" defTabSz="457200" rtl="0" fontAlgn="base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9pPr>
          </a:lstStyle>
          <a:p>
            <a:r>
              <a:rPr lang="en-US" sz="4000" dirty="0"/>
              <a:t> </a:t>
            </a:r>
            <a:r>
              <a:rPr lang="en-US" sz="4000" dirty="0" smtClean="0"/>
              <a:t> </a:t>
            </a:r>
            <a:r>
              <a:rPr lang="en-US" sz="4000" b="0" i="1" dirty="0" smtClean="0"/>
              <a:t>China     Japan          UK          USA</a:t>
            </a:r>
            <a:endParaRPr lang="en-US" sz="4000" b="0" i="1" dirty="0"/>
          </a:p>
        </p:txBody>
      </p:sp>
      <p:pic>
        <p:nvPicPr>
          <p:cNvPr id="8" name="Picture 2" descr="http://upload.wikimedia.org/wikipedia/commons/0/0e/SPring-8_2007_12img_pano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2597" y="1247667"/>
            <a:ext cx="1895139" cy="11110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http://www.diamond.ac.uk/Home/About/base/0/text_files/file/document/06EC3822_Campus_aerial_view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7070" y="1247667"/>
            <a:ext cx="2001548" cy="11110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http://www.bnl.gov/bnlweb/pubaf/pr/photos/2009%5C01%5Cn2-2008-1-300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7952" y="1247667"/>
            <a:ext cx="2119793" cy="11110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Content Placeholder 2"/>
          <p:cNvSpPr txBox="1">
            <a:spLocks/>
          </p:cNvSpPr>
          <p:nvPr/>
        </p:nvSpPr>
        <p:spPr>
          <a:xfrm>
            <a:off x="204355" y="2593465"/>
            <a:ext cx="2171699" cy="1632171"/>
          </a:xfrm>
          <a:prstGeom prst="rect">
            <a:avLst/>
          </a:prstGeom>
        </p:spPr>
        <p:txBody>
          <a:bodyPr vert="horz" lIns="68580" tIns="34290" rIns="68580" bIns="3429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432 m</a:t>
            </a:r>
          </a:p>
          <a:p>
            <a:pPr>
              <a:lnSpc>
                <a:spcPct val="100000"/>
              </a:lnSpc>
            </a:pP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3.5 </a:t>
            </a:r>
            <a:r>
              <a:rPr lang="en-US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GeV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100000"/>
              </a:lnSpc>
            </a:pPr>
            <a:r>
              <a:rPr lang="en-US" b="1" dirty="0" smtClean="0"/>
              <a:t>1.2B RMB </a:t>
            </a:r>
            <a:r>
              <a:rPr lang="en-US" dirty="0" smtClean="0"/>
              <a:t>2007</a:t>
            </a:r>
            <a:endParaRPr lang="en-US" dirty="0"/>
          </a:p>
          <a:p>
            <a:pPr marL="0" indent="0">
              <a:buNone/>
            </a:pPr>
            <a:endParaRPr lang="en-US" b="1" dirty="0"/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4773107" y="2479164"/>
            <a:ext cx="2171699" cy="1632171"/>
          </a:xfrm>
          <a:prstGeom prst="rect">
            <a:avLst/>
          </a:prstGeom>
        </p:spPr>
        <p:txBody>
          <a:bodyPr vert="horz" lIns="68580" tIns="34290" rIns="68580" bIns="3429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562 </a:t>
            </a: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</a:t>
            </a:r>
          </a:p>
          <a:p>
            <a:pPr>
              <a:lnSpc>
                <a:spcPct val="100000"/>
              </a:lnSpc>
            </a:pP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 </a:t>
            </a: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GeV</a:t>
            </a:r>
          </a:p>
          <a:p>
            <a:pPr>
              <a:lnSpc>
                <a:spcPct val="100000"/>
              </a:lnSpc>
            </a:pPr>
            <a:r>
              <a:rPr lang="en-US" b="1" dirty="0" smtClean="0"/>
              <a:t>383 </a:t>
            </a:r>
            <a:r>
              <a:rPr lang="en-US" b="1" dirty="0"/>
              <a:t>M </a:t>
            </a:r>
            <a:r>
              <a:rPr lang="en-US" b="1" dirty="0" smtClean="0"/>
              <a:t>£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US" dirty="0" smtClean="0"/>
              <a:t>2007</a:t>
            </a:r>
            <a:r>
              <a:rPr lang="en-US" b="1" dirty="0" smtClean="0"/>
              <a:t> </a:t>
            </a:r>
            <a:endParaRPr lang="en-US" b="1" dirty="0"/>
          </a:p>
        </p:txBody>
      </p:sp>
      <p:sp>
        <p:nvSpPr>
          <p:cNvPr id="15" name="Content Placeholder 2"/>
          <p:cNvSpPr txBox="1">
            <a:spLocks/>
          </p:cNvSpPr>
          <p:nvPr/>
        </p:nvSpPr>
        <p:spPr>
          <a:xfrm>
            <a:off x="7107336" y="2541511"/>
            <a:ext cx="1870409" cy="2300654"/>
          </a:xfrm>
          <a:prstGeom prst="rect">
            <a:avLst/>
          </a:prstGeom>
        </p:spPr>
        <p:txBody>
          <a:bodyPr vert="horz" lIns="68580" tIns="34290" rIns="68580" bIns="3429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792 </a:t>
            </a: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</a:t>
            </a:r>
          </a:p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 </a:t>
            </a:r>
            <a:r>
              <a:rPr lang="en-US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GeV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b="1" dirty="0" smtClean="0"/>
              <a:t>912 M$ </a:t>
            </a:r>
          </a:p>
          <a:p>
            <a:pPr marL="0" indent="0">
              <a:buNone/>
            </a:pPr>
            <a:r>
              <a:rPr lang="en-US" dirty="0" smtClean="0"/>
              <a:t>2015</a:t>
            </a:r>
            <a:endParaRPr lang="en-US" dirty="0"/>
          </a:p>
        </p:txBody>
      </p:sp>
      <p:sp>
        <p:nvSpPr>
          <p:cNvPr id="16" name="Title 1"/>
          <p:cNvSpPr txBox="1">
            <a:spLocks/>
          </p:cNvSpPr>
          <p:nvPr/>
        </p:nvSpPr>
        <p:spPr>
          <a:xfrm>
            <a:off x="-72737" y="4719705"/>
            <a:ext cx="9050482" cy="714375"/>
          </a:xfrm>
          <a:prstGeom prst="rect">
            <a:avLst/>
          </a:prstGeom>
        </p:spPr>
        <p:txBody>
          <a:bodyPr/>
          <a:lstStyle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1700" b="1" kern="1200">
                <a:solidFill>
                  <a:srgbClr val="2E5286"/>
                </a:solidFill>
                <a:latin typeface="Helvetica"/>
                <a:ea typeface="ＭＳ Ｐゴシック" charset="0"/>
                <a:cs typeface="ＭＳ Ｐゴシック" charset="0"/>
              </a:defRPr>
            </a:lvl1pPr>
            <a:lvl2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2pPr>
            <a:lvl3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3pPr>
            <a:lvl4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4pPr>
            <a:lvl5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5pPr>
            <a:lvl6pPr marL="457200" algn="l" defTabSz="457200" rtl="0" fontAlgn="base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6pPr>
            <a:lvl7pPr marL="914400" algn="l" defTabSz="457200" rtl="0" fontAlgn="base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7pPr>
            <a:lvl8pPr marL="1371600" algn="l" defTabSz="457200" rtl="0" fontAlgn="base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8pPr>
            <a:lvl9pPr marL="1828800" algn="l" defTabSz="457200" rtl="0" fontAlgn="base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9pPr>
          </a:lstStyle>
          <a:p>
            <a:pPr algn="r"/>
            <a:r>
              <a:rPr lang="en-US" sz="2600" i="1" dirty="0" smtClean="0">
                <a:solidFill>
                  <a:srgbClr val="C00000"/>
                </a:solidFill>
              </a:rPr>
              <a:t>Account </a:t>
            </a:r>
            <a:r>
              <a:rPr lang="en-US" sz="2600" i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infl’n</a:t>
            </a:r>
            <a:r>
              <a:rPr lang="en-US" sz="2600" i="1" dirty="0" smtClean="0">
                <a:solidFill>
                  <a:srgbClr val="C00000"/>
                </a:solidFill>
              </a:rPr>
              <a:t>, convert to </a:t>
            </a:r>
            <a:r>
              <a:rPr lang="en-US" sz="2600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USD</a:t>
            </a:r>
            <a:r>
              <a:rPr lang="en-US" sz="2600" i="1" dirty="0" smtClean="0">
                <a:solidFill>
                  <a:srgbClr val="C00000"/>
                </a:solidFill>
              </a:rPr>
              <a:t> and scale to </a:t>
            </a:r>
            <a:r>
              <a:rPr lang="en-US" sz="2600" i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sqrt</a:t>
            </a:r>
            <a:r>
              <a:rPr lang="en-US" sz="2600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(1 km):</a:t>
            </a:r>
            <a:endParaRPr lang="en-US" sz="2600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7" name="Title 1"/>
          <p:cNvSpPr txBox="1">
            <a:spLocks/>
          </p:cNvSpPr>
          <p:nvPr/>
        </p:nvSpPr>
        <p:spPr>
          <a:xfrm>
            <a:off x="-72737" y="5337783"/>
            <a:ext cx="9050482" cy="714375"/>
          </a:xfrm>
          <a:prstGeom prst="rect">
            <a:avLst/>
          </a:prstGeom>
        </p:spPr>
        <p:txBody>
          <a:bodyPr/>
          <a:lstStyle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1700" b="1" kern="1200">
                <a:solidFill>
                  <a:srgbClr val="2E5286"/>
                </a:solidFill>
                <a:latin typeface="Helvetica"/>
                <a:ea typeface="ＭＳ Ｐゴシック" charset="0"/>
                <a:cs typeface="ＭＳ Ｐゴシック" charset="0"/>
              </a:defRPr>
            </a:lvl1pPr>
            <a:lvl2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2pPr>
            <a:lvl3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3pPr>
            <a:lvl4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4pPr>
            <a:lvl5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5pPr>
            <a:lvl6pPr marL="457200" algn="l" defTabSz="457200" rtl="0" fontAlgn="base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6pPr>
            <a:lvl7pPr marL="914400" algn="l" defTabSz="457200" rtl="0" fontAlgn="base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7pPr>
            <a:lvl8pPr marL="1371600" algn="l" defTabSz="457200" rtl="0" fontAlgn="base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8pPr>
            <a:lvl9pPr marL="1828800" algn="l" defTabSz="457200" rtl="0" fontAlgn="base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9pPr>
          </a:lstStyle>
          <a:p>
            <a:r>
              <a:rPr lang="en-US" sz="3700" dirty="0"/>
              <a:t>  </a:t>
            </a:r>
            <a:r>
              <a:rPr lang="en-US" sz="3700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350 M$    772 M$    1040 M$    1024 M$</a:t>
            </a:r>
            <a:endParaRPr lang="en-US" sz="3700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110836" y="51954"/>
            <a:ext cx="2134078" cy="6182591"/>
          </a:xfrm>
          <a:prstGeom prst="roundRect">
            <a:avLst/>
          </a:prstGeom>
          <a:noFill/>
          <a:ln>
            <a:solidFill>
              <a:srgbClr val="07076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8476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 smtClean="0">
                <a:solidFill>
                  <a:srgbClr val="C00000"/>
                </a:solidFill>
              </a:rPr>
              <a:t>“Move to China !” - </a:t>
            </a:r>
            <a:r>
              <a:rPr lang="en-US" dirty="0" smtClean="0">
                <a:solidFill>
                  <a:srgbClr val="C00000"/>
                </a:solidFill>
              </a:rPr>
              <a:t>Caveats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V.Shiltsev | ICHEP 2016 - Post LHC Colliders</a:t>
            </a:r>
            <a:endParaRPr lang="en-US" b="1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8BAA062-F72A-D54C-921F-996C411C5980}" type="slidenum">
              <a:rPr lang="en-US" smtClean="0"/>
              <a:pPr>
                <a:defRPr/>
              </a:pPr>
              <a:t>15</a:t>
            </a:fld>
            <a:endParaRPr lang="en-US" dirty="0"/>
          </a:p>
        </p:txBody>
      </p:sp>
      <p:pic>
        <p:nvPicPr>
          <p:cNvPr id="6146" name="Picture 2" descr="http://cdn.tradingeconomics.com/charts/china-wages-forecast.png?s=chinawag&amp;v=201606141716n&amp;forecast=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707" y="901266"/>
            <a:ext cx="8238236" cy="3836987"/>
          </a:xfrm>
          <a:prstGeom prst="rect">
            <a:avLst/>
          </a:prstGeom>
          <a:noFill/>
          <a:effectLst>
            <a:glow rad="63500">
              <a:schemeClr val="accent6">
                <a:satMod val="175000"/>
                <a:alpha val="40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1730" y="2977852"/>
            <a:ext cx="8000389" cy="3778548"/>
          </a:xfrm>
          <a:prstGeom prst="rect">
            <a:avLst/>
          </a:prstGeom>
          <a:effectLst>
            <a:glow rad="63500">
              <a:schemeClr val="accent6">
                <a:satMod val="175000"/>
                <a:alpha val="40000"/>
              </a:schemeClr>
            </a:glow>
          </a:effectLst>
        </p:spPr>
      </p:pic>
    </p:spTree>
    <p:extLst>
      <p:ext uri="{BB962C8B-B14F-4D97-AF65-F5344CB8AC3E}">
        <p14:creationId xmlns:p14="http://schemas.microsoft.com/office/powerpoint/2010/main" val="21330530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3" name="Rectangle 2"/>
          <p:cNvSpPr>
            <a:spLocks noChangeArrowheads="1"/>
          </p:cNvSpPr>
          <p:nvPr/>
        </p:nvSpPr>
        <p:spPr bwMode="auto">
          <a:xfrm>
            <a:off x="1590675" y="71438"/>
            <a:ext cx="7239000" cy="736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7" tIns="44450" rIns="90487" bIns="44450" anchor="ctr"/>
          <a:lstStyle>
            <a:lvl1pPr eaLnBrk="0" hangingPunct="0">
              <a:defRPr sz="1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endParaRPr lang="en-US" altLang="en-US" sz="2600" b="0">
              <a:latin typeface="Times" pitchFamily="18" charset="0"/>
            </a:endParaRPr>
          </a:p>
        </p:txBody>
      </p:sp>
      <p:pic>
        <p:nvPicPr>
          <p:cNvPr id="2055" name="Picture 71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95363"/>
            <a:ext cx="9212263" cy="32924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6" name="Oval 72"/>
          <p:cNvSpPr>
            <a:spLocks noChangeArrowheads="1"/>
          </p:cNvSpPr>
          <p:nvPr/>
        </p:nvSpPr>
        <p:spPr bwMode="auto">
          <a:xfrm rot="-1140000">
            <a:off x="7500938" y="1128713"/>
            <a:ext cx="449262" cy="3224212"/>
          </a:xfrm>
          <a:prstGeom prst="ellipse">
            <a:avLst/>
          </a:prstGeom>
          <a:solidFill>
            <a:srgbClr val="FF0000">
              <a:alpha val="41176"/>
            </a:srgbClr>
          </a:solidFill>
          <a:ln w="28575">
            <a:solidFill>
              <a:srgbClr val="FF0000"/>
            </a:solidFill>
            <a:prstDash val="dash"/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1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2057" name="Line 73"/>
          <p:cNvSpPr>
            <a:spLocks noChangeShapeType="1"/>
          </p:cNvSpPr>
          <p:nvPr/>
        </p:nvSpPr>
        <p:spPr bwMode="auto">
          <a:xfrm>
            <a:off x="7205663" y="1093788"/>
            <a:ext cx="989012" cy="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058" name="Text Box 105"/>
          <p:cNvSpPr txBox="1">
            <a:spLocks noChangeArrowheads="1"/>
          </p:cNvSpPr>
          <p:nvPr/>
        </p:nvSpPr>
        <p:spPr bwMode="auto">
          <a:xfrm>
            <a:off x="0" y="760413"/>
            <a:ext cx="4065588" cy="31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altLang="en-US" b="0" i="1">
                <a:latin typeface="Arial" pitchFamily="34" charset="0"/>
              </a:rPr>
              <a:t>Idea- Tajima &amp; Dawson, Phys. Rev. Lett. (1979)</a:t>
            </a:r>
          </a:p>
        </p:txBody>
      </p:sp>
      <p:sp>
        <p:nvSpPr>
          <p:cNvPr id="4110" name="Text Box 109"/>
          <p:cNvSpPr txBox="1">
            <a:spLocks noChangeArrowheads="1"/>
          </p:cNvSpPr>
          <p:nvPr/>
        </p:nvSpPr>
        <p:spPr bwMode="auto">
          <a:xfrm>
            <a:off x="4049713" y="673100"/>
            <a:ext cx="2776537" cy="581025"/>
          </a:xfrm>
          <a:prstGeom prst="rect">
            <a:avLst/>
          </a:prstGeom>
          <a:noFill/>
          <a:ln w="635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1600" b="0" dirty="0">
                <a:solidFill>
                  <a:srgbClr val="C00000"/>
                </a:solidFill>
                <a:latin typeface="Arial" pitchFamily="34" charset="0"/>
              </a:rPr>
              <a:t>Plasma wave: electron density perturbation</a:t>
            </a:r>
          </a:p>
        </p:txBody>
      </p:sp>
      <p:graphicFrame>
        <p:nvGraphicFramePr>
          <p:cNvPr id="2051" name="AutoShape 3"/>
          <p:cNvGraphicFramePr>
            <a:graphicFrameLocks noChangeAspect="1"/>
          </p:cNvGraphicFramePr>
          <p:nvPr/>
        </p:nvGraphicFramePr>
        <p:xfrm>
          <a:off x="2209800" y="6248400"/>
          <a:ext cx="496888" cy="33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59" name="Equation" r:id="rId5" imgW="0" imgH="0" progId="Equation.3">
                  <p:embed/>
                </p:oleObj>
              </mc:Choice>
              <mc:Fallback>
                <p:oleObj name="Equation" r:id="rId5" imgW="0" imgH="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09800" y="6248400"/>
                        <a:ext cx="496888" cy="330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60" name="Line 116"/>
          <p:cNvSpPr>
            <a:spLocks noChangeShapeType="1"/>
          </p:cNvSpPr>
          <p:nvPr/>
        </p:nvSpPr>
        <p:spPr bwMode="auto">
          <a:xfrm rot="-120000">
            <a:off x="4964113" y="1271588"/>
            <a:ext cx="1387475" cy="460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061" name="Text Box 117"/>
          <p:cNvSpPr txBox="1">
            <a:spLocks noChangeArrowheads="1"/>
          </p:cNvSpPr>
          <p:nvPr/>
        </p:nvSpPr>
        <p:spPr bwMode="auto">
          <a:xfrm>
            <a:off x="6642100" y="717550"/>
            <a:ext cx="2501900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1600" b="0">
                <a:solidFill>
                  <a:srgbClr val="C00000"/>
                </a:solidFill>
                <a:latin typeface="Arial" pitchFamily="34" charset="0"/>
                <a:sym typeface="Symbol" pitchFamily="18" charset="2"/>
              </a:rPr>
              <a:t>Laser/beam pulse  ~ </a:t>
            </a:r>
            <a:r>
              <a:rPr lang="en-US" altLang="en-US" sz="1600" b="0" baseline="-25000">
                <a:solidFill>
                  <a:srgbClr val="C00000"/>
                </a:solidFill>
                <a:latin typeface="Arial" pitchFamily="34" charset="0"/>
                <a:sym typeface="Symbol" pitchFamily="18" charset="2"/>
              </a:rPr>
              <a:t>p</a:t>
            </a:r>
            <a:r>
              <a:rPr lang="en-US" altLang="en-US" sz="1600" b="0">
                <a:solidFill>
                  <a:srgbClr val="C00000"/>
                </a:solidFill>
                <a:latin typeface="Arial" pitchFamily="34" charset="0"/>
                <a:sym typeface="Symbol" pitchFamily="18" charset="2"/>
              </a:rPr>
              <a:t>/c </a:t>
            </a:r>
          </a:p>
        </p:txBody>
      </p:sp>
      <p:sp>
        <p:nvSpPr>
          <p:cNvPr id="2062" name="Line 24"/>
          <p:cNvSpPr>
            <a:spLocks noChangeShapeType="1"/>
          </p:cNvSpPr>
          <p:nvPr/>
        </p:nvSpPr>
        <p:spPr bwMode="auto">
          <a:xfrm>
            <a:off x="4222750" y="4425950"/>
            <a:ext cx="455613" cy="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V.Shiltsev | ICHEP 2016 - Post LHC Colliders</a:t>
            </a:r>
            <a:endParaRPr lang="en-US" dirty="0"/>
          </a:p>
        </p:txBody>
      </p:sp>
      <p:sp>
        <p:nvSpPr>
          <p:cNvPr id="2064" name="Slide Number Placeholder 17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67C33066-5281-4627-876A-099ADFFBFA26}" type="slidenum">
              <a:rPr lang="en-US" altLang="en-US" b="0" smtClean="0">
                <a:latin typeface="Comic Sans MS" pitchFamily="66" charset="0"/>
              </a:rPr>
              <a:pPr eaLnBrk="1" hangingPunct="1"/>
              <a:t>16</a:t>
            </a:fld>
            <a:endParaRPr lang="en-US" altLang="en-US" b="0" smtClean="0">
              <a:latin typeface="Comic Sans MS" pitchFamily="66" charset="0"/>
            </a:endParaRPr>
          </a:p>
        </p:txBody>
      </p:sp>
      <p:sp>
        <p:nvSpPr>
          <p:cNvPr id="24" name="Rectangle 2"/>
          <p:cNvSpPr txBox="1">
            <a:spLocks noChangeArrowheads="1"/>
          </p:cNvSpPr>
          <p:nvPr/>
        </p:nvSpPr>
        <p:spPr>
          <a:xfrm>
            <a:off x="4507201" y="4812793"/>
            <a:ext cx="4636799" cy="1306513"/>
          </a:xfrm>
          <a:prstGeom prst="rect">
            <a:avLst/>
          </a:prstGeom>
          <a:solidFill>
            <a:schemeClr val="bg1"/>
          </a:solidFill>
        </p:spPr>
        <p:txBody>
          <a:bodyPr/>
          <a:lstStyle/>
          <a:p>
            <a:pPr algn="ctr" eaLnBrk="0" hangingPunct="0">
              <a:defRPr/>
            </a:pPr>
            <a:r>
              <a:rPr lang="en-US" sz="2800" b="1" u="sng" kern="0" dirty="0">
                <a:solidFill>
                  <a:schemeClr val="accent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+mj-ea"/>
                <a:cs typeface="Times New Roman" pitchFamily="18" charset="0"/>
              </a:rPr>
              <a:t>Option B</a:t>
            </a:r>
            <a:r>
              <a:rPr lang="en-US" sz="2800" b="1" u="sng" kern="0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+mj-ea"/>
                <a:cs typeface="Times New Roman" pitchFamily="18" charset="0"/>
              </a:rPr>
              <a:t>:</a:t>
            </a:r>
            <a:endParaRPr lang="en-US" sz="2800" b="1" u="sng" kern="0" dirty="0">
              <a:solidFill>
                <a:schemeClr val="accent6"/>
              </a:solidFill>
              <a:effectLst>
                <a:outerShdw blurRad="38100" dist="38100" dir="2700000" algn="tl">
                  <a:srgbClr val="C0C0C0"/>
                </a:outerShdw>
              </a:effectLst>
              <a:ea typeface="+mj-ea"/>
              <a:cs typeface="Times New Roman" pitchFamily="18" charset="0"/>
            </a:endParaRPr>
          </a:p>
          <a:p>
            <a:pPr algn="ctr" eaLnBrk="0" hangingPunct="0">
              <a:defRPr/>
            </a:pPr>
            <a:r>
              <a:rPr lang="en-US" sz="2800" b="0" kern="0" dirty="0">
                <a:solidFill>
                  <a:schemeClr val="accent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+mj-ea"/>
                <a:cs typeface="Times New Roman" pitchFamily="18" charset="0"/>
              </a:rPr>
              <a:t>Short intense laser pulse</a:t>
            </a:r>
          </a:p>
          <a:p>
            <a:pPr algn="ctr" eaLnBrk="0" hangingPunct="0">
              <a:defRPr/>
            </a:pPr>
            <a:r>
              <a:rPr lang="en-US" kern="0" dirty="0">
                <a:solidFill>
                  <a:schemeClr val="accent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 New Roman" pitchFamily="18" charset="0"/>
              </a:rPr>
              <a:t>~</a:t>
            </a:r>
            <a:r>
              <a:rPr lang="en-US" b="0" kern="0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 New Roman" pitchFamily="18" charset="0"/>
              </a:rPr>
              <a:t>10</a:t>
            </a:r>
            <a:r>
              <a:rPr lang="en-US" b="0" kern="0" baseline="30000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 New Roman" pitchFamily="18" charset="0"/>
              </a:rPr>
              <a:t>18</a:t>
            </a:r>
            <a:r>
              <a:rPr lang="en-US" b="0" kern="0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 New Roman" pitchFamily="18" charset="0"/>
              </a:rPr>
              <a:t>cm</a:t>
            </a:r>
            <a:r>
              <a:rPr lang="en-US" b="0" kern="0" baseline="30000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 New Roman" pitchFamily="18" charset="0"/>
              </a:rPr>
              <a:t>-3</a:t>
            </a:r>
            <a:r>
              <a:rPr lang="en-US" b="0" kern="0" dirty="0">
                <a:solidFill>
                  <a:schemeClr val="accent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 New Roman" pitchFamily="18" charset="0"/>
              </a:rPr>
              <a:t>, </a:t>
            </a:r>
            <a:r>
              <a:rPr lang="en-US" b="1" kern="0" dirty="0">
                <a:solidFill>
                  <a:schemeClr val="accent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 New Roman" pitchFamily="18" charset="0"/>
              </a:rPr>
              <a:t>5</a:t>
            </a:r>
            <a:r>
              <a:rPr lang="en-US" b="1" kern="0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 New Roman" pitchFamily="18" charset="0"/>
              </a:rPr>
              <a:t>0 GV/m</a:t>
            </a:r>
            <a:r>
              <a:rPr lang="en-US" kern="0" dirty="0">
                <a:solidFill>
                  <a:schemeClr val="accent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 New Roman" pitchFamily="18" charset="0"/>
              </a:rPr>
              <a:t> </a:t>
            </a:r>
            <a:r>
              <a:rPr lang="en-US" kern="0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 New Roman" pitchFamily="18" charset="0"/>
              </a:rPr>
              <a:t>over 0.1m</a:t>
            </a:r>
            <a:endParaRPr lang="en-US" b="0" kern="0" dirty="0">
              <a:solidFill>
                <a:schemeClr val="accent6"/>
              </a:solidFill>
              <a:effectLst>
                <a:outerShdw blurRad="38100" dist="38100" dir="2700000" algn="tl">
                  <a:srgbClr val="C0C0C0"/>
                </a:outerShdw>
              </a:effectLst>
              <a:cs typeface="Times New Roman" pitchFamily="18" charset="0"/>
            </a:endParaRPr>
          </a:p>
          <a:p>
            <a:pPr algn="ctr" eaLnBrk="0" hangingPunct="0">
              <a:defRPr/>
            </a:pPr>
            <a:endParaRPr lang="en-US" sz="2800" b="0" kern="0" dirty="0">
              <a:solidFill>
                <a:schemeClr val="accent6"/>
              </a:solidFill>
              <a:effectLst>
                <a:outerShdw blurRad="38100" dist="38100" dir="2700000" algn="tl">
                  <a:srgbClr val="C0C0C0"/>
                </a:outerShdw>
              </a:effectLst>
              <a:ea typeface="+mj-ea"/>
              <a:cs typeface="Times New Roman" pitchFamily="18" charset="0"/>
            </a:endParaRPr>
          </a:p>
        </p:txBody>
      </p:sp>
      <p:pic>
        <p:nvPicPr>
          <p:cNvPr id="2067" name="Picture 19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9157" y="3608460"/>
            <a:ext cx="8312727" cy="13048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Title 1"/>
          <p:cNvSpPr txBox="1">
            <a:spLocks/>
          </p:cNvSpPr>
          <p:nvPr/>
        </p:nvSpPr>
        <p:spPr>
          <a:xfrm>
            <a:off x="95694" y="3037"/>
            <a:ext cx="8680006" cy="714375"/>
          </a:xfrm>
          <a:prstGeom prst="rect">
            <a:avLst/>
          </a:prstGeom>
        </p:spPr>
        <p:txBody>
          <a:bodyPr/>
          <a:lstStyle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1700" b="1" kern="1200">
                <a:solidFill>
                  <a:srgbClr val="2E5286"/>
                </a:solidFill>
                <a:latin typeface="Helvetica"/>
                <a:ea typeface="ＭＳ Ｐゴシック" charset="0"/>
                <a:cs typeface="ＭＳ Ｐゴシック" charset="0"/>
              </a:defRPr>
            </a:lvl1pPr>
            <a:lvl2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2pPr>
            <a:lvl3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3pPr>
            <a:lvl4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4pPr>
            <a:lvl5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5pPr>
            <a:lvl6pPr marL="457200" algn="l" defTabSz="457200" rtl="0" fontAlgn="base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6pPr>
            <a:lvl7pPr marL="914400" algn="l" defTabSz="457200" rtl="0" fontAlgn="base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7pPr>
            <a:lvl8pPr marL="1371600" algn="l" defTabSz="457200" rtl="0" fontAlgn="base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8pPr>
            <a:lvl9pPr marL="1828800" algn="l" defTabSz="457200" rtl="0" fontAlgn="base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defRPr/>
            </a:pPr>
            <a:r>
              <a:rPr lang="en-US" sz="4000" dirty="0" smtClean="0">
                <a:solidFill>
                  <a:srgbClr val="C00000"/>
                </a:solidFill>
              </a:rPr>
              <a:t>Option 4: </a:t>
            </a:r>
            <a:r>
              <a:rPr lang="en-US" sz="4000" dirty="0" smtClean="0"/>
              <a:t>New Technology- </a:t>
            </a:r>
            <a:r>
              <a:rPr lang="en-US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Plasma </a:t>
            </a:r>
            <a:endParaRPr lang="en-US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8" name="Rectangle 2"/>
          <p:cNvSpPr txBox="1">
            <a:spLocks noChangeArrowheads="1"/>
          </p:cNvSpPr>
          <p:nvPr/>
        </p:nvSpPr>
        <p:spPr>
          <a:xfrm>
            <a:off x="14868" y="4816257"/>
            <a:ext cx="4668838" cy="1381125"/>
          </a:xfrm>
          <a:prstGeom prst="rect">
            <a:avLst/>
          </a:prstGeom>
          <a:solidFill>
            <a:schemeClr val="bg1"/>
          </a:solidFill>
        </p:spPr>
        <p:txBody>
          <a:bodyPr/>
          <a:lstStyle/>
          <a:p>
            <a:pPr algn="ctr" eaLnBrk="0" hangingPunct="0">
              <a:defRPr/>
            </a:pPr>
            <a:r>
              <a:rPr lang="en-US" sz="2800" b="1" u="sng" kern="0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+mj-ea"/>
                <a:cs typeface="Times New Roman" pitchFamily="18" charset="0"/>
              </a:rPr>
              <a:t>Option A</a:t>
            </a:r>
            <a:r>
              <a:rPr lang="en-US" sz="2800" b="1" u="sng" kern="0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+mj-ea"/>
                <a:cs typeface="Times New Roman" pitchFamily="18" charset="0"/>
              </a:rPr>
              <a:t>:</a:t>
            </a:r>
            <a:endParaRPr lang="en-US" sz="2800" b="1" u="sng" kern="0" dirty="0">
              <a:solidFill>
                <a:srgbClr val="CC0000"/>
              </a:solidFill>
              <a:effectLst>
                <a:outerShdw blurRad="38100" dist="38100" dir="2700000" algn="tl">
                  <a:srgbClr val="C0C0C0"/>
                </a:outerShdw>
              </a:effectLst>
              <a:ea typeface="+mj-ea"/>
              <a:cs typeface="Times New Roman" pitchFamily="18" charset="0"/>
            </a:endParaRPr>
          </a:p>
          <a:p>
            <a:pPr algn="ctr" eaLnBrk="0" hangingPunct="0">
              <a:defRPr/>
            </a:pPr>
            <a:r>
              <a:rPr lang="en-US" sz="2800" b="0" kern="0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+mj-ea"/>
                <a:cs typeface="Times New Roman" pitchFamily="18" charset="0"/>
              </a:rPr>
              <a:t>Short intense e-/e+/p bunch</a:t>
            </a:r>
          </a:p>
          <a:p>
            <a:pPr algn="ctr" eaLnBrk="0" hangingPunct="0">
              <a:defRPr/>
            </a:pPr>
            <a:r>
              <a:rPr lang="en-US" kern="0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+mj-ea"/>
                <a:cs typeface="Times New Roman" pitchFamily="18" charset="0"/>
              </a:rPr>
              <a:t>Few </a:t>
            </a:r>
            <a:r>
              <a:rPr lang="en-US" b="0" kern="0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+mj-ea"/>
                <a:cs typeface="Times New Roman" pitchFamily="18" charset="0"/>
              </a:rPr>
              <a:t>10</a:t>
            </a:r>
            <a:r>
              <a:rPr lang="en-US" b="0" kern="0" baseline="30000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+mj-ea"/>
                <a:cs typeface="Times New Roman" pitchFamily="18" charset="0"/>
              </a:rPr>
              <a:t>16</a:t>
            </a:r>
            <a:r>
              <a:rPr lang="en-US" b="0" kern="0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+mj-ea"/>
                <a:cs typeface="Times New Roman" pitchFamily="18" charset="0"/>
              </a:rPr>
              <a:t>cm</a:t>
            </a:r>
            <a:r>
              <a:rPr lang="en-US" b="0" kern="0" baseline="30000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+mj-ea"/>
                <a:cs typeface="Times New Roman" pitchFamily="18" charset="0"/>
              </a:rPr>
              <a:t>-3</a:t>
            </a:r>
            <a:r>
              <a:rPr lang="en-US" b="0" kern="0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+mj-ea"/>
                <a:cs typeface="Times New Roman" pitchFamily="18" charset="0"/>
              </a:rPr>
              <a:t>, </a:t>
            </a:r>
            <a:r>
              <a:rPr lang="en-US" b="1" kern="0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+mj-ea"/>
                <a:cs typeface="Times New Roman" pitchFamily="18" charset="0"/>
              </a:rPr>
              <a:t>6</a:t>
            </a:r>
            <a:r>
              <a:rPr lang="en-US" b="1" kern="0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+mj-ea"/>
                <a:cs typeface="Times New Roman" pitchFamily="18" charset="0"/>
              </a:rPr>
              <a:t> GV/m</a:t>
            </a:r>
            <a:r>
              <a:rPr lang="en-US" b="0" kern="0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+mj-ea"/>
                <a:cs typeface="Times New Roman" pitchFamily="18" charset="0"/>
              </a:rPr>
              <a:t> over 0.3m</a:t>
            </a:r>
            <a:endParaRPr lang="en-US" b="0" kern="0" dirty="0">
              <a:solidFill>
                <a:srgbClr val="C00000"/>
              </a:solidFill>
              <a:cs typeface="Times New Roman" pitchFamily="18" charset="0"/>
            </a:endParaRPr>
          </a:p>
          <a:p>
            <a:pPr algn="ctr" eaLnBrk="0" hangingPunct="0">
              <a:defRPr/>
            </a:pPr>
            <a:endParaRPr lang="en-US" sz="2800" b="0" kern="0" dirty="0">
              <a:solidFill>
                <a:srgbClr val="CC0000"/>
              </a:solidFill>
              <a:effectLst>
                <a:outerShdw blurRad="38100" dist="38100" dir="2700000" algn="tl">
                  <a:srgbClr val="C0C0C0"/>
                </a:outerShdw>
              </a:effectLst>
              <a:ea typeface="+mj-ea"/>
              <a:cs typeface="Times New Roman" pitchFamily="18" charset="0"/>
            </a:endParaRPr>
          </a:p>
        </p:txBody>
      </p:sp>
      <p:sp>
        <p:nvSpPr>
          <p:cNvPr id="23" name="Rectangle 2"/>
          <p:cNvSpPr txBox="1">
            <a:spLocks noChangeArrowheads="1"/>
          </p:cNvSpPr>
          <p:nvPr/>
        </p:nvSpPr>
        <p:spPr>
          <a:xfrm>
            <a:off x="-53329" y="6128758"/>
            <a:ext cx="9197329" cy="624921"/>
          </a:xfrm>
          <a:prstGeom prst="rect">
            <a:avLst/>
          </a:prstGeom>
          <a:solidFill>
            <a:schemeClr val="bg1"/>
          </a:solidFill>
        </p:spPr>
        <p:txBody>
          <a:bodyPr/>
          <a:lstStyle/>
          <a:p>
            <a:pPr eaLnBrk="0" hangingPunct="0">
              <a:defRPr/>
            </a:pPr>
            <a:r>
              <a:rPr lang="en-US" sz="2800" kern="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+mj-ea"/>
                <a:cs typeface="Times New Roman" pitchFamily="18" charset="0"/>
              </a:rPr>
              <a:t>First looks into “Plasma-Collider”: </a:t>
            </a:r>
            <a:r>
              <a:rPr lang="en-US" sz="2800" b="1" kern="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+mj-ea"/>
                <a:cs typeface="Times New Roman" pitchFamily="18" charset="0"/>
              </a:rPr>
              <a:t>staging kills ! &lt;</a:t>
            </a:r>
            <a:r>
              <a:rPr lang="en-US" sz="2800" b="1" i="1" kern="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+mj-ea"/>
                <a:cs typeface="Times New Roman" pitchFamily="18" charset="0"/>
              </a:rPr>
              <a:t>E</a:t>
            </a:r>
            <a:r>
              <a:rPr lang="en-US" sz="2800" b="1" kern="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+mj-ea"/>
                <a:cs typeface="Times New Roman" pitchFamily="18" charset="0"/>
              </a:rPr>
              <a:t>&gt;~2 GV/m,</a:t>
            </a:r>
            <a:r>
              <a:rPr lang="el-GR" sz="2800" b="1" i="1" kern="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ε</a:t>
            </a:r>
            <a:endParaRPr lang="en-US" sz="2800" b="1" i="1" kern="0" dirty="0">
              <a:solidFill>
                <a:srgbClr val="C00000"/>
              </a:solidFill>
              <a:effectLst>
                <a:outerShdw blurRad="38100" dist="38100" dir="2700000" algn="tl">
                  <a:srgbClr val="C0C0C0"/>
                </a:outerShdw>
              </a:effectLst>
              <a:ea typeface="+mj-ea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9192470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55277"/>
            <a:ext cx="9144000" cy="7013277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V.Shiltsev | ICHEP 2016 - Post LHC Colliders</a:t>
            </a:r>
            <a:endParaRPr lang="en-US" b="1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8BAA062-F72A-D54C-921F-996C411C5980}" type="slidenum">
              <a:rPr lang="en-US" smtClean="0"/>
              <a:pPr>
                <a:defRPr/>
              </a:pPr>
              <a:t>17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1648047" y="4157572"/>
            <a:ext cx="6198781" cy="0"/>
          </a:xfrm>
          <a:prstGeom prst="line">
            <a:avLst/>
          </a:prstGeom>
          <a:ln w="57150" cmpd="sng">
            <a:solidFill>
              <a:srgbClr val="C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5853866" y="3091405"/>
            <a:ext cx="134921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“Dream” </a:t>
            </a:r>
          </a:p>
          <a:p>
            <a:r>
              <a:rPr lang="en-US" dirty="0" smtClean="0">
                <a:solidFill>
                  <a:srgbClr val="C00000"/>
                </a:solidFill>
              </a:rPr>
              <a:t>collider</a:t>
            </a:r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6598227" y="3900870"/>
            <a:ext cx="302407" cy="140219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Oval 9"/>
          <p:cNvSpPr/>
          <p:nvPr/>
        </p:nvSpPr>
        <p:spPr>
          <a:xfrm>
            <a:off x="6985453" y="3676841"/>
            <a:ext cx="839972" cy="831729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31399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" y="133160"/>
            <a:ext cx="9144000" cy="641739"/>
          </a:xfrm>
        </p:spPr>
        <p:txBody>
          <a:bodyPr/>
          <a:lstStyle/>
          <a:p>
            <a:pPr algn="ctr"/>
            <a:r>
              <a:rPr lang="en-US" sz="4000" dirty="0" smtClean="0">
                <a:solidFill>
                  <a:schemeClr val="tx2"/>
                </a:solidFill>
              </a:rPr>
              <a:t>“Dream” Collider</a:t>
            </a:r>
            <a:r>
              <a:rPr lang="en-US" sz="4000" dirty="0" smtClean="0">
                <a:solidFill>
                  <a:schemeClr val="tx2"/>
                </a:solidFill>
              </a:rPr>
              <a:t>: Choices</a:t>
            </a:r>
            <a:endParaRPr lang="en-US" sz="40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V.Shiltsev | ICHEP 2016 - Post LHC Colliders</a:t>
            </a:r>
            <a:endParaRPr lang="en-US" b="1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8BAA062-F72A-D54C-921F-996C411C5980}" type="slidenum">
              <a:rPr lang="en-US" smtClean="0"/>
              <a:pPr>
                <a:defRPr/>
              </a:pPr>
              <a:t>18</a:t>
            </a:fld>
            <a:endParaRPr lang="en-US" dirty="0"/>
          </a:p>
        </p:txBody>
      </p:sp>
      <p:sp>
        <p:nvSpPr>
          <p:cNvPr id="8" name="Content Placeholder 3"/>
          <p:cNvSpPr txBox="1">
            <a:spLocks/>
          </p:cNvSpPr>
          <p:nvPr/>
        </p:nvSpPr>
        <p:spPr>
          <a:xfrm>
            <a:off x="0" y="741363"/>
            <a:ext cx="9144000" cy="5559425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kern="1200">
                <a:solidFill>
                  <a:srgbClr val="595959"/>
                </a:solidFill>
                <a:latin typeface="Helvetica"/>
                <a:ea typeface="ＭＳ Ｐゴシック" charset="0"/>
                <a:cs typeface="ＭＳ Ｐゴシック" charset="0"/>
              </a:defRPr>
            </a:lvl1pPr>
            <a:lvl2pPr marL="742950" indent="-28575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600" kern="1200">
                <a:solidFill>
                  <a:srgbClr val="595959"/>
                </a:solidFill>
                <a:latin typeface="Helvetica"/>
                <a:ea typeface="ＭＳ Ｐゴシック" charset="0"/>
                <a:cs typeface="+mn-cs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400" kern="1200">
                <a:solidFill>
                  <a:srgbClr val="595959"/>
                </a:solidFill>
                <a:latin typeface="Helvetica"/>
                <a:ea typeface="ＭＳ Ｐゴシック" charset="0"/>
                <a:cs typeface="+mn-cs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200" kern="1200">
                <a:solidFill>
                  <a:srgbClr val="595959"/>
                </a:solidFill>
                <a:latin typeface="Helvetica"/>
                <a:ea typeface="ＭＳ Ｐゴシック" charset="0"/>
                <a:cs typeface="+mn-cs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200" kern="1200">
                <a:solidFill>
                  <a:srgbClr val="595959"/>
                </a:solidFill>
                <a:latin typeface="Helvetica"/>
                <a:ea typeface="ＭＳ Ｐゴシック" charset="0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z="36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Far Future</a:t>
            </a:r>
            <a:r>
              <a:rPr lang="en-US" sz="36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</a:t>
            </a:r>
            <a:r>
              <a:rPr lang="en-US" sz="36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“Energy Frontier” assumes</a:t>
            </a:r>
          </a:p>
          <a:p>
            <a:pPr lvl="1">
              <a:buFont typeface="Wingdings" pitchFamily="2" charset="2"/>
              <a:buChar char="v"/>
              <a:defRPr/>
            </a:pPr>
            <a:r>
              <a:rPr lang="en-US" sz="3200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300-1000 </a:t>
            </a:r>
            <a:r>
              <a:rPr lang="en-US" sz="3200" dirty="0" err="1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TeV</a:t>
            </a:r>
            <a:r>
              <a:rPr lang="en-US" sz="3200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     </a:t>
            </a:r>
            <a:r>
              <a:rPr lang="en-US" sz="3200" dirty="0" smtClean="0">
                <a:solidFill>
                  <a:schemeClr val="accent6"/>
                </a:solidFill>
                <a:latin typeface="Arial" charset="0"/>
                <a:cs typeface="Arial" charset="0"/>
              </a:rPr>
              <a:t>(</a:t>
            </a:r>
            <a:r>
              <a:rPr lang="en-US" sz="3200" i="1" dirty="0">
                <a:solidFill>
                  <a:schemeClr val="accent6"/>
                </a:solidFill>
                <a:latin typeface="Arial" charset="0"/>
                <a:cs typeface="Arial" charset="0"/>
              </a:rPr>
              <a:t>2</a:t>
            </a:r>
            <a:r>
              <a:rPr lang="en-US" sz="3200" i="1" dirty="0" smtClean="0">
                <a:solidFill>
                  <a:schemeClr val="accent6"/>
                </a:solidFill>
                <a:latin typeface="Arial" charset="0"/>
                <a:cs typeface="Arial" charset="0"/>
              </a:rPr>
              <a:t>0-100 × LHC</a:t>
            </a:r>
            <a:r>
              <a:rPr lang="en-US" sz="3200" dirty="0" smtClean="0">
                <a:solidFill>
                  <a:schemeClr val="accent6"/>
                </a:solidFill>
                <a:latin typeface="Arial" charset="0"/>
                <a:cs typeface="Arial" charset="0"/>
              </a:rPr>
              <a:t>) </a:t>
            </a:r>
          </a:p>
          <a:p>
            <a:pPr lvl="1">
              <a:buFont typeface="Wingdings" pitchFamily="2" charset="2"/>
              <a:buChar char="v"/>
              <a:defRPr/>
            </a:pPr>
            <a:r>
              <a:rPr lang="en-US" sz="3200" dirty="0" smtClean="0">
                <a:solidFill>
                  <a:schemeClr val="accent6"/>
                </a:solidFill>
                <a:latin typeface="Arial" charset="0"/>
                <a:cs typeface="Arial" charset="0"/>
              </a:rPr>
              <a:t> “</a:t>
            </a:r>
            <a:r>
              <a:rPr lang="en-US" sz="3200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decent luminosity” (TBD)</a:t>
            </a:r>
          </a:p>
          <a:p>
            <a:pPr>
              <a:defRPr/>
            </a:pPr>
            <a:r>
              <a:rPr lang="en-US" sz="36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Surely we know: 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04183" y="2830290"/>
            <a:ext cx="4918046" cy="1995714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92954" y="4826004"/>
            <a:ext cx="5629275" cy="1857375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21104" y="3220976"/>
            <a:ext cx="4643002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buAutoNum type="arabicPeriod"/>
            </a:pPr>
            <a:r>
              <a:rPr lang="en-US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For the same reason there </a:t>
            </a:r>
          </a:p>
          <a:p>
            <a:r>
              <a:rPr lang="en-US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is no circular </a:t>
            </a:r>
            <a:r>
              <a:rPr lang="en-US" b="1" i="1" dirty="0" err="1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e+e</a:t>
            </a:r>
            <a:r>
              <a:rPr lang="en-US" b="1" i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</a:t>
            </a:r>
            <a:r>
              <a:rPr lang="en-US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collider above </a:t>
            </a:r>
          </a:p>
          <a:p>
            <a:r>
              <a:rPr lang="en-US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Higgs-F</a:t>
            </a:r>
            <a:r>
              <a:rPr lang="en-US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there will be no circular </a:t>
            </a:r>
            <a:r>
              <a:rPr lang="en-US" b="1" i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pp</a:t>
            </a:r>
            <a:r>
              <a:rPr lang="en-US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  <a:p>
            <a:r>
              <a:rPr lang="en-US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colliders beyond 100 </a:t>
            </a:r>
            <a:r>
              <a:rPr lang="en-US" dirty="0" err="1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TeV</a:t>
            </a:r>
            <a:r>
              <a:rPr lang="en-US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 LINEAR</a:t>
            </a:r>
            <a:endParaRPr lang="en-US" b="1" dirty="0"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21104" y="4784171"/>
            <a:ext cx="3688896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 Electrons radiate 100% </a:t>
            </a:r>
            <a:r>
              <a:rPr lang="en-US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beam-</a:t>
            </a:r>
            <a:r>
              <a:rPr lang="en-US" i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strahlung</a:t>
            </a:r>
            <a:r>
              <a:rPr lang="en-US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(&lt;3 </a:t>
            </a:r>
            <a:r>
              <a:rPr lang="en-US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TeV</a:t>
            </a:r>
            <a:r>
              <a:rPr lang="en-US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 and in focusing channel</a:t>
            </a:r>
          </a:p>
          <a:p>
            <a:r>
              <a:rPr lang="en-US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(&lt;10 </a:t>
            </a:r>
            <a:r>
              <a:rPr lang="en-US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</a:t>
            </a:r>
            <a:r>
              <a:rPr lang="en-US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eV</a:t>
            </a:r>
            <a:r>
              <a:rPr lang="en-US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 </a:t>
            </a:r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 </a:t>
            </a:r>
            <a:r>
              <a:rPr lang="en-US" sz="28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µ+µ-</a:t>
            </a:r>
            <a:r>
              <a:rPr lang="en-US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 </a:t>
            </a:r>
            <a:r>
              <a:rPr lang="en-US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or</a:t>
            </a:r>
            <a:r>
              <a:rPr lang="en-US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 </a:t>
            </a:r>
            <a:r>
              <a:rPr lang="en-US" sz="28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pp</a:t>
            </a:r>
            <a:endParaRPr lang="en-US" sz="2800" b="1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8895542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7138" name="Rectangle 2050"/>
          <p:cNvSpPr>
            <a:spLocks noGrp="1" noChangeArrowheads="1"/>
          </p:cNvSpPr>
          <p:nvPr>
            <p:ph type="title"/>
          </p:nvPr>
        </p:nvSpPr>
        <p:spPr>
          <a:xfrm>
            <a:off x="0" y="-33338"/>
            <a:ext cx="9226550" cy="838201"/>
          </a:xfrm>
        </p:spPr>
        <p:txBody>
          <a:bodyPr/>
          <a:lstStyle/>
          <a:p>
            <a:pPr algn="ctr">
              <a:defRPr/>
            </a:pPr>
            <a:r>
              <a:rPr lang="en-US" sz="4000" dirty="0" smtClean="0">
                <a:solidFill>
                  <a:srgbClr val="C00000"/>
                </a:solidFill>
              </a:rPr>
              <a:t>“Phase-Space” </a:t>
            </a:r>
            <a:r>
              <a:rPr lang="en-US" sz="4000" dirty="0" smtClean="0">
                <a:solidFill>
                  <a:srgbClr val="000000"/>
                </a:solidFill>
              </a:rPr>
              <a:t>is Further Limited</a:t>
            </a:r>
          </a:p>
        </p:txBody>
      </p:sp>
      <p:sp>
        <p:nvSpPr>
          <p:cNvPr id="47107" name="Content Placeholder 3"/>
          <p:cNvSpPr>
            <a:spLocks noGrp="1"/>
          </p:cNvSpPr>
          <p:nvPr>
            <p:ph sz="half" idx="4294967295"/>
          </p:nvPr>
        </p:nvSpPr>
        <p:spPr>
          <a:xfrm>
            <a:off x="0" y="817109"/>
            <a:ext cx="9144000" cy="55594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sz="4000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“</a:t>
            </a:r>
            <a:r>
              <a:rPr lang="en-US" sz="4000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Cost Feasibility</a:t>
            </a:r>
            <a:r>
              <a:rPr lang="en-US" sz="4000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”: </a:t>
            </a:r>
            <a:r>
              <a:rPr lang="en-US" sz="3200" dirty="0" smtClean="0">
                <a:solidFill>
                  <a:schemeClr val="accent6">
                    <a:lumMod val="50000"/>
                  </a:schemeClr>
                </a:solidFill>
                <a:latin typeface="Arial" charset="0"/>
                <a:cs typeface="Arial" charset="0"/>
              </a:rPr>
              <a:t>for 20-100×LHC</a:t>
            </a:r>
            <a:endParaRPr lang="en-US" sz="4000" dirty="0" smtClean="0">
              <a:solidFill>
                <a:schemeClr val="accent6">
                  <a:lumMod val="50000"/>
                </a:schemeClr>
              </a:solidFill>
              <a:latin typeface="Arial" charset="0"/>
              <a:cs typeface="Arial" charset="0"/>
            </a:endParaRPr>
          </a:p>
          <a:p>
            <a:pPr lvl="1">
              <a:buFont typeface="Wingdings" pitchFamily="2" charset="2"/>
              <a:buChar char="v"/>
              <a:defRPr/>
            </a:pPr>
            <a:r>
              <a:rPr lang="en-US" sz="3200" dirty="0" smtClean="0">
                <a:solidFill>
                  <a:srgbClr val="3333CC"/>
                </a:solidFill>
                <a:latin typeface="Arial" charset="0"/>
                <a:cs typeface="Arial" charset="0"/>
              </a:rPr>
              <a:t> </a:t>
            </a:r>
            <a:r>
              <a:rPr lang="en-US" sz="3200" dirty="0" smtClean="0">
                <a:solidFill>
                  <a:srgbClr val="33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&lt; 10 B$</a:t>
            </a:r>
            <a:endParaRPr lang="en-US" sz="3200" i="1" dirty="0" smtClean="0">
              <a:solidFill>
                <a:srgbClr val="3333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Arial" charset="0"/>
            </a:endParaRPr>
          </a:p>
          <a:p>
            <a:pPr lvl="1">
              <a:buFont typeface="Wingdings" pitchFamily="2" charset="2"/>
              <a:buChar char="v"/>
              <a:defRPr/>
            </a:pPr>
            <a:r>
              <a:rPr lang="en-US" sz="3200" dirty="0" smtClean="0">
                <a:solidFill>
                  <a:srgbClr val="33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&lt; 10 km</a:t>
            </a:r>
          </a:p>
          <a:p>
            <a:pPr lvl="1">
              <a:buFont typeface="Wingdings" pitchFamily="2" charset="2"/>
              <a:buChar char="v"/>
              <a:defRPr/>
            </a:pPr>
            <a:r>
              <a:rPr lang="en-US" sz="3200" dirty="0" smtClean="0">
                <a:solidFill>
                  <a:srgbClr val="33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  <a:sym typeface="Symbol"/>
              </a:rPr>
              <a:t> &lt; 10 MW (beam power, ~100MW total) </a:t>
            </a: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V.Shiltsev | ICHEP 2016 - Post LHC Colliders</a:t>
            </a:r>
            <a:endParaRPr lang="en-US" dirty="0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-71438" y="3604934"/>
            <a:ext cx="9286875" cy="1249363"/>
          </a:xfrm>
        </p:spPr>
        <p:txBody>
          <a:bodyPr>
            <a:noAutofit/>
          </a:bodyPr>
          <a:lstStyle/>
          <a:p>
            <a:pPr algn="ctr">
              <a:buFont typeface="Wingdings" pitchFamily="2" charset="2"/>
              <a:buChar char="à"/>
              <a:defRPr/>
            </a:pPr>
            <a:r>
              <a:rPr lang="en-US" sz="32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New</a:t>
            </a:r>
            <a:r>
              <a:rPr lang="en-US" sz="32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technology should provide </a:t>
            </a:r>
            <a:r>
              <a:rPr lang="en-US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&gt;30 </a:t>
            </a:r>
            <a:r>
              <a:rPr lang="en-US" sz="3200" b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GeV</a:t>
            </a:r>
            <a:r>
              <a:rPr lang="en-US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/m  @ </a:t>
            </a:r>
          </a:p>
          <a:p>
            <a:pPr marL="0" indent="0" algn="ctr">
              <a:buFont typeface="Wingdings" pitchFamily="2" charset="2"/>
              <a:buNone/>
              <a:defRPr/>
            </a:pPr>
            <a:r>
              <a:rPr lang="en-US" sz="32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total component cost  </a:t>
            </a:r>
            <a:r>
              <a:rPr lang="en-US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&lt;</a:t>
            </a:r>
            <a:r>
              <a:rPr lang="en-US" sz="3200" b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1M</a:t>
            </a:r>
            <a:r>
              <a:rPr lang="en-US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$/m</a:t>
            </a:r>
            <a:r>
              <a:rPr lang="en-US" sz="3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( ~NC magnets now)</a:t>
            </a:r>
            <a:endParaRPr lang="en-US" sz="3200" b="1" baseline="30000" dirty="0" smtClean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Content Placeholder 2"/>
          <p:cNvSpPr txBox="1">
            <a:spLocks/>
          </p:cNvSpPr>
          <p:nvPr/>
        </p:nvSpPr>
        <p:spPr bwMode="auto">
          <a:xfrm>
            <a:off x="4686301" y="4762928"/>
            <a:ext cx="4229100" cy="568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2000">
                <a:solidFill>
                  <a:schemeClr val="accent2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rgbClr val="CC0000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008000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CC0099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CC0099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CC0099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CC0099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CC0099"/>
                </a:solidFill>
                <a:latin typeface="+mn-lt"/>
              </a:defRPr>
            </a:lvl9pPr>
          </a:lstStyle>
          <a:p>
            <a:pPr marL="0" indent="0" algn="ctr">
              <a:buFont typeface="Wingdings" pitchFamily="2" charset="2"/>
              <a:buNone/>
              <a:defRPr/>
            </a:pPr>
            <a:r>
              <a:rPr lang="en-US" sz="1600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SC magnets equiv. ~ 0.5 </a:t>
            </a:r>
            <a:r>
              <a:rPr lang="en-US" sz="1600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G</a:t>
            </a:r>
            <a:r>
              <a:rPr lang="en-US" sz="1600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eV per meter (LHC)</a:t>
            </a:r>
            <a:endParaRPr lang="en-US" sz="1600" kern="0" baseline="30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43FE0B4-9152-4ADD-B99D-44BE937B9B4D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-71439" y="5048853"/>
            <a:ext cx="9286875" cy="1249363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kern="1200">
                <a:solidFill>
                  <a:srgbClr val="7F7F7F"/>
                </a:solidFill>
                <a:latin typeface="Helvetica"/>
                <a:ea typeface="ＭＳ Ｐゴシック" charset="0"/>
                <a:cs typeface="ＭＳ Ｐゴシック" charset="0"/>
              </a:defRPr>
            </a:lvl1pPr>
            <a:lvl2pPr marL="742950" indent="-28575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600" kern="1200">
                <a:solidFill>
                  <a:srgbClr val="7F7F7F"/>
                </a:solidFill>
                <a:latin typeface="Helvetica"/>
                <a:ea typeface="ＭＳ Ｐゴシック" charset="0"/>
                <a:cs typeface="+mn-cs"/>
              </a:defRPr>
            </a:lvl2pPr>
            <a:lvl3pPr marL="11430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400" kern="1200">
                <a:solidFill>
                  <a:srgbClr val="7F7F7F"/>
                </a:solidFill>
                <a:latin typeface="Helvetica"/>
                <a:ea typeface="ＭＳ Ｐゴシック" charset="0"/>
                <a:cs typeface="+mn-cs"/>
              </a:defRPr>
            </a:lvl3pPr>
            <a:lvl4pPr marL="16002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200" kern="1200">
                <a:solidFill>
                  <a:srgbClr val="7F7F7F"/>
                </a:solidFill>
                <a:latin typeface="Helvetica"/>
                <a:ea typeface="ＭＳ Ｐゴシック" charset="0"/>
                <a:cs typeface="+mn-cs"/>
              </a:defRPr>
            </a:lvl4pPr>
            <a:lvl5pPr marL="20574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200" kern="1200">
                <a:solidFill>
                  <a:srgbClr val="7F7F7F"/>
                </a:solidFill>
                <a:latin typeface="Helvetica"/>
                <a:ea typeface="ＭＳ Ｐゴシック" charset="0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  <a:defRPr/>
            </a:pPr>
            <a:r>
              <a:rPr lang="en-US" sz="32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3. Only one option for </a:t>
            </a:r>
            <a:r>
              <a:rPr lang="en-US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&gt;30 </a:t>
            </a:r>
            <a:r>
              <a:rPr lang="en-US" sz="3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GeV/m </a:t>
            </a:r>
            <a:r>
              <a:rPr lang="en-US" sz="32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known now: </a:t>
            </a:r>
            <a:r>
              <a:rPr lang="en-US" sz="3200" b="1" u="sng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dense plasma</a:t>
            </a:r>
            <a:r>
              <a:rPr lang="en-US" sz="32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 that </a:t>
            </a:r>
            <a:r>
              <a:rPr lang="en-US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excludes </a:t>
            </a:r>
            <a:r>
              <a:rPr lang="en-US" sz="32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protons</a:t>
            </a:r>
            <a:r>
              <a:rPr lang="en-US" sz="32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 </a:t>
            </a:r>
            <a:r>
              <a:rPr lang="en-US" sz="3200" b="1" u="sng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only </a:t>
            </a:r>
            <a:r>
              <a:rPr lang="en-US" sz="3200" b="1" i="1" u="sng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muons</a:t>
            </a:r>
            <a:endParaRPr lang="en-US" sz="3200" b="1" i="1" u="sng" baseline="30000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Rounded Rectangle 2"/>
          <p:cNvSpPr/>
          <p:nvPr/>
        </p:nvSpPr>
        <p:spPr>
          <a:xfrm>
            <a:off x="0" y="5159829"/>
            <a:ext cx="9144000" cy="1001485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17002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  <p:bldP spid="8" grpId="0"/>
      <p:bldP spid="9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7815" y="914155"/>
            <a:ext cx="8686800" cy="641739"/>
          </a:xfrm>
        </p:spPr>
        <p:txBody>
          <a:bodyPr/>
          <a:lstStyle/>
          <a:p>
            <a:pPr algn="ctr"/>
            <a:r>
              <a:rPr lang="en-US" dirty="0">
                <a:solidFill>
                  <a:srgbClr val="C00000"/>
                </a:solidFill>
                <a:latin typeface="Goudy Old Style" panose="02020502050305020303" pitchFamily="18" charset="0"/>
              </a:rPr>
              <a:t>Will There Be </a:t>
            </a:r>
            <a:r>
              <a:rPr lang="en-US" dirty="0" smtClean="0">
                <a:solidFill>
                  <a:srgbClr val="C00000"/>
                </a:solidFill>
                <a:latin typeface="Goudy Old Style" panose="02020502050305020303" pitchFamily="18" charset="0"/>
              </a:rPr>
              <a:t>Energy Frontier</a:t>
            </a:r>
            <a:r>
              <a:rPr lang="en-US" dirty="0">
                <a:solidFill>
                  <a:srgbClr val="C00000"/>
                </a:solidFill>
                <a:latin typeface="Goudy Old Style" panose="02020502050305020303" pitchFamily="18" charset="0"/>
              </a:rPr>
              <a:t/>
            </a:r>
            <a:br>
              <a:rPr lang="en-US" dirty="0">
                <a:solidFill>
                  <a:srgbClr val="C00000"/>
                </a:solidFill>
                <a:latin typeface="Goudy Old Style" panose="02020502050305020303" pitchFamily="18" charset="0"/>
              </a:rPr>
            </a:br>
            <a:r>
              <a:rPr lang="en-US" dirty="0">
                <a:solidFill>
                  <a:srgbClr val="C00000"/>
                </a:solidFill>
                <a:latin typeface="Goudy Old Style" panose="02020502050305020303" pitchFamily="18" charset="0"/>
              </a:rPr>
              <a:t>Colliders After LHC?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655477"/>
            <a:ext cx="8672513" cy="3879995"/>
          </a:xfrm>
        </p:spPr>
        <p:txBody>
          <a:bodyPr/>
          <a:lstStyle/>
          <a:p>
            <a:pPr marL="0" indent="0">
              <a:buNone/>
            </a:pPr>
            <a:r>
              <a:rPr lang="en-US" sz="3600" i="1" dirty="0">
                <a:solidFill>
                  <a:srgbClr val="000099"/>
                </a:solidFill>
              </a:rPr>
              <a:t>"Any headline that ends in a question mark can be answered by the word </a:t>
            </a:r>
            <a:r>
              <a:rPr lang="en-US" sz="40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</a:t>
            </a:r>
            <a:r>
              <a:rPr lang="en-US" sz="3600" i="1" dirty="0" smtClean="0">
                <a:solidFill>
                  <a:srgbClr val="000099"/>
                </a:solidFill>
              </a:rPr>
              <a:t>."</a:t>
            </a:r>
            <a:endParaRPr lang="en-US" sz="3600" i="1" dirty="0">
              <a:solidFill>
                <a:srgbClr val="000099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V.Shiltsev | ICHEP 2016 - Post LHC Colliders</a:t>
            </a:r>
            <a:endParaRPr lang="en-US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8BAA062-F72A-D54C-921F-996C411C5980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3568700" y="3092450"/>
            <a:ext cx="387394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/>
              <a:t>Betteridge's law of headlines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3894138" y="3531092"/>
            <a:ext cx="4572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/>
              <a:t>Ian Betteridge, a British technology journalist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4692" y="3092450"/>
            <a:ext cx="3209925" cy="3543300"/>
          </a:xfrm>
          <a:prstGeom prst="rect">
            <a:avLst/>
          </a:prstGeom>
          <a:effectLst>
            <a:glow rad="139700">
              <a:schemeClr val="accent6">
                <a:satMod val="175000"/>
                <a:alpha val="40000"/>
              </a:schemeClr>
            </a:glow>
          </a:effectLst>
        </p:spPr>
      </p:pic>
      <p:sp>
        <p:nvSpPr>
          <p:cNvPr id="9" name="Rectangle 8"/>
          <p:cNvSpPr/>
          <p:nvPr/>
        </p:nvSpPr>
        <p:spPr>
          <a:xfrm>
            <a:off x="3573858" y="4406675"/>
            <a:ext cx="21782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/>
              <a:t>Hinchliffe's </a:t>
            </a:r>
            <a:r>
              <a:rPr lang="en-US" b="1" dirty="0" smtClean="0"/>
              <a:t>rule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3894138" y="4808517"/>
            <a:ext cx="397705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p</a:t>
            </a:r>
            <a:r>
              <a:rPr lang="en-US" dirty="0" smtClean="0"/>
              <a:t>article physicist Ian </a:t>
            </a:r>
            <a:r>
              <a:rPr lang="en-US" dirty="0"/>
              <a:t>Hinchliffe</a:t>
            </a:r>
          </a:p>
        </p:txBody>
      </p:sp>
      <p:sp>
        <p:nvSpPr>
          <p:cNvPr id="11" name="Rectangle 10"/>
          <p:cNvSpPr/>
          <p:nvPr/>
        </p:nvSpPr>
        <p:spPr>
          <a:xfrm>
            <a:off x="3568700" y="5369765"/>
            <a:ext cx="14666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/>
              <a:t>Davis' law</a:t>
            </a:r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3894138" y="5766755"/>
            <a:ext cx="217251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( who’s Davis ? 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7337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/>
          <p:cNvSpPr txBox="1">
            <a:spLocks noChangeArrowheads="1"/>
          </p:cNvSpPr>
          <p:nvPr/>
        </p:nvSpPr>
        <p:spPr>
          <a:xfrm>
            <a:off x="7460674" y="3168894"/>
            <a:ext cx="1593632" cy="515937"/>
          </a:xfrm>
          <a:prstGeom prst="rect">
            <a:avLst/>
          </a:prstGeom>
          <a:solidFill>
            <a:schemeClr val="bg1"/>
          </a:solidFill>
        </p:spPr>
        <p:txBody>
          <a:bodyPr/>
          <a:lstStyle/>
          <a:p>
            <a:pPr algn="r" eaLnBrk="0" hangingPunct="0">
              <a:defRPr/>
            </a:pPr>
            <a:r>
              <a:rPr lang="en-US" sz="2800" b="1" i="1" kern="0" dirty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j-ea"/>
                <a:cs typeface="Times New Roman" pitchFamily="18" charset="0"/>
              </a:rPr>
              <a:t>1 </a:t>
            </a:r>
            <a:r>
              <a:rPr lang="en-US" sz="2800" b="1" i="1" kern="0" dirty="0" err="1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j-ea"/>
                <a:cs typeface="Times New Roman" pitchFamily="18" charset="0"/>
              </a:rPr>
              <a:t>PeV</a:t>
            </a:r>
            <a:r>
              <a:rPr lang="en-US" sz="2800" b="1" i="1" kern="0" dirty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j-ea"/>
                <a:cs typeface="Times New Roman" pitchFamily="18" charset="0"/>
              </a:rPr>
              <a:t> = </a:t>
            </a:r>
            <a:endParaRPr lang="en-US" sz="2800" b="1" i="1" kern="0" dirty="0" smtClean="0">
              <a:solidFill>
                <a:srgbClr val="CC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+mj-ea"/>
              <a:cs typeface="Times New Roman" pitchFamily="18" charset="0"/>
            </a:endParaRPr>
          </a:p>
          <a:p>
            <a:pPr algn="r" eaLnBrk="0" hangingPunct="0">
              <a:defRPr/>
            </a:pPr>
            <a:r>
              <a:rPr lang="en-US" b="1" i="1" kern="0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j-ea"/>
                <a:cs typeface="Times New Roman" pitchFamily="18" charset="0"/>
              </a:rPr>
              <a:t>1000 </a:t>
            </a:r>
            <a:r>
              <a:rPr lang="en-US" b="1" i="1" kern="0" dirty="0" err="1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j-ea"/>
                <a:cs typeface="Times New Roman" pitchFamily="18" charset="0"/>
              </a:rPr>
              <a:t>TeV</a:t>
            </a:r>
            <a:endParaRPr lang="en-US" b="1" i="1" kern="0" dirty="0">
              <a:solidFill>
                <a:srgbClr val="CC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+mj-ea"/>
              <a:cs typeface="Times New Roman" pitchFamily="18" charset="0"/>
            </a:endParaRPr>
          </a:p>
          <a:p>
            <a:pPr algn="r" eaLnBrk="0" hangingPunct="0">
              <a:defRPr/>
            </a:pPr>
            <a:r>
              <a:rPr lang="en-US" sz="1900" b="0" kern="0" dirty="0">
                <a:effectLst>
                  <a:outerShdw blurRad="38100" dist="38100" dir="2700000" algn="tl">
                    <a:srgbClr val="C0C0C0"/>
                  </a:outerShdw>
                </a:effectLst>
                <a:ea typeface="+mj-ea"/>
                <a:cs typeface="Times New Roman" pitchFamily="18" charset="0"/>
              </a:rPr>
              <a:t>n</a:t>
            </a:r>
            <a:r>
              <a:rPr lang="en-US" sz="1900" i="1" baseline="-25000" dirty="0">
                <a:sym typeface="Symbol"/>
              </a:rPr>
              <a:t></a:t>
            </a:r>
            <a:r>
              <a:rPr lang="en-US" sz="1900" b="0" kern="0" dirty="0">
                <a:effectLst>
                  <a:outerShdw blurRad="38100" dist="38100" dir="2700000" algn="tl">
                    <a:srgbClr val="C0C0C0"/>
                  </a:outerShdw>
                </a:effectLst>
                <a:ea typeface="+mj-ea"/>
                <a:cs typeface="Times New Roman" pitchFamily="18" charset="0"/>
              </a:rPr>
              <a:t> ~1000</a:t>
            </a:r>
          </a:p>
          <a:p>
            <a:pPr algn="r" eaLnBrk="0" hangingPunct="0">
              <a:defRPr/>
            </a:pPr>
            <a:r>
              <a:rPr lang="en-US" sz="1900" b="0" kern="0" dirty="0" err="1">
                <a:effectLst>
                  <a:outerShdw blurRad="38100" dist="38100" dir="2700000" algn="tl">
                    <a:srgbClr val="C0C0C0"/>
                  </a:outerShdw>
                </a:effectLst>
                <a:cs typeface="Times New Roman" pitchFamily="18" charset="0"/>
              </a:rPr>
              <a:t>n</a:t>
            </a:r>
            <a:r>
              <a:rPr lang="en-US" sz="1900" i="1" baseline="-25000" dirty="0" err="1">
                <a:sym typeface="Symbol"/>
              </a:rPr>
              <a:t>B</a:t>
            </a:r>
            <a:r>
              <a:rPr lang="en-US" sz="1900" b="0" kern="0" dirty="0">
                <a:effectLst>
                  <a:outerShdw blurRad="38100" dist="38100" dir="2700000" algn="tl">
                    <a:srgbClr val="C0C0C0"/>
                  </a:outerShdw>
                </a:effectLst>
                <a:cs typeface="Times New Roman" pitchFamily="18" charset="0"/>
              </a:rPr>
              <a:t> ~100</a:t>
            </a:r>
          </a:p>
          <a:p>
            <a:pPr algn="r" eaLnBrk="0" hangingPunct="0">
              <a:defRPr/>
            </a:pPr>
            <a:r>
              <a:rPr lang="en-US" sz="1900" b="0" kern="0" dirty="0" err="1">
                <a:effectLst>
                  <a:outerShdw blurRad="38100" dist="38100" dir="2700000" algn="tl">
                    <a:srgbClr val="C0C0C0"/>
                  </a:outerShdw>
                </a:effectLst>
                <a:cs typeface="Times New Roman" pitchFamily="18" charset="0"/>
                <a:sym typeface="Symbol"/>
              </a:rPr>
              <a:t>f</a:t>
            </a:r>
            <a:r>
              <a:rPr lang="en-US" sz="1900" i="1" baseline="-25000" dirty="0" err="1">
                <a:sym typeface="Symbol"/>
              </a:rPr>
              <a:t>rep</a:t>
            </a:r>
            <a:r>
              <a:rPr lang="en-US" sz="1900" b="0" kern="0" dirty="0">
                <a:effectLst>
                  <a:outerShdw blurRad="38100" dist="38100" dir="2700000" algn="tl">
                    <a:srgbClr val="C0C0C0"/>
                  </a:outerShdw>
                </a:effectLst>
                <a:cs typeface="Times New Roman" pitchFamily="18" charset="0"/>
              </a:rPr>
              <a:t> ~10</a:t>
            </a:r>
            <a:r>
              <a:rPr lang="en-US" sz="1900" b="0" kern="0" baseline="30000" dirty="0">
                <a:effectLst>
                  <a:outerShdw blurRad="38100" dist="38100" dir="2700000" algn="tl">
                    <a:srgbClr val="C0C0C0"/>
                  </a:outerShdw>
                </a:effectLst>
                <a:cs typeface="Times New Roman" pitchFamily="18" charset="0"/>
              </a:rPr>
              <a:t>6</a:t>
            </a:r>
          </a:p>
          <a:p>
            <a:pPr algn="r" eaLnBrk="0" hangingPunct="0">
              <a:defRPr/>
            </a:pPr>
            <a:r>
              <a:rPr lang="en-US" sz="1900" b="0" kern="0" dirty="0">
                <a:effectLst>
                  <a:outerShdw blurRad="38100" dist="38100" dir="2700000" algn="tl">
                    <a:srgbClr val="C0C0C0"/>
                  </a:outerShdw>
                </a:effectLst>
                <a:cs typeface="Times New Roman" pitchFamily="18" charset="0"/>
                <a:sym typeface="Symbol"/>
              </a:rPr>
              <a:t>L</a:t>
            </a:r>
            <a:r>
              <a:rPr lang="en-US" sz="1900" b="0" kern="0" dirty="0">
                <a:effectLst>
                  <a:outerShdw blurRad="38100" dist="38100" dir="2700000" algn="tl">
                    <a:srgbClr val="C0C0C0"/>
                  </a:outerShdw>
                </a:effectLst>
                <a:cs typeface="Times New Roman" pitchFamily="18" charset="0"/>
              </a:rPr>
              <a:t> ~10</a:t>
            </a:r>
            <a:r>
              <a:rPr lang="en-US" sz="1900" b="0" kern="0" baseline="30000" dirty="0">
                <a:effectLst>
                  <a:outerShdw blurRad="38100" dist="38100" dir="2700000" algn="tl">
                    <a:srgbClr val="C0C0C0"/>
                  </a:outerShdw>
                </a:effectLst>
                <a:cs typeface="Times New Roman" pitchFamily="18" charset="0"/>
              </a:rPr>
              <a:t>30-32</a:t>
            </a:r>
          </a:p>
          <a:p>
            <a:pPr algn="ctr" eaLnBrk="0" hangingPunct="0">
              <a:defRPr/>
            </a:pPr>
            <a:endParaRPr lang="en-US" sz="2800" b="0" kern="0" dirty="0">
              <a:solidFill>
                <a:srgbClr val="CC0000"/>
              </a:solidFill>
              <a:effectLst>
                <a:outerShdw blurRad="38100" dist="38100" dir="2700000" algn="tl">
                  <a:srgbClr val="C0C0C0"/>
                </a:outerShdw>
              </a:effectLst>
              <a:ea typeface="+mj-ea"/>
              <a:cs typeface="Times New Roman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2132" y="0"/>
            <a:ext cx="8599487" cy="935182"/>
          </a:xfrm>
        </p:spPr>
        <p:txBody>
          <a:bodyPr/>
          <a:lstStyle/>
          <a:p>
            <a:pPr>
              <a:defRPr/>
            </a:pPr>
            <a:r>
              <a:rPr lang="en-US" sz="3000" dirty="0" smtClean="0">
                <a:solidFill>
                  <a:srgbClr val="C00000"/>
                </a:solidFill>
              </a:rPr>
              <a:t>“Dream” Collider </a:t>
            </a:r>
            <a:r>
              <a:rPr lang="en-US" sz="3000" dirty="0"/>
              <a:t>= </a:t>
            </a:r>
            <a:r>
              <a:rPr lang="en-US" sz="3000" dirty="0" smtClean="0"/>
              <a:t>Muons </a:t>
            </a:r>
            <a:r>
              <a:rPr lang="en-US" sz="3000" dirty="0"/>
              <a:t>+ Acceleration in </a:t>
            </a:r>
            <a:r>
              <a:rPr lang="en-US" sz="3000" dirty="0" smtClean="0"/>
              <a:t>Crystals + </a:t>
            </a:r>
            <a:r>
              <a:rPr lang="en-US" sz="3000" dirty="0"/>
              <a:t>Continuous </a:t>
            </a:r>
            <a:r>
              <a:rPr lang="en-US" sz="3000" dirty="0" smtClean="0"/>
              <a:t>Focusing (Channeling)</a:t>
            </a:r>
            <a:endParaRPr lang="en-US" sz="30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806450" y="6537568"/>
            <a:ext cx="4796895" cy="218831"/>
          </a:xfrm>
        </p:spPr>
        <p:txBody>
          <a:bodyPr/>
          <a:lstStyle/>
          <a:p>
            <a:pPr>
              <a:defRPr/>
            </a:pPr>
            <a:r>
              <a:rPr lang="en-US" smtClean="0"/>
              <a:t>V.Shiltsev | ICHEP 2016 - Post LHC Colliders</a:t>
            </a:r>
            <a:endParaRPr lang="en-US" dirty="0"/>
          </a:p>
        </p:txBody>
      </p:sp>
      <p:pic>
        <p:nvPicPr>
          <p:cNvPr id="4813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5" y="1328823"/>
            <a:ext cx="7728195" cy="55514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8135" name="Text Box 79"/>
          <p:cNvSpPr txBox="1">
            <a:spLocks noChangeArrowheads="1"/>
          </p:cNvSpPr>
          <p:nvPr/>
        </p:nvSpPr>
        <p:spPr bwMode="auto">
          <a:xfrm rot="-5400000">
            <a:off x="-1743873" y="3257586"/>
            <a:ext cx="3789549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/>
            <a:r>
              <a:rPr lang="en-US" altLang="en-US" sz="1600" dirty="0" err="1">
                <a:solidFill>
                  <a:srgbClr val="000099"/>
                </a:solidFill>
              </a:rPr>
              <a:t>V.Shiltsev</a:t>
            </a:r>
            <a:r>
              <a:rPr lang="en-US" altLang="en-US" sz="1600" dirty="0">
                <a:solidFill>
                  <a:srgbClr val="000099"/>
                </a:solidFill>
              </a:rPr>
              <a:t>, </a:t>
            </a:r>
            <a:r>
              <a:rPr lang="en-US" sz="1600" dirty="0" smtClean="0">
                <a:solidFill>
                  <a:srgbClr val="000099"/>
                </a:solidFill>
              </a:rPr>
              <a:t>Phys. </a:t>
            </a:r>
            <a:r>
              <a:rPr lang="en-US" sz="1600" dirty="0" err="1" smtClean="0">
                <a:solidFill>
                  <a:srgbClr val="000099"/>
                </a:solidFill>
              </a:rPr>
              <a:t>Uspekhy</a:t>
            </a:r>
            <a:r>
              <a:rPr lang="en-US" sz="1600" dirty="0" smtClean="0">
                <a:solidFill>
                  <a:srgbClr val="000099"/>
                </a:solidFill>
              </a:rPr>
              <a:t> </a:t>
            </a:r>
            <a:r>
              <a:rPr lang="en-US" sz="1600" u="sng" dirty="0">
                <a:solidFill>
                  <a:srgbClr val="000099"/>
                </a:solidFill>
              </a:rPr>
              <a:t>55</a:t>
            </a:r>
            <a:r>
              <a:rPr lang="en-US" sz="1600" dirty="0">
                <a:solidFill>
                  <a:srgbClr val="000099"/>
                </a:solidFill>
              </a:rPr>
              <a:t> </a:t>
            </a:r>
            <a:r>
              <a:rPr lang="en-US" sz="1600" dirty="0" smtClean="0">
                <a:solidFill>
                  <a:srgbClr val="000099"/>
                </a:solidFill>
              </a:rPr>
              <a:t>965 (2012</a:t>
            </a:r>
            <a:r>
              <a:rPr lang="en-US" altLang="en-US" sz="1600" dirty="0" smtClean="0">
                <a:solidFill>
                  <a:srgbClr val="000099"/>
                </a:solidFill>
              </a:rPr>
              <a:t>)</a:t>
            </a:r>
            <a:endParaRPr lang="en-US" altLang="en-US" sz="1600" dirty="0">
              <a:solidFill>
                <a:srgbClr val="000099"/>
              </a:solidFill>
            </a:endParaRP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60170" y="1131636"/>
            <a:ext cx="1400915" cy="594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6092" y="1146277"/>
            <a:ext cx="2303255" cy="5650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ectangle 2"/>
          <p:cNvSpPr txBox="1">
            <a:spLocks noChangeArrowheads="1"/>
          </p:cNvSpPr>
          <p:nvPr/>
        </p:nvSpPr>
        <p:spPr>
          <a:xfrm>
            <a:off x="7364661" y="1835089"/>
            <a:ext cx="1724891" cy="539750"/>
          </a:xfrm>
          <a:prstGeom prst="rect">
            <a:avLst/>
          </a:prstGeom>
          <a:solidFill>
            <a:schemeClr val="bg1"/>
          </a:solidFill>
        </p:spPr>
        <p:txBody>
          <a:bodyPr/>
          <a:lstStyle/>
          <a:p>
            <a:pPr algn="ctr" eaLnBrk="0" hangingPunct="0">
              <a:defRPr/>
            </a:pPr>
            <a:r>
              <a:rPr lang="en-US" b="1" i="1" kern="0" dirty="0">
                <a:solidFill>
                  <a:schemeClr val="accent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 New Roman" pitchFamily="18" charset="0"/>
              </a:rPr>
              <a:t>n</a:t>
            </a:r>
            <a:r>
              <a:rPr lang="en-US" b="1" kern="0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 New Roman" pitchFamily="18" charset="0"/>
              </a:rPr>
              <a:t>~10</a:t>
            </a:r>
            <a:r>
              <a:rPr lang="en-US" b="1" kern="0" baseline="30000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 New Roman" pitchFamily="18" charset="0"/>
              </a:rPr>
              <a:t>22</a:t>
            </a:r>
            <a:r>
              <a:rPr lang="en-US" b="1" kern="0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 New Roman" pitchFamily="18" charset="0"/>
              </a:rPr>
              <a:t> </a:t>
            </a:r>
            <a:r>
              <a:rPr lang="en-US" b="1" kern="0" dirty="0">
                <a:solidFill>
                  <a:schemeClr val="accent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 New Roman" pitchFamily="18" charset="0"/>
              </a:rPr>
              <a:t>cm</a:t>
            </a:r>
            <a:r>
              <a:rPr lang="en-US" b="1" kern="0" baseline="30000" dirty="0">
                <a:solidFill>
                  <a:schemeClr val="accent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 New Roman" pitchFamily="18" charset="0"/>
              </a:rPr>
              <a:t>-3</a:t>
            </a:r>
            <a:r>
              <a:rPr lang="en-US" b="1" kern="0" dirty="0">
                <a:solidFill>
                  <a:schemeClr val="accent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 New Roman" pitchFamily="18" charset="0"/>
              </a:rPr>
              <a:t>, </a:t>
            </a:r>
            <a:endParaRPr lang="en-US" b="1" kern="0" dirty="0" smtClean="0">
              <a:solidFill>
                <a:schemeClr val="accent6"/>
              </a:solidFill>
              <a:effectLst>
                <a:outerShdw blurRad="38100" dist="38100" dir="2700000" algn="tl">
                  <a:srgbClr val="C0C0C0"/>
                </a:outerShdw>
              </a:effectLst>
              <a:cs typeface="Times New Roman" pitchFamily="18" charset="0"/>
            </a:endParaRPr>
          </a:p>
          <a:p>
            <a:pPr algn="ctr" eaLnBrk="0" hangingPunct="0">
              <a:defRPr/>
            </a:pPr>
            <a:r>
              <a:rPr lang="en-US" b="1" kern="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 New Roman" pitchFamily="18" charset="0"/>
              </a:rPr>
              <a:t>10 </a:t>
            </a:r>
            <a:r>
              <a:rPr lang="en-US" b="1" kern="0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 New Roman" pitchFamily="18" charset="0"/>
              </a:rPr>
              <a:t>TeV</a:t>
            </a:r>
            <a:r>
              <a:rPr lang="en-US" b="1" kern="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 New Roman" pitchFamily="18" charset="0"/>
              </a:rPr>
              <a:t>/m </a:t>
            </a:r>
            <a:r>
              <a:rPr lang="en-US" b="1" kern="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 New Roman" pitchFamily="18" charset="0"/>
                <a:sym typeface="Wingdings" panose="05000000000000000000" pitchFamily="2" charset="2"/>
              </a:rPr>
              <a:t></a:t>
            </a:r>
            <a:endParaRPr lang="en-US" b="1" kern="0" dirty="0">
              <a:solidFill>
                <a:schemeClr val="accent6"/>
              </a:solidFill>
              <a:effectLst>
                <a:outerShdw blurRad="38100" dist="38100" dir="2700000" algn="tl">
                  <a:srgbClr val="C0C0C0"/>
                </a:outerShdw>
              </a:effectLst>
              <a:ea typeface="+mj-ea"/>
              <a:cs typeface="Times New Roman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>
          <a:xfrm>
            <a:off x="228600" y="6537568"/>
            <a:ext cx="399623" cy="218831"/>
          </a:xfrm>
        </p:spPr>
        <p:txBody>
          <a:bodyPr/>
          <a:lstStyle/>
          <a:p>
            <a:pPr>
              <a:defRPr/>
            </a:pPr>
            <a:fld id="{643FE0B4-9152-4ADD-B99D-44BE937B9B4D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6142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ooter Placeholder 9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V.Shiltsev | ICHEP 2016 - Post LHC Colliders</a:t>
            </a:r>
            <a:endParaRPr lang="en-US" dirty="0"/>
          </a:p>
        </p:txBody>
      </p:sp>
      <p:sp>
        <p:nvSpPr>
          <p:cNvPr id="19459" name="Rectangular Callout 11"/>
          <p:cNvSpPr>
            <a:spLocks noChangeArrowheads="1"/>
          </p:cNvSpPr>
          <p:nvPr/>
        </p:nvSpPr>
        <p:spPr bwMode="auto">
          <a:xfrm>
            <a:off x="4640263" y="1135063"/>
            <a:ext cx="1692275" cy="762000"/>
          </a:xfrm>
          <a:prstGeom prst="wedgeRectCallout">
            <a:avLst>
              <a:gd name="adj1" fmla="val -20833"/>
              <a:gd name="adj2" fmla="val 62500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spcBef>
                <a:spcPct val="20000"/>
              </a:spcBef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spcBef>
                <a:spcPct val="20000"/>
              </a:spcBef>
              <a:buFont typeface="Wingdings" pitchFamily="2" charset="2"/>
              <a:buChar char="Ø"/>
              <a:defRPr sz="2000">
                <a:solidFill>
                  <a:schemeClr val="accent2"/>
                </a:solidFill>
                <a:latin typeface="Comic Sans MS" pitchFamily="66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rgbClr val="CC0000"/>
                </a:solidFill>
                <a:latin typeface="Comic Sans MS" pitchFamily="66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008000"/>
                </a:solidFill>
                <a:latin typeface="Comic Sans MS" pitchFamily="66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CC0099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CC0099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CC0099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CC0099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CC0099"/>
                </a:solidFill>
                <a:latin typeface="Comic Sans MS" pitchFamily="66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400">
              <a:latin typeface="Times New Roman" pitchFamily="18" charset="0"/>
            </a:endParaRPr>
          </a:p>
        </p:txBody>
      </p:sp>
      <p:sp>
        <p:nvSpPr>
          <p:cNvPr id="19460" name="Rectangle 14"/>
          <p:cNvSpPr>
            <a:spLocks noChangeArrowheads="1"/>
          </p:cNvSpPr>
          <p:nvPr/>
        </p:nvSpPr>
        <p:spPr bwMode="auto">
          <a:xfrm>
            <a:off x="0" y="896938"/>
            <a:ext cx="6672263" cy="543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spcBef>
                <a:spcPct val="20000"/>
              </a:spcBef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spcBef>
                <a:spcPct val="20000"/>
              </a:spcBef>
              <a:buFont typeface="Wingdings" pitchFamily="2" charset="2"/>
              <a:buChar char="Ø"/>
              <a:defRPr sz="2000">
                <a:solidFill>
                  <a:schemeClr val="accent2"/>
                </a:solidFill>
                <a:latin typeface="Comic Sans MS" pitchFamily="66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rgbClr val="CC0000"/>
                </a:solidFill>
                <a:latin typeface="Comic Sans MS" pitchFamily="66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008000"/>
                </a:solidFill>
                <a:latin typeface="Comic Sans MS" pitchFamily="66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CC0099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CC0099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CC0099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CC0099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CC0099"/>
                </a:solidFill>
                <a:latin typeface="Comic Sans MS" pitchFamily="66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400">
              <a:latin typeface="Times New Roman" pitchFamily="18" charset="0"/>
            </a:endParaRPr>
          </a:p>
        </p:txBody>
      </p:sp>
      <p:sp>
        <p:nvSpPr>
          <p:cNvPr id="19461" name="Rectangle 17"/>
          <p:cNvSpPr>
            <a:spLocks noChangeArrowheads="1"/>
          </p:cNvSpPr>
          <p:nvPr/>
        </p:nvSpPr>
        <p:spPr bwMode="auto">
          <a:xfrm>
            <a:off x="271463" y="931863"/>
            <a:ext cx="8143875" cy="541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spcBef>
                <a:spcPct val="20000"/>
              </a:spcBef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spcBef>
                <a:spcPct val="20000"/>
              </a:spcBef>
              <a:buFont typeface="Wingdings" pitchFamily="2" charset="2"/>
              <a:buChar char="Ø"/>
              <a:defRPr sz="2000">
                <a:solidFill>
                  <a:schemeClr val="accent2"/>
                </a:solidFill>
                <a:latin typeface="Comic Sans MS" pitchFamily="66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rgbClr val="CC0000"/>
                </a:solidFill>
                <a:latin typeface="Comic Sans MS" pitchFamily="66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008000"/>
                </a:solidFill>
                <a:latin typeface="Comic Sans MS" pitchFamily="66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CC0099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CC0099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CC0099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CC0099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CC0099"/>
                </a:solidFill>
                <a:latin typeface="Comic Sans MS" pitchFamily="66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400">
              <a:latin typeface="Times New Roman" pitchFamily="18" charset="0"/>
            </a:endParaRPr>
          </a:p>
        </p:txBody>
      </p:sp>
      <p:sp>
        <p:nvSpPr>
          <p:cNvPr id="19" name="Rectangle 18"/>
          <p:cNvSpPr/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accent6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marL="342900" indent="-342900">
              <a:defRPr/>
            </a:pPr>
            <a:endParaRPr lang="en-US"/>
          </a:p>
        </p:txBody>
      </p:sp>
      <p:sp>
        <p:nvSpPr>
          <p:cNvPr id="347138" name="Rectangle 2050"/>
          <p:cNvSpPr>
            <a:spLocks noGrp="1" noChangeArrowheads="1"/>
          </p:cNvSpPr>
          <p:nvPr>
            <p:ph type="title"/>
          </p:nvPr>
        </p:nvSpPr>
        <p:spPr>
          <a:xfrm>
            <a:off x="33453" y="-79298"/>
            <a:ext cx="9144000" cy="838200"/>
          </a:xfrm>
        </p:spPr>
        <p:txBody>
          <a:bodyPr/>
          <a:lstStyle/>
          <a:p>
            <a:pPr algn="ctr">
              <a:defRPr/>
            </a:pPr>
            <a:r>
              <a:rPr lang="en-US" sz="3700" dirty="0" smtClean="0">
                <a:solidFill>
                  <a:srgbClr val="FFFF00"/>
                </a:solidFill>
              </a:rPr>
              <a:t>Paradigm Shift : </a:t>
            </a:r>
            <a:r>
              <a:rPr lang="en-US" sz="3700" i="1" dirty="0" smtClean="0">
                <a:solidFill>
                  <a:srgbClr val="FFFF00"/>
                </a:solidFill>
              </a:rPr>
              <a:t>Energy</a:t>
            </a:r>
            <a:r>
              <a:rPr lang="en-US" sz="3700" dirty="0" smtClean="0">
                <a:solidFill>
                  <a:srgbClr val="FFFF00"/>
                </a:solidFill>
              </a:rPr>
              <a:t> vs </a:t>
            </a:r>
            <a:r>
              <a:rPr lang="en-US" sz="3700" i="1" dirty="0" smtClean="0">
                <a:solidFill>
                  <a:srgbClr val="FFFF00"/>
                </a:solidFill>
              </a:rPr>
              <a:t>Luminosity</a:t>
            </a:r>
          </a:p>
        </p:txBody>
      </p:sp>
      <p:sp>
        <p:nvSpPr>
          <p:cNvPr id="19465" name="Slide Number Placeholder 8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spcBef>
                <a:spcPct val="20000"/>
              </a:spcBef>
              <a:buFont typeface="Wingdings" pitchFamily="2" charset="2"/>
              <a:buChar char="Ø"/>
              <a:defRPr sz="2000">
                <a:solidFill>
                  <a:schemeClr val="accent2"/>
                </a:solidFill>
                <a:latin typeface="Comic Sans MS" pitchFamily="66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rgbClr val="CC0000"/>
                </a:solidFill>
                <a:latin typeface="Comic Sans MS" pitchFamily="66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008000"/>
                </a:solidFill>
                <a:latin typeface="Comic Sans MS" pitchFamily="66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CC0099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CC0099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CC0099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CC0099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CC0099"/>
                </a:solidFill>
                <a:latin typeface="Comic Sans MS" pitchFamily="66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AF8B9B15-D61C-4BC2-ADE1-0644E567DB6F}" type="slidenum">
              <a:rPr lang="en-US" altLang="en-US" sz="1400" smtClean="0"/>
              <a:pPr eaLnBrk="1" hangingPunct="1">
                <a:spcBef>
                  <a:spcPct val="0"/>
                </a:spcBef>
                <a:buFontTx/>
                <a:buNone/>
              </a:pPr>
              <a:t>21</a:t>
            </a:fld>
            <a:endParaRPr lang="en-US" altLang="en-US" sz="1400" smtClean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7310" y="555770"/>
            <a:ext cx="7737648" cy="6117936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1738435" y="809454"/>
            <a:ext cx="3545566" cy="16927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en-US" sz="2000" u="sng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fundamental problem </a:t>
            </a:r>
            <a:r>
              <a:rPr lang="en-US" sz="2000" dirty="0"/>
              <a:t>: </a:t>
            </a:r>
            <a:r>
              <a:rPr lang="en-US" sz="2000" b="1" dirty="0"/>
              <a:t>limited facility power </a:t>
            </a:r>
            <a:r>
              <a:rPr lang="en-US" sz="2800" dirty="0">
                <a:solidFill>
                  <a:srgbClr val="000000"/>
                </a:solidFill>
                <a:sym typeface="Wingdings" panose="05000000000000000000" pitchFamily="2" charset="2"/>
              </a:rPr>
              <a:t> </a:t>
            </a:r>
            <a:r>
              <a:rPr lang="en-US" sz="2800" b="1" i="1" dirty="0" err="1">
                <a:solidFill>
                  <a:srgbClr val="000000"/>
                </a:solidFill>
                <a:sym typeface="Wingdings" panose="05000000000000000000" pitchFamily="2" charset="2"/>
              </a:rPr>
              <a:t>P</a:t>
            </a:r>
            <a:r>
              <a:rPr lang="en-US" sz="2800" b="1" i="1" baseline="-25000" dirty="0" err="1">
                <a:solidFill>
                  <a:srgbClr val="000000"/>
                </a:solidFill>
                <a:sym typeface="Wingdings" panose="05000000000000000000" pitchFamily="2" charset="2"/>
              </a:rPr>
              <a:t>b</a:t>
            </a:r>
            <a:r>
              <a:rPr lang="en-US" sz="2800" b="1" i="1" dirty="0">
                <a:solidFill>
                  <a:srgbClr val="000000"/>
                </a:solidFill>
                <a:sym typeface="Wingdings" panose="05000000000000000000" pitchFamily="2" charset="2"/>
              </a:rPr>
              <a:t>=</a:t>
            </a:r>
            <a:r>
              <a:rPr lang="en-US" sz="2800" b="1" i="1" dirty="0" err="1">
                <a:solidFill>
                  <a:srgbClr val="000000"/>
                </a:solidFill>
                <a:sym typeface="Wingdings" panose="05000000000000000000" pitchFamily="2" charset="2"/>
              </a:rPr>
              <a:t>I</a:t>
            </a:r>
            <a:r>
              <a:rPr lang="en-US" sz="2800" b="1" i="1" baseline="-25000" dirty="0" err="1">
                <a:solidFill>
                  <a:srgbClr val="000000"/>
                </a:solidFill>
                <a:sym typeface="Wingdings" panose="05000000000000000000" pitchFamily="2" charset="2"/>
              </a:rPr>
              <a:t>b</a:t>
            </a:r>
            <a:r>
              <a:rPr lang="en-US" sz="2800" b="1" i="1" dirty="0" err="1">
                <a:solidFill>
                  <a:srgbClr val="000000"/>
                </a:solidFill>
                <a:sym typeface="Wingdings" panose="05000000000000000000" pitchFamily="2" charset="2"/>
              </a:rPr>
              <a:t>E</a:t>
            </a:r>
            <a:r>
              <a:rPr lang="en-US" sz="2800" dirty="0">
                <a:solidFill>
                  <a:srgbClr val="000000"/>
                </a:solidFill>
                <a:sym typeface="Wingdings" panose="05000000000000000000" pitchFamily="2" charset="2"/>
              </a:rPr>
              <a:t>  </a:t>
            </a:r>
            <a:r>
              <a:rPr lang="en-US" sz="2800" b="1" i="1" dirty="0" err="1">
                <a:solidFill>
                  <a:srgbClr val="000000"/>
                </a:solidFill>
                <a:sym typeface="Wingdings" panose="05000000000000000000" pitchFamily="2" charset="2"/>
              </a:rPr>
              <a:t>I</a:t>
            </a:r>
            <a:r>
              <a:rPr lang="en-US" sz="2800" b="1" i="1" baseline="-25000" dirty="0" err="1">
                <a:solidFill>
                  <a:srgbClr val="000000"/>
                </a:solidFill>
                <a:sym typeface="Wingdings" panose="05000000000000000000" pitchFamily="2" charset="2"/>
              </a:rPr>
              <a:t>b</a:t>
            </a:r>
            <a:r>
              <a:rPr lang="en-US" sz="2800" b="1" i="1" dirty="0">
                <a:solidFill>
                  <a:srgbClr val="000000"/>
                </a:solidFill>
                <a:sym typeface="Wingdings" panose="05000000000000000000" pitchFamily="2" charset="2"/>
              </a:rPr>
              <a:t>=</a:t>
            </a:r>
            <a:r>
              <a:rPr lang="en-US" sz="2800" b="1" i="1" dirty="0" err="1">
                <a:solidFill>
                  <a:srgbClr val="000000"/>
                </a:solidFill>
                <a:sym typeface="Wingdings" panose="05000000000000000000" pitchFamily="2" charset="2"/>
              </a:rPr>
              <a:t>P</a:t>
            </a:r>
            <a:r>
              <a:rPr lang="en-US" sz="2800" b="1" i="1" baseline="-25000" dirty="0" err="1">
                <a:solidFill>
                  <a:srgbClr val="000000"/>
                </a:solidFill>
                <a:sym typeface="Wingdings" panose="05000000000000000000" pitchFamily="2" charset="2"/>
              </a:rPr>
              <a:t>b</a:t>
            </a:r>
            <a:r>
              <a:rPr lang="en-US" sz="2800" b="1" i="1" dirty="0">
                <a:solidFill>
                  <a:srgbClr val="000000"/>
                </a:solidFill>
                <a:sym typeface="Wingdings" panose="05000000000000000000" pitchFamily="2" charset="2"/>
              </a:rPr>
              <a:t>/E</a:t>
            </a:r>
            <a:r>
              <a:rPr lang="en-US" sz="2800" dirty="0">
                <a:solidFill>
                  <a:srgbClr val="000000"/>
                </a:solidFill>
                <a:sym typeface="Wingdings" panose="05000000000000000000" pitchFamily="2" charset="2"/>
              </a:rPr>
              <a:t>  </a:t>
            </a:r>
            <a:endParaRPr lang="en-US" sz="2800" dirty="0" smtClean="0">
              <a:solidFill>
                <a:srgbClr val="000000"/>
              </a:solidFill>
              <a:sym typeface="Wingdings" panose="05000000000000000000" pitchFamily="2" charset="2"/>
            </a:endParaRPr>
          </a:p>
          <a:p>
            <a:pPr lvl="1"/>
            <a:r>
              <a:rPr lang="en-US" sz="28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L </a:t>
            </a:r>
            <a:r>
              <a:rPr lang="en-US" sz="28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~ </a:t>
            </a:r>
            <a:r>
              <a:rPr lang="en-US" sz="2800" b="1" i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P</a:t>
            </a:r>
            <a:r>
              <a:rPr lang="en-US" sz="2800" b="1" i="1" baseline="-25000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b</a:t>
            </a:r>
            <a:r>
              <a:rPr lang="en-US" sz="28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/E</a:t>
            </a:r>
            <a:endParaRPr lang="en-US" sz="2800" b="1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220972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9598" y="102562"/>
            <a:ext cx="8780319" cy="714375"/>
          </a:xfrm>
        </p:spPr>
        <p:txBody>
          <a:bodyPr/>
          <a:lstStyle/>
          <a:p>
            <a:r>
              <a:rPr lang="en-US" sz="4400" dirty="0" smtClean="0"/>
              <a:t>HEP’s “</a:t>
            </a:r>
            <a:r>
              <a:rPr lang="en-US" sz="4400" dirty="0" smtClean="0"/>
              <a:t>Far” Future</a:t>
            </a:r>
            <a:endParaRPr lang="en-US" sz="44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76275" y="6520543"/>
            <a:ext cx="2743200" cy="241300"/>
          </a:xfrm>
        </p:spPr>
        <p:txBody>
          <a:bodyPr/>
          <a:lstStyle/>
          <a:p>
            <a:pPr>
              <a:defRPr/>
            </a:pPr>
            <a:r>
              <a:rPr lang="en-US" smtClean="0"/>
              <a:t>V.Shiltsev | ICHEP 2016 - Post LHC Colliders</a:t>
            </a:r>
            <a:endParaRPr lang="en-US" b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228600" y="6515100"/>
            <a:ext cx="447675" cy="2413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A8BAA062-F72A-D54C-921F-996C411C5980}" type="slidenum">
              <a:rPr lang="en-US" sz="1600" smtClean="0"/>
              <a:pPr>
                <a:defRPr/>
              </a:pPr>
              <a:t>22</a:t>
            </a:fld>
            <a:endParaRPr lang="en-US" sz="1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835369"/>
            <a:ext cx="8831317" cy="5926474"/>
          </a:xfrm>
          <a:solidFill>
            <a:schemeClr val="bg1"/>
          </a:solidFill>
        </p:spPr>
        <p:txBody>
          <a:bodyPr/>
          <a:lstStyle/>
          <a:p>
            <a:r>
              <a:rPr lang="en-US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Good News</a:t>
            </a:r>
            <a:r>
              <a:rPr lang="en-US" sz="4000" dirty="0" smtClean="0"/>
              <a:t> </a:t>
            </a:r>
          </a:p>
          <a:p>
            <a:pPr lvl="1"/>
            <a:r>
              <a:rPr lang="en-US" sz="3200" dirty="0" smtClean="0">
                <a:solidFill>
                  <a:srgbClr val="000099"/>
                </a:solidFill>
              </a:rPr>
              <a:t>options </a:t>
            </a:r>
            <a:r>
              <a:rPr lang="en-US" sz="32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EXIST</a:t>
            </a:r>
          </a:p>
          <a:p>
            <a:pPr lvl="2"/>
            <a:r>
              <a:rPr lang="en-US" sz="3200" dirty="0" smtClean="0">
                <a:solidFill>
                  <a:srgbClr val="000000"/>
                </a:solidFill>
              </a:rPr>
              <a:t>300-1000 </a:t>
            </a:r>
            <a:r>
              <a:rPr lang="en-US" sz="3200" dirty="0" err="1" smtClean="0">
                <a:solidFill>
                  <a:srgbClr val="000000"/>
                </a:solidFill>
              </a:rPr>
              <a:t>TeV</a:t>
            </a:r>
            <a:r>
              <a:rPr lang="en-US" sz="3200" dirty="0" smtClean="0">
                <a:solidFill>
                  <a:srgbClr val="000000"/>
                </a:solidFill>
              </a:rPr>
              <a:t> </a:t>
            </a:r>
            <a:r>
              <a:rPr lang="en-US" sz="3200" dirty="0" err="1" smtClean="0">
                <a:solidFill>
                  <a:srgbClr val="000000"/>
                </a:solidFill>
              </a:rPr>
              <a:t>muons</a:t>
            </a:r>
            <a:r>
              <a:rPr lang="en-US" sz="3200" dirty="0" smtClean="0">
                <a:solidFill>
                  <a:srgbClr val="000000"/>
                </a:solidFill>
              </a:rPr>
              <a:t> in plasma/crystals</a:t>
            </a:r>
          </a:p>
          <a:p>
            <a:r>
              <a:rPr lang="en-US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Bad </a:t>
            </a:r>
            <a:r>
              <a:rPr lang="en-US" sz="4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News</a:t>
            </a:r>
            <a:r>
              <a:rPr lang="en-US" sz="4000" dirty="0"/>
              <a:t> </a:t>
            </a:r>
          </a:p>
          <a:p>
            <a:pPr lvl="1"/>
            <a:r>
              <a:rPr lang="en-US" sz="3200" dirty="0" smtClean="0">
                <a:solidFill>
                  <a:srgbClr val="000099"/>
                </a:solidFill>
              </a:rPr>
              <a:t>It will be</a:t>
            </a:r>
            <a:endParaRPr lang="en-US" sz="3200" b="1" dirty="0"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914400" lvl="2" indent="0">
              <a:buNone/>
            </a:pPr>
            <a:r>
              <a:rPr lang="en-US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3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H</a:t>
            </a:r>
            <a:r>
              <a:rPr lang="en-US" sz="36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igh </a:t>
            </a:r>
          </a:p>
          <a:p>
            <a:pPr marL="914400" lvl="2" indent="0">
              <a:buNone/>
            </a:pPr>
            <a:r>
              <a:rPr lang="en-US" sz="36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</a:t>
            </a:r>
            <a:r>
              <a:rPr lang="en-US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</a:t>
            </a:r>
            <a:r>
              <a:rPr lang="en-US" sz="36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nergy</a:t>
            </a:r>
          </a:p>
          <a:p>
            <a:pPr marL="914400" lvl="2" indent="0">
              <a:buNone/>
            </a:pPr>
            <a:r>
              <a:rPr lang="en-US" sz="36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</a:t>
            </a:r>
            <a:r>
              <a:rPr lang="en-US" sz="36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</a:t>
            </a:r>
            <a:r>
              <a:rPr lang="en-US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</a:t>
            </a:r>
            <a:r>
              <a:rPr lang="en-US" sz="36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ow</a:t>
            </a:r>
          </a:p>
          <a:p>
            <a:pPr marL="914400" lvl="2" indent="0">
              <a:buNone/>
            </a:pPr>
            <a:r>
              <a:rPr lang="en-US" sz="36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 </a:t>
            </a:r>
            <a:r>
              <a:rPr lang="en-US" sz="36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</a:t>
            </a:r>
            <a:r>
              <a:rPr lang="en-US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</a:t>
            </a:r>
            <a:r>
              <a:rPr lang="en-US" sz="36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uminosity</a:t>
            </a:r>
            <a:endParaRPr lang="en-US" sz="3600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4007508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727986"/>
            <a:ext cx="8686800" cy="641739"/>
          </a:xfrm>
        </p:spPr>
        <p:txBody>
          <a:bodyPr/>
          <a:lstStyle/>
          <a:p>
            <a:pPr algn="ctr"/>
            <a:r>
              <a:rPr lang="en-US" sz="4400" i="1" dirty="0" smtClean="0">
                <a:solidFill>
                  <a:srgbClr val="000099"/>
                </a:solidFill>
                <a:latin typeface="Helvetica" charset="0"/>
              </a:rPr>
              <a:t>So - </a:t>
            </a:r>
            <a:r>
              <a:rPr lang="en-US" sz="4400" i="1" dirty="0" smtClean="0">
                <a:solidFill>
                  <a:srgbClr val="C00000"/>
                </a:solidFill>
                <a:latin typeface="Goudy Old Style" panose="02020502050305020303" pitchFamily="18" charset="0"/>
              </a:rPr>
              <a:t>Will </a:t>
            </a:r>
            <a:r>
              <a:rPr lang="en-US" sz="4400" i="1" dirty="0">
                <a:solidFill>
                  <a:srgbClr val="C00000"/>
                </a:solidFill>
                <a:latin typeface="Goudy Old Style" panose="02020502050305020303" pitchFamily="18" charset="0"/>
              </a:rPr>
              <a:t>There Be </a:t>
            </a:r>
            <a:r>
              <a:rPr lang="en-US" sz="4400" i="1" dirty="0" smtClean="0">
                <a:solidFill>
                  <a:srgbClr val="C00000"/>
                </a:solidFill>
                <a:latin typeface="Goudy Old Style" panose="02020502050305020303" pitchFamily="18" charset="0"/>
              </a:rPr>
              <a:t>Energy </a:t>
            </a:r>
            <a:r>
              <a:rPr lang="en-US" sz="4400" i="1" dirty="0" smtClean="0">
                <a:solidFill>
                  <a:srgbClr val="C00000"/>
                </a:solidFill>
                <a:latin typeface="Goudy Old Style" panose="02020502050305020303" pitchFamily="18" charset="0"/>
              </a:rPr>
              <a:t>Frontier Colliders </a:t>
            </a:r>
            <a:r>
              <a:rPr lang="en-US" sz="4400" i="1" dirty="0">
                <a:solidFill>
                  <a:srgbClr val="C00000"/>
                </a:solidFill>
                <a:latin typeface="Goudy Old Style" panose="02020502050305020303" pitchFamily="18" charset="0"/>
              </a:rPr>
              <a:t>a</a:t>
            </a:r>
            <a:r>
              <a:rPr lang="en-US" sz="4400" i="1" dirty="0" smtClean="0">
                <a:solidFill>
                  <a:srgbClr val="C00000"/>
                </a:solidFill>
                <a:latin typeface="Goudy Old Style" panose="02020502050305020303" pitchFamily="18" charset="0"/>
              </a:rPr>
              <a:t>fter </a:t>
            </a:r>
            <a:r>
              <a:rPr lang="en-US" sz="4400" i="1" dirty="0">
                <a:solidFill>
                  <a:srgbClr val="C00000"/>
                </a:solidFill>
                <a:latin typeface="Goudy Old Style" panose="02020502050305020303" pitchFamily="18" charset="0"/>
              </a:rPr>
              <a:t>LHC?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6645" y="1458048"/>
            <a:ext cx="8915400" cy="4859625"/>
          </a:xfrm>
        </p:spPr>
        <p:txBody>
          <a:bodyPr/>
          <a:lstStyle/>
          <a:p>
            <a:pPr>
              <a:lnSpc>
                <a:spcPts val="3600"/>
              </a:lnSpc>
            </a:pPr>
            <a:r>
              <a:rPr lang="en-US" sz="3600" dirty="0" smtClean="0">
                <a:solidFill>
                  <a:srgbClr val="07076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(My) Short Answer </a:t>
            </a:r>
            <a:r>
              <a:rPr lang="en-US" sz="3600" dirty="0" smtClean="0">
                <a:solidFill>
                  <a:srgbClr val="070761"/>
                </a:solidFill>
              </a:rPr>
              <a:t>is </a:t>
            </a:r>
            <a:r>
              <a:rPr lang="en-US" sz="36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May Be</a:t>
            </a:r>
          </a:p>
          <a:p>
            <a:pPr>
              <a:lnSpc>
                <a:spcPts val="3600"/>
              </a:lnSpc>
            </a:pPr>
            <a:r>
              <a:rPr lang="en-US" sz="3600" dirty="0" smtClean="0">
                <a:solidFill>
                  <a:srgbClr val="07076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Long(</a:t>
            </a:r>
            <a:r>
              <a:rPr lang="en-US" sz="3600" dirty="0" err="1" smtClean="0">
                <a:solidFill>
                  <a:srgbClr val="07076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er</a:t>
            </a:r>
            <a:r>
              <a:rPr lang="en-US" sz="3600" dirty="0" smtClean="0">
                <a:solidFill>
                  <a:srgbClr val="07076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 Answer </a:t>
            </a:r>
            <a:r>
              <a:rPr lang="en-US" sz="3600" dirty="0" smtClean="0">
                <a:solidFill>
                  <a:srgbClr val="070761"/>
                </a:solidFill>
              </a:rPr>
              <a:t>:</a:t>
            </a:r>
          </a:p>
          <a:p>
            <a:pPr lvl="1"/>
            <a:r>
              <a:rPr lang="en-US" sz="2800" i="1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it is LHC results dependent </a:t>
            </a:r>
            <a:r>
              <a:rPr lang="en-US" sz="2800" i="1" dirty="0" smtClean="0">
                <a:solidFill>
                  <a:schemeClr val="accent5">
                    <a:lumMod val="50000"/>
                  </a:schemeClr>
                </a:solidFill>
              </a:rPr>
              <a:t>(</a:t>
            </a:r>
            <a:r>
              <a:rPr lang="en-US" sz="2800" i="1" dirty="0" smtClean="0">
                <a:solidFill>
                  <a:srgbClr val="C00000"/>
                </a:solidFill>
              </a:rPr>
              <a:t>motivation</a:t>
            </a:r>
            <a:r>
              <a:rPr lang="en-US" sz="2800" i="1" dirty="0" smtClean="0">
                <a:solidFill>
                  <a:schemeClr val="accent5">
                    <a:lumMod val="50000"/>
                  </a:schemeClr>
                </a:solidFill>
              </a:rPr>
              <a:t>)</a:t>
            </a:r>
          </a:p>
          <a:p>
            <a:pPr lvl="1"/>
            <a:r>
              <a:rPr lang="en-US" sz="2800" i="1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</a:t>
            </a:r>
            <a:r>
              <a:rPr lang="en-US" sz="2800" i="1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 based on current technologies </a:t>
            </a:r>
            <a:r>
              <a:rPr lang="en-US" sz="2800" i="1" dirty="0" smtClean="0">
                <a:solidFill>
                  <a:schemeClr val="accent5">
                    <a:lumMod val="50000"/>
                  </a:schemeClr>
                </a:solidFill>
              </a:rPr>
              <a:t>(SRF, </a:t>
            </a:r>
            <a:r>
              <a:rPr lang="en-US" sz="2800" i="1" dirty="0" err="1" smtClean="0">
                <a:solidFill>
                  <a:schemeClr val="accent5">
                    <a:lumMod val="50000"/>
                  </a:schemeClr>
                </a:solidFill>
              </a:rPr>
              <a:t>SCMag</a:t>
            </a:r>
            <a:r>
              <a:rPr lang="en-US" sz="2800" i="1" dirty="0" smtClean="0">
                <a:solidFill>
                  <a:schemeClr val="accent5">
                    <a:lumMod val="50000"/>
                  </a:schemeClr>
                </a:solidFill>
              </a:rPr>
              <a:t>, </a:t>
            </a:r>
            <a:r>
              <a:rPr lang="en-US" sz="2800" i="1" dirty="0" err="1" smtClean="0">
                <a:solidFill>
                  <a:schemeClr val="accent5">
                    <a:lumMod val="50000"/>
                  </a:schemeClr>
                </a:solidFill>
              </a:rPr>
              <a:t>etc</a:t>
            </a:r>
            <a:r>
              <a:rPr lang="en-US" sz="2800" i="1" dirty="0" smtClean="0">
                <a:solidFill>
                  <a:schemeClr val="accent5">
                    <a:lumMod val="50000"/>
                  </a:schemeClr>
                </a:solidFill>
              </a:rPr>
              <a:t>) </a:t>
            </a:r>
            <a:r>
              <a:rPr lang="en-US" sz="2800" i="1" dirty="0" smtClean="0">
                <a:solidFill>
                  <a:srgbClr val="070761"/>
                </a:solidFill>
              </a:rPr>
              <a:t>only </a:t>
            </a:r>
            <a:r>
              <a:rPr lang="en-US" sz="2800" i="1" dirty="0" smtClean="0">
                <a:solidFill>
                  <a:srgbClr val="C00000"/>
                </a:solidFill>
              </a:rPr>
              <a:t>HE-LHC</a:t>
            </a:r>
            <a:r>
              <a:rPr lang="en-US" sz="2800" i="1" dirty="0" smtClean="0">
                <a:solidFill>
                  <a:srgbClr val="070761"/>
                </a:solidFill>
              </a:rPr>
              <a:t> is cost feasible (&lt;LHC), some are close (</a:t>
            </a:r>
            <a:r>
              <a:rPr lang="en-US" sz="2800" i="1" dirty="0" err="1" smtClean="0">
                <a:solidFill>
                  <a:srgbClr val="7030A0"/>
                </a:solidFill>
              </a:rPr>
              <a:t>CepC</a:t>
            </a:r>
            <a:r>
              <a:rPr lang="en-US" sz="2800" i="1" dirty="0" smtClean="0">
                <a:solidFill>
                  <a:srgbClr val="7030A0"/>
                </a:solidFill>
              </a:rPr>
              <a:t>/</a:t>
            </a:r>
            <a:r>
              <a:rPr lang="en-US" sz="2800" i="1" dirty="0" err="1" smtClean="0">
                <a:solidFill>
                  <a:srgbClr val="7030A0"/>
                </a:solidFill>
              </a:rPr>
              <a:t>FCCee</a:t>
            </a:r>
            <a:r>
              <a:rPr lang="en-US" sz="2800" i="1" dirty="0" smtClean="0">
                <a:solidFill>
                  <a:srgbClr val="7030A0"/>
                </a:solidFill>
              </a:rPr>
              <a:t>, ILC, </a:t>
            </a:r>
            <a:r>
              <a:rPr lang="en-US" sz="2800" i="1" dirty="0" smtClean="0">
                <a:solidFill>
                  <a:srgbClr val="7030A0"/>
                </a:solidFill>
              </a:rPr>
              <a:t>Muon </a:t>
            </a:r>
            <a:r>
              <a:rPr lang="en-US" sz="2800" i="1" dirty="0" err="1" smtClean="0">
                <a:solidFill>
                  <a:srgbClr val="7030A0"/>
                </a:solidFill>
              </a:rPr>
              <a:t>Coll</a:t>
            </a:r>
            <a:r>
              <a:rPr lang="en-US" sz="2800" i="1" dirty="0" smtClean="0">
                <a:solidFill>
                  <a:srgbClr val="7030A0"/>
                </a:solidFill>
              </a:rPr>
              <a:t>, VLHC-I</a:t>
            </a:r>
            <a:r>
              <a:rPr lang="en-US" sz="2800" i="1" dirty="0" smtClean="0">
                <a:solidFill>
                  <a:srgbClr val="070761"/>
                </a:solidFill>
              </a:rPr>
              <a:t>), others need significant R&amp;D (FCC)…or in China (?)</a:t>
            </a:r>
          </a:p>
          <a:p>
            <a:pPr lvl="1"/>
            <a:r>
              <a:rPr lang="en-US" sz="2800" i="1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hopeful technology of plasma acceleration  </a:t>
            </a:r>
          </a:p>
          <a:p>
            <a:pPr marL="457200" lvl="1" indent="0">
              <a:buNone/>
            </a:pPr>
            <a:r>
              <a:rPr lang="en-US" sz="2800" i="1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800" i="1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en-US" sz="2800" i="1" dirty="0" smtClean="0">
                <a:solidFill>
                  <a:srgbClr val="070761"/>
                </a:solidFill>
              </a:rPr>
              <a:t>is </a:t>
            </a:r>
            <a:r>
              <a:rPr lang="en-US" sz="2800" i="1" dirty="0" smtClean="0">
                <a:solidFill>
                  <a:srgbClr val="C00000"/>
                </a:solidFill>
              </a:rPr>
              <a:t>very</a:t>
            </a:r>
            <a:r>
              <a:rPr lang="en-US" sz="2800" i="1" dirty="0" smtClean="0">
                <a:solidFill>
                  <a:srgbClr val="070761"/>
                </a:solidFill>
              </a:rPr>
              <a:t> expensive now, need 3 decades of R&amp;D;   “dream” </a:t>
            </a:r>
            <a:r>
              <a:rPr lang="en-US" sz="2800" i="1" dirty="0" smtClean="0">
                <a:solidFill>
                  <a:srgbClr val="C00000"/>
                </a:solidFill>
              </a:rPr>
              <a:t>1PeV </a:t>
            </a:r>
            <a:r>
              <a:rPr lang="en-US" sz="2800" i="1" dirty="0" err="1" smtClean="0">
                <a:solidFill>
                  <a:srgbClr val="C00000"/>
                </a:solidFill>
              </a:rPr>
              <a:t>Xtal</a:t>
            </a:r>
            <a:r>
              <a:rPr lang="en-US" sz="2800" i="1" dirty="0" smtClean="0">
                <a:solidFill>
                  <a:srgbClr val="C00000"/>
                </a:solidFill>
              </a:rPr>
              <a:t> </a:t>
            </a:r>
            <a:r>
              <a:rPr lang="el-GR" sz="2800" i="1" dirty="0" smtClean="0">
                <a:solidFill>
                  <a:srgbClr val="C00000"/>
                </a:solidFill>
              </a:rPr>
              <a:t>μμ</a:t>
            </a:r>
            <a:r>
              <a:rPr lang="en-US" sz="2800" i="1" dirty="0" smtClean="0">
                <a:solidFill>
                  <a:srgbClr val="C00000"/>
                </a:solidFill>
              </a:rPr>
              <a:t> </a:t>
            </a:r>
            <a:r>
              <a:rPr lang="en-US" sz="2800" i="1" dirty="0" smtClean="0">
                <a:solidFill>
                  <a:srgbClr val="070761"/>
                </a:solidFill>
              </a:rPr>
              <a:t>will be a </a:t>
            </a:r>
            <a:r>
              <a:rPr lang="en-US" sz="2800" i="1" dirty="0" smtClean="0">
                <a:solidFill>
                  <a:srgbClr val="C00000"/>
                </a:solidFill>
              </a:rPr>
              <a:t>H.E.L.L. </a:t>
            </a:r>
            <a:r>
              <a:rPr lang="en-US" sz="2800" i="1" dirty="0" smtClean="0">
                <a:solidFill>
                  <a:srgbClr val="070761"/>
                </a:solidFill>
              </a:rPr>
              <a:t>collider</a:t>
            </a:r>
            <a:endParaRPr lang="en-US" sz="2800" i="1" dirty="0">
              <a:solidFill>
                <a:srgbClr val="070761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V.Shiltsev | ICHEP 2016 - Post LHC Colliders</a:t>
            </a:r>
            <a:endParaRPr lang="en-US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8BAA062-F72A-D54C-921F-996C411C5980}" type="slidenum">
              <a:rPr lang="en-US" smtClean="0"/>
              <a:pPr>
                <a:defRPr/>
              </a:pPr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6658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505450"/>
            <a:ext cx="8527696" cy="2777612"/>
          </a:xfrm>
        </p:spPr>
        <p:txBody>
          <a:bodyPr/>
          <a:lstStyle/>
          <a:p>
            <a:pPr algn="ctr"/>
            <a:r>
              <a:rPr lang="en-US" sz="8800" dirty="0" smtClean="0">
                <a:solidFill>
                  <a:srgbClr val="C00000"/>
                </a:solidFill>
                <a:latin typeface="Monotype Corsiva" panose="03010101010201010101" pitchFamily="66" charset="0"/>
              </a:rPr>
              <a:t>Thank You for Your Attention!</a:t>
            </a:r>
            <a:endParaRPr lang="en-US" sz="8800" dirty="0">
              <a:solidFill>
                <a:srgbClr val="C00000"/>
              </a:solidFill>
              <a:latin typeface="Monotype Corsiva" panose="03010101010201010101" pitchFamily="66" charset="0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en-US" smtClean="0"/>
              <a:t>V.Shiltsev | ICHEP 2016 - Post LHC Colliders</a:t>
            </a:r>
            <a:endParaRPr lang="en-US" altLang="en-US">
              <a:latin typeface="+mn-lt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05545C1-F96A-49EC-B423-7B6B16CB1456}" type="slidenum">
              <a:rPr lang="en-US" altLang="en-US" smtClean="0"/>
              <a:pPr/>
              <a:t>24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84340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4689" y="103664"/>
            <a:ext cx="8988137" cy="641739"/>
          </a:xfrm>
        </p:spPr>
        <p:txBody>
          <a:bodyPr/>
          <a:lstStyle/>
          <a:p>
            <a:r>
              <a:rPr lang="en-US" sz="4000" b="0" dirty="0" smtClean="0"/>
              <a:t>( </a:t>
            </a:r>
            <a:r>
              <a:rPr lang="en-US" sz="4000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Yes</a:t>
            </a:r>
            <a:r>
              <a:rPr lang="en-US" sz="4000" i="1" dirty="0" smtClean="0"/>
              <a:t> </a:t>
            </a:r>
            <a:r>
              <a:rPr lang="en-US" sz="4000" b="0" dirty="0" smtClean="0"/>
              <a:t>or</a:t>
            </a:r>
            <a:r>
              <a:rPr lang="en-US" sz="4000" dirty="0" smtClean="0"/>
              <a:t> </a:t>
            </a:r>
            <a:r>
              <a:rPr lang="en-US" sz="4000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</a:t>
            </a:r>
            <a:r>
              <a:rPr lang="en-US" sz="4000" i="1" dirty="0" smtClean="0"/>
              <a:t> </a:t>
            </a:r>
            <a:r>
              <a:rPr lang="en-US" sz="4000" b="0" dirty="0" smtClean="0"/>
              <a:t>)</a:t>
            </a:r>
            <a:r>
              <a:rPr lang="en-US" sz="4000" b="0" dirty="0" smtClean="0"/>
              <a:t> = ( </a:t>
            </a:r>
            <a:r>
              <a:rPr lang="en-US" sz="4000" b="0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Physics</a:t>
            </a:r>
            <a:r>
              <a:rPr lang="en-US" sz="4000" b="0" i="1" dirty="0" smtClean="0"/>
              <a:t> </a:t>
            </a:r>
            <a:r>
              <a:rPr lang="en-US" sz="4000" b="0" dirty="0" smtClean="0"/>
              <a:t>×</a:t>
            </a:r>
            <a:r>
              <a:rPr lang="en-US" sz="4000" b="0" i="1" dirty="0" smtClean="0"/>
              <a:t> </a:t>
            </a:r>
            <a:r>
              <a:rPr lang="en-US" sz="4000" b="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Feasibility </a:t>
            </a:r>
            <a:r>
              <a:rPr lang="en-US" sz="4000" b="0" dirty="0" smtClean="0"/>
              <a:t>)</a:t>
            </a:r>
            <a:endParaRPr lang="en-US" sz="4000" b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V.Shiltsev | ICHEP 2016 - Post LHC Colliders</a:t>
            </a:r>
            <a:endParaRPr lang="en-US" b="1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8BAA062-F72A-D54C-921F-996C411C5980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614" y="835369"/>
            <a:ext cx="8944303" cy="6022631"/>
          </a:xfrm>
          <a:solidFill>
            <a:schemeClr val="bg1"/>
          </a:solidFill>
        </p:spPr>
        <p:txBody>
          <a:bodyPr/>
          <a:lstStyle/>
          <a:p>
            <a:r>
              <a:rPr lang="en-US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PHYSICS</a:t>
            </a:r>
            <a:r>
              <a:rPr lang="en-US" sz="28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800" dirty="0" smtClean="0">
                <a:solidFill>
                  <a:schemeClr val="tx1"/>
                </a:solidFill>
              </a:rPr>
              <a:t>case of post-LHC high energy physics machine depends on the LHC discoveries: </a:t>
            </a:r>
            <a:endParaRPr lang="en-US" sz="2800" dirty="0">
              <a:solidFill>
                <a:srgbClr val="C00000"/>
              </a:solidFill>
            </a:endParaRPr>
          </a:p>
          <a:p>
            <a:pPr lvl="1"/>
            <a:r>
              <a:rPr lang="en-US" sz="2600" dirty="0"/>
              <a:t>i</a:t>
            </a:r>
            <a:r>
              <a:rPr lang="en-US" sz="2600" dirty="0" smtClean="0"/>
              <a:t>t might call for a collider</a:t>
            </a:r>
            <a:r>
              <a:rPr lang="en-US" sz="2600" dirty="0" smtClean="0"/>
              <a:t> (if signals are clear) </a:t>
            </a:r>
          </a:p>
          <a:p>
            <a:pPr lvl="1"/>
            <a:r>
              <a:rPr lang="en-US" sz="2600" dirty="0"/>
              <a:t>o</a:t>
            </a:r>
            <a:r>
              <a:rPr lang="en-US" sz="2600" dirty="0" smtClean="0"/>
              <a:t>therwise, search for signs of new physics in the neutrino/rare decays (</a:t>
            </a:r>
            <a:r>
              <a:rPr lang="en-US" sz="2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Intensity Frontier</a:t>
            </a:r>
            <a:r>
              <a:rPr lang="en-US" sz="2600" dirty="0" smtClean="0"/>
              <a:t>) or astrophysics</a:t>
            </a:r>
            <a:endParaRPr lang="en-US" sz="2600" dirty="0" smtClean="0"/>
          </a:p>
          <a:p>
            <a:r>
              <a:rPr lang="en-US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FEASIBILITY</a:t>
            </a:r>
            <a:r>
              <a:rPr lang="en-US" sz="2800" dirty="0" smtClean="0"/>
              <a:t> </a:t>
            </a:r>
            <a:r>
              <a:rPr lang="en-US" sz="2800" dirty="0" smtClean="0"/>
              <a:t>of an accelerator is actually complex:</a:t>
            </a:r>
          </a:p>
          <a:p>
            <a:pPr lvl="1"/>
            <a:r>
              <a:rPr lang="en-US" sz="2400" dirty="0" smtClean="0">
                <a:solidFill>
                  <a:srgbClr val="000099"/>
                </a:solidFill>
              </a:rPr>
              <a:t>Feasibility of </a:t>
            </a:r>
            <a:r>
              <a:rPr lang="en-US" sz="24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ENERGY</a:t>
            </a:r>
          </a:p>
          <a:p>
            <a:pPr lvl="2"/>
            <a:r>
              <a:rPr lang="en-US" sz="2400" dirty="0" smtClean="0"/>
              <a:t>Is it possible to reach the </a:t>
            </a:r>
            <a:r>
              <a:rPr lang="en-US" sz="2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</a:t>
            </a:r>
            <a:r>
              <a:rPr lang="en-US" sz="2400" dirty="0" smtClean="0"/>
              <a:t> of interest / what’s needed ?</a:t>
            </a:r>
          </a:p>
          <a:p>
            <a:pPr lvl="1"/>
            <a:r>
              <a:rPr lang="en-US" sz="2400" dirty="0" smtClean="0">
                <a:solidFill>
                  <a:srgbClr val="000099"/>
                </a:solidFill>
              </a:rPr>
              <a:t>Feasibility of </a:t>
            </a:r>
            <a:r>
              <a:rPr lang="en-US" sz="24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PERFORMANCE</a:t>
            </a:r>
          </a:p>
          <a:p>
            <a:pPr lvl="2"/>
            <a:r>
              <a:rPr lang="en-US" sz="2400" dirty="0" smtClean="0"/>
              <a:t>Will we get enough physics out there / </a:t>
            </a: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luminosity ?</a:t>
            </a:r>
          </a:p>
          <a:p>
            <a:pPr lvl="1"/>
            <a:r>
              <a:rPr lang="en-US" sz="2400" dirty="0" smtClean="0">
                <a:solidFill>
                  <a:srgbClr val="000099"/>
                </a:solidFill>
              </a:rPr>
              <a:t>Feasibility of </a:t>
            </a:r>
            <a:r>
              <a:rPr lang="en-US" sz="24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COST</a:t>
            </a:r>
          </a:p>
          <a:p>
            <a:pPr lvl="2"/>
            <a:r>
              <a:rPr lang="en-US" sz="2400" dirty="0" smtClean="0"/>
              <a:t>Is it affordable to build and operate </a:t>
            </a:r>
            <a:r>
              <a:rPr lang="en-US" sz="2400" dirty="0"/>
              <a:t>?</a:t>
            </a:r>
            <a:endParaRPr lang="en-US" sz="2400" dirty="0" smtClean="0"/>
          </a:p>
          <a:p>
            <a:r>
              <a:rPr lang="en-US" sz="2800" b="1" u="sng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What can we learn/take from the past/present</a:t>
            </a:r>
            <a:r>
              <a:rPr lang="en-US" sz="2800" b="1" u="sng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?</a:t>
            </a:r>
            <a:endParaRPr lang="en-US" sz="2800" b="1" u="sng" dirty="0" smtClean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028695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03664"/>
            <a:ext cx="9057016" cy="641739"/>
          </a:xfrm>
        </p:spPr>
        <p:txBody>
          <a:bodyPr/>
          <a:lstStyle/>
          <a:p>
            <a:pPr algn="ctr"/>
            <a:r>
              <a:rPr lang="en-US" sz="4400" dirty="0" smtClean="0"/>
              <a:t>Four</a:t>
            </a:r>
            <a:r>
              <a:rPr lang="en-US" sz="4400" dirty="0" smtClean="0"/>
              <a:t> </a:t>
            </a:r>
            <a:r>
              <a:rPr lang="en-US" sz="4400" dirty="0" smtClean="0"/>
              <a:t>“Feasible” Technologies</a:t>
            </a:r>
            <a:endParaRPr lang="en-US" sz="44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V.Shiltsev | ICHEP 2016 - Post LHC Colliders</a:t>
            </a:r>
            <a:endParaRPr lang="en-US" b="1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8BAA062-F72A-D54C-921F-996C411C5980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  <p:pic>
        <p:nvPicPr>
          <p:cNvPr id="4098" name="Picture 2" descr="http://www.interactions.org/imagebank/images/FN0272H.jpg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4355" y="3334484"/>
            <a:ext cx="4481746" cy="2905738"/>
          </a:xfrm>
          <a:prstGeom prst="rect">
            <a:avLst/>
          </a:prstGeom>
          <a:noFill/>
          <a:effectLst>
            <a:glow rad="63500">
              <a:schemeClr val="accent6">
                <a:satMod val="175000"/>
                <a:alpha val="40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http://upload.wikimedia.org/wikipedia/commons/4/49/Aust.-Synchrotron,-Storage-Ring-Magnets,-14.06.2007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759" y="887077"/>
            <a:ext cx="4310308" cy="2403542"/>
          </a:xfrm>
          <a:prstGeom prst="rect">
            <a:avLst/>
          </a:prstGeom>
          <a:noFill/>
          <a:effectLst>
            <a:glow rad="63500">
              <a:schemeClr val="accent6">
                <a:satMod val="175000"/>
                <a:alpha val="40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4" name="Picture 8" descr="http://lhcathomeclassic.cern.ch/sixtrack/contrib/sixtrack_description_files/operations_files/magnet-section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758" y="3332108"/>
            <a:ext cx="4310309" cy="2908114"/>
          </a:xfrm>
          <a:prstGeom prst="rect">
            <a:avLst/>
          </a:prstGeom>
          <a:noFill/>
          <a:effectLst>
            <a:glow rad="63500">
              <a:schemeClr val="accent6">
                <a:satMod val="175000"/>
                <a:alpha val="40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153472" y="2802313"/>
            <a:ext cx="4241867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6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" panose="020E0602020502020306" pitchFamily="34" charset="0"/>
              </a:rPr>
              <a:t>Normal Conducting  Magnets</a:t>
            </a:r>
            <a:endParaRPr lang="en-US" sz="26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erlin Sans FB" panose="020E0602020502020306" pitchFamily="34" charset="0"/>
            </a:endParaRPr>
          </a:p>
        </p:txBody>
      </p:sp>
      <p:pic>
        <p:nvPicPr>
          <p:cNvPr id="4100" name="Picture 4" descr="http://www.radiabeam.com/upload/catalog/medium_1292845042deflector2_1292845042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4354" y="887077"/>
            <a:ext cx="4481747" cy="2403542"/>
          </a:xfrm>
          <a:prstGeom prst="rect">
            <a:avLst/>
          </a:prstGeom>
          <a:noFill/>
          <a:effectLst>
            <a:glow rad="63500">
              <a:schemeClr val="accent6">
                <a:satMod val="175000"/>
                <a:alpha val="40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4564355" y="2747333"/>
            <a:ext cx="410240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" panose="020E0602020502020306" pitchFamily="34" charset="0"/>
              </a:rPr>
              <a:t>Normal Conducting RF</a:t>
            </a:r>
            <a:endParaRPr lang="en-US" sz="3200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erlin Sans FB" panose="020E0602020502020306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580332" y="5565232"/>
            <a:ext cx="118654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" panose="020E0602020502020306" pitchFamily="34" charset="0"/>
              </a:rPr>
              <a:t>SC RF</a:t>
            </a:r>
            <a:endParaRPr lang="en-US" sz="32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erlin Sans FB" panose="020E0602020502020306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59208" y="5575842"/>
            <a:ext cx="218521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" panose="020E0602020502020306" pitchFamily="34" charset="0"/>
              </a:rPr>
              <a:t>SC magnets</a:t>
            </a:r>
            <a:endParaRPr lang="en-US" sz="3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erlin Sans FB" panose="020E0602020502020306" pitchFamily="34" charset="0"/>
            </a:endParaRPr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153472" y="6515100"/>
            <a:ext cx="8751537" cy="279947"/>
          </a:xfrm>
          <a:prstGeom prst="rect">
            <a:avLst/>
          </a:prstGeom>
          <a:solidFill>
            <a:schemeClr val="bg1"/>
          </a:solidFill>
          <a:effectLst>
            <a:glow rad="63500">
              <a:schemeClr val="accent6">
                <a:satMod val="175000"/>
                <a:alpha val="40000"/>
              </a:schemeClr>
            </a:glow>
          </a:effectLst>
        </p:spPr>
        <p:txBody>
          <a:bodyPr/>
          <a:lstStyle>
            <a:lvl1pPr marL="342900" indent="-3429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kern="1200">
                <a:solidFill>
                  <a:srgbClr val="7F7F7F"/>
                </a:solidFill>
                <a:latin typeface="Helvetica"/>
                <a:ea typeface="ＭＳ Ｐゴシック" charset="0"/>
                <a:cs typeface="ＭＳ Ｐゴシック" charset="0"/>
              </a:defRPr>
            </a:lvl1pPr>
            <a:lvl2pPr marL="742950" indent="-28575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600" kern="1200">
                <a:solidFill>
                  <a:srgbClr val="7F7F7F"/>
                </a:solidFill>
                <a:latin typeface="Helvetica"/>
                <a:ea typeface="ＭＳ Ｐゴシック" charset="0"/>
                <a:cs typeface="+mn-cs"/>
              </a:defRPr>
            </a:lvl2pPr>
            <a:lvl3pPr marL="11430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400" kern="1200">
                <a:solidFill>
                  <a:srgbClr val="7F7F7F"/>
                </a:solidFill>
                <a:latin typeface="Helvetica"/>
                <a:ea typeface="ＭＳ Ｐゴシック" charset="0"/>
                <a:cs typeface="+mn-cs"/>
              </a:defRPr>
            </a:lvl3pPr>
            <a:lvl4pPr marL="16002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200" kern="1200">
                <a:solidFill>
                  <a:srgbClr val="7F7F7F"/>
                </a:solidFill>
                <a:latin typeface="Helvetica"/>
                <a:ea typeface="ＭＳ Ｐゴシック" charset="0"/>
                <a:cs typeface="+mn-cs"/>
              </a:defRPr>
            </a:lvl4pPr>
            <a:lvl5pPr marL="20574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200" kern="1200">
                <a:solidFill>
                  <a:srgbClr val="7F7F7F"/>
                </a:solidFill>
                <a:latin typeface="Helvetica"/>
                <a:ea typeface="ＭＳ Ｐゴシック" charset="0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1400" b="1" dirty="0" smtClean="0">
                <a:solidFill>
                  <a:schemeClr val="accent6">
                    <a:lumMod val="75000"/>
                  </a:schemeClr>
                </a:solidFill>
                <a:cs typeface="Arial" panose="020B0604020202020204" pitchFamily="34" charset="0"/>
              </a:rPr>
              <a:t>… in addition to “traditional” technologies of tunneling, electric power and site infrastructures, </a:t>
            </a:r>
            <a:r>
              <a:rPr lang="en-US" sz="1400" b="1" dirty="0" err="1" smtClean="0">
                <a:solidFill>
                  <a:schemeClr val="accent6">
                    <a:lumMod val="75000"/>
                  </a:schemeClr>
                </a:solidFill>
                <a:cs typeface="Arial" panose="020B0604020202020204" pitchFamily="34" charset="0"/>
              </a:rPr>
              <a:t>etc</a:t>
            </a:r>
            <a:r>
              <a:rPr lang="en-US" sz="1400" b="1" dirty="0" smtClean="0">
                <a:solidFill>
                  <a:schemeClr val="accent6">
                    <a:lumMod val="75000"/>
                  </a:schemeClr>
                </a:solidFill>
                <a:cs typeface="Arial" panose="020B0604020202020204" pitchFamily="34" charset="0"/>
              </a:rPr>
              <a:t> …</a:t>
            </a:r>
            <a:endParaRPr lang="en-US" sz="1400" b="1" dirty="0">
              <a:solidFill>
                <a:schemeClr val="accent6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873132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41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1" grpId="0"/>
      <p:bldP spid="12" grpId="0"/>
      <p:bldP spid="8" grpId="0"/>
      <p:bldP spid="1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7884" y="-44539"/>
            <a:ext cx="3475370" cy="554880"/>
          </a:xfrm>
        </p:spPr>
        <p:txBody>
          <a:bodyPr/>
          <a:lstStyle/>
          <a:p>
            <a:pPr algn="ctr">
              <a:defRPr/>
            </a:pPr>
            <a:r>
              <a:rPr lang="en-US" sz="3600" dirty="0" smtClean="0"/>
              <a:t>Analysis:  </a:t>
            </a:r>
            <a:endParaRPr lang="en-US" sz="3600" dirty="0"/>
          </a:p>
        </p:txBody>
      </p:sp>
      <p:sp>
        <p:nvSpPr>
          <p:cNvPr id="11267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8610600" y="6553200"/>
            <a:ext cx="533400" cy="3651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03B43342-38C4-4AA7-8A06-AC3318D013BE}" type="slidenum">
              <a:rPr lang="en-US" altLang="en-US" b="0" smtClean="0">
                <a:latin typeface="Comic Sans MS" pitchFamily="66" charset="0"/>
              </a:rPr>
              <a:pPr eaLnBrk="1" hangingPunct="1"/>
              <a:t>5</a:t>
            </a:fld>
            <a:endParaRPr lang="en-US" altLang="en-US" b="0" dirty="0" smtClean="0">
              <a:latin typeface="Comic Sans MS" pitchFamily="66" charset="0"/>
            </a:endParaRP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152401" y="1613376"/>
            <a:ext cx="3462670" cy="327660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z="24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Actually built:</a:t>
            </a:r>
          </a:p>
          <a:p>
            <a:pPr lvl="1">
              <a:defRPr/>
            </a:pPr>
            <a:r>
              <a:rPr lang="en-US" sz="2000" dirty="0" smtClean="0">
                <a:solidFill>
                  <a:srgbClr val="006600"/>
                </a:solidFill>
              </a:rPr>
              <a:t>RHIC, MI, SNS, LHC</a:t>
            </a:r>
          </a:p>
          <a:p>
            <a:pPr>
              <a:defRPr/>
            </a:pPr>
            <a:r>
              <a:rPr lang="en-US" sz="24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Under construction:</a:t>
            </a:r>
          </a:p>
          <a:p>
            <a:pPr lvl="1">
              <a:defRPr/>
            </a:pPr>
            <a:r>
              <a:rPr lang="en-US" sz="2000" dirty="0" err="1" smtClean="0">
                <a:solidFill>
                  <a:srgbClr val="000099"/>
                </a:solidFill>
              </a:rPr>
              <a:t>XFEL</a:t>
            </a:r>
            <a:r>
              <a:rPr lang="en-US" sz="2000" dirty="0" smtClean="0">
                <a:solidFill>
                  <a:srgbClr val="000099"/>
                </a:solidFill>
              </a:rPr>
              <a:t>, FAIR, </a:t>
            </a:r>
            <a:r>
              <a:rPr lang="en-US" sz="2000" dirty="0" err="1" smtClean="0">
                <a:solidFill>
                  <a:srgbClr val="000099"/>
                </a:solidFill>
              </a:rPr>
              <a:t>ESS</a:t>
            </a:r>
            <a:endParaRPr lang="en-US" sz="2000" dirty="0" smtClean="0">
              <a:solidFill>
                <a:srgbClr val="000099"/>
              </a:solidFill>
            </a:endParaRPr>
          </a:p>
          <a:p>
            <a:pPr>
              <a:defRPr/>
            </a:pPr>
            <a:r>
              <a:rPr lang="en-US" sz="24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</a:t>
            </a:r>
            <a:r>
              <a:rPr lang="en-US" sz="24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ot </a:t>
            </a:r>
            <a:r>
              <a:rPr lang="en-US" sz="24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built but </a:t>
            </a:r>
            <a:r>
              <a:rPr lang="en-US" sz="24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</a:t>
            </a:r>
            <a:r>
              <a:rPr lang="en-US" sz="24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osted</a:t>
            </a:r>
            <a:r>
              <a:rPr lang="en-US" sz="24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</a:p>
          <a:p>
            <a:pPr lvl="1">
              <a:defRPr/>
            </a:pPr>
            <a:r>
              <a:rPr lang="en-US" sz="2000" dirty="0">
                <a:solidFill>
                  <a:srgbClr val="006600"/>
                </a:solidFill>
              </a:rPr>
              <a:t>SSC, VLHC</a:t>
            </a:r>
            <a:r>
              <a:rPr lang="en-US" sz="2000" dirty="0" smtClean="0">
                <a:solidFill>
                  <a:srgbClr val="006600"/>
                </a:solidFill>
              </a:rPr>
              <a:t>, NLC</a:t>
            </a:r>
          </a:p>
          <a:p>
            <a:pPr lvl="1">
              <a:defRPr/>
            </a:pPr>
            <a:r>
              <a:rPr lang="en-US" sz="2000" dirty="0" smtClean="0">
                <a:solidFill>
                  <a:srgbClr val="C00000"/>
                </a:solidFill>
              </a:rPr>
              <a:t>ILC, TESLA, CLIC, Project-X, Beta-Beam, SPL, </a:t>
            </a:r>
            <a:r>
              <a:rPr lang="el-GR" sz="2000" dirty="0" smtClean="0">
                <a:solidFill>
                  <a:srgbClr val="C00000"/>
                </a:solidFill>
              </a:rPr>
              <a:t>ν</a:t>
            </a:r>
            <a:r>
              <a:rPr lang="en-US" sz="2000" dirty="0" smtClean="0">
                <a:solidFill>
                  <a:srgbClr val="C00000"/>
                </a:solidFill>
              </a:rPr>
              <a:t>-Factory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V.Shiltsev | ICHEP 2016 - Post LHC Colliders</a:t>
            </a:r>
            <a:endParaRPr lang="en-US" dirty="0"/>
          </a:p>
        </p:txBody>
      </p:sp>
      <p:sp>
        <p:nvSpPr>
          <p:cNvPr id="13" name="Title 1"/>
          <p:cNvSpPr txBox="1">
            <a:spLocks/>
          </p:cNvSpPr>
          <p:nvPr/>
        </p:nvSpPr>
        <p:spPr>
          <a:xfrm>
            <a:off x="152401" y="866350"/>
            <a:ext cx="3525015" cy="793363"/>
          </a:xfrm>
          <a:prstGeom prst="rect">
            <a:avLst/>
          </a:prstGeom>
        </p:spPr>
        <p:txBody>
          <a:bodyPr/>
          <a:lstStyle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1700" b="1" kern="1200">
                <a:solidFill>
                  <a:srgbClr val="2E5286"/>
                </a:solidFill>
                <a:latin typeface="Helvetica"/>
                <a:ea typeface="ＭＳ Ｐゴシック" charset="0"/>
                <a:cs typeface="ＭＳ Ｐゴシック" charset="0"/>
              </a:defRPr>
            </a:lvl1pPr>
            <a:lvl2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2pPr>
            <a:lvl3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3pPr>
            <a:lvl4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4pPr>
            <a:lvl5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5pPr>
            <a:lvl6pPr marL="457200" algn="l" defTabSz="457200" rtl="0" fontAlgn="base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6pPr>
            <a:lvl7pPr marL="914400" algn="l" defTabSz="457200" rtl="0" fontAlgn="base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7pPr>
            <a:lvl8pPr marL="1371600" algn="l" defTabSz="457200" rtl="0" fontAlgn="base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8pPr>
            <a:lvl9pPr marL="1828800" algn="l" defTabSz="457200" rtl="0" fontAlgn="base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defRPr/>
            </a:pPr>
            <a:r>
              <a:rPr lang="en-US" sz="2200" i="1" dirty="0" smtClean="0">
                <a:solidFill>
                  <a:srgbClr val="C00000"/>
                </a:solidFill>
              </a:rPr>
              <a:t>17 “Data Points” - </a:t>
            </a:r>
            <a:r>
              <a:rPr lang="en-US" sz="2200" dirty="0" smtClean="0">
                <a:solidFill>
                  <a:srgbClr val="C00000"/>
                </a:solidFill>
              </a:rPr>
              <a:t>Costs of Big </a:t>
            </a:r>
            <a:r>
              <a:rPr lang="en-US" sz="2200" dirty="0" smtClean="0">
                <a:solidFill>
                  <a:srgbClr val="C00000"/>
                </a:solidFill>
              </a:rPr>
              <a:t>Accelerators:</a:t>
            </a:r>
            <a:endParaRPr lang="en-US" sz="2200" dirty="0">
              <a:solidFill>
                <a:srgbClr val="C00000"/>
              </a:solidFill>
            </a:endParaRPr>
          </a:p>
        </p:txBody>
      </p:sp>
      <p:sp>
        <p:nvSpPr>
          <p:cNvPr id="26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3843670" y="6515101"/>
            <a:ext cx="447675" cy="241300"/>
          </a:xfrm>
        </p:spPr>
        <p:txBody>
          <a:bodyPr/>
          <a:lstStyle/>
          <a:p>
            <a:pPr>
              <a:defRPr/>
            </a:pPr>
            <a:fld id="{643FE0B4-9152-4ADD-B99D-44BE937B9B4D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  <p:sp>
        <p:nvSpPr>
          <p:cNvPr id="29" name="Content Placeholder 2"/>
          <p:cNvSpPr txBox="1">
            <a:spLocks/>
          </p:cNvSpPr>
          <p:nvPr/>
        </p:nvSpPr>
        <p:spPr>
          <a:xfrm rot="5400000">
            <a:off x="5731131" y="3262381"/>
            <a:ext cx="6588234" cy="295897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kern="1200">
                <a:solidFill>
                  <a:srgbClr val="7F7F7F"/>
                </a:solidFill>
                <a:latin typeface="Helvetica"/>
                <a:ea typeface="ＭＳ Ｐゴシック" charset="0"/>
                <a:cs typeface="ＭＳ Ｐゴシック" charset="0"/>
              </a:defRPr>
            </a:lvl1pPr>
            <a:lvl2pPr marL="742950" indent="-28575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600" kern="1200">
                <a:solidFill>
                  <a:srgbClr val="7F7F7F"/>
                </a:solidFill>
                <a:latin typeface="Helvetica"/>
                <a:ea typeface="ＭＳ Ｐゴシック" charset="0"/>
                <a:cs typeface="+mn-cs"/>
              </a:defRPr>
            </a:lvl2pPr>
            <a:lvl3pPr marL="11430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400" kern="1200">
                <a:solidFill>
                  <a:srgbClr val="7F7F7F"/>
                </a:solidFill>
                <a:latin typeface="Helvetica"/>
                <a:ea typeface="ＭＳ Ｐゴシック" charset="0"/>
                <a:cs typeface="+mn-cs"/>
              </a:defRPr>
            </a:lvl3pPr>
            <a:lvl4pPr marL="16002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200" kern="1200">
                <a:solidFill>
                  <a:srgbClr val="7F7F7F"/>
                </a:solidFill>
                <a:latin typeface="Helvetica"/>
                <a:ea typeface="ＭＳ Ｐゴシック" charset="0"/>
                <a:cs typeface="+mn-cs"/>
              </a:defRPr>
            </a:lvl4pPr>
            <a:lvl5pPr marL="20574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200" kern="1200">
                <a:solidFill>
                  <a:srgbClr val="7F7F7F"/>
                </a:solidFill>
                <a:latin typeface="Helvetica"/>
                <a:ea typeface="ＭＳ Ｐゴシック" charset="0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400" dirty="0" err="1" smtClean="0">
                <a:solidFill>
                  <a:schemeClr val="accent6">
                    <a:lumMod val="75000"/>
                  </a:schemeClr>
                </a:solidFill>
              </a:rPr>
              <a:t>V.Shiltsev</a:t>
            </a:r>
            <a:r>
              <a:rPr lang="en-US" sz="1400" dirty="0" smtClean="0">
                <a:solidFill>
                  <a:schemeClr val="accent6">
                    <a:lumMod val="75000"/>
                  </a:schemeClr>
                </a:solidFill>
              </a:rPr>
              <a:t>, </a:t>
            </a:r>
            <a:r>
              <a:rPr lang="en-US" sz="1400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phenomenological cost model for high </a:t>
            </a:r>
            <a:r>
              <a:rPr lang="en-US" sz="1400" dirty="0" smtClean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energy particle </a:t>
            </a:r>
            <a:r>
              <a:rPr lang="en-US" sz="1400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accelerators</a:t>
            </a:r>
          </a:p>
        </p:txBody>
      </p:sp>
      <p:sp>
        <p:nvSpPr>
          <p:cNvPr id="27" name="Content Placeholder 2"/>
          <p:cNvSpPr txBox="1">
            <a:spLocks/>
          </p:cNvSpPr>
          <p:nvPr/>
        </p:nvSpPr>
        <p:spPr>
          <a:xfrm>
            <a:off x="1596384" y="472411"/>
            <a:ext cx="1947885" cy="279947"/>
          </a:xfrm>
          <a:prstGeom prst="rect">
            <a:avLst/>
          </a:prstGeom>
          <a:solidFill>
            <a:schemeClr val="bg1"/>
          </a:solidFill>
          <a:effectLst>
            <a:glow rad="63500">
              <a:schemeClr val="accent6">
                <a:satMod val="175000"/>
                <a:alpha val="40000"/>
              </a:schemeClr>
            </a:glow>
          </a:effectLst>
        </p:spPr>
        <p:txBody>
          <a:bodyPr/>
          <a:lstStyle>
            <a:lvl1pPr marL="342900" indent="-3429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kern="1200">
                <a:solidFill>
                  <a:srgbClr val="7F7F7F"/>
                </a:solidFill>
                <a:latin typeface="Helvetica"/>
                <a:ea typeface="ＭＳ Ｐゴシック" charset="0"/>
                <a:cs typeface="ＭＳ Ｐゴシック" charset="0"/>
              </a:defRPr>
            </a:lvl1pPr>
            <a:lvl2pPr marL="742950" indent="-28575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600" kern="1200">
                <a:solidFill>
                  <a:srgbClr val="7F7F7F"/>
                </a:solidFill>
                <a:latin typeface="Helvetica"/>
                <a:ea typeface="ＭＳ Ｐゴシック" charset="0"/>
                <a:cs typeface="+mn-cs"/>
              </a:defRPr>
            </a:lvl2pPr>
            <a:lvl3pPr marL="11430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400" kern="1200">
                <a:solidFill>
                  <a:srgbClr val="7F7F7F"/>
                </a:solidFill>
                <a:latin typeface="Helvetica"/>
                <a:ea typeface="ＭＳ Ｐゴシック" charset="0"/>
                <a:cs typeface="+mn-cs"/>
              </a:defRPr>
            </a:lvl3pPr>
            <a:lvl4pPr marL="16002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200" kern="1200">
                <a:solidFill>
                  <a:srgbClr val="7F7F7F"/>
                </a:solidFill>
                <a:latin typeface="Helvetica"/>
                <a:ea typeface="ＭＳ Ｐゴシック" charset="0"/>
                <a:cs typeface="+mn-cs"/>
              </a:defRPr>
            </a:lvl4pPr>
            <a:lvl5pPr marL="20574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200" kern="1200">
                <a:solidFill>
                  <a:srgbClr val="7F7F7F"/>
                </a:solidFill>
                <a:latin typeface="Helvetica"/>
                <a:ea typeface="ＭＳ Ｐゴシック" charset="0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1400" b="1" dirty="0" smtClean="0">
                <a:solidFill>
                  <a:schemeClr val="accent6">
                    <a:lumMod val="75000"/>
                  </a:schemeClr>
                </a:solidFill>
              </a:rPr>
              <a:t>2014 JINST 9 T07002</a:t>
            </a:r>
            <a:endParaRPr lang="en-US" sz="1400" b="1" dirty="0">
              <a:solidFill>
                <a:schemeClr val="accent6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" name="Content Placeholder 2"/>
          <p:cNvSpPr txBox="1">
            <a:spLocks/>
          </p:cNvSpPr>
          <p:nvPr/>
        </p:nvSpPr>
        <p:spPr>
          <a:xfrm>
            <a:off x="-417590" y="5143941"/>
            <a:ext cx="4274783" cy="1791853"/>
          </a:xfrm>
          <a:prstGeom prst="rect">
            <a:avLst/>
          </a:prstGeom>
          <a:solidFill>
            <a:schemeClr val="bg1"/>
          </a:solidFill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endParaRPr lang="en-US" sz="2400" b="1" dirty="0" smtClean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1">
              <a:buFont typeface="Arial" panose="020B0604020202020204" pitchFamily="34" charset="0"/>
              <a:buChar char="•"/>
              <a:defRPr/>
            </a:pPr>
            <a:r>
              <a:rPr lang="en-US" sz="2000" dirty="0" smtClean="0">
                <a:solidFill>
                  <a:srgbClr val="006600"/>
                </a:solidFill>
              </a:rPr>
              <a:t>4 orders in </a:t>
            </a:r>
            <a:r>
              <a:rPr lang="en-US" sz="2000" i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</a:t>
            </a:r>
            <a:r>
              <a:rPr lang="en-US" sz="2000" dirty="0" smtClean="0">
                <a:solidFill>
                  <a:srgbClr val="006600"/>
                </a:solidFill>
              </a:rPr>
              <a:t>nergy, </a:t>
            </a:r>
            <a:r>
              <a:rPr lang="en-US" sz="2000" dirty="0">
                <a:solidFill>
                  <a:srgbClr val="006600"/>
                </a:solidFill>
              </a:rPr>
              <a:t>&gt;1 order in </a:t>
            </a:r>
            <a:r>
              <a:rPr lang="en-US" sz="2000" i="1" dirty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</a:t>
            </a:r>
            <a:r>
              <a:rPr lang="en-US" sz="2000" dirty="0" smtClean="0">
                <a:solidFill>
                  <a:srgbClr val="006600"/>
                </a:solidFill>
              </a:rPr>
              <a:t>ower, &gt;</a:t>
            </a:r>
            <a:r>
              <a:rPr lang="en-US" sz="2000" dirty="0">
                <a:solidFill>
                  <a:srgbClr val="006600"/>
                </a:solidFill>
              </a:rPr>
              <a:t>2 orders in </a:t>
            </a:r>
            <a:r>
              <a:rPr lang="en-US" sz="2000" i="1" dirty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</a:t>
            </a:r>
            <a:r>
              <a:rPr lang="en-US" sz="2000" dirty="0" smtClean="0">
                <a:solidFill>
                  <a:srgbClr val="006600"/>
                </a:solidFill>
              </a:rPr>
              <a:t>ength</a:t>
            </a:r>
            <a:endParaRPr lang="en-US" sz="2000" dirty="0">
              <a:solidFill>
                <a:srgbClr val="006600"/>
              </a:solidFill>
            </a:endParaRPr>
          </a:p>
          <a:p>
            <a:pPr lvl="1">
              <a:buFont typeface="Arial" panose="020B0604020202020204" pitchFamily="34" charset="0"/>
              <a:buChar char="•"/>
              <a:defRPr/>
            </a:pPr>
            <a:r>
              <a:rPr lang="en-US" sz="2000" dirty="0" smtClean="0">
                <a:solidFill>
                  <a:srgbClr val="C00000"/>
                </a:solidFill>
              </a:rPr>
              <a:t>Almost 2 orders in cost</a:t>
            </a:r>
          </a:p>
          <a:p>
            <a:pPr lvl="2">
              <a:defRPr/>
            </a:pPr>
            <a:r>
              <a:rPr lang="en-US" sz="1600" dirty="0" smtClean="0">
                <a:solidFill>
                  <a:srgbClr val="000000"/>
                </a:solidFill>
              </a:rPr>
              <a:t>(normalized to US TPC)</a:t>
            </a:r>
            <a:endParaRPr lang="en-US" sz="1600" dirty="0" smtClean="0">
              <a:solidFill>
                <a:srgbClr val="000000"/>
              </a:solidFill>
            </a:endParaRPr>
          </a:p>
        </p:txBody>
      </p:sp>
      <p:sp>
        <p:nvSpPr>
          <p:cNvPr id="30" name="Title 1"/>
          <p:cNvSpPr txBox="1">
            <a:spLocks/>
          </p:cNvSpPr>
          <p:nvPr/>
        </p:nvSpPr>
        <p:spPr>
          <a:xfrm>
            <a:off x="90055" y="5112768"/>
            <a:ext cx="3525015" cy="793363"/>
          </a:xfrm>
          <a:prstGeom prst="rect">
            <a:avLst/>
          </a:prstGeom>
        </p:spPr>
        <p:txBody>
          <a:bodyPr/>
          <a:lstStyle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1700" b="1" kern="1200">
                <a:solidFill>
                  <a:srgbClr val="2E5286"/>
                </a:solidFill>
                <a:latin typeface="Helvetica"/>
                <a:ea typeface="ＭＳ Ｐゴシック" charset="0"/>
                <a:cs typeface="ＭＳ Ｐゴシック" charset="0"/>
              </a:defRPr>
            </a:lvl1pPr>
            <a:lvl2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2pPr>
            <a:lvl3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3pPr>
            <a:lvl4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4pPr>
            <a:lvl5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5pPr>
            <a:lvl6pPr marL="457200" algn="l" defTabSz="457200" rtl="0" fontAlgn="base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6pPr>
            <a:lvl7pPr marL="914400" algn="l" defTabSz="457200" rtl="0" fontAlgn="base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7pPr>
            <a:lvl8pPr marL="1371600" algn="l" defTabSz="457200" rtl="0" fontAlgn="base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8pPr>
            <a:lvl9pPr marL="1828800" algn="l" defTabSz="457200" rtl="0" fontAlgn="base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defRPr/>
            </a:pPr>
            <a:r>
              <a:rPr lang="en-US" sz="24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Wide range </a:t>
            </a:r>
            <a:r>
              <a:rPr lang="en-US" sz="2400" dirty="0" smtClean="0">
                <a:solidFill>
                  <a:srgbClr val="C00000"/>
                </a:solidFill>
              </a:rPr>
              <a:t>:</a:t>
            </a:r>
          </a:p>
          <a:p>
            <a:pPr>
              <a:defRPr/>
            </a:pPr>
            <a:endParaRPr lang="en-US" sz="2200" dirty="0">
              <a:solidFill>
                <a:srgbClr val="C00000"/>
              </a:solidFill>
            </a:endParaRPr>
          </a:p>
        </p:txBody>
      </p:sp>
      <p:pic>
        <p:nvPicPr>
          <p:cNvPr id="28" name="Picture 2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64199" y="34927"/>
            <a:ext cx="5109444" cy="6840549"/>
          </a:xfrm>
          <a:prstGeom prst="rect">
            <a:avLst/>
          </a:prstGeom>
          <a:effectLst>
            <a:glow rad="63500">
              <a:schemeClr val="accent6">
                <a:satMod val="175000"/>
                <a:alpha val="40000"/>
              </a:schemeClr>
            </a:glow>
          </a:effectLst>
        </p:spPr>
      </p:pic>
    </p:spTree>
    <p:extLst>
      <p:ext uri="{BB962C8B-B14F-4D97-AF65-F5344CB8AC3E}">
        <p14:creationId xmlns:p14="http://schemas.microsoft.com/office/powerpoint/2010/main" val="1796975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V.Shiltsev | ICHEP 2016 - Post LHC Colliders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43FE0B4-9152-4ADD-B99D-44BE937B9B4D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  <p:pic>
        <p:nvPicPr>
          <p:cNvPr id="10242" name="Picture 2" descr="https://hateandanger.files.wordpress.com/2012/03/warning-use-of-this-product-money-may-cause-use-at-your-own-risk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4581" y="1"/>
            <a:ext cx="9178582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Content Placeholder 2"/>
          <p:cNvSpPr txBox="1">
            <a:spLocks/>
          </p:cNvSpPr>
          <p:nvPr/>
        </p:nvSpPr>
        <p:spPr>
          <a:xfrm>
            <a:off x="299416" y="1215737"/>
            <a:ext cx="8510588" cy="4790209"/>
          </a:xfrm>
          <a:prstGeom prst="rect">
            <a:avLst/>
          </a:prstGeom>
          <a:solidFill>
            <a:schemeClr val="bg2"/>
          </a:solidFill>
          <a:effectLst>
            <a:softEdge rad="127000"/>
          </a:effectLst>
        </p:spPr>
        <p:txBody>
          <a:bodyPr>
            <a:noAutofit/>
          </a:bodyPr>
          <a:lstStyle>
            <a:lvl1pPr marL="342900" indent="-3429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kern="1200">
                <a:solidFill>
                  <a:srgbClr val="7F7F7F"/>
                </a:solidFill>
                <a:latin typeface="Helvetica"/>
                <a:ea typeface="ＭＳ Ｐゴシック" charset="0"/>
                <a:cs typeface="ＭＳ Ｐゴシック" charset="0"/>
              </a:defRPr>
            </a:lvl1pPr>
            <a:lvl2pPr marL="742950" indent="-28575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600" kern="1200">
                <a:solidFill>
                  <a:srgbClr val="7F7F7F"/>
                </a:solidFill>
                <a:latin typeface="Helvetica"/>
                <a:ea typeface="ＭＳ Ｐゴシック" charset="0"/>
                <a:cs typeface="+mn-cs"/>
              </a:defRPr>
            </a:lvl2pPr>
            <a:lvl3pPr marL="11430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400" kern="1200">
                <a:solidFill>
                  <a:srgbClr val="7F7F7F"/>
                </a:solidFill>
                <a:latin typeface="Helvetica"/>
                <a:ea typeface="ＭＳ Ｐゴシック" charset="0"/>
                <a:cs typeface="+mn-cs"/>
              </a:defRPr>
            </a:lvl3pPr>
            <a:lvl4pPr marL="16002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200" kern="1200">
                <a:solidFill>
                  <a:srgbClr val="7F7F7F"/>
                </a:solidFill>
                <a:latin typeface="Helvetica"/>
                <a:ea typeface="ＭＳ Ｐゴシック" charset="0"/>
                <a:cs typeface="+mn-cs"/>
              </a:defRPr>
            </a:lvl4pPr>
            <a:lvl5pPr marL="20574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200" kern="1200">
                <a:solidFill>
                  <a:srgbClr val="7F7F7F"/>
                </a:solidFill>
                <a:latin typeface="Helvetica"/>
                <a:ea typeface="ＭＳ Ｐゴシック" charset="0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ts val="3000"/>
              </a:lnSpc>
              <a:buFont typeface="Wingdings" pitchFamily="2" charset="2"/>
              <a:buNone/>
              <a:defRPr/>
            </a:pPr>
            <a:r>
              <a:rPr lang="en-US" sz="500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500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el-GR" sz="2800" b="1" i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αβγ</a:t>
            </a:r>
            <a:r>
              <a:rPr lang="en-US" sz="2800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- Cost Estimate </a:t>
            </a:r>
            <a:r>
              <a:rPr lang="en-US" sz="2800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M</a:t>
            </a:r>
            <a:r>
              <a:rPr lang="en-US" sz="2800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odel</a:t>
            </a:r>
            <a:r>
              <a:rPr lang="en-US" sz="2800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endParaRPr lang="en-US" sz="1600" dirty="0" smtClean="0"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lnSpc>
                <a:spcPts val="3000"/>
              </a:lnSpc>
              <a:buFont typeface="Wingdings" pitchFamily="2" charset="2"/>
              <a:buNone/>
              <a:defRPr/>
            </a:pPr>
            <a:endParaRPr lang="en-US" sz="500" dirty="0" smtClean="0"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lnSpc>
                <a:spcPts val="3000"/>
              </a:lnSpc>
              <a:buFont typeface="Wingdings" pitchFamily="2" charset="2"/>
              <a:buNone/>
              <a:defRPr/>
            </a:pPr>
            <a:r>
              <a:rPr lang="en-US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Cost(TPC) = </a:t>
            </a:r>
            <a:r>
              <a:rPr lang="el-GR" sz="4000" b="1" i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α</a:t>
            </a:r>
            <a:r>
              <a:rPr lang="en-US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L</a:t>
            </a:r>
            <a:r>
              <a:rPr lang="en-US" sz="4000" b="1" baseline="30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1/2</a:t>
            </a:r>
            <a:r>
              <a:rPr lang="en-US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+ </a:t>
            </a:r>
            <a:r>
              <a:rPr lang="el-GR" sz="40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β</a:t>
            </a:r>
            <a:r>
              <a:rPr lang="en-US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E</a:t>
            </a:r>
            <a:r>
              <a:rPr lang="en-US" sz="4000" b="1" baseline="30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1/2</a:t>
            </a:r>
            <a:r>
              <a:rPr lang="en-US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+ </a:t>
            </a:r>
            <a:r>
              <a:rPr lang="el-GR" sz="4000" b="1" i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γ</a:t>
            </a:r>
            <a:r>
              <a:rPr lang="en-US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P</a:t>
            </a:r>
            <a:r>
              <a:rPr lang="en-US" sz="4000" b="1" baseline="30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1/2</a:t>
            </a:r>
            <a:r>
              <a:rPr lang="en-US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endParaRPr lang="en-US" sz="400" dirty="0" smtClean="0"/>
          </a:p>
          <a:p>
            <a:pPr marL="457200" indent="-457200">
              <a:buAutoNum type="alphaLcParenR"/>
              <a:defRPr/>
            </a:pPr>
            <a:endParaRPr lang="en-US" sz="400" b="1" dirty="0"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>
              <a:buAutoNum type="alphaLcParenR"/>
              <a:defRPr/>
            </a:pPr>
            <a:endParaRPr lang="en-US" sz="400" b="1" dirty="0" smtClean="0"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>
              <a:buAutoNum type="alphaLcParenR"/>
              <a:defRPr/>
            </a:pPr>
            <a:r>
              <a:rPr lang="en-US" sz="2200" b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±33% estimate, for a </a:t>
            </a:r>
            <a:r>
              <a:rPr lang="en-US" sz="2200" b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“green field” </a:t>
            </a:r>
            <a:r>
              <a:rPr lang="en-US" sz="2200" b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accelerators  </a:t>
            </a:r>
            <a:endParaRPr lang="en-US" sz="2200" b="1" dirty="0" smtClean="0"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>
              <a:buAutoNum type="alphaLcParenR"/>
              <a:defRPr/>
            </a:pPr>
            <a:r>
              <a:rPr lang="en-US" sz="22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“US-Accounting” = TPC ! </a:t>
            </a:r>
            <a:r>
              <a:rPr lang="en-US" sz="2200" dirty="0" smtClean="0">
                <a:solidFill>
                  <a:srgbClr val="0000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 ~ 2 ×</a:t>
            </a:r>
            <a:r>
              <a:rPr lang="en-US" sz="2200" i="1" dirty="0" smtClean="0">
                <a:solidFill>
                  <a:srgbClr val="0000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European Accounting </a:t>
            </a:r>
            <a:r>
              <a:rPr lang="en-US" sz="2200" dirty="0" smtClean="0">
                <a:solidFill>
                  <a:srgbClr val="0000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en-US" sz="2200" dirty="0" smtClean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>
              <a:buAutoNum type="alphaLcParenR"/>
              <a:defRPr/>
            </a:pPr>
            <a:r>
              <a:rPr lang="en-US" sz="22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Coefficients</a:t>
            </a:r>
            <a:r>
              <a:rPr lang="en-US" sz="22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( units: 10 </a:t>
            </a:r>
            <a:r>
              <a:rPr lang="en-US" sz="2200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km for </a:t>
            </a:r>
            <a:r>
              <a:rPr lang="en-US" sz="2200" i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  <a:r>
              <a:rPr lang="en-US" sz="2200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, 1 </a:t>
            </a:r>
            <a:r>
              <a:rPr lang="en-US" sz="2200" dirty="0" err="1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TeV</a:t>
            </a:r>
            <a:r>
              <a:rPr lang="en-US" sz="2200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for </a:t>
            </a:r>
            <a:r>
              <a:rPr lang="en-US" sz="2200" i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lang="en-US" sz="2200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, 100 MW for </a:t>
            </a:r>
            <a:r>
              <a:rPr lang="en-US" sz="2200" i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 </a:t>
            </a:r>
            <a:r>
              <a:rPr lang="en-US" sz="2200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)  </a:t>
            </a:r>
            <a:endParaRPr lang="en-US" sz="2200" dirty="0" smtClean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defRPr/>
            </a:pPr>
            <a:r>
              <a:rPr lang="en-US" sz="2100" b="1" dirty="0" smtClean="0">
                <a:solidFill>
                  <a:srgbClr val="000000"/>
                </a:solidFill>
              </a:rPr>
              <a:t> </a:t>
            </a:r>
            <a:r>
              <a:rPr lang="el-GR" sz="2100" b="1" i="1" dirty="0" smtClean="0">
                <a:solidFill>
                  <a:srgbClr val="000000"/>
                </a:solidFill>
              </a:rPr>
              <a:t>α</a:t>
            </a:r>
            <a:r>
              <a:rPr lang="en-US" sz="2100" b="1" dirty="0" smtClean="0">
                <a:solidFill>
                  <a:srgbClr val="000000"/>
                </a:solidFill>
              </a:rPr>
              <a:t>≈ 2B$/</a:t>
            </a:r>
            <a:r>
              <a:rPr lang="en-US" sz="2100" b="1" dirty="0" err="1" smtClean="0">
                <a:solidFill>
                  <a:srgbClr val="000000"/>
                </a:solidFill>
              </a:rPr>
              <a:t>sqrt</a:t>
            </a:r>
            <a:r>
              <a:rPr lang="en-US" sz="2100" b="1" dirty="0" smtClean="0">
                <a:solidFill>
                  <a:srgbClr val="000000"/>
                </a:solidFill>
              </a:rPr>
              <a:t>(</a:t>
            </a:r>
            <a:r>
              <a:rPr lang="en-US" sz="2100" b="1" i="1" dirty="0" smtClean="0">
                <a:solidFill>
                  <a:srgbClr val="000000"/>
                </a:solidFill>
              </a:rPr>
              <a:t>L</a:t>
            </a:r>
            <a:r>
              <a:rPr lang="en-US" sz="2100" b="1" dirty="0" smtClean="0">
                <a:solidFill>
                  <a:srgbClr val="000000"/>
                </a:solidFill>
              </a:rPr>
              <a:t>/10 km)</a:t>
            </a:r>
          </a:p>
          <a:p>
            <a:pPr lvl="1">
              <a:defRPr/>
            </a:pPr>
            <a:r>
              <a:rPr lang="en-US" sz="2100" b="1" dirty="0" smtClean="0">
                <a:solidFill>
                  <a:srgbClr val="C00000"/>
                </a:solidFill>
              </a:rPr>
              <a:t> </a:t>
            </a:r>
            <a:r>
              <a:rPr lang="en-US" sz="2100" b="1" dirty="0" smtClean="0">
                <a:solidFill>
                  <a:srgbClr val="C00000"/>
                </a:solidFill>
              </a:rPr>
              <a:t>        </a:t>
            </a:r>
            <a:r>
              <a:rPr lang="el-GR" sz="2100" b="1" i="1" dirty="0" smtClean="0">
                <a:solidFill>
                  <a:srgbClr val="C00000"/>
                </a:solidFill>
              </a:rPr>
              <a:t>β</a:t>
            </a:r>
            <a:r>
              <a:rPr lang="en-US" sz="2100" b="1" dirty="0" smtClean="0">
                <a:solidFill>
                  <a:srgbClr val="C00000"/>
                </a:solidFill>
              </a:rPr>
              <a:t>≈ 10B$/</a:t>
            </a:r>
            <a:r>
              <a:rPr lang="en-US" sz="2100" b="1" dirty="0" err="1" smtClean="0">
                <a:solidFill>
                  <a:srgbClr val="C00000"/>
                </a:solidFill>
              </a:rPr>
              <a:t>sqrt</a:t>
            </a:r>
            <a:r>
              <a:rPr lang="en-US" sz="2100" b="1" dirty="0" smtClean="0">
                <a:solidFill>
                  <a:srgbClr val="C00000"/>
                </a:solidFill>
              </a:rPr>
              <a:t>(</a:t>
            </a:r>
            <a:r>
              <a:rPr lang="en-US" sz="2100" b="1" i="1" dirty="0" smtClean="0">
                <a:solidFill>
                  <a:srgbClr val="C00000"/>
                </a:solidFill>
              </a:rPr>
              <a:t>E</a:t>
            </a:r>
            <a:r>
              <a:rPr lang="en-US" sz="2100" b="1" dirty="0" smtClean="0">
                <a:solidFill>
                  <a:srgbClr val="C00000"/>
                </a:solidFill>
              </a:rPr>
              <a:t>/</a:t>
            </a:r>
            <a:r>
              <a:rPr lang="en-US" sz="2100" b="1" dirty="0" err="1" smtClean="0">
                <a:solidFill>
                  <a:srgbClr val="C00000"/>
                </a:solidFill>
              </a:rPr>
              <a:t>TeV</a:t>
            </a:r>
            <a:r>
              <a:rPr lang="en-US" sz="2100" b="1" dirty="0" smtClean="0">
                <a:solidFill>
                  <a:srgbClr val="C00000"/>
                </a:solidFill>
              </a:rPr>
              <a:t>) </a:t>
            </a:r>
            <a:r>
              <a:rPr lang="en-US" sz="2100" dirty="0" smtClean="0">
                <a:solidFill>
                  <a:srgbClr val="000000"/>
                </a:solidFill>
              </a:rPr>
              <a:t>for SC/NC RF </a:t>
            </a:r>
          </a:p>
          <a:p>
            <a:pPr lvl="1">
              <a:defRPr/>
            </a:pPr>
            <a:r>
              <a:rPr lang="en-US" sz="2100" b="1" dirty="0" smtClean="0">
                <a:solidFill>
                  <a:srgbClr val="C00000"/>
                </a:solidFill>
              </a:rPr>
              <a:t> </a:t>
            </a:r>
            <a:r>
              <a:rPr lang="en-US" sz="2100" b="1" dirty="0" smtClean="0">
                <a:solidFill>
                  <a:srgbClr val="C00000"/>
                </a:solidFill>
              </a:rPr>
              <a:t>        </a:t>
            </a:r>
            <a:r>
              <a:rPr lang="el-GR" sz="2100" b="1" i="1" dirty="0" smtClean="0">
                <a:solidFill>
                  <a:srgbClr val="C00000"/>
                </a:solidFill>
              </a:rPr>
              <a:t>β</a:t>
            </a:r>
            <a:r>
              <a:rPr lang="en-US" sz="2100" b="1" dirty="0" smtClean="0">
                <a:solidFill>
                  <a:srgbClr val="C00000"/>
                </a:solidFill>
              </a:rPr>
              <a:t>≈ 2B$ /</a:t>
            </a:r>
            <a:r>
              <a:rPr lang="en-US" sz="2100" b="1" dirty="0" err="1" smtClean="0">
                <a:solidFill>
                  <a:srgbClr val="C00000"/>
                </a:solidFill>
              </a:rPr>
              <a:t>sqrt</a:t>
            </a:r>
            <a:r>
              <a:rPr lang="en-US" sz="2100" b="1" dirty="0" smtClean="0">
                <a:solidFill>
                  <a:srgbClr val="C00000"/>
                </a:solidFill>
              </a:rPr>
              <a:t>(</a:t>
            </a:r>
            <a:r>
              <a:rPr lang="en-US" sz="2100" b="1" i="1" dirty="0" smtClean="0">
                <a:solidFill>
                  <a:srgbClr val="C00000"/>
                </a:solidFill>
              </a:rPr>
              <a:t>E</a:t>
            </a:r>
            <a:r>
              <a:rPr lang="en-US" sz="2100" b="1" dirty="0" smtClean="0">
                <a:solidFill>
                  <a:srgbClr val="C00000"/>
                </a:solidFill>
              </a:rPr>
              <a:t>/</a:t>
            </a:r>
            <a:r>
              <a:rPr lang="en-US" sz="2100" b="1" dirty="0" err="1" smtClean="0">
                <a:solidFill>
                  <a:srgbClr val="C00000"/>
                </a:solidFill>
              </a:rPr>
              <a:t>TeV</a:t>
            </a:r>
            <a:r>
              <a:rPr lang="en-US" sz="2100" b="1" dirty="0" smtClean="0">
                <a:solidFill>
                  <a:srgbClr val="C00000"/>
                </a:solidFill>
              </a:rPr>
              <a:t>) </a:t>
            </a:r>
            <a:r>
              <a:rPr lang="en-US" sz="2100" dirty="0" smtClean="0">
                <a:solidFill>
                  <a:srgbClr val="000000"/>
                </a:solidFill>
              </a:rPr>
              <a:t>for SC magnets </a:t>
            </a:r>
          </a:p>
          <a:p>
            <a:pPr lvl="1">
              <a:defRPr/>
            </a:pPr>
            <a:r>
              <a:rPr lang="en-US" sz="2100" b="1" i="1" dirty="0" smtClean="0">
                <a:solidFill>
                  <a:srgbClr val="FF0000"/>
                </a:solidFill>
              </a:rPr>
              <a:t> </a:t>
            </a:r>
            <a:r>
              <a:rPr lang="en-US" sz="2100" b="1" i="1" dirty="0" smtClean="0">
                <a:solidFill>
                  <a:srgbClr val="FF0000"/>
                </a:solidFill>
              </a:rPr>
              <a:t>  </a:t>
            </a:r>
            <a:r>
              <a:rPr lang="en-US" sz="2100" b="1" i="1" dirty="0" smtClean="0">
                <a:solidFill>
                  <a:srgbClr val="000000"/>
                </a:solidFill>
              </a:rPr>
              <a:t>      </a:t>
            </a:r>
            <a:r>
              <a:rPr lang="el-GR" sz="2100" b="1" i="1" dirty="0" smtClean="0">
                <a:solidFill>
                  <a:srgbClr val="C00000"/>
                </a:solidFill>
              </a:rPr>
              <a:t>β</a:t>
            </a:r>
            <a:r>
              <a:rPr lang="en-US" sz="2100" b="1" dirty="0" smtClean="0">
                <a:solidFill>
                  <a:srgbClr val="C00000"/>
                </a:solidFill>
              </a:rPr>
              <a:t>≈ 1B$ /</a:t>
            </a:r>
            <a:r>
              <a:rPr lang="en-US" sz="2100" b="1" dirty="0" err="1" smtClean="0">
                <a:solidFill>
                  <a:srgbClr val="C00000"/>
                </a:solidFill>
              </a:rPr>
              <a:t>sqrt</a:t>
            </a:r>
            <a:r>
              <a:rPr lang="en-US" sz="2100" b="1" dirty="0" smtClean="0">
                <a:solidFill>
                  <a:srgbClr val="C00000"/>
                </a:solidFill>
              </a:rPr>
              <a:t>(</a:t>
            </a:r>
            <a:r>
              <a:rPr lang="en-US" sz="2100" b="1" i="1" dirty="0" smtClean="0">
                <a:solidFill>
                  <a:srgbClr val="C00000"/>
                </a:solidFill>
              </a:rPr>
              <a:t>E</a:t>
            </a:r>
            <a:r>
              <a:rPr lang="en-US" sz="2100" b="1" dirty="0" smtClean="0">
                <a:solidFill>
                  <a:srgbClr val="C00000"/>
                </a:solidFill>
              </a:rPr>
              <a:t>/</a:t>
            </a:r>
            <a:r>
              <a:rPr lang="en-US" sz="2100" b="1" dirty="0" err="1" smtClean="0">
                <a:solidFill>
                  <a:srgbClr val="C00000"/>
                </a:solidFill>
              </a:rPr>
              <a:t>TeV</a:t>
            </a:r>
            <a:r>
              <a:rPr lang="en-US" sz="2100" b="1" dirty="0" smtClean="0">
                <a:solidFill>
                  <a:srgbClr val="C00000"/>
                </a:solidFill>
              </a:rPr>
              <a:t>) </a:t>
            </a:r>
            <a:r>
              <a:rPr lang="en-US" sz="2100" dirty="0" smtClean="0">
                <a:solidFill>
                  <a:srgbClr val="000000"/>
                </a:solidFill>
              </a:rPr>
              <a:t>for NC magnets</a:t>
            </a:r>
          </a:p>
          <a:p>
            <a:pPr lvl="1">
              <a:defRPr/>
            </a:pPr>
            <a:r>
              <a:rPr lang="en-US" sz="2100" b="1" dirty="0" smtClean="0">
                <a:solidFill>
                  <a:srgbClr val="006600"/>
                </a:solidFill>
              </a:rPr>
              <a:t> </a:t>
            </a:r>
            <a:r>
              <a:rPr lang="en-US" sz="2100" b="1" dirty="0" smtClean="0">
                <a:solidFill>
                  <a:srgbClr val="006600"/>
                </a:solidFill>
              </a:rPr>
              <a:t>               </a:t>
            </a:r>
            <a:r>
              <a:rPr lang="el-GR" sz="2100" b="1" i="1" dirty="0" smtClean="0">
                <a:solidFill>
                  <a:srgbClr val="006600"/>
                </a:solidFill>
              </a:rPr>
              <a:t>γ</a:t>
            </a:r>
            <a:r>
              <a:rPr lang="en-US" sz="2100" b="1" dirty="0" smtClean="0">
                <a:solidFill>
                  <a:srgbClr val="006600"/>
                </a:solidFill>
              </a:rPr>
              <a:t>≈ 2B$/</a:t>
            </a:r>
            <a:r>
              <a:rPr lang="en-US" sz="2100" b="1" dirty="0" err="1" smtClean="0">
                <a:solidFill>
                  <a:srgbClr val="006600"/>
                </a:solidFill>
              </a:rPr>
              <a:t>sqrt</a:t>
            </a:r>
            <a:r>
              <a:rPr lang="en-US" sz="2100" b="1" dirty="0" smtClean="0">
                <a:solidFill>
                  <a:srgbClr val="006600"/>
                </a:solidFill>
              </a:rPr>
              <a:t>(</a:t>
            </a:r>
            <a:r>
              <a:rPr lang="en-US" sz="2100" b="1" i="1" dirty="0" smtClean="0">
                <a:solidFill>
                  <a:srgbClr val="006600"/>
                </a:solidFill>
              </a:rPr>
              <a:t>P</a:t>
            </a:r>
            <a:r>
              <a:rPr lang="en-US" sz="2100" b="1" dirty="0" smtClean="0">
                <a:solidFill>
                  <a:srgbClr val="006600"/>
                </a:solidFill>
              </a:rPr>
              <a:t>/100 MW)</a:t>
            </a:r>
          </a:p>
        </p:txBody>
      </p:sp>
    </p:spTree>
    <p:extLst>
      <p:ext uri="{BB962C8B-B14F-4D97-AF65-F5344CB8AC3E}">
        <p14:creationId xmlns:p14="http://schemas.microsoft.com/office/powerpoint/2010/main" val="3373018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V.Shiltsev | ICHEP 2016 - Post LHC Colliders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43FE0B4-9152-4ADD-B99D-44BE937B9B4D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420262"/>
            <a:ext cx="8305800" cy="63361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itle 1"/>
          <p:cNvSpPr txBox="1">
            <a:spLocks/>
          </p:cNvSpPr>
          <p:nvPr/>
        </p:nvSpPr>
        <p:spPr>
          <a:xfrm>
            <a:off x="5588619" y="4267200"/>
            <a:ext cx="3276600" cy="1143000"/>
          </a:xfrm>
          <a:prstGeom prst="rect">
            <a:avLst/>
          </a:prstGeom>
        </p:spPr>
        <p:txBody>
          <a:bodyPr anchor="ctr">
            <a:normAutofit fontScale="850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b="1" kern="120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 sz="4000" b="0" i="1" dirty="0" smtClean="0">
                <a:solidFill>
                  <a:srgbClr val="C00000"/>
                </a:solidFill>
              </a:rPr>
              <a:t>The </a:t>
            </a:r>
            <a:r>
              <a:rPr lang="el-GR" sz="4000" i="1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αβγ</a:t>
            </a:r>
            <a:r>
              <a:rPr lang="en-US" sz="4000" b="0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n-US" sz="4000" b="0" i="1" dirty="0" smtClean="0">
                <a:solidFill>
                  <a:srgbClr val="C00000"/>
                </a:solidFill>
              </a:rPr>
              <a:t>model is good to +-30%</a:t>
            </a:r>
            <a:endParaRPr lang="en-US" i="1" u="sng" dirty="0">
              <a:solidFill>
                <a:srgbClr val="C0000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62000"/>
          </a:xfrm>
        </p:spPr>
        <p:txBody>
          <a:bodyPr/>
          <a:lstStyle/>
          <a:p>
            <a:pPr algn="ctr">
              <a:defRPr/>
            </a:pPr>
            <a:r>
              <a:rPr lang="en-US" sz="4400" b="1" i="1" dirty="0" smtClean="0">
                <a:solidFill>
                  <a:srgbClr val="C00000"/>
                </a:solidFill>
              </a:rPr>
              <a:t>Total Cost </a:t>
            </a:r>
            <a:r>
              <a:rPr lang="en-US" sz="4400" b="1" dirty="0" err="1" smtClean="0"/>
              <a:t>vs</a:t>
            </a:r>
            <a:r>
              <a:rPr lang="en-US" sz="4400" b="1" dirty="0" smtClean="0"/>
              <a:t> </a:t>
            </a:r>
            <a:r>
              <a:rPr lang="en-US" sz="4400" b="1" i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Model</a:t>
            </a:r>
            <a:r>
              <a:rPr lang="en-US" sz="4400" b="1" dirty="0" smtClean="0"/>
              <a:t> (Log-Log)</a:t>
            </a:r>
            <a:endParaRPr lang="en-US" sz="4400" b="1" dirty="0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 rot="16200000">
            <a:off x="-925368" y="4648200"/>
            <a:ext cx="327660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b="1" kern="120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l-GR" sz="3200" i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αβγ</a:t>
            </a:r>
            <a:r>
              <a:rPr lang="en-US" sz="3200" i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b="0" i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endParaRPr lang="en-US" sz="3600" i="1" u="sng" dirty="0">
              <a:solidFill>
                <a:srgbClr val="00000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709557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V.Shiltsev | ICHEP 2016 - Post LHC Colliders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43FE0B4-9152-4ADD-B99D-44BE937B9B4D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955" y="0"/>
            <a:ext cx="4506819" cy="34497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369907"/>
            <a:ext cx="4579857" cy="34880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ounded Rectangle 5"/>
          <p:cNvSpPr/>
          <p:nvPr/>
        </p:nvSpPr>
        <p:spPr>
          <a:xfrm>
            <a:off x="40457" y="3407541"/>
            <a:ext cx="387626" cy="2957966"/>
          </a:xfrm>
          <a:prstGeom prst="roundRect">
            <a:avLst/>
          </a:prstGeom>
          <a:noFill/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ounded Rectangle 10"/>
          <p:cNvSpPr/>
          <p:nvPr/>
        </p:nvSpPr>
        <p:spPr>
          <a:xfrm>
            <a:off x="1576940" y="6468964"/>
            <a:ext cx="1870528" cy="313283"/>
          </a:xfrm>
          <a:prstGeom prst="roundRect">
            <a:avLst/>
          </a:prstGeom>
          <a:noFill/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ounded Rectangle 14"/>
          <p:cNvSpPr/>
          <p:nvPr/>
        </p:nvSpPr>
        <p:spPr>
          <a:xfrm>
            <a:off x="51955" y="20781"/>
            <a:ext cx="387626" cy="3231121"/>
          </a:xfrm>
          <a:prstGeom prst="roundRect">
            <a:avLst/>
          </a:prstGeom>
          <a:noFill/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ounded Rectangle 15"/>
          <p:cNvSpPr/>
          <p:nvPr/>
        </p:nvSpPr>
        <p:spPr>
          <a:xfrm>
            <a:off x="1512909" y="3042980"/>
            <a:ext cx="1986514" cy="313283"/>
          </a:xfrm>
          <a:prstGeom prst="roundRect">
            <a:avLst/>
          </a:prstGeom>
          <a:noFill/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itle 1"/>
          <p:cNvSpPr>
            <a:spLocks noGrp="1"/>
          </p:cNvSpPr>
          <p:nvPr>
            <p:ph type="title"/>
          </p:nvPr>
        </p:nvSpPr>
        <p:spPr>
          <a:xfrm>
            <a:off x="5137506" y="-53110"/>
            <a:ext cx="3705158" cy="749300"/>
          </a:xfrm>
        </p:spPr>
        <p:txBody>
          <a:bodyPr/>
          <a:lstStyle/>
          <a:p>
            <a:pPr>
              <a:defRPr/>
            </a:pPr>
            <a:r>
              <a:rPr lang="en-US" sz="4800" dirty="0" smtClean="0">
                <a:solidFill>
                  <a:srgbClr val="33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Illustrations</a:t>
            </a:r>
            <a:endParaRPr lang="en-US" sz="4800" b="1" dirty="0">
              <a:solidFill>
                <a:srgbClr val="3333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Right Arrow 6"/>
          <p:cNvSpPr/>
          <p:nvPr/>
        </p:nvSpPr>
        <p:spPr>
          <a:xfrm rot="9918164">
            <a:off x="4722770" y="180907"/>
            <a:ext cx="353291" cy="529936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Content Placeholder 2"/>
          <p:cNvSpPr>
            <a:spLocks noGrp="1"/>
          </p:cNvSpPr>
          <p:nvPr>
            <p:ph idx="1"/>
          </p:nvPr>
        </p:nvSpPr>
        <p:spPr>
          <a:xfrm>
            <a:off x="4570272" y="1235074"/>
            <a:ext cx="4482676" cy="2057400"/>
          </a:xfrm>
        </p:spPr>
        <p:txBody>
          <a:bodyPr/>
          <a:lstStyle/>
          <a:p>
            <a:pPr marL="0" indent="0">
              <a:buNone/>
            </a:pPr>
            <a:r>
              <a:rPr lang="en-US" sz="2400" i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Sqrt</a:t>
            </a:r>
            <a:r>
              <a:rPr lang="en-US" sz="24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</a:t>
            </a:r>
            <a:r>
              <a:rPr lang="en-US" sz="2400" dirty="0" smtClean="0">
                <a:solidFill>
                  <a:srgbClr val="C00000"/>
                </a:solidFill>
              </a:rPr>
              <a:t>functions </a:t>
            </a:r>
            <a:r>
              <a:rPr lang="en-US" sz="2400" dirty="0">
                <a:solidFill>
                  <a:srgbClr val="C00000"/>
                </a:solidFill>
              </a:rPr>
              <a:t>are </a:t>
            </a:r>
            <a:r>
              <a:rPr lang="en-US" sz="2400" dirty="0" smtClean="0">
                <a:solidFill>
                  <a:srgbClr val="C00000"/>
                </a:solidFill>
              </a:rPr>
              <a:t>quite </a:t>
            </a:r>
            <a:r>
              <a:rPr lang="en-US" sz="2400" dirty="0">
                <a:solidFill>
                  <a:srgbClr val="C00000"/>
                </a:solidFill>
              </a:rPr>
              <a:t>accurate </a:t>
            </a:r>
            <a:r>
              <a:rPr lang="en-US" sz="2400" dirty="0" smtClean="0">
                <a:solidFill>
                  <a:srgbClr val="C00000"/>
                </a:solidFill>
              </a:rPr>
              <a:t>over wide range because </a:t>
            </a:r>
            <a:r>
              <a:rPr lang="en-US" sz="2400" dirty="0">
                <a:solidFill>
                  <a:srgbClr val="C00000"/>
                </a:solidFill>
              </a:rPr>
              <a:t>such dependence </a:t>
            </a:r>
            <a:r>
              <a:rPr lang="en-US" sz="2400" dirty="0" smtClean="0">
                <a:solidFill>
                  <a:srgbClr val="C00000"/>
                </a:solidFill>
              </a:rPr>
              <a:t>well approximates </a:t>
            </a:r>
            <a:r>
              <a:rPr lang="en-US" sz="2400" dirty="0">
                <a:solidFill>
                  <a:srgbClr val="C00000"/>
                </a:solidFill>
              </a:rPr>
              <a:t>the </a:t>
            </a:r>
            <a:r>
              <a:rPr lang="en-US" sz="2400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“</a:t>
            </a:r>
            <a:r>
              <a:rPr lang="en-US" sz="2400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initial cost” – effect </a:t>
            </a:r>
            <a:r>
              <a:rPr lang="en-US" sz="2400" dirty="0" smtClean="0">
                <a:solidFill>
                  <a:srgbClr val="C00000"/>
                </a:solidFill>
              </a:rPr>
              <a:t>: </a:t>
            </a:r>
            <a:endParaRPr lang="en-US" sz="2400" dirty="0">
              <a:solidFill>
                <a:srgbClr val="C00000"/>
              </a:solidFill>
            </a:endParaRPr>
          </a:p>
        </p:txBody>
      </p:sp>
      <p:sp>
        <p:nvSpPr>
          <p:cNvPr id="21" name="Title 1"/>
          <p:cNvSpPr txBox="1">
            <a:spLocks/>
          </p:cNvSpPr>
          <p:nvPr/>
        </p:nvSpPr>
        <p:spPr>
          <a:xfrm>
            <a:off x="4558774" y="714661"/>
            <a:ext cx="3705158" cy="749300"/>
          </a:xfrm>
          <a:prstGeom prst="rect">
            <a:avLst/>
          </a:prstGeom>
        </p:spPr>
        <p:txBody>
          <a:bodyPr/>
          <a:lstStyle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1700" b="1" kern="1200">
                <a:solidFill>
                  <a:srgbClr val="2E5286"/>
                </a:solidFill>
                <a:latin typeface="Helvetica"/>
                <a:ea typeface="ＭＳ Ｐゴシック" charset="0"/>
                <a:cs typeface="ＭＳ Ｐゴシック" charset="0"/>
              </a:defRPr>
            </a:lvl1pPr>
            <a:lvl2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2pPr>
            <a:lvl3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3pPr>
            <a:lvl4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4pPr>
            <a:lvl5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5pPr>
            <a:lvl6pPr marL="457200" algn="l" defTabSz="457200" rtl="0" fontAlgn="base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6pPr>
            <a:lvl7pPr marL="914400" algn="l" defTabSz="457200" rtl="0" fontAlgn="base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7pPr>
            <a:lvl8pPr marL="1371600" algn="l" defTabSz="457200" rtl="0" fontAlgn="base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8pPr>
            <a:lvl9pPr marL="1828800" algn="l" defTabSz="457200" rtl="0" fontAlgn="base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defRPr/>
            </a:pPr>
            <a:r>
              <a:rPr lang="en-US" sz="3600" b="0" i="1" dirty="0" smtClean="0">
                <a:solidFill>
                  <a:srgbClr val="3333CC"/>
                </a:solidFill>
              </a:rPr>
              <a:t>Comment:</a:t>
            </a:r>
            <a:endParaRPr lang="en-US" sz="3600" b="0" i="1" dirty="0">
              <a:solidFill>
                <a:srgbClr val="3333CC"/>
              </a:solidFill>
            </a:endParaRPr>
          </a:p>
        </p:txBody>
      </p:sp>
      <p:pic>
        <p:nvPicPr>
          <p:cNvPr id="22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6974" y="3042979"/>
            <a:ext cx="4416944" cy="37908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" name="Freeform 22"/>
          <p:cNvSpPr/>
          <p:nvPr/>
        </p:nvSpPr>
        <p:spPr>
          <a:xfrm>
            <a:off x="5137506" y="3407540"/>
            <a:ext cx="3881968" cy="2328241"/>
          </a:xfrm>
          <a:custGeom>
            <a:avLst/>
            <a:gdLst>
              <a:gd name="connsiteX0" fmla="*/ 0 w 4331860"/>
              <a:gd name="connsiteY0" fmla="*/ 2522560 h 2522560"/>
              <a:gd name="connsiteX1" fmla="*/ 357352 w 4331860"/>
              <a:gd name="connsiteY1" fmla="*/ 2060105 h 2522560"/>
              <a:gd name="connsiteX2" fmla="*/ 819807 w 4331860"/>
              <a:gd name="connsiteY2" fmla="*/ 1576629 h 2522560"/>
              <a:gd name="connsiteX3" fmla="*/ 1439917 w 4331860"/>
              <a:gd name="connsiteY3" fmla="*/ 1009071 h 2522560"/>
              <a:gd name="connsiteX4" fmla="*/ 2112579 w 4331860"/>
              <a:gd name="connsiteY4" fmla="*/ 588657 h 2522560"/>
              <a:gd name="connsiteX5" fmla="*/ 2459420 w 4331860"/>
              <a:gd name="connsiteY5" fmla="*/ 409981 h 2522560"/>
              <a:gd name="connsiteX6" fmla="*/ 3163614 w 4331860"/>
              <a:gd name="connsiteY6" fmla="*/ 168243 h 2522560"/>
              <a:gd name="connsiteX7" fmla="*/ 3563007 w 4331860"/>
              <a:gd name="connsiteY7" fmla="*/ 84160 h 2522560"/>
              <a:gd name="connsiteX8" fmla="*/ 4056993 w 4331860"/>
              <a:gd name="connsiteY8" fmla="*/ 42119 h 2522560"/>
              <a:gd name="connsiteX9" fmla="*/ 4309241 w 4331860"/>
              <a:gd name="connsiteY9" fmla="*/ 78 h 2522560"/>
              <a:gd name="connsiteX10" fmla="*/ 4319752 w 4331860"/>
              <a:gd name="connsiteY10" fmla="*/ 31609 h 2522560"/>
              <a:gd name="connsiteX11" fmla="*/ 4309241 w 4331860"/>
              <a:gd name="connsiteY11" fmla="*/ 31609 h 2522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4331860" h="2522560">
                <a:moveTo>
                  <a:pt x="0" y="2522560"/>
                </a:moveTo>
                <a:cubicBezTo>
                  <a:pt x="110359" y="2370160"/>
                  <a:pt x="220718" y="2217760"/>
                  <a:pt x="357352" y="2060105"/>
                </a:cubicBezTo>
                <a:cubicBezTo>
                  <a:pt x="493987" y="1902450"/>
                  <a:pt x="639380" y="1751801"/>
                  <a:pt x="819807" y="1576629"/>
                </a:cubicBezTo>
                <a:cubicBezTo>
                  <a:pt x="1000235" y="1401457"/>
                  <a:pt x="1224455" y="1173733"/>
                  <a:pt x="1439917" y="1009071"/>
                </a:cubicBezTo>
                <a:cubicBezTo>
                  <a:pt x="1655379" y="844409"/>
                  <a:pt x="1942662" y="688505"/>
                  <a:pt x="2112579" y="588657"/>
                </a:cubicBezTo>
                <a:cubicBezTo>
                  <a:pt x="2282496" y="488809"/>
                  <a:pt x="2284248" y="480050"/>
                  <a:pt x="2459420" y="409981"/>
                </a:cubicBezTo>
                <a:cubicBezTo>
                  <a:pt x="2634592" y="339912"/>
                  <a:pt x="2979683" y="222547"/>
                  <a:pt x="3163614" y="168243"/>
                </a:cubicBezTo>
                <a:cubicBezTo>
                  <a:pt x="3347545" y="113939"/>
                  <a:pt x="3414111" y="105181"/>
                  <a:pt x="3563007" y="84160"/>
                </a:cubicBezTo>
                <a:cubicBezTo>
                  <a:pt x="3711903" y="63139"/>
                  <a:pt x="3932621" y="56133"/>
                  <a:pt x="4056993" y="42119"/>
                </a:cubicBezTo>
                <a:cubicBezTo>
                  <a:pt x="4181365" y="28105"/>
                  <a:pt x="4265448" y="1830"/>
                  <a:pt x="4309241" y="78"/>
                </a:cubicBezTo>
                <a:cubicBezTo>
                  <a:pt x="4353034" y="-1674"/>
                  <a:pt x="4319752" y="26354"/>
                  <a:pt x="4319752" y="31609"/>
                </a:cubicBezTo>
                <a:cubicBezTo>
                  <a:pt x="4319752" y="36864"/>
                  <a:pt x="4314496" y="34236"/>
                  <a:pt x="4309241" y="31609"/>
                </a:cubicBezTo>
              </a:path>
            </a:pathLst>
          </a:custGeom>
          <a:noFill/>
          <a:ln w="698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4" name="Picture 3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17834" y="3780557"/>
            <a:ext cx="1101640" cy="14339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136525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1" grpId="0" animBg="1"/>
      <p:bldP spid="15" grpId="0" animBg="1"/>
      <p:bldP spid="16" grpId="0" animBg="1"/>
      <p:bldP spid="20" grpId="0" build="p"/>
      <p:bldP spid="21" grpId="0"/>
      <p:bldP spid="2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9153" y="-23320"/>
            <a:ext cx="8339137" cy="714375"/>
          </a:xfrm>
        </p:spPr>
        <p:txBody>
          <a:bodyPr/>
          <a:lstStyle/>
          <a:p>
            <a:r>
              <a:rPr lang="en-US" sz="4000" dirty="0" smtClean="0"/>
              <a:t>Take LHC as an Example:</a:t>
            </a:r>
            <a:endParaRPr lang="en-US" sz="4000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154003" y="2636874"/>
            <a:ext cx="2892174" cy="4119525"/>
          </a:xfrm>
          <a:prstGeom prst="rect">
            <a:avLst/>
          </a:prstGeom>
          <a:effectLst>
            <a:glow rad="101600">
              <a:schemeClr val="accent6">
                <a:satMod val="175000"/>
                <a:alpha val="40000"/>
              </a:schemeClr>
            </a:glow>
          </a:effectLst>
        </p:spPr>
      </p:pic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V.Shiltsev | ICHEP 2016 - Post LHC Colliders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43FE0B4-9152-4ADD-B99D-44BE937B9B4D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228599" y="722234"/>
            <a:ext cx="5623484" cy="6135766"/>
          </a:xfrm>
          <a:prstGeom prst="rect">
            <a:avLst/>
          </a:prstGeom>
          <a:solidFill>
            <a:schemeClr val="bg1"/>
          </a:solidFill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l-GR" sz="28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αβγ</a:t>
            </a:r>
            <a:r>
              <a:rPr lang="en-US" sz="28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– Model: </a:t>
            </a:r>
            <a:endParaRPr lang="en-US" sz="2800" b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1">
              <a:defRPr/>
            </a:pPr>
            <a:r>
              <a:rPr lang="en-US" sz="2400" dirty="0" smtClean="0">
                <a:solidFill>
                  <a:srgbClr val="006600"/>
                </a:solidFill>
              </a:rPr>
              <a:t>40 km of tunnels</a:t>
            </a:r>
          </a:p>
          <a:p>
            <a:pPr lvl="1">
              <a:defRPr/>
            </a:pPr>
            <a:r>
              <a:rPr lang="en-US" sz="2400" dirty="0" smtClean="0">
                <a:solidFill>
                  <a:srgbClr val="006600"/>
                </a:solidFill>
              </a:rPr>
              <a:t>14 </a:t>
            </a:r>
            <a:r>
              <a:rPr lang="en-US" sz="2400" dirty="0" err="1" smtClean="0">
                <a:solidFill>
                  <a:srgbClr val="006600"/>
                </a:solidFill>
              </a:rPr>
              <a:t>TeV</a:t>
            </a:r>
            <a:r>
              <a:rPr lang="en-US" sz="2400" dirty="0" smtClean="0">
                <a:solidFill>
                  <a:srgbClr val="006600"/>
                </a:solidFill>
              </a:rPr>
              <a:t> </a:t>
            </a:r>
            <a:r>
              <a:rPr lang="en-US" sz="2400" dirty="0" err="1" smtClean="0">
                <a:solidFill>
                  <a:srgbClr val="006600"/>
                </a:solidFill>
              </a:rPr>
              <a:t>c.o.m</a:t>
            </a:r>
            <a:r>
              <a:rPr lang="en-US" sz="2400" dirty="0" smtClean="0">
                <a:solidFill>
                  <a:srgbClr val="006600"/>
                </a:solidFill>
              </a:rPr>
              <a:t> SC magnets</a:t>
            </a:r>
          </a:p>
          <a:p>
            <a:pPr lvl="1">
              <a:defRPr/>
            </a:pPr>
            <a:r>
              <a:rPr lang="en-US" sz="2400" dirty="0" smtClean="0">
                <a:solidFill>
                  <a:srgbClr val="006600"/>
                </a:solidFill>
              </a:rPr>
              <a:t>~150 MW of site power</a:t>
            </a:r>
            <a:endParaRPr lang="en-US" sz="2400" dirty="0" smtClean="0">
              <a:solidFill>
                <a:srgbClr val="006600"/>
              </a:solidFill>
            </a:endParaRPr>
          </a:p>
          <a:p>
            <a:pPr marL="0" indent="0">
              <a:buNone/>
              <a:defRPr/>
            </a:pPr>
            <a:endParaRPr lang="en-US" sz="1100" dirty="0" smtClean="0">
              <a:solidFill>
                <a:srgbClr val="000099"/>
              </a:solidFill>
            </a:endParaRPr>
          </a:p>
          <a:p>
            <a:pPr marL="0" indent="0">
              <a:buNone/>
              <a:defRPr/>
            </a:pPr>
            <a:r>
              <a:rPr lang="en-US" sz="2400" dirty="0" smtClean="0">
                <a:solidFill>
                  <a:srgbClr val="000099"/>
                </a:solidFill>
              </a:rPr>
              <a:t>TOTAL PROJECT COST : </a:t>
            </a:r>
            <a:r>
              <a:rPr lang="en-US" sz="24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14B$ ± 4.5B$</a:t>
            </a:r>
          </a:p>
          <a:p>
            <a:pPr marL="0" indent="0">
              <a:buNone/>
              <a:defRPr/>
            </a:pPr>
            <a:endParaRPr lang="en-US" sz="1050" dirty="0" smtClean="0">
              <a:solidFill>
                <a:srgbClr val="000099"/>
              </a:solidFill>
            </a:endParaRPr>
          </a:p>
          <a:p>
            <a:pPr>
              <a:defRPr/>
            </a:pPr>
            <a:r>
              <a:rPr lang="en-US" sz="2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CERN LHC </a:t>
            </a:r>
            <a:r>
              <a:rPr lang="en-US" sz="2800" b="1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Factbook</a:t>
            </a:r>
            <a:r>
              <a:rPr lang="en-US" sz="2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(2009)</a:t>
            </a:r>
            <a:r>
              <a:rPr lang="en-US" sz="2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  <a:endParaRPr lang="en-US" sz="2800" b="1" dirty="0" smtClean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1">
              <a:lnSpc>
                <a:spcPts val="2480"/>
              </a:lnSpc>
              <a:defRPr/>
            </a:pPr>
            <a:r>
              <a:rPr lang="en-US" sz="2400" dirty="0" smtClean="0">
                <a:solidFill>
                  <a:srgbClr val="006600"/>
                </a:solidFill>
              </a:rPr>
              <a:t>6.5 BCHF, incl. </a:t>
            </a:r>
            <a:r>
              <a:rPr lang="en-US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 BCHF</a:t>
            </a:r>
            <a:r>
              <a:rPr lang="en-US" sz="2400" dirty="0" smtClean="0">
                <a:solidFill>
                  <a:srgbClr val="006600"/>
                </a:solidFill>
              </a:rPr>
              <a:t> for accelerator</a:t>
            </a:r>
          </a:p>
          <a:p>
            <a:pPr marL="457200" lvl="1" indent="0">
              <a:lnSpc>
                <a:spcPts val="2480"/>
              </a:lnSpc>
              <a:buNone/>
              <a:defRPr/>
            </a:pPr>
            <a:r>
              <a:rPr lang="en-US" sz="2400" dirty="0">
                <a:solidFill>
                  <a:srgbClr val="006600"/>
                </a:solidFill>
              </a:rPr>
              <a:t> </a:t>
            </a:r>
            <a:r>
              <a:rPr lang="en-US" sz="2400" dirty="0" smtClean="0">
                <a:solidFill>
                  <a:srgbClr val="006600"/>
                </a:solidFill>
              </a:rPr>
              <a:t>    (European Accounting) </a:t>
            </a:r>
            <a:endParaRPr lang="en-US" sz="2400" dirty="0" smtClean="0">
              <a:solidFill>
                <a:srgbClr val="006600"/>
              </a:solidFill>
            </a:endParaRPr>
          </a:p>
          <a:p>
            <a:pPr lvl="1">
              <a:lnSpc>
                <a:spcPts val="2480"/>
              </a:lnSpc>
              <a:defRPr/>
            </a:pPr>
            <a:r>
              <a:rPr lang="en-US" sz="2400" dirty="0">
                <a:solidFill>
                  <a:schemeClr val="accent3">
                    <a:lumMod val="50000"/>
                  </a:schemeClr>
                </a:solidFill>
              </a:rPr>
              <a:t>x</a:t>
            </a:r>
            <a:r>
              <a:rPr lang="en-US" sz="2400" dirty="0" smtClean="0">
                <a:solidFill>
                  <a:schemeClr val="accent3">
                    <a:lumMod val="50000"/>
                  </a:schemeClr>
                </a:solidFill>
              </a:rPr>
              <a:t> 2 to US TPC </a:t>
            </a:r>
            <a:r>
              <a:rPr lang="en-US" sz="2400" dirty="0" smtClean="0">
                <a:solidFill>
                  <a:schemeClr val="accent3">
                    <a:lumMod val="50000"/>
                  </a:schemeClr>
                </a:solidFill>
                <a:sym typeface="Wingdings" panose="05000000000000000000" pitchFamily="2" charset="2"/>
              </a:rPr>
              <a:t> </a:t>
            </a:r>
            <a:r>
              <a:rPr lang="en-US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10 BCHF=10B$</a:t>
            </a:r>
          </a:p>
          <a:p>
            <a:pPr lvl="1">
              <a:lnSpc>
                <a:spcPts val="2480"/>
              </a:lnSpc>
              <a:defRPr/>
            </a:pPr>
            <a:r>
              <a:rPr lang="en-US" sz="2400" dirty="0" smtClean="0">
                <a:solidFill>
                  <a:schemeClr val="accent3">
                    <a:lumMod val="50000"/>
                  </a:schemeClr>
                </a:solidFill>
                <a:sym typeface="Wingdings" panose="05000000000000000000" pitchFamily="2" charset="2"/>
              </a:rPr>
              <a:t>Cost of existing injector complex    ~30-40%                    </a:t>
            </a:r>
            <a:r>
              <a:rPr lang="en-US" sz="2400" b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 </a:t>
            </a:r>
            <a:r>
              <a:rPr lang="en-US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3-4 B$</a:t>
            </a:r>
            <a:endParaRPr lang="en-US" sz="24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sym typeface="Wingdings" panose="05000000000000000000" pitchFamily="2" charset="2"/>
            </a:endParaRPr>
          </a:p>
          <a:p>
            <a:pPr marL="457200" lvl="1" indent="0">
              <a:buNone/>
              <a:defRPr/>
            </a:pPr>
            <a:r>
              <a:rPr lang="en-US" sz="28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TPC : ~</a:t>
            </a:r>
            <a:r>
              <a:rPr lang="en-US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13-14B$ </a:t>
            </a:r>
          </a:p>
          <a:p>
            <a:pPr marL="457200" lvl="1" indent="0">
              <a:buNone/>
              <a:defRPr/>
            </a:pPr>
            <a:r>
              <a:rPr lang="en-US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(of which CERN paid 10 over ~8 </a:t>
            </a:r>
            <a:r>
              <a:rPr lang="en-US" sz="2400" b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yrs</a:t>
            </a:r>
            <a:r>
              <a:rPr lang="en-US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)</a:t>
            </a:r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8016950" y="6385190"/>
            <a:ext cx="962681" cy="279947"/>
          </a:xfrm>
          <a:prstGeom prst="rect">
            <a:avLst/>
          </a:prstGeom>
          <a:solidFill>
            <a:schemeClr val="bg1"/>
          </a:solidFill>
          <a:effectLst>
            <a:glow rad="63500">
              <a:schemeClr val="accent6">
                <a:satMod val="175000"/>
                <a:alpha val="40000"/>
              </a:schemeClr>
            </a:glow>
          </a:effectLst>
        </p:spPr>
        <p:txBody>
          <a:bodyPr/>
          <a:lstStyle>
            <a:lvl1pPr marL="342900" indent="-3429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kern="1200">
                <a:solidFill>
                  <a:srgbClr val="7F7F7F"/>
                </a:solidFill>
                <a:latin typeface="Helvetica"/>
                <a:ea typeface="ＭＳ Ｐゴシック" charset="0"/>
                <a:cs typeface="ＭＳ Ｐゴシック" charset="0"/>
              </a:defRPr>
            </a:lvl1pPr>
            <a:lvl2pPr marL="742950" indent="-28575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600" kern="1200">
                <a:solidFill>
                  <a:srgbClr val="7F7F7F"/>
                </a:solidFill>
                <a:latin typeface="Helvetica"/>
                <a:ea typeface="ＭＳ Ｐゴシック" charset="0"/>
                <a:cs typeface="+mn-cs"/>
              </a:defRPr>
            </a:lvl2pPr>
            <a:lvl3pPr marL="11430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400" kern="1200">
                <a:solidFill>
                  <a:srgbClr val="7F7F7F"/>
                </a:solidFill>
                <a:latin typeface="Helvetica"/>
                <a:ea typeface="ＭＳ Ｐゴシック" charset="0"/>
                <a:cs typeface="+mn-cs"/>
              </a:defRPr>
            </a:lvl3pPr>
            <a:lvl4pPr marL="16002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200" kern="1200">
                <a:solidFill>
                  <a:srgbClr val="7F7F7F"/>
                </a:solidFill>
                <a:latin typeface="Helvetica"/>
                <a:ea typeface="ＭＳ Ｐゴシック" charset="0"/>
                <a:cs typeface="+mn-cs"/>
              </a:defRPr>
            </a:lvl4pPr>
            <a:lvl5pPr marL="20574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200" kern="1200">
                <a:solidFill>
                  <a:srgbClr val="7F7F7F"/>
                </a:solidFill>
                <a:latin typeface="Helvetica"/>
                <a:ea typeface="ＭＳ Ｐゴシック" charset="0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1400" b="1" dirty="0" smtClean="0">
                <a:solidFill>
                  <a:schemeClr val="accent6">
                    <a:lumMod val="75000"/>
                  </a:schemeClr>
                </a:solidFill>
              </a:rPr>
              <a:t>2009-003</a:t>
            </a:r>
            <a:endParaRPr lang="en-US" sz="1400" b="1" dirty="0">
              <a:solidFill>
                <a:schemeClr val="accent6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41849" y="882502"/>
            <a:ext cx="2656497" cy="82505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26548" y="1538065"/>
            <a:ext cx="2373718" cy="674352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144149" y="2066870"/>
            <a:ext cx="3224216" cy="6878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8268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ermilabTemplateCurrent">
  <a:themeElements>
    <a:clrScheme name="Custom 2">
      <a:dk1>
        <a:srgbClr val="404040"/>
      </a:dk1>
      <a:lt1>
        <a:srgbClr val="FFFFFF"/>
      </a:lt1>
      <a:dk2>
        <a:srgbClr val="154D81"/>
      </a:dk2>
      <a:lt2>
        <a:srgbClr val="FFFFFF"/>
      </a:lt2>
      <a:accent1>
        <a:srgbClr val="82D2E6"/>
      </a:accent1>
      <a:accent2>
        <a:srgbClr val="1997B7"/>
      </a:accent2>
      <a:accent3>
        <a:srgbClr val="DA592A"/>
      </a:accent3>
      <a:accent4>
        <a:srgbClr val="BD1F24"/>
      </a:accent4>
      <a:accent5>
        <a:srgbClr val="519A24"/>
      </a:accent5>
      <a:accent6>
        <a:srgbClr val="404040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Fermilab: Footer Only">
  <a:themeElements>
    <a:clrScheme name="Fermilab">
      <a:dk1>
        <a:srgbClr val="074184"/>
      </a:dk1>
      <a:lt1>
        <a:srgbClr val="FFFFFF"/>
      </a:lt1>
      <a:dk2>
        <a:srgbClr val="074184"/>
      </a:dk2>
      <a:lt2>
        <a:srgbClr val="FFFCF3"/>
      </a:lt2>
      <a:accent1>
        <a:srgbClr val="70C3DC"/>
      </a:accent1>
      <a:accent2>
        <a:srgbClr val="E14825"/>
      </a:accent2>
      <a:accent3>
        <a:srgbClr val="399F3C"/>
      </a:accent3>
      <a:accent4>
        <a:srgbClr val="800F1B"/>
      </a:accent4>
      <a:accent5>
        <a:srgbClr val="1997B7"/>
      </a:accent5>
      <a:accent6>
        <a:srgbClr val="404040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FermilabTemplateCurrent.potx</Template>
  <TotalTime>34187</TotalTime>
  <Words>1352</Words>
  <Application>Microsoft Office PowerPoint</Application>
  <PresentationFormat>On-screen Show (4:3)</PresentationFormat>
  <Paragraphs>235</Paragraphs>
  <Slides>24</Slides>
  <Notes>13</Notes>
  <HiddenSlides>0</HiddenSlides>
  <MMClips>0</MMClips>
  <ScaleCrop>false</ScaleCrop>
  <HeadingPairs>
    <vt:vector size="8" baseType="variant">
      <vt:variant>
        <vt:lpstr>Fonts Used</vt:lpstr>
      </vt:variant>
      <vt:variant>
        <vt:i4>12</vt:i4>
      </vt:variant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39" baseType="lpstr">
      <vt:lpstr>ＭＳ Ｐゴシック</vt:lpstr>
      <vt:lpstr>Arial</vt:lpstr>
      <vt:lpstr>Berlin Sans FB</vt:lpstr>
      <vt:lpstr>Calibri</vt:lpstr>
      <vt:lpstr>Comic Sans MS</vt:lpstr>
      <vt:lpstr>Goudy Old Style</vt:lpstr>
      <vt:lpstr>Helvetica</vt:lpstr>
      <vt:lpstr>Monotype Corsiva</vt:lpstr>
      <vt:lpstr>Symbol</vt:lpstr>
      <vt:lpstr>Times</vt:lpstr>
      <vt:lpstr>Times New Roman</vt:lpstr>
      <vt:lpstr>Wingdings</vt:lpstr>
      <vt:lpstr>FermilabTemplateCurrent</vt:lpstr>
      <vt:lpstr>Fermilab: Footer Only</vt:lpstr>
      <vt:lpstr>Equation</vt:lpstr>
      <vt:lpstr>Will There Be Energy Frontier Colliders   After the LHC?</vt:lpstr>
      <vt:lpstr>Will There Be Energy Frontier Colliders After LHC?</vt:lpstr>
      <vt:lpstr>( Yes or No ) = ( Physics × Feasibility )</vt:lpstr>
      <vt:lpstr>Four “Feasible” Technologies</vt:lpstr>
      <vt:lpstr>Analysis:  </vt:lpstr>
      <vt:lpstr>PowerPoint Presentation</vt:lpstr>
      <vt:lpstr>Total Cost vs Model (Log-Log)</vt:lpstr>
      <vt:lpstr>Illustrations</vt:lpstr>
      <vt:lpstr>Take LHC as an Example:</vt:lpstr>
      <vt:lpstr>PowerPoint Presentation</vt:lpstr>
      <vt:lpstr>PowerPoint Presentation</vt:lpstr>
      <vt:lpstr>100 TeV pp : Qualitative Cost Dependencies</vt:lpstr>
      <vt:lpstr>Option 3: “Move to China !”</vt:lpstr>
      <vt:lpstr>  SSRF    Spring-8    Diamond   NSLSII</vt:lpstr>
      <vt:lpstr>“Move to China !” - Caveats</vt:lpstr>
      <vt:lpstr>PowerPoint Presentation</vt:lpstr>
      <vt:lpstr>PowerPoint Presentation</vt:lpstr>
      <vt:lpstr>“Dream” Collider: Choices</vt:lpstr>
      <vt:lpstr>“Phase-Space” is Further Limited</vt:lpstr>
      <vt:lpstr>“Dream” Collider = Muons + Acceleration in Crystals + Continuous Focusing (Channeling)</vt:lpstr>
      <vt:lpstr>Paradigm Shift : Energy vs Luminosity</vt:lpstr>
      <vt:lpstr>HEP’s “Far” Future</vt:lpstr>
      <vt:lpstr>So - Will There Be Energy Frontier Colliders after LHC?</vt:lpstr>
      <vt:lpstr>Thank You for Your Attention!</vt:lpstr>
    </vt:vector>
  </TitlesOfParts>
  <Company>Sandbox Studio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Sandbox Studio</dc:creator>
  <cp:lastModifiedBy>Vladimir Shiltsev x5241 11340N</cp:lastModifiedBy>
  <cp:revision>456</cp:revision>
  <cp:lastPrinted>2014-01-20T19:40:21Z</cp:lastPrinted>
  <dcterms:created xsi:type="dcterms:W3CDTF">2014-01-03T20:18:13Z</dcterms:created>
  <dcterms:modified xsi:type="dcterms:W3CDTF">2016-08-01T23:18:12Z</dcterms:modified>
</cp:coreProperties>
</file>