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94" r:id="rId2"/>
    <p:sldId id="295" r:id="rId3"/>
    <p:sldId id="296" r:id="rId4"/>
    <p:sldId id="308" r:id="rId5"/>
    <p:sldId id="302" r:id="rId6"/>
    <p:sldId id="309" r:id="rId7"/>
    <p:sldId id="325" r:id="rId8"/>
    <p:sldId id="311" r:id="rId9"/>
    <p:sldId id="312" r:id="rId10"/>
    <p:sldId id="303" r:id="rId11"/>
    <p:sldId id="313" r:id="rId12"/>
    <p:sldId id="314" r:id="rId13"/>
    <p:sldId id="315" r:id="rId14"/>
    <p:sldId id="316" r:id="rId15"/>
    <p:sldId id="299" r:id="rId16"/>
    <p:sldId id="322" r:id="rId17"/>
    <p:sldId id="323" r:id="rId18"/>
    <p:sldId id="324" r:id="rId19"/>
    <p:sldId id="306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50"/>
    <a:srgbClr val="3EB050"/>
    <a:srgbClr val="052F87"/>
    <a:srgbClr val="000000"/>
    <a:srgbClr val="50504E"/>
    <a:srgbClr val="4E4E4E"/>
    <a:srgbClr val="404040"/>
    <a:srgbClr val="004C97"/>
    <a:srgbClr val="63666A"/>
    <a:srgbClr val="99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98" autoAdjust="0"/>
    <p:restoredTop sz="94622"/>
  </p:normalViewPr>
  <p:slideViewPr>
    <p:cSldViewPr snapToGrid="0" snapToObjects="1" showGuides="1">
      <p:cViewPr varScale="1">
        <p:scale>
          <a:sx n="131" d="100"/>
          <a:sy n="131" d="100"/>
        </p:scale>
        <p:origin x="176" y="48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8/3/16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8/3/16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76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84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25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5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8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61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70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16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4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Zyyy" smtClean="0"/>
              <a:t>8/04/16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5" Type="http://schemas.openxmlformats.org/officeDocument/2006/relationships/image" Target="../media/image5.tiff"/><Relationship Id="rId6" Type="http://schemas.openxmlformats.org/officeDocument/2006/relationships/image" Target="../media/image6.tif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3525626"/>
            <a:ext cx="8499231" cy="3157978"/>
          </a:xfrm>
        </p:spPr>
        <p:txBody>
          <a:bodyPr/>
          <a:lstStyle/>
          <a:p>
            <a:pPr algn="ctr"/>
            <a:r>
              <a:rPr lang="en-US" sz="2400" dirty="0" err="1" smtClean="0"/>
              <a:t>Artur</a:t>
            </a:r>
            <a:r>
              <a:rPr lang="en-US" sz="2400" dirty="0" smtClean="0"/>
              <a:t> </a:t>
            </a:r>
            <a:r>
              <a:rPr lang="en-US" sz="2400" dirty="0" err="1" smtClean="0"/>
              <a:t>Apresyan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1800" i="1" dirty="0" smtClean="0"/>
              <a:t>on behalf of CMS Collaboration</a:t>
            </a:r>
            <a:r>
              <a:rPr lang="en-US" sz="1800" i="1" dirty="0"/>
              <a:t>	</a:t>
            </a:r>
            <a:endParaRPr lang="en-US" sz="1800" i="1" dirty="0" smtClean="0"/>
          </a:p>
          <a:p>
            <a:pPr algn="ctr"/>
            <a:endParaRPr lang="en-US" sz="1800" i="1" dirty="0"/>
          </a:p>
          <a:p>
            <a:pPr algn="ctr"/>
            <a:endParaRPr lang="en-US" sz="1800" i="1" dirty="0" smtClean="0"/>
          </a:p>
          <a:p>
            <a:pPr algn="ctr"/>
            <a:endParaRPr lang="en-US" sz="1800" i="1" dirty="0"/>
          </a:p>
          <a:p>
            <a:pPr algn="ctr"/>
            <a:endParaRPr lang="en-US" sz="1800" i="1" dirty="0" smtClean="0"/>
          </a:p>
          <a:p>
            <a:pPr algn="ctr"/>
            <a:endParaRPr lang="en-US" sz="1800" i="1" dirty="0"/>
          </a:p>
          <a:p>
            <a:pPr algn="ctr"/>
            <a:r>
              <a:rPr lang="en-US" dirty="0" smtClean="0"/>
              <a:t>38</a:t>
            </a:r>
            <a:r>
              <a:rPr lang="en-US" baseline="30000" dirty="0" smtClean="0"/>
              <a:t>th</a:t>
            </a:r>
            <a:r>
              <a:rPr lang="en-US" dirty="0" smtClean="0"/>
              <a:t> International </a:t>
            </a:r>
            <a:r>
              <a:rPr lang="en-US" dirty="0"/>
              <a:t>Conference on High Energy Physics </a:t>
            </a:r>
          </a:p>
          <a:p>
            <a:pPr algn="ctr"/>
            <a:r>
              <a:rPr lang="en-US" dirty="0" smtClean="0"/>
              <a:t>04/09/2016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3" y="1741719"/>
            <a:ext cx="8499232" cy="1567089"/>
          </a:xfrm>
        </p:spPr>
        <p:txBody>
          <a:bodyPr>
            <a:noAutofit/>
          </a:bodyPr>
          <a:lstStyle/>
          <a:p>
            <a:r>
              <a:rPr lang="en-US" dirty="0"/>
              <a:t>Search for </a:t>
            </a:r>
            <a:r>
              <a:rPr lang="en-US" dirty="0" smtClean="0"/>
              <a:t>SUSY in </a:t>
            </a:r>
            <a:r>
              <a:rPr lang="en-US" dirty="0"/>
              <a:t>events with one lepton, jets and </a:t>
            </a:r>
            <a:r>
              <a:rPr lang="en-US" dirty="0" smtClean="0"/>
              <a:t>MET in CMS at √s=13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71550"/>
            <a:ext cx="5494354" cy="5329662"/>
          </a:xfrm>
        </p:spPr>
        <p:txBody>
          <a:bodyPr/>
          <a:lstStyle/>
          <a:p>
            <a:r>
              <a:rPr lang="en-US" dirty="0" smtClean="0"/>
              <a:t>Search </a:t>
            </a:r>
            <a:r>
              <a:rPr lang="en-US" dirty="0"/>
              <a:t>for new physics with a high </a:t>
            </a:r>
            <a:r>
              <a:rPr lang="en-US" dirty="0" err="1"/>
              <a:t>N</a:t>
            </a:r>
            <a:r>
              <a:rPr lang="en-US" baseline="-25000" dirty="0" err="1"/>
              <a:t>jets</a:t>
            </a:r>
            <a:r>
              <a:rPr lang="en-US" dirty="0"/>
              <a:t> and </a:t>
            </a:r>
            <a:r>
              <a:rPr lang="en-US" dirty="0" err="1"/>
              <a:t>N</a:t>
            </a:r>
            <a:r>
              <a:rPr lang="en-US" baseline="-25000" dirty="0" err="1"/>
              <a:t>b</a:t>
            </a:r>
            <a:r>
              <a:rPr lang="en-US" dirty="0"/>
              <a:t> signature </a:t>
            </a:r>
            <a:endParaRPr lang="en-US" dirty="0" smtClean="0"/>
          </a:p>
          <a:p>
            <a:pPr lvl="1"/>
            <a:r>
              <a:rPr lang="en-US" dirty="0" smtClean="0"/>
              <a:t>0 </a:t>
            </a:r>
            <a:r>
              <a:rPr lang="en-US" dirty="0"/>
              <a:t>and 1 lepton final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MET </a:t>
            </a:r>
            <a:r>
              <a:rPr lang="en-US" dirty="0" smtClean="0"/>
              <a:t>requirement</a:t>
            </a:r>
          </a:p>
          <a:p>
            <a:pPr lvl="1"/>
            <a:r>
              <a:rPr lang="en-US" dirty="0" smtClean="0"/>
              <a:t>Main backgrounds: QCD </a:t>
            </a:r>
            <a:r>
              <a:rPr lang="en-US" dirty="0"/>
              <a:t>and </a:t>
            </a:r>
            <a:r>
              <a:rPr lang="en-US" dirty="0" err="1" smtClean="0"/>
              <a:t>ttbar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Benchmark model is RPV SUSY with </a:t>
            </a:r>
            <a:r>
              <a:rPr lang="en-US" dirty="0" err="1" smtClean="0"/>
              <a:t>gluino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tbs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Using 2.7 fb-1 of 2015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Search for excess in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distribution</a:t>
            </a:r>
          </a:p>
          <a:p>
            <a:pPr lvl="1"/>
            <a:r>
              <a:rPr lang="en-US" dirty="0"/>
              <a:t>Fit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</a:t>
            </a:r>
            <a:r>
              <a:rPr lang="en-US" dirty="0"/>
              <a:t>distribution in bins of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</a:t>
            </a:r>
            <a:r>
              <a:rPr lang="en-US" dirty="0" smtClean="0"/>
              <a:t> </a:t>
            </a:r>
            <a:r>
              <a:rPr lang="en-US" dirty="0"/>
              <a:t>and M</a:t>
            </a:r>
            <a:r>
              <a:rPr lang="en-US" baseline="-25000" dirty="0"/>
              <a:t>J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RPV </a:t>
            </a:r>
            <a:r>
              <a:rPr lang="en-US" dirty="0" err="1" smtClean="0"/>
              <a:t>gluino</a:t>
            </a:r>
            <a:r>
              <a:rPr lang="en-US" dirty="0" smtClean="0"/>
              <a:t> search in 0- and 1-leptons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954" y="1103395"/>
            <a:ext cx="3011378" cy="187519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717" y="3044510"/>
            <a:ext cx="3325683" cy="319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71550"/>
            <a:ext cx="8815812" cy="5329662"/>
          </a:xfrm>
        </p:spPr>
        <p:txBody>
          <a:bodyPr/>
          <a:lstStyle/>
          <a:p>
            <a:r>
              <a:rPr lang="en-US" dirty="0" smtClean="0"/>
              <a:t>0 or 1 lepton with 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&gt; 20 </a:t>
            </a:r>
            <a:r>
              <a:rPr lang="en-US" dirty="0" smtClean="0"/>
              <a:t>GeV</a:t>
            </a:r>
          </a:p>
          <a:p>
            <a:r>
              <a:rPr lang="en-US" dirty="0" smtClean="0"/>
              <a:t>≥ 4 </a:t>
            </a:r>
            <a:r>
              <a:rPr lang="en-US" dirty="0" smtClean="0"/>
              <a:t>Jets with 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&gt; 30 </a:t>
            </a:r>
            <a:r>
              <a:rPr lang="en-US" dirty="0" smtClean="0"/>
              <a:t>GeV;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≥ 1</a:t>
            </a:r>
          </a:p>
          <a:p>
            <a:r>
              <a:rPr lang="en-US" dirty="0"/>
              <a:t>H</a:t>
            </a:r>
            <a:r>
              <a:rPr lang="en-US" baseline="-25000" dirty="0"/>
              <a:t>T</a:t>
            </a:r>
            <a:r>
              <a:rPr lang="en-US" dirty="0"/>
              <a:t> &gt; 1500 GeV (1200 GeV) for 0-lepton (1-lepton) </a:t>
            </a:r>
            <a:r>
              <a:rPr lang="en-US" dirty="0" smtClean="0"/>
              <a:t>selection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J</a:t>
            </a:r>
            <a:r>
              <a:rPr lang="en-US" dirty="0" smtClean="0"/>
              <a:t> &gt; 500 GeV; M</a:t>
            </a:r>
            <a:r>
              <a:rPr lang="en-US" baseline="-25000" dirty="0" smtClean="0"/>
              <a:t>J</a:t>
            </a:r>
            <a:r>
              <a:rPr lang="en-US" dirty="0" smtClean="0"/>
              <a:t> is re-clustered from R=0.4 anti-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jets</a:t>
            </a:r>
          </a:p>
          <a:p>
            <a:endParaRPr lang="en-US" dirty="0"/>
          </a:p>
          <a:p>
            <a:r>
              <a:rPr lang="en-US" dirty="0" smtClean="0"/>
              <a:t>Data sample split into control and signal regions based on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, and M</a:t>
            </a:r>
            <a:r>
              <a:rPr lang="en-US" baseline="-25000" dirty="0" smtClean="0"/>
              <a:t>J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603" y="4086503"/>
            <a:ext cx="5660056" cy="201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863915"/>
            <a:ext cx="5780198" cy="2481558"/>
          </a:xfrm>
        </p:spPr>
        <p:txBody>
          <a:bodyPr/>
          <a:lstStyle/>
          <a:p>
            <a:r>
              <a:rPr lang="en-US" dirty="0" smtClean="0"/>
              <a:t>Flavor </a:t>
            </a:r>
            <a:r>
              <a:rPr lang="en-US" dirty="0"/>
              <a:t>composition of QCD events may not be </a:t>
            </a:r>
            <a:r>
              <a:rPr lang="en-US" dirty="0" smtClean="0"/>
              <a:t>well-modeled</a:t>
            </a:r>
          </a:p>
          <a:p>
            <a:pPr lvl="1"/>
            <a:r>
              <a:rPr lang="en-US" dirty="0" smtClean="0"/>
              <a:t>Template fit to b-tag discriminant shape </a:t>
            </a:r>
          </a:p>
          <a:p>
            <a:pPr lvl="1"/>
            <a:r>
              <a:rPr lang="en-US" dirty="0" smtClean="0"/>
              <a:t>Reweight MC with fractions obtained from the fit</a:t>
            </a:r>
          </a:p>
          <a:p>
            <a:r>
              <a:rPr lang="en-US" dirty="0" smtClean="0"/>
              <a:t>Vary the fit range; and fit in sideband to assess systematic uncertainty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</a:t>
            </a:r>
            <a:r>
              <a:rPr lang="en-US" dirty="0"/>
              <a:t>b</a:t>
            </a:r>
            <a:r>
              <a:rPr lang="en-US" dirty="0" smtClean="0"/>
              <a:t>ackground estimation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448" y="701952"/>
            <a:ext cx="2982678" cy="2941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6" y="3643618"/>
            <a:ext cx="4964694" cy="2688347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4988460" y="3737881"/>
            <a:ext cx="4155540" cy="248155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Measure </a:t>
            </a:r>
            <a:r>
              <a:rPr lang="en-US" dirty="0" smtClean="0"/>
              <a:t>the uncertainty from gluon splitting </a:t>
            </a:r>
            <a:r>
              <a:rPr lang="en-US" dirty="0" err="1" smtClean="0"/>
              <a:t>mis</a:t>
            </a:r>
            <a:r>
              <a:rPr lang="en-US" dirty="0" smtClean="0"/>
              <a:t>-modeling</a:t>
            </a:r>
          </a:p>
          <a:p>
            <a:pPr lvl="1"/>
            <a:r>
              <a:rPr lang="en-US" dirty="0" smtClean="0"/>
              <a:t>Normalize </a:t>
            </a:r>
            <a:r>
              <a:rPr lang="en-US" dirty="0"/>
              <a:t>in </a:t>
            </a:r>
            <a:r>
              <a:rPr lang="en-US" dirty="0" smtClean="0"/>
              <a:t>high </a:t>
            </a:r>
            <a:r>
              <a:rPr lang="en-US" dirty="0" err="1"/>
              <a:t>ΔR</a:t>
            </a:r>
            <a:r>
              <a:rPr lang="en-US" baseline="-25000" dirty="0" err="1"/>
              <a:t>bb</a:t>
            </a:r>
            <a:r>
              <a:rPr lang="en-US" dirty="0"/>
              <a:t> </a:t>
            </a:r>
            <a:r>
              <a:rPr lang="en-US" dirty="0" smtClean="0"/>
              <a:t>region; </a:t>
            </a:r>
            <a:r>
              <a:rPr lang="en-US" dirty="0"/>
              <a:t>and measure </a:t>
            </a:r>
            <a:r>
              <a:rPr lang="en-US" dirty="0" err="1"/>
              <a:t>mis</a:t>
            </a:r>
            <a:r>
              <a:rPr lang="en-US" dirty="0"/>
              <a:t>-modeling in </a:t>
            </a:r>
            <a:r>
              <a:rPr lang="en-US" dirty="0" smtClean="0"/>
              <a:t>low </a:t>
            </a:r>
            <a:r>
              <a:rPr lang="en-US" dirty="0" err="1" smtClean="0"/>
              <a:t>ΔR</a:t>
            </a:r>
            <a:r>
              <a:rPr lang="en-US" baseline="-25000" dirty="0" err="1" smtClean="0"/>
              <a:t>bb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1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71550"/>
            <a:ext cx="8752438" cy="5059363"/>
          </a:xfrm>
        </p:spPr>
        <p:txBody>
          <a:bodyPr/>
          <a:lstStyle/>
          <a:p>
            <a:r>
              <a:rPr lang="en-US" dirty="0" smtClean="0"/>
              <a:t>Likelihood </a:t>
            </a:r>
            <a:r>
              <a:rPr lang="en-US" dirty="0"/>
              <a:t>template fit of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</a:t>
            </a:r>
            <a:r>
              <a:rPr lang="en-US" dirty="0"/>
              <a:t>distribution in bins of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</a:t>
            </a:r>
            <a:r>
              <a:rPr lang="en-US" dirty="0" smtClean="0"/>
              <a:t> </a:t>
            </a:r>
            <a:r>
              <a:rPr lang="en-US" dirty="0"/>
              <a:t>and M</a:t>
            </a:r>
            <a:r>
              <a:rPr lang="en-US" baseline="-25000" dirty="0"/>
              <a:t>J</a:t>
            </a: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6" t="1742" r="7609" b="934"/>
          <a:stretch/>
        </p:blipFill>
        <p:spPr>
          <a:xfrm>
            <a:off x="4688320" y="1731523"/>
            <a:ext cx="4026314" cy="4168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4" y="1731523"/>
            <a:ext cx="4536218" cy="416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9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5326421"/>
            <a:ext cx="8672513" cy="878186"/>
          </a:xfrm>
        </p:spPr>
        <p:txBody>
          <a:bodyPr/>
          <a:lstStyle/>
          <a:p>
            <a:r>
              <a:rPr lang="en-US" dirty="0" smtClean="0"/>
              <a:t>Data is found to be consistent with background expectation</a:t>
            </a:r>
          </a:p>
          <a:p>
            <a:r>
              <a:rPr lang="en-US" dirty="0" smtClean="0"/>
              <a:t>Exclude RPV </a:t>
            </a:r>
            <a:r>
              <a:rPr lang="en-US" dirty="0" err="1" smtClean="0"/>
              <a:t>gluino</a:t>
            </a:r>
            <a:r>
              <a:rPr lang="en-US" dirty="0" smtClean="0"/>
              <a:t> production with masses below 1360 GeV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SUS-16-013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415" y="461666"/>
            <a:ext cx="5074472" cy="486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6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Chargino-netralino</a:t>
            </a:r>
            <a:r>
              <a:rPr lang="en-US" dirty="0" smtClean="0"/>
              <a:t> production</a:t>
            </a:r>
          </a:p>
          <a:p>
            <a:pPr lvl="1"/>
            <a:r>
              <a:rPr lang="is-IS" i="1" dirty="0"/>
              <a:t>χ</a:t>
            </a:r>
            <a:r>
              <a:rPr lang="is-IS" dirty="0"/>
              <a:t> </a:t>
            </a:r>
            <a:r>
              <a:rPr lang="is-IS" dirty="0" smtClean="0"/>
              <a:t>̃</a:t>
            </a:r>
            <a:r>
              <a:rPr lang="is-IS" baseline="-25000" dirty="0" smtClean="0"/>
              <a:t>2</a:t>
            </a:r>
            <a:r>
              <a:rPr lang="is-IS" baseline="30000" dirty="0" smtClean="0"/>
              <a:t>0</a:t>
            </a:r>
            <a:r>
              <a:rPr lang="is-IS" dirty="0" smtClean="0"/>
              <a:t> </a:t>
            </a:r>
            <a:r>
              <a:rPr lang="is-IS" dirty="0"/>
              <a:t>→ H</a:t>
            </a:r>
            <a:r>
              <a:rPr lang="is-IS" i="1" dirty="0"/>
              <a:t>χ</a:t>
            </a:r>
            <a:r>
              <a:rPr lang="is-IS" dirty="0"/>
              <a:t> </a:t>
            </a:r>
            <a:r>
              <a:rPr lang="is-IS" dirty="0" smtClean="0"/>
              <a:t>̃</a:t>
            </a:r>
            <a:r>
              <a:rPr lang="is-IS" baseline="-25000" dirty="0" smtClean="0"/>
              <a:t>1</a:t>
            </a:r>
            <a:r>
              <a:rPr lang="is-IS" baseline="30000" dirty="0" smtClean="0"/>
              <a:t>0</a:t>
            </a:r>
            <a:r>
              <a:rPr lang="is-IS" dirty="0" smtClean="0"/>
              <a:t>: </a:t>
            </a:r>
            <a:r>
              <a:rPr lang="en-US" dirty="0" smtClean="0"/>
              <a:t>Higgs boson in the </a:t>
            </a:r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bb</a:t>
            </a:r>
            <a:r>
              <a:rPr lang="en-US" dirty="0" smtClean="0">
                <a:sym typeface="Wingdings"/>
              </a:rPr>
              <a:t> channel</a:t>
            </a:r>
          </a:p>
          <a:p>
            <a:pPr lvl="1"/>
            <a:r>
              <a:rPr lang="is-IS" i="1" dirty="0" smtClean="0"/>
              <a:t>χ</a:t>
            </a:r>
            <a:r>
              <a:rPr lang="is-IS" dirty="0" smtClean="0"/>
              <a:t> ̃</a:t>
            </a:r>
            <a:r>
              <a:rPr lang="is-IS" baseline="-25000" dirty="0" smtClean="0"/>
              <a:t>1</a:t>
            </a:r>
            <a:r>
              <a:rPr lang="is-IS" baseline="30000" dirty="0" smtClean="0"/>
              <a:t>±</a:t>
            </a:r>
            <a:r>
              <a:rPr lang="is-IS" dirty="0" smtClean="0"/>
              <a:t> </a:t>
            </a:r>
            <a:r>
              <a:rPr lang="is-IS" dirty="0"/>
              <a:t>→ W</a:t>
            </a:r>
            <a:r>
              <a:rPr lang="is-IS" i="1" dirty="0"/>
              <a:t>χ</a:t>
            </a:r>
            <a:r>
              <a:rPr lang="is-IS" dirty="0"/>
              <a:t> </a:t>
            </a:r>
            <a:r>
              <a:rPr lang="is-IS" dirty="0" smtClean="0"/>
              <a:t>̃</a:t>
            </a:r>
            <a:r>
              <a:rPr lang="is-IS" baseline="-25000" dirty="0" smtClean="0"/>
              <a:t>1</a:t>
            </a:r>
            <a:r>
              <a:rPr lang="is-IS" baseline="30000" dirty="0" smtClean="0"/>
              <a:t>0</a:t>
            </a:r>
            <a:r>
              <a:rPr lang="is-IS" dirty="0"/>
              <a:t>:</a:t>
            </a:r>
            <a:r>
              <a:rPr lang="is-IS" dirty="0" smtClean="0"/>
              <a:t> </a:t>
            </a:r>
            <a:r>
              <a:rPr lang="en-US" dirty="0" smtClean="0">
                <a:sym typeface="Wingdings"/>
              </a:rPr>
              <a:t>W boson </a:t>
            </a:r>
            <a:r>
              <a:rPr lang="en-US" dirty="0" err="1" smtClean="0">
                <a:sym typeface="Wingdings"/>
              </a:rPr>
              <a:t>leptonic</a:t>
            </a:r>
            <a:r>
              <a:rPr lang="en-US" dirty="0" smtClean="0">
                <a:sym typeface="Wingdings"/>
              </a:rPr>
              <a:t> decay</a:t>
            </a:r>
          </a:p>
          <a:p>
            <a:r>
              <a:rPr lang="en-US" dirty="0" smtClean="0">
                <a:sym typeface="Wingdings"/>
              </a:rPr>
              <a:t>Search performed in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bb</a:t>
            </a:r>
            <a:r>
              <a:rPr lang="en-US" baseline="-25000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distribution</a:t>
            </a:r>
          </a:p>
          <a:p>
            <a:pPr lvl="1"/>
            <a:r>
              <a:rPr lang="en-US" dirty="0" smtClean="0">
                <a:sym typeface="Wingdings"/>
              </a:rPr>
              <a:t>Extra MET from signal helps to separate backgrounds</a:t>
            </a:r>
          </a:p>
          <a:p>
            <a:r>
              <a:rPr lang="en-US" dirty="0" smtClean="0">
                <a:sym typeface="Wingdings"/>
              </a:rPr>
              <a:t>Main backgrounds: </a:t>
            </a:r>
            <a:r>
              <a:rPr lang="en-US" dirty="0" err="1">
                <a:sym typeface="Wingdings"/>
              </a:rPr>
              <a:t>t</a:t>
            </a:r>
            <a:r>
              <a:rPr lang="en-US" dirty="0" err="1" smtClean="0">
                <a:sym typeface="Wingdings"/>
              </a:rPr>
              <a:t>tbar</a:t>
            </a:r>
            <a:r>
              <a:rPr lang="en-US" dirty="0" smtClean="0">
                <a:sym typeface="Wingdings"/>
              </a:rPr>
              <a:t> and </a:t>
            </a:r>
            <a:r>
              <a:rPr lang="en-US" dirty="0" err="1" smtClean="0">
                <a:sym typeface="Wingdings"/>
              </a:rPr>
              <a:t>W+jets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EWK SUSY searches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SUS-16-026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754" y="3545350"/>
            <a:ext cx="3829566" cy="24855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598" y="2985246"/>
            <a:ext cx="3182697" cy="322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region 90 </a:t>
            </a:r>
            <a:r>
              <a:rPr lang="en-US" dirty="0" smtClean="0"/>
              <a:t>GeV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bb</a:t>
            </a:r>
            <a:r>
              <a:rPr lang="en-US" dirty="0" smtClean="0"/>
              <a:t> &lt; 150 </a:t>
            </a:r>
            <a:r>
              <a:rPr lang="en-US" dirty="0" smtClean="0"/>
              <a:t>GeV</a:t>
            </a:r>
          </a:p>
          <a:p>
            <a:r>
              <a:rPr lang="en-US" dirty="0" smtClean="0"/>
              <a:t>Suppress backgrounds</a:t>
            </a:r>
          </a:p>
          <a:p>
            <a:pPr lvl="1"/>
            <a:r>
              <a:rPr lang="en-US" dirty="0" smtClean="0"/>
              <a:t>Exactly two b-jets, </a:t>
            </a:r>
          </a:p>
          <a:p>
            <a:pPr lvl="1"/>
            <a:r>
              <a:rPr lang="en-US" dirty="0" smtClean="0"/>
              <a:t>1-lepton, veto additional leptons</a:t>
            </a:r>
          </a:p>
          <a:p>
            <a:pPr lvl="1"/>
            <a:r>
              <a:rPr lang="en-US" dirty="0" smtClean="0"/>
              <a:t>MET &gt; 100 </a:t>
            </a:r>
            <a:r>
              <a:rPr lang="en-US" dirty="0" smtClean="0"/>
              <a:t>GeV, </a:t>
            </a:r>
            <a:r>
              <a:rPr lang="en-US" dirty="0" smtClean="0"/>
              <a:t>M</a:t>
            </a:r>
            <a:r>
              <a:rPr lang="en-US" baseline="-25000" dirty="0" smtClean="0"/>
              <a:t>T</a:t>
            </a:r>
            <a:r>
              <a:rPr lang="en-US" dirty="0" smtClean="0"/>
              <a:t> &gt; 150 </a:t>
            </a:r>
            <a:r>
              <a:rPr lang="en-US" dirty="0" smtClean="0"/>
              <a:t>GeV, </a:t>
            </a:r>
            <a:r>
              <a:rPr lang="en-US" dirty="0" smtClean="0"/>
              <a:t>M</a:t>
            </a:r>
            <a:r>
              <a:rPr lang="en-US" baseline="-25000" dirty="0" smtClean="0"/>
              <a:t>CT</a:t>
            </a:r>
            <a:r>
              <a:rPr lang="en-US" dirty="0" smtClean="0"/>
              <a:t> &gt; 150 </a:t>
            </a:r>
            <a:r>
              <a:rPr lang="en-US" dirty="0" smtClean="0"/>
              <a:t>GeV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SUS-16-026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3537" b="5525"/>
          <a:stretch/>
        </p:blipFill>
        <p:spPr>
          <a:xfrm>
            <a:off x="745266" y="4385251"/>
            <a:ext cx="7031297" cy="19504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9365" y="3226094"/>
            <a:ext cx="2456901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Validate </a:t>
            </a:r>
            <a:r>
              <a:rPr lang="en-US" sz="1800" dirty="0" err="1"/>
              <a:t>M</a:t>
            </a:r>
            <a:r>
              <a:rPr lang="en-US" sz="1800" baseline="-25000" dirty="0" err="1"/>
              <a:t>bb</a:t>
            </a:r>
            <a:r>
              <a:rPr lang="en-US" sz="1800" dirty="0"/>
              <a:t> </a:t>
            </a:r>
            <a:r>
              <a:rPr lang="en-US" sz="1800" dirty="0" smtClean="0"/>
              <a:t>shape modeling </a:t>
            </a:r>
            <a:r>
              <a:rPr lang="en-US" sz="1800" dirty="0"/>
              <a:t>of </a:t>
            </a:r>
            <a:r>
              <a:rPr lang="en-US" sz="1800" dirty="0" smtClean="0"/>
              <a:t>for 2l top</a:t>
            </a:r>
            <a:endParaRPr lang="en-US" sz="1800" dirty="0"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6999" y="4385251"/>
            <a:ext cx="1252329" cy="19157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6" idx="2"/>
          </p:cNvCxnSpPr>
          <p:nvPr/>
        </p:nvCxnSpPr>
        <p:spPr>
          <a:xfrm>
            <a:off x="1567816" y="3872425"/>
            <a:ext cx="2750121" cy="5128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18313" y="3226094"/>
            <a:ext cx="3129700" cy="646331"/>
          </a:xfrm>
          <a:prstGeom prst="rect">
            <a:avLst/>
          </a:prstGeom>
          <a:ln>
            <a:solidFill>
              <a:srgbClr val="3E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/>
              <a:t>Validate tail </a:t>
            </a:r>
            <a:r>
              <a:rPr lang="en-US" sz="1800" dirty="0"/>
              <a:t>modeling </a:t>
            </a:r>
            <a:r>
              <a:rPr lang="en-US" sz="1800" dirty="0" smtClean="0"/>
              <a:t>in </a:t>
            </a:r>
            <a:r>
              <a:rPr lang="en-US" sz="1800" dirty="0" err="1" smtClean="0"/>
              <a:t>W+jets</a:t>
            </a:r>
            <a:endParaRPr lang="en-US" sz="1800" dirty="0" smtClean="0"/>
          </a:p>
          <a:p>
            <a:r>
              <a:rPr lang="en-US" sz="1800" dirty="0" smtClean="0">
                <a:effectLst/>
              </a:rPr>
              <a:t>Derive corrections/systematics</a:t>
            </a:r>
            <a:endParaRPr lang="en-US" sz="1800" dirty="0"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18755" y="4385251"/>
            <a:ext cx="1272618" cy="191575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4" idx="2"/>
            <a:endCxn id="15" idx="0"/>
          </p:cNvCxnSpPr>
          <p:nvPr/>
        </p:nvCxnSpPr>
        <p:spPr>
          <a:xfrm>
            <a:off x="4483163" y="3872425"/>
            <a:ext cx="1271901" cy="512826"/>
          </a:xfrm>
          <a:prstGeom prst="straightConnector1">
            <a:avLst/>
          </a:prstGeom>
          <a:ln>
            <a:solidFill>
              <a:srgbClr val="3E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33774" y="3226093"/>
            <a:ext cx="2974526" cy="646331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/>
              <a:t>Validate tail </a:t>
            </a:r>
            <a:r>
              <a:rPr lang="en-US" sz="1800" dirty="0"/>
              <a:t>modeling </a:t>
            </a:r>
            <a:r>
              <a:rPr lang="en-US" sz="1800" dirty="0" smtClean="0"/>
              <a:t>2l top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smtClean="0"/>
              <a:t>Derive correction/systematics</a:t>
            </a:r>
            <a:endParaRPr lang="en-US" sz="1800" dirty="0">
              <a:effectLst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00800" y="4385251"/>
            <a:ext cx="1272618" cy="191575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19" idx="2"/>
            <a:endCxn id="24" idx="0"/>
          </p:cNvCxnSpPr>
          <p:nvPr/>
        </p:nvCxnSpPr>
        <p:spPr>
          <a:xfrm flipH="1">
            <a:off x="7037109" y="3872424"/>
            <a:ext cx="583928" cy="51282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3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783014"/>
            <a:ext cx="8672513" cy="1809357"/>
          </a:xfrm>
        </p:spPr>
        <p:txBody>
          <a:bodyPr/>
          <a:lstStyle/>
          <a:p>
            <a:r>
              <a:rPr lang="en-US" dirty="0" smtClean="0"/>
              <a:t>Backgrounds estimated with MC simulation,</a:t>
            </a:r>
          </a:p>
          <a:p>
            <a:pPr lvl="1"/>
            <a:r>
              <a:rPr lang="en-US" sz="2000" dirty="0" err="1" smtClean="0"/>
              <a:t>Dilepton</a:t>
            </a:r>
            <a:r>
              <a:rPr lang="en-US" sz="2000" dirty="0" smtClean="0"/>
              <a:t> </a:t>
            </a:r>
            <a:r>
              <a:rPr lang="en-US" sz="2000" dirty="0"/>
              <a:t>top quark</a:t>
            </a:r>
            <a:r>
              <a:rPr lang="en-US" sz="2000" dirty="0" smtClean="0"/>
              <a:t>: ~</a:t>
            </a:r>
            <a:r>
              <a:rPr lang="en-US" sz="2000" dirty="0"/>
              <a:t>90% of total </a:t>
            </a:r>
            <a:r>
              <a:rPr lang="en-US" sz="2000" dirty="0" smtClean="0"/>
              <a:t>background in SR</a:t>
            </a:r>
          </a:p>
          <a:p>
            <a:pPr lvl="1"/>
            <a:r>
              <a:rPr lang="en-US" sz="2000" dirty="0" smtClean="0"/>
              <a:t>Subdominant backgrounds: </a:t>
            </a:r>
            <a:r>
              <a:rPr lang="en-US" sz="2000" dirty="0" err="1" smtClean="0"/>
              <a:t>W+light</a:t>
            </a:r>
            <a:r>
              <a:rPr lang="en-US" sz="2000" dirty="0" smtClean="0"/>
              <a:t> </a:t>
            </a:r>
            <a:r>
              <a:rPr lang="en-US" sz="2000" dirty="0"/>
              <a:t>jets, W+HF, W+Z(bb</a:t>
            </a:r>
            <a:r>
              <a:rPr lang="en-US" sz="2000" dirty="0" smtClean="0"/>
              <a:t>)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prediction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SUS-16-026</a:t>
            </a:r>
            <a:endParaRPr lang="en-US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65989" y="5442407"/>
            <a:ext cx="8849412" cy="8641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13" indent="-307975"/>
            <a:r>
              <a:rPr lang="en-US" dirty="0" smtClean="0"/>
              <a:t>Good modeling of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bb</a:t>
            </a:r>
            <a:r>
              <a:rPr lang="en-US" baseline="-25000" dirty="0" smtClean="0"/>
              <a:t> </a:t>
            </a:r>
            <a:r>
              <a:rPr lang="en-US" dirty="0" smtClean="0"/>
              <a:t>shape near signal region</a:t>
            </a:r>
          </a:p>
          <a:p>
            <a:pPr marL="893763" lvl="1" indent="-307975"/>
            <a:r>
              <a:rPr lang="en-US" dirty="0"/>
              <a:t>Assign stat error (20%) as </a:t>
            </a:r>
            <a:r>
              <a:rPr lang="en-US" dirty="0" smtClean="0"/>
              <a:t>systematic </a:t>
            </a:r>
            <a:r>
              <a:rPr lang="en-US" dirty="0"/>
              <a:t>on modeling of </a:t>
            </a:r>
            <a:r>
              <a:rPr lang="en-US" dirty="0" smtClean="0"/>
              <a:t>2l top</a:t>
            </a:r>
            <a:endParaRPr lang="en-US" dirty="0"/>
          </a:p>
          <a:p>
            <a:pPr marL="493713" indent="-307975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411" b="1395"/>
          <a:stretch/>
        </p:blipFill>
        <p:spPr>
          <a:xfrm>
            <a:off x="810242" y="1885448"/>
            <a:ext cx="7487260" cy="357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5405" y="5476973"/>
            <a:ext cx="8672513" cy="813302"/>
          </a:xfrm>
        </p:spPr>
        <p:txBody>
          <a:bodyPr/>
          <a:lstStyle/>
          <a:p>
            <a:r>
              <a:rPr lang="en-US" dirty="0" smtClean="0"/>
              <a:t>Data agrees with the prediction in the signal region</a:t>
            </a:r>
          </a:p>
          <a:p>
            <a:r>
              <a:rPr lang="en-US" dirty="0" smtClean="0"/>
              <a:t>Sensitivity close to exclude the models, </a:t>
            </a:r>
            <a:r>
              <a:rPr lang="el-GR" dirty="0" smtClean="0"/>
              <a:t>σ </a:t>
            </a:r>
            <a:r>
              <a:rPr lang="en-US" dirty="0" smtClean="0"/>
              <a:t>limits around 1 </a:t>
            </a:r>
            <a:r>
              <a:rPr lang="en-US" dirty="0" err="1" smtClean="0"/>
              <a:t>pb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1" y="247726"/>
            <a:ext cx="8686800" cy="427877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SUS-16-026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6" y="930337"/>
            <a:ext cx="4246596" cy="4365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"/>
          <a:stretch/>
        </p:blipFill>
        <p:spPr>
          <a:xfrm>
            <a:off x="4579144" y="1052998"/>
            <a:ext cx="4336257" cy="411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4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Searches for SUSY are entering a new era at 13 </a:t>
            </a:r>
            <a:r>
              <a:rPr lang="en-US" dirty="0" err="1"/>
              <a:t>TeV</a:t>
            </a:r>
            <a:r>
              <a:rPr lang="en-US" dirty="0"/>
              <a:t> with large datasets</a:t>
            </a:r>
          </a:p>
          <a:p>
            <a:pPr lvl="1"/>
            <a:r>
              <a:rPr lang="en-US" dirty="0" err="1"/>
              <a:t>Gluino</a:t>
            </a:r>
            <a:r>
              <a:rPr lang="en-US" dirty="0"/>
              <a:t> limits extended ~100 GeV beyond previous searches</a:t>
            </a:r>
          </a:p>
          <a:p>
            <a:pPr lvl="1"/>
            <a:r>
              <a:rPr lang="en-US" dirty="0"/>
              <a:t>Nearing sensitivity for EWK SUSY production</a:t>
            </a:r>
          </a:p>
          <a:p>
            <a:endParaRPr lang="en-US" dirty="0" smtClean="0"/>
          </a:p>
          <a:p>
            <a:r>
              <a:rPr lang="en-US" dirty="0" smtClean="0"/>
              <a:t>Good </a:t>
            </a:r>
            <a:r>
              <a:rPr lang="en-US" dirty="0" smtClean="0"/>
              <a:t>modeling of SM backgrounds is observed in a variety of dedicated control regions</a:t>
            </a:r>
          </a:p>
          <a:p>
            <a:pPr lvl="1"/>
            <a:r>
              <a:rPr lang="en-US" dirty="0" smtClean="0"/>
              <a:t>Robust techniques for SM background </a:t>
            </a:r>
            <a:r>
              <a:rPr lang="en-US" dirty="0" smtClean="0"/>
              <a:t>estimation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Many improvements in the analysis techniques, many more results to come with quickly increasing datasets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440" y="829120"/>
            <a:ext cx="5946501" cy="2927871"/>
          </a:xfrm>
        </p:spPr>
        <p:txBody>
          <a:bodyPr/>
          <a:lstStyle/>
          <a:p>
            <a:r>
              <a:rPr lang="en-US" dirty="0" smtClean="0"/>
              <a:t>Sensitivity to production of </a:t>
            </a:r>
            <a:r>
              <a:rPr lang="en-US" dirty="0" err="1" smtClean="0"/>
              <a:t>gluinos</a:t>
            </a:r>
            <a:r>
              <a:rPr lang="en-US" dirty="0" smtClean="0"/>
              <a:t>, stops and EWK SUSY</a:t>
            </a:r>
          </a:p>
          <a:p>
            <a:r>
              <a:rPr lang="en-US" dirty="0" smtClean="0"/>
              <a:t>Presence of a well identified lepton helps to reduce </a:t>
            </a:r>
            <a:r>
              <a:rPr lang="en-US" dirty="0" smtClean="0"/>
              <a:t>hadronic backgrounds</a:t>
            </a:r>
            <a:endParaRPr lang="en-US" dirty="0" smtClean="0"/>
          </a:p>
          <a:p>
            <a:pPr lvl="1"/>
            <a:r>
              <a:rPr lang="en-US" sz="2000" dirty="0"/>
              <a:t>Main backgrounds: </a:t>
            </a:r>
            <a:r>
              <a:rPr lang="en-US" sz="2000" dirty="0" err="1"/>
              <a:t>ttbar</a:t>
            </a:r>
            <a:r>
              <a:rPr lang="en-US" sz="2000" dirty="0"/>
              <a:t> and </a:t>
            </a:r>
            <a:r>
              <a:rPr lang="en-US" sz="2000" dirty="0" err="1"/>
              <a:t>W+jets</a:t>
            </a:r>
            <a:r>
              <a:rPr lang="en-US" sz="2000" dirty="0"/>
              <a:t>, QCD</a:t>
            </a:r>
          </a:p>
          <a:p>
            <a:r>
              <a:rPr lang="en-US" dirty="0" smtClean="0"/>
              <a:t>Signatures </a:t>
            </a:r>
            <a:r>
              <a:rPr lang="en-US" dirty="0" smtClean="0"/>
              <a:t>with multiple tops: large fraction of </a:t>
            </a:r>
            <a:r>
              <a:rPr lang="en-US" dirty="0" smtClean="0"/>
              <a:t>signals have </a:t>
            </a:r>
            <a:r>
              <a:rPr lang="en-US" dirty="0" smtClean="0"/>
              <a:t>≥1 </a:t>
            </a:r>
            <a:r>
              <a:rPr lang="en-US" dirty="0" smtClean="0"/>
              <a:t>lepton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 with one lepton in final state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751" y="896373"/>
            <a:ext cx="2975249" cy="52610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35" y="4782437"/>
            <a:ext cx="2362955" cy="154837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4277" t="12213" r="7238" b="10269"/>
          <a:stretch/>
        </p:blipFill>
        <p:spPr>
          <a:xfrm>
            <a:off x="3195500" y="3599234"/>
            <a:ext cx="2436816" cy="1245160"/>
          </a:xfrm>
          <a:prstGeom prst="rect">
            <a:avLst/>
          </a:prstGeom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0544" y="4844394"/>
            <a:ext cx="2419904" cy="1410294"/>
          </a:xfrm>
          <a:prstGeom prst="rect">
            <a:avLst/>
          </a:prstGeom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61" y="3526890"/>
            <a:ext cx="2455925" cy="140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971551"/>
            <a:ext cx="6317054" cy="1408940"/>
          </a:xfrm>
        </p:spPr>
        <p:txBody>
          <a:bodyPr/>
          <a:lstStyle/>
          <a:p>
            <a:r>
              <a:rPr lang="en-US" dirty="0" smtClean="0"/>
              <a:t>Main backgrounds from </a:t>
            </a:r>
            <a:r>
              <a:rPr lang="en-US" dirty="0" err="1" smtClean="0"/>
              <a:t>ttbar</a:t>
            </a:r>
            <a:r>
              <a:rPr lang="en-US" dirty="0" smtClean="0"/>
              <a:t> and </a:t>
            </a:r>
            <a:r>
              <a:rPr lang="en-US" dirty="0" err="1" smtClean="0"/>
              <a:t>W+jets</a:t>
            </a:r>
            <a:endParaRPr lang="en-US" dirty="0" smtClean="0"/>
          </a:p>
          <a:p>
            <a:r>
              <a:rPr lang="en-US" dirty="0" smtClean="0"/>
              <a:t>Exploit the difference in W decay kinematics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Gluino</a:t>
            </a:r>
            <a:r>
              <a:rPr lang="en-US" dirty="0" smtClean="0"/>
              <a:t> search with 1-lepton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SUS-16-019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57833"/>
          <a:stretch/>
        </p:blipFill>
        <p:spPr>
          <a:xfrm>
            <a:off x="6780559" y="3134257"/>
            <a:ext cx="2024323" cy="24223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1095"/>
          <a:stretch/>
        </p:blipFill>
        <p:spPr>
          <a:xfrm>
            <a:off x="6780318" y="931381"/>
            <a:ext cx="2135082" cy="2202876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1016312" y="2673291"/>
            <a:ext cx="2915371" cy="1913196"/>
            <a:chOff x="1715631" y="3733803"/>
            <a:chExt cx="1127724" cy="792930"/>
          </a:xfrm>
        </p:grpSpPr>
        <p:cxnSp>
          <p:nvCxnSpPr>
            <p:cNvPr id="45" name="Straight Connector 44"/>
            <p:cNvCxnSpPr>
              <a:endCxn id="50" idx="2"/>
            </p:cNvCxnSpPr>
            <p:nvPr/>
          </p:nvCxnSpPr>
          <p:spPr>
            <a:xfrm flipV="1">
              <a:off x="1715631" y="4103135"/>
              <a:ext cx="714705" cy="419824"/>
            </a:xfrm>
            <a:prstGeom prst="line">
              <a:avLst/>
            </a:prstGeom>
            <a:ln>
              <a:solidFill>
                <a:srgbClr val="052F8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1720158" y="3733803"/>
              <a:ext cx="282314" cy="7929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2017317" y="3733803"/>
              <a:ext cx="8260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b="1" dirty="0" err="1" smtClean="0">
                  <a:solidFill>
                    <a:schemeClr val="accent3"/>
                  </a:solidFill>
                </a:rPr>
                <a:t>Δφ</a:t>
              </a:r>
              <a:endParaRPr lang="en-US" sz="1800" b="1" dirty="0">
                <a:solidFill>
                  <a:schemeClr val="accent3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1879303" y="4103968"/>
              <a:ext cx="224763" cy="188875"/>
            </a:xfrm>
            <a:custGeom>
              <a:avLst/>
              <a:gdLst>
                <a:gd name="connsiteX0" fmla="*/ 0 w 325925"/>
                <a:gd name="connsiteY0" fmla="*/ 0 h 217283"/>
                <a:gd name="connsiteX1" fmla="*/ 135802 w 325925"/>
                <a:gd name="connsiteY1" fmla="*/ 9053 h 217283"/>
                <a:gd name="connsiteX2" fmla="*/ 235390 w 325925"/>
                <a:gd name="connsiteY2" fmla="*/ 54320 h 217283"/>
                <a:gd name="connsiteX3" fmla="*/ 325925 w 325925"/>
                <a:gd name="connsiteY3" fmla="*/ 217283 h 21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925" h="217283">
                  <a:moveTo>
                    <a:pt x="0" y="0"/>
                  </a:moveTo>
                  <a:cubicBezTo>
                    <a:pt x="48285" y="0"/>
                    <a:pt x="96570" y="0"/>
                    <a:pt x="135802" y="9053"/>
                  </a:cubicBezTo>
                  <a:cubicBezTo>
                    <a:pt x="175034" y="18106"/>
                    <a:pt x="203703" y="19615"/>
                    <a:pt x="235390" y="54320"/>
                  </a:cubicBezTo>
                  <a:cubicBezTo>
                    <a:pt x="267077" y="89025"/>
                    <a:pt x="296501" y="153154"/>
                    <a:pt x="325925" y="217283"/>
                  </a:cubicBezTo>
                </a:path>
              </a:pathLst>
            </a:custGeom>
            <a:noFill/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22680" y="4583490"/>
            <a:ext cx="2015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Δφ</a:t>
            </a:r>
            <a:r>
              <a:rPr lang="en-US" dirty="0" smtClean="0"/>
              <a:t> is small for </a:t>
            </a:r>
            <a:r>
              <a:rPr lang="en-US" dirty="0" smtClean="0"/>
              <a:t>backgrounds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4565969" y="3599367"/>
            <a:ext cx="1240191" cy="789155"/>
            <a:chOff x="1603164" y="3733803"/>
            <a:chExt cx="1240191" cy="789155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1715631" y="4049585"/>
              <a:ext cx="819339" cy="473373"/>
            </a:xfrm>
            <a:prstGeom prst="line">
              <a:avLst/>
            </a:prstGeom>
            <a:ln>
              <a:solidFill>
                <a:srgbClr val="052F8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017317" y="3733803"/>
              <a:ext cx="8260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b="1" dirty="0" err="1" smtClean="0">
                  <a:solidFill>
                    <a:schemeClr val="accent3"/>
                  </a:solidFill>
                </a:rPr>
                <a:t>Δφ</a:t>
              </a:r>
              <a:endParaRPr lang="en-US" sz="1800" b="1" dirty="0">
                <a:solidFill>
                  <a:schemeClr val="accent3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603164" y="3876627"/>
              <a:ext cx="614935" cy="360395"/>
            </a:xfrm>
            <a:custGeom>
              <a:avLst/>
              <a:gdLst>
                <a:gd name="connsiteX0" fmla="*/ 0 w 325925"/>
                <a:gd name="connsiteY0" fmla="*/ 0 h 217283"/>
                <a:gd name="connsiteX1" fmla="*/ 135802 w 325925"/>
                <a:gd name="connsiteY1" fmla="*/ 9053 h 217283"/>
                <a:gd name="connsiteX2" fmla="*/ 235390 w 325925"/>
                <a:gd name="connsiteY2" fmla="*/ 54320 h 217283"/>
                <a:gd name="connsiteX3" fmla="*/ 325925 w 325925"/>
                <a:gd name="connsiteY3" fmla="*/ 217283 h 21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925" h="217283">
                  <a:moveTo>
                    <a:pt x="0" y="0"/>
                  </a:moveTo>
                  <a:cubicBezTo>
                    <a:pt x="48285" y="0"/>
                    <a:pt x="96570" y="0"/>
                    <a:pt x="135802" y="9053"/>
                  </a:cubicBezTo>
                  <a:cubicBezTo>
                    <a:pt x="175034" y="18106"/>
                    <a:pt x="203703" y="19615"/>
                    <a:pt x="235390" y="54320"/>
                  </a:cubicBezTo>
                  <a:cubicBezTo>
                    <a:pt x="267077" y="89025"/>
                    <a:pt x="296501" y="153154"/>
                    <a:pt x="325925" y="217283"/>
                  </a:cubicBezTo>
                </a:path>
              </a:pathLst>
            </a:custGeom>
            <a:noFill/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512925" y="4550056"/>
            <a:ext cx="3216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Δφ</a:t>
            </a:r>
            <a:r>
              <a:rPr lang="en-US" dirty="0" smtClean="0"/>
              <a:t> is spread out in signal, due to LSP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 flipV="1">
            <a:off x="4174341" y="2771666"/>
            <a:ext cx="515486" cy="163631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689827" y="4380835"/>
            <a:ext cx="1312043" cy="768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3628738" y="4106467"/>
            <a:ext cx="1049698" cy="293824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Slide Number Placeholder 73"/>
          <p:cNvSpPr>
            <a:spLocks noGrp="1"/>
          </p:cNvSpPr>
          <p:nvPr>
            <p:ph type="sldNum" sz="quarter" idx="4"/>
          </p:nvPr>
        </p:nvSpPr>
        <p:spPr>
          <a:xfrm>
            <a:off x="222250" y="6504208"/>
            <a:ext cx="414338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750281" y="3751807"/>
            <a:ext cx="489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14380" y="3356496"/>
            <a:ext cx="1170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lepton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971551"/>
            <a:ext cx="6317054" cy="2722264"/>
          </a:xfrm>
        </p:spPr>
        <p:txBody>
          <a:bodyPr/>
          <a:lstStyle/>
          <a:p>
            <a:r>
              <a:rPr lang="en-US" dirty="0" smtClean="0"/>
              <a:t>Main backgrounds from </a:t>
            </a:r>
            <a:r>
              <a:rPr lang="en-US" dirty="0" err="1" smtClean="0"/>
              <a:t>ttbar</a:t>
            </a:r>
            <a:r>
              <a:rPr lang="en-US" dirty="0" smtClean="0"/>
              <a:t> and </a:t>
            </a:r>
            <a:r>
              <a:rPr lang="en-US" dirty="0" err="1" smtClean="0"/>
              <a:t>W+jets</a:t>
            </a:r>
            <a:endParaRPr lang="en-US" dirty="0" smtClean="0"/>
          </a:p>
          <a:p>
            <a:r>
              <a:rPr lang="en-US" dirty="0" smtClean="0"/>
              <a:t>Exploit the difference in W decay kinematics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Gluino</a:t>
            </a:r>
            <a:r>
              <a:rPr lang="en-US" dirty="0"/>
              <a:t> search with </a:t>
            </a:r>
            <a:r>
              <a:rPr lang="en-US" dirty="0" smtClean="0"/>
              <a:t>1-lepton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SUS-16-019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57833"/>
          <a:stretch/>
        </p:blipFill>
        <p:spPr>
          <a:xfrm>
            <a:off x="6780559" y="3134257"/>
            <a:ext cx="2024323" cy="24223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1095"/>
          <a:stretch/>
        </p:blipFill>
        <p:spPr>
          <a:xfrm>
            <a:off x="6780318" y="931381"/>
            <a:ext cx="2135082" cy="2202876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17" y="1981200"/>
            <a:ext cx="6408938" cy="32203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589" y="5231327"/>
            <a:ext cx="2767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Events with many b-jets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965160" y="5231327"/>
            <a:ext cx="2767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Events with 0 b-jets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473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71551"/>
            <a:ext cx="8672513" cy="2722264"/>
          </a:xfrm>
        </p:spPr>
        <p:txBody>
          <a:bodyPr/>
          <a:lstStyle/>
          <a:p>
            <a:r>
              <a:rPr lang="en-US" dirty="0" smtClean="0"/>
              <a:t>Event selection:</a:t>
            </a:r>
          </a:p>
          <a:p>
            <a:pPr lvl="1"/>
            <a:r>
              <a:rPr lang="en-US" dirty="0" smtClean="0"/>
              <a:t>Exactly 1 electron or muon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&gt; 25 </a:t>
            </a:r>
            <a:r>
              <a:rPr lang="en-US" dirty="0" smtClean="0"/>
              <a:t>GeV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≥ 5 </a:t>
            </a:r>
            <a:r>
              <a:rPr lang="de-DE" dirty="0"/>
              <a:t>(0-b) </a:t>
            </a:r>
            <a:r>
              <a:rPr lang="de-DE" dirty="0" err="1" smtClean="0"/>
              <a:t>or</a:t>
            </a:r>
            <a:r>
              <a:rPr lang="de-DE" dirty="0" smtClean="0"/>
              <a:t> ≥ 6 </a:t>
            </a:r>
            <a:r>
              <a:rPr lang="de-DE" dirty="0"/>
              <a:t>(multi-b) </a:t>
            </a:r>
            <a:r>
              <a:rPr lang="de-DE" dirty="0" err="1" smtClean="0"/>
              <a:t>anit-</a:t>
            </a:r>
            <a:r>
              <a:rPr lang="de-DE" i="1" dirty="0" err="1" smtClean="0"/>
              <a:t>k</a:t>
            </a:r>
            <a:r>
              <a:rPr lang="de-DE" baseline="-25000" dirty="0" err="1" smtClean="0"/>
              <a:t>t</a:t>
            </a:r>
            <a:r>
              <a:rPr lang="de-DE" dirty="0" smtClean="0"/>
              <a:t> </a:t>
            </a:r>
            <a:r>
              <a:rPr lang="de-DE" dirty="0" err="1" smtClean="0"/>
              <a:t>jets</a:t>
            </a:r>
            <a:endParaRPr lang="de-DE" dirty="0" smtClean="0"/>
          </a:p>
          <a:p>
            <a:pPr lvl="1"/>
            <a:r>
              <a:rPr lang="de-DE" dirty="0" smtClean="0"/>
              <a:t>H</a:t>
            </a:r>
            <a:r>
              <a:rPr lang="de-DE" baseline="-25000" dirty="0" smtClean="0"/>
              <a:t>T  </a:t>
            </a:r>
            <a:r>
              <a:rPr lang="de-DE" dirty="0" smtClean="0"/>
              <a:t>&gt; 500 </a:t>
            </a:r>
            <a:r>
              <a:rPr lang="de-DE" dirty="0" err="1" smtClean="0"/>
              <a:t>GeV</a:t>
            </a:r>
            <a:r>
              <a:rPr lang="en-US" dirty="0"/>
              <a:t>;</a:t>
            </a:r>
            <a:r>
              <a:rPr lang="en-US" dirty="0" smtClean="0"/>
              <a:t> </a:t>
            </a:r>
            <a:r>
              <a:rPr lang="en-US" dirty="0" smtClean="0"/>
              <a:t>L</a:t>
            </a:r>
            <a:r>
              <a:rPr lang="en-US" baseline="-25000" dirty="0" smtClean="0"/>
              <a:t>T</a:t>
            </a:r>
            <a:r>
              <a:rPr lang="en-US" dirty="0" smtClean="0"/>
              <a:t> &gt; 250 </a:t>
            </a:r>
            <a:r>
              <a:rPr lang="en-US" dirty="0" smtClean="0"/>
              <a:t>GeV</a:t>
            </a:r>
          </a:p>
          <a:p>
            <a:pPr lvl="1"/>
            <a:endParaRPr lang="en-US" dirty="0"/>
          </a:p>
          <a:p>
            <a:r>
              <a:rPr lang="en-US" dirty="0"/>
              <a:t>Signal regions defined by sliding </a:t>
            </a:r>
            <a:r>
              <a:rPr lang="en-US" dirty="0" err="1"/>
              <a:t>Δɸ</a:t>
            </a:r>
            <a:r>
              <a:rPr lang="en-US" dirty="0"/>
              <a:t> </a:t>
            </a:r>
            <a:r>
              <a:rPr lang="en-US" dirty="0" smtClean="0"/>
              <a:t>cut: </a:t>
            </a:r>
            <a:r>
              <a:rPr lang="en-US" dirty="0" err="1" smtClean="0"/>
              <a:t>Δɸ</a:t>
            </a:r>
            <a:r>
              <a:rPr lang="en-US" dirty="0" smtClean="0"/>
              <a:t> &gt; 0.5, 0.75, 1.0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SUS-16-019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1095"/>
          <a:stretch/>
        </p:blipFill>
        <p:spPr>
          <a:xfrm>
            <a:off x="298037" y="3693815"/>
            <a:ext cx="2135082" cy="220287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0800000">
            <a:off x="2354386" y="4283384"/>
            <a:ext cx="706171" cy="9596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32087" y="3886055"/>
            <a:ext cx="1339913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0-b,</a:t>
            </a:r>
          </a:p>
          <a:p>
            <a:pPr algn="ctr"/>
            <a:r>
              <a:rPr lang="en-US" sz="1800" dirty="0" smtClean="0"/>
              <a:t>Less jets,</a:t>
            </a:r>
          </a:p>
          <a:p>
            <a:pPr algn="ctr"/>
            <a:r>
              <a:rPr lang="en-US" sz="1800" dirty="0" smtClean="0"/>
              <a:t>SR binned in  LT, HT, </a:t>
            </a:r>
            <a:r>
              <a:rPr lang="en-US" sz="1800" dirty="0" err="1" smtClean="0"/>
              <a:t>Δɸ</a:t>
            </a:r>
            <a:endParaRPr lang="en-US" sz="1800" dirty="0" smtClean="0"/>
          </a:p>
          <a:p>
            <a:pPr algn="ctr"/>
            <a:r>
              <a:rPr lang="en-US" sz="1800" dirty="0" err="1" smtClean="0">
                <a:solidFill>
                  <a:srgbClr val="000000"/>
                </a:solidFill>
              </a:rPr>
              <a:t>Bkgd</a:t>
            </a:r>
            <a:r>
              <a:rPr lang="en-US" sz="1800" dirty="0" smtClean="0">
                <a:solidFill>
                  <a:srgbClr val="000000"/>
                </a:solidFill>
              </a:rPr>
              <a:t>: </a:t>
            </a:r>
            <a:r>
              <a:rPr lang="en-US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ttbar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and </a:t>
            </a:r>
            <a:r>
              <a:rPr lang="en-US" sz="1800" dirty="0" err="1" smtClean="0">
                <a:solidFill>
                  <a:srgbClr val="00B050"/>
                </a:solidFill>
              </a:rPr>
              <a:t>W+Jets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57833"/>
          <a:stretch/>
        </p:blipFill>
        <p:spPr>
          <a:xfrm>
            <a:off x="4743530" y="3520404"/>
            <a:ext cx="2024323" cy="242237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10800000">
            <a:off x="6762232" y="4247957"/>
            <a:ext cx="706171" cy="9596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574003" y="3850627"/>
            <a:ext cx="144699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Many b-jets,</a:t>
            </a:r>
          </a:p>
          <a:p>
            <a:pPr algn="ctr"/>
            <a:r>
              <a:rPr lang="en-US" sz="1800" dirty="0" smtClean="0"/>
              <a:t>Many jets,</a:t>
            </a:r>
          </a:p>
          <a:p>
            <a:pPr algn="ctr"/>
            <a:r>
              <a:rPr lang="en-US" sz="1800" dirty="0" smtClean="0"/>
              <a:t>SR binned in  LT, HT, </a:t>
            </a:r>
            <a:r>
              <a:rPr lang="en-US" sz="1800" dirty="0" err="1" smtClean="0"/>
              <a:t>Δɸ</a:t>
            </a:r>
            <a:endParaRPr lang="en-US" sz="1800" dirty="0" smtClean="0"/>
          </a:p>
          <a:p>
            <a:pPr algn="ctr"/>
            <a:r>
              <a:rPr lang="en-US" sz="1800" dirty="0" err="1">
                <a:solidFill>
                  <a:srgbClr val="000000"/>
                </a:solidFill>
              </a:rPr>
              <a:t>Bkgd</a:t>
            </a:r>
            <a:r>
              <a:rPr lang="en-US" sz="1800" dirty="0">
                <a:solidFill>
                  <a:srgbClr val="000000"/>
                </a:solidFill>
              </a:rPr>
              <a:t>: </a:t>
            </a:r>
            <a:r>
              <a:rPr lang="en-US" sz="1800" dirty="0" smtClean="0">
                <a:solidFill>
                  <a:srgbClr val="000000"/>
                </a:solidFill>
              </a:rPr>
              <a:t>mostly </a:t>
            </a:r>
            <a:r>
              <a:rPr lang="en-US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ttbar</a:t>
            </a: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5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971550"/>
            <a:ext cx="7675504" cy="2427055"/>
          </a:xfrm>
        </p:spPr>
        <p:txBody>
          <a:bodyPr/>
          <a:lstStyle/>
          <a:p>
            <a:r>
              <a:rPr lang="en-US" dirty="0" smtClean="0"/>
              <a:t>Use low </a:t>
            </a:r>
            <a:r>
              <a:rPr lang="el-GR" dirty="0" err="1" smtClean="0"/>
              <a:t>Δφ</a:t>
            </a:r>
            <a:r>
              <a:rPr lang="el-GR" dirty="0" smtClean="0"/>
              <a:t> </a:t>
            </a:r>
            <a:r>
              <a:rPr lang="en-US" dirty="0" smtClean="0"/>
              <a:t>regions to derive translation factors</a:t>
            </a:r>
          </a:p>
          <a:p>
            <a:pPr lvl="1"/>
            <a:r>
              <a:rPr lang="en-US" dirty="0" smtClean="0"/>
              <a:t>Translation factors R</a:t>
            </a:r>
            <a:r>
              <a:rPr lang="en-US" baseline="-25000" dirty="0" smtClean="0"/>
              <a:t>CS </a:t>
            </a:r>
            <a:r>
              <a:rPr lang="en-US" dirty="0" smtClean="0"/>
              <a:t>derived in low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jet</a:t>
            </a:r>
            <a:r>
              <a:rPr lang="en-US" baseline="-25000" dirty="0" smtClean="0"/>
              <a:t>  </a:t>
            </a:r>
            <a:r>
              <a:rPr lang="en-US" dirty="0" smtClean="0"/>
              <a:t>sidebands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ttbar</a:t>
            </a:r>
            <a:r>
              <a:rPr lang="en-US" dirty="0"/>
              <a:t> and </a:t>
            </a:r>
            <a:r>
              <a:rPr lang="en-US" dirty="0" err="1"/>
              <a:t>W+jets</a:t>
            </a:r>
            <a:r>
              <a:rPr lang="en-US" dirty="0"/>
              <a:t> backgrounds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SUS-16-019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90" y="1804255"/>
            <a:ext cx="4327557" cy="912436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5115147" y="2720052"/>
            <a:ext cx="3985623" cy="2974612"/>
            <a:chOff x="4975738" y="2698326"/>
            <a:chExt cx="3985623" cy="2974612"/>
          </a:xfrm>
        </p:grpSpPr>
        <p:sp>
          <p:nvSpPr>
            <p:cNvPr id="37" name="Rectangle 36"/>
            <p:cNvSpPr/>
            <p:nvPr/>
          </p:nvSpPr>
          <p:spPr>
            <a:xfrm>
              <a:off x="6863998" y="3192355"/>
              <a:ext cx="1857445" cy="934243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815" y="4150606"/>
              <a:ext cx="3213628" cy="105472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5500674" y="2823812"/>
              <a:ext cx="0" cy="238152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500674" y="5205335"/>
              <a:ext cx="3311306" cy="14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255190" y="5211273"/>
              <a:ext cx="706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mtClean="0"/>
                <a:t>Δφ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75738" y="2698326"/>
              <a:ext cx="706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jet</a:t>
              </a:r>
              <a:endParaRPr lang="en-US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24082" y="5101663"/>
              <a:ext cx="4798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x</a:t>
              </a:r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6863999" y="5033320"/>
              <a:ext cx="0" cy="18634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U-Turn Arrow 28"/>
            <p:cNvSpPr/>
            <p:nvPr/>
          </p:nvSpPr>
          <p:spPr>
            <a:xfrm>
              <a:off x="6343400" y="4551602"/>
              <a:ext cx="1149790" cy="380245"/>
            </a:xfrm>
            <a:prstGeom prst="uturnArrow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29021" y="4104791"/>
              <a:ext cx="728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CS</a:t>
              </a:r>
              <a:endParaRPr lang="en-US" baseline="-250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5500674" y="4150606"/>
              <a:ext cx="3041964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16200000">
              <a:off x="4788202" y="4528714"/>
              <a:ext cx="1045395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3-4/4-5 jets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10148" y="4533483"/>
              <a:ext cx="1136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</a:rPr>
                <a:t>sideband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383794" y="3431946"/>
              <a:ext cx="14281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s</a:t>
              </a:r>
              <a:r>
                <a:rPr lang="en-US" sz="1800" dirty="0" smtClean="0">
                  <a:solidFill>
                    <a:srgbClr val="000000"/>
                  </a:solidFill>
                </a:rPr>
                <a:t>ignal region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4806127" y="3449977"/>
              <a:ext cx="1045395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&gt;5/6 jets</a:t>
              </a:r>
              <a:endParaRPr lang="en-US" sz="1400" dirty="0"/>
            </a:p>
          </p:txBody>
        </p:sp>
      </p:grpSp>
      <p:sp>
        <p:nvSpPr>
          <p:cNvPr id="42" name="Content Placeholder 1"/>
          <p:cNvSpPr txBox="1">
            <a:spLocks/>
          </p:cNvSpPr>
          <p:nvPr/>
        </p:nvSpPr>
        <p:spPr>
          <a:xfrm>
            <a:off x="319788" y="2750494"/>
            <a:ext cx="4795359" cy="341684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Multi-b</a:t>
            </a:r>
            <a:r>
              <a:rPr lang="en-US" dirty="0" smtClean="0"/>
              <a:t> </a:t>
            </a:r>
            <a:r>
              <a:rPr lang="en-US" dirty="0" smtClean="0"/>
              <a:t>SR: one R</a:t>
            </a:r>
            <a:r>
              <a:rPr lang="en-US" baseline="-25000" dirty="0" smtClean="0"/>
              <a:t>CS </a:t>
            </a:r>
            <a:r>
              <a:rPr lang="en-US" dirty="0" smtClean="0"/>
              <a:t>for all EWK backgrounds</a:t>
            </a: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0-b SR</a:t>
            </a:r>
            <a:r>
              <a:rPr lang="en-US" dirty="0" smtClean="0"/>
              <a:t>: R</a:t>
            </a:r>
            <a:r>
              <a:rPr lang="en-US" baseline="-25000" dirty="0" smtClean="0"/>
              <a:t>CS </a:t>
            </a:r>
            <a:r>
              <a:rPr lang="en-US" dirty="0" smtClean="0"/>
              <a:t>derived separately for </a:t>
            </a:r>
            <a:r>
              <a:rPr lang="en-US" dirty="0" err="1" smtClean="0"/>
              <a:t>W+jets</a:t>
            </a:r>
            <a:r>
              <a:rPr lang="en-US" dirty="0" smtClean="0"/>
              <a:t> and </a:t>
            </a:r>
            <a:r>
              <a:rPr lang="en-US" dirty="0" err="1" smtClean="0"/>
              <a:t>ttbar</a:t>
            </a:r>
            <a:r>
              <a:rPr lang="en-US" dirty="0" smtClean="0"/>
              <a:t>: fit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</a:t>
            </a:r>
            <a:r>
              <a:rPr lang="en-US" dirty="0" smtClean="0"/>
              <a:t>shape</a:t>
            </a:r>
          </a:p>
          <a:p>
            <a:endParaRPr lang="en-US" dirty="0" smtClean="0"/>
          </a:p>
          <a:p>
            <a:r>
              <a:rPr lang="en-US" dirty="0" smtClean="0"/>
              <a:t>Extrapolation from low to high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jet</a:t>
            </a:r>
            <a:r>
              <a:rPr lang="en-US" dirty="0" smtClean="0"/>
              <a:t> obtained from MC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6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971550"/>
            <a:ext cx="7675504" cy="2427055"/>
          </a:xfrm>
        </p:spPr>
        <p:txBody>
          <a:bodyPr/>
          <a:lstStyle/>
          <a:p>
            <a:r>
              <a:rPr lang="en-US" dirty="0" smtClean="0"/>
              <a:t>Use low </a:t>
            </a:r>
            <a:r>
              <a:rPr lang="el-GR" dirty="0" err="1" smtClean="0"/>
              <a:t>Δφ</a:t>
            </a:r>
            <a:r>
              <a:rPr lang="el-GR" dirty="0" smtClean="0"/>
              <a:t> </a:t>
            </a:r>
            <a:r>
              <a:rPr lang="en-US" dirty="0" smtClean="0"/>
              <a:t>regions to derive translation factors</a:t>
            </a:r>
          </a:p>
          <a:p>
            <a:pPr lvl="1"/>
            <a:r>
              <a:rPr lang="en-US" dirty="0" smtClean="0"/>
              <a:t>Translation factors R</a:t>
            </a:r>
            <a:r>
              <a:rPr lang="en-US" baseline="-25000" dirty="0" smtClean="0"/>
              <a:t>CS </a:t>
            </a:r>
            <a:r>
              <a:rPr lang="en-US" dirty="0" smtClean="0"/>
              <a:t>derived in low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jet</a:t>
            </a:r>
            <a:r>
              <a:rPr lang="en-US" baseline="-25000" dirty="0" smtClean="0"/>
              <a:t>  </a:t>
            </a:r>
            <a:r>
              <a:rPr lang="en-US" dirty="0" smtClean="0"/>
              <a:t>sidebands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ttbar</a:t>
            </a:r>
            <a:r>
              <a:rPr lang="en-US" dirty="0"/>
              <a:t> and </a:t>
            </a:r>
            <a:r>
              <a:rPr lang="en-US" dirty="0" err="1"/>
              <a:t>W+jets</a:t>
            </a:r>
            <a:r>
              <a:rPr lang="en-US" dirty="0"/>
              <a:t> backgrounds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SUS-16-019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90" y="1804255"/>
            <a:ext cx="4327557" cy="912436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5115147" y="2720052"/>
            <a:ext cx="3985623" cy="2974612"/>
            <a:chOff x="4975738" y="2698326"/>
            <a:chExt cx="3985623" cy="2974612"/>
          </a:xfrm>
        </p:grpSpPr>
        <p:sp>
          <p:nvSpPr>
            <p:cNvPr id="37" name="Rectangle 36"/>
            <p:cNvSpPr/>
            <p:nvPr/>
          </p:nvSpPr>
          <p:spPr>
            <a:xfrm>
              <a:off x="6863998" y="3192355"/>
              <a:ext cx="1857445" cy="934243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815" y="4150606"/>
              <a:ext cx="3213628" cy="105472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5500674" y="2823812"/>
              <a:ext cx="0" cy="238152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500674" y="5205335"/>
              <a:ext cx="3311306" cy="14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255190" y="5211273"/>
              <a:ext cx="706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mtClean="0"/>
                <a:t>Δφ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75738" y="2698326"/>
              <a:ext cx="706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jet</a:t>
              </a:r>
              <a:endParaRPr lang="en-US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24082" y="5101663"/>
              <a:ext cx="4798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x</a:t>
              </a:r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6863999" y="5033320"/>
              <a:ext cx="0" cy="18634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U-Turn Arrow 28"/>
            <p:cNvSpPr/>
            <p:nvPr/>
          </p:nvSpPr>
          <p:spPr>
            <a:xfrm>
              <a:off x="6343400" y="4551602"/>
              <a:ext cx="1149790" cy="380245"/>
            </a:xfrm>
            <a:prstGeom prst="uturnArrow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29021" y="4104791"/>
              <a:ext cx="728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CS</a:t>
              </a:r>
              <a:endParaRPr lang="en-US" baseline="-250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5500674" y="4150606"/>
              <a:ext cx="3041964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16200000">
              <a:off x="4788202" y="4528714"/>
              <a:ext cx="1045395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3-4/4-5 jets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10148" y="4533483"/>
              <a:ext cx="1136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</a:rPr>
                <a:t>sideband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383794" y="3431946"/>
              <a:ext cx="14281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s</a:t>
              </a:r>
              <a:r>
                <a:rPr lang="en-US" sz="1800" dirty="0" smtClean="0">
                  <a:solidFill>
                    <a:srgbClr val="000000"/>
                  </a:solidFill>
                </a:rPr>
                <a:t>ignal region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4806127" y="3449977"/>
              <a:ext cx="1045395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&gt;5/6 jets</a:t>
              </a:r>
              <a:endParaRPr lang="en-US" sz="14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28600" y="5279107"/>
            <a:ext cx="5674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1938">
              <a:buFont typeface="Arial" charset="0"/>
              <a:buChar char="•"/>
            </a:pPr>
            <a:r>
              <a:rPr lang="en-US" sz="2000" dirty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Template fit to </a:t>
            </a:r>
            <a:r>
              <a:rPr lang="en-US" sz="2000" dirty="0" err="1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N</a:t>
            </a:r>
            <a:r>
              <a:rPr lang="en-US" sz="2000" baseline="-25000" dirty="0" err="1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b</a:t>
            </a:r>
            <a:r>
              <a:rPr lang="en-US" sz="2000" baseline="-25000" dirty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2000" dirty="0" smtClean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to </a:t>
            </a:r>
            <a:r>
              <a:rPr lang="en-US" sz="2000" dirty="0" smtClean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extract relative fractions of </a:t>
            </a:r>
            <a:r>
              <a:rPr lang="en-US" sz="2000" dirty="0" err="1" smtClean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tt</a:t>
            </a:r>
            <a:r>
              <a:rPr lang="en-US" sz="2000" dirty="0" smtClean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 and </a:t>
            </a:r>
            <a:r>
              <a:rPr lang="en-US" sz="2000" dirty="0" err="1" smtClean="0">
                <a:solidFill>
                  <a:srgbClr val="505050"/>
                </a:solidFill>
                <a:latin typeface="Helvetica" charset="0"/>
                <a:ea typeface="Helvetica" charset="0"/>
                <a:cs typeface="Helvetica" charset="0"/>
              </a:rPr>
              <a:t>W+jets</a:t>
            </a:r>
            <a:endParaRPr lang="en-US" sz="2000" dirty="0">
              <a:solidFill>
                <a:srgbClr val="50505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2" y="2814559"/>
            <a:ext cx="5055786" cy="239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24" y="1209692"/>
            <a:ext cx="3670057" cy="37191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8" y="1110682"/>
            <a:ext cx="4981920" cy="391851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9568" y="5359925"/>
            <a:ext cx="8984432" cy="570095"/>
          </a:xfrm>
        </p:spPr>
        <p:txBody>
          <a:bodyPr/>
          <a:lstStyle/>
          <a:p>
            <a:r>
              <a:rPr lang="en-US" dirty="0" smtClean="0"/>
              <a:t>No significant deviations from </a:t>
            </a:r>
            <a:r>
              <a:rPr lang="en-US" smtClean="0"/>
              <a:t>data observed </a:t>
            </a:r>
            <a:r>
              <a:rPr lang="en-US" dirty="0" smtClean="0"/>
              <a:t>in the signal regions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SUS-16-019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30603" y="1376127"/>
            <a:ext cx="1194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multi-b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8154657" y="2109315"/>
            <a:ext cx="649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0-b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0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907550"/>
            <a:ext cx="8824864" cy="1294074"/>
          </a:xfrm>
        </p:spPr>
        <p:txBody>
          <a:bodyPr/>
          <a:lstStyle/>
          <a:p>
            <a:r>
              <a:rPr lang="en-US" dirty="0" smtClean="0"/>
              <a:t>Exclude </a:t>
            </a:r>
            <a:r>
              <a:rPr lang="en-US" dirty="0" err="1" smtClean="0"/>
              <a:t>gluino</a:t>
            </a:r>
            <a:r>
              <a:rPr lang="en-US" dirty="0" smtClean="0"/>
              <a:t> </a:t>
            </a:r>
            <a:r>
              <a:rPr lang="en-US" dirty="0"/>
              <a:t>masses </a:t>
            </a:r>
            <a:endParaRPr lang="en-US" dirty="0" smtClean="0"/>
          </a:p>
          <a:p>
            <a:pPr lvl="1"/>
            <a:r>
              <a:rPr lang="en-US" dirty="0" smtClean="0"/>
              <a:t>T1tttt: up </a:t>
            </a:r>
            <a:r>
              <a:rPr lang="en-US" dirty="0"/>
              <a:t>to 1.65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/>
              <a:t>neutralino</a:t>
            </a:r>
            <a:r>
              <a:rPr lang="en-US" dirty="0"/>
              <a:t> </a:t>
            </a:r>
            <a:r>
              <a:rPr lang="en-US" dirty="0" smtClean="0"/>
              <a:t>masses ≤ 900 GeV</a:t>
            </a:r>
          </a:p>
          <a:p>
            <a:pPr lvl="1"/>
            <a:r>
              <a:rPr lang="en-US" dirty="0" smtClean="0"/>
              <a:t>T5qqqqWW: </a:t>
            </a:r>
            <a:r>
              <a:rPr lang="en-US" dirty="0"/>
              <a:t>up to </a:t>
            </a:r>
            <a:r>
              <a:rPr lang="en-US" dirty="0" smtClean="0"/>
              <a:t>1.6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err="1"/>
              <a:t>neutralino</a:t>
            </a:r>
            <a:r>
              <a:rPr lang="en-US" dirty="0"/>
              <a:t> masses </a:t>
            </a:r>
            <a:r>
              <a:rPr lang="en-US" dirty="0" smtClean="0"/>
              <a:t>≤ 600 GeV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A. Apresyan                    |                    ICHEP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51003" y="0"/>
            <a:ext cx="169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SUS-16-019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65" y="841784"/>
            <a:ext cx="8847870" cy="413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39B2ADD-F0E6-284E-BC7B-2CB16174FCEB}" vid="{B8F3999C-E2C2-E644-B286-63BAF2905F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FNAL_Template</Template>
  <TotalTime>3917</TotalTime>
  <Words>987</Words>
  <Application>Microsoft Macintosh PowerPoint</Application>
  <PresentationFormat>On-screen Show (4:3)</PresentationFormat>
  <Paragraphs>215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Geneva</vt:lpstr>
      <vt:lpstr>Helvetica</vt:lpstr>
      <vt:lpstr>ＭＳ Ｐゴシック</vt:lpstr>
      <vt:lpstr>Wingdings</vt:lpstr>
      <vt:lpstr>Arial</vt:lpstr>
      <vt:lpstr>Fermilab_PPT_090815</vt:lpstr>
      <vt:lpstr>PowerPoint Presentation</vt:lpstr>
      <vt:lpstr>Searches with one lepton in final state</vt:lpstr>
      <vt:lpstr>Gluino search with 1-lepton</vt:lpstr>
      <vt:lpstr>Gluino search with 1-lepton</vt:lpstr>
      <vt:lpstr>Event selections</vt:lpstr>
      <vt:lpstr>ttbar and W+jets backgrounds</vt:lpstr>
      <vt:lpstr>ttbar and W+jets backgrounds</vt:lpstr>
      <vt:lpstr>Results</vt:lpstr>
      <vt:lpstr>Results</vt:lpstr>
      <vt:lpstr>RPV gluino search in 0- and 1-leptons</vt:lpstr>
      <vt:lpstr>Event selections</vt:lpstr>
      <vt:lpstr>QCD background estimation</vt:lpstr>
      <vt:lpstr>Results</vt:lpstr>
      <vt:lpstr>Results</vt:lpstr>
      <vt:lpstr>EWK SUSY searches</vt:lpstr>
      <vt:lpstr>Event selection</vt:lpstr>
      <vt:lpstr>Background prediction</vt:lpstr>
      <vt:lpstr>Results</vt:lpstr>
      <vt:lpstr>Summary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Artur Apresyan</cp:lastModifiedBy>
  <cp:revision>228</cp:revision>
  <cp:lastPrinted>2016-08-03T20:18:54Z</cp:lastPrinted>
  <dcterms:created xsi:type="dcterms:W3CDTF">2016-07-26T22:06:54Z</dcterms:created>
  <dcterms:modified xsi:type="dcterms:W3CDTF">2016-08-04T03:32:34Z</dcterms:modified>
</cp:coreProperties>
</file>