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577" r:id="rId2"/>
    <p:sldId id="533" r:id="rId3"/>
    <p:sldId id="543" r:id="rId4"/>
    <p:sldId id="544" r:id="rId5"/>
    <p:sldId id="580" r:id="rId6"/>
    <p:sldId id="581" r:id="rId7"/>
    <p:sldId id="582" r:id="rId8"/>
    <p:sldId id="583" r:id="rId9"/>
    <p:sldId id="542" r:id="rId10"/>
    <p:sldId id="551" r:id="rId11"/>
    <p:sldId id="565" r:id="rId12"/>
    <p:sldId id="568" r:id="rId13"/>
    <p:sldId id="571" r:id="rId14"/>
    <p:sldId id="572" r:id="rId15"/>
    <p:sldId id="579" r:id="rId16"/>
    <p:sldId id="561" r:id="rId17"/>
    <p:sldId id="562" r:id="rId18"/>
    <p:sldId id="556" r:id="rId19"/>
    <p:sldId id="575" r:id="rId20"/>
    <p:sldId id="559" r:id="rId21"/>
    <p:sldId id="560" r:id="rId22"/>
    <p:sldId id="567" r:id="rId23"/>
    <p:sldId id="546" r:id="rId24"/>
    <p:sldId id="569" r:id="rId25"/>
    <p:sldId id="563" r:id="rId26"/>
    <p:sldId id="574" r:id="rId27"/>
    <p:sldId id="57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80808"/>
    <a:srgbClr val="161616"/>
    <a:srgbClr val="FF9933"/>
    <a:srgbClr val="FFFFCC"/>
    <a:srgbClr val="FFFFFF"/>
    <a:srgbClr val="FFCCFF"/>
    <a:srgbClr val="33CC33"/>
    <a:srgbClr val="66FF6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26" autoAdjust="0"/>
    <p:restoredTop sz="82627" autoAdjust="0"/>
  </p:normalViewPr>
  <p:slideViewPr>
    <p:cSldViewPr snapToGrid="0" snapToObjects="1">
      <p:cViewPr varScale="1">
        <p:scale>
          <a:sx n="60" d="100"/>
          <a:sy n="60" d="100"/>
        </p:scale>
        <p:origin x="14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30BFE-8B68-453A-974A-01291161ACBC}" type="datetimeFigureOut">
              <a:rPr lang="en-US" smtClean="0"/>
              <a:pPr/>
              <a:t>8/6/2016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785E5-0F1D-4F68-9E58-1244B8244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2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99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20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1985254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56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0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70842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11 March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MAPF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51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9E4D38E-3F0B-5546-9497-0BCD943DD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10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93BBA-B2EE-524A-B8B7-CFF0A7F4F04D}" type="datetimeFigureOut">
              <a:rPr lang="en-US" smtClean="0"/>
              <a:t>8/6/2016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64E4CB-696C-1E49-85E0-D76C0027D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66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683A8-A4C2-4F17-920E-70A30ADA6CEA}" type="datetimeFigureOut">
              <a:rPr lang="en-GB" smtClean="0"/>
              <a:t>06/08/2016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89385"/>
            <a:ext cx="2057400" cy="365125"/>
          </a:xfrm>
          <a:prstGeom prst="rect">
            <a:avLst/>
          </a:prstGeom>
        </p:spPr>
        <p:txBody>
          <a:bodyPr/>
          <a:lstStyle/>
          <a:p>
            <a:fld id="{02D59D4F-6728-4BEF-9884-8CA61E114A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761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77627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71338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10847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99582" y="6302001"/>
            <a:ext cx="8244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Knowledge Transfer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|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Accelerating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Innovation</a:t>
            </a:r>
            <a:r>
              <a:rPr lang="en-US" sz="18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		</a:t>
            </a:r>
            <a:r>
              <a:rPr lang="en-US" sz="14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ICHEP 2016, Chicago, 6</a:t>
            </a:r>
            <a:r>
              <a:rPr lang="en-US" sz="1400" i="1" baseline="3000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th</a:t>
            </a:r>
            <a:r>
              <a:rPr lang="en-US" sz="14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August 2016</a:t>
            </a:r>
            <a:r>
              <a:rPr lang="en-US" sz="18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	</a:t>
            </a:r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opendata.cern.ch/" TargetMode="External"/><Relationship Id="rId2" Type="http://schemas.openxmlformats.org/officeDocument/2006/relationships/hyperlink" Target="http://library.web.cern.ch/OpenAccess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ohwr.org/projects/cernohl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7" Type="http://schemas.openxmlformats.org/officeDocument/2006/relationships/image" Target="../media/image49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pn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Mail-KT@cern.ch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1.bp.blogspot.com/-Jr3H9nFQcnU/UpqOF78e0iI/AAAAAAAAAao/f-Zd2jpAa_U/s1600/ATL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5680824" y="-2065917"/>
            <a:ext cx="11402547" cy="976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35071" y="-1223682"/>
            <a:ext cx="4208929" cy="808168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ep-news.web.cern.ch/sites/ep-news.web.cern.ch/files/photo_gallery/Artisti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542" y="2404877"/>
            <a:ext cx="4453122" cy="445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45859" y="158108"/>
            <a:ext cx="529814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Maximizing the dissemination of HEP technologies to society</a:t>
            </a: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: </a:t>
            </a:r>
          </a:p>
          <a:p>
            <a:pPr algn="r"/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the </a:t>
            </a:r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CERN </a:t>
            </a: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model</a:t>
            </a:r>
          </a:p>
          <a:p>
            <a:pPr algn="r"/>
            <a:endParaRPr lang="en-GB" sz="1400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r"/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</a:rPr>
              <a:t>D. Mazur</a:t>
            </a:r>
          </a:p>
          <a:p>
            <a:pPr algn="r"/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</a:rPr>
              <a:t>CERN Knowledge Transfer Group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16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How </a:t>
            </a:r>
            <a:r>
              <a:rPr lang="fr-CH" dirty="0" err="1" smtClean="0"/>
              <a:t>does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translate to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r>
              <a:rPr lang="fr-CH" dirty="0" err="1" smtClean="0"/>
              <a:t>strategy</a:t>
            </a:r>
            <a:r>
              <a:rPr lang="fr-CH" dirty="0" smtClean="0"/>
              <a:t>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r>
              <a:rPr lang="fr-CH" dirty="0" smtClean="0"/>
              <a:t>Focus on Impact</a:t>
            </a:r>
          </a:p>
          <a:p>
            <a:pPr marL="550926" indent="-514350">
              <a:buFont typeface="+mj-lt"/>
              <a:buAutoNum type="arabicPeriod"/>
            </a:pPr>
            <a:r>
              <a:rPr lang="fr-CH" dirty="0"/>
              <a:t>Open </a:t>
            </a:r>
            <a:r>
              <a:rPr lang="fr-CH" dirty="0" err="1" smtClean="0"/>
              <a:t>dissemination</a:t>
            </a: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r>
              <a:rPr lang="fr-CH" dirty="0" err="1" smtClean="0"/>
              <a:t>Protect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strictly</a:t>
            </a:r>
            <a:r>
              <a:rPr lang="fr-CH" dirty="0" smtClean="0"/>
              <a:t> </a:t>
            </a:r>
            <a:r>
              <a:rPr lang="fr-CH" dirty="0" err="1" smtClean="0"/>
              <a:t>necessary</a:t>
            </a: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r>
              <a:rPr lang="fr-CH" dirty="0" err="1"/>
              <a:t>Knowledge</a:t>
            </a:r>
            <a:r>
              <a:rPr lang="fr-CH" dirty="0"/>
              <a:t> Transfer </a:t>
            </a:r>
            <a:r>
              <a:rPr lang="fr-CH" dirty="0" err="1" smtClean="0"/>
              <a:t>Fund</a:t>
            </a: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r>
              <a:rPr lang="fr-CH" dirty="0" err="1" smtClean="0"/>
              <a:t>Create</a:t>
            </a:r>
            <a:r>
              <a:rPr lang="fr-CH" dirty="0" smtClean="0"/>
              <a:t> local impact in </a:t>
            </a:r>
            <a:r>
              <a:rPr lang="fr-CH" dirty="0" err="1" smtClean="0"/>
              <a:t>Member</a:t>
            </a:r>
            <a:r>
              <a:rPr lang="fr-CH" dirty="0" smtClean="0"/>
              <a:t> States</a:t>
            </a:r>
            <a:endParaRPr lang="fr-CH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687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1. Focus on 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/>
              <a:t>Impact over revenue</a:t>
            </a:r>
          </a:p>
          <a:p>
            <a:pPr lvl="1"/>
            <a:r>
              <a:rPr lang="fr-CH" dirty="0" smtClean="0"/>
              <a:t>In </a:t>
            </a:r>
            <a:r>
              <a:rPr lang="fr-CH" dirty="0" err="1" smtClean="0"/>
              <a:t>general</a:t>
            </a:r>
            <a:r>
              <a:rPr lang="fr-CH" dirty="0" smtClean="0"/>
              <a:t>: </a:t>
            </a:r>
            <a:r>
              <a:rPr lang="fr-CH" dirty="0" err="1" smtClean="0"/>
              <a:t>exaggerated</a:t>
            </a:r>
            <a:r>
              <a:rPr lang="fr-CH" dirty="0" smtClean="0"/>
              <a:t> expectations on IP </a:t>
            </a:r>
            <a:r>
              <a:rPr lang="fr-CH" dirty="0" err="1" smtClean="0"/>
              <a:t>monetization</a:t>
            </a:r>
            <a:r>
              <a:rPr lang="fr-CH" dirty="0" smtClean="0"/>
              <a:t>.</a:t>
            </a:r>
          </a:p>
          <a:p>
            <a:pPr lvl="1"/>
            <a:r>
              <a:rPr lang="fr-CH" dirty="0" smtClean="0"/>
              <a:t>Focus on revenue orthogonal to </a:t>
            </a:r>
            <a:r>
              <a:rPr lang="fr-CH" dirty="0" err="1" smtClean="0"/>
              <a:t>wide</a:t>
            </a:r>
            <a:r>
              <a:rPr lang="fr-CH" dirty="0" smtClean="0"/>
              <a:t> </a:t>
            </a:r>
            <a:r>
              <a:rPr lang="fr-CH" dirty="0" err="1" smtClean="0"/>
              <a:t>dissemination</a:t>
            </a:r>
            <a:endParaRPr lang="fr-CH" dirty="0" smtClean="0"/>
          </a:p>
          <a:p>
            <a:pPr marL="36576" indent="0">
              <a:buNone/>
            </a:pPr>
            <a:endParaRPr lang="fr-CH" dirty="0"/>
          </a:p>
          <a:p>
            <a:r>
              <a:rPr lang="fr-CH" dirty="0" smtClean="0"/>
              <a:t>Strategic application </a:t>
            </a:r>
            <a:r>
              <a:rPr lang="fr-CH" dirty="0" err="1" smtClean="0"/>
              <a:t>domains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Medicine</a:t>
            </a:r>
            <a:endParaRPr lang="fr-CH" dirty="0"/>
          </a:p>
          <a:p>
            <a:pPr lvl="1"/>
            <a:r>
              <a:rPr lang="fr-CH" dirty="0" smtClean="0"/>
              <a:t>Aerospace</a:t>
            </a:r>
          </a:p>
          <a:p>
            <a:pPr lvl="1"/>
            <a:r>
              <a:rPr lang="fr-CH" dirty="0" err="1" smtClean="0"/>
              <a:t>Safety</a:t>
            </a:r>
            <a:endParaRPr lang="fr-CH" dirty="0" smtClean="0"/>
          </a:p>
          <a:p>
            <a:pPr lvl="1"/>
            <a:endParaRPr lang="fr-CH" dirty="0"/>
          </a:p>
          <a:p>
            <a:r>
              <a:rPr lang="fr-CH" dirty="0" err="1" smtClean="0"/>
              <a:t>Defining</a:t>
            </a:r>
            <a:r>
              <a:rPr lang="fr-CH" dirty="0" smtClean="0"/>
              <a:t> and monitoring impact</a:t>
            </a:r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9082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14" y="233492"/>
            <a:ext cx="8418240" cy="940443"/>
          </a:xfrm>
        </p:spPr>
        <p:txBody>
          <a:bodyPr>
            <a:noAutofit/>
          </a:bodyPr>
          <a:lstStyle/>
          <a:p>
            <a:r>
              <a:rPr lang="fr-FR" dirty="0" smtClean="0"/>
              <a:t>Impact – </a:t>
            </a:r>
            <a:r>
              <a:rPr lang="fr-FR" dirty="0" err="1" smtClean="0"/>
              <a:t>Medical</a:t>
            </a:r>
            <a:r>
              <a:rPr lang="fr-FR" dirty="0" smtClean="0"/>
              <a:t> Applications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57200" y="1501629"/>
          <a:ext cx="8226855" cy="4429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2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2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1469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469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AutoShape 6" descr="data:image/jpeg;base64,/9j/4AAQSkZJRgABAQAAAQABAAD/2wCEAAkGBxQTEhUUExQVFRUXFxgUFxUYFxcXFxUYFxQXFxcYFRYYHCggGBwlHRcUITElJSkrLi4uFx8zODMsNygtLisBCgoKBQUFDgUFDisZExkrKysrKysrKysrKysrKysrKysrKysrKysrKysrKysrKysrKysrKysrKysrKysrKysrK//AABEIAMwA+AMBIgACEQEDEQH/xAAcAAABBAMBAAAAAAAAAAAAAAAFAAMEBgECBwj/xABFEAABAgQCBgcDCgUDBAMAAAABAAIDBBEhMUEFElFhcYEGIpGhsdHwMsHhBxMVUlNicpKTshQjQoLxQ6LCJDNUsxdj0v/EABQBAQAAAAAAAAAAAAAAAAAAAAD/xAAUEQEAAAAAAAAAAAAAAAAAAAAA/9oADAMBAAIRAxEAPwDhySwsgVwQYSRCX0REdj1eOKIwui7yK6xpt1bdtUFeSVkPRGJkSf7T5piJ0Yij4ghACSRg9HI+QadwdQ99Fo3QUStDQdpPYgFJI/B6OnMk9yJS2gmty9cUFbkdHOeb2HC6PS3RNrsYjh/aEbltHAZIzKyqCsM6DQz/AKzvyjzUiF8n8I4x3/lHmrjCl1Khy9EFP/8AjSFSv8RE/I3zWkP5NoZr/Pf+Qea6A2WJaSm4Us7H0UFBf8nUL/yH/kHmocXoGwf6zvyjzXS3yZpnVD48ttQc7idDGj/Vd+X4qBM9GdXCJX+34roseW3IdHlaoOazej3M38lDXQZnR4OSCTugwbixQVlZUyY0Y9uVeHkobmkYiiBJLCSBJJJIErJ0V6JPnGRH64hsYQ0HV1i55uQBUWAoSfvN22ra6F8mXSWBBY+XmHCGC/51kQ11SS1rXNcQDq2a0g4Y1pZAJ090MMtBfFMbW1C1urqEVLtQ0rrW6r2nNJWv5QtKS7pSI1sxAiOc5ha2GQSaFla6r30s3EkYAUSQcvk5V0R1GjicgrroHo6BSgqTbWOO+mwIV0Flg+JErk0eK6bIStEG+i9ENYOqAN+Z4u9wRCdgOAFgRga8LW7UV0cwUGsDXtHNGmSoIyIOzBBSoMvhUd/wUlrGYFrv9p7iAj8bRf1Qsy2jWuPWvbAW70AD6FgxPZDa7B1HflwKhTvRmoNL03Uc3iMwrJpHRzQKt9cExLTrgaP64GBNnjg7Pga8kFGfo0tNCPW5ZEoF0WY0XDjtqMdtKH+4e8ING0A9mVRtF0FbgSKIwZOtgKo1J6HJNXdUb8Tyy5qXMxYMAddw3M1mMJ/Me9ANg6OIoTTh5qaJPOgpuyUJ+nNY9X5lgy64ceZrTsCnS0Z/9V+dDvpkckD0GWqD4GqjMgOrQEDlX/CMSsTHP1nvTUOI0E7a7Cd+SCI6UtUnkB5qE+VP1eZ8yrJDuKtqhUxUnqgH7xwCAPMSQNK3+Pih8fRWzsPn5ovHiPZdzgASbusODRjZRGaehg0eWEfgiA9rQUAGb0eQaEUPrDaob5IZhXsQ4MUUBF7ijr8QHX7kPmNDOBIA1qZAHW/L5VQUqNo0HJC5nQYdbVrsFKroktoJ78qDacO1E4GgYcMVdfaT1W8yblBxmJ0N36u4db12po9C3/0iIeDPKq7WXwW2YCfwNaxv5jc9iYiRCf8ATHNzye5w8EHE43RCKMnDi0ofH0DFbkD3HvXc48AH+gj+8kdhHvUNmjYUR2q9hJNb5WG4imG9BwiLBc00cCOITa7Bp3okyh1Kn7rqGvBwAoeI5rnGltBOhkltSBiDiPNAGSWVhBdvkvZWJG/A39y6nLQqBcy+ScfzI/4G/uK7ToiS1QIkQb2MOexzhs2BBNErq1rjgnpSJqndn5rVzq3T8GCaVNvE8AgINl9ahbxUGNA1DXfYbfJTJJ1LYAHW5ZqM+eDqhwse5ALnKuu4k+AUWFAFcLopMwBiMMs+9aysuCQPRQbyksbHAd/KuA3nvW8XS0Nlhc5kezzOJ7k1pyOQ0NBpU3pjuG4Y9iq0eM0Y059Y9iCzx4oit2t+5YcwLFVnS+gw5+sALgYktwyxTMLTIaaAuJ3WUo6aLhdoO/P4oBTtEPGAbydVSJeBFhnqhw8DxBUhk/X2SKjFuqNYeY4FENHzwr1mgUGIrhwJPuQStHzesQCC00OHCnV3KR80HRDVoNa4hPSsJrngtoQSbjt+FE+yEWxK01hfOnig3itoyncMDcKt6Xm4nswmuG1wBqdzTlyVsiw6Drbxbhe/NV6eiMhuqTc4DEnLDIIKq7RsV51nVB+9rV7/ADTjeixcbvIzyPmpU1pdrTQGm5tCf7nnDksu005otY4Eklx7zTuQT5bo6wUGsXUFMDl62IrBiNhUaQCB/STrkfhA9nkqm/T0U4xHEbMjywKbgaYP9QB3t6p7rdyC+tmWxBVnaQC5vLAhCZ+X1nUcbjA49m5MaFn2ueKGuNQeq6nHA5eSNaQg1AI4bxuPNAJktH9cBw8iiMxo9lAcCdg9yUsw5IrBl9f2j31O8IK99Gk+vVFIhaIawE31jifcFYBBA2csuJQycmamjbDbtQV/SkpQXVF03o8OJK6FPyo1XWyqqzPwLIOPaf0UGBz6UIIrsNTRJWbpnL0l4h3t/e1ZQb/InqiNMEtDiGMLa4A6xvTNdml4bn1JNs3GwHP3LjXyKRGNizJfh82yg29crqcbSJfQYNGAFqICz5xrbQxrH67h+1vmtJeZcSauJrf1RD4b0/Luo4dnbb3oC0KLZ34XDtBUJPwj7XA+CZagy1x5Zjap8w8QGFxucN5OwbAM9/dHlW9YcR3XWdPQ6tbWtq2G/b2IK1P6QMQEE0BtQW+JPGqr8eXeDQjgTavIo1HjNhk0oNwuTxz7Sh0fSIODajefLA80A58o76w5AnyHepMmQLEknLADsuosebcDjbaB4lQXxHVPWJQHWSFSCQ4XrXrcUSk5J5FnHfW/eqxLPxIx9Zo3IaRc2xceOOG3biUFq0LAc1wrYUJHrijkFlT64INoWf1seHiQe5GoYuSPV0EfTUWjD29l1Q52UiOcaki1644bByV30k6jDfOnbmTyVJn9L3OpX8VN1LBBEdINDcCRtJoO6gHaUxHis2w+JiM//SHTkcvJJJJ3mtOCYLSRYHHZjW1igLQ4AdkD+Ek/tKebI3p1mn1kRVBoDDnbx5BEJaZLBZxG4GteIwKA7JyZYLdbacD2FWfQM4XgtdfVFq4kYOae6myhVNldJk2c220WPZh3c1cejpa/rA1pauYrk4cj7kEmMdR1B6GI7qLLJg1BrgapaRZ1uyqYCAxNGtaf1AHlY+PghUVpUt8YgNH3W5A5b1Diz3Wo9oIFqizh7igVA5pa61QRXZmD2gKr6TglpLXChHfsIOYVniw6jWYdYcKEfiCHTerEbqxMvZcPabw2jcg5h05Z/wBHGP4P/Y1JTflGk3Q5KNrXBLKPHsu/mt7DuSQVn5KD/Mj/AIG/uK6ayIuWfJi+j434G/uK6IJkBAXZGU2XjVI4+9VVukgT1b7/ACUyDNuGaC8Qs+BWjQokjNax30rxspLSgnyDL12X55etyF9IpoucWDAWtiSM0XkBY8AeyqA6XjNY51TSprQXJre+wcUFYiybr1t3nsHvoohkQDi53AAefiiM7PVHVAG83PA1HuQOPNvJo4k8T4DyQTGy7fq9pPZQlNulmbGN4kYeqoW83xpv9XUiU9qxJzwJHrvQF5eDD/8ArvnVuV8cFKg6PaTUCgwq01+CGxZF4o7VJFdhBoMbG4W8owiIAAaa1QSCCBtrlYILtouTDaUrffU5fFHmN44bEB0TMlzhXLbswVg1rdqCDpODVpF754ZqjzOjGhxGOdza91e553VqBgfNc609Nu+dLTTKgobA4IGHua22uM8KkctUavemTNQwLF+H1RtpTFaQ3EggMOtjW/hS2ChRIDqONDYhosdpwGJwqgJMnGiwdfgbdiehMa84Q3cKA8hYqvNaRu7u1S4Fdte9Afh6PH9NQdh9VCsOgKwnDv2OFRreuCrejplzMaEbDhy2claNCTDYrgOFWnMbQc/FAf0nDvXl2Hyp2IfqonpDAcz4KELUqgzHNDwHgEIea3PFSp+bFH9neg0SebhWhQSP4ksNWmhTwmGRcaMf3HyQuI9RnlAM+UwObo2YacD81w/70O4WVD6fzxOjY7HX/wC3Q7P5zCsIOb9EdItgfOucaDVbxN8hmib+lXzztRoLG7Cbv4keHiqYM0gaGoQdS0XNVoEfgPVA0DPazQc8+IV0k41QEFrlIpAafujwRmXi1AO1VuTiVY3dbvKL6NdZBZDG1IRdnSvMkNHZUFVDSkJzzUVJwJ47T29ys8VutCocKAcaUsgc3MtbVuYtQWpurtQAxKUxPZlz+C1iyzdg4k4e5azc2eA7O9DnxigmuIH1abP8Jr+KbWhJ7K+JUSH1ja63/hn4gU2VpluQEIekG2I1uNAeXtInBjtJGN9oPJQWy2t1gwAnGmFdtFtAgP1/j4oLhohorUZ8MtiLvNR8EG0Y2jcq4ImyJbFAotxQ+CrGnJNhJOG9WKYJpwuq/pFhcwiu+mGF0ABoaCRVxtcgCmGV1Bm5mHrUAeAKfVNKjO6JfNGmGPDzUCZkiCSNx9nlTDigwyK00ALhuIp4VUyFLMOIHI+8XQp5DTeo2ee5ZhvJNkBYyet7JpuOHaMO9FtDQjDNTYjDzBQiRmXVAx2181ZJaK14oOYzG8eaCxxn6zGncO8X7whE5Ho7gpwOrDA2ADvqqzpGPV5Hb5IB2mJ0ltjQF3bRV2MiWk39YDYPE/4QeZi0QSpPSxadVxqMiUTdMgioK57pOex2KBJdMHMOrQObtJIrw2HegtnTeLWRjf2f+1iSCae0m2LJRaZ6ljiP5jUkFDGBWCsjApRGEEgggixBxBzBQEdAzWrEpk7xy8l0LRUeoXK2mhqFf9AzWsGu2+j3oL7o59iOfb/hWHRbbKq6PdcdiuUpDoKICEzE1YVscOFak+SqUSWcTUDmbD4q3TTKtFdte5AtIRgL4oBzpFpFzyFu/wDwo8STaMuZv4rMWbOXkozo9cr77+KDd8VoxPYsysYONAD2jnSy0bKHE1psOeylcVJkJXrWbq87oCEZ4bUAACgpU8tlym5GZ1qUHfs3LM7KEnEGl6VzS0ZJkOubEU2ILFJu2KWw2UOWZQZqUzBBtFdZC5lw2IjGFkMmJeuaAQPaJvTiMVHno7QauqAcG7d+O5SZiVcK5jZtogs9Um4OGfuQSRHaQBUdlD64rZss1x9mm8eYF0Ka3A3pjXZzUmHMlpsgJslNUdW+7Ptw8E9IaweDg6qiy879b/HHJG5NgcK2IyPrBAejOqwH1dVbSDaRH+rG4VkHsAbv+RQHT4o3XGI6vkgqU/E6zjv8LDwVb0tNUsjGkYlAVROkM9QUGJw95QCtLT2sS0YZ7/ghqSSCUybPzbmG4NO4g+5JRhmkgy02K2del9y0GaQKBEq0dE4/Vp9U9xv41VXKM9F4tIhG0V7D8Sg63oAaz28z2AnxorrLDAKldEzV39h8Wq7yuIQO6Wf1NUZivIZeKroYTald+XaVYZptTfIBCpohvu4IBcWQzJtsHn8FoQGmtgdvq6eizZOHCqHTBJNaeNEDz5oWF3d1/VFNgzGqytKcT6zQqFBJrQGm3afJTocq4tAtc8UGsWbcb0F+PmjOjYptghgkwBQnciUlC3IDMJPMTELBPMKDMU2USJEUmNgobmII8WLjbvQCZjtDi02pTEbRuVhiQFXNOywrWnPwqgRiAggAbbAYqJ83stuOHcKhNBhpUcPQyT0tH2hBvBliMRQePNGJOMWkAYbFGhxgcFOk5YE1Fs0FhceoKITpaHrQ3DdbjkiMM9SnH3FQpv2Sg5ZpuJZc10pH14jjkLDkr90mjauufq63dVc2QJJJJBkJJBJBkYFarYGxWqDLVM0PF1YzDtNO2yhLcOoQRx5hB2vohE6zd4cP9tfcr7KYhcz6LTHsuH3XDxXTNHkHDiOdh4oNNKzGqaDFCJh2sFKnyXk0215evBRmNDd52+WxBAfKnOyxDZqn3qZMRhu8FAimoOzbt8kDzYwwG2lcu1Zjz9CGtyzUBtqkYCoH3t/rYtoUFxGGdju9VQPxZp1TfbhbNF9FzJIF8r1QgSpzPYimioNK4njigPQjZOw01CwFVvDKDaKbKI6JvUiPgopYgwYlkH0q8UNaihHPBFHtxQTTjHAVFcRVBEYAb0Fd1sM1HiQK4dlLpsEjrD/IUuC+pvnmg0lWnL15I/JRw0CqiNhjnt9YpahB3ZfFBZYZ6lePeoE67qn1mpMkf5ZGzyJ9yE9II2rBed1Bzsg430ymeq77zqd9SqWrB0wjViNbsBPaae5AEGEkkkGVhZCSDIwKwQssdTu3rDigwsjBYWzMe5B0voRGrCh/hp+Uke5dQ0JG6tNmHkuQ/J/GrDA+q9w7QD7yuq6HwPAdpNB4nsQSC8AU9FCpuKeAUCe0rV5FbCzTtG/inYMTXw/xzQYaa4efJTGQdalcNnrBMmIGeZz8kwJouJDMcNbYglxNUXs0C3atGxnOI1WW2usOzFOS0re9ztPuRSDL0ogFwZSI7F1BsaKd+aMyMvqCmsSN9z2pyHDTrQglAWWzFqBZJgQYjYIa+PvRGMyxoULfLOQafPm90Pm5oVvgccwpkSVfu7boRMwTW4OaCQ2GNxFMfemIkEtHVvs+Kh/xRbjb+nljUBT5aaDhsPrBBpLzB9YIvJvrdCYkC9ufwTjJvUpTHJBZ5S1dlFWOlsx1dXZc8SLd3ijuj5oOY4jEA8iBXzVS0+63E/FBx3pHErMP3EN7APfVDE9NxdZ73fWcT2mqZQJJJJBkJJBJBljyK0JFRQ0zGw7lgpBZog1WUqJUQXHoLFo54+813I1XXJB9IMQ/dcK/207tcHkuKdDY1IxG1v7SPcV2bRztaA8bQ79jSPBBXZmAXOtz3DanPn/mxY0GyuO9S2gNZU535HAdiFy8AxotD7IueGQQEpOG6KKk2r28EZlJOi3k5WgAARWFCogagS9FKDQEgkGoMaycY5a6qcYxA8AkAttVKiDVwUd6lEKHFaUGr4gUKMGnEJ90IlaGAUAabkmusfXPJBI8jEhGou3v7M1cYkGuSYfB3GiCvS+lLUOWG/ZXfv3KNN6zrg8QLVG0J/S+jDctFxU0Gd623pvRUXWucRggOdFjdzMi3v12jwc7tQHpLEownY0n/aVYNAw6RXHLVFOb2n3HuVQ6cRqQIn4D/ut70HIUkkkCSSSQZCSyMCkgTVtRYZmnCEDZCVFuVmiCd0ciaswzfUdrT7wF2vo5Eq3V2inPLxK4RLRdR7HbHA9hqu09F412/iaR2hBjpI6jw0Ye1TjgOxFdByWqwEi5ueJ8sFH0lA145Gwh3LVFB4I5IssglQIdE8FrVPMagQatg1bAJwBA2GLdgSKywIHKLCykgxRaFq3qtCg0LFrqp0LBCBhzVqRVPkJtwQD5uUqqlpaWMKIHNwca8Ds5q9uFQg2lJXWaduXHJBiU6sLW3U7bjsp3LnHyix6QXD6zmt7Dre5dBl4n/TA/eI5UJ8+xcq+UWYqGN2uc7sFP+SCkBIrZoSIQaLKzRIhBluBSSbgVlBtAZWvLxp64LctOxRwUqoHaHYtgDsTFUqoHtU7F07oVPEshnEgAHi2x8FyuqchzL2+y5w4EhB6Ejw6xQ7ItHa2w7tVG4TKBeZfpKN9rE/O7zW30pH+2i/nd5oPUEKHuUlkIryv9LR/tov6j/NL6XmPt436j/NB6tEFbfMnYvKP0xMfbxv1H+aX0zMfbxv1H+aD1d8wVs2AV5P8ApiY+3jfqP80vpmY+3jfqP80HrMy52LH8OV5O+mZj/wAiN+o/zWPpmY+3jfqP80HrIy5Wn8OV5Q+mZj7eN+o/zS+mZj7eN+o/zQervmCs/MnYvKH0zMfbxv1H+aX0xMfbxv1H+aD1Y6AU0+EvLH0xMfbxv1H+ax9LzH28b9R/mg9SFigaQavNX0vH+3i/qP8ANYOlY/20X9R3mg77pM/NwWs2V95/5EclxrptGLo7R9VveST5II7SEU4xYh4vd5pl8Qm5JJ3mqDYLC01ilVBskVrVKqBxo6pSTeskg//Z"/>
          <p:cNvSpPr>
            <a:spLocks noChangeAspect="1" noChangeArrowheads="1"/>
          </p:cNvSpPr>
          <p:nvPr/>
        </p:nvSpPr>
        <p:spPr bwMode="auto">
          <a:xfrm>
            <a:off x="155575" y="-2955925"/>
            <a:ext cx="7505700" cy="6172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2" name="Picture 8" descr="http://www.iran-daily.com/File/File/1028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" y="1509115"/>
            <a:ext cx="2739007" cy="21902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amensupport.org/wp/wp-content/uploads/2015/01/pheos-paras-radioisotope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6205" y="1509114"/>
            <a:ext cx="2755091" cy="21902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iba-dosimetry.com/sites/default/files/products/banner_7.jpg?142676250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4594" y="3716323"/>
            <a:ext cx="2735535" cy="2214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6" descr="image00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2367" y="3716323"/>
            <a:ext cx="2723299" cy="2214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s://cds.cern.ch/record/1602249/files/CNAO_image.jpg?subformat=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978" y="1509115"/>
            <a:ext cx="2719388" cy="2209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457200" y="1499766"/>
          <a:ext cx="822792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2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2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26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Imaging</a:t>
                      </a:r>
                      <a:endParaRPr lang="en-GB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Radioisotopes</a:t>
                      </a:r>
                      <a:endParaRPr lang="en-GB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Hadron</a:t>
                      </a:r>
                      <a:r>
                        <a:rPr lang="fr-CH" baseline="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Therapy</a:t>
                      </a:r>
                      <a:endParaRPr lang="en-GB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alpha val="5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074" name="Picture 2" descr="http://www.healthcare.siemens.com/siemens_hwem-hwem_ssxa_websites-context-root/wcm/idc/groups/public/@global/@imaging/@mri/documents/image/mdaw/mti4/%7Eedisp/mri-magnetom-skyra-mediaviewer_02-00066569/%7Erenditions/mri-magnetom-skyra-mediaviewer_02-00066569%7E1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351" y="3706894"/>
            <a:ext cx="2753005" cy="22241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447740" y="5568634"/>
          <a:ext cx="822792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2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2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26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MRI </a:t>
                      </a:r>
                      <a:r>
                        <a:rPr lang="fr-CH" dirty="0" err="1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Systems</a:t>
                      </a:r>
                      <a:endParaRPr lang="en-GB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Dosimetry</a:t>
                      </a:r>
                      <a:endParaRPr lang="en-GB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Planning</a:t>
                      </a:r>
                      <a:r>
                        <a:rPr lang="fr-CH" baseline="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 &amp; Simulation</a:t>
                      </a:r>
                      <a:endParaRPr lang="en-GB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alpha val="5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75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2. Open </a:t>
            </a:r>
            <a:r>
              <a:rPr lang="fr-CH" dirty="0" err="1" smtClean="0"/>
              <a:t>Dissemination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fr-CH" dirty="0" smtClean="0"/>
              <a:t>Open, public, free –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difference</a:t>
            </a:r>
            <a:r>
              <a:rPr lang="fr-CH" dirty="0" smtClean="0"/>
              <a:t> ? </a:t>
            </a:r>
          </a:p>
          <a:p>
            <a:pPr marL="36576" indent="0">
              <a:buNone/>
            </a:pPr>
            <a:endParaRPr lang="fr-CH" dirty="0" smtClean="0"/>
          </a:p>
          <a:p>
            <a:pPr marL="36576" indent="0">
              <a:buNone/>
            </a:pPr>
            <a:r>
              <a:rPr lang="fr-CH" dirty="0" smtClean="0"/>
              <a:t>The right </a:t>
            </a:r>
            <a:r>
              <a:rPr lang="fr-CH" dirty="0" err="1" smtClean="0"/>
              <a:t>tool</a:t>
            </a:r>
            <a:r>
              <a:rPr lang="fr-CH" dirty="0" smtClean="0"/>
              <a:t> for the right </a:t>
            </a:r>
            <a:r>
              <a:rPr lang="fr-CH" dirty="0" err="1" smtClean="0"/>
              <a:t>purpose</a:t>
            </a:r>
            <a:r>
              <a:rPr lang="fr-CH" dirty="0" smtClean="0"/>
              <a:t>:</a:t>
            </a:r>
          </a:p>
          <a:p>
            <a:r>
              <a:rPr lang="fr-CH" b="1" dirty="0" smtClean="0"/>
              <a:t>Open Access Publications</a:t>
            </a:r>
          </a:p>
          <a:p>
            <a:pPr marL="36576" indent="0">
              <a:buNone/>
            </a:pPr>
            <a:r>
              <a:rPr lang="fr-CH" dirty="0"/>
              <a:t>	</a:t>
            </a:r>
            <a:r>
              <a:rPr lang="fr-CH" dirty="0">
                <a:hlinkClick r:id="rId2"/>
              </a:rPr>
              <a:t>http://</a:t>
            </a:r>
            <a:r>
              <a:rPr lang="fr-CH" dirty="0" smtClean="0">
                <a:hlinkClick r:id="rId2"/>
              </a:rPr>
              <a:t>library.web.cern.ch/OpenAccess</a:t>
            </a:r>
            <a:endParaRPr lang="fr-CH" dirty="0" smtClean="0"/>
          </a:p>
          <a:p>
            <a:r>
              <a:rPr lang="fr-CH" b="1" dirty="0" smtClean="0"/>
              <a:t>Open </a:t>
            </a:r>
            <a:r>
              <a:rPr lang="fr-CH" b="1" dirty="0" err="1" smtClean="0"/>
              <a:t>Datasets</a:t>
            </a:r>
            <a:r>
              <a:rPr lang="fr-CH" b="1" dirty="0" smtClean="0"/>
              <a:t> </a:t>
            </a:r>
          </a:p>
          <a:p>
            <a:pPr marL="36576" indent="0">
              <a:buNone/>
            </a:pPr>
            <a:r>
              <a:rPr lang="fr-CH" dirty="0"/>
              <a:t>	</a:t>
            </a:r>
            <a:r>
              <a:rPr lang="fr-CH" dirty="0">
                <a:hlinkClick r:id="rId3"/>
              </a:rPr>
              <a:t>http://opendata.cern.ch</a:t>
            </a:r>
            <a:r>
              <a:rPr lang="fr-CH" dirty="0" smtClean="0">
                <a:hlinkClick r:id="rId3"/>
              </a:rPr>
              <a:t>/</a:t>
            </a:r>
            <a:endParaRPr lang="fr-CH" dirty="0"/>
          </a:p>
          <a:p>
            <a:r>
              <a:rPr lang="fr-CH" b="1" dirty="0" smtClean="0"/>
              <a:t>Open Source Software</a:t>
            </a:r>
          </a:p>
          <a:p>
            <a:pPr marL="36576" indent="0">
              <a:buNone/>
            </a:pPr>
            <a:r>
              <a:rPr lang="fr-CH" dirty="0"/>
              <a:t>	</a:t>
            </a:r>
            <a:r>
              <a:rPr lang="fr-CH" dirty="0" err="1" smtClean="0"/>
              <a:t>Examples</a:t>
            </a:r>
            <a:r>
              <a:rPr lang="fr-CH" dirty="0" smtClean="0"/>
              <a:t>: </a:t>
            </a:r>
            <a:r>
              <a:rPr lang="fr-CH" dirty="0" err="1" smtClean="0"/>
              <a:t>Indico</a:t>
            </a:r>
            <a:r>
              <a:rPr lang="fr-CH" dirty="0" smtClean="0"/>
              <a:t>, </a:t>
            </a:r>
            <a:r>
              <a:rPr lang="fr-CH" dirty="0" err="1" smtClean="0"/>
              <a:t>Invenio</a:t>
            </a:r>
            <a:r>
              <a:rPr lang="fr-CH" dirty="0" smtClean="0"/>
              <a:t>, </a:t>
            </a:r>
            <a:r>
              <a:rPr lang="fr-CH" dirty="0" err="1" smtClean="0"/>
              <a:t>Root</a:t>
            </a:r>
            <a:endParaRPr lang="fr-CH" dirty="0"/>
          </a:p>
          <a:p>
            <a:r>
              <a:rPr lang="fr-CH" b="1" dirty="0" smtClean="0"/>
              <a:t>Open Source Hardware</a:t>
            </a:r>
          </a:p>
          <a:p>
            <a:pPr marL="36576" indent="0">
              <a:buNone/>
            </a:pPr>
            <a:r>
              <a:rPr lang="fr-CH" dirty="0" smtClean="0"/>
              <a:t>	</a:t>
            </a:r>
            <a:r>
              <a:rPr lang="fr-CH" dirty="0" err="1" smtClean="0"/>
              <a:t>Examples</a:t>
            </a:r>
            <a:r>
              <a:rPr lang="fr-CH" dirty="0" smtClean="0"/>
              <a:t>: White Rabbit, Data Centre </a:t>
            </a:r>
            <a:r>
              <a:rPr lang="fr-CH" dirty="0" err="1" smtClean="0"/>
              <a:t>Environmental</a:t>
            </a:r>
            <a:r>
              <a:rPr lang="fr-CH" dirty="0" smtClean="0"/>
              <a:t> </a:t>
            </a:r>
            <a:r>
              <a:rPr lang="fr-CH" dirty="0" err="1" smtClean="0"/>
              <a:t>Sensor</a:t>
            </a:r>
            <a:endParaRPr lang="fr-CH" dirty="0" smtClean="0"/>
          </a:p>
          <a:p>
            <a:pPr marL="36576" indent="0">
              <a:buNone/>
            </a:pPr>
            <a:endParaRPr lang="fr-CH" dirty="0"/>
          </a:p>
          <a:p>
            <a:pPr marL="36576" indent="0">
              <a:buNone/>
            </a:pPr>
            <a:r>
              <a:rPr lang="fr-CH" dirty="0" smtClean="0"/>
              <a:t>CERN Open Hardware Licence:</a:t>
            </a:r>
          </a:p>
          <a:p>
            <a:pPr marL="36576" indent="0">
              <a:buNone/>
            </a:pPr>
            <a:r>
              <a:rPr lang="fr-CH" dirty="0"/>
              <a:t>	</a:t>
            </a:r>
            <a:r>
              <a:rPr lang="fr-CH" dirty="0">
                <a:hlinkClick r:id="rId4"/>
              </a:rPr>
              <a:t>http://www.ohwr.org/projects/cernohl</a:t>
            </a:r>
            <a:r>
              <a:rPr lang="fr-CH" dirty="0" smtClean="0">
                <a:hlinkClick r:id="rId4"/>
              </a:rPr>
              <a:t>/</a:t>
            </a:r>
            <a:endParaRPr lang="fr-CH" dirty="0" smtClean="0"/>
          </a:p>
          <a:p>
            <a:pPr marL="36576" indent="0">
              <a:buNone/>
            </a:pPr>
            <a:endParaRPr lang="fr-CH" dirty="0" smtClean="0"/>
          </a:p>
          <a:p>
            <a:pPr marL="36576" indent="0">
              <a:buNone/>
            </a:pPr>
            <a:endParaRPr lang="fr-CH" dirty="0" smtClean="0"/>
          </a:p>
          <a:p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0973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Did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know 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dirty="0" smtClean="0"/>
              <a:t>The </a:t>
            </a:r>
            <a:r>
              <a:rPr lang="fr-CH" dirty="0" err="1" smtClean="0"/>
              <a:t>following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r>
              <a:rPr lang="fr-CH" dirty="0" smtClean="0"/>
              <a:t> have </a:t>
            </a:r>
            <a:r>
              <a:rPr lang="fr-CH" dirty="0" err="1" smtClean="0"/>
              <a:t>licensed</a:t>
            </a:r>
            <a:r>
              <a:rPr lang="fr-CH" dirty="0" smtClean="0"/>
              <a:t> </a:t>
            </a:r>
            <a:r>
              <a:rPr lang="fr-CH" dirty="0" err="1" smtClean="0"/>
              <a:t>their</a:t>
            </a:r>
            <a:r>
              <a:rPr lang="fr-CH" dirty="0" smtClean="0"/>
              <a:t> open designs </a:t>
            </a:r>
            <a:r>
              <a:rPr lang="fr-CH" dirty="0" err="1" smtClean="0"/>
              <a:t>under</a:t>
            </a:r>
            <a:r>
              <a:rPr lang="fr-CH" dirty="0" smtClean="0"/>
              <a:t> CERN OHL: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26" name="Picture 2" descr="https://www.wevolver.com/thumbnail/700/1200/auto/8078f3f9-1497-446b-8137-401f60e529a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15" y="2658022"/>
            <a:ext cx="2104817" cy="2729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bcn3dtechnologies.com/wp-content/uploads/2016/02/Especificaciones-Sigma-f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912" y="2072800"/>
            <a:ext cx="3142926" cy="2093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roto.a-wai.com/projects/acryl/ma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822" y="3704769"/>
            <a:ext cx="2791326" cy="2093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0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Example</a:t>
            </a:r>
            <a:r>
              <a:rPr lang="fr-CH" dirty="0" smtClean="0"/>
              <a:t>: TIND Technologies</a:t>
            </a:r>
            <a:endParaRPr lang="en-GB" dirty="0"/>
          </a:p>
        </p:txBody>
      </p:sp>
      <p:pic>
        <p:nvPicPr>
          <p:cNvPr id="3074" name="Picture 2" descr="http://www.teraranger.com/wp-content/uploads/2015/08/DonorsSpino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393" y="1481210"/>
            <a:ext cx="1890054" cy="189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59" y="1481210"/>
            <a:ext cx="7188054" cy="3344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271" y="2060813"/>
            <a:ext cx="4216624" cy="1288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165231" y="5072687"/>
            <a:ext cx="1774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/>
              <a:t>http://tind.io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12624">
            <a:off x="2507765" y="2457091"/>
            <a:ext cx="4419600" cy="1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64874">
            <a:off x="542033" y="3530839"/>
            <a:ext cx="7007836" cy="840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084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3. </a:t>
            </a:r>
            <a:r>
              <a:rPr lang="fr-CH" dirty="0" err="1" smtClean="0"/>
              <a:t>Protect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strictly</a:t>
            </a:r>
            <a:r>
              <a:rPr lang="fr-CH" dirty="0" smtClean="0"/>
              <a:t> </a:t>
            </a:r>
            <a:r>
              <a:rPr lang="fr-CH" dirty="0" err="1" smtClean="0"/>
              <a:t>necessary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CH" dirty="0" smtClean="0"/>
          </a:p>
          <a:p>
            <a:r>
              <a:rPr lang="fr-CH" dirty="0" smtClean="0"/>
              <a:t>Protection </a:t>
            </a:r>
            <a:r>
              <a:rPr lang="fr-CH" dirty="0" err="1" smtClean="0"/>
              <a:t>comes</a:t>
            </a:r>
            <a:r>
              <a:rPr lang="fr-CH" dirty="0" smtClean="0"/>
              <a:t> at a </a:t>
            </a:r>
            <a:r>
              <a:rPr lang="fr-CH" dirty="0" err="1" smtClean="0"/>
              <a:t>cost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Patents at </a:t>
            </a:r>
            <a:r>
              <a:rPr lang="fr-CH" dirty="0" err="1" smtClean="0"/>
              <a:t>financial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endParaRPr lang="fr-CH" dirty="0" smtClean="0"/>
          </a:p>
          <a:p>
            <a:pPr lvl="1"/>
            <a:r>
              <a:rPr lang="fr-CH" dirty="0" smtClean="0"/>
              <a:t>Trade secrets at an </a:t>
            </a:r>
            <a:r>
              <a:rPr lang="fr-CH" dirty="0" err="1" smtClean="0"/>
              <a:t>organizational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endParaRPr lang="fr-CH" dirty="0" smtClean="0"/>
          </a:p>
          <a:p>
            <a:pPr lvl="1"/>
            <a:endParaRPr lang="fr-CH" dirty="0"/>
          </a:p>
          <a:p>
            <a:r>
              <a:rPr lang="fr-CH" dirty="0" smtClean="0"/>
              <a:t>Patents are a </a:t>
            </a:r>
            <a:r>
              <a:rPr lang="fr-CH" dirty="0" err="1" smtClean="0"/>
              <a:t>poor</a:t>
            </a:r>
            <a:r>
              <a:rPr lang="fr-CH" dirty="0" smtClean="0"/>
              <a:t> </a:t>
            </a:r>
            <a:r>
              <a:rPr lang="fr-CH" dirty="0" err="1" smtClean="0"/>
              <a:t>indicator</a:t>
            </a:r>
            <a:r>
              <a:rPr lang="fr-CH" dirty="0" smtClean="0"/>
              <a:t> of innovation</a:t>
            </a:r>
          </a:p>
          <a:p>
            <a:endParaRPr lang="fr-CH" dirty="0"/>
          </a:p>
          <a:p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a </a:t>
            </a:r>
            <a:r>
              <a:rPr lang="fr-CH" dirty="0" err="1" smtClean="0"/>
              <a:t>benefit</a:t>
            </a:r>
            <a:r>
              <a:rPr lang="fr-CH" dirty="0" smtClean="0"/>
              <a:t> ?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not </a:t>
            </a:r>
            <a:r>
              <a:rPr lang="fr-CH" dirty="0" err="1" smtClean="0"/>
              <a:t>happen</a:t>
            </a:r>
            <a:r>
              <a:rPr lang="fr-CH" dirty="0" smtClean="0"/>
              <a:t> in absence of </a:t>
            </a:r>
            <a:r>
              <a:rPr lang="fr-CH" dirty="0" err="1" smtClean="0"/>
              <a:t>either</a:t>
            </a:r>
            <a:r>
              <a:rPr lang="fr-CH" dirty="0" smtClean="0"/>
              <a:t> the patent or the </a:t>
            </a:r>
            <a:r>
              <a:rPr lang="fr-CH" dirty="0" err="1" smtClean="0"/>
              <a:t>trade</a:t>
            </a:r>
            <a:r>
              <a:rPr lang="fr-CH" dirty="0" smtClean="0"/>
              <a:t> secret</a:t>
            </a:r>
          </a:p>
          <a:p>
            <a:endParaRPr lang="fr-CH" dirty="0"/>
          </a:p>
          <a:p>
            <a:endParaRPr lang="fr-CH" dirty="0" smtClean="0"/>
          </a:p>
          <a:p>
            <a:pPr lvl="1"/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2984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Example</a:t>
            </a:r>
            <a:r>
              <a:rPr lang="fr-CH" dirty="0" smtClean="0"/>
              <a:t>: </a:t>
            </a:r>
            <a:r>
              <a:rPr lang="fr-CH" dirty="0" err="1" smtClean="0"/>
              <a:t>Medipix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 descr="Medipix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44148" y="109533"/>
            <a:ext cx="4592707" cy="6899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478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4. </a:t>
            </a:r>
            <a:r>
              <a:rPr lang="fr-CH" dirty="0" err="1" smtClean="0"/>
              <a:t>CERN’s</a:t>
            </a:r>
            <a:r>
              <a:rPr lang="fr-CH" dirty="0" smtClean="0"/>
              <a:t> KT </a:t>
            </a:r>
            <a:r>
              <a:rPr lang="fr-CH" dirty="0" err="1" smtClean="0"/>
              <a:t>Fund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smtClean="0"/>
              <a:t>How to encourage </a:t>
            </a:r>
            <a:r>
              <a:rPr lang="fr-CH" dirty="0" err="1" smtClean="0"/>
              <a:t>projects</a:t>
            </a:r>
            <a:r>
              <a:rPr lang="fr-CH" dirty="0" smtClean="0"/>
              <a:t> for </a:t>
            </a:r>
            <a:r>
              <a:rPr lang="fr-CH" dirty="0" err="1" smtClean="0"/>
              <a:t>innovative</a:t>
            </a:r>
            <a:r>
              <a:rPr lang="fr-CH" dirty="0" smtClean="0"/>
              <a:t> applications </a:t>
            </a:r>
            <a:r>
              <a:rPr lang="fr-CH" dirty="0" err="1" smtClean="0"/>
              <a:t>outside</a:t>
            </a:r>
            <a:r>
              <a:rPr lang="fr-CH" dirty="0" smtClean="0"/>
              <a:t> of HEP ? </a:t>
            </a:r>
          </a:p>
          <a:p>
            <a:endParaRPr lang="fr-CH" dirty="0" smtClean="0"/>
          </a:p>
          <a:p>
            <a:r>
              <a:rPr lang="fr-CH" dirty="0" smtClean="0"/>
              <a:t>1/3rd of KT revenues go to </a:t>
            </a:r>
            <a:r>
              <a:rPr lang="fr-CH" dirty="0" err="1" smtClean="0"/>
              <a:t>CERN’s</a:t>
            </a:r>
            <a:r>
              <a:rPr lang="fr-CH" dirty="0" smtClean="0"/>
              <a:t> </a:t>
            </a:r>
            <a:r>
              <a:rPr lang="fr-CH" dirty="0" err="1" smtClean="0"/>
              <a:t>Knowledge</a:t>
            </a:r>
            <a:r>
              <a:rPr lang="fr-CH" dirty="0" smtClean="0"/>
              <a:t> Transfer </a:t>
            </a:r>
            <a:r>
              <a:rPr lang="fr-CH" dirty="0" err="1" smtClean="0"/>
              <a:t>Fund</a:t>
            </a:r>
            <a:r>
              <a:rPr lang="fr-CH" dirty="0" smtClean="0"/>
              <a:t> (KT </a:t>
            </a:r>
            <a:r>
              <a:rPr lang="fr-CH" dirty="0" err="1" smtClean="0"/>
              <a:t>Fund</a:t>
            </a:r>
            <a:r>
              <a:rPr lang="fr-CH" dirty="0" smtClean="0"/>
              <a:t>)</a:t>
            </a:r>
          </a:p>
          <a:p>
            <a:endParaRPr lang="fr-CH" dirty="0"/>
          </a:p>
          <a:p>
            <a:r>
              <a:rPr lang="fr-CH" dirty="0" err="1" smtClean="0"/>
              <a:t>Funding</a:t>
            </a:r>
            <a:r>
              <a:rPr lang="fr-CH" dirty="0" smtClean="0"/>
              <a:t> of </a:t>
            </a:r>
            <a:r>
              <a:rPr lang="fr-CH" dirty="0" err="1" smtClean="0"/>
              <a:t>innovative</a:t>
            </a:r>
            <a:r>
              <a:rPr lang="fr-CH" dirty="0" smtClean="0"/>
              <a:t> CERN </a:t>
            </a:r>
            <a:r>
              <a:rPr lang="fr-CH" dirty="0" err="1" smtClean="0"/>
              <a:t>projects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impact </a:t>
            </a:r>
            <a:r>
              <a:rPr lang="fr-CH" dirty="0" err="1" smtClean="0"/>
              <a:t>potential</a:t>
            </a:r>
            <a:r>
              <a:rPr lang="fr-CH" dirty="0" smtClean="0"/>
              <a:t> </a:t>
            </a:r>
            <a:r>
              <a:rPr lang="fr-CH" dirty="0" err="1" smtClean="0"/>
              <a:t>outside</a:t>
            </a:r>
            <a:r>
              <a:rPr lang="fr-CH" dirty="0" smtClean="0"/>
              <a:t> HEP.</a:t>
            </a:r>
          </a:p>
          <a:p>
            <a:endParaRPr lang="fr-CH" dirty="0"/>
          </a:p>
          <a:p>
            <a:r>
              <a:rPr lang="fr-CH" dirty="0" smtClean="0"/>
              <a:t>At least one call per </a:t>
            </a:r>
            <a:r>
              <a:rPr lang="fr-CH" dirty="0" err="1" smtClean="0"/>
              <a:t>year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~ 6 </a:t>
            </a:r>
            <a:r>
              <a:rPr lang="fr-CH" dirty="0" err="1" smtClean="0"/>
              <a:t>Projects</a:t>
            </a:r>
            <a:endParaRPr lang="fr-CH" dirty="0" smtClean="0"/>
          </a:p>
          <a:p>
            <a:pPr lvl="1"/>
            <a:r>
              <a:rPr lang="fr-CH" dirty="0" smtClean="0"/>
              <a:t>~ </a:t>
            </a:r>
            <a:r>
              <a:rPr lang="fr-CH" dirty="0" err="1" smtClean="0"/>
              <a:t>From</a:t>
            </a:r>
            <a:r>
              <a:rPr lang="fr-CH" dirty="0" smtClean="0"/>
              <a:t> CHF 25k to CHF 200k</a:t>
            </a:r>
          </a:p>
          <a:p>
            <a:endParaRPr lang="fr-CH" dirty="0"/>
          </a:p>
          <a:p>
            <a:endParaRPr lang="fr-CH" dirty="0" smtClean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1452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848" y="194854"/>
            <a:ext cx="4417849" cy="6430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21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Overview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A few </a:t>
            </a:r>
            <a:r>
              <a:rPr lang="fr-CH" dirty="0" err="1" smtClean="0"/>
              <a:t>words</a:t>
            </a:r>
            <a:r>
              <a:rPr lang="fr-CH" dirty="0" smtClean="0"/>
              <a:t> about CERN</a:t>
            </a:r>
          </a:p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makes</a:t>
            </a:r>
            <a:r>
              <a:rPr lang="fr-CH" dirty="0" smtClean="0"/>
              <a:t> </a:t>
            </a:r>
            <a:r>
              <a:rPr lang="fr-CH" dirty="0" err="1" smtClean="0"/>
              <a:t>knowledge</a:t>
            </a:r>
            <a:r>
              <a:rPr lang="fr-CH" dirty="0" smtClean="0"/>
              <a:t> </a:t>
            </a:r>
            <a:r>
              <a:rPr lang="fr-CH" dirty="0" err="1" smtClean="0"/>
              <a:t>transfer</a:t>
            </a:r>
            <a:r>
              <a:rPr lang="fr-CH" dirty="0" smtClean="0"/>
              <a:t> </a:t>
            </a:r>
            <a:r>
              <a:rPr lang="fr-CH" dirty="0" smtClean="0"/>
              <a:t>at CERN unique ?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cornerstones</a:t>
            </a:r>
            <a:r>
              <a:rPr lang="fr-CH" dirty="0" smtClean="0"/>
              <a:t> of </a:t>
            </a:r>
            <a:r>
              <a:rPr lang="fr-CH" dirty="0" err="1" smtClean="0"/>
              <a:t>our</a:t>
            </a:r>
            <a:r>
              <a:rPr lang="fr-CH" dirty="0" smtClean="0"/>
              <a:t> model:</a:t>
            </a:r>
          </a:p>
          <a:p>
            <a:pPr lvl="1"/>
            <a:r>
              <a:rPr lang="fr-CH" dirty="0" smtClean="0"/>
              <a:t>Focus on impact</a:t>
            </a:r>
          </a:p>
          <a:p>
            <a:pPr lvl="1"/>
            <a:r>
              <a:rPr lang="fr-CH" dirty="0" smtClean="0"/>
              <a:t>Open </a:t>
            </a:r>
            <a:r>
              <a:rPr lang="fr-CH" dirty="0" err="1" smtClean="0"/>
              <a:t>dissemination</a:t>
            </a:r>
            <a:endParaRPr lang="fr-CH" dirty="0" smtClean="0"/>
          </a:p>
          <a:p>
            <a:pPr lvl="1"/>
            <a:r>
              <a:rPr lang="fr-CH" dirty="0" err="1" smtClean="0"/>
              <a:t>Protect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strictly</a:t>
            </a:r>
            <a:r>
              <a:rPr lang="fr-CH" dirty="0" smtClean="0"/>
              <a:t> </a:t>
            </a:r>
            <a:r>
              <a:rPr lang="fr-CH" dirty="0" err="1" smtClean="0"/>
              <a:t>necessary</a:t>
            </a:r>
            <a:endParaRPr lang="fr-CH" dirty="0" smtClean="0"/>
          </a:p>
          <a:p>
            <a:pPr lvl="1"/>
            <a:r>
              <a:rPr lang="fr-CH" dirty="0" err="1" smtClean="0"/>
              <a:t>CERN’s</a:t>
            </a:r>
            <a:r>
              <a:rPr lang="fr-CH" dirty="0" smtClean="0"/>
              <a:t> </a:t>
            </a:r>
            <a:r>
              <a:rPr lang="fr-CH" dirty="0" err="1" smtClean="0"/>
              <a:t>Knowledge</a:t>
            </a:r>
            <a:r>
              <a:rPr lang="fr-CH" dirty="0" smtClean="0"/>
              <a:t> Transfer </a:t>
            </a:r>
            <a:r>
              <a:rPr lang="fr-CH" dirty="0" err="1" smtClean="0"/>
              <a:t>Fund</a:t>
            </a:r>
            <a:endParaRPr lang="fr-CH" dirty="0" smtClean="0"/>
          </a:p>
          <a:p>
            <a:pPr lvl="1"/>
            <a:r>
              <a:rPr lang="fr-CH" dirty="0" smtClean="0"/>
              <a:t>Local business impact </a:t>
            </a:r>
            <a:r>
              <a:rPr lang="fr-CH" dirty="0" err="1" smtClean="0"/>
              <a:t>with</a:t>
            </a:r>
            <a:r>
              <a:rPr lang="fr-CH" dirty="0" smtClean="0"/>
              <a:t> start-ups and </a:t>
            </a:r>
            <a:r>
              <a:rPr lang="fr-CH" dirty="0" err="1" smtClean="0"/>
              <a:t>SME’s</a:t>
            </a:r>
            <a:endParaRPr lang="fr-CH" dirty="0" smtClean="0"/>
          </a:p>
          <a:p>
            <a:pPr marL="448056" lvl="1" indent="0">
              <a:buNone/>
            </a:pPr>
            <a:endParaRPr lang="fr-CH" dirty="0" smtClean="0"/>
          </a:p>
          <a:p>
            <a:r>
              <a:rPr lang="fr-CH" dirty="0" err="1" smtClean="0"/>
              <a:t>Dispelling</a:t>
            </a:r>
            <a:r>
              <a:rPr lang="fr-CH" dirty="0" smtClean="0"/>
              <a:t> a few </a:t>
            </a:r>
            <a:r>
              <a:rPr lang="fr-CH" dirty="0" err="1" smtClean="0"/>
              <a:t>myths</a:t>
            </a:r>
            <a:r>
              <a:rPr lang="fr-CH" dirty="0" smtClean="0"/>
              <a:t> 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224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KT </a:t>
            </a:r>
            <a:r>
              <a:rPr lang="fr-CH" sz="3200" b="1" dirty="0" err="1" smtClean="0"/>
              <a:t>Fund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Examples</a:t>
            </a:r>
            <a:r>
              <a:rPr lang="fr-CH" sz="3200" b="1" dirty="0"/>
              <a:t> </a:t>
            </a:r>
            <a:r>
              <a:rPr lang="fr-CH" sz="3200" b="1" dirty="0" smtClean="0"/>
              <a:t>– </a:t>
            </a:r>
            <a:r>
              <a:rPr lang="fr-CH" sz="3200" b="1" dirty="0" err="1" smtClean="0"/>
              <a:t>B-Rad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9" y="1325606"/>
            <a:ext cx="4259942" cy="466742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1600" b="1" dirty="0" err="1" smtClean="0"/>
              <a:t>Funded</a:t>
            </a:r>
            <a:r>
              <a:rPr lang="fr-CH" sz="1600" b="1" dirty="0" smtClean="0"/>
              <a:t>:</a:t>
            </a:r>
            <a:endParaRPr lang="fr-CH" sz="1600" b="1" dirty="0"/>
          </a:p>
          <a:p>
            <a:pPr marL="36576" indent="0" algn="ctr">
              <a:buNone/>
            </a:pPr>
            <a:r>
              <a:rPr lang="fr-CH" sz="1600" dirty="0"/>
              <a:t>P</a:t>
            </a:r>
            <a:r>
              <a:rPr lang="fr-CH" sz="1600" dirty="0" smtClean="0"/>
              <a:t>rototype of a hand-</a:t>
            </a:r>
            <a:r>
              <a:rPr lang="fr-CH" sz="1600" dirty="0" err="1" smtClean="0"/>
              <a:t>held</a:t>
            </a:r>
            <a:r>
              <a:rPr lang="fr-CH" sz="1600" dirty="0" smtClean="0"/>
              <a:t> radiation </a:t>
            </a:r>
            <a:r>
              <a:rPr lang="fr-CH" sz="1600" dirty="0" err="1" smtClean="0"/>
              <a:t>survey</a:t>
            </a:r>
            <a:r>
              <a:rPr lang="fr-CH" sz="1600" dirty="0" smtClean="0"/>
              <a:t> </a:t>
            </a:r>
            <a:r>
              <a:rPr lang="fr-CH" sz="1600" dirty="0" err="1" smtClean="0"/>
              <a:t>meter</a:t>
            </a:r>
            <a:r>
              <a:rPr lang="fr-CH" sz="1600" dirty="0" smtClean="0"/>
              <a:t> </a:t>
            </a:r>
            <a:r>
              <a:rPr lang="fr-CH" sz="1600" dirty="0" err="1" smtClean="0"/>
              <a:t>operable</a:t>
            </a:r>
            <a:r>
              <a:rPr lang="fr-CH" sz="1600" dirty="0" smtClean="0"/>
              <a:t> in high </a:t>
            </a:r>
            <a:r>
              <a:rPr lang="fr-CH" sz="1600" dirty="0" err="1" smtClean="0"/>
              <a:t>magnetic</a:t>
            </a:r>
            <a:r>
              <a:rPr lang="fr-CH" sz="1600" dirty="0" smtClean="0"/>
              <a:t> </a:t>
            </a:r>
            <a:r>
              <a:rPr lang="fr-CH" sz="1600" dirty="0" err="1" smtClean="0"/>
              <a:t>fields</a:t>
            </a:r>
            <a:endParaRPr lang="en-GB" sz="1600" dirty="0"/>
          </a:p>
          <a:p>
            <a:pPr marL="36576" indent="0" algn="ctr">
              <a:buNone/>
            </a:pPr>
            <a:endParaRPr lang="fr-CH" sz="1600" dirty="0" smtClean="0"/>
          </a:p>
          <a:p>
            <a:pPr marL="36576" indent="0" algn="ctr">
              <a:buNone/>
            </a:pPr>
            <a:endParaRPr lang="fr-CH" sz="1600" dirty="0"/>
          </a:p>
          <a:p>
            <a:pPr marL="36576" indent="0" algn="ctr">
              <a:buNone/>
            </a:pPr>
            <a:endParaRPr lang="fr-CH" sz="1600" b="1" dirty="0" smtClean="0"/>
          </a:p>
          <a:p>
            <a:pPr marL="36576" indent="0" algn="ctr">
              <a:buNone/>
            </a:pPr>
            <a:endParaRPr lang="fr-CH" sz="1600" b="1" dirty="0" smtClean="0"/>
          </a:p>
          <a:p>
            <a:pPr marL="36576" indent="0" algn="ctr">
              <a:buNone/>
            </a:pPr>
            <a:r>
              <a:rPr lang="fr-CH" sz="1600" b="1" dirty="0" smtClean="0"/>
              <a:t>The KT </a:t>
            </a:r>
            <a:r>
              <a:rPr lang="fr-CH" sz="1600" b="1" dirty="0" err="1" smtClean="0"/>
              <a:t>Fund</a:t>
            </a:r>
            <a:r>
              <a:rPr lang="fr-CH" sz="1600" b="1" dirty="0" smtClean="0"/>
              <a:t> has </a:t>
            </a:r>
            <a:r>
              <a:rPr lang="fr-CH" sz="1600" b="1" dirty="0" err="1" smtClean="0"/>
              <a:t>catalysed</a:t>
            </a:r>
            <a:r>
              <a:rPr lang="fr-CH" sz="1600" b="1" dirty="0" smtClean="0"/>
              <a:t> the </a:t>
            </a:r>
            <a:r>
              <a:rPr lang="fr-CH" sz="1600" b="1" dirty="0" err="1" smtClean="0"/>
              <a:t>creation</a:t>
            </a:r>
            <a:r>
              <a:rPr lang="fr-CH" sz="1600" b="1" dirty="0" smtClean="0"/>
              <a:t> of</a:t>
            </a:r>
          </a:p>
          <a:p>
            <a:pPr marL="36576" indent="0" algn="ctr">
              <a:buNone/>
            </a:pPr>
            <a:endParaRPr lang="fr-CH" sz="1600" dirty="0" smtClean="0"/>
          </a:p>
          <a:p>
            <a:pPr marL="36576" indent="0" algn="ctr">
              <a:buNone/>
            </a:pPr>
            <a:endParaRPr lang="fr-CH" sz="1600" u="sng" dirty="0" smtClean="0"/>
          </a:p>
          <a:p>
            <a:pPr marL="36576" indent="0" algn="ctr">
              <a:buNone/>
            </a:pPr>
            <a:endParaRPr lang="fr-CH" sz="1600" u="sng" dirty="0"/>
          </a:p>
          <a:p>
            <a:pPr marL="36576" indent="0" algn="ctr">
              <a:buNone/>
            </a:pPr>
            <a:endParaRPr lang="en-GB" sz="1600" dirty="0" smtClean="0"/>
          </a:p>
          <a:p>
            <a:pPr marL="36576" indent="0" algn="ctr">
              <a:buNone/>
            </a:pPr>
            <a:r>
              <a:rPr lang="fr-CH" sz="1600" dirty="0" smtClean="0"/>
              <a:t>Off-the-shelf industrial-grade radiation survey meter by a company from a member state</a:t>
            </a:r>
            <a:endParaRPr lang="en-GB" sz="1600" dirty="0"/>
          </a:p>
          <a:p>
            <a:pPr lvl="1"/>
            <a:endParaRPr lang="en-GB" sz="1600" dirty="0"/>
          </a:p>
        </p:txBody>
      </p:sp>
      <p:sp>
        <p:nvSpPr>
          <p:cNvPr id="4" name="AutoShape 2" descr="Image result for montratec shutt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2307771" y="2440803"/>
            <a:ext cx="457200" cy="805543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dk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/>
          <p:cNvSpPr/>
          <p:nvPr/>
        </p:nvSpPr>
        <p:spPr>
          <a:xfrm>
            <a:off x="2311399" y="4105249"/>
            <a:ext cx="457200" cy="805543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dk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2389" y="1247089"/>
            <a:ext cx="3152054" cy="1929686"/>
          </a:xfrm>
          <a:prstGeom prst="rect">
            <a:avLst/>
          </a:prstGeom>
        </p:spPr>
      </p:pic>
      <p:sp>
        <p:nvSpPr>
          <p:cNvPr id="9" name="AutoShape 2" descr="data:image/jpeg;base64,/9j/4AAQSkZJRgABAQAAAQABAAD/2wCEAAkGBxASDxAPEBQODw8PDw8QDw4UEBAPDxAUFRQWFhUVFRQYHCggGBolGxcUITEhJSkrLi4uFx8zODMsNygtLisBCgoKDg0OGhAQGywkHyQsLCwtLCwsLCwsLCwsLCwsLCwsLCwsLCwsLCwsLCwsLCwsLCwsLCwsLCwsLCwsLCwsLP/AABEIAPUAzgMBEQACEQEDEQH/xAAbAAABBQEBAAAAAAAAAAAAAAAAAQIDBAUGB//EAEkQAAEDAgQDAwcHBwoHAAAAAAEAAgMEEQUSITETQVEGYZEHFCIycYGhQlNyk8HR0xUXIzNSktIWJTRDVWKCseHwJFRjc6O08f/EABsBAQADAQEBAQAAAAAAAAAAAAABAgMEBQYH/8QAOBEAAgECBAMGBAUEAQUAAAAAAAECAxEEEiExE0FRBSJhcYGRFKGx0TJCUsHwBjPh8WIjJENykv/aAAwDAQACEQMRAD8A8hXaZAgBACAEAIAQAgBACAEAIAQAgBACAEAIAQAgBACAEAIAQAgBACAEAIAQAgBACAEAWQC5UJDKVADKpAlkIBACAEAIAQAgBACAEAIAQAgBACAEAIAQAgBACAUBCRzQoA6yEjg1LAQtU5QMIUECWQCWUkCIAQAgBACAEAIAQAgBACAEAIAQAgBAAQDgFBI4BCSRjCdApSb2ILkOHuO+i2jh5PcjOiYYX/e+C0+G8SvE8BkuFyDazvZv4KkqMlqgqsX4FRzbHK4EEb6WKzv+ovboRyQcxqFDh0IuREKpIlkAiAQoQCAEAIAQAgBACAEAIAQAgBACAczdCUSWUElinpi72LanScispWNWnpbdy7YU1FaGTlcsshK1IbLtHh00nqMe8dbWb+8dFSdSEPxOxnOpGO7LwwCb5RhZ9KTX4ArneMprk/Y5Z42jHdjn9ny8Wf5vKPpPa4fRdl0WUsTSnvGX/wAlY46l+WVjDxTspPEC+MOlYNxoZB7ho73eCzU4t91+h20sXTnvv8jnHgbEWI0/+hHZ7nTYidHZVcWhcaVUkapAiEAgBACAEAIAQAgBACAEAIAQDmboSjSpKS9ifcF0UqV9WUlI2IKf/dguxRMmy/RUT5HZI2lzj7gB1J5BJ1I045puyMpTS1Z1ND2fjjsZLSyaaH1Gnubz9pXh4rtKTdovKvdv7HNOrKWxqPikI0bYDuAXIoYmetOLXjzOWSj+YY2icdDGXezT4hXUMfDVT9HZlY0aU/8AxX8k19AlwKYi8OYkf1L8rH/4X3sffZephMZW/DXppf8AKLTXqr3XpdFavZcXrBteEk17PZ+piSV0jJHMcHMe0+k1zSCPaCvTywmr2ujjdCpTlu0VMQoaapvxW5JeUzNHf4hs73rCeGT2O7D46vS0kro5bE+zE8Qzs/TxfOMGo+k3cfFckqc4s9qji6VZXTMGRqzcrnRYiIUAaQgEQgEAIAQAgBACAEAIAQAgBAS0jLvaOpVoq8kHsdHDFt8F6MEYNm3g2FOmJ+RGD6Un2AcyufF4yGHWusnsv5yMalTKddSxMiZkjGVu51uSerjzK8OdaVR56ju+XReR586jkySCB7je2l/WsvJljIQqJbyO7C9m1a6zSeWHV8/Jc/oXDLk9UZndT6S6atTP/dqWXRfy52xpUaStRhd/qev+F6EM13i7rg8+V/cueOPhS0oxv4y1+RPHxEH35u3RDGMa031NtAbm3wW+Hx9S/FrPS6VuWv2Wp2quqkclPd879B05jc3hztztF8t3EOjN7HI/do7tu5Z4vEYrC4hujO1ntun6HRwqOMppzWvVbmHWdnnXLqaVs4+ZLmMn9gHqv91j3L08J/UUJd3ERcH11y/4+Z42L7DrR1h3kZkUz4yY3B0bxu1zSxw9oK9eq6delng01yad17o8CdCVOemjMvFcPZKC7LleBd2Ubj9oD/Nc9Cpn7s/R/c9DDYqStGX88Dlqukcw9WnZw1BWk6bhueopXKpasywxykqIgBACAEAIAQAgBACAEAICzhp/TR/Tb/mrQfeREtmdhSUZkmELdCXEOd+yB6x8F31KqpU3N/7fJHI5qMMzO14bYmiNos1o0HPqSe87r4ypWlVnKpN6v5eHkcVWTT1JYiGjM/b9n7151bEObywPe7O7IbSqV9uUfv8AYp4hjTh6LDlHQaX96zoYJfie59LTyrkv29iShxh+lsu3Ntz4kXWdbCxbu2/c1dGnL8S9i4MeI9Z0dx8kMYXH4aK1HAZ+7FP1bOPF4GEY54rTqizNVCVkbgA0Sxk+o2+ZpyuFx7AfelWjwZyot3cXrrzaPFtOlJVEk15ar/ZjYyQ1wJJJMbSW3uL7HTblf3r6KUHVowqr8yXutDbDTlmcI8n9dSgKq2ze69h9i4nh2z06UpRe5Zdisb2iOpbxWbNfccaL6D97dxuFhGhVoNzw0sr5r8svNdfFDFYKjilZpX5Pb/XmZtfQGP8ASROMsXzgFnM/7jfk+3ZezgMZCs8k+7Lp1/8AV8/LdHx2JwcqbcXy36rz+60OcxKINOZoHDlv6NrtB5tt8R7e5e7SnnTjPdfNdTTDTzxyy3XzXJmLUUo3b+79yznQtrE679TPfuucljVJAIAQAgBACAEAIAQAgBAPgJzC242TbUlHqGF+i19RaxmbHw/ouaHut7zb3LHtHEOLhBclf12R4uKfdyfzc6aOEObHO/1OBFI49Ta3+bSvj5yleVJficmvfX9z1+z8Mq1SNVq8VFPze37XZRlDpCXH0W8r8gu2nThRSW7PoalR9SniMbNLHMevIeK3oxk91ZGKxKhpuzKlzi4DjY8gLLX4eG7ReWPqaWsvQiheWm5Fxz62XZQpQySqXs46+vImPbM4vh1IqSej5P7HU0MmbD2lpBMMsjw6+7bgm3uPwXyVdtY6Tl+ZL3O6phqalb8rSt5Mq4vHniZUN2dfMOmuh+xfa4CClgVB/lv9WfIUKro4yVGo9b2+xitm5W5b2sueVHoe3x4oieQT7dFllcUdCrJ7Mtvnc0AtNnAW00Pv6rkhTUm4yWjMMfS4kFWW8dH5PZ+m3kUsWia+B5AALbSEDa43I6aE6L0MJiZwrJT15eNuR84o5K8ZddPc5kjkvfhOL5na42MmsbZ9lxz/ABMggVSAQAgBACAEIBACAEAIAQD4fWUMsj1XCoM1BRu19GMNcN/YpqYRVpRqdNGfNdpVHGckjqnQufh8WQ2LLl2m7c5B8NCvj684Ue16kZLR7eeVWPquxZf9jTfg/k2YswO+pI21+xelGyOutUyxbKko0N79VZSTOWjrqykOdua64R01JxDylXEJAG5RfM4fD/Vc8JtRy8r/AOjowNDiTzPZfUsYTinDpeHqSZHW1+SQNF5uKw2fEZl0+Z9Xh6KqQTlstC5R1p82azUgOlafo5rgfFe5hMbGhTy2139z82/qTD1F2hJx00TMFzi1xBuddL9FeeIjNXieph5cSCkxcwI0sDfbZYxqtuzOiStqhROTpuFSrTiu8jtwUuLmpS5pr5fcmonh2Zpv6bXNIPeLfaqVk4tS6WPn8THuZua1OVkd15br34dTqkzJndc3WF76mbI0KggBACAEAIAQAgBACAEA+H1lD2LI9g7K60EDTzj+0rtw6vFxZ812kv8ArM6fBdIY2u2eJA4f43Cy/Pe26V8bUkt4uP0R9X2Jr2dDzl9WYtdHlkMfNp93d8F3U62empm2Kj3Vcp11LI1mbKS3m5vpAe0i9verUMRTlPLfXo9PqZUYteJQgZm1At32+5ek5qCsRjYtQTMSZ5dITyuQNOQ0C5m7RPpMBh8kFEsUNIXxZ72Alc0c9gFhiKvDqKPOyZ6WDmpRa8Xb00+tzoaXDctMwmxu9513303WuDoyxEr3ty9j4j+p6qWLclyjFfIx8XpQLOF9bgr2J4HhwumeZ2VisylF+ZihxuuadNxPYUrj2Sagd/Wyzm+60dmCeWtGS6oew5XMHMyNPuB/34LSK4ib8P2PLxSsprzOdr32Lh1cfC69STtBLqVWyZmPWSIY1SQCAEAIAQAgBACAEAIAQD4twoZKPWOyMmajjbzjDD32cLj43XZB5bPwPB7Rp3k34nTPnHBY0HKXglrt7ekb+K+XxuHhWxtSopaaX88qR73YFdKnCi1q02l1s3+xk4lnNnkEkei5zTcW5E9FnTwFWkmrXjumdmPq02lZ2aez3GUmIOYczXWPW/Jc1XCwn3ZK55tOvw52ZYixGnmMjXMLHmN95owBc25x7E94sVXEYavh6aea66Pf3PWpVIznBNXvJfUwX9nZ2+lGDPHb126EXHymE5m/H2pHGUpuzdn0Pq6c4RnvZ66P9nsTYdT2pg0EnLM4HcHNlZf4rLEVM2IcnzX7msYqilDpFfvqdO6ENgjZzAI9+5+K9nsptUVL/lL6n5p2xW+IrTl1en88jl8aJDR9L2cl9HTSqRa6nnYDu1Gc88a352XnVVyPoabuQAWd4clx1I909Cg8s0wml9IHp9i0oKyy9Tz8Trm9Tmql93Fd0ndmdraFZyggRSQCAEAIAQAgBACAEAIAQDo9/FCyPRcCrxDJGHW4fCjZJ4DX3feu1wzQ0PMq086b8ztqqna9osbZWty7EaD/AFXgPD05znKOjb1+hjGpKGVx0stCq6nk30aRs4XXOpV8DO6u4/I+rp4rDdpUeFW0n16+Xj/EZz5IzYSN4bzu9osCf7zNj7rL2/hsPiocSGlz5nFYKvRk6U09C5QYP6WdlnMIIzC+gIsdNwvne04Vofi7yXTX3W6OvBVJwglJNNNNXT5MqSCoa/K1shLflNY836WIXkrhSjdtan3fxFFwTjqnbc6mjzGFhqYszszj6QySNGgDr6dNivNkrVWoS0t7s8nG4mMJONLZ6O23juNxCnzNzRXe0btFi4a8xzX1fZldUsHTjW7rd99vxPmfMYvDZ6j4TvbdHD9oH6hunNx525L6nB/29jjw0LSk/Qw73922i5MdHLO/U9rDu6IKh1h9vJcdJZnY6pSyq5n1c1mHvCuo2kcz1RiPK6EZkZUkAhAIAQAgBACAEAIAQAgBAPg9YISjrQ+5v1969OOxzJWR0+AY4GARTH0BoyT9nud3dOi8/F4HO+JT35rr/k5qlLmjfdUPYbg5mOsQdxb2heLGpKMnTl7MzjLKV6qpY46iwOtxrrzXo0MPCpBuk8sl7Hp0e250bU6/ei9nzX7PyfoyJvnDLGGV+UahuZ1vC60pUFQ1qU03+pIjFzp4vvQq+l7fI1/yhcXmze3M5rlyyo4XFSy5NetrM8V16tK/EfzIpKtpY7hOzu19c28SPuXJV/pp5s1OWnRr7HRR7STjorsypp6hoaTmAyg3YTk113H2r6Chg6aoRpSSdkctRylLNFu7MHEZOKXOyhr+osA76VufetaVN0lZO8fHl5HqUrKKUt+q/czBoTr3dbLjxlWEo5VqzvoRktWUqyXkP9lc1GNtTScrsx66W+i1a1M2ykVJRjFJAIAQAgBACAEAIAQAgBACAcw6oSjcoK0G19CF2UqqZnKJpRzBdCkZtGjR4s+EXYbsGrozqwjnpyPeFhiMLSxH9xa8nzXkzJ00zco8apZhY3iff1HO9Enudt7jZeVPCVaEs0W3HqtX6rf2OOthWlovmWp8V4XqR+xxvYr0sPJVI3ck/U8tLvWtbzKTsbDzaSNt9besR4XXUoxhtobTil3kriCvyG7RGwcvQt8VbR8yYTu7RVzOxHGXyOsQXN6+qNunRLI9SlRyq73M55JJNwW7i2hHtC5sRTlNb6HZTmo8tSGSS1ydV5jhBaI6c05bmTVT81qiTKkdcoUZEVJAiEAgBACAEAIAQAgBACAEAIBWoB4KEl2mrSN9QtoVmtyrjc0qeraR7d10xqJmbiyI1IBta6niWJSLEONOZ6hc0fs3NvDZUm6T1klcpPDwn+JJjZe0Ux2Pvs37lR4i2kTOPZ9Ba5Sq7F5CbuN+8qvxEjeOHhFWirD3YmSLK/xJKpCNqudys3Wlc0UURS1ZOl9Oixmot3RdFOeVVIbKxKFRqkgEAIAQAgBACAEJBACAEAIAQAgFBQC3QDmPI2RNrYEjpiVZzbFhuZUbJDMlwISgG3QDmyEKQOMiAic5CBqWAKbAFABACEAgBACAELApFgshNhbILBZCcoWQZQsgyhZQRYLIQOa1VuVZKyJVciLk7adZuZdCOp1aMwyF8a1RS4zIrC47hqbC40xpYshMiE2EyITYTKhFhLKBYRCAQAgBQQCAFJccAhZIUBCyQoahbKOyoTlFDEJyhkUMZRMqq2Q4ihirco4kscaq2cs2XaeC6xnIrFmlFSaLnczeKElpFpTmRMoTUy7oO5g5EPAWyRGYXgqbEqRG6JLG0WNMaWNkhhjUWFiNzUsRYjc1QQMIUEDVBUEAKCAQDgFJqkOAQukSNahdIeGIXUR4YhZRHcNC2UDGoYyjcizbGQc2NZtmc42RPHGqtnm1dzUoYFzzkZwZuwU2i5JSOuIk1Kr0palamxnT0q9ajqjhnKzKrqZdiRXOQvhU2LKRXfGljrpjDGosdcUMdGosS0QvYosUaIHtVSpE4KCpEVBDEUEAoIBAOCk3SJWBDRIma1DRIka1DRIlaxQXSJAxCbAWKGWURnDWMmWykjWLK5hVjoSMbqh41fc2cOYuaozKB0NOzRcE2d0BZWK9J6lauxnzxBe3hjyqxTkiXpWM4spytRm8So9qg7qREQh3RGOCqS0QvaqlGiu9qhlGV5AqlWiBwVSjGqCAUEAgJWtUnUkTMahokTsaoNEiZrUNEiZrULpDtO5C6A26hVZZDNOo8VhIsSALEwq7A06rRLQ8LELU2cPdsuaqjGCN+nfovPmjvgLK9aUY6lKmxQqJQvbwyPLrLUpSzDqPFeiZxiUpZEN4oqvcoO2kiJzkO6Ixzh1HiqssROcOo8VBVoicFUo0V5AqlbFd7VDKuJHZVKuIWUDKJZBlLzY0O1RJWMQskTNahdIkaELDgVBa56j5J6WndQV800EFQYZS5vEjY82bC12UFwNh96yq7o568nmSTKTfKJQEA/kmk1F9oPw0cH1J4Uv1B+cOg/smk8IPw1m00OFL9RxeO17J6maeONtPHKWlkDcuWOzGtIFgBqQTtzVLGu0bHddgcPgkwXFJZIoXyRiqySOjY57LUwIyuIuLHVXe6PNqpO5wtDJoPYFWpA4oI2YKnRcU6Wp1xEqKvQnuK0pU9StTY77G6miwuCjDqOGqfPGS+R4ZnLmtZckuady5d1OLlonYpNRglpcw3eUOh/sul/8AD+GtuDL9RVTj+ktUWMYTiENW2elo8P4MTTHUXiY/O/OG5CGtNwWg213UOM4NWbZZZJcjygS6C+9hf2rrbLUz1HyO0VPJT18k0ME5ifGW8SNkhH6NxIBcDZcmIk7qzOi5SZ5R6AgH8k0moB2g/DU8GX6i2V9R35xKD+yaTwg/CTgy/UMr6nE9pMQjqaqSoihZSxvEYbAzLlZlYGm2UAakX25rWKyxsyyRjuYjGUhfGqjKRGNQMonDQjIJw0IyGkI1B12FyqAKguBchFxpegueu+RpzDhuJcW/C4zuJa+bJwG5rW52usau6Oeq7tGG13ZKw1xDbT+lqe+WzVDku0z6Hzn+buL5rw2frOJn4l3Z/X1tbKq2fM0jJ21MwPUWJuereTg/zBi/0av/ANUKzXeRx1OZ5jTy2A9gXROBxxVi6ypWDpam6GTVFwRfcEK0admRI9Eqe0+B19PSjEX1EM9NHkLGicNzENDiHRghwOUEIoVIN5Q8stygYeyXz1X41v8ACrZqxCjAs0nZDAsQjnZhk1T5zBFnDncYsbe+XMJGi4JbrbVQ6tSNs2xbJF7Hk4k66HmOh6LouInsHkLc00uJZr5M8ea2+XhOvb3LmxG6NDFj/klYWOIWsLf0xW/6xZXOZ7TeYccfk3jeb8Nt+JxM+e5zevra2VawzW7xrG9tTKKsy6QwhVJsNLFBNhhjVScohjQiwwsQixdQ2GkqCrIy5CrYxzkKtkbnoUcj2DyKxGTDMTiaWh0kz2NLjZt3U7AL92qxq7oyk9TCZ5GsRAA4+HaAD9ZP+Gp4qLcQX8zmI/P4d9ZP+GquaIznGY7hUlHVy0cro3yw8PM6MuMZzsa8WJAOzgNt1Zaq5ZSPU/JNSmbBsSgaWtfO+eJhcSGgvp2tBNtbXKibtJMymYzfI/iA/r8P/fm/gW/xEejMcg/80WIfP0H7838Crx4dGWynA1DeFUOils5sFSYprXs5scuWS3OxDXd+q6LK1/Aqeodq/Jq2sfTzYS/D4KXzcC2Z/wCkcXFwfdgObQjUnkuSNXLdSLON9jC/MxiP/MYd+/P/AAK3HXQjIzquwnZSTBm11VWz0fCfTsGZj3+jw85N87Rvm0ss6k89kiyVjwsSX12vrbpddRU9j8g7c1LibLgF0kbRfQaxELmr7oujGh8jWIgAcfDtAB+sn/DV+PHoWTJ2+SDEPnsP+sn/AA1PHj0LqZyXaHBpKKpfSyujfIxrHF0ZcWEPFxYkA/BaRlmVzaLurmchcLKGWQWUEjSFBBGQhA/iKScwZgoI0EyjvQiyDhN70GWI3zdvf4oRw4jmRW9V0jb75Xlt/BBwoDvS+cn+tf8AeoY4UBt3fOT/AFr/AL1m2TwYCcEE3JeSeZNyfedVTOykoRiromjuNGukaOYDi34BaRqtdDzqtRplmJhP9ZP9Y770eImuS9jONRssNph87P8AWuWTxU+i9joSuRyYbH+0+57xqpWKqPoJJIg8xa3Rr5mjezXlov10W8ajluc8qjRE+D/qz/Wu+9bZURGs2VJ4r+s6R4BuMzy6x6i+ynKjRSZDwR3plRoh7CW+q97euV5bf22UZUaJD+M8fLl+sf8AeoyokXzyQfLk/ff96WROawx9U46nU9TcnxKDiMYat3QeCgnjMaa1/RvgVA48kJ58/o3wKiw+JkJ58/o3wKWHxMug3zx/RvxSxHxEuhZuh0XHBygXFDkJuLmQXFzITcMyC4Fyhi502CeaDDJXVcZc1+JRwCoZ/SKYGmzB7B8sAjVh3BPOyxluVbebQlqMENPhla9/Cma6pw80tYwB0csTuKCY3bi9gHN3BGvImvMpKV2Uu0TY2UuEuAYx0tHI55ADS8iZwBd1NlMTgrLVFvFI2CPBsrWjjUkZkIABkJqXNJcRubaXUWvco1bKa2L466LE5aaOKifHHWcJlOKWkDntzgCMPLb3O1z1RQ0uaOp3rFOjDTHjJdG2IxRtcyJ1nGmJqbFgceYHo37lKhsRmvc5yGYF7BcG8kYIuDoXALoUbGDd2dl2zxVlPU1TIZsNJinLG0f5MizxjTQyuZlNr371WEbpXXzN5uzMPslhMkxqa1sLagUzHcGEhnDmqpP1bS0kAsYCXkdA0LSpK1kTTXMq+UDBXU7mVDYzBFWwulENwRTzgfpoQW6WDvSb3O7lNKV9OhpY7XEqKU180NNJgjI4WwSupHUsT6lkQijdISOCXOOrjoTo4LBWy63LnnPaOSB1bVPpcvmzp3mDKC1mT+6DsL3W8b5VckzSFIGkIQIWIRYThpYZRvDUWIsIY0Fg4aWIsS5lU6ri5lAuLmQXFzITcMyC4uZBcC5QybkorZOCafN+iMonLLD9YGZA6+/q6KjQHsxKYQPpQ93m75Gyuh3Znbs4A+qett+arbUpMv0PaqsiiZCyRvDjuI2vhglyAkkhpe0kC5Ol0yo45yaZDiGMT1D2yTPzvjaGxkNbGGNBLgGtYABqSVeKRi23ua/8ta++YysL73zmnpi+/XNkvfvV1TiTnkUcPx6pgfLJFJZ8/wCuLmRycT0i+7g8EesSVLimQm1sOxDtBUThrZXMIY8SNywwxkOGxuxov7FKikG2y5L20ryS50kTnE3LjTUxJPUksUZIls8jn63EJJImQvdeJkksrY8rQ0SSG73WA1J+A0Giukr3LptkTK2QU76QH/h3yiZ0VhbiBuXMDu0kaG26nS9zRFibFp31PnhkeKnMx4nbZjw5jQxpFtB6LQO8b7lRZWsXIq2sfNI+aTKZJDmeWsawE8zlaALlQlZWJIFYAoAKQCAEAFAIVBBBdUNBcyC4uZBcXMoJuGZBcXMguIXILiZlVlri5lUpJgHIck9yRrldGdh+ZXQsGdSTYM6gWAvUixA9yFkNzKTRDg5QXTFzILhmQXDMguGZCbi5kFxMyC4ZkIuJmQXIbqpe4t0FwuguGZCbhdALdAJdQAuoaJuLdVKyYl1JzyHhysio8PVkAzoBM6AC9ARuchKG3UlhcygsLmQBmQkMyAMyEBmQBnQBmQCZkBGhoKgC6gChACEAhIIAVWSCgqxLqTFjgVKKjgVYCXQkLoAJQDChKEKEghIXQkW6AW6AEAiAEAXQBdAf/9k="/>
          <p:cNvSpPr>
            <a:spLocks noChangeAspect="1" noChangeArrowheads="1"/>
          </p:cNvSpPr>
          <p:nvPr/>
        </p:nvSpPr>
        <p:spPr bwMode="auto">
          <a:xfrm>
            <a:off x="155575" y="-1630363"/>
            <a:ext cx="285750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2389" y="4105250"/>
            <a:ext cx="3152054" cy="17767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56724">
            <a:off x="4094707" y="492527"/>
            <a:ext cx="4310744" cy="6008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843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b="1" dirty="0" smtClean="0"/>
              <a:t>KT </a:t>
            </a:r>
            <a:r>
              <a:rPr lang="fr-CH" sz="3200" b="1" dirty="0" err="1" smtClean="0"/>
              <a:t>Fund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Examples</a:t>
            </a:r>
            <a:r>
              <a:rPr lang="fr-CH" sz="3200" b="1" dirty="0" smtClean="0"/>
              <a:t> – </a:t>
            </a:r>
            <a:r>
              <a:rPr lang="fr-CH" sz="3200" b="1" dirty="0" err="1" smtClean="0"/>
              <a:t>Photonic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Crystals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9" y="1325606"/>
            <a:ext cx="4259942" cy="466742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1600" b="1" dirty="0" err="1" smtClean="0"/>
              <a:t>Funded</a:t>
            </a:r>
            <a:r>
              <a:rPr lang="fr-CH" sz="1600" b="1" dirty="0" smtClean="0"/>
              <a:t>:</a:t>
            </a:r>
            <a:endParaRPr lang="fr-CH" sz="1600" b="1" dirty="0"/>
          </a:p>
          <a:p>
            <a:pPr marL="36576" indent="0" algn="ctr">
              <a:buNone/>
            </a:pPr>
            <a:r>
              <a:rPr lang="fr-CH" sz="1600" dirty="0" err="1" smtClean="0"/>
              <a:t>Nanostructuring</a:t>
            </a:r>
            <a:r>
              <a:rPr lang="fr-CH" sz="1600" dirty="0" smtClean="0"/>
              <a:t> for </a:t>
            </a:r>
            <a:r>
              <a:rPr lang="fr-CH" sz="1600" dirty="0" err="1" smtClean="0"/>
              <a:t>improved</a:t>
            </a:r>
            <a:r>
              <a:rPr lang="fr-CH" sz="1600" dirty="0" smtClean="0"/>
              <a:t> light extraction </a:t>
            </a:r>
            <a:r>
              <a:rPr lang="fr-CH" sz="1600" dirty="0" err="1" smtClean="0"/>
              <a:t>from</a:t>
            </a:r>
            <a:r>
              <a:rPr lang="fr-CH" sz="1600" dirty="0" smtClean="0"/>
              <a:t> </a:t>
            </a:r>
            <a:r>
              <a:rPr lang="fr-CH" sz="1600" dirty="0" err="1" smtClean="0"/>
              <a:t>scintillating</a:t>
            </a:r>
            <a:r>
              <a:rPr lang="fr-CH" sz="1600" dirty="0" smtClean="0"/>
              <a:t> </a:t>
            </a:r>
            <a:r>
              <a:rPr lang="fr-CH" sz="1600" dirty="0" err="1" smtClean="0"/>
              <a:t>materials</a:t>
            </a:r>
            <a:endParaRPr lang="en-GB" sz="1600" dirty="0"/>
          </a:p>
          <a:p>
            <a:pPr marL="36576" indent="0" algn="ctr">
              <a:buNone/>
            </a:pPr>
            <a:endParaRPr lang="fr-CH" sz="1600" dirty="0" smtClean="0"/>
          </a:p>
          <a:p>
            <a:pPr marL="36576" indent="0" algn="ctr">
              <a:buNone/>
            </a:pPr>
            <a:endParaRPr lang="fr-CH" sz="1600" dirty="0"/>
          </a:p>
          <a:p>
            <a:pPr marL="36576" indent="0" algn="ctr">
              <a:buNone/>
            </a:pPr>
            <a:endParaRPr lang="fr-CH" sz="1600" b="1" dirty="0" smtClean="0"/>
          </a:p>
          <a:p>
            <a:pPr marL="36576" indent="0" algn="ctr">
              <a:buNone/>
            </a:pPr>
            <a:endParaRPr lang="fr-CH" sz="1600" b="1" dirty="0" smtClean="0"/>
          </a:p>
          <a:p>
            <a:pPr marL="36576" indent="0" algn="ctr">
              <a:buNone/>
            </a:pPr>
            <a:r>
              <a:rPr lang="fr-CH" sz="1600" b="1" dirty="0" smtClean="0"/>
              <a:t>The KT </a:t>
            </a:r>
            <a:r>
              <a:rPr lang="fr-CH" sz="1600" b="1" dirty="0" err="1" smtClean="0"/>
              <a:t>Fund</a:t>
            </a:r>
            <a:r>
              <a:rPr lang="fr-CH" sz="1600" b="1" dirty="0" smtClean="0"/>
              <a:t> has </a:t>
            </a:r>
            <a:r>
              <a:rPr lang="fr-CH" sz="1600" b="1" dirty="0" err="1" smtClean="0"/>
              <a:t>catalysed</a:t>
            </a:r>
            <a:r>
              <a:rPr lang="fr-CH" sz="1600" b="1" dirty="0" smtClean="0"/>
              <a:t> the </a:t>
            </a:r>
            <a:r>
              <a:rPr lang="fr-CH" sz="1600" b="1" dirty="0" err="1" smtClean="0"/>
              <a:t>creation</a:t>
            </a:r>
            <a:r>
              <a:rPr lang="fr-CH" sz="1600" b="1" dirty="0" smtClean="0"/>
              <a:t> of</a:t>
            </a:r>
          </a:p>
          <a:p>
            <a:pPr marL="36576" indent="0" algn="ctr">
              <a:buNone/>
            </a:pPr>
            <a:endParaRPr lang="fr-CH" sz="1600" dirty="0" smtClean="0"/>
          </a:p>
          <a:p>
            <a:pPr marL="36576" indent="0" algn="ctr">
              <a:buNone/>
            </a:pPr>
            <a:endParaRPr lang="fr-CH" sz="1600" u="sng" dirty="0" smtClean="0"/>
          </a:p>
          <a:p>
            <a:pPr marL="36576" indent="0" algn="ctr">
              <a:buNone/>
            </a:pPr>
            <a:endParaRPr lang="fr-CH" sz="1600" u="sng" dirty="0"/>
          </a:p>
          <a:p>
            <a:pPr marL="36576" indent="0" algn="ctr">
              <a:buNone/>
            </a:pPr>
            <a:endParaRPr lang="en-GB" sz="1600" dirty="0" smtClean="0"/>
          </a:p>
          <a:p>
            <a:pPr marL="36576" indent="0" algn="ctr">
              <a:buNone/>
            </a:pPr>
            <a:r>
              <a:rPr lang="en-GB" sz="1600" dirty="0"/>
              <a:t>A</a:t>
            </a:r>
            <a:r>
              <a:rPr lang="en-GB" sz="1600" dirty="0" smtClean="0"/>
              <a:t>n industry-driven collaboration to achieve breakthrough PET scanning performance for breast cancer diagnosis</a:t>
            </a:r>
            <a:endParaRPr lang="en-GB" sz="1600" dirty="0"/>
          </a:p>
          <a:p>
            <a:pPr lvl="1"/>
            <a:endParaRPr lang="en-GB" sz="1600" dirty="0"/>
          </a:p>
        </p:txBody>
      </p:sp>
      <p:sp>
        <p:nvSpPr>
          <p:cNvPr id="4" name="AutoShape 2" descr="Image result for montratec shutt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2307771" y="2440803"/>
            <a:ext cx="457200" cy="805543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dk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/>
          <p:cNvSpPr/>
          <p:nvPr/>
        </p:nvSpPr>
        <p:spPr>
          <a:xfrm>
            <a:off x="2311399" y="4105249"/>
            <a:ext cx="457200" cy="805543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dk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6428" y="1275066"/>
            <a:ext cx="2579537" cy="158217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26" name="Picture 2" descr="Mammi Breast PET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0627" y="3898136"/>
            <a:ext cx="1885497" cy="237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lumc.nl/sub/9110/ima/1305140526573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124" y="4560210"/>
            <a:ext cx="1277558" cy="55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en/thumb/9/9e/UTT_logo.png/225px-UTT_logo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9777" y="4624784"/>
            <a:ext cx="1205673" cy="42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upload.wikimedia.org/wikipedia/commons/thumb/a/a5/Universit%C3%A4tsspital_Lausanne_CHUV_logo.svg/2000px-Universit%C3%A4tsspital_Lausanne_CHUV_logo.sv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9777" y="5329065"/>
            <a:ext cx="983980" cy="50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Image result for cern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6" name="Picture 1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66" y="5283815"/>
            <a:ext cx="784273" cy="78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35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5. Local Business 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CERN Network of Business Incubation Centres (BIC)</a:t>
            </a:r>
          </a:p>
          <a:p>
            <a:endParaRPr lang="fr-CH" dirty="0"/>
          </a:p>
          <a:p>
            <a:r>
              <a:rPr lang="fr-CH" dirty="0" err="1" smtClean="0"/>
              <a:t>Benefits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Preferential</a:t>
            </a:r>
            <a:r>
              <a:rPr lang="fr-CH" dirty="0" smtClean="0"/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to CERN technologies</a:t>
            </a:r>
          </a:p>
          <a:p>
            <a:pPr lvl="1"/>
            <a:r>
              <a:rPr lang="fr-CH" dirty="0" smtClean="0"/>
              <a:t>40 </a:t>
            </a:r>
            <a:r>
              <a:rPr lang="fr-CH" dirty="0" err="1" smtClean="0"/>
              <a:t>hours</a:t>
            </a:r>
            <a:r>
              <a:rPr lang="fr-CH" dirty="0" smtClean="0"/>
              <a:t> of </a:t>
            </a:r>
            <a:r>
              <a:rPr lang="fr-CH" dirty="0" err="1" smtClean="0"/>
              <a:t>consultancy</a:t>
            </a:r>
            <a:endParaRPr lang="fr-CH" dirty="0" smtClean="0"/>
          </a:p>
          <a:p>
            <a:pPr lvl="1"/>
            <a:r>
              <a:rPr lang="fr-CH" dirty="0" smtClean="0"/>
              <a:t>Access to CERN labels</a:t>
            </a:r>
          </a:p>
          <a:p>
            <a:pPr lvl="1"/>
            <a:r>
              <a:rPr lang="fr-CH" dirty="0" err="1" smtClean="0"/>
              <a:t>Seed</a:t>
            </a:r>
            <a:r>
              <a:rPr lang="fr-CH" dirty="0" smtClean="0"/>
              <a:t> </a:t>
            </a:r>
            <a:r>
              <a:rPr lang="fr-CH" dirty="0" err="1" smtClean="0"/>
              <a:t>funding</a:t>
            </a:r>
            <a:r>
              <a:rPr lang="fr-CH" dirty="0" smtClean="0"/>
              <a:t> (</a:t>
            </a:r>
            <a:r>
              <a:rPr lang="fr-CH" dirty="0" err="1" smtClean="0"/>
              <a:t>through</a:t>
            </a:r>
            <a:r>
              <a:rPr lang="fr-CH" dirty="0" smtClean="0"/>
              <a:t> local </a:t>
            </a:r>
            <a:r>
              <a:rPr lang="fr-CH" dirty="0" err="1" smtClean="0"/>
              <a:t>partner</a:t>
            </a:r>
            <a:r>
              <a:rPr lang="fr-CH" dirty="0" smtClean="0"/>
              <a:t>)</a:t>
            </a:r>
          </a:p>
          <a:p>
            <a:pPr lvl="1"/>
            <a:endParaRPr lang="fr-CH" dirty="0"/>
          </a:p>
          <a:p>
            <a:r>
              <a:rPr lang="fr-CH" dirty="0" err="1" smtClean="0"/>
              <a:t>Entrepreneurship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r>
              <a:rPr lang="fr-CH" dirty="0" smtClean="0"/>
              <a:t> at CERN</a:t>
            </a:r>
          </a:p>
          <a:p>
            <a:pPr lvl="1"/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834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10668" y="5448888"/>
            <a:ext cx="4265484" cy="1901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753639" y="6557403"/>
            <a:ext cx="562152" cy="488711"/>
          </a:xfrm>
          <a:prstGeom prst="rect">
            <a:avLst/>
          </a:prstGeom>
          <a:solidFill>
            <a:srgbClr val="CFC7C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msmap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196" y="-2470468"/>
            <a:ext cx="6811066" cy="101587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73" y="-2263"/>
            <a:ext cx="8226854" cy="940443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CERN </a:t>
            </a:r>
            <a:r>
              <a:rPr lang="en-GB" sz="4400" b="1"/>
              <a:t>BIC </a:t>
            </a:r>
            <a:r>
              <a:rPr lang="en-GB" sz="4400" b="1" smtClean="0"/>
              <a:t>Network today</a:t>
            </a:r>
            <a:endParaRPr lang="en-US" sz="4400" b="1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1335" y="1647205"/>
            <a:ext cx="5495512" cy="4667421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fr-CH" sz="1800" b="1" dirty="0" smtClean="0"/>
              <a:t>UK</a:t>
            </a:r>
            <a:r>
              <a:rPr lang="fr-CH" sz="1800" dirty="0" smtClean="0"/>
              <a:t> – STFC-CERN BIC </a:t>
            </a:r>
          </a:p>
          <a:p>
            <a:pPr marL="36576" indent="0">
              <a:buNone/>
            </a:pPr>
            <a:r>
              <a:rPr lang="fr-CH" sz="1800" b="1" dirty="0" err="1" smtClean="0"/>
              <a:t>Netherlands</a:t>
            </a:r>
            <a:r>
              <a:rPr lang="fr-CH" sz="1800" dirty="0" smtClean="0"/>
              <a:t> – NIKHEF</a:t>
            </a:r>
            <a:r>
              <a:rPr lang="fr-CH" sz="1800" dirty="0"/>
              <a:t>-CERN </a:t>
            </a:r>
            <a:r>
              <a:rPr lang="fr-CH" sz="1800" dirty="0" smtClean="0"/>
              <a:t>BIC</a:t>
            </a:r>
          </a:p>
          <a:p>
            <a:pPr marL="36576" indent="0">
              <a:buNone/>
            </a:pPr>
            <a:r>
              <a:rPr lang="fr-CH" sz="1800" b="1" dirty="0" err="1" smtClean="0"/>
              <a:t>Norway</a:t>
            </a:r>
            <a:r>
              <a:rPr lang="fr-CH" sz="1800" dirty="0" smtClean="0"/>
              <a:t> – NTNU BIC of CERN Technology</a:t>
            </a:r>
          </a:p>
          <a:p>
            <a:pPr marL="36576" indent="0">
              <a:buNone/>
            </a:pPr>
            <a:r>
              <a:rPr lang="fr-CH" sz="1800" b="1" dirty="0" err="1" smtClean="0"/>
              <a:t>Greece</a:t>
            </a:r>
            <a:r>
              <a:rPr lang="fr-CH" sz="1800" dirty="0" smtClean="0"/>
              <a:t> – Technopolis BIC of CERN Technology </a:t>
            </a:r>
          </a:p>
          <a:p>
            <a:pPr marL="36576" indent="0">
              <a:buNone/>
            </a:pPr>
            <a:r>
              <a:rPr lang="fr-CH" sz="1800" b="1" dirty="0" err="1" smtClean="0"/>
              <a:t>Austria</a:t>
            </a:r>
            <a:r>
              <a:rPr lang="fr-CH" sz="1800" dirty="0" smtClean="0"/>
              <a:t> – Austria BIC of CERN Technology</a:t>
            </a:r>
          </a:p>
          <a:p>
            <a:pPr marL="36576" indent="0">
              <a:buNone/>
            </a:pPr>
            <a:r>
              <a:rPr lang="fr-CH" sz="1800" b="1" dirty="0" smtClean="0"/>
              <a:t>France</a:t>
            </a:r>
            <a:r>
              <a:rPr lang="fr-CH" sz="1800" dirty="0" smtClean="0"/>
              <a:t> – InnoGEX BIC of CERN Technology</a:t>
            </a:r>
          </a:p>
          <a:p>
            <a:pPr marL="36576" indent="0">
              <a:buNone/>
            </a:pPr>
            <a:r>
              <a:rPr lang="fr-CH" sz="1800" b="1" dirty="0" err="1" smtClean="0"/>
              <a:t>Finland</a:t>
            </a:r>
            <a:r>
              <a:rPr lang="fr-CH" sz="1800" dirty="0" smtClean="0"/>
              <a:t> – Finnish BIC of CERN Technology</a:t>
            </a:r>
          </a:p>
          <a:p>
            <a:pPr marL="36576" indent="0">
              <a:buNone/>
            </a:pPr>
            <a:r>
              <a:rPr lang="fr-CH" sz="1800" b="1" dirty="0" smtClean="0"/>
              <a:t>Spain</a:t>
            </a:r>
            <a:r>
              <a:rPr lang="fr-CH" sz="1800" dirty="0" smtClean="0"/>
              <a:t> – Spanish BIC of CERN Technology</a:t>
            </a:r>
          </a:p>
          <a:p>
            <a:pPr marL="36576" indent="0">
              <a:buNone/>
            </a:pPr>
            <a:r>
              <a:rPr lang="fr-CH" sz="1800" b="1" dirty="0" err="1" smtClean="0"/>
              <a:t>Italy</a:t>
            </a:r>
            <a:r>
              <a:rPr lang="fr-CH" sz="1800" dirty="0" smtClean="0"/>
              <a:t> </a:t>
            </a:r>
            <a:r>
              <a:rPr lang="fr-CH" sz="1800" dirty="0"/>
              <a:t>– </a:t>
            </a:r>
            <a:r>
              <a:rPr lang="fr-CH" sz="1800" dirty="0" smtClean="0"/>
              <a:t>CERN-INFN R2I Innovation Network</a:t>
            </a:r>
            <a:endParaRPr lang="fr-CH" sz="1800" dirty="0"/>
          </a:p>
          <a:p>
            <a:pPr marL="36576" indent="0">
              <a:buNone/>
            </a:pPr>
            <a:endParaRPr lang="fr-CH" sz="1800" dirty="0" smtClean="0"/>
          </a:p>
          <a:p>
            <a:pPr marL="36576" indent="0">
              <a:buNone/>
            </a:pPr>
            <a:endParaRPr lang="fr-CH" sz="1800" b="1" dirty="0" smtClean="0"/>
          </a:p>
        </p:txBody>
      </p:sp>
      <p:sp>
        <p:nvSpPr>
          <p:cNvPr id="16" name="Oval 15"/>
          <p:cNvSpPr/>
          <p:nvPr/>
        </p:nvSpPr>
        <p:spPr>
          <a:xfrm>
            <a:off x="5952712" y="4761157"/>
            <a:ext cx="167110" cy="175471"/>
          </a:xfrm>
          <a:prstGeom prst="ellipse">
            <a:avLst/>
          </a:prstGeom>
          <a:solidFill>
            <a:srgbClr val="0098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67201" y="2179253"/>
            <a:ext cx="167110" cy="175471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272731" y="3805445"/>
            <a:ext cx="167110" cy="175471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785602" y="4057736"/>
            <a:ext cx="167110" cy="175471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819277" y="4659310"/>
            <a:ext cx="167110" cy="175471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521646" y="5537714"/>
            <a:ext cx="167110" cy="175471"/>
          </a:xfrm>
          <a:prstGeom prst="ellipse">
            <a:avLst/>
          </a:prstGeom>
          <a:solidFill>
            <a:srgbClr val="0098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7718142" y="2791272"/>
            <a:ext cx="167110" cy="175471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117356" y="5513215"/>
            <a:ext cx="167110" cy="175471"/>
          </a:xfrm>
          <a:prstGeom prst="ellipse">
            <a:avLst/>
          </a:prstGeom>
          <a:solidFill>
            <a:srgbClr val="0098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82310" y="5317203"/>
            <a:ext cx="167110" cy="175471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b="1" dirty="0" smtClean="0"/>
              <a:t>CERN Spin-</a:t>
            </a:r>
            <a:r>
              <a:rPr lang="fr-CH" b="1" dirty="0" err="1" smtClean="0"/>
              <a:t>offs</a:t>
            </a:r>
            <a:r>
              <a:rPr lang="fr-CH" b="1" dirty="0" smtClean="0"/>
              <a:t> and </a:t>
            </a:r>
            <a:br>
              <a:rPr lang="fr-CH" b="1" dirty="0" smtClean="0"/>
            </a:br>
            <a:r>
              <a:rPr lang="fr-CH" b="1" dirty="0" smtClean="0"/>
              <a:t>CERN </a:t>
            </a:r>
            <a:r>
              <a:rPr lang="fr-CH" b="1" dirty="0" err="1" smtClean="0"/>
              <a:t>Technology</a:t>
            </a:r>
            <a:r>
              <a:rPr lang="fr-CH" b="1" dirty="0"/>
              <a:t> </a:t>
            </a:r>
            <a:r>
              <a:rPr lang="fr-CH" b="1" dirty="0" smtClean="0"/>
              <a:t>Start-ups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 smtClean="0"/>
          </a:p>
          <a:p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67960" y="6210300"/>
            <a:ext cx="7687104" cy="552450"/>
          </a:xfrm>
        </p:spPr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28210" y="1636439"/>
          <a:ext cx="8055844" cy="44652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0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6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6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88408">
                <a:tc>
                  <a:txBody>
                    <a:bodyPr/>
                    <a:lstStyle/>
                    <a:p>
                      <a:pPr algn="ctr"/>
                      <a:endParaRPr lang="fr-CH" smtClean="0"/>
                    </a:p>
                    <a:p>
                      <a:pPr algn="ctr"/>
                      <a:endParaRPr lang="fr-CH" smtClean="0"/>
                    </a:p>
                    <a:p>
                      <a:pPr algn="ctr"/>
                      <a:r>
                        <a:rPr lang="fr-CH" smtClean="0"/>
                        <a:t>Sensor technology for drones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FR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dirty="0" smtClean="0"/>
                    </a:p>
                    <a:p>
                      <a:pPr algn="ctr"/>
                      <a:endParaRPr lang="fr-CH" dirty="0" smtClean="0"/>
                    </a:p>
                    <a:p>
                      <a:pPr algn="ctr"/>
                      <a:r>
                        <a:rPr lang="fr-CH" dirty="0" err="1" smtClean="0"/>
                        <a:t>Medical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imaging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devices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NL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84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Cloud-</a:t>
                      </a:r>
                      <a:r>
                        <a:rPr lang="fr-CH" dirty="0" err="1" smtClean="0"/>
                        <a:t>based</a:t>
                      </a:r>
                      <a:r>
                        <a:rPr lang="fr-CH" baseline="0" dirty="0" smtClean="0"/>
                        <a:t> Library Management</a:t>
                      </a:r>
                      <a:endParaRPr lang="en-GB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NO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dirty="0" smtClean="0"/>
                    </a:p>
                    <a:p>
                      <a:pPr algn="ctr"/>
                      <a:endParaRPr lang="fr-CH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Solar</a:t>
                      </a:r>
                      <a:r>
                        <a:rPr lang="fr-CH" baseline="0" dirty="0" smtClean="0"/>
                        <a:t> collectors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CH/ES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8408">
                <a:tc>
                  <a:txBody>
                    <a:bodyPr/>
                    <a:lstStyle/>
                    <a:p>
                      <a:pPr algn="ctr"/>
                      <a:endParaRPr lang="fr-CH" dirty="0" smtClean="0"/>
                    </a:p>
                    <a:p>
                      <a:pPr algn="ctr"/>
                      <a:endParaRPr lang="fr-CH" dirty="0" smtClean="0"/>
                    </a:p>
                    <a:p>
                      <a:pPr algn="ctr"/>
                      <a:r>
                        <a:rPr lang="fr-CH" dirty="0" err="1" smtClean="0"/>
                        <a:t>Particle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therapy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systems</a:t>
                      </a:r>
                      <a:r>
                        <a:rPr lang="fr-CH" baseline="0" dirty="0" smtClean="0"/>
                        <a:t> for cancer </a:t>
                      </a:r>
                      <a:r>
                        <a:rPr lang="fr-CH" baseline="0" dirty="0" err="1" smtClean="0"/>
                        <a:t>treatment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CH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dirty="0" smtClean="0"/>
                    </a:p>
                    <a:p>
                      <a:pPr algn="ctr"/>
                      <a:endParaRPr lang="fr-CH" dirty="0" smtClean="0"/>
                    </a:p>
                    <a:p>
                      <a:pPr algn="ctr"/>
                      <a:r>
                        <a:rPr lang="fr-CH" dirty="0" err="1" smtClean="0"/>
                        <a:t>Coatings</a:t>
                      </a:r>
                      <a:r>
                        <a:rPr lang="fr-CH" dirty="0" smtClean="0"/>
                        <a:t> for </a:t>
                      </a:r>
                      <a:r>
                        <a:rPr lang="fr-CH" dirty="0" err="1" smtClean="0"/>
                        <a:t>heat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transfer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GB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Picture 2" descr="Remote and proximity sensing solu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227" y="1737335"/>
            <a:ext cx="2466975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media.licdn.com/media/p/5/005/05c/38b/124e07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714" y="3263786"/>
            <a:ext cx="1494002" cy="48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AD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207" y="4728802"/>
            <a:ext cx="2017013" cy="46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internsinsciences.nl/image.php?id=4320259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130" y="1816455"/>
            <a:ext cx="2038263" cy="53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SR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468" y="3218443"/>
            <a:ext cx="516846" cy="70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http://www.esa-bic.org.uk/resources/image/jpg/OxfordnanoSystem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254" y="4689282"/>
            <a:ext cx="1908013" cy="54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31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Dispelling</a:t>
            </a:r>
            <a:r>
              <a:rPr lang="fr-CH" dirty="0" smtClean="0"/>
              <a:t> a few </a:t>
            </a:r>
            <a:r>
              <a:rPr lang="fr-CH" dirty="0" err="1"/>
              <a:t>m</a:t>
            </a:r>
            <a:r>
              <a:rPr lang="fr-CH" dirty="0" err="1" smtClean="0"/>
              <a:t>yths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Large collaborations and </a:t>
            </a:r>
            <a:r>
              <a:rPr lang="fr-CH" dirty="0" err="1" smtClean="0"/>
              <a:t>knowledge</a:t>
            </a:r>
            <a:r>
              <a:rPr lang="fr-CH" dirty="0" smtClean="0"/>
              <a:t> </a:t>
            </a:r>
            <a:r>
              <a:rPr lang="fr-CH" dirty="0" err="1" smtClean="0"/>
              <a:t>transfer</a:t>
            </a:r>
            <a:r>
              <a:rPr lang="fr-CH" dirty="0" smtClean="0"/>
              <a:t> are incompatible.</a:t>
            </a:r>
          </a:p>
          <a:p>
            <a:endParaRPr lang="fr-CH" dirty="0"/>
          </a:p>
          <a:p>
            <a:r>
              <a:rPr lang="fr-CH" dirty="0" smtClean="0"/>
              <a:t>R&amp;D in High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too</a:t>
            </a:r>
            <a:r>
              <a:rPr lang="fr-CH" dirty="0" smtClean="0"/>
              <a:t> far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market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err="1" smtClean="0"/>
              <a:t>Industry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interested</a:t>
            </a:r>
            <a:r>
              <a:rPr lang="fr-CH" dirty="0" smtClean="0"/>
              <a:t> in </a:t>
            </a:r>
            <a:r>
              <a:rPr lang="fr-CH" dirty="0" err="1" smtClean="0"/>
              <a:t>closed</a:t>
            </a:r>
            <a:r>
              <a:rPr lang="fr-CH" dirty="0" smtClean="0"/>
              <a:t> and exclusive </a:t>
            </a:r>
            <a:r>
              <a:rPr lang="fr-CH" dirty="0" err="1" smtClean="0"/>
              <a:t>access</a:t>
            </a:r>
            <a:endParaRPr lang="fr-CH" dirty="0"/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31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Technology Transfer Networks</a:t>
            </a:r>
            <a:endParaRPr lang="en-GB" dirty="0"/>
          </a:p>
        </p:txBody>
      </p:sp>
      <p:pic>
        <p:nvPicPr>
          <p:cNvPr id="2050" name="Picture 2" descr="https://ec.europa.eu/jrc/sites/default/files/styles/medium_ck/public/thumb_13610.jpg?itok=6RBAJQp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131" y="3116870"/>
            <a:ext cx="1576972" cy="118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media.licdn.com/media/p/1/005/040/05d/004894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34" y="4816921"/>
            <a:ext cx="4467013" cy="144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areercenter.autm.net/headers/cc/responsive/partner_lib/3719/img/logo-371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247" y="3837474"/>
            <a:ext cx="2985252" cy="89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ndico.cern.ch/event/379024/picture/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952" y="5182426"/>
            <a:ext cx="2463987" cy="71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ctr-phe14.web.cern.ch/ictr-phe14/images/logos/enligh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626" y="1419158"/>
            <a:ext cx="2314204" cy="163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img.podbean.com/itunes-logo/347989/EENwithoutstrap14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86" y="3391308"/>
            <a:ext cx="2145051" cy="179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cdn.eso.org/images/screen/eiroforum_ico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13" y="1300282"/>
            <a:ext cx="1755396" cy="186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34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2290" name="Picture 2" descr="https://encrypted-tbn2.gstatic.com/images?q=tbn:ANd9GcSWuAC52j8LzvgwCv5_JCRvzeNLcQCF_-k__fQ5-THOBjRvHZW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381" y="1267811"/>
            <a:ext cx="1534242" cy="174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07889" y="3373821"/>
            <a:ext cx="386522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dirty="0" smtClean="0"/>
              <a:t>CERN </a:t>
            </a:r>
            <a:r>
              <a:rPr lang="fr-CH" b="1" dirty="0" err="1" smtClean="0"/>
              <a:t>Knowledge</a:t>
            </a:r>
            <a:r>
              <a:rPr lang="fr-CH" b="1" dirty="0" smtClean="0"/>
              <a:t> Transfer Group</a:t>
            </a:r>
          </a:p>
          <a:p>
            <a:pPr algn="ctr"/>
            <a:endParaRPr lang="fr-CH" dirty="0" smtClean="0"/>
          </a:p>
          <a:p>
            <a:pPr algn="ctr"/>
            <a:r>
              <a:rPr lang="fr-CH" dirty="0" smtClean="0"/>
              <a:t>cern.ch/</a:t>
            </a:r>
            <a:r>
              <a:rPr lang="fr-CH" dirty="0" err="1" smtClean="0"/>
              <a:t>kt</a:t>
            </a:r>
            <a:endParaRPr lang="fr-CH" dirty="0" smtClean="0"/>
          </a:p>
          <a:p>
            <a:pPr algn="ctr"/>
            <a:endParaRPr lang="fr-CH" dirty="0"/>
          </a:p>
          <a:p>
            <a:pPr algn="ctr"/>
            <a:r>
              <a:rPr lang="fr-CH" dirty="0" smtClean="0">
                <a:hlinkClick r:id="rId3"/>
              </a:rPr>
              <a:t>Mail-KT@cern.ch</a:t>
            </a:r>
            <a:endParaRPr lang="fr-CH" dirty="0" smtClean="0"/>
          </a:p>
          <a:p>
            <a:pPr algn="ctr"/>
            <a:endParaRPr lang="fr-CH" dirty="0"/>
          </a:p>
          <a:p>
            <a:pPr algn="ctr"/>
            <a:r>
              <a:rPr lang="fr-CH" smtClean="0"/>
              <a:t>David.Mazur@cern.ch</a:t>
            </a:r>
          </a:p>
          <a:p>
            <a:pPr algn="ctr"/>
            <a:endParaRPr lang="fr-CH" dirty="0" smtClean="0"/>
          </a:p>
          <a:p>
            <a:pPr algn="ctr"/>
            <a:r>
              <a:rPr lang="fr-CH" dirty="0" smtClean="0"/>
              <a:t>Tel. </a:t>
            </a:r>
            <a:r>
              <a:rPr lang="en-GB" dirty="0"/>
              <a:t>+41 22 </a:t>
            </a:r>
            <a:r>
              <a:rPr lang="en-GB"/>
              <a:t>767 </a:t>
            </a:r>
            <a:r>
              <a:rPr lang="en-GB" smtClean="0"/>
              <a:t>2623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77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491"/>
          <a:stretch/>
        </p:blipFill>
        <p:spPr>
          <a:xfrm>
            <a:off x="0" y="0"/>
            <a:ext cx="9144000" cy="4500979"/>
          </a:xfrm>
          <a:prstGeom prst="rect">
            <a:avLst/>
          </a:prstGeom>
          <a:effectLst/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86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600" b="1" dirty="0" smtClean="0">
                <a:latin typeface="Gill Sans" charset="0"/>
                <a:ea typeface="Gill Sans" charset="0"/>
                <a:cs typeface="Gill Sans" charset="0"/>
              </a:rPr>
              <a:t>CERN:</a:t>
            </a:r>
            <a:r>
              <a:rPr lang="en-GB" sz="3600" b="1" dirty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GB" sz="3600" b="1" dirty="0" smtClean="0">
                <a:latin typeface="Gill Sans" charset="0"/>
                <a:ea typeface="Gill Sans" charset="0"/>
                <a:cs typeface="Gill Sans" charset="0"/>
              </a:rPr>
              <a:t>“</a:t>
            </a:r>
            <a:r>
              <a:rPr lang="en-GB" sz="3600" b="1" dirty="0">
                <a:latin typeface="Gill Sans" charset="0"/>
                <a:ea typeface="Gill Sans" charset="0"/>
                <a:cs typeface="Gill Sans" charset="0"/>
              </a:rPr>
              <a:t>Science for Peace</a:t>
            </a:r>
            <a:r>
              <a:rPr lang="en-GB" sz="3600" b="1" dirty="0" smtClean="0">
                <a:latin typeface="Gill Sans" charset="0"/>
                <a:ea typeface="Gill Sans" charset="0"/>
                <a:cs typeface="Gill Sans" charset="0"/>
              </a:rPr>
              <a:t>”</a:t>
            </a:r>
            <a:endParaRPr lang="en-GB" sz="36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0" y="4569061"/>
            <a:ext cx="9144000" cy="15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200" b="1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Member States: 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Austria, Belgium, Bulgaria, </a:t>
            </a:r>
            <a:r>
              <a:rPr lang="en-GB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Czech 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Republic, Denmark, Finland, </a:t>
            </a:r>
            <a:r>
              <a:rPr lang="en-GB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France, Germany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, Greece, Hungary,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Israel, 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Italy, </a:t>
            </a:r>
            <a:r>
              <a:rPr lang="en-GB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Netherlands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, Norway, Poland, Portugal</a:t>
            </a:r>
            <a:r>
              <a:rPr lang="en-GB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, Romania, Slovak Republic, 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Spain, Sweden, Switzerland and </a:t>
            </a:r>
            <a:b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</a:br>
            <a:r>
              <a:rPr lang="en-GB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United 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Associate Member States: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Pakistan, 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Turkey</a:t>
            </a:r>
            <a:endParaRPr lang="en-US" sz="1200" dirty="0">
              <a:solidFill>
                <a:schemeClr val="tx1">
                  <a:lumMod val="50000"/>
                </a:schemeClr>
              </a:solidFill>
              <a:latin typeface="Gill Sans" charset="0"/>
              <a:ea typeface="Gill Sans" charset="0"/>
              <a:cs typeface="Gill Sans" charset="0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States </a:t>
            </a:r>
            <a:r>
              <a:rPr lang="en-US" sz="1200" b="1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in </a:t>
            </a:r>
            <a:r>
              <a:rPr lang="en-GB" sz="1200" b="1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a</a:t>
            </a:r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ccession </a:t>
            </a:r>
            <a:r>
              <a:rPr lang="en-US" sz="1200" b="1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to Membership: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Cyprus, 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Serbia</a:t>
            </a:r>
            <a:endParaRPr lang="en-US" sz="1200" dirty="0">
              <a:solidFill>
                <a:schemeClr val="tx1">
                  <a:lumMod val="50000"/>
                </a:schemeClr>
              </a:solidFill>
              <a:latin typeface="Gill Sans" charset="0"/>
              <a:ea typeface="Gill Sans" charset="0"/>
              <a:cs typeface="Gill Sans" charset="0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Applications for </a:t>
            </a:r>
            <a:r>
              <a:rPr lang="en-US" sz="1200" b="1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Membership or Associate </a:t>
            </a:r>
            <a:r>
              <a:rPr lang="en-US" sz="1200" b="1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Membership: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Brazil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, Croatia, 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India, Lithuania, Russia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, 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Slovenia,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Ukraine </a:t>
            </a:r>
            <a:endParaRPr lang="en-GB" sz="1200" dirty="0">
              <a:solidFill>
                <a:schemeClr val="tx1">
                  <a:lumMod val="50000"/>
                </a:schemeClr>
              </a:solidFill>
              <a:latin typeface="Gill Sans" charset="0"/>
              <a:ea typeface="Gill Sans" charset="0"/>
              <a:cs typeface="Gill Sans" charset="0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200" b="1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Observers to Council: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 India, Japan, </a:t>
            </a:r>
            <a:r>
              <a:rPr lang="en-GB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Russia, 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United States of America; European </a:t>
            </a:r>
            <a:r>
              <a:rPr lang="en-GB" sz="1200" dirty="0" smtClean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Union, JINR 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Gill Sans" charset="0"/>
                <a:ea typeface="Gill Sans" charset="0"/>
                <a:cs typeface="Gill Sans" charset="0"/>
              </a:rPr>
              <a:t>and UNESCO 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79280" y="2323370"/>
            <a:ext cx="3755873" cy="2066278"/>
          </a:xfrm>
          <a:prstGeom prst="rect">
            <a:avLst/>
          </a:prstGeom>
          <a:solidFill>
            <a:schemeClr val="tx1">
              <a:alpha val="5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 ~ 2300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1400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12500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 Budget (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2016)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~1000 MCHF</a:t>
            </a:r>
          </a:p>
        </p:txBody>
      </p:sp>
    </p:spTree>
    <p:extLst>
      <p:ext uri="{BB962C8B-B14F-4D97-AF65-F5344CB8AC3E}">
        <p14:creationId xmlns:p14="http://schemas.microsoft.com/office/powerpoint/2010/main" val="4964715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ld_users_by_Inst_20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97" y="227829"/>
            <a:ext cx="8490664" cy="584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s://cds.cern.ch/record/1406073/files/gg-run177878-evt188723900-3d-with-barrel-nologo.jpg?subformat=icon-14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-3377"/>
            <a:ext cx="9144000" cy="6867727"/>
            <a:chOff x="0" y="-3377"/>
            <a:chExt cx="9144000" cy="6867727"/>
          </a:xfrm>
        </p:grpSpPr>
        <p:pic>
          <p:nvPicPr>
            <p:cNvPr id="4100" name="Picture 4" descr="https://lhc-div-mms.web.cern.ch/lhc-div-mms/interconnect/week21_2007/0510029_03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377"/>
              <a:ext cx="9144000" cy="6867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86530" y="157185"/>
              <a:ext cx="24625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smtClean="0">
                  <a:solidFill>
                    <a:schemeClr val="accent1"/>
                  </a:solidFill>
                </a:rPr>
                <a:t>Accelerators</a:t>
              </a:r>
              <a:endParaRPr lang="en-GB" sz="320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035594" y="-18479"/>
            <a:ext cx="10264645" cy="6876479"/>
            <a:chOff x="2986607" y="-18479"/>
            <a:chExt cx="10264645" cy="6876479"/>
          </a:xfrm>
        </p:grpSpPr>
        <p:pic>
          <p:nvPicPr>
            <p:cNvPr id="4104" name="Picture 8" descr="http://cms-results.web.cern.ch/cms-results/public-results/figures/cms_detector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6607" y="-18479"/>
              <a:ext cx="10264645" cy="6876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546629" y="192889"/>
              <a:ext cx="19383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smtClean="0">
                  <a:solidFill>
                    <a:schemeClr val="accent1"/>
                  </a:solidFill>
                </a:rPr>
                <a:t>Detectors</a:t>
              </a:r>
              <a:endParaRPr lang="en-GB" sz="3200">
                <a:solidFill>
                  <a:schemeClr val="accent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1298" y="-24830"/>
            <a:ext cx="9956712" cy="6882829"/>
            <a:chOff x="6042311" y="-24830"/>
            <a:chExt cx="9956712" cy="6882829"/>
          </a:xfrm>
        </p:grpSpPr>
        <p:pic>
          <p:nvPicPr>
            <p:cNvPr id="4106" name="Picture 10" descr="https://cds.cern.ch/record/1337720/files/CC_image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311" y="-24830"/>
              <a:ext cx="9956712" cy="6882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374706" y="192889"/>
              <a:ext cx="21659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smtClean="0">
                  <a:solidFill>
                    <a:schemeClr val="accent1"/>
                  </a:solidFill>
                </a:rPr>
                <a:t>Computing</a:t>
              </a:r>
              <a:endParaRPr lang="en-GB" sz="3200">
                <a:solidFill>
                  <a:schemeClr val="accent1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3900576" y="7267627"/>
            <a:ext cx="7157060" cy="814027"/>
          </a:xfrm>
          <a:prstGeom prst="rect">
            <a:avLst/>
          </a:prstGeom>
          <a:solidFill>
            <a:srgbClr val="EAEAEA">
              <a:alpha val="30196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0" y="3234930"/>
            <a:ext cx="10829624" cy="1444323"/>
          </a:xfrm>
          <a:prstGeom prst="rect">
            <a:avLst/>
          </a:prstGeom>
          <a:solidFill>
            <a:srgbClr val="EAEAEA">
              <a:alpha val="30196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1790607"/>
            <a:ext cx="10829624" cy="1444323"/>
          </a:xfrm>
          <a:prstGeom prst="rect">
            <a:avLst/>
          </a:prstGeom>
          <a:solidFill>
            <a:srgbClr val="EAEAEA">
              <a:alpha val="30196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-9525" y="1796957"/>
            <a:ext cx="3059535" cy="2875791"/>
            <a:chOff x="-9525" y="1796957"/>
            <a:chExt cx="3059535" cy="2875791"/>
          </a:xfrm>
        </p:grpSpPr>
        <p:pic>
          <p:nvPicPr>
            <p:cNvPr id="4108" name="Picture 12" descr="http://www.techienews.co.uk/wp-content/uploads/2015/07/Mini-Linac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96957"/>
              <a:ext cx="3050010" cy="14402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28" name="Picture 32" descr="http://envision.web.cern.ch/ENVISION/images/PET_HR-cropped-SN-homepage.jpg"/>
            <p:cNvPicPr>
              <a:picLocks noChangeAspect="1" noChangeArrowheads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9525" y="3241279"/>
              <a:ext cx="3057525" cy="1431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3015971" y="1790608"/>
            <a:ext cx="3060979" cy="2894568"/>
            <a:chOff x="3015971" y="1790608"/>
            <a:chExt cx="3060979" cy="2894568"/>
          </a:xfrm>
        </p:grpSpPr>
        <p:pic>
          <p:nvPicPr>
            <p:cNvPr id="4120" name="Picture 24" descr="http://www.sciencemediacentre.co.nz/wp-content/upload/2009/12/medipix-chip.jpg"/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35594" y="1790608"/>
              <a:ext cx="3041356" cy="14574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30" name="Picture 34" descr="http://aladdin.utef.cvut.cz/ofat/methods/Xray_radiography/Pict/Mouse_hair.png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971" y="3234930"/>
              <a:ext cx="3060979" cy="1450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6076950" y="1792160"/>
            <a:ext cx="4222779" cy="2888355"/>
            <a:chOff x="6076950" y="1792160"/>
            <a:chExt cx="4222779" cy="2888355"/>
          </a:xfrm>
        </p:grpSpPr>
        <p:pic>
          <p:nvPicPr>
            <p:cNvPr id="4114" name="Picture 18" descr="http://sur.ly/thumbnails/620x343/i/indico.cern.ch.png"/>
            <p:cNvPicPr>
              <a:picLocks noChangeAspect="1" noChangeArrowheads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2076"/>
            <a:stretch/>
          </p:blipFill>
          <p:spPr bwMode="auto">
            <a:xfrm>
              <a:off x="6076950" y="1792160"/>
              <a:ext cx="4222779" cy="1453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32" name="Picture 36" descr="http://staff-association.web.cern.ch/sites/staff-association.web.cern.ch/files/IMG_1156_bis.jpg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1298" y="3248027"/>
              <a:ext cx="3681351" cy="1432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0566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aysearchlabs.com/globalassets/raystation-landing-page/raystation-news/raystation-5/rs4397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1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178" y="3968353"/>
            <a:ext cx="4379119" cy="15359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2178" y="5531128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http://www.raysearchlabs.com/about/press/?year=2015&amp;cisionid=1977472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4652" y="1056914"/>
            <a:ext cx="4019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How to </a:t>
            </a:r>
            <a:r>
              <a:rPr lang="fr-CH" sz="24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optimize</a:t>
            </a:r>
            <a:r>
              <a:rPr lang="fr-CH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fr-CH" sz="24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therapy</a:t>
            </a:r>
            <a:r>
              <a:rPr lang="fr-CH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20204" pitchFamily="34" charset="0"/>
              </a:rPr>
              <a:t> for patients ?</a:t>
            </a:r>
            <a:endParaRPr lang="en-GB" sz="2400" b="1" dirty="0">
              <a:solidFill>
                <a:schemeClr val="accent1">
                  <a:lumMod val="20000"/>
                  <a:lumOff val="8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49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9389"/>
            <a:ext cx="6250192" cy="53760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63518" y="722919"/>
            <a:ext cx="28820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How to </a:t>
            </a:r>
            <a:r>
              <a:rPr lang="fr-CH" sz="2400" b="1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make</a:t>
            </a:r>
            <a:r>
              <a:rPr lang="fr-CH" sz="24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fr-CH" sz="2400" b="1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scientific</a:t>
            </a:r>
            <a:r>
              <a:rPr lang="fr-CH" sz="24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instrumentation more </a:t>
            </a:r>
            <a:r>
              <a:rPr lang="fr-CH" sz="2400" b="1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performing</a:t>
            </a:r>
            <a:r>
              <a:rPr lang="fr-CH" sz="24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? </a:t>
            </a:r>
            <a:endParaRPr lang="en-GB" sz="2400" b="1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63519" y="3005490"/>
            <a:ext cx="2795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i="1" dirty="0"/>
              <a:t>“ The unit features High Performance Time to Digital Converter chips developed by CERN.”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6163518" y="4110303"/>
            <a:ext cx="2797561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50" dirty="0"/>
              <a:t>http://www.caen.it/csite/CaenProd.jsp?idmod=789&amp;parent=11</a:t>
            </a:r>
          </a:p>
        </p:txBody>
      </p:sp>
      <p:pic>
        <p:nvPicPr>
          <p:cNvPr id="3076" name="Picture 4" descr="http://www.caen.it/documents/WebPage/attach/CAEN_logo_2011_ri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192" y="4765714"/>
            <a:ext cx="2361088" cy="66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59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terabee.com/wp-content/uploads/2015/09/TeraRanger-One-box-design-with-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81" y="0"/>
            <a:ext cx="9196928" cy="602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517" y="4981726"/>
            <a:ext cx="7722394" cy="957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7092860" y="4616922"/>
            <a:ext cx="204100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http://www.terabee.com/</a:t>
            </a:r>
          </a:p>
        </p:txBody>
      </p:sp>
    </p:spTree>
    <p:extLst>
      <p:ext uri="{BB962C8B-B14F-4D97-AF65-F5344CB8AC3E}">
        <p14:creationId xmlns:p14="http://schemas.microsoft.com/office/powerpoint/2010/main" val="14532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>
                <a:latin typeface="Gill Sans"/>
              </a:rPr>
              <a:t>What</a:t>
            </a:r>
            <a:r>
              <a:rPr lang="fr-CH" dirty="0" smtClean="0">
                <a:latin typeface="Gill Sans"/>
              </a:rPr>
              <a:t> </a:t>
            </a:r>
            <a:r>
              <a:rPr lang="fr-CH" dirty="0" err="1" smtClean="0">
                <a:latin typeface="Gill Sans"/>
              </a:rPr>
              <a:t>makes</a:t>
            </a:r>
            <a:r>
              <a:rPr lang="fr-CH" dirty="0" smtClean="0">
                <a:latin typeface="Gill Sans"/>
              </a:rPr>
              <a:t> KT at CERN unique ?</a:t>
            </a:r>
            <a:endParaRPr lang="en-GB" dirty="0">
              <a:latin typeface="Gill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b="1" dirty="0">
                <a:latin typeface="Gill Sans"/>
              </a:rPr>
              <a:t>Technologies for </a:t>
            </a:r>
            <a:r>
              <a:rPr lang="fr-CH" b="1" dirty="0" err="1">
                <a:latin typeface="Gill Sans"/>
              </a:rPr>
              <a:t>fundamental</a:t>
            </a:r>
            <a:r>
              <a:rPr lang="fr-CH" b="1" dirty="0">
                <a:latin typeface="Gill Sans"/>
              </a:rPr>
              <a:t> </a:t>
            </a:r>
            <a:r>
              <a:rPr lang="fr-CH" b="1" dirty="0" err="1">
                <a:latin typeface="Gill Sans"/>
              </a:rPr>
              <a:t>research</a:t>
            </a:r>
            <a:endParaRPr lang="fr-CH" b="1" dirty="0">
              <a:latin typeface="Gill Sans"/>
            </a:endParaRPr>
          </a:p>
          <a:p>
            <a:pPr marL="448056" lvl="1" indent="0">
              <a:buNone/>
            </a:pPr>
            <a:r>
              <a:rPr lang="fr-CH" dirty="0">
                <a:latin typeface="Gill Sans"/>
              </a:rPr>
              <a:t>	Gap </a:t>
            </a:r>
            <a:r>
              <a:rPr lang="fr-CH" dirty="0" err="1">
                <a:latin typeface="Gill Sans"/>
              </a:rPr>
              <a:t>between</a:t>
            </a:r>
            <a:r>
              <a:rPr lang="fr-CH" dirty="0">
                <a:latin typeface="Gill Sans"/>
              </a:rPr>
              <a:t> </a:t>
            </a:r>
            <a:r>
              <a:rPr lang="fr-CH" dirty="0" err="1">
                <a:latin typeface="Gill Sans"/>
              </a:rPr>
              <a:t>CERN’s</a:t>
            </a:r>
            <a:r>
              <a:rPr lang="fr-CH" dirty="0">
                <a:latin typeface="Gill Sans"/>
              </a:rPr>
              <a:t> use and </a:t>
            </a:r>
            <a:r>
              <a:rPr lang="fr-CH" dirty="0" err="1">
                <a:latin typeface="Gill Sans"/>
              </a:rPr>
              <a:t>industry</a:t>
            </a:r>
            <a:r>
              <a:rPr lang="fr-CH" dirty="0">
                <a:latin typeface="Gill Sans"/>
              </a:rPr>
              <a:t> (Technology).</a:t>
            </a:r>
          </a:p>
          <a:p>
            <a:pPr marL="448056" lvl="1" indent="0">
              <a:buNone/>
            </a:pPr>
            <a:r>
              <a:rPr lang="fr-CH" dirty="0">
                <a:latin typeface="Gill Sans"/>
              </a:rPr>
              <a:t>	</a:t>
            </a:r>
            <a:r>
              <a:rPr lang="fr-CH" dirty="0" err="1">
                <a:latin typeface="Gill Sans"/>
              </a:rPr>
              <a:t>Fundamental</a:t>
            </a:r>
            <a:r>
              <a:rPr lang="fr-CH" dirty="0">
                <a:latin typeface="Gill Sans"/>
              </a:rPr>
              <a:t> </a:t>
            </a:r>
            <a:r>
              <a:rPr lang="fr-CH" dirty="0" err="1">
                <a:latin typeface="Gill Sans"/>
              </a:rPr>
              <a:t>research</a:t>
            </a:r>
            <a:r>
              <a:rPr lang="fr-CH" dirty="0">
                <a:latin typeface="Gill Sans"/>
              </a:rPr>
              <a:t> </a:t>
            </a:r>
            <a:r>
              <a:rPr lang="fr-CH" dirty="0" err="1">
                <a:latin typeface="Gill Sans"/>
              </a:rPr>
              <a:t>is</a:t>
            </a:r>
            <a:r>
              <a:rPr lang="fr-CH" dirty="0">
                <a:latin typeface="Gill Sans"/>
              </a:rPr>
              <a:t> first and </a:t>
            </a:r>
            <a:r>
              <a:rPr lang="fr-CH" dirty="0" err="1">
                <a:latin typeface="Gill Sans"/>
              </a:rPr>
              <a:t>foremost</a:t>
            </a:r>
            <a:r>
              <a:rPr lang="fr-CH" dirty="0">
                <a:latin typeface="Gill Sans"/>
              </a:rPr>
              <a:t> </a:t>
            </a:r>
            <a:r>
              <a:rPr lang="fr-CH" dirty="0" err="1">
                <a:latin typeface="Gill Sans"/>
              </a:rPr>
              <a:t>priority</a:t>
            </a:r>
            <a:r>
              <a:rPr lang="fr-CH" dirty="0">
                <a:latin typeface="Gill Sans"/>
              </a:rPr>
              <a:t> (Time).</a:t>
            </a:r>
          </a:p>
          <a:p>
            <a:pPr marL="36576" indent="0">
              <a:buNone/>
            </a:pPr>
            <a:endParaRPr lang="fr-CH" b="1" dirty="0">
              <a:latin typeface="Gill Sans"/>
            </a:endParaRPr>
          </a:p>
          <a:p>
            <a:r>
              <a:rPr lang="fr-CH" b="1" dirty="0" smtClean="0">
                <a:latin typeface="Gill Sans"/>
              </a:rPr>
              <a:t>Global collaborations</a:t>
            </a:r>
          </a:p>
          <a:p>
            <a:pPr marL="448056" lvl="1" indent="0">
              <a:buNone/>
            </a:pPr>
            <a:r>
              <a:rPr lang="fr-CH" b="1" dirty="0">
                <a:latin typeface="Gill Sans"/>
              </a:rPr>
              <a:t>	</a:t>
            </a:r>
            <a:r>
              <a:rPr lang="fr-CH" dirty="0" err="1" smtClean="0">
                <a:latin typeface="Gill Sans"/>
              </a:rPr>
              <a:t>Shared</a:t>
            </a:r>
            <a:r>
              <a:rPr lang="fr-CH" dirty="0" smtClean="0">
                <a:latin typeface="Gill Sans"/>
              </a:rPr>
              <a:t> </a:t>
            </a:r>
            <a:r>
              <a:rPr lang="fr-CH" dirty="0" err="1" smtClean="0">
                <a:latin typeface="Gill Sans"/>
              </a:rPr>
              <a:t>ownership</a:t>
            </a:r>
            <a:r>
              <a:rPr lang="fr-CH" dirty="0" smtClean="0">
                <a:latin typeface="Gill Sans"/>
              </a:rPr>
              <a:t>.</a:t>
            </a:r>
          </a:p>
          <a:p>
            <a:pPr marL="448056" lvl="1" indent="0">
              <a:buNone/>
            </a:pPr>
            <a:r>
              <a:rPr lang="fr-CH" b="1" dirty="0">
                <a:latin typeface="Gill Sans"/>
              </a:rPr>
              <a:t>	</a:t>
            </a:r>
            <a:r>
              <a:rPr lang="fr-CH" dirty="0" smtClean="0">
                <a:latin typeface="Gill Sans"/>
              </a:rPr>
              <a:t>Collaborative exploitation.</a:t>
            </a:r>
            <a:endParaRPr lang="fr-CH" b="1" dirty="0" smtClean="0">
              <a:latin typeface="Gill Sans"/>
            </a:endParaRPr>
          </a:p>
          <a:p>
            <a:pPr marL="36576" indent="0">
              <a:buNone/>
            </a:pPr>
            <a:endParaRPr lang="fr-CH" b="1" dirty="0">
              <a:latin typeface="Gill Sans"/>
            </a:endParaRPr>
          </a:p>
          <a:p>
            <a:r>
              <a:rPr lang="fr-CH" b="1" dirty="0" smtClean="0">
                <a:latin typeface="Gill Sans"/>
              </a:rPr>
              <a:t>A culture of </a:t>
            </a:r>
            <a:r>
              <a:rPr lang="fr-CH" b="1" dirty="0" err="1" smtClean="0">
                <a:latin typeface="Gill Sans"/>
              </a:rPr>
              <a:t>openness</a:t>
            </a:r>
            <a:endParaRPr lang="fr-CH" b="1" dirty="0" smtClean="0">
              <a:latin typeface="Gill Sans"/>
            </a:endParaRPr>
          </a:p>
          <a:p>
            <a:pPr marL="448056" lvl="1" indent="0">
              <a:buNone/>
            </a:pPr>
            <a:r>
              <a:rPr lang="fr-CH" b="1" dirty="0">
                <a:latin typeface="Gill Sans"/>
              </a:rPr>
              <a:t>	</a:t>
            </a:r>
            <a:r>
              <a:rPr lang="fr-CH" dirty="0" smtClean="0">
                <a:latin typeface="Gill Sans"/>
              </a:rPr>
              <a:t>Open </a:t>
            </a:r>
            <a:r>
              <a:rPr lang="fr-CH" dirty="0" err="1" smtClean="0">
                <a:latin typeface="Gill Sans"/>
              </a:rPr>
              <a:t>dissemination</a:t>
            </a:r>
            <a:r>
              <a:rPr lang="fr-CH" dirty="0" smtClean="0">
                <a:latin typeface="Gill Sans"/>
              </a:rPr>
              <a:t> </a:t>
            </a:r>
            <a:r>
              <a:rPr lang="fr-CH" dirty="0" err="1" smtClean="0">
                <a:latin typeface="Gill Sans"/>
              </a:rPr>
              <a:t>models</a:t>
            </a:r>
            <a:r>
              <a:rPr lang="fr-CH" dirty="0" smtClean="0">
                <a:latin typeface="Gill Sans"/>
              </a:rPr>
              <a:t> – Software / Hardware.</a:t>
            </a:r>
          </a:p>
          <a:p>
            <a:pPr marL="448056" lvl="1" indent="0">
              <a:buNone/>
            </a:pPr>
            <a:r>
              <a:rPr lang="fr-CH" dirty="0">
                <a:latin typeface="Gill Sans"/>
              </a:rPr>
              <a:t>	</a:t>
            </a:r>
            <a:r>
              <a:rPr lang="fr-CH" dirty="0" smtClean="0">
                <a:latin typeface="Gill Sans"/>
              </a:rPr>
              <a:t>Building a bridge </a:t>
            </a:r>
            <a:r>
              <a:rPr lang="fr-CH" dirty="0" err="1" smtClean="0">
                <a:latin typeface="Gill Sans"/>
              </a:rPr>
              <a:t>between</a:t>
            </a:r>
            <a:r>
              <a:rPr lang="fr-CH" dirty="0" smtClean="0">
                <a:latin typeface="Gill Sans"/>
              </a:rPr>
              <a:t> </a:t>
            </a:r>
            <a:r>
              <a:rPr lang="fr-CH" dirty="0" err="1" smtClean="0">
                <a:latin typeface="Gill Sans"/>
              </a:rPr>
              <a:t>industry’s</a:t>
            </a:r>
            <a:r>
              <a:rPr lang="fr-CH" dirty="0" smtClean="0">
                <a:latin typeface="Gill Sans"/>
              </a:rPr>
              <a:t> </a:t>
            </a:r>
            <a:r>
              <a:rPr lang="fr-CH" dirty="0" err="1" smtClean="0">
                <a:latin typeface="Gill Sans"/>
              </a:rPr>
              <a:t>interests</a:t>
            </a:r>
            <a:r>
              <a:rPr lang="fr-CH" dirty="0" smtClean="0">
                <a:latin typeface="Gill Sans"/>
              </a:rPr>
              <a:t> and </a:t>
            </a:r>
            <a:r>
              <a:rPr lang="fr-CH" dirty="0" err="1" smtClean="0">
                <a:latin typeface="Gill Sans"/>
              </a:rPr>
              <a:t>CERN’s</a:t>
            </a:r>
            <a:r>
              <a:rPr lang="fr-CH" dirty="0" smtClean="0">
                <a:latin typeface="Gill Sans"/>
              </a:rPr>
              <a:t> </a:t>
            </a:r>
            <a:r>
              <a:rPr lang="fr-CH" dirty="0" err="1" smtClean="0">
                <a:latin typeface="Gill Sans"/>
              </a:rPr>
              <a:t>openness</a:t>
            </a:r>
            <a:r>
              <a:rPr lang="fr-CH" dirty="0" smtClean="0">
                <a:latin typeface="Gill Sans"/>
              </a:rPr>
              <a:t>.</a:t>
            </a:r>
          </a:p>
          <a:p>
            <a:pPr marL="448056" lvl="1" indent="0">
              <a:buNone/>
            </a:pPr>
            <a:endParaRPr lang="fr-CH" b="1" dirty="0">
              <a:latin typeface="Gill Sans"/>
            </a:endParaRPr>
          </a:p>
          <a:p>
            <a:r>
              <a:rPr lang="fr-CH" b="1" dirty="0">
                <a:latin typeface="Gill Sans"/>
              </a:rPr>
              <a:t>An </a:t>
            </a:r>
            <a:r>
              <a:rPr lang="fr-CH" b="1" dirty="0" err="1">
                <a:latin typeface="Gill Sans"/>
              </a:rPr>
              <a:t>intergovernmental</a:t>
            </a:r>
            <a:r>
              <a:rPr lang="fr-CH" b="1" dirty="0">
                <a:latin typeface="Gill Sans"/>
              </a:rPr>
              <a:t> </a:t>
            </a:r>
            <a:r>
              <a:rPr lang="fr-CH" b="1" dirty="0" err="1">
                <a:latin typeface="Gill Sans"/>
              </a:rPr>
              <a:t>organization</a:t>
            </a:r>
            <a:endParaRPr lang="fr-CH" b="1" dirty="0">
              <a:latin typeface="Gill Sans"/>
            </a:endParaRPr>
          </a:p>
          <a:p>
            <a:pPr marL="448056" lvl="1" indent="0">
              <a:buNone/>
            </a:pPr>
            <a:r>
              <a:rPr lang="fr-CH" dirty="0">
                <a:latin typeface="Gill Sans"/>
              </a:rPr>
              <a:t>	</a:t>
            </a:r>
            <a:r>
              <a:rPr lang="fr-CH" dirty="0" err="1">
                <a:latin typeface="Gill Sans"/>
              </a:rPr>
              <a:t>Duty</a:t>
            </a:r>
            <a:r>
              <a:rPr lang="fr-CH" dirty="0">
                <a:latin typeface="Gill Sans"/>
              </a:rPr>
              <a:t> of return to all 22 </a:t>
            </a:r>
            <a:r>
              <a:rPr lang="fr-CH" dirty="0" err="1">
                <a:latin typeface="Gill Sans"/>
              </a:rPr>
              <a:t>member</a:t>
            </a:r>
            <a:r>
              <a:rPr lang="fr-CH" dirty="0">
                <a:latin typeface="Gill Sans"/>
              </a:rPr>
              <a:t> states.</a:t>
            </a:r>
          </a:p>
          <a:p>
            <a:pPr marL="448056" lvl="1" indent="0">
              <a:buNone/>
            </a:pPr>
            <a:r>
              <a:rPr lang="fr-CH" dirty="0">
                <a:latin typeface="Gill Sans"/>
              </a:rPr>
              <a:t>	</a:t>
            </a:r>
            <a:r>
              <a:rPr lang="fr-CH" dirty="0" err="1" smtClean="0">
                <a:latin typeface="Gill Sans"/>
              </a:rPr>
              <a:t>Equal</a:t>
            </a:r>
            <a:r>
              <a:rPr lang="fr-CH" dirty="0" smtClean="0">
                <a:latin typeface="Gill Sans"/>
              </a:rPr>
              <a:t> </a:t>
            </a:r>
            <a:r>
              <a:rPr lang="fr-CH" dirty="0" err="1" smtClean="0">
                <a:latin typeface="Gill Sans"/>
              </a:rPr>
              <a:t>treatment</a:t>
            </a:r>
            <a:r>
              <a:rPr lang="fr-CH" dirty="0" smtClean="0">
                <a:latin typeface="Gill Sans"/>
              </a:rPr>
              <a:t>.</a:t>
            </a:r>
            <a:endParaRPr lang="fr-CH" dirty="0">
              <a:latin typeface="Gill Sans"/>
            </a:endParaRPr>
          </a:p>
          <a:p>
            <a:pPr marL="448056" lvl="1" indent="0">
              <a:buNone/>
            </a:pPr>
            <a:endParaRPr lang="fr-CH" b="1" dirty="0" smtClean="0">
              <a:latin typeface="Gill Sans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97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14799</TotalTime>
  <Words>707</Words>
  <Application>Microsoft Office PowerPoint</Application>
  <PresentationFormat>On-screen Show (4:3)</PresentationFormat>
  <Paragraphs>217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Calibri</vt:lpstr>
      <vt:lpstr>Gill Sans</vt:lpstr>
      <vt:lpstr>Helvetica Neue</vt:lpstr>
      <vt:lpstr>PrésentationCERN2</vt:lpstr>
      <vt:lpstr>PowerPoint Presentation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makes KT at CERN unique ?</vt:lpstr>
      <vt:lpstr>How does this translate to our dissemination strategy ?</vt:lpstr>
      <vt:lpstr>1. Focus on impact</vt:lpstr>
      <vt:lpstr>Impact – Medical Applications</vt:lpstr>
      <vt:lpstr>2. Open Dissemination</vt:lpstr>
      <vt:lpstr>Did you know ? </vt:lpstr>
      <vt:lpstr>Example: TIND Technologies</vt:lpstr>
      <vt:lpstr>3. Protect only when strictly necessary</vt:lpstr>
      <vt:lpstr>Example: Medipix</vt:lpstr>
      <vt:lpstr>4. CERN’s KT Fund</vt:lpstr>
      <vt:lpstr>PowerPoint Presentation</vt:lpstr>
      <vt:lpstr>KT Fund Examples – B-Rad</vt:lpstr>
      <vt:lpstr>KT Fund Examples – Photonic Crystals</vt:lpstr>
      <vt:lpstr>5. Local Business Impact</vt:lpstr>
      <vt:lpstr>CERN BIC Network today</vt:lpstr>
      <vt:lpstr>CERN Spin-offs and  CERN Technology Start-ups</vt:lpstr>
      <vt:lpstr>Dispelling a few myths</vt:lpstr>
      <vt:lpstr>Technology Transfer Networks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Giovanni.Anelli@cern.ch</dc:creator>
  <cp:lastModifiedBy>David Mazur</cp:lastModifiedBy>
  <cp:revision>337</cp:revision>
  <dcterms:created xsi:type="dcterms:W3CDTF">2012-03-07T13:21:43Z</dcterms:created>
  <dcterms:modified xsi:type="dcterms:W3CDTF">2016-08-06T12:52:16Z</dcterms:modified>
</cp:coreProperties>
</file>