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gif" ContentType="image/gif"/>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256" r:id="rId2"/>
    <p:sldId id="257" r:id="rId3"/>
    <p:sldId id="291" r:id="rId4"/>
    <p:sldId id="329" r:id="rId5"/>
    <p:sldId id="341" r:id="rId6"/>
    <p:sldId id="272" r:id="rId7"/>
    <p:sldId id="325" r:id="rId8"/>
    <p:sldId id="313" r:id="rId9"/>
    <p:sldId id="309" r:id="rId10"/>
    <p:sldId id="327" r:id="rId11"/>
    <p:sldId id="264" r:id="rId12"/>
    <p:sldId id="300" r:id="rId13"/>
    <p:sldId id="320" r:id="rId14"/>
    <p:sldId id="262" r:id="rId15"/>
    <p:sldId id="267" r:id="rId16"/>
    <p:sldId id="346" r:id="rId17"/>
    <p:sldId id="332" r:id="rId18"/>
    <p:sldId id="334" r:id="rId19"/>
    <p:sldId id="335" r:id="rId20"/>
    <p:sldId id="336" r:id="rId21"/>
    <p:sldId id="337" r:id="rId22"/>
    <p:sldId id="338" r:id="rId23"/>
    <p:sldId id="339" r:id="rId24"/>
    <p:sldId id="268" r:id="rId25"/>
    <p:sldId id="317" r:id="rId26"/>
    <p:sldId id="278" r:id="rId27"/>
    <p:sldId id="280" r:id="rId28"/>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0B0B0"/>
    <a:srgbClr val="005696"/>
    <a:srgbClr val="FBF3F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49" d="100"/>
          <a:sy n="49" d="100"/>
        </p:scale>
        <p:origin x="725"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5.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855FC7-C429-4319-ADC1-3722BACF7BAE}" type="datetimeFigureOut">
              <a:rPr kumimoji="1" lang="ja-JP" altLang="en-US" smtClean="0"/>
              <a:t>2016/8/8</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4573936-6624-418A-BBD7-F34294D86C99}" type="slidenum">
              <a:rPr kumimoji="1" lang="ja-JP" altLang="en-US" smtClean="0"/>
              <a:t>‹#›</a:t>
            </a:fld>
            <a:endParaRPr kumimoji="1" lang="ja-JP" altLang="en-US"/>
          </a:p>
        </p:txBody>
      </p:sp>
    </p:spTree>
    <p:extLst>
      <p:ext uri="{BB962C8B-B14F-4D97-AF65-F5344CB8AC3E}">
        <p14:creationId xmlns:p14="http://schemas.microsoft.com/office/powerpoint/2010/main" val="145499950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2E20471D-DF43-43B1-A3B1-66F3D30F3377}" type="slidenum">
              <a:rPr lang="en-US" altLang="ja-JP" smtClean="0"/>
              <a:pPr/>
              <a:t>3</a:t>
            </a:fld>
            <a:endParaRPr lang="en-US" altLang="ja-JP"/>
          </a:p>
        </p:txBody>
      </p:sp>
    </p:spTree>
    <p:extLst>
      <p:ext uri="{BB962C8B-B14F-4D97-AF65-F5344CB8AC3E}">
        <p14:creationId xmlns:p14="http://schemas.microsoft.com/office/powerpoint/2010/main" val="25424835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2E20471D-DF43-43B1-A3B1-66F3D30F3377}" type="slidenum">
              <a:rPr lang="en-US" altLang="ja-JP" smtClean="0"/>
              <a:pPr/>
              <a:t>12</a:t>
            </a:fld>
            <a:endParaRPr lang="en-US" altLang="ja-JP"/>
          </a:p>
        </p:txBody>
      </p:sp>
    </p:spTree>
    <p:extLst>
      <p:ext uri="{BB962C8B-B14F-4D97-AF65-F5344CB8AC3E}">
        <p14:creationId xmlns:p14="http://schemas.microsoft.com/office/powerpoint/2010/main" val="246610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2E20471D-DF43-43B1-A3B1-66F3D30F3377}" type="slidenum">
              <a:rPr lang="en-US" altLang="ja-JP" smtClean="0"/>
              <a:pPr/>
              <a:t>14</a:t>
            </a:fld>
            <a:endParaRPr lang="en-US" altLang="ja-JP"/>
          </a:p>
        </p:txBody>
      </p:sp>
    </p:spTree>
    <p:extLst>
      <p:ext uri="{BB962C8B-B14F-4D97-AF65-F5344CB8AC3E}">
        <p14:creationId xmlns:p14="http://schemas.microsoft.com/office/powerpoint/2010/main" val="41475926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2E20471D-DF43-43B1-A3B1-66F3D30F3377}" type="slidenum">
              <a:rPr lang="en-US" altLang="ja-JP" smtClean="0"/>
              <a:pPr/>
              <a:t>15</a:t>
            </a:fld>
            <a:endParaRPr lang="en-US" altLang="ja-JP"/>
          </a:p>
        </p:txBody>
      </p:sp>
    </p:spTree>
    <p:extLst>
      <p:ext uri="{BB962C8B-B14F-4D97-AF65-F5344CB8AC3E}">
        <p14:creationId xmlns:p14="http://schemas.microsoft.com/office/powerpoint/2010/main" val="42329200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2E20471D-DF43-43B1-A3B1-66F3D30F3377}" type="slidenum">
              <a:rPr lang="en-US" altLang="ja-JP" smtClean="0"/>
              <a:pPr/>
              <a:t>16</a:t>
            </a:fld>
            <a:endParaRPr lang="en-US" altLang="ja-JP"/>
          </a:p>
        </p:txBody>
      </p:sp>
    </p:spTree>
    <p:extLst>
      <p:ext uri="{BB962C8B-B14F-4D97-AF65-F5344CB8AC3E}">
        <p14:creationId xmlns:p14="http://schemas.microsoft.com/office/powerpoint/2010/main" val="34973553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94972D93-852E-484D-AB25-57A5E41A515D}" type="slidenum">
              <a:rPr kumimoji="1" lang="ja-JP" altLang="en-US" smtClean="0"/>
              <a:pPr/>
              <a:t>17</a:t>
            </a:fld>
            <a:endParaRPr kumimoji="1" lang="ja-JP" altLang="en-US" dirty="0"/>
          </a:p>
        </p:txBody>
      </p:sp>
    </p:spTree>
    <p:extLst>
      <p:ext uri="{BB962C8B-B14F-4D97-AF65-F5344CB8AC3E}">
        <p14:creationId xmlns:p14="http://schemas.microsoft.com/office/powerpoint/2010/main" val="22070067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E3482742-BEAE-4CA5-A23D-517F5625BEB1}" type="slidenum">
              <a:rPr kumimoji="1" lang="ja-JP" altLang="en-US" smtClean="0"/>
              <a:pPr/>
              <a:t>18</a:t>
            </a:fld>
            <a:endParaRPr kumimoji="1" lang="ja-JP" altLang="en-US"/>
          </a:p>
        </p:txBody>
      </p:sp>
    </p:spTree>
    <p:extLst>
      <p:ext uri="{BB962C8B-B14F-4D97-AF65-F5344CB8AC3E}">
        <p14:creationId xmlns:p14="http://schemas.microsoft.com/office/powerpoint/2010/main" val="248812020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E3482742-BEAE-4CA5-A23D-517F5625BEB1}" type="slidenum">
              <a:rPr kumimoji="1" lang="ja-JP" altLang="en-US" smtClean="0"/>
              <a:pPr/>
              <a:t>19</a:t>
            </a:fld>
            <a:endParaRPr kumimoji="1" lang="ja-JP" altLang="en-US"/>
          </a:p>
        </p:txBody>
      </p:sp>
    </p:spTree>
    <p:extLst>
      <p:ext uri="{BB962C8B-B14F-4D97-AF65-F5344CB8AC3E}">
        <p14:creationId xmlns:p14="http://schemas.microsoft.com/office/powerpoint/2010/main" val="38898858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E3482742-BEAE-4CA5-A23D-517F5625BEB1}" type="slidenum">
              <a:rPr kumimoji="1" lang="ja-JP" altLang="en-US" smtClean="0"/>
              <a:pPr/>
              <a:t>20</a:t>
            </a:fld>
            <a:endParaRPr kumimoji="1" lang="ja-JP" altLang="en-US"/>
          </a:p>
        </p:txBody>
      </p:sp>
    </p:spTree>
    <p:extLst>
      <p:ext uri="{BB962C8B-B14F-4D97-AF65-F5344CB8AC3E}">
        <p14:creationId xmlns:p14="http://schemas.microsoft.com/office/powerpoint/2010/main" val="15541955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E3482742-BEAE-4CA5-A23D-517F5625BEB1}" type="slidenum">
              <a:rPr kumimoji="1" lang="ja-JP" altLang="en-US" smtClean="0"/>
              <a:pPr/>
              <a:t>21</a:t>
            </a:fld>
            <a:endParaRPr kumimoji="1" lang="ja-JP" altLang="en-US"/>
          </a:p>
        </p:txBody>
      </p:sp>
    </p:spTree>
    <p:extLst>
      <p:ext uri="{BB962C8B-B14F-4D97-AF65-F5344CB8AC3E}">
        <p14:creationId xmlns:p14="http://schemas.microsoft.com/office/powerpoint/2010/main" val="304566835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E3482742-BEAE-4CA5-A23D-517F5625BEB1}" type="slidenum">
              <a:rPr kumimoji="1" lang="ja-JP" altLang="en-US" smtClean="0"/>
              <a:pPr/>
              <a:t>22</a:t>
            </a:fld>
            <a:endParaRPr kumimoji="1" lang="ja-JP" altLang="en-US"/>
          </a:p>
        </p:txBody>
      </p:sp>
    </p:spTree>
    <p:extLst>
      <p:ext uri="{BB962C8B-B14F-4D97-AF65-F5344CB8AC3E}">
        <p14:creationId xmlns:p14="http://schemas.microsoft.com/office/powerpoint/2010/main" val="40605034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2E20471D-DF43-43B1-A3B1-66F3D30F3377}" type="slidenum">
              <a:rPr lang="en-US" altLang="ja-JP" smtClean="0"/>
              <a:pPr/>
              <a:t>4</a:t>
            </a:fld>
            <a:endParaRPr lang="en-US" altLang="ja-JP"/>
          </a:p>
        </p:txBody>
      </p:sp>
    </p:spTree>
    <p:extLst>
      <p:ext uri="{BB962C8B-B14F-4D97-AF65-F5344CB8AC3E}">
        <p14:creationId xmlns:p14="http://schemas.microsoft.com/office/powerpoint/2010/main" val="322350692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E3482742-BEAE-4CA5-A23D-517F5625BEB1}" type="slidenum">
              <a:rPr kumimoji="1" lang="ja-JP" altLang="en-US" smtClean="0"/>
              <a:pPr/>
              <a:t>23</a:t>
            </a:fld>
            <a:endParaRPr kumimoji="1" lang="ja-JP" altLang="en-US"/>
          </a:p>
        </p:txBody>
      </p:sp>
    </p:spTree>
    <p:extLst>
      <p:ext uri="{BB962C8B-B14F-4D97-AF65-F5344CB8AC3E}">
        <p14:creationId xmlns:p14="http://schemas.microsoft.com/office/powerpoint/2010/main" val="140571216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2E20471D-DF43-43B1-A3B1-66F3D30F3377}" type="slidenum">
              <a:rPr lang="en-US" altLang="ja-JP" smtClean="0"/>
              <a:pPr/>
              <a:t>24</a:t>
            </a:fld>
            <a:endParaRPr lang="en-US" altLang="ja-JP"/>
          </a:p>
        </p:txBody>
      </p:sp>
    </p:spTree>
    <p:extLst>
      <p:ext uri="{BB962C8B-B14F-4D97-AF65-F5344CB8AC3E}">
        <p14:creationId xmlns:p14="http://schemas.microsoft.com/office/powerpoint/2010/main" val="263267922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2E20471D-DF43-43B1-A3B1-66F3D30F3377}" type="slidenum">
              <a:rPr lang="en-US" altLang="ja-JP" smtClean="0"/>
              <a:pPr/>
              <a:t>25</a:t>
            </a:fld>
            <a:endParaRPr lang="en-US" altLang="ja-JP"/>
          </a:p>
        </p:txBody>
      </p:sp>
    </p:spTree>
    <p:extLst>
      <p:ext uri="{BB962C8B-B14F-4D97-AF65-F5344CB8AC3E}">
        <p14:creationId xmlns:p14="http://schemas.microsoft.com/office/powerpoint/2010/main" val="23232475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2E20471D-DF43-43B1-A3B1-66F3D30F3377}" type="slidenum">
              <a:rPr lang="en-US" altLang="ja-JP" smtClean="0"/>
              <a:pPr/>
              <a:t>26</a:t>
            </a:fld>
            <a:endParaRPr lang="en-US" altLang="ja-JP"/>
          </a:p>
        </p:txBody>
      </p:sp>
    </p:spTree>
    <p:extLst>
      <p:ext uri="{BB962C8B-B14F-4D97-AF65-F5344CB8AC3E}">
        <p14:creationId xmlns:p14="http://schemas.microsoft.com/office/powerpoint/2010/main" val="21084665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F9415A56-484D-41D2-B1FB-E2DB3BA1E067}" type="slidenum">
              <a:rPr kumimoji="1" lang="ja-JP" altLang="en-US" smtClean="0"/>
              <a:pPr/>
              <a:t>27</a:t>
            </a:fld>
            <a:endParaRPr kumimoji="1" lang="ja-JP" altLang="en-US"/>
          </a:p>
        </p:txBody>
      </p:sp>
    </p:spTree>
    <p:extLst>
      <p:ext uri="{BB962C8B-B14F-4D97-AF65-F5344CB8AC3E}">
        <p14:creationId xmlns:p14="http://schemas.microsoft.com/office/powerpoint/2010/main" val="40004160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2E20471D-DF43-43B1-A3B1-66F3D30F3377}" type="slidenum">
              <a:rPr lang="en-US" altLang="ja-JP" smtClean="0"/>
              <a:pPr/>
              <a:t>5</a:t>
            </a:fld>
            <a:endParaRPr lang="en-US" altLang="ja-JP"/>
          </a:p>
        </p:txBody>
      </p:sp>
    </p:spTree>
    <p:extLst>
      <p:ext uri="{BB962C8B-B14F-4D97-AF65-F5344CB8AC3E}">
        <p14:creationId xmlns:p14="http://schemas.microsoft.com/office/powerpoint/2010/main" val="14196802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2E20471D-DF43-43B1-A3B1-66F3D30F3377}" type="slidenum">
              <a:rPr lang="en-US" altLang="ja-JP" smtClean="0"/>
              <a:pPr/>
              <a:t>6</a:t>
            </a:fld>
            <a:endParaRPr lang="en-US" altLang="ja-JP"/>
          </a:p>
        </p:txBody>
      </p:sp>
    </p:spTree>
    <p:extLst>
      <p:ext uri="{BB962C8B-B14F-4D97-AF65-F5344CB8AC3E}">
        <p14:creationId xmlns:p14="http://schemas.microsoft.com/office/powerpoint/2010/main" val="21485011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9FF6FE43-768A-45D3-BF25-5EB0ADE0D429}" type="slidenum">
              <a:rPr lang="en-US" altLang="ja-JP" smtClean="0"/>
              <a:pPr>
                <a:defRPr/>
              </a:pPr>
              <a:t>7</a:t>
            </a:fld>
            <a:endParaRPr lang="en-US" altLang="ja-JP"/>
          </a:p>
        </p:txBody>
      </p:sp>
    </p:spTree>
    <p:extLst>
      <p:ext uri="{BB962C8B-B14F-4D97-AF65-F5344CB8AC3E}">
        <p14:creationId xmlns:p14="http://schemas.microsoft.com/office/powerpoint/2010/main" val="37338467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2E20471D-DF43-43B1-A3B1-66F3D30F3377}" type="slidenum">
              <a:rPr lang="en-US" altLang="ja-JP" smtClean="0"/>
              <a:pPr/>
              <a:t>8</a:t>
            </a:fld>
            <a:endParaRPr lang="en-US" altLang="ja-JP"/>
          </a:p>
        </p:txBody>
      </p:sp>
    </p:spTree>
    <p:extLst>
      <p:ext uri="{BB962C8B-B14F-4D97-AF65-F5344CB8AC3E}">
        <p14:creationId xmlns:p14="http://schemas.microsoft.com/office/powerpoint/2010/main" val="11278630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2E20471D-DF43-43B1-A3B1-66F3D30F3377}" type="slidenum">
              <a:rPr lang="en-US" altLang="ja-JP" smtClean="0"/>
              <a:pPr/>
              <a:t>9</a:t>
            </a:fld>
            <a:endParaRPr lang="en-US" altLang="ja-JP"/>
          </a:p>
        </p:txBody>
      </p:sp>
    </p:spTree>
    <p:extLst>
      <p:ext uri="{BB962C8B-B14F-4D97-AF65-F5344CB8AC3E}">
        <p14:creationId xmlns:p14="http://schemas.microsoft.com/office/powerpoint/2010/main" val="40080161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2E20471D-DF43-43B1-A3B1-66F3D30F3377}" type="slidenum">
              <a:rPr lang="en-US" altLang="ja-JP" smtClean="0"/>
              <a:pPr/>
              <a:t>10</a:t>
            </a:fld>
            <a:endParaRPr lang="en-US" altLang="ja-JP"/>
          </a:p>
        </p:txBody>
      </p:sp>
    </p:spTree>
    <p:extLst>
      <p:ext uri="{BB962C8B-B14F-4D97-AF65-F5344CB8AC3E}">
        <p14:creationId xmlns:p14="http://schemas.microsoft.com/office/powerpoint/2010/main" val="29008600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2E20471D-DF43-43B1-A3B1-66F3D30F3377}" type="slidenum">
              <a:rPr lang="en-US" altLang="ja-JP" smtClean="0"/>
              <a:pPr/>
              <a:t>11</a:t>
            </a:fld>
            <a:endParaRPr lang="en-US" altLang="ja-JP"/>
          </a:p>
        </p:txBody>
      </p:sp>
    </p:spTree>
    <p:extLst>
      <p:ext uri="{BB962C8B-B14F-4D97-AF65-F5344CB8AC3E}">
        <p14:creationId xmlns:p14="http://schemas.microsoft.com/office/powerpoint/2010/main" val="41050745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CEA84CE3-AE9C-4C24-A4BC-33C0659AA0EF}" type="datetimeFigureOut">
              <a:rPr kumimoji="1" lang="ja-JP" altLang="en-US" smtClean="0"/>
              <a:t>2016/8/8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0A26431-C36E-43CF-B198-5C29BC4F75B3}" type="slidenum">
              <a:rPr kumimoji="1" lang="ja-JP" altLang="en-US" smtClean="0"/>
              <a:t>‹#›</a:t>
            </a:fld>
            <a:endParaRPr kumimoji="1" lang="ja-JP" altLang="en-US"/>
          </a:p>
        </p:txBody>
      </p:sp>
    </p:spTree>
    <p:extLst>
      <p:ext uri="{BB962C8B-B14F-4D97-AF65-F5344CB8AC3E}">
        <p14:creationId xmlns:p14="http://schemas.microsoft.com/office/powerpoint/2010/main" val="4139319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CEA84CE3-AE9C-4C24-A4BC-33C0659AA0EF}" type="datetimeFigureOut">
              <a:rPr kumimoji="1" lang="ja-JP" altLang="en-US" smtClean="0"/>
              <a:t>2016/8/8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0A26431-C36E-43CF-B198-5C29BC4F75B3}" type="slidenum">
              <a:rPr kumimoji="1" lang="ja-JP" altLang="en-US" smtClean="0"/>
              <a:t>‹#›</a:t>
            </a:fld>
            <a:endParaRPr kumimoji="1" lang="ja-JP" altLang="en-US"/>
          </a:p>
        </p:txBody>
      </p:sp>
    </p:spTree>
    <p:extLst>
      <p:ext uri="{BB962C8B-B14F-4D97-AF65-F5344CB8AC3E}">
        <p14:creationId xmlns:p14="http://schemas.microsoft.com/office/powerpoint/2010/main" val="2953256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CEA84CE3-AE9C-4C24-A4BC-33C0659AA0EF}" type="datetimeFigureOut">
              <a:rPr kumimoji="1" lang="ja-JP" altLang="en-US" smtClean="0"/>
              <a:t>2016/8/8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0A26431-C36E-43CF-B198-5C29BC4F75B3}" type="slidenum">
              <a:rPr kumimoji="1" lang="ja-JP" altLang="en-US" smtClean="0"/>
              <a:t>‹#›</a:t>
            </a:fld>
            <a:endParaRPr kumimoji="1" lang="ja-JP" altLang="en-US"/>
          </a:p>
        </p:txBody>
      </p:sp>
    </p:spTree>
    <p:extLst>
      <p:ext uri="{BB962C8B-B14F-4D97-AF65-F5344CB8AC3E}">
        <p14:creationId xmlns:p14="http://schemas.microsoft.com/office/powerpoint/2010/main" val="13341685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CEA84CE3-AE9C-4C24-A4BC-33C0659AA0EF}" type="datetimeFigureOut">
              <a:rPr kumimoji="1" lang="ja-JP" altLang="en-US" smtClean="0"/>
              <a:t>2016/8/8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0A26431-C36E-43CF-B198-5C29BC4F75B3}" type="slidenum">
              <a:rPr kumimoji="1" lang="ja-JP" altLang="en-US" smtClean="0"/>
              <a:t>‹#›</a:t>
            </a:fld>
            <a:endParaRPr kumimoji="1" lang="ja-JP" altLang="en-US"/>
          </a:p>
        </p:txBody>
      </p:sp>
    </p:spTree>
    <p:extLst>
      <p:ext uri="{BB962C8B-B14F-4D97-AF65-F5344CB8AC3E}">
        <p14:creationId xmlns:p14="http://schemas.microsoft.com/office/powerpoint/2010/main" val="1513319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CEA84CE3-AE9C-4C24-A4BC-33C0659AA0EF}" type="datetimeFigureOut">
              <a:rPr kumimoji="1" lang="ja-JP" altLang="en-US" smtClean="0"/>
              <a:t>2016/8/8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0A26431-C36E-43CF-B198-5C29BC4F75B3}" type="slidenum">
              <a:rPr kumimoji="1" lang="ja-JP" altLang="en-US" smtClean="0"/>
              <a:t>‹#›</a:t>
            </a:fld>
            <a:endParaRPr kumimoji="1" lang="ja-JP" altLang="en-US"/>
          </a:p>
        </p:txBody>
      </p:sp>
    </p:spTree>
    <p:extLst>
      <p:ext uri="{BB962C8B-B14F-4D97-AF65-F5344CB8AC3E}">
        <p14:creationId xmlns:p14="http://schemas.microsoft.com/office/powerpoint/2010/main" val="23585576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CEA84CE3-AE9C-4C24-A4BC-33C0659AA0EF}" type="datetimeFigureOut">
              <a:rPr kumimoji="1" lang="ja-JP" altLang="en-US" smtClean="0"/>
              <a:t>2016/8/8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D0A26431-C36E-43CF-B198-5C29BC4F75B3}" type="slidenum">
              <a:rPr kumimoji="1" lang="ja-JP" altLang="en-US" smtClean="0"/>
              <a:t>‹#›</a:t>
            </a:fld>
            <a:endParaRPr kumimoji="1" lang="ja-JP" altLang="en-US"/>
          </a:p>
        </p:txBody>
      </p:sp>
    </p:spTree>
    <p:extLst>
      <p:ext uri="{BB962C8B-B14F-4D97-AF65-F5344CB8AC3E}">
        <p14:creationId xmlns:p14="http://schemas.microsoft.com/office/powerpoint/2010/main" val="20519938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CEA84CE3-AE9C-4C24-A4BC-33C0659AA0EF}" type="datetimeFigureOut">
              <a:rPr kumimoji="1" lang="ja-JP" altLang="en-US" smtClean="0"/>
              <a:t>2016/8/8</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D0A26431-C36E-43CF-B198-5C29BC4F75B3}" type="slidenum">
              <a:rPr kumimoji="1" lang="ja-JP" altLang="en-US" smtClean="0"/>
              <a:t>‹#›</a:t>
            </a:fld>
            <a:endParaRPr kumimoji="1" lang="ja-JP" altLang="en-US"/>
          </a:p>
        </p:txBody>
      </p:sp>
    </p:spTree>
    <p:extLst>
      <p:ext uri="{BB962C8B-B14F-4D97-AF65-F5344CB8AC3E}">
        <p14:creationId xmlns:p14="http://schemas.microsoft.com/office/powerpoint/2010/main" val="28411221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CEA84CE3-AE9C-4C24-A4BC-33C0659AA0EF}" type="datetimeFigureOut">
              <a:rPr kumimoji="1" lang="ja-JP" altLang="en-US" smtClean="0"/>
              <a:t>2016/8/8</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D0A26431-C36E-43CF-B198-5C29BC4F75B3}" type="slidenum">
              <a:rPr kumimoji="1" lang="ja-JP" altLang="en-US" smtClean="0"/>
              <a:t>‹#›</a:t>
            </a:fld>
            <a:endParaRPr kumimoji="1" lang="ja-JP" altLang="en-US"/>
          </a:p>
        </p:txBody>
      </p:sp>
    </p:spTree>
    <p:extLst>
      <p:ext uri="{BB962C8B-B14F-4D97-AF65-F5344CB8AC3E}">
        <p14:creationId xmlns:p14="http://schemas.microsoft.com/office/powerpoint/2010/main" val="19504411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CEA84CE3-AE9C-4C24-A4BC-33C0659AA0EF}" type="datetimeFigureOut">
              <a:rPr kumimoji="1" lang="ja-JP" altLang="en-US" smtClean="0"/>
              <a:t>2016/8/8</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D0A26431-C36E-43CF-B198-5C29BC4F75B3}" type="slidenum">
              <a:rPr kumimoji="1" lang="ja-JP" altLang="en-US" smtClean="0"/>
              <a:t>‹#›</a:t>
            </a:fld>
            <a:endParaRPr kumimoji="1" lang="ja-JP" altLang="en-US"/>
          </a:p>
        </p:txBody>
      </p:sp>
    </p:spTree>
    <p:extLst>
      <p:ext uri="{BB962C8B-B14F-4D97-AF65-F5344CB8AC3E}">
        <p14:creationId xmlns:p14="http://schemas.microsoft.com/office/powerpoint/2010/main" val="34317729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CEA84CE3-AE9C-4C24-A4BC-33C0659AA0EF}" type="datetimeFigureOut">
              <a:rPr kumimoji="1" lang="ja-JP" altLang="en-US" smtClean="0"/>
              <a:t>2016/8/8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D0A26431-C36E-43CF-B198-5C29BC4F75B3}" type="slidenum">
              <a:rPr kumimoji="1" lang="ja-JP" altLang="en-US" smtClean="0"/>
              <a:t>‹#›</a:t>
            </a:fld>
            <a:endParaRPr kumimoji="1" lang="ja-JP" altLang="en-US"/>
          </a:p>
        </p:txBody>
      </p:sp>
    </p:spTree>
    <p:extLst>
      <p:ext uri="{BB962C8B-B14F-4D97-AF65-F5344CB8AC3E}">
        <p14:creationId xmlns:p14="http://schemas.microsoft.com/office/powerpoint/2010/main" val="31550660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CEA84CE3-AE9C-4C24-A4BC-33C0659AA0EF}" type="datetimeFigureOut">
              <a:rPr kumimoji="1" lang="ja-JP" altLang="en-US" smtClean="0"/>
              <a:t>2016/8/8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D0A26431-C36E-43CF-B198-5C29BC4F75B3}" type="slidenum">
              <a:rPr kumimoji="1" lang="ja-JP" altLang="en-US" smtClean="0"/>
              <a:t>‹#›</a:t>
            </a:fld>
            <a:endParaRPr kumimoji="1" lang="ja-JP" altLang="en-US"/>
          </a:p>
        </p:txBody>
      </p:sp>
    </p:spTree>
    <p:extLst>
      <p:ext uri="{BB962C8B-B14F-4D97-AF65-F5344CB8AC3E}">
        <p14:creationId xmlns:p14="http://schemas.microsoft.com/office/powerpoint/2010/main" val="42674223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A84CE3-AE9C-4C24-A4BC-33C0659AA0EF}" type="datetimeFigureOut">
              <a:rPr kumimoji="1" lang="ja-JP" altLang="en-US" smtClean="0"/>
              <a:t>2016/8/8</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0A26431-C36E-43CF-B198-5C29BC4F75B3}" type="slidenum">
              <a:rPr kumimoji="1" lang="ja-JP" altLang="en-US" smtClean="0"/>
              <a:t>‹#›</a:t>
            </a:fld>
            <a:endParaRPr kumimoji="1" lang="ja-JP" altLang="en-US"/>
          </a:p>
        </p:txBody>
      </p:sp>
    </p:spTree>
    <p:extLst>
      <p:ext uri="{BB962C8B-B14F-4D97-AF65-F5344CB8AC3E}">
        <p14:creationId xmlns:p14="http://schemas.microsoft.com/office/powerpoint/2010/main" val="19539553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6.xml"/><Relationship Id="rId6" Type="http://schemas.openxmlformats.org/officeDocument/2006/relationships/image" Target="../media/image30.wmf"/><Relationship Id="rId5" Type="http://schemas.openxmlformats.org/officeDocument/2006/relationships/image" Target="../media/image29.wmf"/><Relationship Id="rId4" Type="http://schemas.openxmlformats.org/officeDocument/2006/relationships/image" Target="../media/image28.wmf"/></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1.xml"/><Relationship Id="rId1" Type="http://schemas.openxmlformats.org/officeDocument/2006/relationships/slideLayout" Target="../slideLayouts/slideLayout6.xml"/><Relationship Id="rId4" Type="http://schemas.openxmlformats.org/officeDocument/2006/relationships/image" Target="../media/image31.wmf"/></Relationships>
</file>

<file path=ppt/slides/_rels/slide15.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12.xml"/><Relationship Id="rId1" Type="http://schemas.openxmlformats.org/officeDocument/2006/relationships/slideLayout" Target="../slideLayouts/slideLayout6.xml"/><Relationship Id="rId4" Type="http://schemas.openxmlformats.org/officeDocument/2006/relationships/image" Target="../media/image33.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8" Type="http://schemas.openxmlformats.org/officeDocument/2006/relationships/image" Target="../media/image36.GIF"/><Relationship Id="rId3" Type="http://schemas.openxmlformats.org/officeDocument/2006/relationships/image" Target="../media/image34.png"/><Relationship Id="rId7" Type="http://schemas.openxmlformats.org/officeDocument/2006/relationships/image" Target="../media/image35.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0.png"/><Relationship Id="rId4" Type="http://schemas.openxmlformats.org/officeDocument/2006/relationships/image" Target="../media/image19.gif"/></Relationships>
</file>

<file path=ppt/slides/_rels/slide18.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19.xml.rels><?xml version="1.0" encoding="UTF-8" standalone="yes"?>
<Relationships xmlns="http://schemas.openxmlformats.org/package/2006/relationships"><Relationship Id="rId3" Type="http://schemas.openxmlformats.org/officeDocument/2006/relationships/image" Target="../media/image39.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0.gif"/><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41.png"/><Relationship Id="rId4" Type="http://schemas.openxmlformats.org/officeDocument/2006/relationships/oleObject" Target="../embeddings/oleObject1.bin"/></Relationships>
</file>

<file path=ppt/slides/_rels/slide22.xml.rels><?xml version="1.0" encoding="UTF-8" standalone="yes"?>
<Relationships xmlns="http://schemas.openxmlformats.org/package/2006/relationships"><Relationship Id="rId3" Type="http://schemas.openxmlformats.org/officeDocument/2006/relationships/image" Target="../media/image42.wmf"/><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43.jp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3.xml"/><Relationship Id="rId7" Type="http://schemas.openxmlformats.org/officeDocument/2006/relationships/image" Target="../media/image47.gif"/><Relationship Id="rId2" Type="http://schemas.openxmlformats.org/officeDocument/2006/relationships/slideLayout" Target="../slideLayouts/slideLayout6.xml"/><Relationship Id="rId1" Type="http://schemas.openxmlformats.org/officeDocument/2006/relationships/vmlDrawing" Target="../drawings/vmlDrawing2.vml"/><Relationship Id="rId6" Type="http://schemas.openxmlformats.org/officeDocument/2006/relationships/image" Target="../media/image45.wmf"/><Relationship Id="rId5" Type="http://schemas.openxmlformats.org/officeDocument/2006/relationships/oleObject" Target="../embeddings/oleObject2.bin"/><Relationship Id="rId4" Type="http://schemas.openxmlformats.org/officeDocument/2006/relationships/image" Target="../media/image46.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6.xml"/><Relationship Id="rId5" Type="http://schemas.openxmlformats.org/officeDocument/2006/relationships/image" Target="../media/image5.jpeg"/><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8" Type="http://schemas.openxmlformats.org/officeDocument/2006/relationships/image" Target="../media/image18.gif"/><Relationship Id="rId3" Type="http://schemas.openxmlformats.org/officeDocument/2006/relationships/image" Target="../media/image13.jpeg"/><Relationship Id="rId7" Type="http://schemas.openxmlformats.org/officeDocument/2006/relationships/image" Target="../media/image17.gif"/><Relationship Id="rId12" Type="http://schemas.openxmlformats.org/officeDocument/2006/relationships/image" Target="../media/image22.png"/><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image" Target="../media/image16.gif"/><Relationship Id="rId11" Type="http://schemas.openxmlformats.org/officeDocument/2006/relationships/image" Target="../media/image21.jpeg"/><Relationship Id="rId5" Type="http://schemas.openxmlformats.org/officeDocument/2006/relationships/image" Target="../media/image15.gif"/><Relationship Id="rId10" Type="http://schemas.openxmlformats.org/officeDocument/2006/relationships/image" Target="../media/image20.png"/><Relationship Id="rId4" Type="http://schemas.openxmlformats.org/officeDocument/2006/relationships/image" Target="../media/image14.gif"/><Relationship Id="rId9" Type="http://schemas.openxmlformats.org/officeDocument/2006/relationships/image" Target="../media/image19.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0" y="0"/>
            <a:ext cx="12192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0" name="Picture 3" descr="Acrylic vessel PSUP"/>
          <p:cNvPicPr>
            <a:picLocks noChangeAspect="1" noChangeArrowheads="1"/>
          </p:cNvPicPr>
          <p:nvPr/>
        </p:nvPicPr>
        <p:blipFill rotWithShape="1">
          <a:blip r:embed="rId2" cstate="print"/>
          <a:srcRect l="1186" r="1309"/>
          <a:stretch/>
        </p:blipFill>
        <p:spPr bwMode="auto">
          <a:xfrm>
            <a:off x="6377062" y="1819607"/>
            <a:ext cx="5163297" cy="3776345"/>
          </a:xfrm>
          <a:prstGeom prst="rect">
            <a:avLst/>
          </a:prstGeom>
          <a:ln>
            <a:noFill/>
          </a:ln>
          <a:effectLst>
            <a:softEdge rad="112500"/>
          </a:effectLst>
        </p:spPr>
      </p:pic>
      <p:sp>
        <p:nvSpPr>
          <p:cNvPr id="2" name="タイトル 1"/>
          <p:cNvSpPr>
            <a:spLocks noGrp="1"/>
          </p:cNvSpPr>
          <p:nvPr>
            <p:ph type="ctrTitle"/>
          </p:nvPr>
        </p:nvSpPr>
        <p:spPr>
          <a:xfrm>
            <a:off x="15303" y="619827"/>
            <a:ext cx="12161394" cy="1041618"/>
          </a:xfrm>
        </p:spPr>
        <p:txBody>
          <a:bodyPr>
            <a:noAutofit/>
          </a:bodyPr>
          <a:lstStyle/>
          <a:p>
            <a:r>
              <a:rPr kumimoji="1" lang="en-US" altLang="ja-JP" sz="6400" b="1" i="1" dirty="0">
                <a:solidFill>
                  <a:schemeClr val="bg1"/>
                </a:solidFill>
                <a:effectLst>
                  <a:outerShdw blurRad="38100" dist="38100" dir="2700000" algn="tl">
                    <a:srgbClr val="000000">
                      <a:alpha val="43137"/>
                    </a:srgbClr>
                  </a:outerShdw>
                </a:effectLst>
              </a:rPr>
              <a:t>Discovery of Neutrino</a:t>
            </a:r>
            <a:r>
              <a:rPr lang="ja-JP" altLang="en-US" sz="6400" b="1" i="1" dirty="0">
                <a:solidFill>
                  <a:schemeClr val="bg1"/>
                </a:solidFill>
                <a:effectLst>
                  <a:outerShdw blurRad="38100" dist="38100" dir="2700000" algn="tl">
                    <a:srgbClr val="000000">
                      <a:alpha val="43137"/>
                    </a:srgbClr>
                  </a:outerShdw>
                </a:effectLst>
              </a:rPr>
              <a:t> </a:t>
            </a:r>
            <a:r>
              <a:rPr lang="en-US" altLang="ja-JP" sz="6400" b="1" i="1" dirty="0">
                <a:solidFill>
                  <a:schemeClr val="bg1"/>
                </a:solidFill>
                <a:effectLst>
                  <a:outerShdw blurRad="38100" dist="38100" dir="2700000" algn="tl">
                    <a:srgbClr val="000000">
                      <a:alpha val="43137"/>
                    </a:srgbClr>
                  </a:outerShdw>
                </a:effectLst>
              </a:rPr>
              <a:t>Oscillations</a:t>
            </a:r>
            <a:endParaRPr kumimoji="1" lang="ja-JP" altLang="en-US" sz="6400" b="1" i="1" dirty="0">
              <a:solidFill>
                <a:schemeClr val="bg1"/>
              </a:solidFill>
              <a:effectLst>
                <a:outerShdw blurRad="38100" dist="38100" dir="2700000" algn="tl">
                  <a:srgbClr val="000000">
                    <a:alpha val="43137"/>
                  </a:srgbClr>
                </a:outerShdw>
              </a:effectLst>
            </a:endParaRPr>
          </a:p>
        </p:txBody>
      </p:sp>
      <p:sp>
        <p:nvSpPr>
          <p:cNvPr id="9" name="テキスト ボックス 8"/>
          <p:cNvSpPr txBox="1"/>
          <p:nvPr/>
        </p:nvSpPr>
        <p:spPr>
          <a:xfrm>
            <a:off x="7551684" y="0"/>
            <a:ext cx="4617166" cy="461665"/>
          </a:xfrm>
          <a:prstGeom prst="rect">
            <a:avLst/>
          </a:prstGeom>
          <a:noFill/>
          <a:effectLst>
            <a:glow rad="63500">
              <a:schemeClr val="accent1">
                <a:satMod val="175000"/>
                <a:alpha val="40000"/>
              </a:schemeClr>
            </a:glow>
          </a:effectLst>
        </p:spPr>
        <p:txBody>
          <a:bodyPr wrap="square" rtlCol="0">
            <a:spAutoFit/>
          </a:bodyPr>
          <a:lstStyle/>
          <a:p>
            <a:r>
              <a:rPr lang="en-US" altLang="ja-JP" sz="2400" i="1" dirty="0">
                <a:solidFill>
                  <a:schemeClr val="bg1"/>
                </a:solidFill>
                <a:effectLst>
                  <a:glow rad="63500">
                    <a:schemeClr val="accent1">
                      <a:satMod val="175000"/>
                      <a:alpha val="40000"/>
                    </a:schemeClr>
                  </a:glow>
                </a:effectLst>
              </a:rPr>
              <a:t>ICHEP 2016, Chicago, Aug. 8, 2016</a:t>
            </a:r>
          </a:p>
        </p:txBody>
      </p:sp>
      <p:sp>
        <p:nvSpPr>
          <p:cNvPr id="11" name="サブタイトル 2"/>
          <p:cNvSpPr txBox="1">
            <a:spLocks/>
          </p:cNvSpPr>
          <p:nvPr/>
        </p:nvSpPr>
        <p:spPr>
          <a:xfrm>
            <a:off x="2042521" y="5719329"/>
            <a:ext cx="7800975" cy="1126976"/>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en-US" altLang="ja-JP" sz="2800" i="1" dirty="0" err="1">
                <a:solidFill>
                  <a:schemeClr val="bg1"/>
                </a:solidFill>
                <a:effectLst>
                  <a:glow rad="63500">
                    <a:schemeClr val="accent1">
                      <a:satMod val="175000"/>
                      <a:alpha val="40000"/>
                    </a:schemeClr>
                  </a:glow>
                </a:effectLst>
              </a:rPr>
              <a:t>Takaaki</a:t>
            </a:r>
            <a:r>
              <a:rPr lang="en-US" altLang="ja-JP" sz="2800" i="1" dirty="0">
                <a:solidFill>
                  <a:schemeClr val="bg1"/>
                </a:solidFill>
                <a:effectLst>
                  <a:glow rad="63500">
                    <a:schemeClr val="accent1">
                      <a:satMod val="175000"/>
                      <a:alpha val="40000"/>
                    </a:schemeClr>
                  </a:glow>
                </a:effectLst>
              </a:rPr>
              <a:t> Kajita</a:t>
            </a:r>
          </a:p>
          <a:p>
            <a:r>
              <a:rPr lang="en-US" altLang="ja-JP" sz="2800" i="1" dirty="0">
                <a:solidFill>
                  <a:schemeClr val="bg1"/>
                </a:solidFill>
                <a:effectLst>
                  <a:glow rad="63500">
                    <a:schemeClr val="accent1">
                      <a:satMod val="175000"/>
                      <a:alpha val="40000"/>
                    </a:schemeClr>
                  </a:glow>
                </a:effectLst>
              </a:rPr>
              <a:t>Institute for Cosmic Ray Research, The Univ. of Tokyo </a:t>
            </a:r>
            <a:endParaRPr lang="ja-JP" altLang="en-US" sz="2800" i="1" dirty="0">
              <a:solidFill>
                <a:schemeClr val="bg1"/>
              </a:solidFill>
              <a:effectLst>
                <a:glow rad="63500">
                  <a:schemeClr val="accent1">
                    <a:satMod val="175000"/>
                    <a:alpha val="40000"/>
                  </a:schemeClr>
                </a:glow>
              </a:effectLst>
            </a:endParaRPr>
          </a:p>
        </p:txBody>
      </p:sp>
      <p:pic>
        <p:nvPicPr>
          <p:cNvPr id="12" name="図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4243" y="1833746"/>
            <a:ext cx="5478765" cy="3842356"/>
          </a:xfrm>
          <a:prstGeom prst="rect">
            <a:avLst/>
          </a:prstGeom>
          <a:ln>
            <a:noFill/>
          </a:ln>
          <a:effectLst>
            <a:softEdge rad="112500"/>
          </a:effectLst>
        </p:spPr>
      </p:pic>
    </p:spTree>
    <p:extLst>
      <p:ext uri="{BB962C8B-B14F-4D97-AF65-F5344CB8AC3E}">
        <p14:creationId xmlns:p14="http://schemas.microsoft.com/office/powerpoint/2010/main" val="31504126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8706" name="Rectangle 2"/>
          <p:cNvSpPr>
            <a:spLocks noGrp="1" noChangeArrowheads="1"/>
          </p:cNvSpPr>
          <p:nvPr>
            <p:ph type="title"/>
          </p:nvPr>
        </p:nvSpPr>
        <p:spPr>
          <a:xfrm>
            <a:off x="0" y="0"/>
            <a:ext cx="12192000" cy="1230659"/>
          </a:xfrm>
          <a:solidFill>
            <a:schemeClr val="tx2"/>
          </a:solidFill>
          <a:ln/>
        </p:spPr>
        <p:txBody>
          <a:bodyPr>
            <a:noAutofit/>
          </a:bodyPr>
          <a:lstStyle/>
          <a:p>
            <a:r>
              <a:rPr lang="en-US" altLang="ja-JP" sz="3600" b="1" i="1" dirty="0">
                <a:solidFill>
                  <a:schemeClr val="bg1"/>
                </a:solidFill>
                <a:effectLst>
                  <a:outerShdw blurRad="38100" dist="38100" dir="2700000" algn="tl">
                    <a:srgbClr val="000000"/>
                  </a:outerShdw>
                </a:effectLst>
              </a:rPr>
              <a:t>Beginning of the Super-Kamiokande collaboration between Japan and USA</a:t>
            </a:r>
          </a:p>
        </p:txBody>
      </p:sp>
      <p:sp>
        <p:nvSpPr>
          <p:cNvPr id="32" name="正方形/長方形 31"/>
          <p:cNvSpPr/>
          <p:nvPr/>
        </p:nvSpPr>
        <p:spPr>
          <a:xfrm>
            <a:off x="0" y="6605688"/>
            <a:ext cx="12192000" cy="25231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33" name="スライド番号プレースホルダ 4"/>
          <p:cNvSpPr txBox="1">
            <a:spLocks/>
          </p:cNvSpPr>
          <p:nvPr/>
        </p:nvSpPr>
        <p:spPr>
          <a:xfrm>
            <a:off x="8077200" y="6520260"/>
            <a:ext cx="2133600" cy="365125"/>
          </a:xfrm>
          <a:prstGeom prst="rect">
            <a:avLst/>
          </a:prstGeom>
          <a:ln>
            <a:noFill/>
          </a:ln>
        </p:spPr>
        <p:txBody>
          <a:bodyPr vert="horz" lIns="91440" tIns="45720" rIns="91440" bIns="45720" rtlCol="0" anchor="ctr"/>
          <a:lstStyle/>
          <a:p>
            <a:pPr algn="r">
              <a:defRPr/>
            </a:pPr>
            <a:fld id="{D2D8002D-B5B0-4BAC-B1F6-782DDCCE6D9C}" type="slidenum">
              <a:rPr lang="ja-JP" altLang="en-US" sz="1200">
                <a:solidFill>
                  <a:schemeClr val="bg1"/>
                </a:solidFill>
              </a:rPr>
              <a:pPr algn="r">
                <a:defRPr/>
              </a:pPr>
              <a:t>10</a:t>
            </a:fld>
            <a:endParaRPr lang="ja-JP" altLang="en-US" sz="1200">
              <a:solidFill>
                <a:schemeClr val="bg1"/>
              </a:solidFill>
            </a:endParaRPr>
          </a:p>
        </p:txBody>
      </p:sp>
      <p:pic>
        <p:nvPicPr>
          <p:cNvPr id="2" name="図 1"/>
          <p:cNvPicPr>
            <a:picLocks noChangeAspect="1"/>
          </p:cNvPicPr>
          <p:nvPr/>
        </p:nvPicPr>
        <p:blipFill rotWithShape="1">
          <a:blip r:embed="rId3">
            <a:extLst>
              <a:ext uri="{28A0092B-C50C-407E-A947-70E740481C1C}">
                <a14:useLocalDpi xmlns:a14="http://schemas.microsoft.com/office/drawing/2010/main" val="0"/>
              </a:ext>
            </a:extLst>
          </a:blip>
          <a:srcRect b="10126"/>
          <a:stretch/>
        </p:blipFill>
        <p:spPr>
          <a:xfrm>
            <a:off x="2463060" y="751428"/>
            <a:ext cx="9621420" cy="576883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 name="テキスト ボックス 2"/>
          <p:cNvSpPr txBox="1"/>
          <p:nvPr/>
        </p:nvSpPr>
        <p:spPr>
          <a:xfrm>
            <a:off x="2743199" y="929391"/>
            <a:ext cx="1280351" cy="461665"/>
          </a:xfrm>
          <a:prstGeom prst="rect">
            <a:avLst/>
          </a:prstGeom>
          <a:noFill/>
        </p:spPr>
        <p:txBody>
          <a:bodyPr wrap="none" rtlCol="0">
            <a:spAutoFit/>
          </a:bodyPr>
          <a:lstStyle/>
          <a:p>
            <a:r>
              <a:rPr kumimoji="1" lang="en-US" altLang="ja-JP" sz="2400" b="1" dirty="0"/>
              <a:t>Y. Suzuki</a:t>
            </a:r>
            <a:endParaRPr kumimoji="1" lang="ja-JP" altLang="en-US" sz="2400" b="1" dirty="0"/>
          </a:p>
        </p:txBody>
      </p:sp>
      <p:sp>
        <p:nvSpPr>
          <p:cNvPr id="4" name="テキスト ボックス 3"/>
          <p:cNvSpPr txBox="1"/>
          <p:nvPr/>
        </p:nvSpPr>
        <p:spPr>
          <a:xfrm>
            <a:off x="4467069" y="1160223"/>
            <a:ext cx="1353319" cy="461665"/>
          </a:xfrm>
          <a:prstGeom prst="rect">
            <a:avLst/>
          </a:prstGeom>
          <a:noFill/>
        </p:spPr>
        <p:txBody>
          <a:bodyPr wrap="none" rtlCol="0">
            <a:spAutoFit/>
          </a:bodyPr>
          <a:lstStyle/>
          <a:p>
            <a:r>
              <a:rPr kumimoji="1" lang="en-US" altLang="ja-JP" sz="2400" b="1" dirty="0"/>
              <a:t>W. </a:t>
            </a:r>
            <a:r>
              <a:rPr kumimoji="1" lang="en-US" altLang="ja-JP" sz="2400" b="1" dirty="0" err="1"/>
              <a:t>Kropp</a:t>
            </a:r>
            <a:endParaRPr kumimoji="1" lang="ja-JP" altLang="en-US" sz="2400" b="1" dirty="0"/>
          </a:p>
        </p:txBody>
      </p:sp>
      <p:sp>
        <p:nvSpPr>
          <p:cNvPr id="5" name="テキスト ボックス 4"/>
          <p:cNvSpPr txBox="1"/>
          <p:nvPr/>
        </p:nvSpPr>
        <p:spPr>
          <a:xfrm>
            <a:off x="5919360" y="1115252"/>
            <a:ext cx="1236236" cy="461665"/>
          </a:xfrm>
          <a:prstGeom prst="rect">
            <a:avLst/>
          </a:prstGeom>
          <a:noFill/>
        </p:spPr>
        <p:txBody>
          <a:bodyPr wrap="none" rtlCol="0">
            <a:spAutoFit/>
          </a:bodyPr>
          <a:lstStyle/>
          <a:p>
            <a:r>
              <a:rPr kumimoji="1" lang="en-US" altLang="ja-JP" sz="2400" b="1" dirty="0"/>
              <a:t>H. Sobel</a:t>
            </a:r>
            <a:endParaRPr kumimoji="1" lang="ja-JP" altLang="en-US" sz="2400" b="1" dirty="0"/>
          </a:p>
        </p:txBody>
      </p:sp>
      <p:sp>
        <p:nvSpPr>
          <p:cNvPr id="6" name="テキスト ボックス 5"/>
          <p:cNvSpPr txBox="1"/>
          <p:nvPr/>
        </p:nvSpPr>
        <p:spPr>
          <a:xfrm>
            <a:off x="7273770" y="892643"/>
            <a:ext cx="505267" cy="461665"/>
          </a:xfrm>
          <a:prstGeom prst="rect">
            <a:avLst/>
          </a:prstGeom>
          <a:noFill/>
        </p:spPr>
        <p:txBody>
          <a:bodyPr wrap="none" rtlCol="0">
            <a:spAutoFit/>
          </a:bodyPr>
          <a:lstStyle/>
          <a:p>
            <a:r>
              <a:rPr kumimoji="1" lang="en-US" altLang="ja-JP" sz="2400" b="1" dirty="0"/>
              <a:t>TK</a:t>
            </a:r>
            <a:endParaRPr kumimoji="1" lang="ja-JP" altLang="en-US" sz="2400" b="1" dirty="0"/>
          </a:p>
        </p:txBody>
      </p:sp>
      <p:sp>
        <p:nvSpPr>
          <p:cNvPr id="7" name="テキスト ボックス 6"/>
          <p:cNvSpPr txBox="1"/>
          <p:nvPr/>
        </p:nvSpPr>
        <p:spPr>
          <a:xfrm>
            <a:off x="7897211" y="698559"/>
            <a:ext cx="1443793" cy="461665"/>
          </a:xfrm>
          <a:prstGeom prst="rect">
            <a:avLst/>
          </a:prstGeom>
          <a:noFill/>
        </p:spPr>
        <p:txBody>
          <a:bodyPr wrap="none" rtlCol="0">
            <a:spAutoFit/>
          </a:bodyPr>
          <a:lstStyle/>
          <a:p>
            <a:r>
              <a:rPr kumimoji="1" lang="en-US" altLang="ja-JP" sz="2400" b="1" dirty="0"/>
              <a:t>Y. </a:t>
            </a:r>
            <a:r>
              <a:rPr lang="en-US" altLang="ja-JP" sz="2400" b="1" dirty="0"/>
              <a:t>T</a:t>
            </a:r>
            <a:r>
              <a:rPr kumimoji="1" lang="en-US" altLang="ja-JP" sz="2400" b="1" dirty="0"/>
              <a:t>otsuka</a:t>
            </a:r>
            <a:endParaRPr kumimoji="1" lang="ja-JP" altLang="en-US" sz="2400" b="1" dirty="0"/>
          </a:p>
        </p:txBody>
      </p:sp>
      <p:sp>
        <p:nvSpPr>
          <p:cNvPr id="8" name="テキスト ボックス 7"/>
          <p:cNvSpPr txBox="1"/>
          <p:nvPr/>
        </p:nvSpPr>
        <p:spPr>
          <a:xfrm>
            <a:off x="8910099" y="1160222"/>
            <a:ext cx="1816588" cy="461665"/>
          </a:xfrm>
          <a:prstGeom prst="rect">
            <a:avLst/>
          </a:prstGeom>
          <a:noFill/>
        </p:spPr>
        <p:txBody>
          <a:bodyPr wrap="none" rtlCol="0">
            <a:spAutoFit/>
          </a:bodyPr>
          <a:lstStyle/>
          <a:p>
            <a:r>
              <a:rPr kumimoji="1" lang="en-US" altLang="ja-JP" sz="2400" b="1" dirty="0"/>
              <a:t>K. Nishikawa</a:t>
            </a:r>
            <a:endParaRPr kumimoji="1" lang="ja-JP" altLang="en-US" sz="2400" b="1" dirty="0"/>
          </a:p>
        </p:txBody>
      </p:sp>
      <p:sp>
        <p:nvSpPr>
          <p:cNvPr id="9" name="テキスト ボックス 8"/>
          <p:cNvSpPr txBox="1"/>
          <p:nvPr/>
        </p:nvSpPr>
        <p:spPr>
          <a:xfrm>
            <a:off x="10726687" y="1260210"/>
            <a:ext cx="1342803" cy="461665"/>
          </a:xfrm>
          <a:prstGeom prst="rect">
            <a:avLst/>
          </a:prstGeom>
          <a:noFill/>
        </p:spPr>
        <p:txBody>
          <a:bodyPr wrap="none" rtlCol="0">
            <a:spAutoFit/>
          </a:bodyPr>
          <a:lstStyle/>
          <a:p>
            <a:r>
              <a:rPr kumimoji="1" lang="en-US" altLang="ja-JP" sz="2400" b="1" dirty="0"/>
              <a:t>A. Suzuki</a:t>
            </a:r>
            <a:endParaRPr kumimoji="1" lang="ja-JP" altLang="en-US" sz="2400" b="1" dirty="0"/>
          </a:p>
        </p:txBody>
      </p:sp>
      <p:sp>
        <p:nvSpPr>
          <p:cNvPr id="10" name="テキスト ボックス 9"/>
          <p:cNvSpPr txBox="1"/>
          <p:nvPr/>
        </p:nvSpPr>
        <p:spPr>
          <a:xfrm>
            <a:off x="5919360" y="5425475"/>
            <a:ext cx="1171667" cy="461665"/>
          </a:xfrm>
          <a:prstGeom prst="rect">
            <a:avLst/>
          </a:prstGeom>
          <a:noFill/>
        </p:spPr>
        <p:txBody>
          <a:bodyPr wrap="none" rtlCol="0">
            <a:spAutoFit/>
          </a:bodyPr>
          <a:lstStyle/>
          <a:p>
            <a:r>
              <a:rPr kumimoji="1" lang="en-US" altLang="ja-JP" sz="2400" b="1" dirty="0">
                <a:solidFill>
                  <a:schemeClr val="bg1"/>
                </a:solidFill>
              </a:rPr>
              <a:t>J. Stone</a:t>
            </a:r>
            <a:endParaRPr kumimoji="1" lang="ja-JP" altLang="en-US" sz="2400" b="1" dirty="0">
              <a:solidFill>
                <a:schemeClr val="bg1"/>
              </a:solidFill>
            </a:endParaRPr>
          </a:p>
        </p:txBody>
      </p:sp>
      <p:sp>
        <p:nvSpPr>
          <p:cNvPr id="11" name="テキスト ボックス 10"/>
          <p:cNvSpPr txBox="1"/>
          <p:nvPr/>
        </p:nvSpPr>
        <p:spPr>
          <a:xfrm>
            <a:off x="7526403" y="5117699"/>
            <a:ext cx="1737399" cy="769441"/>
          </a:xfrm>
          <a:prstGeom prst="rect">
            <a:avLst/>
          </a:prstGeom>
          <a:noFill/>
        </p:spPr>
        <p:txBody>
          <a:bodyPr wrap="none" rtlCol="0">
            <a:spAutoFit/>
          </a:bodyPr>
          <a:lstStyle/>
          <a:p>
            <a:r>
              <a:rPr kumimoji="1" lang="en-US" altLang="ja-JP" sz="2400" b="1" dirty="0">
                <a:solidFill>
                  <a:schemeClr val="bg1"/>
                </a:solidFill>
              </a:rPr>
              <a:t>J. </a:t>
            </a:r>
            <a:r>
              <a:rPr kumimoji="1" lang="en-US" altLang="ja-JP" sz="2400" b="1" dirty="0" err="1">
                <a:solidFill>
                  <a:schemeClr val="bg1"/>
                </a:solidFill>
              </a:rPr>
              <a:t>Arafune</a:t>
            </a:r>
            <a:endParaRPr kumimoji="1" lang="en-US" altLang="ja-JP" sz="2400" b="1" dirty="0">
              <a:solidFill>
                <a:schemeClr val="bg1"/>
              </a:solidFill>
            </a:endParaRPr>
          </a:p>
          <a:p>
            <a:r>
              <a:rPr lang="en-US" altLang="ja-JP" sz="2000" b="1" dirty="0">
                <a:solidFill>
                  <a:schemeClr val="bg1"/>
                </a:solidFill>
              </a:rPr>
              <a:t>(ICRR director)</a:t>
            </a:r>
            <a:endParaRPr kumimoji="1" lang="ja-JP" altLang="en-US" sz="2000" b="1" dirty="0">
              <a:solidFill>
                <a:schemeClr val="bg1"/>
              </a:solidFill>
            </a:endParaRPr>
          </a:p>
        </p:txBody>
      </p:sp>
      <p:sp>
        <p:nvSpPr>
          <p:cNvPr id="12" name="テキスト ボックス 11"/>
          <p:cNvSpPr txBox="1"/>
          <p:nvPr/>
        </p:nvSpPr>
        <p:spPr>
          <a:xfrm>
            <a:off x="9757105" y="4819631"/>
            <a:ext cx="1823641" cy="461665"/>
          </a:xfrm>
          <a:prstGeom prst="rect">
            <a:avLst/>
          </a:prstGeom>
          <a:noFill/>
        </p:spPr>
        <p:txBody>
          <a:bodyPr wrap="none" rtlCol="0">
            <a:spAutoFit/>
          </a:bodyPr>
          <a:lstStyle/>
          <a:p>
            <a:r>
              <a:rPr kumimoji="1" lang="en-US" altLang="ja-JP" sz="2400" b="1" dirty="0">
                <a:solidFill>
                  <a:schemeClr val="bg1"/>
                </a:solidFill>
              </a:rPr>
              <a:t>K. </a:t>
            </a:r>
            <a:r>
              <a:rPr lang="en-US" altLang="ja-JP" sz="2400" b="1" dirty="0">
                <a:solidFill>
                  <a:schemeClr val="bg1"/>
                </a:solidFill>
              </a:rPr>
              <a:t>N</a:t>
            </a:r>
            <a:r>
              <a:rPr kumimoji="1" lang="en-US" altLang="ja-JP" sz="2400" b="1" dirty="0">
                <a:solidFill>
                  <a:schemeClr val="bg1"/>
                </a:solidFill>
              </a:rPr>
              <a:t>akamura</a:t>
            </a:r>
            <a:endParaRPr kumimoji="1" lang="ja-JP" altLang="en-US" sz="2400" b="1" dirty="0">
              <a:solidFill>
                <a:schemeClr val="bg1"/>
              </a:solidFill>
            </a:endParaRPr>
          </a:p>
        </p:txBody>
      </p:sp>
      <p:sp>
        <p:nvSpPr>
          <p:cNvPr id="13" name="テキスト ボックス 12"/>
          <p:cNvSpPr txBox="1"/>
          <p:nvPr/>
        </p:nvSpPr>
        <p:spPr>
          <a:xfrm>
            <a:off x="121216" y="4752937"/>
            <a:ext cx="2220629" cy="1107996"/>
          </a:xfrm>
          <a:prstGeom prst="rect">
            <a:avLst/>
          </a:prstGeom>
          <a:noFill/>
        </p:spPr>
        <p:txBody>
          <a:bodyPr wrap="square" rtlCol="0">
            <a:spAutoFit/>
          </a:bodyPr>
          <a:lstStyle/>
          <a:p>
            <a:r>
              <a:rPr lang="en-US" altLang="ja-JP" sz="2200" dirty="0"/>
              <a:t>@ </a:t>
            </a:r>
            <a:r>
              <a:rPr kumimoji="1" lang="en-US" altLang="ja-JP" sz="2200" dirty="0"/>
              <a:t>Institute for Cosmic Ray Research, 1992</a:t>
            </a:r>
            <a:endParaRPr kumimoji="1" lang="ja-JP" altLang="en-US" sz="2200" dirty="0"/>
          </a:p>
        </p:txBody>
      </p:sp>
    </p:spTree>
    <p:extLst>
      <p:ext uri="{BB962C8B-B14F-4D97-AF65-F5344CB8AC3E}">
        <p14:creationId xmlns:p14="http://schemas.microsoft.com/office/powerpoint/2010/main" val="10405843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図 17"/>
          <p:cNvPicPr>
            <a:picLocks noChangeAspect="1"/>
          </p:cNvPicPr>
          <p:nvPr/>
        </p:nvPicPr>
        <p:blipFill rotWithShape="1">
          <a:blip r:embed="rId3" cstate="print">
            <a:extLst>
              <a:ext uri="{28A0092B-C50C-407E-A947-70E740481C1C}">
                <a14:useLocalDpi xmlns:a14="http://schemas.microsoft.com/office/drawing/2010/main" val="0"/>
              </a:ext>
            </a:extLst>
          </a:blip>
          <a:srcRect l="2249" t="20397" r="2044" b="8353"/>
          <a:stretch/>
        </p:blipFill>
        <p:spPr>
          <a:xfrm>
            <a:off x="0" y="63328"/>
            <a:ext cx="12191999" cy="6586846"/>
          </a:xfrm>
          <a:prstGeom prst="rect">
            <a:avLst/>
          </a:prstGeom>
        </p:spPr>
      </p:pic>
      <p:sp>
        <p:nvSpPr>
          <p:cNvPr id="328706" name="Rectangle 2"/>
          <p:cNvSpPr>
            <a:spLocks noGrp="1" noChangeArrowheads="1"/>
          </p:cNvSpPr>
          <p:nvPr>
            <p:ph type="title"/>
          </p:nvPr>
        </p:nvSpPr>
        <p:spPr>
          <a:xfrm>
            <a:off x="0" y="0"/>
            <a:ext cx="12192000" cy="721895"/>
          </a:xfrm>
          <a:solidFill>
            <a:schemeClr val="tx2"/>
          </a:solidFill>
          <a:ln/>
        </p:spPr>
        <p:txBody>
          <a:bodyPr>
            <a:noAutofit/>
          </a:bodyPr>
          <a:lstStyle/>
          <a:p>
            <a:r>
              <a:rPr lang="en-US" altLang="ja-JP" sz="3600" b="1" i="1" dirty="0">
                <a:solidFill>
                  <a:schemeClr val="bg1"/>
                </a:solidFill>
                <a:effectLst>
                  <a:outerShdw blurRad="38100" dist="38100" dir="2700000" algn="tl">
                    <a:srgbClr val="000000"/>
                  </a:outerShdw>
                </a:effectLst>
              </a:rPr>
              <a:t>Constructing the Super-</a:t>
            </a:r>
            <a:r>
              <a:rPr lang="en-US" altLang="ja-JP" sz="3600" b="1" i="1" dirty="0" err="1">
                <a:solidFill>
                  <a:schemeClr val="bg1"/>
                </a:solidFill>
                <a:effectLst>
                  <a:outerShdw blurRad="38100" dist="38100" dir="2700000" algn="tl">
                    <a:srgbClr val="000000"/>
                  </a:outerShdw>
                </a:effectLst>
              </a:rPr>
              <a:t>Kamiokande</a:t>
            </a:r>
            <a:r>
              <a:rPr lang="en-US" altLang="ja-JP" sz="3600" b="1" i="1" dirty="0">
                <a:solidFill>
                  <a:schemeClr val="bg1"/>
                </a:solidFill>
                <a:effectLst>
                  <a:outerShdw blurRad="38100" dist="38100" dir="2700000" algn="tl">
                    <a:srgbClr val="000000"/>
                  </a:outerShdw>
                </a:effectLst>
              </a:rPr>
              <a:t> detector (spring 1995)</a:t>
            </a:r>
          </a:p>
        </p:txBody>
      </p:sp>
      <p:sp>
        <p:nvSpPr>
          <p:cNvPr id="32" name="正方形/長方形 31"/>
          <p:cNvSpPr/>
          <p:nvPr/>
        </p:nvSpPr>
        <p:spPr>
          <a:xfrm>
            <a:off x="0" y="6605688"/>
            <a:ext cx="12192000" cy="25231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33" name="スライド番号プレースホルダ 4"/>
          <p:cNvSpPr txBox="1">
            <a:spLocks/>
          </p:cNvSpPr>
          <p:nvPr/>
        </p:nvSpPr>
        <p:spPr>
          <a:xfrm>
            <a:off x="8077200" y="6520260"/>
            <a:ext cx="2133600" cy="365125"/>
          </a:xfrm>
          <a:prstGeom prst="rect">
            <a:avLst/>
          </a:prstGeom>
          <a:ln>
            <a:noFill/>
          </a:ln>
        </p:spPr>
        <p:txBody>
          <a:bodyPr vert="horz" lIns="91440" tIns="45720" rIns="91440" bIns="45720" rtlCol="0" anchor="ctr"/>
          <a:lstStyle/>
          <a:p>
            <a:pPr algn="r">
              <a:defRPr/>
            </a:pPr>
            <a:fld id="{D2D8002D-B5B0-4BAC-B1F6-782DDCCE6D9C}" type="slidenum">
              <a:rPr lang="ja-JP" altLang="en-US" sz="1200">
                <a:solidFill>
                  <a:schemeClr val="bg1"/>
                </a:solidFill>
              </a:rPr>
              <a:pPr algn="r">
                <a:defRPr/>
              </a:pPr>
              <a:t>11</a:t>
            </a:fld>
            <a:endParaRPr lang="ja-JP" altLang="en-US" sz="1200">
              <a:solidFill>
                <a:schemeClr val="bg1"/>
              </a:solidFill>
            </a:endParaRPr>
          </a:p>
        </p:txBody>
      </p:sp>
      <p:sp>
        <p:nvSpPr>
          <p:cNvPr id="14" name="テキスト ボックス 13"/>
          <p:cNvSpPr txBox="1"/>
          <p:nvPr/>
        </p:nvSpPr>
        <p:spPr>
          <a:xfrm>
            <a:off x="5640783" y="6028530"/>
            <a:ext cx="1443793" cy="461665"/>
          </a:xfrm>
          <a:prstGeom prst="rect">
            <a:avLst/>
          </a:prstGeom>
          <a:noFill/>
        </p:spPr>
        <p:txBody>
          <a:bodyPr wrap="none" rtlCol="0">
            <a:spAutoFit/>
          </a:bodyPr>
          <a:lstStyle/>
          <a:p>
            <a:r>
              <a:rPr kumimoji="1" lang="en-US" altLang="ja-JP" sz="2400" b="1" dirty="0">
                <a:solidFill>
                  <a:schemeClr val="bg1"/>
                </a:solidFill>
              </a:rPr>
              <a:t>Y. Totsuka</a:t>
            </a:r>
            <a:endParaRPr kumimoji="1" lang="ja-JP" altLang="en-US" sz="2400" b="1" dirty="0">
              <a:solidFill>
                <a:schemeClr val="bg1"/>
              </a:solidFill>
            </a:endParaRPr>
          </a:p>
        </p:txBody>
      </p:sp>
      <p:sp>
        <p:nvSpPr>
          <p:cNvPr id="2" name="テキスト ボックス 1"/>
          <p:cNvSpPr txBox="1"/>
          <p:nvPr/>
        </p:nvSpPr>
        <p:spPr>
          <a:xfrm>
            <a:off x="6865778" y="5589871"/>
            <a:ext cx="1211422" cy="461665"/>
          </a:xfrm>
          <a:prstGeom prst="rect">
            <a:avLst/>
          </a:prstGeom>
          <a:noFill/>
        </p:spPr>
        <p:txBody>
          <a:bodyPr wrap="none" rtlCol="0">
            <a:spAutoFit/>
          </a:bodyPr>
          <a:lstStyle/>
          <a:p>
            <a:r>
              <a:rPr kumimoji="1" lang="en-US" altLang="ja-JP" sz="2400" b="1" dirty="0" err="1">
                <a:solidFill>
                  <a:schemeClr val="bg1"/>
                </a:solidFill>
              </a:rPr>
              <a:t>Y.Suzuki</a:t>
            </a:r>
            <a:endParaRPr kumimoji="1" lang="ja-JP" altLang="en-US" sz="2400" b="1" dirty="0">
              <a:solidFill>
                <a:schemeClr val="bg1"/>
              </a:solidFill>
            </a:endParaRPr>
          </a:p>
        </p:txBody>
      </p:sp>
      <p:sp>
        <p:nvSpPr>
          <p:cNvPr id="8" name="テキスト ボックス 7"/>
          <p:cNvSpPr txBox="1"/>
          <p:nvPr/>
        </p:nvSpPr>
        <p:spPr>
          <a:xfrm>
            <a:off x="10016022" y="5669747"/>
            <a:ext cx="1826077" cy="461665"/>
          </a:xfrm>
          <a:prstGeom prst="rect">
            <a:avLst/>
          </a:prstGeom>
          <a:noFill/>
        </p:spPr>
        <p:txBody>
          <a:bodyPr wrap="none" rtlCol="0">
            <a:spAutoFit/>
          </a:bodyPr>
          <a:lstStyle/>
          <a:p>
            <a:r>
              <a:rPr lang="en-US" altLang="ja-JP" sz="2400" b="1" dirty="0">
                <a:solidFill>
                  <a:schemeClr val="bg1"/>
                </a:solidFill>
              </a:rPr>
              <a:t>M. </a:t>
            </a:r>
            <a:r>
              <a:rPr lang="en-US" altLang="ja-JP" sz="2400" b="1" dirty="0" err="1">
                <a:solidFill>
                  <a:schemeClr val="bg1"/>
                </a:solidFill>
              </a:rPr>
              <a:t>Nakahata</a:t>
            </a:r>
            <a:endParaRPr kumimoji="1" lang="ja-JP" altLang="en-US" sz="2400" b="1" dirty="0">
              <a:solidFill>
                <a:schemeClr val="bg1"/>
              </a:solidFill>
            </a:endParaRPr>
          </a:p>
        </p:txBody>
      </p:sp>
      <p:sp>
        <p:nvSpPr>
          <p:cNvPr id="3" name="テキスト ボックス 2"/>
          <p:cNvSpPr txBox="1"/>
          <p:nvPr/>
        </p:nvSpPr>
        <p:spPr>
          <a:xfrm>
            <a:off x="3136740" y="2734155"/>
            <a:ext cx="505267" cy="461665"/>
          </a:xfrm>
          <a:prstGeom prst="rect">
            <a:avLst/>
          </a:prstGeom>
          <a:noFill/>
        </p:spPr>
        <p:txBody>
          <a:bodyPr wrap="none" rtlCol="0">
            <a:spAutoFit/>
          </a:bodyPr>
          <a:lstStyle/>
          <a:p>
            <a:r>
              <a:rPr kumimoji="1" lang="en-US" altLang="ja-JP" sz="2400" b="1" dirty="0">
                <a:solidFill>
                  <a:schemeClr val="bg1"/>
                </a:solidFill>
              </a:rPr>
              <a:t>TK</a:t>
            </a:r>
            <a:endParaRPr kumimoji="1" lang="ja-JP" altLang="en-US" sz="2400" b="1" dirty="0">
              <a:solidFill>
                <a:schemeClr val="bg1"/>
              </a:solidFill>
            </a:endParaRPr>
          </a:p>
        </p:txBody>
      </p:sp>
    </p:spTree>
    <p:extLst>
      <p:ext uri="{BB962C8B-B14F-4D97-AF65-F5344CB8AC3E}">
        <p14:creationId xmlns:p14="http://schemas.microsoft.com/office/powerpoint/2010/main" val="10328012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0" y="353568"/>
            <a:ext cx="12192000" cy="630326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 name="図 2"/>
          <p:cNvPicPr>
            <a:picLocks noChangeAspect="1"/>
          </p:cNvPicPr>
          <p:nvPr/>
        </p:nvPicPr>
        <p:blipFill rotWithShape="1">
          <a:blip r:embed="rId3" cstate="print">
            <a:extLst>
              <a:ext uri="{28A0092B-C50C-407E-A947-70E740481C1C}">
                <a14:useLocalDpi xmlns:a14="http://schemas.microsoft.com/office/drawing/2010/main" val="0"/>
              </a:ext>
            </a:extLst>
          </a:blip>
          <a:srcRect l="37456" t="36687" r="6693" b="4192"/>
          <a:stretch/>
        </p:blipFill>
        <p:spPr>
          <a:xfrm rot="16200000">
            <a:off x="2022887" y="-2654739"/>
            <a:ext cx="8146225" cy="12192000"/>
          </a:xfrm>
          <a:prstGeom prst="rect">
            <a:avLst/>
          </a:prstGeom>
        </p:spPr>
      </p:pic>
      <p:sp>
        <p:nvSpPr>
          <p:cNvPr id="8" name="正方形/長方形 7"/>
          <p:cNvSpPr/>
          <p:nvPr/>
        </p:nvSpPr>
        <p:spPr>
          <a:xfrm>
            <a:off x="-152400" y="6520260"/>
            <a:ext cx="12344400" cy="3377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75107" name="Rectangle 3"/>
          <p:cNvSpPr>
            <a:spLocks noGrp="1" noChangeArrowheads="1"/>
          </p:cNvSpPr>
          <p:nvPr>
            <p:ph type="title"/>
          </p:nvPr>
        </p:nvSpPr>
        <p:spPr>
          <a:xfrm>
            <a:off x="0" y="395"/>
            <a:ext cx="12192000" cy="620713"/>
          </a:xfrm>
          <a:solidFill>
            <a:schemeClr val="tx2"/>
          </a:solidFill>
        </p:spPr>
        <p:txBody>
          <a:bodyPr>
            <a:normAutofit/>
          </a:bodyPr>
          <a:lstStyle/>
          <a:p>
            <a:r>
              <a:rPr lang="en-US" altLang="ja-JP" sz="3600" i="1" dirty="0">
                <a:solidFill>
                  <a:schemeClr val="bg1"/>
                </a:solidFill>
                <a:effectLst>
                  <a:outerShdw blurRad="38100" dist="38100" dir="2700000" algn="tl">
                    <a:srgbClr val="C0C0C0"/>
                  </a:outerShdw>
                </a:effectLst>
              </a:rPr>
              <a:t>Filling water in Super-Kamiokande </a:t>
            </a:r>
          </a:p>
        </p:txBody>
      </p:sp>
      <p:sp>
        <p:nvSpPr>
          <p:cNvPr id="9" name="スライド番号プレースホルダ 4"/>
          <p:cNvSpPr txBox="1">
            <a:spLocks/>
          </p:cNvSpPr>
          <p:nvPr/>
        </p:nvSpPr>
        <p:spPr>
          <a:xfrm>
            <a:off x="8077200" y="6520260"/>
            <a:ext cx="2133600" cy="365125"/>
          </a:xfrm>
          <a:prstGeom prst="rect">
            <a:avLst/>
          </a:prstGeom>
          <a:ln>
            <a:noFill/>
          </a:ln>
        </p:spPr>
        <p:txBody>
          <a:bodyPr vert="horz" lIns="91440" tIns="45720" rIns="91440" bIns="45720" rtlCol="0" anchor="ctr"/>
          <a:lstStyle/>
          <a:p>
            <a:pPr algn="r">
              <a:defRPr/>
            </a:pPr>
            <a:fld id="{D2D8002D-B5B0-4BAC-B1F6-782DDCCE6D9C}" type="slidenum">
              <a:rPr lang="ja-JP" altLang="en-US" sz="1200">
                <a:solidFill>
                  <a:schemeClr val="bg1"/>
                </a:solidFill>
              </a:rPr>
              <a:pPr algn="r">
                <a:defRPr/>
              </a:pPr>
              <a:t>12</a:t>
            </a:fld>
            <a:endParaRPr lang="ja-JP" altLang="en-US" sz="1200">
              <a:solidFill>
                <a:schemeClr val="bg1"/>
              </a:solidFill>
            </a:endParaRPr>
          </a:p>
        </p:txBody>
      </p:sp>
      <p:sp>
        <p:nvSpPr>
          <p:cNvPr id="175108" name="Text Box 4"/>
          <p:cNvSpPr txBox="1">
            <a:spLocks noChangeArrowheads="1"/>
          </p:cNvSpPr>
          <p:nvPr/>
        </p:nvSpPr>
        <p:spPr bwMode="auto">
          <a:xfrm>
            <a:off x="9966960" y="177601"/>
            <a:ext cx="1905000" cy="457200"/>
          </a:xfrm>
          <a:prstGeom prst="rect">
            <a:avLst/>
          </a:prstGeom>
          <a:noFill/>
          <a:ln w="9525">
            <a:noFill/>
            <a:miter lim="800000"/>
            <a:headEnd/>
            <a:tailEnd/>
          </a:ln>
          <a:effectLst/>
        </p:spPr>
        <p:txBody>
          <a:bodyPr>
            <a:spAutoFit/>
          </a:bodyPr>
          <a:lstStyle/>
          <a:p>
            <a:pPr algn="r">
              <a:spcBef>
                <a:spcPct val="50000"/>
              </a:spcBef>
            </a:pPr>
            <a:r>
              <a:rPr lang="en-US" altLang="ja-JP" sz="2400" b="1" dirty="0">
                <a:solidFill>
                  <a:schemeClr val="bg1"/>
                </a:solidFill>
              </a:rPr>
              <a:t>Jan. 1996</a:t>
            </a:r>
          </a:p>
        </p:txBody>
      </p:sp>
    </p:spTree>
    <p:extLst>
      <p:ext uri="{BB962C8B-B14F-4D97-AF65-F5344CB8AC3E}">
        <p14:creationId xmlns:p14="http://schemas.microsoft.com/office/powerpoint/2010/main" val="19942494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 name="図 57"/>
          <p:cNvPicPr>
            <a:picLocks noChangeAspect="1"/>
          </p:cNvPicPr>
          <p:nvPr/>
        </p:nvPicPr>
        <p:blipFill>
          <a:blip r:embed="rId2"/>
          <a:stretch>
            <a:fillRect/>
          </a:stretch>
        </p:blipFill>
        <p:spPr>
          <a:xfrm>
            <a:off x="8542275" y="3272664"/>
            <a:ext cx="3512170" cy="3359469"/>
          </a:xfrm>
          <a:prstGeom prst="rect">
            <a:avLst/>
          </a:prstGeom>
        </p:spPr>
      </p:pic>
      <p:pic>
        <p:nvPicPr>
          <p:cNvPr id="59" name="図 58"/>
          <p:cNvPicPr>
            <a:picLocks noChangeAspect="1"/>
          </p:cNvPicPr>
          <p:nvPr/>
        </p:nvPicPr>
        <p:blipFill rotWithShape="1">
          <a:blip r:embed="rId3"/>
          <a:srcRect l="26904" r="4086" b="28993"/>
          <a:stretch/>
        </p:blipFill>
        <p:spPr>
          <a:xfrm>
            <a:off x="8536651" y="524571"/>
            <a:ext cx="2829440" cy="2705782"/>
          </a:xfrm>
          <a:prstGeom prst="rect">
            <a:avLst/>
          </a:prstGeom>
        </p:spPr>
      </p:pic>
      <p:sp>
        <p:nvSpPr>
          <p:cNvPr id="294914" name="Rectangle 2"/>
          <p:cNvSpPr>
            <a:spLocks noGrp="1" noChangeArrowheads="1"/>
          </p:cNvSpPr>
          <p:nvPr>
            <p:ph type="title"/>
          </p:nvPr>
        </p:nvSpPr>
        <p:spPr>
          <a:xfrm>
            <a:off x="0" y="0"/>
            <a:ext cx="12192000" cy="706438"/>
          </a:xfrm>
          <a:solidFill>
            <a:schemeClr val="tx2"/>
          </a:solidFill>
        </p:spPr>
        <p:txBody>
          <a:bodyPr>
            <a:normAutofit/>
          </a:bodyPr>
          <a:lstStyle/>
          <a:p>
            <a:pPr eaLnBrk="1" hangingPunct="1">
              <a:defRPr/>
            </a:pPr>
            <a:r>
              <a:rPr lang="en-US" altLang="ja-JP" sz="3600" b="1" i="1" dirty="0">
                <a:solidFill>
                  <a:schemeClr val="bg1"/>
                </a:solidFill>
                <a:effectLst>
                  <a:outerShdw blurRad="38100" dist="38100" dir="2700000" algn="tl">
                    <a:srgbClr val="000000"/>
                  </a:outerShdw>
                </a:effectLst>
              </a:rPr>
              <a:t>Event type and neutrino energy</a:t>
            </a:r>
          </a:p>
        </p:txBody>
      </p:sp>
      <p:pic>
        <p:nvPicPr>
          <p:cNvPr id="17425" name="Picture 49" descr="parent_spectr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64555" y="902270"/>
            <a:ext cx="5097441" cy="5218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 name="正方形/長方形 54"/>
          <p:cNvSpPr/>
          <p:nvPr/>
        </p:nvSpPr>
        <p:spPr>
          <a:xfrm>
            <a:off x="0" y="6597352"/>
            <a:ext cx="12192000" cy="2856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56" name="スライド番号プレースホルダ 4"/>
          <p:cNvSpPr txBox="1">
            <a:spLocks/>
          </p:cNvSpPr>
          <p:nvPr/>
        </p:nvSpPr>
        <p:spPr>
          <a:xfrm>
            <a:off x="8077200" y="6520260"/>
            <a:ext cx="2133600" cy="365125"/>
          </a:xfrm>
          <a:prstGeom prst="rect">
            <a:avLst/>
          </a:prstGeom>
          <a:ln>
            <a:noFill/>
          </a:ln>
        </p:spPr>
        <p:txBody>
          <a:bodyPr vert="horz" lIns="91440" tIns="45720" rIns="91440" bIns="45720" rtlCol="0" anchor="ctr"/>
          <a:lstStyle/>
          <a:p>
            <a:pPr algn="r">
              <a:defRPr/>
            </a:pPr>
            <a:fld id="{D2D8002D-B5B0-4BAC-B1F6-782DDCCE6D9C}" type="slidenum">
              <a:rPr lang="ja-JP" altLang="en-US" sz="1200">
                <a:solidFill>
                  <a:schemeClr val="bg1"/>
                </a:solidFill>
              </a:rPr>
              <a:pPr algn="r">
                <a:defRPr/>
              </a:pPr>
              <a:t>13</a:t>
            </a:fld>
            <a:endParaRPr lang="ja-JP" altLang="en-US" sz="1200">
              <a:solidFill>
                <a:schemeClr val="bg1"/>
              </a:solidFill>
            </a:endParaRPr>
          </a:p>
        </p:txBody>
      </p:sp>
      <p:pic>
        <p:nvPicPr>
          <p:cNvPr id="60" name="Picture 5" descr="e-like-1r-2-1"/>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21719" t="19410" r="26989" b="15873"/>
          <a:stretch/>
        </p:blipFill>
        <p:spPr bwMode="auto">
          <a:xfrm>
            <a:off x="283086" y="3865695"/>
            <a:ext cx="2812540" cy="2722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 name="Picture 3" descr="mu-like-1r-4-1"/>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26675" t="18301" r="25976" b="16371"/>
          <a:stretch/>
        </p:blipFill>
        <p:spPr bwMode="auto">
          <a:xfrm>
            <a:off x="366817" y="731907"/>
            <a:ext cx="2672931" cy="2831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テキスト ボックス 3"/>
          <p:cNvSpPr txBox="1"/>
          <p:nvPr/>
        </p:nvSpPr>
        <p:spPr>
          <a:xfrm>
            <a:off x="191235" y="4016185"/>
            <a:ext cx="1635063" cy="461665"/>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r>
              <a:rPr lang="en-US" altLang="ja-JP" sz="2400" dirty="0"/>
              <a:t>1 ring e-like</a:t>
            </a:r>
            <a:endParaRPr lang="ja-JP" altLang="en-US" sz="2400" dirty="0"/>
          </a:p>
        </p:txBody>
      </p:sp>
      <p:sp>
        <p:nvSpPr>
          <p:cNvPr id="62" name="テキスト ボックス 61"/>
          <p:cNvSpPr txBox="1"/>
          <p:nvPr/>
        </p:nvSpPr>
        <p:spPr>
          <a:xfrm>
            <a:off x="191235" y="2696829"/>
            <a:ext cx="1659109" cy="461665"/>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r>
              <a:rPr lang="en-US" altLang="ja-JP" sz="2400" dirty="0"/>
              <a:t>1 ring </a:t>
            </a:r>
            <a:r>
              <a:rPr lang="en-US" altLang="ja-JP" sz="2400" dirty="0">
                <a:latin typeface="Symbol" panose="05050102010706020507" pitchFamily="18" charset="2"/>
              </a:rPr>
              <a:t>m</a:t>
            </a:r>
            <a:r>
              <a:rPr lang="en-US" altLang="ja-JP" sz="2400" dirty="0"/>
              <a:t>-like</a:t>
            </a:r>
            <a:endParaRPr lang="ja-JP" altLang="en-US" sz="2400" dirty="0"/>
          </a:p>
        </p:txBody>
      </p:sp>
      <p:sp>
        <p:nvSpPr>
          <p:cNvPr id="63" name="テキスト ボックス 62"/>
          <p:cNvSpPr txBox="1"/>
          <p:nvPr/>
        </p:nvSpPr>
        <p:spPr>
          <a:xfrm>
            <a:off x="10707612" y="1640236"/>
            <a:ext cx="1440139" cy="830997"/>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altLang="ja-JP" sz="2400" dirty="0"/>
              <a:t>Partially contained </a:t>
            </a:r>
            <a:endParaRPr lang="ja-JP" altLang="en-US" sz="2400" dirty="0"/>
          </a:p>
        </p:txBody>
      </p:sp>
      <p:sp>
        <p:nvSpPr>
          <p:cNvPr id="64" name="テキスト ボックス 63"/>
          <p:cNvSpPr txBox="1"/>
          <p:nvPr/>
        </p:nvSpPr>
        <p:spPr>
          <a:xfrm>
            <a:off x="10819036" y="5312311"/>
            <a:ext cx="1352868" cy="830997"/>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altLang="ja-JP" sz="2400" dirty="0"/>
              <a:t>Upward going </a:t>
            </a:r>
            <a:r>
              <a:rPr lang="en-US" altLang="ja-JP" sz="2400" dirty="0">
                <a:latin typeface="Symbol" panose="05050102010706020507" pitchFamily="18" charset="2"/>
              </a:rPr>
              <a:t>m</a:t>
            </a:r>
            <a:endParaRPr lang="ja-JP" altLang="en-US" sz="2400" dirty="0">
              <a:latin typeface="Symbol" panose="05050102010706020507" pitchFamily="18" charset="2"/>
            </a:endParaRPr>
          </a:p>
        </p:txBody>
      </p:sp>
      <p:cxnSp>
        <p:nvCxnSpPr>
          <p:cNvPr id="6" name="直線矢印コネクタ 5"/>
          <p:cNvCxnSpPr/>
          <p:nvPr/>
        </p:nvCxnSpPr>
        <p:spPr>
          <a:xfrm flipV="1">
            <a:off x="2881125" y="2545019"/>
            <a:ext cx="1678442" cy="1932831"/>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6" name="直線矢印コネクタ 65"/>
          <p:cNvCxnSpPr/>
          <p:nvPr/>
        </p:nvCxnSpPr>
        <p:spPr>
          <a:xfrm>
            <a:off x="3050546" y="1640236"/>
            <a:ext cx="1755756" cy="63609"/>
          </a:xfrm>
          <a:prstGeom prst="straightConnector1">
            <a:avLst/>
          </a:prstGeom>
          <a:ln w="28575">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69" name="直線矢印コネクタ 68"/>
          <p:cNvCxnSpPr/>
          <p:nvPr/>
        </p:nvCxnSpPr>
        <p:spPr>
          <a:xfrm flipH="1">
            <a:off x="6018963" y="2393284"/>
            <a:ext cx="2517689" cy="432656"/>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2" name="直線矢印コネクタ 71"/>
          <p:cNvCxnSpPr/>
          <p:nvPr/>
        </p:nvCxnSpPr>
        <p:spPr>
          <a:xfrm flipH="1">
            <a:off x="7593724" y="4528515"/>
            <a:ext cx="1163711" cy="187943"/>
          </a:xfrm>
          <a:prstGeom prst="straightConnector1">
            <a:avLst/>
          </a:prstGeom>
          <a:ln w="28575">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
        <p:nvSpPr>
          <p:cNvPr id="3" name="テキスト ボックス 2"/>
          <p:cNvSpPr txBox="1"/>
          <p:nvPr/>
        </p:nvSpPr>
        <p:spPr>
          <a:xfrm>
            <a:off x="3362132" y="6104773"/>
            <a:ext cx="6202019" cy="523220"/>
          </a:xfrm>
          <a:prstGeom prst="rect">
            <a:avLst/>
          </a:prstGeom>
          <a:noFill/>
        </p:spPr>
        <p:txBody>
          <a:bodyPr wrap="none" rtlCol="0">
            <a:spAutoFit/>
          </a:bodyPr>
          <a:lstStyle/>
          <a:p>
            <a:r>
              <a:rPr lang="en-US" altLang="ja-JP" sz="2800" b="1" i="1" u="sng" dirty="0">
                <a:effectLst>
                  <a:outerShdw blurRad="38100" dist="38100" dir="2700000" algn="tl">
                    <a:srgbClr val="000000">
                      <a:alpha val="43137"/>
                    </a:srgbClr>
                  </a:outerShdw>
                </a:effectLst>
              </a:rPr>
              <a:t>All these events are used in the analysis.</a:t>
            </a:r>
            <a:endParaRPr kumimoji="1" lang="ja-JP" altLang="en-US" sz="2800" b="1" i="1" u="sng"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1072629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正方形/長方形 29"/>
          <p:cNvSpPr/>
          <p:nvPr/>
        </p:nvSpPr>
        <p:spPr>
          <a:xfrm>
            <a:off x="0" y="0"/>
            <a:ext cx="12192000" cy="659735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9" name="図 18"/>
          <p:cNvPicPr>
            <a:picLocks noChangeAspect="1"/>
          </p:cNvPicPr>
          <p:nvPr/>
        </p:nvPicPr>
        <p:blipFill rotWithShape="1">
          <a:blip r:embed="rId3" cstate="print">
            <a:extLst>
              <a:ext uri="{28A0092B-C50C-407E-A947-70E740481C1C}">
                <a14:useLocalDpi xmlns:a14="http://schemas.microsoft.com/office/drawing/2010/main" val="0"/>
              </a:ext>
            </a:extLst>
          </a:blip>
          <a:srcRect l="4931" t="15091" b="10196"/>
          <a:stretch/>
        </p:blipFill>
        <p:spPr>
          <a:xfrm>
            <a:off x="-34724" y="748367"/>
            <a:ext cx="6685848" cy="5848984"/>
          </a:xfrm>
          <a:prstGeom prst="rect">
            <a:avLst/>
          </a:prstGeom>
        </p:spPr>
      </p:pic>
      <p:sp>
        <p:nvSpPr>
          <p:cNvPr id="369670" name="Text Box 6"/>
          <p:cNvSpPr txBox="1">
            <a:spLocks noChangeArrowheads="1"/>
          </p:cNvSpPr>
          <p:nvPr/>
        </p:nvSpPr>
        <p:spPr bwMode="auto">
          <a:xfrm>
            <a:off x="4162050" y="856875"/>
            <a:ext cx="1657350" cy="400110"/>
          </a:xfrm>
          <a:prstGeom prst="rect">
            <a:avLst/>
          </a:prstGeom>
          <a:noFill/>
          <a:ln w="9525">
            <a:noFill/>
            <a:miter lim="800000"/>
            <a:headEnd/>
            <a:tailEnd/>
          </a:ln>
          <a:effectLst/>
        </p:spPr>
        <p:txBody>
          <a:bodyPr>
            <a:spAutoFit/>
          </a:bodyPr>
          <a:lstStyle/>
          <a:p>
            <a:pPr eaLnBrk="0" hangingPunct="0">
              <a:spcBef>
                <a:spcPct val="50000"/>
              </a:spcBef>
            </a:pPr>
            <a:r>
              <a:rPr lang="en-US" altLang="ja-JP" sz="2000" b="1" dirty="0">
                <a:solidFill>
                  <a:schemeClr val="bg1"/>
                </a:solidFill>
                <a:ea typeface="HGPｺﾞｼｯｸE" pitchFamily="50" charset="-128"/>
              </a:rPr>
              <a:t>Cosmic ray</a:t>
            </a:r>
          </a:p>
        </p:txBody>
      </p:sp>
      <p:sp>
        <p:nvSpPr>
          <p:cNvPr id="369674" name="Text Box 10"/>
          <p:cNvSpPr txBox="1">
            <a:spLocks noChangeArrowheads="1"/>
          </p:cNvSpPr>
          <p:nvPr/>
        </p:nvSpPr>
        <p:spPr bwMode="auto">
          <a:xfrm>
            <a:off x="560136" y="2572245"/>
            <a:ext cx="1874837" cy="769441"/>
          </a:xfrm>
          <a:prstGeom prst="rect">
            <a:avLst/>
          </a:prstGeom>
          <a:noFill/>
          <a:ln w="9525">
            <a:noFill/>
            <a:miter lim="800000"/>
            <a:headEnd/>
            <a:tailEnd/>
          </a:ln>
          <a:effectLst/>
        </p:spPr>
        <p:txBody>
          <a:bodyPr>
            <a:spAutoFit/>
          </a:bodyPr>
          <a:lstStyle/>
          <a:p>
            <a:pPr algn="ctr" eaLnBrk="0" hangingPunct="0">
              <a:spcBef>
                <a:spcPct val="50000"/>
              </a:spcBef>
            </a:pPr>
            <a:r>
              <a:rPr lang="en-US" altLang="ja-JP" sz="2200" b="1" dirty="0">
                <a:solidFill>
                  <a:srgbClr val="FFFF00"/>
                </a:solidFill>
                <a:ea typeface="HGPｺﾞｼｯｸE" pitchFamily="50" charset="-128"/>
              </a:rPr>
              <a:t>Long enough to oscillate</a:t>
            </a:r>
          </a:p>
        </p:txBody>
      </p:sp>
      <p:sp>
        <p:nvSpPr>
          <p:cNvPr id="369666" name="Rectangle 2"/>
          <p:cNvSpPr>
            <a:spLocks noGrp="1" noChangeArrowheads="1"/>
          </p:cNvSpPr>
          <p:nvPr>
            <p:ph type="title"/>
          </p:nvPr>
        </p:nvSpPr>
        <p:spPr>
          <a:xfrm>
            <a:off x="0" y="0"/>
            <a:ext cx="12192000" cy="700337"/>
          </a:xfrm>
          <a:solidFill>
            <a:schemeClr val="tx2"/>
          </a:solidFill>
          <a:ln/>
        </p:spPr>
        <p:txBody>
          <a:bodyPr>
            <a:noAutofit/>
          </a:bodyPr>
          <a:lstStyle/>
          <a:p>
            <a:r>
              <a:rPr lang="en-US" altLang="ja-JP" sz="3400" b="1" i="1" dirty="0">
                <a:solidFill>
                  <a:schemeClr val="bg1"/>
                </a:solidFill>
                <a:effectLst>
                  <a:outerShdw blurRad="38100" dist="38100" dir="2700000" algn="tl">
                    <a:srgbClr val="000000"/>
                  </a:outerShdw>
                </a:effectLst>
              </a:rPr>
              <a:t>What will happen if the </a:t>
            </a:r>
            <a:r>
              <a:rPr lang="en-US" altLang="ja-JP" sz="3400" b="1" i="1" dirty="0">
                <a:solidFill>
                  <a:schemeClr val="bg1"/>
                </a:solidFill>
                <a:effectLst>
                  <a:outerShdw blurRad="38100" dist="38100" dir="2700000" algn="tl">
                    <a:srgbClr val="000000"/>
                  </a:outerShdw>
                </a:effectLst>
                <a:latin typeface="Symbol" panose="05050102010706020507" pitchFamily="18" charset="2"/>
              </a:rPr>
              <a:t>n</a:t>
            </a:r>
            <a:r>
              <a:rPr lang="en-US" altLang="ja-JP" sz="3400" b="1" i="1" baseline="-25000" dirty="0">
                <a:solidFill>
                  <a:schemeClr val="bg1"/>
                </a:solidFill>
                <a:effectLst>
                  <a:outerShdw blurRad="38100" dist="38100" dir="2700000" algn="tl">
                    <a:srgbClr val="000000"/>
                  </a:outerShdw>
                </a:effectLst>
                <a:latin typeface="Symbol" panose="05050102010706020507" pitchFamily="18" charset="2"/>
              </a:rPr>
              <a:t>m</a:t>
            </a:r>
            <a:r>
              <a:rPr lang="en-US" altLang="ja-JP" sz="3400" b="1" i="1" dirty="0">
                <a:solidFill>
                  <a:schemeClr val="bg1"/>
                </a:solidFill>
                <a:effectLst>
                  <a:outerShdw blurRad="38100" dist="38100" dir="2700000" algn="tl">
                    <a:srgbClr val="000000"/>
                  </a:outerShdw>
                </a:effectLst>
              </a:rPr>
              <a:t> deficit is due to neutrino oscillations </a:t>
            </a:r>
          </a:p>
        </p:txBody>
      </p:sp>
      <p:sp>
        <p:nvSpPr>
          <p:cNvPr id="369676" name="Text Box 12"/>
          <p:cNvSpPr txBox="1">
            <a:spLocks noChangeArrowheads="1"/>
          </p:cNvSpPr>
          <p:nvPr/>
        </p:nvSpPr>
        <p:spPr bwMode="auto">
          <a:xfrm>
            <a:off x="1497555" y="1148370"/>
            <a:ext cx="2192503" cy="769441"/>
          </a:xfrm>
          <a:prstGeom prst="rect">
            <a:avLst/>
          </a:prstGeom>
          <a:noFill/>
          <a:ln w="9525">
            <a:noFill/>
            <a:miter lim="800000"/>
            <a:headEnd/>
            <a:tailEnd/>
          </a:ln>
          <a:effectLst/>
        </p:spPr>
        <p:txBody>
          <a:bodyPr wrap="square">
            <a:spAutoFit/>
          </a:bodyPr>
          <a:lstStyle/>
          <a:p>
            <a:pPr algn="ctr" eaLnBrk="0" hangingPunct="0">
              <a:spcBef>
                <a:spcPct val="50000"/>
              </a:spcBef>
            </a:pPr>
            <a:r>
              <a:rPr lang="en-US" altLang="ja-JP" sz="2200" b="1" dirty="0">
                <a:solidFill>
                  <a:srgbClr val="FFFF00"/>
                </a:solidFill>
                <a:ea typeface="HGPｺﾞｼｯｸE" pitchFamily="50" charset="-128"/>
              </a:rPr>
              <a:t>Not long enough to oscillate</a:t>
            </a:r>
            <a:endParaRPr lang="en-US" altLang="ja-JP" sz="2200" b="1" dirty="0">
              <a:solidFill>
                <a:srgbClr val="FFFF00"/>
              </a:solidFill>
              <a:latin typeface="Symbol" pitchFamily="18" charset="2"/>
              <a:ea typeface="HGPｺﾞｼｯｸE" pitchFamily="50" charset="-128"/>
            </a:endParaRPr>
          </a:p>
        </p:txBody>
      </p:sp>
      <p:sp>
        <p:nvSpPr>
          <p:cNvPr id="24" name="正方形/長方形 23"/>
          <p:cNvSpPr/>
          <p:nvPr/>
        </p:nvSpPr>
        <p:spPr>
          <a:xfrm>
            <a:off x="0" y="6597351"/>
            <a:ext cx="12192000" cy="27735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25" name="スライド番号プレースホルダ 4"/>
          <p:cNvSpPr txBox="1">
            <a:spLocks/>
          </p:cNvSpPr>
          <p:nvPr/>
        </p:nvSpPr>
        <p:spPr>
          <a:xfrm>
            <a:off x="8077200" y="6520260"/>
            <a:ext cx="2133600" cy="365125"/>
          </a:xfrm>
          <a:prstGeom prst="rect">
            <a:avLst/>
          </a:prstGeom>
          <a:ln>
            <a:noFill/>
          </a:ln>
        </p:spPr>
        <p:txBody>
          <a:bodyPr vert="horz" lIns="91440" tIns="45720" rIns="91440" bIns="45720" rtlCol="0" anchor="ctr"/>
          <a:lstStyle/>
          <a:p>
            <a:pPr algn="r">
              <a:defRPr/>
            </a:pPr>
            <a:fld id="{D2D8002D-B5B0-4BAC-B1F6-782DDCCE6D9C}" type="slidenum">
              <a:rPr lang="ja-JP" altLang="en-US" sz="1200">
                <a:solidFill>
                  <a:schemeClr val="bg1"/>
                </a:solidFill>
              </a:rPr>
              <a:pPr algn="r">
                <a:defRPr/>
              </a:pPr>
              <a:t>14</a:t>
            </a:fld>
            <a:endParaRPr lang="ja-JP" altLang="en-US" sz="1200">
              <a:solidFill>
                <a:schemeClr val="bg1"/>
              </a:solidFill>
            </a:endParaRPr>
          </a:p>
        </p:txBody>
      </p:sp>
      <p:sp>
        <p:nvSpPr>
          <p:cNvPr id="23" name="テキスト ボックス 22"/>
          <p:cNvSpPr txBox="1"/>
          <p:nvPr/>
        </p:nvSpPr>
        <p:spPr>
          <a:xfrm>
            <a:off x="5438274" y="5625204"/>
            <a:ext cx="6602358" cy="830997"/>
          </a:xfrm>
          <a:prstGeom prst="rect">
            <a:avLst/>
          </a:prstGeom>
        </p:spPr>
        <p:style>
          <a:lnRef idx="3">
            <a:schemeClr val="lt1"/>
          </a:lnRef>
          <a:fillRef idx="1">
            <a:schemeClr val="accent2"/>
          </a:fillRef>
          <a:effectRef idx="1">
            <a:schemeClr val="accent2"/>
          </a:effectRef>
          <a:fontRef idx="minor">
            <a:schemeClr val="lt1"/>
          </a:fontRef>
        </p:style>
        <p:txBody>
          <a:bodyPr wrap="square" rtlCol="0">
            <a:spAutoFit/>
          </a:bodyPr>
          <a:lstStyle/>
          <a:p>
            <a:r>
              <a:rPr lang="en-US" altLang="ja-JP" sz="2400" dirty="0"/>
              <a:t>A deficit of upward going </a:t>
            </a:r>
            <a:r>
              <a:rPr lang="en-US" altLang="ja-JP" sz="2400" dirty="0">
                <a:latin typeface="Symbol" pitchFamily="18" charset="2"/>
              </a:rPr>
              <a:t>n</a:t>
            </a:r>
            <a:r>
              <a:rPr lang="en-US" altLang="ja-JP" sz="2400" baseline="-25000" dirty="0">
                <a:latin typeface="Symbol" pitchFamily="18" charset="2"/>
              </a:rPr>
              <a:t>m</a:t>
            </a:r>
            <a:r>
              <a:rPr lang="en-US" altLang="ja-JP" sz="2400" dirty="0"/>
              <a:t>’s should be observed! </a:t>
            </a:r>
            <a:r>
              <a:rPr lang="en-US" altLang="ja-JP" sz="2400" dirty="0" err="1"/>
              <a:t>Kamiokande</a:t>
            </a:r>
            <a:r>
              <a:rPr lang="en-US" altLang="ja-JP" sz="2400" dirty="0"/>
              <a:t> was too small. </a:t>
            </a:r>
            <a:r>
              <a:rPr lang="en-US" altLang="ja-JP" sz="2400" dirty="0">
                <a:sym typeface="Wingdings" panose="05000000000000000000" pitchFamily="2" charset="2"/>
              </a:rPr>
              <a:t> Super-</a:t>
            </a:r>
            <a:r>
              <a:rPr lang="en-US" altLang="ja-JP" sz="2400" dirty="0" err="1">
                <a:sym typeface="Wingdings" panose="05000000000000000000" pitchFamily="2" charset="2"/>
              </a:rPr>
              <a:t>Kamiokande</a:t>
            </a:r>
            <a:r>
              <a:rPr lang="en-US" altLang="ja-JP" sz="2400" dirty="0"/>
              <a:t>               </a:t>
            </a:r>
            <a:endParaRPr lang="ja-JP" altLang="en-US" sz="2400" dirty="0"/>
          </a:p>
        </p:txBody>
      </p:sp>
      <p:grpSp>
        <p:nvGrpSpPr>
          <p:cNvPr id="8" name="グループ化 7"/>
          <p:cNvGrpSpPr/>
          <p:nvPr/>
        </p:nvGrpSpPr>
        <p:grpSpPr>
          <a:xfrm>
            <a:off x="6052843" y="1369242"/>
            <a:ext cx="6042575" cy="3953355"/>
            <a:chOff x="6052843" y="1369242"/>
            <a:chExt cx="6042575" cy="3953355"/>
          </a:xfrm>
        </p:grpSpPr>
        <p:pic>
          <p:nvPicPr>
            <p:cNvPr id="369681" name="Picture 17" descr="osc-prob"/>
            <p:cNvPicPr>
              <a:picLocks noChangeAspect="1" noChangeArrowheads="1"/>
            </p:cNvPicPr>
            <p:nvPr/>
          </p:nvPicPr>
          <p:blipFill rotWithShape="1">
            <a:blip r:embed="rId4" cstate="print"/>
            <a:srcRect r="7939"/>
            <a:stretch/>
          </p:blipFill>
          <p:spPr bwMode="auto">
            <a:xfrm>
              <a:off x="6052843" y="1369242"/>
              <a:ext cx="5967543" cy="3895453"/>
            </a:xfrm>
            <a:prstGeom prst="rect">
              <a:avLst/>
            </a:prstGeom>
            <a:noFill/>
            <a:ln w="28575">
              <a:solidFill>
                <a:schemeClr val="accent1"/>
              </a:solidFill>
            </a:ln>
          </p:spPr>
        </p:pic>
        <p:sp>
          <p:nvSpPr>
            <p:cNvPr id="369682" name="Line 18"/>
            <p:cNvSpPr>
              <a:spLocks noChangeShapeType="1"/>
            </p:cNvSpPr>
            <p:nvPr/>
          </p:nvSpPr>
          <p:spPr bwMode="auto">
            <a:xfrm>
              <a:off x="7308478" y="1525059"/>
              <a:ext cx="1638925" cy="21970"/>
            </a:xfrm>
            <a:prstGeom prst="line">
              <a:avLst/>
            </a:prstGeom>
            <a:noFill/>
            <a:ln w="101600">
              <a:solidFill>
                <a:srgbClr val="008000"/>
              </a:solidFill>
              <a:round/>
              <a:headEnd/>
              <a:tailEnd/>
            </a:ln>
            <a:effectLst/>
          </p:spPr>
          <p:txBody>
            <a:bodyPr/>
            <a:lstStyle/>
            <a:p>
              <a:endParaRPr lang="ja-JP" altLang="en-US"/>
            </a:p>
          </p:txBody>
        </p:sp>
        <p:sp>
          <p:nvSpPr>
            <p:cNvPr id="369683" name="Line 19"/>
            <p:cNvSpPr>
              <a:spLocks noChangeShapeType="1"/>
            </p:cNvSpPr>
            <p:nvPr/>
          </p:nvSpPr>
          <p:spPr bwMode="auto">
            <a:xfrm flipV="1">
              <a:off x="10494428" y="3061036"/>
              <a:ext cx="1436017" cy="1049"/>
            </a:xfrm>
            <a:prstGeom prst="line">
              <a:avLst/>
            </a:prstGeom>
            <a:noFill/>
            <a:ln w="101600">
              <a:solidFill>
                <a:srgbClr val="FF0000"/>
              </a:solidFill>
              <a:round/>
              <a:headEnd/>
              <a:tailEnd/>
            </a:ln>
            <a:effectLst/>
          </p:spPr>
          <p:txBody>
            <a:bodyPr/>
            <a:lstStyle/>
            <a:p>
              <a:endParaRPr lang="ja-JP" altLang="en-US"/>
            </a:p>
          </p:txBody>
        </p:sp>
        <p:sp>
          <p:nvSpPr>
            <p:cNvPr id="369684" name="Text Box 20"/>
            <p:cNvSpPr txBox="1">
              <a:spLocks noChangeArrowheads="1"/>
            </p:cNvSpPr>
            <p:nvPr/>
          </p:nvSpPr>
          <p:spPr bwMode="auto">
            <a:xfrm>
              <a:off x="7331273" y="1555539"/>
              <a:ext cx="1570038" cy="430887"/>
            </a:xfrm>
            <a:prstGeom prst="rect">
              <a:avLst/>
            </a:prstGeom>
            <a:noFill/>
            <a:ln w="9525">
              <a:noFill/>
              <a:miter lim="800000"/>
              <a:headEnd/>
              <a:tailEnd/>
            </a:ln>
            <a:effectLst/>
          </p:spPr>
          <p:txBody>
            <a:bodyPr>
              <a:spAutoFit/>
            </a:bodyPr>
            <a:lstStyle/>
            <a:p>
              <a:pPr algn="ctr" eaLnBrk="0" hangingPunct="0">
                <a:spcBef>
                  <a:spcPct val="50000"/>
                </a:spcBef>
              </a:pPr>
              <a:r>
                <a:rPr lang="en-US" altLang="ja-JP" sz="2200" dirty="0">
                  <a:solidFill>
                    <a:srgbClr val="008000"/>
                  </a:solidFill>
                  <a:ea typeface="HGPｺﾞｼｯｸE" pitchFamily="50" charset="-128"/>
                </a:rPr>
                <a:t>Down-going</a:t>
              </a:r>
            </a:p>
          </p:txBody>
        </p:sp>
        <p:sp>
          <p:nvSpPr>
            <p:cNvPr id="369685" name="Text Box 21"/>
            <p:cNvSpPr txBox="1">
              <a:spLocks noChangeArrowheads="1"/>
            </p:cNvSpPr>
            <p:nvPr/>
          </p:nvSpPr>
          <p:spPr bwMode="auto">
            <a:xfrm>
              <a:off x="10593300" y="3174342"/>
              <a:ext cx="1258888" cy="430887"/>
            </a:xfrm>
            <a:prstGeom prst="rect">
              <a:avLst/>
            </a:prstGeom>
            <a:solidFill>
              <a:srgbClr val="FFFFFF">
                <a:alpha val="74902"/>
              </a:srgbClr>
            </a:solidFill>
            <a:ln w="9525">
              <a:noFill/>
              <a:miter lim="800000"/>
              <a:headEnd/>
              <a:tailEnd/>
            </a:ln>
            <a:effectLst/>
          </p:spPr>
          <p:txBody>
            <a:bodyPr wrap="square">
              <a:spAutoFit/>
            </a:bodyPr>
            <a:lstStyle/>
            <a:p>
              <a:pPr algn="l" eaLnBrk="0" hangingPunct="0">
                <a:spcBef>
                  <a:spcPct val="50000"/>
                </a:spcBef>
              </a:pPr>
              <a:r>
                <a:rPr lang="en-US" altLang="ja-JP" sz="2200" dirty="0">
                  <a:solidFill>
                    <a:srgbClr val="FF0000"/>
                  </a:solidFill>
                  <a:ea typeface="HGPｺﾞｼｯｸE" pitchFamily="50" charset="-128"/>
                </a:rPr>
                <a:t>Up-going</a:t>
              </a:r>
            </a:p>
          </p:txBody>
        </p:sp>
        <p:sp>
          <p:nvSpPr>
            <p:cNvPr id="2" name="テキスト ボックス 1"/>
            <p:cNvSpPr txBox="1"/>
            <p:nvPr/>
          </p:nvSpPr>
          <p:spPr>
            <a:xfrm rot="16200000">
              <a:off x="5522228" y="2039765"/>
              <a:ext cx="1948739" cy="830997"/>
            </a:xfrm>
            <a:prstGeom prst="rect">
              <a:avLst/>
            </a:prstGeom>
            <a:solidFill>
              <a:schemeClr val="bg1"/>
            </a:solidFill>
            <a:ln>
              <a:solidFill>
                <a:schemeClr val="bg1"/>
              </a:solidFill>
            </a:ln>
          </p:spPr>
          <p:txBody>
            <a:bodyPr wrap="none" rtlCol="0">
              <a:spAutoFit/>
            </a:bodyPr>
            <a:lstStyle/>
            <a:p>
              <a:pPr algn="ctr"/>
              <a:r>
                <a:rPr kumimoji="1" lang="en-US" altLang="ja-JP" sz="2400" dirty="0"/>
                <a:t>Probability </a:t>
              </a:r>
            </a:p>
            <a:p>
              <a:pPr algn="ctr"/>
              <a:r>
                <a:rPr kumimoji="1" lang="en-US" altLang="ja-JP" sz="2400" dirty="0"/>
                <a:t>(</a:t>
              </a:r>
              <a:r>
                <a:rPr kumimoji="1" lang="en-US" altLang="ja-JP" sz="2400" dirty="0">
                  <a:latin typeface="Symbol" panose="05050102010706020507" pitchFamily="18" charset="2"/>
                </a:rPr>
                <a:t>n</a:t>
              </a:r>
              <a:r>
                <a:rPr kumimoji="1" lang="en-US" altLang="ja-JP" sz="2400" baseline="-25000" dirty="0">
                  <a:latin typeface="Symbol" panose="05050102010706020507" pitchFamily="18" charset="2"/>
                </a:rPr>
                <a:t>m</a:t>
              </a:r>
              <a:r>
                <a:rPr kumimoji="1" lang="en-US" altLang="ja-JP" sz="2400" dirty="0"/>
                <a:t> remain </a:t>
              </a:r>
              <a:r>
                <a:rPr kumimoji="1" lang="en-US" altLang="ja-JP" sz="2400" dirty="0">
                  <a:latin typeface="Symbol" panose="05050102010706020507" pitchFamily="18" charset="2"/>
                </a:rPr>
                <a:t>n</a:t>
              </a:r>
              <a:r>
                <a:rPr kumimoji="1" lang="en-US" altLang="ja-JP" sz="2400" baseline="-25000" dirty="0">
                  <a:latin typeface="Symbol" panose="05050102010706020507" pitchFamily="18" charset="2"/>
                </a:rPr>
                <a:t>m</a:t>
              </a:r>
              <a:r>
                <a:rPr kumimoji="1" lang="en-US" altLang="ja-JP" sz="2400" dirty="0"/>
                <a:t>)</a:t>
              </a:r>
              <a:endParaRPr kumimoji="1" lang="ja-JP" altLang="en-US" sz="2400" dirty="0"/>
            </a:p>
          </p:txBody>
        </p:sp>
        <p:sp>
          <p:nvSpPr>
            <p:cNvPr id="4" name="テキスト ボックス 3"/>
            <p:cNvSpPr txBox="1"/>
            <p:nvPr/>
          </p:nvSpPr>
          <p:spPr>
            <a:xfrm>
              <a:off x="7241450" y="4698296"/>
              <a:ext cx="4778936" cy="369332"/>
            </a:xfrm>
            <a:prstGeom prst="rect">
              <a:avLst/>
            </a:prstGeom>
            <a:solidFill>
              <a:schemeClr val="bg1"/>
            </a:solidFill>
          </p:spPr>
          <p:txBody>
            <a:bodyPr wrap="square" rtlCol="0">
              <a:spAutoFit/>
            </a:bodyPr>
            <a:lstStyle/>
            <a:p>
              <a:r>
                <a:rPr kumimoji="1" lang="en-US" altLang="ja-JP" dirty="0"/>
                <a:t>1                 10                100               1000           10</a:t>
              </a:r>
              <a:r>
                <a:rPr kumimoji="1" lang="en-US" altLang="ja-JP" baseline="30000" dirty="0"/>
                <a:t>4</a:t>
              </a:r>
              <a:r>
                <a:rPr kumimoji="1" lang="en-US" altLang="ja-JP" dirty="0"/>
                <a:t> </a:t>
              </a:r>
              <a:endParaRPr kumimoji="1" lang="ja-JP" altLang="en-US" dirty="0"/>
            </a:p>
          </p:txBody>
        </p:sp>
        <p:sp>
          <p:nvSpPr>
            <p:cNvPr id="7" name="正方形/長方形 6"/>
            <p:cNvSpPr/>
            <p:nvPr/>
          </p:nvSpPr>
          <p:spPr>
            <a:xfrm>
              <a:off x="7929365" y="5033767"/>
              <a:ext cx="3057723" cy="2068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p:cNvSpPr txBox="1"/>
            <p:nvPr/>
          </p:nvSpPr>
          <p:spPr>
            <a:xfrm>
              <a:off x="9284007" y="4893904"/>
              <a:ext cx="2811411" cy="400110"/>
            </a:xfrm>
            <a:prstGeom prst="rect">
              <a:avLst/>
            </a:prstGeom>
            <a:noFill/>
          </p:spPr>
          <p:txBody>
            <a:bodyPr wrap="none" rtlCol="0">
              <a:spAutoFit/>
            </a:bodyPr>
            <a:lstStyle/>
            <a:p>
              <a:r>
                <a:rPr kumimoji="1" lang="en-US" altLang="ja-JP" sz="2000" b="1" i="1" dirty="0"/>
                <a:t>L</a:t>
              </a:r>
              <a:r>
                <a:rPr kumimoji="1" lang="en-US" altLang="ja-JP" sz="2000" dirty="0"/>
                <a:t>(km) for 1GeV neutrinos</a:t>
              </a:r>
              <a:endParaRPr kumimoji="1" lang="ja-JP" altLang="en-US" sz="2000" dirty="0"/>
            </a:p>
          </p:txBody>
        </p:sp>
        <p:sp>
          <p:nvSpPr>
            <p:cNvPr id="6" name="正方形/長方形 5"/>
            <p:cNvSpPr/>
            <p:nvPr/>
          </p:nvSpPr>
          <p:spPr>
            <a:xfrm>
              <a:off x="8151352" y="5071692"/>
              <a:ext cx="2835736" cy="25090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22072947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rotWithShape="1">
          <a:blip r:embed="rId3" cstate="print">
            <a:extLst>
              <a:ext uri="{28A0092B-C50C-407E-A947-70E740481C1C}">
                <a14:useLocalDpi xmlns:a14="http://schemas.microsoft.com/office/drawing/2010/main" val="0"/>
              </a:ext>
            </a:extLst>
          </a:blip>
          <a:srcRect t="-3" b="26017"/>
          <a:stretch/>
        </p:blipFill>
        <p:spPr>
          <a:xfrm>
            <a:off x="6311151" y="999806"/>
            <a:ext cx="5604624" cy="5707658"/>
          </a:xfrm>
          <a:prstGeom prst="rect">
            <a:avLst/>
          </a:prstGeom>
          <a:ln>
            <a:noFill/>
          </a:ln>
          <a:effectLst>
            <a:outerShdw blurRad="292100" dist="139700" dir="2700000" algn="tl" rotWithShape="0">
              <a:srgbClr val="333333">
                <a:alpha val="65000"/>
              </a:srgbClr>
            </a:outerShdw>
          </a:effectLst>
        </p:spPr>
      </p:pic>
      <p:sp>
        <p:nvSpPr>
          <p:cNvPr id="338946" name="Rectangle 2"/>
          <p:cNvSpPr>
            <a:spLocks noGrp="1" noChangeArrowheads="1"/>
          </p:cNvSpPr>
          <p:nvPr>
            <p:ph type="title"/>
          </p:nvPr>
        </p:nvSpPr>
        <p:spPr>
          <a:xfrm>
            <a:off x="0" y="0"/>
            <a:ext cx="12192000" cy="774644"/>
          </a:xfrm>
          <a:solidFill>
            <a:schemeClr val="tx2"/>
          </a:solidFill>
        </p:spPr>
        <p:txBody>
          <a:bodyPr>
            <a:normAutofit/>
          </a:bodyPr>
          <a:lstStyle/>
          <a:p>
            <a:r>
              <a:rPr lang="en-US" altLang="ja-JP" sz="3600" b="1" i="1" dirty="0">
                <a:solidFill>
                  <a:schemeClr val="bg1"/>
                </a:solidFill>
                <a:effectLst>
                  <a:outerShdw blurRad="38100" dist="38100" dir="2700000" algn="tl">
                    <a:srgbClr val="000000"/>
                  </a:outerShdw>
                </a:effectLst>
              </a:rPr>
              <a:t>Evidence for neutrino oscillations </a:t>
            </a:r>
            <a:r>
              <a:rPr lang="en-US" altLang="ja-JP" sz="3200" b="1" i="1" dirty="0">
                <a:solidFill>
                  <a:schemeClr val="bg1"/>
                </a:solidFill>
                <a:effectLst>
                  <a:outerShdw blurRad="38100" dist="38100" dir="2700000" algn="tl">
                    <a:srgbClr val="000000"/>
                  </a:outerShdw>
                </a:effectLst>
              </a:rPr>
              <a:t>(Super-Kamiokande @Neutrino ’98)</a:t>
            </a:r>
          </a:p>
        </p:txBody>
      </p:sp>
      <p:pic>
        <p:nvPicPr>
          <p:cNvPr id="338947" name="Picture 3" descr="kajita-13"/>
          <p:cNvPicPr>
            <a:picLocks noChangeAspect="1" noChangeArrowheads="1"/>
          </p:cNvPicPr>
          <p:nvPr/>
        </p:nvPicPr>
        <p:blipFill rotWithShape="1">
          <a:blip r:embed="rId4" cstate="print"/>
          <a:srcRect b="24450"/>
          <a:stretch/>
        </p:blipFill>
        <p:spPr bwMode="auto">
          <a:xfrm>
            <a:off x="368710" y="886674"/>
            <a:ext cx="5501148" cy="5720774"/>
          </a:xfrm>
          <a:prstGeom prst="rect">
            <a:avLst/>
          </a:prstGeom>
          <a:ln>
            <a:noFill/>
          </a:ln>
          <a:effectLst>
            <a:outerShdw blurRad="292100" dist="139700" dir="2700000" algn="tl" rotWithShape="0">
              <a:srgbClr val="333333">
                <a:alpha val="65000"/>
              </a:srgbClr>
            </a:outerShdw>
          </a:effectLst>
        </p:spPr>
      </p:pic>
      <p:sp>
        <p:nvSpPr>
          <p:cNvPr id="338948" name="Text Box 4"/>
          <p:cNvSpPr txBox="1">
            <a:spLocks noChangeArrowheads="1"/>
          </p:cNvSpPr>
          <p:nvPr/>
        </p:nvSpPr>
        <p:spPr bwMode="auto">
          <a:xfrm>
            <a:off x="6096000" y="4503532"/>
            <a:ext cx="5976938" cy="1815882"/>
          </a:xfrm>
          <a:prstGeom prst="rect">
            <a:avLst/>
          </a:prstGeom>
          <a:solidFill>
            <a:srgbClr val="FFFFFF">
              <a:alpha val="74902"/>
            </a:srgbClr>
          </a:solidFill>
          <a:ln w="9525">
            <a:noFill/>
            <a:miter lim="800000"/>
            <a:headEnd/>
            <a:tailEnd/>
          </a:ln>
          <a:effectLst/>
        </p:spPr>
        <p:txBody>
          <a:bodyPr wrap="square">
            <a:spAutoFit/>
          </a:bodyPr>
          <a:lstStyle/>
          <a:p>
            <a:pPr algn="l">
              <a:spcBef>
                <a:spcPct val="50000"/>
              </a:spcBef>
            </a:pPr>
            <a:r>
              <a:rPr lang="en-US" altLang="ja-JP" sz="2800" dirty="0"/>
              <a:t>Super-</a:t>
            </a:r>
            <a:r>
              <a:rPr lang="en-US" altLang="ja-JP" sz="2800" dirty="0" err="1"/>
              <a:t>Kamiokande</a:t>
            </a:r>
            <a:r>
              <a:rPr lang="en-US" altLang="ja-JP" sz="2800" dirty="0"/>
              <a:t> concluded that the observed zenith angle dependent deficit (and the other supporting data) gave evidence for neutrino oscillations.</a:t>
            </a:r>
          </a:p>
        </p:txBody>
      </p:sp>
      <p:sp>
        <p:nvSpPr>
          <p:cNvPr id="5" name="正方形/長方形 4"/>
          <p:cNvSpPr/>
          <p:nvPr/>
        </p:nvSpPr>
        <p:spPr>
          <a:xfrm>
            <a:off x="0" y="6597351"/>
            <a:ext cx="12192000" cy="28803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スライド番号プレースホルダ 4"/>
          <p:cNvSpPr txBox="1">
            <a:spLocks/>
          </p:cNvSpPr>
          <p:nvPr/>
        </p:nvSpPr>
        <p:spPr>
          <a:xfrm>
            <a:off x="8077200" y="6520260"/>
            <a:ext cx="2133600" cy="365125"/>
          </a:xfrm>
          <a:prstGeom prst="rect">
            <a:avLst/>
          </a:prstGeom>
          <a:ln>
            <a:noFill/>
          </a:ln>
        </p:spPr>
        <p:txBody>
          <a:bodyPr vert="horz" lIns="91440" tIns="45720" rIns="91440" bIns="45720" rtlCol="0" anchor="ctr"/>
          <a:lstStyle/>
          <a:p>
            <a:pPr algn="r">
              <a:defRPr/>
            </a:pPr>
            <a:fld id="{D2D8002D-B5B0-4BAC-B1F6-782DDCCE6D9C}" type="slidenum">
              <a:rPr lang="ja-JP" altLang="en-US" sz="1200">
                <a:solidFill>
                  <a:schemeClr val="bg1"/>
                </a:solidFill>
              </a:rPr>
              <a:pPr algn="r">
                <a:defRPr/>
              </a:pPr>
              <a:t>15</a:t>
            </a:fld>
            <a:endParaRPr lang="ja-JP" altLang="en-US" sz="1200">
              <a:solidFill>
                <a:schemeClr val="bg1"/>
              </a:solidFill>
            </a:endParaRPr>
          </a:p>
        </p:txBody>
      </p:sp>
      <p:sp>
        <p:nvSpPr>
          <p:cNvPr id="3" name="テキスト ボックス 2"/>
          <p:cNvSpPr txBox="1"/>
          <p:nvPr/>
        </p:nvSpPr>
        <p:spPr>
          <a:xfrm>
            <a:off x="9365425" y="718497"/>
            <a:ext cx="2765501" cy="307777"/>
          </a:xfrm>
          <a:prstGeom prst="rect">
            <a:avLst/>
          </a:prstGeom>
          <a:noFill/>
        </p:spPr>
        <p:txBody>
          <a:bodyPr wrap="none" rtlCol="0">
            <a:spAutoFit/>
          </a:bodyPr>
          <a:lstStyle/>
          <a:p>
            <a:r>
              <a:rPr kumimoji="1" lang="en-US" altLang="ja-JP" sz="1400" dirty="0"/>
              <a:t>Y.</a:t>
            </a:r>
            <a:r>
              <a:rPr kumimoji="1" lang="ja-JP" altLang="en-US" sz="1400" dirty="0"/>
              <a:t> </a:t>
            </a:r>
            <a:r>
              <a:rPr kumimoji="1" lang="en-US" altLang="ja-JP" sz="1400" dirty="0"/>
              <a:t>Fukuda</a:t>
            </a:r>
            <a:r>
              <a:rPr kumimoji="1" lang="ja-JP" altLang="en-US" sz="1400" dirty="0"/>
              <a:t> </a:t>
            </a:r>
            <a:r>
              <a:rPr kumimoji="1" lang="en-US" altLang="ja-JP" sz="1400" dirty="0"/>
              <a:t>et</a:t>
            </a:r>
            <a:r>
              <a:rPr kumimoji="1" lang="ja-JP" altLang="en-US" sz="1400" dirty="0"/>
              <a:t> </a:t>
            </a:r>
            <a:r>
              <a:rPr kumimoji="1" lang="en-US" altLang="ja-JP" sz="1400" dirty="0"/>
              <a:t>al.,</a:t>
            </a:r>
            <a:r>
              <a:rPr kumimoji="1" lang="ja-JP" altLang="en-US" sz="1400" dirty="0"/>
              <a:t> </a:t>
            </a:r>
            <a:r>
              <a:rPr kumimoji="1" lang="en-US" altLang="ja-JP" sz="1400" dirty="0"/>
              <a:t>PRL</a:t>
            </a:r>
            <a:r>
              <a:rPr kumimoji="1" lang="ja-JP" altLang="en-US" sz="1400" dirty="0"/>
              <a:t> </a:t>
            </a:r>
            <a:r>
              <a:rPr kumimoji="1" lang="en-US" altLang="ja-JP" sz="1400" dirty="0"/>
              <a:t>81 (1998) 1562</a:t>
            </a:r>
            <a:endParaRPr kumimoji="1" lang="ja-JP" altLang="en-US" sz="1400" dirty="0"/>
          </a:p>
        </p:txBody>
      </p:sp>
    </p:spTree>
    <p:extLst>
      <p:ext uri="{BB962C8B-B14F-4D97-AF65-F5344CB8AC3E}">
        <p14:creationId xmlns:p14="http://schemas.microsoft.com/office/powerpoint/2010/main" val="2505746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38948"/>
                                        </p:tgtEl>
                                        <p:attrNameLst>
                                          <p:attrName>style.visibility</p:attrName>
                                        </p:attrNameLst>
                                      </p:cBhvr>
                                      <p:to>
                                        <p:strVal val="visible"/>
                                      </p:to>
                                    </p:set>
                                    <p:animEffect transition="in" filter="fade">
                                      <p:cBhvr>
                                        <p:cTn id="10" dur="500"/>
                                        <p:tgtEl>
                                          <p:spTgt spid="3389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894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0" y="0"/>
            <a:ext cx="12192000" cy="659735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タイトル 3"/>
          <p:cNvSpPr>
            <a:spLocks noGrp="1"/>
          </p:cNvSpPr>
          <p:nvPr>
            <p:ph type="title"/>
          </p:nvPr>
        </p:nvSpPr>
        <p:spPr>
          <a:xfrm>
            <a:off x="0" y="0"/>
            <a:ext cx="12192000" cy="6674442"/>
          </a:xfrm>
          <a:solidFill>
            <a:schemeClr val="tx2"/>
          </a:solidFill>
        </p:spPr>
        <p:txBody>
          <a:bodyPr>
            <a:normAutofit/>
          </a:bodyPr>
          <a:lstStyle/>
          <a:p>
            <a:r>
              <a:rPr lang="en-US" altLang="ja-JP" b="1" i="1" dirty="0">
                <a:solidFill>
                  <a:schemeClr val="bg1"/>
                </a:solidFill>
                <a:effectLst>
                  <a:outerShdw blurRad="38100" dist="38100" dir="2700000" algn="tl">
                    <a:srgbClr val="000000">
                      <a:alpha val="43137"/>
                    </a:srgbClr>
                  </a:outerShdw>
                </a:effectLst>
              </a:rPr>
              <a:t>Discovery of neutrino oscillations:</a:t>
            </a:r>
            <a:br>
              <a:rPr lang="en-US" altLang="ja-JP" b="1" i="1" dirty="0">
                <a:solidFill>
                  <a:schemeClr val="bg1"/>
                </a:solidFill>
                <a:effectLst>
                  <a:outerShdw blurRad="38100" dist="38100" dir="2700000" algn="tl">
                    <a:srgbClr val="000000">
                      <a:alpha val="43137"/>
                    </a:srgbClr>
                  </a:outerShdw>
                </a:effectLst>
              </a:rPr>
            </a:br>
            <a:r>
              <a:rPr lang="en-US" altLang="ja-JP" b="1" i="1" dirty="0">
                <a:solidFill>
                  <a:schemeClr val="bg1"/>
                </a:solidFill>
                <a:effectLst>
                  <a:outerShdw blurRad="38100" dist="38100" dir="2700000" algn="tl">
                    <a:srgbClr val="000000">
                      <a:alpha val="43137"/>
                    </a:srgbClr>
                  </a:outerShdw>
                </a:effectLst>
              </a:rPr>
              <a:t>                       - Solar neutrino oscillations</a:t>
            </a:r>
            <a:endParaRPr kumimoji="1" lang="ja-JP" altLang="en-US" b="1" i="1" dirty="0">
              <a:solidFill>
                <a:schemeClr val="bg1"/>
              </a:solidFill>
              <a:effectLst>
                <a:outerShdw blurRad="38100" dist="38100" dir="2700000" algn="tl">
                  <a:srgbClr val="000000">
                    <a:alpha val="43137"/>
                  </a:srgbClr>
                </a:outerShdw>
              </a:effectLst>
            </a:endParaRPr>
          </a:p>
        </p:txBody>
      </p:sp>
      <p:sp>
        <p:nvSpPr>
          <p:cNvPr id="5" name="正方形/長方形 4"/>
          <p:cNvSpPr/>
          <p:nvPr/>
        </p:nvSpPr>
        <p:spPr>
          <a:xfrm>
            <a:off x="0" y="6597351"/>
            <a:ext cx="12192000" cy="28803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スライド番号プレースホルダ 4"/>
          <p:cNvSpPr txBox="1">
            <a:spLocks/>
          </p:cNvSpPr>
          <p:nvPr/>
        </p:nvSpPr>
        <p:spPr>
          <a:xfrm>
            <a:off x="8077200" y="6520260"/>
            <a:ext cx="2133600" cy="365125"/>
          </a:xfrm>
          <a:prstGeom prst="rect">
            <a:avLst/>
          </a:prstGeom>
          <a:ln>
            <a:noFill/>
          </a:ln>
        </p:spPr>
        <p:txBody>
          <a:bodyPr vert="horz" lIns="91440" tIns="45720" rIns="91440" bIns="45720" rtlCol="0" anchor="ctr"/>
          <a:lstStyle/>
          <a:p>
            <a:pPr algn="r">
              <a:defRPr/>
            </a:pPr>
            <a:fld id="{D2D8002D-B5B0-4BAC-B1F6-782DDCCE6D9C}" type="slidenum">
              <a:rPr lang="ja-JP" altLang="en-US" sz="1200">
                <a:solidFill>
                  <a:schemeClr val="bg1"/>
                </a:solidFill>
              </a:rPr>
              <a:pPr algn="r">
                <a:defRPr/>
              </a:pPr>
              <a:t>16</a:t>
            </a:fld>
            <a:endParaRPr lang="ja-JP" altLang="en-US" sz="1200">
              <a:solidFill>
                <a:schemeClr val="bg1"/>
              </a:solidFill>
            </a:endParaRPr>
          </a:p>
        </p:txBody>
      </p:sp>
    </p:spTree>
    <p:extLst>
      <p:ext uri="{BB962C8B-B14F-4D97-AF65-F5344CB8AC3E}">
        <p14:creationId xmlns:p14="http://schemas.microsoft.com/office/powerpoint/2010/main" val="21508730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0" y="6492875"/>
            <a:ext cx="12192000" cy="392509"/>
          </a:xfrm>
          <a:prstGeom prst="rect">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
        <p:nvSpPr>
          <p:cNvPr id="2" name="タイトル 1"/>
          <p:cNvSpPr>
            <a:spLocks noGrp="1"/>
          </p:cNvSpPr>
          <p:nvPr>
            <p:ph type="title"/>
          </p:nvPr>
        </p:nvSpPr>
        <p:spPr>
          <a:xfrm>
            <a:off x="0" y="2"/>
            <a:ext cx="12192000" cy="626153"/>
          </a:xfrm>
          <a:solidFill>
            <a:schemeClr val="tx2"/>
          </a:solidFill>
        </p:spPr>
        <p:txBody>
          <a:bodyPr>
            <a:normAutofit/>
          </a:bodyPr>
          <a:lstStyle/>
          <a:p>
            <a:r>
              <a:rPr lang="en-US" altLang="ja-JP" sz="3600" b="1" i="1" dirty="0">
                <a:solidFill>
                  <a:schemeClr val="bg1"/>
                </a:solidFill>
                <a:effectLst>
                  <a:outerShdw blurRad="38100" dist="38100" dir="2700000" algn="tl">
                    <a:srgbClr val="000000">
                      <a:alpha val="43137"/>
                    </a:srgbClr>
                  </a:outerShdw>
                </a:effectLst>
              </a:rPr>
              <a:t>SNO detector </a:t>
            </a:r>
            <a:endParaRPr lang="ja-JP" altLang="en-US" sz="3600" b="1" i="1" dirty="0">
              <a:solidFill>
                <a:schemeClr val="bg1"/>
              </a:solidFill>
              <a:effectLst>
                <a:outerShdw blurRad="38100" dist="38100" dir="2700000" algn="tl">
                  <a:srgbClr val="000000">
                    <a:alpha val="43137"/>
                  </a:srgbClr>
                </a:outerShdw>
              </a:effectLst>
            </a:endParaRPr>
          </a:p>
        </p:txBody>
      </p:sp>
      <p:sp>
        <p:nvSpPr>
          <p:cNvPr id="7" name="スライド番号プレースホルダ 4"/>
          <p:cNvSpPr>
            <a:spLocks noGrp="1"/>
          </p:cNvSpPr>
          <p:nvPr>
            <p:ph type="sldNum" sz="quarter" idx="12"/>
          </p:nvPr>
        </p:nvSpPr>
        <p:spPr>
          <a:xfrm>
            <a:off x="8077200" y="6520260"/>
            <a:ext cx="2133600" cy="365125"/>
          </a:xfrm>
        </p:spPr>
        <p:txBody>
          <a:bodyPr/>
          <a:lstStyle/>
          <a:p>
            <a:fld id="{D2D8002D-B5B0-4BAC-B1F6-782DDCCE6D9C}" type="slidenum">
              <a:rPr kumimoji="1" lang="ja-JP" altLang="en-US" smtClean="0">
                <a:solidFill>
                  <a:schemeClr val="bg1"/>
                </a:solidFill>
              </a:rPr>
              <a:pPr/>
              <a:t>17</a:t>
            </a:fld>
            <a:endParaRPr kumimoji="1" lang="ja-JP" altLang="en-US" dirty="0">
              <a:solidFill>
                <a:schemeClr val="bg1"/>
              </a:solidFill>
            </a:endParaRPr>
          </a:p>
        </p:txBody>
      </p:sp>
      <p:pic>
        <p:nvPicPr>
          <p:cNvPr id="18" name="Picture 33" descr="Neutrino_Graphic-small"/>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8100" t="12625" r="6564" b="12191"/>
          <a:stretch/>
        </p:blipFill>
        <p:spPr bwMode="auto">
          <a:xfrm>
            <a:off x="6942016" y="683037"/>
            <a:ext cx="5208815" cy="5736458"/>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6" descr="C:\Documents and Settings\All Users\Documents\My Documents\My Pictures\fig\fig-general\flag\USA.gif"/>
          <p:cNvPicPr>
            <a:picLocks noChangeAspect="1" noChangeArrowheads="1"/>
          </p:cNvPicPr>
          <p:nvPr/>
        </p:nvPicPr>
        <p:blipFill>
          <a:blip r:embed="rId4" cstate="print"/>
          <a:srcRect/>
          <a:stretch>
            <a:fillRect/>
          </a:stretch>
        </p:blipFill>
        <p:spPr bwMode="auto">
          <a:xfrm>
            <a:off x="1503576" y="5747766"/>
            <a:ext cx="1058177" cy="703261"/>
          </a:xfrm>
          <a:prstGeom prst="rect">
            <a:avLst/>
          </a:prstGeom>
          <a:noFill/>
        </p:spPr>
      </p:pic>
      <p:pic>
        <p:nvPicPr>
          <p:cNvPr id="34" name="図 3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964" y="5747766"/>
            <a:ext cx="1395358" cy="703261"/>
          </a:xfrm>
          <a:prstGeom prst="rect">
            <a:avLst/>
          </a:prstGeom>
        </p:spPr>
      </p:pic>
      <p:pic>
        <p:nvPicPr>
          <p:cNvPr id="36" name="図 3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V="1">
            <a:off x="2603912" y="5784089"/>
            <a:ext cx="1245502" cy="669988"/>
          </a:xfrm>
          <a:prstGeom prst="rect">
            <a:avLst/>
          </a:prstGeom>
        </p:spPr>
      </p:pic>
      <p:pic>
        <p:nvPicPr>
          <p:cNvPr id="4" name="図 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891573" y="5776741"/>
            <a:ext cx="1041550" cy="694367"/>
          </a:xfrm>
          <a:prstGeom prst="rect">
            <a:avLst/>
          </a:prstGeom>
        </p:spPr>
      </p:pic>
      <p:pic>
        <p:nvPicPr>
          <p:cNvPr id="8" name="図 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0" y="680720"/>
            <a:ext cx="5682440" cy="4477763"/>
          </a:xfrm>
          <a:prstGeom prst="rect">
            <a:avLst/>
          </a:prstGeom>
        </p:spPr>
      </p:pic>
      <p:sp>
        <p:nvSpPr>
          <p:cNvPr id="9" name="フリーフォーム: 図形 8"/>
          <p:cNvSpPr/>
          <p:nvPr/>
        </p:nvSpPr>
        <p:spPr>
          <a:xfrm>
            <a:off x="5108028" y="804041"/>
            <a:ext cx="1860331" cy="5407573"/>
          </a:xfrm>
          <a:custGeom>
            <a:avLst/>
            <a:gdLst>
              <a:gd name="connsiteX0" fmla="*/ 15765 w 1860331"/>
              <a:gd name="connsiteY0" fmla="*/ 4114800 h 5407573"/>
              <a:gd name="connsiteX1" fmla="*/ 1860331 w 1860331"/>
              <a:gd name="connsiteY1" fmla="*/ 0 h 5407573"/>
              <a:gd name="connsiteX2" fmla="*/ 1828800 w 1860331"/>
              <a:gd name="connsiteY2" fmla="*/ 5407573 h 5407573"/>
              <a:gd name="connsiteX3" fmla="*/ 0 w 1860331"/>
              <a:gd name="connsiteY3" fmla="*/ 4177862 h 5407573"/>
            </a:gdLst>
            <a:ahLst/>
            <a:cxnLst>
              <a:cxn ang="0">
                <a:pos x="connsiteX0" y="connsiteY0"/>
              </a:cxn>
              <a:cxn ang="0">
                <a:pos x="connsiteX1" y="connsiteY1"/>
              </a:cxn>
              <a:cxn ang="0">
                <a:pos x="connsiteX2" y="connsiteY2"/>
              </a:cxn>
              <a:cxn ang="0">
                <a:pos x="connsiteX3" y="connsiteY3"/>
              </a:cxn>
            </a:cxnLst>
            <a:rect l="l" t="t" r="r" b="b"/>
            <a:pathLst>
              <a:path w="1860331" h="5407573">
                <a:moveTo>
                  <a:pt x="15765" y="4114800"/>
                </a:moveTo>
                <a:lnTo>
                  <a:pt x="1860331" y="0"/>
                </a:lnTo>
                <a:lnTo>
                  <a:pt x="1828800" y="5407573"/>
                </a:lnTo>
                <a:lnTo>
                  <a:pt x="0" y="4177862"/>
                </a:lnTo>
              </a:path>
            </a:pathLst>
          </a:cu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p:cNvSpPr txBox="1"/>
          <p:nvPr/>
        </p:nvSpPr>
        <p:spPr>
          <a:xfrm>
            <a:off x="4673903" y="2835486"/>
            <a:ext cx="907621" cy="584775"/>
          </a:xfrm>
          <a:prstGeom prst="rect">
            <a:avLst/>
          </a:prstGeom>
          <a:solidFill>
            <a:srgbClr val="B0B0B0"/>
          </a:solidFill>
        </p:spPr>
        <p:txBody>
          <a:bodyPr wrap="none" rtlCol="0">
            <a:spAutoFit/>
          </a:bodyPr>
          <a:lstStyle/>
          <a:p>
            <a:r>
              <a:rPr kumimoji="1" lang="en-US" altLang="ja-JP" sz="3200" dirty="0">
                <a:solidFill>
                  <a:srgbClr val="FF0000"/>
                </a:solidFill>
              </a:rPr>
              <a:t>2km</a:t>
            </a:r>
            <a:endParaRPr kumimoji="1" lang="ja-JP" altLang="en-US" sz="3200" dirty="0">
              <a:solidFill>
                <a:srgbClr val="FF0000"/>
              </a:solidFill>
            </a:endParaRPr>
          </a:p>
        </p:txBody>
      </p:sp>
      <p:sp>
        <p:nvSpPr>
          <p:cNvPr id="11" name="テキスト ボックス 10"/>
          <p:cNvSpPr txBox="1"/>
          <p:nvPr/>
        </p:nvSpPr>
        <p:spPr>
          <a:xfrm>
            <a:off x="5060658" y="5528695"/>
            <a:ext cx="1811889" cy="830997"/>
          </a:xfrm>
          <a:prstGeom prst="rect">
            <a:avLst/>
          </a:prstGeom>
          <a:noFill/>
        </p:spPr>
        <p:txBody>
          <a:bodyPr wrap="square" rtlCol="0">
            <a:spAutoFit/>
          </a:bodyPr>
          <a:lstStyle/>
          <a:p>
            <a:r>
              <a:rPr kumimoji="1" lang="en-US" altLang="ja-JP" sz="2400" dirty="0"/>
              <a:t>1000 ton of heavy water</a:t>
            </a:r>
            <a:endParaRPr kumimoji="1" lang="ja-JP" altLang="en-US" sz="2400" dirty="0"/>
          </a:p>
        </p:txBody>
      </p:sp>
      <p:cxnSp>
        <p:nvCxnSpPr>
          <p:cNvPr id="13" name="直線矢印コネクタ 12"/>
          <p:cNvCxnSpPr/>
          <p:nvPr/>
        </p:nvCxnSpPr>
        <p:spPr>
          <a:xfrm flipV="1">
            <a:off x="6653048" y="4524703"/>
            <a:ext cx="2490952" cy="1259386"/>
          </a:xfrm>
          <a:prstGeom prst="straightConnector1">
            <a:avLst/>
          </a:prstGeom>
          <a:ln w="57150">
            <a:solidFill>
              <a:schemeClr val="accent1"/>
            </a:solidFill>
            <a:headEnd type="none" w="med" len="med"/>
            <a:tailEnd type="arrow" w="med" len="med"/>
          </a:ln>
          <a:effectLst>
            <a:glow rad="88900">
              <a:schemeClr val="accent2">
                <a:lumMod val="40000"/>
                <a:lumOff val="60000"/>
              </a:schemeClr>
            </a:glo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889538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0" y="6492876"/>
            <a:ext cx="12192000" cy="429018"/>
          </a:xfrm>
          <a:prstGeom prst="rect">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pic>
        <p:nvPicPr>
          <p:cNvPr id="53249" name="Picture 1" descr="C:\Documents and Settings\All Users\Documents\My Documents\power point\My Pictures\fig\people\Herb-Chen.jpg"/>
          <p:cNvPicPr>
            <a:picLocks noGrp="1" noChangeAspect="1" noChangeArrowheads="1"/>
          </p:cNvPicPr>
          <p:nvPr>
            <p:ph idx="1"/>
          </p:nvPr>
        </p:nvPicPr>
        <p:blipFill>
          <a:blip r:embed="rId3" cstate="print"/>
          <a:srcRect l="14057" t="24953" r="14732"/>
          <a:stretch>
            <a:fillRect/>
          </a:stretch>
        </p:blipFill>
        <p:spPr bwMode="auto">
          <a:xfrm>
            <a:off x="7725103" y="587295"/>
            <a:ext cx="2714612" cy="2107502"/>
          </a:xfrm>
          <a:prstGeom prst="rect">
            <a:avLst/>
          </a:prstGeom>
          <a:noFill/>
        </p:spPr>
      </p:pic>
      <p:sp>
        <p:nvSpPr>
          <p:cNvPr id="2" name="タイトル 1"/>
          <p:cNvSpPr>
            <a:spLocks noGrp="1"/>
          </p:cNvSpPr>
          <p:nvPr>
            <p:ph type="title"/>
          </p:nvPr>
        </p:nvSpPr>
        <p:spPr>
          <a:xfrm>
            <a:off x="0" y="0"/>
            <a:ext cx="12192000" cy="692696"/>
          </a:xfrm>
          <a:solidFill>
            <a:schemeClr val="tx2"/>
          </a:solidFill>
        </p:spPr>
        <p:txBody>
          <a:bodyPr>
            <a:normAutofit/>
          </a:bodyPr>
          <a:lstStyle/>
          <a:p>
            <a:r>
              <a:rPr lang="en-US" altLang="ja-JP" sz="3600" b="1" i="1" dirty="0">
                <a:solidFill>
                  <a:schemeClr val="bg1"/>
                </a:solidFill>
                <a:effectLst>
                  <a:outerShdw blurRad="38100" dist="38100" dir="2700000" algn="tl">
                    <a:srgbClr val="000000">
                      <a:alpha val="43137"/>
                    </a:srgbClr>
                  </a:outerShdw>
                </a:effectLst>
                <a:cs typeface="Arial" pitchFamily="34" charset="0"/>
              </a:rPr>
              <a:t>Unique signatures of heavy water (D</a:t>
            </a:r>
            <a:r>
              <a:rPr lang="en-US" altLang="ja-JP" sz="3600" b="1" i="1" baseline="-25000" dirty="0">
                <a:solidFill>
                  <a:schemeClr val="bg1"/>
                </a:solidFill>
                <a:effectLst>
                  <a:outerShdw blurRad="38100" dist="38100" dir="2700000" algn="tl">
                    <a:srgbClr val="000000">
                      <a:alpha val="43137"/>
                    </a:srgbClr>
                  </a:outerShdw>
                </a:effectLst>
                <a:cs typeface="Arial" pitchFamily="34" charset="0"/>
              </a:rPr>
              <a:t>2</a:t>
            </a:r>
            <a:r>
              <a:rPr lang="en-US" altLang="ja-JP" sz="3600" b="1" i="1" dirty="0">
                <a:solidFill>
                  <a:schemeClr val="bg1"/>
                </a:solidFill>
                <a:effectLst>
                  <a:outerShdw blurRad="38100" dist="38100" dir="2700000" algn="tl">
                    <a:srgbClr val="000000">
                      <a:alpha val="43137"/>
                    </a:srgbClr>
                  </a:outerShdw>
                </a:effectLst>
                <a:cs typeface="Arial" pitchFamily="34" charset="0"/>
              </a:rPr>
              <a:t>O) experiments</a:t>
            </a:r>
            <a:endParaRPr lang="ja-JP" altLang="en-US" sz="3600" b="1" i="1" dirty="0">
              <a:solidFill>
                <a:schemeClr val="bg1"/>
              </a:solidFill>
              <a:effectLst>
                <a:outerShdw blurRad="38100" dist="38100" dir="2700000" algn="tl">
                  <a:srgbClr val="000000">
                    <a:alpha val="43137"/>
                  </a:srgbClr>
                </a:outerShdw>
              </a:effectLst>
              <a:cs typeface="Arial" pitchFamily="34" charset="0"/>
            </a:endParaRPr>
          </a:p>
        </p:txBody>
      </p:sp>
      <p:sp>
        <p:nvSpPr>
          <p:cNvPr id="5" name="テキスト ボックス 4"/>
          <p:cNvSpPr txBox="1"/>
          <p:nvPr/>
        </p:nvSpPr>
        <p:spPr>
          <a:xfrm>
            <a:off x="126124" y="929764"/>
            <a:ext cx="7598979" cy="5478423"/>
          </a:xfrm>
          <a:prstGeom prst="rect">
            <a:avLst/>
          </a:prstGeom>
          <a:noFill/>
        </p:spPr>
        <p:txBody>
          <a:bodyPr wrap="square" rtlCol="0">
            <a:spAutoFit/>
          </a:bodyPr>
          <a:lstStyle/>
          <a:p>
            <a:r>
              <a:rPr lang="en-US" altLang="ja-JP" sz="2500" dirty="0">
                <a:cs typeface="Arial" pitchFamily="34" charset="0"/>
              </a:rPr>
              <a:t>Herbert Chen, PRL 55, 1534 (1985)</a:t>
            </a:r>
          </a:p>
          <a:p>
            <a:r>
              <a:rPr lang="en-US" altLang="ja-JP" sz="2500" dirty="0">
                <a:cs typeface="Arial" pitchFamily="34" charset="0"/>
              </a:rPr>
              <a:t>“Direct Approach to Resolve the Solar-neutrino Problem”</a:t>
            </a:r>
          </a:p>
          <a:p>
            <a:endParaRPr lang="en-US" altLang="ja-JP" sz="2500" dirty="0">
              <a:cs typeface="Arial" pitchFamily="34" charset="0"/>
            </a:endParaRPr>
          </a:p>
          <a:p>
            <a:endParaRPr lang="en-US" altLang="ja-JP" sz="2500" dirty="0">
              <a:cs typeface="Arial" pitchFamily="34" charset="0"/>
            </a:endParaRPr>
          </a:p>
          <a:p>
            <a:r>
              <a:rPr lang="en-US" sz="2500" dirty="0">
                <a:cs typeface="Arial" pitchFamily="34" charset="0"/>
              </a:rPr>
              <a:t>A direct approach to resolve the solar-neutrino problem would be to observe neutrinos by use of both neutral-current and charged-current reactions. Then, </a:t>
            </a:r>
            <a:r>
              <a:rPr lang="en-US" sz="2500" dirty="0">
                <a:solidFill>
                  <a:srgbClr val="FF0000"/>
                </a:solidFill>
                <a:cs typeface="Arial" pitchFamily="34" charset="0"/>
              </a:rPr>
              <a:t>the total neutrino flux and the electron-neutrino flux would be separately determined </a:t>
            </a:r>
            <a:r>
              <a:rPr lang="en-US" sz="2500" dirty="0">
                <a:cs typeface="Arial" pitchFamily="34" charset="0"/>
              </a:rPr>
              <a:t>to provide independent tests of the neutrino-oscillation hypothesis and the standard solar model. </a:t>
            </a:r>
            <a:r>
              <a:rPr lang="en-US" sz="2500" dirty="0">
                <a:solidFill>
                  <a:srgbClr val="FF0000"/>
                </a:solidFill>
                <a:cs typeface="Arial" pitchFamily="34" charset="0"/>
              </a:rPr>
              <a:t>A large heavy-water Cherenkov detector</a:t>
            </a:r>
            <a:r>
              <a:rPr lang="en-US" sz="2500" dirty="0">
                <a:cs typeface="Arial" pitchFamily="34" charset="0"/>
              </a:rPr>
              <a:t>, sensitive to neutrinos from </a:t>
            </a:r>
            <a:r>
              <a:rPr lang="en-US" sz="2500" baseline="30000" dirty="0">
                <a:cs typeface="Arial" pitchFamily="34" charset="0"/>
              </a:rPr>
              <a:t>8</a:t>
            </a:r>
            <a:r>
              <a:rPr lang="en-US" sz="2500" dirty="0">
                <a:cs typeface="Arial" pitchFamily="34" charset="0"/>
              </a:rPr>
              <a:t>B decay via the neutral-</a:t>
            </a:r>
            <a:r>
              <a:rPr lang="en-US" sz="2500" dirty="0" err="1">
                <a:cs typeface="Arial" pitchFamily="34" charset="0"/>
              </a:rPr>
              <a:t>curent</a:t>
            </a:r>
            <a:r>
              <a:rPr lang="en-US" sz="2500" dirty="0">
                <a:cs typeface="Arial" pitchFamily="34" charset="0"/>
              </a:rPr>
              <a:t> reaction </a:t>
            </a:r>
            <a:r>
              <a:rPr lang="en-US" sz="2500" dirty="0" err="1">
                <a:cs typeface="Arial" pitchFamily="34" charset="0"/>
              </a:rPr>
              <a:t>ν+</a:t>
            </a:r>
            <a:r>
              <a:rPr lang="en-US" sz="2500" i="1" dirty="0" err="1">
                <a:cs typeface="Arial" pitchFamily="34" charset="0"/>
              </a:rPr>
              <a:t>d</a:t>
            </a:r>
            <a:r>
              <a:rPr lang="en-US" sz="2500" dirty="0" err="1">
                <a:cs typeface="Arial" pitchFamily="34" charset="0"/>
              </a:rPr>
              <a:t>→ν+</a:t>
            </a:r>
            <a:r>
              <a:rPr lang="en-US" sz="2500" i="1" dirty="0" err="1">
                <a:cs typeface="Arial" pitchFamily="34" charset="0"/>
              </a:rPr>
              <a:t>p</a:t>
            </a:r>
            <a:r>
              <a:rPr lang="en-US" sz="2500" dirty="0" err="1">
                <a:cs typeface="Arial" pitchFamily="34" charset="0"/>
              </a:rPr>
              <a:t>+</a:t>
            </a:r>
            <a:r>
              <a:rPr lang="en-US" sz="2500" i="1" dirty="0" err="1">
                <a:cs typeface="Arial" pitchFamily="34" charset="0"/>
              </a:rPr>
              <a:t>n</a:t>
            </a:r>
            <a:r>
              <a:rPr lang="en-US" sz="2500" dirty="0">
                <a:cs typeface="Arial" pitchFamily="34" charset="0"/>
              </a:rPr>
              <a:t> and the charged-current reaction </a:t>
            </a:r>
            <a:r>
              <a:rPr lang="en-US" sz="2500" dirty="0" err="1">
                <a:cs typeface="Arial" pitchFamily="34" charset="0"/>
              </a:rPr>
              <a:t>ν</a:t>
            </a:r>
            <a:r>
              <a:rPr lang="en-US" sz="2500" i="1" baseline="-25000" dirty="0" err="1">
                <a:cs typeface="Arial" pitchFamily="34" charset="0"/>
              </a:rPr>
              <a:t>e</a:t>
            </a:r>
            <a:r>
              <a:rPr lang="en-US" sz="2500" dirty="0" err="1">
                <a:cs typeface="Arial" pitchFamily="34" charset="0"/>
              </a:rPr>
              <a:t>+</a:t>
            </a:r>
            <a:r>
              <a:rPr lang="en-US" sz="2500" i="1" dirty="0" err="1">
                <a:cs typeface="Arial" pitchFamily="34" charset="0"/>
              </a:rPr>
              <a:t>d</a:t>
            </a:r>
            <a:r>
              <a:rPr lang="en-US" sz="2500" dirty="0" err="1">
                <a:cs typeface="Arial" pitchFamily="34" charset="0"/>
              </a:rPr>
              <a:t>→</a:t>
            </a:r>
            <a:r>
              <a:rPr lang="en-US" sz="2500" i="1" dirty="0" err="1">
                <a:cs typeface="Arial" pitchFamily="34" charset="0"/>
              </a:rPr>
              <a:t>e</a:t>
            </a:r>
            <a:r>
              <a:rPr lang="en-US" sz="2500" baseline="30000" dirty="0">
                <a:cs typeface="Arial" pitchFamily="34" charset="0"/>
              </a:rPr>
              <a:t>-</a:t>
            </a:r>
            <a:r>
              <a:rPr lang="en-US" sz="2500" dirty="0">
                <a:cs typeface="Arial" pitchFamily="34" charset="0"/>
              </a:rPr>
              <a:t>+</a:t>
            </a:r>
            <a:r>
              <a:rPr lang="en-US" sz="2500" i="1" dirty="0" err="1">
                <a:cs typeface="Arial" pitchFamily="34" charset="0"/>
              </a:rPr>
              <a:t>p</a:t>
            </a:r>
            <a:r>
              <a:rPr lang="en-US" sz="2500" dirty="0" err="1">
                <a:cs typeface="Arial" pitchFamily="34" charset="0"/>
              </a:rPr>
              <a:t>+</a:t>
            </a:r>
            <a:r>
              <a:rPr lang="en-US" sz="2500" i="1" dirty="0" err="1">
                <a:cs typeface="Arial" pitchFamily="34" charset="0"/>
              </a:rPr>
              <a:t>p</a:t>
            </a:r>
            <a:r>
              <a:rPr lang="en-US" sz="2500" dirty="0">
                <a:cs typeface="Arial" pitchFamily="34" charset="0"/>
              </a:rPr>
              <a:t>, is suggested for this purpose.</a:t>
            </a:r>
            <a:endParaRPr lang="ja-JP" altLang="en-US" sz="2500" dirty="0">
              <a:cs typeface="Arial" pitchFamily="34" charset="0"/>
            </a:endParaRPr>
          </a:p>
        </p:txBody>
      </p:sp>
      <p:pic>
        <p:nvPicPr>
          <p:cNvPr id="6" name="Picture 50" descr="sno_fig2"/>
          <p:cNvPicPr>
            <a:picLocks noChangeAspect="1" noChangeArrowheads="1"/>
          </p:cNvPicPr>
          <p:nvPr/>
        </p:nvPicPr>
        <p:blipFill>
          <a:blip r:embed="rId4" cstate="print"/>
          <a:srcRect l="1424" t="7056" r="1424" b="32702"/>
          <a:stretch>
            <a:fillRect/>
          </a:stretch>
        </p:blipFill>
        <p:spPr bwMode="auto">
          <a:xfrm>
            <a:off x="7725103" y="2589396"/>
            <a:ext cx="4466897" cy="3913038"/>
          </a:xfrm>
          <a:prstGeom prst="rect">
            <a:avLst/>
          </a:prstGeom>
          <a:noFill/>
          <a:ln w="9525">
            <a:noFill/>
            <a:miter lim="800000"/>
            <a:headEnd/>
            <a:tailEnd/>
          </a:ln>
        </p:spPr>
      </p:pic>
      <p:sp>
        <p:nvSpPr>
          <p:cNvPr id="7" name="スライド番号プレースホルダ 6"/>
          <p:cNvSpPr>
            <a:spLocks noGrp="1"/>
          </p:cNvSpPr>
          <p:nvPr>
            <p:ph type="sldNum" sz="quarter" idx="12"/>
          </p:nvPr>
        </p:nvSpPr>
        <p:spPr>
          <a:xfrm>
            <a:off x="7475448" y="6514010"/>
            <a:ext cx="2743200" cy="365125"/>
          </a:xfrm>
        </p:spPr>
        <p:txBody>
          <a:bodyPr/>
          <a:lstStyle/>
          <a:p>
            <a:fld id="{D2D8002D-B5B0-4BAC-B1F6-782DDCCE6D9C}" type="slidenum">
              <a:rPr kumimoji="1" lang="ja-JP" altLang="en-US" smtClean="0">
                <a:solidFill>
                  <a:schemeClr val="bg1"/>
                </a:solidFill>
              </a:rPr>
              <a:pPr/>
              <a:t>18</a:t>
            </a:fld>
            <a:endParaRPr kumimoji="1" lang="ja-JP" altLang="en-US" dirty="0">
              <a:solidFill>
                <a:schemeClr val="bg1"/>
              </a:solidFill>
            </a:endParaRPr>
          </a:p>
        </p:txBody>
      </p:sp>
    </p:spTree>
    <p:extLst>
      <p:ext uri="{BB962C8B-B14F-4D97-AF65-F5344CB8AC3E}">
        <p14:creationId xmlns:p14="http://schemas.microsoft.com/office/powerpoint/2010/main" val="32510653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0" y="6524408"/>
            <a:ext cx="12192000" cy="342316"/>
          </a:xfrm>
          <a:prstGeom prst="rect">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
        <p:nvSpPr>
          <p:cNvPr id="2" name="タイトル 1"/>
          <p:cNvSpPr>
            <a:spLocks noGrp="1"/>
          </p:cNvSpPr>
          <p:nvPr>
            <p:ph type="title"/>
          </p:nvPr>
        </p:nvSpPr>
        <p:spPr>
          <a:xfrm>
            <a:off x="0" y="0"/>
            <a:ext cx="12192000" cy="692696"/>
          </a:xfrm>
          <a:solidFill>
            <a:schemeClr val="tx2"/>
          </a:solidFill>
        </p:spPr>
        <p:txBody>
          <a:bodyPr>
            <a:normAutofit/>
          </a:bodyPr>
          <a:lstStyle/>
          <a:p>
            <a:r>
              <a:rPr lang="en-US" altLang="ja-JP" sz="3600" b="1" i="1" dirty="0">
                <a:solidFill>
                  <a:schemeClr val="bg1"/>
                </a:solidFill>
                <a:effectLst>
                  <a:outerShdw blurRad="38100" dist="38100" dir="2700000" algn="tl">
                    <a:srgbClr val="000000">
                      <a:alpha val="43137"/>
                    </a:srgbClr>
                  </a:outerShdw>
                </a:effectLst>
                <a:cs typeface="Arial" pitchFamily="34" charset="0"/>
              </a:rPr>
              <a:t>SNO Collaboration Meeting, Chalk River, 1986 </a:t>
            </a:r>
            <a:endParaRPr lang="ja-JP" altLang="en-US" sz="3600" b="1" i="1" dirty="0">
              <a:solidFill>
                <a:schemeClr val="bg1"/>
              </a:solidFill>
              <a:effectLst>
                <a:outerShdw blurRad="38100" dist="38100" dir="2700000" algn="tl">
                  <a:srgbClr val="000000">
                    <a:alpha val="43137"/>
                  </a:srgbClr>
                </a:outerShdw>
              </a:effectLst>
              <a:cs typeface="Arial" pitchFamily="34" charset="0"/>
            </a:endParaRPr>
          </a:p>
        </p:txBody>
      </p:sp>
      <p:sp>
        <p:nvSpPr>
          <p:cNvPr id="7" name="スライド番号プレースホルダ 6"/>
          <p:cNvSpPr>
            <a:spLocks noGrp="1"/>
          </p:cNvSpPr>
          <p:nvPr>
            <p:ph type="sldNum" sz="quarter" idx="12"/>
          </p:nvPr>
        </p:nvSpPr>
        <p:spPr>
          <a:xfrm>
            <a:off x="7475448" y="6514010"/>
            <a:ext cx="2743200" cy="365125"/>
          </a:xfrm>
        </p:spPr>
        <p:txBody>
          <a:bodyPr/>
          <a:lstStyle/>
          <a:p>
            <a:fld id="{D2D8002D-B5B0-4BAC-B1F6-782DDCCE6D9C}" type="slidenum">
              <a:rPr kumimoji="1" lang="ja-JP" altLang="en-US" smtClean="0">
                <a:solidFill>
                  <a:schemeClr val="bg1"/>
                </a:solidFill>
              </a:rPr>
              <a:pPr/>
              <a:t>19</a:t>
            </a:fld>
            <a:endParaRPr kumimoji="1" lang="ja-JP" altLang="en-US" dirty="0">
              <a:solidFill>
                <a:schemeClr val="bg1"/>
              </a:solidFill>
            </a:endParaRPr>
          </a:p>
        </p:txBody>
      </p:sp>
      <p:pic>
        <p:nvPicPr>
          <p:cNvPr id="10"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 y="728967"/>
            <a:ext cx="7456802" cy="5753511"/>
          </a:xfrm>
          <a:prstGeom prst="rect">
            <a:avLst/>
          </a:prstGeom>
        </p:spPr>
      </p:pic>
      <p:sp>
        <p:nvSpPr>
          <p:cNvPr id="11" name="TextBox 3"/>
          <p:cNvSpPr txBox="1"/>
          <p:nvPr/>
        </p:nvSpPr>
        <p:spPr>
          <a:xfrm flipH="1">
            <a:off x="2511447" y="2001629"/>
            <a:ext cx="1811270" cy="378963"/>
          </a:xfrm>
          <a:prstGeom prst="rect">
            <a:avLst/>
          </a:prstGeom>
          <a:noFill/>
        </p:spPr>
        <p:txBody>
          <a:bodyPr wrap="square" rtlCol="0">
            <a:spAutoFit/>
          </a:bodyPr>
          <a:lstStyle/>
          <a:p>
            <a:r>
              <a:rPr lang="en-CA" dirty="0">
                <a:solidFill>
                  <a:srgbClr val="FFFFFF"/>
                </a:solidFill>
              </a:rPr>
              <a:t>Spokespersons</a:t>
            </a:r>
          </a:p>
        </p:txBody>
      </p:sp>
      <p:sp>
        <p:nvSpPr>
          <p:cNvPr id="12" name="TextBox 4"/>
          <p:cNvSpPr txBox="1"/>
          <p:nvPr/>
        </p:nvSpPr>
        <p:spPr>
          <a:xfrm>
            <a:off x="4451724" y="2191495"/>
            <a:ext cx="890856" cy="830997"/>
          </a:xfrm>
          <a:prstGeom prst="rect">
            <a:avLst/>
          </a:prstGeom>
          <a:noFill/>
          <a:ln>
            <a:solidFill>
              <a:schemeClr val="bg1"/>
            </a:solidFill>
          </a:ln>
        </p:spPr>
        <p:txBody>
          <a:bodyPr wrap="square" rtlCol="0">
            <a:spAutoFit/>
          </a:bodyPr>
          <a:lstStyle/>
          <a:p>
            <a:r>
              <a:rPr lang="en-CA" sz="1600" dirty="0">
                <a:solidFill>
                  <a:srgbClr val="FFFFFF"/>
                </a:solidFill>
              </a:rPr>
              <a:t>1984</a:t>
            </a:r>
          </a:p>
          <a:p>
            <a:r>
              <a:rPr lang="en-CA" sz="1600" b="1" dirty="0" err="1">
                <a:solidFill>
                  <a:srgbClr val="FFFFFF"/>
                </a:solidFill>
              </a:rPr>
              <a:t>H.Chen</a:t>
            </a:r>
            <a:r>
              <a:rPr lang="en-CA" sz="1600" dirty="0">
                <a:solidFill>
                  <a:srgbClr val="FFFFFF"/>
                </a:solidFill>
              </a:rPr>
              <a:t>: </a:t>
            </a:r>
          </a:p>
          <a:p>
            <a:r>
              <a:rPr lang="en-CA" sz="1600" dirty="0">
                <a:solidFill>
                  <a:srgbClr val="FFFFFF"/>
                </a:solidFill>
              </a:rPr>
              <a:t>US</a:t>
            </a:r>
          </a:p>
        </p:txBody>
      </p:sp>
      <p:sp>
        <p:nvSpPr>
          <p:cNvPr id="13" name="TextBox 6"/>
          <p:cNvSpPr txBox="1"/>
          <p:nvPr/>
        </p:nvSpPr>
        <p:spPr>
          <a:xfrm>
            <a:off x="5492873" y="2089821"/>
            <a:ext cx="959078" cy="830997"/>
          </a:xfrm>
          <a:prstGeom prst="rect">
            <a:avLst/>
          </a:prstGeom>
          <a:noFill/>
          <a:ln>
            <a:solidFill>
              <a:schemeClr val="tx1"/>
            </a:solidFill>
          </a:ln>
        </p:spPr>
        <p:txBody>
          <a:bodyPr wrap="square" rtlCol="0">
            <a:spAutoFit/>
          </a:bodyPr>
          <a:lstStyle/>
          <a:p>
            <a:r>
              <a:rPr lang="en-CA" sz="1600" b="1" dirty="0">
                <a:solidFill>
                  <a:srgbClr val="000000"/>
                </a:solidFill>
              </a:rPr>
              <a:t>1984</a:t>
            </a:r>
          </a:p>
          <a:p>
            <a:r>
              <a:rPr lang="en-CA" sz="1600" b="1" dirty="0" err="1">
                <a:solidFill>
                  <a:srgbClr val="000000"/>
                </a:solidFill>
              </a:rPr>
              <a:t>G.Ewan</a:t>
            </a:r>
            <a:r>
              <a:rPr lang="en-CA" sz="1600" b="1" dirty="0">
                <a:solidFill>
                  <a:srgbClr val="000000"/>
                </a:solidFill>
              </a:rPr>
              <a:t>: Canada</a:t>
            </a:r>
          </a:p>
        </p:txBody>
      </p:sp>
      <p:sp>
        <p:nvSpPr>
          <p:cNvPr id="14" name="TextBox 7"/>
          <p:cNvSpPr txBox="1"/>
          <p:nvPr/>
        </p:nvSpPr>
        <p:spPr>
          <a:xfrm>
            <a:off x="1011250" y="1847721"/>
            <a:ext cx="1124927" cy="830997"/>
          </a:xfrm>
          <a:prstGeom prst="rect">
            <a:avLst/>
          </a:prstGeom>
          <a:noFill/>
          <a:ln>
            <a:solidFill>
              <a:schemeClr val="bg1"/>
            </a:solidFill>
          </a:ln>
        </p:spPr>
        <p:txBody>
          <a:bodyPr wrap="square" rtlCol="0">
            <a:spAutoFit/>
          </a:bodyPr>
          <a:lstStyle/>
          <a:p>
            <a:pPr algn="ctr"/>
            <a:r>
              <a:rPr lang="en-CA" sz="1600" b="1" dirty="0">
                <a:solidFill>
                  <a:srgbClr val="FFFFFF"/>
                </a:solidFill>
              </a:rPr>
              <a:t>1985</a:t>
            </a:r>
          </a:p>
          <a:p>
            <a:pPr algn="ctr"/>
            <a:r>
              <a:rPr lang="en-CA" sz="1600" b="1" dirty="0" err="1">
                <a:solidFill>
                  <a:srgbClr val="FFFFFF"/>
                </a:solidFill>
              </a:rPr>
              <a:t>D.Sinclair</a:t>
            </a:r>
            <a:r>
              <a:rPr lang="en-CA" sz="1600" b="1" dirty="0">
                <a:solidFill>
                  <a:srgbClr val="FFFFFF"/>
                </a:solidFill>
              </a:rPr>
              <a:t>: UK</a:t>
            </a:r>
          </a:p>
        </p:txBody>
      </p:sp>
      <p:sp>
        <p:nvSpPr>
          <p:cNvPr id="15" name="TextBox 9"/>
          <p:cNvSpPr txBox="1"/>
          <p:nvPr/>
        </p:nvSpPr>
        <p:spPr>
          <a:xfrm>
            <a:off x="5959370" y="1248688"/>
            <a:ext cx="1440600" cy="830997"/>
          </a:xfrm>
          <a:prstGeom prst="rect">
            <a:avLst/>
          </a:prstGeom>
          <a:noFill/>
          <a:ln>
            <a:solidFill>
              <a:schemeClr val="tx1"/>
            </a:solidFill>
          </a:ln>
        </p:spPr>
        <p:txBody>
          <a:bodyPr wrap="square" rtlCol="0">
            <a:spAutoFit/>
          </a:bodyPr>
          <a:lstStyle/>
          <a:p>
            <a:r>
              <a:rPr lang="en-CA" sz="1600" b="1" dirty="0">
                <a:solidFill>
                  <a:srgbClr val="000000"/>
                </a:solidFill>
              </a:rPr>
              <a:t>McDonald</a:t>
            </a:r>
          </a:p>
          <a:p>
            <a:r>
              <a:rPr lang="en-CA" sz="1600" b="1" dirty="0">
                <a:solidFill>
                  <a:srgbClr val="000000"/>
                </a:solidFill>
              </a:rPr>
              <a:t>1987:US</a:t>
            </a:r>
          </a:p>
          <a:p>
            <a:r>
              <a:rPr lang="en-CA" sz="1600" b="1" dirty="0">
                <a:solidFill>
                  <a:srgbClr val="000000"/>
                </a:solidFill>
              </a:rPr>
              <a:t>1989:Director</a:t>
            </a:r>
          </a:p>
        </p:txBody>
      </p:sp>
      <p:sp>
        <p:nvSpPr>
          <p:cNvPr id="16" name="Rectangle 2"/>
          <p:cNvSpPr>
            <a:spLocks noChangeArrowheads="1"/>
          </p:cNvSpPr>
          <p:nvPr/>
        </p:nvSpPr>
        <p:spPr bwMode="auto">
          <a:xfrm>
            <a:off x="7832073" y="2380000"/>
            <a:ext cx="4039597" cy="40318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hangingPunct="0">
              <a:tabLst>
                <a:tab pos="-914400" algn="l"/>
                <a:tab pos="-457200" algn="l"/>
              </a:tabLst>
              <a:defRPr>
                <a:solidFill>
                  <a:schemeClr val="tx1"/>
                </a:solidFill>
                <a:latin typeface="Arial" panose="020B0604020202020204" pitchFamily="34" charset="0"/>
              </a:defRPr>
            </a:lvl1pPr>
            <a:lvl2pPr marL="457200" eaLnBrk="0" hangingPunct="0">
              <a:tabLst>
                <a:tab pos="-914400" algn="l"/>
                <a:tab pos="-457200" algn="l"/>
              </a:tabLst>
              <a:defRPr>
                <a:solidFill>
                  <a:schemeClr val="tx1"/>
                </a:solidFill>
                <a:latin typeface="Arial" panose="020B0604020202020204" pitchFamily="34" charset="0"/>
              </a:defRPr>
            </a:lvl2pPr>
            <a:lvl3pPr marL="914400" eaLnBrk="0" hangingPunct="0">
              <a:tabLst>
                <a:tab pos="-914400" algn="l"/>
                <a:tab pos="-457200" algn="l"/>
              </a:tabLst>
              <a:defRPr>
                <a:solidFill>
                  <a:schemeClr val="tx1"/>
                </a:solidFill>
                <a:latin typeface="Arial" panose="020B0604020202020204" pitchFamily="34" charset="0"/>
              </a:defRPr>
            </a:lvl3pPr>
            <a:lvl4pPr marL="1371600" eaLnBrk="0" hangingPunct="0">
              <a:tabLst>
                <a:tab pos="-914400" algn="l"/>
                <a:tab pos="-457200" algn="l"/>
              </a:tabLst>
              <a:defRPr>
                <a:solidFill>
                  <a:schemeClr val="tx1"/>
                </a:solidFill>
                <a:latin typeface="Arial" panose="020B0604020202020204" pitchFamily="34" charset="0"/>
              </a:defRPr>
            </a:lvl4pPr>
            <a:lvl5pPr marL="1828800" eaLnBrk="0" hangingPunct="0">
              <a:tabLst>
                <a:tab pos="-914400" algn="l"/>
                <a:tab pos="-457200" algn="l"/>
              </a:tabLst>
              <a:defRPr>
                <a:solidFill>
                  <a:schemeClr val="tx1"/>
                </a:solidFill>
                <a:latin typeface="Arial" panose="020B0604020202020204" pitchFamily="34" charset="0"/>
              </a:defRPr>
            </a:lvl5pPr>
            <a:lvl6pPr eaLnBrk="0" fontAlgn="base" hangingPunct="0">
              <a:spcBef>
                <a:spcPct val="0"/>
              </a:spcBef>
              <a:spcAft>
                <a:spcPct val="0"/>
              </a:spcAft>
              <a:tabLst>
                <a:tab pos="-914400" algn="l"/>
                <a:tab pos="-457200" algn="l"/>
              </a:tabLst>
              <a:defRPr>
                <a:solidFill>
                  <a:schemeClr val="tx1"/>
                </a:solidFill>
                <a:latin typeface="Arial" panose="020B0604020202020204" pitchFamily="34" charset="0"/>
              </a:defRPr>
            </a:lvl6pPr>
            <a:lvl7pPr eaLnBrk="0" fontAlgn="base" hangingPunct="0">
              <a:spcBef>
                <a:spcPct val="0"/>
              </a:spcBef>
              <a:spcAft>
                <a:spcPct val="0"/>
              </a:spcAft>
              <a:tabLst>
                <a:tab pos="-914400" algn="l"/>
                <a:tab pos="-457200" algn="l"/>
              </a:tabLst>
              <a:defRPr>
                <a:solidFill>
                  <a:schemeClr val="tx1"/>
                </a:solidFill>
                <a:latin typeface="Arial" panose="020B0604020202020204" pitchFamily="34" charset="0"/>
              </a:defRPr>
            </a:lvl7pPr>
            <a:lvl8pPr eaLnBrk="0" fontAlgn="base" hangingPunct="0">
              <a:spcBef>
                <a:spcPct val="0"/>
              </a:spcBef>
              <a:spcAft>
                <a:spcPct val="0"/>
              </a:spcAft>
              <a:tabLst>
                <a:tab pos="-914400" algn="l"/>
                <a:tab pos="-457200" algn="l"/>
              </a:tabLst>
              <a:defRPr>
                <a:solidFill>
                  <a:schemeClr val="tx1"/>
                </a:solidFill>
                <a:latin typeface="Arial" panose="020B0604020202020204" pitchFamily="34" charset="0"/>
              </a:defRPr>
            </a:lvl8pPr>
            <a:lvl9pPr eaLnBrk="0" fontAlgn="base" hangingPunct="0">
              <a:spcBef>
                <a:spcPct val="0"/>
              </a:spcBef>
              <a:spcAft>
                <a:spcPct val="0"/>
              </a:spcAft>
              <a:tabLst>
                <a:tab pos="-914400" algn="l"/>
                <a:tab pos="-457200" algn="l"/>
              </a:tabLst>
              <a:defRPr>
                <a:solidFill>
                  <a:schemeClr val="tx1"/>
                </a:solidFill>
                <a:latin typeface="Arial" panose="020B0604020202020204" pitchFamily="34" charset="0"/>
              </a:defRPr>
            </a:lvl9pPr>
          </a:lstStyle>
          <a:p>
            <a:r>
              <a:rPr lang="en-US" altLang="en-US" sz="2400" b="1" dirty="0">
                <a:solidFill>
                  <a:srgbClr val="000000"/>
                </a:solidFill>
                <a:ea typeface="Times New Roman" panose="02020603050405020304" pitchFamily="18" charset="0"/>
              </a:rPr>
              <a:t>PROPOSAL TO BUILD A NEUTRINO OBSERVATORY IN SUDBURY, CANADA</a:t>
            </a:r>
            <a:r>
              <a:rPr lang="en-US" altLang="en-US" sz="2400" dirty="0">
                <a:solidFill>
                  <a:srgbClr val="000000"/>
                </a:solidFill>
                <a:ea typeface="Times New Roman" panose="02020603050405020304" pitchFamily="18" charset="0"/>
              </a:rPr>
              <a:t> </a:t>
            </a:r>
            <a:endParaRPr lang="en-CA" altLang="en-US" sz="1050" dirty="0">
              <a:solidFill>
                <a:srgbClr val="000000"/>
              </a:solidFill>
            </a:endParaRPr>
          </a:p>
          <a:p>
            <a:r>
              <a:rPr lang="en-US" altLang="en-US" sz="2000" dirty="0">
                <a:solidFill>
                  <a:srgbClr val="000000"/>
                </a:solidFill>
                <a:ea typeface="Times New Roman" panose="02020603050405020304" pitchFamily="18" charset="0"/>
              </a:rPr>
              <a:t>D. Sinclair, A.L. Carter, D. Kessler, E.D. Earle, P. </a:t>
            </a:r>
            <a:r>
              <a:rPr lang="en-US" altLang="en-US" sz="2000" dirty="0" err="1">
                <a:solidFill>
                  <a:srgbClr val="000000"/>
                </a:solidFill>
                <a:ea typeface="Times New Roman" panose="02020603050405020304" pitchFamily="18" charset="0"/>
              </a:rPr>
              <a:t>Jagam</a:t>
            </a:r>
            <a:r>
              <a:rPr lang="en-US" altLang="en-US" sz="2000" dirty="0">
                <a:solidFill>
                  <a:srgbClr val="000000"/>
                </a:solidFill>
                <a:ea typeface="Times New Roman" panose="02020603050405020304" pitchFamily="18" charset="0"/>
              </a:rPr>
              <a:t>, J.J. Simpson, R.C. Allen, H.H. Chen, P.J. Doe, E.D. Hallman, W.F. Davidson, A.B. McDonald, R.S. </a:t>
            </a:r>
            <a:r>
              <a:rPr lang="en-US" altLang="en-US" sz="2000" dirty="0" err="1">
                <a:solidFill>
                  <a:srgbClr val="000000"/>
                </a:solidFill>
                <a:ea typeface="Times New Roman" panose="02020603050405020304" pitchFamily="18" charset="0"/>
              </a:rPr>
              <a:t>Storey</a:t>
            </a:r>
            <a:r>
              <a:rPr lang="en-US" altLang="en-US" sz="2000" dirty="0">
                <a:solidFill>
                  <a:srgbClr val="000000"/>
                </a:solidFill>
                <a:ea typeface="Times New Roman" panose="02020603050405020304" pitchFamily="18" charset="0"/>
              </a:rPr>
              <a:t>, G.T. Ewan, H.‑B. </a:t>
            </a:r>
            <a:r>
              <a:rPr lang="en-US" altLang="en-US" sz="2000" dirty="0" err="1">
                <a:solidFill>
                  <a:srgbClr val="000000"/>
                </a:solidFill>
                <a:ea typeface="Times New Roman" panose="02020603050405020304" pitchFamily="18" charset="0"/>
              </a:rPr>
              <a:t>Mak</a:t>
            </a:r>
            <a:r>
              <a:rPr lang="en-US" altLang="en-US" sz="2000" dirty="0">
                <a:solidFill>
                  <a:srgbClr val="000000"/>
                </a:solidFill>
                <a:ea typeface="Times New Roman" panose="02020603050405020304" pitchFamily="18" charset="0"/>
              </a:rPr>
              <a:t>, B.C. Robertson Il </a:t>
            </a:r>
            <a:r>
              <a:rPr lang="en-US" altLang="en-US" sz="2000" dirty="0" err="1">
                <a:solidFill>
                  <a:srgbClr val="000000"/>
                </a:solidFill>
                <a:ea typeface="Times New Roman" panose="02020603050405020304" pitchFamily="18" charset="0"/>
              </a:rPr>
              <a:t>Nuovo</a:t>
            </a:r>
            <a:r>
              <a:rPr lang="en-US" altLang="en-US" sz="2000" dirty="0">
                <a:solidFill>
                  <a:srgbClr val="000000"/>
                </a:solidFill>
                <a:ea typeface="Times New Roman" panose="02020603050405020304" pitchFamily="18" charset="0"/>
              </a:rPr>
              <a:t> </a:t>
            </a:r>
            <a:r>
              <a:rPr lang="en-US" altLang="en-US" sz="2000" dirty="0" err="1">
                <a:solidFill>
                  <a:srgbClr val="000000"/>
                </a:solidFill>
                <a:ea typeface="Times New Roman" panose="02020603050405020304" pitchFamily="18" charset="0"/>
              </a:rPr>
              <a:t>Cimento</a:t>
            </a:r>
            <a:r>
              <a:rPr lang="en-US" altLang="en-US" sz="2000" dirty="0">
                <a:solidFill>
                  <a:srgbClr val="000000"/>
                </a:solidFill>
                <a:ea typeface="Times New Roman" panose="02020603050405020304" pitchFamily="18" charset="0"/>
              </a:rPr>
              <a:t> C9, 308 (1986) </a:t>
            </a:r>
            <a:endParaRPr lang="en-US" altLang="en-US" sz="3600" dirty="0">
              <a:solidFill>
                <a:srgbClr val="000000"/>
              </a:solidFill>
            </a:endParaRPr>
          </a:p>
        </p:txBody>
      </p:sp>
    </p:spTree>
    <p:extLst>
      <p:ext uri="{BB962C8B-B14F-4D97-AF65-F5344CB8AC3E}">
        <p14:creationId xmlns:p14="http://schemas.microsoft.com/office/powerpoint/2010/main" val="21046871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animBg="1"/>
      <p:bldP spid="13" grpId="0" animBg="1"/>
      <p:bldP spid="14" grpId="0" animBg="1"/>
      <p:bldP spid="1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0"/>
            <a:ext cx="12192000" cy="789709"/>
          </a:xfrm>
          <a:solidFill>
            <a:schemeClr val="tx2"/>
          </a:solidFill>
        </p:spPr>
        <p:txBody>
          <a:bodyPr/>
          <a:lstStyle/>
          <a:p>
            <a:r>
              <a:rPr kumimoji="1" lang="en-US" altLang="ja-JP" b="1" i="1" dirty="0">
                <a:solidFill>
                  <a:schemeClr val="bg1"/>
                </a:solidFill>
                <a:effectLst>
                  <a:outerShdw blurRad="38100" dist="38100" dir="2700000" algn="tl">
                    <a:srgbClr val="000000">
                      <a:alpha val="43137"/>
                    </a:srgbClr>
                  </a:outerShdw>
                </a:effectLst>
              </a:rPr>
              <a:t>Outline</a:t>
            </a:r>
            <a:endParaRPr kumimoji="1" lang="ja-JP" altLang="en-US" b="1" i="1" dirty="0">
              <a:solidFill>
                <a:schemeClr val="bg1"/>
              </a:solidFill>
              <a:effectLst>
                <a:outerShdw blurRad="38100" dist="38100" dir="2700000" algn="tl">
                  <a:srgbClr val="000000">
                    <a:alpha val="43137"/>
                  </a:srgbClr>
                </a:outerShdw>
              </a:effectLst>
            </a:endParaRPr>
          </a:p>
        </p:txBody>
      </p:sp>
      <p:sp>
        <p:nvSpPr>
          <p:cNvPr id="3" name="コンテンツ プレースホルダー 2"/>
          <p:cNvSpPr>
            <a:spLocks noGrp="1"/>
          </p:cNvSpPr>
          <p:nvPr>
            <p:ph idx="1"/>
          </p:nvPr>
        </p:nvSpPr>
        <p:spPr>
          <a:xfrm>
            <a:off x="838200" y="1072055"/>
            <a:ext cx="10515600" cy="5104908"/>
          </a:xfrm>
        </p:spPr>
        <p:txBody>
          <a:bodyPr>
            <a:normAutofit/>
          </a:bodyPr>
          <a:lstStyle/>
          <a:p>
            <a:r>
              <a:rPr lang="en-US" altLang="ja-JP" sz="3200" dirty="0"/>
              <a:t>Early days</a:t>
            </a:r>
          </a:p>
          <a:p>
            <a:pPr marL="457200" lvl="1" indent="0">
              <a:buNone/>
            </a:pPr>
            <a:r>
              <a:rPr lang="en-US" altLang="ja-JP" sz="2800" dirty="0"/>
              <a:t>- Solar neutrinos</a:t>
            </a:r>
          </a:p>
          <a:p>
            <a:pPr marL="457200" lvl="1" indent="0">
              <a:buNone/>
            </a:pPr>
            <a:r>
              <a:rPr lang="en-US" altLang="ja-JP" sz="2800" dirty="0"/>
              <a:t>- Atmospheric neutrinos </a:t>
            </a:r>
            <a:endParaRPr kumimoji="1" lang="en-US" altLang="ja-JP" sz="2800" dirty="0"/>
          </a:p>
          <a:p>
            <a:r>
              <a:rPr lang="en-US" altLang="ja-JP" sz="3200" dirty="0"/>
              <a:t>Discovery of neutrino oscillations</a:t>
            </a:r>
          </a:p>
          <a:p>
            <a:pPr marL="457200" lvl="1" indent="0">
              <a:buNone/>
            </a:pPr>
            <a:r>
              <a:rPr lang="en-US" altLang="ja-JP" sz="2800" dirty="0"/>
              <a:t>- Atmospheric neutrino oscillations</a:t>
            </a:r>
          </a:p>
          <a:p>
            <a:pPr marL="457200" lvl="1" indent="0">
              <a:buNone/>
            </a:pPr>
            <a:r>
              <a:rPr lang="en-US" altLang="ja-JP" sz="2800" dirty="0"/>
              <a:t>- Solar neutrino oscillations</a:t>
            </a:r>
          </a:p>
          <a:p>
            <a:r>
              <a:rPr lang="en-US" altLang="ja-JP" sz="3200" dirty="0"/>
              <a:t>Status and future</a:t>
            </a:r>
          </a:p>
          <a:p>
            <a:r>
              <a:rPr kumimoji="1" lang="en-US" altLang="ja-JP" sz="3200" dirty="0"/>
              <a:t>Summary </a:t>
            </a:r>
            <a:endParaRPr kumimoji="1" lang="ja-JP" altLang="en-US" sz="3200" dirty="0"/>
          </a:p>
        </p:txBody>
      </p:sp>
      <p:sp>
        <p:nvSpPr>
          <p:cNvPr id="4" name="正方形/長方形 3"/>
          <p:cNvSpPr/>
          <p:nvPr/>
        </p:nvSpPr>
        <p:spPr>
          <a:xfrm>
            <a:off x="0" y="6597351"/>
            <a:ext cx="12192000" cy="28803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5" name="スライド番号プレースホルダ 4"/>
          <p:cNvSpPr txBox="1">
            <a:spLocks/>
          </p:cNvSpPr>
          <p:nvPr/>
        </p:nvSpPr>
        <p:spPr>
          <a:xfrm>
            <a:off x="8077200" y="6520260"/>
            <a:ext cx="2133600" cy="365125"/>
          </a:xfrm>
          <a:prstGeom prst="rect">
            <a:avLst/>
          </a:prstGeom>
          <a:ln>
            <a:noFill/>
          </a:ln>
        </p:spPr>
        <p:txBody>
          <a:bodyPr vert="horz" lIns="91440" tIns="45720" rIns="91440" bIns="45720" rtlCol="0" anchor="ctr"/>
          <a:lstStyle/>
          <a:p>
            <a:pPr algn="r">
              <a:defRPr/>
            </a:pPr>
            <a:fld id="{D2D8002D-B5B0-4BAC-B1F6-782DDCCE6D9C}" type="slidenum">
              <a:rPr lang="ja-JP" altLang="en-US" sz="1200">
                <a:solidFill>
                  <a:schemeClr val="bg1"/>
                </a:solidFill>
              </a:rPr>
              <a:pPr algn="r">
                <a:defRPr/>
              </a:pPr>
              <a:t>2</a:t>
            </a:fld>
            <a:endParaRPr lang="ja-JP" altLang="en-US" sz="1200" dirty="0">
              <a:solidFill>
                <a:schemeClr val="bg1"/>
              </a:solidFill>
            </a:endParaRPr>
          </a:p>
        </p:txBody>
      </p:sp>
      <p:sp>
        <p:nvSpPr>
          <p:cNvPr id="6" name="テキスト ボックス 5"/>
          <p:cNvSpPr txBox="1"/>
          <p:nvPr/>
        </p:nvSpPr>
        <p:spPr>
          <a:xfrm>
            <a:off x="3074277" y="6097140"/>
            <a:ext cx="8875986" cy="461665"/>
          </a:xfrm>
          <a:prstGeom prst="rect">
            <a:avLst/>
          </a:prstGeom>
          <a:noFill/>
        </p:spPr>
        <p:txBody>
          <a:bodyPr wrap="square" rtlCol="0">
            <a:spAutoFit/>
          </a:bodyPr>
          <a:lstStyle/>
          <a:p>
            <a:r>
              <a:rPr kumimoji="1" lang="en-US" altLang="ja-JP" sz="2400" dirty="0"/>
              <a:t>Many thanks to Art McDonald for various </a:t>
            </a:r>
            <a:r>
              <a:rPr lang="en-US" altLang="ja-JP" sz="2400" dirty="0"/>
              <a:t>information</a:t>
            </a:r>
            <a:r>
              <a:rPr kumimoji="1" lang="en-US" altLang="ja-JP" sz="2400" dirty="0"/>
              <a:t> related to SNO</a:t>
            </a:r>
            <a:endParaRPr kumimoji="1" lang="ja-JP" altLang="en-US" sz="2400" dirty="0"/>
          </a:p>
        </p:txBody>
      </p:sp>
    </p:spTree>
    <p:extLst>
      <p:ext uri="{BB962C8B-B14F-4D97-AF65-F5344CB8AC3E}">
        <p14:creationId xmlns:p14="http://schemas.microsoft.com/office/powerpoint/2010/main" val="82241756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5388" y="316301"/>
            <a:ext cx="12181622" cy="61765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9"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74107" y="626237"/>
            <a:ext cx="3923281" cy="5884922"/>
          </a:xfrm>
          <a:prstGeom prst="rect">
            <a:avLst/>
          </a:prstGeom>
        </p:spPr>
      </p:pic>
      <p:pic>
        <p:nvPicPr>
          <p:cNvPr id="18" name="Picture 3" descr="Acrylic vessel PSUP"/>
          <p:cNvPicPr>
            <a:picLocks noChangeAspect="1" noChangeArrowheads="1"/>
          </p:cNvPicPr>
          <p:nvPr/>
        </p:nvPicPr>
        <p:blipFill>
          <a:blip r:embed="rId4" cstate="print"/>
          <a:srcRect/>
          <a:stretch>
            <a:fillRect/>
          </a:stretch>
        </p:blipFill>
        <p:spPr bwMode="auto">
          <a:xfrm>
            <a:off x="94280" y="1587694"/>
            <a:ext cx="6266719" cy="4468972"/>
          </a:xfrm>
          <a:prstGeom prst="rect">
            <a:avLst/>
          </a:prstGeom>
          <a:noFill/>
          <a:ln w="9525">
            <a:noFill/>
            <a:miter lim="800000"/>
            <a:headEnd/>
            <a:tailEnd/>
          </a:ln>
        </p:spPr>
      </p:pic>
      <p:sp>
        <p:nvSpPr>
          <p:cNvPr id="8" name="正方形/長方形 7"/>
          <p:cNvSpPr/>
          <p:nvPr/>
        </p:nvSpPr>
        <p:spPr>
          <a:xfrm>
            <a:off x="0" y="6492875"/>
            <a:ext cx="12192000" cy="396655"/>
          </a:xfrm>
          <a:prstGeom prst="rect">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
        <p:nvSpPr>
          <p:cNvPr id="2" name="タイトル 1"/>
          <p:cNvSpPr>
            <a:spLocks noGrp="1"/>
          </p:cNvSpPr>
          <p:nvPr>
            <p:ph type="title"/>
          </p:nvPr>
        </p:nvSpPr>
        <p:spPr>
          <a:xfrm>
            <a:off x="0" y="0"/>
            <a:ext cx="12192000" cy="692696"/>
          </a:xfrm>
          <a:solidFill>
            <a:schemeClr val="tx2"/>
          </a:solidFill>
        </p:spPr>
        <p:txBody>
          <a:bodyPr>
            <a:normAutofit/>
          </a:bodyPr>
          <a:lstStyle/>
          <a:p>
            <a:r>
              <a:rPr lang="en-US" altLang="ja-JP" sz="3600" b="1" i="1" dirty="0">
                <a:solidFill>
                  <a:schemeClr val="bg1"/>
                </a:solidFill>
                <a:effectLst>
                  <a:outerShdw blurRad="38100" dist="38100" dir="2700000" algn="tl">
                    <a:srgbClr val="000000">
                      <a:alpha val="43137"/>
                    </a:srgbClr>
                  </a:outerShdw>
                </a:effectLst>
                <a:cs typeface="Arial" pitchFamily="34" charset="0"/>
              </a:rPr>
              <a:t>Constructing the SNO detector </a:t>
            </a:r>
            <a:endParaRPr lang="ja-JP" altLang="en-US" sz="3600" b="1" i="1" dirty="0">
              <a:solidFill>
                <a:schemeClr val="bg1"/>
              </a:solidFill>
              <a:effectLst>
                <a:outerShdw blurRad="38100" dist="38100" dir="2700000" algn="tl">
                  <a:srgbClr val="000000">
                    <a:alpha val="43137"/>
                  </a:srgbClr>
                </a:outerShdw>
              </a:effectLst>
              <a:cs typeface="Arial" pitchFamily="34" charset="0"/>
            </a:endParaRPr>
          </a:p>
        </p:txBody>
      </p:sp>
      <p:sp>
        <p:nvSpPr>
          <p:cNvPr id="7" name="スライド番号プレースホルダ 6"/>
          <p:cNvSpPr>
            <a:spLocks noGrp="1"/>
          </p:cNvSpPr>
          <p:nvPr>
            <p:ph type="sldNum" sz="quarter" idx="12"/>
          </p:nvPr>
        </p:nvSpPr>
        <p:spPr>
          <a:xfrm>
            <a:off x="7475448" y="6514010"/>
            <a:ext cx="2743200" cy="365125"/>
          </a:xfrm>
        </p:spPr>
        <p:txBody>
          <a:bodyPr/>
          <a:lstStyle/>
          <a:p>
            <a:fld id="{D2D8002D-B5B0-4BAC-B1F6-782DDCCE6D9C}" type="slidenum">
              <a:rPr kumimoji="1" lang="ja-JP" altLang="en-US" smtClean="0">
                <a:solidFill>
                  <a:schemeClr val="bg1"/>
                </a:solidFill>
              </a:rPr>
              <a:pPr/>
              <a:t>20</a:t>
            </a:fld>
            <a:endParaRPr kumimoji="1" lang="ja-JP" altLang="en-US" dirty="0">
              <a:solidFill>
                <a:schemeClr val="bg1"/>
              </a:solidFill>
            </a:endParaRPr>
          </a:p>
        </p:txBody>
      </p:sp>
      <p:sp>
        <p:nvSpPr>
          <p:cNvPr id="9" name="Text Box 5"/>
          <p:cNvSpPr txBox="1">
            <a:spLocks noChangeArrowheads="1"/>
          </p:cNvSpPr>
          <p:nvPr/>
        </p:nvSpPr>
        <p:spPr bwMode="auto">
          <a:xfrm>
            <a:off x="157661" y="703094"/>
            <a:ext cx="7851228" cy="807804"/>
          </a:xfrm>
          <a:prstGeom prst="rect">
            <a:avLst/>
          </a:prstGeom>
          <a:solidFill>
            <a:schemeClr val="bg1"/>
          </a:solidFill>
          <a:ln w="9525">
            <a:solidFill>
              <a:schemeClr val="tx1"/>
            </a:solidFill>
            <a:miter lim="800000"/>
            <a:headEnd/>
            <a:tailEnd/>
          </a:ln>
        </p:spPr>
        <p:txBody>
          <a:bodyPr wrap="square" lIns="68470" tIns="34236" rIns="68470" bIns="34236">
            <a:spAutoFit/>
          </a:bodyPr>
          <a:lstStyle/>
          <a:p>
            <a:pPr defTabSz="685800"/>
            <a:r>
              <a:rPr lang="en-US" sz="2400" dirty="0"/>
              <a:t>One million pieces transported down in the 3 m x 3 m x 4 m mine cage and re-assembled under ultra-clean conditions. </a:t>
            </a:r>
          </a:p>
        </p:txBody>
      </p:sp>
      <p:sp>
        <p:nvSpPr>
          <p:cNvPr id="4" name="テキスト ボックス 3"/>
          <p:cNvSpPr txBox="1"/>
          <p:nvPr/>
        </p:nvSpPr>
        <p:spPr>
          <a:xfrm>
            <a:off x="2218344" y="6051746"/>
            <a:ext cx="5991320" cy="461665"/>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kumimoji="1" lang="en-US" altLang="ja-JP" sz="2400" dirty="0"/>
              <a:t>Filled with pure and heavy water in April 1999.</a:t>
            </a:r>
            <a:endParaRPr kumimoji="1" lang="ja-JP" altLang="en-US" sz="2400" dirty="0"/>
          </a:p>
        </p:txBody>
      </p:sp>
    </p:spTree>
    <p:extLst>
      <p:ext uri="{BB962C8B-B14F-4D97-AF65-F5344CB8AC3E}">
        <p14:creationId xmlns:p14="http://schemas.microsoft.com/office/powerpoint/2010/main" val="11706794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正方形/長方形 54"/>
          <p:cNvSpPr/>
          <p:nvPr/>
        </p:nvSpPr>
        <p:spPr>
          <a:xfrm>
            <a:off x="7944068" y="732595"/>
            <a:ext cx="4242677" cy="580018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正方形/長方形 53"/>
          <p:cNvSpPr/>
          <p:nvPr/>
        </p:nvSpPr>
        <p:spPr>
          <a:xfrm>
            <a:off x="3933491" y="720091"/>
            <a:ext cx="4120470" cy="580018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0" y="692696"/>
            <a:ext cx="3941379" cy="5800180"/>
          </a:xfrm>
          <a:prstGeom prst="rect">
            <a:avLst/>
          </a:prstGeom>
          <a:solidFill>
            <a:srgbClr val="FBF3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p:cNvSpPr/>
          <p:nvPr/>
        </p:nvSpPr>
        <p:spPr>
          <a:xfrm>
            <a:off x="0" y="6492876"/>
            <a:ext cx="12192000" cy="414418"/>
          </a:xfrm>
          <a:prstGeom prst="rect">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
        <p:nvSpPr>
          <p:cNvPr id="2" name="タイトル 1"/>
          <p:cNvSpPr>
            <a:spLocks noGrp="1"/>
          </p:cNvSpPr>
          <p:nvPr>
            <p:ph type="title"/>
          </p:nvPr>
        </p:nvSpPr>
        <p:spPr>
          <a:xfrm>
            <a:off x="0" y="0"/>
            <a:ext cx="12192000" cy="692696"/>
          </a:xfrm>
          <a:solidFill>
            <a:schemeClr val="tx2"/>
          </a:solidFill>
        </p:spPr>
        <p:txBody>
          <a:bodyPr>
            <a:normAutofit/>
          </a:bodyPr>
          <a:lstStyle/>
          <a:p>
            <a:r>
              <a:rPr lang="en-US" altLang="ja-JP" sz="3600" b="1" i="1" dirty="0">
                <a:solidFill>
                  <a:schemeClr val="bg1"/>
                </a:solidFill>
                <a:effectLst>
                  <a:outerShdw blurRad="38100" dist="38100" dir="2700000" algn="tl">
                    <a:srgbClr val="000000">
                      <a:alpha val="43137"/>
                    </a:srgbClr>
                  </a:outerShdw>
                </a:effectLst>
                <a:cs typeface="Arial" pitchFamily="34" charset="0"/>
              </a:rPr>
              <a:t>3 neutron detection methods (for </a:t>
            </a:r>
            <a:r>
              <a:rPr lang="en-US" altLang="ja-JP" sz="3600" b="1" i="1" dirty="0" err="1">
                <a:solidFill>
                  <a:schemeClr val="bg1"/>
                </a:solidFill>
                <a:effectLst>
                  <a:outerShdw blurRad="38100" dist="38100" dir="2700000" algn="tl">
                    <a:srgbClr val="000000">
                      <a:alpha val="43137"/>
                    </a:srgbClr>
                  </a:outerShdw>
                </a:effectLst>
                <a:latin typeface="Symbol" panose="05050102010706020507" pitchFamily="18" charset="2"/>
                <a:cs typeface="Arial" pitchFamily="34" charset="0"/>
              </a:rPr>
              <a:t>n</a:t>
            </a:r>
            <a:r>
              <a:rPr lang="en-US" altLang="ja-JP" sz="3600" b="1" i="1" dirty="0" err="1">
                <a:solidFill>
                  <a:schemeClr val="bg1"/>
                </a:solidFill>
                <a:effectLst>
                  <a:outerShdw blurRad="38100" dist="38100" dir="2700000" algn="tl">
                    <a:srgbClr val="000000">
                      <a:alpha val="43137"/>
                    </a:srgbClr>
                  </a:outerShdw>
                </a:effectLst>
                <a:cs typeface="Arial" pitchFamily="34" charset="0"/>
              </a:rPr>
              <a:t>d</a:t>
            </a:r>
            <a:r>
              <a:rPr lang="en-US" altLang="ja-JP" sz="3600" b="1" i="1" dirty="0">
                <a:solidFill>
                  <a:schemeClr val="bg1"/>
                </a:solidFill>
                <a:effectLst>
                  <a:outerShdw blurRad="38100" dist="38100" dir="2700000" algn="tl">
                    <a:srgbClr val="000000">
                      <a:alpha val="43137"/>
                    </a:srgbClr>
                  </a:outerShdw>
                </a:effectLst>
                <a:cs typeface="Arial" pitchFamily="34" charset="0"/>
              </a:rPr>
              <a:t> </a:t>
            </a:r>
            <a:r>
              <a:rPr lang="en-US" altLang="ja-JP" sz="3600" b="1" i="1" dirty="0">
                <a:solidFill>
                  <a:schemeClr val="bg1"/>
                </a:solidFill>
                <a:effectLst>
                  <a:outerShdw blurRad="38100" dist="38100" dir="2700000" algn="tl">
                    <a:srgbClr val="000000">
                      <a:alpha val="43137"/>
                    </a:srgbClr>
                  </a:outerShdw>
                </a:effectLst>
                <a:cs typeface="Arial" pitchFamily="34" charset="0"/>
                <a:sym typeface="Wingdings" panose="05000000000000000000" pitchFamily="2" charset="2"/>
              </a:rPr>
              <a:t> </a:t>
            </a:r>
            <a:r>
              <a:rPr lang="en-US" altLang="ja-JP" sz="3600" b="1" i="1" dirty="0" err="1">
                <a:solidFill>
                  <a:schemeClr val="bg1"/>
                </a:solidFill>
                <a:effectLst>
                  <a:outerShdw blurRad="38100" dist="38100" dir="2700000" algn="tl">
                    <a:srgbClr val="000000">
                      <a:alpha val="43137"/>
                    </a:srgbClr>
                  </a:outerShdw>
                </a:effectLst>
                <a:latin typeface="Symbol" panose="05050102010706020507" pitchFamily="18" charset="2"/>
                <a:cs typeface="Arial" pitchFamily="34" charset="0"/>
                <a:sym typeface="Wingdings" panose="05000000000000000000" pitchFamily="2" charset="2"/>
              </a:rPr>
              <a:t>n</a:t>
            </a:r>
            <a:r>
              <a:rPr lang="en-US" altLang="ja-JP" sz="3600" b="1" i="1" dirty="0" err="1">
                <a:solidFill>
                  <a:schemeClr val="bg1"/>
                </a:solidFill>
                <a:effectLst>
                  <a:outerShdw blurRad="38100" dist="38100" dir="2700000" algn="tl">
                    <a:srgbClr val="000000">
                      <a:alpha val="43137"/>
                    </a:srgbClr>
                  </a:outerShdw>
                </a:effectLst>
                <a:cs typeface="Arial" pitchFamily="34" charset="0"/>
                <a:sym typeface="Wingdings" panose="05000000000000000000" pitchFamily="2" charset="2"/>
              </a:rPr>
              <a:t>pn</a:t>
            </a:r>
            <a:r>
              <a:rPr lang="en-US" altLang="ja-JP" sz="3600" b="1" i="1" dirty="0">
                <a:solidFill>
                  <a:schemeClr val="bg1"/>
                </a:solidFill>
                <a:effectLst>
                  <a:outerShdw blurRad="38100" dist="38100" dir="2700000" algn="tl">
                    <a:srgbClr val="000000">
                      <a:alpha val="43137"/>
                    </a:srgbClr>
                  </a:outerShdw>
                </a:effectLst>
                <a:cs typeface="Arial" pitchFamily="34" charset="0"/>
              </a:rPr>
              <a:t> measurement) </a:t>
            </a:r>
            <a:endParaRPr lang="ja-JP" altLang="en-US" sz="3600" b="1" i="1" dirty="0">
              <a:solidFill>
                <a:schemeClr val="bg1"/>
              </a:solidFill>
              <a:effectLst>
                <a:outerShdw blurRad="38100" dist="38100" dir="2700000" algn="tl">
                  <a:srgbClr val="000000">
                    <a:alpha val="43137"/>
                  </a:srgbClr>
                </a:outerShdw>
              </a:effectLst>
              <a:cs typeface="Arial" pitchFamily="34" charset="0"/>
            </a:endParaRPr>
          </a:p>
        </p:txBody>
      </p:sp>
      <p:sp>
        <p:nvSpPr>
          <p:cNvPr id="7" name="スライド番号プレースホルダ 6"/>
          <p:cNvSpPr>
            <a:spLocks noGrp="1"/>
          </p:cNvSpPr>
          <p:nvPr>
            <p:ph type="sldNum" sz="quarter" idx="12"/>
          </p:nvPr>
        </p:nvSpPr>
        <p:spPr>
          <a:xfrm>
            <a:off x="7475448" y="6514010"/>
            <a:ext cx="2743200" cy="365125"/>
          </a:xfrm>
        </p:spPr>
        <p:txBody>
          <a:bodyPr/>
          <a:lstStyle/>
          <a:p>
            <a:fld id="{D2D8002D-B5B0-4BAC-B1F6-782DDCCE6D9C}" type="slidenum">
              <a:rPr kumimoji="1" lang="ja-JP" altLang="en-US" smtClean="0">
                <a:solidFill>
                  <a:schemeClr val="bg1"/>
                </a:solidFill>
              </a:rPr>
              <a:pPr/>
              <a:t>21</a:t>
            </a:fld>
            <a:endParaRPr kumimoji="1" lang="ja-JP" altLang="en-US" dirty="0">
              <a:solidFill>
                <a:schemeClr val="bg1"/>
              </a:solidFill>
            </a:endParaRPr>
          </a:p>
        </p:txBody>
      </p:sp>
      <p:sp>
        <p:nvSpPr>
          <p:cNvPr id="9" name="Rectangle 51"/>
          <p:cNvSpPr>
            <a:spLocks noChangeArrowheads="1"/>
          </p:cNvSpPr>
          <p:nvPr/>
        </p:nvSpPr>
        <p:spPr bwMode="auto">
          <a:xfrm>
            <a:off x="4240925" y="849554"/>
            <a:ext cx="3499944" cy="2276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FF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2" tIns="45716" rIns="91432" bIns="45716"/>
          <a:lstStyle>
            <a:lvl1pPr marL="342900" indent="-342900" algn="l">
              <a:spcBef>
                <a:spcPct val="20000"/>
              </a:spcBef>
              <a:buClr>
                <a:srgbClr val="FF99FF"/>
              </a:buClr>
              <a:buSzPct val="70000"/>
              <a:buFont typeface="Wingdings" panose="05000000000000000000" pitchFamily="2" charset="2"/>
              <a:buChar char="Ø"/>
              <a:defRPr kumimoji="1" sz="2400">
                <a:solidFill>
                  <a:schemeClr val="bg2"/>
                </a:solidFill>
                <a:latin typeface="Arial Black" panose="020B0A04020102020204" pitchFamily="34" charset="0"/>
              </a:defRPr>
            </a:lvl1pPr>
            <a:lvl2pPr marL="742950" indent="-285750" algn="l">
              <a:spcBef>
                <a:spcPct val="20000"/>
              </a:spcBef>
              <a:buClr>
                <a:schemeClr val="hlink"/>
              </a:buClr>
              <a:buChar char="•"/>
              <a:defRPr kumimoji="1" sz="2000">
                <a:solidFill>
                  <a:schemeClr val="bg2"/>
                </a:solidFill>
                <a:latin typeface="Arial Black" panose="020B0A04020102020204" pitchFamily="34" charset="0"/>
              </a:defRPr>
            </a:lvl2pPr>
            <a:lvl3pPr marL="1143000" indent="-228600" algn="l">
              <a:spcBef>
                <a:spcPct val="20000"/>
              </a:spcBef>
              <a:buClr>
                <a:schemeClr val="accent2"/>
              </a:buClr>
              <a:buSzPct val="100000"/>
              <a:buChar char="•"/>
              <a:defRPr kumimoji="1">
                <a:solidFill>
                  <a:schemeClr val="bg2"/>
                </a:solidFill>
                <a:latin typeface="Arial Black" panose="020B0A04020102020204" pitchFamily="34" charset="0"/>
              </a:defRPr>
            </a:lvl3pPr>
            <a:lvl4pPr marL="1600200" indent="-228600" algn="l">
              <a:spcBef>
                <a:spcPct val="20000"/>
              </a:spcBef>
              <a:buClr>
                <a:schemeClr val="tx2"/>
              </a:buClr>
              <a:buChar char="•"/>
              <a:defRPr kumimoji="1" sz="1600">
                <a:solidFill>
                  <a:schemeClr val="bg2"/>
                </a:solidFill>
                <a:latin typeface="Arial Black" panose="020B0A04020102020204" pitchFamily="34" charset="0"/>
              </a:defRPr>
            </a:lvl4pPr>
            <a:lvl5pPr marL="2057400" indent="-228600" algn="l">
              <a:spcBef>
                <a:spcPct val="20000"/>
              </a:spcBef>
              <a:buClr>
                <a:schemeClr val="accent2"/>
              </a:buClr>
              <a:buChar char="•"/>
              <a:defRPr kumimoji="1" sz="1600">
                <a:solidFill>
                  <a:schemeClr val="bg2"/>
                </a:solidFill>
                <a:latin typeface="Arial Black" panose="020B0A04020102020204" pitchFamily="34" charset="0"/>
              </a:defRPr>
            </a:lvl5pPr>
            <a:lvl6pPr marL="2514600" indent="-228600" fontAlgn="base">
              <a:spcBef>
                <a:spcPct val="20000"/>
              </a:spcBef>
              <a:spcAft>
                <a:spcPct val="0"/>
              </a:spcAft>
              <a:buClr>
                <a:schemeClr val="accent2"/>
              </a:buClr>
              <a:buChar char="•"/>
              <a:defRPr kumimoji="1" sz="1600">
                <a:solidFill>
                  <a:schemeClr val="bg2"/>
                </a:solidFill>
                <a:latin typeface="Arial Black" panose="020B0A04020102020204" pitchFamily="34" charset="0"/>
              </a:defRPr>
            </a:lvl6pPr>
            <a:lvl7pPr marL="2971800" indent="-228600" fontAlgn="base">
              <a:spcBef>
                <a:spcPct val="20000"/>
              </a:spcBef>
              <a:spcAft>
                <a:spcPct val="0"/>
              </a:spcAft>
              <a:buClr>
                <a:schemeClr val="accent2"/>
              </a:buClr>
              <a:buChar char="•"/>
              <a:defRPr kumimoji="1" sz="1600">
                <a:solidFill>
                  <a:schemeClr val="bg2"/>
                </a:solidFill>
                <a:latin typeface="Arial Black" panose="020B0A04020102020204" pitchFamily="34" charset="0"/>
              </a:defRPr>
            </a:lvl7pPr>
            <a:lvl8pPr marL="3429000" indent="-228600" fontAlgn="base">
              <a:spcBef>
                <a:spcPct val="20000"/>
              </a:spcBef>
              <a:spcAft>
                <a:spcPct val="0"/>
              </a:spcAft>
              <a:buClr>
                <a:schemeClr val="accent2"/>
              </a:buClr>
              <a:buChar char="•"/>
              <a:defRPr kumimoji="1" sz="1600">
                <a:solidFill>
                  <a:schemeClr val="bg2"/>
                </a:solidFill>
                <a:latin typeface="Arial Black" panose="020B0A04020102020204" pitchFamily="34" charset="0"/>
              </a:defRPr>
            </a:lvl8pPr>
            <a:lvl9pPr marL="3886200" indent="-228600" fontAlgn="base">
              <a:spcBef>
                <a:spcPct val="20000"/>
              </a:spcBef>
              <a:spcAft>
                <a:spcPct val="0"/>
              </a:spcAft>
              <a:buClr>
                <a:schemeClr val="accent2"/>
              </a:buClr>
              <a:buChar char="•"/>
              <a:defRPr kumimoji="1" sz="1600">
                <a:solidFill>
                  <a:schemeClr val="bg2"/>
                </a:solidFill>
                <a:latin typeface="Arial Black" panose="020B0A04020102020204" pitchFamily="34" charset="0"/>
              </a:defRPr>
            </a:lvl9pPr>
          </a:lstStyle>
          <a:p>
            <a:pPr algn="ctr">
              <a:lnSpc>
                <a:spcPct val="90000"/>
              </a:lnSpc>
              <a:buFont typeface="Wingdings" panose="05000000000000000000" pitchFamily="2" charset="2"/>
              <a:buNone/>
            </a:pPr>
            <a:r>
              <a:rPr lang="en-US" altLang="en-US" sz="2800" b="1" dirty="0">
                <a:solidFill>
                  <a:srgbClr val="003300"/>
                </a:solidFill>
              </a:rPr>
              <a:t>Phase II (salt)</a:t>
            </a:r>
          </a:p>
          <a:p>
            <a:pPr algn="ctr">
              <a:lnSpc>
                <a:spcPct val="90000"/>
              </a:lnSpc>
              <a:buFont typeface="Wingdings" panose="05000000000000000000" pitchFamily="2" charset="2"/>
              <a:buNone/>
            </a:pPr>
            <a:r>
              <a:rPr lang="en-US" altLang="en-US" dirty="0">
                <a:solidFill>
                  <a:srgbClr val="003300"/>
                </a:solidFill>
              </a:rPr>
              <a:t>July 01 - Sep. 03</a:t>
            </a:r>
          </a:p>
          <a:p>
            <a:pPr algn="ctr">
              <a:lnSpc>
                <a:spcPct val="90000"/>
              </a:lnSpc>
              <a:buFont typeface="Wingdings" panose="05000000000000000000" pitchFamily="2" charset="2"/>
              <a:buNone/>
            </a:pPr>
            <a:endParaRPr lang="en-US" altLang="en-US" sz="2000" dirty="0">
              <a:solidFill>
                <a:srgbClr val="003300"/>
              </a:solidFill>
            </a:endParaRPr>
          </a:p>
          <a:p>
            <a:pPr algn="ctr">
              <a:lnSpc>
                <a:spcPct val="90000"/>
              </a:lnSpc>
              <a:buFont typeface="Wingdings" panose="05000000000000000000" pitchFamily="2" charset="2"/>
              <a:buNone/>
            </a:pPr>
            <a:endParaRPr lang="en-US" altLang="en-US" sz="2000" dirty="0">
              <a:solidFill>
                <a:srgbClr val="003300"/>
              </a:solidFill>
            </a:endParaRPr>
          </a:p>
          <a:p>
            <a:pPr algn="ctr">
              <a:lnSpc>
                <a:spcPct val="90000"/>
              </a:lnSpc>
              <a:buFont typeface="Wingdings" panose="05000000000000000000" pitchFamily="2" charset="2"/>
              <a:buNone/>
            </a:pPr>
            <a:endParaRPr lang="en-US" altLang="en-US" sz="2000" dirty="0">
              <a:solidFill>
                <a:srgbClr val="003300"/>
              </a:solidFill>
            </a:endParaRPr>
          </a:p>
          <a:p>
            <a:pPr algn="ctr">
              <a:lnSpc>
                <a:spcPct val="90000"/>
              </a:lnSpc>
              <a:buFont typeface="Wingdings" panose="05000000000000000000" pitchFamily="2" charset="2"/>
              <a:buNone/>
            </a:pPr>
            <a:endParaRPr lang="en-US" altLang="en-US" sz="2000" dirty="0">
              <a:solidFill>
                <a:srgbClr val="003300"/>
              </a:solidFill>
            </a:endParaRPr>
          </a:p>
          <a:p>
            <a:pPr algn="ctr">
              <a:lnSpc>
                <a:spcPct val="90000"/>
              </a:lnSpc>
              <a:buFont typeface="Wingdings" panose="05000000000000000000" pitchFamily="2" charset="2"/>
              <a:buNone/>
            </a:pPr>
            <a:endParaRPr lang="en-US" altLang="en-US" sz="2000" dirty="0">
              <a:solidFill>
                <a:srgbClr val="003300"/>
              </a:solidFill>
            </a:endParaRPr>
          </a:p>
          <a:p>
            <a:pPr algn="ctr">
              <a:lnSpc>
                <a:spcPct val="90000"/>
              </a:lnSpc>
              <a:buFont typeface="Wingdings" panose="05000000000000000000" pitchFamily="2" charset="2"/>
              <a:buNone/>
            </a:pPr>
            <a:endParaRPr lang="en-US" altLang="en-US" sz="2000" dirty="0">
              <a:solidFill>
                <a:srgbClr val="003300"/>
              </a:solidFill>
            </a:endParaRPr>
          </a:p>
        </p:txBody>
      </p:sp>
      <p:sp>
        <p:nvSpPr>
          <p:cNvPr id="10" name="Rectangle 52"/>
          <p:cNvSpPr>
            <a:spLocks noChangeArrowheads="1"/>
          </p:cNvSpPr>
          <p:nvPr/>
        </p:nvSpPr>
        <p:spPr bwMode="auto">
          <a:xfrm>
            <a:off x="8244134" y="863842"/>
            <a:ext cx="3467127" cy="274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FF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2" tIns="45716" rIns="91432" bIns="45716"/>
          <a:lstStyle>
            <a:lvl1pPr marL="342900" indent="-342900" algn="l">
              <a:spcBef>
                <a:spcPct val="20000"/>
              </a:spcBef>
              <a:buClr>
                <a:srgbClr val="FF99FF"/>
              </a:buClr>
              <a:buSzPct val="70000"/>
              <a:buFont typeface="Wingdings" panose="05000000000000000000" pitchFamily="2" charset="2"/>
              <a:buChar char="Ø"/>
              <a:defRPr kumimoji="1" sz="2400">
                <a:solidFill>
                  <a:schemeClr val="bg2"/>
                </a:solidFill>
                <a:latin typeface="Arial Black" panose="020B0A04020102020204" pitchFamily="34" charset="0"/>
              </a:defRPr>
            </a:lvl1pPr>
            <a:lvl2pPr marL="742950" indent="-285750" algn="l">
              <a:spcBef>
                <a:spcPct val="20000"/>
              </a:spcBef>
              <a:buClr>
                <a:schemeClr val="hlink"/>
              </a:buClr>
              <a:buChar char="•"/>
              <a:defRPr kumimoji="1" sz="2000">
                <a:solidFill>
                  <a:schemeClr val="bg2"/>
                </a:solidFill>
                <a:latin typeface="Arial Black" panose="020B0A04020102020204" pitchFamily="34" charset="0"/>
              </a:defRPr>
            </a:lvl2pPr>
            <a:lvl3pPr marL="1143000" indent="-228600" algn="l">
              <a:spcBef>
                <a:spcPct val="20000"/>
              </a:spcBef>
              <a:buClr>
                <a:schemeClr val="accent2"/>
              </a:buClr>
              <a:buSzPct val="100000"/>
              <a:buChar char="•"/>
              <a:defRPr kumimoji="1">
                <a:solidFill>
                  <a:schemeClr val="bg2"/>
                </a:solidFill>
                <a:latin typeface="Arial Black" panose="020B0A04020102020204" pitchFamily="34" charset="0"/>
              </a:defRPr>
            </a:lvl3pPr>
            <a:lvl4pPr marL="1600200" indent="-228600" algn="l">
              <a:spcBef>
                <a:spcPct val="20000"/>
              </a:spcBef>
              <a:buClr>
                <a:schemeClr val="tx2"/>
              </a:buClr>
              <a:buChar char="•"/>
              <a:defRPr kumimoji="1" sz="1600">
                <a:solidFill>
                  <a:schemeClr val="bg2"/>
                </a:solidFill>
                <a:latin typeface="Arial Black" panose="020B0A04020102020204" pitchFamily="34" charset="0"/>
              </a:defRPr>
            </a:lvl4pPr>
            <a:lvl5pPr marL="2057400" indent="-228600" algn="l">
              <a:spcBef>
                <a:spcPct val="20000"/>
              </a:spcBef>
              <a:buClr>
                <a:schemeClr val="accent2"/>
              </a:buClr>
              <a:buChar char="•"/>
              <a:defRPr kumimoji="1" sz="1600">
                <a:solidFill>
                  <a:schemeClr val="bg2"/>
                </a:solidFill>
                <a:latin typeface="Arial Black" panose="020B0A04020102020204" pitchFamily="34" charset="0"/>
              </a:defRPr>
            </a:lvl5pPr>
            <a:lvl6pPr marL="2514600" indent="-228600" fontAlgn="base">
              <a:spcBef>
                <a:spcPct val="20000"/>
              </a:spcBef>
              <a:spcAft>
                <a:spcPct val="0"/>
              </a:spcAft>
              <a:buClr>
                <a:schemeClr val="accent2"/>
              </a:buClr>
              <a:buChar char="•"/>
              <a:defRPr kumimoji="1" sz="1600">
                <a:solidFill>
                  <a:schemeClr val="bg2"/>
                </a:solidFill>
                <a:latin typeface="Arial Black" panose="020B0A04020102020204" pitchFamily="34" charset="0"/>
              </a:defRPr>
            </a:lvl6pPr>
            <a:lvl7pPr marL="2971800" indent="-228600" fontAlgn="base">
              <a:spcBef>
                <a:spcPct val="20000"/>
              </a:spcBef>
              <a:spcAft>
                <a:spcPct val="0"/>
              </a:spcAft>
              <a:buClr>
                <a:schemeClr val="accent2"/>
              </a:buClr>
              <a:buChar char="•"/>
              <a:defRPr kumimoji="1" sz="1600">
                <a:solidFill>
                  <a:schemeClr val="bg2"/>
                </a:solidFill>
                <a:latin typeface="Arial Black" panose="020B0A04020102020204" pitchFamily="34" charset="0"/>
              </a:defRPr>
            </a:lvl7pPr>
            <a:lvl8pPr marL="3429000" indent="-228600" fontAlgn="base">
              <a:spcBef>
                <a:spcPct val="20000"/>
              </a:spcBef>
              <a:spcAft>
                <a:spcPct val="0"/>
              </a:spcAft>
              <a:buClr>
                <a:schemeClr val="accent2"/>
              </a:buClr>
              <a:buChar char="•"/>
              <a:defRPr kumimoji="1" sz="1600">
                <a:solidFill>
                  <a:schemeClr val="bg2"/>
                </a:solidFill>
                <a:latin typeface="Arial Black" panose="020B0A04020102020204" pitchFamily="34" charset="0"/>
              </a:defRPr>
            </a:lvl8pPr>
            <a:lvl9pPr marL="3886200" indent="-228600" fontAlgn="base">
              <a:spcBef>
                <a:spcPct val="20000"/>
              </a:spcBef>
              <a:spcAft>
                <a:spcPct val="0"/>
              </a:spcAft>
              <a:buClr>
                <a:schemeClr val="accent2"/>
              </a:buClr>
              <a:buChar char="•"/>
              <a:defRPr kumimoji="1" sz="1600">
                <a:solidFill>
                  <a:schemeClr val="bg2"/>
                </a:solidFill>
                <a:latin typeface="Arial Black" panose="020B0A04020102020204" pitchFamily="34" charset="0"/>
              </a:defRPr>
            </a:lvl9pPr>
          </a:lstStyle>
          <a:p>
            <a:pPr algn="ctr">
              <a:lnSpc>
                <a:spcPct val="90000"/>
              </a:lnSpc>
              <a:buFont typeface="Wingdings" panose="05000000000000000000" pitchFamily="2" charset="2"/>
              <a:buNone/>
            </a:pPr>
            <a:r>
              <a:rPr lang="en-US" altLang="en-US" sz="2800" b="1" dirty="0">
                <a:solidFill>
                  <a:srgbClr val="005696"/>
                </a:solidFill>
              </a:rPr>
              <a:t>Phase III (</a:t>
            </a:r>
            <a:r>
              <a:rPr lang="en-US" altLang="en-US" sz="2800" b="1" baseline="30000" dirty="0">
                <a:solidFill>
                  <a:srgbClr val="005696"/>
                </a:solidFill>
              </a:rPr>
              <a:t>3</a:t>
            </a:r>
            <a:r>
              <a:rPr lang="en-US" altLang="en-US" sz="2800" b="1" dirty="0">
                <a:solidFill>
                  <a:srgbClr val="005696"/>
                </a:solidFill>
              </a:rPr>
              <a:t>He)</a:t>
            </a:r>
          </a:p>
          <a:p>
            <a:pPr algn="ctr">
              <a:lnSpc>
                <a:spcPct val="90000"/>
              </a:lnSpc>
              <a:buFont typeface="Wingdings" panose="05000000000000000000" pitchFamily="2" charset="2"/>
              <a:buNone/>
            </a:pPr>
            <a:r>
              <a:rPr lang="en-US" altLang="en-US" dirty="0">
                <a:solidFill>
                  <a:srgbClr val="005696"/>
                </a:solidFill>
              </a:rPr>
              <a:t>Nov. 04-Dec. 06</a:t>
            </a:r>
          </a:p>
          <a:p>
            <a:pPr algn="ctr">
              <a:lnSpc>
                <a:spcPct val="90000"/>
              </a:lnSpc>
              <a:buFont typeface="Wingdings" panose="05000000000000000000" pitchFamily="2" charset="2"/>
              <a:buNone/>
            </a:pPr>
            <a:endParaRPr lang="en-US" altLang="en-US" sz="2000" dirty="0">
              <a:solidFill>
                <a:srgbClr val="005696"/>
              </a:solidFill>
            </a:endParaRPr>
          </a:p>
          <a:p>
            <a:pPr algn="ctr">
              <a:lnSpc>
                <a:spcPct val="90000"/>
              </a:lnSpc>
              <a:buFont typeface="Wingdings" panose="05000000000000000000" pitchFamily="2" charset="2"/>
              <a:buNone/>
            </a:pPr>
            <a:endParaRPr lang="en-US" altLang="en-US" sz="2000" dirty="0">
              <a:solidFill>
                <a:srgbClr val="005696"/>
              </a:solidFill>
            </a:endParaRPr>
          </a:p>
          <a:p>
            <a:pPr algn="ctr">
              <a:lnSpc>
                <a:spcPct val="90000"/>
              </a:lnSpc>
              <a:buFont typeface="Wingdings" panose="05000000000000000000" pitchFamily="2" charset="2"/>
              <a:buNone/>
            </a:pPr>
            <a:endParaRPr lang="en-US" altLang="en-US" sz="2000" dirty="0">
              <a:solidFill>
                <a:srgbClr val="005696"/>
              </a:solidFill>
            </a:endParaRPr>
          </a:p>
        </p:txBody>
      </p:sp>
      <p:sp>
        <p:nvSpPr>
          <p:cNvPr id="11" name="Rectangle 54"/>
          <p:cNvSpPr>
            <a:spLocks noChangeArrowheads="1"/>
          </p:cNvSpPr>
          <p:nvPr/>
        </p:nvSpPr>
        <p:spPr bwMode="auto">
          <a:xfrm>
            <a:off x="189187" y="865382"/>
            <a:ext cx="3443698" cy="23394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FF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2" tIns="45716" rIns="91432" bIns="45716"/>
          <a:lstStyle>
            <a:lvl1pPr marL="342900" indent="-342900" algn="l">
              <a:spcBef>
                <a:spcPct val="20000"/>
              </a:spcBef>
              <a:buClr>
                <a:srgbClr val="FF99FF"/>
              </a:buClr>
              <a:buSzPct val="70000"/>
              <a:buFont typeface="Wingdings" panose="05000000000000000000" pitchFamily="2" charset="2"/>
              <a:buChar char="Ø"/>
              <a:defRPr kumimoji="1" sz="2400">
                <a:solidFill>
                  <a:schemeClr val="bg2"/>
                </a:solidFill>
                <a:latin typeface="Arial Black" panose="020B0A04020102020204" pitchFamily="34" charset="0"/>
              </a:defRPr>
            </a:lvl1pPr>
            <a:lvl2pPr marL="742950" indent="-285750" algn="l">
              <a:spcBef>
                <a:spcPct val="20000"/>
              </a:spcBef>
              <a:buClr>
                <a:schemeClr val="hlink"/>
              </a:buClr>
              <a:buChar char="•"/>
              <a:defRPr kumimoji="1" sz="2000">
                <a:solidFill>
                  <a:schemeClr val="bg2"/>
                </a:solidFill>
                <a:latin typeface="Arial Black" panose="020B0A04020102020204" pitchFamily="34" charset="0"/>
              </a:defRPr>
            </a:lvl2pPr>
            <a:lvl3pPr marL="1143000" indent="-228600" algn="l">
              <a:spcBef>
                <a:spcPct val="20000"/>
              </a:spcBef>
              <a:buClr>
                <a:schemeClr val="accent2"/>
              </a:buClr>
              <a:buSzPct val="100000"/>
              <a:buChar char="•"/>
              <a:defRPr kumimoji="1">
                <a:solidFill>
                  <a:schemeClr val="bg2"/>
                </a:solidFill>
                <a:latin typeface="Arial Black" panose="020B0A04020102020204" pitchFamily="34" charset="0"/>
              </a:defRPr>
            </a:lvl3pPr>
            <a:lvl4pPr marL="1600200" indent="-228600" algn="l">
              <a:spcBef>
                <a:spcPct val="20000"/>
              </a:spcBef>
              <a:buClr>
                <a:schemeClr val="tx2"/>
              </a:buClr>
              <a:buChar char="•"/>
              <a:defRPr kumimoji="1" sz="1600">
                <a:solidFill>
                  <a:schemeClr val="bg2"/>
                </a:solidFill>
                <a:latin typeface="Arial Black" panose="020B0A04020102020204" pitchFamily="34" charset="0"/>
              </a:defRPr>
            </a:lvl4pPr>
            <a:lvl5pPr marL="2057400" indent="-228600" algn="l">
              <a:spcBef>
                <a:spcPct val="20000"/>
              </a:spcBef>
              <a:buClr>
                <a:schemeClr val="accent2"/>
              </a:buClr>
              <a:buChar char="•"/>
              <a:defRPr kumimoji="1" sz="1600">
                <a:solidFill>
                  <a:schemeClr val="bg2"/>
                </a:solidFill>
                <a:latin typeface="Arial Black" panose="020B0A04020102020204" pitchFamily="34" charset="0"/>
              </a:defRPr>
            </a:lvl5pPr>
            <a:lvl6pPr marL="2514600" indent="-228600" fontAlgn="base">
              <a:spcBef>
                <a:spcPct val="20000"/>
              </a:spcBef>
              <a:spcAft>
                <a:spcPct val="0"/>
              </a:spcAft>
              <a:buClr>
                <a:schemeClr val="accent2"/>
              </a:buClr>
              <a:buChar char="•"/>
              <a:defRPr kumimoji="1" sz="1600">
                <a:solidFill>
                  <a:schemeClr val="bg2"/>
                </a:solidFill>
                <a:latin typeface="Arial Black" panose="020B0A04020102020204" pitchFamily="34" charset="0"/>
              </a:defRPr>
            </a:lvl6pPr>
            <a:lvl7pPr marL="2971800" indent="-228600" fontAlgn="base">
              <a:spcBef>
                <a:spcPct val="20000"/>
              </a:spcBef>
              <a:spcAft>
                <a:spcPct val="0"/>
              </a:spcAft>
              <a:buClr>
                <a:schemeClr val="accent2"/>
              </a:buClr>
              <a:buChar char="•"/>
              <a:defRPr kumimoji="1" sz="1600">
                <a:solidFill>
                  <a:schemeClr val="bg2"/>
                </a:solidFill>
                <a:latin typeface="Arial Black" panose="020B0A04020102020204" pitchFamily="34" charset="0"/>
              </a:defRPr>
            </a:lvl7pPr>
            <a:lvl8pPr marL="3429000" indent="-228600" fontAlgn="base">
              <a:spcBef>
                <a:spcPct val="20000"/>
              </a:spcBef>
              <a:spcAft>
                <a:spcPct val="0"/>
              </a:spcAft>
              <a:buClr>
                <a:schemeClr val="accent2"/>
              </a:buClr>
              <a:buChar char="•"/>
              <a:defRPr kumimoji="1" sz="1600">
                <a:solidFill>
                  <a:schemeClr val="bg2"/>
                </a:solidFill>
                <a:latin typeface="Arial Black" panose="020B0A04020102020204" pitchFamily="34" charset="0"/>
              </a:defRPr>
            </a:lvl8pPr>
            <a:lvl9pPr marL="3886200" indent="-228600" fontAlgn="base">
              <a:spcBef>
                <a:spcPct val="20000"/>
              </a:spcBef>
              <a:spcAft>
                <a:spcPct val="0"/>
              </a:spcAft>
              <a:buClr>
                <a:schemeClr val="accent2"/>
              </a:buClr>
              <a:buChar char="•"/>
              <a:defRPr kumimoji="1" sz="1600">
                <a:solidFill>
                  <a:schemeClr val="bg2"/>
                </a:solidFill>
                <a:latin typeface="Arial Black" panose="020B0A04020102020204" pitchFamily="34" charset="0"/>
              </a:defRPr>
            </a:lvl9pPr>
          </a:lstStyle>
          <a:p>
            <a:pPr algn="ctr">
              <a:lnSpc>
                <a:spcPct val="90000"/>
              </a:lnSpc>
              <a:buFont typeface="Wingdings" panose="05000000000000000000" pitchFamily="2" charset="2"/>
              <a:buNone/>
            </a:pPr>
            <a:r>
              <a:rPr lang="en-US" altLang="en-US" sz="2800" b="1" dirty="0">
                <a:solidFill>
                  <a:srgbClr val="FF0000"/>
                </a:solidFill>
              </a:rPr>
              <a:t>Phase I (D</a:t>
            </a:r>
            <a:r>
              <a:rPr lang="en-US" altLang="en-US" sz="2800" b="1" baseline="-25000" dirty="0">
                <a:solidFill>
                  <a:srgbClr val="FF0000"/>
                </a:solidFill>
              </a:rPr>
              <a:t>2</a:t>
            </a:r>
            <a:r>
              <a:rPr lang="en-US" altLang="en-US" sz="2800" b="1" dirty="0">
                <a:solidFill>
                  <a:srgbClr val="FF0000"/>
                </a:solidFill>
              </a:rPr>
              <a:t>O)</a:t>
            </a:r>
          </a:p>
          <a:p>
            <a:pPr algn="ctr">
              <a:lnSpc>
                <a:spcPct val="90000"/>
              </a:lnSpc>
              <a:buFont typeface="Wingdings" panose="05000000000000000000" pitchFamily="2" charset="2"/>
              <a:buNone/>
            </a:pPr>
            <a:r>
              <a:rPr lang="en-US" altLang="en-US" dirty="0">
                <a:solidFill>
                  <a:srgbClr val="FF0000"/>
                </a:solidFill>
              </a:rPr>
              <a:t>Nov. 99 - May 01</a:t>
            </a:r>
          </a:p>
          <a:p>
            <a:pPr algn="ctr">
              <a:lnSpc>
                <a:spcPct val="90000"/>
              </a:lnSpc>
              <a:buFont typeface="Wingdings" panose="05000000000000000000" pitchFamily="2" charset="2"/>
              <a:buNone/>
            </a:pPr>
            <a:endParaRPr lang="en-US" altLang="en-US" dirty="0">
              <a:solidFill>
                <a:srgbClr val="FF0000"/>
              </a:solidFill>
            </a:endParaRPr>
          </a:p>
          <a:p>
            <a:pPr algn="ctr">
              <a:lnSpc>
                <a:spcPct val="90000"/>
              </a:lnSpc>
              <a:buFont typeface="Wingdings" panose="05000000000000000000" pitchFamily="2" charset="2"/>
              <a:buNone/>
            </a:pPr>
            <a:endParaRPr lang="en-US" altLang="en-US" dirty="0">
              <a:solidFill>
                <a:srgbClr val="FF0000"/>
              </a:solidFill>
            </a:endParaRPr>
          </a:p>
          <a:p>
            <a:pPr algn="ctr">
              <a:lnSpc>
                <a:spcPct val="90000"/>
              </a:lnSpc>
              <a:buFont typeface="Wingdings" panose="05000000000000000000" pitchFamily="2" charset="2"/>
              <a:buNone/>
            </a:pPr>
            <a:endParaRPr lang="en-US" altLang="en-US" dirty="0">
              <a:solidFill>
                <a:srgbClr val="FF0000"/>
              </a:solidFill>
            </a:endParaRPr>
          </a:p>
          <a:p>
            <a:pPr algn="ctr">
              <a:lnSpc>
                <a:spcPct val="90000"/>
              </a:lnSpc>
              <a:buFont typeface="Wingdings" panose="05000000000000000000" pitchFamily="2" charset="2"/>
              <a:buNone/>
            </a:pPr>
            <a:endParaRPr lang="en-US" altLang="en-US" dirty="0">
              <a:solidFill>
                <a:srgbClr val="FF0000"/>
              </a:solidFill>
            </a:endParaRPr>
          </a:p>
          <a:p>
            <a:pPr algn="ctr">
              <a:lnSpc>
                <a:spcPct val="90000"/>
              </a:lnSpc>
              <a:buFont typeface="Wingdings" panose="05000000000000000000" pitchFamily="2" charset="2"/>
              <a:buNone/>
            </a:pPr>
            <a:endParaRPr lang="en-US" altLang="en-US" dirty="0">
              <a:solidFill>
                <a:srgbClr val="FF0000"/>
              </a:solidFill>
            </a:endParaRPr>
          </a:p>
        </p:txBody>
      </p:sp>
      <p:sp>
        <p:nvSpPr>
          <p:cNvPr id="12" name="Text Box 56"/>
          <p:cNvSpPr txBox="1">
            <a:spLocks noChangeArrowheads="1"/>
          </p:cNvSpPr>
          <p:nvPr/>
        </p:nvSpPr>
        <p:spPr bwMode="auto">
          <a:xfrm>
            <a:off x="234816" y="1822257"/>
            <a:ext cx="3197471" cy="1200329"/>
          </a:xfrm>
          <a:prstGeom prst="rect">
            <a:avLst/>
          </a:prstGeom>
          <a:noFill/>
          <a:ln w="19050">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eaLnBrk="0" hangingPunct="0"/>
            <a:r>
              <a:rPr lang="en-GB" altLang="en-US" sz="2400" b="1" dirty="0">
                <a:solidFill>
                  <a:srgbClr val="000099"/>
                </a:solidFill>
                <a:latin typeface="Arial" panose="020B0604020202020204" pitchFamily="34" charset="0"/>
              </a:rPr>
              <a:t>n captures on</a:t>
            </a:r>
          </a:p>
          <a:p>
            <a:pPr algn="ctr" eaLnBrk="0" hangingPunct="0"/>
            <a:r>
              <a:rPr lang="en-GB" altLang="en-US" sz="2400" b="1" baseline="30000" dirty="0">
                <a:solidFill>
                  <a:srgbClr val="000099"/>
                </a:solidFill>
                <a:latin typeface="Helvetica" panose="020B0604020202020204" pitchFamily="34" charset="0"/>
              </a:rPr>
              <a:t>2</a:t>
            </a:r>
            <a:r>
              <a:rPr lang="en-GB" altLang="en-US" sz="2400" b="1" dirty="0">
                <a:solidFill>
                  <a:srgbClr val="000099"/>
                </a:solidFill>
                <a:latin typeface="Helvetica" panose="020B0604020202020204" pitchFamily="34" charset="0"/>
              </a:rPr>
              <a:t>H(n, </a:t>
            </a:r>
            <a:r>
              <a:rPr lang="en-GB" altLang="en-US" sz="2400" b="1" dirty="0">
                <a:solidFill>
                  <a:srgbClr val="000099"/>
                </a:solidFill>
                <a:latin typeface="Symbol" panose="05050102010706020507" pitchFamily="18" charset="2"/>
              </a:rPr>
              <a:t>g</a:t>
            </a:r>
            <a:r>
              <a:rPr lang="en-GB" altLang="en-US" sz="2400" b="1" dirty="0">
                <a:solidFill>
                  <a:srgbClr val="000099"/>
                </a:solidFill>
                <a:latin typeface="Helvetica" panose="020B0604020202020204" pitchFamily="34" charset="0"/>
              </a:rPr>
              <a:t>)</a:t>
            </a:r>
            <a:r>
              <a:rPr lang="en-GB" altLang="en-US" sz="2400" b="1" baseline="30000" dirty="0">
                <a:solidFill>
                  <a:srgbClr val="000099"/>
                </a:solidFill>
                <a:latin typeface="Helvetica" panose="020B0604020202020204" pitchFamily="34" charset="0"/>
              </a:rPr>
              <a:t>3</a:t>
            </a:r>
            <a:r>
              <a:rPr lang="en-GB" altLang="en-US" sz="2400" b="1" dirty="0">
                <a:solidFill>
                  <a:srgbClr val="000099"/>
                </a:solidFill>
                <a:latin typeface="Helvetica" panose="020B0604020202020204" pitchFamily="34" charset="0"/>
              </a:rPr>
              <a:t>H</a:t>
            </a:r>
          </a:p>
          <a:p>
            <a:pPr algn="ctr" eaLnBrk="0" hangingPunct="0"/>
            <a:r>
              <a:rPr lang="en-US" altLang="en-US" sz="2400" b="1" dirty="0">
                <a:solidFill>
                  <a:srgbClr val="000099"/>
                </a:solidFill>
                <a:latin typeface="Helvetica" panose="020B0604020202020204" pitchFamily="34" charset="0"/>
              </a:rPr>
              <a:t>Eff. ~14.4% </a:t>
            </a:r>
            <a:endParaRPr lang="en-GB" altLang="en-US" sz="2400" b="1" dirty="0">
              <a:solidFill>
                <a:srgbClr val="000099"/>
              </a:solidFill>
              <a:latin typeface="Helvetica" panose="020B0604020202020204" pitchFamily="34" charset="0"/>
            </a:endParaRPr>
          </a:p>
        </p:txBody>
      </p:sp>
      <p:sp>
        <p:nvSpPr>
          <p:cNvPr id="13" name="Text Box 57"/>
          <p:cNvSpPr txBox="1">
            <a:spLocks noChangeArrowheads="1"/>
          </p:cNvSpPr>
          <p:nvPr/>
        </p:nvSpPr>
        <p:spPr bwMode="auto">
          <a:xfrm>
            <a:off x="8365084" y="1781699"/>
            <a:ext cx="3346177" cy="1569660"/>
          </a:xfrm>
          <a:prstGeom prst="rect">
            <a:avLst/>
          </a:prstGeom>
          <a:noFill/>
          <a:ln w="19050">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eaLnBrk="0" hangingPunct="0"/>
            <a:r>
              <a:rPr lang="en-GB" altLang="en-US" sz="2400" b="1" dirty="0">
                <a:solidFill>
                  <a:srgbClr val="000099"/>
                </a:solidFill>
                <a:latin typeface="Arial" panose="020B0604020202020204" pitchFamily="34" charset="0"/>
              </a:rPr>
              <a:t>400 m of proportional counters</a:t>
            </a:r>
          </a:p>
          <a:p>
            <a:pPr algn="ctr" eaLnBrk="0" hangingPunct="0"/>
            <a:r>
              <a:rPr lang="en-GB" altLang="en-US" sz="2400" b="1" baseline="30000" dirty="0">
                <a:solidFill>
                  <a:srgbClr val="000099"/>
                </a:solidFill>
                <a:latin typeface="Helvetica" panose="020B0604020202020204" pitchFamily="34" charset="0"/>
              </a:rPr>
              <a:t>3</a:t>
            </a:r>
            <a:r>
              <a:rPr lang="en-GB" altLang="en-US" sz="2400" b="1" dirty="0">
                <a:solidFill>
                  <a:srgbClr val="000099"/>
                </a:solidFill>
                <a:latin typeface="Helvetica" panose="020B0604020202020204" pitchFamily="34" charset="0"/>
              </a:rPr>
              <a:t>He(n, p)</a:t>
            </a:r>
            <a:r>
              <a:rPr lang="en-GB" altLang="en-US" sz="2400" b="1" baseline="30000" dirty="0">
                <a:solidFill>
                  <a:srgbClr val="000099"/>
                </a:solidFill>
                <a:latin typeface="Helvetica" panose="020B0604020202020204" pitchFamily="34" charset="0"/>
              </a:rPr>
              <a:t>3</a:t>
            </a:r>
            <a:r>
              <a:rPr lang="en-GB" altLang="en-US" sz="2400" b="1" dirty="0">
                <a:solidFill>
                  <a:srgbClr val="000099"/>
                </a:solidFill>
                <a:latin typeface="Helvetica" panose="020B0604020202020204" pitchFamily="34" charset="0"/>
              </a:rPr>
              <a:t>H</a:t>
            </a:r>
          </a:p>
          <a:p>
            <a:pPr algn="ctr" eaLnBrk="0" hangingPunct="0"/>
            <a:r>
              <a:rPr lang="en-GB" altLang="en-US" sz="2400" b="1" dirty="0" err="1">
                <a:solidFill>
                  <a:srgbClr val="000099"/>
                </a:solidFill>
                <a:latin typeface="Arial" panose="020B0604020202020204" pitchFamily="34" charset="0"/>
              </a:rPr>
              <a:t>Effc</a:t>
            </a:r>
            <a:r>
              <a:rPr lang="en-GB" altLang="en-US" sz="2400" b="1" dirty="0">
                <a:solidFill>
                  <a:srgbClr val="000099"/>
                </a:solidFill>
                <a:latin typeface="Arial" panose="020B0604020202020204" pitchFamily="34" charset="0"/>
              </a:rPr>
              <a:t>. ~ 30% capture</a:t>
            </a:r>
          </a:p>
        </p:txBody>
      </p:sp>
      <p:sp>
        <p:nvSpPr>
          <p:cNvPr id="14" name="Text Box 58"/>
          <p:cNvSpPr txBox="1">
            <a:spLocks noChangeArrowheads="1"/>
          </p:cNvSpPr>
          <p:nvPr/>
        </p:nvSpPr>
        <p:spPr bwMode="auto">
          <a:xfrm>
            <a:off x="4633197" y="1811330"/>
            <a:ext cx="2673350" cy="1569660"/>
          </a:xfrm>
          <a:prstGeom prst="rect">
            <a:avLst/>
          </a:prstGeom>
          <a:noFill/>
          <a:ln w="19050">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en-GB" altLang="en-US" sz="2400" b="1" dirty="0">
                <a:solidFill>
                  <a:srgbClr val="000099"/>
                </a:solidFill>
                <a:latin typeface="Arial" panose="020B0604020202020204" pitchFamily="34" charset="0"/>
              </a:rPr>
              <a:t>2 tonnes of </a:t>
            </a:r>
            <a:r>
              <a:rPr lang="en-GB" altLang="en-US" sz="2400" b="1" dirty="0" err="1">
                <a:solidFill>
                  <a:srgbClr val="000099"/>
                </a:solidFill>
                <a:latin typeface="Arial" panose="020B0604020202020204" pitchFamily="34" charset="0"/>
              </a:rPr>
              <a:t>NaCl</a:t>
            </a:r>
            <a:r>
              <a:rPr lang="en-GB" altLang="en-US" sz="2400" b="1" dirty="0">
                <a:solidFill>
                  <a:srgbClr val="000099"/>
                </a:solidFill>
                <a:latin typeface="Arial" panose="020B0604020202020204" pitchFamily="34" charset="0"/>
              </a:rPr>
              <a:t> </a:t>
            </a:r>
          </a:p>
          <a:p>
            <a:pPr algn="ctr" eaLnBrk="0" hangingPunct="0"/>
            <a:r>
              <a:rPr lang="en-GB" altLang="en-US" sz="2400" b="1" dirty="0">
                <a:solidFill>
                  <a:srgbClr val="000099"/>
                </a:solidFill>
                <a:latin typeface="Arial" panose="020B0604020202020204" pitchFamily="34" charset="0"/>
              </a:rPr>
              <a:t>n captures on</a:t>
            </a:r>
          </a:p>
          <a:p>
            <a:pPr algn="ctr" eaLnBrk="0" hangingPunct="0"/>
            <a:r>
              <a:rPr lang="en-GB" altLang="en-US" sz="2400" b="1" baseline="30000" dirty="0">
                <a:solidFill>
                  <a:srgbClr val="000099"/>
                </a:solidFill>
                <a:latin typeface="Helvetica" panose="020B0604020202020204" pitchFamily="34" charset="0"/>
              </a:rPr>
              <a:t>35</a:t>
            </a:r>
            <a:r>
              <a:rPr lang="en-GB" altLang="en-US" sz="2400" b="1" dirty="0">
                <a:solidFill>
                  <a:srgbClr val="000099"/>
                </a:solidFill>
                <a:latin typeface="Helvetica" panose="020B0604020202020204" pitchFamily="34" charset="0"/>
              </a:rPr>
              <a:t>Cl(n, </a:t>
            </a:r>
            <a:r>
              <a:rPr lang="en-GB" altLang="en-US" sz="2400" b="1" dirty="0">
                <a:solidFill>
                  <a:srgbClr val="000099"/>
                </a:solidFill>
                <a:latin typeface="Symbol" panose="05050102010706020507" pitchFamily="18" charset="2"/>
              </a:rPr>
              <a:t>g</a:t>
            </a:r>
            <a:r>
              <a:rPr lang="en-GB" altLang="en-US" sz="2400" b="1" dirty="0">
                <a:solidFill>
                  <a:srgbClr val="000099"/>
                </a:solidFill>
                <a:latin typeface="Helvetica" panose="020B0604020202020204" pitchFamily="34" charset="0"/>
              </a:rPr>
              <a:t>)</a:t>
            </a:r>
            <a:r>
              <a:rPr lang="en-GB" altLang="en-US" sz="2400" b="1" baseline="30000" dirty="0">
                <a:solidFill>
                  <a:srgbClr val="000099"/>
                </a:solidFill>
                <a:latin typeface="Helvetica" panose="020B0604020202020204" pitchFamily="34" charset="0"/>
              </a:rPr>
              <a:t>36</a:t>
            </a:r>
            <a:r>
              <a:rPr lang="en-GB" altLang="en-US" sz="2400" b="1" dirty="0">
                <a:solidFill>
                  <a:srgbClr val="000099"/>
                </a:solidFill>
                <a:latin typeface="Helvetica" panose="020B0604020202020204" pitchFamily="34" charset="0"/>
              </a:rPr>
              <a:t>Cl</a:t>
            </a:r>
          </a:p>
          <a:p>
            <a:pPr algn="ctr" eaLnBrk="0" hangingPunct="0"/>
            <a:r>
              <a:rPr lang="en-US" altLang="en-US" sz="2400" b="1" dirty="0">
                <a:solidFill>
                  <a:srgbClr val="000099"/>
                </a:solidFill>
                <a:latin typeface="Helvetica" panose="020B0604020202020204" pitchFamily="34" charset="0"/>
              </a:rPr>
              <a:t>Eff. ~40% </a:t>
            </a:r>
            <a:endParaRPr lang="en-GB" altLang="en-US" sz="2400" b="1" dirty="0">
              <a:solidFill>
                <a:srgbClr val="000099"/>
              </a:solidFill>
              <a:latin typeface="Helvetica" panose="020B0604020202020204" pitchFamily="34" charset="0"/>
            </a:endParaRPr>
          </a:p>
        </p:txBody>
      </p:sp>
      <p:grpSp>
        <p:nvGrpSpPr>
          <p:cNvPr id="15" name="Group 59"/>
          <p:cNvGrpSpPr>
            <a:grpSpLocks/>
          </p:cNvGrpSpPr>
          <p:nvPr/>
        </p:nvGrpSpPr>
        <p:grpSpPr bwMode="auto">
          <a:xfrm>
            <a:off x="4904256" y="3531077"/>
            <a:ext cx="2552702" cy="2957101"/>
            <a:chOff x="2509" y="2438"/>
            <a:chExt cx="1608" cy="1913"/>
          </a:xfrm>
        </p:grpSpPr>
        <p:sp>
          <p:nvSpPr>
            <p:cNvPr id="16" name="Line 60"/>
            <p:cNvSpPr>
              <a:spLocks noChangeShapeType="1"/>
            </p:cNvSpPr>
            <p:nvPr/>
          </p:nvSpPr>
          <p:spPr bwMode="auto">
            <a:xfrm>
              <a:off x="2525" y="4011"/>
              <a:ext cx="760" cy="0"/>
            </a:xfrm>
            <a:prstGeom prst="line">
              <a:avLst/>
            </a:prstGeom>
            <a:noFill/>
            <a:ln w="28575">
              <a:solidFill>
                <a:srgbClr val="00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spcBef>
                  <a:spcPct val="50000"/>
                </a:spcBef>
              </a:pPr>
              <a:endParaRPr lang="en-CA" sz="2400" b="1">
                <a:solidFill>
                  <a:srgbClr val="000099"/>
                </a:solidFill>
                <a:latin typeface="Arial" panose="020B0604020202020204" pitchFamily="34" charset="0"/>
              </a:endParaRPr>
            </a:p>
          </p:txBody>
        </p:sp>
        <p:sp>
          <p:nvSpPr>
            <p:cNvPr id="17" name="Line 61"/>
            <p:cNvSpPr>
              <a:spLocks noChangeShapeType="1"/>
            </p:cNvSpPr>
            <p:nvPr/>
          </p:nvSpPr>
          <p:spPr bwMode="auto">
            <a:xfrm>
              <a:off x="2509" y="2727"/>
              <a:ext cx="760" cy="0"/>
            </a:xfrm>
            <a:prstGeom prst="line">
              <a:avLst/>
            </a:prstGeom>
            <a:noFill/>
            <a:ln w="50800">
              <a:solidFill>
                <a:srgbClr val="00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spcBef>
                  <a:spcPct val="50000"/>
                </a:spcBef>
              </a:pPr>
              <a:endParaRPr lang="en-CA" sz="2400" b="1">
                <a:solidFill>
                  <a:srgbClr val="000099"/>
                </a:solidFill>
                <a:latin typeface="Arial" panose="020B0604020202020204" pitchFamily="34" charset="0"/>
              </a:endParaRPr>
            </a:p>
          </p:txBody>
        </p:sp>
        <p:sp>
          <p:nvSpPr>
            <p:cNvPr id="20" name="Line 62"/>
            <p:cNvSpPr>
              <a:spLocks noChangeShapeType="1"/>
            </p:cNvSpPr>
            <p:nvPr/>
          </p:nvSpPr>
          <p:spPr bwMode="auto">
            <a:xfrm>
              <a:off x="2517" y="3231"/>
              <a:ext cx="760" cy="0"/>
            </a:xfrm>
            <a:prstGeom prst="line">
              <a:avLst/>
            </a:prstGeom>
            <a:noFill/>
            <a:ln w="28575">
              <a:solidFill>
                <a:srgbClr val="00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spcBef>
                  <a:spcPct val="50000"/>
                </a:spcBef>
              </a:pPr>
              <a:endParaRPr lang="en-CA" sz="2400" b="1">
                <a:solidFill>
                  <a:srgbClr val="000099"/>
                </a:solidFill>
                <a:latin typeface="Arial" panose="020B0604020202020204" pitchFamily="34" charset="0"/>
              </a:endParaRPr>
            </a:p>
          </p:txBody>
        </p:sp>
        <p:sp>
          <p:nvSpPr>
            <p:cNvPr id="21" name="Line 63"/>
            <p:cNvSpPr>
              <a:spLocks noChangeShapeType="1"/>
            </p:cNvSpPr>
            <p:nvPr/>
          </p:nvSpPr>
          <p:spPr bwMode="auto">
            <a:xfrm>
              <a:off x="2525" y="3735"/>
              <a:ext cx="760" cy="0"/>
            </a:xfrm>
            <a:prstGeom prst="line">
              <a:avLst/>
            </a:prstGeom>
            <a:noFill/>
            <a:ln w="28575">
              <a:solidFill>
                <a:srgbClr val="00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spcBef>
                  <a:spcPct val="50000"/>
                </a:spcBef>
              </a:pPr>
              <a:endParaRPr lang="en-CA" sz="2400" b="1">
                <a:solidFill>
                  <a:srgbClr val="000099"/>
                </a:solidFill>
                <a:latin typeface="Arial" panose="020B0604020202020204" pitchFamily="34" charset="0"/>
              </a:endParaRPr>
            </a:p>
          </p:txBody>
        </p:sp>
        <p:sp>
          <p:nvSpPr>
            <p:cNvPr id="22" name="Line 64"/>
            <p:cNvSpPr>
              <a:spLocks noChangeShapeType="1"/>
            </p:cNvSpPr>
            <p:nvPr/>
          </p:nvSpPr>
          <p:spPr bwMode="auto">
            <a:xfrm>
              <a:off x="2525" y="3839"/>
              <a:ext cx="760" cy="0"/>
            </a:xfrm>
            <a:prstGeom prst="line">
              <a:avLst/>
            </a:prstGeom>
            <a:noFill/>
            <a:ln w="28575">
              <a:solidFill>
                <a:srgbClr val="00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spcBef>
                  <a:spcPct val="50000"/>
                </a:spcBef>
              </a:pPr>
              <a:endParaRPr lang="en-CA" sz="2400" b="1">
                <a:solidFill>
                  <a:srgbClr val="000099"/>
                </a:solidFill>
                <a:latin typeface="Arial" panose="020B0604020202020204" pitchFamily="34" charset="0"/>
              </a:endParaRPr>
            </a:p>
          </p:txBody>
        </p:sp>
        <p:sp>
          <p:nvSpPr>
            <p:cNvPr id="23" name="Text Box 65"/>
            <p:cNvSpPr txBox="1">
              <a:spLocks noChangeArrowheads="1"/>
            </p:cNvSpPr>
            <p:nvPr/>
          </p:nvSpPr>
          <p:spPr bwMode="auto">
            <a:xfrm>
              <a:off x="2697" y="4052"/>
              <a:ext cx="443" cy="299"/>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sz="2400" baseline="30000" dirty="0">
                  <a:solidFill>
                    <a:srgbClr val="003300"/>
                  </a:solidFill>
                  <a:latin typeface="Arial" panose="020B0604020202020204" pitchFamily="34" charset="0"/>
                </a:rPr>
                <a:t>36</a:t>
              </a:r>
              <a:r>
                <a:rPr lang="en-US" altLang="en-US" sz="2400" dirty="0">
                  <a:solidFill>
                    <a:srgbClr val="003300"/>
                  </a:solidFill>
                  <a:latin typeface="Arial" panose="020B0604020202020204" pitchFamily="34" charset="0"/>
                </a:rPr>
                <a:t>Cl</a:t>
              </a:r>
            </a:p>
          </p:txBody>
        </p:sp>
        <p:sp>
          <p:nvSpPr>
            <p:cNvPr id="24" name="Text Box 66"/>
            <p:cNvSpPr txBox="1">
              <a:spLocks noChangeArrowheads="1"/>
            </p:cNvSpPr>
            <p:nvPr/>
          </p:nvSpPr>
          <p:spPr bwMode="auto">
            <a:xfrm>
              <a:off x="2575" y="2438"/>
              <a:ext cx="738" cy="299"/>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sz="2400" baseline="30000" dirty="0">
                  <a:solidFill>
                    <a:srgbClr val="003300"/>
                  </a:solidFill>
                  <a:latin typeface="Arial" panose="020B0604020202020204" pitchFamily="34" charset="0"/>
                </a:rPr>
                <a:t>35</a:t>
              </a:r>
              <a:r>
                <a:rPr lang="en-US" altLang="en-US" sz="2400" dirty="0">
                  <a:solidFill>
                    <a:srgbClr val="003300"/>
                  </a:solidFill>
                  <a:latin typeface="Arial" panose="020B0604020202020204" pitchFamily="34" charset="0"/>
                </a:rPr>
                <a:t>Cl+n </a:t>
              </a:r>
            </a:p>
          </p:txBody>
        </p:sp>
        <p:sp>
          <p:nvSpPr>
            <p:cNvPr id="25" name="Line 67"/>
            <p:cNvSpPr>
              <a:spLocks noChangeShapeType="1"/>
            </p:cNvSpPr>
            <p:nvPr/>
          </p:nvSpPr>
          <p:spPr bwMode="auto">
            <a:xfrm>
              <a:off x="2677" y="2727"/>
              <a:ext cx="0" cy="1008"/>
            </a:xfrm>
            <a:prstGeom prst="line">
              <a:avLst/>
            </a:prstGeom>
            <a:noFill/>
            <a:ln w="9525">
              <a:solidFill>
                <a:srgbClr val="00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spcBef>
                  <a:spcPct val="50000"/>
                </a:spcBef>
              </a:pPr>
              <a:endParaRPr lang="en-CA" sz="2400" b="1">
                <a:solidFill>
                  <a:srgbClr val="000099"/>
                </a:solidFill>
                <a:latin typeface="Arial" panose="020B0604020202020204" pitchFamily="34" charset="0"/>
              </a:endParaRPr>
            </a:p>
          </p:txBody>
        </p:sp>
        <p:sp>
          <p:nvSpPr>
            <p:cNvPr id="26" name="Line 68"/>
            <p:cNvSpPr>
              <a:spLocks noChangeShapeType="1"/>
            </p:cNvSpPr>
            <p:nvPr/>
          </p:nvSpPr>
          <p:spPr bwMode="auto">
            <a:xfrm>
              <a:off x="2805" y="2719"/>
              <a:ext cx="0" cy="1112"/>
            </a:xfrm>
            <a:prstGeom prst="line">
              <a:avLst/>
            </a:prstGeom>
            <a:noFill/>
            <a:ln w="9525">
              <a:solidFill>
                <a:srgbClr val="00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spcBef>
                  <a:spcPct val="50000"/>
                </a:spcBef>
              </a:pPr>
              <a:endParaRPr lang="en-CA" sz="2400" b="1">
                <a:solidFill>
                  <a:srgbClr val="000099"/>
                </a:solidFill>
                <a:latin typeface="Arial" panose="020B0604020202020204" pitchFamily="34" charset="0"/>
              </a:endParaRPr>
            </a:p>
          </p:txBody>
        </p:sp>
        <p:sp>
          <p:nvSpPr>
            <p:cNvPr id="27" name="Line 69"/>
            <p:cNvSpPr>
              <a:spLocks noChangeShapeType="1"/>
            </p:cNvSpPr>
            <p:nvPr/>
          </p:nvSpPr>
          <p:spPr bwMode="auto">
            <a:xfrm>
              <a:off x="2933" y="2735"/>
              <a:ext cx="0" cy="1288"/>
            </a:xfrm>
            <a:prstGeom prst="line">
              <a:avLst/>
            </a:prstGeom>
            <a:noFill/>
            <a:ln w="9525">
              <a:solidFill>
                <a:srgbClr val="00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spcBef>
                  <a:spcPct val="50000"/>
                </a:spcBef>
              </a:pPr>
              <a:endParaRPr lang="en-CA" sz="2400" b="1">
                <a:solidFill>
                  <a:srgbClr val="000099"/>
                </a:solidFill>
                <a:latin typeface="Arial" panose="020B0604020202020204" pitchFamily="34" charset="0"/>
              </a:endParaRPr>
            </a:p>
          </p:txBody>
        </p:sp>
        <p:sp>
          <p:nvSpPr>
            <p:cNvPr id="28" name="Line 70"/>
            <p:cNvSpPr>
              <a:spLocks noChangeShapeType="1"/>
            </p:cNvSpPr>
            <p:nvPr/>
          </p:nvSpPr>
          <p:spPr bwMode="auto">
            <a:xfrm>
              <a:off x="3061" y="2723"/>
              <a:ext cx="4" cy="504"/>
            </a:xfrm>
            <a:prstGeom prst="line">
              <a:avLst/>
            </a:prstGeom>
            <a:noFill/>
            <a:ln w="9525">
              <a:solidFill>
                <a:srgbClr val="00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spcBef>
                  <a:spcPct val="50000"/>
                </a:spcBef>
              </a:pPr>
              <a:endParaRPr lang="en-CA" sz="2400" b="1">
                <a:solidFill>
                  <a:srgbClr val="000099"/>
                </a:solidFill>
                <a:latin typeface="Arial" panose="020B0604020202020204" pitchFamily="34" charset="0"/>
              </a:endParaRPr>
            </a:p>
          </p:txBody>
        </p:sp>
        <p:sp>
          <p:nvSpPr>
            <p:cNvPr id="29" name="Line 71"/>
            <p:cNvSpPr>
              <a:spLocks noChangeShapeType="1"/>
            </p:cNvSpPr>
            <p:nvPr/>
          </p:nvSpPr>
          <p:spPr bwMode="auto">
            <a:xfrm>
              <a:off x="3125" y="3231"/>
              <a:ext cx="4" cy="504"/>
            </a:xfrm>
            <a:prstGeom prst="line">
              <a:avLst/>
            </a:prstGeom>
            <a:noFill/>
            <a:ln w="9525">
              <a:solidFill>
                <a:srgbClr val="00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spcBef>
                  <a:spcPct val="50000"/>
                </a:spcBef>
              </a:pPr>
              <a:endParaRPr lang="en-CA" sz="2400" b="1">
                <a:solidFill>
                  <a:srgbClr val="000099"/>
                </a:solidFill>
                <a:latin typeface="Arial" panose="020B0604020202020204" pitchFamily="34" charset="0"/>
              </a:endParaRPr>
            </a:p>
          </p:txBody>
        </p:sp>
        <p:sp>
          <p:nvSpPr>
            <p:cNvPr id="30" name="Line 72"/>
            <p:cNvSpPr>
              <a:spLocks noChangeShapeType="1"/>
            </p:cNvSpPr>
            <p:nvPr/>
          </p:nvSpPr>
          <p:spPr bwMode="auto">
            <a:xfrm>
              <a:off x="3189" y="3739"/>
              <a:ext cx="0" cy="264"/>
            </a:xfrm>
            <a:prstGeom prst="line">
              <a:avLst/>
            </a:prstGeom>
            <a:noFill/>
            <a:ln w="9525">
              <a:solidFill>
                <a:srgbClr val="00CC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spcBef>
                  <a:spcPct val="50000"/>
                </a:spcBef>
              </a:pPr>
              <a:endParaRPr lang="en-CA" sz="2400" b="1">
                <a:solidFill>
                  <a:srgbClr val="000099"/>
                </a:solidFill>
                <a:latin typeface="Arial" panose="020B0604020202020204" pitchFamily="34" charset="0"/>
              </a:endParaRPr>
            </a:p>
          </p:txBody>
        </p:sp>
        <p:sp>
          <p:nvSpPr>
            <p:cNvPr id="31" name="Line 73"/>
            <p:cNvSpPr>
              <a:spLocks noChangeShapeType="1"/>
            </p:cNvSpPr>
            <p:nvPr/>
          </p:nvSpPr>
          <p:spPr bwMode="auto">
            <a:xfrm flipH="1">
              <a:off x="2729" y="3831"/>
              <a:ext cx="0" cy="176"/>
            </a:xfrm>
            <a:prstGeom prst="line">
              <a:avLst/>
            </a:prstGeom>
            <a:noFill/>
            <a:ln w="9525">
              <a:solidFill>
                <a:srgbClr val="00CC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spcBef>
                  <a:spcPct val="50000"/>
                </a:spcBef>
              </a:pPr>
              <a:endParaRPr lang="en-CA" sz="2400" b="1">
                <a:solidFill>
                  <a:srgbClr val="000099"/>
                </a:solidFill>
                <a:latin typeface="Arial" panose="020B0604020202020204" pitchFamily="34" charset="0"/>
              </a:endParaRPr>
            </a:p>
          </p:txBody>
        </p:sp>
        <p:sp>
          <p:nvSpPr>
            <p:cNvPr id="32" name="Text Box 74"/>
            <p:cNvSpPr txBox="1">
              <a:spLocks noChangeArrowheads="1"/>
            </p:cNvSpPr>
            <p:nvPr/>
          </p:nvSpPr>
          <p:spPr bwMode="auto">
            <a:xfrm>
              <a:off x="3279" y="2609"/>
              <a:ext cx="838" cy="299"/>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sz="2400" dirty="0">
                  <a:solidFill>
                    <a:srgbClr val="003300"/>
                  </a:solidFill>
                  <a:latin typeface="Arial" panose="020B0604020202020204" pitchFamily="34" charset="0"/>
                </a:rPr>
                <a:t>8.6 MeV</a:t>
              </a:r>
            </a:p>
          </p:txBody>
        </p:sp>
      </p:grpSp>
      <p:grpSp>
        <p:nvGrpSpPr>
          <p:cNvPr id="33" name="Group 75"/>
          <p:cNvGrpSpPr>
            <a:grpSpLocks/>
          </p:cNvGrpSpPr>
          <p:nvPr/>
        </p:nvGrpSpPr>
        <p:grpSpPr bwMode="auto">
          <a:xfrm>
            <a:off x="665054" y="3801165"/>
            <a:ext cx="2711451" cy="2427288"/>
            <a:chOff x="576" y="2562"/>
            <a:chExt cx="1708" cy="1529"/>
          </a:xfrm>
        </p:grpSpPr>
        <p:sp>
          <p:nvSpPr>
            <p:cNvPr id="34" name="Text Box 76"/>
            <p:cNvSpPr txBox="1">
              <a:spLocks noChangeArrowheads="1"/>
            </p:cNvSpPr>
            <p:nvPr/>
          </p:nvSpPr>
          <p:spPr bwMode="auto">
            <a:xfrm>
              <a:off x="798" y="3800"/>
              <a:ext cx="328" cy="29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sz="2400" baseline="30000" dirty="0">
                  <a:solidFill>
                    <a:srgbClr val="FF0000"/>
                  </a:solidFill>
                  <a:latin typeface="Arial" panose="020B0604020202020204" pitchFamily="34" charset="0"/>
                </a:rPr>
                <a:t>3</a:t>
              </a:r>
              <a:r>
                <a:rPr lang="en-US" altLang="en-US" sz="2400" dirty="0">
                  <a:solidFill>
                    <a:srgbClr val="FF0000"/>
                  </a:solidFill>
                  <a:latin typeface="Arial" panose="020B0604020202020204" pitchFamily="34" charset="0"/>
                </a:rPr>
                <a:t>H</a:t>
              </a:r>
            </a:p>
          </p:txBody>
        </p:sp>
        <p:sp>
          <p:nvSpPr>
            <p:cNvPr id="35" name="Line 77"/>
            <p:cNvSpPr>
              <a:spLocks noChangeShapeType="1"/>
            </p:cNvSpPr>
            <p:nvPr/>
          </p:nvSpPr>
          <p:spPr bwMode="auto">
            <a:xfrm>
              <a:off x="584" y="3761"/>
              <a:ext cx="760" cy="0"/>
            </a:xfrm>
            <a:prstGeom prst="line">
              <a:avLst/>
            </a:prstGeom>
            <a:noFill/>
            <a:ln w="2857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spcBef>
                  <a:spcPct val="50000"/>
                </a:spcBef>
              </a:pPr>
              <a:endParaRPr lang="en-CA" sz="2400" b="1">
                <a:solidFill>
                  <a:srgbClr val="000099"/>
                </a:solidFill>
                <a:latin typeface="Arial" panose="020B0604020202020204" pitchFamily="34" charset="0"/>
              </a:endParaRPr>
            </a:p>
          </p:txBody>
        </p:sp>
        <p:sp>
          <p:nvSpPr>
            <p:cNvPr id="36" name="Line 78"/>
            <p:cNvSpPr>
              <a:spLocks noChangeShapeType="1"/>
            </p:cNvSpPr>
            <p:nvPr/>
          </p:nvSpPr>
          <p:spPr bwMode="auto">
            <a:xfrm>
              <a:off x="576" y="2881"/>
              <a:ext cx="760" cy="0"/>
            </a:xfrm>
            <a:prstGeom prst="line">
              <a:avLst/>
            </a:prstGeom>
            <a:noFill/>
            <a:ln w="508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spcBef>
                  <a:spcPct val="50000"/>
                </a:spcBef>
              </a:pPr>
              <a:endParaRPr lang="en-CA" sz="2400" b="1">
                <a:solidFill>
                  <a:srgbClr val="000099"/>
                </a:solidFill>
                <a:latin typeface="Arial" panose="020B0604020202020204" pitchFamily="34" charset="0"/>
              </a:endParaRPr>
            </a:p>
          </p:txBody>
        </p:sp>
        <p:sp>
          <p:nvSpPr>
            <p:cNvPr id="37" name="Text Box 79"/>
            <p:cNvSpPr txBox="1">
              <a:spLocks noChangeArrowheads="1"/>
            </p:cNvSpPr>
            <p:nvPr/>
          </p:nvSpPr>
          <p:spPr bwMode="auto">
            <a:xfrm>
              <a:off x="638" y="2562"/>
              <a:ext cx="603" cy="29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sz="2400" baseline="30000" dirty="0">
                  <a:solidFill>
                    <a:srgbClr val="FF0000"/>
                  </a:solidFill>
                  <a:latin typeface="Arial" panose="020B0604020202020204" pitchFamily="34" charset="0"/>
                </a:rPr>
                <a:t>2</a:t>
              </a:r>
              <a:r>
                <a:rPr lang="en-US" altLang="en-US" sz="2400" dirty="0">
                  <a:solidFill>
                    <a:srgbClr val="FF0000"/>
                  </a:solidFill>
                  <a:latin typeface="Arial" panose="020B0604020202020204" pitchFamily="34" charset="0"/>
                </a:rPr>
                <a:t>H+n </a:t>
              </a:r>
            </a:p>
          </p:txBody>
        </p:sp>
        <p:sp>
          <p:nvSpPr>
            <p:cNvPr id="38" name="Line 80"/>
            <p:cNvSpPr>
              <a:spLocks noChangeShapeType="1"/>
            </p:cNvSpPr>
            <p:nvPr/>
          </p:nvSpPr>
          <p:spPr bwMode="auto">
            <a:xfrm>
              <a:off x="928" y="2881"/>
              <a:ext cx="0" cy="872"/>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spcBef>
                  <a:spcPct val="50000"/>
                </a:spcBef>
              </a:pPr>
              <a:endParaRPr lang="en-CA" sz="2400" b="1">
                <a:solidFill>
                  <a:srgbClr val="000099"/>
                </a:solidFill>
                <a:latin typeface="Arial" panose="020B0604020202020204" pitchFamily="34" charset="0"/>
              </a:endParaRPr>
            </a:p>
          </p:txBody>
        </p:sp>
        <p:sp>
          <p:nvSpPr>
            <p:cNvPr id="39" name="Text Box 81"/>
            <p:cNvSpPr txBox="1">
              <a:spLocks noChangeArrowheads="1"/>
            </p:cNvSpPr>
            <p:nvPr/>
          </p:nvSpPr>
          <p:spPr bwMode="auto">
            <a:xfrm>
              <a:off x="1338" y="2751"/>
              <a:ext cx="946" cy="29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sz="2400" dirty="0">
                  <a:solidFill>
                    <a:srgbClr val="FF0000"/>
                  </a:solidFill>
                  <a:latin typeface="Arial" panose="020B0604020202020204" pitchFamily="34" charset="0"/>
                </a:rPr>
                <a:t>6.25 MeV</a:t>
              </a:r>
            </a:p>
          </p:txBody>
        </p:sp>
      </p:grpSp>
      <p:graphicFrame>
        <p:nvGraphicFramePr>
          <p:cNvPr id="53" name="Object 2"/>
          <p:cNvGraphicFramePr>
            <a:graphicFrameLocks noChangeAspect="1"/>
          </p:cNvGraphicFramePr>
          <p:nvPr>
            <p:extLst>
              <p:ext uri="{D42A27DB-BD31-4B8C-83A1-F6EECF244321}">
                <p14:modId xmlns:p14="http://schemas.microsoft.com/office/powerpoint/2010/main" val="2831266827"/>
              </p:ext>
            </p:extLst>
          </p:nvPr>
        </p:nvGraphicFramePr>
        <p:xfrm>
          <a:off x="9528751" y="3295734"/>
          <a:ext cx="2493633" cy="3207023"/>
        </p:xfrm>
        <a:graphic>
          <a:graphicData uri="http://schemas.openxmlformats.org/presentationml/2006/ole">
            <mc:AlternateContent xmlns:mc="http://schemas.openxmlformats.org/markup-compatibility/2006">
              <mc:Choice xmlns:v="urn:schemas-microsoft-com:vml" Requires="v">
                <p:oleObj spid="_x0000_s3085" name="Document" r:id="rId4" imgW="9438250" imgH="12105857" progId="">
                  <p:embed/>
                </p:oleObj>
              </mc:Choice>
              <mc:Fallback>
                <p:oleObj name="Document" r:id="rId4" imgW="9438250" imgH="12105857" progId="">
                  <p:embed/>
                  <p:pic>
                    <p:nvPicPr>
                      <p:cNvPr id="3074"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528751" y="3295734"/>
                        <a:ext cx="2493633" cy="3207023"/>
                      </a:xfrm>
                      <a:prstGeom prst="rect">
                        <a:avLst/>
                      </a:prstGeom>
                      <a:noFill/>
                      <a:ln>
                        <a:noFill/>
                      </a:ln>
                      <a:effectLst/>
                      <a:extLst/>
                    </p:spPr>
                  </p:pic>
                </p:oleObj>
              </mc:Fallback>
            </mc:AlternateContent>
          </a:graphicData>
        </a:graphic>
      </p:graphicFrame>
    </p:spTree>
    <p:extLst>
      <p:ext uri="{BB962C8B-B14F-4D97-AF65-F5344CB8AC3E}">
        <p14:creationId xmlns:p14="http://schemas.microsoft.com/office/powerpoint/2010/main" val="404357441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Picture 5" descr="pnt"/>
          <p:cNvPicPr>
            <a:picLocks noChangeAspect="1" noChangeArrowheads="1"/>
          </p:cNvPicPr>
          <p:nvPr/>
        </p:nvPicPr>
        <p:blipFill>
          <a:blip r:embed="rId3" cstate="print"/>
          <a:srcRect/>
          <a:stretch>
            <a:fillRect/>
          </a:stretch>
        </p:blipFill>
        <p:spPr bwMode="auto">
          <a:xfrm>
            <a:off x="78830" y="342807"/>
            <a:ext cx="7157405" cy="5087167"/>
          </a:xfrm>
          <a:prstGeom prst="rect">
            <a:avLst/>
          </a:prstGeom>
          <a:noFill/>
        </p:spPr>
      </p:pic>
      <p:sp>
        <p:nvSpPr>
          <p:cNvPr id="8" name="正方形/長方形 7"/>
          <p:cNvSpPr/>
          <p:nvPr/>
        </p:nvSpPr>
        <p:spPr>
          <a:xfrm>
            <a:off x="0" y="6492876"/>
            <a:ext cx="12192000" cy="365124"/>
          </a:xfrm>
          <a:prstGeom prst="rect">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
        <p:nvSpPr>
          <p:cNvPr id="2" name="タイトル 1"/>
          <p:cNvSpPr>
            <a:spLocks noGrp="1"/>
          </p:cNvSpPr>
          <p:nvPr>
            <p:ph type="title"/>
          </p:nvPr>
        </p:nvSpPr>
        <p:spPr>
          <a:xfrm>
            <a:off x="0" y="0"/>
            <a:ext cx="12192000" cy="692696"/>
          </a:xfrm>
          <a:solidFill>
            <a:schemeClr val="tx2"/>
          </a:solidFill>
        </p:spPr>
        <p:txBody>
          <a:bodyPr>
            <a:normAutofit/>
          </a:bodyPr>
          <a:lstStyle/>
          <a:p>
            <a:r>
              <a:rPr lang="en-US" altLang="ja-JP" sz="3600" b="1" i="1" dirty="0">
                <a:solidFill>
                  <a:schemeClr val="bg1"/>
                </a:solidFill>
                <a:effectLst>
                  <a:outerShdw blurRad="38100" dist="38100" dir="2700000" algn="tl">
                    <a:srgbClr val="000000">
                      <a:alpha val="43137"/>
                    </a:srgbClr>
                  </a:outerShdw>
                </a:effectLst>
                <a:cs typeface="Arial" pitchFamily="34" charset="0"/>
              </a:rPr>
              <a:t>Evidence for solar neutrino oscillations</a:t>
            </a:r>
            <a:endParaRPr lang="ja-JP" altLang="en-US" sz="3600" b="1" i="1" dirty="0">
              <a:solidFill>
                <a:schemeClr val="bg1"/>
              </a:solidFill>
              <a:effectLst>
                <a:outerShdw blurRad="38100" dist="38100" dir="2700000" algn="tl">
                  <a:srgbClr val="000000">
                    <a:alpha val="43137"/>
                  </a:srgbClr>
                </a:outerShdw>
              </a:effectLst>
              <a:cs typeface="Arial" pitchFamily="34" charset="0"/>
            </a:endParaRPr>
          </a:p>
        </p:txBody>
      </p:sp>
      <p:sp>
        <p:nvSpPr>
          <p:cNvPr id="7" name="スライド番号プレースホルダ 6"/>
          <p:cNvSpPr>
            <a:spLocks noGrp="1"/>
          </p:cNvSpPr>
          <p:nvPr>
            <p:ph type="sldNum" sz="quarter" idx="12"/>
          </p:nvPr>
        </p:nvSpPr>
        <p:spPr>
          <a:xfrm>
            <a:off x="7475448" y="6514010"/>
            <a:ext cx="2743200" cy="365125"/>
          </a:xfrm>
        </p:spPr>
        <p:txBody>
          <a:bodyPr/>
          <a:lstStyle/>
          <a:p>
            <a:fld id="{D2D8002D-B5B0-4BAC-B1F6-782DDCCE6D9C}" type="slidenum">
              <a:rPr kumimoji="1" lang="ja-JP" altLang="en-US" smtClean="0">
                <a:solidFill>
                  <a:schemeClr val="bg1"/>
                </a:solidFill>
              </a:rPr>
              <a:pPr/>
              <a:t>22</a:t>
            </a:fld>
            <a:endParaRPr kumimoji="1" lang="ja-JP" altLang="en-US" dirty="0">
              <a:solidFill>
                <a:schemeClr val="bg1"/>
              </a:solidFill>
            </a:endParaRPr>
          </a:p>
        </p:txBody>
      </p:sp>
      <p:sp>
        <p:nvSpPr>
          <p:cNvPr id="41" name="AutoShape 6"/>
          <p:cNvSpPr>
            <a:spLocks/>
          </p:cNvSpPr>
          <p:nvPr/>
        </p:nvSpPr>
        <p:spPr bwMode="auto">
          <a:xfrm>
            <a:off x="6692315" y="3165711"/>
            <a:ext cx="215900" cy="1008063"/>
          </a:xfrm>
          <a:prstGeom prst="rightBrace">
            <a:avLst>
              <a:gd name="adj1" fmla="val 38909"/>
              <a:gd name="adj2" fmla="val 50000"/>
            </a:avLst>
          </a:prstGeom>
          <a:noFill/>
          <a:ln w="9525">
            <a:solidFill>
              <a:schemeClr val="tx1"/>
            </a:solidFill>
            <a:round/>
            <a:headEnd/>
            <a:tailEnd/>
          </a:ln>
          <a:effectLst/>
        </p:spPr>
        <p:txBody>
          <a:bodyPr wrap="none" anchor="ctr"/>
          <a:lstStyle/>
          <a:p>
            <a:endParaRPr lang="ja-JP" altLang="en-US"/>
          </a:p>
        </p:txBody>
      </p:sp>
      <p:sp>
        <p:nvSpPr>
          <p:cNvPr id="42" name="Text Box 7"/>
          <p:cNvSpPr txBox="1">
            <a:spLocks noChangeArrowheads="1"/>
          </p:cNvSpPr>
          <p:nvPr/>
        </p:nvSpPr>
        <p:spPr bwMode="auto">
          <a:xfrm>
            <a:off x="6965910" y="3507689"/>
            <a:ext cx="1610531" cy="830997"/>
          </a:xfrm>
          <a:prstGeom prst="rect">
            <a:avLst/>
          </a:prstGeom>
          <a:noFill/>
          <a:ln w="9525">
            <a:noFill/>
            <a:miter lim="800000"/>
            <a:headEnd/>
            <a:tailEnd/>
          </a:ln>
          <a:effectLst/>
        </p:spPr>
        <p:txBody>
          <a:bodyPr wrap="square">
            <a:spAutoFit/>
          </a:bodyPr>
          <a:lstStyle/>
          <a:p>
            <a:r>
              <a:rPr lang="en-US" altLang="ja-JP" sz="2400" dirty="0">
                <a:latin typeface="Arial" pitchFamily="34" charset="0"/>
              </a:rPr>
              <a:t>SSM 68%CL</a:t>
            </a:r>
          </a:p>
        </p:txBody>
      </p:sp>
      <p:sp>
        <p:nvSpPr>
          <p:cNvPr id="43" name="Line 8"/>
          <p:cNvSpPr>
            <a:spLocks noChangeShapeType="1"/>
          </p:cNvSpPr>
          <p:nvPr/>
        </p:nvSpPr>
        <p:spPr bwMode="auto">
          <a:xfrm flipH="1" flipV="1">
            <a:off x="6485613" y="4209294"/>
            <a:ext cx="530041" cy="735893"/>
          </a:xfrm>
          <a:prstGeom prst="line">
            <a:avLst/>
          </a:prstGeom>
          <a:noFill/>
          <a:ln w="76200">
            <a:solidFill>
              <a:schemeClr val="accent1">
                <a:lumMod val="75000"/>
              </a:schemeClr>
            </a:solidFill>
            <a:round/>
            <a:headEnd/>
            <a:tailEnd type="triangle" w="med" len="med"/>
          </a:ln>
          <a:effectLst/>
        </p:spPr>
        <p:txBody>
          <a:bodyPr/>
          <a:lstStyle/>
          <a:p>
            <a:endParaRPr lang="ja-JP" altLang="en-US"/>
          </a:p>
        </p:txBody>
      </p:sp>
      <p:sp>
        <p:nvSpPr>
          <p:cNvPr id="44" name="Text Box 9"/>
          <p:cNvSpPr txBox="1">
            <a:spLocks noChangeArrowheads="1"/>
          </p:cNvSpPr>
          <p:nvPr/>
        </p:nvSpPr>
        <p:spPr bwMode="auto">
          <a:xfrm>
            <a:off x="6842487" y="4720333"/>
            <a:ext cx="1486646" cy="830997"/>
          </a:xfrm>
          <a:prstGeom prst="rect">
            <a:avLst/>
          </a:prstGeom>
          <a:ln>
            <a:headEnd/>
            <a:tailEnd/>
          </a:ln>
        </p:spPr>
        <p:style>
          <a:lnRef idx="3">
            <a:schemeClr val="lt1"/>
          </a:lnRef>
          <a:fillRef idx="1">
            <a:schemeClr val="accent1"/>
          </a:fillRef>
          <a:effectRef idx="1">
            <a:schemeClr val="accent1"/>
          </a:effectRef>
          <a:fontRef idx="minor">
            <a:schemeClr val="lt1"/>
          </a:fontRef>
        </p:style>
        <p:txBody>
          <a:bodyPr wrap="square">
            <a:spAutoFit/>
          </a:bodyPr>
          <a:lstStyle/>
          <a:p>
            <a:r>
              <a:rPr lang="en-US" altLang="ja-JP" sz="2400" dirty="0">
                <a:latin typeface="Arial" pitchFamily="34" charset="0"/>
              </a:rPr>
              <a:t>SNO NC 68%CL</a:t>
            </a:r>
          </a:p>
        </p:txBody>
      </p:sp>
      <p:sp>
        <p:nvSpPr>
          <p:cNvPr id="45" name="Line 10"/>
          <p:cNvSpPr>
            <a:spLocks noChangeShapeType="1"/>
          </p:cNvSpPr>
          <p:nvPr/>
        </p:nvSpPr>
        <p:spPr bwMode="auto">
          <a:xfrm flipV="1">
            <a:off x="1797270" y="4650284"/>
            <a:ext cx="1552343" cy="926539"/>
          </a:xfrm>
          <a:prstGeom prst="line">
            <a:avLst/>
          </a:prstGeom>
          <a:noFill/>
          <a:ln w="76200">
            <a:solidFill>
              <a:srgbClr val="CC3300"/>
            </a:solidFill>
            <a:round/>
            <a:headEnd/>
            <a:tailEnd type="triangle" w="med" len="med"/>
          </a:ln>
          <a:effectLst/>
        </p:spPr>
        <p:txBody>
          <a:bodyPr/>
          <a:lstStyle/>
          <a:p>
            <a:endParaRPr lang="ja-JP" altLang="en-US"/>
          </a:p>
        </p:txBody>
      </p:sp>
      <p:sp>
        <p:nvSpPr>
          <p:cNvPr id="46" name="Text Box 11"/>
          <p:cNvSpPr txBox="1">
            <a:spLocks noChangeArrowheads="1"/>
          </p:cNvSpPr>
          <p:nvPr/>
        </p:nvSpPr>
        <p:spPr bwMode="auto">
          <a:xfrm>
            <a:off x="526648" y="5529571"/>
            <a:ext cx="1382110" cy="830997"/>
          </a:xfrm>
          <a:prstGeom prst="rect">
            <a:avLst/>
          </a:prstGeom>
          <a:ln>
            <a:headEnd/>
            <a:tailEnd/>
          </a:ln>
        </p:spPr>
        <p:style>
          <a:lnRef idx="3">
            <a:schemeClr val="lt1"/>
          </a:lnRef>
          <a:fillRef idx="1">
            <a:schemeClr val="accent2"/>
          </a:fillRef>
          <a:effectRef idx="1">
            <a:schemeClr val="accent2"/>
          </a:effectRef>
          <a:fontRef idx="minor">
            <a:schemeClr val="lt1"/>
          </a:fontRef>
        </p:style>
        <p:txBody>
          <a:bodyPr wrap="none">
            <a:spAutoFit/>
          </a:bodyPr>
          <a:lstStyle/>
          <a:p>
            <a:r>
              <a:rPr lang="en-US" altLang="ja-JP" sz="2400" dirty="0">
                <a:latin typeface="Arial" pitchFamily="34" charset="0"/>
              </a:rPr>
              <a:t>SNO CC</a:t>
            </a:r>
          </a:p>
          <a:p>
            <a:r>
              <a:rPr lang="en-US" altLang="ja-JP" sz="2400" dirty="0">
                <a:latin typeface="Arial" pitchFamily="34" charset="0"/>
              </a:rPr>
              <a:t>68%CL</a:t>
            </a:r>
          </a:p>
        </p:txBody>
      </p:sp>
      <p:sp>
        <p:nvSpPr>
          <p:cNvPr id="47" name="Line 13"/>
          <p:cNvSpPr>
            <a:spLocks noChangeShapeType="1"/>
          </p:cNvSpPr>
          <p:nvPr/>
        </p:nvSpPr>
        <p:spPr bwMode="auto">
          <a:xfrm flipV="1">
            <a:off x="3605418" y="4650284"/>
            <a:ext cx="415729" cy="935039"/>
          </a:xfrm>
          <a:prstGeom prst="line">
            <a:avLst/>
          </a:prstGeom>
          <a:noFill/>
          <a:ln w="76200">
            <a:solidFill>
              <a:srgbClr val="009900"/>
            </a:solidFill>
            <a:round/>
            <a:headEnd/>
            <a:tailEnd type="triangle" w="med" len="med"/>
          </a:ln>
          <a:effectLst/>
        </p:spPr>
        <p:txBody>
          <a:bodyPr/>
          <a:lstStyle/>
          <a:p>
            <a:endParaRPr lang="ja-JP" altLang="en-US"/>
          </a:p>
        </p:txBody>
      </p:sp>
      <p:sp>
        <p:nvSpPr>
          <p:cNvPr id="48" name="Text Box 12"/>
          <p:cNvSpPr txBox="1">
            <a:spLocks noChangeArrowheads="1"/>
          </p:cNvSpPr>
          <p:nvPr/>
        </p:nvSpPr>
        <p:spPr bwMode="auto">
          <a:xfrm>
            <a:off x="2194220" y="5580634"/>
            <a:ext cx="1474073" cy="830997"/>
          </a:xfrm>
          <a:prstGeom prst="rect">
            <a:avLst/>
          </a:prstGeom>
          <a:solidFill>
            <a:srgbClr val="00B050"/>
          </a:solidFill>
          <a:ln>
            <a:headEnd/>
            <a:tailEnd/>
          </a:ln>
        </p:spPr>
        <p:style>
          <a:lnRef idx="3">
            <a:schemeClr val="lt1"/>
          </a:lnRef>
          <a:fillRef idx="1">
            <a:schemeClr val="accent3"/>
          </a:fillRef>
          <a:effectRef idx="1">
            <a:schemeClr val="accent3"/>
          </a:effectRef>
          <a:fontRef idx="minor">
            <a:schemeClr val="lt1"/>
          </a:fontRef>
        </p:style>
        <p:txBody>
          <a:bodyPr wrap="square">
            <a:spAutoFit/>
          </a:bodyPr>
          <a:lstStyle/>
          <a:p>
            <a:r>
              <a:rPr lang="en-US" altLang="ja-JP" sz="2400" dirty="0">
                <a:latin typeface="Arial" pitchFamily="34" charset="0"/>
              </a:rPr>
              <a:t>SNO ES 68%CL</a:t>
            </a:r>
          </a:p>
        </p:txBody>
      </p:sp>
      <p:sp>
        <p:nvSpPr>
          <p:cNvPr id="49" name="Line 15"/>
          <p:cNvSpPr>
            <a:spLocks noChangeShapeType="1"/>
          </p:cNvSpPr>
          <p:nvPr/>
        </p:nvSpPr>
        <p:spPr bwMode="auto">
          <a:xfrm flipH="1" flipV="1">
            <a:off x="4468713" y="4945188"/>
            <a:ext cx="16071" cy="791990"/>
          </a:xfrm>
          <a:prstGeom prst="line">
            <a:avLst/>
          </a:prstGeom>
          <a:noFill/>
          <a:ln w="76200">
            <a:solidFill>
              <a:schemeClr val="tx1"/>
            </a:solidFill>
            <a:round/>
            <a:headEnd/>
            <a:tailEnd type="triangle" w="med" len="med"/>
          </a:ln>
          <a:effectLst/>
        </p:spPr>
        <p:txBody>
          <a:bodyPr/>
          <a:lstStyle/>
          <a:p>
            <a:endParaRPr lang="ja-JP" altLang="en-US"/>
          </a:p>
        </p:txBody>
      </p:sp>
      <p:sp>
        <p:nvSpPr>
          <p:cNvPr id="50" name="Text Box 14"/>
          <p:cNvSpPr txBox="1">
            <a:spLocks noChangeArrowheads="1"/>
          </p:cNvSpPr>
          <p:nvPr/>
        </p:nvSpPr>
        <p:spPr bwMode="auto">
          <a:xfrm>
            <a:off x="4397134" y="5576824"/>
            <a:ext cx="1296839" cy="830997"/>
          </a:xfrm>
          <a:prstGeom prst="rect">
            <a:avLst/>
          </a:prstGeom>
          <a:solidFill>
            <a:schemeClr val="bg2">
              <a:lumMod val="25000"/>
            </a:schemeClr>
          </a:solidFill>
          <a:ln>
            <a:headEnd/>
            <a:tailEnd/>
          </a:ln>
        </p:spPr>
        <p:style>
          <a:lnRef idx="3">
            <a:schemeClr val="lt1"/>
          </a:lnRef>
          <a:fillRef idx="1">
            <a:schemeClr val="dk1"/>
          </a:fillRef>
          <a:effectRef idx="1">
            <a:schemeClr val="dk1"/>
          </a:effectRef>
          <a:fontRef idx="minor">
            <a:schemeClr val="lt1"/>
          </a:fontRef>
        </p:style>
        <p:txBody>
          <a:bodyPr wrap="square">
            <a:spAutoFit/>
          </a:bodyPr>
          <a:lstStyle/>
          <a:p>
            <a:r>
              <a:rPr lang="en-US" altLang="ja-JP" sz="2400" dirty="0">
                <a:latin typeface="Arial" pitchFamily="34" charset="0"/>
              </a:rPr>
              <a:t>SK ES  68%CL</a:t>
            </a:r>
          </a:p>
        </p:txBody>
      </p:sp>
      <p:sp>
        <p:nvSpPr>
          <p:cNvPr id="51" name="テキスト ボックス 50"/>
          <p:cNvSpPr txBox="1"/>
          <p:nvPr/>
        </p:nvSpPr>
        <p:spPr>
          <a:xfrm>
            <a:off x="9772834" y="703094"/>
            <a:ext cx="2196435" cy="523220"/>
          </a:xfrm>
          <a:prstGeom prst="rect">
            <a:avLst/>
          </a:prstGeom>
          <a:noFill/>
        </p:spPr>
        <p:txBody>
          <a:bodyPr wrap="none" rtlCol="0">
            <a:spAutoFit/>
          </a:bodyPr>
          <a:lstStyle/>
          <a:p>
            <a:r>
              <a:rPr kumimoji="1" lang="en-US" altLang="ja-JP" sz="1400" dirty="0"/>
              <a:t>SNO PRL 89 (2002) 011301</a:t>
            </a:r>
          </a:p>
          <a:p>
            <a:r>
              <a:rPr lang="en-US" altLang="ja-JP" sz="1400" dirty="0"/>
              <a:t>SNO PRC 72, 055502 (2005)</a:t>
            </a:r>
            <a:endParaRPr kumimoji="1" lang="ja-JP" altLang="en-US" sz="1400" dirty="0"/>
          </a:p>
        </p:txBody>
      </p:sp>
      <p:sp>
        <p:nvSpPr>
          <p:cNvPr id="5" name="テキスト ボックス 4"/>
          <p:cNvSpPr txBox="1"/>
          <p:nvPr/>
        </p:nvSpPr>
        <p:spPr>
          <a:xfrm>
            <a:off x="6570396" y="775042"/>
            <a:ext cx="2589369" cy="769441"/>
          </a:xfrm>
          <a:prstGeom prst="rect">
            <a:avLst/>
          </a:prstGeom>
          <a:noFill/>
        </p:spPr>
        <p:txBody>
          <a:bodyPr wrap="square" rtlCol="0">
            <a:spAutoFit/>
          </a:bodyPr>
          <a:lstStyle/>
          <a:p>
            <a:r>
              <a:rPr kumimoji="1" lang="en-US" altLang="ja-JP" sz="2200" dirty="0"/>
              <a:t>(A plot based on the salt-phase data)</a:t>
            </a:r>
            <a:endParaRPr kumimoji="1" lang="ja-JP" altLang="en-US" sz="2200" dirty="0"/>
          </a:p>
        </p:txBody>
      </p:sp>
      <p:sp>
        <p:nvSpPr>
          <p:cNvPr id="6" name="テキスト ボックス 5"/>
          <p:cNvSpPr txBox="1"/>
          <p:nvPr/>
        </p:nvSpPr>
        <p:spPr>
          <a:xfrm>
            <a:off x="8058193" y="1809715"/>
            <a:ext cx="4133807" cy="1723549"/>
          </a:xfrm>
          <a:prstGeom prst="rect">
            <a:avLst/>
          </a:prstGeom>
          <a:noFill/>
        </p:spPr>
        <p:txBody>
          <a:bodyPr wrap="square" rtlCol="0">
            <a:spAutoFit/>
          </a:bodyPr>
          <a:lstStyle/>
          <a:p>
            <a:r>
              <a:rPr kumimoji="1" lang="en-US" altLang="ja-JP" sz="2600" dirty="0"/>
              <a:t>Three (or four) different measurements intersect at a point.</a:t>
            </a:r>
          </a:p>
          <a:p>
            <a:pPr marL="342900" indent="-342900">
              <a:buFont typeface="Wingdings" panose="05000000000000000000" pitchFamily="2" charset="2"/>
              <a:buChar char="ü"/>
            </a:pPr>
            <a:r>
              <a:rPr kumimoji="1" lang="en-US" altLang="ja-JP" sz="2800" i="1" u="sng" dirty="0"/>
              <a:t>Evidence for (</a:t>
            </a:r>
            <a:r>
              <a:rPr kumimoji="1" lang="en-US" altLang="ja-JP" sz="2800" i="1" u="sng" dirty="0" err="1">
                <a:latin typeface="Symbol" panose="05050102010706020507" pitchFamily="18" charset="2"/>
              </a:rPr>
              <a:t>n</a:t>
            </a:r>
            <a:r>
              <a:rPr kumimoji="1" lang="en-US" altLang="ja-JP" sz="2800" i="1" u="sng" baseline="-25000" dirty="0" err="1">
                <a:latin typeface="Symbol" panose="05050102010706020507" pitchFamily="18" charset="2"/>
              </a:rPr>
              <a:t>m</a:t>
            </a:r>
            <a:r>
              <a:rPr kumimoji="1" lang="en-US" altLang="ja-JP" sz="2800" i="1" u="sng" dirty="0" err="1"/>
              <a:t>+</a:t>
            </a:r>
            <a:r>
              <a:rPr kumimoji="1" lang="en-US" altLang="ja-JP" sz="2800" i="1" u="sng" dirty="0" err="1">
                <a:latin typeface="Symbol" panose="05050102010706020507" pitchFamily="18" charset="2"/>
              </a:rPr>
              <a:t>n</a:t>
            </a:r>
            <a:r>
              <a:rPr kumimoji="1" lang="en-US" altLang="ja-JP" sz="2800" i="1" u="sng" baseline="-25000" dirty="0" err="1">
                <a:latin typeface="Symbol" panose="05050102010706020507" pitchFamily="18" charset="2"/>
              </a:rPr>
              <a:t>t</a:t>
            </a:r>
            <a:r>
              <a:rPr kumimoji="1" lang="en-US" altLang="ja-JP" sz="2800" i="1" u="sng" dirty="0"/>
              <a:t>) flux</a:t>
            </a:r>
            <a:r>
              <a:rPr kumimoji="1" lang="en-US" altLang="ja-JP" sz="2400" i="1" u="sng" dirty="0"/>
              <a:t> </a:t>
            </a:r>
            <a:endParaRPr kumimoji="1" lang="ja-JP" altLang="en-US" sz="2400" i="1" u="sng" dirty="0"/>
          </a:p>
        </p:txBody>
      </p:sp>
    </p:spTree>
    <p:extLst>
      <p:ext uri="{BB962C8B-B14F-4D97-AF65-F5344CB8AC3E}">
        <p14:creationId xmlns:p14="http://schemas.microsoft.com/office/powerpoint/2010/main" val="363589323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グループ化 2"/>
          <p:cNvGrpSpPr>
            <a:grpSpLocks noChangeAspect="1"/>
          </p:cNvGrpSpPr>
          <p:nvPr/>
        </p:nvGrpSpPr>
        <p:grpSpPr>
          <a:xfrm>
            <a:off x="757077" y="703094"/>
            <a:ext cx="7966175" cy="5813784"/>
            <a:chOff x="2073219" y="950157"/>
            <a:chExt cx="7241977" cy="5285258"/>
          </a:xfrm>
        </p:grpSpPr>
        <p:pic>
          <p:nvPicPr>
            <p:cNvPr id="20" name="Picture 1"/>
            <p:cNvPicPr>
              <a:picLocks noChangeAspect="1" noChangeArrowheads="1"/>
            </p:cNvPicPr>
            <p:nvPr/>
          </p:nvPicPr>
          <p:blipFill>
            <a:blip r:embed="rId3" cstate="print"/>
            <a:srcRect/>
            <a:stretch>
              <a:fillRect/>
            </a:stretch>
          </p:blipFill>
          <p:spPr bwMode="auto">
            <a:xfrm>
              <a:off x="2073219" y="950157"/>
              <a:ext cx="7241977" cy="5285258"/>
            </a:xfrm>
            <a:prstGeom prst="rect">
              <a:avLst/>
            </a:prstGeom>
            <a:noFill/>
            <a:ln w="12700" cap="flat">
              <a:noFill/>
              <a:miter lim="800000"/>
              <a:headEnd/>
              <a:tailEnd/>
            </a:ln>
          </p:spPr>
        </p:pic>
        <p:sp>
          <p:nvSpPr>
            <p:cNvPr id="21" name="Rectangle 3"/>
            <p:cNvSpPr>
              <a:spLocks/>
            </p:cNvSpPr>
            <p:nvPr/>
          </p:nvSpPr>
          <p:spPr bwMode="auto">
            <a:xfrm>
              <a:off x="4805702" y="2681401"/>
              <a:ext cx="1518047" cy="1357313"/>
            </a:xfrm>
            <a:prstGeom prst="rect">
              <a:avLst/>
            </a:prstGeom>
            <a:solidFill>
              <a:srgbClr val="FFFFFF"/>
            </a:solidFill>
            <a:ln w="25400" cap="flat">
              <a:noFill/>
              <a:miter lim="800000"/>
              <a:headEnd type="none" w="med" len="med"/>
              <a:tailEnd type="none" w="med" len="med"/>
            </a:ln>
          </p:spPr>
          <p:txBody>
            <a:bodyPr lIns="0" tIns="0" rIns="0" bIns="0"/>
            <a:lstStyle/>
            <a:p>
              <a:endParaRPr lang="en-US">
                <a:solidFill>
                  <a:prstClr val="black"/>
                </a:solidFill>
              </a:endParaRPr>
            </a:p>
          </p:txBody>
        </p:sp>
        <p:sp>
          <p:nvSpPr>
            <p:cNvPr id="22" name="Rectangle 4"/>
            <p:cNvSpPr>
              <a:spLocks/>
            </p:cNvSpPr>
            <p:nvPr/>
          </p:nvSpPr>
          <p:spPr bwMode="auto">
            <a:xfrm>
              <a:off x="6270172" y="3074307"/>
              <a:ext cx="892969" cy="553641"/>
            </a:xfrm>
            <a:prstGeom prst="rect">
              <a:avLst/>
            </a:prstGeom>
            <a:solidFill>
              <a:srgbClr val="FFFFFF"/>
            </a:solidFill>
            <a:ln w="25400" cap="flat">
              <a:noFill/>
              <a:miter lim="800000"/>
              <a:headEnd type="none" w="med" len="med"/>
              <a:tailEnd type="none" w="med" len="med"/>
            </a:ln>
          </p:spPr>
          <p:txBody>
            <a:bodyPr lIns="0" tIns="0" rIns="0" bIns="0"/>
            <a:lstStyle/>
            <a:p>
              <a:endParaRPr lang="en-US">
                <a:solidFill>
                  <a:prstClr val="black"/>
                </a:solidFill>
              </a:endParaRPr>
            </a:p>
          </p:txBody>
        </p:sp>
        <p:sp>
          <p:nvSpPr>
            <p:cNvPr id="23" name="TextBox 6"/>
            <p:cNvSpPr txBox="1"/>
            <p:nvPr/>
          </p:nvSpPr>
          <p:spPr>
            <a:xfrm>
              <a:off x="8164856" y="1696108"/>
              <a:ext cx="867545" cy="461665"/>
            </a:xfrm>
            <a:prstGeom prst="rect">
              <a:avLst/>
            </a:prstGeom>
            <a:noFill/>
            <a:ln>
              <a:noFill/>
            </a:ln>
          </p:spPr>
          <p:txBody>
            <a:bodyPr wrap="none" rtlCol="0">
              <a:spAutoFit/>
            </a:bodyPr>
            <a:lstStyle/>
            <a:p>
              <a:r>
                <a:rPr lang="en-US" sz="2400" b="1" baseline="30000" dirty="0">
                  <a:solidFill>
                    <a:prstClr val="black"/>
                  </a:solidFill>
                </a:rPr>
                <a:t>Theory</a:t>
              </a:r>
              <a:endParaRPr lang="en-US" sz="2400" b="1" dirty="0">
                <a:solidFill>
                  <a:prstClr val="black"/>
                </a:solidFill>
              </a:endParaRPr>
            </a:p>
          </p:txBody>
        </p:sp>
        <p:sp>
          <p:nvSpPr>
            <p:cNvPr id="24" name="TextBox 8"/>
            <p:cNvSpPr txBox="1"/>
            <p:nvPr/>
          </p:nvSpPr>
          <p:spPr>
            <a:xfrm>
              <a:off x="7979256" y="4625988"/>
              <a:ext cx="998991" cy="461665"/>
            </a:xfrm>
            <a:prstGeom prst="rect">
              <a:avLst/>
            </a:prstGeom>
            <a:noFill/>
            <a:ln>
              <a:solidFill>
                <a:schemeClr val="tx1"/>
              </a:solidFill>
            </a:ln>
          </p:spPr>
          <p:txBody>
            <a:bodyPr wrap="none" rtlCol="0">
              <a:spAutoFit/>
            </a:bodyPr>
            <a:lstStyle/>
            <a:p>
              <a:r>
                <a:rPr lang="en-US" sz="2400" b="1" dirty="0" err="1">
                  <a:solidFill>
                    <a:prstClr val="black"/>
                  </a:solidFill>
                  <a:latin typeface="Symbol" pitchFamily="18" charset="2"/>
                </a:rPr>
                <a:t>n</a:t>
              </a:r>
              <a:r>
                <a:rPr lang="en-US" sz="2400" b="1" baseline="-25000" dirty="0" err="1">
                  <a:solidFill>
                    <a:prstClr val="black"/>
                  </a:solidFill>
                </a:rPr>
                <a:t>e</a:t>
              </a:r>
              <a:r>
                <a:rPr lang="en-US" sz="2400" b="1" dirty="0" err="1">
                  <a:solidFill>
                    <a:prstClr val="black"/>
                  </a:solidFill>
                </a:rPr>
                <a:t>only</a:t>
              </a:r>
              <a:endParaRPr lang="en-US" sz="2400" b="1" dirty="0">
                <a:solidFill>
                  <a:prstClr val="black"/>
                </a:solidFill>
              </a:endParaRPr>
            </a:p>
          </p:txBody>
        </p:sp>
        <p:sp>
          <p:nvSpPr>
            <p:cNvPr id="25" name="TextBox 9"/>
            <p:cNvSpPr txBox="1"/>
            <p:nvPr/>
          </p:nvSpPr>
          <p:spPr>
            <a:xfrm>
              <a:off x="6155871" y="1201453"/>
              <a:ext cx="896399" cy="461665"/>
            </a:xfrm>
            <a:prstGeom prst="rect">
              <a:avLst/>
            </a:prstGeom>
            <a:noFill/>
            <a:ln>
              <a:solidFill>
                <a:schemeClr val="tx1"/>
              </a:solidFill>
            </a:ln>
          </p:spPr>
          <p:txBody>
            <a:bodyPr wrap="none" rtlCol="0">
              <a:spAutoFit/>
            </a:bodyPr>
            <a:lstStyle/>
            <a:p>
              <a:r>
                <a:rPr lang="en-US" sz="2400" b="1" dirty="0">
                  <a:solidFill>
                    <a:prstClr val="black"/>
                  </a:solidFill>
                  <a:latin typeface="Symbol" pitchFamily="18" charset="2"/>
                </a:rPr>
                <a:t> </a:t>
              </a:r>
              <a:r>
                <a:rPr lang="en-US" sz="2400" b="1" dirty="0">
                  <a:solidFill>
                    <a:prstClr val="black"/>
                  </a:solidFill>
                </a:rPr>
                <a:t>all</a:t>
              </a:r>
              <a:r>
                <a:rPr lang="en-US" sz="2400" b="1" dirty="0">
                  <a:solidFill>
                    <a:prstClr val="black"/>
                  </a:solidFill>
                  <a:latin typeface="Symbol" pitchFamily="18" charset="2"/>
                </a:rPr>
                <a:t> </a:t>
              </a:r>
              <a:r>
                <a:rPr lang="en-US" sz="2400" b="1" dirty="0" err="1">
                  <a:solidFill>
                    <a:prstClr val="black"/>
                  </a:solidFill>
                  <a:latin typeface="Symbol" pitchFamily="18" charset="2"/>
                </a:rPr>
                <a:t>n</a:t>
              </a:r>
              <a:r>
                <a:rPr lang="en-US" sz="2400" b="1" baseline="-25000" dirty="0" err="1">
                  <a:solidFill>
                    <a:prstClr val="black"/>
                  </a:solidFill>
                </a:rPr>
                <a:t>x</a:t>
              </a:r>
              <a:endParaRPr lang="en-US" sz="2400" b="1" dirty="0">
                <a:solidFill>
                  <a:prstClr val="black"/>
                </a:solidFill>
              </a:endParaRPr>
            </a:p>
          </p:txBody>
        </p:sp>
      </p:grpSp>
      <p:sp>
        <p:nvSpPr>
          <p:cNvPr id="8" name="正方形/長方形 7"/>
          <p:cNvSpPr/>
          <p:nvPr/>
        </p:nvSpPr>
        <p:spPr>
          <a:xfrm>
            <a:off x="0" y="6492876"/>
            <a:ext cx="12192000" cy="380890"/>
          </a:xfrm>
          <a:prstGeom prst="rect">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
        <p:nvSpPr>
          <p:cNvPr id="2" name="タイトル 1"/>
          <p:cNvSpPr>
            <a:spLocks noGrp="1"/>
          </p:cNvSpPr>
          <p:nvPr>
            <p:ph type="title"/>
          </p:nvPr>
        </p:nvSpPr>
        <p:spPr>
          <a:xfrm>
            <a:off x="0" y="0"/>
            <a:ext cx="12192000" cy="692696"/>
          </a:xfrm>
          <a:solidFill>
            <a:schemeClr val="tx2"/>
          </a:solidFill>
        </p:spPr>
        <p:txBody>
          <a:bodyPr>
            <a:normAutofit/>
          </a:bodyPr>
          <a:lstStyle/>
          <a:p>
            <a:r>
              <a:rPr lang="en-US" altLang="ja-JP" sz="3600" b="1" i="1" dirty="0">
                <a:solidFill>
                  <a:schemeClr val="bg1"/>
                </a:solidFill>
                <a:effectLst>
                  <a:outerShdw blurRad="38100" dist="38100" dir="2700000" algn="tl">
                    <a:srgbClr val="000000">
                      <a:alpha val="43137"/>
                    </a:srgbClr>
                  </a:outerShdw>
                </a:effectLst>
                <a:cs typeface="Arial" pitchFamily="34" charset="0"/>
              </a:rPr>
              <a:t>SNO results from 3 phases </a:t>
            </a:r>
            <a:endParaRPr lang="ja-JP" altLang="en-US" sz="3600" b="1" i="1" dirty="0">
              <a:solidFill>
                <a:schemeClr val="bg1"/>
              </a:solidFill>
              <a:effectLst>
                <a:outerShdw blurRad="38100" dist="38100" dir="2700000" algn="tl">
                  <a:srgbClr val="000000">
                    <a:alpha val="43137"/>
                  </a:srgbClr>
                </a:outerShdw>
              </a:effectLst>
              <a:cs typeface="Arial" pitchFamily="34" charset="0"/>
            </a:endParaRPr>
          </a:p>
        </p:txBody>
      </p:sp>
      <p:sp>
        <p:nvSpPr>
          <p:cNvPr id="7" name="スライド番号プレースホルダ 6"/>
          <p:cNvSpPr>
            <a:spLocks noGrp="1"/>
          </p:cNvSpPr>
          <p:nvPr>
            <p:ph type="sldNum" sz="quarter" idx="12"/>
          </p:nvPr>
        </p:nvSpPr>
        <p:spPr>
          <a:xfrm>
            <a:off x="7475448" y="6514010"/>
            <a:ext cx="2743200" cy="365125"/>
          </a:xfrm>
        </p:spPr>
        <p:txBody>
          <a:bodyPr/>
          <a:lstStyle/>
          <a:p>
            <a:fld id="{D2D8002D-B5B0-4BAC-B1F6-782DDCCE6D9C}" type="slidenum">
              <a:rPr kumimoji="1" lang="ja-JP" altLang="en-US" smtClean="0">
                <a:solidFill>
                  <a:schemeClr val="bg1"/>
                </a:solidFill>
              </a:rPr>
              <a:pPr/>
              <a:t>23</a:t>
            </a:fld>
            <a:endParaRPr kumimoji="1" lang="ja-JP" altLang="en-US" dirty="0">
              <a:solidFill>
                <a:schemeClr val="bg1"/>
              </a:solidFill>
            </a:endParaRPr>
          </a:p>
        </p:txBody>
      </p:sp>
      <p:sp>
        <p:nvSpPr>
          <p:cNvPr id="13" name="テキスト ボックス 12"/>
          <p:cNvSpPr txBox="1"/>
          <p:nvPr/>
        </p:nvSpPr>
        <p:spPr>
          <a:xfrm>
            <a:off x="9425490" y="6000619"/>
            <a:ext cx="1927131" cy="461665"/>
          </a:xfrm>
          <a:prstGeom prst="rect">
            <a:avLst/>
          </a:prstGeom>
          <a:noFill/>
        </p:spPr>
        <p:txBody>
          <a:bodyPr wrap="none" rtlCol="0">
            <a:spAutoFit/>
          </a:bodyPr>
          <a:lstStyle/>
          <a:p>
            <a:r>
              <a:rPr lang="en-US" altLang="ja-JP" sz="2400" dirty="0"/>
              <a:t>Art McDonald</a:t>
            </a:r>
            <a:endParaRPr lang="ja-JP" altLang="en-US" sz="2400" dirty="0"/>
          </a:p>
        </p:txBody>
      </p:sp>
      <p:pic>
        <p:nvPicPr>
          <p:cNvPr id="4" name="図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394963" y="3231931"/>
            <a:ext cx="1957658" cy="276868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30927840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0" y="0"/>
            <a:ext cx="12192000" cy="659735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タイトル 3"/>
          <p:cNvSpPr>
            <a:spLocks noGrp="1"/>
          </p:cNvSpPr>
          <p:nvPr>
            <p:ph type="title"/>
          </p:nvPr>
        </p:nvSpPr>
        <p:spPr>
          <a:xfrm>
            <a:off x="0" y="0"/>
            <a:ext cx="12192000" cy="6388100"/>
          </a:xfrm>
        </p:spPr>
        <p:txBody>
          <a:bodyPr>
            <a:normAutofit/>
          </a:bodyPr>
          <a:lstStyle/>
          <a:p>
            <a:r>
              <a:rPr lang="en-US" altLang="ja-JP" b="1" i="1" dirty="0">
                <a:solidFill>
                  <a:schemeClr val="bg1"/>
                </a:solidFill>
                <a:effectLst>
                  <a:outerShdw blurRad="38100" dist="38100" dir="2700000" algn="tl">
                    <a:srgbClr val="000000">
                      <a:alpha val="43137"/>
                    </a:srgbClr>
                  </a:outerShdw>
                </a:effectLst>
              </a:rPr>
              <a:t>Status and future</a:t>
            </a:r>
            <a:endParaRPr kumimoji="1" lang="ja-JP" altLang="en-US" b="1" i="1" dirty="0">
              <a:solidFill>
                <a:schemeClr val="bg1"/>
              </a:solidFill>
              <a:effectLst>
                <a:outerShdw blurRad="38100" dist="38100" dir="2700000" algn="tl">
                  <a:srgbClr val="000000">
                    <a:alpha val="43137"/>
                  </a:srgbClr>
                </a:outerShdw>
              </a:effectLst>
            </a:endParaRPr>
          </a:p>
        </p:txBody>
      </p:sp>
      <p:sp>
        <p:nvSpPr>
          <p:cNvPr id="5" name="正方形/長方形 4"/>
          <p:cNvSpPr/>
          <p:nvPr/>
        </p:nvSpPr>
        <p:spPr>
          <a:xfrm>
            <a:off x="0" y="6597351"/>
            <a:ext cx="12192000" cy="28803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スライド番号プレースホルダ 4"/>
          <p:cNvSpPr txBox="1">
            <a:spLocks/>
          </p:cNvSpPr>
          <p:nvPr/>
        </p:nvSpPr>
        <p:spPr>
          <a:xfrm>
            <a:off x="8077200" y="6520260"/>
            <a:ext cx="2133600" cy="365125"/>
          </a:xfrm>
          <a:prstGeom prst="rect">
            <a:avLst/>
          </a:prstGeom>
          <a:ln>
            <a:noFill/>
          </a:ln>
        </p:spPr>
        <p:txBody>
          <a:bodyPr vert="horz" lIns="91440" tIns="45720" rIns="91440" bIns="45720" rtlCol="0" anchor="ctr"/>
          <a:lstStyle/>
          <a:p>
            <a:pPr algn="r">
              <a:defRPr/>
            </a:pPr>
            <a:fld id="{D2D8002D-B5B0-4BAC-B1F6-782DDCCE6D9C}" type="slidenum">
              <a:rPr lang="ja-JP" altLang="en-US" sz="1200">
                <a:solidFill>
                  <a:schemeClr val="bg1"/>
                </a:solidFill>
              </a:rPr>
              <a:pPr algn="r">
                <a:defRPr/>
              </a:pPr>
              <a:t>24</a:t>
            </a:fld>
            <a:endParaRPr lang="ja-JP" altLang="en-US" sz="1200">
              <a:solidFill>
                <a:schemeClr val="bg1"/>
              </a:solidFill>
            </a:endParaRPr>
          </a:p>
        </p:txBody>
      </p:sp>
    </p:spTree>
    <p:extLst>
      <p:ext uri="{BB962C8B-B14F-4D97-AF65-F5344CB8AC3E}">
        <p14:creationId xmlns:p14="http://schemas.microsoft.com/office/powerpoint/2010/main" val="21592857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9970" name="Rectangle 2"/>
          <p:cNvSpPr>
            <a:spLocks noGrp="1" noChangeArrowheads="1"/>
          </p:cNvSpPr>
          <p:nvPr>
            <p:ph type="title"/>
          </p:nvPr>
        </p:nvSpPr>
        <p:spPr>
          <a:xfrm>
            <a:off x="0" y="1"/>
            <a:ext cx="12192000" cy="614286"/>
          </a:xfrm>
          <a:solidFill>
            <a:schemeClr val="tx2"/>
          </a:solidFill>
        </p:spPr>
        <p:txBody>
          <a:bodyPr>
            <a:normAutofit/>
          </a:bodyPr>
          <a:lstStyle/>
          <a:p>
            <a:r>
              <a:rPr lang="en-US" altLang="ja-JP" sz="3600" b="1" i="1" dirty="0">
                <a:solidFill>
                  <a:schemeClr val="bg1"/>
                </a:solidFill>
                <a:effectLst>
                  <a:outerShdw blurRad="38100" dist="38100" dir="2700000" algn="tl">
                    <a:srgbClr val="000000"/>
                  </a:outerShdw>
                </a:effectLst>
              </a:rPr>
              <a:t>Neutrino oscillation studies</a:t>
            </a:r>
          </a:p>
        </p:txBody>
      </p:sp>
      <p:sp>
        <p:nvSpPr>
          <p:cNvPr id="16" name="正方形/長方形 15"/>
          <p:cNvSpPr/>
          <p:nvPr/>
        </p:nvSpPr>
        <p:spPr>
          <a:xfrm>
            <a:off x="0" y="6597352"/>
            <a:ext cx="12192000" cy="2606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21" name="スライド番号プレースホルダ 4"/>
          <p:cNvSpPr txBox="1">
            <a:spLocks/>
          </p:cNvSpPr>
          <p:nvPr/>
        </p:nvSpPr>
        <p:spPr>
          <a:xfrm>
            <a:off x="8077200" y="6520260"/>
            <a:ext cx="2133600" cy="365125"/>
          </a:xfrm>
          <a:prstGeom prst="rect">
            <a:avLst/>
          </a:prstGeom>
          <a:ln>
            <a:noFill/>
          </a:ln>
        </p:spPr>
        <p:txBody>
          <a:bodyPr vert="horz" lIns="91440" tIns="45720" rIns="91440" bIns="45720" rtlCol="0" anchor="ctr"/>
          <a:lstStyle/>
          <a:p>
            <a:pPr algn="r">
              <a:defRPr/>
            </a:pPr>
            <a:fld id="{D2D8002D-B5B0-4BAC-B1F6-782DDCCE6D9C}" type="slidenum">
              <a:rPr lang="ja-JP" altLang="en-US" sz="1200">
                <a:solidFill>
                  <a:schemeClr val="bg1"/>
                </a:solidFill>
              </a:rPr>
              <a:pPr algn="r">
                <a:defRPr/>
              </a:pPr>
              <a:t>25</a:t>
            </a:fld>
            <a:endParaRPr lang="ja-JP" altLang="en-US" sz="1200">
              <a:solidFill>
                <a:schemeClr val="bg1"/>
              </a:solidFill>
            </a:endParaRPr>
          </a:p>
        </p:txBody>
      </p:sp>
      <p:sp>
        <p:nvSpPr>
          <p:cNvPr id="3" name="テキスト ボックス 2"/>
          <p:cNvSpPr txBox="1"/>
          <p:nvPr/>
        </p:nvSpPr>
        <p:spPr>
          <a:xfrm>
            <a:off x="2318507" y="5958494"/>
            <a:ext cx="9791848" cy="553998"/>
          </a:xfrm>
          <a:prstGeom prst="rect">
            <a:avLst/>
          </a:prstGeom>
        </p:spPr>
        <p:style>
          <a:lnRef idx="3">
            <a:schemeClr val="lt1"/>
          </a:lnRef>
          <a:fillRef idx="1">
            <a:schemeClr val="accent2"/>
          </a:fillRef>
          <a:effectRef idx="1">
            <a:schemeClr val="accent2"/>
          </a:effectRef>
          <a:fontRef idx="minor">
            <a:schemeClr val="lt1"/>
          </a:fontRef>
        </p:style>
        <p:txBody>
          <a:bodyPr wrap="square" rtlCol="0">
            <a:spAutoFit/>
          </a:bodyPr>
          <a:lstStyle/>
          <a:p>
            <a:r>
              <a:rPr kumimoji="1" lang="en-US" altLang="ja-JP" sz="3000" b="1" i="1" dirty="0"/>
              <a:t>Basic structure for 3 flavor oscillations has been understood!</a:t>
            </a:r>
            <a:endParaRPr kumimoji="1" lang="ja-JP" altLang="en-US" sz="3000" b="1" i="1" dirty="0"/>
          </a:p>
        </p:txBody>
      </p:sp>
      <p:sp>
        <p:nvSpPr>
          <p:cNvPr id="7" name="テキスト ボックス 6"/>
          <p:cNvSpPr txBox="1"/>
          <p:nvPr/>
        </p:nvSpPr>
        <p:spPr>
          <a:xfrm>
            <a:off x="7009473" y="637374"/>
            <a:ext cx="4114011" cy="523220"/>
          </a:xfrm>
          <a:prstGeom prst="rect">
            <a:avLst/>
          </a:prstGeom>
          <a:noFill/>
        </p:spPr>
        <p:txBody>
          <a:bodyPr wrap="none" rtlCol="0">
            <a:spAutoFit/>
          </a:bodyPr>
          <a:lstStyle/>
          <a:p>
            <a:r>
              <a:rPr kumimoji="1" lang="en-US" altLang="ja-JP" sz="2800" b="1" i="1" dirty="0"/>
              <a:t>Status</a:t>
            </a:r>
            <a:r>
              <a:rPr kumimoji="1" lang="en-US" altLang="ja-JP" sz="2400" b="1" i="1" dirty="0"/>
              <a:t> (before Neutrino 2016)</a:t>
            </a:r>
            <a:endParaRPr kumimoji="1" lang="ja-JP" altLang="en-US" sz="2400" b="1" i="1" dirty="0"/>
          </a:p>
        </p:txBody>
      </p:sp>
      <p:sp>
        <p:nvSpPr>
          <p:cNvPr id="9" name="テキスト ボックス 8"/>
          <p:cNvSpPr txBox="1"/>
          <p:nvPr/>
        </p:nvSpPr>
        <p:spPr>
          <a:xfrm>
            <a:off x="8403021" y="5152713"/>
            <a:ext cx="3707334" cy="738664"/>
          </a:xfrm>
          <a:prstGeom prst="rect">
            <a:avLst/>
          </a:prstGeom>
          <a:noFill/>
        </p:spPr>
        <p:txBody>
          <a:bodyPr wrap="square" rtlCol="0">
            <a:spAutoFit/>
          </a:bodyPr>
          <a:lstStyle/>
          <a:p>
            <a:r>
              <a:rPr kumimoji="1" lang="en-US" altLang="ja-JP" sz="1400" dirty="0"/>
              <a:t>Review of Particle Physics (2015)</a:t>
            </a:r>
          </a:p>
          <a:p>
            <a:r>
              <a:rPr lang="en-US" altLang="ja-JP" sz="1400" dirty="0"/>
              <a:t>K. Nakamura and S.T. </a:t>
            </a:r>
            <a:r>
              <a:rPr lang="en-US" altLang="ja-JP" sz="1400" dirty="0" err="1"/>
              <a:t>Petcov</a:t>
            </a:r>
            <a:r>
              <a:rPr lang="en-US" altLang="ja-JP" sz="1400" dirty="0"/>
              <a:t>, “14. Neutrino mass, mixing and oscillations” </a:t>
            </a:r>
            <a:endParaRPr kumimoji="1" lang="ja-JP" altLang="en-US" sz="1400" dirty="0"/>
          </a:p>
        </p:txBody>
      </p:sp>
      <p:sp>
        <p:nvSpPr>
          <p:cNvPr id="2" name="テキスト ボックス 1"/>
          <p:cNvSpPr txBox="1"/>
          <p:nvPr/>
        </p:nvSpPr>
        <p:spPr>
          <a:xfrm>
            <a:off x="135709" y="727354"/>
            <a:ext cx="6495785" cy="5570756"/>
          </a:xfrm>
          <a:prstGeom prst="rect">
            <a:avLst/>
          </a:prstGeom>
          <a:noFill/>
        </p:spPr>
        <p:txBody>
          <a:bodyPr wrap="square" rtlCol="0">
            <a:spAutoFit/>
          </a:bodyPr>
          <a:lstStyle/>
          <a:p>
            <a:r>
              <a:rPr lang="en-US" altLang="ja-JP" sz="2800" i="1" u="sng" dirty="0">
                <a:latin typeface="Symbol" panose="05050102010706020507" pitchFamily="18" charset="2"/>
              </a:rPr>
              <a:t>n</a:t>
            </a:r>
            <a:r>
              <a:rPr kumimoji="1" lang="en-US" altLang="ja-JP" sz="2800" i="1" u="sng" baseline="-25000" dirty="0">
                <a:latin typeface="Symbol" panose="05050102010706020507" pitchFamily="18" charset="2"/>
              </a:rPr>
              <a:t>m</a:t>
            </a:r>
            <a:r>
              <a:rPr kumimoji="1" lang="en-US" altLang="ja-JP" sz="2800" i="1" u="sng" dirty="0"/>
              <a:t> </a:t>
            </a:r>
            <a:r>
              <a:rPr kumimoji="1" lang="en-US" altLang="ja-JP" sz="2800" i="1" u="sng" dirty="0">
                <a:sym typeface="Wingdings" panose="05000000000000000000" pitchFamily="2" charset="2"/>
              </a:rPr>
              <a:t> </a:t>
            </a:r>
            <a:r>
              <a:rPr kumimoji="1" lang="en-US" altLang="ja-JP" sz="2800" i="1" u="sng" dirty="0" err="1">
                <a:latin typeface="Symbol" panose="05050102010706020507" pitchFamily="18" charset="2"/>
                <a:sym typeface="Wingdings" panose="05000000000000000000" pitchFamily="2" charset="2"/>
              </a:rPr>
              <a:t>n</a:t>
            </a:r>
            <a:r>
              <a:rPr kumimoji="1" lang="en-US" altLang="ja-JP" sz="2800" i="1" u="sng" baseline="-25000" dirty="0" err="1">
                <a:latin typeface="Symbol" panose="05050102010706020507" pitchFamily="18" charset="2"/>
                <a:sym typeface="Wingdings" panose="05000000000000000000" pitchFamily="2" charset="2"/>
              </a:rPr>
              <a:t>t</a:t>
            </a:r>
            <a:r>
              <a:rPr kumimoji="1" lang="en-US" altLang="ja-JP" sz="2800" i="1" u="sng" dirty="0">
                <a:latin typeface="Symbol" panose="05050102010706020507" pitchFamily="18" charset="2"/>
                <a:sym typeface="Wingdings" panose="05000000000000000000" pitchFamily="2" charset="2"/>
              </a:rPr>
              <a:t> </a:t>
            </a:r>
            <a:r>
              <a:rPr kumimoji="1" lang="en-US" altLang="ja-JP" sz="2800" i="1" u="sng" dirty="0">
                <a:sym typeface="Wingdings" panose="05000000000000000000" pitchFamily="2" charset="2"/>
              </a:rPr>
              <a:t>oscillations (</a:t>
            </a:r>
            <a:r>
              <a:rPr kumimoji="1" lang="en-US" altLang="ja-JP" sz="2800" i="1" u="sng" dirty="0">
                <a:latin typeface="Symbol" panose="05050102010706020507" pitchFamily="18" charset="2"/>
                <a:sym typeface="Wingdings" panose="05000000000000000000" pitchFamily="2" charset="2"/>
              </a:rPr>
              <a:t>D</a:t>
            </a:r>
            <a:r>
              <a:rPr kumimoji="1" lang="en-US" altLang="ja-JP" sz="2800" i="1" u="sng" dirty="0">
                <a:sym typeface="Wingdings" panose="05000000000000000000" pitchFamily="2" charset="2"/>
              </a:rPr>
              <a:t>m</a:t>
            </a:r>
            <a:r>
              <a:rPr kumimoji="1" lang="en-US" altLang="ja-JP" sz="2800" i="1" u="sng" baseline="-25000" dirty="0">
                <a:sym typeface="Wingdings" panose="05000000000000000000" pitchFamily="2" charset="2"/>
              </a:rPr>
              <a:t>23</a:t>
            </a:r>
            <a:r>
              <a:rPr kumimoji="1" lang="en-US" altLang="ja-JP" sz="2800" i="1" u="sng" dirty="0">
                <a:sym typeface="Wingdings" panose="05000000000000000000" pitchFamily="2" charset="2"/>
              </a:rPr>
              <a:t>, </a:t>
            </a:r>
            <a:r>
              <a:rPr kumimoji="1" lang="en-US" altLang="ja-JP" sz="2800" i="1" u="sng" dirty="0">
                <a:latin typeface="Symbol" panose="05050102010706020507" pitchFamily="18" charset="2"/>
                <a:sym typeface="Wingdings" panose="05000000000000000000" pitchFamily="2" charset="2"/>
              </a:rPr>
              <a:t>q</a:t>
            </a:r>
            <a:r>
              <a:rPr kumimoji="1" lang="en-US" altLang="ja-JP" sz="2800" i="1" u="sng" baseline="-25000" dirty="0">
                <a:sym typeface="Wingdings" panose="05000000000000000000" pitchFamily="2" charset="2"/>
              </a:rPr>
              <a:t>23</a:t>
            </a:r>
            <a:r>
              <a:rPr kumimoji="1" lang="en-US" altLang="ja-JP" sz="2800" i="1" u="sng" dirty="0">
                <a:sym typeface="Wingdings" panose="05000000000000000000" pitchFamily="2" charset="2"/>
              </a:rPr>
              <a:t>)</a:t>
            </a:r>
          </a:p>
          <a:p>
            <a:pPr lvl="1"/>
            <a:r>
              <a:rPr lang="en-US" altLang="ja-JP" sz="2800" dirty="0">
                <a:solidFill>
                  <a:schemeClr val="tx2"/>
                </a:solidFill>
                <a:sym typeface="Wingdings" panose="05000000000000000000" pitchFamily="2" charset="2"/>
              </a:rPr>
              <a:t>Atmospheric:</a:t>
            </a:r>
            <a:r>
              <a:rPr lang="en-US" altLang="ja-JP" sz="2800" dirty="0">
                <a:sym typeface="Wingdings" panose="05000000000000000000" pitchFamily="2" charset="2"/>
              </a:rPr>
              <a:t> Super-K, Soudan-2, MACRO </a:t>
            </a:r>
            <a:r>
              <a:rPr lang="en-US" altLang="ja-JP" sz="2800" dirty="0" err="1">
                <a:sym typeface="Wingdings" panose="05000000000000000000" pitchFamily="2" charset="2"/>
              </a:rPr>
              <a:t>IceCube</a:t>
            </a:r>
            <a:r>
              <a:rPr lang="en-US" altLang="ja-JP" sz="2800" dirty="0">
                <a:sym typeface="Wingdings" panose="05000000000000000000" pitchFamily="2" charset="2"/>
              </a:rPr>
              <a:t>/</a:t>
            </a:r>
            <a:r>
              <a:rPr lang="en-US" altLang="ja-JP" sz="2800" dirty="0" err="1">
                <a:sym typeface="Wingdings" panose="05000000000000000000" pitchFamily="2" charset="2"/>
              </a:rPr>
              <a:t>Deepcore</a:t>
            </a:r>
            <a:r>
              <a:rPr lang="en-US" altLang="ja-JP" sz="2800" dirty="0">
                <a:sym typeface="Wingdings" panose="05000000000000000000" pitchFamily="2" charset="2"/>
              </a:rPr>
              <a:t>, …</a:t>
            </a:r>
          </a:p>
          <a:p>
            <a:pPr lvl="1"/>
            <a:r>
              <a:rPr kumimoji="1" lang="en-US" altLang="ja-JP" sz="2800" dirty="0">
                <a:solidFill>
                  <a:schemeClr val="tx2"/>
                </a:solidFill>
                <a:sym typeface="Wingdings" panose="05000000000000000000" pitchFamily="2" charset="2"/>
              </a:rPr>
              <a:t>LBL: </a:t>
            </a:r>
            <a:r>
              <a:rPr kumimoji="1" lang="en-US" altLang="ja-JP" sz="2800" dirty="0">
                <a:sym typeface="Wingdings" panose="05000000000000000000" pitchFamily="2" charset="2"/>
              </a:rPr>
              <a:t>K2K, MINOS, OPERA, T2K, </a:t>
            </a:r>
            <a:r>
              <a:rPr kumimoji="1" lang="en-US" altLang="ja-JP" sz="2800" dirty="0" err="1">
                <a:sym typeface="Wingdings" panose="05000000000000000000" pitchFamily="2" charset="2"/>
              </a:rPr>
              <a:t>NOvA</a:t>
            </a:r>
            <a:r>
              <a:rPr kumimoji="1" lang="en-US" altLang="ja-JP" sz="2800" dirty="0">
                <a:sym typeface="Wingdings" panose="05000000000000000000" pitchFamily="2" charset="2"/>
              </a:rPr>
              <a:t>, …</a:t>
            </a:r>
          </a:p>
          <a:p>
            <a:pPr lvl="1"/>
            <a:endParaRPr kumimoji="1" lang="en-US" altLang="ja-JP" sz="2400" dirty="0">
              <a:sym typeface="Wingdings" panose="05000000000000000000" pitchFamily="2" charset="2"/>
            </a:endParaRPr>
          </a:p>
          <a:p>
            <a:r>
              <a:rPr lang="en-US" altLang="ja-JP" sz="2800" i="1" u="sng" dirty="0">
                <a:latin typeface="Symbol" panose="05050102010706020507" pitchFamily="18" charset="2"/>
              </a:rPr>
              <a:t>n</a:t>
            </a:r>
            <a:r>
              <a:rPr kumimoji="1" lang="en-US" altLang="ja-JP" sz="2800" i="1" u="sng" baseline="-25000" dirty="0"/>
              <a:t>e</a:t>
            </a:r>
            <a:r>
              <a:rPr kumimoji="1" lang="en-US" altLang="ja-JP" sz="2800" i="1" u="sng" dirty="0"/>
              <a:t> </a:t>
            </a:r>
            <a:r>
              <a:rPr kumimoji="1" lang="en-US" altLang="ja-JP" sz="2800" i="1" u="sng" dirty="0">
                <a:sym typeface="Wingdings" panose="05000000000000000000" pitchFamily="2" charset="2"/>
              </a:rPr>
              <a:t> (</a:t>
            </a:r>
            <a:r>
              <a:rPr kumimoji="1" lang="en-US" altLang="ja-JP" sz="2800" i="1" u="sng" dirty="0" err="1">
                <a:latin typeface="Symbol" panose="05050102010706020507" pitchFamily="18" charset="2"/>
                <a:sym typeface="Wingdings" panose="05000000000000000000" pitchFamily="2" charset="2"/>
              </a:rPr>
              <a:t>n</a:t>
            </a:r>
            <a:r>
              <a:rPr kumimoji="1" lang="en-US" altLang="ja-JP" sz="2800" i="1" u="sng" baseline="-25000" dirty="0" err="1">
                <a:latin typeface="Symbol" panose="05050102010706020507" pitchFamily="18" charset="2"/>
                <a:sym typeface="Wingdings" panose="05000000000000000000" pitchFamily="2" charset="2"/>
              </a:rPr>
              <a:t>m</a:t>
            </a:r>
            <a:r>
              <a:rPr kumimoji="1" lang="en-US" altLang="ja-JP" sz="2800" i="1" u="sng" dirty="0" err="1">
                <a:latin typeface="Symbol" panose="05050102010706020507" pitchFamily="18" charset="2"/>
                <a:sym typeface="Wingdings" panose="05000000000000000000" pitchFamily="2" charset="2"/>
              </a:rPr>
              <a:t>+n</a:t>
            </a:r>
            <a:r>
              <a:rPr kumimoji="1" lang="en-US" altLang="ja-JP" sz="2800" i="1" u="sng" baseline="-25000" dirty="0" err="1">
                <a:latin typeface="Symbol" panose="05050102010706020507" pitchFamily="18" charset="2"/>
                <a:sym typeface="Wingdings" panose="05000000000000000000" pitchFamily="2" charset="2"/>
              </a:rPr>
              <a:t>t</a:t>
            </a:r>
            <a:r>
              <a:rPr kumimoji="1" lang="en-US" altLang="ja-JP" sz="2800" i="1" u="sng" dirty="0">
                <a:sym typeface="Wingdings" panose="05000000000000000000" pitchFamily="2" charset="2"/>
              </a:rPr>
              <a:t>) oscillations (</a:t>
            </a:r>
            <a:r>
              <a:rPr kumimoji="1" lang="en-US" altLang="ja-JP" sz="2800" i="1" u="sng" dirty="0">
                <a:latin typeface="Symbol" panose="05050102010706020507" pitchFamily="18" charset="2"/>
                <a:sym typeface="Wingdings" panose="05000000000000000000" pitchFamily="2" charset="2"/>
              </a:rPr>
              <a:t>D</a:t>
            </a:r>
            <a:r>
              <a:rPr kumimoji="1" lang="en-US" altLang="ja-JP" sz="2800" i="1" u="sng" dirty="0">
                <a:sym typeface="Wingdings" panose="05000000000000000000" pitchFamily="2" charset="2"/>
              </a:rPr>
              <a:t>m</a:t>
            </a:r>
            <a:r>
              <a:rPr kumimoji="1" lang="en-US" altLang="ja-JP" sz="2800" i="1" u="sng" baseline="-25000" dirty="0">
                <a:sym typeface="Wingdings" panose="05000000000000000000" pitchFamily="2" charset="2"/>
              </a:rPr>
              <a:t>12</a:t>
            </a:r>
            <a:r>
              <a:rPr kumimoji="1" lang="en-US" altLang="ja-JP" sz="2800" i="1" u="sng" dirty="0">
                <a:sym typeface="Wingdings" panose="05000000000000000000" pitchFamily="2" charset="2"/>
              </a:rPr>
              <a:t>, </a:t>
            </a:r>
            <a:r>
              <a:rPr kumimoji="1" lang="en-US" altLang="ja-JP" sz="2800" i="1" u="sng" dirty="0">
                <a:latin typeface="Symbol" panose="05050102010706020507" pitchFamily="18" charset="2"/>
                <a:sym typeface="Wingdings" panose="05000000000000000000" pitchFamily="2" charset="2"/>
              </a:rPr>
              <a:t>q</a:t>
            </a:r>
            <a:r>
              <a:rPr kumimoji="1" lang="en-US" altLang="ja-JP" sz="2800" i="1" u="sng" baseline="-25000" dirty="0">
                <a:sym typeface="Wingdings" panose="05000000000000000000" pitchFamily="2" charset="2"/>
              </a:rPr>
              <a:t>12</a:t>
            </a:r>
            <a:r>
              <a:rPr kumimoji="1" lang="en-US" altLang="ja-JP" sz="2800" i="1" u="sng" dirty="0">
                <a:sym typeface="Wingdings" panose="05000000000000000000" pitchFamily="2" charset="2"/>
              </a:rPr>
              <a:t>)</a:t>
            </a:r>
          </a:p>
          <a:p>
            <a:pPr lvl="1"/>
            <a:r>
              <a:rPr lang="en-US" altLang="ja-JP" sz="2800" dirty="0">
                <a:solidFill>
                  <a:schemeClr val="tx2"/>
                </a:solidFill>
                <a:sym typeface="Wingdings" panose="05000000000000000000" pitchFamily="2" charset="2"/>
              </a:rPr>
              <a:t>Solar: </a:t>
            </a:r>
            <a:r>
              <a:rPr lang="en-US" altLang="ja-JP" sz="2800" dirty="0">
                <a:sym typeface="Wingdings" panose="05000000000000000000" pitchFamily="2" charset="2"/>
              </a:rPr>
              <a:t>SNO, Super-K, </a:t>
            </a:r>
            <a:r>
              <a:rPr lang="en-US" altLang="ja-JP" sz="2800" dirty="0" err="1">
                <a:sym typeface="Wingdings" panose="05000000000000000000" pitchFamily="2" charset="2"/>
              </a:rPr>
              <a:t>Borexino</a:t>
            </a:r>
            <a:r>
              <a:rPr lang="en-US" altLang="ja-JP" sz="2800" dirty="0">
                <a:sym typeface="Wingdings" panose="05000000000000000000" pitchFamily="2" charset="2"/>
              </a:rPr>
              <a:t>, …</a:t>
            </a:r>
          </a:p>
          <a:p>
            <a:pPr lvl="1"/>
            <a:r>
              <a:rPr kumimoji="1" lang="en-US" altLang="ja-JP" sz="2800" dirty="0">
                <a:solidFill>
                  <a:schemeClr val="tx2"/>
                </a:solidFill>
                <a:sym typeface="Wingdings" panose="05000000000000000000" pitchFamily="2" charset="2"/>
              </a:rPr>
              <a:t>Reactor: </a:t>
            </a:r>
            <a:r>
              <a:rPr kumimoji="1" lang="en-US" altLang="ja-JP" sz="2800" dirty="0" err="1">
                <a:sym typeface="Wingdings" panose="05000000000000000000" pitchFamily="2" charset="2"/>
              </a:rPr>
              <a:t>KamLAND</a:t>
            </a:r>
            <a:endParaRPr kumimoji="1" lang="en-US" altLang="ja-JP" sz="2800" dirty="0">
              <a:sym typeface="Wingdings" panose="05000000000000000000" pitchFamily="2" charset="2"/>
            </a:endParaRPr>
          </a:p>
          <a:p>
            <a:pPr lvl="1"/>
            <a:endParaRPr kumimoji="1" lang="en-US" altLang="ja-JP" sz="2400" dirty="0">
              <a:sym typeface="Wingdings" panose="05000000000000000000" pitchFamily="2" charset="2"/>
            </a:endParaRPr>
          </a:p>
          <a:p>
            <a:r>
              <a:rPr lang="en-US" altLang="ja-JP" sz="2800" i="1" u="sng" dirty="0">
                <a:latin typeface="Symbol" panose="05050102010706020507" pitchFamily="18" charset="2"/>
                <a:sym typeface="Wingdings" panose="05000000000000000000" pitchFamily="2" charset="2"/>
              </a:rPr>
              <a:t>q</a:t>
            </a:r>
            <a:r>
              <a:rPr lang="en-US" altLang="ja-JP" sz="2800" i="1" u="sng" baseline="-25000" dirty="0">
                <a:sym typeface="Wingdings" panose="05000000000000000000" pitchFamily="2" charset="2"/>
              </a:rPr>
              <a:t>13</a:t>
            </a:r>
            <a:r>
              <a:rPr lang="en-US" altLang="ja-JP" sz="2800" i="1" u="sng" dirty="0">
                <a:sym typeface="Wingdings" panose="05000000000000000000" pitchFamily="2" charset="2"/>
              </a:rPr>
              <a:t> experiments </a:t>
            </a:r>
          </a:p>
          <a:p>
            <a:pPr lvl="1"/>
            <a:r>
              <a:rPr lang="en-US" altLang="ja-JP" sz="2800" dirty="0">
                <a:solidFill>
                  <a:schemeClr val="tx2"/>
                </a:solidFill>
                <a:sym typeface="Wingdings" panose="05000000000000000000" pitchFamily="2" charset="2"/>
              </a:rPr>
              <a:t>LBL: </a:t>
            </a:r>
            <a:r>
              <a:rPr lang="en-US" altLang="ja-JP" sz="2800" dirty="0">
                <a:sym typeface="Wingdings" panose="05000000000000000000" pitchFamily="2" charset="2"/>
              </a:rPr>
              <a:t>MINOS, T2K, </a:t>
            </a:r>
            <a:r>
              <a:rPr lang="en-US" altLang="ja-JP" sz="2800" dirty="0" err="1">
                <a:sym typeface="Wingdings" panose="05000000000000000000" pitchFamily="2" charset="2"/>
              </a:rPr>
              <a:t>NOvA</a:t>
            </a:r>
            <a:r>
              <a:rPr lang="en-US" altLang="ja-JP" sz="2800" dirty="0">
                <a:sym typeface="Wingdings" panose="05000000000000000000" pitchFamily="2" charset="2"/>
              </a:rPr>
              <a:t>, …</a:t>
            </a:r>
          </a:p>
          <a:p>
            <a:pPr lvl="1"/>
            <a:r>
              <a:rPr kumimoji="1" lang="en-US" altLang="ja-JP" sz="2800" dirty="0">
                <a:solidFill>
                  <a:schemeClr val="tx2"/>
                </a:solidFill>
                <a:sym typeface="Wingdings" panose="05000000000000000000" pitchFamily="2" charset="2"/>
              </a:rPr>
              <a:t>Reactor:</a:t>
            </a:r>
            <a:r>
              <a:rPr kumimoji="1" lang="en-US" altLang="ja-JP" sz="2800" dirty="0">
                <a:sym typeface="Wingdings" panose="05000000000000000000" pitchFamily="2" charset="2"/>
              </a:rPr>
              <a:t> </a:t>
            </a:r>
            <a:r>
              <a:rPr kumimoji="1" lang="en-US" altLang="ja-JP" sz="2800" dirty="0" err="1">
                <a:sym typeface="Wingdings" panose="05000000000000000000" pitchFamily="2" charset="2"/>
              </a:rPr>
              <a:t>Daya</a:t>
            </a:r>
            <a:r>
              <a:rPr kumimoji="1" lang="en-US" altLang="ja-JP" sz="2800" dirty="0">
                <a:sym typeface="Wingdings" panose="05000000000000000000" pitchFamily="2" charset="2"/>
              </a:rPr>
              <a:t> Bay, Reno, Double </a:t>
            </a:r>
            <a:r>
              <a:rPr kumimoji="1" lang="en-US" altLang="ja-JP" sz="2800" dirty="0" err="1">
                <a:sym typeface="Wingdings" panose="05000000000000000000" pitchFamily="2" charset="2"/>
              </a:rPr>
              <a:t>Chooz</a:t>
            </a:r>
            <a:endParaRPr kumimoji="1" lang="en-US" altLang="ja-JP" sz="2800" dirty="0">
              <a:sym typeface="Wingdings" panose="05000000000000000000" pitchFamily="2" charset="2"/>
            </a:endParaRPr>
          </a:p>
          <a:p>
            <a:endParaRPr kumimoji="1" lang="ja-JP" altLang="en-US" sz="2800" dirty="0"/>
          </a:p>
        </p:txBody>
      </p:sp>
      <p:sp>
        <p:nvSpPr>
          <p:cNvPr id="29" name="右矢印 3"/>
          <p:cNvSpPr/>
          <p:nvPr/>
        </p:nvSpPr>
        <p:spPr>
          <a:xfrm>
            <a:off x="6445593" y="2335543"/>
            <a:ext cx="441043" cy="2071869"/>
          </a:xfrm>
          <a:prstGeom prst="rightArrow">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0" name="グループ化 9"/>
          <p:cNvGrpSpPr/>
          <p:nvPr/>
        </p:nvGrpSpPr>
        <p:grpSpPr>
          <a:xfrm>
            <a:off x="7009473" y="1239424"/>
            <a:ext cx="5140974" cy="4172763"/>
            <a:chOff x="7101689" y="1160594"/>
            <a:chExt cx="5048757" cy="3990093"/>
          </a:xfrm>
        </p:grpSpPr>
        <p:pic>
          <p:nvPicPr>
            <p:cNvPr id="8" name="図 7"/>
            <p:cNvPicPr>
              <a:picLocks noChangeAspect="1"/>
            </p:cNvPicPr>
            <p:nvPr/>
          </p:nvPicPr>
          <p:blipFill rotWithShape="1">
            <a:blip r:embed="rId3"/>
            <a:srcRect b="8732"/>
            <a:stretch/>
          </p:blipFill>
          <p:spPr>
            <a:xfrm>
              <a:off x="7141780" y="1160594"/>
              <a:ext cx="5008666" cy="3821309"/>
            </a:xfrm>
            <a:prstGeom prst="rect">
              <a:avLst/>
            </a:prstGeom>
          </p:spPr>
        </p:pic>
        <p:pic>
          <p:nvPicPr>
            <p:cNvPr id="32" name="図 31"/>
            <p:cNvPicPr>
              <a:picLocks noChangeAspect="1"/>
            </p:cNvPicPr>
            <p:nvPr/>
          </p:nvPicPr>
          <p:blipFill rotWithShape="1">
            <a:blip r:embed="rId3"/>
            <a:srcRect t="92460"/>
            <a:stretch/>
          </p:blipFill>
          <p:spPr>
            <a:xfrm>
              <a:off x="7101689" y="4835003"/>
              <a:ext cx="5008666" cy="315684"/>
            </a:xfrm>
            <a:prstGeom prst="rect">
              <a:avLst/>
            </a:prstGeom>
          </p:spPr>
        </p:pic>
      </p:grpSp>
    </p:spTree>
    <p:extLst>
      <p:ext uri="{BB962C8B-B14F-4D97-AF65-F5344CB8AC3E}">
        <p14:creationId xmlns:p14="http://schemas.microsoft.com/office/powerpoint/2010/main" val="31274660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9970" name="Rectangle 2"/>
          <p:cNvSpPr>
            <a:spLocks noGrp="1" noChangeArrowheads="1"/>
          </p:cNvSpPr>
          <p:nvPr>
            <p:ph type="title"/>
          </p:nvPr>
        </p:nvSpPr>
        <p:spPr>
          <a:xfrm>
            <a:off x="0" y="0"/>
            <a:ext cx="12192000" cy="665051"/>
          </a:xfrm>
          <a:solidFill>
            <a:schemeClr val="tx2"/>
          </a:solidFill>
        </p:spPr>
        <p:txBody>
          <a:bodyPr>
            <a:normAutofit/>
          </a:bodyPr>
          <a:lstStyle/>
          <a:p>
            <a:r>
              <a:rPr lang="en-US" altLang="ja-JP" sz="3600" b="1" i="1" dirty="0">
                <a:solidFill>
                  <a:schemeClr val="bg1"/>
                </a:solidFill>
                <a:effectLst>
                  <a:outerShdw blurRad="38100" dist="38100" dir="2700000" algn="tl">
                    <a:srgbClr val="000000"/>
                  </a:outerShdw>
                </a:effectLst>
              </a:rPr>
              <a:t>Agenda for the future neutrino measurements  </a:t>
            </a:r>
          </a:p>
        </p:txBody>
      </p:sp>
      <p:sp>
        <p:nvSpPr>
          <p:cNvPr id="16" name="正方形/長方形 15"/>
          <p:cNvSpPr/>
          <p:nvPr/>
        </p:nvSpPr>
        <p:spPr>
          <a:xfrm>
            <a:off x="0" y="6597352"/>
            <a:ext cx="12192000" cy="2606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pic>
        <p:nvPicPr>
          <p:cNvPr id="2" name="図 1"/>
          <p:cNvPicPr>
            <a:picLocks noChangeAspect="1"/>
          </p:cNvPicPr>
          <p:nvPr/>
        </p:nvPicPr>
        <p:blipFill rotWithShape="1">
          <a:blip r:embed="rId4">
            <a:extLst>
              <a:ext uri="{28A0092B-C50C-407E-A947-70E740481C1C}">
                <a14:useLocalDpi xmlns:a14="http://schemas.microsoft.com/office/drawing/2010/main" val="0"/>
              </a:ext>
            </a:extLst>
          </a:blip>
          <a:srcRect b="8799"/>
          <a:stretch/>
        </p:blipFill>
        <p:spPr>
          <a:xfrm>
            <a:off x="0" y="1049822"/>
            <a:ext cx="6647758" cy="3410338"/>
          </a:xfrm>
          <a:prstGeom prst="rect">
            <a:avLst/>
          </a:prstGeom>
        </p:spPr>
      </p:pic>
      <p:sp>
        <p:nvSpPr>
          <p:cNvPr id="3" name="テキスト ボックス 2"/>
          <p:cNvSpPr txBox="1"/>
          <p:nvPr/>
        </p:nvSpPr>
        <p:spPr>
          <a:xfrm>
            <a:off x="3468413" y="3936940"/>
            <a:ext cx="2958627" cy="461665"/>
          </a:xfrm>
          <a:prstGeom prst="rect">
            <a:avLst/>
          </a:prstGeom>
          <a:noFill/>
        </p:spPr>
        <p:txBody>
          <a:bodyPr wrap="square" rtlCol="0">
            <a:spAutoFit/>
          </a:bodyPr>
          <a:lstStyle/>
          <a:p>
            <a:r>
              <a:rPr kumimoji="1" lang="en-US" altLang="ja-JP" sz="1200" dirty="0"/>
              <a:t>(taken from R. B. Patterson, Ann Rev </a:t>
            </a:r>
            <a:r>
              <a:rPr kumimoji="1" lang="en-US" altLang="ja-JP" sz="1200" dirty="0" err="1"/>
              <a:t>Nucl</a:t>
            </a:r>
            <a:r>
              <a:rPr kumimoji="1" lang="en-US" altLang="ja-JP" sz="1200" dirty="0"/>
              <a:t> Part </a:t>
            </a:r>
            <a:r>
              <a:rPr kumimoji="1" lang="en-US" altLang="ja-JP" sz="1200" dirty="0" err="1"/>
              <a:t>Sci</a:t>
            </a:r>
            <a:r>
              <a:rPr kumimoji="1" lang="en-US" altLang="ja-JP" sz="1200" dirty="0"/>
              <a:t> 65 (2015) 177-192.)</a:t>
            </a:r>
            <a:endParaRPr kumimoji="1" lang="ja-JP" altLang="en-US" sz="1200" dirty="0"/>
          </a:p>
        </p:txBody>
      </p:sp>
      <p:sp>
        <p:nvSpPr>
          <p:cNvPr id="4" name="テキスト ボックス 3"/>
          <p:cNvSpPr txBox="1"/>
          <p:nvPr/>
        </p:nvSpPr>
        <p:spPr>
          <a:xfrm flipH="1">
            <a:off x="261329" y="662084"/>
            <a:ext cx="4673278" cy="584775"/>
          </a:xfrm>
          <a:prstGeom prst="rect">
            <a:avLst/>
          </a:prstGeom>
          <a:noFill/>
        </p:spPr>
        <p:txBody>
          <a:bodyPr wrap="square" rtlCol="0">
            <a:spAutoFit/>
          </a:bodyPr>
          <a:lstStyle/>
          <a:p>
            <a:r>
              <a:rPr kumimoji="1" lang="en-US" altLang="ja-JP" sz="3200" i="1" u="sng" dirty="0"/>
              <a:t>Neutrino mass hierarchy? </a:t>
            </a:r>
            <a:endParaRPr kumimoji="1" lang="ja-JP" altLang="en-US" sz="3200" i="1" u="sng" dirty="0"/>
          </a:p>
        </p:txBody>
      </p:sp>
      <p:sp>
        <p:nvSpPr>
          <p:cNvPr id="7" name="角丸四角形 82"/>
          <p:cNvSpPr/>
          <p:nvPr/>
        </p:nvSpPr>
        <p:spPr>
          <a:xfrm>
            <a:off x="7322020" y="1398142"/>
            <a:ext cx="4392488" cy="1512168"/>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8" name="グループ化 7"/>
          <p:cNvGrpSpPr/>
          <p:nvPr/>
        </p:nvGrpSpPr>
        <p:grpSpPr>
          <a:xfrm>
            <a:off x="7380383" y="1402121"/>
            <a:ext cx="4032448" cy="576064"/>
            <a:chOff x="2483768" y="4797152"/>
            <a:chExt cx="4680520" cy="648072"/>
          </a:xfrm>
        </p:grpSpPr>
        <p:sp>
          <p:nvSpPr>
            <p:cNvPr id="10" name="角丸四角形 74"/>
            <p:cNvSpPr/>
            <p:nvPr/>
          </p:nvSpPr>
          <p:spPr>
            <a:xfrm>
              <a:off x="2483768" y="4797152"/>
              <a:ext cx="4680520" cy="64807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aphicFrame>
          <p:nvGraphicFramePr>
            <p:cNvPr id="9" name="オブジェクト 8"/>
            <p:cNvGraphicFramePr>
              <a:graphicFrameLocks noChangeAspect="1"/>
            </p:cNvGraphicFramePr>
            <p:nvPr/>
          </p:nvGraphicFramePr>
          <p:xfrm>
            <a:off x="2555776" y="4797152"/>
            <a:ext cx="4241425" cy="624706"/>
          </p:xfrm>
          <a:graphic>
            <a:graphicData uri="http://schemas.openxmlformats.org/presentationml/2006/ole">
              <mc:AlternateContent xmlns:mc="http://schemas.openxmlformats.org/markup-compatibility/2006">
                <mc:Choice xmlns:v="urn:schemas-microsoft-com:vml" Requires="v">
                  <p:oleObj spid="_x0000_s4110" name="数式" r:id="rId5" imgW="1638000" imgH="241200" progId="Equation.3">
                    <p:embed/>
                  </p:oleObj>
                </mc:Choice>
                <mc:Fallback>
                  <p:oleObj name="数式" r:id="rId5" imgW="1638000" imgH="241200" progId="Equation.3">
                    <p:embed/>
                    <p:pic>
                      <p:nvPicPr>
                        <p:cNvPr id="74" name="オブジェクト 7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55776" y="4797152"/>
                          <a:ext cx="4241425" cy="62470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テキスト ボックス 10"/>
            <p:cNvSpPr txBox="1"/>
            <p:nvPr/>
          </p:nvSpPr>
          <p:spPr>
            <a:xfrm>
              <a:off x="6732240" y="4869160"/>
              <a:ext cx="327334" cy="461665"/>
            </a:xfrm>
            <a:prstGeom prst="rect">
              <a:avLst/>
            </a:prstGeom>
            <a:noFill/>
          </p:spPr>
          <p:txBody>
            <a:bodyPr wrap="none" rtlCol="0">
              <a:spAutoFit/>
            </a:bodyPr>
            <a:lstStyle/>
            <a:p>
              <a:r>
                <a:rPr kumimoji="1" lang="en-US" altLang="ja-JP" sz="2400" dirty="0"/>
                <a:t>?</a:t>
              </a:r>
              <a:endParaRPr kumimoji="1" lang="ja-JP" altLang="en-US" sz="2400" dirty="0"/>
            </a:p>
          </p:txBody>
        </p:sp>
      </p:grpSp>
      <p:sp>
        <p:nvSpPr>
          <p:cNvPr id="12" name="テキスト ボックス 11"/>
          <p:cNvSpPr txBox="1"/>
          <p:nvPr/>
        </p:nvSpPr>
        <p:spPr>
          <a:xfrm>
            <a:off x="7164360" y="682002"/>
            <a:ext cx="2435282" cy="584775"/>
          </a:xfrm>
          <a:prstGeom prst="rect">
            <a:avLst/>
          </a:prstGeom>
          <a:noFill/>
          <a:ln>
            <a:noFill/>
          </a:ln>
        </p:spPr>
        <p:style>
          <a:lnRef idx="2">
            <a:schemeClr val="accent2"/>
          </a:lnRef>
          <a:fillRef idx="1">
            <a:schemeClr val="lt1"/>
          </a:fillRef>
          <a:effectRef idx="0">
            <a:schemeClr val="accent2"/>
          </a:effectRef>
          <a:fontRef idx="minor">
            <a:schemeClr val="dk1"/>
          </a:fontRef>
        </p:style>
        <p:txBody>
          <a:bodyPr wrap="none" rtlCol="0">
            <a:spAutoFit/>
          </a:bodyPr>
          <a:lstStyle/>
          <a:p>
            <a:r>
              <a:rPr kumimoji="1" lang="en-US" altLang="ja-JP" sz="3200" i="1" u="sng" dirty="0"/>
              <a:t>CP violation?</a:t>
            </a:r>
            <a:endParaRPr kumimoji="1" lang="ja-JP" altLang="en-US" sz="3200" i="1" u="sng" dirty="0"/>
          </a:p>
        </p:txBody>
      </p:sp>
      <p:sp>
        <p:nvSpPr>
          <p:cNvPr id="13" name="正方形/長方形 12"/>
          <p:cNvSpPr/>
          <p:nvPr/>
        </p:nvSpPr>
        <p:spPr>
          <a:xfrm>
            <a:off x="7164360" y="2042192"/>
            <a:ext cx="4652107" cy="461665"/>
          </a:xfrm>
          <a:prstGeom prst="rect">
            <a:avLst/>
          </a:prstGeom>
        </p:spPr>
        <p:txBody>
          <a:bodyPr wrap="none">
            <a:spAutoFit/>
          </a:bodyPr>
          <a:lstStyle/>
          <a:p>
            <a:r>
              <a:rPr lang="en-US" altLang="ja-JP" sz="2400" dirty="0"/>
              <a:t>Baryon asymmetry of the Universe?</a:t>
            </a:r>
            <a:endParaRPr lang="ja-JP" altLang="en-US" sz="2400" dirty="0"/>
          </a:p>
        </p:txBody>
      </p:sp>
      <p:pic>
        <p:nvPicPr>
          <p:cNvPr id="6" name="図 5"/>
          <p:cNvPicPr>
            <a:picLocks noChangeAspect="1"/>
          </p:cNvPicPr>
          <p:nvPr/>
        </p:nvPicPr>
        <p:blipFill rotWithShape="1">
          <a:blip r:embed="rId7">
            <a:extLst>
              <a:ext uri="{28A0092B-C50C-407E-A947-70E740481C1C}">
                <a14:useLocalDpi xmlns:a14="http://schemas.microsoft.com/office/drawing/2010/main" val="0"/>
              </a:ext>
            </a:extLst>
          </a:blip>
          <a:srcRect l="47820" b="13282"/>
          <a:stretch/>
        </p:blipFill>
        <p:spPr>
          <a:xfrm>
            <a:off x="6810699" y="3506839"/>
            <a:ext cx="3305471" cy="2991312"/>
          </a:xfrm>
          <a:prstGeom prst="rect">
            <a:avLst/>
          </a:prstGeom>
        </p:spPr>
      </p:pic>
      <p:sp>
        <p:nvSpPr>
          <p:cNvPr id="14" name="テキスト ボックス 13"/>
          <p:cNvSpPr txBox="1"/>
          <p:nvPr/>
        </p:nvSpPr>
        <p:spPr>
          <a:xfrm>
            <a:off x="9680028" y="3503111"/>
            <a:ext cx="2473705" cy="1384995"/>
          </a:xfrm>
          <a:prstGeom prst="rect">
            <a:avLst/>
          </a:prstGeom>
          <a:noFill/>
        </p:spPr>
        <p:txBody>
          <a:bodyPr wrap="square" rtlCol="0">
            <a:spAutoFit/>
          </a:bodyPr>
          <a:lstStyle/>
          <a:p>
            <a:r>
              <a:rPr kumimoji="1" lang="en-US" altLang="ja-JP" sz="2800" dirty="0">
                <a:sym typeface="Wingdings" panose="05000000000000000000" pitchFamily="2" charset="2"/>
              </a:rPr>
              <a:t> </a:t>
            </a:r>
            <a:r>
              <a:rPr kumimoji="1" lang="en-US" altLang="ja-JP" sz="2800" dirty="0" err="1"/>
              <a:t>Neutrinoless</a:t>
            </a:r>
            <a:r>
              <a:rPr kumimoji="1" lang="en-US" altLang="ja-JP" sz="2800" dirty="0"/>
              <a:t> double beta decay</a:t>
            </a:r>
            <a:endParaRPr kumimoji="1" lang="ja-JP" altLang="en-US" sz="2800" dirty="0"/>
          </a:p>
        </p:txBody>
      </p:sp>
      <p:sp>
        <p:nvSpPr>
          <p:cNvPr id="15" name="テキスト ボックス 14"/>
          <p:cNvSpPr txBox="1"/>
          <p:nvPr/>
        </p:nvSpPr>
        <p:spPr>
          <a:xfrm>
            <a:off x="243043" y="5520134"/>
            <a:ext cx="6161671" cy="1077218"/>
          </a:xfrm>
          <a:prstGeom prst="rect">
            <a:avLst/>
          </a:prstGeom>
          <a:noFill/>
        </p:spPr>
        <p:txBody>
          <a:bodyPr wrap="square" rtlCol="0">
            <a:spAutoFit/>
          </a:bodyPr>
          <a:lstStyle/>
          <a:p>
            <a:r>
              <a:rPr kumimoji="1" lang="en-US" altLang="ja-JP" sz="3200" i="1" u="sng" dirty="0"/>
              <a:t>Beyond the 3 flavor framework?</a:t>
            </a:r>
          </a:p>
          <a:p>
            <a:r>
              <a:rPr kumimoji="1" lang="en-US" altLang="ja-JP" sz="3200" i="1" u="sng" dirty="0"/>
              <a:t>(Sterile neutrinos?)</a:t>
            </a:r>
            <a:endParaRPr kumimoji="1" lang="ja-JP" altLang="en-US" sz="3200" i="1" u="sng" dirty="0"/>
          </a:p>
        </p:txBody>
      </p:sp>
      <p:sp>
        <p:nvSpPr>
          <p:cNvPr id="5" name="テキスト ボックス 4"/>
          <p:cNvSpPr txBox="1"/>
          <p:nvPr/>
        </p:nvSpPr>
        <p:spPr>
          <a:xfrm>
            <a:off x="6882795" y="2709758"/>
            <a:ext cx="5270938" cy="1077218"/>
          </a:xfrm>
          <a:prstGeom prst="rect">
            <a:avLst/>
          </a:prstGeom>
          <a:noFill/>
        </p:spPr>
        <p:txBody>
          <a:bodyPr wrap="square" rtlCol="0">
            <a:spAutoFit/>
          </a:bodyPr>
          <a:lstStyle/>
          <a:p>
            <a:r>
              <a:rPr kumimoji="1" lang="en-US" altLang="ja-JP" sz="3200" i="1" u="sng" dirty="0"/>
              <a:t>Are neutrinos </a:t>
            </a:r>
            <a:r>
              <a:rPr kumimoji="1" lang="en-US" altLang="ja-JP" sz="3200" i="1" u="sng" dirty="0" err="1"/>
              <a:t>Majorana</a:t>
            </a:r>
            <a:r>
              <a:rPr kumimoji="1" lang="en-US" altLang="ja-JP" sz="3200" i="1" u="sng" dirty="0"/>
              <a:t> particles?</a:t>
            </a:r>
            <a:endParaRPr kumimoji="1" lang="ja-JP" altLang="en-US" sz="3200" i="1" u="sng" dirty="0"/>
          </a:p>
        </p:txBody>
      </p:sp>
      <p:sp>
        <p:nvSpPr>
          <p:cNvPr id="18" name="テキスト ボックス 17"/>
          <p:cNvSpPr txBox="1"/>
          <p:nvPr/>
        </p:nvSpPr>
        <p:spPr>
          <a:xfrm flipH="1">
            <a:off x="243043" y="4616788"/>
            <a:ext cx="4436794" cy="584775"/>
          </a:xfrm>
          <a:prstGeom prst="rect">
            <a:avLst/>
          </a:prstGeom>
          <a:noFill/>
        </p:spPr>
        <p:txBody>
          <a:bodyPr wrap="square" rtlCol="0">
            <a:spAutoFit/>
          </a:bodyPr>
          <a:lstStyle/>
          <a:p>
            <a:r>
              <a:rPr kumimoji="1" lang="en-US" altLang="ja-JP" sz="3200" i="1" u="sng" dirty="0"/>
              <a:t>Absolute neutrino mass? </a:t>
            </a:r>
            <a:endParaRPr kumimoji="1" lang="ja-JP" altLang="en-US" sz="3200" i="1" u="sng" dirty="0"/>
          </a:p>
        </p:txBody>
      </p:sp>
      <p:sp>
        <p:nvSpPr>
          <p:cNvPr id="17" name="正方形/長方形 16"/>
          <p:cNvSpPr/>
          <p:nvPr/>
        </p:nvSpPr>
        <p:spPr>
          <a:xfrm>
            <a:off x="6567655" y="5897726"/>
            <a:ext cx="2058725" cy="430887"/>
          </a:xfrm>
          <a:prstGeom prst="rect">
            <a:avLst/>
          </a:prstGeom>
        </p:spPr>
        <p:txBody>
          <a:bodyPr wrap="square">
            <a:spAutoFit/>
          </a:bodyPr>
          <a:lstStyle/>
          <a:p>
            <a:r>
              <a:rPr lang="en-US" altLang="ja-JP" sz="1100" dirty="0">
                <a:solidFill>
                  <a:schemeClr val="tx1">
                    <a:lumMod val="50000"/>
                    <a:lumOff val="50000"/>
                  </a:schemeClr>
                </a:solidFill>
              </a:rPr>
              <a:t>http://wwwkm.phys.sci.osaka-u.ac.jp/en/research/r01.html</a:t>
            </a:r>
            <a:endParaRPr lang="ja-JP" altLang="en-US" sz="1100" dirty="0">
              <a:solidFill>
                <a:schemeClr val="tx1">
                  <a:lumMod val="50000"/>
                  <a:lumOff val="50000"/>
                </a:schemeClr>
              </a:solidFill>
            </a:endParaRPr>
          </a:p>
        </p:txBody>
      </p:sp>
      <p:sp>
        <p:nvSpPr>
          <p:cNvPr id="20" name="スライド番号プレースホルダ 4"/>
          <p:cNvSpPr txBox="1">
            <a:spLocks/>
          </p:cNvSpPr>
          <p:nvPr/>
        </p:nvSpPr>
        <p:spPr>
          <a:xfrm>
            <a:off x="8077200" y="6520260"/>
            <a:ext cx="2133600" cy="365125"/>
          </a:xfrm>
          <a:prstGeom prst="rect">
            <a:avLst/>
          </a:prstGeom>
          <a:ln>
            <a:noFill/>
          </a:ln>
        </p:spPr>
        <p:txBody>
          <a:bodyPr vert="horz" lIns="91440" tIns="45720" rIns="91440" bIns="45720" rtlCol="0" anchor="ctr"/>
          <a:lstStyle/>
          <a:p>
            <a:pPr algn="r">
              <a:defRPr/>
            </a:pPr>
            <a:fld id="{D2D8002D-B5B0-4BAC-B1F6-782DDCCE6D9C}" type="slidenum">
              <a:rPr lang="ja-JP" altLang="en-US" sz="1200">
                <a:solidFill>
                  <a:schemeClr val="bg1"/>
                </a:solidFill>
              </a:rPr>
              <a:pPr algn="r">
                <a:defRPr/>
              </a:pPr>
              <a:t>26</a:t>
            </a:fld>
            <a:endParaRPr lang="ja-JP" altLang="en-US" sz="1200">
              <a:solidFill>
                <a:schemeClr val="bg1"/>
              </a:solidFill>
            </a:endParaRPr>
          </a:p>
        </p:txBody>
      </p:sp>
    </p:spTree>
    <p:extLst>
      <p:ext uri="{BB962C8B-B14F-4D97-AF65-F5344CB8AC3E}">
        <p14:creationId xmlns:p14="http://schemas.microsoft.com/office/powerpoint/2010/main" val="304402254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0" y="0"/>
            <a:ext cx="12192000" cy="692696"/>
          </a:xfrm>
          <a:solidFill>
            <a:schemeClr val="tx2"/>
          </a:solidFill>
        </p:spPr>
        <p:txBody>
          <a:bodyPr>
            <a:noAutofit/>
          </a:bodyPr>
          <a:lstStyle/>
          <a:p>
            <a:r>
              <a:rPr lang="en-US" altLang="ja-JP" b="1" i="1" dirty="0">
                <a:solidFill>
                  <a:schemeClr val="bg1"/>
                </a:solidFill>
                <a:effectLst>
                  <a:outerShdw blurRad="38100" dist="38100" dir="2700000" algn="tl">
                    <a:srgbClr val="000000">
                      <a:alpha val="43137"/>
                    </a:srgbClr>
                  </a:outerShdw>
                </a:effectLst>
              </a:rPr>
              <a:t>Summary</a:t>
            </a:r>
            <a:endParaRPr kumimoji="1" lang="ja-JP" altLang="en-US" b="1" i="1" dirty="0">
              <a:solidFill>
                <a:schemeClr val="bg1"/>
              </a:solidFill>
              <a:effectLst>
                <a:outerShdw blurRad="38100" dist="38100" dir="2700000" algn="tl">
                  <a:srgbClr val="000000">
                    <a:alpha val="43137"/>
                  </a:srgbClr>
                </a:outerShdw>
              </a:effectLst>
            </a:endParaRPr>
          </a:p>
        </p:txBody>
      </p:sp>
      <p:sp>
        <p:nvSpPr>
          <p:cNvPr id="6" name="コンテンツ プレースホルダ 5"/>
          <p:cNvSpPr>
            <a:spLocks noGrp="1"/>
          </p:cNvSpPr>
          <p:nvPr>
            <p:ph sz="half" idx="2"/>
          </p:nvPr>
        </p:nvSpPr>
        <p:spPr>
          <a:xfrm>
            <a:off x="231496" y="778428"/>
            <a:ext cx="11725154" cy="4843898"/>
          </a:xfrm>
        </p:spPr>
        <p:txBody>
          <a:bodyPr>
            <a:noAutofit/>
          </a:bodyPr>
          <a:lstStyle/>
          <a:p>
            <a:r>
              <a:rPr lang="en-US" altLang="ja-JP" dirty="0"/>
              <a:t>“Proton decay experiments” in the 1980’s observed many contained atmospheric neutrino events, and discovered the atmospheric </a:t>
            </a:r>
            <a:r>
              <a:rPr lang="en-US" altLang="ja-JP" dirty="0">
                <a:latin typeface="Symbol" panose="05050102010706020507" pitchFamily="18" charset="2"/>
              </a:rPr>
              <a:t>n</a:t>
            </a:r>
            <a:r>
              <a:rPr lang="en-US" altLang="ja-JP" baseline="-25000" dirty="0">
                <a:latin typeface="Symbol" panose="05050102010706020507" pitchFamily="18" charset="2"/>
              </a:rPr>
              <a:t>m</a:t>
            </a:r>
            <a:r>
              <a:rPr lang="en-US" altLang="ja-JP" dirty="0"/>
              <a:t> deficit. Subsequently, in 1998, Super-</a:t>
            </a:r>
            <a:r>
              <a:rPr lang="en-US" altLang="ja-JP" dirty="0" err="1"/>
              <a:t>Kamiokande</a:t>
            </a:r>
            <a:r>
              <a:rPr lang="en-US" altLang="ja-JP" dirty="0"/>
              <a:t> discovered neutrino oscillations.</a:t>
            </a:r>
          </a:p>
          <a:p>
            <a:r>
              <a:rPr lang="en-US" altLang="ja-JP" dirty="0"/>
              <a:t>Solar neutrino experiments began in the 1960’s. Various solar neutrino experiments before 2000 observed the deficit of solar neutrinos. Then the SNO experiment discovered solar neutrino oscillations by the measurements of CC and NC reactions of solar neutrinos. </a:t>
            </a:r>
          </a:p>
          <a:p>
            <a:r>
              <a:rPr lang="en-US" altLang="ja-JP" dirty="0"/>
              <a:t>Since then, various experiments have studied neutrino oscillations. </a:t>
            </a:r>
          </a:p>
          <a:p>
            <a:r>
              <a:rPr lang="en-US" altLang="ja-JP" dirty="0"/>
              <a:t>The discovery of non-zero neutrino masses opened a window to study physics beyond the Standard Model of particle physics. Neutrinos might also be the key to understand the baryon asymmetry of the Universe.</a:t>
            </a:r>
          </a:p>
        </p:txBody>
      </p:sp>
      <p:sp>
        <p:nvSpPr>
          <p:cNvPr id="7" name="正方形/長方形 6"/>
          <p:cNvSpPr/>
          <p:nvPr/>
        </p:nvSpPr>
        <p:spPr>
          <a:xfrm>
            <a:off x="0" y="6597351"/>
            <a:ext cx="12192000" cy="26064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8" name="スライド番号プレースホルダ 4"/>
          <p:cNvSpPr txBox="1">
            <a:spLocks/>
          </p:cNvSpPr>
          <p:nvPr/>
        </p:nvSpPr>
        <p:spPr>
          <a:xfrm>
            <a:off x="8077200" y="6520260"/>
            <a:ext cx="2133600" cy="365125"/>
          </a:xfrm>
          <a:prstGeom prst="rect">
            <a:avLst/>
          </a:prstGeom>
          <a:ln>
            <a:noFill/>
          </a:ln>
        </p:spPr>
        <p:txBody>
          <a:bodyPr vert="horz" lIns="91440" tIns="45720" rIns="91440" bIns="45720" rtlCol="0" anchor="ctr"/>
          <a:lstStyle/>
          <a:p>
            <a:pPr algn="r">
              <a:defRPr/>
            </a:pPr>
            <a:fld id="{D2D8002D-B5B0-4BAC-B1F6-782DDCCE6D9C}" type="slidenum">
              <a:rPr lang="ja-JP" altLang="en-US" sz="1200">
                <a:solidFill>
                  <a:schemeClr val="bg1"/>
                </a:solidFill>
              </a:rPr>
              <a:pPr algn="r">
                <a:defRPr/>
              </a:pPr>
              <a:t>27</a:t>
            </a:fld>
            <a:endParaRPr lang="ja-JP" altLang="en-US" sz="1200">
              <a:solidFill>
                <a:schemeClr val="bg1"/>
              </a:solidFill>
            </a:endParaRPr>
          </a:p>
        </p:txBody>
      </p:sp>
      <p:sp>
        <p:nvSpPr>
          <p:cNvPr id="2" name="正方形/長方形 1"/>
          <p:cNvSpPr/>
          <p:nvPr/>
        </p:nvSpPr>
        <p:spPr>
          <a:xfrm>
            <a:off x="817084" y="5622326"/>
            <a:ext cx="10418814" cy="646331"/>
          </a:xfrm>
          <a:prstGeom prst="rect">
            <a:avLst/>
          </a:prstGeom>
        </p:spPr>
        <p:txBody>
          <a:bodyPr wrap="none">
            <a:spAutoFit/>
          </a:bodyPr>
          <a:lstStyle/>
          <a:p>
            <a:r>
              <a:rPr lang="en-US" altLang="ja-JP" sz="3600" b="1" i="1" dirty="0">
                <a:effectLst>
                  <a:outerShdw blurRad="38100" dist="38100" dir="2700000" algn="tl">
                    <a:srgbClr val="000000">
                      <a:alpha val="43137"/>
                    </a:srgbClr>
                  </a:outerShdw>
                </a:effectLst>
              </a:rPr>
              <a:t>It is very important to learn the most from neutrinos! </a:t>
            </a:r>
            <a:endParaRPr lang="ja-JP" altLang="en-US" sz="3600" b="1" i="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8208694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0" y="0"/>
            <a:ext cx="12192000" cy="659735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タイトル 3"/>
          <p:cNvSpPr>
            <a:spLocks noGrp="1"/>
          </p:cNvSpPr>
          <p:nvPr>
            <p:ph type="title"/>
          </p:nvPr>
        </p:nvSpPr>
        <p:spPr>
          <a:xfrm>
            <a:off x="0" y="0"/>
            <a:ext cx="12192000" cy="6674442"/>
          </a:xfrm>
          <a:solidFill>
            <a:schemeClr val="tx2"/>
          </a:solidFill>
        </p:spPr>
        <p:txBody>
          <a:bodyPr>
            <a:normAutofit/>
          </a:bodyPr>
          <a:lstStyle/>
          <a:p>
            <a:r>
              <a:rPr lang="en-US" altLang="ja-JP" b="1" i="1" dirty="0">
                <a:solidFill>
                  <a:schemeClr val="bg1"/>
                </a:solidFill>
                <a:effectLst>
                  <a:outerShdw blurRad="38100" dist="38100" dir="2700000" algn="tl">
                    <a:srgbClr val="000000">
                      <a:alpha val="43137"/>
                    </a:srgbClr>
                  </a:outerShdw>
                </a:effectLst>
              </a:rPr>
              <a:t>Early days</a:t>
            </a:r>
            <a:endParaRPr kumimoji="1" lang="ja-JP" altLang="en-US" b="1" i="1" dirty="0">
              <a:solidFill>
                <a:schemeClr val="bg1"/>
              </a:solidFill>
              <a:effectLst>
                <a:outerShdw blurRad="38100" dist="38100" dir="2700000" algn="tl">
                  <a:srgbClr val="000000">
                    <a:alpha val="43137"/>
                  </a:srgbClr>
                </a:outerShdw>
              </a:effectLst>
            </a:endParaRPr>
          </a:p>
        </p:txBody>
      </p:sp>
      <p:sp>
        <p:nvSpPr>
          <p:cNvPr id="5" name="正方形/長方形 4"/>
          <p:cNvSpPr/>
          <p:nvPr/>
        </p:nvSpPr>
        <p:spPr>
          <a:xfrm>
            <a:off x="0" y="6597351"/>
            <a:ext cx="12192000" cy="28803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スライド番号プレースホルダ 4"/>
          <p:cNvSpPr txBox="1">
            <a:spLocks/>
          </p:cNvSpPr>
          <p:nvPr/>
        </p:nvSpPr>
        <p:spPr>
          <a:xfrm>
            <a:off x="8077200" y="6520260"/>
            <a:ext cx="2133600" cy="365125"/>
          </a:xfrm>
          <a:prstGeom prst="rect">
            <a:avLst/>
          </a:prstGeom>
          <a:ln>
            <a:noFill/>
          </a:ln>
        </p:spPr>
        <p:txBody>
          <a:bodyPr vert="horz" lIns="91440" tIns="45720" rIns="91440" bIns="45720" rtlCol="0" anchor="ctr"/>
          <a:lstStyle/>
          <a:p>
            <a:pPr algn="r">
              <a:defRPr/>
            </a:pPr>
            <a:fld id="{D2D8002D-B5B0-4BAC-B1F6-782DDCCE6D9C}" type="slidenum">
              <a:rPr lang="ja-JP" altLang="en-US" sz="1200">
                <a:solidFill>
                  <a:schemeClr val="bg1"/>
                </a:solidFill>
              </a:rPr>
              <a:pPr algn="r">
                <a:defRPr/>
              </a:pPr>
              <a:t>3</a:t>
            </a:fld>
            <a:endParaRPr lang="ja-JP" altLang="en-US" sz="1200">
              <a:solidFill>
                <a:schemeClr val="bg1"/>
              </a:solidFill>
            </a:endParaRPr>
          </a:p>
        </p:txBody>
      </p:sp>
    </p:spTree>
    <p:extLst>
      <p:ext uri="{BB962C8B-B14F-4D97-AF65-F5344CB8AC3E}">
        <p14:creationId xmlns:p14="http://schemas.microsoft.com/office/powerpoint/2010/main" val="39714922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9970" name="Rectangle 2"/>
          <p:cNvSpPr>
            <a:spLocks noGrp="1" noChangeArrowheads="1"/>
          </p:cNvSpPr>
          <p:nvPr>
            <p:ph type="title"/>
          </p:nvPr>
        </p:nvSpPr>
        <p:spPr>
          <a:xfrm>
            <a:off x="0" y="1"/>
            <a:ext cx="12192000" cy="614286"/>
          </a:xfrm>
          <a:solidFill>
            <a:schemeClr val="tx2"/>
          </a:solidFill>
        </p:spPr>
        <p:txBody>
          <a:bodyPr>
            <a:normAutofit/>
          </a:bodyPr>
          <a:lstStyle/>
          <a:p>
            <a:r>
              <a:rPr lang="en-US" altLang="ja-JP" sz="3600" b="1" i="1" dirty="0">
                <a:solidFill>
                  <a:schemeClr val="bg1"/>
                </a:solidFill>
                <a:effectLst>
                  <a:outerShdw blurRad="38100" dist="38100" dir="2700000" algn="tl">
                    <a:srgbClr val="000000"/>
                  </a:outerShdw>
                </a:effectLst>
              </a:rPr>
              <a:t>Solar neutrinos</a:t>
            </a:r>
          </a:p>
        </p:txBody>
      </p:sp>
      <p:sp>
        <p:nvSpPr>
          <p:cNvPr id="16" name="正方形/長方形 15"/>
          <p:cNvSpPr/>
          <p:nvPr/>
        </p:nvSpPr>
        <p:spPr>
          <a:xfrm>
            <a:off x="0" y="6597352"/>
            <a:ext cx="12192000" cy="2606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21" name="スライド番号プレースホルダ 4"/>
          <p:cNvSpPr txBox="1">
            <a:spLocks/>
          </p:cNvSpPr>
          <p:nvPr/>
        </p:nvSpPr>
        <p:spPr>
          <a:xfrm>
            <a:off x="8077200" y="6520260"/>
            <a:ext cx="2133600" cy="365125"/>
          </a:xfrm>
          <a:prstGeom prst="rect">
            <a:avLst/>
          </a:prstGeom>
          <a:ln>
            <a:noFill/>
          </a:ln>
        </p:spPr>
        <p:txBody>
          <a:bodyPr vert="horz" lIns="91440" tIns="45720" rIns="91440" bIns="45720" rtlCol="0" anchor="ctr"/>
          <a:lstStyle/>
          <a:p>
            <a:pPr algn="r">
              <a:defRPr/>
            </a:pPr>
            <a:fld id="{D2D8002D-B5B0-4BAC-B1F6-782DDCCE6D9C}" type="slidenum">
              <a:rPr lang="ja-JP" altLang="en-US" sz="1200">
                <a:solidFill>
                  <a:schemeClr val="bg1"/>
                </a:solidFill>
              </a:rPr>
              <a:pPr algn="r">
                <a:defRPr/>
              </a:pPr>
              <a:t>4</a:t>
            </a:fld>
            <a:endParaRPr lang="ja-JP" altLang="en-US" sz="1200">
              <a:solidFill>
                <a:schemeClr val="bg1"/>
              </a:solidFill>
            </a:endParaRPr>
          </a:p>
        </p:txBody>
      </p:sp>
      <p:pic>
        <p:nvPicPr>
          <p:cNvPr id="24" name="Picture 19" descr="C:\Documents and Settings\All Users\Documents\My Documents\power point\My Pictures\fig\fig-sol+kamland\homestake\homestake-photo.jpg"/>
          <p:cNvPicPr>
            <a:picLocks noChangeAspect="1" noChangeArrowheads="1"/>
          </p:cNvPicPr>
          <p:nvPr/>
        </p:nvPicPr>
        <p:blipFill rotWithShape="1">
          <a:blip r:embed="rId3"/>
          <a:srcRect t="6098" b="13818"/>
          <a:stretch/>
        </p:blipFill>
        <p:spPr bwMode="auto">
          <a:xfrm>
            <a:off x="2681079" y="614286"/>
            <a:ext cx="6384095" cy="5040187"/>
          </a:xfrm>
          <a:prstGeom prst="rect">
            <a:avLst/>
          </a:prstGeom>
          <a:ln>
            <a:noFill/>
          </a:ln>
          <a:effectLst>
            <a:softEdge rad="112500"/>
          </a:effectLst>
        </p:spPr>
      </p:pic>
      <p:pic>
        <p:nvPicPr>
          <p:cNvPr id="25" name="Picture 17" descr="C:\Documents and Settings\All Users\Documents\My Documents\power point\My Pictures\fig\people\Bachall.jpg"/>
          <p:cNvPicPr>
            <a:picLocks noChangeAspect="1" noChangeArrowheads="1"/>
          </p:cNvPicPr>
          <p:nvPr/>
        </p:nvPicPr>
        <p:blipFill>
          <a:blip r:embed="rId4"/>
          <a:srcRect/>
          <a:stretch>
            <a:fillRect/>
          </a:stretch>
        </p:blipFill>
        <p:spPr bwMode="auto">
          <a:xfrm>
            <a:off x="521989" y="807819"/>
            <a:ext cx="1903928" cy="295609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29" name="Picture 18" descr="C:\Documents and Settings\All Users\Documents\My Documents\power point\My Pictures\fig\people\Davis.jpg"/>
          <p:cNvPicPr>
            <a:picLocks noChangeAspect="1" noChangeArrowheads="1"/>
          </p:cNvPicPr>
          <p:nvPr/>
        </p:nvPicPr>
        <p:blipFill>
          <a:blip r:embed="rId5"/>
          <a:srcRect r="42586" b="6249"/>
          <a:stretch>
            <a:fillRect/>
          </a:stretch>
        </p:blipFill>
        <p:spPr bwMode="auto">
          <a:xfrm>
            <a:off x="9327598" y="804461"/>
            <a:ext cx="2351440" cy="259469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32" name="テキスト ボックス 31"/>
          <p:cNvSpPr txBox="1"/>
          <p:nvPr/>
        </p:nvSpPr>
        <p:spPr>
          <a:xfrm>
            <a:off x="521989" y="3777630"/>
            <a:ext cx="1662186" cy="461665"/>
          </a:xfrm>
          <a:prstGeom prst="rect">
            <a:avLst/>
          </a:prstGeom>
          <a:noFill/>
        </p:spPr>
        <p:txBody>
          <a:bodyPr wrap="none" rtlCol="0">
            <a:spAutoFit/>
          </a:bodyPr>
          <a:lstStyle/>
          <a:p>
            <a:r>
              <a:rPr kumimoji="1" lang="en-US" altLang="ja-JP" sz="2400" dirty="0"/>
              <a:t>J. N. </a:t>
            </a:r>
            <a:r>
              <a:rPr kumimoji="1" lang="en-US" altLang="ja-JP" sz="2400" dirty="0" err="1"/>
              <a:t>Bahcall</a:t>
            </a:r>
            <a:endParaRPr kumimoji="1" lang="ja-JP" altLang="en-US" sz="2400" dirty="0"/>
          </a:p>
        </p:txBody>
      </p:sp>
      <p:cxnSp>
        <p:nvCxnSpPr>
          <p:cNvPr id="34" name="直線矢印コネクタ 33"/>
          <p:cNvCxnSpPr/>
          <p:nvPr/>
        </p:nvCxnSpPr>
        <p:spPr>
          <a:xfrm flipH="1" flipV="1">
            <a:off x="7204841" y="4461641"/>
            <a:ext cx="2851243" cy="347361"/>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sp>
        <p:nvSpPr>
          <p:cNvPr id="35" name="テキスト ボックス 34"/>
          <p:cNvSpPr txBox="1"/>
          <p:nvPr/>
        </p:nvSpPr>
        <p:spPr>
          <a:xfrm>
            <a:off x="10056084" y="4576806"/>
            <a:ext cx="1074525" cy="830997"/>
          </a:xfrm>
          <a:prstGeom prst="rect">
            <a:avLst/>
          </a:prstGeom>
          <a:noFill/>
        </p:spPr>
        <p:txBody>
          <a:bodyPr wrap="none" rtlCol="0">
            <a:spAutoFit/>
          </a:bodyPr>
          <a:lstStyle/>
          <a:p>
            <a:r>
              <a:rPr kumimoji="1" lang="en-US" altLang="ja-JP" sz="2400" dirty="0"/>
              <a:t>600ton</a:t>
            </a:r>
          </a:p>
          <a:p>
            <a:r>
              <a:rPr kumimoji="1" lang="en-US" altLang="ja-JP" sz="2400" dirty="0"/>
              <a:t>C</a:t>
            </a:r>
            <a:r>
              <a:rPr kumimoji="1" lang="en-US" altLang="ja-JP" sz="2400" baseline="-25000" dirty="0"/>
              <a:t>2</a:t>
            </a:r>
            <a:r>
              <a:rPr kumimoji="1" lang="en-US" altLang="ja-JP" sz="2400" dirty="0"/>
              <a:t>Cl</a:t>
            </a:r>
            <a:r>
              <a:rPr kumimoji="1" lang="en-US" altLang="ja-JP" sz="2400" baseline="-25000" dirty="0"/>
              <a:t>4</a:t>
            </a:r>
            <a:endParaRPr kumimoji="1" lang="ja-JP" altLang="en-US" sz="2400" baseline="-25000" dirty="0"/>
          </a:p>
        </p:txBody>
      </p:sp>
      <p:sp>
        <p:nvSpPr>
          <p:cNvPr id="36" name="テキスト ボックス 35"/>
          <p:cNvSpPr txBox="1"/>
          <p:nvPr/>
        </p:nvSpPr>
        <p:spPr>
          <a:xfrm>
            <a:off x="9320336" y="3409871"/>
            <a:ext cx="2871664" cy="830997"/>
          </a:xfrm>
          <a:prstGeom prst="rect">
            <a:avLst/>
          </a:prstGeom>
          <a:noFill/>
        </p:spPr>
        <p:txBody>
          <a:bodyPr wrap="square" rtlCol="0">
            <a:spAutoFit/>
          </a:bodyPr>
          <a:lstStyle/>
          <a:p>
            <a:r>
              <a:rPr kumimoji="1" lang="en-US" altLang="ja-JP" sz="2400" dirty="0"/>
              <a:t>R. Davis Jr.</a:t>
            </a:r>
          </a:p>
          <a:p>
            <a:r>
              <a:rPr kumimoji="1" lang="en-US" altLang="ja-JP" sz="2400" dirty="0"/>
              <a:t>Noble Laureate 2002</a:t>
            </a:r>
            <a:endParaRPr kumimoji="1" lang="ja-JP" altLang="en-US" sz="2400" dirty="0"/>
          </a:p>
        </p:txBody>
      </p:sp>
      <p:sp>
        <p:nvSpPr>
          <p:cNvPr id="4" name="テキスト ボックス 3"/>
          <p:cNvSpPr txBox="1"/>
          <p:nvPr/>
        </p:nvSpPr>
        <p:spPr>
          <a:xfrm>
            <a:off x="273132" y="5650717"/>
            <a:ext cx="11918868" cy="830997"/>
          </a:xfrm>
          <a:prstGeom prst="rect">
            <a:avLst/>
          </a:prstGeom>
          <a:noFill/>
        </p:spPr>
        <p:txBody>
          <a:bodyPr wrap="square" rtlCol="0">
            <a:spAutoFit/>
          </a:bodyPr>
          <a:lstStyle/>
          <a:p>
            <a:r>
              <a:rPr kumimoji="1" lang="en-US" altLang="ja-JP" sz="2400" dirty="0"/>
              <a:t>Pioneering </a:t>
            </a:r>
            <a:r>
              <a:rPr kumimoji="1" lang="en-US" altLang="ja-JP" sz="2400" dirty="0" err="1"/>
              <a:t>Homestake</a:t>
            </a:r>
            <a:r>
              <a:rPr kumimoji="1" lang="en-US" altLang="ja-JP" sz="2400" dirty="0"/>
              <a:t> solar neutrino experiment observed only about 1/3 of the predicted solar neutrinos </a:t>
            </a:r>
            <a:r>
              <a:rPr lang="en-US" altLang="ja-JP" sz="2400" dirty="0"/>
              <a:t>(1960’s). </a:t>
            </a:r>
          </a:p>
        </p:txBody>
      </p:sp>
    </p:spTree>
    <p:extLst>
      <p:ext uri="{BB962C8B-B14F-4D97-AF65-F5344CB8AC3E}">
        <p14:creationId xmlns:p14="http://schemas.microsoft.com/office/powerpoint/2010/main" val="36301131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9970" name="Rectangle 2"/>
          <p:cNvSpPr>
            <a:spLocks noGrp="1" noChangeArrowheads="1"/>
          </p:cNvSpPr>
          <p:nvPr>
            <p:ph type="title"/>
          </p:nvPr>
        </p:nvSpPr>
        <p:spPr>
          <a:xfrm>
            <a:off x="0" y="1"/>
            <a:ext cx="12192000" cy="614286"/>
          </a:xfrm>
          <a:solidFill>
            <a:schemeClr val="tx2"/>
          </a:solidFill>
        </p:spPr>
        <p:txBody>
          <a:bodyPr>
            <a:normAutofit/>
          </a:bodyPr>
          <a:lstStyle/>
          <a:p>
            <a:r>
              <a:rPr lang="en-US" altLang="ja-JP" sz="3600" b="1" i="1" dirty="0">
                <a:solidFill>
                  <a:schemeClr val="bg1"/>
                </a:solidFill>
                <a:effectLst>
                  <a:outerShdw blurRad="38100" dist="38100" dir="2700000" algn="tl">
                    <a:srgbClr val="000000"/>
                  </a:outerShdw>
                </a:effectLst>
              </a:rPr>
              <a:t>Results from solar neutrino experiments (before ~2000)</a:t>
            </a:r>
          </a:p>
        </p:txBody>
      </p:sp>
      <p:sp>
        <p:nvSpPr>
          <p:cNvPr id="16" name="正方形/長方形 15"/>
          <p:cNvSpPr/>
          <p:nvPr/>
        </p:nvSpPr>
        <p:spPr>
          <a:xfrm>
            <a:off x="0" y="6597352"/>
            <a:ext cx="12192000" cy="2606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21" name="スライド番号プレースホルダ 4"/>
          <p:cNvSpPr txBox="1">
            <a:spLocks/>
          </p:cNvSpPr>
          <p:nvPr/>
        </p:nvSpPr>
        <p:spPr>
          <a:xfrm>
            <a:off x="8077200" y="6520260"/>
            <a:ext cx="2133600" cy="365125"/>
          </a:xfrm>
          <a:prstGeom prst="rect">
            <a:avLst/>
          </a:prstGeom>
          <a:ln>
            <a:noFill/>
          </a:ln>
        </p:spPr>
        <p:txBody>
          <a:bodyPr vert="horz" lIns="91440" tIns="45720" rIns="91440" bIns="45720" rtlCol="0" anchor="ctr"/>
          <a:lstStyle/>
          <a:p>
            <a:pPr algn="r">
              <a:defRPr/>
            </a:pPr>
            <a:fld id="{D2D8002D-B5B0-4BAC-B1F6-782DDCCE6D9C}" type="slidenum">
              <a:rPr lang="ja-JP" altLang="en-US" sz="1200">
                <a:solidFill>
                  <a:schemeClr val="bg1"/>
                </a:solidFill>
              </a:rPr>
              <a:pPr algn="r">
                <a:defRPr/>
              </a:pPr>
              <a:t>5</a:t>
            </a:fld>
            <a:endParaRPr lang="ja-JP" altLang="en-US" sz="1200">
              <a:solidFill>
                <a:schemeClr val="bg1"/>
              </a:solidFill>
            </a:endParaRPr>
          </a:p>
        </p:txBody>
      </p:sp>
      <p:grpSp>
        <p:nvGrpSpPr>
          <p:cNvPr id="2" name="グループ化 1"/>
          <p:cNvGrpSpPr/>
          <p:nvPr/>
        </p:nvGrpSpPr>
        <p:grpSpPr>
          <a:xfrm>
            <a:off x="141936" y="1592316"/>
            <a:ext cx="6495347" cy="4656131"/>
            <a:chOff x="3216219" y="1179098"/>
            <a:chExt cx="7241977" cy="5285258"/>
          </a:xfrm>
        </p:grpSpPr>
        <p:pic>
          <p:nvPicPr>
            <p:cNvPr id="24" name="Picture 1"/>
            <p:cNvPicPr>
              <a:picLocks noChangeAspect="1" noChangeArrowheads="1"/>
            </p:cNvPicPr>
            <p:nvPr/>
          </p:nvPicPr>
          <p:blipFill>
            <a:blip r:embed="rId3" cstate="print"/>
            <a:srcRect/>
            <a:stretch>
              <a:fillRect/>
            </a:stretch>
          </p:blipFill>
          <p:spPr bwMode="auto">
            <a:xfrm>
              <a:off x="3216219" y="1179098"/>
              <a:ext cx="7241977" cy="5285258"/>
            </a:xfrm>
            <a:prstGeom prst="rect">
              <a:avLst/>
            </a:prstGeom>
            <a:noFill/>
            <a:ln w="12700" cap="flat">
              <a:noFill/>
              <a:miter lim="800000"/>
              <a:headEnd/>
              <a:tailEnd/>
            </a:ln>
          </p:spPr>
        </p:pic>
        <p:sp>
          <p:nvSpPr>
            <p:cNvPr id="25" name="Rectangle 3"/>
            <p:cNvSpPr>
              <a:spLocks/>
            </p:cNvSpPr>
            <p:nvPr/>
          </p:nvSpPr>
          <p:spPr bwMode="auto">
            <a:xfrm>
              <a:off x="6761305" y="2240614"/>
              <a:ext cx="892969" cy="553641"/>
            </a:xfrm>
            <a:prstGeom prst="rect">
              <a:avLst/>
            </a:prstGeom>
            <a:solidFill>
              <a:srgbClr val="FFFFFF"/>
            </a:solidFill>
            <a:ln w="25400" cap="flat">
              <a:noFill/>
              <a:miter lim="800000"/>
              <a:headEnd type="none" w="med" len="med"/>
              <a:tailEnd type="none" w="med" len="med"/>
            </a:ln>
          </p:spPr>
          <p:txBody>
            <a:bodyPr lIns="0" tIns="0" rIns="0" bIns="0"/>
            <a:lstStyle/>
            <a:p>
              <a:endParaRPr lang="en-US">
                <a:solidFill>
                  <a:prstClr val="black"/>
                </a:solidFill>
              </a:endParaRPr>
            </a:p>
          </p:txBody>
        </p:sp>
        <p:sp>
          <p:nvSpPr>
            <p:cNvPr id="27" name="Rectangle 4"/>
            <p:cNvSpPr>
              <a:spLocks/>
            </p:cNvSpPr>
            <p:nvPr/>
          </p:nvSpPr>
          <p:spPr bwMode="auto">
            <a:xfrm>
              <a:off x="8904430" y="4410528"/>
              <a:ext cx="1223367" cy="553641"/>
            </a:xfrm>
            <a:prstGeom prst="rect">
              <a:avLst/>
            </a:prstGeom>
            <a:solidFill>
              <a:srgbClr val="FFFFFF"/>
            </a:solidFill>
            <a:ln w="25400" cap="flat">
              <a:noFill/>
              <a:miter lim="800000"/>
              <a:headEnd type="none" w="med" len="med"/>
              <a:tailEnd type="none" w="med" len="med"/>
            </a:ln>
          </p:spPr>
          <p:txBody>
            <a:bodyPr lIns="0" tIns="0" rIns="0" bIns="0"/>
            <a:lstStyle/>
            <a:p>
              <a:endParaRPr lang="en-US">
                <a:solidFill>
                  <a:prstClr val="black"/>
                </a:solidFill>
              </a:endParaRPr>
            </a:p>
          </p:txBody>
        </p:sp>
        <p:sp>
          <p:nvSpPr>
            <p:cNvPr id="29" name="Rectangle 5"/>
            <p:cNvSpPr>
              <a:spLocks/>
            </p:cNvSpPr>
            <p:nvPr/>
          </p:nvSpPr>
          <p:spPr bwMode="auto">
            <a:xfrm>
              <a:off x="7413172" y="2240615"/>
              <a:ext cx="892969" cy="1017984"/>
            </a:xfrm>
            <a:prstGeom prst="rect">
              <a:avLst/>
            </a:prstGeom>
            <a:solidFill>
              <a:srgbClr val="FFFFFF"/>
            </a:solidFill>
            <a:ln w="25400" cap="flat">
              <a:noFill/>
              <a:miter lim="800000"/>
              <a:headEnd type="none" w="med" len="med"/>
              <a:tailEnd type="none" w="med" len="med"/>
            </a:ln>
          </p:spPr>
          <p:txBody>
            <a:bodyPr lIns="0" tIns="0" rIns="0" bIns="0"/>
            <a:lstStyle/>
            <a:p>
              <a:endParaRPr lang="en-US">
                <a:solidFill>
                  <a:prstClr val="black"/>
                </a:solidFill>
              </a:endParaRPr>
            </a:p>
          </p:txBody>
        </p:sp>
        <p:sp>
          <p:nvSpPr>
            <p:cNvPr id="31" name="Rectangle 6"/>
            <p:cNvSpPr>
              <a:spLocks/>
            </p:cNvSpPr>
            <p:nvPr/>
          </p:nvSpPr>
          <p:spPr bwMode="auto">
            <a:xfrm>
              <a:off x="7216719" y="1642325"/>
              <a:ext cx="892969" cy="553641"/>
            </a:xfrm>
            <a:prstGeom prst="rect">
              <a:avLst/>
            </a:prstGeom>
            <a:solidFill>
              <a:srgbClr val="FFFFFF"/>
            </a:solidFill>
            <a:ln w="25400" cap="flat">
              <a:noFill/>
              <a:miter lim="800000"/>
              <a:headEnd type="none" w="med" len="med"/>
              <a:tailEnd type="none" w="med" len="med"/>
            </a:ln>
          </p:spPr>
          <p:txBody>
            <a:bodyPr lIns="0" tIns="0" rIns="0" bIns="0"/>
            <a:lstStyle/>
            <a:p>
              <a:endParaRPr lang="en-US">
                <a:solidFill>
                  <a:prstClr val="black"/>
                </a:solidFill>
              </a:endParaRPr>
            </a:p>
          </p:txBody>
        </p:sp>
        <p:sp>
          <p:nvSpPr>
            <p:cNvPr id="32" name="Rectangle 7"/>
            <p:cNvSpPr>
              <a:spLocks/>
            </p:cNvSpPr>
            <p:nvPr/>
          </p:nvSpPr>
          <p:spPr bwMode="auto">
            <a:xfrm>
              <a:off x="4225273" y="4785575"/>
              <a:ext cx="2928938" cy="910828"/>
            </a:xfrm>
            <a:prstGeom prst="rect">
              <a:avLst/>
            </a:prstGeom>
            <a:solidFill>
              <a:srgbClr val="FFFFFF"/>
            </a:solidFill>
            <a:ln w="25400" cap="flat">
              <a:noFill/>
              <a:miter lim="800000"/>
              <a:headEnd type="none" w="med" len="med"/>
              <a:tailEnd type="none" w="med" len="med"/>
            </a:ln>
          </p:spPr>
          <p:txBody>
            <a:bodyPr lIns="0" tIns="0" rIns="0" bIns="0"/>
            <a:lstStyle/>
            <a:p>
              <a:endParaRPr lang="en-US" dirty="0">
                <a:solidFill>
                  <a:prstClr val="black"/>
                </a:solidFill>
              </a:endParaRPr>
            </a:p>
          </p:txBody>
        </p:sp>
        <p:sp>
          <p:nvSpPr>
            <p:cNvPr id="34" name="Rectangle 8"/>
            <p:cNvSpPr>
              <a:spLocks/>
            </p:cNvSpPr>
            <p:nvPr/>
          </p:nvSpPr>
          <p:spPr bwMode="auto">
            <a:xfrm>
              <a:off x="5948703" y="2910341"/>
              <a:ext cx="1518047" cy="1357313"/>
            </a:xfrm>
            <a:prstGeom prst="rect">
              <a:avLst/>
            </a:prstGeom>
            <a:solidFill>
              <a:srgbClr val="FFFFFF"/>
            </a:solidFill>
            <a:ln w="25400" cap="flat">
              <a:noFill/>
              <a:miter lim="800000"/>
              <a:headEnd type="none" w="med" len="med"/>
              <a:tailEnd type="none" w="med" len="med"/>
            </a:ln>
          </p:spPr>
          <p:txBody>
            <a:bodyPr lIns="0" tIns="0" rIns="0" bIns="0"/>
            <a:lstStyle/>
            <a:p>
              <a:endParaRPr lang="en-US">
                <a:solidFill>
                  <a:prstClr val="black"/>
                </a:solidFill>
              </a:endParaRPr>
            </a:p>
          </p:txBody>
        </p:sp>
        <p:sp>
          <p:nvSpPr>
            <p:cNvPr id="35" name="Rectangle 9"/>
            <p:cNvSpPr>
              <a:spLocks/>
            </p:cNvSpPr>
            <p:nvPr/>
          </p:nvSpPr>
          <p:spPr bwMode="auto">
            <a:xfrm>
              <a:off x="7413172" y="3303247"/>
              <a:ext cx="892969" cy="553641"/>
            </a:xfrm>
            <a:prstGeom prst="rect">
              <a:avLst/>
            </a:prstGeom>
            <a:solidFill>
              <a:srgbClr val="FFFFFF"/>
            </a:solidFill>
            <a:ln w="25400" cap="flat">
              <a:noFill/>
              <a:miter lim="800000"/>
              <a:headEnd type="none" w="med" len="med"/>
              <a:tailEnd type="none" w="med" len="med"/>
            </a:ln>
          </p:spPr>
          <p:txBody>
            <a:bodyPr lIns="0" tIns="0" rIns="0" bIns="0"/>
            <a:lstStyle/>
            <a:p>
              <a:endParaRPr lang="en-US">
                <a:solidFill>
                  <a:prstClr val="black"/>
                </a:solidFill>
              </a:endParaRPr>
            </a:p>
          </p:txBody>
        </p:sp>
        <p:sp>
          <p:nvSpPr>
            <p:cNvPr id="36" name="TextBox 11"/>
            <p:cNvSpPr txBox="1"/>
            <p:nvPr/>
          </p:nvSpPr>
          <p:spPr>
            <a:xfrm>
              <a:off x="4708072" y="4092929"/>
              <a:ext cx="744114" cy="461665"/>
            </a:xfrm>
            <a:prstGeom prst="rect">
              <a:avLst/>
            </a:prstGeom>
            <a:noFill/>
          </p:spPr>
          <p:txBody>
            <a:bodyPr wrap="none" rtlCol="0">
              <a:spAutoFit/>
            </a:bodyPr>
            <a:lstStyle/>
            <a:p>
              <a:r>
                <a:rPr lang="en-US" sz="2400" b="1" dirty="0">
                  <a:solidFill>
                    <a:prstClr val="black"/>
                  </a:solidFill>
                </a:rPr>
                <a:t>pp </a:t>
              </a:r>
              <a:r>
                <a:rPr lang="en-US" sz="2400" b="1" dirty="0">
                  <a:solidFill>
                    <a:prstClr val="black"/>
                  </a:solidFill>
                  <a:latin typeface="Symbol" pitchFamily="18" charset="2"/>
                </a:rPr>
                <a:t>n</a:t>
              </a:r>
              <a:endParaRPr lang="en-US" sz="2400" b="1" dirty="0">
                <a:solidFill>
                  <a:prstClr val="black"/>
                </a:solidFill>
              </a:endParaRPr>
            </a:p>
          </p:txBody>
        </p:sp>
        <p:sp>
          <p:nvSpPr>
            <p:cNvPr id="37" name="TextBox 12"/>
            <p:cNvSpPr txBox="1"/>
            <p:nvPr/>
          </p:nvSpPr>
          <p:spPr>
            <a:xfrm>
              <a:off x="6232072" y="4854929"/>
              <a:ext cx="1273105" cy="461665"/>
            </a:xfrm>
            <a:prstGeom prst="rect">
              <a:avLst/>
            </a:prstGeom>
            <a:noFill/>
          </p:spPr>
          <p:txBody>
            <a:bodyPr wrap="none" rtlCol="0">
              <a:spAutoFit/>
            </a:bodyPr>
            <a:lstStyle/>
            <a:p>
              <a:r>
                <a:rPr lang="en-US" sz="2400" b="1" baseline="30000" dirty="0">
                  <a:solidFill>
                    <a:prstClr val="black"/>
                  </a:solidFill>
                </a:rPr>
                <a:t>7</a:t>
              </a:r>
              <a:r>
                <a:rPr lang="en-US" sz="2400" b="1" dirty="0">
                  <a:solidFill>
                    <a:prstClr val="black"/>
                  </a:solidFill>
                </a:rPr>
                <a:t>Be, </a:t>
              </a:r>
              <a:r>
                <a:rPr lang="en-US" sz="2400" b="1" baseline="30000" dirty="0">
                  <a:solidFill>
                    <a:prstClr val="black"/>
                  </a:solidFill>
                </a:rPr>
                <a:t>8</a:t>
              </a:r>
              <a:r>
                <a:rPr lang="en-US" sz="2400" b="1" dirty="0">
                  <a:solidFill>
                    <a:prstClr val="black"/>
                  </a:solidFill>
                </a:rPr>
                <a:t>B </a:t>
              </a:r>
              <a:r>
                <a:rPr lang="en-US" sz="2400" b="1" dirty="0">
                  <a:solidFill>
                    <a:prstClr val="black"/>
                  </a:solidFill>
                  <a:latin typeface="Symbol" pitchFamily="18" charset="2"/>
                </a:rPr>
                <a:t>n</a:t>
              </a:r>
              <a:endParaRPr lang="en-US" sz="2400" b="1" dirty="0">
                <a:solidFill>
                  <a:prstClr val="black"/>
                </a:solidFill>
              </a:endParaRPr>
            </a:p>
          </p:txBody>
        </p:sp>
        <p:sp>
          <p:nvSpPr>
            <p:cNvPr id="38" name="TextBox 13"/>
            <p:cNvSpPr txBox="1"/>
            <p:nvPr/>
          </p:nvSpPr>
          <p:spPr>
            <a:xfrm>
              <a:off x="8207857" y="4630794"/>
              <a:ext cx="691215" cy="461665"/>
            </a:xfrm>
            <a:prstGeom prst="rect">
              <a:avLst/>
            </a:prstGeom>
            <a:noFill/>
          </p:spPr>
          <p:txBody>
            <a:bodyPr wrap="none" rtlCol="0">
              <a:spAutoFit/>
            </a:bodyPr>
            <a:lstStyle/>
            <a:p>
              <a:r>
                <a:rPr lang="en-US" sz="2400" b="1" baseline="30000" dirty="0">
                  <a:solidFill>
                    <a:prstClr val="black"/>
                  </a:solidFill>
                </a:rPr>
                <a:t>8</a:t>
              </a:r>
              <a:r>
                <a:rPr lang="en-US" sz="2400" b="1" dirty="0">
                  <a:solidFill>
                    <a:prstClr val="black"/>
                  </a:solidFill>
                </a:rPr>
                <a:t>B </a:t>
              </a:r>
              <a:r>
                <a:rPr lang="en-US" sz="2400" b="1" dirty="0">
                  <a:solidFill>
                    <a:prstClr val="black"/>
                  </a:solidFill>
                  <a:latin typeface="Symbol" pitchFamily="18" charset="2"/>
                </a:rPr>
                <a:t>n</a:t>
              </a:r>
              <a:endParaRPr lang="en-US" sz="2400" b="1" dirty="0">
                <a:solidFill>
                  <a:prstClr val="black"/>
                </a:solidFill>
              </a:endParaRPr>
            </a:p>
          </p:txBody>
        </p:sp>
        <p:sp>
          <p:nvSpPr>
            <p:cNvPr id="39" name="TextBox 14"/>
            <p:cNvSpPr txBox="1"/>
            <p:nvPr/>
          </p:nvSpPr>
          <p:spPr>
            <a:xfrm>
              <a:off x="9307857" y="1925049"/>
              <a:ext cx="867545" cy="461665"/>
            </a:xfrm>
            <a:prstGeom prst="rect">
              <a:avLst/>
            </a:prstGeom>
            <a:noFill/>
            <a:ln>
              <a:noFill/>
            </a:ln>
          </p:spPr>
          <p:txBody>
            <a:bodyPr wrap="none" rtlCol="0">
              <a:spAutoFit/>
            </a:bodyPr>
            <a:lstStyle/>
            <a:p>
              <a:r>
                <a:rPr lang="en-US" sz="2400" b="1" baseline="30000" dirty="0">
                  <a:solidFill>
                    <a:prstClr val="black"/>
                  </a:solidFill>
                </a:rPr>
                <a:t>Theory</a:t>
              </a:r>
              <a:endParaRPr lang="en-US" sz="2400" b="1" dirty="0">
                <a:solidFill>
                  <a:prstClr val="black"/>
                </a:solidFill>
              </a:endParaRPr>
            </a:p>
          </p:txBody>
        </p:sp>
      </p:grpSp>
      <p:grpSp>
        <p:nvGrpSpPr>
          <p:cNvPr id="4" name="グループ化 3"/>
          <p:cNvGrpSpPr>
            <a:grpSpLocks noChangeAspect="1"/>
          </p:cNvGrpSpPr>
          <p:nvPr/>
        </p:nvGrpSpPr>
        <p:grpSpPr>
          <a:xfrm>
            <a:off x="6853527" y="659298"/>
            <a:ext cx="5364065" cy="4294669"/>
            <a:chOff x="5684452" y="801192"/>
            <a:chExt cx="6768752" cy="5544616"/>
          </a:xfrm>
        </p:grpSpPr>
        <p:pic>
          <p:nvPicPr>
            <p:cNvPr id="41" name="Picture 4" descr="BP01"/>
            <p:cNvPicPr>
              <a:picLocks noChangeAspect="1" noChangeArrowheads="1"/>
            </p:cNvPicPr>
            <p:nvPr/>
          </p:nvPicPr>
          <p:blipFill>
            <a:blip r:embed="rId4" cstate="print"/>
            <a:srcRect/>
            <a:stretch>
              <a:fillRect/>
            </a:stretch>
          </p:blipFill>
          <p:spPr bwMode="auto">
            <a:xfrm>
              <a:off x="5684452" y="801192"/>
              <a:ext cx="6768752" cy="5544616"/>
            </a:xfrm>
            <a:prstGeom prst="rect">
              <a:avLst/>
            </a:prstGeom>
            <a:noFill/>
            <a:ln w="9525">
              <a:noFill/>
              <a:miter lim="800000"/>
              <a:headEnd/>
              <a:tailEnd/>
            </a:ln>
          </p:spPr>
        </p:pic>
        <p:sp>
          <p:nvSpPr>
            <p:cNvPr id="42" name="Text Box 5"/>
            <p:cNvSpPr txBox="1">
              <a:spLocks noChangeArrowheads="1"/>
            </p:cNvSpPr>
            <p:nvPr/>
          </p:nvSpPr>
          <p:spPr bwMode="auto">
            <a:xfrm>
              <a:off x="9024131" y="1625328"/>
              <a:ext cx="2058361" cy="500621"/>
            </a:xfrm>
            <a:prstGeom prst="rect">
              <a:avLst/>
            </a:prstGeom>
            <a:noFill/>
            <a:ln w="9525">
              <a:noFill/>
              <a:miter lim="800000"/>
              <a:headEnd/>
              <a:tailEnd/>
            </a:ln>
          </p:spPr>
          <p:txBody>
            <a:bodyPr wrap="none" lIns="91252" tIns="45628" rIns="91252" bIns="45628">
              <a:spAutoFit/>
            </a:bodyPr>
            <a:lstStyle/>
            <a:p>
              <a:pPr eaLnBrk="0" hangingPunct="0"/>
              <a:r>
                <a:rPr lang="en-US" sz="1600" b="1" dirty="0" err="1">
                  <a:solidFill>
                    <a:srgbClr val="000000"/>
                  </a:solidFill>
                  <a:latin typeface="Optima" charset="0"/>
                  <a:ea typeface="MS PGothic" pitchFamily="34" charset="-128"/>
                </a:rPr>
                <a:t>Bahcall</a:t>
              </a:r>
              <a:r>
                <a:rPr lang="en-US" sz="1600" b="1" dirty="0">
                  <a:solidFill>
                    <a:srgbClr val="000000"/>
                  </a:solidFill>
                  <a:latin typeface="Optima" charset="0"/>
                  <a:ea typeface="MS PGothic" pitchFamily="34" charset="-128"/>
                </a:rPr>
                <a:t> et al.</a:t>
              </a:r>
            </a:p>
          </p:txBody>
        </p:sp>
      </p:grpSp>
      <p:sp>
        <p:nvSpPr>
          <p:cNvPr id="48" name="テキスト ボックス 47"/>
          <p:cNvSpPr txBox="1"/>
          <p:nvPr/>
        </p:nvSpPr>
        <p:spPr>
          <a:xfrm>
            <a:off x="6926470" y="5237308"/>
            <a:ext cx="5147335" cy="1200329"/>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kumimoji="1" lang="en-US" altLang="ja-JP" sz="2400" dirty="0"/>
              <a:t>Subsequent solar neutrino experiments in the 80’s and 90’s confirmed the deficit of solar neutrinos.</a:t>
            </a:r>
            <a:endParaRPr kumimoji="1" lang="ja-JP" altLang="en-US" sz="2400" dirty="0"/>
          </a:p>
        </p:txBody>
      </p:sp>
    </p:spTree>
    <p:extLst>
      <p:ext uri="{BB962C8B-B14F-4D97-AF65-F5344CB8AC3E}">
        <p14:creationId xmlns:p14="http://schemas.microsoft.com/office/powerpoint/2010/main" val="236563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0" y="0"/>
            <a:ext cx="12192000" cy="659735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 name="タイトル 3"/>
          <p:cNvSpPr>
            <a:spLocks noGrp="1"/>
          </p:cNvSpPr>
          <p:nvPr>
            <p:ph type="title"/>
          </p:nvPr>
        </p:nvSpPr>
        <p:spPr>
          <a:xfrm>
            <a:off x="0" y="0"/>
            <a:ext cx="12192000" cy="608098"/>
          </a:xfrm>
          <a:solidFill>
            <a:schemeClr val="tx2"/>
          </a:solidFill>
        </p:spPr>
        <p:txBody>
          <a:bodyPr>
            <a:normAutofit fontScale="90000"/>
          </a:bodyPr>
          <a:lstStyle/>
          <a:p>
            <a:r>
              <a:rPr kumimoji="1" lang="en-US" altLang="ja-JP" b="1" i="1" dirty="0">
                <a:solidFill>
                  <a:schemeClr val="bg1"/>
                </a:solidFill>
                <a:effectLst>
                  <a:outerShdw blurRad="38100" dist="38100" dir="2700000" algn="tl">
                    <a:srgbClr val="000000">
                      <a:alpha val="43137"/>
                    </a:srgbClr>
                  </a:outerShdw>
                </a:effectLst>
              </a:rPr>
              <a:t>Atmospheric neutrinos</a:t>
            </a:r>
            <a:endParaRPr kumimoji="1" lang="ja-JP" altLang="en-US" b="1" i="1" dirty="0">
              <a:solidFill>
                <a:schemeClr val="bg1"/>
              </a:solidFill>
              <a:effectLst>
                <a:outerShdw blurRad="38100" dist="38100" dir="2700000" algn="tl">
                  <a:srgbClr val="000000">
                    <a:alpha val="43137"/>
                  </a:srgbClr>
                </a:outerShdw>
              </a:effectLst>
            </a:endParaRPr>
          </a:p>
        </p:txBody>
      </p:sp>
      <p:sp>
        <p:nvSpPr>
          <p:cNvPr id="5" name="正方形/長方形 4"/>
          <p:cNvSpPr/>
          <p:nvPr/>
        </p:nvSpPr>
        <p:spPr>
          <a:xfrm>
            <a:off x="0" y="6597351"/>
            <a:ext cx="12192000" cy="28803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スライド番号プレースホルダ 4"/>
          <p:cNvSpPr txBox="1">
            <a:spLocks/>
          </p:cNvSpPr>
          <p:nvPr/>
        </p:nvSpPr>
        <p:spPr>
          <a:xfrm>
            <a:off x="8077200" y="6520260"/>
            <a:ext cx="2133600" cy="365125"/>
          </a:xfrm>
          <a:prstGeom prst="rect">
            <a:avLst/>
          </a:prstGeom>
          <a:ln>
            <a:noFill/>
          </a:ln>
        </p:spPr>
        <p:txBody>
          <a:bodyPr vert="horz" lIns="91440" tIns="45720" rIns="91440" bIns="45720" rtlCol="0" anchor="ctr"/>
          <a:lstStyle/>
          <a:p>
            <a:pPr algn="r">
              <a:defRPr/>
            </a:pPr>
            <a:fld id="{D2D8002D-B5B0-4BAC-B1F6-782DDCCE6D9C}" type="slidenum">
              <a:rPr lang="ja-JP" altLang="en-US" sz="1200">
                <a:solidFill>
                  <a:schemeClr val="bg1"/>
                </a:solidFill>
              </a:rPr>
              <a:pPr algn="r">
                <a:defRPr/>
              </a:pPr>
              <a:t>6</a:t>
            </a:fld>
            <a:endParaRPr lang="ja-JP" altLang="en-US" sz="1200">
              <a:solidFill>
                <a:schemeClr val="bg1"/>
              </a:solidFill>
            </a:endParaRPr>
          </a:p>
        </p:txBody>
      </p:sp>
      <p:pic>
        <p:nvPicPr>
          <p:cNvPr id="14" name="図 13"/>
          <p:cNvPicPr>
            <a:picLocks noChangeAspect="1"/>
          </p:cNvPicPr>
          <p:nvPr/>
        </p:nvPicPr>
        <p:blipFill rotWithShape="1">
          <a:blip r:embed="rId3" cstate="print">
            <a:extLst>
              <a:ext uri="{28A0092B-C50C-407E-A947-70E740481C1C}">
                <a14:useLocalDpi xmlns:a14="http://schemas.microsoft.com/office/drawing/2010/main" val="0"/>
              </a:ext>
            </a:extLst>
          </a:blip>
          <a:srcRect t="15091" b="10196"/>
          <a:stretch/>
        </p:blipFill>
        <p:spPr>
          <a:xfrm>
            <a:off x="208866" y="748367"/>
            <a:ext cx="7032584" cy="5848984"/>
          </a:xfrm>
          <a:prstGeom prst="rect">
            <a:avLst/>
          </a:prstGeom>
        </p:spPr>
      </p:pic>
      <p:sp>
        <p:nvSpPr>
          <p:cNvPr id="10" name="TextBox 3"/>
          <p:cNvSpPr txBox="1"/>
          <p:nvPr/>
        </p:nvSpPr>
        <p:spPr>
          <a:xfrm>
            <a:off x="3571384" y="6294945"/>
            <a:ext cx="4033376" cy="246221"/>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000" dirty="0">
                <a:solidFill>
                  <a:schemeClr val="bg1">
                    <a:lumMod val="75000"/>
                  </a:schemeClr>
                </a:solidFill>
              </a:rPr>
              <a:t>© David </a:t>
            </a:r>
            <a:r>
              <a:rPr lang="en-US" sz="1000" dirty="0" err="1">
                <a:solidFill>
                  <a:schemeClr val="bg1">
                    <a:lumMod val="75000"/>
                  </a:schemeClr>
                </a:solidFill>
              </a:rPr>
              <a:t>Fierstein</a:t>
            </a:r>
            <a:r>
              <a:rPr lang="en-US" sz="1000" dirty="0">
                <a:solidFill>
                  <a:schemeClr val="bg1">
                    <a:lumMod val="75000"/>
                  </a:schemeClr>
                </a:solidFill>
              </a:rPr>
              <a:t>, originally published in Scientific American, August 1999</a:t>
            </a:r>
          </a:p>
        </p:txBody>
      </p:sp>
      <p:pic>
        <p:nvPicPr>
          <p:cNvPr id="18" name="図 17"/>
          <p:cNvPicPr>
            <a:picLocks noChangeAspect="1"/>
          </p:cNvPicPr>
          <p:nvPr/>
        </p:nvPicPr>
        <p:blipFill rotWithShape="1">
          <a:blip r:embed="rId4" cstate="print">
            <a:extLst>
              <a:ext uri="{28A0092B-C50C-407E-A947-70E740481C1C}">
                <a14:useLocalDpi xmlns:a14="http://schemas.microsoft.com/office/drawing/2010/main" val="0"/>
              </a:ext>
            </a:extLst>
          </a:blip>
          <a:srcRect l="8106" r="10530"/>
          <a:stretch/>
        </p:blipFill>
        <p:spPr>
          <a:xfrm>
            <a:off x="7743826" y="832488"/>
            <a:ext cx="4086224" cy="5580146"/>
          </a:xfrm>
          <a:prstGeom prst="roundRect">
            <a:avLst>
              <a:gd name="adj" fmla="val 16667"/>
            </a:avLst>
          </a:prstGeom>
          <a:ln w="28575">
            <a:solidFill>
              <a:schemeClr val="bg1"/>
            </a:solid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9" name="角丸四角形 8"/>
          <p:cNvSpPr/>
          <p:nvPr/>
        </p:nvSpPr>
        <p:spPr>
          <a:xfrm>
            <a:off x="3571384" y="746760"/>
            <a:ext cx="1465311" cy="1786578"/>
          </a:xfrm>
          <a:prstGeom prst="round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フリーフォーム 12"/>
          <p:cNvSpPr/>
          <p:nvPr/>
        </p:nvSpPr>
        <p:spPr>
          <a:xfrm>
            <a:off x="5051685" y="914400"/>
            <a:ext cx="2593299" cy="944380"/>
          </a:xfrm>
          <a:custGeom>
            <a:avLst/>
            <a:gdLst>
              <a:gd name="connsiteX0" fmla="*/ 0 w 2593299"/>
              <a:gd name="connsiteY0" fmla="*/ 89941 h 944380"/>
              <a:gd name="connsiteX1" fmla="*/ 2263515 w 2593299"/>
              <a:gd name="connsiteY1" fmla="*/ 224852 h 944380"/>
              <a:gd name="connsiteX2" fmla="*/ 2248525 w 2593299"/>
              <a:gd name="connsiteY2" fmla="*/ 0 h 944380"/>
              <a:gd name="connsiteX3" fmla="*/ 2593299 w 2593299"/>
              <a:gd name="connsiteY3" fmla="*/ 524656 h 944380"/>
              <a:gd name="connsiteX4" fmla="*/ 2263515 w 2593299"/>
              <a:gd name="connsiteY4" fmla="*/ 944380 h 944380"/>
              <a:gd name="connsiteX5" fmla="*/ 2233535 w 2593299"/>
              <a:gd name="connsiteY5" fmla="*/ 674557 h 944380"/>
              <a:gd name="connsiteX6" fmla="*/ 0 w 2593299"/>
              <a:gd name="connsiteY6" fmla="*/ 89941 h 944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93299" h="944380">
                <a:moveTo>
                  <a:pt x="0" y="89941"/>
                </a:moveTo>
                <a:lnTo>
                  <a:pt x="2263515" y="224852"/>
                </a:lnTo>
                <a:lnTo>
                  <a:pt x="2248525" y="0"/>
                </a:lnTo>
                <a:lnTo>
                  <a:pt x="2593299" y="524656"/>
                </a:lnTo>
                <a:lnTo>
                  <a:pt x="2263515" y="944380"/>
                </a:lnTo>
                <a:lnTo>
                  <a:pt x="2233535" y="674557"/>
                </a:lnTo>
                <a:lnTo>
                  <a:pt x="0" y="89941"/>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p:cNvSpPr txBox="1"/>
          <p:nvPr/>
        </p:nvSpPr>
        <p:spPr>
          <a:xfrm>
            <a:off x="8994026" y="3821818"/>
            <a:ext cx="1371601" cy="707886"/>
          </a:xfrm>
          <a:prstGeom prst="rect">
            <a:avLst/>
          </a:prstGeom>
          <a:noFill/>
        </p:spPr>
        <p:txBody>
          <a:bodyPr wrap="square" rtlCol="0">
            <a:spAutoFit/>
          </a:bodyPr>
          <a:lstStyle/>
          <a:p>
            <a:r>
              <a:rPr kumimoji="1" lang="en-US" altLang="ja-JP" sz="2000" b="1" dirty="0"/>
              <a:t>2 muon-neutrinos</a:t>
            </a:r>
            <a:endParaRPr kumimoji="1" lang="ja-JP" altLang="en-US" sz="2000" b="1" dirty="0"/>
          </a:p>
        </p:txBody>
      </p:sp>
      <p:sp>
        <p:nvSpPr>
          <p:cNvPr id="15" name="テキスト ボックス 14"/>
          <p:cNvSpPr txBox="1"/>
          <p:nvPr/>
        </p:nvSpPr>
        <p:spPr>
          <a:xfrm>
            <a:off x="10316254" y="4231946"/>
            <a:ext cx="1371601" cy="707886"/>
          </a:xfrm>
          <a:prstGeom prst="rect">
            <a:avLst/>
          </a:prstGeom>
          <a:noFill/>
        </p:spPr>
        <p:txBody>
          <a:bodyPr wrap="square" rtlCol="0">
            <a:spAutoFit/>
          </a:bodyPr>
          <a:lstStyle/>
          <a:p>
            <a:r>
              <a:rPr lang="en-US" altLang="ja-JP" sz="2000" b="1" dirty="0"/>
              <a:t>1</a:t>
            </a:r>
            <a:r>
              <a:rPr kumimoji="1" lang="en-US" altLang="ja-JP" sz="2000" b="1" dirty="0"/>
              <a:t> electron-neutrino</a:t>
            </a:r>
            <a:endParaRPr kumimoji="1" lang="ja-JP" altLang="en-US" sz="2000" b="1" dirty="0"/>
          </a:p>
        </p:txBody>
      </p:sp>
      <p:sp>
        <p:nvSpPr>
          <p:cNvPr id="16" name="テキスト ボックス 15"/>
          <p:cNvSpPr txBox="1"/>
          <p:nvPr/>
        </p:nvSpPr>
        <p:spPr>
          <a:xfrm>
            <a:off x="333115" y="1212449"/>
            <a:ext cx="1631280" cy="707886"/>
          </a:xfrm>
          <a:prstGeom prst="rect">
            <a:avLst/>
          </a:prstGeom>
          <a:noFill/>
        </p:spPr>
        <p:txBody>
          <a:bodyPr wrap="none" rtlCol="0">
            <a:spAutoFit/>
          </a:bodyPr>
          <a:lstStyle/>
          <a:p>
            <a:r>
              <a:rPr kumimoji="1" lang="en-US" altLang="ja-JP" sz="2000" b="1" dirty="0">
                <a:solidFill>
                  <a:schemeClr val="bg1"/>
                </a:solidFill>
              </a:rPr>
              <a:t>INCOMING</a:t>
            </a:r>
          </a:p>
          <a:p>
            <a:r>
              <a:rPr lang="en-US" altLang="ja-JP" sz="2000" b="1" dirty="0">
                <a:solidFill>
                  <a:schemeClr val="bg1"/>
                </a:solidFill>
              </a:rPr>
              <a:t>COSMIC RAYS</a:t>
            </a:r>
            <a:endParaRPr kumimoji="1" lang="ja-JP" altLang="en-US" sz="2000" b="1" dirty="0">
              <a:solidFill>
                <a:schemeClr val="bg1"/>
              </a:solidFill>
            </a:endParaRPr>
          </a:p>
        </p:txBody>
      </p:sp>
      <p:sp>
        <p:nvSpPr>
          <p:cNvPr id="17" name="テキスト ボックス 16"/>
          <p:cNvSpPr txBox="1"/>
          <p:nvPr/>
        </p:nvSpPr>
        <p:spPr>
          <a:xfrm rot="18500857">
            <a:off x="1494520" y="3013360"/>
            <a:ext cx="2271006" cy="400110"/>
          </a:xfrm>
          <a:prstGeom prst="rect">
            <a:avLst/>
          </a:prstGeom>
          <a:noFill/>
        </p:spPr>
        <p:txBody>
          <a:bodyPr wrap="none" rtlCol="0">
            <a:spAutoFit/>
          </a:bodyPr>
          <a:lstStyle/>
          <a:p>
            <a:r>
              <a:rPr kumimoji="1" lang="en-US" altLang="ja-JP" sz="2000" b="1" dirty="0"/>
              <a:t>Oscillating neutrino</a:t>
            </a:r>
            <a:endParaRPr kumimoji="1" lang="ja-JP" altLang="en-US" sz="2000" b="1" dirty="0"/>
          </a:p>
        </p:txBody>
      </p:sp>
      <p:sp>
        <p:nvSpPr>
          <p:cNvPr id="19" name="テキスト ボックス 18"/>
          <p:cNvSpPr txBox="1"/>
          <p:nvPr/>
        </p:nvSpPr>
        <p:spPr>
          <a:xfrm>
            <a:off x="8339727" y="896132"/>
            <a:ext cx="1017424" cy="646331"/>
          </a:xfrm>
          <a:prstGeom prst="rect">
            <a:avLst/>
          </a:prstGeom>
          <a:noFill/>
        </p:spPr>
        <p:txBody>
          <a:bodyPr wrap="square" rtlCol="0">
            <a:spAutoFit/>
          </a:bodyPr>
          <a:lstStyle/>
          <a:p>
            <a:r>
              <a:rPr kumimoji="1" lang="en-US" altLang="ja-JP" b="1" dirty="0">
                <a:solidFill>
                  <a:schemeClr val="bg1"/>
                </a:solidFill>
              </a:rPr>
              <a:t>COSMIC RAY</a:t>
            </a:r>
            <a:endParaRPr kumimoji="1" lang="ja-JP" altLang="en-US" b="1" dirty="0">
              <a:solidFill>
                <a:schemeClr val="bg1"/>
              </a:solidFill>
            </a:endParaRPr>
          </a:p>
        </p:txBody>
      </p:sp>
      <p:sp>
        <p:nvSpPr>
          <p:cNvPr id="20" name="テキスト ボックス 19"/>
          <p:cNvSpPr txBox="1"/>
          <p:nvPr/>
        </p:nvSpPr>
        <p:spPr>
          <a:xfrm>
            <a:off x="8994026" y="1938888"/>
            <a:ext cx="1104613" cy="646331"/>
          </a:xfrm>
          <a:prstGeom prst="rect">
            <a:avLst/>
          </a:prstGeom>
          <a:noFill/>
        </p:spPr>
        <p:txBody>
          <a:bodyPr wrap="square" rtlCol="0">
            <a:spAutoFit/>
          </a:bodyPr>
          <a:lstStyle/>
          <a:p>
            <a:r>
              <a:rPr kumimoji="1" lang="en-US" altLang="ja-JP" b="1" dirty="0">
                <a:solidFill>
                  <a:schemeClr val="bg1"/>
                </a:solidFill>
              </a:rPr>
              <a:t>AIR NUCLEUS</a:t>
            </a:r>
            <a:endParaRPr kumimoji="1" lang="ja-JP" altLang="en-US" b="1" dirty="0">
              <a:solidFill>
                <a:schemeClr val="bg1"/>
              </a:solidFill>
            </a:endParaRPr>
          </a:p>
        </p:txBody>
      </p:sp>
      <p:sp>
        <p:nvSpPr>
          <p:cNvPr id="21" name="テキスト ボックス 20"/>
          <p:cNvSpPr txBox="1"/>
          <p:nvPr/>
        </p:nvSpPr>
        <p:spPr>
          <a:xfrm>
            <a:off x="9136501" y="2834186"/>
            <a:ext cx="676788" cy="369332"/>
          </a:xfrm>
          <a:prstGeom prst="rect">
            <a:avLst/>
          </a:prstGeom>
          <a:noFill/>
        </p:spPr>
        <p:txBody>
          <a:bodyPr wrap="none" rtlCol="0">
            <a:spAutoFit/>
          </a:bodyPr>
          <a:lstStyle/>
          <a:p>
            <a:r>
              <a:rPr kumimoji="1" lang="en-US" altLang="ja-JP" b="1" dirty="0">
                <a:solidFill>
                  <a:schemeClr val="bg1"/>
                </a:solidFill>
              </a:rPr>
              <a:t>PION</a:t>
            </a:r>
            <a:endParaRPr kumimoji="1" lang="ja-JP" altLang="en-US" b="1" dirty="0">
              <a:solidFill>
                <a:schemeClr val="bg1"/>
              </a:solidFill>
            </a:endParaRPr>
          </a:p>
        </p:txBody>
      </p:sp>
      <p:sp>
        <p:nvSpPr>
          <p:cNvPr id="22" name="テキスト ボックス 21"/>
          <p:cNvSpPr txBox="1"/>
          <p:nvPr/>
        </p:nvSpPr>
        <p:spPr>
          <a:xfrm>
            <a:off x="9700642" y="3239728"/>
            <a:ext cx="845103" cy="369332"/>
          </a:xfrm>
          <a:prstGeom prst="rect">
            <a:avLst/>
          </a:prstGeom>
          <a:noFill/>
        </p:spPr>
        <p:txBody>
          <a:bodyPr wrap="none" rtlCol="0">
            <a:spAutoFit/>
          </a:bodyPr>
          <a:lstStyle/>
          <a:p>
            <a:r>
              <a:rPr kumimoji="1" lang="en-US" altLang="ja-JP" b="1" dirty="0">
                <a:solidFill>
                  <a:schemeClr val="bg1"/>
                </a:solidFill>
              </a:rPr>
              <a:t>MUON</a:t>
            </a:r>
            <a:endParaRPr kumimoji="1" lang="ja-JP" altLang="en-US" b="1" dirty="0">
              <a:solidFill>
                <a:schemeClr val="bg1"/>
              </a:solidFill>
            </a:endParaRPr>
          </a:p>
        </p:txBody>
      </p:sp>
      <p:sp>
        <p:nvSpPr>
          <p:cNvPr id="23" name="テキスト ボックス 22"/>
          <p:cNvSpPr txBox="1"/>
          <p:nvPr/>
        </p:nvSpPr>
        <p:spPr>
          <a:xfrm>
            <a:off x="10669642" y="3488193"/>
            <a:ext cx="1165127" cy="369332"/>
          </a:xfrm>
          <a:prstGeom prst="rect">
            <a:avLst/>
          </a:prstGeom>
          <a:noFill/>
        </p:spPr>
        <p:txBody>
          <a:bodyPr wrap="none" rtlCol="0">
            <a:spAutoFit/>
          </a:bodyPr>
          <a:lstStyle/>
          <a:p>
            <a:r>
              <a:rPr kumimoji="1" lang="en-US" altLang="ja-JP" b="1" dirty="0">
                <a:solidFill>
                  <a:schemeClr val="bg1"/>
                </a:solidFill>
              </a:rPr>
              <a:t>ELECTRON</a:t>
            </a:r>
            <a:endParaRPr kumimoji="1" lang="ja-JP" altLang="en-US" b="1" dirty="0">
              <a:solidFill>
                <a:schemeClr val="bg1"/>
              </a:solidFill>
            </a:endParaRPr>
          </a:p>
        </p:txBody>
      </p:sp>
      <p:sp>
        <p:nvSpPr>
          <p:cNvPr id="2" name="テキスト ボックス 1"/>
          <p:cNvSpPr txBox="1"/>
          <p:nvPr/>
        </p:nvSpPr>
        <p:spPr>
          <a:xfrm>
            <a:off x="7241450" y="5124549"/>
            <a:ext cx="3836756" cy="461665"/>
          </a:xfrm>
          <a:prstGeom prst="rect">
            <a:avLst/>
          </a:prstGeom>
        </p:spPr>
        <p:style>
          <a:lnRef idx="3">
            <a:schemeClr val="lt1"/>
          </a:lnRef>
          <a:fillRef idx="1">
            <a:schemeClr val="accent1"/>
          </a:fillRef>
          <a:effectRef idx="1">
            <a:schemeClr val="accent1"/>
          </a:effectRef>
          <a:fontRef idx="minor">
            <a:schemeClr val="lt1"/>
          </a:fontRef>
        </p:style>
        <p:txBody>
          <a:bodyPr wrap="none" rtlCol="0">
            <a:spAutoFit/>
          </a:bodyPr>
          <a:lstStyle/>
          <a:p>
            <a:r>
              <a:rPr lang="en-US" altLang="ja-JP" sz="2400" dirty="0">
                <a:solidFill>
                  <a:schemeClr val="bg1"/>
                </a:solidFill>
                <a:latin typeface="Symbol" panose="05050102010706020507" pitchFamily="18" charset="2"/>
              </a:rPr>
              <a:t>n</a:t>
            </a:r>
            <a:r>
              <a:rPr kumimoji="1" lang="en-US" altLang="ja-JP" sz="2400" baseline="-25000" dirty="0">
                <a:solidFill>
                  <a:schemeClr val="bg1"/>
                </a:solidFill>
                <a:latin typeface="Symbol" panose="05050102010706020507" pitchFamily="18" charset="2"/>
              </a:rPr>
              <a:t>m</a:t>
            </a:r>
            <a:r>
              <a:rPr kumimoji="1" lang="en-US" altLang="ja-JP" sz="2400" dirty="0">
                <a:solidFill>
                  <a:schemeClr val="bg1"/>
                </a:solidFill>
              </a:rPr>
              <a:t> / </a:t>
            </a:r>
            <a:r>
              <a:rPr kumimoji="1" lang="en-US" altLang="ja-JP" sz="2400" dirty="0">
                <a:solidFill>
                  <a:schemeClr val="bg1"/>
                </a:solidFill>
                <a:latin typeface="Symbol" panose="05050102010706020507" pitchFamily="18" charset="2"/>
              </a:rPr>
              <a:t>n</a:t>
            </a:r>
            <a:r>
              <a:rPr kumimoji="1" lang="en-US" altLang="ja-JP" sz="2400" baseline="-25000" dirty="0">
                <a:solidFill>
                  <a:schemeClr val="bg1"/>
                </a:solidFill>
              </a:rPr>
              <a:t>e</a:t>
            </a:r>
            <a:r>
              <a:rPr kumimoji="1" lang="en-US" altLang="ja-JP" sz="2400" dirty="0">
                <a:solidFill>
                  <a:schemeClr val="bg1"/>
                </a:solidFill>
              </a:rPr>
              <a:t> ratio well understood </a:t>
            </a:r>
            <a:endParaRPr kumimoji="1" lang="ja-JP" altLang="en-US" sz="2400" dirty="0">
              <a:solidFill>
                <a:schemeClr val="bg1"/>
              </a:solidFill>
            </a:endParaRPr>
          </a:p>
        </p:txBody>
      </p:sp>
      <p:sp>
        <p:nvSpPr>
          <p:cNvPr id="24" name="テキスト ボックス 23"/>
          <p:cNvSpPr txBox="1"/>
          <p:nvPr/>
        </p:nvSpPr>
        <p:spPr>
          <a:xfrm>
            <a:off x="1655180" y="5124549"/>
            <a:ext cx="5113830" cy="830997"/>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en-US" altLang="ja-JP" sz="2400" dirty="0">
                <a:solidFill>
                  <a:schemeClr val="bg1"/>
                </a:solidFill>
              </a:rPr>
              <a:t>U</a:t>
            </a:r>
            <a:r>
              <a:rPr kumimoji="1" lang="en-US" altLang="ja-JP" sz="2400" dirty="0">
                <a:solidFill>
                  <a:schemeClr val="bg1"/>
                </a:solidFill>
              </a:rPr>
              <a:t>p/down ratio well understood (and 1).</a:t>
            </a:r>
          </a:p>
          <a:p>
            <a:r>
              <a:rPr lang="en-US" altLang="ja-JP" sz="2400" dirty="0">
                <a:solidFill>
                  <a:schemeClr val="bg1"/>
                </a:solidFill>
              </a:rPr>
              <a:t>Neutrinos travel long distances</a:t>
            </a:r>
            <a:r>
              <a:rPr kumimoji="1" lang="en-US" altLang="ja-JP" sz="2400" dirty="0">
                <a:solidFill>
                  <a:schemeClr val="bg1"/>
                </a:solidFill>
              </a:rPr>
              <a:t> </a:t>
            </a:r>
            <a:endParaRPr kumimoji="1" lang="ja-JP" altLang="en-US" sz="2400" dirty="0">
              <a:solidFill>
                <a:schemeClr val="bg1"/>
              </a:solidFill>
            </a:endParaRPr>
          </a:p>
        </p:txBody>
      </p:sp>
    </p:spTree>
    <p:extLst>
      <p:ext uri="{BB962C8B-B14F-4D97-AF65-F5344CB8AC3E}">
        <p14:creationId xmlns:p14="http://schemas.microsoft.com/office/powerpoint/2010/main" val="12258600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Rectangle 2"/>
          <p:cNvSpPr>
            <a:spLocks noGrp="1" noChangeArrowheads="1"/>
          </p:cNvSpPr>
          <p:nvPr>
            <p:ph type="title"/>
          </p:nvPr>
        </p:nvSpPr>
        <p:spPr>
          <a:xfrm>
            <a:off x="0" y="0"/>
            <a:ext cx="12192000" cy="692150"/>
          </a:xfrm>
          <a:solidFill>
            <a:schemeClr val="tx2"/>
          </a:solidFill>
          <a:ln>
            <a:noFill/>
          </a:ln>
        </p:spPr>
        <p:txBody>
          <a:bodyPr/>
          <a:lstStyle/>
          <a:p>
            <a:pPr eaLnBrk="1" hangingPunct="1">
              <a:defRPr/>
            </a:pPr>
            <a:r>
              <a:rPr lang="en-US" altLang="ja-JP" sz="3600" b="1" i="1" dirty="0">
                <a:solidFill>
                  <a:schemeClr val="bg1"/>
                </a:solidFill>
                <a:effectLst>
                  <a:outerShdw blurRad="38100" dist="38100" dir="2700000" algn="tl">
                    <a:srgbClr val="000000"/>
                  </a:outerShdw>
                </a:effectLst>
                <a:ea typeface="HGPｺﾞｼｯｸE" pitchFamily="50" charset="-128"/>
              </a:rPr>
              <a:t>Atmospheric </a:t>
            </a:r>
            <a:r>
              <a:rPr lang="en-US" altLang="ja-JP" sz="3600" b="1" i="1" dirty="0">
                <a:solidFill>
                  <a:schemeClr val="bg1"/>
                </a:solidFill>
                <a:effectLst>
                  <a:outerShdw blurRad="38100" dist="38100" dir="2700000" algn="tl">
                    <a:srgbClr val="000000"/>
                  </a:outerShdw>
                </a:effectLst>
                <a:latin typeface="Symbol" panose="05050102010706020507" pitchFamily="18" charset="2"/>
                <a:ea typeface="HGPｺﾞｼｯｸE" pitchFamily="50" charset="-128"/>
              </a:rPr>
              <a:t>n</a:t>
            </a:r>
            <a:r>
              <a:rPr lang="en-US" altLang="ja-JP" sz="3600" b="1" i="1" baseline="-25000" dirty="0">
                <a:solidFill>
                  <a:schemeClr val="bg1"/>
                </a:solidFill>
                <a:effectLst>
                  <a:outerShdw blurRad="38100" dist="38100" dir="2700000" algn="tl">
                    <a:srgbClr val="000000"/>
                  </a:outerShdw>
                </a:effectLst>
                <a:latin typeface="Symbol" panose="05050102010706020507" pitchFamily="18" charset="2"/>
                <a:ea typeface="HGPｺﾞｼｯｸE" pitchFamily="50" charset="-128"/>
              </a:rPr>
              <a:t>m</a:t>
            </a:r>
            <a:r>
              <a:rPr lang="en-US" altLang="ja-JP" sz="3600" b="1" i="1" dirty="0">
                <a:solidFill>
                  <a:schemeClr val="bg1"/>
                </a:solidFill>
                <a:effectLst>
                  <a:outerShdw blurRad="38100" dist="38100" dir="2700000" algn="tl">
                    <a:srgbClr val="000000"/>
                  </a:outerShdw>
                </a:effectLst>
                <a:latin typeface="Symbol" panose="05050102010706020507" pitchFamily="18" charset="2"/>
                <a:ea typeface="HGPｺﾞｼｯｸE" pitchFamily="50" charset="-128"/>
              </a:rPr>
              <a:t> </a:t>
            </a:r>
            <a:r>
              <a:rPr lang="en-US" altLang="ja-JP" sz="3600" b="1" i="1" dirty="0">
                <a:solidFill>
                  <a:schemeClr val="bg1"/>
                </a:solidFill>
                <a:effectLst>
                  <a:outerShdw blurRad="38100" dist="38100" dir="2700000" algn="tl">
                    <a:srgbClr val="000000"/>
                  </a:outerShdw>
                </a:effectLst>
                <a:ea typeface="HGPｺﾞｼｯｸE" pitchFamily="50" charset="-128"/>
              </a:rPr>
              <a:t>deficit (1980’s to 90’s) </a:t>
            </a:r>
            <a:endParaRPr lang="en-US" altLang="ja-JP" sz="3200" b="1" i="1" dirty="0">
              <a:solidFill>
                <a:schemeClr val="bg1"/>
              </a:solidFill>
              <a:effectLst>
                <a:outerShdw blurRad="38100" dist="38100" dir="2700000" algn="tl">
                  <a:srgbClr val="000000"/>
                </a:outerShdw>
              </a:effectLst>
              <a:ea typeface="HGPｺﾞｼｯｸE" pitchFamily="50" charset="-128"/>
            </a:endParaRPr>
          </a:p>
        </p:txBody>
      </p:sp>
      <p:sp>
        <p:nvSpPr>
          <p:cNvPr id="8" name="正方形/長方形 7"/>
          <p:cNvSpPr/>
          <p:nvPr/>
        </p:nvSpPr>
        <p:spPr>
          <a:xfrm>
            <a:off x="0" y="6559679"/>
            <a:ext cx="12192000" cy="32570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9" name="スライド番号プレースホルダ 4"/>
          <p:cNvSpPr txBox="1">
            <a:spLocks/>
          </p:cNvSpPr>
          <p:nvPr/>
        </p:nvSpPr>
        <p:spPr>
          <a:xfrm>
            <a:off x="8077200" y="6520260"/>
            <a:ext cx="2133600" cy="365125"/>
          </a:xfrm>
          <a:prstGeom prst="rect">
            <a:avLst/>
          </a:prstGeom>
          <a:ln>
            <a:noFill/>
          </a:ln>
        </p:spPr>
        <p:txBody>
          <a:bodyPr vert="horz" lIns="91440" tIns="45720" rIns="91440" bIns="45720" rtlCol="0" anchor="ctr"/>
          <a:lstStyle/>
          <a:p>
            <a:pPr algn="r">
              <a:defRPr/>
            </a:pPr>
            <a:fld id="{D2D8002D-B5B0-4BAC-B1F6-782DDCCE6D9C}" type="slidenum">
              <a:rPr lang="ja-JP" altLang="en-US" sz="1200">
                <a:solidFill>
                  <a:schemeClr val="bg1"/>
                </a:solidFill>
              </a:rPr>
              <a:pPr algn="r">
                <a:defRPr/>
              </a:pPr>
              <a:t>7</a:t>
            </a:fld>
            <a:endParaRPr lang="ja-JP" altLang="en-US" sz="1200">
              <a:solidFill>
                <a:schemeClr val="bg1"/>
              </a:solidFill>
            </a:endParaRPr>
          </a:p>
        </p:txBody>
      </p:sp>
      <p:grpSp>
        <p:nvGrpSpPr>
          <p:cNvPr id="10" name="グループ化 9"/>
          <p:cNvGrpSpPr>
            <a:grpSpLocks noChangeAspect="1"/>
          </p:cNvGrpSpPr>
          <p:nvPr/>
        </p:nvGrpSpPr>
        <p:grpSpPr>
          <a:xfrm>
            <a:off x="3598401" y="3630375"/>
            <a:ext cx="8398411" cy="2407123"/>
            <a:chOff x="424788" y="640996"/>
            <a:chExt cx="8483237" cy="2431438"/>
          </a:xfrm>
        </p:grpSpPr>
        <p:grpSp>
          <p:nvGrpSpPr>
            <p:cNvPr id="6" name="グループ化 5"/>
            <p:cNvGrpSpPr/>
            <p:nvPr/>
          </p:nvGrpSpPr>
          <p:grpSpPr>
            <a:xfrm>
              <a:off x="1409389" y="640996"/>
              <a:ext cx="7498636" cy="2431438"/>
              <a:chOff x="1104589" y="643174"/>
              <a:chExt cx="7498636" cy="2431438"/>
            </a:xfrm>
          </p:grpSpPr>
          <p:pic>
            <p:nvPicPr>
              <p:cNvPr id="16" name="図 15"/>
              <p:cNvPicPr>
                <a:picLocks noChangeAspect="1"/>
              </p:cNvPicPr>
              <p:nvPr/>
            </p:nvPicPr>
            <p:blipFill rotWithShape="1">
              <a:blip r:embed="rId3"/>
              <a:srcRect l="-4417" t="-2153" r="-1841" b="88487"/>
              <a:stretch/>
            </p:blipFill>
            <p:spPr>
              <a:xfrm>
                <a:off x="1104590" y="643174"/>
                <a:ext cx="7498635" cy="800174"/>
              </a:xfrm>
              <a:prstGeom prst="rect">
                <a:avLst/>
              </a:prstGeom>
            </p:spPr>
          </p:pic>
          <p:pic>
            <p:nvPicPr>
              <p:cNvPr id="17" name="図 16"/>
              <p:cNvPicPr>
                <a:picLocks noChangeAspect="1"/>
              </p:cNvPicPr>
              <p:nvPr/>
            </p:nvPicPr>
            <p:blipFill rotWithShape="1">
              <a:blip r:embed="rId3"/>
              <a:srcRect l="-4417" t="19543" r="-1841" b="70549"/>
              <a:stretch/>
            </p:blipFill>
            <p:spPr>
              <a:xfrm>
                <a:off x="1104590" y="1443348"/>
                <a:ext cx="7498635" cy="580104"/>
              </a:xfrm>
              <a:prstGeom prst="rect">
                <a:avLst/>
              </a:prstGeom>
            </p:spPr>
          </p:pic>
          <p:pic>
            <p:nvPicPr>
              <p:cNvPr id="19" name="図 18"/>
              <p:cNvPicPr>
                <a:picLocks noChangeAspect="1"/>
              </p:cNvPicPr>
              <p:nvPr/>
            </p:nvPicPr>
            <p:blipFill rotWithShape="1">
              <a:blip r:embed="rId3"/>
              <a:srcRect l="-4417" t="82714" r="-1841" b="-1340"/>
              <a:stretch/>
            </p:blipFill>
            <p:spPr>
              <a:xfrm>
                <a:off x="1104589" y="1984028"/>
                <a:ext cx="7498635" cy="1090584"/>
              </a:xfrm>
              <a:prstGeom prst="rect">
                <a:avLst/>
              </a:prstGeom>
            </p:spPr>
          </p:pic>
          <p:sp>
            <p:nvSpPr>
              <p:cNvPr id="2" name="正方形/長方形 1"/>
              <p:cNvSpPr/>
              <p:nvPr/>
            </p:nvSpPr>
            <p:spPr>
              <a:xfrm>
                <a:off x="1592826" y="2517058"/>
                <a:ext cx="2104103" cy="2261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7" name="テキスト ボックス 6"/>
            <p:cNvSpPr txBox="1"/>
            <p:nvPr/>
          </p:nvSpPr>
          <p:spPr>
            <a:xfrm>
              <a:off x="424788" y="803382"/>
              <a:ext cx="3576941" cy="461664"/>
            </a:xfrm>
            <a:prstGeom prst="rect">
              <a:avLst/>
            </a:prstGeom>
            <a:solidFill>
              <a:schemeClr val="bg1"/>
            </a:solidFill>
          </p:spPr>
          <p:txBody>
            <a:bodyPr wrap="none" rtlCol="0">
              <a:spAutoFit/>
            </a:bodyPr>
            <a:lstStyle/>
            <a:p>
              <a:r>
                <a:rPr kumimoji="1" lang="en-US" altLang="ja-JP" sz="2400" b="1" dirty="0" err="1"/>
                <a:t>Kamiokande</a:t>
              </a:r>
              <a:r>
                <a:rPr kumimoji="1" lang="en-US" altLang="ja-JP" sz="2400" b="1" dirty="0"/>
                <a:t> (1988, 92, 94)</a:t>
              </a:r>
              <a:endParaRPr kumimoji="1" lang="ja-JP" altLang="en-US" sz="2400" b="1" dirty="0"/>
            </a:p>
          </p:txBody>
        </p:sp>
        <p:sp>
          <p:nvSpPr>
            <p:cNvPr id="22" name="テキスト ボックス 21"/>
            <p:cNvSpPr txBox="1"/>
            <p:nvPr/>
          </p:nvSpPr>
          <p:spPr>
            <a:xfrm>
              <a:off x="1604919" y="1447578"/>
              <a:ext cx="2396809" cy="461664"/>
            </a:xfrm>
            <a:prstGeom prst="rect">
              <a:avLst/>
            </a:prstGeom>
            <a:solidFill>
              <a:schemeClr val="bg1"/>
            </a:solidFill>
          </p:spPr>
          <p:txBody>
            <a:bodyPr wrap="none" rtlCol="0">
              <a:spAutoFit/>
            </a:bodyPr>
            <a:lstStyle/>
            <a:p>
              <a:r>
                <a:rPr lang="en-US" altLang="ja-JP" sz="2400" b="1" dirty="0"/>
                <a:t>     IMB</a:t>
              </a:r>
              <a:r>
                <a:rPr kumimoji="1" lang="en-US" altLang="ja-JP" sz="2400" b="1" dirty="0"/>
                <a:t> (1991, 92)</a:t>
              </a:r>
              <a:endParaRPr kumimoji="1" lang="ja-JP" altLang="en-US" sz="2400" b="1" dirty="0"/>
            </a:p>
          </p:txBody>
        </p:sp>
      </p:grpSp>
      <p:pic>
        <p:nvPicPr>
          <p:cNvPr id="23" name="Picture 4" descr="IMBdiverbig"/>
          <p:cNvPicPr>
            <a:picLocks noChangeAspect="1" noChangeArrowheads="1"/>
          </p:cNvPicPr>
          <p:nvPr/>
        </p:nvPicPr>
        <p:blipFill>
          <a:blip r:embed="rId4" cstate="print"/>
          <a:srcRect/>
          <a:stretch>
            <a:fillRect/>
          </a:stretch>
        </p:blipFill>
        <p:spPr bwMode="auto">
          <a:xfrm>
            <a:off x="2003427" y="4515820"/>
            <a:ext cx="2920630" cy="195714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24" name="Picture 25" descr="kamiokande-no3"/>
          <p:cNvPicPr>
            <a:picLocks noChangeAspect="1" noChangeArrowheads="1"/>
          </p:cNvPicPr>
          <p:nvPr/>
        </p:nvPicPr>
        <p:blipFill>
          <a:blip r:embed="rId5" cstate="print"/>
          <a:srcRect l="3986"/>
          <a:stretch>
            <a:fillRect/>
          </a:stretch>
        </p:blipFill>
        <p:spPr bwMode="auto">
          <a:xfrm>
            <a:off x="647815" y="2365214"/>
            <a:ext cx="2888117" cy="205733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2" name="テキスト ボックス 11"/>
          <p:cNvSpPr txBox="1"/>
          <p:nvPr/>
        </p:nvSpPr>
        <p:spPr>
          <a:xfrm>
            <a:off x="100592" y="666131"/>
            <a:ext cx="11996812" cy="1631216"/>
          </a:xfrm>
          <a:prstGeom prst="rect">
            <a:avLst/>
          </a:prstGeom>
          <a:noFill/>
        </p:spPr>
        <p:txBody>
          <a:bodyPr wrap="square" rtlCol="0">
            <a:spAutoFit/>
          </a:bodyPr>
          <a:lstStyle/>
          <a:p>
            <a:pPr marL="342900" indent="-342900">
              <a:buFont typeface="Wingdings" panose="05000000000000000000" pitchFamily="2" charset="2"/>
              <a:buChar char="ü"/>
            </a:pPr>
            <a:r>
              <a:rPr lang="en-US" altLang="ja-JP" sz="2500" dirty="0"/>
              <a:t>Proton decay experiments in the 1980’s observed many atmospheric neutrino events.</a:t>
            </a:r>
          </a:p>
          <a:p>
            <a:pPr marL="342900" indent="-342900">
              <a:buFont typeface="Wingdings" panose="05000000000000000000" pitchFamily="2" charset="2"/>
              <a:buChar char="ü"/>
            </a:pPr>
            <a:r>
              <a:rPr lang="en-US" altLang="ja-JP" sz="2500" dirty="0"/>
              <a:t>Because atmospheric neutrinos are the most serious background to the proton decay searches, it was necessary to understand atmospheric neutrino interactions. </a:t>
            </a:r>
          </a:p>
          <a:p>
            <a:pPr marL="342900" indent="-342900">
              <a:buFont typeface="Wingdings" panose="05000000000000000000" pitchFamily="2" charset="2"/>
              <a:buChar char="ü"/>
            </a:pPr>
            <a:r>
              <a:rPr lang="en-US" altLang="ja-JP" sz="2500" dirty="0"/>
              <a:t>During these studies, a significant deficit of atmospheric </a:t>
            </a:r>
            <a:r>
              <a:rPr lang="en-US" altLang="ja-JP" sz="2500" dirty="0">
                <a:latin typeface="Symbol" panose="05050102010706020507" pitchFamily="18" charset="2"/>
              </a:rPr>
              <a:t>n</a:t>
            </a:r>
            <a:r>
              <a:rPr lang="en-US" altLang="ja-JP" sz="2500" baseline="-25000" dirty="0">
                <a:latin typeface="Symbol" panose="05050102010706020507" pitchFamily="18" charset="2"/>
              </a:rPr>
              <a:t>m</a:t>
            </a:r>
            <a:r>
              <a:rPr lang="en-US" altLang="ja-JP" sz="2500" dirty="0"/>
              <a:t> events was observed.</a:t>
            </a:r>
            <a:endParaRPr kumimoji="1" lang="ja-JP" altLang="en-US" sz="2500" dirty="0"/>
          </a:p>
        </p:txBody>
      </p:sp>
    </p:spTree>
    <p:extLst>
      <p:ext uri="{BB962C8B-B14F-4D97-AF65-F5344CB8AC3E}">
        <p14:creationId xmlns:p14="http://schemas.microsoft.com/office/powerpoint/2010/main" val="18236020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0" y="0"/>
            <a:ext cx="12192000" cy="659735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タイトル 3"/>
          <p:cNvSpPr>
            <a:spLocks noGrp="1"/>
          </p:cNvSpPr>
          <p:nvPr>
            <p:ph type="title"/>
          </p:nvPr>
        </p:nvSpPr>
        <p:spPr>
          <a:xfrm>
            <a:off x="0" y="0"/>
            <a:ext cx="12192000" cy="6674442"/>
          </a:xfrm>
          <a:solidFill>
            <a:schemeClr val="tx2"/>
          </a:solidFill>
        </p:spPr>
        <p:txBody>
          <a:bodyPr>
            <a:normAutofit/>
          </a:bodyPr>
          <a:lstStyle/>
          <a:p>
            <a:r>
              <a:rPr lang="en-US" altLang="ja-JP" b="1" i="1" dirty="0">
                <a:solidFill>
                  <a:schemeClr val="bg1"/>
                </a:solidFill>
                <a:effectLst>
                  <a:outerShdw blurRad="38100" dist="38100" dir="2700000" algn="tl">
                    <a:srgbClr val="000000">
                      <a:alpha val="43137"/>
                    </a:srgbClr>
                  </a:outerShdw>
                </a:effectLst>
              </a:rPr>
              <a:t>Discovery of neutrino oscillations:</a:t>
            </a:r>
            <a:br>
              <a:rPr lang="en-US" altLang="ja-JP" b="1" i="1" dirty="0">
                <a:solidFill>
                  <a:schemeClr val="bg1"/>
                </a:solidFill>
                <a:effectLst>
                  <a:outerShdw blurRad="38100" dist="38100" dir="2700000" algn="tl">
                    <a:srgbClr val="000000">
                      <a:alpha val="43137"/>
                    </a:srgbClr>
                  </a:outerShdw>
                </a:effectLst>
              </a:rPr>
            </a:br>
            <a:r>
              <a:rPr lang="en-US" altLang="ja-JP" b="1" i="1" dirty="0">
                <a:solidFill>
                  <a:schemeClr val="bg1"/>
                </a:solidFill>
                <a:effectLst>
                  <a:outerShdw blurRad="38100" dist="38100" dir="2700000" algn="tl">
                    <a:srgbClr val="000000">
                      <a:alpha val="43137"/>
                    </a:srgbClr>
                  </a:outerShdw>
                </a:effectLst>
              </a:rPr>
              <a:t>                - Atmospheric neutrino oscillations</a:t>
            </a:r>
            <a:endParaRPr kumimoji="1" lang="ja-JP" altLang="en-US" b="1" i="1" dirty="0">
              <a:solidFill>
                <a:schemeClr val="bg1"/>
              </a:solidFill>
              <a:effectLst>
                <a:outerShdw blurRad="38100" dist="38100" dir="2700000" algn="tl">
                  <a:srgbClr val="000000">
                    <a:alpha val="43137"/>
                  </a:srgbClr>
                </a:outerShdw>
              </a:effectLst>
            </a:endParaRPr>
          </a:p>
        </p:txBody>
      </p:sp>
      <p:sp>
        <p:nvSpPr>
          <p:cNvPr id="5" name="正方形/長方形 4"/>
          <p:cNvSpPr/>
          <p:nvPr/>
        </p:nvSpPr>
        <p:spPr>
          <a:xfrm>
            <a:off x="0" y="6597351"/>
            <a:ext cx="12192000" cy="28803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スライド番号プレースホルダ 4"/>
          <p:cNvSpPr txBox="1">
            <a:spLocks/>
          </p:cNvSpPr>
          <p:nvPr/>
        </p:nvSpPr>
        <p:spPr>
          <a:xfrm>
            <a:off x="8077200" y="6520260"/>
            <a:ext cx="2133600" cy="365125"/>
          </a:xfrm>
          <a:prstGeom prst="rect">
            <a:avLst/>
          </a:prstGeom>
          <a:ln>
            <a:noFill/>
          </a:ln>
        </p:spPr>
        <p:txBody>
          <a:bodyPr vert="horz" lIns="91440" tIns="45720" rIns="91440" bIns="45720" rtlCol="0" anchor="ctr"/>
          <a:lstStyle/>
          <a:p>
            <a:pPr algn="r">
              <a:defRPr/>
            </a:pPr>
            <a:fld id="{D2D8002D-B5B0-4BAC-B1F6-782DDCCE6D9C}" type="slidenum">
              <a:rPr lang="ja-JP" altLang="en-US" sz="1200">
                <a:solidFill>
                  <a:schemeClr val="bg1"/>
                </a:solidFill>
              </a:rPr>
              <a:pPr algn="r">
                <a:defRPr/>
              </a:pPr>
              <a:t>8</a:t>
            </a:fld>
            <a:endParaRPr lang="ja-JP" altLang="en-US" sz="1200">
              <a:solidFill>
                <a:schemeClr val="bg1"/>
              </a:solidFill>
            </a:endParaRPr>
          </a:p>
        </p:txBody>
      </p:sp>
    </p:spTree>
    <p:extLst>
      <p:ext uri="{BB962C8B-B14F-4D97-AF65-F5344CB8AC3E}">
        <p14:creationId xmlns:p14="http://schemas.microsoft.com/office/powerpoint/2010/main" val="18702184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グループ化 3"/>
          <p:cNvGrpSpPr>
            <a:grpSpLocks noChangeAspect="1"/>
          </p:cNvGrpSpPr>
          <p:nvPr/>
        </p:nvGrpSpPr>
        <p:grpSpPr>
          <a:xfrm>
            <a:off x="2922948" y="468758"/>
            <a:ext cx="9328698" cy="6121740"/>
            <a:chOff x="2423592" y="476672"/>
            <a:chExt cx="8244408" cy="5410200"/>
          </a:xfrm>
        </p:grpSpPr>
        <p:pic>
          <p:nvPicPr>
            <p:cNvPr id="328707" name="Picture 3" descr="sk_build01"/>
            <p:cNvPicPr>
              <a:picLocks noChangeAspect="1" noChangeArrowheads="1"/>
            </p:cNvPicPr>
            <p:nvPr/>
          </p:nvPicPr>
          <p:blipFill>
            <a:blip r:embed="rId3" cstate="print"/>
            <a:srcRect/>
            <a:stretch>
              <a:fillRect/>
            </a:stretch>
          </p:blipFill>
          <p:spPr bwMode="auto">
            <a:xfrm>
              <a:off x="2423592" y="476672"/>
              <a:ext cx="7620000" cy="5410200"/>
            </a:xfrm>
            <a:prstGeom prst="rect">
              <a:avLst/>
            </a:prstGeom>
            <a:noFill/>
          </p:spPr>
        </p:pic>
        <p:sp>
          <p:nvSpPr>
            <p:cNvPr id="328708" name="Text Box 4"/>
            <p:cNvSpPr txBox="1">
              <a:spLocks noChangeArrowheads="1"/>
            </p:cNvSpPr>
            <p:nvPr/>
          </p:nvSpPr>
          <p:spPr bwMode="auto">
            <a:xfrm>
              <a:off x="5663952" y="620689"/>
              <a:ext cx="5004048" cy="830997"/>
            </a:xfrm>
            <a:prstGeom prst="rect">
              <a:avLst/>
            </a:prstGeom>
            <a:noFill/>
            <a:ln w="9525">
              <a:noFill/>
              <a:miter lim="800000"/>
              <a:headEnd/>
              <a:tailEnd/>
            </a:ln>
          </p:spPr>
          <p:txBody>
            <a:bodyPr wrap="square">
              <a:spAutoFit/>
            </a:bodyPr>
            <a:lstStyle/>
            <a:p>
              <a:pPr algn="l">
                <a:spcBef>
                  <a:spcPct val="50000"/>
                </a:spcBef>
              </a:pPr>
              <a:r>
                <a:rPr lang="en-US" altLang="ja-JP" sz="2400" b="1" dirty="0"/>
                <a:t>50,000 ton water Cherenkov detector	(22,500 ton fiducial volume)</a:t>
              </a:r>
            </a:p>
          </p:txBody>
        </p:sp>
        <p:sp>
          <p:nvSpPr>
            <p:cNvPr id="328709" name="AutoShape 5"/>
            <p:cNvSpPr>
              <a:spLocks noChangeArrowheads="1"/>
            </p:cNvSpPr>
            <p:nvPr/>
          </p:nvSpPr>
          <p:spPr bwMode="auto">
            <a:xfrm>
              <a:off x="8824392" y="4969024"/>
              <a:ext cx="76200" cy="152400"/>
            </a:xfrm>
            <a:prstGeom prst="can">
              <a:avLst>
                <a:gd name="adj" fmla="val 50000"/>
              </a:avLst>
            </a:prstGeom>
            <a:solidFill>
              <a:srgbClr val="FF0000"/>
            </a:solidFill>
            <a:ln w="9525">
              <a:solidFill>
                <a:srgbClr val="0070C0"/>
              </a:solidFill>
              <a:round/>
              <a:headEnd/>
              <a:tailEnd/>
            </a:ln>
            <a:effectLst/>
          </p:spPr>
          <p:txBody>
            <a:bodyPr wrap="none" anchor="ctr"/>
            <a:lstStyle/>
            <a:p>
              <a:endParaRPr lang="ja-JP" altLang="en-US">
                <a:solidFill>
                  <a:schemeClr val="tx2"/>
                </a:solidFill>
              </a:endParaRPr>
            </a:p>
          </p:txBody>
        </p:sp>
        <p:sp>
          <p:nvSpPr>
            <p:cNvPr id="328710" name="Line 6"/>
            <p:cNvSpPr>
              <a:spLocks noChangeShapeType="1"/>
            </p:cNvSpPr>
            <p:nvPr/>
          </p:nvSpPr>
          <p:spPr bwMode="auto">
            <a:xfrm flipV="1">
              <a:off x="8040217" y="5085928"/>
              <a:ext cx="721295" cy="360040"/>
            </a:xfrm>
            <a:prstGeom prst="line">
              <a:avLst/>
            </a:prstGeom>
            <a:noFill/>
            <a:ln w="28575">
              <a:solidFill>
                <a:srgbClr val="0070C0"/>
              </a:solidFill>
              <a:round/>
              <a:headEnd/>
              <a:tailEnd type="triangle" w="med" len="med"/>
            </a:ln>
            <a:effectLst/>
          </p:spPr>
          <p:txBody>
            <a:bodyPr/>
            <a:lstStyle/>
            <a:p>
              <a:endParaRPr lang="ja-JP" altLang="en-US">
                <a:solidFill>
                  <a:schemeClr val="tx2"/>
                </a:solidFill>
              </a:endParaRPr>
            </a:p>
          </p:txBody>
        </p:sp>
        <p:sp>
          <p:nvSpPr>
            <p:cNvPr id="328711" name="Text Box 7"/>
            <p:cNvSpPr txBox="1">
              <a:spLocks noChangeArrowheads="1"/>
            </p:cNvSpPr>
            <p:nvPr/>
          </p:nvSpPr>
          <p:spPr bwMode="auto">
            <a:xfrm>
              <a:off x="7392468" y="5445969"/>
              <a:ext cx="2803525" cy="396875"/>
            </a:xfrm>
            <a:prstGeom prst="rect">
              <a:avLst/>
            </a:prstGeom>
            <a:noFill/>
            <a:ln w="9525">
              <a:noFill/>
              <a:miter lim="800000"/>
              <a:headEnd/>
              <a:tailEnd/>
            </a:ln>
            <a:effectLst/>
          </p:spPr>
          <p:txBody>
            <a:bodyPr>
              <a:spAutoFit/>
            </a:bodyPr>
            <a:lstStyle/>
            <a:p>
              <a:pPr algn="l">
                <a:spcBef>
                  <a:spcPct val="50000"/>
                </a:spcBef>
              </a:pPr>
              <a:r>
                <a:rPr lang="ja-JP" altLang="en-US" sz="2000" dirty="0">
                  <a:ea typeface="HGPｺﾞｼｯｸE" pitchFamily="50" charset="-128"/>
                </a:rPr>
                <a:t>１０００ｍ </a:t>
              </a:r>
              <a:r>
                <a:rPr lang="en-US" altLang="ja-JP" sz="2000" dirty="0">
                  <a:ea typeface="HGPｺﾞｼｯｸE" pitchFamily="50" charset="-128"/>
                </a:rPr>
                <a:t>underground</a:t>
              </a:r>
            </a:p>
          </p:txBody>
        </p:sp>
        <p:sp>
          <p:nvSpPr>
            <p:cNvPr id="328715" name="Text Box 11"/>
            <p:cNvSpPr txBox="1">
              <a:spLocks noChangeArrowheads="1"/>
            </p:cNvSpPr>
            <p:nvPr/>
          </p:nvSpPr>
          <p:spPr bwMode="auto">
            <a:xfrm rot="-1003327">
              <a:off x="8784180" y="1611932"/>
              <a:ext cx="795033" cy="430887"/>
            </a:xfrm>
            <a:prstGeom prst="rect">
              <a:avLst/>
            </a:prstGeom>
            <a:noFill/>
            <a:ln w="9525">
              <a:noFill/>
              <a:miter lim="800000"/>
              <a:headEnd/>
              <a:tailEnd/>
            </a:ln>
            <a:effectLst/>
          </p:spPr>
          <p:txBody>
            <a:bodyPr wrap="square">
              <a:spAutoFit/>
            </a:bodyPr>
            <a:lstStyle/>
            <a:p>
              <a:pPr algn="l">
                <a:spcBef>
                  <a:spcPct val="50000"/>
                </a:spcBef>
              </a:pPr>
              <a:r>
                <a:rPr lang="en-US" altLang="ja-JP" sz="2200" dirty="0">
                  <a:ea typeface="HGPｺﾞｼｯｸE" pitchFamily="50" charset="-128"/>
                </a:rPr>
                <a:t>Exit</a:t>
              </a:r>
            </a:p>
          </p:txBody>
        </p:sp>
        <p:sp>
          <p:nvSpPr>
            <p:cNvPr id="328716" name="Line 12"/>
            <p:cNvSpPr>
              <a:spLocks noChangeShapeType="1"/>
            </p:cNvSpPr>
            <p:nvPr/>
          </p:nvSpPr>
          <p:spPr bwMode="auto">
            <a:xfrm flipV="1">
              <a:off x="9129192" y="1844824"/>
              <a:ext cx="685800" cy="152400"/>
            </a:xfrm>
            <a:prstGeom prst="line">
              <a:avLst/>
            </a:prstGeom>
            <a:noFill/>
            <a:ln w="28575">
              <a:solidFill>
                <a:srgbClr val="0070C0"/>
              </a:solidFill>
              <a:round/>
              <a:headEnd/>
              <a:tailEnd type="triangle" w="med" len="med"/>
            </a:ln>
            <a:effectLst/>
          </p:spPr>
          <p:txBody>
            <a:bodyPr/>
            <a:lstStyle/>
            <a:p>
              <a:endParaRPr lang="ja-JP" altLang="en-US"/>
            </a:p>
          </p:txBody>
        </p:sp>
        <p:sp>
          <p:nvSpPr>
            <p:cNvPr id="328717" name="Line 13"/>
            <p:cNvSpPr>
              <a:spLocks noChangeShapeType="1"/>
            </p:cNvSpPr>
            <p:nvPr/>
          </p:nvSpPr>
          <p:spPr bwMode="auto">
            <a:xfrm>
              <a:off x="3414192" y="4969024"/>
              <a:ext cx="17512" cy="764976"/>
            </a:xfrm>
            <a:prstGeom prst="line">
              <a:avLst/>
            </a:prstGeom>
            <a:noFill/>
            <a:ln w="19050">
              <a:solidFill>
                <a:srgbClr val="0070C0"/>
              </a:solidFill>
              <a:round/>
              <a:headEnd/>
              <a:tailEnd/>
            </a:ln>
            <a:effectLst/>
          </p:spPr>
          <p:txBody>
            <a:bodyPr/>
            <a:lstStyle/>
            <a:p>
              <a:endParaRPr lang="ja-JP" altLang="en-US">
                <a:solidFill>
                  <a:schemeClr val="tx2"/>
                </a:solidFill>
              </a:endParaRPr>
            </a:p>
          </p:txBody>
        </p:sp>
        <p:sp>
          <p:nvSpPr>
            <p:cNvPr id="328718" name="Line 14"/>
            <p:cNvSpPr>
              <a:spLocks noChangeShapeType="1"/>
            </p:cNvSpPr>
            <p:nvPr/>
          </p:nvSpPr>
          <p:spPr bwMode="auto">
            <a:xfrm>
              <a:off x="6081192" y="4969024"/>
              <a:ext cx="14808" cy="764976"/>
            </a:xfrm>
            <a:prstGeom prst="line">
              <a:avLst/>
            </a:prstGeom>
            <a:noFill/>
            <a:ln w="19050">
              <a:solidFill>
                <a:srgbClr val="0070C0"/>
              </a:solidFill>
              <a:round/>
              <a:headEnd/>
              <a:tailEnd/>
            </a:ln>
            <a:effectLst/>
          </p:spPr>
          <p:txBody>
            <a:bodyPr/>
            <a:lstStyle/>
            <a:p>
              <a:endParaRPr lang="ja-JP" altLang="en-US">
                <a:solidFill>
                  <a:schemeClr val="tx2"/>
                </a:solidFill>
              </a:endParaRPr>
            </a:p>
          </p:txBody>
        </p:sp>
        <p:sp>
          <p:nvSpPr>
            <p:cNvPr id="328719" name="Text Box 15"/>
            <p:cNvSpPr txBox="1">
              <a:spLocks noChangeArrowheads="1"/>
            </p:cNvSpPr>
            <p:nvPr/>
          </p:nvSpPr>
          <p:spPr bwMode="auto">
            <a:xfrm>
              <a:off x="4099992" y="5350025"/>
              <a:ext cx="1295400" cy="430887"/>
            </a:xfrm>
            <a:prstGeom prst="rect">
              <a:avLst/>
            </a:prstGeom>
            <a:noFill/>
            <a:ln w="9525">
              <a:noFill/>
              <a:miter lim="800000"/>
              <a:headEnd/>
              <a:tailEnd/>
            </a:ln>
            <a:effectLst/>
          </p:spPr>
          <p:txBody>
            <a:bodyPr>
              <a:spAutoFit/>
            </a:bodyPr>
            <a:lstStyle/>
            <a:p>
              <a:pPr algn="ctr" eaLnBrk="0" hangingPunct="0">
                <a:spcBef>
                  <a:spcPct val="50000"/>
                </a:spcBef>
              </a:pPr>
              <a:r>
                <a:rPr lang="ja-JP" altLang="en-US" sz="2200" dirty="0">
                  <a:ea typeface="HGPｺﾞｼｯｸE" pitchFamily="50" charset="-128"/>
                </a:rPr>
                <a:t>３９ｍ</a:t>
              </a:r>
            </a:p>
          </p:txBody>
        </p:sp>
        <p:sp>
          <p:nvSpPr>
            <p:cNvPr id="328720" name="Line 16"/>
            <p:cNvSpPr>
              <a:spLocks noChangeShapeType="1"/>
            </p:cNvSpPr>
            <p:nvPr/>
          </p:nvSpPr>
          <p:spPr bwMode="auto">
            <a:xfrm>
              <a:off x="3414192" y="5578624"/>
              <a:ext cx="838200" cy="0"/>
            </a:xfrm>
            <a:prstGeom prst="line">
              <a:avLst/>
            </a:prstGeom>
            <a:noFill/>
            <a:ln w="19050">
              <a:solidFill>
                <a:srgbClr val="0070C0"/>
              </a:solidFill>
              <a:round/>
              <a:headEnd type="triangle" w="med" len="med"/>
              <a:tailEnd/>
            </a:ln>
            <a:effectLst/>
          </p:spPr>
          <p:txBody>
            <a:bodyPr/>
            <a:lstStyle/>
            <a:p>
              <a:endParaRPr lang="ja-JP" altLang="en-US">
                <a:solidFill>
                  <a:schemeClr val="tx2"/>
                </a:solidFill>
              </a:endParaRPr>
            </a:p>
          </p:txBody>
        </p:sp>
        <p:sp>
          <p:nvSpPr>
            <p:cNvPr id="328721" name="Line 17"/>
            <p:cNvSpPr>
              <a:spLocks noChangeShapeType="1"/>
            </p:cNvSpPr>
            <p:nvPr/>
          </p:nvSpPr>
          <p:spPr bwMode="auto">
            <a:xfrm>
              <a:off x="5242992" y="5578624"/>
              <a:ext cx="838200" cy="0"/>
            </a:xfrm>
            <a:prstGeom prst="line">
              <a:avLst/>
            </a:prstGeom>
            <a:noFill/>
            <a:ln w="19050">
              <a:solidFill>
                <a:srgbClr val="0070C0"/>
              </a:solidFill>
              <a:round/>
              <a:headEnd/>
              <a:tailEnd type="triangle" w="med" len="med"/>
            </a:ln>
            <a:effectLst/>
          </p:spPr>
          <p:txBody>
            <a:bodyPr/>
            <a:lstStyle/>
            <a:p>
              <a:endParaRPr lang="ja-JP" altLang="en-US"/>
            </a:p>
          </p:txBody>
        </p:sp>
        <p:sp>
          <p:nvSpPr>
            <p:cNvPr id="328722" name="Line 18"/>
            <p:cNvSpPr>
              <a:spLocks noChangeShapeType="1"/>
            </p:cNvSpPr>
            <p:nvPr/>
          </p:nvSpPr>
          <p:spPr bwMode="auto">
            <a:xfrm>
              <a:off x="3033192" y="1844824"/>
              <a:ext cx="381000" cy="0"/>
            </a:xfrm>
            <a:prstGeom prst="line">
              <a:avLst/>
            </a:prstGeom>
            <a:noFill/>
            <a:ln w="19050">
              <a:solidFill>
                <a:srgbClr val="0070C0"/>
              </a:solidFill>
              <a:round/>
              <a:headEnd/>
              <a:tailEnd/>
            </a:ln>
            <a:effectLst/>
          </p:spPr>
          <p:txBody>
            <a:bodyPr/>
            <a:lstStyle/>
            <a:p>
              <a:endParaRPr lang="ja-JP" altLang="en-US"/>
            </a:p>
          </p:txBody>
        </p:sp>
        <p:sp>
          <p:nvSpPr>
            <p:cNvPr id="328723" name="Line 19"/>
            <p:cNvSpPr>
              <a:spLocks noChangeShapeType="1"/>
            </p:cNvSpPr>
            <p:nvPr/>
          </p:nvSpPr>
          <p:spPr bwMode="auto">
            <a:xfrm>
              <a:off x="2995092" y="4816624"/>
              <a:ext cx="381000" cy="0"/>
            </a:xfrm>
            <a:prstGeom prst="line">
              <a:avLst/>
            </a:prstGeom>
            <a:noFill/>
            <a:ln w="19050">
              <a:solidFill>
                <a:srgbClr val="0070C0"/>
              </a:solidFill>
              <a:round/>
              <a:headEnd/>
              <a:tailEnd/>
            </a:ln>
            <a:effectLst/>
          </p:spPr>
          <p:txBody>
            <a:bodyPr/>
            <a:lstStyle/>
            <a:p>
              <a:endParaRPr lang="ja-JP" altLang="en-US">
                <a:solidFill>
                  <a:schemeClr val="tx2"/>
                </a:solidFill>
              </a:endParaRPr>
            </a:p>
          </p:txBody>
        </p:sp>
        <p:sp>
          <p:nvSpPr>
            <p:cNvPr id="328724" name="Text Box 20"/>
            <p:cNvSpPr txBox="1">
              <a:spLocks noChangeArrowheads="1"/>
            </p:cNvSpPr>
            <p:nvPr/>
          </p:nvSpPr>
          <p:spPr bwMode="auto">
            <a:xfrm rot="-5400000">
              <a:off x="2690292" y="3115281"/>
              <a:ext cx="1295400" cy="430887"/>
            </a:xfrm>
            <a:prstGeom prst="rect">
              <a:avLst/>
            </a:prstGeom>
            <a:noFill/>
            <a:ln w="9525">
              <a:noFill/>
              <a:miter lim="800000"/>
              <a:headEnd/>
              <a:tailEnd/>
            </a:ln>
            <a:effectLst/>
          </p:spPr>
          <p:txBody>
            <a:bodyPr>
              <a:spAutoFit/>
            </a:bodyPr>
            <a:lstStyle/>
            <a:p>
              <a:pPr algn="ctr" eaLnBrk="0" hangingPunct="0">
                <a:spcBef>
                  <a:spcPct val="50000"/>
                </a:spcBef>
              </a:pPr>
              <a:r>
                <a:rPr lang="ja-JP" altLang="en-US" sz="2200" dirty="0">
                  <a:ea typeface="HGPｺﾞｼｯｸE" pitchFamily="50" charset="-128"/>
                </a:rPr>
                <a:t>４２ｍ</a:t>
              </a:r>
            </a:p>
          </p:txBody>
        </p:sp>
        <p:sp>
          <p:nvSpPr>
            <p:cNvPr id="328725" name="Line 21"/>
            <p:cNvSpPr>
              <a:spLocks noChangeShapeType="1"/>
            </p:cNvSpPr>
            <p:nvPr/>
          </p:nvSpPr>
          <p:spPr bwMode="auto">
            <a:xfrm>
              <a:off x="3337992" y="1844824"/>
              <a:ext cx="0" cy="1066800"/>
            </a:xfrm>
            <a:prstGeom prst="line">
              <a:avLst/>
            </a:prstGeom>
            <a:noFill/>
            <a:ln w="19050">
              <a:solidFill>
                <a:srgbClr val="0070C0"/>
              </a:solidFill>
              <a:round/>
              <a:headEnd type="triangle" w="med" len="med"/>
              <a:tailEnd/>
            </a:ln>
            <a:effectLst/>
          </p:spPr>
          <p:txBody>
            <a:bodyPr/>
            <a:lstStyle/>
            <a:p>
              <a:endParaRPr lang="ja-JP" altLang="en-US"/>
            </a:p>
          </p:txBody>
        </p:sp>
        <p:sp>
          <p:nvSpPr>
            <p:cNvPr id="328726" name="Line 22"/>
            <p:cNvSpPr>
              <a:spLocks noChangeShapeType="1"/>
            </p:cNvSpPr>
            <p:nvPr/>
          </p:nvSpPr>
          <p:spPr bwMode="auto">
            <a:xfrm>
              <a:off x="3337992" y="3749824"/>
              <a:ext cx="0" cy="1066800"/>
            </a:xfrm>
            <a:prstGeom prst="line">
              <a:avLst/>
            </a:prstGeom>
            <a:noFill/>
            <a:ln w="19050">
              <a:solidFill>
                <a:srgbClr val="0070C0"/>
              </a:solidFill>
              <a:round/>
              <a:headEnd/>
              <a:tailEnd type="triangle" w="med" len="med"/>
            </a:ln>
            <a:effectLst/>
          </p:spPr>
          <p:txBody>
            <a:bodyPr/>
            <a:lstStyle/>
            <a:p>
              <a:endParaRPr lang="ja-JP" altLang="en-US"/>
            </a:p>
          </p:txBody>
        </p:sp>
      </p:grpSp>
      <p:pic>
        <p:nvPicPr>
          <p:cNvPr id="132097" name="Picture 1" descr="C:\Documents and Settings\All Users\Documents\My Documents\My Pictures\fig\fig-general\flag\China.gif"/>
          <p:cNvPicPr>
            <a:picLocks noChangeAspect="1" noChangeArrowheads="1"/>
          </p:cNvPicPr>
          <p:nvPr/>
        </p:nvPicPr>
        <p:blipFill>
          <a:blip r:embed="rId4" cstate="print"/>
          <a:srcRect/>
          <a:stretch>
            <a:fillRect/>
          </a:stretch>
        </p:blipFill>
        <p:spPr bwMode="auto">
          <a:xfrm>
            <a:off x="1391520" y="3893148"/>
            <a:ext cx="1043607" cy="693578"/>
          </a:xfrm>
          <a:prstGeom prst="rect">
            <a:avLst/>
          </a:prstGeom>
          <a:noFill/>
        </p:spPr>
      </p:pic>
      <p:sp>
        <p:nvSpPr>
          <p:cNvPr id="328706" name="Rectangle 2"/>
          <p:cNvSpPr>
            <a:spLocks noGrp="1" noChangeArrowheads="1"/>
          </p:cNvSpPr>
          <p:nvPr>
            <p:ph type="title"/>
          </p:nvPr>
        </p:nvSpPr>
        <p:spPr>
          <a:xfrm>
            <a:off x="0" y="1"/>
            <a:ext cx="12192000" cy="633413"/>
          </a:xfrm>
          <a:solidFill>
            <a:schemeClr val="tx2"/>
          </a:solidFill>
          <a:ln/>
        </p:spPr>
        <p:txBody>
          <a:bodyPr>
            <a:noAutofit/>
          </a:bodyPr>
          <a:lstStyle/>
          <a:p>
            <a:r>
              <a:rPr lang="en-US" altLang="ja-JP" sz="4000" b="1" i="1" dirty="0">
                <a:solidFill>
                  <a:schemeClr val="bg1"/>
                </a:solidFill>
                <a:effectLst>
                  <a:outerShdw blurRad="38100" dist="38100" dir="2700000" algn="tl">
                    <a:srgbClr val="000000"/>
                  </a:outerShdw>
                </a:effectLst>
              </a:rPr>
              <a:t>Super-Kamiokande detector</a:t>
            </a:r>
          </a:p>
        </p:txBody>
      </p:sp>
      <p:pic>
        <p:nvPicPr>
          <p:cNvPr id="132098" name="Picture 2" descr="C:\Documents and Settings\All Users\Documents\My Documents\My Pictures\fig\fig-general\flag\Japan.gif"/>
          <p:cNvPicPr>
            <a:picLocks noChangeAspect="1" noChangeArrowheads="1"/>
          </p:cNvPicPr>
          <p:nvPr/>
        </p:nvPicPr>
        <p:blipFill>
          <a:blip r:embed="rId5" cstate="print"/>
          <a:srcRect/>
          <a:stretch>
            <a:fillRect/>
          </a:stretch>
        </p:blipFill>
        <p:spPr bwMode="auto">
          <a:xfrm>
            <a:off x="307667" y="4569409"/>
            <a:ext cx="1042281" cy="692696"/>
          </a:xfrm>
          <a:prstGeom prst="rect">
            <a:avLst/>
          </a:prstGeom>
          <a:noFill/>
        </p:spPr>
      </p:pic>
      <p:pic>
        <p:nvPicPr>
          <p:cNvPr id="132099" name="Picture 3" descr="C:\Documents and Settings\All Users\Documents\My Documents\My Pictures\fig\fig-general\flag\Korea.gif"/>
          <p:cNvPicPr>
            <a:picLocks noChangeAspect="1" noChangeArrowheads="1"/>
          </p:cNvPicPr>
          <p:nvPr/>
        </p:nvPicPr>
        <p:blipFill>
          <a:blip r:embed="rId6" cstate="print"/>
          <a:srcRect/>
          <a:stretch>
            <a:fillRect/>
          </a:stretch>
        </p:blipFill>
        <p:spPr bwMode="auto">
          <a:xfrm>
            <a:off x="1312704" y="4576486"/>
            <a:ext cx="1042281" cy="692696"/>
          </a:xfrm>
          <a:prstGeom prst="rect">
            <a:avLst/>
          </a:prstGeom>
          <a:noFill/>
        </p:spPr>
      </p:pic>
      <p:pic>
        <p:nvPicPr>
          <p:cNvPr id="132100" name="Picture 4" descr="C:\Documents and Settings\All Users\Documents\My Documents\My Pictures\fig\fig-general\flag\Poland.gif"/>
          <p:cNvPicPr>
            <a:picLocks noChangeAspect="1" noChangeArrowheads="1"/>
          </p:cNvPicPr>
          <p:nvPr/>
        </p:nvPicPr>
        <p:blipFill>
          <a:blip r:embed="rId7" cstate="print"/>
          <a:srcRect/>
          <a:stretch>
            <a:fillRect/>
          </a:stretch>
        </p:blipFill>
        <p:spPr bwMode="auto">
          <a:xfrm>
            <a:off x="315071" y="5244791"/>
            <a:ext cx="1042281" cy="692696"/>
          </a:xfrm>
          <a:prstGeom prst="rect">
            <a:avLst/>
          </a:prstGeom>
          <a:noFill/>
        </p:spPr>
      </p:pic>
      <p:pic>
        <p:nvPicPr>
          <p:cNvPr id="132101" name="Picture 5" descr="C:\Documents and Settings\All Users\Documents\My Documents\My Pictures\fig\fig-general\flag\Spain.gif"/>
          <p:cNvPicPr>
            <a:picLocks noChangeAspect="1" noChangeArrowheads="1"/>
          </p:cNvPicPr>
          <p:nvPr/>
        </p:nvPicPr>
        <p:blipFill>
          <a:blip r:embed="rId8" cstate="print"/>
          <a:srcRect/>
          <a:stretch>
            <a:fillRect/>
          </a:stretch>
        </p:blipFill>
        <p:spPr bwMode="auto">
          <a:xfrm>
            <a:off x="1356663" y="5261325"/>
            <a:ext cx="1008112" cy="669988"/>
          </a:xfrm>
          <a:prstGeom prst="rect">
            <a:avLst/>
          </a:prstGeom>
          <a:noFill/>
        </p:spPr>
      </p:pic>
      <p:pic>
        <p:nvPicPr>
          <p:cNvPr id="132102" name="Picture 6" descr="C:\Documents and Settings\All Users\Documents\My Documents\My Pictures\fig\fig-general\flag\USA.gif"/>
          <p:cNvPicPr>
            <a:picLocks noChangeAspect="1" noChangeArrowheads="1"/>
          </p:cNvPicPr>
          <p:nvPr/>
        </p:nvPicPr>
        <p:blipFill>
          <a:blip r:embed="rId9" cstate="print"/>
          <a:srcRect/>
          <a:stretch>
            <a:fillRect/>
          </a:stretch>
        </p:blipFill>
        <p:spPr bwMode="auto">
          <a:xfrm>
            <a:off x="326572" y="5920510"/>
            <a:ext cx="1008112" cy="669988"/>
          </a:xfrm>
          <a:prstGeom prst="rect">
            <a:avLst/>
          </a:prstGeom>
          <a:noFill/>
        </p:spPr>
      </p:pic>
      <p:sp>
        <p:nvSpPr>
          <p:cNvPr id="32" name="正方形/長方形 31"/>
          <p:cNvSpPr/>
          <p:nvPr/>
        </p:nvSpPr>
        <p:spPr>
          <a:xfrm>
            <a:off x="0" y="6597351"/>
            <a:ext cx="12192000" cy="28803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33" name="スライド番号プレースホルダ 4"/>
          <p:cNvSpPr txBox="1">
            <a:spLocks/>
          </p:cNvSpPr>
          <p:nvPr/>
        </p:nvSpPr>
        <p:spPr>
          <a:xfrm>
            <a:off x="8077200" y="6520260"/>
            <a:ext cx="2133600" cy="365125"/>
          </a:xfrm>
          <a:prstGeom prst="rect">
            <a:avLst/>
          </a:prstGeom>
          <a:ln>
            <a:noFill/>
          </a:ln>
        </p:spPr>
        <p:txBody>
          <a:bodyPr vert="horz" lIns="91440" tIns="45720" rIns="91440" bIns="45720" rtlCol="0" anchor="ctr"/>
          <a:lstStyle/>
          <a:p>
            <a:pPr algn="r">
              <a:defRPr/>
            </a:pPr>
            <a:fld id="{D2D8002D-B5B0-4BAC-B1F6-782DDCCE6D9C}" type="slidenum">
              <a:rPr lang="ja-JP" altLang="en-US" sz="1200">
                <a:solidFill>
                  <a:schemeClr val="bg1"/>
                </a:solidFill>
              </a:rPr>
              <a:pPr algn="r">
                <a:defRPr/>
              </a:pPr>
              <a:t>9</a:t>
            </a:fld>
            <a:endParaRPr lang="ja-JP" altLang="en-US" sz="1200">
              <a:solidFill>
                <a:schemeClr val="bg1"/>
              </a:solidFill>
            </a:endParaRPr>
          </a:p>
        </p:txBody>
      </p:sp>
      <p:pic>
        <p:nvPicPr>
          <p:cNvPr id="2" name="図 1"/>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99073" y="4010180"/>
            <a:ext cx="1123621" cy="566305"/>
          </a:xfrm>
          <a:prstGeom prst="rect">
            <a:avLst/>
          </a:prstGeom>
        </p:spPr>
      </p:pic>
      <p:grpSp>
        <p:nvGrpSpPr>
          <p:cNvPr id="9" name="グループ化 8"/>
          <p:cNvGrpSpPr/>
          <p:nvPr/>
        </p:nvGrpSpPr>
        <p:grpSpPr>
          <a:xfrm>
            <a:off x="1032339" y="1398455"/>
            <a:ext cx="2218739" cy="1385203"/>
            <a:chOff x="1210460" y="1579551"/>
            <a:chExt cx="1995180" cy="1385203"/>
          </a:xfrm>
          <a:solidFill>
            <a:schemeClr val="tx2">
              <a:lumMod val="40000"/>
              <a:lumOff val="60000"/>
            </a:schemeClr>
          </a:solidFill>
        </p:grpSpPr>
        <p:sp>
          <p:nvSpPr>
            <p:cNvPr id="7" name="二等辺三角形 6"/>
            <p:cNvSpPr/>
            <p:nvPr/>
          </p:nvSpPr>
          <p:spPr>
            <a:xfrm rot="5400000">
              <a:off x="2198163" y="1957277"/>
              <a:ext cx="1385203" cy="629751"/>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二等辺三角形 7"/>
            <p:cNvSpPr/>
            <p:nvPr/>
          </p:nvSpPr>
          <p:spPr>
            <a:xfrm rot="17525012">
              <a:off x="1678065" y="1186897"/>
              <a:ext cx="701027" cy="1636238"/>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pic>
        <p:nvPicPr>
          <p:cNvPr id="328727" name="Picture 23" descr="kam-detector"/>
          <p:cNvPicPr>
            <a:picLocks noChangeAspect="1" noChangeArrowheads="1"/>
          </p:cNvPicPr>
          <p:nvPr/>
        </p:nvPicPr>
        <p:blipFill>
          <a:blip r:embed="rId11" cstate="print"/>
          <a:srcRect r="30109" b="9305"/>
          <a:stretch>
            <a:fillRect/>
          </a:stretch>
        </p:blipFill>
        <p:spPr bwMode="auto">
          <a:xfrm>
            <a:off x="317512" y="738474"/>
            <a:ext cx="1392238" cy="1628775"/>
          </a:xfrm>
          <a:prstGeom prst="rect">
            <a:avLst/>
          </a:prstGeom>
          <a:noFill/>
        </p:spPr>
      </p:pic>
      <p:sp>
        <p:nvSpPr>
          <p:cNvPr id="10" name="テキスト ボックス 9"/>
          <p:cNvSpPr txBox="1"/>
          <p:nvPr/>
        </p:nvSpPr>
        <p:spPr>
          <a:xfrm>
            <a:off x="723527" y="2334494"/>
            <a:ext cx="2163182" cy="707886"/>
          </a:xfrm>
          <a:prstGeom prst="rect">
            <a:avLst/>
          </a:prstGeom>
          <a:noFill/>
        </p:spPr>
        <p:txBody>
          <a:bodyPr wrap="square" rtlCol="0">
            <a:spAutoFit/>
          </a:bodyPr>
          <a:lstStyle/>
          <a:p>
            <a:r>
              <a:rPr lang="en-US" altLang="ja-JP" sz="2000" dirty="0"/>
              <a:t>More than</a:t>
            </a:r>
            <a:r>
              <a:rPr kumimoji="1" lang="en-US" altLang="ja-JP" sz="2000" dirty="0"/>
              <a:t> 20 times larger mass</a:t>
            </a:r>
            <a:endParaRPr kumimoji="1" lang="ja-JP" altLang="en-US" sz="2000" dirty="0"/>
          </a:p>
        </p:txBody>
      </p:sp>
      <p:sp>
        <p:nvSpPr>
          <p:cNvPr id="5" name="テキスト ボックス 4"/>
          <p:cNvSpPr txBox="1"/>
          <p:nvPr/>
        </p:nvSpPr>
        <p:spPr>
          <a:xfrm>
            <a:off x="145700" y="3299771"/>
            <a:ext cx="2402012" cy="769441"/>
          </a:xfrm>
          <a:prstGeom prst="rect">
            <a:avLst/>
          </a:prstGeom>
          <a:noFill/>
        </p:spPr>
        <p:txBody>
          <a:bodyPr wrap="square" rtlCol="0">
            <a:spAutoFit/>
          </a:bodyPr>
          <a:lstStyle/>
          <a:p>
            <a:r>
              <a:rPr lang="en-US" altLang="ja-JP" sz="2200" dirty="0"/>
              <a:t>~</a:t>
            </a:r>
            <a:r>
              <a:rPr kumimoji="1" lang="en-US" altLang="ja-JP" sz="2200" dirty="0"/>
              <a:t>130 collaborators from:</a:t>
            </a:r>
            <a:endParaRPr kumimoji="1" lang="ja-JP" altLang="en-US" sz="2200" dirty="0"/>
          </a:p>
        </p:txBody>
      </p:sp>
      <p:pic>
        <p:nvPicPr>
          <p:cNvPr id="6" name="図 5"/>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flipV="1">
            <a:off x="1334684" y="5941853"/>
            <a:ext cx="1030091" cy="554113"/>
          </a:xfrm>
          <a:prstGeom prst="rect">
            <a:avLst/>
          </a:prstGeom>
        </p:spPr>
      </p:pic>
    </p:spTree>
    <p:extLst>
      <p:ext uri="{BB962C8B-B14F-4D97-AF65-F5344CB8AC3E}">
        <p14:creationId xmlns:p14="http://schemas.microsoft.com/office/powerpoint/2010/main" val="2140525893"/>
      </p:ext>
    </p:extLst>
  </p:cSld>
  <p:clrMapOvr>
    <a:masterClrMapping/>
  </p:clrMapOvr>
</p:sld>
</file>

<file path=ppt/theme/theme1.xml><?xml version="1.0" encoding="utf-8"?>
<a:theme xmlns:a="http://schemas.openxmlformats.org/drawingml/2006/main" name="Office テーマ">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2765</TotalTime>
  <Words>1289</Words>
  <Application>Microsoft Office PowerPoint</Application>
  <PresentationFormat>ワイド画面</PresentationFormat>
  <Paragraphs>259</Paragraphs>
  <Slides>27</Slides>
  <Notes>24</Notes>
  <HiddenSlides>0</HiddenSlides>
  <MMClips>0</MMClips>
  <ScaleCrop>false</ScaleCrop>
  <HeadingPairs>
    <vt:vector size="8" baseType="variant">
      <vt:variant>
        <vt:lpstr>使用されているフォント</vt:lpstr>
      </vt:variant>
      <vt:variant>
        <vt:i4>13</vt:i4>
      </vt:variant>
      <vt:variant>
        <vt:lpstr>テーマ</vt:lpstr>
      </vt:variant>
      <vt:variant>
        <vt:i4>1</vt:i4>
      </vt:variant>
      <vt:variant>
        <vt:lpstr>埋め込まれた OLE サーバー</vt:lpstr>
      </vt:variant>
      <vt:variant>
        <vt:i4>2</vt:i4>
      </vt:variant>
      <vt:variant>
        <vt:lpstr>スライド タイトル</vt:lpstr>
      </vt:variant>
      <vt:variant>
        <vt:i4>27</vt:i4>
      </vt:variant>
    </vt:vector>
  </HeadingPairs>
  <TitlesOfParts>
    <vt:vector size="43" baseType="lpstr">
      <vt:lpstr>HGPｺﾞｼｯｸE</vt:lpstr>
      <vt:lpstr>ＭＳ Ｐゴシック</vt:lpstr>
      <vt:lpstr>ＭＳ Ｐゴシック</vt:lpstr>
      <vt:lpstr>Optima</vt:lpstr>
      <vt:lpstr>游ゴシック</vt:lpstr>
      <vt:lpstr>Arial</vt:lpstr>
      <vt:lpstr>Arial Black</vt:lpstr>
      <vt:lpstr>Calibri</vt:lpstr>
      <vt:lpstr>Calibri Light</vt:lpstr>
      <vt:lpstr>Helvetica</vt:lpstr>
      <vt:lpstr>Symbol</vt:lpstr>
      <vt:lpstr>Times New Roman</vt:lpstr>
      <vt:lpstr>Wingdings</vt:lpstr>
      <vt:lpstr>Office テーマ</vt:lpstr>
      <vt:lpstr>Document</vt:lpstr>
      <vt:lpstr>数式</vt:lpstr>
      <vt:lpstr>Discovery of Neutrino Oscillations</vt:lpstr>
      <vt:lpstr>Outline</vt:lpstr>
      <vt:lpstr>Early days</vt:lpstr>
      <vt:lpstr>Solar neutrinos</vt:lpstr>
      <vt:lpstr>Results from solar neutrino experiments (before ~2000)</vt:lpstr>
      <vt:lpstr>Atmospheric neutrinos</vt:lpstr>
      <vt:lpstr>Atmospheric nm deficit (1980’s to 90’s) </vt:lpstr>
      <vt:lpstr>Discovery of neutrino oscillations:                 - Atmospheric neutrino oscillations</vt:lpstr>
      <vt:lpstr>Super-Kamiokande detector</vt:lpstr>
      <vt:lpstr>Beginning of the Super-Kamiokande collaboration between Japan and USA</vt:lpstr>
      <vt:lpstr>Constructing the Super-Kamiokande detector (spring 1995)</vt:lpstr>
      <vt:lpstr>Filling water in Super-Kamiokande </vt:lpstr>
      <vt:lpstr>Event type and neutrino energy</vt:lpstr>
      <vt:lpstr>What will happen if the nm deficit is due to neutrino oscillations </vt:lpstr>
      <vt:lpstr>Evidence for neutrino oscillations (Super-Kamiokande @Neutrino ’98)</vt:lpstr>
      <vt:lpstr>Discovery of neutrino oscillations:                        - Solar neutrino oscillations</vt:lpstr>
      <vt:lpstr>SNO detector </vt:lpstr>
      <vt:lpstr>Unique signatures of heavy water (D2O) experiments</vt:lpstr>
      <vt:lpstr>SNO Collaboration Meeting, Chalk River, 1986 </vt:lpstr>
      <vt:lpstr>Constructing the SNO detector </vt:lpstr>
      <vt:lpstr>3 neutron detection methods (for nd  npn measurement) </vt:lpstr>
      <vt:lpstr>Evidence for solar neutrino oscillations</vt:lpstr>
      <vt:lpstr>SNO results from 3 phases </vt:lpstr>
      <vt:lpstr>Status and future</vt:lpstr>
      <vt:lpstr>Neutrino oscillation studies</vt:lpstr>
      <vt:lpstr>Agenda for the future neutrino measurements  </vt:lpstr>
      <vt:lpstr>Summary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Atmospheric Neutrinos</dc:title>
  <dc:creator>kajita</dc:creator>
  <cp:lastModifiedBy>kajita</cp:lastModifiedBy>
  <cp:revision>140</cp:revision>
  <dcterms:created xsi:type="dcterms:W3CDTF">2016-01-30T05:00:16Z</dcterms:created>
  <dcterms:modified xsi:type="dcterms:W3CDTF">2016-08-07T22:48:20Z</dcterms:modified>
</cp:coreProperties>
</file>