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embeddings/oleObject1.bin" ContentType="application/vnd.openxmlformats-officedocument.oleObject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74" r:id="rId2"/>
  </p:sldMasterIdLst>
  <p:notesMasterIdLst>
    <p:notesMasterId r:id="rId28"/>
  </p:notesMasterIdLst>
  <p:handoutMasterIdLst>
    <p:handoutMasterId r:id="rId29"/>
  </p:handoutMasterIdLst>
  <p:sldIdLst>
    <p:sldId id="1682" r:id="rId3"/>
    <p:sldId id="1676" r:id="rId4"/>
    <p:sldId id="1635" r:id="rId5"/>
    <p:sldId id="1627" r:id="rId6"/>
    <p:sldId id="1668" r:id="rId7"/>
    <p:sldId id="1652" r:id="rId8"/>
    <p:sldId id="1629" r:id="rId9"/>
    <p:sldId id="1685" r:id="rId10"/>
    <p:sldId id="1662" r:id="rId11"/>
    <p:sldId id="1649" r:id="rId12"/>
    <p:sldId id="1630" r:id="rId13"/>
    <p:sldId id="1631" r:id="rId14"/>
    <p:sldId id="1632" r:id="rId15"/>
    <p:sldId id="1633" r:id="rId16"/>
    <p:sldId id="1664" r:id="rId17"/>
    <p:sldId id="1646" r:id="rId18"/>
    <p:sldId id="1678" r:id="rId19"/>
    <p:sldId id="1679" r:id="rId20"/>
    <p:sldId id="1677" r:id="rId21"/>
    <p:sldId id="1647" r:id="rId22"/>
    <p:sldId id="1683" r:id="rId23"/>
    <p:sldId id="1669" r:id="rId24"/>
    <p:sldId id="1684" r:id="rId25"/>
    <p:sldId id="1663" r:id="rId26"/>
    <p:sldId id="1681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16C2"/>
    <a:srgbClr val="00FF00"/>
    <a:srgbClr val="66CCFF"/>
    <a:srgbClr val="00FF80"/>
    <a:srgbClr val="FFCC66"/>
    <a:srgbClr val="66FFFF"/>
    <a:srgbClr val="800080"/>
    <a:srgbClr val="00FFFF"/>
    <a:srgbClr val="F76B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099" autoAdjust="0"/>
    <p:restoredTop sz="97335" autoAdjust="0"/>
  </p:normalViewPr>
  <p:slideViewPr>
    <p:cSldViewPr>
      <p:cViewPr varScale="1">
        <p:scale>
          <a:sx n="108" d="100"/>
          <a:sy n="108" d="100"/>
        </p:scale>
        <p:origin x="-1224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5" d="100"/>
        <a:sy n="8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notesMaster" Target="notesMasters/notesMaster1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3D96B4-BAC4-5842-83B5-2ECF6C53B7B9}" type="datetimeFigureOut">
              <a:rPr lang="en-US" smtClean="0"/>
              <a:t>8/8/16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8B2D2C-CD4A-F548-B52F-BDD8994203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79863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3C51F9-430A-184A-A4A3-DF39AB381A88}" type="datetimeFigureOut">
              <a:rPr lang="en-US" smtClean="0"/>
              <a:t>8/8/16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828C62-F0C2-9645-A5FA-46E4D2B401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59336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828C62-F0C2-9645-A5FA-46E4D2B40132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383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4" Type="http://schemas.openxmlformats.org/officeDocument/2006/relationships/image" Target="../media/image3.png"/><Relationship Id="rId1" Type="http://schemas.microsoft.com/office/2007/relationships/media" Target="file:///\\cern.ch\dfs\Departments\AB\Projects\beaminterlocks\Individual_Folders\BTodd\presentations\TEMPLATE\BTODD_MOVIE_END_LOGO.wmv" TargetMode="External"/><Relationship Id="rId2" Type="http://schemas.openxmlformats.org/officeDocument/2006/relationships/video" Target="file:///\\cern.ch\dfs\Departments\AB\Projects\beaminterlocks\Individual_Folders\BTodd\presentations\TEMPLATE\BTODD_MOVIE_END_LOGO.wmv" TargetMode="Externa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gif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jpe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emf"/><Relationship Id="rId3" Type="http://schemas.openxmlformats.org/officeDocument/2006/relationships/image" Target="../media/image2.wmf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emf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emf"/><Relationship Id="rId3" Type="http://schemas.openxmlformats.org/officeDocument/2006/relationships/image" Target="../media/image2.wmf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emf"/><Relationship Id="rId3" Type="http://schemas.openxmlformats.org/officeDocument/2006/relationships/image" Target="../media/image8.emf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emf"/><Relationship Id="rId3" Type="http://schemas.openxmlformats.org/officeDocument/2006/relationships/image" Target="../media/image8.emf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emf"/><Relationship Id="rId3" Type="http://schemas.openxmlformats.org/officeDocument/2006/relationships/image" Target="../media/image2.wmf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emf"/><Relationship Id="rId3" Type="http://schemas.openxmlformats.org/officeDocument/2006/relationships/image" Target="../media/image2.w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72D6B-84D9-EB48-B101-99843B9901C3}" type="datetime3">
              <a:rPr lang="en-US" smtClean="0"/>
              <a:t>8 August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Evian Summary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8895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CD7EC-AE7E-6E4E-9649-8C47E15983A1}" type="datetime3">
              <a:rPr lang="en-US" smtClean="0"/>
              <a:t>8 August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Evian Summary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143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5D7DD-A91B-F84B-B666-F9D8D1760C37}" type="datetime3">
              <a:rPr lang="en-US" smtClean="0"/>
              <a:t>8 August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Evian Summary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523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1001058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2045595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3181" y="115416"/>
            <a:ext cx="6839223" cy="649288"/>
          </a:xfrm>
          <a:solidFill>
            <a:schemeClr val="accent1">
              <a:alpha val="49000"/>
            </a:schemeClr>
          </a:solidFill>
        </p:spPr>
        <p:txBody>
          <a:bodyPr/>
          <a:lstStyle>
            <a:lvl1pPr>
              <a:defRPr sz="3200" i="1" baseline="0">
                <a:solidFill>
                  <a:schemeClr val="bg1"/>
                </a:solidFill>
                <a:effectLst>
                  <a:outerShdw blurRad="114300" dist="38100" dir="18900000" sx="102000" sy="102000" algn="bl" rotWithShape="0">
                    <a:prstClr val="black"/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-9872" y="6597352"/>
            <a:ext cx="2133600" cy="260102"/>
          </a:xfrm>
        </p:spPr>
        <p:txBody>
          <a:bodyPr/>
          <a:lstStyle>
            <a:lvl1pPr>
              <a:defRPr sz="1000"/>
            </a:lvl1pPr>
          </a:lstStyle>
          <a:p>
            <a:fld id="{C3A05858-A1B9-B543-9DB1-11512D6F1012}" type="datetime3">
              <a:rPr lang="en-US" smtClean="0">
                <a:solidFill>
                  <a:prstClr val="black"/>
                </a:solidFill>
              </a:rPr>
              <a:t>8 August 2016</a:t>
            </a:fld>
            <a:endParaRPr lang="en-US" dirty="0" smtClean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1742" y="6597352"/>
            <a:ext cx="4000528" cy="260648"/>
          </a:xfrm>
        </p:spPr>
        <p:txBody>
          <a:bodyPr/>
          <a:lstStyle>
            <a:lvl1pPr>
              <a:defRPr sz="1000" baseline="0"/>
            </a:lvl1pPr>
          </a:lstStyle>
          <a:p>
            <a:r>
              <a:rPr lang="en-US" smtClean="0">
                <a:solidFill>
                  <a:prstClr val="black"/>
                </a:solidFill>
              </a:rPr>
              <a:t>Evian Summary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74904" y="6597352"/>
            <a:ext cx="2133600" cy="260648"/>
          </a:xfrm>
        </p:spPr>
        <p:txBody>
          <a:bodyPr/>
          <a:lstStyle>
            <a:lvl1pPr>
              <a:defRPr sz="1000"/>
            </a:lvl1pPr>
          </a:lstStyle>
          <a:p>
            <a:fld id="{8A37C28D-FCB0-477D-82D3-62143F2DA843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42154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logue Linke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BTODD_MOVIE_END_LOGO.wmv">
            <a:hlinkClick r:id="" action="ppaction://media"/>
          </p:cNvPr>
          <p:cNvPicPr>
            <a:picLocks noRot="1"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416749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9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14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video>
          </p:childTnLst>
        </p:cTn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logue Animated Gi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todd_animated_gif_delayed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762036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xit" presetSubtype="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Aerial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Rectangle 14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6" name="Rectangle 47"/>
          <p:cNvSpPr>
            <a:spLocks noChangeArrowheads="1"/>
          </p:cNvSpPr>
          <p:nvPr userDrawn="1"/>
        </p:nvSpPr>
        <p:spPr bwMode="auto">
          <a:xfrm>
            <a:off x="1181100" y="2667000"/>
            <a:ext cx="6781800" cy="1524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>
          <a:xfrm>
            <a:off x="1257300" y="3048000"/>
            <a:ext cx="6705600" cy="646331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lIns="91440" tIns="45720" rIns="91440" bIns="4572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b="1" dirty="0" smtClean="0">
                <a:solidFill>
                  <a:srgbClr val="FFFFFF"/>
                </a:solidFill>
              </a:rPr>
              <a:t>SMP @ MPP</a:t>
            </a:r>
          </a:p>
        </p:txBody>
      </p:sp>
      <p:sp>
        <p:nvSpPr>
          <p:cNvPr id="19" name="Rectangle 18"/>
          <p:cNvSpPr/>
          <p:nvPr userDrawn="1"/>
        </p:nvSpPr>
        <p:spPr>
          <a:xfrm>
            <a:off x="1623105" y="3730079"/>
            <a:ext cx="12715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FFFFFF"/>
                </a:solidFill>
              </a:rPr>
              <a:t>TE/MPE/MI</a:t>
            </a:r>
            <a:endParaRPr lang="en-GB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0" name="Rectangle 19"/>
          <p:cNvSpPr/>
          <p:nvPr userDrawn="1"/>
        </p:nvSpPr>
        <p:spPr>
          <a:xfrm>
            <a:off x="6174765" y="3730079"/>
            <a:ext cx="13097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FFFFFF"/>
                </a:solidFill>
              </a:rPr>
              <a:t>March 2011</a:t>
            </a:r>
            <a:endParaRPr lang="en-GB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2" name="Rectangle 8"/>
          <p:cNvSpPr>
            <a:spLocks noChangeArrowheads="1"/>
          </p:cNvSpPr>
          <p:nvPr userDrawn="1"/>
        </p:nvSpPr>
        <p:spPr bwMode="auto">
          <a:xfrm>
            <a:off x="8458200" y="6581001"/>
            <a:ext cx="685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0v1</a:t>
            </a:r>
            <a:endParaRPr lang="en-US" sz="1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4429257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/>
      <p:bldP spid="19" grpId="0"/>
      <p:bldP spid="20" grpId="0"/>
      <p:bldP spid="22" grpId="0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Blank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8"/>
          <p:cNvSpPr>
            <a:spLocks noChangeArrowheads="1"/>
          </p:cNvSpPr>
          <p:nvPr userDrawn="1"/>
        </p:nvSpPr>
        <p:spPr bwMode="auto">
          <a:xfrm>
            <a:off x="7239000" y="6581001"/>
            <a:ext cx="1905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>
                    <a:lumMod val="50000"/>
                  </a:srgbClr>
                </a:solidFill>
              </a:rPr>
              <a:t>18</a:t>
            </a:r>
            <a:r>
              <a:rPr lang="en-US" sz="1200" baseline="30000" dirty="0" smtClean="0">
                <a:solidFill>
                  <a:srgbClr val="FFFFFF">
                    <a:lumMod val="50000"/>
                  </a:srgbClr>
                </a:solidFill>
              </a:rPr>
              <a:t>th  </a:t>
            </a:r>
            <a:r>
              <a:rPr lang="en-US" sz="1200" dirty="0" smtClean="0">
                <a:solidFill>
                  <a:srgbClr val="FFFFFF">
                    <a:lumMod val="50000"/>
                  </a:srgbClr>
                </a:solidFill>
              </a:rPr>
              <a:t>June 2012 – 0v3</a:t>
            </a:r>
            <a:endParaRPr lang="en-US" sz="1200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1902872" y="2828836"/>
            <a:ext cx="5338321" cy="120032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b="1" dirty="0" smtClean="0">
                <a:solidFill>
                  <a:srgbClr val="FFFFFF"/>
                </a:solidFill>
              </a:rPr>
              <a:t>Availability Working Group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b="1" dirty="0" smtClean="0">
                <a:solidFill>
                  <a:srgbClr val="FFFFFF"/>
                </a:solidFill>
              </a:rPr>
              <a:t>Proposal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3491261" y="4452086"/>
            <a:ext cx="2161554" cy="36933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FFFFFF">
                    <a:lumMod val="65000"/>
                  </a:srgbClr>
                </a:solidFill>
              </a:rPr>
              <a:t>B. Todd   &amp;  L. Ponce</a:t>
            </a:r>
          </a:p>
        </p:txBody>
      </p:sp>
    </p:spTree>
    <p:extLst>
      <p:ext uri="{BB962C8B-B14F-4D97-AF65-F5344CB8AC3E}">
        <p14:creationId xmlns:p14="http://schemas.microsoft.com/office/powerpoint/2010/main" val="207860615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5" grpId="0"/>
      <p:bldP spid="4" grpId="0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to Fade In Bump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5" name="Rectangle 47"/>
          <p:cNvSpPr>
            <a:spLocks noChangeArrowheads="1"/>
          </p:cNvSpPr>
          <p:nvPr userDrawn="1"/>
        </p:nvSpPr>
        <p:spPr bwMode="auto">
          <a:xfrm>
            <a:off x="0" y="68580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 prstMaterial="matte">
            <a:bevelT w="0" h="0"/>
            <a:bevelB w="0" h="0"/>
            <a:extrusionClr>
              <a:srgbClr val="062F67"/>
            </a:extrusionClr>
            <a:contourClr>
              <a:srgbClr val="062F67"/>
            </a:contourClr>
          </a:sp3d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4" name="Rectangle 47"/>
          <p:cNvSpPr>
            <a:spLocks noChangeArrowheads="1"/>
          </p:cNvSpPr>
          <p:nvPr userDrawn="1"/>
        </p:nvSpPr>
        <p:spPr bwMode="auto">
          <a:xfrm>
            <a:off x="0" y="-838200"/>
            <a:ext cx="9144000" cy="8382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0" y="66294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bis-smp-team@cern.ch</a:t>
            </a:r>
            <a:endParaRPr lang="en-US" sz="1200" dirty="0">
              <a:solidFill>
                <a:srgbClr val="FFFFFF"/>
              </a:solidFill>
            </a:endParaRPr>
          </a:p>
        </p:txBody>
      </p:sp>
      <p:pic>
        <p:nvPicPr>
          <p:cNvPr id="15" name="Picture 1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658" y="91440"/>
            <a:ext cx="62698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4773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TextBox 16"/>
          <p:cNvSpPr txBox="1"/>
          <p:nvPr userDrawn="1"/>
        </p:nvSpPr>
        <p:spPr>
          <a:xfrm>
            <a:off x="-12393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0" dirty="0" smtClean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904568" y="0"/>
            <a:ext cx="82169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29" name="Rectangle 34"/>
          <p:cNvSpPr>
            <a:spLocks noChangeArrowheads="1"/>
          </p:cNvSpPr>
          <p:nvPr userDrawn="1"/>
        </p:nvSpPr>
        <p:spPr bwMode="auto">
          <a:xfrm>
            <a:off x="1819275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Evian Preparation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991475" y="6629400"/>
            <a:ext cx="1143000" cy="228600"/>
          </a:xfrm>
        </p:spPr>
        <p:txBody>
          <a:bodyPr/>
          <a:lstStyle/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279677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44444E-6 L 0 0.11112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3.33333E-6 L -1.66667E-6 -0.03264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  <p:bldP spid="11" grpId="0"/>
      <p:bldP spid="17" grpId="0"/>
      <p:bldP spid="18" grpId="0"/>
      <p:bldP spid="29" grpId="0"/>
      <p:bldP spid="3" grpId="0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f Fa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</p:spPr>
        <p:txBody>
          <a:bodyPr/>
          <a:lstStyle>
            <a:lvl1pPr>
              <a:defRPr sz="1100" b="1"/>
            </a:lvl1pPr>
          </a:lstStyle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5285402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587C3-6565-3E43-83CA-B42A6E3AC268}" type="datetime3">
              <a:rPr lang="en-US" smtClean="0"/>
              <a:t>8 August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Evian Summary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90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matical 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Line 5"/>
          <p:cNvSpPr>
            <a:spLocks noChangeShapeType="1"/>
          </p:cNvSpPr>
          <p:nvPr userDrawn="1"/>
        </p:nvSpPr>
        <p:spPr bwMode="auto">
          <a:xfrm>
            <a:off x="152400" y="3276600"/>
            <a:ext cx="8763000" cy="0"/>
          </a:xfrm>
          <a:prstGeom prst="line">
            <a:avLst/>
          </a:prstGeom>
          <a:noFill/>
          <a:ln w="57150">
            <a:solidFill>
              <a:srgbClr val="3366FF"/>
            </a:solidFill>
            <a:round/>
            <a:headEnd/>
            <a:tailEnd/>
          </a:ln>
          <a:effectLst/>
        </p:spPr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5" name="Rectangle 6"/>
          <p:cNvSpPr>
            <a:spLocks noChangeArrowheads="1"/>
          </p:cNvSpPr>
          <p:nvPr userDrawn="1"/>
        </p:nvSpPr>
        <p:spPr bwMode="auto">
          <a:xfrm>
            <a:off x="192333" y="838200"/>
            <a:ext cx="901209" cy="26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fontAlgn="base" hangingPunct="0">
              <a:lnSpc>
                <a:spcPct val="7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sz="1600" dirty="0">
                <a:solidFill>
                  <a:srgbClr val="3366FF"/>
                </a:solidFill>
              </a:rPr>
              <a:t>SPS SMP</a:t>
            </a:r>
          </a:p>
        </p:txBody>
      </p:sp>
      <p:sp>
        <p:nvSpPr>
          <p:cNvPr id="6" name="Rectangle 7"/>
          <p:cNvSpPr>
            <a:spLocks noChangeArrowheads="1"/>
          </p:cNvSpPr>
          <p:nvPr userDrawn="1"/>
        </p:nvSpPr>
        <p:spPr bwMode="auto">
          <a:xfrm>
            <a:off x="177907" y="6019800"/>
            <a:ext cx="930062" cy="26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fontAlgn="base" hangingPunct="0">
              <a:lnSpc>
                <a:spcPct val="7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sz="1600" dirty="0">
                <a:solidFill>
                  <a:srgbClr val="3366FF"/>
                </a:solidFill>
              </a:rPr>
              <a:t>LHC SMP</a:t>
            </a:r>
          </a:p>
        </p:txBody>
      </p:sp>
      <p:pic>
        <p:nvPicPr>
          <p:cNvPr id="7" name="Picture 8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5" y="1006475"/>
            <a:ext cx="8743950" cy="547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10"/>
          <p:cNvSpPr>
            <a:spLocks noChangeArrowheads="1"/>
          </p:cNvSpPr>
          <p:nvPr userDrawn="1"/>
        </p:nvSpPr>
        <p:spPr bwMode="auto">
          <a:xfrm>
            <a:off x="228600" y="1752600"/>
            <a:ext cx="952500" cy="1244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 userDrawn="1"/>
        </p:nvSpPr>
        <p:spPr bwMode="auto">
          <a:xfrm>
            <a:off x="1219200" y="2341563"/>
            <a:ext cx="1905000" cy="152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1219200" y="1219200"/>
            <a:ext cx="952500" cy="1130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1" name="Rectangle 13"/>
          <p:cNvSpPr>
            <a:spLocks noChangeArrowheads="1"/>
          </p:cNvSpPr>
          <p:nvPr userDrawn="1"/>
        </p:nvSpPr>
        <p:spPr bwMode="auto">
          <a:xfrm>
            <a:off x="2209800" y="1676400"/>
            <a:ext cx="914400" cy="1603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Rectangle 14"/>
          <p:cNvSpPr>
            <a:spLocks noChangeArrowheads="1"/>
          </p:cNvSpPr>
          <p:nvPr userDrawn="1"/>
        </p:nvSpPr>
        <p:spPr bwMode="auto">
          <a:xfrm>
            <a:off x="4098925" y="884238"/>
            <a:ext cx="1516063" cy="1130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3" name="Rectangle 15"/>
          <p:cNvSpPr>
            <a:spLocks noChangeArrowheads="1"/>
          </p:cNvSpPr>
          <p:nvPr userDrawn="1"/>
        </p:nvSpPr>
        <p:spPr bwMode="auto">
          <a:xfrm>
            <a:off x="5646738" y="884238"/>
            <a:ext cx="2125662" cy="1130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4" name="Rectangle 16"/>
          <p:cNvSpPr>
            <a:spLocks noChangeArrowheads="1"/>
          </p:cNvSpPr>
          <p:nvPr userDrawn="1"/>
        </p:nvSpPr>
        <p:spPr bwMode="auto">
          <a:xfrm>
            <a:off x="4633913" y="2043113"/>
            <a:ext cx="1684337" cy="6238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5" name="Rectangle 17"/>
          <p:cNvSpPr>
            <a:spLocks noChangeArrowheads="1"/>
          </p:cNvSpPr>
          <p:nvPr userDrawn="1"/>
        </p:nvSpPr>
        <p:spPr bwMode="auto">
          <a:xfrm>
            <a:off x="6354763" y="2043113"/>
            <a:ext cx="1943100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6" name="Rectangle 18"/>
          <p:cNvSpPr>
            <a:spLocks noChangeArrowheads="1"/>
          </p:cNvSpPr>
          <p:nvPr userDrawn="1"/>
        </p:nvSpPr>
        <p:spPr bwMode="auto">
          <a:xfrm>
            <a:off x="4098925" y="2043113"/>
            <a:ext cx="503238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7" name="Rectangle 19"/>
          <p:cNvSpPr>
            <a:spLocks noChangeArrowheads="1"/>
          </p:cNvSpPr>
          <p:nvPr userDrawn="1"/>
        </p:nvSpPr>
        <p:spPr bwMode="auto">
          <a:xfrm>
            <a:off x="152400" y="3889375"/>
            <a:ext cx="1028700" cy="1244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8" name="Rectangle 20"/>
          <p:cNvSpPr>
            <a:spLocks noChangeArrowheads="1"/>
          </p:cNvSpPr>
          <p:nvPr userDrawn="1"/>
        </p:nvSpPr>
        <p:spPr bwMode="auto">
          <a:xfrm>
            <a:off x="1219200" y="4478338"/>
            <a:ext cx="1905000" cy="152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9" name="Rectangle 21"/>
          <p:cNvSpPr>
            <a:spLocks noChangeArrowheads="1"/>
          </p:cNvSpPr>
          <p:nvPr userDrawn="1"/>
        </p:nvSpPr>
        <p:spPr bwMode="auto">
          <a:xfrm>
            <a:off x="1219200" y="3355975"/>
            <a:ext cx="952500" cy="1130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0" name="Rectangle 22"/>
          <p:cNvSpPr>
            <a:spLocks noChangeArrowheads="1"/>
          </p:cNvSpPr>
          <p:nvPr userDrawn="1"/>
        </p:nvSpPr>
        <p:spPr bwMode="auto">
          <a:xfrm>
            <a:off x="2209800" y="3813175"/>
            <a:ext cx="914400" cy="1603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1" name="Rectangle 23"/>
          <p:cNvSpPr>
            <a:spLocks noChangeArrowheads="1"/>
          </p:cNvSpPr>
          <p:nvPr userDrawn="1"/>
        </p:nvSpPr>
        <p:spPr bwMode="auto">
          <a:xfrm>
            <a:off x="1219200" y="5102225"/>
            <a:ext cx="952500" cy="266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2" name="Rectangle 24"/>
          <p:cNvSpPr>
            <a:spLocks noChangeArrowheads="1"/>
          </p:cNvSpPr>
          <p:nvPr userDrawn="1"/>
        </p:nvSpPr>
        <p:spPr bwMode="auto">
          <a:xfrm>
            <a:off x="2235200" y="5102225"/>
            <a:ext cx="882650" cy="266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3" name="Rectangle 25"/>
          <p:cNvSpPr>
            <a:spLocks noChangeArrowheads="1"/>
          </p:cNvSpPr>
          <p:nvPr userDrawn="1"/>
        </p:nvSpPr>
        <p:spPr bwMode="auto">
          <a:xfrm>
            <a:off x="4098925" y="3349625"/>
            <a:ext cx="1516063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4" name="Rectangle 26"/>
          <p:cNvSpPr>
            <a:spLocks noChangeArrowheads="1"/>
          </p:cNvSpPr>
          <p:nvPr userDrawn="1"/>
        </p:nvSpPr>
        <p:spPr bwMode="auto">
          <a:xfrm>
            <a:off x="4622800" y="4438650"/>
            <a:ext cx="1701800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5" name="Rectangle 27"/>
          <p:cNvSpPr>
            <a:spLocks noChangeArrowheads="1"/>
          </p:cNvSpPr>
          <p:nvPr userDrawn="1"/>
        </p:nvSpPr>
        <p:spPr bwMode="auto">
          <a:xfrm>
            <a:off x="4622800" y="5414963"/>
            <a:ext cx="1930400" cy="10620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6" name="Rectangle 28"/>
          <p:cNvSpPr>
            <a:spLocks noChangeArrowheads="1"/>
          </p:cNvSpPr>
          <p:nvPr userDrawn="1"/>
        </p:nvSpPr>
        <p:spPr bwMode="auto">
          <a:xfrm>
            <a:off x="4098925" y="4446588"/>
            <a:ext cx="503238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7" name="Rectangle 29"/>
          <p:cNvSpPr>
            <a:spLocks noChangeArrowheads="1"/>
          </p:cNvSpPr>
          <p:nvPr userDrawn="1"/>
        </p:nvSpPr>
        <p:spPr bwMode="auto">
          <a:xfrm>
            <a:off x="5641975" y="3771900"/>
            <a:ext cx="944563" cy="2016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8" name="Rectangle 30"/>
          <p:cNvSpPr>
            <a:spLocks noChangeArrowheads="1"/>
          </p:cNvSpPr>
          <p:nvPr userDrawn="1"/>
        </p:nvSpPr>
        <p:spPr bwMode="auto">
          <a:xfrm>
            <a:off x="6605588" y="5334000"/>
            <a:ext cx="2441575" cy="381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9" name="Rectangle 31"/>
          <p:cNvSpPr>
            <a:spLocks noChangeArrowheads="1"/>
          </p:cNvSpPr>
          <p:nvPr userDrawn="1"/>
        </p:nvSpPr>
        <p:spPr bwMode="auto">
          <a:xfrm>
            <a:off x="3136900" y="3702050"/>
            <a:ext cx="952500" cy="16891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0" name="Rectangle 32"/>
          <p:cNvSpPr>
            <a:spLocks noChangeArrowheads="1"/>
          </p:cNvSpPr>
          <p:nvPr userDrawn="1"/>
        </p:nvSpPr>
        <p:spPr bwMode="auto">
          <a:xfrm>
            <a:off x="4633913" y="2667000"/>
            <a:ext cx="1684337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1" name="Rectangle 33"/>
          <p:cNvSpPr>
            <a:spLocks noChangeArrowheads="1"/>
          </p:cNvSpPr>
          <p:nvPr userDrawn="1"/>
        </p:nvSpPr>
        <p:spPr bwMode="auto">
          <a:xfrm>
            <a:off x="6605588" y="51054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2" name="Rectangle 34"/>
          <p:cNvSpPr>
            <a:spLocks noChangeArrowheads="1"/>
          </p:cNvSpPr>
          <p:nvPr userDrawn="1"/>
        </p:nvSpPr>
        <p:spPr bwMode="auto">
          <a:xfrm>
            <a:off x="6605588" y="48768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3" name="Rectangle 35"/>
          <p:cNvSpPr>
            <a:spLocks noChangeArrowheads="1"/>
          </p:cNvSpPr>
          <p:nvPr userDrawn="1"/>
        </p:nvSpPr>
        <p:spPr bwMode="auto">
          <a:xfrm>
            <a:off x="6605588" y="46482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4" name="Rectangle 36"/>
          <p:cNvSpPr>
            <a:spLocks noChangeArrowheads="1"/>
          </p:cNvSpPr>
          <p:nvPr userDrawn="1"/>
        </p:nvSpPr>
        <p:spPr bwMode="auto">
          <a:xfrm>
            <a:off x="6605588" y="44196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5" name="Rectangle 37"/>
          <p:cNvSpPr>
            <a:spLocks noChangeArrowheads="1"/>
          </p:cNvSpPr>
          <p:nvPr userDrawn="1"/>
        </p:nvSpPr>
        <p:spPr bwMode="auto">
          <a:xfrm>
            <a:off x="6605588" y="41910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6" name="Rectangle 38"/>
          <p:cNvSpPr>
            <a:spLocks noChangeArrowheads="1"/>
          </p:cNvSpPr>
          <p:nvPr userDrawn="1"/>
        </p:nvSpPr>
        <p:spPr bwMode="auto">
          <a:xfrm>
            <a:off x="6605588" y="39624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7" name="Rectangle 39"/>
          <p:cNvSpPr>
            <a:spLocks noChangeArrowheads="1"/>
          </p:cNvSpPr>
          <p:nvPr userDrawn="1"/>
        </p:nvSpPr>
        <p:spPr bwMode="auto">
          <a:xfrm>
            <a:off x="6605588" y="37338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8" name="Rectangle 40"/>
          <p:cNvSpPr>
            <a:spLocks noChangeArrowheads="1"/>
          </p:cNvSpPr>
          <p:nvPr userDrawn="1"/>
        </p:nvSpPr>
        <p:spPr bwMode="auto">
          <a:xfrm>
            <a:off x="6605588" y="35052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0185021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Fade Out Bump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6" name="Rectangle 47"/>
          <p:cNvSpPr>
            <a:spLocks noChangeArrowheads="1"/>
          </p:cNvSpPr>
          <p:nvPr userDrawn="1"/>
        </p:nvSpPr>
        <p:spPr bwMode="auto">
          <a:xfrm>
            <a:off x="2868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7" name="Rectangle 47"/>
          <p:cNvSpPr>
            <a:spLocks noChangeArrowheads="1"/>
          </p:cNvSpPr>
          <p:nvPr userDrawn="1"/>
        </p:nvSpPr>
        <p:spPr bwMode="auto">
          <a:xfrm>
            <a:off x="0" y="6639232"/>
            <a:ext cx="9144000" cy="225912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316" y="91440"/>
            <a:ext cx="63419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7641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 userDrawn="1"/>
        </p:nvSpPr>
        <p:spPr>
          <a:xfrm>
            <a:off x="-9525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0" dirty="0" smtClean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0" y="6651932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benjamin.todd@cern.ch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12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639232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4" name="Rectangle 34"/>
          <p:cNvSpPr>
            <a:spLocks noChangeArrowheads="1"/>
          </p:cNvSpPr>
          <p:nvPr userDrawn="1"/>
        </p:nvSpPr>
        <p:spPr bwMode="auto">
          <a:xfrm>
            <a:off x="1828800" y="6651932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Operations Workshop – Evian – December 2012</a:t>
            </a:r>
            <a:endParaRPr lang="en-US" sz="1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7528034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/>
      <p:bldP spid="11" grpId="0"/>
      <p:bldP spid="12" grpId="0"/>
      <p:bldP spid="13" grpId="0"/>
      <p:bldP spid="14" grpId="0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rst Blank Page Trans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962" y="95247"/>
            <a:ext cx="623888" cy="622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339" y="161924"/>
            <a:ext cx="48379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20" name="TextBox 19"/>
          <p:cNvSpPr txBox="1"/>
          <p:nvPr userDrawn="1"/>
        </p:nvSpPr>
        <p:spPr>
          <a:xfrm>
            <a:off x="-9525" y="188752"/>
            <a:ext cx="609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062F67"/>
                </a:solidFill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000" b="1" dirty="0">
              <a:solidFill>
                <a:srgbClr val="062F6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062F67"/>
                </a:solidFill>
              </a:defRPr>
            </a:lvl1pPr>
          </a:lstStyle>
          <a:p>
            <a:fld id="{2C1C7F64-630B-4998-9764-685EC88B06E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790157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Page without spinning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062F67"/>
                </a:solidFill>
              </a:defRPr>
            </a:lvl1pPr>
          </a:lstStyle>
          <a:p>
            <a:fld id="{2C1C7F64-630B-4998-9764-685EC88B06E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962" y="95247"/>
            <a:ext cx="623888" cy="622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339" y="161924"/>
            <a:ext cx="48379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 userDrawn="1"/>
        </p:nvSpPr>
        <p:spPr>
          <a:xfrm>
            <a:off x="-9525" y="188752"/>
            <a:ext cx="609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062F67"/>
                </a:solidFill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000" b="1" dirty="0">
              <a:solidFill>
                <a:srgbClr val="062F67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7859611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letely Blan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4035352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letel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4023158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Fade In Bump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6" name="Rectangle 47"/>
          <p:cNvSpPr>
            <a:spLocks noChangeArrowheads="1"/>
          </p:cNvSpPr>
          <p:nvPr userDrawn="1"/>
        </p:nvSpPr>
        <p:spPr bwMode="auto">
          <a:xfrm>
            <a:off x="2868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7" name="Rectangle 47"/>
          <p:cNvSpPr>
            <a:spLocks noChangeArrowheads="1"/>
          </p:cNvSpPr>
          <p:nvPr userDrawn="1"/>
        </p:nvSpPr>
        <p:spPr bwMode="auto">
          <a:xfrm>
            <a:off x="0" y="6649064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84" y="91440"/>
            <a:ext cx="63419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809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 userDrawn="1"/>
        </p:nvSpPr>
        <p:spPr>
          <a:xfrm>
            <a:off x="-19357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0" dirty="0" smtClean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0" y="6661764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benjamin.todd@cern.ch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12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649064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4" name="Rectangle 34"/>
          <p:cNvSpPr>
            <a:spLocks noChangeArrowheads="1"/>
          </p:cNvSpPr>
          <p:nvPr userDrawn="1"/>
        </p:nvSpPr>
        <p:spPr bwMode="auto">
          <a:xfrm>
            <a:off x="1828800" y="6661764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Operations Workshop – Evian – December 2012</a:t>
            </a:r>
            <a:endParaRPr lang="en-US" sz="1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8560099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6" dur="100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8" dur="1000" spd="-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0" dur="1000" spd="-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2" dur="1000" spd="-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4" dur="100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6" dur="1000" spd="-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8" dur="100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0" dur="1000" spd="-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2" dur="1000" spd="-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/>
      <p:bldP spid="11" grpId="0"/>
      <p:bldP spid="12" grpId="0"/>
      <p:bldP spid="13" grpId="0"/>
      <p:bldP spid="14" grpId="0"/>
    </p:bld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49064"/>
            <a:ext cx="1143000" cy="228600"/>
          </a:xfrm>
        </p:spPr>
        <p:txBody>
          <a:bodyPr/>
          <a:lstStyle/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r>
              <a:rPr lang="en-US" dirty="0" smtClean="0">
                <a:solidFill>
                  <a:srgbClr val="FFFFFF"/>
                </a:solidFill>
              </a:rPr>
              <a:t> of 15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Rectangle 3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7" name="Rectangle 47"/>
          <p:cNvSpPr>
            <a:spLocks noChangeArrowheads="1"/>
          </p:cNvSpPr>
          <p:nvPr userDrawn="1"/>
        </p:nvSpPr>
        <p:spPr bwMode="auto">
          <a:xfrm>
            <a:off x="0" y="6649064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0" y="6661764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bis-smp-team@cern.ch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 userDrawn="1"/>
        </p:nvSpPr>
        <p:spPr bwMode="auto">
          <a:xfrm>
            <a:off x="8001000" y="6649064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fld id="{2C1C7F64-630B-4998-9764-685EC88B06E4}" type="slidenum">
              <a:rPr lang="en-US" smtClean="0">
                <a:solidFill>
                  <a:srgbClr val="FFFFFF"/>
                </a:solidFill>
              </a:rPr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4" name="Rectangle 34"/>
          <p:cNvSpPr>
            <a:spLocks noChangeArrowheads="1"/>
          </p:cNvSpPr>
          <p:nvPr userDrawn="1"/>
        </p:nvSpPr>
        <p:spPr bwMode="auto">
          <a:xfrm>
            <a:off x="1828800" y="6661764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SMP @ MPP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Rectangle 47"/>
          <p:cNvSpPr>
            <a:spLocks noChangeArrowheads="1"/>
          </p:cNvSpPr>
          <p:nvPr userDrawn="1"/>
        </p:nvSpPr>
        <p:spPr bwMode="auto">
          <a:xfrm>
            <a:off x="2868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84" y="91440"/>
            <a:ext cx="63419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809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 userDrawn="1"/>
        </p:nvSpPr>
        <p:spPr>
          <a:xfrm>
            <a:off x="-19357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0" dirty="0" smtClean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4"/>
          <p:cNvSpPr txBox="1">
            <a:spLocks noChangeArrowheads="1"/>
          </p:cNvSpPr>
          <p:nvPr userDrawn="1"/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800" kern="0" dirty="0" smtClean="0">
              <a:solidFill>
                <a:srgbClr val="FFFFFF"/>
              </a:solidFill>
            </a:endParaRPr>
          </a:p>
        </p:txBody>
      </p:sp>
      <p:sp>
        <p:nvSpPr>
          <p:cNvPr id="16" name="Rectangle 15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8" name="Text Box 5"/>
          <p:cNvSpPr txBox="1">
            <a:spLocks noChangeArrowheads="1"/>
          </p:cNvSpPr>
          <p:nvPr userDrawn="1"/>
        </p:nvSpPr>
        <p:spPr bwMode="auto">
          <a:xfrm>
            <a:off x="3200400" y="2833469"/>
            <a:ext cx="27432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b="1" dirty="0" smtClean="0">
                <a:solidFill>
                  <a:srgbClr val="FFFFFF"/>
                </a:solidFill>
              </a:rPr>
              <a:t>fin</a:t>
            </a:r>
          </a:p>
        </p:txBody>
      </p:sp>
      <p:sp>
        <p:nvSpPr>
          <p:cNvPr id="19" name="Text Box 5"/>
          <p:cNvSpPr txBox="1">
            <a:spLocks noChangeArrowheads="1"/>
          </p:cNvSpPr>
          <p:nvPr userDrawn="1"/>
        </p:nvSpPr>
        <p:spPr bwMode="auto">
          <a:xfrm>
            <a:off x="1828800" y="3366869"/>
            <a:ext cx="5486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b="1" dirty="0" smtClean="0">
                <a:solidFill>
                  <a:srgbClr val="FFFFFF"/>
                </a:solidFill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383728282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/>
      <p:bldP spid="19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E0504-E7F9-C14C-9FD8-BB3375A138DE}" type="datetime3">
              <a:rPr lang="en-US" smtClean="0"/>
              <a:t>8 August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Evian Summary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761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9F804-4285-AD46-BC1E-587096D5A1FB}" type="datetime3">
              <a:rPr lang="en-US" smtClean="0"/>
              <a:t>8 August 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Evian Summary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8700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D490B-6932-024A-998C-01C4EACFB44E}" type="datetime3">
              <a:rPr lang="en-US" smtClean="0"/>
              <a:t>8 August 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Evian Summary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406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310C3-CD6C-874D-9466-895E45726E0C}" type="datetime3">
              <a:rPr lang="en-US" smtClean="0"/>
              <a:t>8 August 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Evian Summary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083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38F87-13E3-AE40-8844-409335FD4336}" type="datetime3">
              <a:rPr lang="en-US" smtClean="0"/>
              <a:t>8 August 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Evian Summary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3265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255C1-78B4-BD42-A827-283EFA1E49F6}" type="datetime3">
              <a:rPr lang="en-US" smtClean="0"/>
              <a:t>8 August 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Evian Summary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024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B0E65-4C06-3E42-AB9A-10163799F19A}" type="datetime3">
              <a:rPr lang="en-US" smtClean="0"/>
              <a:t>8 August 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Evian Summary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955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27.xml"/><Relationship Id="rId15" Type="http://schemas.openxmlformats.org/officeDocument/2006/relationships/theme" Target="../theme/theme2.xml"/><Relationship Id="rId16" Type="http://schemas.openxmlformats.org/officeDocument/2006/relationships/image" Target="../media/image1.emf"/><Relationship Id="rId17" Type="http://schemas.openxmlformats.org/officeDocument/2006/relationships/image" Target="../media/image2.wmf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48779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99F37A-7076-9242-AAA8-D887EF06A2B5}" type="datetime3">
              <a:rPr lang="en-US" smtClean="0"/>
              <a:t>8 August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7763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Evian Summary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516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555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5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dirty="0" smtClean="0"/>
          </a:p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4" name="Rectangle 47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5" name="Rectangle 47"/>
          <p:cNvSpPr>
            <a:spLocks noChangeArrowheads="1"/>
          </p:cNvSpPr>
          <p:nvPr userDrawn="1"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pic>
        <p:nvPicPr>
          <p:cNvPr id="16" name="Picture 1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316" y="91440"/>
            <a:ext cx="63419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2"/>
          <p:cNvPicPr>
            <a:picLocks noChangeAspect="1" noChangeArrowheads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7641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TextBox 17"/>
          <p:cNvSpPr txBox="1"/>
          <p:nvPr userDrawn="1"/>
        </p:nvSpPr>
        <p:spPr>
          <a:xfrm>
            <a:off x="-9525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0" dirty="0" smtClean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34"/>
          <p:cNvSpPr>
            <a:spLocks noChangeArrowheads="1"/>
          </p:cNvSpPr>
          <p:nvPr userDrawn="1"/>
        </p:nvSpPr>
        <p:spPr bwMode="auto">
          <a:xfrm>
            <a:off x="0" y="66421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benjamin.todd@cern.ch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10254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629400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2C1C7F64-630B-4998-9764-685EC88B06E4}" type="slidenum">
              <a:rPr lang="en-US" smtClean="0">
                <a:solidFill>
                  <a:srgbClr val="FFFFFF"/>
                </a:solidFill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r>
              <a:rPr lang="en-US" dirty="0" smtClean="0">
                <a:solidFill>
                  <a:srgbClr val="FFFFFF"/>
                </a:solidFill>
              </a:rPr>
              <a:t> 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0" name="Rectangle 34"/>
          <p:cNvSpPr>
            <a:spLocks noChangeArrowheads="1"/>
          </p:cNvSpPr>
          <p:nvPr userDrawn="1"/>
        </p:nvSpPr>
        <p:spPr bwMode="auto">
          <a:xfrm>
            <a:off x="1828800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Operations Workshop – Evian – December 2012</a:t>
            </a:r>
            <a:endParaRPr lang="en-US" sz="1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7819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</p:sldLayoutIdLst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0099"/>
        </a:buClr>
        <a:buFont typeface="Arial Unicode MS" pitchFamily="34" charset="-128"/>
        <a:buChar char="●"/>
        <a:defRPr sz="2000">
          <a:solidFill>
            <a:srgbClr val="062F67"/>
          </a:solidFill>
          <a:latin typeface="+mn-lt"/>
          <a:ea typeface="+mn-ea"/>
          <a:cs typeface="+mn-cs"/>
        </a:defRPr>
      </a:lvl1pPr>
      <a:lvl2pPr marL="914400" indent="-4572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+mj-lt"/>
        <a:buNone/>
        <a:defRPr sz="2000">
          <a:solidFill>
            <a:srgbClr val="008000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None/>
        <a:defRPr sz="2000">
          <a:solidFill>
            <a:srgbClr val="6666FF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5.png"/><Relationship Id="rId3" Type="http://schemas.openxmlformats.org/officeDocument/2006/relationships/image" Target="../media/image46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7.png"/><Relationship Id="rId3" Type="http://schemas.openxmlformats.org/officeDocument/2006/relationships/image" Target="../media/image4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jpeg"/><Relationship Id="rId5" Type="http://schemas.openxmlformats.org/officeDocument/2006/relationships/image" Target="../media/image15.png"/><Relationship Id="rId6" Type="http://schemas.openxmlformats.org/officeDocument/2006/relationships/image" Target="../media/image16.jpeg"/><Relationship Id="rId7" Type="http://schemas.openxmlformats.org/officeDocument/2006/relationships/image" Target="../media/image17.jpeg"/><Relationship Id="rId8" Type="http://schemas.openxmlformats.org/officeDocument/2006/relationships/image" Target="../media/image18.png"/><Relationship Id="rId9" Type="http://schemas.openxmlformats.org/officeDocument/2006/relationships/image" Target="../media/image19.jpeg"/><Relationship Id="rId10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oleObject" Target="../embeddings/oleObject1.bin"/><Relationship Id="rId5" Type="http://schemas.openxmlformats.org/officeDocument/2006/relationships/image" Target="../media/image25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0.png"/><Relationship Id="rId3" Type="http://schemas.openxmlformats.org/officeDocument/2006/relationships/image" Target="../media/image3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581400"/>
            <a:ext cx="8153400" cy="1470025"/>
          </a:xfrm>
        </p:spPr>
        <p:txBody>
          <a:bodyPr>
            <a:normAutofit/>
          </a:bodyPr>
          <a:lstStyle/>
          <a:p>
            <a:r>
              <a:rPr lang="en-US" b="1" dirty="0" smtClean="0"/>
              <a:t>LHC Accelerator Performance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219200" y="4953000"/>
            <a:ext cx="6400800" cy="1219200"/>
          </a:xfrm>
        </p:spPr>
        <p:txBody>
          <a:bodyPr/>
          <a:lstStyle/>
          <a:p>
            <a:r>
              <a:rPr lang="en-US" dirty="0" smtClean="0"/>
              <a:t>Mike Lamont</a:t>
            </a:r>
            <a:br>
              <a:rPr lang="en-US" dirty="0" smtClean="0"/>
            </a:br>
            <a:r>
              <a:rPr lang="en-US" dirty="0" smtClean="0"/>
              <a:t>for the LHC team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304800"/>
            <a:ext cx="6248178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14287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Luminosity lifetime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10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762000" y="5562600"/>
            <a:ext cx="7848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Excellent luminosity lifetime – main component - proton loss to inelastic collisions in ATLAS, CMS and </a:t>
            </a:r>
            <a:r>
              <a:rPr lang="en-US" sz="2400" dirty="0" err="1" smtClean="0">
                <a:solidFill>
                  <a:srgbClr val="FF0000"/>
                </a:solidFill>
              </a:rPr>
              <a:t>LHCb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6" name="Picture 5" descr="lumilifetime_510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1295400"/>
            <a:ext cx="6123213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26305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Then enjoy some remarkable availability</a:t>
            </a:r>
            <a:endParaRPr lang="en-US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11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971703"/>
            <a:ext cx="8171000" cy="5857293"/>
          </a:xfrm>
          <a:prstGeom prst="rect">
            <a:avLst/>
          </a:prstGeom>
        </p:spPr>
      </p:pic>
      <p:sp>
        <p:nvSpPr>
          <p:cNvPr id="6" name="Left-Right Arrow 5"/>
          <p:cNvSpPr/>
          <p:nvPr/>
        </p:nvSpPr>
        <p:spPr>
          <a:xfrm>
            <a:off x="1828800" y="5638800"/>
            <a:ext cx="6248400" cy="685800"/>
          </a:xfrm>
          <a:prstGeom prst="leftRightArrow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r>
              <a:rPr lang="en-US" sz="2000" dirty="0" smtClean="0"/>
              <a:t>6 weeks</a:t>
            </a:r>
          </a:p>
        </p:txBody>
      </p:sp>
      <p:sp>
        <p:nvSpPr>
          <p:cNvPr id="9" name="Left-Right Arrow 8"/>
          <p:cNvSpPr/>
          <p:nvPr/>
        </p:nvSpPr>
        <p:spPr>
          <a:xfrm>
            <a:off x="1828800" y="2057400"/>
            <a:ext cx="6324600" cy="685800"/>
          </a:xfrm>
          <a:prstGeom prst="leftRightArrow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r>
              <a:rPr lang="en-US" sz="2000" dirty="0" smtClean="0"/>
              <a:t>Heartbeat</a:t>
            </a:r>
          </a:p>
        </p:txBody>
      </p:sp>
      <p:sp>
        <p:nvSpPr>
          <p:cNvPr id="10" name="Left-Right Arrow 9"/>
          <p:cNvSpPr/>
          <p:nvPr/>
        </p:nvSpPr>
        <p:spPr>
          <a:xfrm rot="16200000">
            <a:off x="-1752606" y="3905250"/>
            <a:ext cx="4229100" cy="685800"/>
          </a:xfrm>
          <a:prstGeom prst="leftRightArrow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r>
              <a:rPr lang="en-US" sz="2000" dirty="0" smtClean="0"/>
              <a:t>Things that can go wrong</a:t>
            </a:r>
          </a:p>
        </p:txBody>
      </p:sp>
    </p:spTree>
    <p:extLst>
      <p:ext uri="{BB962C8B-B14F-4D97-AF65-F5344CB8AC3E}">
        <p14:creationId xmlns:p14="http://schemas.microsoft.com/office/powerpoint/2010/main" val="28319369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Availability: 11</a:t>
            </a:r>
            <a:r>
              <a:rPr lang="en-US" baseline="30000" dirty="0" smtClean="0"/>
              <a:t>th</a:t>
            </a:r>
            <a:r>
              <a:rPr lang="en-US" dirty="0" smtClean="0"/>
              <a:t> June – 23</a:t>
            </a:r>
            <a:r>
              <a:rPr lang="en-US" baseline="30000" dirty="0" smtClean="0"/>
              <a:t>rd</a:t>
            </a:r>
            <a:r>
              <a:rPr lang="en-US" dirty="0" smtClean="0"/>
              <a:t> July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12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962623"/>
            <a:ext cx="6400800" cy="576175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429000" y="5334000"/>
            <a:ext cx="35052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Stable Beams 67%</a:t>
            </a:r>
            <a:endParaRPr 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13224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lhc-lumi-proj-8Au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32000"/>
            <a:ext cx="9144000" cy="57736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Integrated luminosity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13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62000" y="1371600"/>
            <a:ext cx="4800600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b="1" dirty="0" smtClean="0">
                <a:solidFill>
                  <a:srgbClr val="0000FF"/>
                </a:solidFill>
              </a:rPr>
              <a:t>~20 fb</a:t>
            </a:r>
            <a:r>
              <a:rPr lang="en-US" sz="2000" b="1" baseline="30000" dirty="0" smtClean="0">
                <a:solidFill>
                  <a:srgbClr val="0000FF"/>
                </a:solidFill>
              </a:rPr>
              <a:t>-1</a:t>
            </a:r>
            <a:r>
              <a:rPr lang="en-US" sz="2000" b="1" dirty="0" smtClean="0">
                <a:solidFill>
                  <a:srgbClr val="0000FF"/>
                </a:solidFill>
              </a:rPr>
              <a:t> delivered to ATLAS &amp; CMS</a:t>
            </a:r>
          </a:p>
          <a:p>
            <a:pPr marL="285750" indent="-285750">
              <a:buFont typeface="Arial"/>
              <a:buChar char="•"/>
            </a:pPr>
            <a:r>
              <a:rPr lang="en-US" sz="2000" b="1" dirty="0" smtClean="0">
                <a:solidFill>
                  <a:srgbClr val="0000FF"/>
                </a:solidFill>
              </a:rPr>
              <a:t>3 fb</a:t>
            </a:r>
            <a:r>
              <a:rPr lang="en-US" sz="2000" b="1" baseline="30000" dirty="0" smtClean="0">
                <a:solidFill>
                  <a:srgbClr val="0000FF"/>
                </a:solidFill>
              </a:rPr>
              <a:t>-1</a:t>
            </a:r>
            <a:r>
              <a:rPr lang="en-US" sz="2000" b="1" dirty="0" smtClean="0">
                <a:solidFill>
                  <a:srgbClr val="0000FF"/>
                </a:solidFill>
              </a:rPr>
              <a:t>/very good week</a:t>
            </a:r>
          </a:p>
        </p:txBody>
      </p:sp>
    </p:spTree>
    <p:extLst>
      <p:ext uri="{BB962C8B-B14F-4D97-AF65-F5344CB8AC3E}">
        <p14:creationId xmlns:p14="http://schemas.microsoft.com/office/powerpoint/2010/main" val="21034801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2016</a:t>
            </a:r>
            <a:br>
              <a:rPr lang="en-US" sz="3200" dirty="0" smtClean="0"/>
            </a:br>
            <a:r>
              <a:rPr lang="en-US" sz="3200" dirty="0" smtClean="0"/>
              <a:t> </a:t>
            </a:r>
            <a:r>
              <a:rPr lang="en-US" sz="3200" dirty="0"/>
              <a:t>N</a:t>
            </a:r>
            <a:r>
              <a:rPr lang="en-US" sz="3200" dirty="0" smtClean="0"/>
              <a:t>o one is more surprised than we are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610600" cy="2666999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Good peak luminosity, excellent luminosity lifetime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Stunning availability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Sustained effort from hardware groups</a:t>
            </a:r>
          </a:p>
          <a:p>
            <a:r>
              <a:rPr lang="en-US" dirty="0">
                <a:solidFill>
                  <a:srgbClr val="008000"/>
                </a:solidFill>
              </a:rPr>
              <a:t>F</a:t>
            </a:r>
            <a:r>
              <a:rPr lang="en-US" dirty="0" smtClean="0">
                <a:solidFill>
                  <a:srgbClr val="008000"/>
                </a:solidFill>
              </a:rPr>
              <a:t>ew premature dumps – long fills</a:t>
            </a:r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UFO rate down, radiation to electronics mitigated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14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00" y="4191000"/>
            <a:ext cx="3378200" cy="2533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7212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Stored energy per beam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15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1066800"/>
            <a:ext cx="8311491" cy="3322439"/>
          </a:xfrm>
          <a:prstGeom prst="rect">
            <a:avLst/>
          </a:prstGeom>
        </p:spPr>
      </p:pic>
      <p:grpSp>
        <p:nvGrpSpPr>
          <p:cNvPr id="17" name="Group 16"/>
          <p:cNvGrpSpPr/>
          <p:nvPr/>
        </p:nvGrpSpPr>
        <p:grpSpPr>
          <a:xfrm>
            <a:off x="457200" y="4594674"/>
            <a:ext cx="6705602" cy="2196000"/>
            <a:chOff x="457200" y="4594674"/>
            <a:chExt cx="6705602" cy="2196000"/>
          </a:xfrm>
        </p:grpSpPr>
        <p:pic>
          <p:nvPicPr>
            <p:cNvPr id="7" name="Picture 6" descr="Screen Shot 2016-08-07 at 5.04.22 P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2618337" y="4567138"/>
              <a:ext cx="2196000" cy="2251072"/>
            </a:xfrm>
            <a:prstGeom prst="rect">
              <a:avLst/>
            </a:prstGeom>
          </p:spPr>
        </p:pic>
        <p:pic>
          <p:nvPicPr>
            <p:cNvPr id="8" name="Picture 7" descr="Screen Shot 2016-08-07 at 5.04.46 PM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4896366" y="4515364"/>
              <a:ext cx="2170671" cy="2362201"/>
            </a:xfrm>
            <a:prstGeom prst="rect">
              <a:avLst/>
            </a:prstGeom>
          </p:spPr>
        </p:pic>
        <p:cxnSp>
          <p:nvCxnSpPr>
            <p:cNvPr id="10" name="Straight Arrow Connector 9"/>
            <p:cNvCxnSpPr/>
            <p:nvPr/>
          </p:nvCxnSpPr>
          <p:spPr>
            <a:xfrm>
              <a:off x="990600" y="5715000"/>
              <a:ext cx="1219200" cy="0"/>
            </a:xfrm>
            <a:prstGeom prst="straightConnector1">
              <a:avLst/>
            </a:prstGeom>
            <a:ln w="41275">
              <a:solidFill>
                <a:srgbClr val="0000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990600" y="5334000"/>
              <a:ext cx="914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0000FF"/>
                  </a:solidFill>
                </a:rPr>
                <a:t>Beam 1</a:t>
              </a:r>
              <a:r>
                <a:rPr lang="en-US" dirty="0" smtClean="0"/>
                <a:t> </a:t>
              </a:r>
              <a:endParaRPr lang="en-US" dirty="0"/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 flipV="1">
              <a:off x="1676400" y="5943600"/>
              <a:ext cx="1066800" cy="609600"/>
            </a:xfrm>
            <a:prstGeom prst="straightConnector1">
              <a:avLst/>
            </a:prstGeom>
            <a:ln w="38100">
              <a:solidFill>
                <a:srgbClr val="00FF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457200" y="6334931"/>
              <a:ext cx="1371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2.2 mm gap</a:t>
              </a:r>
              <a:endParaRPr lang="en-US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57200" y="4648200"/>
              <a:ext cx="2133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B1 collimators IP7</a:t>
              </a:r>
              <a:endParaRPr lang="en-US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6019285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Machine status -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7244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Excellent and improved system </a:t>
            </a:r>
            <a:r>
              <a:rPr lang="en-US" dirty="0" smtClean="0">
                <a:solidFill>
                  <a:srgbClr val="FF0000"/>
                </a:solidFill>
              </a:rPr>
              <a:t>performance</a:t>
            </a:r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Good beam lifetime through the cycle</a:t>
            </a:r>
          </a:p>
          <a:p>
            <a:r>
              <a:rPr lang="en-US" dirty="0">
                <a:solidFill>
                  <a:srgbClr val="0000FF"/>
                </a:solidFill>
              </a:rPr>
              <a:t>Operationally things well under </a:t>
            </a:r>
            <a:r>
              <a:rPr lang="en-US" dirty="0" smtClean="0">
                <a:solidFill>
                  <a:srgbClr val="0000FF"/>
                </a:solidFill>
              </a:rPr>
              <a:t>control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Magnetically reproducible </a:t>
            </a:r>
            <a:r>
              <a:rPr lang="en-US" dirty="0" smtClean="0"/>
              <a:t>as ever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Optically good</a:t>
            </a:r>
            <a:r>
              <a:rPr lang="en-US" dirty="0" smtClean="0"/>
              <a:t>, corrected to excellent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A</a:t>
            </a:r>
            <a:r>
              <a:rPr lang="en-GB" dirty="0" err="1" smtClean="0">
                <a:solidFill>
                  <a:srgbClr val="0000FF"/>
                </a:solidFill>
              </a:rPr>
              <a:t>perture</a:t>
            </a:r>
            <a:r>
              <a:rPr lang="en-GB" dirty="0" smtClean="0">
                <a:solidFill>
                  <a:srgbClr val="0000FF"/>
                </a:solidFill>
              </a:rPr>
              <a:t> </a:t>
            </a:r>
            <a:r>
              <a:rPr lang="en-GB" dirty="0">
                <a:solidFill>
                  <a:srgbClr val="0000FF"/>
                </a:solidFill>
              </a:rPr>
              <a:t>is </a:t>
            </a:r>
            <a:r>
              <a:rPr lang="en-GB" dirty="0" smtClean="0">
                <a:solidFill>
                  <a:srgbClr val="0000FF"/>
                </a:solidFill>
              </a:rPr>
              <a:t>fine </a:t>
            </a:r>
            <a:r>
              <a:rPr lang="en-GB" dirty="0"/>
              <a:t>and compatible with the </a:t>
            </a:r>
            <a:r>
              <a:rPr lang="en-GB" dirty="0" smtClean="0"/>
              <a:t>collimation </a:t>
            </a:r>
            <a:r>
              <a:rPr lang="en-GB" dirty="0"/>
              <a:t>hierarchy. </a:t>
            </a:r>
            <a:endParaRPr lang="en-GB" dirty="0" smtClean="0"/>
          </a:p>
          <a:p>
            <a:r>
              <a:rPr lang="en-US" dirty="0" smtClean="0">
                <a:solidFill>
                  <a:srgbClr val="0000FF"/>
                </a:solidFill>
              </a:rPr>
              <a:t>Magnets behaving well at 6.5 </a:t>
            </a:r>
            <a:r>
              <a:rPr lang="en-US" dirty="0" err="1" smtClean="0">
                <a:solidFill>
                  <a:srgbClr val="0000FF"/>
                </a:solidFill>
              </a:rPr>
              <a:t>TeV</a:t>
            </a:r>
            <a:endParaRPr lang="en-US" dirty="0" smtClean="0">
              <a:solidFill>
                <a:srgbClr val="0000FF"/>
              </a:solidFill>
            </a:endParaRPr>
          </a:p>
          <a:p>
            <a:endParaRPr lang="en-US" dirty="0" smtClean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610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creen Shot 2016-08-07 at 5.43.5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066800"/>
            <a:ext cx="6934200" cy="389401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Incoming 2016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17</a:t>
            </a:fld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4208872" y="1447800"/>
            <a:ext cx="228600" cy="2286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endParaRPr lang="en-U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1143000" y="5334000"/>
            <a:ext cx="7239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3200" dirty="0" smtClean="0">
                <a:solidFill>
                  <a:srgbClr val="008000"/>
                </a:solidFill>
              </a:rPr>
              <a:t>~9 weeks of proton physics left…</a:t>
            </a:r>
            <a:endParaRPr lang="en-US" sz="3200" dirty="0">
              <a:solidFill>
                <a:srgbClr val="0080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sz="3200" dirty="0" smtClean="0">
                <a:solidFill>
                  <a:srgbClr val="008000"/>
                </a:solidFill>
              </a:rPr>
              <a:t>Proton-lead run at √s</a:t>
            </a:r>
            <a:r>
              <a:rPr lang="en-US" sz="3200" baseline="-25000" dirty="0" smtClean="0">
                <a:solidFill>
                  <a:srgbClr val="008000"/>
                </a:solidFill>
              </a:rPr>
              <a:t>NN</a:t>
            </a:r>
            <a:r>
              <a:rPr lang="en-US" sz="3200" dirty="0" smtClean="0">
                <a:solidFill>
                  <a:srgbClr val="008000"/>
                </a:solidFill>
              </a:rPr>
              <a:t> of 5 and 8 TeV</a:t>
            </a:r>
          </a:p>
        </p:txBody>
      </p:sp>
    </p:spTree>
    <p:extLst>
      <p:ext uri="{BB962C8B-B14F-4D97-AF65-F5344CB8AC3E}">
        <p14:creationId xmlns:p14="http://schemas.microsoft.com/office/powerpoint/2010/main" val="22733126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 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18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-1295400" y="24384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81000" y="5029200"/>
            <a:ext cx="838200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400" dirty="0" smtClean="0">
                <a:solidFill>
                  <a:srgbClr val="FF0000"/>
                </a:solidFill>
              </a:rPr>
              <a:t>Peak </a:t>
            </a:r>
            <a:r>
              <a:rPr lang="en-US" sz="2400" dirty="0">
                <a:solidFill>
                  <a:srgbClr val="FF0000"/>
                </a:solidFill>
              </a:rPr>
              <a:t>luminosity limited to ~1.7e34 by inner </a:t>
            </a:r>
            <a:r>
              <a:rPr lang="en-US" sz="2400" dirty="0" smtClean="0">
                <a:solidFill>
                  <a:srgbClr val="FF0000"/>
                </a:solidFill>
              </a:rPr>
              <a:t>triplets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>
                <a:solidFill>
                  <a:srgbClr val="FF0000"/>
                </a:solidFill>
              </a:rPr>
              <a:t>~</a:t>
            </a:r>
            <a:r>
              <a:rPr lang="en-US" sz="2400" dirty="0">
                <a:solidFill>
                  <a:srgbClr val="FF0000"/>
                </a:solidFill>
              </a:rPr>
              <a:t>40 fb</a:t>
            </a:r>
            <a:r>
              <a:rPr lang="en-US" sz="2400" baseline="30000" dirty="0">
                <a:solidFill>
                  <a:srgbClr val="FF0000"/>
                </a:solidFill>
              </a:rPr>
              <a:t>-1</a:t>
            </a:r>
            <a:r>
              <a:rPr lang="en-US" sz="2400" dirty="0">
                <a:solidFill>
                  <a:srgbClr val="FF0000"/>
                </a:solidFill>
              </a:rPr>
              <a:t>/year in 2017 and 2018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Prepare for HL</a:t>
            </a:r>
            <a:r>
              <a:rPr lang="en-US" sz="2400" dirty="0"/>
              <a:t>-LHC </a:t>
            </a:r>
            <a:r>
              <a:rPr lang="en-US" sz="2400" dirty="0" smtClean="0"/>
              <a:t>and post</a:t>
            </a:r>
            <a:r>
              <a:rPr lang="en-US" sz="2400" dirty="0"/>
              <a:t>-LS2 LIU era </a:t>
            </a:r>
            <a:endParaRPr lang="en-US" sz="2400" dirty="0" smtClean="0"/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Prepare </a:t>
            </a:r>
            <a:r>
              <a:rPr lang="en-US" sz="2400" dirty="0"/>
              <a:t>for </a:t>
            </a:r>
            <a:r>
              <a:rPr lang="en-US" sz="2400" dirty="0" smtClean="0"/>
              <a:t>7 </a:t>
            </a:r>
            <a:r>
              <a:rPr lang="en-US" sz="2400" dirty="0"/>
              <a:t>TeV operation</a:t>
            </a:r>
          </a:p>
          <a:p>
            <a:pPr marL="285750" indent="-285750">
              <a:buFont typeface="Arial"/>
              <a:buChar char="•"/>
            </a:pPr>
            <a:endParaRPr lang="en-US" sz="2000" dirty="0" smtClean="0"/>
          </a:p>
        </p:txBody>
      </p:sp>
      <p:pic>
        <p:nvPicPr>
          <p:cNvPr id="4" name="Picture 3" descr="Screen Shot 2015-08-01 at 4.08.21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19200"/>
            <a:ext cx="9144000" cy="341296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05200" y="3810000"/>
            <a:ext cx="533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3366FF"/>
                </a:solidFill>
              </a:rPr>
              <a:t>Extended Year End Technical Stop – 20 </a:t>
            </a:r>
            <a:r>
              <a:rPr lang="en-US" sz="2000" dirty="0" smtClean="0">
                <a:solidFill>
                  <a:srgbClr val="3366FF"/>
                </a:solidFill>
              </a:rPr>
              <a:t>weeks</a:t>
            </a:r>
            <a:br>
              <a:rPr lang="en-US" sz="2000" dirty="0" smtClean="0">
                <a:solidFill>
                  <a:srgbClr val="3366FF"/>
                </a:solidFill>
              </a:rPr>
            </a:br>
            <a:r>
              <a:rPr lang="en-US" sz="2000" dirty="0" smtClean="0">
                <a:solidFill>
                  <a:srgbClr val="3366FF"/>
                </a:solidFill>
              </a:rPr>
              <a:t>CMS </a:t>
            </a:r>
            <a:r>
              <a:rPr lang="en-US" sz="2000" dirty="0">
                <a:solidFill>
                  <a:srgbClr val="3366FF"/>
                </a:solidFill>
              </a:rPr>
              <a:t>pixel upgrade; push 2 sectors towards 7 TeV</a:t>
            </a:r>
          </a:p>
        </p:txBody>
      </p:sp>
      <p:sp>
        <p:nvSpPr>
          <p:cNvPr id="10" name="Oval 9"/>
          <p:cNvSpPr/>
          <p:nvPr/>
        </p:nvSpPr>
        <p:spPr>
          <a:xfrm>
            <a:off x="3621660" y="2743200"/>
            <a:ext cx="228600" cy="2286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endParaRPr lang="en-US" dirty="0" smtClean="0"/>
          </a:p>
        </p:txBody>
      </p:sp>
      <p:sp>
        <p:nvSpPr>
          <p:cNvPr id="6" name="Up Arrow 5"/>
          <p:cNvSpPr/>
          <p:nvPr/>
        </p:nvSpPr>
        <p:spPr>
          <a:xfrm>
            <a:off x="4800600" y="3581400"/>
            <a:ext cx="228600" cy="228600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768536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(1/2)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953000"/>
          </a:xfrm>
        </p:spPr>
        <p:txBody>
          <a:bodyPr/>
          <a:lstStyle/>
          <a:p>
            <a:r>
              <a:rPr lang="en-US" b="1" dirty="0" smtClean="0"/>
              <a:t>Excellent peak performance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Design luminosity </a:t>
            </a:r>
            <a:r>
              <a:rPr lang="en-US" dirty="0" smtClean="0"/>
              <a:t>(squeeze, beams from injectors)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till </a:t>
            </a:r>
            <a:r>
              <a:rPr lang="en-US" dirty="0" smtClean="0">
                <a:solidFill>
                  <a:srgbClr val="FF0000"/>
                </a:solidFill>
              </a:rPr>
              <a:t>margin for improvement </a:t>
            </a:r>
            <a:r>
              <a:rPr lang="en-US" dirty="0" smtClean="0"/>
              <a:t>in Run 2</a:t>
            </a:r>
          </a:p>
          <a:p>
            <a:r>
              <a:rPr lang="en-US" b="1" dirty="0" smtClean="0"/>
              <a:t>Good integrated delivery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R</a:t>
            </a:r>
            <a:r>
              <a:rPr lang="en-US" dirty="0" smtClean="0">
                <a:solidFill>
                  <a:srgbClr val="FF0000"/>
                </a:solidFill>
              </a:rPr>
              <a:t>emarkable availability</a:t>
            </a:r>
          </a:p>
          <a:p>
            <a:pPr lvl="1"/>
            <a:r>
              <a:rPr lang="en-US" dirty="0"/>
              <a:t>E</a:t>
            </a:r>
            <a:r>
              <a:rPr lang="en-US" dirty="0" smtClean="0"/>
              <a:t>lectron </a:t>
            </a:r>
            <a:r>
              <a:rPr lang="en-US" dirty="0"/>
              <a:t>cloud </a:t>
            </a:r>
            <a:r>
              <a:rPr lang="en-US" dirty="0" smtClean="0"/>
              <a:t>conditioning slowly </a:t>
            </a:r>
          </a:p>
          <a:p>
            <a:pPr lvl="1"/>
            <a:r>
              <a:rPr lang="en-US" dirty="0" smtClean="0"/>
              <a:t>Fortunate that UFOs have conditioned down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2280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Exit Run 1(2010 – 2012)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2895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Foundations well proven at 4 TeV</a:t>
            </a:r>
          </a:p>
          <a:p>
            <a:pPr lvl="1"/>
            <a:r>
              <a:rPr lang="en-US" dirty="0" smtClean="0"/>
              <a:t>Magnets, vacuum</a:t>
            </a:r>
            <a:r>
              <a:rPr lang="en-US" dirty="0"/>
              <a:t>, cryogenics, RF, powering, </a:t>
            </a:r>
            <a:r>
              <a:rPr lang="en-US" dirty="0" smtClean="0"/>
              <a:t>instrumentation, collimation</a:t>
            </a:r>
            <a:r>
              <a:rPr lang="en-US" dirty="0"/>
              <a:t>, beam dumps etc. </a:t>
            </a:r>
          </a:p>
          <a:p>
            <a:r>
              <a:rPr lang="en-US" dirty="0" smtClean="0"/>
              <a:t>Huge amount of experience gained</a:t>
            </a:r>
          </a:p>
          <a:p>
            <a:pPr lvl="1"/>
            <a:r>
              <a:rPr lang="en-US" dirty="0" smtClean="0"/>
              <a:t>Operations, optics, collimation…</a:t>
            </a:r>
          </a:p>
          <a:p>
            <a:r>
              <a:rPr lang="en-US" dirty="0" smtClean="0"/>
              <a:t>Healthy respect for machine protection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2</a:t>
            </a:fld>
            <a:endParaRPr lang="en-US"/>
          </a:p>
        </p:txBody>
      </p:sp>
      <p:pic>
        <p:nvPicPr>
          <p:cNvPr id="5" name="Picture 4" descr="Screen Shot 2014-08-09 at 6.54.10 A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" y="4115254"/>
            <a:ext cx="3463000" cy="2743200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4038600" y="4191454"/>
            <a:ext cx="4952262" cy="2482141"/>
            <a:chOff x="4186920" y="3810000"/>
            <a:chExt cx="4952262" cy="2482141"/>
          </a:xfrm>
        </p:grpSpPr>
        <p:pic>
          <p:nvPicPr>
            <p:cNvPr id="7" name="Picture 6" descr="Screen shot 2011-09-03 at 1.04.13 P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186920" y="3810000"/>
              <a:ext cx="4952262" cy="2482141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4263120" y="5486400"/>
              <a:ext cx="2667000" cy="73866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Main bend power converters: tracking error between sector 12 &amp; 23 in ramp to 1.1 TeV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918752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2/2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7244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Moved from commissioning to </a:t>
            </a:r>
            <a:r>
              <a:rPr lang="en-US" dirty="0" smtClean="0">
                <a:solidFill>
                  <a:srgbClr val="FF0000"/>
                </a:solidFill>
              </a:rPr>
              <a:t>exploitation</a:t>
            </a:r>
          </a:p>
          <a:p>
            <a:r>
              <a:rPr lang="en-US" dirty="0" smtClean="0">
                <a:solidFill>
                  <a:srgbClr val="008000"/>
                </a:solidFill>
              </a:rPr>
              <a:t>LHC is enjoying the benefits </a:t>
            </a:r>
            <a:r>
              <a:rPr lang="en-US" dirty="0">
                <a:solidFill>
                  <a:srgbClr val="008000"/>
                </a:solidFill>
              </a:rPr>
              <a:t>of the decades long international design, construction, installation </a:t>
            </a:r>
            <a:r>
              <a:rPr lang="en-US" dirty="0" smtClean="0">
                <a:solidFill>
                  <a:srgbClr val="008000"/>
                </a:solidFill>
              </a:rPr>
              <a:t>effort – foundations are good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Huge </a:t>
            </a:r>
            <a:r>
              <a:rPr lang="en-US" dirty="0">
                <a:solidFill>
                  <a:srgbClr val="0000FF"/>
                </a:solidFill>
              </a:rPr>
              <a:t>amount of experience &amp; understanding </a:t>
            </a:r>
            <a:r>
              <a:rPr lang="en-US" dirty="0" smtClean="0">
                <a:solidFill>
                  <a:srgbClr val="0000FF"/>
                </a:solidFill>
              </a:rPr>
              <a:t>gained and fed-forward</a:t>
            </a:r>
          </a:p>
          <a:p>
            <a:r>
              <a:rPr lang="en-US" dirty="0">
                <a:solidFill>
                  <a:srgbClr val="0000FF"/>
                </a:solidFill>
              </a:rPr>
              <a:t>P</a:t>
            </a:r>
            <a:r>
              <a:rPr lang="en-US" dirty="0" smtClean="0">
                <a:solidFill>
                  <a:srgbClr val="0000FF"/>
                </a:solidFill>
              </a:rPr>
              <a:t>rogress represents a phenomenal ongoing effort </a:t>
            </a:r>
            <a:r>
              <a:rPr lang="en-US" dirty="0">
                <a:solidFill>
                  <a:srgbClr val="0000FF"/>
                </a:solidFill>
              </a:rPr>
              <a:t>by all </a:t>
            </a:r>
            <a:r>
              <a:rPr lang="en-US" dirty="0" smtClean="0">
                <a:solidFill>
                  <a:srgbClr val="0000FF"/>
                </a:solidFill>
              </a:rPr>
              <a:t>the </a:t>
            </a:r>
            <a:r>
              <a:rPr lang="en-US" dirty="0">
                <a:solidFill>
                  <a:srgbClr val="0000FF"/>
                </a:solidFill>
              </a:rPr>
              <a:t>teams </a:t>
            </a:r>
            <a:r>
              <a:rPr lang="en-US" dirty="0" smtClean="0">
                <a:solidFill>
                  <a:srgbClr val="0000FF"/>
                </a:solidFill>
              </a:rPr>
              <a:t>involved.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7643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21</a:t>
            </a:fld>
            <a:endParaRPr lang="en-US"/>
          </a:p>
        </p:txBody>
      </p:sp>
      <p:pic>
        <p:nvPicPr>
          <p:cNvPr id="5" name="Picture 4" descr="lhc-lumi-proj-7Au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3332"/>
            <a:ext cx="9144000" cy="5773600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1295400" y="152400"/>
            <a:ext cx="4876800" cy="6019800"/>
            <a:chOff x="1295400" y="152400"/>
            <a:chExt cx="4876800" cy="6019800"/>
          </a:xfrm>
        </p:grpSpPr>
        <p:cxnSp>
          <p:nvCxnSpPr>
            <p:cNvPr id="7" name="Straight Arrow Connector 6"/>
            <p:cNvCxnSpPr/>
            <p:nvPr/>
          </p:nvCxnSpPr>
          <p:spPr>
            <a:xfrm flipV="1">
              <a:off x="2057400" y="304800"/>
              <a:ext cx="4114800" cy="5867400"/>
            </a:xfrm>
            <a:prstGeom prst="straightConnector1">
              <a:avLst/>
            </a:prstGeom>
            <a:ln w="50800">
              <a:solidFill>
                <a:srgbClr val="FF0000"/>
              </a:solidFill>
              <a:prstDash val="dash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1295400" y="152400"/>
              <a:ext cx="41148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rgbClr val="FF0000"/>
                  </a:solidFill>
                </a:rPr>
                <a:t>Please don’t do this!</a:t>
              </a:r>
              <a:endParaRPr lang="en-US" sz="2800" b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220861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5825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0" y="1290396"/>
            <a:ext cx="9144000" cy="4572000"/>
            <a:chOff x="0" y="1821673"/>
            <a:chExt cx="9144000" cy="4572000"/>
          </a:xfrm>
        </p:grpSpPr>
        <p:pic>
          <p:nvPicPr>
            <p:cNvPr id="4" name="Picture 3" descr="fig_rate_sb_Run2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821673"/>
              <a:ext cx="9144000" cy="4572000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6997711" y="1842190"/>
              <a:ext cx="6526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2016</a:t>
              </a:r>
              <a:endParaRPr lang="en-US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327288" y="1834631"/>
              <a:ext cx="6526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2015</a:t>
              </a:r>
              <a:endParaRPr lang="en-US" dirty="0"/>
            </a:p>
          </p:txBody>
        </p:sp>
        <p:cxnSp>
          <p:nvCxnSpPr>
            <p:cNvPr id="8" name="Straight Arrow Connector 7"/>
            <p:cNvCxnSpPr/>
            <p:nvPr/>
          </p:nvCxnSpPr>
          <p:spPr>
            <a:xfrm flipV="1">
              <a:off x="6440485" y="2183446"/>
              <a:ext cx="1801264" cy="1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 flipV="1">
              <a:off x="1137262" y="2183446"/>
              <a:ext cx="5303223" cy="3416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UFOs: Run 2 so far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77553"/>
            <a:ext cx="8229600" cy="74861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arc UFOs (cell &gt;11): rates similar to end of 2015</a:t>
            </a:r>
          </a:p>
          <a:p>
            <a:pPr lvl="1"/>
            <a:r>
              <a:rPr lang="en-US" dirty="0" smtClean="0"/>
              <a:t>did not lose conditioning over the Xmas stop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32675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from injectors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94" y="2133600"/>
            <a:ext cx="4354286" cy="4191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017095" y="1676400"/>
            <a:ext cx="260044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/>
              <a:t>Standard 25 ns scheme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483695" y="6705600"/>
            <a:ext cx="38100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398095" y="63246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PS circumference</a:t>
            </a:r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>
            <a:off x="4522295" y="1371600"/>
            <a:ext cx="4646056" cy="5322332"/>
            <a:chOff x="4522295" y="1371600"/>
            <a:chExt cx="4646056" cy="5322332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22295" y="2133600"/>
              <a:ext cx="4359869" cy="4191000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4903295" y="1371600"/>
              <a:ext cx="4114800" cy="6771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F0000"/>
                  </a:solidFill>
                </a:rPr>
                <a:t>BCMS</a:t>
              </a:r>
              <a:br>
                <a:rPr lang="en-US" sz="2000" b="1" dirty="0" smtClean="0">
                  <a:solidFill>
                    <a:srgbClr val="FF0000"/>
                  </a:solidFill>
                </a:rPr>
              </a:br>
              <a:r>
                <a:rPr lang="en-US" dirty="0" smtClean="0"/>
                <a:t>(</a:t>
              </a:r>
              <a:r>
                <a:rPr lang="en-US" b="1" dirty="0" smtClean="0"/>
                <a:t>B</a:t>
              </a:r>
              <a:r>
                <a:rPr lang="en-US" dirty="0" smtClean="0"/>
                <a:t>atch </a:t>
              </a:r>
              <a:r>
                <a:rPr lang="en-US" b="1" dirty="0" smtClean="0"/>
                <a:t>C</a:t>
              </a:r>
              <a:r>
                <a:rPr lang="en-US" dirty="0" smtClean="0"/>
                <a:t>ompression</a:t>
              </a:r>
              <a:r>
                <a:rPr lang="en-US" dirty="0"/>
                <a:t>, </a:t>
              </a:r>
              <a:r>
                <a:rPr lang="en-US" b="1" dirty="0"/>
                <a:t>M</a:t>
              </a:r>
              <a:r>
                <a:rPr lang="en-US" dirty="0"/>
                <a:t>erging &amp; </a:t>
              </a:r>
              <a:r>
                <a:rPr lang="en-US" b="1" dirty="0"/>
                <a:t>S</a:t>
              </a:r>
              <a:r>
                <a:rPr lang="en-US" dirty="0"/>
                <a:t>plitting)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901151" y="6324600"/>
              <a:ext cx="4267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Lower intensity, </a:t>
              </a:r>
              <a:r>
                <a:rPr lang="en-US" b="1" dirty="0" smtClean="0"/>
                <a:t>smaller</a:t>
              </a:r>
              <a:r>
                <a:rPr lang="en-US" dirty="0" smtClean="0"/>
                <a:t> bunches from PSB</a:t>
              </a:r>
              <a:endParaRPr lang="en-US" dirty="0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2086660" y="914400"/>
            <a:ext cx="556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8000"/>
                </a:solidFill>
              </a:rPr>
              <a:t>Lower than nominal emittance taken a step further</a:t>
            </a:r>
            <a:endParaRPr lang="en-US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4672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152400"/>
            <a:ext cx="5257800" cy="868362"/>
          </a:xfrm>
        </p:spPr>
        <p:txBody>
          <a:bodyPr/>
          <a:lstStyle/>
          <a:p>
            <a:r>
              <a:rPr lang="en-US" dirty="0" smtClean="0"/>
              <a:t>Dipole training 2/2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17526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Campaign summary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6096000"/>
            <a:ext cx="8458200" cy="70788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 smtClean="0">
                <a:solidFill>
                  <a:srgbClr val="FF0000"/>
                </a:solidFill>
              </a:rPr>
              <a:t>All magnets have been trained to well over 7 </a:t>
            </a:r>
            <a:r>
              <a:rPr lang="en-US" sz="2000" dirty="0" err="1" smtClean="0">
                <a:solidFill>
                  <a:srgbClr val="FF0000"/>
                </a:solidFill>
              </a:rPr>
              <a:t>TeV</a:t>
            </a:r>
            <a:r>
              <a:rPr lang="en-US" sz="2000" dirty="0" smtClean="0">
                <a:solidFill>
                  <a:srgbClr val="FF0000"/>
                </a:solidFill>
              </a:rPr>
              <a:t> in SM18 before installation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>
                <a:solidFill>
                  <a:srgbClr val="FF0000"/>
                </a:solidFill>
              </a:rPr>
              <a:t>Extensive re-training in situ was not expected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364" y="1066800"/>
            <a:ext cx="662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Training: frictional energy </a:t>
            </a:r>
            <a:r>
              <a:rPr lang="en-US" dirty="0"/>
              <a:t>released </a:t>
            </a:r>
            <a:r>
              <a:rPr lang="en-US" dirty="0" smtClean="0"/>
              <a:t>during </a:t>
            </a:r>
            <a:r>
              <a:rPr lang="en-US" dirty="0"/>
              <a:t>conductor motion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9500" y="0"/>
            <a:ext cx="2984500" cy="2439612"/>
          </a:xfrm>
          <a:prstGeom prst="rect">
            <a:avLst/>
          </a:prstGeom>
        </p:spPr>
      </p:pic>
      <p:pic>
        <p:nvPicPr>
          <p:cNvPr id="8" name="Picture 7" descr="Screen Shot 2015-05-31 at 4.41.35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0" y="2141274"/>
            <a:ext cx="9144000" cy="3712156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8136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0408"/>
            <a:ext cx="4191000" cy="675392"/>
          </a:xfrm>
        </p:spPr>
        <p:txBody>
          <a:bodyPr>
            <a:normAutofit fontScale="90000"/>
          </a:bodyPr>
          <a:lstStyle/>
          <a:p>
            <a:pPr algn="l"/>
            <a:r>
              <a:rPr lang="en-GB" dirty="0" smtClean="0"/>
              <a:t>2013 - 2015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-13648" y="4271575"/>
            <a:ext cx="1049968" cy="3693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z="1800" dirty="0" smtClean="0"/>
              <a:t>13-14</a:t>
            </a:r>
            <a:endParaRPr lang="en-US" sz="1800" dirty="0"/>
          </a:p>
        </p:txBody>
      </p:sp>
      <p:sp>
        <p:nvSpPr>
          <p:cNvPr id="8" name="TextBox 7"/>
          <p:cNvSpPr txBox="1"/>
          <p:nvPr/>
        </p:nvSpPr>
        <p:spPr>
          <a:xfrm>
            <a:off x="1056845" y="4271575"/>
            <a:ext cx="1625396" cy="3693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Aug 14-Apr 15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02766" y="4271575"/>
            <a:ext cx="6212634" cy="369332"/>
          </a:xfrm>
          <a:prstGeom prst="rect">
            <a:avLst/>
          </a:prstGeom>
          <a:solidFill>
            <a:srgbClr val="008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2015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2368550" y="4635500"/>
            <a:ext cx="0" cy="962928"/>
          </a:xfrm>
          <a:prstGeom prst="line">
            <a:avLst/>
          </a:prstGeom>
          <a:ln w="15875">
            <a:solidFill>
              <a:schemeClr val="tx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11416" y="2490584"/>
            <a:ext cx="1803394" cy="1203765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67673" y="4890157"/>
            <a:ext cx="1981612" cy="121822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6205" y="1383812"/>
            <a:ext cx="2013060" cy="142190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0" name="TextBox 29"/>
          <p:cNvSpPr txBox="1"/>
          <p:nvPr/>
        </p:nvSpPr>
        <p:spPr>
          <a:xfrm>
            <a:off x="76200" y="990600"/>
            <a:ext cx="2054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April ‘13 to Sep. ‘14</a:t>
            </a:r>
            <a:endParaRPr lang="en-GB" dirty="0">
              <a:solidFill>
                <a:srgbClr val="000000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838200" y="2932349"/>
            <a:ext cx="0" cy="1339226"/>
          </a:xfrm>
          <a:prstGeom prst="line">
            <a:avLst/>
          </a:prstGeom>
          <a:ln w="15875">
            <a:solidFill>
              <a:schemeClr val="tx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Group 39"/>
          <p:cNvGrpSpPr/>
          <p:nvPr/>
        </p:nvGrpSpPr>
        <p:grpSpPr>
          <a:xfrm>
            <a:off x="228600" y="4953000"/>
            <a:ext cx="2058440" cy="1464210"/>
            <a:chOff x="-1547446" y="1125415"/>
            <a:chExt cx="9355015" cy="5251939"/>
          </a:xfrm>
        </p:grpSpPr>
        <p:pic>
          <p:nvPicPr>
            <p:cNvPr id="38" name="Picture 37"/>
            <p:cNvPicPr>
              <a:picLocks noChangeAspect="1"/>
            </p:cNvPicPr>
            <p:nvPr/>
          </p:nvPicPr>
          <p:blipFill rotWithShape="1">
            <a:blip r:embed="rId5"/>
            <a:srcRect l="16694" t="27792" r="32390" b="21576"/>
            <a:stretch/>
          </p:blipFill>
          <p:spPr>
            <a:xfrm>
              <a:off x="-1547446" y="1125415"/>
              <a:ext cx="9355015" cy="5251939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39" name="Picture 38"/>
            <p:cNvPicPr>
              <a:picLocks noChangeAspect="1"/>
            </p:cNvPicPr>
            <p:nvPr/>
          </p:nvPicPr>
          <p:blipFill rotWithShape="1">
            <a:blip r:embed="rId5"/>
            <a:srcRect l="67757" t="27792" r="25991" b="43349"/>
            <a:stretch/>
          </p:blipFill>
          <p:spPr>
            <a:xfrm>
              <a:off x="5956461" y="2514542"/>
              <a:ext cx="1148862" cy="2993461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sp>
        <p:nvSpPr>
          <p:cNvPr id="41" name="TextBox 40"/>
          <p:cNvSpPr txBox="1"/>
          <p:nvPr/>
        </p:nvSpPr>
        <p:spPr>
          <a:xfrm>
            <a:off x="152400" y="6400800"/>
            <a:ext cx="2584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Dipole training campaign</a:t>
            </a:r>
            <a:endParaRPr lang="en-GB" dirty="0">
              <a:solidFill>
                <a:srgbClr val="000000"/>
              </a:solidFill>
            </a:endParaRPr>
          </a:p>
        </p:txBody>
      </p:sp>
      <p:grpSp>
        <p:nvGrpSpPr>
          <p:cNvPr id="1037" name="Group 1036"/>
          <p:cNvGrpSpPr/>
          <p:nvPr/>
        </p:nvGrpSpPr>
        <p:grpSpPr>
          <a:xfrm>
            <a:off x="1683148" y="3537390"/>
            <a:ext cx="1542717" cy="519898"/>
            <a:chOff x="1683148" y="3791390"/>
            <a:chExt cx="1542717" cy="519898"/>
          </a:xfrm>
        </p:grpSpPr>
        <p:pic>
          <p:nvPicPr>
            <p:cNvPr id="1036" name="Picture 1035"/>
            <p:cNvPicPr>
              <a:picLocks noChangeAspect="1"/>
            </p:cNvPicPr>
            <p:nvPr/>
          </p:nvPicPr>
          <p:blipFill rotWithShape="1">
            <a:blip r:embed="rId6"/>
            <a:srcRect l="19529" t="40809" r="5292"/>
            <a:stretch/>
          </p:blipFill>
          <p:spPr>
            <a:xfrm>
              <a:off x="1683148" y="3791390"/>
              <a:ext cx="1542717" cy="519898"/>
            </a:xfrm>
            <a:prstGeom prst="rect">
              <a:avLst/>
            </a:prstGeom>
          </p:spPr>
        </p:pic>
        <p:sp>
          <p:nvSpPr>
            <p:cNvPr id="42" name="TextBox 41"/>
            <p:cNvSpPr txBox="1"/>
            <p:nvPr/>
          </p:nvSpPr>
          <p:spPr>
            <a:xfrm>
              <a:off x="1717785" y="3857574"/>
              <a:ext cx="141967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</a:t>
              </a:r>
              <a:r>
                <a:rPr lang="en-GB" sz="1600" b="1" baseline="30000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st</a:t>
              </a:r>
              <a:r>
                <a:rPr lang="en-GB" sz="16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B   E   A   M</a:t>
              </a:r>
              <a:endParaRPr lang="en-GB" sz="1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cxnSp>
        <p:nvCxnSpPr>
          <p:cNvPr id="45" name="Straight Connector 44"/>
          <p:cNvCxnSpPr/>
          <p:nvPr/>
        </p:nvCxnSpPr>
        <p:spPr>
          <a:xfrm>
            <a:off x="2800541" y="4068762"/>
            <a:ext cx="0" cy="202813"/>
          </a:xfrm>
          <a:prstGeom prst="line">
            <a:avLst/>
          </a:prstGeom>
          <a:ln w="15875">
            <a:solidFill>
              <a:schemeClr val="tx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1752600" y="3200400"/>
            <a:ext cx="948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5</a:t>
            </a:r>
            <a:r>
              <a:rPr lang="en-GB" baseline="30000" dirty="0" smtClean="0">
                <a:solidFill>
                  <a:srgbClr val="000000"/>
                </a:solidFill>
              </a:rPr>
              <a:t>th</a:t>
            </a:r>
            <a:r>
              <a:rPr lang="en-GB" dirty="0" smtClean="0">
                <a:solidFill>
                  <a:srgbClr val="000000"/>
                </a:solidFill>
              </a:rPr>
              <a:t> April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581400" y="1828800"/>
            <a:ext cx="19048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3</a:t>
            </a:r>
            <a:r>
              <a:rPr lang="en-GB" baseline="30000" dirty="0" smtClean="0">
                <a:solidFill>
                  <a:srgbClr val="000000"/>
                </a:solidFill>
              </a:rPr>
              <a:t>rd</a:t>
            </a:r>
            <a:r>
              <a:rPr lang="en-GB" dirty="0" smtClean="0">
                <a:solidFill>
                  <a:srgbClr val="000000"/>
                </a:solidFill>
              </a:rPr>
              <a:t> June</a:t>
            </a:r>
          </a:p>
          <a:p>
            <a:r>
              <a:rPr lang="en-GB" dirty="0" smtClean="0">
                <a:solidFill>
                  <a:srgbClr val="000000"/>
                </a:solidFill>
              </a:rPr>
              <a:t>First Stable Beams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971800" y="6096000"/>
            <a:ext cx="1715058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10</a:t>
            </a:r>
            <a:r>
              <a:rPr lang="en-GB" baseline="30000" dirty="0" smtClean="0">
                <a:solidFill>
                  <a:srgbClr val="000000"/>
                </a:solidFill>
              </a:rPr>
              <a:t>th</a:t>
            </a:r>
            <a:r>
              <a:rPr lang="en-GB" dirty="0" smtClean="0">
                <a:solidFill>
                  <a:srgbClr val="000000"/>
                </a:solidFill>
              </a:rPr>
              <a:t> April</a:t>
            </a:r>
            <a:br>
              <a:rPr lang="en-GB" dirty="0" smtClean="0">
                <a:solidFill>
                  <a:srgbClr val="000000"/>
                </a:solidFill>
              </a:rPr>
            </a:br>
            <a:r>
              <a:rPr lang="en-GB" dirty="0" smtClean="0">
                <a:solidFill>
                  <a:srgbClr val="000000"/>
                </a:solidFill>
              </a:rPr>
              <a:t>Beam</a:t>
            </a:r>
            <a:r>
              <a:rPr lang="en-GB" dirty="0">
                <a:solidFill>
                  <a:srgbClr val="000000"/>
                </a:solidFill>
              </a:rPr>
              <a:t> </a:t>
            </a:r>
            <a:r>
              <a:rPr lang="en-GB" dirty="0" smtClean="0">
                <a:solidFill>
                  <a:srgbClr val="000000"/>
                </a:solidFill>
              </a:rPr>
              <a:t>at 6.5 TeV</a:t>
            </a:r>
            <a:endParaRPr lang="en-GB" dirty="0">
              <a:solidFill>
                <a:srgbClr val="000000"/>
              </a:solidFill>
            </a:endParaRPr>
          </a:p>
        </p:txBody>
      </p:sp>
      <p:cxnSp>
        <p:nvCxnSpPr>
          <p:cNvPr id="52" name="Straight Connector 51"/>
          <p:cNvCxnSpPr/>
          <p:nvPr/>
        </p:nvCxnSpPr>
        <p:spPr>
          <a:xfrm flipV="1">
            <a:off x="2969335" y="4638675"/>
            <a:ext cx="2465" cy="162789"/>
          </a:xfrm>
          <a:prstGeom prst="line">
            <a:avLst/>
          </a:prstGeom>
          <a:ln w="15875">
            <a:solidFill>
              <a:schemeClr val="tx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4129588" y="3752668"/>
            <a:ext cx="0" cy="518907"/>
          </a:xfrm>
          <a:prstGeom prst="line">
            <a:avLst/>
          </a:prstGeom>
          <a:ln w="15875">
            <a:solidFill>
              <a:schemeClr val="tx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3" name="Picture 1032"/>
          <p:cNvPicPr>
            <a:picLocks noChangeAspect="1"/>
          </p:cNvPicPr>
          <p:nvPr/>
        </p:nvPicPr>
        <p:blipFill rotWithShape="1">
          <a:blip r:embed="rId7"/>
          <a:srcRect t="10277" r="49662" b="46746"/>
          <a:stretch/>
        </p:blipFill>
        <p:spPr>
          <a:xfrm>
            <a:off x="6324600" y="1447800"/>
            <a:ext cx="1307723" cy="890800"/>
          </a:xfrm>
          <a:prstGeom prst="rect">
            <a:avLst/>
          </a:prstGeom>
        </p:spPr>
      </p:pic>
      <p:sp>
        <p:nvSpPr>
          <p:cNvPr id="76" name="TextBox 75"/>
          <p:cNvSpPr txBox="1"/>
          <p:nvPr/>
        </p:nvSpPr>
        <p:spPr>
          <a:xfrm>
            <a:off x="5105400" y="457200"/>
            <a:ext cx="353313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0000"/>
                </a:solidFill>
              </a:rPr>
              <a:t>28</a:t>
            </a:r>
            <a:r>
              <a:rPr lang="en-GB" sz="1600" baseline="30000" dirty="0" smtClean="0">
                <a:solidFill>
                  <a:srgbClr val="000000"/>
                </a:solidFill>
              </a:rPr>
              <a:t>th</a:t>
            </a:r>
            <a:r>
              <a:rPr lang="en-GB" sz="1600" dirty="0" smtClean="0">
                <a:solidFill>
                  <a:srgbClr val="000000"/>
                </a:solidFill>
              </a:rPr>
              <a:t> October</a:t>
            </a:r>
            <a:br>
              <a:rPr lang="en-GB" sz="1600" dirty="0" smtClean="0">
                <a:solidFill>
                  <a:srgbClr val="000000"/>
                </a:solidFill>
              </a:rPr>
            </a:br>
            <a:r>
              <a:rPr lang="en-GB" sz="1600" dirty="0" smtClean="0">
                <a:solidFill>
                  <a:srgbClr val="000000"/>
                </a:solidFill>
              </a:rPr>
              <a:t>Physics with record </a:t>
            </a:r>
            <a:r>
              <a:rPr lang="en-GB" sz="1600" dirty="0">
                <a:solidFill>
                  <a:srgbClr val="000000"/>
                </a:solidFill>
              </a:rPr>
              <a:t>n</a:t>
            </a:r>
            <a:r>
              <a:rPr lang="en-GB" sz="1600" dirty="0" smtClean="0">
                <a:solidFill>
                  <a:srgbClr val="000000"/>
                </a:solidFill>
              </a:rPr>
              <a:t>umber of bunches</a:t>
            </a:r>
          </a:p>
          <a:p>
            <a:r>
              <a:rPr lang="en-GB" sz="1600" dirty="0" smtClean="0">
                <a:solidFill>
                  <a:srgbClr val="000000"/>
                </a:solidFill>
              </a:rPr>
              <a:t>Peak luminosity 5 x 10</a:t>
            </a:r>
            <a:r>
              <a:rPr lang="en-GB" sz="1600" baseline="30000" dirty="0" smtClean="0">
                <a:solidFill>
                  <a:srgbClr val="000000"/>
                </a:solidFill>
              </a:rPr>
              <a:t>33</a:t>
            </a:r>
            <a:r>
              <a:rPr lang="en-GB" sz="1600" dirty="0" smtClean="0">
                <a:solidFill>
                  <a:srgbClr val="000000"/>
                </a:solidFill>
              </a:rPr>
              <a:t> cm</a:t>
            </a:r>
            <a:r>
              <a:rPr lang="en-GB" sz="1600" baseline="30000" dirty="0" smtClean="0">
                <a:solidFill>
                  <a:srgbClr val="000000"/>
                </a:solidFill>
              </a:rPr>
              <a:t>-2</a:t>
            </a:r>
            <a:r>
              <a:rPr lang="en-GB" sz="1600" dirty="0" smtClean="0">
                <a:solidFill>
                  <a:srgbClr val="000000"/>
                </a:solidFill>
              </a:rPr>
              <a:t>s</a:t>
            </a:r>
            <a:r>
              <a:rPr lang="en-GB" sz="1600" baseline="30000" dirty="0" smtClean="0">
                <a:solidFill>
                  <a:srgbClr val="000000"/>
                </a:solidFill>
              </a:rPr>
              <a:t>-1</a:t>
            </a:r>
            <a:endParaRPr lang="en-GB" sz="1600" baseline="30000" dirty="0">
              <a:solidFill>
                <a:srgbClr val="000000"/>
              </a:solidFill>
            </a:endParaRPr>
          </a:p>
        </p:txBody>
      </p:sp>
      <p:cxnSp>
        <p:nvCxnSpPr>
          <p:cNvPr id="77" name="Straight Connector 76"/>
          <p:cNvCxnSpPr/>
          <p:nvPr/>
        </p:nvCxnSpPr>
        <p:spPr>
          <a:xfrm>
            <a:off x="7086600" y="3429000"/>
            <a:ext cx="1063" cy="861185"/>
          </a:xfrm>
          <a:prstGeom prst="line">
            <a:avLst/>
          </a:prstGeom>
          <a:ln w="15875">
            <a:solidFill>
              <a:schemeClr val="tx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9" name="Picture 88"/>
          <p:cNvPicPr>
            <a:picLocks noChangeAspect="1"/>
          </p:cNvPicPr>
          <p:nvPr/>
        </p:nvPicPr>
        <p:blipFill rotWithShape="1">
          <a:blip r:embed="rId7"/>
          <a:srcRect l="49526" t="10277" b="46746"/>
          <a:stretch/>
        </p:blipFill>
        <p:spPr>
          <a:xfrm>
            <a:off x="6324600" y="2438400"/>
            <a:ext cx="1311259" cy="890800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5105400" y="4641850"/>
            <a:ext cx="1660599" cy="1987550"/>
            <a:chOff x="5105400" y="4641850"/>
            <a:chExt cx="1660599" cy="1987550"/>
          </a:xfrm>
        </p:grpSpPr>
        <p:cxnSp>
          <p:nvCxnSpPr>
            <p:cNvPr id="69" name="Straight Connector 68"/>
            <p:cNvCxnSpPr/>
            <p:nvPr/>
          </p:nvCxnSpPr>
          <p:spPr>
            <a:xfrm flipV="1">
              <a:off x="5486400" y="4641850"/>
              <a:ext cx="0" cy="534228"/>
            </a:xfrm>
            <a:prstGeom prst="line">
              <a:avLst/>
            </a:prstGeom>
            <a:ln w="15875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5562600" y="4876800"/>
              <a:ext cx="990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Struggle</a:t>
              </a:r>
              <a:endParaRPr lang="en-US" dirty="0"/>
            </a:p>
          </p:txBody>
        </p:sp>
        <p:pic>
          <p:nvPicPr>
            <p:cNvPr id="36" name="Picture 2" descr="D:\pccern_from\PyECLOUD\01705.png"/>
            <p:cNvPicPr>
              <a:picLocks noChangeAspect="1" noChangeArrowheads="1"/>
            </p:cNvPicPr>
            <p:nvPr/>
          </p:nvPicPr>
          <p:blipFill>
            <a:blip r:embed="rId8" cstate="print"/>
            <a:srcRect l="12305" t="15818" r="25188" b="15344"/>
            <a:stretch>
              <a:fillRect/>
            </a:stretch>
          </p:blipFill>
          <p:spPr bwMode="auto">
            <a:xfrm>
              <a:off x="5105400" y="5257800"/>
              <a:ext cx="1660599" cy="1371600"/>
            </a:xfrm>
            <a:prstGeom prst="rect">
              <a:avLst/>
            </a:prstGeom>
            <a:noFill/>
          </p:spPr>
        </p:pic>
      </p:grpSp>
      <p:grpSp>
        <p:nvGrpSpPr>
          <p:cNvPr id="13" name="Group 12"/>
          <p:cNvGrpSpPr/>
          <p:nvPr/>
        </p:nvGrpSpPr>
        <p:grpSpPr>
          <a:xfrm>
            <a:off x="7239000" y="4641850"/>
            <a:ext cx="1840604" cy="1914475"/>
            <a:chOff x="7239000" y="4641850"/>
            <a:chExt cx="1840604" cy="1914475"/>
          </a:xfrm>
        </p:grpSpPr>
        <p:sp>
          <p:nvSpPr>
            <p:cNvPr id="99" name="TextBox 98"/>
            <p:cNvSpPr txBox="1"/>
            <p:nvPr/>
          </p:nvSpPr>
          <p:spPr>
            <a:xfrm>
              <a:off x="8153400" y="4800600"/>
              <a:ext cx="8778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000000"/>
                  </a:solidFill>
                </a:rPr>
                <a:t>IONS</a:t>
              </a:r>
              <a:endParaRPr lang="en-GB" dirty="0">
                <a:solidFill>
                  <a:srgbClr val="000000"/>
                </a:solidFill>
              </a:endParaRPr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7239000" y="4641850"/>
              <a:ext cx="1840604" cy="1914475"/>
              <a:chOff x="7239000" y="4641850"/>
              <a:chExt cx="1840604" cy="1914475"/>
            </a:xfrm>
          </p:grpSpPr>
          <p:cxnSp>
            <p:nvCxnSpPr>
              <p:cNvPr id="96" name="Straight Connector 95"/>
              <p:cNvCxnSpPr/>
              <p:nvPr/>
            </p:nvCxnSpPr>
            <p:spPr>
              <a:xfrm flipH="1" flipV="1">
                <a:off x="7924800" y="4641850"/>
                <a:ext cx="2" cy="457200"/>
              </a:xfrm>
              <a:prstGeom prst="line">
                <a:avLst/>
              </a:prstGeom>
              <a:ln w="15875">
                <a:solidFill>
                  <a:schemeClr val="tx1"/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" name="Group 5"/>
              <p:cNvGrpSpPr/>
              <p:nvPr/>
            </p:nvGrpSpPr>
            <p:grpSpPr>
              <a:xfrm>
                <a:off x="7239000" y="5181600"/>
                <a:ext cx="1840604" cy="1374725"/>
                <a:chOff x="7239000" y="5181600"/>
                <a:chExt cx="1840604" cy="1374725"/>
              </a:xfrm>
            </p:grpSpPr>
            <p:pic>
              <p:nvPicPr>
                <p:cNvPr id="59" name="Picture 58"/>
                <p:cNvPicPr>
                  <a:picLocks noChangeAspect="1"/>
                </p:cNvPicPr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7239000" y="5181600"/>
                  <a:ext cx="1840604" cy="1374725"/>
                </a:xfrm>
                <a:prstGeom prst="rect">
                  <a:avLst/>
                </a:prstGeom>
              </p:spPr>
            </p:pic>
            <p:pic>
              <p:nvPicPr>
                <p:cNvPr id="5" name="Picture 4" descr="Screen Shot 2016-08-07 at 11.30.59 PM.png"/>
                <p:cNvPicPr>
                  <a:picLocks noChangeAspect="1"/>
                </p:cNvPicPr>
                <p:nvPr/>
              </p:nvPicPr>
              <p:blipFill>
                <a:blip r:embed="rId1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251700" y="6254750"/>
                  <a:ext cx="1816100" cy="254254"/>
                </a:xfrm>
                <a:prstGeom prst="rect">
                  <a:avLst/>
                </a:prstGeom>
              </p:spPr>
            </p:pic>
          </p:grpSp>
        </p:grpSp>
      </p:grpSp>
    </p:spTree>
    <p:extLst>
      <p:ext uri="{BB962C8B-B14F-4D97-AF65-F5344CB8AC3E}">
        <p14:creationId xmlns:p14="http://schemas.microsoft.com/office/powerpoint/2010/main" val="7831325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41" grpId="0"/>
      <p:bldP spid="46" grpId="0"/>
      <p:bldP spid="48" grpId="0"/>
      <p:bldP spid="49" grpId="0" animBg="1"/>
      <p:bldP spid="7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ectangle 60"/>
          <p:cNvSpPr/>
          <p:nvPr/>
        </p:nvSpPr>
        <p:spPr>
          <a:xfrm>
            <a:off x="-42402" y="-76200"/>
            <a:ext cx="9186402" cy="1143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3" name="Group 62"/>
          <p:cNvGrpSpPr/>
          <p:nvPr/>
        </p:nvGrpSpPr>
        <p:grpSpPr>
          <a:xfrm>
            <a:off x="-1600200" y="5791200"/>
            <a:ext cx="12430607" cy="438451"/>
            <a:chOff x="-1577268" y="5486400"/>
            <a:chExt cx="12430607" cy="438451"/>
          </a:xfrm>
        </p:grpSpPr>
        <p:cxnSp>
          <p:nvCxnSpPr>
            <p:cNvPr id="42" name="Straight Connector 41"/>
            <p:cNvCxnSpPr/>
            <p:nvPr/>
          </p:nvCxnSpPr>
          <p:spPr>
            <a:xfrm flipH="1">
              <a:off x="-1577268" y="5705626"/>
              <a:ext cx="2776854" cy="0"/>
            </a:xfrm>
            <a:prstGeom prst="line">
              <a:avLst/>
            </a:prstGeom>
            <a:ln w="31750" cap="flat">
              <a:solidFill>
                <a:schemeClr val="tx1">
                  <a:lumMod val="65000"/>
                  <a:lumOff val="35000"/>
                </a:schemeClr>
              </a:solidFill>
              <a:headEnd type="none" w="lg" len="lg"/>
              <a:tail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Oval 68"/>
            <p:cNvSpPr/>
            <p:nvPr/>
          </p:nvSpPr>
          <p:spPr>
            <a:xfrm>
              <a:off x="1199586" y="5486400"/>
              <a:ext cx="438451" cy="438451"/>
            </a:xfrm>
            <a:custGeom>
              <a:avLst/>
              <a:gdLst/>
              <a:ahLst/>
              <a:cxnLst/>
              <a:rect l="l" t="t" r="r" b="b"/>
              <a:pathLst>
                <a:path w="1295400" h="1295400">
                  <a:moveTo>
                    <a:pt x="647700" y="266700"/>
                  </a:moveTo>
                  <a:cubicBezTo>
                    <a:pt x="437280" y="266700"/>
                    <a:pt x="266700" y="437280"/>
                    <a:pt x="266700" y="647700"/>
                  </a:cubicBezTo>
                  <a:cubicBezTo>
                    <a:pt x="266700" y="858120"/>
                    <a:pt x="437280" y="1028700"/>
                    <a:pt x="647700" y="1028700"/>
                  </a:cubicBezTo>
                  <a:cubicBezTo>
                    <a:pt x="858120" y="1028700"/>
                    <a:pt x="1028700" y="858120"/>
                    <a:pt x="1028700" y="647700"/>
                  </a:cubicBezTo>
                  <a:cubicBezTo>
                    <a:pt x="1028700" y="437280"/>
                    <a:pt x="858120" y="266700"/>
                    <a:pt x="647700" y="266700"/>
                  </a:cubicBezTo>
                  <a:close/>
                  <a:moveTo>
                    <a:pt x="647700" y="0"/>
                  </a:moveTo>
                  <a:cubicBezTo>
                    <a:pt x="1005415" y="0"/>
                    <a:pt x="1295400" y="289985"/>
                    <a:pt x="1295400" y="647700"/>
                  </a:cubicBezTo>
                  <a:cubicBezTo>
                    <a:pt x="1295400" y="1005415"/>
                    <a:pt x="1005415" y="1295400"/>
                    <a:pt x="647700" y="1295400"/>
                  </a:cubicBezTo>
                  <a:cubicBezTo>
                    <a:pt x="289985" y="1295400"/>
                    <a:pt x="0" y="1005415"/>
                    <a:pt x="0" y="647700"/>
                  </a:cubicBezTo>
                  <a:cubicBezTo>
                    <a:pt x="0" y="289985"/>
                    <a:pt x="289985" y="0"/>
                    <a:pt x="64770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4" name="Straight Connector 43"/>
            <p:cNvCxnSpPr/>
            <p:nvPr/>
          </p:nvCxnSpPr>
          <p:spPr>
            <a:xfrm flipH="1">
              <a:off x="1639606" y="5705626"/>
              <a:ext cx="2776854" cy="0"/>
            </a:xfrm>
            <a:prstGeom prst="line">
              <a:avLst/>
            </a:prstGeom>
            <a:ln w="31750" cap="flat">
              <a:solidFill>
                <a:schemeClr val="tx1">
                  <a:lumMod val="65000"/>
                  <a:lumOff val="35000"/>
                </a:schemeClr>
              </a:solidFill>
              <a:headEnd type="none" w="lg" len="lg"/>
              <a:tail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Oval 68"/>
            <p:cNvSpPr/>
            <p:nvPr/>
          </p:nvSpPr>
          <p:spPr>
            <a:xfrm>
              <a:off x="4416460" y="5486400"/>
              <a:ext cx="438451" cy="438451"/>
            </a:xfrm>
            <a:custGeom>
              <a:avLst/>
              <a:gdLst/>
              <a:ahLst/>
              <a:cxnLst/>
              <a:rect l="l" t="t" r="r" b="b"/>
              <a:pathLst>
                <a:path w="1295400" h="1295400">
                  <a:moveTo>
                    <a:pt x="647700" y="266700"/>
                  </a:moveTo>
                  <a:cubicBezTo>
                    <a:pt x="437280" y="266700"/>
                    <a:pt x="266700" y="437280"/>
                    <a:pt x="266700" y="647700"/>
                  </a:cubicBezTo>
                  <a:cubicBezTo>
                    <a:pt x="266700" y="858120"/>
                    <a:pt x="437280" y="1028700"/>
                    <a:pt x="647700" y="1028700"/>
                  </a:cubicBezTo>
                  <a:cubicBezTo>
                    <a:pt x="858120" y="1028700"/>
                    <a:pt x="1028700" y="858120"/>
                    <a:pt x="1028700" y="647700"/>
                  </a:cubicBezTo>
                  <a:cubicBezTo>
                    <a:pt x="1028700" y="437280"/>
                    <a:pt x="858120" y="266700"/>
                    <a:pt x="647700" y="266700"/>
                  </a:cubicBezTo>
                  <a:close/>
                  <a:moveTo>
                    <a:pt x="647700" y="0"/>
                  </a:moveTo>
                  <a:cubicBezTo>
                    <a:pt x="1005415" y="0"/>
                    <a:pt x="1295400" y="289985"/>
                    <a:pt x="1295400" y="647700"/>
                  </a:cubicBezTo>
                  <a:cubicBezTo>
                    <a:pt x="1295400" y="1005415"/>
                    <a:pt x="1005415" y="1295400"/>
                    <a:pt x="647700" y="1295400"/>
                  </a:cubicBezTo>
                  <a:cubicBezTo>
                    <a:pt x="289985" y="1295400"/>
                    <a:pt x="0" y="1005415"/>
                    <a:pt x="0" y="647700"/>
                  </a:cubicBezTo>
                  <a:cubicBezTo>
                    <a:pt x="0" y="289985"/>
                    <a:pt x="289985" y="0"/>
                    <a:pt x="64770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6" name="Straight Connector 45"/>
            <p:cNvCxnSpPr/>
            <p:nvPr/>
          </p:nvCxnSpPr>
          <p:spPr>
            <a:xfrm flipH="1">
              <a:off x="4854910" y="5705626"/>
              <a:ext cx="2776854" cy="0"/>
            </a:xfrm>
            <a:prstGeom prst="line">
              <a:avLst/>
            </a:prstGeom>
            <a:ln w="31750" cap="flat">
              <a:solidFill>
                <a:schemeClr val="tx1">
                  <a:lumMod val="65000"/>
                  <a:lumOff val="35000"/>
                </a:schemeClr>
              </a:solidFill>
              <a:headEnd type="none" w="lg" len="lg"/>
              <a:tail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Oval 68"/>
            <p:cNvSpPr/>
            <p:nvPr/>
          </p:nvSpPr>
          <p:spPr>
            <a:xfrm>
              <a:off x="7631764" y="5486400"/>
              <a:ext cx="438451" cy="438451"/>
            </a:xfrm>
            <a:custGeom>
              <a:avLst/>
              <a:gdLst/>
              <a:ahLst/>
              <a:cxnLst/>
              <a:rect l="l" t="t" r="r" b="b"/>
              <a:pathLst>
                <a:path w="1295400" h="1295400">
                  <a:moveTo>
                    <a:pt x="647700" y="266700"/>
                  </a:moveTo>
                  <a:cubicBezTo>
                    <a:pt x="437280" y="266700"/>
                    <a:pt x="266700" y="437280"/>
                    <a:pt x="266700" y="647700"/>
                  </a:cubicBezTo>
                  <a:cubicBezTo>
                    <a:pt x="266700" y="858120"/>
                    <a:pt x="437280" y="1028700"/>
                    <a:pt x="647700" y="1028700"/>
                  </a:cubicBezTo>
                  <a:cubicBezTo>
                    <a:pt x="858120" y="1028700"/>
                    <a:pt x="1028700" y="858120"/>
                    <a:pt x="1028700" y="647700"/>
                  </a:cubicBezTo>
                  <a:cubicBezTo>
                    <a:pt x="1028700" y="437280"/>
                    <a:pt x="858120" y="266700"/>
                    <a:pt x="647700" y="266700"/>
                  </a:cubicBezTo>
                  <a:close/>
                  <a:moveTo>
                    <a:pt x="647700" y="0"/>
                  </a:moveTo>
                  <a:cubicBezTo>
                    <a:pt x="1005415" y="0"/>
                    <a:pt x="1295400" y="289985"/>
                    <a:pt x="1295400" y="647700"/>
                  </a:cubicBezTo>
                  <a:cubicBezTo>
                    <a:pt x="1295400" y="1005415"/>
                    <a:pt x="1005415" y="1295400"/>
                    <a:pt x="647700" y="1295400"/>
                  </a:cubicBezTo>
                  <a:cubicBezTo>
                    <a:pt x="289985" y="1295400"/>
                    <a:pt x="0" y="1005415"/>
                    <a:pt x="0" y="647700"/>
                  </a:cubicBezTo>
                  <a:cubicBezTo>
                    <a:pt x="0" y="289985"/>
                    <a:pt x="289985" y="0"/>
                    <a:pt x="64770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8" name="Straight Connector 47"/>
            <p:cNvCxnSpPr/>
            <p:nvPr/>
          </p:nvCxnSpPr>
          <p:spPr>
            <a:xfrm flipH="1">
              <a:off x="8076485" y="5711819"/>
              <a:ext cx="2776854" cy="0"/>
            </a:xfrm>
            <a:prstGeom prst="line">
              <a:avLst/>
            </a:prstGeom>
            <a:ln w="31750" cap="flat">
              <a:solidFill>
                <a:schemeClr val="tx1">
                  <a:lumMod val="65000"/>
                  <a:lumOff val="35000"/>
                </a:schemeClr>
              </a:solidFill>
              <a:headEnd type="none" w="lg" len="lg"/>
              <a:tail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Content Placeholder 53"/>
          <p:cNvSpPr>
            <a:spLocks noGrp="1"/>
          </p:cNvSpPr>
          <p:nvPr>
            <p:ph idx="1"/>
          </p:nvPr>
        </p:nvSpPr>
        <p:spPr>
          <a:xfrm>
            <a:off x="76200" y="228600"/>
            <a:ext cx="9067800" cy="6858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4400" dirty="0" smtClean="0">
                <a:solidFill>
                  <a:schemeClr val="bg1">
                    <a:lumMod val="95000"/>
                  </a:schemeClr>
                </a:solidFill>
              </a:rPr>
              <a:t>2015: </a:t>
            </a:r>
            <a:r>
              <a:rPr lang="en-US" sz="2400" dirty="0" smtClean="0">
                <a:solidFill>
                  <a:srgbClr val="FF0000"/>
                </a:solidFill>
              </a:rPr>
              <a:t>re-commissioning </a:t>
            </a:r>
            <a:r>
              <a:rPr lang="en-US" sz="2400" dirty="0">
                <a:solidFill>
                  <a:srgbClr val="FF0000"/>
                </a:solidFill>
              </a:rPr>
              <a:t>year, </a:t>
            </a:r>
            <a:r>
              <a:rPr lang="en-US" sz="2400" dirty="0" smtClean="0">
                <a:solidFill>
                  <a:srgbClr val="FF0000"/>
                </a:solidFill>
              </a:rPr>
              <a:t>relaxed parameters, some issues…</a:t>
            </a:r>
            <a:endParaRPr lang="en-US" sz="2400" dirty="0">
              <a:solidFill>
                <a:srgbClr val="FF0000"/>
              </a:solidFill>
            </a:endParaRPr>
          </a:p>
        </p:txBody>
      </p:sp>
      <p:cxnSp>
        <p:nvCxnSpPr>
          <p:cNvPr id="59" name="Straight Connector 58"/>
          <p:cNvCxnSpPr/>
          <p:nvPr/>
        </p:nvCxnSpPr>
        <p:spPr>
          <a:xfrm flipH="1">
            <a:off x="-42402" y="1066800"/>
            <a:ext cx="9186402" cy="0"/>
          </a:xfrm>
          <a:prstGeom prst="line">
            <a:avLst/>
          </a:prstGeom>
          <a:ln w="31750" cap="flat">
            <a:solidFill>
              <a:schemeClr val="tx1">
                <a:lumMod val="65000"/>
                <a:lumOff val="35000"/>
              </a:schemeClr>
            </a:solidFill>
            <a:headEnd type="none" w="lg" len="lg"/>
            <a:tail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/>
          <p:cNvGrpSpPr/>
          <p:nvPr/>
        </p:nvGrpSpPr>
        <p:grpSpPr>
          <a:xfrm>
            <a:off x="3107099" y="1447800"/>
            <a:ext cx="2836502" cy="4267200"/>
            <a:chOff x="3107099" y="1447800"/>
            <a:chExt cx="2836502" cy="4267200"/>
          </a:xfrm>
        </p:grpSpPr>
        <p:sp>
          <p:nvSpPr>
            <p:cNvPr id="32" name="Rounded Rectangle 31"/>
            <p:cNvSpPr/>
            <p:nvPr/>
          </p:nvSpPr>
          <p:spPr>
            <a:xfrm>
              <a:off x="3107099" y="1447800"/>
              <a:ext cx="2836502" cy="4267200"/>
            </a:xfrm>
            <a:prstGeom prst="roundRect">
              <a:avLst>
                <a:gd name="adj" fmla="val 2831"/>
              </a:avLst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en-US" sz="2000" b="1" dirty="0" smtClean="0">
                  <a:solidFill>
                    <a:srgbClr val="FFFF00"/>
                  </a:solidFill>
                </a:rPr>
                <a:t>UFOs</a:t>
              </a:r>
              <a:endParaRPr lang="en-US" sz="2000" b="1" dirty="0"/>
            </a:p>
            <a:p>
              <a:pPr marL="285750" indent="-285750">
                <a:buFont typeface="Arial"/>
                <a:buChar char="•"/>
              </a:pPr>
              <a:r>
                <a:rPr lang="en-US" b="1" dirty="0"/>
                <a:t>8 UFO dumps </a:t>
              </a:r>
              <a:r>
                <a:rPr lang="en-US" b="1" dirty="0" smtClean="0"/>
                <a:t>within 2 </a:t>
              </a:r>
              <a:r>
                <a:rPr lang="en-US" b="1" dirty="0"/>
                <a:t>weeks (</a:t>
              </a:r>
              <a:r>
                <a:rPr lang="en-US" b="1" dirty="0" smtClean="0"/>
                <a:t>Sep </a:t>
              </a:r>
              <a:r>
                <a:rPr lang="en-US" b="1" dirty="0"/>
                <a:t>20 to </a:t>
              </a:r>
              <a:r>
                <a:rPr lang="en-US" b="1" dirty="0" smtClean="0"/>
                <a:t>Oct </a:t>
              </a:r>
              <a:r>
                <a:rPr lang="en-US" b="1" dirty="0"/>
                <a:t>5</a:t>
              </a:r>
              <a:r>
                <a:rPr lang="en-US" b="1" dirty="0" smtClean="0"/>
                <a:t>)</a:t>
              </a:r>
            </a:p>
            <a:p>
              <a:pPr marL="285750" indent="-285750">
                <a:buFont typeface="Arial"/>
                <a:buChar char="•"/>
              </a:pPr>
              <a:r>
                <a:rPr lang="en-US" b="1" dirty="0" smtClean="0"/>
                <a:t>Conditioning observed</a:t>
              </a:r>
            </a:p>
          </p:txBody>
        </p:sp>
        <p:pic>
          <p:nvPicPr>
            <p:cNvPr id="30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3200400" y="3219114"/>
              <a:ext cx="2683280" cy="221090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4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-994369" y="239633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6118143" y="1447800"/>
            <a:ext cx="2875748" cy="4267200"/>
            <a:chOff x="6118143" y="1447800"/>
            <a:chExt cx="2875748" cy="4267200"/>
          </a:xfrm>
        </p:grpSpPr>
        <p:sp>
          <p:nvSpPr>
            <p:cNvPr id="38" name="Rounded Rectangle 37"/>
            <p:cNvSpPr/>
            <p:nvPr/>
          </p:nvSpPr>
          <p:spPr>
            <a:xfrm>
              <a:off x="6118143" y="1447800"/>
              <a:ext cx="2875748" cy="4267200"/>
            </a:xfrm>
            <a:prstGeom prst="roundRect">
              <a:avLst>
                <a:gd name="adj" fmla="val 2831"/>
              </a:avLst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en-US" sz="2000" b="1" dirty="0" smtClean="0">
                  <a:solidFill>
                    <a:srgbClr val="FFFF00"/>
                  </a:solidFill>
                </a:rPr>
                <a:t>Radiation to electronics </a:t>
              </a:r>
              <a:endParaRPr lang="en-US" sz="2000" b="1" dirty="0"/>
            </a:p>
            <a:p>
              <a:pPr marL="285750" indent="-285750">
                <a:buFont typeface="Arial"/>
                <a:buChar char="•"/>
              </a:pPr>
              <a:r>
                <a:rPr lang="en-US" sz="1600" b="1" dirty="0">
                  <a:solidFill>
                    <a:srgbClr val="CCFFCC"/>
                  </a:solidFill>
                </a:rPr>
                <a:t>M</a:t>
              </a:r>
              <a:r>
                <a:rPr lang="en-US" sz="1600" b="1" dirty="0" smtClean="0">
                  <a:solidFill>
                    <a:srgbClr val="CCFFCC"/>
                  </a:solidFill>
                </a:rPr>
                <a:t>itigation measures (shielding, relocation…)</a:t>
              </a:r>
            </a:p>
            <a:p>
              <a:pPr marL="285750" indent="-285750">
                <a:buFont typeface="Arial"/>
                <a:buChar char="•"/>
              </a:pPr>
              <a:r>
                <a:rPr lang="en-US" sz="1600" b="1" dirty="0"/>
                <a:t>N</a:t>
              </a:r>
              <a:r>
                <a:rPr lang="en-US" sz="1600" b="1" dirty="0" smtClean="0"/>
                <a:t>on-rad hard components used in LS1 upgrade</a:t>
              </a:r>
              <a:endParaRPr lang="en-US" b="1" dirty="0"/>
            </a:p>
            <a:p>
              <a:pPr marL="285750" indent="-285750">
                <a:buFont typeface="Arial"/>
                <a:buChar char="•"/>
              </a:pPr>
              <a:endParaRPr lang="en-US" b="1" dirty="0" smtClean="0"/>
            </a:p>
          </p:txBody>
        </p:sp>
        <p:pic>
          <p:nvPicPr>
            <p:cNvPr id="7" name="Picture 6" descr="Screen Shot 2016-08-04 at 4.22.59 P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77000" y="2895600"/>
              <a:ext cx="2182887" cy="2743200"/>
            </a:xfrm>
            <a:prstGeom prst="rect">
              <a:avLst/>
            </a:prstGeom>
          </p:spPr>
        </p:pic>
      </p:grpSp>
      <p:sp>
        <p:nvSpPr>
          <p:cNvPr id="8" name="TextBox 7"/>
          <p:cNvSpPr txBox="1"/>
          <p:nvPr/>
        </p:nvSpPr>
        <p:spPr>
          <a:xfrm>
            <a:off x="838200" y="6248400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8000"/>
                </a:solidFill>
              </a:rPr>
              <a:t>Exit 2015 with reasonable performance &amp; hope for production in 2016</a:t>
            </a:r>
            <a:r>
              <a:rPr lang="en-US" sz="2400" b="1" dirty="0" smtClean="0">
                <a:solidFill>
                  <a:srgbClr val="008000"/>
                </a:solidFill>
              </a:rPr>
              <a:t> </a:t>
            </a:r>
            <a:endParaRPr lang="en-US" sz="2400" b="1" dirty="0">
              <a:solidFill>
                <a:srgbClr val="00800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96052" y="1447800"/>
            <a:ext cx="2875748" cy="4267200"/>
            <a:chOff x="96052" y="1447800"/>
            <a:chExt cx="2875748" cy="4267200"/>
          </a:xfrm>
        </p:grpSpPr>
        <p:sp>
          <p:nvSpPr>
            <p:cNvPr id="4" name="Rounded Rectangle 3"/>
            <p:cNvSpPr/>
            <p:nvPr/>
          </p:nvSpPr>
          <p:spPr>
            <a:xfrm>
              <a:off x="96052" y="1447800"/>
              <a:ext cx="2875748" cy="4267200"/>
            </a:xfrm>
            <a:prstGeom prst="roundRect">
              <a:avLst>
                <a:gd name="adj" fmla="val 2831"/>
              </a:avLst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en-US" sz="2000" b="1" dirty="0" smtClean="0">
                  <a:solidFill>
                    <a:srgbClr val="FFFF00"/>
                  </a:solidFill>
                </a:rPr>
                <a:t>Electron cloud</a:t>
              </a:r>
            </a:p>
            <a:p>
              <a:pPr marL="285750" indent="-285750">
                <a:buFont typeface="Arial"/>
                <a:buChar char="•"/>
              </a:pPr>
              <a:r>
                <a:rPr lang="en-US" b="1" dirty="0" smtClean="0">
                  <a:solidFill>
                    <a:schemeClr val="bg1"/>
                  </a:solidFill>
                </a:rPr>
                <a:t>Anticipated </a:t>
              </a:r>
            </a:p>
            <a:p>
              <a:pPr marL="285750" indent="-285750">
                <a:buFont typeface="Arial"/>
                <a:buChar char="•"/>
              </a:pPr>
              <a:r>
                <a:rPr lang="en-US" b="1" dirty="0" smtClean="0">
                  <a:solidFill>
                    <a:schemeClr val="bg1"/>
                  </a:solidFill>
                </a:rPr>
                <a:t>Significant head load to cryogenics</a:t>
              </a:r>
            </a:p>
            <a:p>
              <a:pPr marL="171450" indent="-171450">
                <a:buFont typeface="Arial"/>
                <a:buChar char="•"/>
              </a:pPr>
              <a:endParaRPr lang="en-US" sz="1400" b="1" dirty="0"/>
            </a:p>
          </p:txBody>
        </p:sp>
        <p:pic>
          <p:nvPicPr>
            <p:cNvPr id="25" name="Picture 24" descr="Screen Shot 2015-10-22 at 6.03.18 PM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400" y="3200400"/>
              <a:ext cx="2749336" cy="243867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64660645"/>
      </p:ext>
    </p:extLst>
  </p:cSld>
  <p:clrMapOvr>
    <a:masterClrMapping/>
  </p:clrMapOvr>
  <p:transition xmlns:p14="http://schemas.microsoft.com/office/powerpoint/2010/main" spd="slow">
    <p:push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2016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8382000" cy="3124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Energy: 6.5 TeV</a:t>
            </a:r>
          </a:p>
          <a:p>
            <a:r>
              <a:rPr lang="en-US" dirty="0" smtClean="0"/>
              <a:t>25 ns beam - nominal bunch population</a:t>
            </a:r>
            <a:r>
              <a:rPr lang="en-US" dirty="0"/>
              <a:t> </a:t>
            </a:r>
            <a:r>
              <a:rPr lang="en-US" dirty="0" smtClean="0"/>
              <a:t>(~1.2e11)</a:t>
            </a:r>
          </a:p>
          <a:p>
            <a:r>
              <a:rPr lang="en-US" dirty="0" smtClean="0"/>
              <a:t>Low emittance from injectors – variations possible</a:t>
            </a:r>
          </a:p>
          <a:p>
            <a:r>
              <a:rPr lang="en-US" dirty="0" smtClean="0"/>
              <a:t>Squeeze harder in ATLAS and CMS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beta* = 40 cm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cf. 80 cm in 2015, 55 cm design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95400" y="1143000"/>
            <a:ext cx="6705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Choose a relatively bold set of operational parameters based on past experience</a:t>
            </a:r>
            <a:endParaRPr lang="en-US" sz="2800" b="1" dirty="0">
              <a:solidFill>
                <a:srgbClr val="FF0000"/>
              </a:solidFill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7000" y="4724400"/>
            <a:ext cx="1985431" cy="1274856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5731935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Squeeze in ATLAS/CMS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33514" y="7254875"/>
            <a:ext cx="2133600" cy="365125"/>
          </a:xfrm>
        </p:spPr>
        <p:txBody>
          <a:bodyPr/>
          <a:lstStyle/>
          <a:p>
            <a:fld id="{1787A23F-BAF2-40F7-981E-A4E481A32A38}" type="slidenum">
              <a:rPr lang="en-US" smtClean="0"/>
              <a:t>6</a:t>
            </a:fld>
            <a:endParaRPr 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400" y="2285999"/>
            <a:ext cx="7385254" cy="4536889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14400" y="6519260"/>
            <a:ext cx="2434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Image courtesy John Jowett</a:t>
            </a:r>
            <a:endParaRPr lang="en-GB" sz="1400" dirty="0"/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1217294"/>
              </p:ext>
            </p:extLst>
          </p:nvPr>
        </p:nvGraphicFramePr>
        <p:xfrm>
          <a:off x="1066800" y="2362200"/>
          <a:ext cx="1371600" cy="6234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5" name="Equation" r:id="rId4" imgW="635000" imgH="279400" progId="Equation.3">
                  <p:embed/>
                </p:oleObj>
              </mc:Choice>
              <mc:Fallback>
                <p:oleObj name="Equation" r:id="rId4" imgW="635000" imgH="279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066800" y="2362200"/>
                        <a:ext cx="1371600" cy="62345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9566093"/>
              </p:ext>
            </p:extLst>
          </p:nvPr>
        </p:nvGraphicFramePr>
        <p:xfrm>
          <a:off x="4718287" y="5778702"/>
          <a:ext cx="3822700" cy="949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5675"/>
                <a:gridCol w="955675"/>
                <a:gridCol w="955675"/>
                <a:gridCol w="95567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β</a:t>
                      </a:r>
                      <a:r>
                        <a:rPr lang="en-GB" sz="1600" baseline="-25000" dirty="0" smtClean="0"/>
                        <a:t>triplet</a:t>
                      </a:r>
                      <a:r>
                        <a:rPr lang="en-GB" sz="1600" dirty="0" smtClean="0"/>
                        <a:t> 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Sigma</a:t>
                      </a:r>
                    </a:p>
                    <a:p>
                      <a:pPr algn="ctr"/>
                      <a:r>
                        <a:rPr lang="en-US" sz="1600" dirty="0" smtClean="0"/>
                        <a:t>triplet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β*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Sigma*</a:t>
                      </a:r>
                      <a:endParaRPr lang="en-US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~4.5 km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1.5 mm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40 cm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13 um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9" name="Straight Arrow Connector 8"/>
          <p:cNvCxnSpPr/>
          <p:nvPr/>
        </p:nvCxnSpPr>
        <p:spPr>
          <a:xfrm flipH="1" flipV="1">
            <a:off x="5513210" y="4169170"/>
            <a:ext cx="1295400" cy="182880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 flipV="1">
            <a:off x="3991097" y="4882906"/>
            <a:ext cx="914400" cy="106680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304800" y="990600"/>
            <a:ext cx="88392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 smtClean="0"/>
              <a:t>Lower beta* implies larger beams in the triplet magnets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Larger beams implies a larger crossing angle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>
                <a:solidFill>
                  <a:srgbClr val="FF0000"/>
                </a:solidFill>
              </a:rPr>
              <a:t>Aperture concerns dictate caution – experience counts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3393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ectangle 60"/>
          <p:cNvSpPr/>
          <p:nvPr/>
        </p:nvSpPr>
        <p:spPr>
          <a:xfrm>
            <a:off x="-42402" y="-76200"/>
            <a:ext cx="9186402" cy="1143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3" name="Group 62"/>
          <p:cNvGrpSpPr/>
          <p:nvPr/>
        </p:nvGrpSpPr>
        <p:grpSpPr>
          <a:xfrm>
            <a:off x="-1600200" y="5791200"/>
            <a:ext cx="12430607" cy="438451"/>
            <a:chOff x="-1577268" y="5486400"/>
            <a:chExt cx="12430607" cy="438451"/>
          </a:xfrm>
        </p:grpSpPr>
        <p:cxnSp>
          <p:nvCxnSpPr>
            <p:cNvPr id="42" name="Straight Connector 41"/>
            <p:cNvCxnSpPr/>
            <p:nvPr/>
          </p:nvCxnSpPr>
          <p:spPr>
            <a:xfrm flipH="1">
              <a:off x="-1577268" y="5705626"/>
              <a:ext cx="2776854" cy="0"/>
            </a:xfrm>
            <a:prstGeom prst="line">
              <a:avLst/>
            </a:prstGeom>
            <a:ln w="31750" cap="flat">
              <a:solidFill>
                <a:schemeClr val="tx1">
                  <a:lumMod val="65000"/>
                  <a:lumOff val="35000"/>
                </a:schemeClr>
              </a:solidFill>
              <a:headEnd type="none" w="lg" len="lg"/>
              <a:tail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Oval 68"/>
            <p:cNvSpPr/>
            <p:nvPr/>
          </p:nvSpPr>
          <p:spPr>
            <a:xfrm>
              <a:off x="1199586" y="5486400"/>
              <a:ext cx="438451" cy="438451"/>
            </a:xfrm>
            <a:custGeom>
              <a:avLst/>
              <a:gdLst/>
              <a:ahLst/>
              <a:cxnLst/>
              <a:rect l="l" t="t" r="r" b="b"/>
              <a:pathLst>
                <a:path w="1295400" h="1295400">
                  <a:moveTo>
                    <a:pt x="647700" y="266700"/>
                  </a:moveTo>
                  <a:cubicBezTo>
                    <a:pt x="437280" y="266700"/>
                    <a:pt x="266700" y="437280"/>
                    <a:pt x="266700" y="647700"/>
                  </a:cubicBezTo>
                  <a:cubicBezTo>
                    <a:pt x="266700" y="858120"/>
                    <a:pt x="437280" y="1028700"/>
                    <a:pt x="647700" y="1028700"/>
                  </a:cubicBezTo>
                  <a:cubicBezTo>
                    <a:pt x="858120" y="1028700"/>
                    <a:pt x="1028700" y="858120"/>
                    <a:pt x="1028700" y="647700"/>
                  </a:cubicBezTo>
                  <a:cubicBezTo>
                    <a:pt x="1028700" y="437280"/>
                    <a:pt x="858120" y="266700"/>
                    <a:pt x="647700" y="266700"/>
                  </a:cubicBezTo>
                  <a:close/>
                  <a:moveTo>
                    <a:pt x="647700" y="0"/>
                  </a:moveTo>
                  <a:cubicBezTo>
                    <a:pt x="1005415" y="0"/>
                    <a:pt x="1295400" y="289985"/>
                    <a:pt x="1295400" y="647700"/>
                  </a:cubicBezTo>
                  <a:cubicBezTo>
                    <a:pt x="1295400" y="1005415"/>
                    <a:pt x="1005415" y="1295400"/>
                    <a:pt x="647700" y="1295400"/>
                  </a:cubicBezTo>
                  <a:cubicBezTo>
                    <a:pt x="289985" y="1295400"/>
                    <a:pt x="0" y="1005415"/>
                    <a:pt x="0" y="647700"/>
                  </a:cubicBezTo>
                  <a:cubicBezTo>
                    <a:pt x="0" y="289985"/>
                    <a:pt x="289985" y="0"/>
                    <a:pt x="64770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4" name="Straight Connector 43"/>
            <p:cNvCxnSpPr/>
            <p:nvPr/>
          </p:nvCxnSpPr>
          <p:spPr>
            <a:xfrm flipH="1">
              <a:off x="1639606" y="5705626"/>
              <a:ext cx="2776854" cy="0"/>
            </a:xfrm>
            <a:prstGeom prst="line">
              <a:avLst/>
            </a:prstGeom>
            <a:ln w="31750" cap="flat">
              <a:solidFill>
                <a:schemeClr val="tx1">
                  <a:lumMod val="65000"/>
                  <a:lumOff val="35000"/>
                </a:schemeClr>
              </a:solidFill>
              <a:headEnd type="none" w="lg" len="lg"/>
              <a:tail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Oval 68"/>
            <p:cNvSpPr/>
            <p:nvPr/>
          </p:nvSpPr>
          <p:spPr>
            <a:xfrm>
              <a:off x="4416460" y="5486400"/>
              <a:ext cx="438451" cy="438451"/>
            </a:xfrm>
            <a:custGeom>
              <a:avLst/>
              <a:gdLst/>
              <a:ahLst/>
              <a:cxnLst/>
              <a:rect l="l" t="t" r="r" b="b"/>
              <a:pathLst>
                <a:path w="1295400" h="1295400">
                  <a:moveTo>
                    <a:pt x="647700" y="266700"/>
                  </a:moveTo>
                  <a:cubicBezTo>
                    <a:pt x="437280" y="266700"/>
                    <a:pt x="266700" y="437280"/>
                    <a:pt x="266700" y="647700"/>
                  </a:cubicBezTo>
                  <a:cubicBezTo>
                    <a:pt x="266700" y="858120"/>
                    <a:pt x="437280" y="1028700"/>
                    <a:pt x="647700" y="1028700"/>
                  </a:cubicBezTo>
                  <a:cubicBezTo>
                    <a:pt x="858120" y="1028700"/>
                    <a:pt x="1028700" y="858120"/>
                    <a:pt x="1028700" y="647700"/>
                  </a:cubicBezTo>
                  <a:cubicBezTo>
                    <a:pt x="1028700" y="437280"/>
                    <a:pt x="858120" y="266700"/>
                    <a:pt x="647700" y="266700"/>
                  </a:cubicBezTo>
                  <a:close/>
                  <a:moveTo>
                    <a:pt x="647700" y="0"/>
                  </a:moveTo>
                  <a:cubicBezTo>
                    <a:pt x="1005415" y="0"/>
                    <a:pt x="1295400" y="289985"/>
                    <a:pt x="1295400" y="647700"/>
                  </a:cubicBezTo>
                  <a:cubicBezTo>
                    <a:pt x="1295400" y="1005415"/>
                    <a:pt x="1005415" y="1295400"/>
                    <a:pt x="647700" y="1295400"/>
                  </a:cubicBezTo>
                  <a:cubicBezTo>
                    <a:pt x="289985" y="1295400"/>
                    <a:pt x="0" y="1005415"/>
                    <a:pt x="0" y="647700"/>
                  </a:cubicBezTo>
                  <a:cubicBezTo>
                    <a:pt x="0" y="289985"/>
                    <a:pt x="289985" y="0"/>
                    <a:pt x="64770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6" name="Straight Connector 45"/>
            <p:cNvCxnSpPr/>
            <p:nvPr/>
          </p:nvCxnSpPr>
          <p:spPr>
            <a:xfrm flipH="1">
              <a:off x="4854910" y="5705626"/>
              <a:ext cx="2776854" cy="0"/>
            </a:xfrm>
            <a:prstGeom prst="line">
              <a:avLst/>
            </a:prstGeom>
            <a:ln w="31750" cap="flat">
              <a:solidFill>
                <a:schemeClr val="tx1">
                  <a:lumMod val="65000"/>
                  <a:lumOff val="35000"/>
                </a:schemeClr>
              </a:solidFill>
              <a:headEnd type="none" w="lg" len="lg"/>
              <a:tail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Oval 68"/>
            <p:cNvSpPr/>
            <p:nvPr/>
          </p:nvSpPr>
          <p:spPr>
            <a:xfrm>
              <a:off x="7631764" y="5486400"/>
              <a:ext cx="438451" cy="438451"/>
            </a:xfrm>
            <a:custGeom>
              <a:avLst/>
              <a:gdLst/>
              <a:ahLst/>
              <a:cxnLst/>
              <a:rect l="l" t="t" r="r" b="b"/>
              <a:pathLst>
                <a:path w="1295400" h="1295400">
                  <a:moveTo>
                    <a:pt x="647700" y="266700"/>
                  </a:moveTo>
                  <a:cubicBezTo>
                    <a:pt x="437280" y="266700"/>
                    <a:pt x="266700" y="437280"/>
                    <a:pt x="266700" y="647700"/>
                  </a:cubicBezTo>
                  <a:cubicBezTo>
                    <a:pt x="266700" y="858120"/>
                    <a:pt x="437280" y="1028700"/>
                    <a:pt x="647700" y="1028700"/>
                  </a:cubicBezTo>
                  <a:cubicBezTo>
                    <a:pt x="858120" y="1028700"/>
                    <a:pt x="1028700" y="858120"/>
                    <a:pt x="1028700" y="647700"/>
                  </a:cubicBezTo>
                  <a:cubicBezTo>
                    <a:pt x="1028700" y="437280"/>
                    <a:pt x="858120" y="266700"/>
                    <a:pt x="647700" y="266700"/>
                  </a:cubicBezTo>
                  <a:close/>
                  <a:moveTo>
                    <a:pt x="647700" y="0"/>
                  </a:moveTo>
                  <a:cubicBezTo>
                    <a:pt x="1005415" y="0"/>
                    <a:pt x="1295400" y="289985"/>
                    <a:pt x="1295400" y="647700"/>
                  </a:cubicBezTo>
                  <a:cubicBezTo>
                    <a:pt x="1295400" y="1005415"/>
                    <a:pt x="1005415" y="1295400"/>
                    <a:pt x="647700" y="1295400"/>
                  </a:cubicBezTo>
                  <a:cubicBezTo>
                    <a:pt x="289985" y="1295400"/>
                    <a:pt x="0" y="1005415"/>
                    <a:pt x="0" y="647700"/>
                  </a:cubicBezTo>
                  <a:cubicBezTo>
                    <a:pt x="0" y="289985"/>
                    <a:pt x="289985" y="0"/>
                    <a:pt x="64770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8" name="Straight Connector 47"/>
            <p:cNvCxnSpPr/>
            <p:nvPr/>
          </p:nvCxnSpPr>
          <p:spPr>
            <a:xfrm flipH="1">
              <a:off x="8076485" y="5711819"/>
              <a:ext cx="2776854" cy="0"/>
            </a:xfrm>
            <a:prstGeom prst="line">
              <a:avLst/>
            </a:prstGeom>
            <a:ln w="31750" cap="flat">
              <a:solidFill>
                <a:schemeClr val="tx1">
                  <a:lumMod val="65000"/>
                  <a:lumOff val="35000"/>
                </a:schemeClr>
              </a:solidFill>
              <a:headEnd type="none" w="lg" len="lg"/>
              <a:tail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Content Placeholder 53"/>
          <p:cNvSpPr>
            <a:spLocks noGrp="1"/>
          </p:cNvSpPr>
          <p:nvPr>
            <p:ph idx="1"/>
          </p:nvPr>
        </p:nvSpPr>
        <p:spPr>
          <a:xfrm>
            <a:off x="76200" y="228600"/>
            <a:ext cx="8229600" cy="6858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4000" dirty="0" smtClean="0">
                <a:solidFill>
                  <a:schemeClr val="bg1">
                    <a:lumMod val="95000"/>
                  </a:schemeClr>
                </a:solidFill>
              </a:rPr>
              <a:t>Overcome a few problems</a:t>
            </a:r>
            <a:endParaRPr lang="en-US" sz="4000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59" name="Straight Connector 58"/>
          <p:cNvCxnSpPr/>
          <p:nvPr/>
        </p:nvCxnSpPr>
        <p:spPr>
          <a:xfrm flipH="1">
            <a:off x="-42402" y="1066800"/>
            <a:ext cx="9186402" cy="0"/>
          </a:xfrm>
          <a:prstGeom prst="line">
            <a:avLst/>
          </a:prstGeom>
          <a:ln w="31750" cap="flat">
            <a:solidFill>
              <a:schemeClr val="tx1">
                <a:lumMod val="65000"/>
                <a:lumOff val="35000"/>
              </a:schemeClr>
            </a:solidFill>
            <a:headEnd type="none" w="lg" len="lg"/>
            <a:tail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7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96052" y="1447800"/>
            <a:ext cx="2875748" cy="4267200"/>
            <a:chOff x="96052" y="1447800"/>
            <a:chExt cx="2875748" cy="4267200"/>
          </a:xfrm>
        </p:grpSpPr>
        <p:sp>
          <p:nvSpPr>
            <p:cNvPr id="4" name="Rounded Rectangle 3"/>
            <p:cNvSpPr/>
            <p:nvPr/>
          </p:nvSpPr>
          <p:spPr>
            <a:xfrm>
              <a:off x="96052" y="1447800"/>
              <a:ext cx="2875748" cy="4267200"/>
            </a:xfrm>
            <a:prstGeom prst="roundRect">
              <a:avLst>
                <a:gd name="adj" fmla="val 2831"/>
              </a:avLst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en-US" b="1" dirty="0" smtClean="0">
                  <a:solidFill>
                    <a:srgbClr val="FFFF00"/>
                  </a:solidFill>
                </a:rPr>
                <a:t>WEASEL</a:t>
              </a:r>
            </a:p>
            <a:p>
              <a:pPr marL="171450" indent="-171450">
                <a:buFont typeface="Arial"/>
                <a:buChar char="•"/>
              </a:pPr>
              <a:endParaRPr lang="en-US" sz="1400" b="1" dirty="0"/>
            </a:p>
          </p:txBody>
        </p:sp>
        <p:pic>
          <p:nvPicPr>
            <p:cNvPr id="5" name="Picture 4" descr="Screen Shot 2016-07-26 at 9.16.21 PM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8600" y="2286000"/>
              <a:ext cx="2641793" cy="2984883"/>
            </a:xfrm>
            <a:prstGeom prst="rect">
              <a:avLst/>
            </a:prstGeom>
          </p:spPr>
        </p:pic>
      </p:grpSp>
      <p:grpSp>
        <p:nvGrpSpPr>
          <p:cNvPr id="9" name="Group 8"/>
          <p:cNvGrpSpPr/>
          <p:nvPr/>
        </p:nvGrpSpPr>
        <p:grpSpPr>
          <a:xfrm>
            <a:off x="3107099" y="1447800"/>
            <a:ext cx="2836502" cy="4267200"/>
            <a:chOff x="3107099" y="1447800"/>
            <a:chExt cx="2836502" cy="4267200"/>
          </a:xfrm>
        </p:grpSpPr>
        <p:sp>
          <p:nvSpPr>
            <p:cNvPr id="32" name="Rounded Rectangle 31"/>
            <p:cNvSpPr/>
            <p:nvPr/>
          </p:nvSpPr>
          <p:spPr>
            <a:xfrm>
              <a:off x="3107099" y="1447800"/>
              <a:ext cx="2836502" cy="4267200"/>
            </a:xfrm>
            <a:prstGeom prst="roundRect">
              <a:avLst>
                <a:gd name="adj" fmla="val 2831"/>
              </a:avLst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en-US" b="1" dirty="0" smtClean="0">
                  <a:solidFill>
                    <a:srgbClr val="FFFF00"/>
                  </a:solidFill>
                </a:rPr>
                <a:t>PS MAIN POWER SUPPLY</a:t>
              </a:r>
              <a:endParaRPr lang="en-US" sz="1200" b="1" dirty="0"/>
            </a:p>
          </p:txBody>
        </p:sp>
        <p:pic>
          <p:nvPicPr>
            <p:cNvPr id="7" name="Picture 6" descr="Screen Shot 2016-07-26 at 11.28.17 P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00400" y="2521160"/>
              <a:ext cx="2692486" cy="2590800"/>
            </a:xfrm>
            <a:prstGeom prst="rect">
              <a:avLst/>
            </a:prstGeom>
          </p:spPr>
        </p:pic>
      </p:grpSp>
      <p:grpSp>
        <p:nvGrpSpPr>
          <p:cNvPr id="11" name="Group 10"/>
          <p:cNvGrpSpPr/>
          <p:nvPr/>
        </p:nvGrpSpPr>
        <p:grpSpPr>
          <a:xfrm>
            <a:off x="6118143" y="1447800"/>
            <a:ext cx="2875748" cy="4267200"/>
            <a:chOff x="6118143" y="1447800"/>
            <a:chExt cx="2875748" cy="4267200"/>
          </a:xfrm>
        </p:grpSpPr>
        <p:sp>
          <p:nvSpPr>
            <p:cNvPr id="38" name="Rounded Rectangle 37"/>
            <p:cNvSpPr/>
            <p:nvPr/>
          </p:nvSpPr>
          <p:spPr>
            <a:xfrm>
              <a:off x="6118143" y="1447800"/>
              <a:ext cx="2875748" cy="4267200"/>
            </a:xfrm>
            <a:prstGeom prst="roundRect">
              <a:avLst>
                <a:gd name="adj" fmla="val 2831"/>
              </a:avLst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en-US" b="1" dirty="0" smtClean="0">
                  <a:solidFill>
                    <a:srgbClr val="FFFF00"/>
                  </a:solidFill>
                </a:rPr>
                <a:t>SPS BEAM DUMP</a:t>
              </a:r>
            </a:p>
            <a:p>
              <a:pPr marL="285750" indent="-285750">
                <a:buFont typeface="Arial"/>
                <a:buChar char="•"/>
              </a:pPr>
              <a:r>
                <a:rPr lang="en-US" b="1" dirty="0" smtClean="0">
                  <a:solidFill>
                    <a:srgbClr val="FFFF00"/>
                  </a:solidFill>
                </a:rPr>
                <a:t>Limited to 96 bunches per injection </a:t>
              </a:r>
            </a:p>
            <a:p>
              <a:pPr marL="285750" indent="-285750">
                <a:buFont typeface="Arial"/>
                <a:buChar char="•"/>
              </a:pPr>
              <a:r>
                <a:rPr lang="en-US" b="1" dirty="0" smtClean="0">
                  <a:solidFill>
                    <a:srgbClr val="FFFF00"/>
                  </a:solidFill>
                </a:rPr>
                <a:t>2076 bunches per beam cf. 2750 </a:t>
              </a:r>
              <a:endParaRPr lang="en-US" b="1" dirty="0"/>
            </a:p>
            <a:p>
              <a:pPr marL="285750" indent="-285750">
                <a:buFont typeface="Arial"/>
                <a:buChar char="•"/>
              </a:pPr>
              <a:endParaRPr lang="en-US" b="1" dirty="0"/>
            </a:p>
            <a:p>
              <a:pPr marL="285750" indent="-285750">
                <a:buFont typeface="Arial"/>
                <a:buChar char="•"/>
              </a:pPr>
              <a:endParaRPr lang="en-US" b="1" dirty="0" smtClean="0"/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172200" y="3124200"/>
              <a:ext cx="2795366" cy="23622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64615712"/>
      </p:ext>
    </p:extLst>
  </p:cSld>
  <p:clrMapOvr>
    <a:masterClrMapping/>
  </p:clrMapOvr>
  <p:transition xmlns:p14="http://schemas.microsoft.com/office/powerpoint/2010/main" spd="slow">
    <p:push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Peak luminosity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8</a:t>
            </a:fld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152400" y="1219200"/>
            <a:ext cx="4953000" cy="3810000"/>
            <a:chOff x="368300" y="850900"/>
            <a:chExt cx="8402360" cy="6180456"/>
          </a:xfrm>
        </p:grpSpPr>
        <p:pic>
          <p:nvPicPr>
            <p:cNvPr id="4" name="Picture 3" descr="Screen Shot 2016-08-07 at 11.02.13 PM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8300" y="850900"/>
              <a:ext cx="8395283" cy="5131156"/>
            </a:xfrm>
            <a:prstGeom prst="rect">
              <a:avLst/>
            </a:prstGeom>
          </p:spPr>
        </p:pic>
        <p:pic>
          <p:nvPicPr>
            <p:cNvPr id="5" name="Picture 4" descr="Screen Shot 2016-08-07 at 11.03.14 P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8234" y="6078790"/>
              <a:ext cx="7582426" cy="952566"/>
            </a:xfrm>
            <a:prstGeom prst="rect">
              <a:avLst/>
            </a:prstGeom>
          </p:spPr>
        </p:pic>
      </p:grpSp>
      <p:cxnSp>
        <p:nvCxnSpPr>
          <p:cNvPr id="7" name="Straight Arrow Connector 6"/>
          <p:cNvCxnSpPr/>
          <p:nvPr/>
        </p:nvCxnSpPr>
        <p:spPr>
          <a:xfrm flipV="1">
            <a:off x="3505200" y="3657600"/>
            <a:ext cx="0" cy="18288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200400" y="54864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10</a:t>
            </a:r>
            <a:r>
              <a:rPr lang="en-US" b="1" baseline="30000" dirty="0" smtClean="0">
                <a:solidFill>
                  <a:srgbClr val="FF0000"/>
                </a:solidFill>
              </a:rPr>
              <a:t>34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4262880" y="3687222"/>
            <a:ext cx="0" cy="18288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885220" y="5478726"/>
            <a:ext cx="36585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Lower emittance from injectors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5257800" y="1295400"/>
            <a:ext cx="3810000" cy="3124200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Reasonably quick ramp-up in number of bunches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Limited by SPS beam dump to ~2100</a:t>
            </a:r>
          </a:p>
          <a:p>
            <a:pPr lvl="1"/>
            <a:r>
              <a:rPr lang="en-US" dirty="0" smtClean="0"/>
              <a:t>Electron cloud still very much with us but effects under control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57200" y="6172200"/>
            <a:ext cx="8610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>
                <a:solidFill>
                  <a:srgbClr val="008000"/>
                </a:solidFill>
              </a:rPr>
              <a:t>LHCb</a:t>
            </a:r>
            <a:r>
              <a:rPr lang="en-US" sz="2000" b="1" dirty="0">
                <a:solidFill>
                  <a:srgbClr val="008000"/>
                </a:solidFill>
              </a:rPr>
              <a:t> and </a:t>
            </a:r>
            <a:r>
              <a:rPr lang="en-US" sz="2000" b="1" dirty="0" smtClean="0">
                <a:solidFill>
                  <a:srgbClr val="008000"/>
                </a:solidFill>
              </a:rPr>
              <a:t>ALICE: </a:t>
            </a:r>
            <a:r>
              <a:rPr lang="en-US" sz="2000" b="1" dirty="0" err="1">
                <a:solidFill>
                  <a:srgbClr val="008000"/>
                </a:solidFill>
              </a:rPr>
              <a:t>levelled</a:t>
            </a:r>
            <a:r>
              <a:rPr lang="en-US" sz="2000" b="1" dirty="0">
                <a:solidFill>
                  <a:srgbClr val="008000"/>
                </a:solidFill>
              </a:rPr>
              <a:t> </a:t>
            </a:r>
            <a:r>
              <a:rPr lang="en-US" sz="2000" b="1" dirty="0" smtClean="0">
                <a:solidFill>
                  <a:srgbClr val="008000"/>
                </a:solidFill>
              </a:rPr>
              <a:t>operation at ~3x10</a:t>
            </a:r>
            <a:r>
              <a:rPr lang="en-US" sz="2000" b="1" baseline="30000" dirty="0" smtClean="0">
                <a:solidFill>
                  <a:srgbClr val="008000"/>
                </a:solidFill>
              </a:rPr>
              <a:t>32</a:t>
            </a:r>
            <a:r>
              <a:rPr lang="en-US" sz="2000" b="1" dirty="0" smtClean="0">
                <a:solidFill>
                  <a:srgbClr val="008000"/>
                </a:solidFill>
              </a:rPr>
              <a:t> </a:t>
            </a:r>
            <a:r>
              <a:rPr lang="en-US" sz="2000" b="1" dirty="0">
                <a:solidFill>
                  <a:srgbClr val="008000"/>
                </a:solidFill>
              </a:rPr>
              <a:t>and </a:t>
            </a:r>
            <a:r>
              <a:rPr lang="en-US" sz="2000" b="1" dirty="0" smtClean="0">
                <a:solidFill>
                  <a:srgbClr val="008000"/>
                </a:solidFill>
              </a:rPr>
              <a:t>~2x10</a:t>
            </a:r>
            <a:r>
              <a:rPr lang="en-US" sz="2000" b="1" baseline="30000" dirty="0" smtClean="0">
                <a:solidFill>
                  <a:srgbClr val="008000"/>
                </a:solidFill>
              </a:rPr>
              <a:t>30</a:t>
            </a:r>
            <a:r>
              <a:rPr lang="en-US" sz="2000" b="1" dirty="0" smtClean="0">
                <a:solidFill>
                  <a:srgbClr val="008000"/>
                </a:solidFill>
              </a:rPr>
              <a:t> cm</a:t>
            </a:r>
            <a:r>
              <a:rPr lang="en-US" sz="2000" b="1" baseline="30000" dirty="0" smtClean="0">
                <a:solidFill>
                  <a:srgbClr val="008000"/>
                </a:solidFill>
              </a:rPr>
              <a:t>-2</a:t>
            </a:r>
            <a:r>
              <a:rPr lang="en-US" sz="2000" b="1" dirty="0" smtClean="0">
                <a:solidFill>
                  <a:srgbClr val="008000"/>
                </a:solidFill>
              </a:rPr>
              <a:t>s</a:t>
            </a:r>
            <a:r>
              <a:rPr lang="en-US" sz="2000" b="1" baseline="30000" dirty="0" smtClean="0">
                <a:solidFill>
                  <a:srgbClr val="008000"/>
                </a:solidFill>
              </a:rPr>
              <a:t>-1</a:t>
            </a:r>
            <a:r>
              <a:rPr lang="en-US" sz="2000" b="1" dirty="0" smtClean="0">
                <a:solidFill>
                  <a:srgbClr val="008000"/>
                </a:solidFill>
              </a:rPr>
              <a:t> respectively</a:t>
            </a:r>
            <a:endParaRPr lang="en-US" sz="20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19563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luminosity reached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9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07777"/>
            <a:ext cx="9144000" cy="584092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934200" y="1143000"/>
            <a:ext cx="22098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sz="1600" dirty="0"/>
              <a:t>Reduced beta* and lower transverse beam sizes from the injectors compensating the lower number of bunches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14685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eflective ball">
      <a:majorFont>
        <a:latin typeface="Franklin Gothic Heavy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tIns="0" bIns="46800" rtlCol="0" anchor="ctr"/>
      <a:lstStyle>
        <a:defPPr algn="ctr">
          <a:defRPr dirty="0" smtClean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BTODD primary master">
  <a:themeElements>
    <a:clrScheme name="BTODD Theme Colour Set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800080"/>
      </a:accent3>
      <a:accent4>
        <a:srgbClr val="FF6600"/>
      </a:accent4>
      <a:accent5>
        <a:srgbClr val="062F67"/>
      </a:accent5>
      <a:accent6>
        <a:srgbClr val="000000"/>
      </a:accent6>
      <a:hlink>
        <a:srgbClr val="1717FF"/>
      </a:hlink>
      <a:folHlink>
        <a:srgbClr val="0000CC"/>
      </a:folHlink>
    </a:clrScheme>
    <a:fontScheme name="BTODD Theme Fonts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6462105</TotalTime>
  <Words>814</Words>
  <Application>Microsoft Macintosh PowerPoint</Application>
  <PresentationFormat>On-screen Show (4:3)</PresentationFormat>
  <Paragraphs>162</Paragraphs>
  <Slides>25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8" baseType="lpstr">
      <vt:lpstr>Office Theme</vt:lpstr>
      <vt:lpstr>BTODD primary master</vt:lpstr>
      <vt:lpstr>Equation</vt:lpstr>
      <vt:lpstr>LHC Accelerator Performance</vt:lpstr>
      <vt:lpstr>Exit Run 1(2010 – 2012)</vt:lpstr>
      <vt:lpstr>2013 - 2015</vt:lpstr>
      <vt:lpstr>PowerPoint Presentation</vt:lpstr>
      <vt:lpstr>LHC 2016</vt:lpstr>
      <vt:lpstr>Squeeze in ATLAS/CMS</vt:lpstr>
      <vt:lpstr>PowerPoint Presentation</vt:lpstr>
      <vt:lpstr>Peak luminosity</vt:lpstr>
      <vt:lpstr>Design luminosity reached</vt:lpstr>
      <vt:lpstr>Luminosity lifetime</vt:lpstr>
      <vt:lpstr>Then enjoy some remarkable availability</vt:lpstr>
      <vt:lpstr>Availability: 11th June – 23rd July</vt:lpstr>
      <vt:lpstr>Integrated luminosity</vt:lpstr>
      <vt:lpstr>2016  No one is more surprised than we are </vt:lpstr>
      <vt:lpstr>Stored energy per beam</vt:lpstr>
      <vt:lpstr>Machine status - summary</vt:lpstr>
      <vt:lpstr>Incoming 2016</vt:lpstr>
      <vt:lpstr>Run 2</vt:lpstr>
      <vt:lpstr>Conclusions (1/2)</vt:lpstr>
      <vt:lpstr>Conclusions 2/2</vt:lpstr>
      <vt:lpstr>PowerPoint Presentation</vt:lpstr>
      <vt:lpstr>Backup</vt:lpstr>
      <vt:lpstr>UFOs: Run 2 so far</vt:lpstr>
      <vt:lpstr>Beam from injectors</vt:lpstr>
      <vt:lpstr>Dipole training 2/2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PresenterMedia.com</dc:creator>
  <cp:lastModifiedBy>Mike LAMONT</cp:lastModifiedBy>
  <cp:revision>3261</cp:revision>
  <dcterms:created xsi:type="dcterms:W3CDTF">2011-01-18T19:25:28Z</dcterms:created>
  <dcterms:modified xsi:type="dcterms:W3CDTF">2016-08-08T03:20:02Z</dcterms:modified>
</cp:coreProperties>
</file>