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2"/>
  </p:notesMasterIdLst>
  <p:handoutMasterIdLst>
    <p:handoutMasterId r:id="rId33"/>
  </p:handoutMasterIdLst>
  <p:sldIdLst>
    <p:sldId id="568" r:id="rId2"/>
    <p:sldId id="569" r:id="rId3"/>
    <p:sldId id="576" r:id="rId4"/>
    <p:sldId id="564" r:id="rId5"/>
    <p:sldId id="435" r:id="rId6"/>
    <p:sldId id="577" r:id="rId7"/>
    <p:sldId id="558" r:id="rId8"/>
    <p:sldId id="544" r:id="rId9"/>
    <p:sldId id="559" r:id="rId10"/>
    <p:sldId id="565" r:id="rId11"/>
    <p:sldId id="561" r:id="rId12"/>
    <p:sldId id="575" r:id="rId13"/>
    <p:sldId id="578" r:id="rId14"/>
    <p:sldId id="579" r:id="rId15"/>
    <p:sldId id="582" r:id="rId16"/>
    <p:sldId id="474" r:id="rId17"/>
    <p:sldId id="445" r:id="rId18"/>
    <p:sldId id="446" r:id="rId19"/>
    <p:sldId id="447" r:id="rId20"/>
    <p:sldId id="516" r:id="rId21"/>
    <p:sldId id="472" r:id="rId22"/>
    <p:sldId id="448" r:id="rId23"/>
    <p:sldId id="490" r:id="rId24"/>
    <p:sldId id="546" r:id="rId25"/>
    <p:sldId id="513" r:id="rId26"/>
    <p:sldId id="552" r:id="rId27"/>
    <p:sldId id="580" r:id="rId28"/>
    <p:sldId id="581" r:id="rId29"/>
    <p:sldId id="449" r:id="rId30"/>
    <p:sldId id="571" r:id="rId31"/>
  </p:sldIdLst>
  <p:sldSz cx="9144000" cy="6858000" type="screen4x3"/>
  <p:notesSz cx="6746875" cy="9913938"/>
  <p:defaultTextStyle>
    <a:defPPr>
      <a:defRPr lang="en-US"/>
    </a:defPPr>
    <a:lvl1pPr algn="l" rtl="0" eaLnBrk="0" fontAlgn="base" hangingPunct="0">
      <a:spcBef>
        <a:spcPct val="0"/>
      </a:spcBef>
      <a:spcAft>
        <a:spcPct val="0"/>
      </a:spcAft>
      <a:defRPr sz="2000" b="1" kern="1200">
        <a:solidFill>
          <a:schemeClr val="tx1"/>
        </a:solidFill>
        <a:latin typeface="Arial"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33"/>
    <a:srgbClr val="00FF00"/>
    <a:srgbClr val="66FFFF"/>
    <a:srgbClr val="FFFFAB"/>
    <a:srgbClr val="CC0000"/>
    <a:srgbClr val="FF3300"/>
    <a:srgbClr val="3333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8" autoAdjust="0"/>
    <p:restoredTop sz="94612" autoAdjust="0"/>
  </p:normalViewPr>
  <p:slideViewPr>
    <p:cSldViewPr>
      <p:cViewPr varScale="1">
        <p:scale>
          <a:sx n="82" d="100"/>
          <a:sy n="82" d="100"/>
        </p:scale>
        <p:origin x="732" y="7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14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0" y="0"/>
            <a:ext cx="2927350" cy="465138"/>
          </a:xfrm>
          <a:prstGeom prst="rect">
            <a:avLst/>
          </a:prstGeom>
          <a:noFill/>
          <a:ln w="9525">
            <a:noFill/>
            <a:miter lim="800000"/>
            <a:headEnd/>
            <a:tailEnd/>
          </a:ln>
          <a:effectLst/>
        </p:spPr>
        <p:txBody>
          <a:bodyPr vert="horz" wrap="square" lIns="91713" tIns="45857" rIns="91713" bIns="45857" numCol="1" anchor="t" anchorCtr="0" compatLnSpc="1">
            <a:prstTxWarp prst="textNoShape">
              <a:avLst/>
            </a:prstTxWarp>
          </a:bodyPr>
          <a:lstStyle>
            <a:lvl1pPr defTabSz="915988">
              <a:defRPr sz="1200"/>
            </a:lvl1pPr>
          </a:lstStyle>
          <a:p>
            <a:endParaRPr lang="en-US"/>
          </a:p>
        </p:txBody>
      </p:sp>
      <p:sp>
        <p:nvSpPr>
          <p:cNvPr id="126979" name="Rectangle 3"/>
          <p:cNvSpPr>
            <a:spLocks noGrp="1" noChangeArrowheads="1"/>
          </p:cNvSpPr>
          <p:nvPr>
            <p:ph type="dt" sz="quarter" idx="1"/>
          </p:nvPr>
        </p:nvSpPr>
        <p:spPr bwMode="auto">
          <a:xfrm>
            <a:off x="3825875" y="0"/>
            <a:ext cx="2927350" cy="465138"/>
          </a:xfrm>
          <a:prstGeom prst="rect">
            <a:avLst/>
          </a:prstGeom>
          <a:noFill/>
          <a:ln w="9525">
            <a:noFill/>
            <a:miter lim="800000"/>
            <a:headEnd/>
            <a:tailEnd/>
          </a:ln>
          <a:effectLst/>
        </p:spPr>
        <p:txBody>
          <a:bodyPr vert="horz" wrap="square" lIns="91713" tIns="45857" rIns="91713" bIns="45857" numCol="1" anchor="t" anchorCtr="0" compatLnSpc="1">
            <a:prstTxWarp prst="textNoShape">
              <a:avLst/>
            </a:prstTxWarp>
          </a:bodyPr>
          <a:lstStyle>
            <a:lvl1pPr algn="r" defTabSz="915988">
              <a:defRPr sz="1200"/>
            </a:lvl1pPr>
          </a:lstStyle>
          <a:p>
            <a:endParaRPr lang="en-US"/>
          </a:p>
        </p:txBody>
      </p:sp>
      <p:sp>
        <p:nvSpPr>
          <p:cNvPr id="126980" name="Rectangle 4"/>
          <p:cNvSpPr>
            <a:spLocks noGrp="1" noChangeArrowheads="1"/>
          </p:cNvSpPr>
          <p:nvPr>
            <p:ph type="ftr" sz="quarter" idx="2"/>
          </p:nvPr>
        </p:nvSpPr>
        <p:spPr bwMode="auto">
          <a:xfrm>
            <a:off x="0" y="9455150"/>
            <a:ext cx="2927350" cy="465138"/>
          </a:xfrm>
          <a:prstGeom prst="rect">
            <a:avLst/>
          </a:prstGeom>
          <a:noFill/>
          <a:ln w="9525">
            <a:noFill/>
            <a:miter lim="800000"/>
            <a:headEnd/>
            <a:tailEnd/>
          </a:ln>
          <a:effectLst/>
        </p:spPr>
        <p:txBody>
          <a:bodyPr vert="horz" wrap="square" lIns="91713" tIns="45857" rIns="91713" bIns="45857" numCol="1" anchor="b" anchorCtr="0" compatLnSpc="1">
            <a:prstTxWarp prst="textNoShape">
              <a:avLst/>
            </a:prstTxWarp>
          </a:bodyPr>
          <a:lstStyle>
            <a:lvl1pPr defTabSz="915988">
              <a:defRPr sz="1200"/>
            </a:lvl1pPr>
          </a:lstStyle>
          <a:p>
            <a:endParaRPr lang="en-US"/>
          </a:p>
        </p:txBody>
      </p:sp>
      <p:sp>
        <p:nvSpPr>
          <p:cNvPr id="126981" name="Rectangle 5"/>
          <p:cNvSpPr>
            <a:spLocks noGrp="1" noChangeArrowheads="1"/>
          </p:cNvSpPr>
          <p:nvPr>
            <p:ph type="sldNum" sz="quarter" idx="3"/>
          </p:nvPr>
        </p:nvSpPr>
        <p:spPr bwMode="auto">
          <a:xfrm>
            <a:off x="3825875" y="9455150"/>
            <a:ext cx="2927350" cy="465138"/>
          </a:xfrm>
          <a:prstGeom prst="rect">
            <a:avLst/>
          </a:prstGeom>
          <a:noFill/>
          <a:ln w="9525">
            <a:noFill/>
            <a:miter lim="800000"/>
            <a:headEnd/>
            <a:tailEnd/>
          </a:ln>
          <a:effectLst/>
        </p:spPr>
        <p:txBody>
          <a:bodyPr vert="horz" wrap="square" lIns="91713" tIns="45857" rIns="91713" bIns="45857" numCol="1" anchor="b" anchorCtr="0" compatLnSpc="1">
            <a:prstTxWarp prst="textNoShape">
              <a:avLst/>
            </a:prstTxWarp>
          </a:bodyPr>
          <a:lstStyle>
            <a:lvl1pPr algn="r" defTabSz="915988">
              <a:defRPr sz="1200"/>
            </a:lvl1pPr>
          </a:lstStyle>
          <a:p>
            <a:fld id="{7B5DF561-ACF8-438F-A5F9-196718C41179}" type="slidenum">
              <a:rPr lang="en-US"/>
              <a:pPr/>
              <a:t>‹#›</a:t>
            </a:fld>
            <a:endParaRPr lang="en-US"/>
          </a:p>
        </p:txBody>
      </p:sp>
    </p:spTree>
    <p:extLst>
      <p:ext uri="{BB962C8B-B14F-4D97-AF65-F5344CB8AC3E}">
        <p14:creationId xmlns:p14="http://schemas.microsoft.com/office/powerpoint/2010/main" val="25951786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9621809"/>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a:prstGeom prst="rect">
            <a:avLst/>
          </a:prstGeom>
          <a:noFill/>
          <a:ln w="12700">
            <a:solidFill>
              <a:prstClr val="black"/>
            </a:solidFill>
          </a:ln>
        </p:spPr>
      </p:sp>
      <p:sp>
        <p:nvSpPr>
          <p:cNvPr id="3" name="Notes Placeholder 2"/>
          <p:cNvSpPr>
            <a:spLocks noGrp="1"/>
          </p:cNvSpPr>
          <p:nvPr>
            <p:ph type="body" idx="1"/>
          </p:nvPr>
        </p:nvSpPr>
        <p:spPr>
          <a:xfrm>
            <a:off x="679450" y="4716463"/>
            <a:ext cx="5438775" cy="4467225"/>
          </a:xfrm>
          <a:prstGeom prst="rect">
            <a:avLst/>
          </a:prstGeom>
        </p:spPr>
        <p:txBody>
          <a:bodyPr/>
          <a:lstStyle/>
          <a:p>
            <a:r>
              <a:rPr lang="en-US" dirty="0" smtClean="0"/>
              <a:t>What</a:t>
            </a:r>
            <a:r>
              <a:rPr lang="en-US" baseline="0" dirty="0" smtClean="0"/>
              <a:t> these machines have in common and why do we need linear accelerators</a:t>
            </a:r>
            <a:endParaRPr lang="en-GB" dirty="0"/>
          </a:p>
        </p:txBody>
      </p:sp>
    </p:spTree>
    <p:extLst>
      <p:ext uri="{BB962C8B-B14F-4D97-AF65-F5344CB8AC3E}">
        <p14:creationId xmlns:p14="http://schemas.microsoft.com/office/powerpoint/2010/main" val="3253339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Rectangle 2"/>
          <p:cNvSpPr>
            <a:spLocks noGrp="1" noRot="1" noChangeAspect="1" noChangeArrowheads="1" noTextEdit="1"/>
          </p:cNvSpPr>
          <p:nvPr>
            <p:ph type="sldImg"/>
          </p:nvPr>
        </p:nvSpPr>
        <p:spPr bwMode="auto">
          <a:xfrm>
            <a:off x="895350" y="744538"/>
            <a:ext cx="4956175" cy="3716337"/>
          </a:xfrm>
          <a:prstGeom prst="rect">
            <a:avLst/>
          </a:prstGeom>
          <a:noFill/>
          <a:ln>
            <a:solidFill>
              <a:srgbClr val="000000"/>
            </a:solidFill>
            <a:miter lim="800000"/>
            <a:headEnd/>
            <a:tailEnd/>
          </a:ln>
        </p:spPr>
      </p:sp>
      <p:sp>
        <p:nvSpPr>
          <p:cNvPr id="495619" name="Rectangle 3"/>
          <p:cNvSpPr>
            <a:spLocks noGrp="1" noChangeArrowheads="1"/>
          </p:cNvSpPr>
          <p:nvPr>
            <p:ph type="body" idx="1"/>
          </p:nvPr>
        </p:nvSpPr>
        <p:spPr bwMode="auto">
          <a:xfrm>
            <a:off x="674688" y="4708525"/>
            <a:ext cx="5397500" cy="4460875"/>
          </a:xfrm>
          <a:prstGeom prst="rect">
            <a:avLst/>
          </a:prstGeom>
          <a:noFill/>
          <a:ln>
            <a:miter lim="800000"/>
            <a:headEnd/>
            <a:tailEnd/>
          </a:ln>
        </p:spPr>
        <p:txBody>
          <a:bodyPr lIns="92912" tIns="46456" rIns="92912" bIns="46456"/>
          <a:lstStyle/>
          <a:p>
            <a:r>
              <a:rPr lang="en-US"/>
              <a:t>Accelerating gradients that we can provide with a linac is nearly constant (2 MeV/m) --- synchrotron radiation ((beta*gamma)**4)/(r**2)</a:t>
            </a:r>
          </a:p>
        </p:txBody>
      </p:sp>
    </p:spTree>
    <p:extLst>
      <p:ext uri="{BB962C8B-B14F-4D97-AF65-F5344CB8AC3E}">
        <p14:creationId xmlns:p14="http://schemas.microsoft.com/office/powerpoint/2010/main" val="3316398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7650"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p:spPr>
      </p:sp>
      <p:sp>
        <p:nvSpPr>
          <p:cNvPr id="667651" name="Rectangle 3"/>
          <p:cNvSpPr>
            <a:spLocks noGrp="1" noChangeArrowheads="1"/>
          </p:cNvSpPr>
          <p:nvPr>
            <p:ph type="body" idx="1"/>
          </p:nvPr>
        </p:nvSpPr>
        <p:spPr bwMode="auto">
          <a:xfrm>
            <a:off x="679768" y="4715311"/>
            <a:ext cx="5438140" cy="4468894"/>
          </a:xfrm>
          <a:prstGeom prst="rect">
            <a:avLst/>
          </a:prstGeom>
          <a:noFill/>
          <a:ln>
            <a:miter lim="800000"/>
            <a:headEnd/>
            <a:tailEnd/>
          </a:ln>
        </p:spPr>
        <p:txBody>
          <a:bodyPr lIns="91797" tIns="45898" rIns="91797" bIns="45898"/>
          <a:lstStyle/>
          <a:p>
            <a:r>
              <a:rPr lang="en-GB" dirty="0"/>
              <a:t>How must be spaced the gaps? How should they be connected to the source of the wave? How many quadrupoles should we have</a:t>
            </a:r>
            <a:r>
              <a:rPr lang="en-GB" dirty="0" smtClean="0"/>
              <a:t>?</a:t>
            </a:r>
          </a:p>
          <a:p>
            <a:r>
              <a:rPr lang="en-US" dirty="0" smtClean="0"/>
              <a:t>Idea by</a:t>
            </a:r>
            <a:r>
              <a:rPr lang="en-US" baseline="0" dirty="0" smtClean="0"/>
              <a:t> 2 </a:t>
            </a:r>
            <a:r>
              <a:rPr lang="en-US" baseline="0" dirty="0" err="1" smtClean="0"/>
              <a:t>norwegians</a:t>
            </a:r>
            <a:r>
              <a:rPr lang="en-US" baseline="0" dirty="0" smtClean="0"/>
              <a:t>: </a:t>
            </a:r>
            <a:r>
              <a:rPr lang="en-US" baseline="0" dirty="0" err="1" smtClean="0"/>
              <a:t>Wideroe</a:t>
            </a:r>
            <a:r>
              <a:rPr lang="en-US" baseline="0" dirty="0" smtClean="0"/>
              <a:t> for the gap and the RF, Bill Hansen for the cavity</a:t>
            </a:r>
            <a:endParaRPr lang="en-US" dirty="0"/>
          </a:p>
        </p:txBody>
      </p:sp>
    </p:spTree>
    <p:extLst>
      <p:ext uri="{BB962C8B-B14F-4D97-AF65-F5344CB8AC3E}">
        <p14:creationId xmlns:p14="http://schemas.microsoft.com/office/powerpoint/2010/main" val="2184626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8914" name="Rectangle 2"/>
          <p:cNvSpPr>
            <a:spLocks noGrp="1" noRot="1" noChangeAspect="1" noChangeArrowheads="1" noTextEdit="1"/>
          </p:cNvSpPr>
          <p:nvPr>
            <p:ph type="sldImg"/>
          </p:nvPr>
        </p:nvSpPr>
        <p:spPr bwMode="auto">
          <a:xfrm>
            <a:off x="895350" y="742950"/>
            <a:ext cx="4956175" cy="3717925"/>
          </a:xfrm>
          <a:prstGeom prst="rect">
            <a:avLst/>
          </a:prstGeom>
          <a:noFill/>
          <a:ln>
            <a:solidFill>
              <a:srgbClr val="000000"/>
            </a:solidFill>
            <a:miter lim="800000"/>
            <a:headEnd/>
            <a:tailEnd/>
          </a:ln>
        </p:spPr>
      </p:sp>
      <p:sp>
        <p:nvSpPr>
          <p:cNvPr id="678915" name="Rectangle 3"/>
          <p:cNvSpPr>
            <a:spLocks noGrp="1" noChangeArrowheads="1"/>
          </p:cNvSpPr>
          <p:nvPr>
            <p:ph type="body" idx="1"/>
          </p:nvPr>
        </p:nvSpPr>
        <p:spPr bwMode="auto">
          <a:xfrm>
            <a:off x="674688" y="4708525"/>
            <a:ext cx="5397500" cy="4462463"/>
          </a:xfrm>
          <a:prstGeom prst="rect">
            <a:avLst/>
          </a:prstGeom>
          <a:noFill/>
          <a:ln>
            <a:miter lim="800000"/>
            <a:headEnd/>
            <a:tailEnd/>
          </a:ln>
        </p:spPr>
        <p:txBody>
          <a:bodyPr/>
          <a:lstStyle/>
          <a:p>
            <a:r>
              <a:rPr lang="en-GB"/>
              <a:t>How must be spaced the gaps? How should they be connected to the source of the wave? How many quadrupoles should we have?</a:t>
            </a:r>
            <a:endParaRPr lang="en-US"/>
          </a:p>
        </p:txBody>
      </p:sp>
    </p:spTree>
    <p:extLst>
      <p:ext uri="{BB962C8B-B14F-4D97-AF65-F5344CB8AC3E}">
        <p14:creationId xmlns:p14="http://schemas.microsoft.com/office/powerpoint/2010/main" val="1026270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714"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p:spPr>
      </p:sp>
      <p:sp>
        <p:nvSpPr>
          <p:cNvPr id="627715" name="Rectangle 3"/>
          <p:cNvSpPr>
            <a:spLocks noGrp="1" noChangeArrowheads="1"/>
          </p:cNvSpPr>
          <p:nvPr>
            <p:ph type="body" idx="1"/>
          </p:nvPr>
        </p:nvSpPr>
        <p:spPr bwMode="auto">
          <a:xfrm>
            <a:off x="679768" y="4715311"/>
            <a:ext cx="5438140" cy="4468894"/>
          </a:xfrm>
          <a:prstGeom prst="rect">
            <a:avLst/>
          </a:prstGeom>
          <a:noFill/>
          <a:ln>
            <a:miter lim="800000"/>
            <a:headEnd/>
            <a:tailEnd/>
          </a:ln>
        </p:spPr>
        <p:txBody>
          <a:bodyPr lIns="91797" tIns="45898" rIns="91797" bIns="45898"/>
          <a:lstStyle/>
          <a:p>
            <a:r>
              <a:rPr lang="en-GB"/>
              <a:t>Cell length has to be matched to the increasing particle velocity</a:t>
            </a:r>
            <a:endParaRPr lang="en-US"/>
          </a:p>
        </p:txBody>
      </p:sp>
    </p:spTree>
    <p:extLst>
      <p:ext uri="{BB962C8B-B14F-4D97-AF65-F5344CB8AC3E}">
        <p14:creationId xmlns:p14="http://schemas.microsoft.com/office/powerpoint/2010/main" val="2466206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Rectangle 2"/>
          <p:cNvSpPr>
            <a:spLocks noGrp="1" noRot="1" noChangeAspect="1" noChangeArrowheads="1" noTextEdit="1"/>
          </p:cNvSpPr>
          <p:nvPr>
            <p:ph type="sldImg"/>
          </p:nvPr>
        </p:nvSpPr>
        <p:spPr bwMode="auto">
          <a:xfrm>
            <a:off x="895350" y="742950"/>
            <a:ext cx="4956175" cy="3717925"/>
          </a:xfrm>
          <a:prstGeom prst="rect">
            <a:avLst/>
          </a:prstGeom>
          <a:noFill/>
          <a:ln>
            <a:solidFill>
              <a:srgbClr val="000000"/>
            </a:solidFill>
            <a:miter lim="800000"/>
            <a:headEnd/>
            <a:tailEnd/>
          </a:ln>
        </p:spPr>
      </p:sp>
      <p:sp>
        <p:nvSpPr>
          <p:cNvPr id="576515" name="Rectangle 3"/>
          <p:cNvSpPr>
            <a:spLocks noGrp="1" noChangeArrowheads="1"/>
          </p:cNvSpPr>
          <p:nvPr>
            <p:ph type="body" idx="1"/>
          </p:nvPr>
        </p:nvSpPr>
        <p:spPr bwMode="auto">
          <a:xfrm>
            <a:off x="674688" y="4708525"/>
            <a:ext cx="5397500" cy="4462463"/>
          </a:xfrm>
          <a:prstGeom prst="rect">
            <a:avLst/>
          </a:prstGeom>
          <a:noFill/>
          <a:ln>
            <a:miter lim="800000"/>
            <a:headEnd/>
            <a:tailEnd/>
          </a:ln>
        </p:spPr>
        <p:txBody>
          <a:bodyPr/>
          <a:lstStyle/>
          <a:p>
            <a:r>
              <a:rPr lang="en-US"/>
              <a:t>We will now build our own linac, and we will see how we can use the same principle for both proton and electron linacs. Propagation by multiple reflections, means that the velocity and wavelength will not be the same as in vacuum.</a:t>
            </a:r>
          </a:p>
          <a:p>
            <a:endParaRPr lang="en-US"/>
          </a:p>
        </p:txBody>
      </p:sp>
    </p:spTree>
    <p:extLst>
      <p:ext uri="{BB962C8B-B14F-4D97-AF65-F5344CB8AC3E}">
        <p14:creationId xmlns:p14="http://schemas.microsoft.com/office/powerpoint/2010/main" val="3859478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586" name="Rectangle 2"/>
          <p:cNvSpPr>
            <a:spLocks noGrp="1" noRot="1" noChangeAspect="1" noChangeArrowheads="1" noTextEdit="1"/>
          </p:cNvSpPr>
          <p:nvPr>
            <p:ph type="sldImg"/>
          </p:nvPr>
        </p:nvSpPr>
        <p:spPr bwMode="auto">
          <a:xfrm>
            <a:off x="895350" y="742950"/>
            <a:ext cx="4956175" cy="3717925"/>
          </a:xfrm>
          <a:prstGeom prst="rect">
            <a:avLst/>
          </a:prstGeom>
          <a:noFill/>
          <a:ln>
            <a:solidFill>
              <a:srgbClr val="000000"/>
            </a:solidFill>
            <a:miter lim="800000"/>
            <a:headEnd/>
            <a:tailEnd/>
          </a:ln>
        </p:spPr>
      </p:sp>
      <p:sp>
        <p:nvSpPr>
          <p:cNvPr id="579587" name="Rectangle 3"/>
          <p:cNvSpPr>
            <a:spLocks noGrp="1" noChangeArrowheads="1"/>
          </p:cNvSpPr>
          <p:nvPr>
            <p:ph type="body" idx="1"/>
          </p:nvPr>
        </p:nvSpPr>
        <p:spPr bwMode="auto">
          <a:xfrm>
            <a:off x="674688" y="4708525"/>
            <a:ext cx="5397500" cy="4462463"/>
          </a:xfrm>
          <a:prstGeom prst="rect">
            <a:avLst/>
          </a:prstGeom>
          <a:noFill/>
          <a:ln>
            <a:miter lim="800000"/>
            <a:headEnd/>
            <a:tailEnd/>
          </a:ln>
        </p:spPr>
        <p:txBody>
          <a:bodyPr/>
          <a:lstStyle/>
          <a:p>
            <a:r>
              <a:rPr lang="en-US"/>
              <a:t>Stop bands are typical of every periodic system (phonon in crystals, etc.)</a:t>
            </a:r>
          </a:p>
        </p:txBody>
      </p:sp>
    </p:spTree>
    <p:extLst>
      <p:ext uri="{BB962C8B-B14F-4D97-AF65-F5344CB8AC3E}">
        <p14:creationId xmlns:p14="http://schemas.microsoft.com/office/powerpoint/2010/main" val="1482084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87042A07-DF7A-4262-BC9E-50873C446CD2}"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5E1BEF68-218A-42FE-8792-78FD5DD873FD}"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1750" y="381000"/>
            <a:ext cx="169545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381000"/>
            <a:ext cx="493395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B6E44CC5-8FF0-4895-B9EB-6B7832A548BE}"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381000"/>
            <a:ext cx="5867400" cy="762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752600"/>
            <a:ext cx="33147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2500" y="17526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62500" y="37719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1295400" y="6096000"/>
            <a:ext cx="2438400" cy="457200"/>
          </a:xfrm>
        </p:spPr>
        <p:txBody>
          <a:bodyPr/>
          <a:lstStyle>
            <a:lvl1pPr>
              <a:defRPr/>
            </a:lvl1pPr>
          </a:lstStyle>
          <a:p>
            <a:endParaRPr lang="en-GB"/>
          </a:p>
        </p:txBody>
      </p:sp>
      <p:sp>
        <p:nvSpPr>
          <p:cNvPr id="7" name="Footer Placeholder 6"/>
          <p:cNvSpPr>
            <a:spLocks noGrp="1"/>
          </p:cNvSpPr>
          <p:nvPr>
            <p:ph type="ftr" sz="quarter" idx="11"/>
          </p:nvPr>
        </p:nvSpPr>
        <p:spPr>
          <a:xfrm>
            <a:off x="8153400" y="6172200"/>
            <a:ext cx="457200" cy="381000"/>
          </a:xfrm>
        </p:spPr>
        <p:txBody>
          <a:bodyPr/>
          <a:lstStyle>
            <a:lvl1pPr>
              <a:defRPr/>
            </a:lvl1pPr>
          </a:lstStyle>
          <a:p>
            <a:fld id="{0A832623-D834-4522-8DBA-C4BF1BBF7D65}"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7E52BD5F-3CB0-4B80-962F-4D0A86435C7C}"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9BB2A8FE-3309-4E99-9D96-C28695BBDE65}"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752600"/>
            <a:ext cx="33147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752600"/>
            <a:ext cx="33147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12593DCE-14E9-4D49-B034-5203E99606E9}"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fld id="{3D6184EA-73B6-4B79-8CEF-596F32866341}"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fld id="{A30787F0-7746-430D-A219-2ACB3829ADC5}"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fld id="{9407F9E6-EB99-4F4C-ADBB-E45AA53012A5}"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3DA4B8FF-39F1-4E87-AD71-F41B6986A50F}"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DAD5DDFD-3908-472E-AC83-722D81000765}"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295400" y="6096000"/>
            <a:ext cx="2438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b="0">
                <a:latin typeface="Times New Roman" pitchFamily="18" charset="0"/>
              </a:defRPr>
            </a:lvl1pPr>
          </a:lstStyle>
          <a:p>
            <a:endParaRPr lang="en-GB"/>
          </a:p>
        </p:txBody>
      </p:sp>
      <p:sp>
        <p:nvSpPr>
          <p:cNvPr id="1027" name="Rectangle 3"/>
          <p:cNvSpPr>
            <a:spLocks noGrp="1" noChangeArrowheads="1"/>
          </p:cNvSpPr>
          <p:nvPr>
            <p:ph type="ftr" sz="quarter" idx="3"/>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b="0">
                <a:latin typeface="Times New Roman" pitchFamily="18" charset="0"/>
              </a:defRPr>
            </a:lvl1pPr>
          </a:lstStyle>
          <a:p>
            <a:fld id="{9B6F71F5-A25B-4C27-95C5-1D1A9DE1ACA3}" type="slidenum">
              <a:rPr lang="en-GB"/>
              <a:pPr/>
              <a:t>‹#›</a:t>
            </a:fld>
            <a:endParaRPr lang="en-GB"/>
          </a:p>
        </p:txBody>
      </p:sp>
      <p:sp>
        <p:nvSpPr>
          <p:cNvPr id="1029" name="Rectangle 5"/>
          <p:cNvSpPr>
            <a:spLocks noGrp="1" noChangeArrowheads="1"/>
          </p:cNvSpPr>
          <p:nvPr>
            <p:ph type="title"/>
          </p:nvPr>
        </p:nvSpPr>
        <p:spPr bwMode="auto">
          <a:xfrm>
            <a:off x="1828800" y="381000"/>
            <a:ext cx="5867400"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Slide Title</a:t>
            </a:r>
          </a:p>
        </p:txBody>
      </p:sp>
      <p:sp>
        <p:nvSpPr>
          <p:cNvPr id="1030" name="Rectangle 6"/>
          <p:cNvSpPr>
            <a:spLocks noGrp="1" noChangeArrowheads="1"/>
          </p:cNvSpPr>
          <p:nvPr>
            <p:ph type="body" idx="1"/>
          </p:nvPr>
        </p:nvSpPr>
        <p:spPr bwMode="auto">
          <a:xfrm>
            <a:off x="1295400" y="1752600"/>
            <a:ext cx="6781800" cy="3886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Line 23"/>
          <p:cNvSpPr>
            <a:spLocks noChangeShapeType="1"/>
          </p:cNvSpPr>
          <p:nvPr/>
        </p:nvSpPr>
        <p:spPr bwMode="auto">
          <a:xfrm>
            <a:off x="533400" y="1295400"/>
            <a:ext cx="8153400" cy="0"/>
          </a:xfrm>
          <a:prstGeom prst="line">
            <a:avLst/>
          </a:prstGeom>
          <a:noFill/>
          <a:ln w="38100">
            <a:solidFill>
              <a:schemeClr val="hlink"/>
            </a:solidFill>
            <a:round/>
            <a:headEnd type="none" w="sm" len="sm"/>
            <a:tailEnd type="none" w="sm" len="sm"/>
          </a:ln>
          <a:effectLst/>
        </p:spPr>
        <p:txBody>
          <a:bodyPr/>
          <a:lstStyle/>
          <a:p>
            <a:endParaRPr lang="en-US"/>
          </a:p>
        </p:txBody>
      </p:sp>
      <p:pic>
        <p:nvPicPr>
          <p:cNvPr id="8" name="Picture 5"/>
          <p:cNvPicPr>
            <a:picLocks noChangeAspect="1" noChangeArrowheads="1"/>
          </p:cNvPicPr>
          <p:nvPr userDrawn="1"/>
        </p:nvPicPr>
        <p:blipFill>
          <a:blip r:embed="rId14" cstate="print"/>
          <a:srcRect/>
          <a:stretch>
            <a:fillRect/>
          </a:stretch>
        </p:blipFill>
        <p:spPr bwMode="auto">
          <a:xfrm>
            <a:off x="152400" y="762000"/>
            <a:ext cx="1626678" cy="401794"/>
          </a:xfrm>
          <a:prstGeom prst="rect">
            <a:avLst/>
          </a:prstGeom>
          <a:noFill/>
          <a:ln w="9525">
            <a:noFill/>
            <a:miter lim="800000"/>
            <a:headEnd/>
            <a:tailEnd/>
          </a:ln>
        </p:spPr>
      </p:pic>
      <p:pic>
        <p:nvPicPr>
          <p:cNvPr id="9" name="Picture 1"/>
          <p:cNvPicPr>
            <a:picLocks noChangeAspect="1" noChangeArrowheads="1"/>
          </p:cNvPicPr>
          <p:nvPr userDrawn="1"/>
        </p:nvPicPr>
        <p:blipFill>
          <a:blip r:embed="rId15" cstate="print">
            <a:extLst>
              <a:ext uri="{28A0092B-C50C-407E-A947-70E740481C1C}">
                <a14:useLocalDpi xmlns:a14="http://schemas.microsoft.com/office/drawing/2010/main"/>
              </a:ext>
            </a:extLst>
          </a:blip>
          <a:srcRect/>
          <a:stretch>
            <a:fillRect/>
          </a:stretch>
        </p:blipFill>
        <p:spPr bwMode="auto">
          <a:xfrm>
            <a:off x="7848600" y="304800"/>
            <a:ext cx="884237" cy="8842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ctr" rtl="0" eaLnBrk="0" fontAlgn="base" hangingPunct="0">
        <a:lnSpc>
          <a:spcPct val="90000"/>
        </a:lnSpc>
        <a:spcBef>
          <a:spcPct val="0"/>
        </a:spcBef>
        <a:spcAft>
          <a:spcPct val="0"/>
        </a:spcAft>
        <a:defRPr sz="3600">
          <a:solidFill>
            <a:srgbClr val="FF0000"/>
          </a:solidFill>
          <a:latin typeface="+mj-lt"/>
          <a:ea typeface="+mj-ea"/>
          <a:cs typeface="+mj-cs"/>
        </a:defRPr>
      </a:lvl1pPr>
      <a:lvl2pPr algn="ctr" rtl="0" eaLnBrk="0" fontAlgn="base" hangingPunct="0">
        <a:lnSpc>
          <a:spcPct val="90000"/>
        </a:lnSpc>
        <a:spcBef>
          <a:spcPct val="0"/>
        </a:spcBef>
        <a:spcAft>
          <a:spcPct val="0"/>
        </a:spcAft>
        <a:defRPr sz="3600">
          <a:solidFill>
            <a:srgbClr val="FF0000"/>
          </a:solidFill>
          <a:latin typeface="Comic Sans MS" pitchFamily="66" charset="0"/>
        </a:defRPr>
      </a:lvl2pPr>
      <a:lvl3pPr algn="ctr" rtl="0" eaLnBrk="0" fontAlgn="base" hangingPunct="0">
        <a:lnSpc>
          <a:spcPct val="90000"/>
        </a:lnSpc>
        <a:spcBef>
          <a:spcPct val="0"/>
        </a:spcBef>
        <a:spcAft>
          <a:spcPct val="0"/>
        </a:spcAft>
        <a:defRPr sz="3600">
          <a:solidFill>
            <a:srgbClr val="FF0000"/>
          </a:solidFill>
          <a:latin typeface="Comic Sans MS" pitchFamily="66" charset="0"/>
        </a:defRPr>
      </a:lvl3pPr>
      <a:lvl4pPr algn="ctr" rtl="0" eaLnBrk="0" fontAlgn="base" hangingPunct="0">
        <a:lnSpc>
          <a:spcPct val="90000"/>
        </a:lnSpc>
        <a:spcBef>
          <a:spcPct val="0"/>
        </a:spcBef>
        <a:spcAft>
          <a:spcPct val="0"/>
        </a:spcAft>
        <a:defRPr sz="3600">
          <a:solidFill>
            <a:srgbClr val="FF0000"/>
          </a:solidFill>
          <a:latin typeface="Comic Sans MS" pitchFamily="66" charset="0"/>
        </a:defRPr>
      </a:lvl4pPr>
      <a:lvl5pPr algn="ctr" rtl="0" eaLnBrk="0" fontAlgn="base" hangingPunct="0">
        <a:lnSpc>
          <a:spcPct val="90000"/>
        </a:lnSpc>
        <a:spcBef>
          <a:spcPct val="0"/>
        </a:spcBef>
        <a:spcAft>
          <a:spcPct val="0"/>
        </a:spcAft>
        <a:defRPr sz="3600">
          <a:solidFill>
            <a:srgbClr val="FF0000"/>
          </a:solidFill>
          <a:latin typeface="Comic Sans MS" pitchFamily="66" charset="0"/>
        </a:defRPr>
      </a:lvl5pPr>
      <a:lvl6pPr marL="457200" algn="ctr" rtl="0" eaLnBrk="0" fontAlgn="base" hangingPunct="0">
        <a:lnSpc>
          <a:spcPct val="90000"/>
        </a:lnSpc>
        <a:spcBef>
          <a:spcPct val="0"/>
        </a:spcBef>
        <a:spcAft>
          <a:spcPct val="0"/>
        </a:spcAft>
        <a:defRPr sz="3600">
          <a:solidFill>
            <a:srgbClr val="FF0000"/>
          </a:solidFill>
          <a:latin typeface="Comic Sans MS" pitchFamily="66" charset="0"/>
        </a:defRPr>
      </a:lvl6pPr>
      <a:lvl7pPr marL="914400" algn="ctr" rtl="0" eaLnBrk="0" fontAlgn="base" hangingPunct="0">
        <a:lnSpc>
          <a:spcPct val="90000"/>
        </a:lnSpc>
        <a:spcBef>
          <a:spcPct val="0"/>
        </a:spcBef>
        <a:spcAft>
          <a:spcPct val="0"/>
        </a:spcAft>
        <a:defRPr sz="3600">
          <a:solidFill>
            <a:srgbClr val="FF0000"/>
          </a:solidFill>
          <a:latin typeface="Comic Sans MS" pitchFamily="66" charset="0"/>
        </a:defRPr>
      </a:lvl7pPr>
      <a:lvl8pPr marL="1371600" algn="ctr" rtl="0" eaLnBrk="0" fontAlgn="base" hangingPunct="0">
        <a:lnSpc>
          <a:spcPct val="90000"/>
        </a:lnSpc>
        <a:spcBef>
          <a:spcPct val="0"/>
        </a:spcBef>
        <a:spcAft>
          <a:spcPct val="0"/>
        </a:spcAft>
        <a:defRPr sz="3600">
          <a:solidFill>
            <a:srgbClr val="FF0000"/>
          </a:solidFill>
          <a:latin typeface="Comic Sans MS" pitchFamily="66" charset="0"/>
        </a:defRPr>
      </a:lvl8pPr>
      <a:lvl9pPr marL="1828800" algn="ctr" rtl="0" eaLnBrk="0" fontAlgn="base" hangingPunct="0">
        <a:lnSpc>
          <a:spcPct val="90000"/>
        </a:lnSpc>
        <a:spcBef>
          <a:spcPct val="0"/>
        </a:spcBef>
        <a:spcAft>
          <a:spcPct val="0"/>
        </a:spcAft>
        <a:defRPr sz="3600">
          <a:solidFill>
            <a:srgbClr val="FF0000"/>
          </a:solidFill>
          <a:latin typeface="Comic Sans MS" pitchFamily="66" charset="0"/>
        </a:defRPr>
      </a:lvl9pPr>
    </p:titleStyle>
    <p:bodyStyle>
      <a:lvl1pPr marL="292100" indent="-2921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635000" indent="-22860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143000" indent="-2413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600200" indent="-22860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1828800" algn="l" rtl="0" eaLnBrk="0" fontAlgn="base" hangingPunct="0">
        <a:lnSpc>
          <a:spcPct val="90000"/>
        </a:lnSpc>
        <a:spcBef>
          <a:spcPct val="30000"/>
        </a:spcBef>
        <a:spcAft>
          <a:spcPct val="0"/>
        </a:spcAft>
        <a:defRPr sz="1400" b="1">
          <a:solidFill>
            <a:srgbClr val="0000FF"/>
          </a:solidFill>
          <a:latin typeface="+mn-lt"/>
        </a:defRPr>
      </a:lvl5pPr>
      <a:lvl6pPr marL="2286000" algn="l" rtl="0" eaLnBrk="0" fontAlgn="base" hangingPunct="0">
        <a:lnSpc>
          <a:spcPct val="90000"/>
        </a:lnSpc>
        <a:spcBef>
          <a:spcPct val="30000"/>
        </a:spcBef>
        <a:spcAft>
          <a:spcPct val="0"/>
        </a:spcAft>
        <a:defRPr sz="1400" b="1">
          <a:solidFill>
            <a:srgbClr val="0000FF"/>
          </a:solidFill>
          <a:latin typeface="+mn-lt"/>
        </a:defRPr>
      </a:lvl6pPr>
      <a:lvl7pPr marL="2743200" algn="l" rtl="0" eaLnBrk="0" fontAlgn="base" hangingPunct="0">
        <a:lnSpc>
          <a:spcPct val="90000"/>
        </a:lnSpc>
        <a:spcBef>
          <a:spcPct val="30000"/>
        </a:spcBef>
        <a:spcAft>
          <a:spcPct val="0"/>
        </a:spcAft>
        <a:defRPr sz="1400" b="1">
          <a:solidFill>
            <a:srgbClr val="0000FF"/>
          </a:solidFill>
          <a:latin typeface="+mn-lt"/>
        </a:defRPr>
      </a:lvl7pPr>
      <a:lvl8pPr marL="3200400" algn="l" rtl="0" eaLnBrk="0" fontAlgn="base" hangingPunct="0">
        <a:lnSpc>
          <a:spcPct val="90000"/>
        </a:lnSpc>
        <a:spcBef>
          <a:spcPct val="30000"/>
        </a:spcBef>
        <a:spcAft>
          <a:spcPct val="0"/>
        </a:spcAft>
        <a:defRPr sz="1400" b="1">
          <a:solidFill>
            <a:srgbClr val="0000FF"/>
          </a:solidFill>
          <a:latin typeface="+mn-lt"/>
        </a:defRPr>
      </a:lvl8pPr>
      <a:lvl9pPr marL="365760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hyperlink" Target="https://project-linac4.web.cern.ch/project-linac4/Files/Layout%20DTL%20(21-09-10).pdf" TargetMode="External"/><Relationship Id="rId2" Type="http://schemas.openxmlformats.org/officeDocument/2006/relationships/image" Target="../media/image23.wmf"/><Relationship Id="rId1" Type="http://schemas.openxmlformats.org/officeDocument/2006/relationships/slideLayout" Target="../slideLayouts/slideLayout6.xml"/><Relationship Id="rId4" Type="http://schemas.openxmlformats.org/officeDocument/2006/relationships/image" Target="../media/image24.gif"/></Relationships>
</file>

<file path=ppt/slides/_rels/slide1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oleObject" Target="../embeddings/oleObject7.bin"/><Relationship Id="rId7" Type="http://schemas.openxmlformats.org/officeDocument/2006/relationships/image" Target="../media/image30.e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8.wmf"/><Relationship Id="rId5" Type="http://schemas.openxmlformats.org/officeDocument/2006/relationships/oleObject" Target="../embeddings/oleObject8.bin"/><Relationship Id="rId4" Type="http://schemas.openxmlformats.org/officeDocument/2006/relationships/image" Target="../media/image27.wmf"/><Relationship Id="rId9" Type="http://schemas.openxmlformats.org/officeDocument/2006/relationships/image" Target="../media/image29.wmf"/></Relationships>
</file>

<file path=ppt/slides/_rels/slide13.xml.rels><?xml version="1.0" encoding="UTF-8" standalone="yes"?>
<Relationships xmlns="http://schemas.openxmlformats.org/package/2006/relationships"><Relationship Id="rId3" Type="http://schemas.openxmlformats.org/officeDocument/2006/relationships/image" Target="../media/image31.wmf"/><Relationship Id="rId7"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37.wmf"/><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oleObject" Target="../embeddings/oleObject11.bin"/><Relationship Id="rId5" Type="http://schemas.openxmlformats.org/officeDocument/2006/relationships/image" Target="../media/image36.wmf"/><Relationship Id="rId4" Type="http://schemas.openxmlformats.org/officeDocument/2006/relationships/oleObject" Target="../embeddings/oleObject10.bin"/></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3.emf"/><Relationship Id="rId4" Type="http://schemas.openxmlformats.org/officeDocument/2006/relationships/image" Target="../media/image42.emf"/></Relationships>
</file>

<file path=ppt/slides/_rels/slide18.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48.emf"/><Relationship Id="rId4" Type="http://schemas.openxmlformats.org/officeDocument/2006/relationships/image" Target="../media/image43.emf"/></Relationships>
</file>

<file path=ppt/slides/_rels/slide2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em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microsoft.com/office/2007/relationships/media" Target="file:///C:\my_presentations\Onda2.wmv" TargetMode="External"/><Relationship Id="rId7" Type="http://schemas.openxmlformats.org/officeDocument/2006/relationships/image" Target="../media/image53.png"/><Relationship Id="rId2" Type="http://schemas.openxmlformats.org/officeDocument/2006/relationships/video" Target="file:///C:\my_presentations\onda1.wmv" TargetMode="External"/><Relationship Id="rId1" Type="http://schemas.microsoft.com/office/2007/relationships/media" Target="file:///C:\my_presentations\onda1.wmv" TargetMode="External"/><Relationship Id="rId6" Type="http://schemas.openxmlformats.org/officeDocument/2006/relationships/image" Target="../media/image52.png"/><Relationship Id="rId5" Type="http://schemas.openxmlformats.org/officeDocument/2006/relationships/slideLayout" Target="../slideLayouts/slideLayout4.xml"/><Relationship Id="rId4" Type="http://schemas.openxmlformats.org/officeDocument/2006/relationships/video" Target="file:///C:\my_presentations\Onda2.wmv"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emf"/><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2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1.gif"/><Relationship Id="rId2" Type="http://schemas.openxmlformats.org/officeDocument/2006/relationships/image" Target="../media/image60.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2.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gi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2.xml"/><Relationship Id="rId7" Type="http://schemas.openxmlformats.org/officeDocument/2006/relationships/image" Target="../media/image10.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9.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notesSlide" Target="../notesSlides/notesSlide3.xml"/><Relationship Id="rId7" Type="http://schemas.openxmlformats.org/officeDocument/2006/relationships/image" Target="../media/image15.emf"/><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4.emf"/><Relationship Id="rId5" Type="http://schemas.openxmlformats.org/officeDocument/2006/relationships/image" Target="../media/image12.wmf"/><Relationship Id="rId10" Type="http://schemas.openxmlformats.org/officeDocument/2006/relationships/image" Target="../media/image13.wmf"/><Relationship Id="rId4" Type="http://schemas.openxmlformats.org/officeDocument/2006/relationships/oleObject" Target="../embeddings/oleObject3.bin"/><Relationship Id="rId9"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notesSlide" Target="../notesSlides/notesSlide4.xml"/><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9.wmf"/><Relationship Id="rId4" Type="http://schemas.openxmlformats.org/officeDocument/2006/relationships/oleObject" Target="../embeddings/oleObject6.bin"/></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bwMode="auto">
          <a:xfrm>
            <a:off x="0" y="1295399"/>
            <a:ext cx="9144000" cy="5638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0" y="1295399"/>
            <a:ext cx="6858000" cy="1752601"/>
          </a:xfrm>
        </p:spPr>
        <p:txBody>
          <a:bodyPr/>
          <a:lstStyle/>
          <a:p>
            <a:pPr algn="l"/>
            <a:r>
              <a:rPr lang="en-US" dirty="0" smtClean="0">
                <a:solidFill>
                  <a:srgbClr val="99FF33"/>
                </a:solidFill>
                <a:effectLst>
                  <a:outerShdw blurRad="38100" dist="38100" dir="2700000" algn="tl">
                    <a:srgbClr val="000000">
                      <a:alpha val="43137"/>
                    </a:srgbClr>
                  </a:outerShdw>
                </a:effectLst>
              </a:rPr>
              <a:t>Module 1</a:t>
            </a:r>
            <a:br>
              <a:rPr lang="en-US" dirty="0" smtClean="0">
                <a:solidFill>
                  <a:srgbClr val="99FF33"/>
                </a:solidFill>
                <a:effectLst>
                  <a:outerShdw blurRad="38100" dist="38100" dir="2700000" algn="tl">
                    <a:srgbClr val="000000">
                      <a:alpha val="43137"/>
                    </a:srgbClr>
                  </a:outerShdw>
                </a:effectLst>
              </a:rPr>
            </a:br>
            <a:r>
              <a:rPr lang="en-US" sz="2800" dirty="0" smtClean="0">
                <a:solidFill>
                  <a:srgbClr val="99FF33"/>
                </a:solidFill>
                <a:effectLst>
                  <a:outerShdw blurRad="38100" dist="38100" dir="2700000" algn="tl">
                    <a:srgbClr val="000000">
                      <a:alpha val="43137"/>
                    </a:srgbClr>
                  </a:outerShdw>
                </a:effectLst>
              </a:rPr>
              <a:t>Why </a:t>
            </a:r>
            <a:r>
              <a:rPr lang="en-US" sz="2800" dirty="0" smtClean="0">
                <a:solidFill>
                  <a:srgbClr val="99FF33"/>
                </a:solidFill>
                <a:effectLst>
                  <a:outerShdw blurRad="38100" dist="38100" dir="2700000" algn="tl">
                    <a:srgbClr val="000000">
                      <a:alpha val="43137"/>
                    </a:srgbClr>
                  </a:outerShdw>
                </a:effectLst>
              </a:rPr>
              <a:t>linear accelerators</a:t>
            </a:r>
            <a:br>
              <a:rPr lang="en-US" sz="2800" dirty="0" smtClean="0">
                <a:solidFill>
                  <a:srgbClr val="99FF33"/>
                </a:solidFill>
                <a:effectLst>
                  <a:outerShdw blurRad="38100" dist="38100" dir="2700000" algn="tl">
                    <a:srgbClr val="000000">
                      <a:alpha val="43137"/>
                    </a:srgbClr>
                  </a:outerShdw>
                </a:effectLst>
              </a:rPr>
            </a:br>
            <a:r>
              <a:rPr lang="en-US" sz="2800" dirty="0" smtClean="0">
                <a:solidFill>
                  <a:srgbClr val="99FF33"/>
                </a:solidFill>
                <a:effectLst>
                  <a:outerShdw blurRad="38100" dist="38100" dir="2700000" algn="tl">
                    <a:srgbClr val="000000">
                      <a:alpha val="43137"/>
                    </a:srgbClr>
                  </a:outerShdw>
                </a:effectLst>
              </a:rPr>
              <a:t>Basic linac structure</a:t>
            </a:r>
            <a:br>
              <a:rPr lang="en-US" sz="2800" dirty="0" smtClean="0">
                <a:solidFill>
                  <a:srgbClr val="99FF33"/>
                </a:solidFill>
                <a:effectLst>
                  <a:outerShdw blurRad="38100" dist="38100" dir="2700000" algn="tl">
                    <a:srgbClr val="000000">
                      <a:alpha val="43137"/>
                    </a:srgbClr>
                  </a:outerShdw>
                </a:effectLst>
              </a:rPr>
            </a:br>
            <a:r>
              <a:rPr lang="en-US" sz="2800" dirty="0" smtClean="0">
                <a:solidFill>
                  <a:srgbClr val="99FF33"/>
                </a:solidFill>
                <a:effectLst>
                  <a:outerShdw blurRad="38100" dist="38100" dir="2700000" algn="tl">
                    <a:srgbClr val="000000">
                      <a:alpha val="43137"/>
                    </a:srgbClr>
                  </a:outerShdw>
                </a:effectLst>
              </a:rPr>
              <a:t>Acceleration in periodic structures</a:t>
            </a:r>
            <a:endParaRPr lang="en-US" dirty="0">
              <a:solidFill>
                <a:srgbClr val="99FF33"/>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fld id="{87042A07-DF7A-4262-BC9E-50873C446CD2}" type="slidenum">
              <a:rPr lang="en-GB" smtClean="0"/>
              <a:pPr/>
              <a:t>1</a:t>
            </a:fld>
            <a:endParaRPr lang="en-GB" dirty="0"/>
          </a:p>
        </p:txBody>
      </p:sp>
      <p:pic>
        <p:nvPicPr>
          <p:cNvPr id="5" name="Picture 5"/>
          <p:cNvPicPr>
            <a:picLocks noChangeAspect="1" noChangeArrowheads="1"/>
          </p:cNvPicPr>
          <p:nvPr/>
        </p:nvPicPr>
        <p:blipFill>
          <a:blip r:embed="rId4" cstate="print"/>
          <a:srcRect/>
          <a:stretch>
            <a:fillRect/>
          </a:stretch>
        </p:blipFill>
        <p:spPr bwMode="auto">
          <a:xfrm>
            <a:off x="152400" y="152400"/>
            <a:ext cx="4267200" cy="10540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3"/>
          <p:cNvSpPr>
            <a:spLocks noGrp="1"/>
          </p:cNvSpPr>
          <p:nvPr>
            <p:ph type="ftr" sz="quarter" idx="11"/>
          </p:nvPr>
        </p:nvSpPr>
        <p:spPr/>
        <p:txBody>
          <a:bodyPr/>
          <a:lstStyle/>
          <a:p>
            <a:fld id="{347E8919-B5E8-45FB-8EAB-00A0417BB0AE}" type="slidenum">
              <a:rPr lang="en-GB"/>
              <a:pPr/>
              <a:t>10</a:t>
            </a:fld>
            <a:endParaRPr lang="en-GB"/>
          </a:p>
        </p:txBody>
      </p:sp>
      <p:sp>
        <p:nvSpPr>
          <p:cNvPr id="656388" name="Rectangle 4"/>
          <p:cNvSpPr>
            <a:spLocks noGrp="1" noChangeArrowheads="1"/>
          </p:cNvSpPr>
          <p:nvPr>
            <p:ph type="title"/>
          </p:nvPr>
        </p:nvSpPr>
        <p:spPr>
          <a:xfrm>
            <a:off x="1676400" y="381000"/>
            <a:ext cx="6019800" cy="762000"/>
          </a:xfrm>
        </p:spPr>
        <p:txBody>
          <a:bodyPr/>
          <a:lstStyle/>
          <a:p>
            <a:r>
              <a:rPr lang="en-US" sz="3200" dirty="0" smtClean="0"/>
              <a:t>Case 2 : a </a:t>
            </a:r>
            <a:r>
              <a:rPr lang="en-US" sz="3200" dirty="0"/>
              <a:t>Drift Tube Linac</a:t>
            </a:r>
          </a:p>
        </p:txBody>
      </p:sp>
      <p:sp>
        <p:nvSpPr>
          <p:cNvPr id="656390" name="Text Box 6"/>
          <p:cNvSpPr txBox="1">
            <a:spLocks noChangeArrowheads="1"/>
          </p:cNvSpPr>
          <p:nvPr/>
        </p:nvSpPr>
        <p:spPr bwMode="auto">
          <a:xfrm>
            <a:off x="228600" y="4724400"/>
            <a:ext cx="3581400" cy="1754326"/>
          </a:xfrm>
          <a:prstGeom prst="rect">
            <a:avLst/>
          </a:prstGeom>
          <a:noFill/>
          <a:ln w="12700">
            <a:noFill/>
            <a:miter lim="800000"/>
            <a:headEnd type="none" w="sm" len="sm"/>
            <a:tailEnd type="none" w="sm" len="sm"/>
          </a:ln>
          <a:effectLst/>
        </p:spPr>
        <p:txBody>
          <a:bodyPr wrap="square">
            <a:spAutoFit/>
          </a:bodyPr>
          <a:lstStyle/>
          <a:p>
            <a:r>
              <a:rPr lang="en-US" sz="1800" b="0" dirty="0"/>
              <a:t>Tank 2 and 3 of the new Linac4 at CERN:</a:t>
            </a:r>
          </a:p>
          <a:p>
            <a:r>
              <a:rPr lang="en-US" sz="1800" b="0" dirty="0"/>
              <a:t>57 coupled accelerating gaps</a:t>
            </a:r>
          </a:p>
          <a:p>
            <a:r>
              <a:rPr lang="en-GB" sz="1800" b="0" dirty="0"/>
              <a:t>Frequency 352.2 MHz, </a:t>
            </a:r>
            <a:r>
              <a:rPr lang="en-GB" sz="1800" b="0" dirty="0">
                <a:latin typeface="Symbol" pitchFamily="18" charset="2"/>
              </a:rPr>
              <a:t>l </a:t>
            </a:r>
            <a:r>
              <a:rPr lang="en-GB" sz="1800" b="0" dirty="0"/>
              <a:t>= 85 cm</a:t>
            </a:r>
            <a:endParaRPr lang="en-US" sz="1800" b="0" dirty="0"/>
          </a:p>
          <a:p>
            <a:r>
              <a:rPr lang="en-US" sz="1800" b="0" dirty="0"/>
              <a:t>Cell length </a:t>
            </a:r>
            <a:r>
              <a:rPr lang="en-US" sz="1800" b="0" dirty="0" smtClean="0"/>
              <a:t>(d=</a:t>
            </a:r>
            <a:r>
              <a:rPr lang="en-US" sz="1800" b="0" dirty="0" err="1" smtClean="0">
                <a:latin typeface="Symbol" pitchFamily="18" charset="2"/>
              </a:rPr>
              <a:t>bl</a:t>
            </a:r>
            <a:r>
              <a:rPr lang="en-US" sz="1800" b="0" dirty="0"/>
              <a:t>) </a:t>
            </a:r>
            <a:r>
              <a:rPr lang="en-US" sz="1800" b="0" dirty="0" smtClean="0"/>
              <a:t>from </a:t>
            </a:r>
            <a:r>
              <a:rPr lang="en-US" sz="1800" b="0" dirty="0"/>
              <a:t>12.3 cm to 26.4 cm (factor 2 </a:t>
            </a:r>
            <a:r>
              <a:rPr lang="en-US" sz="1800" b="0" dirty="0" smtClean="0"/>
              <a:t>!).</a:t>
            </a:r>
            <a:endParaRPr lang="en-US" sz="1800" b="0" dirty="0"/>
          </a:p>
        </p:txBody>
      </p:sp>
      <p:pic>
        <p:nvPicPr>
          <p:cNvPr id="656394" name="Picture 10"/>
          <p:cNvPicPr>
            <a:picLocks noChangeAspect="1" noChangeArrowheads="1"/>
          </p:cNvPicPr>
          <p:nvPr/>
        </p:nvPicPr>
        <p:blipFill>
          <a:blip r:embed="rId2" cstate="print"/>
          <a:srcRect/>
          <a:stretch>
            <a:fillRect/>
          </a:stretch>
        </p:blipFill>
        <p:spPr bwMode="auto">
          <a:xfrm>
            <a:off x="609600" y="1447800"/>
            <a:ext cx="7905750" cy="2270125"/>
          </a:xfrm>
          <a:prstGeom prst="rect">
            <a:avLst/>
          </a:prstGeom>
          <a:noFill/>
          <a:ln w="12700">
            <a:noFill/>
            <a:miter lim="800000"/>
            <a:headEnd type="none" w="sm" len="sm"/>
            <a:tailEnd type="none" w="sm" len="sm"/>
          </a:ln>
          <a:effectLst/>
        </p:spPr>
      </p:pic>
      <p:sp>
        <p:nvSpPr>
          <p:cNvPr id="656396" name="Text Box 12"/>
          <p:cNvSpPr txBox="1">
            <a:spLocks noChangeArrowheads="1"/>
          </p:cNvSpPr>
          <p:nvPr/>
        </p:nvSpPr>
        <p:spPr bwMode="auto">
          <a:xfrm>
            <a:off x="7924800" y="2895600"/>
            <a:ext cx="311150" cy="366713"/>
          </a:xfrm>
          <a:prstGeom prst="rect">
            <a:avLst/>
          </a:prstGeom>
          <a:noFill/>
          <a:ln w="12700">
            <a:noFill/>
            <a:miter lim="800000"/>
            <a:headEnd type="none" w="sm" len="sm"/>
            <a:tailEnd type="none" w="sm" len="sm"/>
          </a:ln>
          <a:effectLst/>
        </p:spPr>
        <p:txBody>
          <a:bodyPr wrap="none">
            <a:spAutoFit/>
          </a:bodyPr>
          <a:lstStyle/>
          <a:p>
            <a:r>
              <a:rPr lang="en-GB" sz="1800" b="0" i="1"/>
              <a:t>d</a:t>
            </a:r>
            <a:endParaRPr lang="en-US" sz="1800" b="0" i="1"/>
          </a:p>
        </p:txBody>
      </p:sp>
      <p:sp>
        <p:nvSpPr>
          <p:cNvPr id="656397" name="Line 13"/>
          <p:cNvSpPr>
            <a:spLocks noChangeShapeType="1"/>
          </p:cNvSpPr>
          <p:nvPr/>
        </p:nvSpPr>
        <p:spPr bwMode="auto">
          <a:xfrm>
            <a:off x="8001000" y="2133600"/>
            <a:ext cx="0" cy="685800"/>
          </a:xfrm>
          <a:prstGeom prst="line">
            <a:avLst/>
          </a:prstGeom>
          <a:noFill/>
          <a:ln w="19050">
            <a:solidFill>
              <a:schemeClr val="accent2"/>
            </a:solidFill>
            <a:round/>
            <a:headEnd type="none" w="sm" len="sm"/>
            <a:tailEnd type="none" w="sm" len="sm"/>
          </a:ln>
          <a:effectLst/>
        </p:spPr>
        <p:txBody>
          <a:bodyPr/>
          <a:lstStyle/>
          <a:p>
            <a:endParaRPr lang="en-US"/>
          </a:p>
        </p:txBody>
      </p:sp>
      <p:sp>
        <p:nvSpPr>
          <p:cNvPr id="656398" name="Line 14"/>
          <p:cNvSpPr>
            <a:spLocks noChangeShapeType="1"/>
          </p:cNvSpPr>
          <p:nvPr/>
        </p:nvSpPr>
        <p:spPr bwMode="auto">
          <a:xfrm>
            <a:off x="8153400" y="2133600"/>
            <a:ext cx="0" cy="685800"/>
          </a:xfrm>
          <a:prstGeom prst="line">
            <a:avLst/>
          </a:prstGeom>
          <a:noFill/>
          <a:ln w="19050">
            <a:solidFill>
              <a:schemeClr val="accent2"/>
            </a:solidFill>
            <a:round/>
            <a:headEnd type="none" w="sm" len="sm"/>
            <a:tailEnd type="none" w="sm" len="sm"/>
          </a:ln>
          <a:effectLst/>
        </p:spPr>
        <p:txBody>
          <a:bodyPr/>
          <a:lstStyle/>
          <a:p>
            <a:endParaRPr lang="en-US"/>
          </a:p>
        </p:txBody>
      </p:sp>
      <p:sp>
        <p:nvSpPr>
          <p:cNvPr id="656399" name="Line 15"/>
          <p:cNvSpPr>
            <a:spLocks noChangeShapeType="1"/>
          </p:cNvSpPr>
          <p:nvPr/>
        </p:nvSpPr>
        <p:spPr bwMode="auto">
          <a:xfrm>
            <a:off x="7848600" y="2743200"/>
            <a:ext cx="152400" cy="0"/>
          </a:xfrm>
          <a:prstGeom prst="line">
            <a:avLst/>
          </a:prstGeom>
          <a:noFill/>
          <a:ln w="12700">
            <a:solidFill>
              <a:schemeClr val="tx1"/>
            </a:solidFill>
            <a:round/>
            <a:headEnd type="none" w="sm" len="sm"/>
            <a:tailEnd type="triangle" w="sm" len="sm"/>
          </a:ln>
          <a:effectLst/>
        </p:spPr>
        <p:txBody>
          <a:bodyPr/>
          <a:lstStyle/>
          <a:p>
            <a:endParaRPr lang="en-US"/>
          </a:p>
        </p:txBody>
      </p:sp>
      <p:sp>
        <p:nvSpPr>
          <p:cNvPr id="656400" name="Line 16"/>
          <p:cNvSpPr>
            <a:spLocks noChangeShapeType="1"/>
          </p:cNvSpPr>
          <p:nvPr/>
        </p:nvSpPr>
        <p:spPr bwMode="auto">
          <a:xfrm flipH="1">
            <a:off x="8153400" y="2743200"/>
            <a:ext cx="152400" cy="0"/>
          </a:xfrm>
          <a:prstGeom prst="line">
            <a:avLst/>
          </a:prstGeom>
          <a:noFill/>
          <a:ln w="12700">
            <a:solidFill>
              <a:schemeClr val="tx1"/>
            </a:solidFill>
            <a:round/>
            <a:headEnd type="none" w="sm" len="sm"/>
            <a:tailEnd type="triangle" w="sm" len="sm"/>
          </a:ln>
          <a:effectLst/>
        </p:spPr>
        <p:txBody>
          <a:bodyPr/>
          <a:lstStyle/>
          <a:p>
            <a:endParaRPr lang="en-US"/>
          </a:p>
        </p:txBody>
      </p:sp>
      <p:sp>
        <p:nvSpPr>
          <p:cNvPr id="656401" name="Oval 17"/>
          <p:cNvSpPr>
            <a:spLocks noChangeArrowheads="1"/>
          </p:cNvSpPr>
          <p:nvPr/>
        </p:nvSpPr>
        <p:spPr bwMode="auto">
          <a:xfrm>
            <a:off x="7772400" y="1447800"/>
            <a:ext cx="685800" cy="1905000"/>
          </a:xfrm>
          <a:prstGeom prst="ellipse">
            <a:avLst/>
          </a:prstGeom>
          <a:noFill/>
          <a:ln w="28575">
            <a:solidFill>
              <a:schemeClr val="accent2"/>
            </a:solidFill>
            <a:round/>
            <a:headEnd type="none" w="sm" len="sm"/>
            <a:tailEnd type="none" w="sm" len="sm"/>
          </a:ln>
          <a:effectLst/>
        </p:spPr>
        <p:txBody>
          <a:bodyPr wrap="none" anchor="ctr"/>
          <a:lstStyle/>
          <a:p>
            <a:endParaRPr lang="en-US"/>
          </a:p>
        </p:txBody>
      </p:sp>
      <p:sp>
        <p:nvSpPr>
          <p:cNvPr id="656402" name="Line 18"/>
          <p:cNvSpPr>
            <a:spLocks noChangeShapeType="1"/>
          </p:cNvSpPr>
          <p:nvPr/>
        </p:nvSpPr>
        <p:spPr bwMode="auto">
          <a:xfrm>
            <a:off x="228600" y="2133600"/>
            <a:ext cx="228600" cy="0"/>
          </a:xfrm>
          <a:prstGeom prst="line">
            <a:avLst/>
          </a:prstGeom>
          <a:noFill/>
          <a:ln w="57150">
            <a:solidFill>
              <a:schemeClr val="hlink"/>
            </a:solidFill>
            <a:round/>
            <a:headEnd type="none" w="sm" len="sm"/>
            <a:tailEnd type="triangle" w="sm" len="sm"/>
          </a:ln>
          <a:effectLst/>
        </p:spPr>
        <p:txBody>
          <a:bodyPr/>
          <a:lstStyle/>
          <a:p>
            <a:endParaRPr lang="en-US"/>
          </a:p>
        </p:txBody>
      </p:sp>
      <p:sp>
        <p:nvSpPr>
          <p:cNvPr id="656403" name="Line 19"/>
          <p:cNvSpPr>
            <a:spLocks noChangeShapeType="1"/>
          </p:cNvSpPr>
          <p:nvPr/>
        </p:nvSpPr>
        <p:spPr bwMode="auto">
          <a:xfrm>
            <a:off x="8610600" y="2209800"/>
            <a:ext cx="228600" cy="0"/>
          </a:xfrm>
          <a:prstGeom prst="line">
            <a:avLst/>
          </a:prstGeom>
          <a:noFill/>
          <a:ln w="57150">
            <a:solidFill>
              <a:schemeClr val="hlink"/>
            </a:solidFill>
            <a:round/>
            <a:headEnd type="none" w="sm" len="sm"/>
            <a:tailEnd type="triangle" w="sm" len="sm"/>
          </a:ln>
          <a:effectLst/>
        </p:spPr>
        <p:txBody>
          <a:bodyPr/>
          <a:lstStyle/>
          <a:p>
            <a:endParaRPr lang="en-US"/>
          </a:p>
        </p:txBody>
      </p:sp>
      <p:sp>
        <p:nvSpPr>
          <p:cNvPr id="656404" name="AutoShape 20"/>
          <p:cNvSpPr>
            <a:spLocks/>
          </p:cNvSpPr>
          <p:nvPr/>
        </p:nvSpPr>
        <p:spPr bwMode="auto">
          <a:xfrm>
            <a:off x="381000" y="3733800"/>
            <a:ext cx="1371600" cy="723900"/>
          </a:xfrm>
          <a:prstGeom prst="borderCallout1">
            <a:avLst>
              <a:gd name="adj1" fmla="val 15792"/>
              <a:gd name="adj2" fmla="val -5556"/>
              <a:gd name="adj3" fmla="val -203946"/>
              <a:gd name="adj4" fmla="val -1505"/>
            </a:avLst>
          </a:prstGeom>
          <a:solidFill>
            <a:srgbClr val="FFFFAB"/>
          </a:solidFill>
          <a:ln w="12700">
            <a:solidFill>
              <a:schemeClr val="tx1"/>
            </a:solidFill>
            <a:miter lim="800000"/>
            <a:headEnd type="none" w="sm" len="sm"/>
            <a:tailEnd type="none" w="sm" len="sm"/>
          </a:ln>
          <a:effectLst/>
        </p:spPr>
        <p:txBody>
          <a:bodyPr/>
          <a:lstStyle/>
          <a:p>
            <a:pPr algn="ctr"/>
            <a:r>
              <a:rPr lang="en-GB" b="0"/>
              <a:t>10 MeV, </a:t>
            </a:r>
          </a:p>
          <a:p>
            <a:pPr algn="ctr"/>
            <a:r>
              <a:rPr lang="en-GB" b="0">
                <a:latin typeface="Symbol" pitchFamily="18" charset="2"/>
              </a:rPr>
              <a:t>b</a:t>
            </a:r>
            <a:r>
              <a:rPr lang="en-GB" b="0"/>
              <a:t> = 0.145</a:t>
            </a:r>
            <a:endParaRPr lang="en-US" b="0"/>
          </a:p>
        </p:txBody>
      </p:sp>
      <p:sp>
        <p:nvSpPr>
          <p:cNvPr id="656405" name="AutoShape 21"/>
          <p:cNvSpPr>
            <a:spLocks/>
          </p:cNvSpPr>
          <p:nvPr/>
        </p:nvSpPr>
        <p:spPr bwMode="auto">
          <a:xfrm>
            <a:off x="7315200" y="3733800"/>
            <a:ext cx="1371600" cy="723900"/>
          </a:xfrm>
          <a:prstGeom prst="borderCallout1">
            <a:avLst>
              <a:gd name="adj1" fmla="val 15792"/>
              <a:gd name="adj2" fmla="val 105556"/>
              <a:gd name="adj3" fmla="val -187500"/>
              <a:gd name="adj4" fmla="val 104283"/>
            </a:avLst>
          </a:prstGeom>
          <a:solidFill>
            <a:srgbClr val="FFFFAB"/>
          </a:solidFill>
          <a:ln w="12700">
            <a:solidFill>
              <a:schemeClr val="tx1"/>
            </a:solidFill>
            <a:miter lim="800000"/>
            <a:headEnd type="none" w="sm" len="sm"/>
            <a:tailEnd type="none" w="sm" len="sm"/>
          </a:ln>
          <a:effectLst/>
        </p:spPr>
        <p:txBody>
          <a:bodyPr/>
          <a:lstStyle/>
          <a:p>
            <a:pPr algn="ctr"/>
            <a:r>
              <a:rPr lang="en-GB" b="0"/>
              <a:t>50 MeV, </a:t>
            </a:r>
          </a:p>
          <a:p>
            <a:pPr algn="ctr"/>
            <a:r>
              <a:rPr lang="en-GB" b="0">
                <a:latin typeface="Symbol" pitchFamily="18" charset="2"/>
              </a:rPr>
              <a:t>b</a:t>
            </a:r>
            <a:r>
              <a:rPr lang="en-GB" b="0"/>
              <a:t> = 0.31</a:t>
            </a:r>
            <a:endParaRPr lang="en-US" b="0"/>
          </a:p>
        </p:txBody>
      </p:sp>
      <p:pic>
        <p:nvPicPr>
          <p:cNvPr id="794626" name="Picture 2" descr="https://project-linac4.web.cern.ch/project-linac4/Files/logo-DTL.gif">
            <a:hlinkClick r:id="rId3"/>
          </p:cNvPr>
          <p:cNvPicPr>
            <a:picLocks noChangeAspect="1" noChangeArrowheads="1"/>
          </p:cNvPicPr>
          <p:nvPr/>
        </p:nvPicPr>
        <p:blipFill>
          <a:blip r:embed="rId4" cstate="print"/>
          <a:srcRect l="23170"/>
          <a:stretch>
            <a:fillRect/>
          </a:stretch>
        </p:blipFill>
        <p:spPr bwMode="auto">
          <a:xfrm>
            <a:off x="3962400" y="4495800"/>
            <a:ext cx="4800600" cy="223380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Intermediate cases</a:t>
            </a:r>
            <a:endParaRPr lang="en-US" dirty="0"/>
          </a:p>
        </p:txBody>
      </p:sp>
      <p:sp>
        <p:nvSpPr>
          <p:cNvPr id="3" name="Footer Placeholder 2"/>
          <p:cNvSpPr>
            <a:spLocks noGrp="1"/>
          </p:cNvSpPr>
          <p:nvPr>
            <p:ph type="ftr" sz="quarter" idx="11"/>
          </p:nvPr>
        </p:nvSpPr>
        <p:spPr/>
        <p:txBody>
          <a:bodyPr/>
          <a:lstStyle/>
          <a:p>
            <a:fld id="{EB996D84-0222-4F55-83D2-C4FDBB2E5B02}" type="slidenum">
              <a:rPr lang="en-GB" smtClean="0"/>
              <a:pPr/>
              <a:t>11</a:t>
            </a:fld>
            <a:endParaRPr lang="en-GB"/>
          </a:p>
        </p:txBody>
      </p:sp>
      <p:sp>
        <p:nvSpPr>
          <p:cNvPr id="4" name="TextBox 3"/>
          <p:cNvSpPr txBox="1"/>
          <p:nvPr/>
        </p:nvSpPr>
        <p:spPr>
          <a:xfrm>
            <a:off x="304800" y="1447800"/>
            <a:ext cx="8382000" cy="2769989"/>
          </a:xfrm>
          <a:prstGeom prst="rect">
            <a:avLst/>
          </a:prstGeom>
          <a:noFill/>
        </p:spPr>
        <p:txBody>
          <a:bodyPr wrap="square" rtlCol="0">
            <a:spAutoFit/>
          </a:bodyPr>
          <a:lstStyle/>
          <a:p>
            <a:pPr>
              <a:spcBef>
                <a:spcPts val="600"/>
              </a:spcBef>
            </a:pPr>
            <a:r>
              <a:rPr lang="en-US" sz="1600" b="0" dirty="0" smtClean="0"/>
              <a:t>But:</a:t>
            </a:r>
          </a:p>
          <a:p>
            <a:pPr>
              <a:spcBef>
                <a:spcPts val="600"/>
              </a:spcBef>
            </a:pPr>
            <a:r>
              <a:rPr lang="en-US" sz="1600" b="0" dirty="0" smtClean="0"/>
              <a:t>Between the 2 “extremes” there are many “intermediate” cases, because:</a:t>
            </a:r>
          </a:p>
          <a:p>
            <a:pPr marL="800100" lvl="1" indent="-342900">
              <a:spcBef>
                <a:spcPts val="600"/>
              </a:spcBef>
              <a:buAutoNum type="alphaLcPeriod"/>
            </a:pPr>
            <a:r>
              <a:rPr lang="en-US" sz="1600" b="0" dirty="0" smtClean="0"/>
              <a:t>Single-gap cavities are expensive (both cavity and RF source!). </a:t>
            </a:r>
          </a:p>
          <a:p>
            <a:pPr marL="800100" lvl="1" indent="-342900">
              <a:spcBef>
                <a:spcPts val="600"/>
              </a:spcBef>
              <a:buAutoNum type="alphaLcPeriod"/>
            </a:pPr>
            <a:r>
              <a:rPr lang="en-US" sz="1600" b="0" dirty="0" smtClean="0"/>
              <a:t>Structures with each cell matched to the beta profile are mechanically complicated and expensive.</a:t>
            </a:r>
          </a:p>
          <a:p>
            <a:pPr marL="342900" indent="-342900">
              <a:spcBef>
                <a:spcPts val="600"/>
              </a:spcBef>
            </a:pPr>
            <a:r>
              <a:rPr lang="en-US" sz="1600" b="0" dirty="0" smtClean="0">
                <a:latin typeface="Arial"/>
                <a:cs typeface="Arial"/>
              </a:rPr>
              <a:t>→ as soon as the increase of beta with energy becomes small (</a:t>
            </a:r>
            <a:r>
              <a:rPr lang="en-US" sz="1600" b="0" dirty="0" smtClean="0">
                <a:latin typeface="Symbol" pitchFamily="18" charset="2"/>
                <a:cs typeface="Arial"/>
              </a:rPr>
              <a:t>Db</a:t>
            </a:r>
            <a:r>
              <a:rPr lang="en-US" sz="1600" b="0" dirty="0" smtClean="0">
                <a:latin typeface="Arial"/>
                <a:cs typeface="Arial"/>
              </a:rPr>
              <a:t>/</a:t>
            </a:r>
            <a:r>
              <a:rPr lang="en-US" sz="1600" b="0" dirty="0" smtClean="0">
                <a:latin typeface="Symbol" pitchFamily="18" charset="2"/>
                <a:cs typeface="Arial"/>
              </a:rPr>
              <a:t>D</a:t>
            </a:r>
            <a:r>
              <a:rPr lang="en-US" sz="1600" b="0" dirty="0" smtClean="0">
                <a:latin typeface="Arial"/>
                <a:cs typeface="Arial"/>
              </a:rPr>
              <a:t>W) we can accept a small error and:</a:t>
            </a:r>
            <a:endParaRPr lang="en-US" sz="1600" b="0" dirty="0" smtClean="0"/>
          </a:p>
          <a:p>
            <a:pPr marL="342900" indent="-342900">
              <a:spcBef>
                <a:spcPts val="600"/>
              </a:spcBef>
              <a:buAutoNum type="arabicPeriod"/>
            </a:pPr>
            <a:r>
              <a:rPr lang="en-US" sz="1600" b="0" dirty="0" smtClean="0"/>
              <a:t>Use multi-gap cavities with constant distance between gaps.</a:t>
            </a:r>
          </a:p>
          <a:p>
            <a:pPr marL="342900" indent="-342900">
              <a:spcBef>
                <a:spcPts val="600"/>
              </a:spcBef>
              <a:buAutoNum type="arabicPeriod"/>
            </a:pPr>
            <a:r>
              <a:rPr lang="en-US" sz="1600" b="0" dirty="0" smtClean="0"/>
              <a:t>Use series of identical cavities (standardised design and construction). </a:t>
            </a:r>
          </a:p>
        </p:txBody>
      </p:sp>
      <p:sp>
        <p:nvSpPr>
          <p:cNvPr id="5" name="Footer Placeholder 3"/>
          <p:cNvSpPr txBox="1">
            <a:spLocks/>
          </p:cNvSpPr>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fld id="{864468BA-795E-46F6-8008-0DD56082C1BD}" type="slidenum">
              <a:rPr kumimoji="0" lang="en-GB" sz="1400" b="0" i="0" u="none" strike="noStrike" kern="1200" cap="none" spc="0" normalizeH="0" baseline="0" noProof="0" smtClean="0">
                <a:ln>
                  <a:noFill/>
                </a:ln>
                <a:solidFill>
                  <a:schemeClr val="tx1"/>
                </a:solidFill>
                <a:effectLst/>
                <a:uLnTx/>
                <a:uFillTx/>
                <a:latin typeface="Times New Roman" pitchFamily="18" charset="0"/>
                <a:ea typeface="+mn-ea"/>
                <a:cs typeface="+mn-cs"/>
              </a:rPr>
              <a:pPr marL="0" marR="0" lvl="0" indent="0" algn="ctr" defTabSz="914400" rtl="0" eaLnBrk="0" fontAlgn="base" latinLnBrk="0" hangingPunct="0">
                <a:lnSpc>
                  <a:spcPct val="100000"/>
                </a:lnSpc>
                <a:spcBef>
                  <a:spcPct val="0"/>
                </a:spcBef>
                <a:spcAft>
                  <a:spcPct val="0"/>
                </a:spcAft>
                <a:buClrTx/>
                <a:buSzTx/>
                <a:buFontTx/>
                <a:buNone/>
                <a:tabLst/>
                <a:defRPr/>
              </a:pPr>
              <a:t>11</a:t>
            </a:fld>
            <a:endParaRPr kumimoji="0" lang="en-GB" sz="1400" b="0" i="0" u="none" strike="noStrike" kern="1200" cap="none" spc="0" normalizeH="0" baseline="0" noProof="0">
              <a:ln>
                <a:noFill/>
              </a:ln>
              <a:solidFill>
                <a:schemeClr val="tx1"/>
              </a:solidFill>
              <a:effectLst/>
              <a:uLnTx/>
              <a:uFillTx/>
              <a:latin typeface="Times New Roman" pitchFamily="18" charset="0"/>
              <a:ea typeface="+mn-ea"/>
              <a:cs typeface="+mn-cs"/>
            </a:endParaRPr>
          </a:p>
        </p:txBody>
      </p:sp>
      <p:pic>
        <p:nvPicPr>
          <p:cNvPr id="788481" name="Picture 1"/>
          <p:cNvPicPr>
            <a:picLocks noChangeAspect="1" noChangeArrowheads="1"/>
          </p:cNvPicPr>
          <p:nvPr/>
        </p:nvPicPr>
        <p:blipFill>
          <a:blip r:embed="rId2" cstate="print"/>
          <a:srcRect/>
          <a:stretch>
            <a:fillRect/>
          </a:stretch>
        </p:blipFill>
        <p:spPr bwMode="auto">
          <a:xfrm>
            <a:off x="762000" y="4800600"/>
            <a:ext cx="3756783" cy="1295400"/>
          </a:xfrm>
          <a:prstGeom prst="rect">
            <a:avLst/>
          </a:prstGeom>
          <a:noFill/>
          <a:ln w="9525">
            <a:noFill/>
            <a:miter lim="800000"/>
            <a:headEnd/>
            <a:tailEnd/>
          </a:ln>
          <a:effectLst/>
        </p:spPr>
      </p:pic>
      <p:pic>
        <p:nvPicPr>
          <p:cNvPr id="788482" name="Picture 2"/>
          <p:cNvPicPr>
            <a:picLocks noChangeAspect="1" noChangeArrowheads="1"/>
          </p:cNvPicPr>
          <p:nvPr/>
        </p:nvPicPr>
        <p:blipFill>
          <a:blip r:embed="rId3" cstate="print"/>
          <a:srcRect/>
          <a:stretch>
            <a:fillRect/>
          </a:stretch>
        </p:blipFill>
        <p:spPr bwMode="auto">
          <a:xfrm>
            <a:off x="4953000" y="4495800"/>
            <a:ext cx="3048000" cy="1751946"/>
          </a:xfrm>
          <a:prstGeom prst="rect">
            <a:avLst/>
          </a:prstGeom>
          <a:noFill/>
          <a:ln w="9525">
            <a:noFill/>
            <a:miter lim="800000"/>
            <a:headEnd/>
            <a:tailEnd/>
          </a:ln>
          <a:effectLst/>
        </p:spPr>
      </p:pic>
      <p:sp>
        <p:nvSpPr>
          <p:cNvPr id="11" name="Rectangle 10"/>
          <p:cNvSpPr/>
          <p:nvPr/>
        </p:nvSpPr>
        <p:spPr bwMode="auto">
          <a:xfrm>
            <a:off x="5181600" y="4800600"/>
            <a:ext cx="2514600" cy="1066800"/>
          </a:xfrm>
          <a:prstGeom prst="rect">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4"/>
          <p:cNvSpPr>
            <a:spLocks noGrp="1"/>
          </p:cNvSpPr>
          <p:nvPr>
            <p:ph type="ftr" sz="quarter" idx="11"/>
          </p:nvPr>
        </p:nvSpPr>
        <p:spPr/>
        <p:txBody>
          <a:bodyPr/>
          <a:lstStyle/>
          <a:p>
            <a:fld id="{F5C5D91A-7472-4425-9517-183A06B21356}" type="slidenum">
              <a:rPr lang="en-GB"/>
              <a:pPr/>
              <a:t>12</a:t>
            </a:fld>
            <a:endParaRPr lang="en-GB"/>
          </a:p>
        </p:txBody>
      </p:sp>
      <p:sp>
        <p:nvSpPr>
          <p:cNvPr id="435204" name="Rectangle 4"/>
          <p:cNvSpPr>
            <a:spLocks noGrp="1" noChangeArrowheads="1"/>
          </p:cNvSpPr>
          <p:nvPr>
            <p:ph type="title"/>
          </p:nvPr>
        </p:nvSpPr>
        <p:spPr/>
        <p:txBody>
          <a:bodyPr/>
          <a:lstStyle/>
          <a:p>
            <a:r>
              <a:rPr lang="en-US" sz="3200" dirty="0" smtClean="0"/>
              <a:t>Synchronism condition in a </a:t>
            </a:r>
            <a:r>
              <a:rPr lang="en-US" sz="3200" dirty="0" err="1" smtClean="0"/>
              <a:t>multicell</a:t>
            </a:r>
            <a:r>
              <a:rPr lang="en-US" sz="3200" dirty="0" smtClean="0"/>
              <a:t> cavity</a:t>
            </a:r>
            <a:endParaRPr lang="en-US" sz="3200" dirty="0"/>
          </a:p>
        </p:txBody>
      </p:sp>
      <p:sp>
        <p:nvSpPr>
          <p:cNvPr id="435205" name="Rectangle 5"/>
          <p:cNvSpPr>
            <a:spLocks noChangeArrowheads="1"/>
          </p:cNvSpPr>
          <p:nvPr/>
        </p:nvSpPr>
        <p:spPr bwMode="auto">
          <a:xfrm>
            <a:off x="381000" y="4572000"/>
            <a:ext cx="8229600" cy="1676400"/>
          </a:xfrm>
          <a:prstGeom prst="rect">
            <a:avLst/>
          </a:prstGeom>
          <a:noFill/>
          <a:ln w="9525">
            <a:solidFill>
              <a:srgbClr val="FF3300"/>
            </a:solidFill>
            <a:miter lim="800000"/>
            <a:headEnd/>
            <a:tailEnd/>
          </a:ln>
          <a:effectLst/>
        </p:spPr>
        <p:txBody>
          <a:bodyPr lIns="92075" tIns="46038" rIns="92075" bIns="46038"/>
          <a:lstStyle/>
          <a:p>
            <a:pPr marL="457200" indent="-457200">
              <a:lnSpc>
                <a:spcPct val="110000"/>
              </a:lnSpc>
              <a:spcBef>
                <a:spcPct val="50000"/>
              </a:spcBef>
              <a:buClr>
                <a:schemeClr val="hlink"/>
              </a:buClr>
              <a:buFont typeface="Symbol" pitchFamily="18" charset="2"/>
              <a:buAutoNum type="arabicPeriod"/>
            </a:pPr>
            <a:r>
              <a:rPr lang="en-US" sz="1600" b="0">
                <a:latin typeface="Comic Sans MS" pitchFamily="66" charset="0"/>
                <a:sym typeface="Symbol" pitchFamily="18" charset="2"/>
              </a:rPr>
              <a:t>In an ion linac cell length has to increase (up to a factor 200 !) and the linac will be made of a </a:t>
            </a:r>
            <a:r>
              <a:rPr lang="en-US" sz="1600" b="0">
                <a:solidFill>
                  <a:schemeClr val="hlink"/>
                </a:solidFill>
                <a:latin typeface="Comic Sans MS" pitchFamily="66" charset="0"/>
                <a:sym typeface="Symbol" pitchFamily="18" charset="2"/>
              </a:rPr>
              <a:t>sequence of different accelerating structures</a:t>
            </a:r>
            <a:r>
              <a:rPr lang="en-US" sz="1600" b="0">
                <a:latin typeface="Comic Sans MS" pitchFamily="66" charset="0"/>
                <a:sym typeface="Symbol" pitchFamily="18" charset="2"/>
              </a:rPr>
              <a:t> (changing cell length, frequency, operating mode, etc.) </a:t>
            </a:r>
            <a:r>
              <a:rPr lang="en-US" sz="1600" b="0" u="sng">
                <a:latin typeface="Comic Sans MS" pitchFamily="66" charset="0"/>
                <a:sym typeface="Symbol" pitchFamily="18" charset="2"/>
              </a:rPr>
              <a:t>matched to the ion velocity</a:t>
            </a:r>
            <a:r>
              <a:rPr lang="en-US" sz="1600" b="0">
                <a:latin typeface="Comic Sans MS" pitchFamily="66" charset="0"/>
                <a:sym typeface="Symbol" pitchFamily="18" charset="2"/>
              </a:rPr>
              <a:t>. </a:t>
            </a:r>
          </a:p>
          <a:p>
            <a:pPr marL="457200" indent="-457200">
              <a:lnSpc>
                <a:spcPct val="110000"/>
              </a:lnSpc>
              <a:spcBef>
                <a:spcPct val="50000"/>
              </a:spcBef>
              <a:buClr>
                <a:schemeClr val="hlink"/>
              </a:buClr>
              <a:buFont typeface="Symbol" pitchFamily="18" charset="2"/>
              <a:buAutoNum type="arabicPeriod"/>
            </a:pPr>
            <a:r>
              <a:rPr lang="en-US" sz="1600" b="0">
                <a:latin typeface="Comic Sans MS" pitchFamily="66" charset="0"/>
                <a:sym typeface="Symbol" pitchFamily="18" charset="2"/>
              </a:rPr>
              <a:t>For electron linacs, </a:t>
            </a:r>
            <a:r>
              <a:rPr lang="en-US" sz="1600" b="0" i="1">
                <a:latin typeface="Symbol" pitchFamily="18" charset="2"/>
                <a:sym typeface="Symbol" pitchFamily="18" charset="2"/>
              </a:rPr>
              <a:t>b </a:t>
            </a:r>
            <a:r>
              <a:rPr lang="en-US" sz="1600" b="0">
                <a:latin typeface="Comic Sans MS" pitchFamily="66" charset="0"/>
                <a:sym typeface="Symbol" pitchFamily="18" charset="2"/>
              </a:rPr>
              <a:t>=1, </a:t>
            </a:r>
            <a:r>
              <a:rPr lang="en-US" sz="1600" b="0" i="1">
                <a:latin typeface="Times New Roman" pitchFamily="18" charset="0"/>
                <a:sym typeface="Symbol" pitchFamily="18" charset="2"/>
              </a:rPr>
              <a:t>d </a:t>
            </a:r>
            <a:r>
              <a:rPr lang="en-US" sz="1600" b="0">
                <a:latin typeface="Comic Sans MS" pitchFamily="66" charset="0"/>
                <a:sym typeface="Symbol" pitchFamily="18" charset="2"/>
              </a:rPr>
              <a:t>=</a:t>
            </a:r>
            <a:r>
              <a:rPr lang="en-US" sz="1600" b="0" i="1">
                <a:latin typeface="Symbol" pitchFamily="18" charset="2"/>
                <a:sym typeface="Symbol" pitchFamily="18" charset="2"/>
              </a:rPr>
              <a:t>l</a:t>
            </a:r>
            <a:r>
              <a:rPr lang="en-US" sz="1600" b="0">
                <a:latin typeface="Comic Sans MS" pitchFamily="66" charset="0"/>
                <a:sym typeface="Symbol" pitchFamily="18" charset="2"/>
              </a:rPr>
              <a:t>/2  An electron linac will be made of an </a:t>
            </a:r>
            <a:r>
              <a:rPr lang="en-US" sz="1600" b="0">
                <a:solidFill>
                  <a:schemeClr val="hlink"/>
                </a:solidFill>
                <a:latin typeface="Comic Sans MS" pitchFamily="66" charset="0"/>
                <a:sym typeface="Symbol" pitchFamily="18" charset="2"/>
              </a:rPr>
              <a:t>injector</a:t>
            </a:r>
            <a:r>
              <a:rPr lang="en-US" sz="1600" b="0">
                <a:latin typeface="Comic Sans MS" pitchFamily="66" charset="0"/>
                <a:sym typeface="Symbol" pitchFamily="18" charset="2"/>
              </a:rPr>
              <a:t> + a </a:t>
            </a:r>
            <a:r>
              <a:rPr lang="en-US" sz="1600" b="0">
                <a:solidFill>
                  <a:schemeClr val="hlink"/>
                </a:solidFill>
                <a:latin typeface="Comic Sans MS" pitchFamily="66" charset="0"/>
                <a:sym typeface="Symbol" pitchFamily="18" charset="2"/>
              </a:rPr>
              <a:t>series of identical accelerating structures</a:t>
            </a:r>
            <a:r>
              <a:rPr lang="en-US" sz="1600" b="0">
                <a:latin typeface="Comic Sans MS" pitchFamily="66" charset="0"/>
                <a:sym typeface="Symbol" pitchFamily="18" charset="2"/>
              </a:rPr>
              <a:t>, with cells all the same length</a:t>
            </a:r>
          </a:p>
        </p:txBody>
      </p:sp>
      <p:sp>
        <p:nvSpPr>
          <p:cNvPr id="435207" name="Text Box 7"/>
          <p:cNvSpPr txBox="1">
            <a:spLocks noChangeArrowheads="1"/>
          </p:cNvSpPr>
          <p:nvPr/>
        </p:nvSpPr>
        <p:spPr bwMode="auto">
          <a:xfrm>
            <a:off x="4800600" y="1981200"/>
            <a:ext cx="3886200" cy="641350"/>
          </a:xfrm>
          <a:prstGeom prst="rect">
            <a:avLst/>
          </a:prstGeom>
          <a:noFill/>
          <a:ln w="9525">
            <a:noFill/>
            <a:miter lim="800000"/>
            <a:headEnd/>
            <a:tailEnd/>
          </a:ln>
          <a:effectLst/>
        </p:spPr>
        <p:txBody>
          <a:bodyPr>
            <a:spAutoFit/>
          </a:bodyPr>
          <a:lstStyle/>
          <a:p>
            <a:r>
              <a:rPr lang="en-US" sz="1800" b="0" dirty="0">
                <a:latin typeface="Times New Roman" pitchFamily="18" charset="0"/>
              </a:rPr>
              <a:t>Example: a linac superconducting 4-cell accelerating structure </a:t>
            </a:r>
          </a:p>
        </p:txBody>
      </p:sp>
      <p:sp>
        <p:nvSpPr>
          <p:cNvPr id="435208" name="Text Box 8"/>
          <p:cNvSpPr txBox="1">
            <a:spLocks noChangeArrowheads="1"/>
          </p:cNvSpPr>
          <p:nvPr/>
        </p:nvSpPr>
        <p:spPr bwMode="auto">
          <a:xfrm>
            <a:off x="4800600" y="2667000"/>
            <a:ext cx="4281488" cy="641350"/>
          </a:xfrm>
          <a:prstGeom prst="rect">
            <a:avLst/>
          </a:prstGeom>
          <a:noFill/>
          <a:ln w="9525">
            <a:noFill/>
            <a:miter lim="800000"/>
            <a:headEnd/>
            <a:tailEnd/>
          </a:ln>
          <a:effectLst/>
        </p:spPr>
        <p:txBody>
          <a:bodyPr wrap="none">
            <a:spAutoFit/>
          </a:bodyPr>
          <a:lstStyle/>
          <a:p>
            <a:r>
              <a:rPr lang="en-US" sz="1800">
                <a:solidFill>
                  <a:srgbClr val="FF0000"/>
                </a:solidFill>
                <a:latin typeface="Times New Roman" pitchFamily="18" charset="0"/>
              </a:rPr>
              <a:t>Synchronism condition </a:t>
            </a:r>
            <a:r>
              <a:rPr lang="en-US" sz="1600" b="0">
                <a:latin typeface="Times New Roman" pitchFamily="18" charset="0"/>
              </a:rPr>
              <a:t>bw. particle and wave</a:t>
            </a:r>
            <a:endParaRPr lang="en-US" sz="1800" b="0">
              <a:latin typeface="Times New Roman" pitchFamily="18" charset="0"/>
            </a:endParaRPr>
          </a:p>
          <a:p>
            <a:r>
              <a:rPr lang="en-US" sz="1800" b="0" i="1">
                <a:latin typeface="Times New Roman" pitchFamily="18" charset="0"/>
              </a:rPr>
              <a:t>t</a:t>
            </a:r>
            <a:r>
              <a:rPr lang="en-US" sz="1800" b="0">
                <a:latin typeface="Times New Roman" pitchFamily="18" charset="0"/>
              </a:rPr>
              <a:t> (travel between centers of cells) = </a:t>
            </a:r>
            <a:r>
              <a:rPr lang="en-US" sz="1800" b="0" i="1">
                <a:latin typeface="Times New Roman" pitchFamily="18" charset="0"/>
              </a:rPr>
              <a:t>T/2</a:t>
            </a:r>
            <a:endParaRPr lang="en-US" sz="1800" b="0">
              <a:latin typeface="Times New Roman" pitchFamily="18" charset="0"/>
            </a:endParaRPr>
          </a:p>
        </p:txBody>
      </p:sp>
      <p:graphicFrame>
        <p:nvGraphicFramePr>
          <p:cNvPr id="435219" name="Object 19"/>
          <p:cNvGraphicFramePr>
            <a:graphicFrameLocks noChangeAspect="1"/>
          </p:cNvGraphicFramePr>
          <p:nvPr/>
        </p:nvGraphicFramePr>
        <p:xfrm>
          <a:off x="4972050" y="3163888"/>
          <a:ext cx="112713" cy="214312"/>
        </p:xfrm>
        <a:graphic>
          <a:graphicData uri="http://schemas.openxmlformats.org/presentationml/2006/ole">
            <mc:AlternateContent xmlns:mc="http://schemas.openxmlformats.org/markup-compatibility/2006">
              <mc:Choice xmlns:v="urn:schemas-microsoft-com:vml" Requires="v">
                <p:oleObj spid="_x0000_s727060" name="Equation" r:id="rId3" imgW="114120" imgH="215640" progId="Equation.3">
                  <p:embed/>
                </p:oleObj>
              </mc:Choice>
              <mc:Fallback>
                <p:oleObj name="Equation" r:id="rId3" imgW="11412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2050" y="3163888"/>
                        <a:ext cx="112713" cy="214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5220" name="Object 20"/>
          <p:cNvGraphicFramePr>
            <a:graphicFrameLocks noChangeAspect="1"/>
          </p:cNvGraphicFramePr>
          <p:nvPr/>
        </p:nvGraphicFramePr>
        <p:xfrm>
          <a:off x="6858000" y="3429000"/>
          <a:ext cx="1698625" cy="812800"/>
        </p:xfrm>
        <a:graphic>
          <a:graphicData uri="http://schemas.openxmlformats.org/presentationml/2006/ole">
            <mc:AlternateContent xmlns:mc="http://schemas.openxmlformats.org/markup-compatibility/2006">
              <mc:Choice xmlns:v="urn:schemas-microsoft-com:vml" Requires="v">
                <p:oleObj spid="_x0000_s727061" name="Equation" r:id="rId5" imgW="876240" imgH="419040" progId="Equation.3">
                  <p:embed/>
                </p:oleObj>
              </mc:Choice>
              <mc:Fallback>
                <p:oleObj name="Equation" r:id="rId5" imgW="876240" imgH="4190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0" y="3429000"/>
                        <a:ext cx="1698625" cy="81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5223" name="Text Box 23"/>
          <p:cNvSpPr txBox="1">
            <a:spLocks noChangeArrowheads="1"/>
          </p:cNvSpPr>
          <p:nvPr/>
        </p:nvSpPr>
        <p:spPr bwMode="auto">
          <a:xfrm>
            <a:off x="304800" y="1295400"/>
            <a:ext cx="8686800" cy="584775"/>
          </a:xfrm>
          <a:prstGeom prst="rect">
            <a:avLst/>
          </a:prstGeom>
          <a:noFill/>
          <a:ln w="12700">
            <a:solidFill>
              <a:schemeClr val="tx1"/>
            </a:solidFill>
            <a:miter lim="800000"/>
            <a:headEnd type="none" w="sm" len="sm"/>
            <a:tailEnd type="none" w="sm" len="sm"/>
          </a:ln>
          <a:effectLst/>
        </p:spPr>
        <p:txBody>
          <a:bodyPr wrap="square">
            <a:spAutoFit/>
          </a:bodyPr>
          <a:lstStyle/>
          <a:p>
            <a:r>
              <a:rPr lang="en-US" sz="1600" b="0" dirty="0" smtClean="0">
                <a:solidFill>
                  <a:schemeClr val="accent1"/>
                </a:solidFill>
                <a:latin typeface="Comic Sans MS" pitchFamily="66" charset="0"/>
              </a:rPr>
              <a:t>Typical linac case: multi-cell accelerating cavity with d=constant and phase difference between cells </a:t>
            </a:r>
            <a:r>
              <a:rPr lang="en-US" sz="1600" b="0" dirty="0" err="1" smtClean="0">
                <a:solidFill>
                  <a:schemeClr val="accent1"/>
                </a:solidFill>
                <a:latin typeface="Symbol" pitchFamily="18" charset="2"/>
              </a:rPr>
              <a:t>Df</a:t>
            </a:r>
            <a:r>
              <a:rPr lang="en-US" sz="1600" b="0" dirty="0" smtClean="0">
                <a:solidFill>
                  <a:schemeClr val="accent1"/>
                </a:solidFill>
                <a:latin typeface="Symbol" pitchFamily="18" charset="2"/>
              </a:rPr>
              <a:t>=p</a:t>
            </a:r>
            <a:r>
              <a:rPr lang="en-US" sz="1600" b="0" dirty="0" smtClean="0">
                <a:solidFill>
                  <a:schemeClr val="accent1"/>
                </a:solidFill>
                <a:latin typeface="Comic Sans MS" pitchFamily="66" charset="0"/>
              </a:rPr>
              <a:t> given by the electric field distribution.</a:t>
            </a:r>
            <a:endParaRPr lang="en-US" sz="1800" b="0" dirty="0">
              <a:solidFill>
                <a:schemeClr val="accent1"/>
              </a:solidFill>
              <a:latin typeface="Comic Sans MS" pitchFamily="66" charset="0"/>
            </a:endParaRPr>
          </a:p>
        </p:txBody>
      </p:sp>
      <p:pic>
        <p:nvPicPr>
          <p:cNvPr id="435228" name="Picture 28"/>
          <p:cNvPicPr>
            <a:picLocks noChangeAspect="1" noChangeArrowheads="1"/>
          </p:cNvPicPr>
          <p:nvPr/>
        </p:nvPicPr>
        <p:blipFill>
          <a:blip r:embed="rId7" cstate="print"/>
          <a:srcRect r="12132" b="14391"/>
          <a:stretch>
            <a:fillRect/>
          </a:stretch>
        </p:blipFill>
        <p:spPr bwMode="auto">
          <a:xfrm>
            <a:off x="228600" y="1905000"/>
            <a:ext cx="4724400" cy="2209800"/>
          </a:xfrm>
          <a:prstGeom prst="rect">
            <a:avLst/>
          </a:prstGeom>
          <a:noFill/>
          <a:ln w="9525">
            <a:noFill/>
            <a:miter lim="800000"/>
            <a:headEnd/>
            <a:tailEnd/>
          </a:ln>
        </p:spPr>
      </p:pic>
      <p:sp>
        <p:nvSpPr>
          <p:cNvPr id="435229" name="AutoShape 29"/>
          <p:cNvSpPr>
            <a:spLocks noChangeArrowheads="1"/>
          </p:cNvSpPr>
          <p:nvPr/>
        </p:nvSpPr>
        <p:spPr bwMode="auto">
          <a:xfrm>
            <a:off x="6400800" y="3733800"/>
            <a:ext cx="228600" cy="152400"/>
          </a:xfrm>
          <a:prstGeom prst="rightArrow">
            <a:avLst>
              <a:gd name="adj1" fmla="val 50000"/>
              <a:gd name="adj2" fmla="val 37500"/>
            </a:avLst>
          </a:prstGeom>
          <a:solidFill>
            <a:schemeClr val="hlink"/>
          </a:solidFill>
          <a:ln w="12700">
            <a:solidFill>
              <a:schemeClr val="tx1"/>
            </a:solidFill>
            <a:miter lim="800000"/>
            <a:headEnd type="none" w="sm" len="sm"/>
            <a:tailEnd type="none" w="sm" len="sm"/>
          </a:ln>
          <a:effectLst/>
        </p:spPr>
        <p:txBody>
          <a:bodyPr wrap="none" anchor="ctr"/>
          <a:lstStyle/>
          <a:p>
            <a:endParaRPr lang="en-US"/>
          </a:p>
        </p:txBody>
      </p:sp>
      <p:sp>
        <p:nvSpPr>
          <p:cNvPr id="435230" name="Text Box 30"/>
          <p:cNvSpPr txBox="1">
            <a:spLocks noChangeArrowheads="1"/>
          </p:cNvSpPr>
          <p:nvPr/>
        </p:nvSpPr>
        <p:spPr bwMode="auto">
          <a:xfrm>
            <a:off x="304800" y="6361112"/>
            <a:ext cx="8610600" cy="336550"/>
          </a:xfrm>
          <a:prstGeom prst="rect">
            <a:avLst/>
          </a:prstGeom>
          <a:ln>
            <a:headEnd type="none" w="sm" len="sm"/>
            <a:tailEnd type="none" w="sm" len="sm"/>
          </a:ln>
        </p:spPr>
        <p:style>
          <a:lnRef idx="1">
            <a:schemeClr val="accent5"/>
          </a:lnRef>
          <a:fillRef idx="2">
            <a:schemeClr val="accent5"/>
          </a:fillRef>
          <a:effectRef idx="1">
            <a:schemeClr val="accent5"/>
          </a:effectRef>
          <a:fontRef idx="minor">
            <a:schemeClr val="dk1"/>
          </a:fontRef>
        </p:style>
        <p:txBody>
          <a:bodyPr>
            <a:spAutoFit/>
          </a:bodyPr>
          <a:lstStyle/>
          <a:p>
            <a:r>
              <a:rPr lang="en-US" sz="1600" b="0" i="1" dirty="0"/>
              <a:t>Note that in the example above, we neglect the increase in particle velocity inside the cavity ! </a:t>
            </a:r>
          </a:p>
        </p:txBody>
      </p:sp>
      <p:sp>
        <p:nvSpPr>
          <p:cNvPr id="435231" name="Line 31"/>
          <p:cNvSpPr>
            <a:spLocks noChangeShapeType="1"/>
          </p:cNvSpPr>
          <p:nvPr/>
        </p:nvSpPr>
        <p:spPr bwMode="auto">
          <a:xfrm>
            <a:off x="2819400" y="4191000"/>
            <a:ext cx="533400" cy="0"/>
          </a:xfrm>
          <a:prstGeom prst="line">
            <a:avLst/>
          </a:prstGeom>
          <a:noFill/>
          <a:ln w="28575">
            <a:solidFill>
              <a:schemeClr val="accent2"/>
            </a:solidFill>
            <a:round/>
            <a:headEnd type="triangle" w="med" len="med"/>
            <a:tailEnd type="triangle" w="med" len="med"/>
          </a:ln>
          <a:effectLst/>
        </p:spPr>
        <p:txBody>
          <a:bodyPr/>
          <a:lstStyle/>
          <a:p>
            <a:endParaRPr lang="en-US"/>
          </a:p>
        </p:txBody>
      </p:sp>
      <p:sp>
        <p:nvSpPr>
          <p:cNvPr id="435232" name="Text Box 32"/>
          <p:cNvSpPr txBox="1">
            <a:spLocks noChangeArrowheads="1"/>
          </p:cNvSpPr>
          <p:nvPr/>
        </p:nvSpPr>
        <p:spPr bwMode="auto">
          <a:xfrm>
            <a:off x="2895600" y="4191000"/>
            <a:ext cx="4070350" cy="396875"/>
          </a:xfrm>
          <a:prstGeom prst="rect">
            <a:avLst/>
          </a:prstGeom>
          <a:noFill/>
          <a:ln w="12700">
            <a:noFill/>
            <a:miter lim="800000"/>
            <a:headEnd type="none" w="sm" len="sm"/>
            <a:tailEnd type="none" w="sm" len="sm"/>
          </a:ln>
          <a:effectLst/>
        </p:spPr>
        <p:txBody>
          <a:bodyPr wrap="none">
            <a:spAutoFit/>
          </a:bodyPr>
          <a:lstStyle/>
          <a:p>
            <a:r>
              <a:rPr lang="en-GB" b="0" i="1"/>
              <a:t>d=</a:t>
            </a:r>
            <a:r>
              <a:rPr lang="en-GB" sz="1400" b="0" i="1"/>
              <a:t>distance between centres of consecutive cells</a:t>
            </a:r>
            <a:endParaRPr lang="en-US" b="0" i="1"/>
          </a:p>
        </p:txBody>
      </p:sp>
      <p:graphicFrame>
        <p:nvGraphicFramePr>
          <p:cNvPr id="435233" name="Object 33"/>
          <p:cNvGraphicFramePr>
            <a:graphicFrameLocks noGrp="1" noChangeAspect="1"/>
          </p:cNvGraphicFramePr>
          <p:nvPr>
            <p:ph idx="1"/>
          </p:nvPr>
        </p:nvGraphicFramePr>
        <p:xfrm>
          <a:off x="4956175" y="3429000"/>
          <a:ext cx="1216025" cy="862013"/>
        </p:xfrm>
        <a:graphic>
          <a:graphicData uri="http://schemas.openxmlformats.org/presentationml/2006/ole">
            <mc:AlternateContent xmlns:mc="http://schemas.openxmlformats.org/markup-compatibility/2006">
              <mc:Choice xmlns:v="urn:schemas-microsoft-com:vml" Requires="v">
                <p:oleObj spid="_x0000_s727062" name="Equation" r:id="rId8" imgW="609480" imgH="431640" progId="Equation.3">
                  <p:embed/>
                </p:oleObj>
              </mc:Choice>
              <mc:Fallback>
                <p:oleObj name="Equation" r:id="rId8" imgW="609480" imgH="43164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56175" y="3429000"/>
                        <a:ext cx="1216025" cy="862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3"/>
          <p:cNvSpPr>
            <a:spLocks noGrp="1"/>
          </p:cNvSpPr>
          <p:nvPr>
            <p:ph type="ftr" sz="quarter" idx="11"/>
          </p:nvPr>
        </p:nvSpPr>
        <p:spPr/>
        <p:txBody>
          <a:bodyPr/>
          <a:lstStyle/>
          <a:p>
            <a:fld id="{D5071DD5-7ABF-436B-9D53-963B341EEC7C}" type="slidenum">
              <a:rPr lang="en-GB"/>
              <a:pPr/>
              <a:t>13</a:t>
            </a:fld>
            <a:endParaRPr lang="en-GB"/>
          </a:p>
        </p:txBody>
      </p:sp>
      <p:sp>
        <p:nvSpPr>
          <p:cNvPr id="516100" name="Rectangle 4"/>
          <p:cNvSpPr>
            <a:spLocks noGrp="1" noChangeArrowheads="1"/>
          </p:cNvSpPr>
          <p:nvPr>
            <p:ph type="title"/>
          </p:nvPr>
        </p:nvSpPr>
        <p:spPr>
          <a:xfrm>
            <a:off x="1447800" y="304800"/>
            <a:ext cx="6553200" cy="914400"/>
          </a:xfrm>
        </p:spPr>
        <p:txBody>
          <a:bodyPr/>
          <a:lstStyle/>
          <a:p>
            <a:r>
              <a:rPr lang="en-US" sz="3200" dirty="0" smtClean="0"/>
              <a:t>Sections of identical cavities: </a:t>
            </a:r>
            <a:r>
              <a:rPr lang="en-US" sz="3200" dirty="0"/>
              <a:t>a superconducting linac (medium </a:t>
            </a:r>
            <a:r>
              <a:rPr lang="en-US" sz="3200" dirty="0">
                <a:latin typeface="Symbol" pitchFamily="18" charset="2"/>
              </a:rPr>
              <a:t>b</a:t>
            </a:r>
            <a:r>
              <a:rPr lang="en-US" sz="3200" dirty="0"/>
              <a:t>)</a:t>
            </a:r>
          </a:p>
        </p:txBody>
      </p:sp>
      <p:pic>
        <p:nvPicPr>
          <p:cNvPr id="516103" name="Picture 7"/>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962400" y="2514600"/>
            <a:ext cx="4521200" cy="3930650"/>
          </a:xfrm>
          <a:prstGeom prst="rect">
            <a:avLst/>
          </a:prstGeom>
          <a:noFill/>
          <a:ln w="9525">
            <a:noFill/>
            <a:miter lim="800000"/>
            <a:headEnd/>
            <a:tailEnd/>
          </a:ln>
          <a:effectLst/>
        </p:spPr>
      </p:pic>
      <p:sp>
        <p:nvSpPr>
          <p:cNvPr id="516104" name="Text Box 8"/>
          <p:cNvSpPr txBox="1">
            <a:spLocks noChangeArrowheads="1"/>
          </p:cNvSpPr>
          <p:nvPr/>
        </p:nvSpPr>
        <p:spPr bwMode="auto">
          <a:xfrm>
            <a:off x="1295400" y="6521450"/>
            <a:ext cx="6529388" cy="336550"/>
          </a:xfrm>
          <a:prstGeom prst="rect">
            <a:avLst/>
          </a:prstGeom>
          <a:noFill/>
          <a:ln w="9525">
            <a:noFill/>
            <a:miter lim="800000"/>
            <a:headEnd/>
            <a:tailEnd/>
          </a:ln>
          <a:effectLst/>
        </p:spPr>
        <p:txBody>
          <a:bodyPr wrap="none">
            <a:spAutoFit/>
          </a:bodyPr>
          <a:lstStyle/>
          <a:p>
            <a:r>
              <a:rPr lang="en-US" sz="1600" b="0" i="1">
                <a:latin typeface="Times New Roman" pitchFamily="18" charset="0"/>
              </a:rPr>
              <a:t>CERN (old) SPL design, SC linac 120 - 2200 MeV, 680 m length, 230 cavities</a:t>
            </a:r>
          </a:p>
        </p:txBody>
      </p:sp>
      <p:sp>
        <p:nvSpPr>
          <p:cNvPr id="516106" name="Text Box 10"/>
          <p:cNvSpPr txBox="1">
            <a:spLocks noChangeArrowheads="1"/>
          </p:cNvSpPr>
          <p:nvPr/>
        </p:nvSpPr>
        <p:spPr bwMode="auto">
          <a:xfrm>
            <a:off x="152400" y="1295400"/>
            <a:ext cx="8763000" cy="1169551"/>
          </a:xfrm>
          <a:prstGeom prst="rect">
            <a:avLst/>
          </a:prstGeom>
          <a:noFill/>
          <a:ln w="12700">
            <a:solidFill>
              <a:schemeClr val="tx1"/>
            </a:solidFill>
            <a:miter lim="800000"/>
            <a:headEnd type="none" w="sm" len="sm"/>
            <a:tailEnd type="none" w="sm" len="sm"/>
          </a:ln>
          <a:effectLst/>
        </p:spPr>
        <p:txBody>
          <a:bodyPr>
            <a:spAutoFit/>
          </a:bodyPr>
          <a:lstStyle/>
          <a:p>
            <a:r>
              <a:rPr lang="en-US" sz="1400" b="0" dirty="0">
                <a:solidFill>
                  <a:schemeClr val="accent1"/>
                </a:solidFill>
                <a:latin typeface="Comic Sans MS" pitchFamily="66" charset="0"/>
              </a:rPr>
              <a:t>The same superconducting cavity design can be used for different proton velocities. The linac has different sections, each made of cavities with cell length matched to the average beta in that section. At “medium energy” (&gt;150 MeV) we are not obliged to dimension every cell or every cavity for the particular particle beta at that position, and we can accept a slight “</a:t>
            </a:r>
            <a:r>
              <a:rPr lang="en-US" sz="1400" b="0" dirty="0" err="1">
                <a:solidFill>
                  <a:schemeClr val="accent1"/>
                </a:solidFill>
                <a:latin typeface="Comic Sans MS" pitchFamily="66" charset="0"/>
              </a:rPr>
              <a:t>asynchronicity</a:t>
            </a:r>
            <a:r>
              <a:rPr lang="en-US" sz="1400" b="0" dirty="0" smtClean="0">
                <a:solidFill>
                  <a:schemeClr val="accent1"/>
                </a:solidFill>
                <a:latin typeface="Comic Sans MS" pitchFamily="66" charset="0"/>
              </a:rPr>
              <a:t>” </a:t>
            </a:r>
            <a:r>
              <a:rPr lang="en-US" sz="1400" b="0" dirty="0" smtClean="0">
                <a:solidFill>
                  <a:schemeClr val="accent1"/>
                </a:solidFill>
                <a:latin typeface="Arial"/>
                <a:cs typeface="Arial"/>
              </a:rPr>
              <a:t>→</a:t>
            </a:r>
            <a:r>
              <a:rPr lang="en-US" sz="1400" b="0" dirty="0" smtClean="0">
                <a:solidFill>
                  <a:schemeClr val="accent1"/>
                </a:solidFill>
                <a:latin typeface="Comic Sans MS" pitchFamily="66" charset="0"/>
              </a:rPr>
              <a:t> phase slippage + reduction in acceleration efficiency from the optimum one.</a:t>
            </a:r>
            <a:endParaRPr lang="en-US" sz="1600" b="0" dirty="0">
              <a:solidFill>
                <a:schemeClr val="accent1"/>
              </a:solidFill>
              <a:latin typeface="Comic Sans MS" pitchFamily="66" charset="0"/>
            </a:endParaRPr>
          </a:p>
        </p:txBody>
      </p:sp>
      <p:pic>
        <p:nvPicPr>
          <p:cNvPr id="516107" name="Picture 11"/>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914400" y="5410200"/>
            <a:ext cx="1600200" cy="844550"/>
          </a:xfrm>
          <a:prstGeom prst="rect">
            <a:avLst/>
          </a:prstGeom>
          <a:noFill/>
          <a:ln w="9525">
            <a:noFill/>
            <a:miter lim="800000"/>
            <a:headEnd/>
            <a:tailEnd/>
          </a:ln>
          <a:effectLst/>
        </p:spPr>
      </p:pic>
      <p:pic>
        <p:nvPicPr>
          <p:cNvPr id="516109" name="Picture 13"/>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990600" y="4495800"/>
            <a:ext cx="1143000" cy="754063"/>
          </a:xfrm>
          <a:prstGeom prst="rect">
            <a:avLst/>
          </a:prstGeom>
          <a:noFill/>
          <a:ln w="9525">
            <a:noFill/>
            <a:miter lim="800000"/>
            <a:headEnd/>
            <a:tailEnd/>
          </a:ln>
          <a:effectLst/>
        </p:spPr>
      </p:pic>
      <p:pic>
        <p:nvPicPr>
          <p:cNvPr id="516110" name="Picture 14"/>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990600" y="3581400"/>
            <a:ext cx="990600" cy="768350"/>
          </a:xfrm>
          <a:prstGeom prst="rect">
            <a:avLst/>
          </a:prstGeom>
          <a:noFill/>
          <a:ln w="9525">
            <a:noFill/>
            <a:miter lim="800000"/>
            <a:headEnd/>
            <a:tailEnd/>
          </a:ln>
          <a:effectLst/>
        </p:spPr>
      </p:pic>
      <p:pic>
        <p:nvPicPr>
          <p:cNvPr id="516111" name="Picture 15"/>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1028700" y="2590800"/>
            <a:ext cx="647700" cy="776288"/>
          </a:xfrm>
          <a:prstGeom prst="rect">
            <a:avLst/>
          </a:prstGeom>
          <a:noFill/>
          <a:ln w="9525">
            <a:noFill/>
            <a:miter lim="800000"/>
            <a:headEnd/>
            <a:tailEnd/>
          </a:ln>
          <a:effectLst/>
        </p:spPr>
      </p:pic>
      <p:sp>
        <p:nvSpPr>
          <p:cNvPr id="516112" name="Text Box 16"/>
          <p:cNvSpPr txBox="1">
            <a:spLocks noChangeArrowheads="1"/>
          </p:cNvSpPr>
          <p:nvPr/>
        </p:nvSpPr>
        <p:spPr bwMode="auto">
          <a:xfrm>
            <a:off x="2971800" y="2743200"/>
            <a:ext cx="914400" cy="366713"/>
          </a:xfrm>
          <a:prstGeom prst="rect">
            <a:avLst/>
          </a:prstGeom>
          <a:noFill/>
          <a:ln w="9525">
            <a:noFill/>
            <a:miter lim="800000"/>
            <a:headEnd/>
            <a:tailEnd/>
          </a:ln>
          <a:effectLst/>
        </p:spPr>
        <p:txBody>
          <a:bodyPr>
            <a:spAutoFit/>
          </a:bodyPr>
          <a:lstStyle/>
          <a:p>
            <a:r>
              <a:rPr lang="en-US" sz="1800" b="0" i="1">
                <a:latin typeface="Symbol" pitchFamily="18" charset="2"/>
              </a:rPr>
              <a:t>b=0.52</a:t>
            </a:r>
            <a:endParaRPr lang="en-US" sz="1800" b="0" i="1">
              <a:latin typeface="Times New Roman" pitchFamily="18" charset="0"/>
            </a:endParaRPr>
          </a:p>
        </p:txBody>
      </p:sp>
      <p:sp>
        <p:nvSpPr>
          <p:cNvPr id="516113" name="Text Box 17"/>
          <p:cNvSpPr txBox="1">
            <a:spLocks noChangeArrowheads="1"/>
          </p:cNvSpPr>
          <p:nvPr/>
        </p:nvSpPr>
        <p:spPr bwMode="auto">
          <a:xfrm>
            <a:off x="2971800" y="3810000"/>
            <a:ext cx="914400" cy="366713"/>
          </a:xfrm>
          <a:prstGeom prst="rect">
            <a:avLst/>
          </a:prstGeom>
          <a:noFill/>
          <a:ln w="9525">
            <a:noFill/>
            <a:miter lim="800000"/>
            <a:headEnd/>
            <a:tailEnd/>
          </a:ln>
          <a:effectLst/>
        </p:spPr>
        <p:txBody>
          <a:bodyPr>
            <a:spAutoFit/>
          </a:bodyPr>
          <a:lstStyle/>
          <a:p>
            <a:r>
              <a:rPr lang="en-US" sz="1800" b="0" i="1">
                <a:latin typeface="Symbol" pitchFamily="18" charset="2"/>
              </a:rPr>
              <a:t>b=0.7</a:t>
            </a:r>
            <a:endParaRPr lang="en-US" sz="1800" b="0" i="1">
              <a:latin typeface="Times New Roman" pitchFamily="18" charset="0"/>
            </a:endParaRPr>
          </a:p>
        </p:txBody>
      </p:sp>
      <p:sp>
        <p:nvSpPr>
          <p:cNvPr id="516114" name="Text Box 18"/>
          <p:cNvSpPr txBox="1">
            <a:spLocks noChangeArrowheads="1"/>
          </p:cNvSpPr>
          <p:nvPr/>
        </p:nvSpPr>
        <p:spPr bwMode="auto">
          <a:xfrm>
            <a:off x="2971800" y="4800600"/>
            <a:ext cx="914400" cy="366713"/>
          </a:xfrm>
          <a:prstGeom prst="rect">
            <a:avLst/>
          </a:prstGeom>
          <a:noFill/>
          <a:ln w="9525">
            <a:noFill/>
            <a:miter lim="800000"/>
            <a:headEnd/>
            <a:tailEnd/>
          </a:ln>
          <a:effectLst/>
        </p:spPr>
        <p:txBody>
          <a:bodyPr>
            <a:spAutoFit/>
          </a:bodyPr>
          <a:lstStyle/>
          <a:p>
            <a:r>
              <a:rPr lang="en-US" sz="1800" b="0" i="1">
                <a:latin typeface="Symbol" pitchFamily="18" charset="2"/>
              </a:rPr>
              <a:t>b=0.8</a:t>
            </a:r>
            <a:endParaRPr lang="en-US" sz="1800" b="0" i="1">
              <a:latin typeface="Times New Roman" pitchFamily="18" charset="0"/>
            </a:endParaRPr>
          </a:p>
        </p:txBody>
      </p:sp>
      <p:sp>
        <p:nvSpPr>
          <p:cNvPr id="516115" name="Text Box 19"/>
          <p:cNvSpPr txBox="1">
            <a:spLocks noChangeArrowheads="1"/>
          </p:cNvSpPr>
          <p:nvPr/>
        </p:nvSpPr>
        <p:spPr bwMode="auto">
          <a:xfrm>
            <a:off x="3048000" y="5715000"/>
            <a:ext cx="914400" cy="366713"/>
          </a:xfrm>
          <a:prstGeom prst="rect">
            <a:avLst/>
          </a:prstGeom>
          <a:noFill/>
          <a:ln w="9525">
            <a:noFill/>
            <a:miter lim="800000"/>
            <a:headEnd/>
            <a:tailEnd/>
          </a:ln>
          <a:effectLst/>
        </p:spPr>
        <p:txBody>
          <a:bodyPr>
            <a:spAutoFit/>
          </a:bodyPr>
          <a:lstStyle/>
          <a:p>
            <a:r>
              <a:rPr lang="en-US" sz="1800" b="0" i="1">
                <a:latin typeface="Symbol" pitchFamily="18" charset="2"/>
              </a:rPr>
              <a:t>b=1</a:t>
            </a:r>
            <a:endParaRPr lang="en-US" sz="1800" b="0" i="1">
              <a:latin typeface="Times New Roman" pitchFamily="18" charset="0"/>
            </a:endParaRPr>
          </a:p>
        </p:txBody>
      </p:sp>
      <p:sp>
        <p:nvSpPr>
          <p:cNvPr id="16" name="Oval 15"/>
          <p:cNvSpPr/>
          <p:nvPr/>
        </p:nvSpPr>
        <p:spPr bwMode="auto">
          <a:xfrm>
            <a:off x="7596188" y="0"/>
            <a:ext cx="457200" cy="457200"/>
          </a:xfrm>
          <a:prstGeom prst="ellipse">
            <a:avLst/>
          </a:prstGeom>
          <a:solidFill>
            <a:srgbClr val="FFC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3510782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phase slippage</a:t>
            </a:r>
            <a:endParaRPr lang="en-US" dirty="0"/>
          </a:p>
        </p:txBody>
      </p:sp>
      <p:sp>
        <p:nvSpPr>
          <p:cNvPr id="3" name="Footer Placeholder 2"/>
          <p:cNvSpPr>
            <a:spLocks noGrp="1"/>
          </p:cNvSpPr>
          <p:nvPr>
            <p:ph type="ftr" sz="quarter" idx="11"/>
          </p:nvPr>
        </p:nvSpPr>
        <p:spPr/>
        <p:txBody>
          <a:bodyPr/>
          <a:lstStyle/>
          <a:p>
            <a:fld id="{EB996D84-0222-4F55-83D2-C4FDBB2E5B02}" type="slidenum">
              <a:rPr lang="en-GB" smtClean="0"/>
              <a:pPr/>
              <a:t>14</a:t>
            </a:fld>
            <a:endParaRPr lang="en-GB"/>
          </a:p>
        </p:txBody>
      </p:sp>
      <p:pic>
        <p:nvPicPr>
          <p:cNvPr id="82841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81000" y="3200400"/>
            <a:ext cx="5133975" cy="3471398"/>
          </a:xfrm>
          <a:prstGeom prst="rect">
            <a:avLst/>
          </a:prstGeom>
          <a:noFill/>
          <a:ln w="9525">
            <a:noFill/>
            <a:miter lim="800000"/>
            <a:headEnd/>
            <a:tailEnd/>
          </a:ln>
        </p:spPr>
      </p:pic>
      <p:graphicFrame>
        <p:nvGraphicFramePr>
          <p:cNvPr id="828419" name="Object 3"/>
          <p:cNvGraphicFramePr>
            <a:graphicFrameLocks noChangeAspect="1"/>
          </p:cNvGraphicFramePr>
          <p:nvPr>
            <p:extLst/>
          </p:nvPr>
        </p:nvGraphicFramePr>
        <p:xfrm>
          <a:off x="600075" y="2154128"/>
          <a:ext cx="2000250" cy="773113"/>
        </p:xfrm>
        <a:graphic>
          <a:graphicData uri="http://schemas.openxmlformats.org/presentationml/2006/ole">
            <mc:AlternateContent xmlns:mc="http://schemas.openxmlformats.org/markup-compatibility/2006">
              <mc:Choice xmlns:v="urn:schemas-microsoft-com:vml" Requires="v">
                <p:oleObj spid="_x0000_s729096" name="Equation" r:id="rId4" imgW="1117440" imgH="431640" progId="Equation.3">
                  <p:embed/>
                </p:oleObj>
              </mc:Choice>
              <mc:Fallback>
                <p:oleObj name="Equation" r:id="rId4" imgW="1117440" imgH="431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0075" y="2154128"/>
                        <a:ext cx="2000250" cy="773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457200" y="1524000"/>
            <a:ext cx="7508787" cy="338554"/>
          </a:xfrm>
          <a:prstGeom prst="rect">
            <a:avLst/>
          </a:prstGeom>
          <a:noFill/>
        </p:spPr>
        <p:txBody>
          <a:bodyPr wrap="none" rtlCol="0">
            <a:spAutoFit/>
          </a:bodyPr>
          <a:lstStyle/>
          <a:p>
            <a:r>
              <a:rPr lang="en-US" sz="1600" b="0" dirty="0" smtClean="0"/>
              <a:t>When sequences of cells are not matched to the particle beta </a:t>
            </a:r>
            <a:r>
              <a:rPr lang="en-US" sz="1600" b="0" dirty="0" smtClean="0">
                <a:latin typeface="Arial"/>
                <a:cs typeface="Arial"/>
              </a:rPr>
              <a:t>→ phase slippage</a:t>
            </a:r>
            <a:r>
              <a:rPr lang="en-US" sz="1600" b="0" dirty="0" smtClean="0"/>
              <a:t> </a:t>
            </a:r>
            <a:endParaRPr lang="en-US" sz="1600" b="0" dirty="0"/>
          </a:p>
        </p:txBody>
      </p:sp>
      <p:sp>
        <p:nvSpPr>
          <p:cNvPr id="7" name="Right Arrow 6"/>
          <p:cNvSpPr/>
          <p:nvPr/>
        </p:nvSpPr>
        <p:spPr bwMode="auto">
          <a:xfrm>
            <a:off x="2886075" y="2306528"/>
            <a:ext cx="533400" cy="304800"/>
          </a:xfrm>
          <a:prstGeom prst="rightArrow">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8" name="TextBox 7"/>
          <p:cNvSpPr txBox="1"/>
          <p:nvPr/>
        </p:nvSpPr>
        <p:spPr>
          <a:xfrm>
            <a:off x="3581400" y="1981200"/>
            <a:ext cx="5257799" cy="1323439"/>
          </a:xfrm>
          <a:prstGeom prst="rect">
            <a:avLst/>
          </a:prstGeom>
          <a:noFill/>
        </p:spPr>
        <p:txBody>
          <a:bodyPr wrap="square" rtlCol="0">
            <a:spAutoFit/>
          </a:bodyPr>
          <a:lstStyle/>
          <a:p>
            <a:pPr marL="342900" indent="-342900">
              <a:buAutoNum type="arabicPeriod"/>
            </a:pPr>
            <a:r>
              <a:rPr lang="en-US" sz="1600" b="0" dirty="0" smtClean="0"/>
              <a:t>The effective gradient seen by the particle is lower.</a:t>
            </a:r>
          </a:p>
          <a:p>
            <a:pPr marL="342900" indent="-342900">
              <a:buAutoNum type="arabicPeriod"/>
            </a:pPr>
            <a:r>
              <a:rPr lang="en-US" sz="1600" b="0" dirty="0" smtClean="0"/>
              <a:t>The phase of the bunch centre moves away from the synchronous phase </a:t>
            </a:r>
            <a:r>
              <a:rPr lang="en-US" sz="1600" b="0" dirty="0" smtClean="0">
                <a:latin typeface="Arial"/>
                <a:cs typeface="Arial"/>
              </a:rPr>
              <a:t>→ can go (more) into the non-linear region, with possible longitudinal emittance growth and beam loss.</a:t>
            </a:r>
            <a:endParaRPr lang="en-US" sz="1600" b="0" dirty="0"/>
          </a:p>
        </p:txBody>
      </p:sp>
      <p:sp>
        <p:nvSpPr>
          <p:cNvPr id="9" name="TextBox 8"/>
          <p:cNvSpPr txBox="1"/>
          <p:nvPr/>
        </p:nvSpPr>
        <p:spPr>
          <a:xfrm>
            <a:off x="5486400" y="5334000"/>
            <a:ext cx="2819400" cy="1169551"/>
          </a:xfrm>
          <a:prstGeom prst="rect">
            <a:avLst/>
          </a:prstGeom>
          <a:noFill/>
        </p:spPr>
        <p:txBody>
          <a:bodyPr wrap="square" rtlCol="0">
            <a:spAutoFit/>
          </a:bodyPr>
          <a:lstStyle/>
          <a:p>
            <a:r>
              <a:rPr lang="en-US" sz="1400" b="0" i="1" dirty="0" smtClean="0"/>
              <a:t>Curves of effective gradient (gradient seen by the beam for a constant  gradient in the cavity) for the previous case (4 sections of beta 0.52, 0.7, 0.8 and 1.0).</a:t>
            </a:r>
            <a:endParaRPr lang="en-US" sz="1400" b="0" i="1" dirty="0"/>
          </a:p>
        </p:txBody>
      </p:sp>
      <p:graphicFrame>
        <p:nvGraphicFramePr>
          <p:cNvPr id="828420" name="Object 4"/>
          <p:cNvGraphicFramePr>
            <a:graphicFrameLocks noChangeAspect="1"/>
          </p:cNvGraphicFramePr>
          <p:nvPr/>
        </p:nvGraphicFramePr>
        <p:xfrm>
          <a:off x="5715000" y="3657600"/>
          <a:ext cx="3028950" cy="736078"/>
        </p:xfrm>
        <a:graphic>
          <a:graphicData uri="http://schemas.openxmlformats.org/presentationml/2006/ole">
            <mc:AlternateContent xmlns:mc="http://schemas.openxmlformats.org/markup-compatibility/2006">
              <mc:Choice xmlns:v="urn:schemas-microsoft-com:vml" Requires="v">
                <p:oleObj spid="_x0000_s729097" name="Equation" r:id="rId6" imgW="1777680" imgH="431640" progId="Equation.3">
                  <p:embed/>
                </p:oleObj>
              </mc:Choice>
              <mc:Fallback>
                <p:oleObj name="Equation" r:id="rId6" imgW="1777680" imgH="4316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0" y="3657600"/>
                        <a:ext cx="3028950" cy="736078"/>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5867400" y="4419600"/>
            <a:ext cx="2895600" cy="738664"/>
          </a:xfrm>
          <a:prstGeom prst="rect">
            <a:avLst/>
          </a:prstGeom>
          <a:noFill/>
        </p:spPr>
        <p:txBody>
          <a:bodyPr wrap="square" rtlCol="0">
            <a:spAutoFit/>
          </a:bodyPr>
          <a:lstStyle/>
          <a:p>
            <a:r>
              <a:rPr lang="en-US" sz="1400" b="0" i="1" dirty="0" smtClean="0"/>
              <a:t>Very large at small energy (</a:t>
            </a:r>
            <a:r>
              <a:rPr lang="en-US" sz="1400" b="0" i="1" dirty="0" smtClean="0">
                <a:latin typeface="Symbol" pitchFamily="18" charset="2"/>
              </a:rPr>
              <a:t>g</a:t>
            </a:r>
            <a:r>
              <a:rPr lang="en-US" sz="1400" b="0" i="1" dirty="0" smtClean="0"/>
              <a:t>~1) becomes negligible at high energy (~2.5 °/m for </a:t>
            </a:r>
            <a:r>
              <a:rPr lang="en-US" sz="1400" b="0" i="1" dirty="0" smtClean="0">
                <a:latin typeface="Symbol" pitchFamily="18" charset="2"/>
              </a:rPr>
              <a:t>g</a:t>
            </a:r>
            <a:r>
              <a:rPr lang="en-US" sz="1400" b="0" i="1" dirty="0" smtClean="0"/>
              <a:t>~1.5, W=500 MeV).</a:t>
            </a:r>
            <a:endParaRPr lang="en-US" sz="1400" b="0" i="1" dirty="0"/>
          </a:p>
        </p:txBody>
      </p:sp>
      <p:sp>
        <p:nvSpPr>
          <p:cNvPr id="12" name="Oval 11"/>
          <p:cNvSpPr/>
          <p:nvPr/>
        </p:nvSpPr>
        <p:spPr bwMode="auto">
          <a:xfrm>
            <a:off x="7315200" y="152400"/>
            <a:ext cx="457200" cy="457200"/>
          </a:xfrm>
          <a:prstGeom prst="ellipse">
            <a:avLst/>
          </a:prstGeom>
          <a:solidFill>
            <a:srgbClr val="FFC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6532351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 linacs</a:t>
            </a:r>
            <a:endParaRPr lang="en-US" dirty="0"/>
          </a:p>
        </p:txBody>
      </p:sp>
      <p:sp>
        <p:nvSpPr>
          <p:cNvPr id="4" name="Footer Placeholder 3"/>
          <p:cNvSpPr>
            <a:spLocks noGrp="1"/>
          </p:cNvSpPr>
          <p:nvPr>
            <p:ph type="ftr" sz="quarter" idx="11"/>
          </p:nvPr>
        </p:nvSpPr>
        <p:spPr/>
        <p:txBody>
          <a:bodyPr/>
          <a:lstStyle/>
          <a:p>
            <a:fld id="{106FA32B-435A-4D97-9164-A8DA6170CA2B}" type="slidenum">
              <a:rPr lang="en-GB" smtClean="0"/>
              <a:pPr/>
              <a:t>15</a:t>
            </a:fld>
            <a:endParaRPr lang="en-GB"/>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81000" y="3581400"/>
            <a:ext cx="6477000" cy="312567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0" y="1371600"/>
            <a:ext cx="3963063" cy="1552347"/>
          </a:xfrm>
          <a:prstGeom prst="rect">
            <a:avLst/>
          </a:prstGeom>
        </p:spPr>
      </p:pic>
      <p:sp>
        <p:nvSpPr>
          <p:cNvPr id="7" name="TextBox 6"/>
          <p:cNvSpPr txBox="1"/>
          <p:nvPr/>
        </p:nvSpPr>
        <p:spPr>
          <a:xfrm>
            <a:off x="4572000" y="6463099"/>
            <a:ext cx="4191000" cy="276999"/>
          </a:xfrm>
          <a:prstGeom prst="rect">
            <a:avLst/>
          </a:prstGeom>
          <a:solidFill>
            <a:srgbClr val="FFFFAB"/>
          </a:solidFill>
        </p:spPr>
        <p:txBody>
          <a:bodyPr wrap="square" rtlCol="0">
            <a:spAutoFit/>
          </a:bodyPr>
          <a:lstStyle/>
          <a:p>
            <a:r>
              <a:rPr lang="en-US" sz="1200" b="0" i="1" dirty="0" smtClean="0"/>
              <a:t>Pictures from K. </a:t>
            </a:r>
            <a:r>
              <a:rPr lang="en-US" sz="1200" b="0" i="1" dirty="0" err="1" smtClean="0"/>
              <a:t>Wille</a:t>
            </a:r>
            <a:r>
              <a:rPr lang="en-US" sz="1200" b="0" i="1" dirty="0" smtClean="0"/>
              <a:t>, The Physics of Particle Accelerators</a:t>
            </a:r>
            <a:endParaRPr lang="en-US" sz="1200" b="0" i="1" dirty="0"/>
          </a:p>
        </p:txBody>
      </p:sp>
      <p:sp>
        <p:nvSpPr>
          <p:cNvPr id="8" name="Rectangle 5"/>
          <p:cNvSpPr>
            <a:spLocks noChangeArrowheads="1"/>
          </p:cNvSpPr>
          <p:nvPr/>
        </p:nvSpPr>
        <p:spPr bwMode="auto">
          <a:xfrm>
            <a:off x="3810000" y="1371600"/>
            <a:ext cx="5181600" cy="2133600"/>
          </a:xfrm>
          <a:prstGeom prst="rect">
            <a:avLst/>
          </a:prstGeom>
          <a:noFill/>
          <a:ln w="9525">
            <a:solidFill>
              <a:srgbClr val="FF3300"/>
            </a:solidFill>
            <a:miter lim="800000"/>
            <a:headEnd/>
            <a:tailEnd/>
          </a:ln>
          <a:effectLst/>
        </p:spPr>
        <p:txBody>
          <a:bodyPr lIns="92075" tIns="46038" rIns="92075" bIns="46038"/>
          <a:lstStyle/>
          <a:p>
            <a:pPr marL="457200" indent="-457200">
              <a:lnSpc>
                <a:spcPct val="110000"/>
              </a:lnSpc>
              <a:spcBef>
                <a:spcPct val="50000"/>
              </a:spcBef>
              <a:buClr>
                <a:schemeClr val="hlink"/>
              </a:buClr>
              <a:buFont typeface="Symbol" pitchFamily="18" charset="2"/>
              <a:buAutoNum type="arabicPeriod"/>
            </a:pPr>
            <a:r>
              <a:rPr lang="en-US" sz="1600" b="0" dirty="0">
                <a:latin typeface="Comic Sans MS" pitchFamily="66" charset="0"/>
                <a:sym typeface="Symbol" pitchFamily="18" charset="2"/>
              </a:rPr>
              <a:t>In an </a:t>
            </a:r>
            <a:r>
              <a:rPr lang="en-US" sz="1600" b="0" dirty="0" smtClean="0">
                <a:latin typeface="Comic Sans MS" pitchFamily="66" charset="0"/>
                <a:sym typeface="Symbol" pitchFamily="18" charset="2"/>
              </a:rPr>
              <a:t>electron </a:t>
            </a:r>
            <a:r>
              <a:rPr lang="en-US" sz="1600" b="0" dirty="0">
                <a:latin typeface="Comic Sans MS" pitchFamily="66" charset="0"/>
                <a:sym typeface="Symbol" pitchFamily="18" charset="2"/>
              </a:rPr>
              <a:t>linac </a:t>
            </a:r>
            <a:r>
              <a:rPr lang="en-US" sz="1600" b="0" dirty="0" smtClean="0">
                <a:latin typeface="Comic Sans MS" pitchFamily="66" charset="0"/>
                <a:sym typeface="Symbol" pitchFamily="18" charset="2"/>
              </a:rPr>
              <a:t>velocity is </a:t>
            </a:r>
            <a:r>
              <a:rPr lang="en-US" sz="1600" b="0" dirty="0" smtClean="0">
                <a:latin typeface="Comic Sans MS"/>
                <a:sym typeface="Symbol" pitchFamily="18" charset="2"/>
              </a:rPr>
              <a:t>~ </a:t>
            </a:r>
            <a:r>
              <a:rPr lang="en-US" sz="1600" b="0" dirty="0" smtClean="0">
                <a:latin typeface="Comic Sans MS" pitchFamily="66" charset="0"/>
                <a:sym typeface="Symbol" pitchFamily="18" charset="2"/>
              </a:rPr>
              <a:t>constant.      To use the fundamental accelerating mode cell length must be d = </a:t>
            </a:r>
            <a:r>
              <a:rPr lang="en-US" sz="1800" b="0" dirty="0" err="1" smtClean="0">
                <a:latin typeface="Symbol" pitchFamily="18" charset="2"/>
                <a:sym typeface="Symbol" pitchFamily="18" charset="2"/>
              </a:rPr>
              <a:t>bl</a:t>
            </a:r>
            <a:r>
              <a:rPr lang="en-US" sz="1600" b="0" dirty="0" smtClean="0">
                <a:latin typeface="Comic Sans MS" pitchFamily="66" charset="0"/>
                <a:sym typeface="Symbol" pitchFamily="18" charset="2"/>
              </a:rPr>
              <a:t> / 2.</a:t>
            </a:r>
            <a:endParaRPr lang="en-US" sz="1600" b="0" dirty="0">
              <a:latin typeface="Comic Sans MS" pitchFamily="66" charset="0"/>
              <a:sym typeface="Symbol" pitchFamily="18" charset="2"/>
            </a:endParaRPr>
          </a:p>
          <a:p>
            <a:pPr marL="457200" indent="-457200">
              <a:lnSpc>
                <a:spcPct val="110000"/>
              </a:lnSpc>
              <a:spcBef>
                <a:spcPct val="50000"/>
              </a:spcBef>
              <a:buClr>
                <a:schemeClr val="hlink"/>
              </a:buClr>
              <a:buFont typeface="Symbol" pitchFamily="18" charset="2"/>
              <a:buAutoNum type="arabicPeriod"/>
            </a:pPr>
            <a:r>
              <a:rPr lang="en-US" sz="1600" b="0" dirty="0" smtClean="0">
                <a:latin typeface="Comic Sans MS" pitchFamily="66" charset="0"/>
                <a:sym typeface="Symbol" pitchFamily="18" charset="2"/>
              </a:rPr>
              <a:t>the linac structure will be made of a </a:t>
            </a:r>
            <a:r>
              <a:rPr lang="en-US" sz="1600" b="0" dirty="0" smtClean="0">
                <a:solidFill>
                  <a:schemeClr val="hlink"/>
                </a:solidFill>
                <a:latin typeface="Comic Sans MS" pitchFamily="66" charset="0"/>
                <a:sym typeface="Symbol" pitchFamily="18" charset="2"/>
              </a:rPr>
              <a:t>sequence of identical cells.</a:t>
            </a:r>
            <a:r>
              <a:rPr lang="en-US" sz="1600" b="0" dirty="0" smtClean="0">
                <a:latin typeface="Comic Sans MS" pitchFamily="66" charset="0"/>
                <a:sym typeface="Symbol" pitchFamily="18" charset="2"/>
              </a:rPr>
              <a:t> Because of the limits of the RF source, the cells will be grouped in cavities operating in </a:t>
            </a:r>
            <a:r>
              <a:rPr lang="en-US" sz="1600" b="0" dirty="0" smtClean="0">
                <a:solidFill>
                  <a:srgbClr val="FF0000"/>
                </a:solidFill>
                <a:latin typeface="Comic Sans MS" pitchFamily="66" charset="0"/>
                <a:sym typeface="Symbol" pitchFamily="18" charset="2"/>
              </a:rPr>
              <a:t>travelling wave mode</a:t>
            </a:r>
            <a:r>
              <a:rPr lang="en-US" sz="1600" b="0" dirty="0" smtClean="0">
                <a:latin typeface="Comic Sans MS" pitchFamily="66" charset="0"/>
                <a:sym typeface="Symbol" pitchFamily="18" charset="2"/>
              </a:rPr>
              <a:t>.  </a:t>
            </a:r>
            <a:endParaRPr lang="en-US" sz="1600" b="0" dirty="0">
              <a:latin typeface="Comic Sans MS" pitchFamily="66" charset="0"/>
              <a:sym typeface="Symbol" pitchFamily="18" charset="2"/>
            </a:endParaRPr>
          </a:p>
        </p:txBody>
      </p:sp>
    </p:spTree>
    <p:extLst>
      <p:ext uri="{BB962C8B-B14F-4D97-AF65-F5344CB8AC3E}">
        <p14:creationId xmlns:p14="http://schemas.microsoft.com/office/powerpoint/2010/main" val="37002785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1"/>
          </p:nvPr>
        </p:nvSpPr>
        <p:spPr/>
        <p:txBody>
          <a:bodyPr/>
          <a:lstStyle/>
          <a:p>
            <a:fld id="{E9E2D302-569D-4F43-89E2-B9462E7278F6}" type="slidenum">
              <a:rPr lang="en-GB"/>
              <a:pPr/>
              <a:t>16</a:t>
            </a:fld>
            <a:endParaRPr lang="en-GB"/>
          </a:p>
        </p:txBody>
      </p:sp>
      <p:sp>
        <p:nvSpPr>
          <p:cNvPr id="497668" name="Rectangle 4"/>
          <p:cNvSpPr>
            <a:spLocks noChangeArrowheads="1"/>
          </p:cNvSpPr>
          <p:nvPr/>
        </p:nvSpPr>
        <p:spPr bwMode="auto">
          <a:xfrm>
            <a:off x="1752600" y="2819400"/>
            <a:ext cx="5486400" cy="762000"/>
          </a:xfrm>
          <a:prstGeom prst="rect">
            <a:avLst/>
          </a:prstGeom>
          <a:noFill/>
          <a:ln w="9525">
            <a:noFill/>
            <a:miter lim="800000"/>
            <a:headEnd/>
            <a:tailEnd/>
          </a:ln>
          <a:effectLst/>
        </p:spPr>
        <p:txBody>
          <a:bodyPr lIns="92075" tIns="46038" rIns="92075" bIns="46038" anchor="ctr"/>
          <a:lstStyle/>
          <a:p>
            <a:pPr algn="ctr">
              <a:lnSpc>
                <a:spcPct val="90000"/>
              </a:lnSpc>
            </a:pPr>
            <a:r>
              <a:rPr lang="en-US" sz="3200" b="0" dirty="0" smtClean="0">
                <a:solidFill>
                  <a:srgbClr val="FF0000"/>
                </a:solidFill>
                <a:latin typeface="Comic Sans MS" pitchFamily="66" charset="0"/>
              </a:rPr>
              <a:t>Acceleration </a:t>
            </a:r>
            <a:r>
              <a:rPr lang="en-US" sz="3200" b="0" dirty="0">
                <a:solidFill>
                  <a:srgbClr val="FF0000"/>
                </a:solidFill>
                <a:latin typeface="Comic Sans MS" pitchFamily="66" charset="0"/>
              </a:rPr>
              <a:t>in Periodic Structures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4"/>
          <p:cNvSpPr>
            <a:spLocks noGrp="1"/>
          </p:cNvSpPr>
          <p:nvPr>
            <p:ph type="ftr" sz="quarter" idx="11"/>
          </p:nvPr>
        </p:nvSpPr>
        <p:spPr/>
        <p:txBody>
          <a:bodyPr/>
          <a:lstStyle/>
          <a:p>
            <a:fld id="{93DB9F9E-DD8C-4A86-B771-3A46E86E7306}" type="slidenum">
              <a:rPr lang="en-GB"/>
              <a:pPr/>
              <a:t>17</a:t>
            </a:fld>
            <a:endParaRPr lang="en-GB"/>
          </a:p>
        </p:txBody>
      </p:sp>
      <p:sp>
        <p:nvSpPr>
          <p:cNvPr id="412676" name="Rectangle 4"/>
          <p:cNvSpPr>
            <a:spLocks noGrp="1" noChangeArrowheads="1"/>
          </p:cNvSpPr>
          <p:nvPr>
            <p:ph type="title"/>
          </p:nvPr>
        </p:nvSpPr>
        <p:spPr/>
        <p:txBody>
          <a:bodyPr/>
          <a:lstStyle/>
          <a:p>
            <a:r>
              <a:rPr lang="en-US" sz="3200"/>
              <a:t>Wave propagation in a cylindrical pipe</a:t>
            </a:r>
          </a:p>
        </p:txBody>
      </p:sp>
      <p:sp>
        <p:nvSpPr>
          <p:cNvPr id="412678" name="Rectangle 6"/>
          <p:cNvSpPr>
            <a:spLocks noChangeArrowheads="1"/>
          </p:cNvSpPr>
          <p:nvPr/>
        </p:nvSpPr>
        <p:spPr bwMode="auto">
          <a:xfrm>
            <a:off x="3581400" y="1295400"/>
            <a:ext cx="5562600" cy="5029200"/>
          </a:xfrm>
          <a:prstGeom prst="rect">
            <a:avLst/>
          </a:prstGeom>
          <a:noFill/>
          <a:ln w="9525">
            <a:noFill/>
            <a:miter lim="800000"/>
            <a:headEnd/>
            <a:tailEnd/>
          </a:ln>
          <a:effectLst/>
        </p:spPr>
        <p:txBody>
          <a:bodyPr lIns="92075" tIns="46038" rIns="92075" bIns="46038"/>
          <a:lstStyle/>
          <a:p>
            <a:pPr marL="266700" indent="-266700">
              <a:lnSpc>
                <a:spcPct val="110000"/>
              </a:lnSpc>
              <a:spcBef>
                <a:spcPct val="50000"/>
              </a:spcBef>
              <a:buClr>
                <a:schemeClr val="hlink"/>
              </a:buClr>
              <a:buSzPct val="70000"/>
              <a:buFont typeface="Wingdings" pitchFamily="2" charset="2"/>
              <a:buChar char="Ø"/>
            </a:pPr>
            <a:r>
              <a:rPr lang="en-US" sz="1600" b="0" dirty="0">
                <a:latin typeface="Comic Sans MS" pitchFamily="66" charset="0"/>
                <a:sym typeface="Symbol" pitchFamily="18" charset="2"/>
              </a:rPr>
              <a:t>In a cylindrical waveguide different </a:t>
            </a:r>
            <a:r>
              <a:rPr lang="en-US" sz="1600" b="0" dirty="0">
                <a:solidFill>
                  <a:schemeClr val="hlink"/>
                </a:solidFill>
                <a:latin typeface="Comic Sans MS" pitchFamily="66" charset="0"/>
                <a:sym typeface="Symbol" pitchFamily="18" charset="2"/>
              </a:rPr>
              <a:t>modes</a:t>
            </a:r>
            <a:r>
              <a:rPr lang="en-US" sz="1600" b="0" dirty="0">
                <a:latin typeface="Comic Sans MS" pitchFamily="66" charset="0"/>
                <a:sym typeface="Symbol" pitchFamily="18" charset="2"/>
              </a:rPr>
              <a:t> can propagate (=Electromagnetic field distributions, transmitting power and/or information). The field is the superposition of waves reflected by the metallic walls of the pipe  velocity and wavelength of the modes will be different from free space (c, </a:t>
            </a:r>
            <a:r>
              <a:rPr lang="en-US" sz="1600" b="0" dirty="0">
                <a:latin typeface="Symbol" pitchFamily="18" charset="2"/>
                <a:sym typeface="Symbol" pitchFamily="18" charset="2"/>
              </a:rPr>
              <a:t>l</a:t>
            </a:r>
            <a:r>
              <a:rPr lang="en-US" sz="1600" b="0" dirty="0">
                <a:latin typeface="Comic Sans MS" pitchFamily="66" charset="0"/>
                <a:sym typeface="Symbol" pitchFamily="18" charset="2"/>
              </a:rPr>
              <a:t>)</a:t>
            </a:r>
          </a:p>
          <a:p>
            <a:pPr marL="266700" indent="-266700">
              <a:lnSpc>
                <a:spcPct val="110000"/>
              </a:lnSpc>
              <a:spcBef>
                <a:spcPct val="50000"/>
              </a:spcBef>
              <a:buClr>
                <a:schemeClr val="hlink"/>
              </a:buClr>
              <a:buSzPct val="70000"/>
              <a:buFont typeface="Wingdings" pitchFamily="2" charset="2"/>
              <a:buChar char="Ø"/>
            </a:pPr>
            <a:r>
              <a:rPr lang="en-US" sz="1600" b="0" dirty="0">
                <a:latin typeface="Comic Sans MS" pitchFamily="66" charset="0"/>
                <a:sym typeface="Symbol" pitchFamily="18" charset="2"/>
              </a:rPr>
              <a:t>To accelerate particles, we need a mode with longitudinal E-field component on axis: a TM mode (Transverse Magnetic, </a:t>
            </a:r>
            <a:r>
              <a:rPr lang="en-US" sz="1600" b="0" dirty="0" err="1">
                <a:latin typeface="Comic Sans MS" pitchFamily="66" charset="0"/>
                <a:sym typeface="Symbol" pitchFamily="18" charset="2"/>
              </a:rPr>
              <a:t>B</a:t>
            </a:r>
            <a:r>
              <a:rPr lang="en-US" sz="1600" b="0" baseline="-25000" dirty="0" err="1">
                <a:latin typeface="Comic Sans MS" pitchFamily="66" charset="0"/>
                <a:sym typeface="Symbol" pitchFamily="18" charset="2"/>
              </a:rPr>
              <a:t>z</a:t>
            </a:r>
            <a:r>
              <a:rPr lang="en-US" sz="1600" b="0" dirty="0">
                <a:latin typeface="Comic Sans MS" pitchFamily="66" charset="0"/>
                <a:sym typeface="Symbol" pitchFamily="18" charset="2"/>
              </a:rPr>
              <a:t>=0). The simplest is TM01.</a:t>
            </a:r>
          </a:p>
          <a:p>
            <a:pPr marL="266700" indent="-266700">
              <a:lnSpc>
                <a:spcPct val="110000"/>
              </a:lnSpc>
              <a:spcBef>
                <a:spcPct val="50000"/>
              </a:spcBef>
              <a:buClr>
                <a:schemeClr val="hlink"/>
              </a:buClr>
              <a:buSzPct val="70000"/>
              <a:buFont typeface="Wingdings" pitchFamily="2" charset="2"/>
              <a:buChar char="Ø"/>
            </a:pPr>
            <a:r>
              <a:rPr lang="en-US" sz="1600" b="0" dirty="0">
                <a:latin typeface="Comic Sans MS" pitchFamily="66" charset="0"/>
                <a:sym typeface="Symbol" pitchFamily="18" charset="2"/>
              </a:rPr>
              <a:t>We inject RF power at a frequency exciting the TM01 mode: sinusoidal E-field on axis, wavelength </a:t>
            </a:r>
            <a:r>
              <a:rPr lang="en-US" sz="1600" b="0" dirty="0" err="1">
                <a:latin typeface="Symbol" pitchFamily="18" charset="2"/>
                <a:sym typeface="Symbol" pitchFamily="18" charset="2"/>
              </a:rPr>
              <a:t>l</a:t>
            </a:r>
            <a:r>
              <a:rPr lang="en-US" sz="1600" b="0" baseline="-25000" dirty="0" err="1">
                <a:latin typeface="Comic Sans MS" pitchFamily="66" charset="0"/>
                <a:sym typeface="Symbol" pitchFamily="18" charset="2"/>
              </a:rPr>
              <a:t>p</a:t>
            </a:r>
            <a:r>
              <a:rPr lang="en-US" sz="1600" b="0" dirty="0">
                <a:latin typeface="Comic Sans MS" pitchFamily="66" charset="0"/>
                <a:sym typeface="Symbol" pitchFamily="18" charset="2"/>
              </a:rPr>
              <a:t> depending on frequency and on cylinder radius. Wave velocity (called “phase velocity”) is  </a:t>
            </a:r>
            <a:r>
              <a:rPr lang="en-US" sz="1600" b="0" dirty="0" err="1">
                <a:solidFill>
                  <a:schemeClr val="hlink"/>
                </a:solidFill>
                <a:latin typeface="Comic Sans MS" pitchFamily="66" charset="0"/>
                <a:sym typeface="Symbol" pitchFamily="18" charset="2"/>
              </a:rPr>
              <a:t>v</a:t>
            </a:r>
            <a:r>
              <a:rPr lang="en-US" sz="1600" b="0" baseline="-25000" dirty="0" err="1">
                <a:solidFill>
                  <a:schemeClr val="hlink"/>
                </a:solidFill>
                <a:latin typeface="Comic Sans MS" pitchFamily="66" charset="0"/>
                <a:sym typeface="Symbol" pitchFamily="18" charset="2"/>
              </a:rPr>
              <a:t>ph</a:t>
            </a:r>
            <a:r>
              <a:rPr lang="en-US" sz="1600" b="0" dirty="0">
                <a:solidFill>
                  <a:schemeClr val="hlink"/>
                </a:solidFill>
                <a:latin typeface="Comic Sans MS" pitchFamily="66" charset="0"/>
                <a:sym typeface="Symbol" pitchFamily="18" charset="2"/>
              </a:rPr>
              <a:t>= </a:t>
            </a:r>
            <a:r>
              <a:rPr lang="en-US" sz="1600" b="0" dirty="0" err="1">
                <a:solidFill>
                  <a:schemeClr val="hlink"/>
                </a:solidFill>
                <a:latin typeface="Symbol" pitchFamily="18" charset="2"/>
                <a:sym typeface="Symbol" pitchFamily="18" charset="2"/>
              </a:rPr>
              <a:t>l</a:t>
            </a:r>
            <a:r>
              <a:rPr lang="en-US" sz="1600" b="0" baseline="-25000" dirty="0" err="1">
                <a:solidFill>
                  <a:schemeClr val="hlink"/>
                </a:solidFill>
                <a:latin typeface="Comic Sans MS" pitchFamily="66" charset="0"/>
                <a:sym typeface="Symbol" pitchFamily="18" charset="2"/>
              </a:rPr>
              <a:t>p</a:t>
            </a:r>
            <a:r>
              <a:rPr lang="en-US" sz="1600" b="0" dirty="0">
                <a:solidFill>
                  <a:schemeClr val="hlink"/>
                </a:solidFill>
                <a:latin typeface="Comic Sans MS" pitchFamily="66" charset="0"/>
                <a:sym typeface="Symbol" pitchFamily="18" charset="2"/>
              </a:rPr>
              <a:t>/T = </a:t>
            </a:r>
            <a:r>
              <a:rPr lang="en-US" sz="1600" b="0" dirty="0" err="1">
                <a:solidFill>
                  <a:schemeClr val="hlink"/>
                </a:solidFill>
                <a:latin typeface="Symbol" pitchFamily="18" charset="2"/>
                <a:sym typeface="Symbol" pitchFamily="18" charset="2"/>
              </a:rPr>
              <a:t>l</a:t>
            </a:r>
            <a:r>
              <a:rPr lang="en-US" sz="1600" b="0" baseline="-25000" dirty="0" err="1">
                <a:solidFill>
                  <a:schemeClr val="hlink"/>
                </a:solidFill>
                <a:latin typeface="Comic Sans MS" pitchFamily="66" charset="0"/>
                <a:sym typeface="Symbol" pitchFamily="18" charset="2"/>
              </a:rPr>
              <a:t>p</a:t>
            </a:r>
            <a:r>
              <a:rPr lang="en-US" sz="1600" b="0" dirty="0" err="1">
                <a:solidFill>
                  <a:schemeClr val="hlink"/>
                </a:solidFill>
                <a:latin typeface="Comic Sans MS" pitchFamily="66" charset="0"/>
                <a:sym typeface="Symbol" pitchFamily="18" charset="2"/>
              </a:rPr>
              <a:t>f</a:t>
            </a:r>
            <a:r>
              <a:rPr lang="en-US" sz="1600" b="0" dirty="0">
                <a:solidFill>
                  <a:schemeClr val="hlink"/>
                </a:solidFill>
                <a:latin typeface="Comic Sans MS" pitchFamily="66" charset="0"/>
                <a:sym typeface="Symbol" pitchFamily="18" charset="2"/>
              </a:rPr>
              <a:t> = </a:t>
            </a:r>
            <a:r>
              <a:rPr lang="en-US" sz="1600" b="0" dirty="0">
                <a:solidFill>
                  <a:schemeClr val="hlink"/>
                </a:solidFill>
                <a:latin typeface="Symbol" pitchFamily="18" charset="2"/>
                <a:sym typeface="Symbol" pitchFamily="18" charset="2"/>
              </a:rPr>
              <a:t>w</a:t>
            </a:r>
            <a:r>
              <a:rPr lang="en-US" sz="1600" b="0" dirty="0">
                <a:solidFill>
                  <a:schemeClr val="hlink"/>
                </a:solidFill>
                <a:latin typeface="Comic Sans MS" pitchFamily="66" charset="0"/>
                <a:sym typeface="Symbol" pitchFamily="18" charset="2"/>
              </a:rPr>
              <a:t>/</a:t>
            </a:r>
            <a:r>
              <a:rPr lang="en-US" sz="1600" b="0" dirty="0" err="1">
                <a:solidFill>
                  <a:schemeClr val="hlink"/>
                </a:solidFill>
                <a:latin typeface="Comic Sans MS" pitchFamily="66" charset="0"/>
                <a:sym typeface="Symbol" pitchFamily="18" charset="2"/>
              </a:rPr>
              <a:t>k</a:t>
            </a:r>
            <a:r>
              <a:rPr lang="en-US" sz="1600" b="0" baseline="-25000" dirty="0" err="1">
                <a:solidFill>
                  <a:schemeClr val="hlink"/>
                </a:solidFill>
                <a:latin typeface="Comic Sans MS" pitchFamily="66" charset="0"/>
                <a:sym typeface="Symbol" pitchFamily="18" charset="2"/>
              </a:rPr>
              <a:t>z</a:t>
            </a:r>
            <a:r>
              <a:rPr lang="en-US" sz="1600" b="0" dirty="0">
                <a:solidFill>
                  <a:schemeClr val="hlink"/>
                </a:solidFill>
                <a:latin typeface="Comic Sans MS" pitchFamily="66" charset="0"/>
                <a:sym typeface="Symbol" pitchFamily="18" charset="2"/>
              </a:rPr>
              <a:t> </a:t>
            </a:r>
            <a:r>
              <a:rPr lang="en-US" sz="1600" b="0" dirty="0">
                <a:latin typeface="Comic Sans MS" pitchFamily="66" charset="0"/>
                <a:sym typeface="Symbol" pitchFamily="18" charset="2"/>
              </a:rPr>
              <a:t>with</a:t>
            </a:r>
            <a:r>
              <a:rPr lang="en-US" sz="1600" b="0" dirty="0">
                <a:solidFill>
                  <a:schemeClr val="hlink"/>
                </a:solidFill>
                <a:latin typeface="Comic Sans MS" pitchFamily="66" charset="0"/>
                <a:sym typeface="Symbol" pitchFamily="18" charset="2"/>
              </a:rPr>
              <a:t> </a:t>
            </a:r>
            <a:r>
              <a:rPr lang="en-US" sz="1600" b="0" dirty="0" err="1">
                <a:solidFill>
                  <a:schemeClr val="hlink"/>
                </a:solidFill>
                <a:latin typeface="Comic Sans MS" pitchFamily="66" charset="0"/>
                <a:sym typeface="Symbol" pitchFamily="18" charset="2"/>
              </a:rPr>
              <a:t>k</a:t>
            </a:r>
            <a:r>
              <a:rPr lang="en-US" sz="1600" b="0" baseline="-25000" dirty="0" err="1">
                <a:solidFill>
                  <a:schemeClr val="hlink"/>
                </a:solidFill>
                <a:latin typeface="Comic Sans MS" pitchFamily="66" charset="0"/>
                <a:sym typeface="Symbol" pitchFamily="18" charset="2"/>
              </a:rPr>
              <a:t>z</a:t>
            </a:r>
            <a:r>
              <a:rPr lang="en-US" sz="1600" b="0" dirty="0">
                <a:solidFill>
                  <a:schemeClr val="hlink"/>
                </a:solidFill>
                <a:latin typeface="Comic Sans MS" pitchFamily="66" charset="0"/>
                <a:sym typeface="Symbol" pitchFamily="18" charset="2"/>
              </a:rPr>
              <a:t>=2</a:t>
            </a:r>
            <a:r>
              <a:rPr lang="en-US" sz="1600" b="0" dirty="0">
                <a:solidFill>
                  <a:schemeClr val="hlink"/>
                </a:solidFill>
                <a:latin typeface="Symbol" pitchFamily="18" charset="2"/>
                <a:sym typeface="Symbol" pitchFamily="18" charset="2"/>
              </a:rPr>
              <a:t>p/</a:t>
            </a:r>
            <a:r>
              <a:rPr lang="en-US" sz="1600" b="0" dirty="0" err="1">
                <a:solidFill>
                  <a:schemeClr val="hlink"/>
                </a:solidFill>
                <a:latin typeface="Symbol" pitchFamily="18" charset="2"/>
                <a:sym typeface="Symbol" pitchFamily="18" charset="2"/>
              </a:rPr>
              <a:t>l</a:t>
            </a:r>
            <a:r>
              <a:rPr lang="en-US" sz="1600" b="0" baseline="-25000" dirty="0" err="1">
                <a:solidFill>
                  <a:schemeClr val="hlink"/>
                </a:solidFill>
                <a:latin typeface="Comic Sans MS" pitchFamily="66" charset="0"/>
                <a:sym typeface="Symbol" pitchFamily="18" charset="2"/>
              </a:rPr>
              <a:t>p</a:t>
            </a:r>
            <a:endParaRPr lang="en-US" sz="1600" b="0" baseline="-25000" dirty="0">
              <a:solidFill>
                <a:schemeClr val="hlink"/>
              </a:solidFill>
              <a:latin typeface="Comic Sans MS" pitchFamily="66" charset="0"/>
              <a:sym typeface="Symbol" pitchFamily="18" charset="2"/>
            </a:endParaRPr>
          </a:p>
          <a:p>
            <a:pPr marL="266700" indent="-266700">
              <a:lnSpc>
                <a:spcPct val="110000"/>
              </a:lnSpc>
              <a:spcBef>
                <a:spcPct val="50000"/>
              </a:spcBef>
              <a:buClr>
                <a:schemeClr val="hlink"/>
              </a:buClr>
              <a:buSzPct val="70000"/>
              <a:buFont typeface="Wingdings" pitchFamily="2" charset="2"/>
              <a:buChar char="Ø"/>
            </a:pPr>
            <a:r>
              <a:rPr lang="en-US" sz="1600" b="0" dirty="0">
                <a:latin typeface="Comic Sans MS" pitchFamily="66" charset="0"/>
                <a:sym typeface="Symbol" pitchFamily="18" charset="2"/>
              </a:rPr>
              <a:t>The relation between </a:t>
            </a:r>
            <a:r>
              <a:rPr lang="en-US" sz="1600" b="0" u="sng" dirty="0">
                <a:latin typeface="Comic Sans MS" pitchFamily="66" charset="0"/>
                <a:sym typeface="Symbol" pitchFamily="18" charset="2"/>
              </a:rPr>
              <a:t>frequency</a:t>
            </a:r>
            <a:r>
              <a:rPr lang="en-US" sz="1600" b="0" dirty="0">
                <a:latin typeface="Comic Sans MS" pitchFamily="66" charset="0"/>
                <a:sym typeface="Symbol" pitchFamily="18" charset="2"/>
              </a:rPr>
              <a:t> </a:t>
            </a:r>
            <a:r>
              <a:rPr lang="en-US" sz="1600" b="0" dirty="0">
                <a:solidFill>
                  <a:schemeClr val="hlink"/>
                </a:solidFill>
                <a:latin typeface="Symbol" pitchFamily="18" charset="2"/>
                <a:sym typeface="Symbol" pitchFamily="18" charset="2"/>
              </a:rPr>
              <a:t>w</a:t>
            </a:r>
            <a:r>
              <a:rPr lang="en-US" sz="1600" b="0" dirty="0">
                <a:latin typeface="Comic Sans MS" pitchFamily="66" charset="0"/>
                <a:sym typeface="Symbol" pitchFamily="18" charset="2"/>
              </a:rPr>
              <a:t> and </a:t>
            </a:r>
            <a:r>
              <a:rPr lang="en-US" sz="1600" b="0" u="sng" dirty="0">
                <a:latin typeface="Comic Sans MS" pitchFamily="66" charset="0"/>
                <a:sym typeface="Symbol" pitchFamily="18" charset="2"/>
              </a:rPr>
              <a:t>propagation constant</a:t>
            </a:r>
            <a:r>
              <a:rPr lang="en-US" sz="1600" b="0" dirty="0">
                <a:latin typeface="Comic Sans MS" pitchFamily="66" charset="0"/>
                <a:sym typeface="Symbol" pitchFamily="18" charset="2"/>
              </a:rPr>
              <a:t> </a:t>
            </a:r>
            <a:r>
              <a:rPr lang="en-US" sz="1600" b="0" dirty="0">
                <a:solidFill>
                  <a:schemeClr val="hlink"/>
                </a:solidFill>
                <a:latin typeface="Comic Sans MS" pitchFamily="66" charset="0"/>
                <a:sym typeface="Symbol" pitchFamily="18" charset="2"/>
              </a:rPr>
              <a:t>k</a:t>
            </a:r>
            <a:r>
              <a:rPr lang="en-US" sz="1600" b="0" dirty="0">
                <a:latin typeface="Comic Sans MS" pitchFamily="66" charset="0"/>
                <a:sym typeface="Symbol" pitchFamily="18" charset="2"/>
              </a:rPr>
              <a:t> is the </a:t>
            </a:r>
            <a:r>
              <a:rPr lang="en-US" sz="1600" b="0" dirty="0">
                <a:solidFill>
                  <a:schemeClr val="hlink"/>
                </a:solidFill>
                <a:latin typeface="Comic Sans MS" pitchFamily="66" charset="0"/>
                <a:sym typeface="Symbol" pitchFamily="18" charset="2"/>
              </a:rPr>
              <a:t>DISPERSION RELATION</a:t>
            </a:r>
            <a:r>
              <a:rPr lang="en-US" sz="1600" b="0" dirty="0">
                <a:latin typeface="Comic Sans MS" pitchFamily="66" charset="0"/>
                <a:sym typeface="Symbol" pitchFamily="18" charset="2"/>
              </a:rPr>
              <a:t> (red curve on plot), a fundamental property of waveguides.</a:t>
            </a:r>
          </a:p>
        </p:txBody>
      </p:sp>
      <p:pic>
        <p:nvPicPr>
          <p:cNvPr id="412680" name="Picture 8" descr="Mario7"/>
          <p:cNvPicPr>
            <a:picLocks noChangeAspect="1" noChangeArrowheads="1"/>
          </p:cNvPicPr>
          <p:nvPr/>
        </p:nvPicPr>
        <p:blipFill>
          <a:blip r:embed="rId3" cstate="print"/>
          <a:srcRect l="7353" t="47881" r="74181" b="33020"/>
          <a:stretch>
            <a:fillRect/>
          </a:stretch>
        </p:blipFill>
        <p:spPr bwMode="auto">
          <a:xfrm>
            <a:off x="304800" y="4495800"/>
            <a:ext cx="2971800" cy="1984375"/>
          </a:xfrm>
          <a:prstGeom prst="rect">
            <a:avLst/>
          </a:prstGeom>
          <a:solidFill>
            <a:srgbClr val="FFFFAB"/>
          </a:solidFill>
          <a:ln w="9525">
            <a:noFill/>
            <a:miter lim="800000"/>
            <a:headEnd/>
            <a:tailEnd/>
          </a:ln>
        </p:spPr>
      </p:pic>
      <p:pic>
        <p:nvPicPr>
          <p:cNvPr id="412685" name="Picture 13"/>
          <p:cNvPicPr>
            <a:picLocks noChangeAspect="1" noChangeArrowheads="1"/>
          </p:cNvPicPr>
          <p:nvPr/>
        </p:nvPicPr>
        <p:blipFill>
          <a:blip r:embed="rId4" cstate="print"/>
          <a:srcRect/>
          <a:stretch>
            <a:fillRect/>
          </a:stretch>
        </p:blipFill>
        <p:spPr bwMode="auto">
          <a:xfrm>
            <a:off x="381000" y="1447800"/>
            <a:ext cx="2743200" cy="1366838"/>
          </a:xfrm>
          <a:prstGeom prst="rect">
            <a:avLst/>
          </a:prstGeom>
          <a:noFill/>
          <a:ln w="9525">
            <a:noFill/>
            <a:miter lim="800000"/>
            <a:headEnd/>
            <a:tailEnd/>
          </a:ln>
          <a:effectLst/>
        </p:spPr>
      </p:pic>
      <p:sp>
        <p:nvSpPr>
          <p:cNvPr id="412691" name="Line 19"/>
          <p:cNvSpPr>
            <a:spLocks noChangeShapeType="1"/>
          </p:cNvSpPr>
          <p:nvPr/>
        </p:nvSpPr>
        <p:spPr bwMode="auto">
          <a:xfrm>
            <a:off x="990600" y="1905000"/>
            <a:ext cx="0" cy="457200"/>
          </a:xfrm>
          <a:prstGeom prst="line">
            <a:avLst/>
          </a:prstGeom>
          <a:noFill/>
          <a:ln w="12700">
            <a:solidFill>
              <a:schemeClr val="tx1"/>
            </a:solidFill>
            <a:round/>
            <a:headEnd type="none" w="sm" len="sm"/>
            <a:tailEnd type="none" w="sm" len="sm"/>
          </a:ln>
          <a:effectLst/>
        </p:spPr>
        <p:txBody>
          <a:bodyPr/>
          <a:lstStyle/>
          <a:p>
            <a:endParaRPr lang="en-US"/>
          </a:p>
        </p:txBody>
      </p:sp>
      <p:sp>
        <p:nvSpPr>
          <p:cNvPr id="412692" name="Line 20"/>
          <p:cNvSpPr>
            <a:spLocks noChangeShapeType="1"/>
          </p:cNvSpPr>
          <p:nvPr/>
        </p:nvSpPr>
        <p:spPr bwMode="auto">
          <a:xfrm flipV="1">
            <a:off x="990600" y="2286000"/>
            <a:ext cx="152400" cy="76200"/>
          </a:xfrm>
          <a:prstGeom prst="line">
            <a:avLst/>
          </a:prstGeom>
          <a:noFill/>
          <a:ln w="12700">
            <a:solidFill>
              <a:schemeClr val="tx1"/>
            </a:solidFill>
            <a:round/>
            <a:headEnd type="none" w="sm" len="sm"/>
            <a:tailEnd type="none" w="sm" len="sm"/>
          </a:ln>
          <a:effectLst/>
        </p:spPr>
        <p:txBody>
          <a:bodyPr/>
          <a:lstStyle/>
          <a:p>
            <a:endParaRPr lang="en-US"/>
          </a:p>
        </p:txBody>
      </p:sp>
      <p:sp>
        <p:nvSpPr>
          <p:cNvPr id="412693" name="Line 21"/>
          <p:cNvSpPr>
            <a:spLocks noChangeShapeType="1"/>
          </p:cNvSpPr>
          <p:nvPr/>
        </p:nvSpPr>
        <p:spPr bwMode="auto">
          <a:xfrm flipV="1">
            <a:off x="1143000" y="2209800"/>
            <a:ext cx="0" cy="76200"/>
          </a:xfrm>
          <a:prstGeom prst="line">
            <a:avLst/>
          </a:prstGeom>
          <a:noFill/>
          <a:ln w="12700">
            <a:solidFill>
              <a:schemeClr val="tx1"/>
            </a:solidFill>
            <a:round/>
            <a:headEnd type="none" w="sm" len="sm"/>
            <a:tailEnd type="none" w="sm" len="sm"/>
          </a:ln>
          <a:effectLst/>
        </p:spPr>
        <p:txBody>
          <a:bodyPr/>
          <a:lstStyle/>
          <a:p>
            <a:endParaRPr lang="en-US"/>
          </a:p>
        </p:txBody>
      </p:sp>
      <p:sp>
        <p:nvSpPr>
          <p:cNvPr id="412694" name="Line 22"/>
          <p:cNvSpPr>
            <a:spLocks noChangeShapeType="1"/>
          </p:cNvSpPr>
          <p:nvPr/>
        </p:nvSpPr>
        <p:spPr bwMode="auto">
          <a:xfrm>
            <a:off x="990600" y="1676400"/>
            <a:ext cx="0" cy="228600"/>
          </a:xfrm>
          <a:prstGeom prst="line">
            <a:avLst/>
          </a:prstGeom>
          <a:noFill/>
          <a:ln w="12700">
            <a:solidFill>
              <a:schemeClr val="tx1"/>
            </a:solidFill>
            <a:round/>
            <a:headEnd type="none" w="sm" len="sm"/>
            <a:tailEnd type="triangle" w="med" len="med"/>
          </a:ln>
          <a:effectLst/>
        </p:spPr>
        <p:txBody>
          <a:bodyPr/>
          <a:lstStyle/>
          <a:p>
            <a:endParaRPr lang="en-US"/>
          </a:p>
        </p:txBody>
      </p:sp>
      <p:sp>
        <p:nvSpPr>
          <p:cNvPr id="412695" name="Text Box 23"/>
          <p:cNvSpPr txBox="1">
            <a:spLocks noChangeArrowheads="1"/>
          </p:cNvSpPr>
          <p:nvPr/>
        </p:nvSpPr>
        <p:spPr bwMode="auto">
          <a:xfrm>
            <a:off x="457200" y="1371600"/>
            <a:ext cx="854075" cy="304800"/>
          </a:xfrm>
          <a:prstGeom prst="rect">
            <a:avLst/>
          </a:prstGeom>
          <a:noFill/>
          <a:ln w="12700">
            <a:noFill/>
            <a:miter lim="800000"/>
            <a:headEnd type="none" w="sm" len="sm"/>
            <a:tailEnd type="none" w="sm" len="sm"/>
          </a:ln>
          <a:effectLst/>
        </p:spPr>
        <p:txBody>
          <a:bodyPr wrap="none">
            <a:spAutoFit/>
          </a:bodyPr>
          <a:lstStyle/>
          <a:p>
            <a:r>
              <a:rPr lang="en-US" sz="1400" b="0"/>
              <a:t>RF input</a:t>
            </a:r>
          </a:p>
        </p:txBody>
      </p:sp>
      <p:sp>
        <p:nvSpPr>
          <p:cNvPr id="412701" name="Text Box 29"/>
          <p:cNvSpPr txBox="1">
            <a:spLocks noChangeArrowheads="1"/>
          </p:cNvSpPr>
          <p:nvPr/>
        </p:nvSpPr>
        <p:spPr bwMode="auto">
          <a:xfrm>
            <a:off x="1219200" y="2895600"/>
            <a:ext cx="2057400" cy="274638"/>
          </a:xfrm>
          <a:prstGeom prst="rect">
            <a:avLst/>
          </a:prstGeom>
          <a:noFill/>
          <a:ln w="12700">
            <a:noFill/>
            <a:miter lim="800000"/>
            <a:headEnd type="none" w="sm" len="sm"/>
            <a:tailEnd type="none" w="sm" len="sm"/>
          </a:ln>
          <a:effectLst/>
        </p:spPr>
        <p:txBody>
          <a:bodyPr>
            <a:spAutoFit/>
          </a:bodyPr>
          <a:lstStyle/>
          <a:p>
            <a:r>
              <a:rPr lang="en-US" sz="1200" dirty="0"/>
              <a:t>TM01 field configuration</a:t>
            </a:r>
            <a:endParaRPr lang="en-US" sz="1200" baseline="30000" dirty="0"/>
          </a:p>
        </p:txBody>
      </p:sp>
      <p:sp>
        <p:nvSpPr>
          <p:cNvPr id="412702" name="Line 30"/>
          <p:cNvSpPr>
            <a:spLocks noChangeShapeType="1"/>
          </p:cNvSpPr>
          <p:nvPr/>
        </p:nvSpPr>
        <p:spPr bwMode="auto">
          <a:xfrm>
            <a:off x="2057400" y="4191000"/>
            <a:ext cx="457200" cy="0"/>
          </a:xfrm>
          <a:prstGeom prst="line">
            <a:avLst/>
          </a:prstGeom>
          <a:noFill/>
          <a:ln w="12700">
            <a:solidFill>
              <a:schemeClr val="hlink"/>
            </a:solidFill>
            <a:round/>
            <a:headEnd type="none" w="sm" len="sm"/>
            <a:tailEnd type="triangle" w="sm" len="sm"/>
          </a:ln>
          <a:effectLst/>
        </p:spPr>
        <p:txBody>
          <a:bodyPr/>
          <a:lstStyle/>
          <a:p>
            <a:endParaRPr lang="en-US"/>
          </a:p>
        </p:txBody>
      </p:sp>
      <p:sp>
        <p:nvSpPr>
          <p:cNvPr id="412703" name="Text Box 31"/>
          <p:cNvSpPr txBox="1">
            <a:spLocks noChangeArrowheads="1"/>
          </p:cNvSpPr>
          <p:nvPr/>
        </p:nvSpPr>
        <p:spPr bwMode="auto">
          <a:xfrm>
            <a:off x="2514600" y="4038600"/>
            <a:ext cx="762000" cy="304800"/>
          </a:xfrm>
          <a:prstGeom prst="rect">
            <a:avLst/>
          </a:prstGeom>
          <a:noFill/>
          <a:ln w="12700">
            <a:noFill/>
            <a:miter lim="800000"/>
            <a:headEnd type="none" w="sm" len="sm"/>
            <a:tailEnd type="none" w="sm" len="sm"/>
          </a:ln>
          <a:effectLst/>
        </p:spPr>
        <p:txBody>
          <a:bodyPr>
            <a:spAutoFit/>
          </a:bodyPr>
          <a:lstStyle/>
          <a:p>
            <a:r>
              <a:rPr lang="en-US" sz="1400" b="0"/>
              <a:t>E-field</a:t>
            </a:r>
            <a:endParaRPr lang="en-US" sz="1400" b="0" baseline="30000"/>
          </a:p>
        </p:txBody>
      </p:sp>
      <p:sp>
        <p:nvSpPr>
          <p:cNvPr id="412704" name="Text Box 32"/>
          <p:cNvSpPr txBox="1">
            <a:spLocks noChangeArrowheads="1"/>
          </p:cNvSpPr>
          <p:nvPr/>
        </p:nvSpPr>
        <p:spPr bwMode="auto">
          <a:xfrm>
            <a:off x="2514600" y="4191000"/>
            <a:ext cx="762000" cy="304800"/>
          </a:xfrm>
          <a:prstGeom prst="rect">
            <a:avLst/>
          </a:prstGeom>
          <a:noFill/>
          <a:ln w="12700">
            <a:noFill/>
            <a:miter lim="800000"/>
            <a:headEnd type="none" w="sm" len="sm"/>
            <a:tailEnd type="none" w="sm" len="sm"/>
          </a:ln>
          <a:effectLst/>
        </p:spPr>
        <p:txBody>
          <a:bodyPr>
            <a:spAutoFit/>
          </a:bodyPr>
          <a:lstStyle/>
          <a:p>
            <a:r>
              <a:rPr lang="en-US" sz="1400" b="0"/>
              <a:t>B-field</a:t>
            </a:r>
            <a:endParaRPr lang="en-US" sz="1400" b="0" baseline="30000"/>
          </a:p>
        </p:txBody>
      </p:sp>
      <p:sp>
        <p:nvSpPr>
          <p:cNvPr id="412705" name="Line 33"/>
          <p:cNvSpPr>
            <a:spLocks noChangeShapeType="1"/>
          </p:cNvSpPr>
          <p:nvPr/>
        </p:nvSpPr>
        <p:spPr bwMode="auto">
          <a:xfrm>
            <a:off x="2057400" y="4343400"/>
            <a:ext cx="4572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412707" name="Line 35"/>
          <p:cNvSpPr>
            <a:spLocks noChangeShapeType="1"/>
          </p:cNvSpPr>
          <p:nvPr/>
        </p:nvSpPr>
        <p:spPr bwMode="auto">
          <a:xfrm>
            <a:off x="228600" y="4114800"/>
            <a:ext cx="1676400" cy="0"/>
          </a:xfrm>
          <a:prstGeom prst="line">
            <a:avLst/>
          </a:prstGeom>
          <a:noFill/>
          <a:ln w="19050">
            <a:solidFill>
              <a:srgbClr val="0000CC"/>
            </a:solidFill>
            <a:round/>
            <a:headEnd type="arrow" w="sm" len="sm"/>
            <a:tailEnd type="arrow" w="sm" len="sm"/>
          </a:ln>
          <a:effectLst/>
        </p:spPr>
        <p:txBody>
          <a:bodyPr/>
          <a:lstStyle/>
          <a:p>
            <a:endParaRPr lang="en-US"/>
          </a:p>
        </p:txBody>
      </p:sp>
      <p:sp>
        <p:nvSpPr>
          <p:cNvPr id="412709" name="Text Box 37"/>
          <p:cNvSpPr txBox="1">
            <a:spLocks noChangeArrowheads="1"/>
          </p:cNvSpPr>
          <p:nvPr/>
        </p:nvSpPr>
        <p:spPr bwMode="auto">
          <a:xfrm>
            <a:off x="914400" y="4038600"/>
            <a:ext cx="381000" cy="304800"/>
          </a:xfrm>
          <a:prstGeom prst="rect">
            <a:avLst/>
          </a:prstGeom>
          <a:noFill/>
          <a:ln w="12700">
            <a:noFill/>
            <a:miter lim="800000"/>
            <a:headEnd type="none" w="sm" len="sm"/>
            <a:tailEnd type="none" w="sm" len="sm"/>
          </a:ln>
          <a:effectLst/>
        </p:spPr>
        <p:txBody>
          <a:bodyPr>
            <a:spAutoFit/>
          </a:bodyPr>
          <a:lstStyle/>
          <a:p>
            <a:r>
              <a:rPr lang="en-US" sz="1400">
                <a:latin typeface="Symbol" pitchFamily="18" charset="2"/>
              </a:rPr>
              <a:t>l</a:t>
            </a:r>
            <a:r>
              <a:rPr lang="en-US" sz="1400" baseline="-25000"/>
              <a:t>p</a:t>
            </a:r>
          </a:p>
        </p:txBody>
      </p:sp>
      <p:pic>
        <p:nvPicPr>
          <p:cNvPr id="412711" name="Picture 39"/>
          <p:cNvPicPr>
            <a:picLocks noChangeAspect="1" noChangeArrowheads="1"/>
          </p:cNvPicPr>
          <p:nvPr/>
        </p:nvPicPr>
        <p:blipFill>
          <a:blip r:embed="rId5" cstate="print"/>
          <a:srcRect/>
          <a:stretch>
            <a:fillRect/>
          </a:stretch>
        </p:blipFill>
        <p:spPr bwMode="auto">
          <a:xfrm>
            <a:off x="228600" y="3200400"/>
            <a:ext cx="3278188" cy="890588"/>
          </a:xfrm>
          <a:prstGeom prst="rect">
            <a:avLst/>
          </a:prstGeom>
          <a:noFill/>
          <a:ln w="12700">
            <a:noFill/>
            <a:miter lim="800000"/>
            <a:headEnd type="none" w="sm" len="sm"/>
            <a:tailEnd type="none" w="sm" len="sm"/>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3"/>
          <p:cNvSpPr>
            <a:spLocks noGrp="1"/>
          </p:cNvSpPr>
          <p:nvPr>
            <p:ph type="ftr" sz="quarter" idx="11"/>
          </p:nvPr>
        </p:nvSpPr>
        <p:spPr/>
        <p:txBody>
          <a:bodyPr/>
          <a:lstStyle/>
          <a:p>
            <a:fld id="{D7C07320-BDB4-440B-A694-C98B6CF27569}" type="slidenum">
              <a:rPr lang="en-GB"/>
              <a:pPr/>
              <a:t>18</a:t>
            </a:fld>
            <a:endParaRPr lang="en-GB"/>
          </a:p>
        </p:txBody>
      </p:sp>
      <p:sp>
        <p:nvSpPr>
          <p:cNvPr id="414724" name="Rectangle 4"/>
          <p:cNvSpPr>
            <a:spLocks noGrp="1" noChangeArrowheads="1"/>
          </p:cNvSpPr>
          <p:nvPr>
            <p:ph type="title"/>
          </p:nvPr>
        </p:nvSpPr>
        <p:spPr/>
        <p:txBody>
          <a:bodyPr/>
          <a:lstStyle/>
          <a:p>
            <a:r>
              <a:rPr lang="en-US" sz="3200"/>
              <a:t>Wave velocity: the dispersion relation</a:t>
            </a:r>
          </a:p>
        </p:txBody>
      </p:sp>
      <p:sp>
        <p:nvSpPr>
          <p:cNvPr id="414725" name="Rectangle 5"/>
          <p:cNvSpPr>
            <a:spLocks noChangeArrowheads="1"/>
          </p:cNvSpPr>
          <p:nvPr/>
        </p:nvSpPr>
        <p:spPr bwMode="auto">
          <a:xfrm>
            <a:off x="3810000" y="2133600"/>
            <a:ext cx="5334000" cy="4419600"/>
          </a:xfrm>
          <a:prstGeom prst="rect">
            <a:avLst/>
          </a:prstGeom>
          <a:noFill/>
          <a:ln w="9525">
            <a:noFill/>
            <a:miter lim="800000"/>
            <a:headEnd/>
            <a:tailEnd/>
          </a:ln>
          <a:effectLst/>
        </p:spPr>
        <p:txBody>
          <a:bodyPr lIns="92075" tIns="46038" rIns="92075" bIns="46038"/>
          <a:lstStyle/>
          <a:p>
            <a:pPr marL="457200" indent="-457200">
              <a:lnSpc>
                <a:spcPct val="110000"/>
              </a:lnSpc>
              <a:spcBef>
                <a:spcPct val="30000"/>
              </a:spcBef>
              <a:buClr>
                <a:schemeClr val="hlink"/>
              </a:buClr>
              <a:buFont typeface="Symbol" pitchFamily="18" charset="2"/>
              <a:buAutoNum type="arabicParenR"/>
            </a:pPr>
            <a:r>
              <a:rPr lang="en-US" sz="1600" b="0">
                <a:latin typeface="Comic Sans MS" pitchFamily="66" charset="0"/>
                <a:sym typeface="Symbol" pitchFamily="18" charset="2"/>
              </a:rPr>
              <a:t>There is a “</a:t>
            </a:r>
            <a:r>
              <a:rPr lang="en-US" sz="1600" b="0">
                <a:solidFill>
                  <a:schemeClr val="hlink"/>
                </a:solidFill>
                <a:latin typeface="Comic Sans MS" pitchFamily="66" charset="0"/>
                <a:sym typeface="Symbol" pitchFamily="18" charset="2"/>
              </a:rPr>
              <a:t>cut-off</a:t>
            </a:r>
            <a:r>
              <a:rPr lang="en-US" sz="1600" b="0">
                <a:latin typeface="Comic Sans MS" pitchFamily="66" charset="0"/>
                <a:sym typeface="Symbol" pitchFamily="18" charset="2"/>
              </a:rPr>
              <a:t> frequency”, below which a wave will not propagate. It depends on dimensions (</a:t>
            </a:r>
            <a:r>
              <a:rPr lang="en-US" sz="1600" b="0">
                <a:latin typeface="Symbol" pitchFamily="18" charset="2"/>
                <a:sym typeface="Symbol" pitchFamily="18" charset="2"/>
              </a:rPr>
              <a:t>l</a:t>
            </a:r>
            <a:r>
              <a:rPr lang="en-US" sz="1600" b="0" baseline="-25000">
                <a:latin typeface="Comic Sans MS" pitchFamily="66" charset="0"/>
                <a:sym typeface="Symbol" pitchFamily="18" charset="2"/>
              </a:rPr>
              <a:t>c</a:t>
            </a:r>
            <a:r>
              <a:rPr lang="en-US" sz="1600" b="0">
                <a:latin typeface="Comic Sans MS" pitchFamily="66" charset="0"/>
                <a:sym typeface="Symbol" pitchFamily="18" charset="2"/>
              </a:rPr>
              <a:t>=2.61a for the cylindrical waveguide).</a:t>
            </a:r>
          </a:p>
          <a:p>
            <a:pPr marL="457200" indent="-457200">
              <a:lnSpc>
                <a:spcPct val="110000"/>
              </a:lnSpc>
              <a:spcBef>
                <a:spcPct val="30000"/>
              </a:spcBef>
              <a:buClr>
                <a:schemeClr val="hlink"/>
              </a:buClr>
              <a:buFont typeface="Symbol" pitchFamily="18" charset="2"/>
              <a:buAutoNum type="arabicParenR"/>
            </a:pPr>
            <a:r>
              <a:rPr lang="en-US" sz="1600" b="0">
                <a:latin typeface="Comic Sans MS" pitchFamily="66" charset="0"/>
                <a:sym typeface="Symbol" pitchFamily="18" charset="2"/>
              </a:rPr>
              <a:t>At each excitation frequency is associated a </a:t>
            </a:r>
            <a:r>
              <a:rPr lang="en-US" sz="1600" b="0">
                <a:solidFill>
                  <a:schemeClr val="hlink"/>
                </a:solidFill>
                <a:latin typeface="Comic Sans MS" pitchFamily="66" charset="0"/>
                <a:sym typeface="Symbol" pitchFamily="18" charset="2"/>
              </a:rPr>
              <a:t>phase velocity</a:t>
            </a:r>
            <a:r>
              <a:rPr lang="en-US" sz="1600" b="0">
                <a:latin typeface="Comic Sans MS" pitchFamily="66" charset="0"/>
                <a:sym typeface="Symbol" pitchFamily="18" charset="2"/>
              </a:rPr>
              <a:t>, the velocity at which a certain phase travels in the waveguide. </a:t>
            </a:r>
            <a:r>
              <a:rPr lang="en-US" sz="1600" b="0">
                <a:solidFill>
                  <a:schemeClr val="hlink"/>
                </a:solidFill>
                <a:latin typeface="Comic Sans MS" pitchFamily="66" charset="0"/>
                <a:sym typeface="Symbol" pitchFamily="18" charset="2"/>
              </a:rPr>
              <a:t>v</a:t>
            </a:r>
            <a:r>
              <a:rPr lang="en-US" sz="1600" b="0" baseline="-25000">
                <a:solidFill>
                  <a:schemeClr val="hlink"/>
                </a:solidFill>
                <a:latin typeface="Comic Sans MS" pitchFamily="66" charset="0"/>
                <a:sym typeface="Symbol" pitchFamily="18" charset="2"/>
              </a:rPr>
              <a:t>p</a:t>
            </a:r>
            <a:r>
              <a:rPr lang="en-US" sz="1600" b="0">
                <a:solidFill>
                  <a:schemeClr val="hlink"/>
                </a:solidFill>
                <a:latin typeface="Comic Sans MS" pitchFamily="66" charset="0"/>
                <a:sym typeface="Symbol" pitchFamily="18" charset="2"/>
              </a:rPr>
              <a:t>=∞</a:t>
            </a:r>
            <a:r>
              <a:rPr lang="en-US" sz="1600" b="0">
                <a:latin typeface="Comic Sans MS" pitchFamily="66" charset="0"/>
                <a:sym typeface="Symbol" pitchFamily="18" charset="2"/>
              </a:rPr>
              <a:t> at k=0, </a:t>
            </a:r>
            <a:r>
              <a:rPr lang="en-US" sz="1600" b="0">
                <a:latin typeface="Symbol" pitchFamily="18" charset="2"/>
                <a:sym typeface="Symbol" pitchFamily="18" charset="2"/>
              </a:rPr>
              <a:t>w</a:t>
            </a:r>
            <a:r>
              <a:rPr lang="en-US" sz="1600" b="0">
                <a:latin typeface="Comic Sans MS" pitchFamily="66" charset="0"/>
                <a:sym typeface="Symbol" pitchFamily="18" charset="2"/>
              </a:rPr>
              <a:t>=</a:t>
            </a:r>
            <a:r>
              <a:rPr lang="en-US" sz="1600" b="0">
                <a:latin typeface="Symbol" pitchFamily="18" charset="2"/>
                <a:sym typeface="Symbol" pitchFamily="18" charset="2"/>
              </a:rPr>
              <a:t>w</a:t>
            </a:r>
            <a:r>
              <a:rPr lang="en-US" sz="1600" b="0" baseline="-25000">
                <a:latin typeface="Comic Sans MS" pitchFamily="66" charset="0"/>
                <a:sym typeface="Symbol" pitchFamily="18" charset="2"/>
              </a:rPr>
              <a:t>c</a:t>
            </a:r>
            <a:r>
              <a:rPr lang="en-US" sz="1600" b="0">
                <a:latin typeface="Comic Sans MS" pitchFamily="66" charset="0"/>
                <a:sym typeface="Symbol" pitchFamily="18" charset="2"/>
              </a:rPr>
              <a:t> and then decreases towards </a:t>
            </a:r>
            <a:r>
              <a:rPr lang="en-US" sz="1600" b="0">
                <a:solidFill>
                  <a:schemeClr val="hlink"/>
                </a:solidFill>
                <a:latin typeface="Comic Sans MS" pitchFamily="66" charset="0"/>
                <a:sym typeface="Symbol" pitchFamily="18" charset="2"/>
              </a:rPr>
              <a:t>v</a:t>
            </a:r>
            <a:r>
              <a:rPr lang="en-US" sz="1600" b="0" baseline="-25000">
                <a:solidFill>
                  <a:schemeClr val="hlink"/>
                </a:solidFill>
                <a:latin typeface="Comic Sans MS" pitchFamily="66" charset="0"/>
                <a:sym typeface="Symbol" pitchFamily="18" charset="2"/>
              </a:rPr>
              <a:t>p</a:t>
            </a:r>
            <a:r>
              <a:rPr lang="en-US" sz="1600" b="0">
                <a:solidFill>
                  <a:schemeClr val="hlink"/>
                </a:solidFill>
                <a:latin typeface="Comic Sans MS" pitchFamily="66" charset="0"/>
                <a:sym typeface="Symbol" pitchFamily="18" charset="2"/>
              </a:rPr>
              <a:t>=c</a:t>
            </a:r>
            <a:r>
              <a:rPr lang="en-US" sz="1600" b="0">
                <a:latin typeface="Comic Sans MS" pitchFamily="66" charset="0"/>
                <a:sym typeface="Symbol" pitchFamily="18" charset="2"/>
              </a:rPr>
              <a:t> for k,</a:t>
            </a:r>
            <a:r>
              <a:rPr lang="en-US" sz="1600" b="0">
                <a:latin typeface="Symbol" pitchFamily="18" charset="2"/>
                <a:sym typeface="Symbol" pitchFamily="18" charset="2"/>
              </a:rPr>
              <a:t>w</a:t>
            </a:r>
            <a:r>
              <a:rPr lang="en-US" sz="1600" b="0">
                <a:latin typeface="Arial Unicode MS" pitchFamily="34" charset="-128"/>
                <a:ea typeface="Arial Unicode MS" pitchFamily="34" charset="-128"/>
                <a:cs typeface="Arial Unicode MS" pitchFamily="34" charset="-128"/>
                <a:sym typeface="Symbol" pitchFamily="18" charset="2"/>
              </a:rPr>
              <a:t>￫</a:t>
            </a:r>
            <a:r>
              <a:rPr lang="en-US" sz="1600" b="0">
                <a:latin typeface="Comic Sans MS" pitchFamily="66" charset="0"/>
                <a:ea typeface="Arial Unicode MS" pitchFamily="34" charset="-128"/>
                <a:cs typeface="Arial Unicode MS" pitchFamily="34" charset="-128"/>
                <a:sym typeface="Symbol" pitchFamily="18" charset="2"/>
              </a:rPr>
              <a:t>∞. </a:t>
            </a:r>
          </a:p>
          <a:p>
            <a:pPr marL="457200" indent="-457200">
              <a:lnSpc>
                <a:spcPct val="110000"/>
              </a:lnSpc>
              <a:spcBef>
                <a:spcPct val="30000"/>
              </a:spcBef>
              <a:buClr>
                <a:schemeClr val="hlink"/>
              </a:buClr>
              <a:buFont typeface="Symbol" pitchFamily="18" charset="2"/>
              <a:buAutoNum type="arabicParenR"/>
            </a:pPr>
            <a:r>
              <a:rPr lang="en-US" sz="1600" b="0">
                <a:latin typeface="Comic Sans MS" pitchFamily="66" charset="0"/>
                <a:sym typeface="Symbol" pitchFamily="18" charset="2"/>
              </a:rPr>
              <a:t>To see at all times an accelerating E-field a particle traveling inside our cylinder has to travel at v = v</a:t>
            </a:r>
            <a:r>
              <a:rPr lang="en-US" sz="1600" b="0" baseline="-25000">
                <a:latin typeface="Comic Sans MS" pitchFamily="66" charset="0"/>
                <a:sym typeface="Symbol" pitchFamily="18" charset="2"/>
              </a:rPr>
              <a:t>ph</a:t>
            </a:r>
            <a:r>
              <a:rPr lang="en-US" sz="1600" b="0">
                <a:latin typeface="Comic Sans MS" pitchFamily="66" charset="0"/>
                <a:sym typeface="Symbol" pitchFamily="18" charset="2"/>
              </a:rPr>
              <a:t>  </a:t>
            </a:r>
            <a:r>
              <a:rPr lang="en-US" sz="1600">
                <a:solidFill>
                  <a:schemeClr val="hlink"/>
                </a:solidFill>
                <a:latin typeface="Comic Sans MS" pitchFamily="66" charset="0"/>
                <a:sym typeface="Symbol" pitchFamily="18" charset="2"/>
              </a:rPr>
              <a:t>v &gt; c</a:t>
            </a:r>
            <a:r>
              <a:rPr lang="en-US" sz="1600" b="0">
                <a:latin typeface="Comic Sans MS" pitchFamily="66" charset="0"/>
                <a:sym typeface="Symbol" pitchFamily="18" charset="2"/>
              </a:rPr>
              <a:t>  !!!</a:t>
            </a:r>
          </a:p>
          <a:p>
            <a:pPr marL="457200" indent="-457200">
              <a:lnSpc>
                <a:spcPct val="110000"/>
              </a:lnSpc>
              <a:spcBef>
                <a:spcPct val="30000"/>
              </a:spcBef>
              <a:buClr>
                <a:schemeClr val="hlink"/>
              </a:buClr>
              <a:buFont typeface="Symbol" pitchFamily="18" charset="2"/>
              <a:buNone/>
            </a:pPr>
            <a:r>
              <a:rPr lang="en-US" sz="1600" b="0">
                <a:latin typeface="Comic Sans MS" pitchFamily="66" charset="0"/>
                <a:sym typeface="Symbol" pitchFamily="18" charset="2"/>
              </a:rPr>
              <a:t>Are we violating relativity? </a:t>
            </a:r>
            <a:r>
              <a:rPr lang="en-US" sz="1600" b="0">
                <a:solidFill>
                  <a:schemeClr val="hlink"/>
                </a:solidFill>
                <a:latin typeface="Comic Sans MS" pitchFamily="66" charset="0"/>
                <a:sym typeface="Symbol" pitchFamily="18" charset="2"/>
              </a:rPr>
              <a:t>No</a:t>
            </a:r>
            <a:r>
              <a:rPr lang="en-US" sz="1600" b="0">
                <a:latin typeface="Comic Sans MS" pitchFamily="66" charset="0"/>
                <a:sym typeface="Symbol" pitchFamily="18" charset="2"/>
              </a:rPr>
              <a:t>, energy (and information) travel at </a:t>
            </a:r>
            <a:r>
              <a:rPr lang="en-US" sz="1600" b="0">
                <a:solidFill>
                  <a:schemeClr val="hlink"/>
                </a:solidFill>
                <a:latin typeface="Comic Sans MS" pitchFamily="66" charset="0"/>
                <a:sym typeface="Symbol" pitchFamily="18" charset="2"/>
              </a:rPr>
              <a:t>group velocity</a:t>
            </a:r>
            <a:r>
              <a:rPr lang="en-US" sz="1600" b="0">
                <a:latin typeface="Comic Sans MS" pitchFamily="66" charset="0"/>
                <a:sym typeface="Symbol" pitchFamily="18" charset="2"/>
              </a:rPr>
              <a:t> d</a:t>
            </a:r>
            <a:r>
              <a:rPr lang="en-US" sz="1600" b="0">
                <a:latin typeface="Symbol" pitchFamily="18" charset="2"/>
                <a:sym typeface="Symbol" pitchFamily="18" charset="2"/>
              </a:rPr>
              <a:t>w</a:t>
            </a:r>
            <a:r>
              <a:rPr lang="en-US" sz="1600" b="0">
                <a:latin typeface="Comic Sans MS" pitchFamily="66" charset="0"/>
                <a:sym typeface="Symbol" pitchFamily="18" charset="2"/>
              </a:rPr>
              <a:t>/dk, always between 0 and c.</a:t>
            </a:r>
          </a:p>
          <a:p>
            <a:pPr marL="457200" indent="-457200">
              <a:lnSpc>
                <a:spcPct val="110000"/>
              </a:lnSpc>
              <a:spcBef>
                <a:spcPct val="30000"/>
              </a:spcBef>
              <a:buClr>
                <a:schemeClr val="hlink"/>
              </a:buClr>
              <a:buFont typeface="Symbol" pitchFamily="18" charset="2"/>
              <a:buNone/>
            </a:pPr>
            <a:r>
              <a:rPr lang="en-US" sz="1600" b="0">
                <a:latin typeface="Comic Sans MS" pitchFamily="66" charset="0"/>
                <a:sym typeface="Symbol" pitchFamily="18" charset="2"/>
              </a:rPr>
              <a:t>To use the waveguide to accelerate particles, we need a “</a:t>
            </a:r>
            <a:r>
              <a:rPr lang="en-US" sz="1600" b="0">
                <a:solidFill>
                  <a:schemeClr val="hlink"/>
                </a:solidFill>
                <a:latin typeface="Comic Sans MS" pitchFamily="66" charset="0"/>
                <a:sym typeface="Symbol" pitchFamily="18" charset="2"/>
              </a:rPr>
              <a:t>trick</a:t>
            </a:r>
            <a:r>
              <a:rPr lang="en-US" sz="1600" b="0">
                <a:latin typeface="Comic Sans MS" pitchFamily="66" charset="0"/>
                <a:sym typeface="Symbol" pitchFamily="18" charset="2"/>
              </a:rPr>
              <a:t>” to slow down the wave.</a:t>
            </a:r>
          </a:p>
        </p:txBody>
      </p:sp>
      <p:sp>
        <p:nvSpPr>
          <p:cNvPr id="414728" name="Text Box 8"/>
          <p:cNvSpPr txBox="1">
            <a:spLocks noChangeArrowheads="1"/>
          </p:cNvSpPr>
          <p:nvPr/>
        </p:nvSpPr>
        <p:spPr bwMode="auto">
          <a:xfrm>
            <a:off x="533400" y="1447800"/>
            <a:ext cx="7924800" cy="581025"/>
          </a:xfrm>
          <a:prstGeom prst="rect">
            <a:avLst/>
          </a:prstGeom>
          <a:noFill/>
          <a:ln w="12700">
            <a:noFill/>
            <a:miter lim="800000"/>
            <a:headEnd type="none" w="sm" len="sm"/>
            <a:tailEnd type="none" w="sm" len="sm"/>
          </a:ln>
          <a:effectLst/>
        </p:spPr>
        <p:txBody>
          <a:bodyPr>
            <a:spAutoFit/>
          </a:bodyPr>
          <a:lstStyle/>
          <a:p>
            <a:r>
              <a:rPr lang="en-US" sz="1600" b="0">
                <a:latin typeface="Comic Sans MS" pitchFamily="66" charset="0"/>
              </a:rPr>
              <a:t>The dispersion relation </a:t>
            </a:r>
            <a:r>
              <a:rPr lang="en-US" sz="1600" b="0">
                <a:latin typeface="Symbol" pitchFamily="18" charset="2"/>
              </a:rPr>
              <a:t>w</a:t>
            </a:r>
            <a:r>
              <a:rPr lang="en-US" sz="1600" b="0">
                <a:latin typeface="Comic Sans MS" pitchFamily="66" charset="0"/>
              </a:rPr>
              <a:t>(k) can be calculated from the theory of waveguides:              </a:t>
            </a:r>
            <a:r>
              <a:rPr lang="en-US" sz="1600">
                <a:solidFill>
                  <a:schemeClr val="accent1"/>
                </a:solidFill>
                <a:latin typeface="Symbol" pitchFamily="18" charset="2"/>
              </a:rPr>
              <a:t>w</a:t>
            </a:r>
            <a:r>
              <a:rPr lang="en-US" sz="1600" baseline="30000">
                <a:solidFill>
                  <a:schemeClr val="accent1"/>
                </a:solidFill>
              </a:rPr>
              <a:t>2 </a:t>
            </a:r>
            <a:r>
              <a:rPr lang="en-US" sz="1600">
                <a:solidFill>
                  <a:schemeClr val="accent1"/>
                </a:solidFill>
              </a:rPr>
              <a:t>= k</a:t>
            </a:r>
            <a:r>
              <a:rPr lang="en-US" sz="1600" baseline="30000">
                <a:solidFill>
                  <a:schemeClr val="accent1"/>
                </a:solidFill>
              </a:rPr>
              <a:t>2</a:t>
            </a:r>
            <a:r>
              <a:rPr lang="en-US" sz="1600">
                <a:solidFill>
                  <a:schemeClr val="accent1"/>
                </a:solidFill>
              </a:rPr>
              <a:t>c</a:t>
            </a:r>
            <a:r>
              <a:rPr lang="en-US" sz="1600" baseline="30000">
                <a:solidFill>
                  <a:schemeClr val="accent1"/>
                </a:solidFill>
              </a:rPr>
              <a:t>2 </a:t>
            </a:r>
            <a:r>
              <a:rPr lang="en-US" sz="1600">
                <a:solidFill>
                  <a:schemeClr val="accent1"/>
                </a:solidFill>
              </a:rPr>
              <a:t>+ </a:t>
            </a:r>
            <a:r>
              <a:rPr lang="en-US" sz="1600">
                <a:solidFill>
                  <a:schemeClr val="accent1"/>
                </a:solidFill>
                <a:latin typeface="Symbol" pitchFamily="18" charset="2"/>
              </a:rPr>
              <a:t>w</a:t>
            </a:r>
            <a:r>
              <a:rPr lang="en-US" sz="1600" baseline="-25000">
                <a:solidFill>
                  <a:schemeClr val="accent1"/>
                </a:solidFill>
              </a:rPr>
              <a:t>c</a:t>
            </a:r>
            <a:r>
              <a:rPr lang="en-US" sz="1600" baseline="30000">
                <a:solidFill>
                  <a:schemeClr val="accent1"/>
                </a:solidFill>
              </a:rPr>
              <a:t>2</a:t>
            </a:r>
            <a:r>
              <a:rPr lang="en-US" sz="1600">
                <a:solidFill>
                  <a:schemeClr val="accent1"/>
                </a:solidFill>
              </a:rPr>
              <a:t>                   </a:t>
            </a:r>
            <a:r>
              <a:rPr lang="en-US" sz="1600" b="0">
                <a:latin typeface="Comic Sans MS" pitchFamily="66" charset="0"/>
              </a:rPr>
              <a:t>Plotting this curve (hyperbola), we see that:</a:t>
            </a:r>
            <a:endParaRPr lang="en-US" sz="1600"/>
          </a:p>
        </p:txBody>
      </p:sp>
      <p:sp>
        <p:nvSpPr>
          <p:cNvPr id="414729" name="Text Box 9"/>
          <p:cNvSpPr txBox="1">
            <a:spLocks noChangeArrowheads="1"/>
          </p:cNvSpPr>
          <p:nvPr/>
        </p:nvSpPr>
        <p:spPr bwMode="auto">
          <a:xfrm>
            <a:off x="762000" y="5334000"/>
            <a:ext cx="3200400" cy="366713"/>
          </a:xfrm>
          <a:prstGeom prst="rect">
            <a:avLst/>
          </a:prstGeom>
          <a:noFill/>
          <a:ln w="12700">
            <a:noFill/>
            <a:miter lim="800000"/>
            <a:headEnd type="none" w="sm" len="sm"/>
            <a:tailEnd type="none" w="sm" len="sm"/>
          </a:ln>
          <a:effectLst/>
        </p:spPr>
        <p:txBody>
          <a:bodyPr>
            <a:spAutoFit/>
          </a:bodyPr>
          <a:lstStyle/>
          <a:p>
            <a:r>
              <a:rPr lang="en-US" sz="1800" b="0"/>
              <a:t>v</a:t>
            </a:r>
            <a:r>
              <a:rPr lang="en-US" sz="1800" b="0" baseline="-25000"/>
              <a:t>ph</a:t>
            </a:r>
            <a:r>
              <a:rPr lang="en-US" sz="1800" b="0"/>
              <a:t>=</a:t>
            </a:r>
            <a:r>
              <a:rPr lang="en-US" sz="1800" b="0">
                <a:latin typeface="Symbol" pitchFamily="18" charset="2"/>
              </a:rPr>
              <a:t>w</a:t>
            </a:r>
            <a:r>
              <a:rPr lang="en-US" sz="1800" b="0"/>
              <a:t>/k = (c</a:t>
            </a:r>
            <a:r>
              <a:rPr lang="en-US" sz="1800" b="0" baseline="30000"/>
              <a:t>2</a:t>
            </a:r>
            <a:r>
              <a:rPr lang="en-US" sz="1800" b="0"/>
              <a:t>+</a:t>
            </a:r>
            <a:r>
              <a:rPr lang="en-US" sz="1800" b="0">
                <a:latin typeface="Symbol" pitchFamily="18" charset="2"/>
              </a:rPr>
              <a:t>w</a:t>
            </a:r>
            <a:r>
              <a:rPr lang="en-US" sz="1800" b="0" baseline="-25000"/>
              <a:t>c</a:t>
            </a:r>
            <a:r>
              <a:rPr lang="en-US" sz="1800" b="0" baseline="30000"/>
              <a:t>2</a:t>
            </a:r>
            <a:r>
              <a:rPr lang="en-US" sz="1800" b="0"/>
              <a:t>/k</a:t>
            </a:r>
            <a:r>
              <a:rPr lang="en-US" sz="1800" b="0" baseline="30000"/>
              <a:t>2</a:t>
            </a:r>
            <a:r>
              <a:rPr lang="en-US" sz="1800" b="0"/>
              <a:t>)</a:t>
            </a:r>
            <a:r>
              <a:rPr lang="en-US" sz="1800" b="0" baseline="30000"/>
              <a:t>1/2</a:t>
            </a:r>
          </a:p>
        </p:txBody>
      </p:sp>
      <p:sp>
        <p:nvSpPr>
          <p:cNvPr id="414730" name="Text Box 10"/>
          <p:cNvSpPr txBox="1">
            <a:spLocks noChangeArrowheads="1"/>
          </p:cNvSpPr>
          <p:nvPr/>
        </p:nvSpPr>
        <p:spPr bwMode="auto">
          <a:xfrm>
            <a:off x="762000" y="5791200"/>
            <a:ext cx="1143000" cy="366713"/>
          </a:xfrm>
          <a:prstGeom prst="rect">
            <a:avLst/>
          </a:prstGeom>
          <a:noFill/>
          <a:ln w="12700">
            <a:noFill/>
            <a:miter lim="800000"/>
            <a:headEnd type="none" w="sm" len="sm"/>
            <a:tailEnd type="none" w="sm" len="sm"/>
          </a:ln>
          <a:effectLst/>
        </p:spPr>
        <p:txBody>
          <a:bodyPr>
            <a:spAutoFit/>
          </a:bodyPr>
          <a:lstStyle/>
          <a:p>
            <a:r>
              <a:rPr lang="en-US" sz="1800" b="0"/>
              <a:t>v</a:t>
            </a:r>
            <a:r>
              <a:rPr lang="en-US" sz="1800" b="0" baseline="-25000"/>
              <a:t>g</a:t>
            </a:r>
            <a:r>
              <a:rPr lang="en-US" sz="1800" b="0"/>
              <a:t>=d</a:t>
            </a:r>
            <a:r>
              <a:rPr lang="en-US" sz="1800" b="0">
                <a:latin typeface="Symbol" pitchFamily="18" charset="2"/>
              </a:rPr>
              <a:t>w</a:t>
            </a:r>
            <a:r>
              <a:rPr lang="en-US" sz="1800" b="0"/>
              <a:t>/dk</a:t>
            </a:r>
          </a:p>
        </p:txBody>
      </p:sp>
      <p:sp>
        <p:nvSpPr>
          <p:cNvPr id="414731" name="Text Box 11"/>
          <p:cNvSpPr txBox="1">
            <a:spLocks noChangeArrowheads="1"/>
          </p:cNvSpPr>
          <p:nvPr/>
        </p:nvSpPr>
        <p:spPr bwMode="auto">
          <a:xfrm>
            <a:off x="762000" y="4876800"/>
            <a:ext cx="1066800" cy="366713"/>
          </a:xfrm>
          <a:prstGeom prst="rect">
            <a:avLst/>
          </a:prstGeom>
          <a:noFill/>
          <a:ln w="12700">
            <a:noFill/>
            <a:miter lim="800000"/>
            <a:headEnd type="none" w="sm" len="sm"/>
            <a:tailEnd type="none" w="sm" len="sm"/>
          </a:ln>
          <a:effectLst/>
        </p:spPr>
        <p:txBody>
          <a:bodyPr>
            <a:spAutoFit/>
          </a:bodyPr>
          <a:lstStyle/>
          <a:p>
            <a:r>
              <a:rPr lang="en-US" sz="1800" b="0"/>
              <a:t>k=2</a:t>
            </a:r>
            <a:r>
              <a:rPr lang="en-US" sz="1800" b="0">
                <a:latin typeface="Symbol" pitchFamily="18" charset="2"/>
              </a:rPr>
              <a:t>p/l</a:t>
            </a:r>
            <a:r>
              <a:rPr lang="en-US" sz="1800" b="0" baseline="-25000"/>
              <a:t>p</a:t>
            </a:r>
          </a:p>
        </p:txBody>
      </p:sp>
      <p:grpSp>
        <p:nvGrpSpPr>
          <p:cNvPr id="414750" name="Group 30"/>
          <p:cNvGrpSpPr>
            <a:grpSpLocks/>
          </p:cNvGrpSpPr>
          <p:nvPr/>
        </p:nvGrpSpPr>
        <p:grpSpPr bwMode="auto">
          <a:xfrm>
            <a:off x="304800" y="2133600"/>
            <a:ext cx="3505200" cy="2514600"/>
            <a:chOff x="1418" y="3617"/>
            <a:chExt cx="7596" cy="5508"/>
          </a:xfrm>
        </p:grpSpPr>
        <p:pic>
          <p:nvPicPr>
            <p:cNvPr id="414751" name="Picture 31"/>
            <p:cNvPicPr>
              <a:picLocks noChangeAspect="1" noChangeArrowheads="1"/>
            </p:cNvPicPr>
            <p:nvPr/>
          </p:nvPicPr>
          <p:blipFill>
            <a:blip r:embed="rId2" cstate="print"/>
            <a:srcRect/>
            <a:stretch>
              <a:fillRect/>
            </a:stretch>
          </p:blipFill>
          <p:spPr bwMode="auto">
            <a:xfrm>
              <a:off x="1418" y="3617"/>
              <a:ext cx="7596" cy="5508"/>
            </a:xfrm>
            <a:prstGeom prst="rect">
              <a:avLst/>
            </a:prstGeom>
            <a:noFill/>
            <a:ln w="9525">
              <a:noFill/>
              <a:miter lim="800000"/>
              <a:headEnd/>
              <a:tailEnd/>
            </a:ln>
          </p:spPr>
        </p:pic>
        <p:pic>
          <p:nvPicPr>
            <p:cNvPr id="414752" name="Picture 32"/>
            <p:cNvPicPr>
              <a:picLocks noChangeAspect="1" noChangeArrowheads="1"/>
            </p:cNvPicPr>
            <p:nvPr/>
          </p:nvPicPr>
          <p:blipFill>
            <a:blip r:embed="rId3" cstate="print"/>
            <a:srcRect/>
            <a:stretch>
              <a:fillRect/>
            </a:stretch>
          </p:blipFill>
          <p:spPr bwMode="auto">
            <a:xfrm>
              <a:off x="5181" y="4984"/>
              <a:ext cx="3539" cy="3936"/>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p:txBody>
          <a:bodyPr/>
          <a:lstStyle/>
          <a:p>
            <a:fld id="{09D38476-0A12-4FD1-B4DB-5DE2F1728111}" type="slidenum">
              <a:rPr lang="en-GB"/>
              <a:pPr/>
              <a:t>19</a:t>
            </a:fld>
            <a:endParaRPr lang="en-GB"/>
          </a:p>
        </p:txBody>
      </p:sp>
      <p:sp>
        <p:nvSpPr>
          <p:cNvPr id="416772" name="Rectangle 4"/>
          <p:cNvSpPr>
            <a:spLocks noGrp="1" noChangeArrowheads="1"/>
          </p:cNvSpPr>
          <p:nvPr>
            <p:ph type="title"/>
          </p:nvPr>
        </p:nvSpPr>
        <p:spPr/>
        <p:txBody>
          <a:bodyPr/>
          <a:lstStyle/>
          <a:p>
            <a:r>
              <a:rPr lang="en-US" sz="3200"/>
              <a:t>Slowing down waves: the disc- loaded waveguide</a:t>
            </a:r>
          </a:p>
        </p:txBody>
      </p:sp>
      <p:sp>
        <p:nvSpPr>
          <p:cNvPr id="416773" name="Rectangle 5"/>
          <p:cNvSpPr>
            <a:spLocks noChangeArrowheads="1"/>
          </p:cNvSpPr>
          <p:nvPr/>
        </p:nvSpPr>
        <p:spPr bwMode="auto">
          <a:xfrm>
            <a:off x="1295400" y="4419600"/>
            <a:ext cx="6400800" cy="838200"/>
          </a:xfrm>
          <a:prstGeom prst="rect">
            <a:avLst/>
          </a:prstGeom>
          <a:noFill/>
          <a:ln w="9525">
            <a:noFill/>
            <a:miter lim="800000"/>
            <a:headEnd/>
            <a:tailEnd/>
          </a:ln>
          <a:effectLst/>
        </p:spPr>
        <p:txBody>
          <a:bodyPr lIns="92075" tIns="46038" rIns="92075" bIns="46038"/>
          <a:lstStyle/>
          <a:p>
            <a:pPr marL="266700" indent="-266700">
              <a:lnSpc>
                <a:spcPct val="110000"/>
              </a:lnSpc>
              <a:spcBef>
                <a:spcPct val="50000"/>
              </a:spcBef>
              <a:buClr>
                <a:schemeClr val="hlink"/>
              </a:buClr>
              <a:buSzPct val="80000"/>
              <a:buFont typeface="Wingdings" pitchFamily="2" charset="2"/>
              <a:buNone/>
            </a:pPr>
            <a:r>
              <a:rPr lang="en-US" sz="1600" b="0">
                <a:latin typeface="Comic Sans MS" pitchFamily="66" charset="0"/>
                <a:sym typeface="Symbol" pitchFamily="18" charset="2"/>
              </a:rPr>
              <a:t>Discs inside the cylindrical waveguide, spaced by a distance </a:t>
            </a:r>
            <a:r>
              <a:rPr lang="en-US" b="0">
                <a:latin typeface="Freestyle Script" pitchFamily="66" charset="0"/>
                <a:sym typeface="Symbol" pitchFamily="18" charset="2"/>
              </a:rPr>
              <a:t>l</a:t>
            </a:r>
            <a:r>
              <a:rPr lang="en-US" sz="1400" b="0">
                <a:latin typeface="Comic Sans MS" pitchFamily="66" charset="0"/>
                <a:sym typeface="Symbol" pitchFamily="18" charset="2"/>
              </a:rPr>
              <a:t> , will </a:t>
            </a:r>
            <a:r>
              <a:rPr lang="en-US" sz="1600" b="0">
                <a:latin typeface="Comic Sans MS" pitchFamily="66" charset="0"/>
                <a:sym typeface="Symbol" pitchFamily="18" charset="2"/>
              </a:rPr>
              <a:t>induce multiple reflections between the discs. </a:t>
            </a:r>
          </a:p>
        </p:txBody>
      </p:sp>
      <p:pic>
        <p:nvPicPr>
          <p:cNvPr id="416774" name="Picture 6" descr="Mario11"/>
          <p:cNvPicPr>
            <a:picLocks noChangeAspect="1" noChangeArrowheads="1"/>
          </p:cNvPicPr>
          <p:nvPr/>
        </p:nvPicPr>
        <p:blipFill>
          <a:blip r:embed="rId2" cstate="print"/>
          <a:srcRect l="4965" t="44365" r="62881" b="37035"/>
          <a:stretch>
            <a:fillRect/>
          </a:stretch>
        </p:blipFill>
        <p:spPr bwMode="auto">
          <a:xfrm>
            <a:off x="2057400" y="1524000"/>
            <a:ext cx="4648200" cy="2625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4" name="Footer Placeholder 3"/>
          <p:cNvSpPr>
            <a:spLocks noGrp="1"/>
          </p:cNvSpPr>
          <p:nvPr>
            <p:ph type="ftr" sz="quarter" idx="11"/>
          </p:nvPr>
        </p:nvSpPr>
        <p:spPr/>
        <p:txBody>
          <a:bodyPr/>
          <a:lstStyle/>
          <a:p>
            <a:fld id="{7E52BD5F-3CB0-4B80-962F-4D0A86435C7C}" type="slidenum">
              <a:rPr lang="en-GB" smtClean="0"/>
              <a:pPr/>
              <a:t>2</a:t>
            </a:fld>
            <a:endParaRPr lang="en-GB" dirty="0"/>
          </a:p>
        </p:txBody>
      </p:sp>
      <p:sp>
        <p:nvSpPr>
          <p:cNvPr id="5" name="TextBox 4"/>
          <p:cNvSpPr txBox="1"/>
          <p:nvPr/>
        </p:nvSpPr>
        <p:spPr>
          <a:xfrm>
            <a:off x="304800" y="1600200"/>
            <a:ext cx="8458200" cy="4470455"/>
          </a:xfrm>
          <a:prstGeom prst="rect">
            <a:avLst/>
          </a:prstGeom>
          <a:noFill/>
        </p:spPr>
        <p:txBody>
          <a:bodyPr wrap="square" rtlCol="0">
            <a:spAutoFit/>
          </a:bodyPr>
          <a:lstStyle/>
          <a:p>
            <a:r>
              <a:rPr lang="en-US" b="0" dirty="0" smtClean="0">
                <a:latin typeface="Calibri" pitchFamily="34" charset="0"/>
              </a:rPr>
              <a:t>Linear accelerator: 	a device where charged particles acquire 					energy moving on a </a:t>
            </a:r>
            <a:r>
              <a:rPr lang="en-US" b="0" dirty="0" smtClean="0">
                <a:solidFill>
                  <a:srgbClr val="FF0000"/>
                </a:solidFill>
                <a:latin typeface="Calibri" pitchFamily="34" charset="0"/>
              </a:rPr>
              <a:t>linear path</a:t>
            </a:r>
          </a:p>
          <a:p>
            <a:r>
              <a:rPr lang="en-US" b="0" dirty="0" smtClean="0">
                <a:latin typeface="Calibri" pitchFamily="34" charset="0"/>
              </a:rPr>
              <a:t>RF linear accelerator:	acceleration is provided by </a:t>
            </a:r>
            <a:r>
              <a:rPr lang="en-US" b="0" dirty="0" smtClean="0">
                <a:solidFill>
                  <a:srgbClr val="FF0000"/>
                </a:solidFill>
                <a:latin typeface="Calibri" pitchFamily="34" charset="0"/>
              </a:rPr>
              <a:t>time-varying 					electric fields</a:t>
            </a:r>
            <a:r>
              <a:rPr lang="en-US" b="0" dirty="0" smtClean="0">
                <a:latin typeface="Calibri" pitchFamily="34" charset="0"/>
              </a:rPr>
              <a:t> </a:t>
            </a:r>
            <a:r>
              <a:rPr lang="en-US" sz="1600" b="0" dirty="0" smtClean="0">
                <a:latin typeface="Calibri" pitchFamily="34" charset="0"/>
              </a:rPr>
              <a:t>(i.e. excludes electrostatic accelerators)</a:t>
            </a:r>
          </a:p>
          <a:p>
            <a:endParaRPr lang="fr-CH" sz="1600" b="0" dirty="0" smtClean="0">
              <a:latin typeface="Calibri" pitchFamily="34" charset="0"/>
            </a:endParaRPr>
          </a:p>
          <a:p>
            <a:r>
              <a:rPr lang="fr-CH" sz="1800" b="0" dirty="0" smtClean="0">
                <a:latin typeface="Calibri" pitchFamily="34" charset="0"/>
              </a:rPr>
              <a:t>A few </a:t>
            </a:r>
            <a:r>
              <a:rPr lang="fr-CH" sz="1800" b="0" dirty="0" err="1" smtClean="0">
                <a:latin typeface="Calibri" pitchFamily="34" charset="0"/>
              </a:rPr>
              <a:t>definitions</a:t>
            </a:r>
            <a:r>
              <a:rPr lang="fr-CH" sz="1600" b="0" dirty="0" smtClean="0">
                <a:latin typeface="Calibri" pitchFamily="34" charset="0"/>
              </a:rPr>
              <a:t>:</a:t>
            </a:r>
          </a:p>
          <a:p>
            <a:endParaRPr lang="fr-CH" sz="1050" b="0" dirty="0" smtClean="0">
              <a:latin typeface="Calibri" pitchFamily="34" charset="0"/>
            </a:endParaRPr>
          </a:p>
          <a:p>
            <a:pPr>
              <a:spcBef>
                <a:spcPts val="600"/>
              </a:spcBef>
              <a:buFont typeface="Wingdings" pitchFamily="2" charset="2"/>
              <a:buChar char="Ø"/>
            </a:pPr>
            <a:r>
              <a:rPr lang="fr-CH" sz="1600" b="0" dirty="0" smtClean="0">
                <a:latin typeface="Calibri" pitchFamily="34" charset="0"/>
              </a:rPr>
              <a:t>CW (</a:t>
            </a:r>
            <a:r>
              <a:rPr lang="fr-CH" sz="1600" b="0" dirty="0" err="1" smtClean="0">
                <a:latin typeface="Calibri" pitchFamily="34" charset="0"/>
              </a:rPr>
              <a:t>Continuous</a:t>
            </a:r>
            <a:r>
              <a:rPr lang="fr-CH" sz="1600" b="0" dirty="0" smtClean="0">
                <a:latin typeface="Calibri" pitchFamily="34" charset="0"/>
              </a:rPr>
              <a:t> </a:t>
            </a:r>
            <a:r>
              <a:rPr lang="fr-CH" sz="1600" b="0" dirty="0" err="1" smtClean="0">
                <a:latin typeface="Calibri" pitchFamily="34" charset="0"/>
              </a:rPr>
              <a:t>wave</a:t>
            </a:r>
            <a:r>
              <a:rPr lang="fr-CH" sz="1600" b="0" dirty="0" smtClean="0">
                <a:latin typeface="Calibri" pitchFamily="34" charset="0"/>
              </a:rPr>
              <a:t>) linacs </a:t>
            </a:r>
            <a:r>
              <a:rPr lang="fr-CH" sz="1600" b="0" dirty="0" err="1" smtClean="0">
                <a:latin typeface="Calibri" pitchFamily="34" charset="0"/>
              </a:rPr>
              <a:t>when</a:t>
            </a:r>
            <a:r>
              <a:rPr lang="fr-CH" sz="1600" b="0" dirty="0" smtClean="0">
                <a:latin typeface="Calibri" pitchFamily="34" charset="0"/>
              </a:rPr>
              <a:t> the </a:t>
            </a:r>
            <a:r>
              <a:rPr lang="fr-CH" sz="1600" b="0" dirty="0" err="1" smtClean="0">
                <a:latin typeface="Calibri" pitchFamily="34" charset="0"/>
              </a:rPr>
              <a:t>beam</a:t>
            </a:r>
            <a:r>
              <a:rPr lang="fr-CH" sz="1600" b="0" dirty="0" smtClean="0">
                <a:latin typeface="Calibri" pitchFamily="34" charset="0"/>
              </a:rPr>
              <a:t> </a:t>
            </a:r>
            <a:r>
              <a:rPr lang="fr-CH" sz="1600" b="0" dirty="0" err="1" smtClean="0">
                <a:latin typeface="Calibri" pitchFamily="34" charset="0"/>
              </a:rPr>
              <a:t>comes</a:t>
            </a:r>
            <a:r>
              <a:rPr lang="fr-CH" sz="1600" b="0" dirty="0" smtClean="0">
                <a:latin typeface="Calibri" pitchFamily="34" charset="0"/>
              </a:rPr>
              <a:t> out </a:t>
            </a:r>
            <a:r>
              <a:rPr lang="fr-CH" sz="1600" b="0" dirty="0" err="1" smtClean="0">
                <a:latin typeface="Calibri" pitchFamily="34" charset="0"/>
              </a:rPr>
              <a:t>continously</a:t>
            </a:r>
            <a:r>
              <a:rPr lang="fr-CH" sz="1600" b="0" dirty="0" smtClean="0">
                <a:latin typeface="Calibri" pitchFamily="34" charset="0"/>
              </a:rPr>
              <a:t>;</a:t>
            </a:r>
          </a:p>
          <a:p>
            <a:pPr>
              <a:spcBef>
                <a:spcPts val="600"/>
              </a:spcBef>
              <a:buFont typeface="Wingdings" pitchFamily="2" charset="2"/>
              <a:buChar char="Ø"/>
            </a:pPr>
            <a:r>
              <a:rPr lang="fr-CH" sz="1600" b="0" dirty="0" err="1" smtClean="0">
                <a:latin typeface="Calibri" pitchFamily="34" charset="0"/>
              </a:rPr>
              <a:t>Pulsed</a:t>
            </a:r>
            <a:r>
              <a:rPr lang="fr-CH" sz="1600" b="0" dirty="0" smtClean="0">
                <a:latin typeface="Calibri" pitchFamily="34" charset="0"/>
              </a:rPr>
              <a:t> linac </a:t>
            </a:r>
            <a:r>
              <a:rPr lang="fr-CH" sz="1600" b="0" dirty="0" err="1" smtClean="0">
                <a:latin typeface="Calibri" pitchFamily="34" charset="0"/>
              </a:rPr>
              <a:t>when</a:t>
            </a:r>
            <a:r>
              <a:rPr lang="fr-CH" sz="1600" b="0" dirty="0" smtClean="0">
                <a:latin typeface="Calibri" pitchFamily="34" charset="0"/>
              </a:rPr>
              <a:t> the </a:t>
            </a:r>
            <a:r>
              <a:rPr lang="fr-CH" sz="1600" b="0" dirty="0" err="1" smtClean="0">
                <a:latin typeface="Calibri" pitchFamily="34" charset="0"/>
              </a:rPr>
              <a:t>beam</a:t>
            </a:r>
            <a:r>
              <a:rPr lang="fr-CH" sz="1600" b="0" dirty="0" smtClean="0">
                <a:latin typeface="Calibri" pitchFamily="34" charset="0"/>
              </a:rPr>
              <a:t> </a:t>
            </a:r>
            <a:r>
              <a:rPr lang="fr-CH" sz="1600" b="0" dirty="0" err="1" smtClean="0">
                <a:latin typeface="Calibri" pitchFamily="34" charset="0"/>
              </a:rPr>
              <a:t>is</a:t>
            </a:r>
            <a:r>
              <a:rPr lang="fr-CH" sz="1600" b="0" dirty="0" smtClean="0">
                <a:latin typeface="Calibri" pitchFamily="34" charset="0"/>
              </a:rPr>
              <a:t> </a:t>
            </a:r>
            <a:r>
              <a:rPr lang="fr-CH" sz="1600" b="0" dirty="0" err="1" smtClean="0">
                <a:latin typeface="Calibri" pitchFamily="34" charset="0"/>
              </a:rPr>
              <a:t>produced</a:t>
            </a:r>
            <a:r>
              <a:rPr lang="fr-CH" sz="1600" b="0" dirty="0" smtClean="0">
                <a:latin typeface="Calibri" pitchFamily="34" charset="0"/>
              </a:rPr>
              <a:t> in pulses: 	</a:t>
            </a:r>
            <a:r>
              <a:rPr lang="fr-CH" sz="1600" b="0" dirty="0" smtClean="0">
                <a:latin typeface="Symbol" pitchFamily="18" charset="2"/>
              </a:rPr>
              <a:t>t</a:t>
            </a:r>
            <a:r>
              <a:rPr lang="fr-CH" sz="1600" b="0" dirty="0" smtClean="0">
                <a:latin typeface="Calibri" pitchFamily="34" charset="0"/>
              </a:rPr>
              <a:t> pulse </a:t>
            </a:r>
            <a:r>
              <a:rPr lang="fr-CH" sz="1600" b="0" dirty="0" err="1" smtClean="0">
                <a:latin typeface="Calibri" pitchFamily="34" charset="0"/>
              </a:rPr>
              <a:t>length</a:t>
            </a:r>
            <a:r>
              <a:rPr lang="fr-CH" sz="1600" b="0" dirty="0" smtClean="0">
                <a:latin typeface="Calibri" pitchFamily="34" charset="0"/>
              </a:rPr>
              <a:t>, </a:t>
            </a:r>
            <a:r>
              <a:rPr lang="fr-CH" sz="1600" b="0" dirty="0" err="1" smtClean="0">
                <a:latin typeface="Calibri" pitchFamily="34" charset="0"/>
              </a:rPr>
              <a:t>f</a:t>
            </a:r>
            <a:r>
              <a:rPr lang="fr-CH" sz="1600" b="0" baseline="-25000" dirty="0" err="1" smtClean="0">
                <a:latin typeface="Calibri" pitchFamily="34" charset="0"/>
              </a:rPr>
              <a:t>r</a:t>
            </a:r>
            <a:r>
              <a:rPr lang="fr-CH" sz="1600" b="0" dirty="0" smtClean="0">
                <a:latin typeface="Calibri" pitchFamily="34" charset="0"/>
              </a:rPr>
              <a:t> </a:t>
            </a:r>
            <a:r>
              <a:rPr lang="fr-CH" sz="1600" b="0" dirty="0" err="1" smtClean="0">
                <a:latin typeface="Calibri" pitchFamily="34" charset="0"/>
              </a:rPr>
              <a:t>repetition</a:t>
            </a:r>
            <a:r>
              <a:rPr lang="fr-CH" sz="1600" b="0" dirty="0" smtClean="0">
                <a:latin typeface="Calibri" pitchFamily="34" charset="0"/>
              </a:rPr>
              <a:t> </a:t>
            </a:r>
            <a:r>
              <a:rPr lang="fr-CH" sz="1600" b="0" dirty="0" err="1" smtClean="0">
                <a:latin typeface="Calibri" pitchFamily="34" charset="0"/>
              </a:rPr>
              <a:t>frequency</a:t>
            </a:r>
            <a:r>
              <a:rPr lang="fr-CH" sz="1600" b="0" dirty="0" smtClean="0">
                <a:latin typeface="Calibri" pitchFamily="34" charset="0"/>
              </a:rPr>
              <a:t>, </a:t>
            </a:r>
            <a:r>
              <a:rPr lang="fr-CH" sz="1600" b="0" dirty="0" err="1" smtClean="0">
                <a:latin typeface="Calibri" pitchFamily="34" charset="0"/>
              </a:rPr>
              <a:t>beam</a:t>
            </a:r>
            <a:r>
              <a:rPr lang="fr-CH" sz="1600" b="0" dirty="0" smtClean="0">
                <a:latin typeface="Calibri" pitchFamily="34" charset="0"/>
              </a:rPr>
              <a:t> 					</a:t>
            </a:r>
            <a:r>
              <a:rPr lang="fr-CH" sz="1600" b="0" dirty="0" err="1" smtClean="0">
                <a:latin typeface="Calibri" pitchFamily="34" charset="0"/>
              </a:rPr>
              <a:t>duty</a:t>
            </a:r>
            <a:r>
              <a:rPr lang="fr-CH" sz="1600" b="0" dirty="0" smtClean="0">
                <a:latin typeface="Calibri" pitchFamily="34" charset="0"/>
              </a:rPr>
              <a:t> cycle </a:t>
            </a:r>
            <a:r>
              <a:rPr lang="fr-CH" sz="1600" b="0" dirty="0" smtClean="0">
                <a:latin typeface="Symbol" pitchFamily="18" charset="2"/>
              </a:rPr>
              <a:t>t</a:t>
            </a:r>
            <a:r>
              <a:rPr lang="fr-CH" sz="1600" b="0" dirty="0" smtClean="0">
                <a:latin typeface="Calibri" pitchFamily="34" charset="0"/>
              </a:rPr>
              <a:t> × </a:t>
            </a:r>
            <a:r>
              <a:rPr lang="fr-CH" sz="1600" b="0" dirty="0" err="1" smtClean="0">
                <a:latin typeface="Calibri" pitchFamily="34" charset="0"/>
              </a:rPr>
              <a:t>f</a:t>
            </a:r>
            <a:r>
              <a:rPr lang="fr-CH" sz="1600" b="0" baseline="-25000" dirty="0" err="1" smtClean="0">
                <a:latin typeface="Calibri" pitchFamily="34" charset="0"/>
              </a:rPr>
              <a:t>r</a:t>
            </a:r>
            <a:r>
              <a:rPr lang="fr-CH" sz="1600" b="0" dirty="0" smtClean="0">
                <a:latin typeface="Calibri" pitchFamily="34" charset="0"/>
              </a:rPr>
              <a:t> (%)</a:t>
            </a:r>
          </a:p>
          <a:p>
            <a:pPr>
              <a:spcBef>
                <a:spcPts val="600"/>
              </a:spcBef>
              <a:buFont typeface="Wingdings" pitchFamily="2" charset="2"/>
              <a:buChar char="Ø"/>
            </a:pPr>
            <a:r>
              <a:rPr lang="fr-CH" sz="1600" b="0" dirty="0" smtClean="0">
                <a:latin typeface="Calibri" pitchFamily="34" charset="0"/>
              </a:rPr>
              <a:t> Main </a:t>
            </a:r>
            <a:r>
              <a:rPr lang="fr-CH" sz="1600" b="0" dirty="0" err="1" smtClean="0">
                <a:latin typeface="Calibri" pitchFamily="34" charset="0"/>
              </a:rPr>
              <a:t>parameters</a:t>
            </a:r>
            <a:r>
              <a:rPr lang="fr-CH" sz="1600" b="0" dirty="0" smtClean="0">
                <a:latin typeface="Calibri" pitchFamily="34" charset="0"/>
              </a:rPr>
              <a:t>: 	</a:t>
            </a:r>
            <a:r>
              <a:rPr lang="fr-CH" sz="1600" b="0" i="1" dirty="0" smtClean="0">
                <a:latin typeface="Calibri" pitchFamily="34" charset="0"/>
              </a:rPr>
              <a:t>E</a:t>
            </a:r>
            <a:r>
              <a:rPr lang="fr-CH" sz="1600" b="0" dirty="0" smtClean="0">
                <a:latin typeface="Calibri" pitchFamily="34" charset="0"/>
              </a:rPr>
              <a:t> </a:t>
            </a:r>
            <a:r>
              <a:rPr lang="fr-CH" sz="1600" b="0" dirty="0" err="1" smtClean="0">
                <a:latin typeface="Calibri" pitchFamily="34" charset="0"/>
              </a:rPr>
              <a:t>kinetic</a:t>
            </a:r>
            <a:r>
              <a:rPr lang="fr-CH" sz="1600" b="0" dirty="0" smtClean="0">
                <a:latin typeface="Calibri" pitchFamily="34" charset="0"/>
              </a:rPr>
              <a:t> </a:t>
            </a:r>
            <a:r>
              <a:rPr lang="fr-CH" sz="1600" b="0" dirty="0" err="1" smtClean="0">
                <a:latin typeface="Calibri" pitchFamily="34" charset="0"/>
              </a:rPr>
              <a:t>energy</a:t>
            </a:r>
            <a:r>
              <a:rPr lang="fr-CH" sz="1600" b="0" dirty="0" smtClean="0">
                <a:latin typeface="Calibri" pitchFamily="34" charset="0"/>
              </a:rPr>
              <a:t> of the </a:t>
            </a:r>
            <a:r>
              <a:rPr lang="fr-CH" sz="1600" b="0" dirty="0" err="1" smtClean="0">
                <a:latin typeface="Calibri" pitchFamily="34" charset="0"/>
              </a:rPr>
              <a:t>particles</a:t>
            </a:r>
            <a:r>
              <a:rPr lang="fr-CH" sz="1600" b="0" dirty="0" smtClean="0">
                <a:latin typeface="Calibri" pitchFamily="34" charset="0"/>
              </a:rPr>
              <a:t> </a:t>
            </a:r>
            <a:r>
              <a:rPr lang="fr-CH" sz="1600" b="0" dirty="0" err="1" smtClean="0">
                <a:latin typeface="Calibri" pitchFamily="34" charset="0"/>
              </a:rPr>
              <a:t>coming</a:t>
            </a:r>
            <a:r>
              <a:rPr lang="fr-CH" sz="1600" b="0" dirty="0" smtClean="0">
                <a:latin typeface="Calibri" pitchFamily="34" charset="0"/>
              </a:rPr>
              <a:t> out of the linac [MeV]</a:t>
            </a:r>
          </a:p>
          <a:p>
            <a:pPr>
              <a:spcBef>
                <a:spcPts val="600"/>
              </a:spcBef>
            </a:pPr>
            <a:r>
              <a:rPr lang="fr-CH" sz="1600" b="0" dirty="0" smtClean="0">
                <a:latin typeface="Calibri" pitchFamily="34" charset="0"/>
              </a:rPr>
              <a:t>		</a:t>
            </a:r>
            <a:r>
              <a:rPr lang="fr-CH" sz="1600" b="0" i="1" dirty="0" smtClean="0">
                <a:latin typeface="Calibri" pitchFamily="34" charset="0"/>
              </a:rPr>
              <a:t>I</a:t>
            </a:r>
            <a:r>
              <a:rPr lang="fr-CH" sz="1600" b="0" dirty="0" smtClean="0">
                <a:latin typeface="Calibri" pitchFamily="34" charset="0"/>
              </a:rPr>
              <a:t> </a:t>
            </a:r>
            <a:r>
              <a:rPr lang="fr-CH" sz="1600" b="0" dirty="0" err="1" smtClean="0">
                <a:latin typeface="Calibri" pitchFamily="34" charset="0"/>
              </a:rPr>
              <a:t>average</a:t>
            </a:r>
            <a:r>
              <a:rPr lang="fr-CH" sz="1600" b="0" dirty="0" smtClean="0">
                <a:latin typeface="Calibri" pitchFamily="34" charset="0"/>
              </a:rPr>
              <a:t> </a:t>
            </a:r>
            <a:r>
              <a:rPr lang="fr-CH" sz="1600" b="0" dirty="0" err="1" smtClean="0">
                <a:latin typeface="Calibri" pitchFamily="34" charset="0"/>
              </a:rPr>
              <a:t>current</a:t>
            </a:r>
            <a:r>
              <a:rPr lang="fr-CH" sz="1600" b="0" dirty="0" smtClean="0">
                <a:latin typeface="Calibri" pitchFamily="34" charset="0"/>
              </a:rPr>
              <a:t> </a:t>
            </a:r>
            <a:r>
              <a:rPr lang="fr-CH" sz="1600" b="0" dirty="0" err="1" smtClean="0">
                <a:latin typeface="Calibri" pitchFamily="34" charset="0"/>
              </a:rPr>
              <a:t>during</a:t>
            </a:r>
            <a:r>
              <a:rPr lang="fr-CH" sz="1600" b="0" dirty="0" smtClean="0">
                <a:latin typeface="Calibri" pitchFamily="34" charset="0"/>
              </a:rPr>
              <a:t> the </a:t>
            </a:r>
            <a:r>
              <a:rPr lang="fr-CH" sz="1600" b="0" dirty="0" err="1" smtClean="0">
                <a:latin typeface="Calibri" pitchFamily="34" charset="0"/>
              </a:rPr>
              <a:t>beam</a:t>
            </a:r>
            <a:r>
              <a:rPr lang="fr-CH" sz="1600" b="0" dirty="0" smtClean="0">
                <a:latin typeface="Calibri" pitchFamily="34" charset="0"/>
              </a:rPr>
              <a:t> pulse [mA] (</a:t>
            </a:r>
            <a:r>
              <a:rPr lang="fr-CH" sz="1600" b="0" dirty="0" err="1" smtClean="0">
                <a:latin typeface="Calibri" pitchFamily="34" charset="0"/>
              </a:rPr>
              <a:t>different</a:t>
            </a:r>
            <a:r>
              <a:rPr lang="fr-CH" sz="1600" b="0" dirty="0" smtClean="0">
                <a:latin typeface="Calibri" pitchFamily="34" charset="0"/>
              </a:rPr>
              <a:t> </a:t>
            </a:r>
            <a:r>
              <a:rPr lang="fr-CH" sz="1600" b="0" dirty="0" err="1" smtClean="0">
                <a:latin typeface="Calibri" pitchFamily="34" charset="0"/>
              </a:rPr>
              <a:t>from</a:t>
            </a:r>
            <a:r>
              <a:rPr lang="fr-CH" sz="1600" b="0" dirty="0" smtClean="0">
                <a:latin typeface="Calibri" pitchFamily="34" charset="0"/>
              </a:rPr>
              <a:t> </a:t>
            </a:r>
            <a:r>
              <a:rPr lang="fr-CH" sz="1600" b="0" i="1" dirty="0" err="1" smtClean="0">
                <a:latin typeface="Calibri" pitchFamily="34" charset="0"/>
              </a:rPr>
              <a:t>average</a:t>
            </a:r>
            <a:r>
              <a:rPr lang="fr-CH" sz="1600" b="0" i="1" dirty="0" smtClean="0">
                <a:latin typeface="Calibri" pitchFamily="34" charset="0"/>
              </a:rPr>
              <a:t> 					</a:t>
            </a:r>
            <a:r>
              <a:rPr lang="fr-CH" sz="1600" b="0" i="1" dirty="0" err="1" smtClean="0">
                <a:latin typeface="Calibri" pitchFamily="34" charset="0"/>
              </a:rPr>
              <a:t>current</a:t>
            </a:r>
            <a:r>
              <a:rPr lang="fr-CH" sz="1600" b="0" i="1" dirty="0" smtClean="0">
                <a:latin typeface="Calibri" pitchFamily="34" charset="0"/>
              </a:rPr>
              <a:t> </a:t>
            </a:r>
            <a:r>
              <a:rPr lang="fr-CH" sz="1600" b="0" dirty="0" smtClean="0">
                <a:latin typeface="Calibri" pitchFamily="34" charset="0"/>
              </a:rPr>
              <a:t>and </a:t>
            </a:r>
            <a:r>
              <a:rPr lang="fr-CH" sz="1600" b="0" dirty="0" err="1" smtClean="0">
                <a:latin typeface="Calibri" pitchFamily="34" charset="0"/>
              </a:rPr>
              <a:t>from</a:t>
            </a:r>
            <a:r>
              <a:rPr lang="fr-CH" sz="1600" b="0" dirty="0" smtClean="0">
                <a:latin typeface="Calibri" pitchFamily="34" charset="0"/>
              </a:rPr>
              <a:t> </a:t>
            </a:r>
            <a:r>
              <a:rPr lang="fr-CH" sz="1600" b="0" i="1" dirty="0" err="1" smtClean="0">
                <a:latin typeface="Calibri" pitchFamily="34" charset="0"/>
              </a:rPr>
              <a:t>bunch</a:t>
            </a:r>
            <a:r>
              <a:rPr lang="fr-CH" sz="1600" b="0" i="1" dirty="0" smtClean="0">
                <a:latin typeface="Calibri" pitchFamily="34" charset="0"/>
              </a:rPr>
              <a:t> </a:t>
            </a:r>
            <a:r>
              <a:rPr lang="fr-CH" sz="1600" b="0" i="1" dirty="0" err="1" smtClean="0">
                <a:latin typeface="Calibri" pitchFamily="34" charset="0"/>
              </a:rPr>
              <a:t>current</a:t>
            </a:r>
            <a:r>
              <a:rPr lang="fr-CH" sz="1600" b="0" i="1" dirty="0" smtClean="0">
                <a:latin typeface="Calibri" pitchFamily="34" charset="0"/>
              </a:rPr>
              <a:t> </a:t>
            </a:r>
            <a:r>
              <a:rPr lang="fr-CH" sz="1600" b="0" dirty="0" smtClean="0">
                <a:latin typeface="Calibri" pitchFamily="34" charset="0"/>
              </a:rPr>
              <a:t>!)</a:t>
            </a:r>
          </a:p>
          <a:p>
            <a:pPr>
              <a:spcBef>
                <a:spcPts val="600"/>
              </a:spcBef>
            </a:pPr>
            <a:r>
              <a:rPr lang="fr-CH" sz="1600" b="0" dirty="0" smtClean="0">
                <a:latin typeface="Calibri" pitchFamily="34" charset="0"/>
              </a:rPr>
              <a:t>		</a:t>
            </a:r>
            <a:r>
              <a:rPr lang="fr-CH" sz="1600" b="0" i="1" dirty="0" smtClean="0">
                <a:latin typeface="Calibri" pitchFamily="34" charset="0"/>
              </a:rPr>
              <a:t>P</a:t>
            </a:r>
            <a:r>
              <a:rPr lang="fr-CH" sz="1600" b="0" dirty="0" smtClean="0">
                <a:latin typeface="Calibri" pitchFamily="34" charset="0"/>
              </a:rPr>
              <a:t> </a:t>
            </a:r>
            <a:r>
              <a:rPr lang="fr-CH" sz="1600" b="0" dirty="0" err="1" smtClean="0">
                <a:latin typeface="Calibri" pitchFamily="34" charset="0"/>
              </a:rPr>
              <a:t>beam</a:t>
            </a:r>
            <a:r>
              <a:rPr lang="fr-CH" sz="1600" b="0" dirty="0" smtClean="0">
                <a:latin typeface="Calibri" pitchFamily="34" charset="0"/>
              </a:rPr>
              <a:t> power = </a:t>
            </a:r>
            <a:r>
              <a:rPr lang="fr-CH" sz="1600" b="0" dirty="0" err="1" smtClean="0">
                <a:latin typeface="Calibri" pitchFamily="34" charset="0"/>
              </a:rPr>
              <a:t>electrical</a:t>
            </a:r>
            <a:r>
              <a:rPr lang="fr-CH" sz="1600" b="0" dirty="0" smtClean="0">
                <a:latin typeface="Calibri" pitchFamily="34" charset="0"/>
              </a:rPr>
              <a:t> power </a:t>
            </a:r>
            <a:r>
              <a:rPr lang="fr-CH" sz="1600" b="0" dirty="0" err="1" smtClean="0">
                <a:latin typeface="Calibri" pitchFamily="34" charset="0"/>
              </a:rPr>
              <a:t>transferred</a:t>
            </a:r>
            <a:r>
              <a:rPr lang="fr-CH" sz="1600" b="0" dirty="0" smtClean="0">
                <a:latin typeface="Calibri" pitchFamily="34" charset="0"/>
              </a:rPr>
              <a:t> to the </a:t>
            </a:r>
            <a:r>
              <a:rPr lang="fr-CH" sz="1600" b="0" dirty="0" err="1" smtClean="0">
                <a:latin typeface="Calibri" pitchFamily="34" charset="0"/>
              </a:rPr>
              <a:t>beam</a:t>
            </a:r>
            <a:r>
              <a:rPr lang="fr-CH" sz="1600" b="0" dirty="0" smtClean="0">
                <a:latin typeface="Calibri" pitchFamily="34" charset="0"/>
              </a:rPr>
              <a:t> </a:t>
            </a:r>
            <a:r>
              <a:rPr lang="fr-CH" sz="1600" b="0" dirty="0" err="1" smtClean="0">
                <a:latin typeface="Calibri" pitchFamily="34" charset="0"/>
              </a:rPr>
              <a:t>during</a:t>
            </a:r>
            <a:r>
              <a:rPr lang="fr-CH" sz="1600" b="0" dirty="0" smtClean="0">
                <a:latin typeface="Calibri" pitchFamily="34" charset="0"/>
              </a:rPr>
              <a:t> </a:t>
            </a:r>
            <a:r>
              <a:rPr lang="fr-CH" sz="1600" b="0" dirty="0" err="1" smtClean="0">
                <a:latin typeface="Calibri" pitchFamily="34" charset="0"/>
              </a:rPr>
              <a:t>acceleration</a:t>
            </a:r>
            <a:endParaRPr lang="fr-CH" sz="1600" b="0" dirty="0" smtClean="0">
              <a:latin typeface="Calibri" pitchFamily="34" charset="0"/>
            </a:endParaRPr>
          </a:p>
          <a:p>
            <a:pPr>
              <a:spcBef>
                <a:spcPts val="600"/>
              </a:spcBef>
            </a:pPr>
            <a:r>
              <a:rPr lang="fr-CH" sz="1600" b="0" dirty="0" smtClean="0">
                <a:latin typeface="Calibri" pitchFamily="34" charset="0"/>
              </a:rPr>
              <a:t>		</a:t>
            </a:r>
            <a:r>
              <a:rPr lang="fr-CH" sz="1600" b="0" i="1" dirty="0" smtClean="0">
                <a:latin typeface="Calibri" pitchFamily="34" charset="0"/>
              </a:rPr>
              <a:t>P</a:t>
            </a:r>
            <a:r>
              <a:rPr lang="fr-CH" sz="1600" b="0" dirty="0" smtClean="0">
                <a:latin typeface="Calibri" pitchFamily="34" charset="0"/>
              </a:rPr>
              <a:t> [W] = </a:t>
            </a:r>
            <a:r>
              <a:rPr lang="fr-CH" sz="1600" b="0" i="1" dirty="0" err="1" smtClean="0">
                <a:latin typeface="Calibri" pitchFamily="34" charset="0"/>
              </a:rPr>
              <a:t>V</a:t>
            </a:r>
            <a:r>
              <a:rPr lang="fr-CH" sz="1600" b="0" i="1" baseline="-25000" dirty="0" err="1" smtClean="0">
                <a:latin typeface="Calibri" pitchFamily="34" charset="0"/>
              </a:rPr>
              <a:t>tot</a:t>
            </a:r>
            <a:r>
              <a:rPr lang="fr-CH" sz="1600" b="0" dirty="0" smtClean="0">
                <a:latin typeface="Calibri" pitchFamily="34" charset="0"/>
              </a:rPr>
              <a:t> × </a:t>
            </a:r>
            <a:r>
              <a:rPr lang="fr-CH" sz="1600" b="0" i="1" dirty="0" smtClean="0">
                <a:latin typeface="Calibri" pitchFamily="34" charset="0"/>
              </a:rPr>
              <a:t>I</a:t>
            </a:r>
            <a:r>
              <a:rPr lang="fr-CH" sz="1600" b="0" dirty="0" smtClean="0">
                <a:latin typeface="Calibri" pitchFamily="34" charset="0"/>
              </a:rPr>
              <a:t> = </a:t>
            </a:r>
            <a:r>
              <a:rPr lang="fr-CH" sz="1600" b="0" i="1" dirty="0" smtClean="0">
                <a:latin typeface="Calibri" pitchFamily="34" charset="0"/>
              </a:rPr>
              <a:t>E</a:t>
            </a:r>
            <a:r>
              <a:rPr lang="fr-CH" sz="1600" b="0" dirty="0" smtClean="0">
                <a:latin typeface="Calibri" pitchFamily="34" charset="0"/>
              </a:rPr>
              <a:t> [eV] × </a:t>
            </a:r>
            <a:r>
              <a:rPr lang="fr-CH" sz="1600" b="0" i="1" dirty="0" smtClean="0">
                <a:latin typeface="Calibri" pitchFamily="34" charset="0"/>
              </a:rPr>
              <a:t>I</a:t>
            </a:r>
            <a:r>
              <a:rPr lang="fr-CH" sz="1600" b="0" dirty="0" smtClean="0">
                <a:latin typeface="Calibri" pitchFamily="34" charset="0"/>
              </a:rPr>
              <a:t> [A] × </a:t>
            </a:r>
            <a:r>
              <a:rPr lang="fr-CH" sz="1600" b="0" dirty="0" err="1" smtClean="0">
                <a:latin typeface="Calibri" pitchFamily="34" charset="0"/>
              </a:rPr>
              <a:t>duty</a:t>
            </a:r>
            <a:r>
              <a:rPr lang="fr-CH" sz="1600" b="0" dirty="0" smtClean="0">
                <a:latin typeface="Calibri" pitchFamily="34" charset="0"/>
              </a:rPr>
              <a:t> cycle</a:t>
            </a:r>
            <a:endParaRPr lang="en-US" b="0" dirty="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3"/>
          <p:cNvSpPr>
            <a:spLocks noGrp="1"/>
          </p:cNvSpPr>
          <p:nvPr>
            <p:ph type="ftr" sz="quarter" idx="11"/>
          </p:nvPr>
        </p:nvSpPr>
        <p:spPr/>
        <p:txBody>
          <a:bodyPr/>
          <a:lstStyle/>
          <a:p>
            <a:fld id="{16E5D7FC-8F83-4E5A-9A61-FC8195311824}" type="slidenum">
              <a:rPr lang="en-GB"/>
              <a:pPr/>
              <a:t>20</a:t>
            </a:fld>
            <a:endParaRPr lang="en-GB"/>
          </a:p>
        </p:txBody>
      </p:sp>
      <p:sp>
        <p:nvSpPr>
          <p:cNvPr id="577540" name="Rectangle 4"/>
          <p:cNvSpPr>
            <a:spLocks noGrp="1" noChangeArrowheads="1"/>
          </p:cNvSpPr>
          <p:nvPr>
            <p:ph type="title"/>
          </p:nvPr>
        </p:nvSpPr>
        <p:spPr/>
        <p:txBody>
          <a:bodyPr/>
          <a:lstStyle/>
          <a:p>
            <a:r>
              <a:rPr lang="en-US" sz="3200"/>
              <a:t>Dispersion relation for the disc-loaded waveguide</a:t>
            </a:r>
          </a:p>
        </p:txBody>
      </p:sp>
      <p:pic>
        <p:nvPicPr>
          <p:cNvPr id="577542" name="Picture 6"/>
          <p:cNvPicPr>
            <a:picLocks noChangeAspect="1" noChangeArrowheads="1"/>
          </p:cNvPicPr>
          <p:nvPr/>
        </p:nvPicPr>
        <p:blipFill>
          <a:blip r:embed="rId3" cstate="print"/>
          <a:srcRect b="50000"/>
          <a:stretch>
            <a:fillRect/>
          </a:stretch>
        </p:blipFill>
        <p:spPr bwMode="auto">
          <a:xfrm>
            <a:off x="533400" y="2438400"/>
            <a:ext cx="1676400" cy="1074738"/>
          </a:xfrm>
          <a:prstGeom prst="rect">
            <a:avLst/>
          </a:prstGeom>
          <a:noFill/>
          <a:ln w="9525">
            <a:noFill/>
            <a:miter lim="800000"/>
            <a:headEnd/>
            <a:tailEnd/>
          </a:ln>
        </p:spPr>
      </p:pic>
      <p:sp>
        <p:nvSpPr>
          <p:cNvPr id="577543" name="Rectangle 7"/>
          <p:cNvSpPr>
            <a:spLocks noChangeArrowheads="1"/>
          </p:cNvSpPr>
          <p:nvPr/>
        </p:nvSpPr>
        <p:spPr bwMode="auto">
          <a:xfrm>
            <a:off x="3886200" y="1447800"/>
            <a:ext cx="5257800" cy="4953000"/>
          </a:xfrm>
          <a:prstGeom prst="rect">
            <a:avLst/>
          </a:prstGeom>
          <a:noFill/>
          <a:ln w="9525">
            <a:noFill/>
            <a:miter lim="800000"/>
            <a:headEnd/>
            <a:tailEnd/>
          </a:ln>
          <a:effectLst/>
        </p:spPr>
        <p:txBody>
          <a:bodyPr lIns="92075" tIns="46038" rIns="92075" bIns="46038"/>
          <a:lstStyle/>
          <a:p>
            <a:pPr marL="266700" indent="-266700">
              <a:lnSpc>
                <a:spcPct val="110000"/>
              </a:lnSpc>
              <a:spcBef>
                <a:spcPct val="50000"/>
              </a:spcBef>
              <a:buClr>
                <a:schemeClr val="hlink"/>
              </a:buClr>
              <a:buSzPct val="80000"/>
              <a:buFont typeface="Wingdings" pitchFamily="2" charset="2"/>
              <a:buChar char="Ø"/>
            </a:pPr>
            <a:r>
              <a:rPr lang="en-US" sz="1600" b="0">
                <a:latin typeface="Comic Sans MS" pitchFamily="66" charset="0"/>
                <a:sym typeface="Symbol" pitchFamily="18" charset="2"/>
              </a:rPr>
              <a:t>Wavelengths with </a:t>
            </a:r>
            <a:r>
              <a:rPr lang="en-US" sz="1600" b="0">
                <a:latin typeface="Symbol" pitchFamily="18" charset="2"/>
                <a:sym typeface="Symbol" pitchFamily="18" charset="2"/>
              </a:rPr>
              <a:t>l</a:t>
            </a:r>
            <a:r>
              <a:rPr lang="en-US" sz="1600" b="0" baseline="-25000">
                <a:latin typeface="Comic Sans MS" pitchFamily="66" charset="0"/>
                <a:sym typeface="Symbol" pitchFamily="18" charset="2"/>
              </a:rPr>
              <a:t>p</a:t>
            </a:r>
            <a:r>
              <a:rPr lang="en-US" sz="1600" b="0">
                <a:latin typeface="Comic Sans MS" pitchFamily="66" charset="0"/>
                <a:sym typeface="Symbol" pitchFamily="18" charset="2"/>
              </a:rPr>
              <a:t>/2~ </a:t>
            </a:r>
            <a:r>
              <a:rPr lang="en-US" b="0">
                <a:latin typeface="Freestyle Script" pitchFamily="66" charset="0"/>
                <a:sym typeface="Symbol" pitchFamily="18" charset="2"/>
              </a:rPr>
              <a:t>l</a:t>
            </a:r>
            <a:r>
              <a:rPr lang="en-US" sz="1600" b="0">
                <a:latin typeface="Comic Sans MS" pitchFamily="66" charset="0"/>
                <a:sym typeface="Symbol" pitchFamily="18" charset="2"/>
              </a:rPr>
              <a:t> will be most affected by the discs. On the contrary, for </a:t>
            </a:r>
            <a:r>
              <a:rPr lang="en-US" sz="1600" b="0">
                <a:latin typeface="Symbol" pitchFamily="18" charset="2"/>
                <a:sym typeface="Symbol" pitchFamily="18" charset="2"/>
              </a:rPr>
              <a:t>l</a:t>
            </a:r>
            <a:r>
              <a:rPr lang="en-US" sz="1600" b="0" baseline="-25000">
                <a:latin typeface="Comic Sans MS" pitchFamily="66" charset="0"/>
                <a:sym typeface="Symbol" pitchFamily="18" charset="2"/>
              </a:rPr>
              <a:t>p</a:t>
            </a:r>
            <a:r>
              <a:rPr lang="en-US" sz="1600" b="0">
                <a:latin typeface="Comic Sans MS" pitchFamily="66" charset="0"/>
                <a:sym typeface="Symbol" pitchFamily="18" charset="2"/>
              </a:rPr>
              <a:t>=0 and </a:t>
            </a:r>
            <a:r>
              <a:rPr lang="en-US" sz="1600" b="0">
                <a:latin typeface="Symbol" pitchFamily="18" charset="2"/>
                <a:sym typeface="Symbol" pitchFamily="18" charset="2"/>
              </a:rPr>
              <a:t>l</a:t>
            </a:r>
            <a:r>
              <a:rPr lang="en-US" sz="1600" b="0" baseline="-25000">
                <a:latin typeface="Comic Sans MS" pitchFamily="66" charset="0"/>
                <a:sym typeface="Symbol" pitchFamily="18" charset="2"/>
              </a:rPr>
              <a:t>p</a:t>
            </a:r>
            <a:r>
              <a:rPr lang="en-US" sz="1600" b="0">
                <a:latin typeface="Comic Sans MS" pitchFamily="66" charset="0"/>
                <a:sym typeface="Symbol" pitchFamily="18" charset="2"/>
              </a:rPr>
              <a:t>=∞ the wave does not see the discs  the dispersion curve remains that of the empty cylinder.</a:t>
            </a:r>
          </a:p>
          <a:p>
            <a:pPr marL="266700" indent="-266700">
              <a:lnSpc>
                <a:spcPct val="110000"/>
              </a:lnSpc>
              <a:spcBef>
                <a:spcPct val="50000"/>
              </a:spcBef>
              <a:buClr>
                <a:schemeClr val="hlink"/>
              </a:buClr>
              <a:buSzPct val="80000"/>
              <a:buFont typeface="Wingdings" pitchFamily="2" charset="2"/>
              <a:buChar char="Ø"/>
            </a:pPr>
            <a:r>
              <a:rPr lang="en-US" sz="1600" b="0">
                <a:latin typeface="Comic Sans MS" pitchFamily="66" charset="0"/>
                <a:sym typeface="Symbol" pitchFamily="18" charset="2"/>
              </a:rPr>
              <a:t>At </a:t>
            </a:r>
            <a:r>
              <a:rPr lang="en-US" sz="1600" b="0">
                <a:latin typeface="Symbol" pitchFamily="18" charset="2"/>
                <a:sym typeface="Symbol" pitchFamily="18" charset="2"/>
              </a:rPr>
              <a:t>l</a:t>
            </a:r>
            <a:r>
              <a:rPr lang="en-US" sz="1600" b="0" baseline="-25000">
                <a:latin typeface="Comic Sans MS" pitchFamily="66" charset="0"/>
                <a:sym typeface="Symbol" pitchFamily="18" charset="2"/>
              </a:rPr>
              <a:t>p</a:t>
            </a:r>
            <a:r>
              <a:rPr lang="en-US" sz="1600" b="0">
                <a:latin typeface="Comic Sans MS" pitchFamily="66" charset="0"/>
                <a:sym typeface="Symbol" pitchFamily="18" charset="2"/>
              </a:rPr>
              <a:t>/2= </a:t>
            </a:r>
            <a:r>
              <a:rPr lang="en-US" b="0">
                <a:latin typeface="Freestyle Script" pitchFamily="66" charset="0"/>
                <a:sym typeface="Symbol" pitchFamily="18" charset="2"/>
              </a:rPr>
              <a:t>l</a:t>
            </a:r>
            <a:r>
              <a:rPr lang="en-US" sz="1400" b="0" baseline="-25000">
                <a:latin typeface="Comic Sans MS" pitchFamily="66" charset="0"/>
                <a:sym typeface="Symbol" pitchFamily="18" charset="2"/>
              </a:rPr>
              <a:t> </a:t>
            </a:r>
            <a:r>
              <a:rPr lang="en-US" sz="1600" b="0">
                <a:latin typeface="Comic Sans MS" pitchFamily="66" charset="0"/>
                <a:sym typeface="Symbol" pitchFamily="18" charset="2"/>
              </a:rPr>
              <a:t>, the wave will be confined between the discs, and present 2 “polarizations” (mode A and B in the figure), 2 modes with same wavelength but different frequencies  the dispersion curve splits into 2 branches, separated by a </a:t>
            </a:r>
            <a:r>
              <a:rPr lang="en-US" sz="1600" b="0">
                <a:solidFill>
                  <a:schemeClr val="hlink"/>
                </a:solidFill>
                <a:latin typeface="Comic Sans MS" pitchFamily="66" charset="0"/>
                <a:sym typeface="Symbol" pitchFamily="18" charset="2"/>
              </a:rPr>
              <a:t>stop band</a:t>
            </a:r>
            <a:r>
              <a:rPr lang="en-US" sz="1600" b="0">
                <a:latin typeface="Comic Sans MS" pitchFamily="66" charset="0"/>
                <a:sym typeface="Symbol" pitchFamily="18" charset="2"/>
              </a:rPr>
              <a:t>.</a:t>
            </a:r>
          </a:p>
          <a:p>
            <a:pPr marL="266700" indent="-266700">
              <a:lnSpc>
                <a:spcPct val="110000"/>
              </a:lnSpc>
              <a:spcBef>
                <a:spcPct val="50000"/>
              </a:spcBef>
              <a:buClr>
                <a:schemeClr val="hlink"/>
              </a:buClr>
              <a:buSzPct val="80000"/>
              <a:buFont typeface="Wingdings" pitchFamily="2" charset="2"/>
              <a:buChar char="Ø"/>
            </a:pPr>
            <a:r>
              <a:rPr lang="en-US" sz="1600" b="0">
                <a:latin typeface="Comic Sans MS" pitchFamily="66" charset="0"/>
                <a:sym typeface="Symbol" pitchFamily="18" charset="2"/>
              </a:rPr>
              <a:t>In the disc-loaded waveguide, the lower branch of the dispersion curve is now “distorted” in such a way that we can find a range of frequencies with v</a:t>
            </a:r>
            <a:r>
              <a:rPr lang="en-US" sz="1600" b="0" baseline="-25000">
                <a:latin typeface="Comic Sans MS" pitchFamily="66" charset="0"/>
                <a:sym typeface="Symbol" pitchFamily="18" charset="2"/>
              </a:rPr>
              <a:t>ph</a:t>
            </a:r>
            <a:r>
              <a:rPr lang="en-US" sz="1600" b="0">
                <a:latin typeface="Comic Sans MS" pitchFamily="66" charset="0"/>
                <a:sym typeface="Symbol" pitchFamily="18" charset="2"/>
              </a:rPr>
              <a:t> = c  we can use it to accelerate a particle beam!</a:t>
            </a:r>
          </a:p>
          <a:p>
            <a:pPr marL="266700" indent="-266700">
              <a:lnSpc>
                <a:spcPct val="110000"/>
              </a:lnSpc>
              <a:spcBef>
                <a:spcPct val="50000"/>
              </a:spcBef>
              <a:buClr>
                <a:schemeClr val="hlink"/>
              </a:buClr>
              <a:buSzPct val="80000"/>
              <a:buFont typeface="Wingdings" pitchFamily="2" charset="2"/>
              <a:buChar char="Ø"/>
            </a:pPr>
            <a:r>
              <a:rPr lang="en-US" sz="1600" b="0">
                <a:latin typeface="Comic Sans MS" pitchFamily="66" charset="0"/>
                <a:sym typeface="Symbol" pitchFamily="18" charset="2"/>
              </a:rPr>
              <a:t>We have built a linac for v~c  a </a:t>
            </a:r>
            <a:r>
              <a:rPr lang="en-US" sz="1600" b="0">
                <a:solidFill>
                  <a:schemeClr val="hlink"/>
                </a:solidFill>
                <a:latin typeface="Comic Sans MS" pitchFamily="66" charset="0"/>
                <a:sym typeface="Symbol" pitchFamily="18" charset="2"/>
              </a:rPr>
              <a:t>TRAVELING WAVE</a:t>
            </a:r>
            <a:r>
              <a:rPr lang="en-US" sz="1600" b="0">
                <a:latin typeface="Comic Sans MS" pitchFamily="66" charset="0"/>
                <a:sym typeface="Symbol" pitchFamily="18" charset="2"/>
              </a:rPr>
              <a:t> (TW) ELECTRON LINAC </a:t>
            </a:r>
          </a:p>
        </p:txBody>
      </p:sp>
      <p:pic>
        <p:nvPicPr>
          <p:cNvPr id="577544" name="Picture 8"/>
          <p:cNvPicPr>
            <a:picLocks noChangeAspect="1" noChangeArrowheads="1"/>
          </p:cNvPicPr>
          <p:nvPr/>
        </p:nvPicPr>
        <p:blipFill>
          <a:blip r:embed="rId4" cstate="print"/>
          <a:srcRect/>
          <a:stretch>
            <a:fillRect/>
          </a:stretch>
        </p:blipFill>
        <p:spPr bwMode="auto">
          <a:xfrm>
            <a:off x="609600" y="1447800"/>
            <a:ext cx="3278188" cy="890588"/>
          </a:xfrm>
          <a:prstGeom prst="rect">
            <a:avLst/>
          </a:prstGeom>
          <a:noFill/>
          <a:ln w="12700">
            <a:noFill/>
            <a:miter lim="800000"/>
            <a:headEnd type="none" w="sm" len="sm"/>
            <a:tailEnd type="none" w="sm" len="sm"/>
          </a:ln>
          <a:effectLst/>
        </p:spPr>
      </p:pic>
      <p:pic>
        <p:nvPicPr>
          <p:cNvPr id="577545" name="Picture 9"/>
          <p:cNvPicPr>
            <a:picLocks noChangeAspect="1" noChangeArrowheads="1"/>
          </p:cNvPicPr>
          <p:nvPr/>
        </p:nvPicPr>
        <p:blipFill>
          <a:blip r:embed="rId3" cstate="print"/>
          <a:srcRect t="50000"/>
          <a:stretch>
            <a:fillRect/>
          </a:stretch>
        </p:blipFill>
        <p:spPr bwMode="auto">
          <a:xfrm>
            <a:off x="2057400" y="2438400"/>
            <a:ext cx="1676400" cy="1074738"/>
          </a:xfrm>
          <a:prstGeom prst="rect">
            <a:avLst/>
          </a:prstGeom>
          <a:noFill/>
          <a:ln w="9525">
            <a:noFill/>
            <a:miter lim="800000"/>
            <a:headEnd/>
            <a:tailEnd/>
          </a:ln>
        </p:spPr>
      </p:pic>
      <p:pic>
        <p:nvPicPr>
          <p:cNvPr id="577549" name="Picture 13"/>
          <p:cNvPicPr>
            <a:picLocks noChangeAspect="1" noChangeArrowheads="1"/>
          </p:cNvPicPr>
          <p:nvPr/>
        </p:nvPicPr>
        <p:blipFill>
          <a:blip r:embed="rId5" cstate="print"/>
          <a:srcRect/>
          <a:stretch>
            <a:fillRect/>
          </a:stretch>
        </p:blipFill>
        <p:spPr bwMode="auto">
          <a:xfrm>
            <a:off x="609600" y="3581400"/>
            <a:ext cx="3124200" cy="3086100"/>
          </a:xfrm>
          <a:prstGeom prst="rect">
            <a:avLst/>
          </a:prstGeom>
          <a:noFill/>
          <a:ln w="9525">
            <a:noFill/>
            <a:miter lim="800000"/>
            <a:headEnd/>
            <a:tailEnd/>
          </a:ln>
        </p:spPr>
      </p:pic>
      <p:sp>
        <p:nvSpPr>
          <p:cNvPr id="577550" name="AutoShape 14"/>
          <p:cNvSpPr>
            <a:spLocks/>
          </p:cNvSpPr>
          <p:nvPr/>
        </p:nvSpPr>
        <p:spPr bwMode="auto">
          <a:xfrm>
            <a:off x="2057400" y="4038600"/>
            <a:ext cx="381000" cy="152400"/>
          </a:xfrm>
          <a:prstGeom prst="borderCallout1">
            <a:avLst>
              <a:gd name="adj1" fmla="val 75000"/>
              <a:gd name="adj2" fmla="val 120000"/>
              <a:gd name="adj3" fmla="val 167708"/>
              <a:gd name="adj4" fmla="val 215833"/>
            </a:avLst>
          </a:prstGeom>
          <a:solidFill>
            <a:srgbClr val="FFFFFF"/>
          </a:solidFill>
          <a:ln w="9525">
            <a:solidFill>
              <a:srgbClr val="000000"/>
            </a:solidFill>
            <a:miter lim="800000"/>
            <a:headEnd/>
            <a:tailEnd type="arrow" w="med" len="med"/>
          </a:ln>
        </p:spPr>
        <p:txBody>
          <a:bodyPr lIns="0" tIns="0" rIns="0" bIns="0"/>
          <a:lstStyle/>
          <a:p>
            <a:r>
              <a:rPr lang="en-GB" sz="800" b="0">
                <a:latin typeface="Times New Roman" pitchFamily="18" charset="0"/>
              </a:rPr>
              <a:t> mode B</a:t>
            </a:r>
            <a:endParaRPr lang="en-US"/>
          </a:p>
        </p:txBody>
      </p:sp>
      <p:sp>
        <p:nvSpPr>
          <p:cNvPr id="577551" name="AutoShape 15"/>
          <p:cNvSpPr>
            <a:spLocks/>
          </p:cNvSpPr>
          <p:nvPr/>
        </p:nvSpPr>
        <p:spPr bwMode="auto">
          <a:xfrm>
            <a:off x="3124200" y="5181600"/>
            <a:ext cx="381000" cy="152400"/>
          </a:xfrm>
          <a:prstGeom prst="borderCallout1">
            <a:avLst>
              <a:gd name="adj1" fmla="val 75000"/>
              <a:gd name="adj2" fmla="val -20000"/>
              <a:gd name="adj3" fmla="val -31250"/>
              <a:gd name="adj4" fmla="val -43333"/>
            </a:avLst>
          </a:prstGeom>
          <a:solidFill>
            <a:srgbClr val="FFFFFF"/>
          </a:solidFill>
          <a:ln w="9525">
            <a:solidFill>
              <a:srgbClr val="000000"/>
            </a:solidFill>
            <a:miter lim="800000"/>
            <a:headEnd/>
            <a:tailEnd type="arrow" w="med" len="med"/>
          </a:ln>
        </p:spPr>
        <p:txBody>
          <a:bodyPr lIns="0" tIns="0" rIns="0" bIns="0"/>
          <a:lstStyle/>
          <a:p>
            <a:r>
              <a:rPr lang="en-GB" sz="800" b="0">
                <a:latin typeface="Times New Roman" pitchFamily="18" charset="0"/>
              </a:rPr>
              <a:t> mode A</a:t>
            </a:r>
            <a:endParaRPr lang="en-US"/>
          </a:p>
        </p:txBody>
      </p:sp>
      <p:sp>
        <p:nvSpPr>
          <p:cNvPr id="577552" name="AutoShape 16"/>
          <p:cNvSpPr>
            <a:spLocks/>
          </p:cNvSpPr>
          <p:nvPr/>
        </p:nvSpPr>
        <p:spPr bwMode="auto">
          <a:xfrm>
            <a:off x="1066800" y="4495800"/>
            <a:ext cx="730250" cy="304800"/>
          </a:xfrm>
          <a:prstGeom prst="borderCallout1">
            <a:avLst>
              <a:gd name="adj1" fmla="val 37500"/>
              <a:gd name="adj2" fmla="val 110435"/>
              <a:gd name="adj3" fmla="val 215625"/>
              <a:gd name="adj4" fmla="val 162606"/>
            </a:avLst>
          </a:prstGeom>
          <a:solidFill>
            <a:srgbClr val="FFFFFF"/>
          </a:solidFill>
          <a:ln w="9525">
            <a:solidFill>
              <a:srgbClr val="000000"/>
            </a:solidFill>
            <a:miter lim="800000"/>
            <a:headEnd/>
            <a:tailEnd type="arrow" w="med" len="med"/>
          </a:ln>
        </p:spPr>
        <p:txBody>
          <a:bodyPr lIns="0" tIns="0" rIns="0" bIns="0"/>
          <a:lstStyle/>
          <a:p>
            <a:r>
              <a:rPr lang="en-GB" sz="800" b="0">
                <a:latin typeface="Times New Roman" pitchFamily="18" charset="0"/>
              </a:rPr>
              <a:t> open waveguide dispersion curve</a:t>
            </a:r>
            <a:endParaRPr lang="en-US"/>
          </a:p>
        </p:txBody>
      </p:sp>
      <p:sp>
        <p:nvSpPr>
          <p:cNvPr id="577553" name="Line 17"/>
          <p:cNvSpPr>
            <a:spLocks noChangeShapeType="1"/>
          </p:cNvSpPr>
          <p:nvPr/>
        </p:nvSpPr>
        <p:spPr bwMode="auto">
          <a:xfrm flipV="1">
            <a:off x="914400" y="5257800"/>
            <a:ext cx="1600200" cy="1066800"/>
          </a:xfrm>
          <a:prstGeom prst="line">
            <a:avLst/>
          </a:prstGeom>
          <a:noFill/>
          <a:ln w="12700">
            <a:solidFill>
              <a:schemeClr val="tx1"/>
            </a:solidFill>
            <a:round/>
            <a:headEnd type="none" w="sm" len="sm"/>
            <a:tailEnd type="none" w="sm" len="sm"/>
          </a:ln>
          <a:effectLst/>
        </p:spPr>
        <p:txBody>
          <a:bodyPr/>
          <a:lstStyle/>
          <a:p>
            <a:endParaRPr lang="en-US"/>
          </a:p>
        </p:txBody>
      </p:sp>
      <p:sp>
        <p:nvSpPr>
          <p:cNvPr id="577555" name="Oval 19"/>
          <p:cNvSpPr>
            <a:spLocks noChangeArrowheads="1"/>
          </p:cNvSpPr>
          <p:nvPr/>
        </p:nvSpPr>
        <p:spPr bwMode="auto">
          <a:xfrm>
            <a:off x="2514600" y="5181600"/>
            <a:ext cx="76200" cy="76200"/>
          </a:xfrm>
          <a:prstGeom prst="ellipse">
            <a:avLst/>
          </a:prstGeom>
          <a:solidFill>
            <a:srgbClr val="0000CC"/>
          </a:solidFill>
          <a:ln w="12700">
            <a:solidFill>
              <a:schemeClr val="tx1"/>
            </a:solidFill>
            <a:round/>
            <a:headEnd type="none" w="sm" len="sm"/>
            <a:tailEnd type="none" w="sm" len="sm"/>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fld id="{1E1CA7EA-2074-47D0-B5DF-6D87CDEC74B4}" type="slidenum">
              <a:rPr lang="en-GB"/>
              <a:pPr/>
              <a:t>21</a:t>
            </a:fld>
            <a:endParaRPr lang="en-GB"/>
          </a:p>
        </p:txBody>
      </p:sp>
      <p:sp>
        <p:nvSpPr>
          <p:cNvPr id="483332" name="Rectangle 4"/>
          <p:cNvSpPr>
            <a:spLocks noGrp="1" noChangeArrowheads="1"/>
          </p:cNvSpPr>
          <p:nvPr>
            <p:ph type="title"/>
          </p:nvPr>
        </p:nvSpPr>
        <p:spPr/>
        <p:txBody>
          <a:bodyPr/>
          <a:lstStyle/>
          <a:p>
            <a:r>
              <a:rPr lang="en-US" sz="3200"/>
              <a:t>Traveling wave linac structures</a:t>
            </a:r>
          </a:p>
        </p:txBody>
      </p:sp>
      <p:sp>
        <p:nvSpPr>
          <p:cNvPr id="483333" name="Rectangle 5"/>
          <p:cNvSpPr>
            <a:spLocks noChangeArrowheads="1"/>
          </p:cNvSpPr>
          <p:nvPr/>
        </p:nvSpPr>
        <p:spPr bwMode="auto">
          <a:xfrm>
            <a:off x="304800" y="3276600"/>
            <a:ext cx="8839200" cy="29718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Char char="®"/>
            </a:pPr>
            <a:r>
              <a:rPr lang="en-US" sz="1600" b="0">
                <a:latin typeface="Comic Sans MS" pitchFamily="66" charset="0"/>
                <a:sym typeface="Symbol" pitchFamily="18" charset="2"/>
              </a:rPr>
              <a:t>Disc-loaded waveguide designed for v</a:t>
            </a:r>
            <a:r>
              <a:rPr lang="en-US" sz="1600" b="0" baseline="-25000">
                <a:latin typeface="Comic Sans MS" pitchFamily="66" charset="0"/>
                <a:sym typeface="Symbol" pitchFamily="18" charset="2"/>
              </a:rPr>
              <a:t>ph</a:t>
            </a:r>
            <a:r>
              <a:rPr lang="en-US" sz="1600" b="0">
                <a:latin typeface="Comic Sans MS" pitchFamily="66" charset="0"/>
                <a:sym typeface="Symbol" pitchFamily="18" charset="2"/>
              </a:rPr>
              <a:t>=c at a given frequency, equipped with an input and an output coupler.</a:t>
            </a:r>
          </a:p>
          <a:p>
            <a:pPr marL="457200" indent="-457200">
              <a:lnSpc>
                <a:spcPct val="110000"/>
              </a:lnSpc>
              <a:spcBef>
                <a:spcPct val="50000"/>
              </a:spcBef>
              <a:buClr>
                <a:schemeClr val="hlink"/>
              </a:buClr>
              <a:buSzPct val="70000"/>
              <a:buFont typeface="Symbol" pitchFamily="18" charset="2"/>
              <a:buChar char="®"/>
            </a:pPr>
            <a:r>
              <a:rPr lang="en-US" sz="1600" b="0">
                <a:latin typeface="Comic Sans MS" pitchFamily="66" charset="0"/>
                <a:sym typeface="Symbol" pitchFamily="18" charset="2"/>
              </a:rPr>
              <a:t>RF power is introduced via the input coupler. Part of the power is dissipated in the structure, part is taken by the beam (beam loading) and the rest is absorbed in a matched load at the end of the structure. Usually, structure length is such that ~30% of power goes to the load.</a:t>
            </a:r>
          </a:p>
          <a:p>
            <a:pPr marL="457200" indent="-457200">
              <a:lnSpc>
                <a:spcPct val="110000"/>
              </a:lnSpc>
              <a:spcBef>
                <a:spcPct val="50000"/>
              </a:spcBef>
              <a:buClr>
                <a:schemeClr val="hlink"/>
              </a:buClr>
              <a:buSzPct val="70000"/>
              <a:buFont typeface="Symbol" pitchFamily="18" charset="2"/>
              <a:buChar char="®"/>
            </a:pPr>
            <a:r>
              <a:rPr lang="en-US" sz="1600" b="0">
                <a:latin typeface="Comic Sans MS" pitchFamily="66" charset="0"/>
                <a:sym typeface="Symbol" pitchFamily="18" charset="2"/>
              </a:rPr>
              <a:t>The “</a:t>
            </a:r>
            <a:r>
              <a:rPr lang="en-US" sz="1600" b="0">
                <a:solidFill>
                  <a:schemeClr val="hlink"/>
                </a:solidFill>
                <a:latin typeface="Comic Sans MS" pitchFamily="66" charset="0"/>
                <a:sym typeface="Symbol" pitchFamily="18" charset="2"/>
              </a:rPr>
              <a:t>traveling wave</a:t>
            </a:r>
            <a:r>
              <a:rPr lang="en-US" sz="1600" b="0">
                <a:latin typeface="Comic Sans MS" pitchFamily="66" charset="0"/>
                <a:sym typeface="Symbol" pitchFamily="18" charset="2"/>
              </a:rPr>
              <a:t>” structure is the standard linac for </a:t>
            </a:r>
            <a:r>
              <a:rPr lang="en-US" sz="1600" b="0">
                <a:solidFill>
                  <a:schemeClr val="hlink"/>
                </a:solidFill>
                <a:latin typeface="Comic Sans MS" pitchFamily="66" charset="0"/>
                <a:sym typeface="Symbol" pitchFamily="18" charset="2"/>
              </a:rPr>
              <a:t>electrons from </a:t>
            </a:r>
            <a:r>
              <a:rPr lang="en-US" sz="1600" b="0">
                <a:solidFill>
                  <a:schemeClr val="hlink"/>
                </a:solidFill>
                <a:latin typeface="Symbol" pitchFamily="18" charset="2"/>
                <a:sym typeface="Symbol" pitchFamily="18" charset="2"/>
              </a:rPr>
              <a:t>b</a:t>
            </a:r>
            <a:r>
              <a:rPr lang="en-US" sz="1600" b="0">
                <a:solidFill>
                  <a:schemeClr val="hlink"/>
                </a:solidFill>
                <a:latin typeface="Comic Sans MS" pitchFamily="66" charset="0"/>
                <a:sym typeface="Symbol" pitchFamily="18" charset="2"/>
              </a:rPr>
              <a:t>~1</a:t>
            </a:r>
            <a:r>
              <a:rPr lang="en-US" sz="1600" b="0">
                <a:latin typeface="Comic Sans MS" pitchFamily="66" charset="0"/>
                <a:sym typeface="Symbol" pitchFamily="18" charset="2"/>
              </a:rPr>
              <a:t>. </a:t>
            </a:r>
          </a:p>
          <a:p>
            <a:pPr marL="457200" indent="-457200">
              <a:lnSpc>
                <a:spcPct val="110000"/>
              </a:lnSpc>
              <a:buClr>
                <a:schemeClr val="hlink"/>
              </a:buClr>
              <a:buSzPct val="70000"/>
              <a:buFont typeface="Symbol" pitchFamily="18" charset="2"/>
              <a:buChar char="®"/>
            </a:pPr>
            <a:r>
              <a:rPr lang="en-US" sz="1600" b="0">
                <a:latin typeface="Comic Sans MS" pitchFamily="66" charset="0"/>
                <a:sym typeface="Symbol" pitchFamily="18" charset="2"/>
              </a:rPr>
              <a:t>Can </a:t>
            </a:r>
            <a:r>
              <a:rPr lang="en-US" sz="1600" b="0" u="sng">
                <a:solidFill>
                  <a:schemeClr val="hlink"/>
                </a:solidFill>
                <a:latin typeface="Comic Sans MS" pitchFamily="66" charset="0"/>
                <a:sym typeface="Symbol" pitchFamily="18" charset="2"/>
              </a:rPr>
              <a:t>not</a:t>
            </a:r>
            <a:r>
              <a:rPr lang="en-US" sz="1600" b="0">
                <a:latin typeface="Comic Sans MS" pitchFamily="66" charset="0"/>
                <a:sym typeface="Symbol" pitchFamily="18" charset="2"/>
              </a:rPr>
              <a:t> be used for protons at v&lt;c: </a:t>
            </a:r>
          </a:p>
          <a:p>
            <a:pPr marL="457200" indent="-457200">
              <a:lnSpc>
                <a:spcPct val="110000"/>
              </a:lnSpc>
              <a:buClr>
                <a:schemeClr val="hlink"/>
              </a:buClr>
              <a:buSzPct val="70000"/>
              <a:buFont typeface="Symbol" pitchFamily="18" charset="2"/>
              <a:buNone/>
            </a:pPr>
            <a:r>
              <a:rPr lang="en-US" sz="1600" b="0">
                <a:latin typeface="Comic Sans MS" pitchFamily="66" charset="0"/>
                <a:sym typeface="Symbol" pitchFamily="18" charset="2"/>
              </a:rPr>
              <a:t>		1. constant cell length does not allow synchronism 				2. structures are long, without space for transverse focusing</a:t>
            </a:r>
          </a:p>
        </p:txBody>
      </p:sp>
      <p:pic>
        <p:nvPicPr>
          <p:cNvPr id="483334" name="Picture 6"/>
          <p:cNvPicPr>
            <a:picLocks noChangeAspect="1" noChangeArrowheads="1"/>
          </p:cNvPicPr>
          <p:nvPr/>
        </p:nvPicPr>
        <p:blipFill>
          <a:blip r:embed="rId2" cstate="print"/>
          <a:srcRect l="4912"/>
          <a:stretch>
            <a:fillRect/>
          </a:stretch>
        </p:blipFill>
        <p:spPr bwMode="auto">
          <a:xfrm>
            <a:off x="2209800" y="1371600"/>
            <a:ext cx="4502150" cy="1816100"/>
          </a:xfrm>
          <a:prstGeom prst="rect">
            <a:avLst/>
          </a:prstGeom>
          <a:noFill/>
          <a:ln w="9525">
            <a:noFill/>
            <a:miter lim="800000"/>
            <a:headEnd/>
            <a:tailEnd/>
          </a:ln>
          <a:effectLst/>
        </p:spPr>
      </p:pic>
      <p:sp>
        <p:nvSpPr>
          <p:cNvPr id="483335" name="Text Box 7"/>
          <p:cNvSpPr txBox="1">
            <a:spLocks noChangeArrowheads="1"/>
          </p:cNvSpPr>
          <p:nvPr/>
        </p:nvSpPr>
        <p:spPr bwMode="auto">
          <a:xfrm>
            <a:off x="1219200" y="2514600"/>
            <a:ext cx="838200" cy="336550"/>
          </a:xfrm>
          <a:prstGeom prst="rect">
            <a:avLst/>
          </a:prstGeom>
          <a:noFill/>
          <a:ln w="12700">
            <a:noFill/>
            <a:miter lim="800000"/>
            <a:headEnd type="none" w="sm" len="sm"/>
            <a:tailEnd type="none" w="sm" len="sm"/>
          </a:ln>
          <a:effectLst/>
        </p:spPr>
        <p:txBody>
          <a:bodyPr>
            <a:spAutoFit/>
          </a:bodyPr>
          <a:lstStyle/>
          <a:p>
            <a:r>
              <a:rPr lang="en-US" sz="1600" b="0">
                <a:solidFill>
                  <a:schemeClr val="accent1"/>
                </a:solidFill>
                <a:latin typeface="Comic Sans MS" pitchFamily="66" charset="0"/>
              </a:rPr>
              <a:t>beam</a:t>
            </a:r>
          </a:p>
        </p:txBody>
      </p:sp>
      <p:sp>
        <p:nvSpPr>
          <p:cNvPr id="483336" name="Line 8"/>
          <p:cNvSpPr>
            <a:spLocks noChangeShapeType="1"/>
          </p:cNvSpPr>
          <p:nvPr/>
        </p:nvSpPr>
        <p:spPr bwMode="auto">
          <a:xfrm>
            <a:off x="1905000" y="2667000"/>
            <a:ext cx="228600" cy="0"/>
          </a:xfrm>
          <a:prstGeom prst="line">
            <a:avLst/>
          </a:prstGeom>
          <a:noFill/>
          <a:ln w="19050">
            <a:solidFill>
              <a:schemeClr val="accent1"/>
            </a:solidFill>
            <a:round/>
            <a:headEnd type="none" w="sm" len="sm"/>
            <a:tailEnd type="triangle" w="sm" len="sm"/>
          </a:ln>
          <a:effectLst/>
        </p:spPr>
        <p:txBody>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fld id="{0584690E-8BA3-4110-B319-CBC1CA72A493}" type="slidenum">
              <a:rPr lang="en-GB"/>
              <a:pPr/>
              <a:t>22</a:t>
            </a:fld>
            <a:endParaRPr lang="en-GB"/>
          </a:p>
        </p:txBody>
      </p:sp>
      <p:sp>
        <p:nvSpPr>
          <p:cNvPr id="418820" name="Rectangle 4"/>
          <p:cNvSpPr>
            <a:spLocks noGrp="1" noChangeArrowheads="1"/>
          </p:cNvSpPr>
          <p:nvPr>
            <p:ph type="title"/>
          </p:nvPr>
        </p:nvSpPr>
        <p:spPr/>
        <p:txBody>
          <a:bodyPr/>
          <a:lstStyle/>
          <a:p>
            <a:r>
              <a:rPr lang="en-US" sz="3200"/>
              <a:t>Standing wave linac structures </a:t>
            </a:r>
          </a:p>
        </p:txBody>
      </p:sp>
      <p:sp>
        <p:nvSpPr>
          <p:cNvPr id="418821" name="Rectangle 5"/>
          <p:cNvSpPr>
            <a:spLocks noChangeArrowheads="1"/>
          </p:cNvSpPr>
          <p:nvPr/>
        </p:nvSpPr>
        <p:spPr bwMode="auto">
          <a:xfrm>
            <a:off x="304800" y="2743200"/>
            <a:ext cx="5105400" cy="2286000"/>
          </a:xfrm>
          <a:prstGeom prst="rect">
            <a:avLst/>
          </a:prstGeom>
          <a:noFill/>
          <a:ln w="9525">
            <a:noFill/>
            <a:miter lim="800000"/>
            <a:headEnd/>
            <a:tailEnd/>
          </a:ln>
          <a:effectLst/>
        </p:spPr>
        <p:txBody>
          <a:bodyPr lIns="92075" tIns="46038" rIns="92075" bIns="46038"/>
          <a:lstStyle/>
          <a:p>
            <a:pPr>
              <a:lnSpc>
                <a:spcPct val="110000"/>
              </a:lnSpc>
              <a:spcBef>
                <a:spcPct val="50000"/>
              </a:spcBef>
              <a:buClr>
                <a:schemeClr val="hlink"/>
              </a:buClr>
              <a:buSzPct val="70000"/>
              <a:buFont typeface="Symbol" pitchFamily="18" charset="2"/>
              <a:buNone/>
            </a:pPr>
            <a:r>
              <a:rPr lang="en-US" sz="1600" b="0">
                <a:latin typeface="Comic Sans MS" pitchFamily="66" charset="0"/>
                <a:sym typeface="Symbol" pitchFamily="18" charset="2"/>
              </a:rPr>
              <a:t>To obtain an accelerating structure for protons we close our disc-loaded structure at both ends with metallic walls  multiple reflections of the waves. </a:t>
            </a:r>
          </a:p>
          <a:p>
            <a:pPr>
              <a:lnSpc>
                <a:spcPct val="110000"/>
              </a:lnSpc>
              <a:spcBef>
                <a:spcPct val="50000"/>
              </a:spcBef>
              <a:buClr>
                <a:schemeClr val="hlink"/>
              </a:buClr>
              <a:buSzPct val="70000"/>
              <a:buFont typeface="Symbol" pitchFamily="18" charset="2"/>
              <a:buNone/>
            </a:pPr>
            <a:r>
              <a:rPr lang="en-US" sz="1600" b="0">
                <a:latin typeface="Comic Sans MS" pitchFamily="66" charset="0"/>
                <a:sym typeface="Symbol" pitchFamily="18" charset="2"/>
              </a:rPr>
              <a:t>Boundary condition at both ends is that electric field must be perpendicular to the cover  Only </a:t>
            </a:r>
            <a:r>
              <a:rPr lang="en-US" sz="1600" b="0">
                <a:solidFill>
                  <a:schemeClr val="hlink"/>
                </a:solidFill>
                <a:latin typeface="Comic Sans MS" pitchFamily="66" charset="0"/>
                <a:sym typeface="Symbol" pitchFamily="18" charset="2"/>
              </a:rPr>
              <a:t>some modes on the disc-loaded dispersion curve</a:t>
            </a:r>
            <a:r>
              <a:rPr lang="en-US" sz="1600" b="0">
                <a:latin typeface="Comic Sans MS" pitchFamily="66" charset="0"/>
                <a:sym typeface="Symbol" pitchFamily="18" charset="2"/>
              </a:rPr>
              <a:t> are allowed  only some frequencies on the dispersion curve are permitted.</a:t>
            </a:r>
          </a:p>
        </p:txBody>
      </p:sp>
      <p:pic>
        <p:nvPicPr>
          <p:cNvPr id="418844" name="Picture 28"/>
          <p:cNvPicPr>
            <a:picLocks noChangeAspect="1" noChangeArrowheads="1"/>
          </p:cNvPicPr>
          <p:nvPr/>
        </p:nvPicPr>
        <p:blipFill>
          <a:blip r:embed="rId2" cstate="print"/>
          <a:srcRect/>
          <a:stretch>
            <a:fillRect/>
          </a:stretch>
        </p:blipFill>
        <p:spPr bwMode="auto">
          <a:xfrm>
            <a:off x="5410200" y="2209800"/>
            <a:ext cx="3352800" cy="2763838"/>
          </a:xfrm>
          <a:prstGeom prst="rect">
            <a:avLst/>
          </a:prstGeom>
          <a:noFill/>
          <a:ln w="9525">
            <a:noFill/>
            <a:miter lim="800000"/>
            <a:headEnd/>
            <a:tailEnd/>
          </a:ln>
        </p:spPr>
      </p:pic>
      <p:pic>
        <p:nvPicPr>
          <p:cNvPr id="418845" name="Picture 29"/>
          <p:cNvPicPr>
            <a:picLocks noChangeAspect="1" noChangeArrowheads="1"/>
          </p:cNvPicPr>
          <p:nvPr/>
        </p:nvPicPr>
        <p:blipFill>
          <a:blip r:embed="rId3" cstate="print"/>
          <a:srcRect r="43549" b="79980"/>
          <a:stretch>
            <a:fillRect/>
          </a:stretch>
        </p:blipFill>
        <p:spPr bwMode="auto">
          <a:xfrm>
            <a:off x="381000" y="1524000"/>
            <a:ext cx="4648200" cy="1195388"/>
          </a:xfrm>
          <a:prstGeom prst="rect">
            <a:avLst/>
          </a:prstGeom>
          <a:noFill/>
          <a:ln w="9525">
            <a:noFill/>
            <a:miter lim="800000"/>
            <a:headEnd/>
            <a:tailEnd/>
          </a:ln>
        </p:spPr>
      </p:pic>
      <p:sp>
        <p:nvSpPr>
          <p:cNvPr id="418846" name="Rectangle 30"/>
          <p:cNvSpPr>
            <a:spLocks noChangeArrowheads="1"/>
          </p:cNvSpPr>
          <p:nvPr/>
        </p:nvSpPr>
        <p:spPr bwMode="auto">
          <a:xfrm>
            <a:off x="381000" y="5105400"/>
            <a:ext cx="8382000" cy="1371600"/>
          </a:xfrm>
          <a:prstGeom prst="rect">
            <a:avLst/>
          </a:prstGeom>
          <a:noFill/>
          <a:ln w="9525">
            <a:noFill/>
            <a:miter lim="800000"/>
            <a:headEnd/>
            <a:tailEnd/>
          </a:ln>
          <a:effectLst/>
        </p:spPr>
        <p:txBody>
          <a:bodyPr lIns="92075" tIns="46038" rIns="92075" bIns="46038"/>
          <a:lstStyle/>
          <a:p>
            <a:pPr marL="266700" indent="-266700">
              <a:lnSpc>
                <a:spcPct val="110000"/>
              </a:lnSpc>
              <a:spcBef>
                <a:spcPct val="10000"/>
              </a:spcBef>
              <a:buClr>
                <a:schemeClr val="hlink"/>
              </a:buClr>
              <a:buSzPct val="70000"/>
              <a:buFont typeface="Symbol" pitchFamily="18" charset="2"/>
              <a:buNone/>
            </a:pPr>
            <a:r>
              <a:rPr lang="en-US" sz="1600" b="0">
                <a:latin typeface="Comic Sans MS" pitchFamily="66" charset="0"/>
                <a:sym typeface="Symbol" pitchFamily="18" charset="2"/>
              </a:rPr>
              <a:t>In general:</a:t>
            </a:r>
          </a:p>
          <a:p>
            <a:pPr marL="266700" indent="-266700">
              <a:lnSpc>
                <a:spcPct val="110000"/>
              </a:lnSpc>
              <a:spcBef>
                <a:spcPct val="10000"/>
              </a:spcBef>
              <a:buClr>
                <a:schemeClr val="hlink"/>
              </a:buClr>
              <a:buFont typeface="Symbol" pitchFamily="18" charset="2"/>
              <a:buAutoNum type="arabicPeriod"/>
            </a:pPr>
            <a:r>
              <a:rPr lang="en-US" sz="1600" b="0">
                <a:latin typeface="Comic Sans MS" pitchFamily="66" charset="0"/>
                <a:sym typeface="Symbol" pitchFamily="18" charset="2"/>
              </a:rPr>
              <a:t>the modes allowed will be equally spaced in k</a:t>
            </a:r>
          </a:p>
          <a:p>
            <a:pPr marL="266700" indent="-266700">
              <a:lnSpc>
                <a:spcPct val="110000"/>
              </a:lnSpc>
              <a:spcBef>
                <a:spcPct val="10000"/>
              </a:spcBef>
              <a:buClr>
                <a:schemeClr val="hlink"/>
              </a:buClr>
              <a:buFont typeface="Symbol" pitchFamily="18" charset="2"/>
              <a:buAutoNum type="arabicPeriod"/>
            </a:pPr>
            <a:r>
              <a:rPr lang="en-US" sz="1600" b="0">
                <a:latin typeface="Comic Sans MS" pitchFamily="66" charset="0"/>
                <a:sym typeface="Symbol" pitchFamily="18" charset="2"/>
              </a:rPr>
              <a:t>The number of modes will be identical to the number of cells (N cells  N modes)</a:t>
            </a:r>
          </a:p>
          <a:p>
            <a:pPr marL="266700" indent="-266700">
              <a:lnSpc>
                <a:spcPct val="110000"/>
              </a:lnSpc>
              <a:spcBef>
                <a:spcPct val="10000"/>
              </a:spcBef>
              <a:buClr>
                <a:schemeClr val="hlink"/>
              </a:buClr>
              <a:buFont typeface="Symbol" pitchFamily="18" charset="2"/>
              <a:buAutoNum type="arabicPeriod"/>
            </a:pPr>
            <a:r>
              <a:rPr lang="en-US" sz="1600" b="0">
                <a:latin typeface="Comic Sans MS" pitchFamily="66" charset="0"/>
                <a:sym typeface="Symbol" pitchFamily="18" charset="2"/>
              </a:rPr>
              <a:t>k represents the phase difference between the field in adjacent cells.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fld id="{7A21A565-5BD8-430D-9F12-B42758C867DD}" type="slidenum">
              <a:rPr lang="en-GB"/>
              <a:pPr/>
              <a:t>23</a:t>
            </a:fld>
            <a:endParaRPr lang="en-GB"/>
          </a:p>
        </p:txBody>
      </p:sp>
      <p:sp>
        <p:nvSpPr>
          <p:cNvPr id="536580" name="Rectangle 4"/>
          <p:cNvSpPr>
            <a:spLocks noGrp="1" noChangeArrowheads="1"/>
          </p:cNvSpPr>
          <p:nvPr>
            <p:ph type="title"/>
          </p:nvPr>
        </p:nvSpPr>
        <p:spPr/>
        <p:txBody>
          <a:bodyPr/>
          <a:lstStyle/>
          <a:p>
            <a:r>
              <a:rPr lang="en-GB" sz="3200"/>
              <a:t>More on standing wave structures</a:t>
            </a:r>
            <a:endParaRPr lang="en-US" sz="3200"/>
          </a:p>
        </p:txBody>
      </p:sp>
      <p:sp>
        <p:nvSpPr>
          <p:cNvPr id="536581" name="Rectangle 5"/>
          <p:cNvSpPr>
            <a:spLocks noChangeArrowheads="1"/>
          </p:cNvSpPr>
          <p:nvPr/>
        </p:nvSpPr>
        <p:spPr bwMode="auto">
          <a:xfrm>
            <a:off x="5181600" y="1295400"/>
            <a:ext cx="3962400" cy="4191000"/>
          </a:xfrm>
          <a:prstGeom prst="rect">
            <a:avLst/>
          </a:prstGeom>
          <a:noFill/>
          <a:ln w="9525">
            <a:noFill/>
            <a:miter lim="800000"/>
            <a:headEnd/>
            <a:tailEnd/>
          </a:ln>
          <a:effectLst/>
        </p:spPr>
        <p:txBody>
          <a:bodyPr lIns="92075" tIns="46038" rIns="92075" bIns="46038"/>
          <a:lstStyle/>
          <a:p>
            <a:pPr marL="266700" indent="-266700">
              <a:lnSpc>
                <a:spcPct val="110000"/>
              </a:lnSpc>
              <a:spcBef>
                <a:spcPct val="50000"/>
              </a:spcBef>
              <a:buClr>
                <a:schemeClr val="hlink"/>
              </a:buClr>
              <a:buSzPct val="70000"/>
              <a:buFont typeface="Symbol" pitchFamily="18" charset="2"/>
              <a:buChar char="®"/>
            </a:pPr>
            <a:r>
              <a:rPr lang="en-US" sz="1600" b="0">
                <a:solidFill>
                  <a:schemeClr val="hlink"/>
                </a:solidFill>
                <a:latin typeface="Comic Sans MS" pitchFamily="66" charset="0"/>
                <a:sym typeface="Symbol" pitchFamily="18" charset="2"/>
              </a:rPr>
              <a:t>STANDING WAVE</a:t>
            </a:r>
            <a:r>
              <a:rPr lang="en-US" sz="1600" b="0">
                <a:latin typeface="Comic Sans MS" pitchFamily="66" charset="0"/>
                <a:sym typeface="Symbol" pitchFamily="18" charset="2"/>
              </a:rPr>
              <a:t> MODES are generated by the sum of 2 waves traveling in opposite directions, adding up in the different cells.</a:t>
            </a:r>
          </a:p>
          <a:p>
            <a:pPr marL="266700" indent="-266700">
              <a:lnSpc>
                <a:spcPct val="110000"/>
              </a:lnSpc>
              <a:spcBef>
                <a:spcPct val="50000"/>
              </a:spcBef>
              <a:buClr>
                <a:schemeClr val="hlink"/>
              </a:buClr>
              <a:buSzPct val="70000"/>
              <a:buFont typeface="Symbol" pitchFamily="18" charset="2"/>
              <a:buChar char="®"/>
            </a:pPr>
            <a:r>
              <a:rPr lang="en-US" sz="1600" b="0">
                <a:latin typeface="Comic Sans MS" pitchFamily="66" charset="0"/>
                <a:sym typeface="Symbol" pitchFamily="18" charset="2"/>
              </a:rPr>
              <a:t>For acceleration, the particles must be in phase with the E-field on axis. We have already seen the </a:t>
            </a:r>
            <a:r>
              <a:rPr lang="en-US" sz="1600" b="0">
                <a:latin typeface="Symbol" pitchFamily="18" charset="2"/>
                <a:sym typeface="Symbol" pitchFamily="18" charset="2"/>
              </a:rPr>
              <a:t>p</a:t>
            </a:r>
            <a:r>
              <a:rPr lang="en-US" sz="1600" b="0">
                <a:latin typeface="Comic Sans MS" pitchFamily="66" charset="0"/>
                <a:sym typeface="Symbol" pitchFamily="18" charset="2"/>
              </a:rPr>
              <a:t> mode: synchronism condition for cell length </a:t>
            </a:r>
            <a:r>
              <a:rPr lang="en-US" sz="1800" b="0">
                <a:latin typeface="Freestyle Script" pitchFamily="66" charset="0"/>
                <a:sym typeface="Symbol" pitchFamily="18" charset="2"/>
              </a:rPr>
              <a:t>l</a:t>
            </a:r>
            <a:r>
              <a:rPr lang="en-US" sz="1600" b="0">
                <a:latin typeface="Comic Sans MS" pitchFamily="66" charset="0"/>
                <a:sym typeface="Symbol" pitchFamily="18" charset="2"/>
              </a:rPr>
              <a:t> = </a:t>
            </a:r>
            <a:r>
              <a:rPr lang="en-US" sz="1600" b="0">
                <a:latin typeface="Symbol" pitchFamily="18" charset="2"/>
                <a:sym typeface="Symbol" pitchFamily="18" charset="2"/>
              </a:rPr>
              <a:t>bl</a:t>
            </a:r>
            <a:r>
              <a:rPr lang="en-US" sz="1600" b="0">
                <a:latin typeface="Comic Sans MS" pitchFamily="66" charset="0"/>
                <a:sym typeface="Symbol" pitchFamily="18" charset="2"/>
              </a:rPr>
              <a:t>/2.</a:t>
            </a:r>
          </a:p>
          <a:p>
            <a:pPr marL="266700" indent="-266700">
              <a:lnSpc>
                <a:spcPct val="110000"/>
              </a:lnSpc>
              <a:spcBef>
                <a:spcPct val="50000"/>
              </a:spcBef>
              <a:buClr>
                <a:schemeClr val="hlink"/>
              </a:buClr>
              <a:buSzPct val="70000"/>
              <a:buFont typeface="Symbol" pitchFamily="18" charset="2"/>
              <a:buChar char="®"/>
            </a:pPr>
            <a:r>
              <a:rPr lang="en-US" sz="1600" b="0">
                <a:latin typeface="Comic Sans MS" pitchFamily="66" charset="0"/>
                <a:sym typeface="Symbol" pitchFamily="18" charset="2"/>
              </a:rPr>
              <a:t>Standing wave structures can be used for </a:t>
            </a:r>
            <a:r>
              <a:rPr lang="en-US" sz="1600" b="0">
                <a:solidFill>
                  <a:schemeClr val="hlink"/>
                </a:solidFill>
                <a:latin typeface="Comic Sans MS" pitchFamily="66" charset="0"/>
                <a:sym typeface="Symbol" pitchFamily="18" charset="2"/>
              </a:rPr>
              <a:t>any </a:t>
            </a:r>
            <a:r>
              <a:rPr lang="en-US" sz="1600" b="0">
                <a:solidFill>
                  <a:schemeClr val="hlink"/>
                </a:solidFill>
                <a:latin typeface="Symbol" pitchFamily="18" charset="2"/>
                <a:sym typeface="Symbol" pitchFamily="18" charset="2"/>
              </a:rPr>
              <a:t>b</a:t>
            </a:r>
            <a:r>
              <a:rPr lang="en-US" sz="1600" b="0">
                <a:latin typeface="Comic Sans MS" pitchFamily="66" charset="0"/>
                <a:sym typeface="Symbol" pitchFamily="18" charset="2"/>
              </a:rPr>
              <a:t> ( ions and electrons) and their cell length can increase, to follow the </a:t>
            </a:r>
            <a:r>
              <a:rPr lang="en-US" sz="1600" b="0">
                <a:solidFill>
                  <a:schemeClr val="hlink"/>
                </a:solidFill>
                <a:latin typeface="Comic Sans MS" pitchFamily="66" charset="0"/>
                <a:sym typeface="Symbol" pitchFamily="18" charset="2"/>
              </a:rPr>
              <a:t>increase in </a:t>
            </a:r>
            <a:r>
              <a:rPr lang="en-US" sz="1600" b="0">
                <a:solidFill>
                  <a:schemeClr val="hlink"/>
                </a:solidFill>
                <a:latin typeface="Symbol" pitchFamily="18" charset="2"/>
                <a:sym typeface="Symbol" pitchFamily="18" charset="2"/>
              </a:rPr>
              <a:t>b</a:t>
            </a:r>
            <a:r>
              <a:rPr lang="en-US" sz="1600" b="0">
                <a:latin typeface="Comic Sans MS" pitchFamily="66" charset="0"/>
                <a:sym typeface="Symbol" pitchFamily="18" charset="2"/>
              </a:rPr>
              <a:t> of the ions.</a:t>
            </a:r>
          </a:p>
        </p:txBody>
      </p:sp>
      <p:pic>
        <p:nvPicPr>
          <p:cNvPr id="536582" name="Picture 6"/>
          <p:cNvPicPr>
            <a:picLocks noChangeAspect="1" noChangeArrowheads="1"/>
          </p:cNvPicPr>
          <p:nvPr/>
        </p:nvPicPr>
        <p:blipFill>
          <a:blip r:embed="rId2" cstate="print"/>
          <a:srcRect/>
          <a:stretch>
            <a:fillRect/>
          </a:stretch>
        </p:blipFill>
        <p:spPr bwMode="auto">
          <a:xfrm>
            <a:off x="304800" y="1524000"/>
            <a:ext cx="4724400" cy="3425825"/>
          </a:xfrm>
          <a:prstGeom prst="rect">
            <a:avLst/>
          </a:prstGeom>
          <a:noFill/>
          <a:ln w="9525">
            <a:noFill/>
            <a:miter lim="800000"/>
            <a:headEnd/>
            <a:tailEnd/>
          </a:ln>
        </p:spPr>
      </p:pic>
      <p:sp>
        <p:nvSpPr>
          <p:cNvPr id="536583" name="Rectangle 7"/>
          <p:cNvSpPr>
            <a:spLocks noChangeArrowheads="1"/>
          </p:cNvSpPr>
          <p:nvPr/>
        </p:nvSpPr>
        <p:spPr bwMode="auto">
          <a:xfrm>
            <a:off x="457200" y="5029200"/>
            <a:ext cx="4572000" cy="990600"/>
          </a:xfrm>
          <a:prstGeom prst="rect">
            <a:avLst/>
          </a:prstGeom>
          <a:noFill/>
          <a:ln w="9525">
            <a:noFill/>
            <a:miter lim="800000"/>
            <a:headEnd/>
            <a:tailEnd/>
          </a:ln>
          <a:effectLst/>
        </p:spPr>
        <p:txBody>
          <a:bodyPr lIns="92075" tIns="46038" rIns="92075" bIns="46038"/>
          <a:lstStyle/>
          <a:p>
            <a:pPr>
              <a:lnSpc>
                <a:spcPct val="110000"/>
              </a:lnSpc>
              <a:spcBef>
                <a:spcPct val="50000"/>
              </a:spcBef>
              <a:buClr>
                <a:schemeClr val="hlink"/>
              </a:buClr>
              <a:buSzPct val="70000"/>
              <a:buFont typeface="Symbol" pitchFamily="18" charset="2"/>
              <a:buNone/>
            </a:pPr>
            <a:r>
              <a:rPr lang="en-US" sz="1600" b="0">
                <a:latin typeface="Comic Sans MS" pitchFamily="66" charset="0"/>
                <a:sym typeface="Symbol" pitchFamily="18" charset="2"/>
              </a:rPr>
              <a:t>Standing wave modes are named from the phase difference between adjacent cells: in the example above, mode 0, </a:t>
            </a:r>
            <a:r>
              <a:rPr lang="en-US" sz="1600" b="0">
                <a:latin typeface="Symbol" pitchFamily="18" charset="2"/>
                <a:sym typeface="Symbol" pitchFamily="18" charset="2"/>
              </a:rPr>
              <a:t>p</a:t>
            </a:r>
            <a:r>
              <a:rPr lang="en-US" sz="1600" b="0">
                <a:latin typeface="Comic Sans MS" pitchFamily="66" charset="0"/>
                <a:sym typeface="Symbol" pitchFamily="18" charset="2"/>
              </a:rPr>
              <a:t>/2, 2</a:t>
            </a:r>
            <a:r>
              <a:rPr lang="en-US" sz="1600" b="0">
                <a:latin typeface="Symbol" pitchFamily="18" charset="2"/>
                <a:sym typeface="Symbol" pitchFamily="18" charset="2"/>
              </a:rPr>
              <a:t>p</a:t>
            </a:r>
            <a:r>
              <a:rPr lang="en-US" sz="1600" b="0">
                <a:latin typeface="Comic Sans MS" pitchFamily="66" charset="0"/>
                <a:sym typeface="Symbol" pitchFamily="18" charset="2"/>
              </a:rPr>
              <a:t>/3, </a:t>
            </a:r>
            <a:r>
              <a:rPr lang="en-US" sz="1600" b="0">
                <a:latin typeface="Symbol" pitchFamily="18" charset="2"/>
                <a:sym typeface="Symbol" pitchFamily="18" charset="2"/>
              </a:rPr>
              <a:t>p</a:t>
            </a:r>
            <a:r>
              <a:rPr lang="en-US" sz="1600" b="0">
                <a:latin typeface="Comic Sans MS" pitchFamily="66" charset="0"/>
                <a:sym typeface="Symbol" pitchFamily="18" charset="2"/>
              </a:rPr>
              <a:t>. </a:t>
            </a:r>
          </a:p>
          <a:p>
            <a:pPr>
              <a:lnSpc>
                <a:spcPct val="110000"/>
              </a:lnSpc>
              <a:spcBef>
                <a:spcPct val="50000"/>
              </a:spcBef>
              <a:buClr>
                <a:schemeClr val="hlink"/>
              </a:buClr>
              <a:buSzPct val="70000"/>
              <a:buFont typeface="Symbol" pitchFamily="18" charset="2"/>
              <a:buNone/>
            </a:pPr>
            <a:r>
              <a:rPr lang="en-GB" sz="1600" b="0">
                <a:latin typeface="Comic Sans MS" pitchFamily="66" charset="0"/>
                <a:sym typeface="Symbol" pitchFamily="18" charset="2"/>
              </a:rPr>
              <a:t>In standing wave structures, cell length can be matched to the particle velocity !</a:t>
            </a:r>
            <a:endParaRPr lang="en-US" sz="1600" b="0">
              <a:latin typeface="Comic Sans MS" pitchFamily="66" charset="0"/>
              <a:sym typeface="Symbol" pitchFamily="18" charset="2"/>
            </a:endParaRPr>
          </a:p>
        </p:txBody>
      </p:sp>
      <p:sp>
        <p:nvSpPr>
          <p:cNvPr id="536584" name="Rectangle 8"/>
          <p:cNvSpPr>
            <a:spLocks noChangeArrowheads="1"/>
          </p:cNvSpPr>
          <p:nvPr/>
        </p:nvSpPr>
        <p:spPr bwMode="auto">
          <a:xfrm>
            <a:off x="5334000" y="5562600"/>
            <a:ext cx="2209800" cy="1066800"/>
          </a:xfrm>
          <a:prstGeom prst="rect">
            <a:avLst/>
          </a:prstGeom>
          <a:noFill/>
          <a:ln w="9525">
            <a:solidFill>
              <a:schemeClr val="hlink"/>
            </a:solidFill>
            <a:miter lim="800000"/>
            <a:headEnd/>
            <a:tailEnd/>
          </a:ln>
          <a:effectLst/>
        </p:spPr>
        <p:txBody>
          <a:bodyPr lIns="92075" tIns="46038" rIns="92075" bIns="46038"/>
          <a:lstStyle/>
          <a:p>
            <a:pPr marL="457200" indent="-457200">
              <a:buClr>
                <a:schemeClr val="hlink"/>
              </a:buClr>
              <a:buSzPct val="70000"/>
              <a:buFont typeface="Symbol" pitchFamily="18" charset="2"/>
              <a:buNone/>
            </a:pPr>
            <a:r>
              <a:rPr lang="en-US" sz="1400" b="0">
                <a:latin typeface="Comic Sans MS" pitchFamily="66" charset="0"/>
                <a:sym typeface="Symbol" pitchFamily="18" charset="2"/>
              </a:rPr>
              <a:t>Synchronism conditions:</a:t>
            </a:r>
          </a:p>
          <a:p>
            <a:pPr marL="457200" indent="-457200">
              <a:buClr>
                <a:schemeClr val="hlink"/>
              </a:buClr>
              <a:buSzPct val="70000"/>
              <a:buFont typeface="Symbol" pitchFamily="18" charset="2"/>
              <a:buNone/>
            </a:pPr>
            <a:r>
              <a:rPr lang="en-US" sz="1400" b="0">
                <a:latin typeface="Comic Sans MS" pitchFamily="66" charset="0"/>
                <a:sym typeface="Symbol" pitchFamily="18" charset="2"/>
              </a:rPr>
              <a:t>0-mode : </a:t>
            </a:r>
            <a:r>
              <a:rPr lang="en-US" sz="1800" b="0">
                <a:latin typeface="Freestyle Script" pitchFamily="66" charset="0"/>
                <a:sym typeface="Symbol" pitchFamily="18" charset="2"/>
              </a:rPr>
              <a:t>l</a:t>
            </a:r>
            <a:r>
              <a:rPr lang="en-US" sz="1400" b="0">
                <a:latin typeface="Comic Sans MS" pitchFamily="66" charset="0"/>
                <a:sym typeface="Symbol" pitchFamily="18" charset="2"/>
              </a:rPr>
              <a:t> = </a:t>
            </a:r>
            <a:r>
              <a:rPr lang="en-US" sz="1400" b="0" i="1">
                <a:latin typeface="Symbol" pitchFamily="18" charset="2"/>
                <a:sym typeface="Symbol" pitchFamily="18" charset="2"/>
              </a:rPr>
              <a:t>bl</a:t>
            </a:r>
          </a:p>
          <a:p>
            <a:pPr marL="457200" indent="-457200">
              <a:buClr>
                <a:schemeClr val="hlink"/>
              </a:buClr>
              <a:buSzPct val="70000"/>
              <a:buFont typeface="Symbol" pitchFamily="18" charset="2"/>
              <a:buNone/>
            </a:pPr>
            <a:r>
              <a:rPr lang="en-US" sz="1400" b="0">
                <a:latin typeface="Symbol" pitchFamily="18" charset="2"/>
                <a:sym typeface="Symbol" pitchFamily="18" charset="2"/>
              </a:rPr>
              <a:t>p</a:t>
            </a:r>
            <a:r>
              <a:rPr lang="en-US" sz="1400" b="0">
                <a:latin typeface="Comic Sans MS" pitchFamily="66" charset="0"/>
                <a:sym typeface="Symbol" pitchFamily="18" charset="2"/>
              </a:rPr>
              <a:t>/2 mode: </a:t>
            </a:r>
            <a:r>
              <a:rPr lang="en-US" sz="1400" b="0" i="1">
                <a:latin typeface="Comic Sans MS" pitchFamily="66" charset="0"/>
                <a:sym typeface="Symbol" pitchFamily="18" charset="2"/>
              </a:rPr>
              <a:t>2</a:t>
            </a:r>
            <a:r>
              <a:rPr lang="en-US" sz="1400" b="0">
                <a:latin typeface="Comic Sans MS" pitchFamily="66" charset="0"/>
                <a:sym typeface="Symbol" pitchFamily="18" charset="2"/>
              </a:rPr>
              <a:t> </a:t>
            </a:r>
            <a:r>
              <a:rPr lang="en-US" sz="1800" b="0">
                <a:latin typeface="Freestyle Script" pitchFamily="66" charset="0"/>
                <a:sym typeface="Symbol" pitchFamily="18" charset="2"/>
              </a:rPr>
              <a:t>l</a:t>
            </a:r>
            <a:r>
              <a:rPr lang="en-US" sz="1400" b="0">
                <a:latin typeface="Comic Sans MS" pitchFamily="66" charset="0"/>
                <a:sym typeface="Symbol" pitchFamily="18" charset="2"/>
              </a:rPr>
              <a:t> = </a:t>
            </a:r>
            <a:r>
              <a:rPr lang="en-US" sz="1400" b="0" i="1">
                <a:latin typeface="Symbol" pitchFamily="18" charset="2"/>
                <a:sym typeface="Symbol" pitchFamily="18" charset="2"/>
              </a:rPr>
              <a:t>bl/2</a:t>
            </a:r>
            <a:endParaRPr lang="en-US" sz="1400" b="0">
              <a:latin typeface="Comic Sans MS" pitchFamily="66" charset="0"/>
              <a:sym typeface="Symbol" pitchFamily="18" charset="2"/>
            </a:endParaRPr>
          </a:p>
          <a:p>
            <a:pPr marL="457200" indent="-457200">
              <a:buClr>
                <a:schemeClr val="hlink"/>
              </a:buClr>
              <a:buSzPct val="70000"/>
              <a:buFont typeface="Symbol" pitchFamily="18" charset="2"/>
              <a:buNone/>
            </a:pPr>
            <a:r>
              <a:rPr lang="en-US" sz="1400" b="0">
                <a:latin typeface="Symbol" pitchFamily="18" charset="2"/>
                <a:sym typeface="Symbol" pitchFamily="18" charset="2"/>
              </a:rPr>
              <a:t>p</a:t>
            </a:r>
            <a:r>
              <a:rPr lang="en-US" sz="1400" b="0">
                <a:latin typeface="Comic Sans MS" pitchFamily="66" charset="0"/>
                <a:sym typeface="Symbol" pitchFamily="18" charset="2"/>
              </a:rPr>
              <a:t> mode: </a:t>
            </a:r>
            <a:r>
              <a:rPr lang="en-US" sz="1800" b="0">
                <a:latin typeface="Freestyle Script" pitchFamily="66" charset="0"/>
                <a:sym typeface="Symbol" pitchFamily="18" charset="2"/>
              </a:rPr>
              <a:t>l</a:t>
            </a:r>
            <a:r>
              <a:rPr lang="en-US" sz="1400" b="0">
                <a:latin typeface="Comic Sans MS" pitchFamily="66" charset="0"/>
                <a:sym typeface="Symbol" pitchFamily="18" charset="2"/>
              </a:rPr>
              <a:t> = </a:t>
            </a:r>
            <a:r>
              <a:rPr lang="en-US" sz="1400" b="0" i="1">
                <a:latin typeface="Symbol" pitchFamily="18" charset="2"/>
                <a:sym typeface="Symbol" pitchFamily="18" charset="2"/>
              </a:rPr>
              <a:t>bl/2</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5"/>
          <p:cNvSpPr>
            <a:spLocks noGrp="1"/>
          </p:cNvSpPr>
          <p:nvPr>
            <p:ph type="ftr" sz="quarter" idx="11"/>
          </p:nvPr>
        </p:nvSpPr>
        <p:spPr/>
        <p:txBody>
          <a:bodyPr/>
          <a:lstStyle/>
          <a:p>
            <a:fld id="{C678E9D8-AB83-4C94-9304-4D13848631A7}" type="slidenum">
              <a:rPr lang="en-GB"/>
              <a:pPr/>
              <a:t>24</a:t>
            </a:fld>
            <a:endParaRPr lang="en-GB"/>
          </a:p>
        </p:txBody>
      </p:sp>
      <p:sp>
        <p:nvSpPr>
          <p:cNvPr id="658436" name="Rectangle 4"/>
          <p:cNvSpPr>
            <a:spLocks noGrp="1" noChangeArrowheads="1"/>
          </p:cNvSpPr>
          <p:nvPr>
            <p:ph type="title"/>
          </p:nvPr>
        </p:nvSpPr>
        <p:spPr/>
        <p:txBody>
          <a:bodyPr/>
          <a:lstStyle/>
          <a:p>
            <a:r>
              <a:rPr lang="en-US" sz="3200"/>
              <a:t>Acceleration on traveling and standing waves</a:t>
            </a:r>
          </a:p>
        </p:txBody>
      </p:sp>
      <p:sp>
        <p:nvSpPr>
          <p:cNvPr id="658439" name="Text Box 7"/>
          <p:cNvSpPr txBox="1">
            <a:spLocks noChangeArrowheads="1"/>
          </p:cNvSpPr>
          <p:nvPr/>
        </p:nvSpPr>
        <p:spPr bwMode="auto">
          <a:xfrm>
            <a:off x="1524000" y="1524000"/>
            <a:ext cx="2387600" cy="396875"/>
          </a:xfrm>
          <a:prstGeom prst="rect">
            <a:avLst/>
          </a:prstGeom>
          <a:noFill/>
          <a:ln w="12700">
            <a:noFill/>
            <a:miter lim="800000"/>
            <a:headEnd type="none" w="sm" len="sm"/>
            <a:tailEnd type="none" w="sm" len="sm"/>
          </a:ln>
          <a:effectLst/>
        </p:spPr>
        <p:txBody>
          <a:bodyPr wrap="none">
            <a:spAutoFit/>
          </a:bodyPr>
          <a:lstStyle/>
          <a:p>
            <a:r>
              <a:rPr lang="en-GB" i="1"/>
              <a:t>TRAVELING Wave</a:t>
            </a:r>
            <a:endParaRPr lang="en-US" i="1"/>
          </a:p>
        </p:txBody>
      </p:sp>
      <p:sp>
        <p:nvSpPr>
          <p:cNvPr id="658440" name="Text Box 8"/>
          <p:cNvSpPr txBox="1">
            <a:spLocks noChangeArrowheads="1"/>
          </p:cNvSpPr>
          <p:nvPr/>
        </p:nvSpPr>
        <p:spPr bwMode="auto">
          <a:xfrm>
            <a:off x="5562600" y="1524000"/>
            <a:ext cx="2246313" cy="396875"/>
          </a:xfrm>
          <a:prstGeom prst="rect">
            <a:avLst/>
          </a:prstGeom>
          <a:noFill/>
          <a:ln w="12700">
            <a:noFill/>
            <a:miter lim="800000"/>
            <a:headEnd type="none" w="sm" len="sm"/>
            <a:tailEnd type="none" w="sm" len="sm"/>
          </a:ln>
          <a:effectLst/>
        </p:spPr>
        <p:txBody>
          <a:bodyPr wrap="none">
            <a:spAutoFit/>
          </a:bodyPr>
          <a:lstStyle/>
          <a:p>
            <a:r>
              <a:rPr lang="en-GB" i="1"/>
              <a:t>STANDING Wave</a:t>
            </a:r>
            <a:endParaRPr lang="en-US" i="1"/>
          </a:p>
        </p:txBody>
      </p:sp>
      <p:sp>
        <p:nvSpPr>
          <p:cNvPr id="658444" name="Line 12"/>
          <p:cNvSpPr>
            <a:spLocks noChangeShapeType="1"/>
          </p:cNvSpPr>
          <p:nvPr/>
        </p:nvSpPr>
        <p:spPr bwMode="auto">
          <a:xfrm flipV="1">
            <a:off x="228601" y="3048000"/>
            <a:ext cx="0" cy="1143000"/>
          </a:xfrm>
          <a:prstGeom prst="line">
            <a:avLst/>
          </a:prstGeom>
          <a:noFill/>
          <a:ln w="19050">
            <a:solidFill>
              <a:schemeClr val="hlink"/>
            </a:solidFill>
            <a:round/>
            <a:headEnd/>
            <a:tailEnd type="triangle" w="med" len="med"/>
          </a:ln>
          <a:effectLst/>
        </p:spPr>
        <p:txBody>
          <a:bodyPr/>
          <a:lstStyle/>
          <a:p>
            <a:endParaRPr lang="en-US"/>
          </a:p>
        </p:txBody>
      </p:sp>
      <p:sp>
        <p:nvSpPr>
          <p:cNvPr id="658446" name="Text Box 14"/>
          <p:cNvSpPr txBox="1">
            <a:spLocks noChangeArrowheads="1"/>
          </p:cNvSpPr>
          <p:nvPr/>
        </p:nvSpPr>
        <p:spPr bwMode="auto">
          <a:xfrm rot="16200000">
            <a:off x="-3967" y="3432968"/>
            <a:ext cx="831850" cy="366713"/>
          </a:xfrm>
          <a:prstGeom prst="rect">
            <a:avLst/>
          </a:prstGeom>
          <a:noFill/>
          <a:ln w="12700">
            <a:noFill/>
            <a:miter lim="800000"/>
            <a:headEnd type="none" w="sm" len="sm"/>
            <a:tailEnd type="none" w="sm" len="sm"/>
          </a:ln>
          <a:effectLst/>
        </p:spPr>
        <p:txBody>
          <a:bodyPr wrap="none">
            <a:spAutoFit/>
          </a:bodyPr>
          <a:lstStyle/>
          <a:p>
            <a:r>
              <a:rPr lang="en-GB" sz="1800" b="0"/>
              <a:t>E-field</a:t>
            </a:r>
            <a:endParaRPr lang="en-US" sz="1800" b="0"/>
          </a:p>
        </p:txBody>
      </p:sp>
      <p:sp>
        <p:nvSpPr>
          <p:cNvPr id="658448" name="Line 16"/>
          <p:cNvSpPr>
            <a:spLocks noChangeShapeType="1"/>
          </p:cNvSpPr>
          <p:nvPr/>
        </p:nvSpPr>
        <p:spPr bwMode="auto">
          <a:xfrm flipV="1">
            <a:off x="1692275" y="5907088"/>
            <a:ext cx="990600" cy="0"/>
          </a:xfrm>
          <a:prstGeom prst="line">
            <a:avLst/>
          </a:prstGeom>
          <a:noFill/>
          <a:ln w="19050">
            <a:solidFill>
              <a:schemeClr val="hlink"/>
            </a:solidFill>
            <a:round/>
            <a:headEnd/>
            <a:tailEnd type="triangle" w="med" len="med"/>
          </a:ln>
          <a:effectLst/>
        </p:spPr>
        <p:txBody>
          <a:bodyPr/>
          <a:lstStyle/>
          <a:p>
            <a:endParaRPr lang="en-US"/>
          </a:p>
        </p:txBody>
      </p:sp>
      <p:sp>
        <p:nvSpPr>
          <p:cNvPr id="658449" name="Text Box 17"/>
          <p:cNvSpPr txBox="1">
            <a:spLocks noChangeArrowheads="1"/>
          </p:cNvSpPr>
          <p:nvPr/>
        </p:nvSpPr>
        <p:spPr bwMode="auto">
          <a:xfrm>
            <a:off x="2819400" y="5715000"/>
            <a:ext cx="1149350" cy="366713"/>
          </a:xfrm>
          <a:prstGeom prst="rect">
            <a:avLst/>
          </a:prstGeom>
          <a:noFill/>
          <a:ln w="12700">
            <a:noFill/>
            <a:miter lim="800000"/>
            <a:headEnd type="none" w="sm" len="sm"/>
            <a:tailEnd type="none" w="sm" len="sm"/>
          </a:ln>
          <a:effectLst/>
        </p:spPr>
        <p:txBody>
          <a:bodyPr wrap="none">
            <a:spAutoFit/>
          </a:bodyPr>
          <a:lstStyle/>
          <a:p>
            <a:r>
              <a:rPr lang="en-GB" sz="1800" b="0"/>
              <a:t>position z</a:t>
            </a:r>
            <a:endParaRPr lang="en-US" sz="1800" b="0"/>
          </a:p>
        </p:txBody>
      </p:sp>
      <p:sp>
        <p:nvSpPr>
          <p:cNvPr id="658450" name="Line 18"/>
          <p:cNvSpPr>
            <a:spLocks noChangeShapeType="1"/>
          </p:cNvSpPr>
          <p:nvPr/>
        </p:nvSpPr>
        <p:spPr bwMode="auto">
          <a:xfrm flipV="1">
            <a:off x="5654675" y="5907088"/>
            <a:ext cx="990600" cy="0"/>
          </a:xfrm>
          <a:prstGeom prst="line">
            <a:avLst/>
          </a:prstGeom>
          <a:noFill/>
          <a:ln w="19050">
            <a:solidFill>
              <a:schemeClr val="hlink"/>
            </a:solidFill>
            <a:round/>
            <a:headEnd/>
            <a:tailEnd type="triangle" w="med" len="med"/>
          </a:ln>
          <a:effectLst/>
        </p:spPr>
        <p:txBody>
          <a:bodyPr/>
          <a:lstStyle/>
          <a:p>
            <a:endParaRPr lang="en-US"/>
          </a:p>
        </p:txBody>
      </p:sp>
      <p:sp>
        <p:nvSpPr>
          <p:cNvPr id="658451" name="Text Box 19"/>
          <p:cNvSpPr txBox="1">
            <a:spLocks noChangeArrowheads="1"/>
          </p:cNvSpPr>
          <p:nvPr/>
        </p:nvSpPr>
        <p:spPr bwMode="auto">
          <a:xfrm>
            <a:off x="6781800" y="5715000"/>
            <a:ext cx="1149350" cy="366713"/>
          </a:xfrm>
          <a:prstGeom prst="rect">
            <a:avLst/>
          </a:prstGeom>
          <a:noFill/>
          <a:ln w="12700">
            <a:noFill/>
            <a:miter lim="800000"/>
            <a:headEnd type="none" w="sm" len="sm"/>
            <a:tailEnd type="none" w="sm" len="sm"/>
          </a:ln>
          <a:effectLst/>
        </p:spPr>
        <p:txBody>
          <a:bodyPr wrap="none">
            <a:spAutoFit/>
          </a:bodyPr>
          <a:lstStyle/>
          <a:p>
            <a:r>
              <a:rPr lang="en-GB" sz="1800" b="0"/>
              <a:t>position z</a:t>
            </a:r>
            <a:endParaRPr lang="en-US" sz="1800" b="0"/>
          </a:p>
        </p:txBody>
      </p:sp>
      <p:pic>
        <p:nvPicPr>
          <p:cNvPr id="17" name="onda1.wmv">
            <a:hlinkClick r:id="" action="ppaction://media"/>
          </p:cNvPr>
          <p:cNvPicPr>
            <a:picLocks noChangeAspect="1"/>
          </p:cNvPicPr>
          <p:nvPr>
            <a:videoFile r:link="rId2"/>
            <p:extLst>
              <p:ext uri="{DAA4B4D4-6D71-4841-9C94-3DE7FCFB9230}">
                <p14:media xmlns:p14="http://schemas.microsoft.com/office/powerpoint/2010/main" r:link="rId1"/>
              </p:ext>
            </p:extLst>
          </p:nvPr>
        </p:nvPicPr>
        <p:blipFill>
          <a:blip r:embed="rId6" cstate="print"/>
          <a:stretch>
            <a:fillRect/>
          </a:stretch>
        </p:blipFill>
        <p:spPr>
          <a:xfrm>
            <a:off x="609600" y="2133600"/>
            <a:ext cx="4672756" cy="3505200"/>
          </a:xfrm>
          <a:prstGeom prst="rect">
            <a:avLst/>
          </a:prstGeom>
        </p:spPr>
      </p:pic>
      <p:pic>
        <p:nvPicPr>
          <p:cNvPr id="18" name="Onda2.wmv">
            <a:hlinkClick r:id="" action="ppaction://media"/>
          </p:cNvPr>
          <p:cNvPicPr>
            <a:picLocks noChangeAspect="1"/>
          </p:cNvPicPr>
          <p:nvPr>
            <a:videoFile r:link="rId4"/>
            <p:extLst>
              <p:ext uri="{DAA4B4D4-6D71-4841-9C94-3DE7FCFB9230}">
                <p14:media xmlns:p14="http://schemas.microsoft.com/office/powerpoint/2010/main" r:link="rId3"/>
              </p:ext>
            </p:extLst>
          </p:nvPr>
        </p:nvPicPr>
        <p:blipFill>
          <a:blip r:embed="rId7" cstate="print"/>
          <a:stretch>
            <a:fillRect/>
          </a:stretch>
        </p:blipFill>
        <p:spPr>
          <a:xfrm>
            <a:off x="5257800" y="2286000"/>
            <a:ext cx="3455026" cy="2590800"/>
          </a:xfrm>
          <a:prstGeom prst="rect">
            <a:avLst/>
          </a:prstGeom>
        </p:spPr>
      </p:pic>
      <p:sp>
        <p:nvSpPr>
          <p:cNvPr id="19" name="Rectangle 18"/>
          <p:cNvSpPr/>
          <p:nvPr/>
        </p:nvSpPr>
        <p:spPr bwMode="auto">
          <a:xfrm>
            <a:off x="5257800" y="2133600"/>
            <a:ext cx="3429000" cy="152400"/>
          </a:xfrm>
          <a:prstGeom prst="rect">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20" name="Rectangle 19"/>
          <p:cNvSpPr/>
          <p:nvPr/>
        </p:nvSpPr>
        <p:spPr bwMode="auto">
          <a:xfrm>
            <a:off x="5257800" y="4876800"/>
            <a:ext cx="3429000" cy="762000"/>
          </a:xfrm>
          <a:prstGeom prst="rect">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21" name="Rectangle 20"/>
          <p:cNvSpPr/>
          <p:nvPr/>
        </p:nvSpPr>
        <p:spPr bwMode="auto">
          <a:xfrm>
            <a:off x="5105400" y="4495800"/>
            <a:ext cx="3733800" cy="609600"/>
          </a:xfrm>
          <a:prstGeom prst="rect">
            <a:avLst/>
          </a:prstGeom>
          <a:solidFill>
            <a:schemeClr val="bg1"/>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536" fill="hold"/>
                                        <p:tgtEl>
                                          <p:spTgt spid="17"/>
                                        </p:tgtEl>
                                      </p:cBhvr>
                                    </p:cmd>
                                  </p:childTnLst>
                                </p:cTn>
                              </p:par>
                            </p:childTnLst>
                          </p:cTn>
                        </p:par>
                        <p:par>
                          <p:cTn id="7" fill="hold">
                            <p:stCondLst>
                              <p:cond delay="65536"/>
                            </p:stCondLst>
                            <p:childTnLst>
                              <p:par>
                                <p:cTn id="8" presetID="1" presetClass="mediacall" presetSubtype="0" fill="hold" nodeType="afterEffect">
                                  <p:stCondLst>
                                    <p:cond delay="0"/>
                                  </p:stCondLst>
                                  <p:childTnLst>
                                    <p:cmd type="call" cmd="playFrom(0.0)">
                                      <p:cBhvr>
                                        <p:cTn id="9" dur="64512"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0" fill="hold" display="0">
                  <p:stCondLst>
                    <p:cond delay="indefinite"/>
                  </p:stCondLst>
                  <p:endCondLst>
                    <p:cond evt="onNext" delay="0">
                      <p:tgtEl>
                        <p:sldTgt/>
                      </p:tgtEl>
                    </p:cond>
                    <p:cond evt="onPrev" delay="0">
                      <p:tgtEl>
                        <p:sldTgt/>
                      </p:tgtEl>
                    </p:cond>
                  </p:endCondLst>
                </p:cTn>
                <p:tgtEl>
                  <p:spTgt spid="17"/>
                </p:tgtEl>
              </p:cMediaNode>
            </p:video>
            <p:seq concurrent="1" nextAc="seek">
              <p:cTn id="11" restart="whenNotActive" fill="hold" evtFilter="cancelBubble" nodeType="interactiveSeq">
                <p:stCondLst>
                  <p:cond evt="onClick" delay="0">
                    <p:tgtEl>
                      <p:spTgt spid="17"/>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17"/>
                                        </p:tgtEl>
                                      </p:cBhvr>
                                    </p:cmd>
                                  </p:childTnLst>
                                </p:cTn>
                              </p:par>
                            </p:childTnLst>
                          </p:cTn>
                        </p:par>
                      </p:childTnLst>
                    </p:cTn>
                  </p:par>
                </p:childTnLst>
              </p:cTn>
              <p:nextCondLst>
                <p:cond evt="onClick" delay="0">
                  <p:tgtEl>
                    <p:spTgt spid="17"/>
                  </p:tgtEl>
                </p:cond>
              </p:nextCondLst>
            </p:seq>
            <p:video>
              <p:cMediaNode>
                <p:cTn id="16" fill="hold" display="0">
                  <p:stCondLst>
                    <p:cond delay="indefinite"/>
                  </p:stCondLst>
                  <p:endCondLst>
                    <p:cond evt="onNext" delay="0">
                      <p:tgtEl>
                        <p:sldTgt/>
                      </p:tgtEl>
                    </p:cond>
                    <p:cond evt="onPrev" delay="0">
                      <p:tgtEl>
                        <p:sldTgt/>
                      </p:tgtEl>
                    </p:cond>
                  </p:endCondLst>
                </p:cTn>
                <p:tgtEl>
                  <p:spTgt spid="18"/>
                </p:tgtEl>
              </p:cMediaNode>
            </p:video>
            <p:seq concurrent="1" nextAc="seek">
              <p:cTn id="17" restart="whenNotActive" fill="hold" evtFilter="cancelBubble" nodeType="interactiveSeq">
                <p:stCondLst>
                  <p:cond evt="onClick" delay="0">
                    <p:tgtEl>
                      <p:spTgt spid="18"/>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18"/>
                                        </p:tgtEl>
                                      </p:cBhvr>
                                    </p:cmd>
                                  </p:childTnLst>
                                </p:cTn>
                              </p:par>
                            </p:childTnLst>
                          </p:cTn>
                        </p:par>
                      </p:childTnLst>
                    </p:cTn>
                  </p:par>
                </p:childTnLst>
              </p:cTn>
              <p:nextCondLst>
                <p:cond evt="onClick" delay="0">
                  <p:tgtEl>
                    <p:spTgt spid="18"/>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4"/>
          <p:cNvSpPr>
            <a:spLocks noGrp="1"/>
          </p:cNvSpPr>
          <p:nvPr>
            <p:ph type="ftr" sz="quarter" idx="11"/>
          </p:nvPr>
        </p:nvSpPr>
        <p:spPr/>
        <p:txBody>
          <a:bodyPr/>
          <a:lstStyle/>
          <a:p>
            <a:fld id="{3BB67E3F-6940-48D6-803F-3E0A7E6253CB}" type="slidenum">
              <a:rPr lang="en-GB"/>
              <a:pPr/>
              <a:t>25</a:t>
            </a:fld>
            <a:endParaRPr lang="en-GB"/>
          </a:p>
        </p:txBody>
      </p:sp>
      <p:sp>
        <p:nvSpPr>
          <p:cNvPr id="572418" name="Rectangle 2"/>
          <p:cNvSpPr>
            <a:spLocks noGrp="1" noChangeArrowheads="1"/>
          </p:cNvSpPr>
          <p:nvPr>
            <p:ph type="title"/>
          </p:nvPr>
        </p:nvSpPr>
        <p:spPr/>
        <p:txBody>
          <a:bodyPr/>
          <a:lstStyle/>
          <a:p>
            <a:r>
              <a:rPr lang="en-US" sz="3200"/>
              <a:t>Practical standing wave structures</a:t>
            </a:r>
            <a:endParaRPr lang="en-US"/>
          </a:p>
        </p:txBody>
      </p:sp>
      <p:sp>
        <p:nvSpPr>
          <p:cNvPr id="572423" name="AutoShape 7"/>
          <p:cNvSpPr>
            <a:spLocks noChangeArrowheads="1"/>
          </p:cNvSpPr>
          <p:nvPr/>
        </p:nvSpPr>
        <p:spPr bwMode="auto">
          <a:xfrm rot="16200000">
            <a:off x="3848100" y="1866900"/>
            <a:ext cx="304800" cy="533400"/>
          </a:xfrm>
          <a:prstGeom prst="downArrow">
            <a:avLst>
              <a:gd name="adj1" fmla="val 50000"/>
              <a:gd name="adj2" fmla="val 41506"/>
            </a:avLst>
          </a:prstGeom>
          <a:solidFill>
            <a:schemeClr val="accent1"/>
          </a:solidFill>
          <a:ln w="9525">
            <a:solidFill>
              <a:schemeClr val="tx1"/>
            </a:solidFill>
            <a:miter lim="800000"/>
            <a:headEnd/>
            <a:tailEnd/>
          </a:ln>
          <a:effectLst/>
        </p:spPr>
        <p:txBody>
          <a:bodyPr wrap="none" anchor="ctr"/>
          <a:lstStyle/>
          <a:p>
            <a:endParaRPr lang="en-US"/>
          </a:p>
        </p:txBody>
      </p:sp>
      <p:sp>
        <p:nvSpPr>
          <p:cNvPr id="572427" name="Rectangle 11"/>
          <p:cNvSpPr>
            <a:spLocks noChangeArrowheads="1"/>
          </p:cNvSpPr>
          <p:nvPr/>
        </p:nvSpPr>
        <p:spPr bwMode="auto">
          <a:xfrm>
            <a:off x="304800" y="3048000"/>
            <a:ext cx="7620000" cy="27432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US" sz="1600" b="0">
                <a:latin typeface="Comic Sans MS" pitchFamily="66" charset="0"/>
                <a:sym typeface="Symbol" pitchFamily="18" charset="2"/>
              </a:rPr>
              <a:t>From </a:t>
            </a:r>
            <a:r>
              <a:rPr lang="en-US" sz="1600" b="0">
                <a:solidFill>
                  <a:schemeClr val="hlink"/>
                </a:solidFill>
                <a:latin typeface="Comic Sans MS" pitchFamily="66" charset="0"/>
                <a:sym typeface="Symbol" pitchFamily="18" charset="2"/>
              </a:rPr>
              <a:t>disc-loaded structure</a:t>
            </a:r>
            <a:r>
              <a:rPr lang="en-US" sz="1600" b="0">
                <a:latin typeface="Comic Sans MS" pitchFamily="66" charset="0"/>
                <a:sym typeface="Symbol" pitchFamily="18" charset="2"/>
              </a:rPr>
              <a:t> to a </a:t>
            </a:r>
            <a:r>
              <a:rPr lang="en-US" sz="1600" b="0">
                <a:solidFill>
                  <a:schemeClr val="hlink"/>
                </a:solidFill>
                <a:latin typeface="Comic Sans MS" pitchFamily="66" charset="0"/>
                <a:sym typeface="Symbol" pitchFamily="18" charset="2"/>
              </a:rPr>
              <a:t>real cavity</a:t>
            </a:r>
            <a:r>
              <a:rPr lang="en-US" sz="1600" b="0">
                <a:latin typeface="Comic Sans MS" pitchFamily="66" charset="0"/>
                <a:sym typeface="Symbol" pitchFamily="18" charset="2"/>
              </a:rPr>
              <a:t> (Linac4 PIMS, Pi-Mode Structure)</a:t>
            </a:r>
          </a:p>
          <a:p>
            <a:pPr marL="457200" indent="-457200">
              <a:lnSpc>
                <a:spcPct val="110000"/>
              </a:lnSpc>
              <a:spcBef>
                <a:spcPct val="50000"/>
              </a:spcBef>
              <a:buClr>
                <a:schemeClr val="hlink"/>
              </a:buClr>
              <a:buFont typeface="Symbol" pitchFamily="18" charset="2"/>
              <a:buAutoNum type="arabicPeriod"/>
            </a:pPr>
            <a:r>
              <a:rPr lang="en-US" sz="1600" b="0">
                <a:latin typeface="Comic Sans MS" pitchFamily="66" charset="0"/>
                <a:sym typeface="Symbol" pitchFamily="18" charset="2"/>
              </a:rPr>
              <a:t>To increase acceleration efficiency (=shunt impedance ZT</a:t>
            </a:r>
            <a:r>
              <a:rPr lang="en-US" sz="1600" b="0" baseline="30000">
                <a:latin typeface="Comic Sans MS" pitchFamily="66" charset="0"/>
                <a:sym typeface="Symbol" pitchFamily="18" charset="2"/>
              </a:rPr>
              <a:t>2</a:t>
            </a:r>
            <a:r>
              <a:rPr lang="en-US" sz="1600" b="0">
                <a:latin typeface="Comic Sans MS" pitchFamily="66" charset="0"/>
                <a:sym typeface="Symbol" pitchFamily="18" charset="2"/>
              </a:rPr>
              <a:t>!) we need to concentrate electric field on axis (Z</a:t>
            </a:r>
            <a:r>
              <a:rPr lang="en-US" sz="1600" b="0">
                <a:latin typeface="Comic Sans MS" pitchFamily="66" charset="0"/>
                <a:sym typeface="ZapfDingbats" pitchFamily="82" charset="2"/>
              </a:rPr>
              <a:t></a:t>
            </a:r>
            <a:r>
              <a:rPr lang="en-US" sz="1600" b="0">
                <a:latin typeface="Comic Sans MS" pitchFamily="66" charset="0"/>
                <a:sym typeface="Symbol" pitchFamily="18" charset="2"/>
              </a:rPr>
              <a:t>) and to shorten the gap (T</a:t>
            </a:r>
            <a:r>
              <a:rPr lang="en-US" sz="1600" b="0">
                <a:latin typeface="Comic Sans MS" pitchFamily="66" charset="0"/>
                <a:sym typeface="ZapfDingbats" pitchFamily="82" charset="2"/>
              </a:rPr>
              <a:t></a:t>
            </a:r>
            <a:r>
              <a:rPr lang="en-US" sz="1600" b="0">
                <a:latin typeface="Comic Sans MS" pitchFamily="66" charset="0"/>
                <a:sym typeface="Symbol" pitchFamily="18" charset="2"/>
              </a:rPr>
              <a:t>)  introduction of “noses” on the openings.</a:t>
            </a:r>
          </a:p>
          <a:p>
            <a:pPr marL="457200" indent="-457200">
              <a:lnSpc>
                <a:spcPct val="110000"/>
              </a:lnSpc>
              <a:spcBef>
                <a:spcPct val="50000"/>
              </a:spcBef>
              <a:buClr>
                <a:schemeClr val="hlink"/>
              </a:buClr>
              <a:buFont typeface="Symbol" pitchFamily="18" charset="2"/>
              <a:buAutoNum type="arabicPeriod"/>
            </a:pPr>
            <a:r>
              <a:rPr lang="en-US" sz="1600" b="0">
                <a:latin typeface="Comic Sans MS" pitchFamily="66" charset="0"/>
                <a:sym typeface="Symbol" pitchFamily="18" charset="2"/>
              </a:rPr>
              <a:t>The smaller opening would not allow the wave to propagate  introduction of “coupling slots” between cells.</a:t>
            </a:r>
          </a:p>
          <a:p>
            <a:pPr marL="457200" indent="-457200">
              <a:lnSpc>
                <a:spcPct val="110000"/>
              </a:lnSpc>
              <a:spcBef>
                <a:spcPct val="50000"/>
              </a:spcBef>
              <a:buClr>
                <a:schemeClr val="hlink"/>
              </a:buClr>
              <a:buFont typeface="Symbol" pitchFamily="18" charset="2"/>
              <a:buAutoNum type="arabicPeriod"/>
            </a:pPr>
            <a:r>
              <a:rPr lang="en-US" sz="1600" b="0">
                <a:latin typeface="Comic Sans MS" pitchFamily="66" charset="0"/>
                <a:sym typeface="Symbol" pitchFamily="18" charset="2"/>
              </a:rPr>
              <a:t>The RF wave has to be coupled into the cavity from one point, usually in the center.</a:t>
            </a:r>
          </a:p>
          <a:p>
            <a:pPr marL="457200" indent="-457200">
              <a:lnSpc>
                <a:spcPct val="110000"/>
              </a:lnSpc>
              <a:spcBef>
                <a:spcPct val="50000"/>
              </a:spcBef>
              <a:buClr>
                <a:schemeClr val="hlink"/>
              </a:buClr>
              <a:buFont typeface="Symbol" pitchFamily="18" charset="2"/>
              <a:buAutoNum type="arabicPeriod"/>
            </a:pPr>
            <a:endParaRPr lang="en-US" sz="1600" b="0">
              <a:latin typeface="Comic Sans MS" pitchFamily="66" charset="0"/>
              <a:sym typeface="Symbol" pitchFamily="18" charset="2"/>
            </a:endParaRPr>
          </a:p>
        </p:txBody>
      </p:sp>
      <p:pic>
        <p:nvPicPr>
          <p:cNvPr id="572432" name="Picture 16"/>
          <p:cNvPicPr>
            <a:picLocks noChangeAspect="1" noChangeArrowheads="1"/>
          </p:cNvPicPr>
          <p:nvPr/>
        </p:nvPicPr>
        <p:blipFill>
          <a:blip r:embed="rId2" cstate="print"/>
          <a:srcRect/>
          <a:stretch>
            <a:fillRect/>
          </a:stretch>
        </p:blipFill>
        <p:spPr bwMode="auto">
          <a:xfrm>
            <a:off x="533400" y="1752600"/>
            <a:ext cx="3048000" cy="931863"/>
          </a:xfrm>
          <a:prstGeom prst="rect">
            <a:avLst/>
          </a:prstGeom>
          <a:noFill/>
          <a:ln w="12700">
            <a:noFill/>
            <a:miter lim="800000"/>
            <a:headEnd type="none" w="sm" len="sm"/>
            <a:tailEnd type="none" w="sm" len="sm"/>
          </a:ln>
          <a:effectLst/>
        </p:spPr>
      </p:pic>
      <p:pic>
        <p:nvPicPr>
          <p:cNvPr id="572433" name="Picture 17"/>
          <p:cNvPicPr>
            <a:picLocks noChangeAspect="1" noChangeArrowheads="1"/>
          </p:cNvPicPr>
          <p:nvPr/>
        </p:nvPicPr>
        <p:blipFill>
          <a:blip r:embed="rId3" cstate="print"/>
          <a:srcRect l="11380" t="7996" r="4410" b="22710"/>
          <a:stretch>
            <a:fillRect/>
          </a:stretch>
        </p:blipFill>
        <p:spPr bwMode="auto">
          <a:xfrm>
            <a:off x="4343400" y="1600200"/>
            <a:ext cx="3200400" cy="1125538"/>
          </a:xfrm>
          <a:prstGeom prst="rect">
            <a:avLst/>
          </a:prstGeom>
          <a:noFill/>
          <a:ln w="9525" algn="ctr">
            <a:noFill/>
            <a:miter lim="800000"/>
            <a:headEnd/>
            <a:tailEnd/>
          </a:ln>
          <a:effectLst/>
        </p:spPr>
      </p:pic>
      <p:pic>
        <p:nvPicPr>
          <p:cNvPr id="572434" name="Picture 18"/>
          <p:cNvPicPr>
            <a:picLocks noChangeAspect="1" noChangeArrowheads="1"/>
          </p:cNvPicPr>
          <p:nvPr/>
        </p:nvPicPr>
        <p:blipFill>
          <a:blip r:embed="rId3" cstate="print"/>
          <a:srcRect l="32700" t="13034" r="57707" b="22710"/>
          <a:stretch>
            <a:fillRect/>
          </a:stretch>
        </p:blipFill>
        <p:spPr bwMode="auto">
          <a:xfrm>
            <a:off x="8077200" y="2133600"/>
            <a:ext cx="606425" cy="1735138"/>
          </a:xfrm>
          <a:prstGeom prst="rect">
            <a:avLst/>
          </a:prstGeom>
          <a:noFill/>
          <a:ln w="9525" algn="ctr">
            <a:noFill/>
            <a:miter lim="800000"/>
            <a:headEnd/>
            <a:tailEnd/>
          </a:ln>
          <a:effectLst/>
        </p:spPr>
      </p:pic>
      <p:pic>
        <p:nvPicPr>
          <p:cNvPr id="572435" name="Picture 19"/>
          <p:cNvPicPr>
            <a:picLocks noChangeAspect="1" noChangeArrowheads="1"/>
          </p:cNvPicPr>
          <p:nvPr/>
        </p:nvPicPr>
        <p:blipFill>
          <a:blip r:embed="rId4" cstate="print"/>
          <a:srcRect/>
          <a:stretch>
            <a:fillRect/>
          </a:stretch>
        </p:blipFill>
        <p:spPr bwMode="auto">
          <a:xfrm>
            <a:off x="7854950" y="4191000"/>
            <a:ext cx="911225" cy="990600"/>
          </a:xfrm>
          <a:prstGeom prst="rect">
            <a:avLst/>
          </a:prstGeom>
          <a:noFill/>
          <a:ln w="9525" algn="ctr">
            <a:noFill/>
            <a:miter lim="800000"/>
            <a:headEnd/>
            <a:tailEnd/>
          </a:ln>
          <a:effectLst/>
        </p:spPr>
      </p:pic>
      <p:sp>
        <p:nvSpPr>
          <p:cNvPr id="572437" name="AutoShape 21" descr="A004E87B-E8B0-43E7-91A3-148B03006CA9@cern"/>
          <p:cNvSpPr>
            <a:spLocks noChangeAspect="1" noChangeArrowheads="1"/>
          </p:cNvSpPr>
          <p:nvPr/>
        </p:nvSpPr>
        <p:spPr bwMode="auto">
          <a:xfrm>
            <a:off x="1504950" y="1285875"/>
            <a:ext cx="6134100" cy="4286250"/>
          </a:xfrm>
          <a:prstGeom prst="rect">
            <a:avLst/>
          </a:prstGeom>
          <a:noFill/>
        </p:spPr>
        <p:txBody>
          <a:bodyPr/>
          <a:lstStyle/>
          <a:p>
            <a:endParaRPr lang="en-US"/>
          </a:p>
        </p:txBody>
      </p:sp>
      <p:sp>
        <p:nvSpPr>
          <p:cNvPr id="572439" name="AutoShape 23" descr="A004E87B-E8B0-43E7-91A3-148B03006CA9@cern"/>
          <p:cNvSpPr>
            <a:spLocks noChangeAspect="1" noChangeArrowheads="1"/>
          </p:cNvSpPr>
          <p:nvPr/>
        </p:nvSpPr>
        <p:spPr bwMode="auto">
          <a:xfrm>
            <a:off x="1504950" y="1285875"/>
            <a:ext cx="6134100" cy="4286250"/>
          </a:xfrm>
          <a:prstGeom prst="rect">
            <a:avLst/>
          </a:prstGeom>
          <a:noFill/>
        </p:spPr>
        <p:txBody>
          <a:bodyPr/>
          <a:lstStyle/>
          <a:p>
            <a:endParaRPr lang="en-US"/>
          </a:p>
        </p:txBody>
      </p:sp>
      <p:pic>
        <p:nvPicPr>
          <p:cNvPr id="572440" name="Picture 24" descr="pims"/>
          <p:cNvPicPr>
            <a:picLocks noChangeAspect="1" noChangeArrowheads="1"/>
          </p:cNvPicPr>
          <p:nvPr/>
        </p:nvPicPr>
        <p:blipFill>
          <a:blip r:embed="rId5" cstate="print"/>
          <a:srcRect/>
          <a:stretch>
            <a:fillRect/>
          </a:stretch>
        </p:blipFill>
        <p:spPr bwMode="auto">
          <a:xfrm>
            <a:off x="6400800" y="5334000"/>
            <a:ext cx="2362200" cy="1524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PIMS Prototype</a:t>
            </a:r>
            <a:endParaRPr lang="en-US" dirty="0"/>
          </a:p>
        </p:txBody>
      </p:sp>
      <p:sp>
        <p:nvSpPr>
          <p:cNvPr id="4" name="Footer Placeholder 3"/>
          <p:cNvSpPr>
            <a:spLocks noGrp="1"/>
          </p:cNvSpPr>
          <p:nvPr>
            <p:ph type="ftr" sz="quarter" idx="11"/>
          </p:nvPr>
        </p:nvSpPr>
        <p:spPr/>
        <p:txBody>
          <a:bodyPr/>
          <a:lstStyle/>
          <a:p>
            <a:fld id="{7E52BD5F-3CB0-4B80-962F-4D0A86435C7C}" type="slidenum">
              <a:rPr lang="en-GB" smtClean="0"/>
              <a:pPr/>
              <a:t>26</a:t>
            </a:fld>
            <a:endParaRPr lang="en-GB"/>
          </a:p>
        </p:txBody>
      </p:sp>
      <p:pic>
        <p:nvPicPr>
          <p:cNvPr id="5" name="Picture 6"/>
          <p:cNvPicPr>
            <a:picLocks noChangeAspect="1" noChangeArrowheads="1"/>
          </p:cNvPicPr>
          <p:nvPr/>
        </p:nvPicPr>
        <p:blipFill>
          <a:blip r:embed="rId2" cstate="print"/>
          <a:srcRect/>
          <a:stretch>
            <a:fillRect/>
          </a:stretch>
        </p:blipFill>
        <p:spPr bwMode="auto">
          <a:xfrm>
            <a:off x="533400" y="1447800"/>
            <a:ext cx="5877339" cy="4408004"/>
          </a:xfrm>
          <a:prstGeom prst="rect">
            <a:avLst/>
          </a:prstGeom>
          <a:noFill/>
          <a:ln w="9525">
            <a:noFill/>
            <a:miter lim="800000"/>
            <a:headEnd/>
            <a:tailEnd/>
          </a:ln>
          <a:effectLst/>
        </p:spPr>
      </p:pic>
      <p:pic>
        <p:nvPicPr>
          <p:cNvPr id="6" name="Picture 9"/>
          <p:cNvPicPr>
            <a:picLocks noChangeAspect="1" noChangeArrowheads="1"/>
          </p:cNvPicPr>
          <p:nvPr/>
        </p:nvPicPr>
        <p:blipFill>
          <a:blip r:embed="rId3" cstate="print"/>
          <a:srcRect/>
          <a:stretch>
            <a:fillRect/>
          </a:stretch>
        </p:blipFill>
        <p:spPr bwMode="auto">
          <a:xfrm>
            <a:off x="6629400" y="1981200"/>
            <a:ext cx="2286000" cy="304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Synchronism in the PIMS</a:t>
            </a:r>
            <a:endParaRPr lang="en-US" dirty="0"/>
          </a:p>
        </p:txBody>
      </p:sp>
      <p:sp>
        <p:nvSpPr>
          <p:cNvPr id="4" name="Footer Placeholder 3"/>
          <p:cNvSpPr>
            <a:spLocks noGrp="1"/>
          </p:cNvSpPr>
          <p:nvPr>
            <p:ph type="ftr" sz="quarter" idx="11"/>
          </p:nvPr>
        </p:nvSpPr>
        <p:spPr/>
        <p:txBody>
          <a:bodyPr/>
          <a:lstStyle/>
          <a:p>
            <a:fld id="{7E52BD5F-3CB0-4B80-962F-4D0A86435C7C}" type="slidenum">
              <a:rPr lang="en-GB" smtClean="0"/>
              <a:pPr/>
              <a:t>27</a:t>
            </a:fld>
            <a:endParaRPr lang="en-GB"/>
          </a:p>
        </p:txBody>
      </p:sp>
      <p:pic>
        <p:nvPicPr>
          <p:cNvPr id="738307" name="Picture 3" descr="C:\4 Maurizio\01 - time varying fields.gif"/>
          <p:cNvPicPr>
            <a:picLocks noChangeAspect="1" noChangeArrowheads="1" noCrop="1"/>
          </p:cNvPicPr>
          <p:nvPr/>
        </p:nvPicPr>
        <p:blipFill>
          <a:blip r:embed="rId2" cstate="print"/>
          <a:srcRect/>
          <a:stretch>
            <a:fillRect/>
          </a:stretch>
        </p:blipFill>
        <p:spPr bwMode="auto">
          <a:xfrm>
            <a:off x="1142999" y="1600200"/>
            <a:ext cx="6711273" cy="3962400"/>
          </a:xfrm>
          <a:prstGeom prst="rect">
            <a:avLst/>
          </a:prstGeom>
          <a:noFill/>
        </p:spPr>
      </p:pic>
      <p:pic>
        <p:nvPicPr>
          <p:cNvPr id="738306" name="Picture 2" descr="C:\4 Maurizio\02 - time varying fields with bunch train.gif"/>
          <p:cNvPicPr>
            <a:picLocks noChangeAspect="1" noChangeArrowheads="1" noCrop="1"/>
          </p:cNvPicPr>
          <p:nvPr/>
        </p:nvPicPr>
        <p:blipFill>
          <a:blip r:embed="rId3" cstate="print"/>
          <a:srcRect/>
          <a:stretch>
            <a:fillRect/>
          </a:stretch>
        </p:blipFill>
        <p:spPr bwMode="auto">
          <a:xfrm>
            <a:off x="1143000" y="1600200"/>
            <a:ext cx="7086600" cy="3962400"/>
          </a:xfrm>
          <a:prstGeom prst="rect">
            <a:avLst/>
          </a:prstGeom>
          <a:noFill/>
        </p:spPr>
      </p:pic>
      <p:sp>
        <p:nvSpPr>
          <p:cNvPr id="6" name="TextBox 5"/>
          <p:cNvSpPr txBox="1"/>
          <p:nvPr/>
        </p:nvSpPr>
        <p:spPr>
          <a:xfrm rot="19660841">
            <a:off x="6563943" y="5133146"/>
            <a:ext cx="2304285" cy="707886"/>
          </a:xfrm>
          <a:prstGeom prst="rect">
            <a:avLst/>
          </a:prstGeom>
          <a:solidFill>
            <a:srgbClr val="FFFF00"/>
          </a:solidFill>
        </p:spPr>
        <p:txBody>
          <a:bodyPr wrap="none" rtlCol="0">
            <a:spAutoFit/>
          </a:bodyPr>
          <a:lstStyle/>
          <a:p>
            <a:r>
              <a:rPr lang="en-US" b="0" dirty="0" smtClean="0"/>
              <a:t>Animations by </a:t>
            </a:r>
          </a:p>
          <a:p>
            <a:r>
              <a:rPr lang="en-US" b="0" dirty="0" smtClean="0"/>
              <a:t>R. Wegner, CERN</a:t>
            </a:r>
            <a:endParaRPr lang="en-US" b="0" dirty="0"/>
          </a:p>
        </p:txBody>
      </p:sp>
    </p:spTree>
    <p:extLst>
      <p:ext uri="{BB962C8B-B14F-4D97-AF65-F5344CB8AC3E}">
        <p14:creationId xmlns:p14="http://schemas.microsoft.com/office/powerpoint/2010/main" val="3964920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83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81000"/>
            <a:ext cx="6172200" cy="762000"/>
          </a:xfrm>
        </p:spPr>
        <p:txBody>
          <a:bodyPr/>
          <a:lstStyle/>
          <a:p>
            <a:r>
              <a:rPr lang="fr-CH" sz="3200" dirty="0" err="1" smtClean="0"/>
              <a:t>Acceleration</a:t>
            </a:r>
            <a:r>
              <a:rPr lang="fr-CH" sz="3200" dirty="0" smtClean="0"/>
              <a:t> in the PIMS</a:t>
            </a:r>
            <a:endParaRPr lang="en-US" sz="3200" dirty="0"/>
          </a:p>
        </p:txBody>
      </p:sp>
      <p:sp>
        <p:nvSpPr>
          <p:cNvPr id="4" name="Footer Placeholder 3"/>
          <p:cNvSpPr>
            <a:spLocks noGrp="1"/>
          </p:cNvSpPr>
          <p:nvPr>
            <p:ph type="ftr" sz="quarter" idx="11"/>
          </p:nvPr>
        </p:nvSpPr>
        <p:spPr/>
        <p:txBody>
          <a:bodyPr/>
          <a:lstStyle/>
          <a:p>
            <a:fld id="{7E52BD5F-3CB0-4B80-962F-4D0A86435C7C}" type="slidenum">
              <a:rPr lang="en-GB" smtClean="0"/>
              <a:pPr/>
              <a:t>28</a:t>
            </a:fld>
            <a:endParaRPr lang="en-GB"/>
          </a:p>
        </p:txBody>
      </p:sp>
      <p:pic>
        <p:nvPicPr>
          <p:cNvPr id="738306" name="Picture 2" descr="C:\4 Maurizio\Animation_Particles_in_PI-mode-field.gif"/>
          <p:cNvPicPr>
            <a:picLocks noChangeAspect="1" noChangeArrowheads="1" noCrop="1"/>
          </p:cNvPicPr>
          <p:nvPr/>
        </p:nvPicPr>
        <p:blipFill>
          <a:blip r:embed="rId2" cstate="print"/>
          <a:srcRect/>
          <a:stretch>
            <a:fillRect/>
          </a:stretch>
        </p:blipFill>
        <p:spPr bwMode="auto">
          <a:xfrm>
            <a:off x="642091" y="1552574"/>
            <a:ext cx="7548702" cy="4391026"/>
          </a:xfrm>
          <a:prstGeom prst="rect">
            <a:avLst/>
          </a:prstGeom>
          <a:noFill/>
        </p:spPr>
      </p:pic>
      <p:sp>
        <p:nvSpPr>
          <p:cNvPr id="5" name="TextBox 4"/>
          <p:cNvSpPr txBox="1"/>
          <p:nvPr/>
        </p:nvSpPr>
        <p:spPr>
          <a:xfrm rot="19660841">
            <a:off x="6563943" y="5133146"/>
            <a:ext cx="2304285" cy="707886"/>
          </a:xfrm>
          <a:prstGeom prst="rect">
            <a:avLst/>
          </a:prstGeom>
          <a:solidFill>
            <a:srgbClr val="FFFF00"/>
          </a:solidFill>
        </p:spPr>
        <p:txBody>
          <a:bodyPr wrap="none" rtlCol="0">
            <a:spAutoFit/>
          </a:bodyPr>
          <a:lstStyle/>
          <a:p>
            <a:r>
              <a:rPr lang="en-US" b="0" dirty="0" smtClean="0"/>
              <a:t>Animations by </a:t>
            </a:r>
          </a:p>
          <a:p>
            <a:r>
              <a:rPr lang="en-US" b="0" dirty="0" smtClean="0"/>
              <a:t>R. Wegner, CERN</a:t>
            </a:r>
            <a:endParaRPr lang="en-US" b="0" dirty="0"/>
          </a:p>
        </p:txBody>
      </p:sp>
    </p:spTree>
    <p:extLst>
      <p:ext uri="{BB962C8B-B14F-4D97-AF65-F5344CB8AC3E}">
        <p14:creationId xmlns:p14="http://schemas.microsoft.com/office/powerpoint/2010/main" val="10527611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3"/>
          <p:cNvSpPr>
            <a:spLocks noGrp="1"/>
          </p:cNvSpPr>
          <p:nvPr>
            <p:ph type="ftr" sz="quarter" idx="11"/>
          </p:nvPr>
        </p:nvSpPr>
        <p:spPr/>
        <p:txBody>
          <a:bodyPr/>
          <a:lstStyle/>
          <a:p>
            <a:fld id="{F946C18D-EF27-4D78-9BE9-3FC05921A8F7}" type="slidenum">
              <a:rPr lang="en-GB"/>
              <a:pPr/>
              <a:t>29</a:t>
            </a:fld>
            <a:endParaRPr lang="en-GB"/>
          </a:p>
        </p:txBody>
      </p:sp>
      <p:sp>
        <p:nvSpPr>
          <p:cNvPr id="420868" name="Rectangle 4"/>
          <p:cNvSpPr>
            <a:spLocks noGrp="1" noChangeArrowheads="1"/>
          </p:cNvSpPr>
          <p:nvPr>
            <p:ph type="title"/>
          </p:nvPr>
        </p:nvSpPr>
        <p:spPr/>
        <p:txBody>
          <a:bodyPr/>
          <a:lstStyle/>
          <a:p>
            <a:r>
              <a:rPr lang="en-US" sz="3200"/>
              <a:t>Comparing traveling and standing wave structures </a:t>
            </a:r>
          </a:p>
        </p:txBody>
      </p:sp>
      <p:pic>
        <p:nvPicPr>
          <p:cNvPr id="420869" name="Picture 5"/>
          <p:cNvPicPr>
            <a:picLocks noChangeAspect="1" noChangeArrowheads="1"/>
          </p:cNvPicPr>
          <p:nvPr/>
        </p:nvPicPr>
        <p:blipFill>
          <a:blip r:embed="rId2" cstate="print"/>
          <a:srcRect l="4912"/>
          <a:stretch>
            <a:fillRect/>
          </a:stretch>
        </p:blipFill>
        <p:spPr bwMode="auto">
          <a:xfrm>
            <a:off x="381000" y="1828800"/>
            <a:ext cx="4121150" cy="1663700"/>
          </a:xfrm>
          <a:prstGeom prst="rect">
            <a:avLst/>
          </a:prstGeom>
          <a:noFill/>
          <a:ln w="9525">
            <a:noFill/>
            <a:miter lim="800000"/>
            <a:headEnd/>
            <a:tailEnd/>
          </a:ln>
          <a:effectLst/>
        </p:spPr>
      </p:pic>
      <p:sp>
        <p:nvSpPr>
          <p:cNvPr id="420872" name="Rectangle 8"/>
          <p:cNvSpPr>
            <a:spLocks noChangeArrowheads="1"/>
          </p:cNvSpPr>
          <p:nvPr/>
        </p:nvSpPr>
        <p:spPr bwMode="auto">
          <a:xfrm>
            <a:off x="4648200" y="3581400"/>
            <a:ext cx="4267200" cy="2514600"/>
          </a:xfrm>
          <a:prstGeom prst="rect">
            <a:avLst/>
          </a:prstGeom>
          <a:noFill/>
          <a:ln w="9525">
            <a:noFill/>
            <a:miter lim="800000"/>
            <a:headEnd/>
            <a:tailEnd/>
          </a:ln>
          <a:effectLst/>
        </p:spPr>
        <p:txBody>
          <a:bodyPr lIns="92075" tIns="46038" rIns="92075" bIns="46038"/>
          <a:lstStyle/>
          <a:p>
            <a:pPr marL="457200" indent="-457200">
              <a:buClr>
                <a:schemeClr val="hlink"/>
              </a:buClr>
              <a:buSzPct val="70000"/>
              <a:buFont typeface="Symbol" pitchFamily="18" charset="2"/>
              <a:buNone/>
            </a:pPr>
            <a:r>
              <a:rPr lang="en-US" sz="1600" b="0">
                <a:latin typeface="Comic Sans MS" pitchFamily="66" charset="0"/>
                <a:sym typeface="Symbol" pitchFamily="18" charset="2"/>
              </a:rPr>
              <a:t>Chain of coupled cells in SW mode. </a:t>
            </a:r>
          </a:p>
          <a:p>
            <a:pPr marL="457200" indent="-457200">
              <a:buClr>
                <a:schemeClr val="hlink"/>
              </a:buClr>
              <a:buSzPct val="70000"/>
              <a:buFont typeface="Symbol" pitchFamily="18" charset="2"/>
              <a:buNone/>
            </a:pPr>
            <a:r>
              <a:rPr lang="en-US" sz="1600" b="0">
                <a:latin typeface="Comic Sans MS" pitchFamily="66" charset="0"/>
                <a:sym typeface="Symbol" pitchFamily="18" charset="2"/>
              </a:rPr>
              <a:t>Coupling (bw. cells) by slots (or open). On-axis aperture reduced, higher E-field on axis and power efficiency. </a:t>
            </a:r>
          </a:p>
          <a:p>
            <a:pPr marL="457200" indent="-457200">
              <a:buClr>
                <a:schemeClr val="hlink"/>
              </a:buClr>
              <a:buSzPct val="70000"/>
              <a:buFont typeface="Symbol" pitchFamily="18" charset="2"/>
              <a:buNone/>
            </a:pPr>
            <a:r>
              <a:rPr lang="en-US" sz="1600" b="0">
                <a:latin typeface="Comic Sans MS" pitchFamily="66" charset="0"/>
                <a:sym typeface="Symbol" pitchFamily="18" charset="2"/>
              </a:rPr>
              <a:t>RF power from a coupling port, dissipated in the structure (ohmic loss on walls).</a:t>
            </a:r>
          </a:p>
          <a:p>
            <a:pPr marL="457200" indent="-457200">
              <a:buClr>
                <a:schemeClr val="hlink"/>
              </a:buClr>
              <a:buSzPct val="70000"/>
              <a:buFont typeface="Symbol" pitchFamily="18" charset="2"/>
              <a:buNone/>
            </a:pPr>
            <a:endParaRPr lang="en-US" sz="1600" b="0">
              <a:latin typeface="Comic Sans MS" pitchFamily="66" charset="0"/>
              <a:sym typeface="Symbol" pitchFamily="18" charset="2"/>
            </a:endParaRPr>
          </a:p>
          <a:p>
            <a:pPr marL="457200" indent="-457200">
              <a:buClr>
                <a:schemeClr val="hlink"/>
              </a:buClr>
              <a:buSzPct val="70000"/>
              <a:buFont typeface="Symbol" pitchFamily="18" charset="2"/>
              <a:buNone/>
            </a:pPr>
            <a:r>
              <a:rPr lang="en-US" sz="1600" b="0">
                <a:latin typeface="Comic Sans MS" pitchFamily="66" charset="0"/>
                <a:sym typeface="Symbol" pitchFamily="18" charset="2"/>
              </a:rPr>
              <a:t>Long pulses. Gradients 2-5 MeV/m</a:t>
            </a:r>
            <a:endParaRPr lang="en-US" sz="1600" b="0" i="1">
              <a:latin typeface="Comic Sans MS" pitchFamily="66" charset="0"/>
              <a:sym typeface="Symbol" pitchFamily="18" charset="2"/>
            </a:endParaRPr>
          </a:p>
          <a:p>
            <a:pPr marL="457200" indent="-457200">
              <a:buClr>
                <a:schemeClr val="hlink"/>
              </a:buClr>
              <a:buSzPct val="70000"/>
              <a:buFont typeface="Symbol" pitchFamily="18" charset="2"/>
              <a:buNone/>
            </a:pPr>
            <a:endParaRPr lang="en-US" sz="1600" b="0" i="1">
              <a:latin typeface="Comic Sans MS" pitchFamily="66" charset="0"/>
              <a:sym typeface="Symbol" pitchFamily="18" charset="2"/>
            </a:endParaRPr>
          </a:p>
          <a:p>
            <a:pPr marL="457200" indent="-457200">
              <a:buClr>
                <a:schemeClr val="hlink"/>
              </a:buClr>
              <a:buSzPct val="70000"/>
              <a:buFont typeface="Symbol" pitchFamily="18" charset="2"/>
              <a:buNone/>
            </a:pPr>
            <a:r>
              <a:rPr lang="en-US" sz="1600" b="0" i="1">
                <a:latin typeface="Comic Sans MS" pitchFamily="66" charset="0"/>
                <a:sym typeface="Symbol" pitchFamily="18" charset="2"/>
              </a:rPr>
              <a:t>Used for Ions and electrons, all energies</a:t>
            </a:r>
          </a:p>
        </p:txBody>
      </p:sp>
      <p:sp>
        <p:nvSpPr>
          <p:cNvPr id="420873" name="Text Box 9"/>
          <p:cNvSpPr txBox="1">
            <a:spLocks noChangeArrowheads="1"/>
          </p:cNvSpPr>
          <p:nvPr/>
        </p:nvSpPr>
        <p:spPr bwMode="auto">
          <a:xfrm>
            <a:off x="6553200" y="1524000"/>
            <a:ext cx="1974850" cy="409575"/>
          </a:xfrm>
          <a:prstGeom prst="rect">
            <a:avLst/>
          </a:prstGeom>
          <a:noFill/>
          <a:ln w="12700">
            <a:solidFill>
              <a:schemeClr val="tx1"/>
            </a:solidFill>
            <a:miter lim="800000"/>
            <a:headEnd type="none" w="sm" len="sm"/>
            <a:tailEnd type="none" w="sm" len="sm"/>
          </a:ln>
          <a:effectLst/>
        </p:spPr>
        <p:txBody>
          <a:bodyPr wrap="none">
            <a:spAutoFit/>
          </a:bodyPr>
          <a:lstStyle/>
          <a:p>
            <a:r>
              <a:rPr lang="en-US">
                <a:solidFill>
                  <a:srgbClr val="3333FF"/>
                </a:solidFill>
              </a:rPr>
              <a:t>Standing wave</a:t>
            </a:r>
          </a:p>
        </p:txBody>
      </p:sp>
      <p:sp>
        <p:nvSpPr>
          <p:cNvPr id="420874" name="Text Box 10"/>
          <p:cNvSpPr txBox="1">
            <a:spLocks noChangeArrowheads="1"/>
          </p:cNvSpPr>
          <p:nvPr/>
        </p:nvSpPr>
        <p:spPr bwMode="auto">
          <a:xfrm>
            <a:off x="1295400" y="1676400"/>
            <a:ext cx="2016125" cy="409575"/>
          </a:xfrm>
          <a:prstGeom prst="rect">
            <a:avLst/>
          </a:prstGeom>
          <a:noFill/>
          <a:ln w="12700">
            <a:solidFill>
              <a:schemeClr val="tx1"/>
            </a:solidFill>
            <a:miter lim="800000"/>
            <a:headEnd type="none" w="sm" len="sm"/>
            <a:tailEnd type="none" w="sm" len="sm"/>
          </a:ln>
          <a:effectLst/>
        </p:spPr>
        <p:txBody>
          <a:bodyPr wrap="none">
            <a:spAutoFit/>
          </a:bodyPr>
          <a:lstStyle/>
          <a:p>
            <a:r>
              <a:rPr lang="en-US">
                <a:solidFill>
                  <a:srgbClr val="3333FF"/>
                </a:solidFill>
              </a:rPr>
              <a:t>Traveling wave</a:t>
            </a:r>
          </a:p>
        </p:txBody>
      </p:sp>
      <p:sp>
        <p:nvSpPr>
          <p:cNvPr id="420875" name="Line 11"/>
          <p:cNvSpPr>
            <a:spLocks noChangeShapeType="1"/>
          </p:cNvSpPr>
          <p:nvPr/>
        </p:nvSpPr>
        <p:spPr bwMode="auto">
          <a:xfrm>
            <a:off x="6172200" y="1676400"/>
            <a:ext cx="0" cy="304800"/>
          </a:xfrm>
          <a:prstGeom prst="line">
            <a:avLst/>
          </a:prstGeom>
          <a:noFill/>
          <a:ln w="76200">
            <a:solidFill>
              <a:schemeClr val="hlink"/>
            </a:solidFill>
            <a:round/>
            <a:headEnd type="none" w="sm" len="sm"/>
            <a:tailEnd type="triangle" w="sm" len="sm"/>
          </a:ln>
          <a:effectLst/>
        </p:spPr>
        <p:txBody>
          <a:bodyPr/>
          <a:lstStyle/>
          <a:p>
            <a:endParaRPr lang="en-US"/>
          </a:p>
        </p:txBody>
      </p:sp>
      <p:sp>
        <p:nvSpPr>
          <p:cNvPr id="420876" name="Line 12"/>
          <p:cNvSpPr>
            <a:spLocks noChangeShapeType="1"/>
          </p:cNvSpPr>
          <p:nvPr/>
        </p:nvSpPr>
        <p:spPr bwMode="auto">
          <a:xfrm>
            <a:off x="914400" y="1600200"/>
            <a:ext cx="0" cy="304800"/>
          </a:xfrm>
          <a:prstGeom prst="line">
            <a:avLst/>
          </a:prstGeom>
          <a:noFill/>
          <a:ln w="76200">
            <a:solidFill>
              <a:schemeClr val="hlink"/>
            </a:solidFill>
            <a:round/>
            <a:headEnd type="none" w="sm" len="sm"/>
            <a:tailEnd type="triangle" w="sm" len="sm"/>
          </a:ln>
          <a:effectLst/>
        </p:spPr>
        <p:txBody>
          <a:bodyPr/>
          <a:lstStyle/>
          <a:p>
            <a:endParaRPr lang="en-US"/>
          </a:p>
        </p:txBody>
      </p:sp>
      <p:sp>
        <p:nvSpPr>
          <p:cNvPr id="420877" name="Line 13"/>
          <p:cNvSpPr>
            <a:spLocks noChangeShapeType="1"/>
          </p:cNvSpPr>
          <p:nvPr/>
        </p:nvSpPr>
        <p:spPr bwMode="auto">
          <a:xfrm flipV="1">
            <a:off x="3733800" y="1600200"/>
            <a:ext cx="0" cy="304800"/>
          </a:xfrm>
          <a:prstGeom prst="line">
            <a:avLst/>
          </a:prstGeom>
          <a:noFill/>
          <a:ln w="76200">
            <a:solidFill>
              <a:schemeClr val="hlink"/>
            </a:solidFill>
            <a:round/>
            <a:headEnd type="none" w="sm" len="sm"/>
            <a:tailEnd type="triangle" w="sm" len="sm"/>
          </a:ln>
          <a:effectLst/>
        </p:spPr>
        <p:txBody>
          <a:bodyPr/>
          <a:lstStyle/>
          <a:p>
            <a:endParaRPr lang="en-US"/>
          </a:p>
        </p:txBody>
      </p:sp>
      <p:sp>
        <p:nvSpPr>
          <p:cNvPr id="420878" name="Rectangle 14"/>
          <p:cNvSpPr>
            <a:spLocks noChangeArrowheads="1"/>
          </p:cNvSpPr>
          <p:nvPr/>
        </p:nvSpPr>
        <p:spPr bwMode="auto">
          <a:xfrm>
            <a:off x="228600" y="3733800"/>
            <a:ext cx="4572000" cy="2362200"/>
          </a:xfrm>
          <a:prstGeom prst="rect">
            <a:avLst/>
          </a:prstGeom>
          <a:noFill/>
          <a:ln w="9525">
            <a:noFill/>
            <a:miter lim="800000"/>
            <a:headEnd/>
            <a:tailEnd/>
          </a:ln>
          <a:effectLst/>
        </p:spPr>
        <p:txBody>
          <a:bodyPr lIns="92075" tIns="46038" rIns="92075" bIns="46038"/>
          <a:lstStyle/>
          <a:p>
            <a:pPr marL="457200" indent="-457200">
              <a:buClr>
                <a:schemeClr val="hlink"/>
              </a:buClr>
              <a:buSzPct val="70000"/>
              <a:buFont typeface="Symbol" pitchFamily="18" charset="2"/>
              <a:buNone/>
            </a:pPr>
            <a:r>
              <a:rPr lang="en-US" sz="1600" b="0">
                <a:latin typeface="Comic Sans MS" pitchFamily="66" charset="0"/>
                <a:sym typeface="Symbol" pitchFamily="18" charset="2"/>
              </a:rPr>
              <a:t>Chain of coupled cells in TW mode </a:t>
            </a:r>
          </a:p>
          <a:p>
            <a:pPr marL="457200" indent="-457200">
              <a:buClr>
                <a:schemeClr val="hlink"/>
              </a:buClr>
              <a:buSzPct val="70000"/>
              <a:buFont typeface="Symbol" pitchFamily="18" charset="2"/>
              <a:buNone/>
            </a:pPr>
            <a:r>
              <a:rPr lang="en-US" sz="1600" b="0">
                <a:latin typeface="Comic Sans MS" pitchFamily="66" charset="0"/>
                <a:sym typeface="Symbol" pitchFamily="18" charset="2"/>
              </a:rPr>
              <a:t>Coupling bw. cells from on-axis aperture. </a:t>
            </a:r>
          </a:p>
          <a:p>
            <a:pPr marL="457200" indent="-457200">
              <a:buClr>
                <a:schemeClr val="hlink"/>
              </a:buClr>
              <a:buSzPct val="70000"/>
              <a:buFont typeface="Symbol" pitchFamily="18" charset="2"/>
              <a:buNone/>
            </a:pPr>
            <a:r>
              <a:rPr lang="en-US" sz="1600" b="0">
                <a:latin typeface="Comic Sans MS" pitchFamily="66" charset="0"/>
                <a:sym typeface="Symbol" pitchFamily="18" charset="2"/>
              </a:rPr>
              <a:t>RF power from input coupler at one end, </a:t>
            </a:r>
          </a:p>
          <a:p>
            <a:pPr marL="457200" indent="-457200">
              <a:buClr>
                <a:schemeClr val="hlink"/>
              </a:buClr>
              <a:buSzPct val="70000"/>
              <a:buFont typeface="Symbol" pitchFamily="18" charset="2"/>
              <a:buNone/>
            </a:pPr>
            <a:r>
              <a:rPr lang="en-US" sz="1600" b="0">
                <a:latin typeface="Comic Sans MS" pitchFamily="66" charset="0"/>
                <a:sym typeface="Symbol" pitchFamily="18" charset="2"/>
              </a:rPr>
              <a:t>dissipated in the structure and on a load.</a:t>
            </a:r>
          </a:p>
          <a:p>
            <a:pPr marL="457200" indent="-457200">
              <a:buClr>
                <a:schemeClr val="hlink"/>
              </a:buClr>
              <a:buSzPct val="70000"/>
              <a:buFont typeface="Symbol" pitchFamily="18" charset="2"/>
              <a:buNone/>
            </a:pPr>
            <a:endParaRPr lang="en-US" sz="1600" b="0">
              <a:latin typeface="Comic Sans MS" pitchFamily="66" charset="0"/>
              <a:sym typeface="Symbol" pitchFamily="18" charset="2"/>
            </a:endParaRPr>
          </a:p>
          <a:p>
            <a:pPr marL="457200" indent="-457200">
              <a:buClr>
                <a:schemeClr val="hlink"/>
              </a:buClr>
              <a:buSzPct val="70000"/>
              <a:buFont typeface="Symbol" pitchFamily="18" charset="2"/>
              <a:buNone/>
            </a:pPr>
            <a:r>
              <a:rPr lang="en-US" sz="1600" b="0">
                <a:latin typeface="Comic Sans MS" pitchFamily="66" charset="0"/>
                <a:sym typeface="Symbol" pitchFamily="18" charset="2"/>
              </a:rPr>
              <a:t>Short pulses, High frequency ( 3 GHz).</a:t>
            </a:r>
          </a:p>
          <a:p>
            <a:pPr marL="457200" indent="-457200">
              <a:buClr>
                <a:schemeClr val="hlink"/>
              </a:buClr>
              <a:buSzPct val="70000"/>
              <a:buFont typeface="Symbol" pitchFamily="18" charset="2"/>
              <a:buNone/>
            </a:pPr>
            <a:r>
              <a:rPr lang="en-US" sz="1600" b="0">
                <a:latin typeface="Comic Sans MS" pitchFamily="66" charset="0"/>
                <a:sym typeface="Symbol" pitchFamily="18" charset="2"/>
              </a:rPr>
              <a:t>Gradients 10-20 MeV/m</a:t>
            </a:r>
          </a:p>
          <a:p>
            <a:pPr marL="457200" indent="-457200">
              <a:buClr>
                <a:schemeClr val="hlink"/>
              </a:buClr>
              <a:buSzPct val="70000"/>
              <a:buFont typeface="Symbol" pitchFamily="18" charset="2"/>
              <a:buNone/>
            </a:pPr>
            <a:endParaRPr lang="en-US" sz="1600" b="0" i="1">
              <a:latin typeface="Comic Sans MS" pitchFamily="66" charset="0"/>
              <a:sym typeface="Symbol" pitchFamily="18" charset="2"/>
            </a:endParaRPr>
          </a:p>
          <a:p>
            <a:pPr marL="457200" indent="-457200">
              <a:buClr>
                <a:schemeClr val="hlink"/>
              </a:buClr>
              <a:buSzPct val="70000"/>
              <a:buFont typeface="Symbol" pitchFamily="18" charset="2"/>
              <a:buNone/>
            </a:pPr>
            <a:endParaRPr lang="en-US" sz="1600" b="0" i="1">
              <a:latin typeface="Comic Sans MS" pitchFamily="66" charset="0"/>
              <a:sym typeface="Symbol" pitchFamily="18" charset="2"/>
            </a:endParaRPr>
          </a:p>
          <a:p>
            <a:pPr marL="457200" indent="-457200">
              <a:buClr>
                <a:schemeClr val="hlink"/>
              </a:buClr>
              <a:buSzPct val="70000"/>
              <a:buFont typeface="Symbol" pitchFamily="18" charset="2"/>
              <a:buNone/>
            </a:pPr>
            <a:r>
              <a:rPr lang="en-US" sz="1600" b="0" i="1">
                <a:latin typeface="Comic Sans MS" pitchFamily="66" charset="0"/>
                <a:sym typeface="Symbol" pitchFamily="18" charset="2"/>
              </a:rPr>
              <a:t>Used for Electrons at v~c</a:t>
            </a:r>
          </a:p>
        </p:txBody>
      </p:sp>
      <p:sp>
        <p:nvSpPr>
          <p:cNvPr id="420879" name="Rectangle 15"/>
          <p:cNvSpPr>
            <a:spLocks noChangeArrowheads="1"/>
          </p:cNvSpPr>
          <p:nvPr/>
        </p:nvSpPr>
        <p:spPr bwMode="auto">
          <a:xfrm>
            <a:off x="2971800" y="6248400"/>
            <a:ext cx="2895600" cy="304800"/>
          </a:xfrm>
          <a:prstGeom prst="rect">
            <a:avLst/>
          </a:prstGeom>
          <a:noFill/>
          <a:ln w="9525">
            <a:noFill/>
            <a:miter lim="800000"/>
            <a:headEnd/>
            <a:tailEnd/>
          </a:ln>
          <a:effectLst/>
        </p:spPr>
        <p:txBody>
          <a:bodyPr lIns="92075" tIns="46038" rIns="92075" bIns="46038"/>
          <a:lstStyle/>
          <a:p>
            <a:pPr marL="457200" indent="-457200">
              <a:buClr>
                <a:schemeClr val="hlink"/>
              </a:buClr>
              <a:buSzPct val="70000"/>
              <a:buFont typeface="Symbol" pitchFamily="18" charset="2"/>
              <a:buNone/>
            </a:pPr>
            <a:r>
              <a:rPr lang="en-US" sz="1600" b="0">
                <a:latin typeface="Comic Sans MS" pitchFamily="66" charset="0"/>
                <a:sym typeface="Symbol" pitchFamily="18" charset="2"/>
              </a:rPr>
              <a:t>Comparable RF efficiencies</a:t>
            </a:r>
          </a:p>
        </p:txBody>
      </p:sp>
      <p:pic>
        <p:nvPicPr>
          <p:cNvPr id="420888" name="Picture 24"/>
          <p:cNvPicPr>
            <a:picLocks noChangeAspect="1" noChangeArrowheads="1"/>
          </p:cNvPicPr>
          <p:nvPr/>
        </p:nvPicPr>
        <p:blipFill>
          <a:blip r:embed="rId3" cstate="print"/>
          <a:srcRect r="128"/>
          <a:stretch>
            <a:fillRect/>
          </a:stretch>
        </p:blipFill>
        <p:spPr bwMode="auto">
          <a:xfrm>
            <a:off x="4343400" y="1981200"/>
            <a:ext cx="4572000" cy="15922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Variety of linacs</a:t>
            </a:r>
            <a:endParaRPr lang="en-US" dirty="0"/>
          </a:p>
        </p:txBody>
      </p:sp>
      <p:sp>
        <p:nvSpPr>
          <p:cNvPr id="3" name="Content Placeholder 2"/>
          <p:cNvSpPr>
            <a:spLocks noGrp="1"/>
          </p:cNvSpPr>
          <p:nvPr>
            <p:ph idx="1"/>
          </p:nvPr>
        </p:nvSpPr>
        <p:spPr>
          <a:xfrm>
            <a:off x="0" y="1371600"/>
            <a:ext cx="3352800" cy="5486400"/>
          </a:xfrm>
        </p:spPr>
        <p:txBody>
          <a:bodyPr/>
          <a:lstStyle/>
          <a:p>
            <a:r>
              <a:rPr lang="en-US" sz="1800" dirty="0" smtClean="0"/>
              <a:t>The first and the smallest: Rolf </a:t>
            </a:r>
            <a:r>
              <a:rPr lang="en-US" sz="1800" dirty="0" err="1" smtClean="0"/>
              <a:t>Wider</a:t>
            </a:r>
            <a:r>
              <a:rPr lang="en-US" sz="1800" dirty="0" err="1" smtClean="0">
                <a:latin typeface="Arial" pitchFamily="34" charset="0"/>
                <a:cs typeface="Arial" pitchFamily="34" charset="0"/>
              </a:rPr>
              <a:t>ø</a:t>
            </a:r>
            <a:r>
              <a:rPr lang="en-US" sz="1800" dirty="0" err="1" smtClean="0"/>
              <a:t>e</a:t>
            </a:r>
            <a:r>
              <a:rPr lang="en-US" sz="1800" dirty="0" smtClean="0"/>
              <a:t> thesis (1923)</a:t>
            </a:r>
          </a:p>
          <a:p>
            <a:pPr>
              <a:buNone/>
            </a:pPr>
            <a:endParaRPr lang="en-US" sz="1800" dirty="0" smtClean="0"/>
          </a:p>
          <a:p>
            <a:pPr algn="ctr"/>
            <a:r>
              <a:rPr lang="en-US" sz="1800" dirty="0" smtClean="0"/>
              <a:t>The largest: Stanford Linear Collider (2 miles = 3.2 km) (but CLIC design goes to 48.3 km !)</a:t>
            </a:r>
          </a:p>
          <a:p>
            <a:pPr>
              <a:buNone/>
            </a:pPr>
            <a:endParaRPr lang="en-US" sz="1800" dirty="0" smtClean="0"/>
          </a:p>
          <a:p>
            <a:r>
              <a:rPr lang="en-US" sz="1800" dirty="0" smtClean="0"/>
              <a:t>One of the less linear: ALPI at LNL (Italy)</a:t>
            </a:r>
          </a:p>
          <a:p>
            <a:pPr>
              <a:buNone/>
            </a:pPr>
            <a:endParaRPr lang="en-US" sz="1800" dirty="0" smtClean="0"/>
          </a:p>
          <a:p>
            <a:r>
              <a:rPr lang="en-US" sz="1800" dirty="0" smtClean="0"/>
              <a:t>A limit case, multi-pass linacs: CEBAF at JLAB</a:t>
            </a:r>
          </a:p>
          <a:p>
            <a:pPr>
              <a:buNone/>
            </a:pPr>
            <a:endParaRPr lang="en-US" sz="1800" dirty="0" smtClean="0"/>
          </a:p>
          <a:p>
            <a:r>
              <a:rPr lang="en-US" sz="1800" dirty="0" smtClean="0"/>
              <a:t>The most common: medical electron linac (more than 7’000 in operation around the world!) </a:t>
            </a:r>
          </a:p>
          <a:p>
            <a:pPr>
              <a:buNone/>
            </a:pPr>
            <a:endParaRPr lang="en-US" sz="1800" dirty="0" smtClean="0"/>
          </a:p>
        </p:txBody>
      </p:sp>
      <p:sp>
        <p:nvSpPr>
          <p:cNvPr id="4" name="Footer Placeholder 3"/>
          <p:cNvSpPr>
            <a:spLocks noGrp="1"/>
          </p:cNvSpPr>
          <p:nvPr>
            <p:ph type="ftr" sz="quarter" idx="11"/>
          </p:nvPr>
        </p:nvSpPr>
        <p:spPr/>
        <p:txBody>
          <a:bodyPr/>
          <a:lstStyle/>
          <a:p>
            <a:fld id="{7E52BD5F-3CB0-4B80-962F-4D0A86435C7C}" type="slidenum">
              <a:rPr lang="en-GB" smtClean="0"/>
              <a:pPr/>
              <a:t>3</a:t>
            </a:fld>
            <a:endParaRPr lang="en-GB"/>
          </a:p>
        </p:txBody>
      </p:sp>
      <p:pic>
        <p:nvPicPr>
          <p:cNvPr id="5" name="Picture 10" descr="wideroe"/>
          <p:cNvPicPr>
            <a:picLocks noChangeAspect="1" noChangeArrowheads="1"/>
          </p:cNvPicPr>
          <p:nvPr/>
        </p:nvPicPr>
        <p:blipFill>
          <a:blip r:embed="rId3" cstate="print">
            <a:extLst>
              <a:ext uri="{28A0092B-C50C-407E-A947-70E740481C1C}">
                <a14:useLocalDpi xmlns:a14="http://schemas.microsoft.com/office/drawing/2010/main"/>
              </a:ext>
            </a:extLst>
          </a:blip>
          <a:srcRect b="-3362"/>
          <a:stretch>
            <a:fillRect/>
          </a:stretch>
        </p:blipFill>
        <p:spPr bwMode="auto">
          <a:xfrm>
            <a:off x="3276600" y="1143000"/>
            <a:ext cx="2514600" cy="1809115"/>
          </a:xfrm>
          <a:prstGeom prst="rect">
            <a:avLst/>
          </a:prstGeom>
          <a:noFill/>
        </p:spPr>
      </p:pic>
      <p:pic>
        <p:nvPicPr>
          <p:cNvPr id="386050" name="Picture 2" descr="http://www-sldnt.slac.stanford.edu/alr/images/slc.gif"/>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715000" y="1219200"/>
            <a:ext cx="3295403" cy="2571750"/>
          </a:xfrm>
          <a:prstGeom prst="rect">
            <a:avLst/>
          </a:prstGeom>
          <a:noFill/>
        </p:spPr>
      </p:pic>
      <p:pic>
        <p:nvPicPr>
          <p:cNvPr id="386051" name="Picture 3"/>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352800" y="2971800"/>
            <a:ext cx="3552824" cy="1967467"/>
          </a:xfrm>
          <a:prstGeom prst="rect">
            <a:avLst/>
          </a:prstGeom>
          <a:noFill/>
          <a:ln w="9525">
            <a:noFill/>
            <a:miter lim="800000"/>
            <a:headEnd/>
            <a:tailEnd/>
          </a:ln>
        </p:spPr>
      </p:pic>
      <p:pic>
        <p:nvPicPr>
          <p:cNvPr id="386055" name="Picture 7" descr="A Schematic of the 12 GeV Upgrade"/>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638800" y="3733800"/>
            <a:ext cx="3381375" cy="2252061"/>
          </a:xfrm>
          <a:prstGeom prst="rect">
            <a:avLst/>
          </a:prstGeom>
          <a:noFill/>
        </p:spPr>
      </p:pic>
      <p:pic>
        <p:nvPicPr>
          <p:cNvPr id="386057" name="Picture 9" descr="http://www.myradiotherapy.com/general/treatment/Treatment_Machines/files/Linac2.jp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3962400" y="4495800"/>
            <a:ext cx="1612360" cy="2152650"/>
          </a:xfrm>
          <a:prstGeom prst="rect">
            <a:avLst/>
          </a:prstGeom>
          <a:noFill/>
        </p:spPr>
      </p:pic>
    </p:spTree>
    <p:extLst>
      <p:ext uri="{BB962C8B-B14F-4D97-AF65-F5344CB8AC3E}">
        <p14:creationId xmlns:p14="http://schemas.microsoft.com/office/powerpoint/2010/main" val="1201651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60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8605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8605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860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590800"/>
            <a:ext cx="8153400" cy="2667000"/>
          </a:xfrm>
        </p:spPr>
        <p:txBody>
          <a:bodyPr/>
          <a:lstStyle/>
          <a:p>
            <a:pPr algn="l">
              <a:lnSpc>
                <a:spcPct val="150000"/>
              </a:lnSpc>
              <a:spcBef>
                <a:spcPts val="1200"/>
              </a:spcBef>
            </a:pPr>
            <a:r>
              <a:rPr lang="en-GB" smtClean="0"/>
              <a:t>Questions on Module 1 ?</a:t>
            </a:r>
            <a:br>
              <a:rPr lang="en-GB" smtClean="0"/>
            </a:br>
            <a:r>
              <a:rPr lang="en-GB" sz="1000" smtClean="0"/>
              <a:t/>
            </a:r>
            <a:br>
              <a:rPr lang="en-GB" sz="1000" smtClean="0"/>
            </a:br>
            <a:r>
              <a:rPr lang="en-GB" sz="2000" smtClean="0"/>
              <a:t>- Types of linacs and domains of application</a:t>
            </a:r>
            <a:br>
              <a:rPr lang="en-GB" sz="2000" smtClean="0"/>
            </a:br>
            <a:r>
              <a:rPr lang="en-GB" sz="2000" smtClean="0"/>
              <a:t>- Basic linac structure, synchronicity, single cell and multicell linacs</a:t>
            </a:r>
            <a:br>
              <a:rPr lang="en-GB" sz="2000" smtClean="0"/>
            </a:br>
            <a:r>
              <a:rPr lang="en-GB" sz="2000" smtClean="0"/>
              <a:t>- Acceleration in a disc-loaded waveguide, standing-wave and traveling-wave structures  </a:t>
            </a:r>
            <a:br>
              <a:rPr lang="en-GB" sz="2000" smtClean="0"/>
            </a:br>
            <a:r>
              <a:rPr lang="en-GB" smtClean="0"/>
              <a:t/>
            </a:r>
            <a:br>
              <a:rPr lang="en-GB" smtClean="0"/>
            </a:br>
            <a:endParaRPr lang="en-GB"/>
          </a:p>
        </p:txBody>
      </p:sp>
      <p:sp>
        <p:nvSpPr>
          <p:cNvPr id="3" name="Footer Placeholder 2"/>
          <p:cNvSpPr>
            <a:spLocks noGrp="1"/>
          </p:cNvSpPr>
          <p:nvPr>
            <p:ph type="ftr" sz="quarter" idx="11"/>
          </p:nvPr>
        </p:nvSpPr>
        <p:spPr/>
        <p:txBody>
          <a:bodyPr/>
          <a:lstStyle/>
          <a:p>
            <a:fld id="{A30787F0-7746-430D-A219-2ACB3829ADC5}" type="slidenum">
              <a:rPr lang="en-GB" smtClean="0"/>
              <a:pPr/>
              <a:t>30</a:t>
            </a:fld>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Linear Accelerators</a:t>
            </a:r>
            <a:endParaRPr lang="en-US" dirty="0"/>
          </a:p>
        </p:txBody>
      </p:sp>
      <p:sp>
        <p:nvSpPr>
          <p:cNvPr id="3" name="Footer Placeholder 2"/>
          <p:cNvSpPr>
            <a:spLocks noGrp="1"/>
          </p:cNvSpPr>
          <p:nvPr>
            <p:ph type="ftr" sz="quarter" idx="11"/>
          </p:nvPr>
        </p:nvSpPr>
        <p:spPr/>
        <p:txBody>
          <a:bodyPr/>
          <a:lstStyle/>
          <a:p>
            <a:fld id="{EB996D84-0222-4F55-83D2-C4FDBB2E5B02}" type="slidenum">
              <a:rPr lang="en-GB" smtClean="0"/>
              <a:pPr/>
              <a:t>4</a:t>
            </a:fld>
            <a:endParaRPr lang="en-GB"/>
          </a:p>
        </p:txBody>
      </p:sp>
      <p:graphicFrame>
        <p:nvGraphicFramePr>
          <p:cNvPr id="4" name="Table 3"/>
          <p:cNvGraphicFramePr>
            <a:graphicFrameLocks noGrp="1"/>
          </p:cNvGraphicFramePr>
          <p:nvPr>
            <p:extLst>
              <p:ext uri="{D42A27DB-BD31-4B8C-83A1-F6EECF244321}">
                <p14:modId xmlns:p14="http://schemas.microsoft.com/office/powerpoint/2010/main" val="987995427"/>
              </p:ext>
            </p:extLst>
          </p:nvPr>
        </p:nvGraphicFramePr>
        <p:xfrm>
          <a:off x="152400" y="1295400"/>
          <a:ext cx="8839200" cy="4643120"/>
        </p:xfrm>
        <a:graphic>
          <a:graphicData uri="http://schemas.openxmlformats.org/drawingml/2006/table">
            <a:tbl>
              <a:tblPr firstRow="1" bandRow="1">
                <a:effectLst>
                  <a:outerShdw blurRad="50800" dist="38100" dir="10800000" algn="r" rotWithShape="0">
                    <a:prstClr val="black">
                      <a:alpha val="40000"/>
                    </a:prstClr>
                  </a:outerShdw>
                </a:effectLst>
                <a:tableStyleId>{5C22544A-7EE6-4342-B048-85BDC9FD1C3A}</a:tableStyleId>
              </a:tblPr>
              <a:tblGrid>
                <a:gridCol w="1143000"/>
                <a:gridCol w="2667000"/>
                <a:gridCol w="2895600"/>
                <a:gridCol w="2133600"/>
              </a:tblGrid>
              <a:tr h="370840">
                <a:tc>
                  <a:txBody>
                    <a:bodyPr/>
                    <a:lstStyle/>
                    <a:p>
                      <a:endParaRPr lang="en-US" dirty="0"/>
                    </a:p>
                  </a:txBody>
                  <a:tcPr/>
                </a:tc>
                <a:tc gridSpan="2">
                  <a:txBody>
                    <a:bodyPr/>
                    <a:lstStyle/>
                    <a:p>
                      <a:pPr algn="ctr"/>
                      <a:r>
                        <a:rPr lang="en-US" dirty="0" smtClean="0"/>
                        <a:t>LINACS</a:t>
                      </a:r>
                      <a:endParaRPr lang="en-US" dirty="0"/>
                    </a:p>
                  </a:txBody>
                  <a:tcPr/>
                </a:tc>
                <a:tc hMerge="1">
                  <a:txBody>
                    <a:bodyPr/>
                    <a:lstStyle/>
                    <a:p>
                      <a:endParaRPr lang="en-US" dirty="0"/>
                    </a:p>
                  </a:txBody>
                  <a:tcPr/>
                </a:tc>
                <a:tc>
                  <a:txBody>
                    <a:bodyPr/>
                    <a:lstStyle/>
                    <a:p>
                      <a:pPr algn="ctr"/>
                      <a:r>
                        <a:rPr lang="en-US" dirty="0" smtClean="0"/>
                        <a:t>SYNCHROTRONS</a:t>
                      </a:r>
                      <a:endParaRPr lang="en-US" dirty="0"/>
                    </a:p>
                  </a:txBody>
                  <a:tcPr/>
                </a:tc>
              </a:tr>
              <a:tr h="619760">
                <a:tc>
                  <a:txBody>
                    <a:bodyPr/>
                    <a:lstStyle/>
                    <a:p>
                      <a:endParaRPr lang="en-US" dirty="0"/>
                    </a:p>
                  </a:txBody>
                  <a:tcPr anchor="ctr"/>
                </a:tc>
                <a:tc>
                  <a:txBody>
                    <a:bodyPr/>
                    <a:lstStyle/>
                    <a:p>
                      <a:pPr algn="ctr"/>
                      <a:r>
                        <a:rPr lang="en-US" sz="1800" b="1" dirty="0" smtClean="0">
                          <a:effectLst>
                            <a:outerShdw blurRad="50800" dist="38100" dir="2700000" algn="tl" rotWithShape="0">
                              <a:prstClr val="black">
                                <a:alpha val="40000"/>
                              </a:prstClr>
                            </a:outerShdw>
                          </a:effectLst>
                        </a:rPr>
                        <a:t>Low Energy</a:t>
                      </a:r>
                      <a:endParaRPr lang="en-US" sz="1800" b="1" dirty="0">
                        <a:effectLst>
                          <a:outerShdw blurRad="50800" dist="38100" dir="2700000" algn="tl" rotWithShape="0">
                            <a:prstClr val="black">
                              <a:alpha val="40000"/>
                            </a:prstClr>
                          </a:outerShdw>
                        </a:effectLst>
                      </a:endParaRPr>
                    </a:p>
                  </a:txBody>
                  <a:tcPr anchor="ctr"/>
                </a:tc>
                <a:tc>
                  <a:txBody>
                    <a:bodyPr/>
                    <a:lstStyle/>
                    <a:p>
                      <a:pPr algn="ctr"/>
                      <a:r>
                        <a:rPr lang="en-US" sz="1800" b="1" dirty="0" smtClean="0">
                          <a:effectLst>
                            <a:outerShdw blurRad="50800" dist="38100" dir="2700000" algn="tl" rotWithShape="0">
                              <a:prstClr val="black">
                                <a:alpha val="40000"/>
                              </a:prstClr>
                            </a:outerShdw>
                          </a:effectLst>
                        </a:rPr>
                        <a:t>High Energy</a:t>
                      </a:r>
                      <a:endParaRPr lang="en-US" sz="1800" b="1" dirty="0">
                        <a:effectLst>
                          <a:outerShdw blurRad="50800" dist="38100" dir="2700000" algn="tl" rotWithShape="0">
                            <a:prstClr val="black">
                              <a:alpha val="40000"/>
                            </a:prstClr>
                          </a:outerShdw>
                        </a:effectLst>
                      </a:endParaRPr>
                    </a:p>
                  </a:txBody>
                  <a:tcPr anchor="ctr"/>
                </a:tc>
                <a:tc>
                  <a:txBody>
                    <a:bodyPr/>
                    <a:lstStyle/>
                    <a:p>
                      <a:pPr algn="ctr"/>
                      <a:r>
                        <a:rPr lang="en-US" sz="1800" b="1" dirty="0" smtClean="0">
                          <a:effectLst>
                            <a:outerShdw blurRad="50800" dist="38100" dir="2700000" algn="tl" rotWithShape="0">
                              <a:prstClr val="black">
                                <a:alpha val="40000"/>
                              </a:prstClr>
                            </a:outerShdw>
                          </a:effectLst>
                        </a:rPr>
                        <a:t>High Energy</a:t>
                      </a:r>
                      <a:endParaRPr lang="en-US" sz="1800" b="1" dirty="0">
                        <a:effectLst>
                          <a:outerShdw blurRad="50800" dist="38100" dir="2700000" algn="tl" rotWithShape="0">
                            <a:prstClr val="black">
                              <a:alpha val="40000"/>
                            </a:prstClr>
                          </a:outerShdw>
                        </a:effectLst>
                      </a:endParaRPr>
                    </a:p>
                  </a:txBody>
                  <a:tcPr anchor="ctr"/>
                </a:tc>
              </a:tr>
              <a:tr h="2153920">
                <a:tc>
                  <a:txBody>
                    <a:bodyPr/>
                    <a:lstStyle/>
                    <a:p>
                      <a:r>
                        <a:rPr lang="en-US" dirty="0" smtClean="0"/>
                        <a:t>Protons, Ions</a:t>
                      </a:r>
                      <a:endParaRPr lang="en-US" dirty="0"/>
                    </a:p>
                  </a:txBody>
                  <a:tcPr anchor="ctr"/>
                </a:tc>
                <a:tc>
                  <a:txBody>
                    <a:bodyPr/>
                    <a:lstStyle/>
                    <a:p>
                      <a:r>
                        <a:rPr lang="en-US" sz="1600" kern="1200" dirty="0" smtClean="0">
                          <a:solidFill>
                            <a:schemeClr val="dk1"/>
                          </a:solidFill>
                          <a:latin typeface="+mn-lt"/>
                          <a:ea typeface="+mn-ea"/>
                          <a:cs typeface="+mn-cs"/>
                        </a:rPr>
                        <a:t>Injectors to synchrotrons, stand alone applications </a:t>
                      </a:r>
                    </a:p>
                    <a:p>
                      <a:endParaRPr lang="en-US" sz="1600" kern="1200" dirty="0" smtClean="0">
                        <a:solidFill>
                          <a:schemeClr val="dk1"/>
                        </a:solidFill>
                        <a:latin typeface="+mn-lt"/>
                        <a:ea typeface="+mn-ea"/>
                        <a:cs typeface="+mn-cs"/>
                      </a:endParaRPr>
                    </a:p>
                    <a:p>
                      <a:r>
                        <a:rPr lang="en-GB" sz="1400" i="1" kern="1200" dirty="0" smtClean="0">
                          <a:solidFill>
                            <a:srgbClr val="00B050"/>
                          </a:solidFill>
                          <a:latin typeface="+mn-lt"/>
                          <a:ea typeface="+mn-ea"/>
                          <a:cs typeface="+mn-cs"/>
                        </a:rPr>
                        <a:t>synchronous with the RF fields in the range where velocity increases with energy. </a:t>
                      </a:r>
                    </a:p>
                    <a:p>
                      <a:endParaRPr lang="en-GB" sz="1100" i="1" kern="1200" dirty="0" smtClean="0">
                        <a:solidFill>
                          <a:schemeClr val="dk1"/>
                        </a:solidFill>
                        <a:latin typeface="+mn-lt"/>
                        <a:ea typeface="+mn-ea"/>
                        <a:cs typeface="+mn-cs"/>
                      </a:endParaRPr>
                    </a:p>
                    <a:p>
                      <a:r>
                        <a:rPr lang="en-GB" sz="1200" i="1" kern="1200" dirty="0" smtClean="0">
                          <a:solidFill>
                            <a:schemeClr val="dk1"/>
                          </a:solidFill>
                          <a:latin typeface="+mn-lt"/>
                          <a:ea typeface="+mn-ea"/>
                          <a:cs typeface="+mn-cs"/>
                        </a:rPr>
                        <a:t>Protons : </a:t>
                      </a:r>
                      <a:r>
                        <a:rPr lang="en-GB" sz="1200" i="1" kern="1200" dirty="0" smtClean="0">
                          <a:solidFill>
                            <a:schemeClr val="dk1"/>
                          </a:solidFill>
                          <a:latin typeface="Symbol" pitchFamily="18" charset="2"/>
                          <a:ea typeface="+mn-ea"/>
                          <a:cs typeface="+mn-cs"/>
                        </a:rPr>
                        <a:t>b</a:t>
                      </a:r>
                      <a:r>
                        <a:rPr lang="en-GB" sz="1200" i="1" kern="1200" dirty="0" smtClean="0">
                          <a:solidFill>
                            <a:schemeClr val="dk1"/>
                          </a:solidFill>
                          <a:latin typeface="+mn-lt"/>
                          <a:ea typeface="+mn-ea"/>
                          <a:cs typeface="+mn-cs"/>
                        </a:rPr>
                        <a:t> = v/c =0.51 at 150 MeV, 0.95 at 2 GeV.</a:t>
                      </a:r>
                      <a:endParaRPr lang="en-US" sz="1600" dirty="0"/>
                    </a:p>
                  </a:txBody>
                  <a:tcPr anchor="ctr"/>
                </a:tc>
                <a:tc>
                  <a:txBody>
                    <a:bodyPr/>
                    <a:lstStyle/>
                    <a:p>
                      <a:r>
                        <a:rPr lang="en-US" sz="1600" i="0" dirty="0" smtClean="0">
                          <a:solidFill>
                            <a:schemeClr val="tx1"/>
                          </a:solidFill>
                        </a:rPr>
                        <a:t>Production</a:t>
                      </a:r>
                      <a:r>
                        <a:rPr lang="en-US" sz="1600" i="0" baseline="0" dirty="0" smtClean="0">
                          <a:solidFill>
                            <a:schemeClr val="tx1"/>
                          </a:solidFill>
                        </a:rPr>
                        <a:t> of secondary beams (n, </a:t>
                      </a:r>
                      <a:r>
                        <a:rPr lang="en-US" sz="1600" i="0" baseline="0" dirty="0" smtClean="0">
                          <a:solidFill>
                            <a:schemeClr val="tx1"/>
                          </a:solidFill>
                          <a:latin typeface="Symbol" pitchFamily="18" charset="2"/>
                        </a:rPr>
                        <a:t>n</a:t>
                      </a:r>
                      <a:r>
                        <a:rPr lang="en-US" sz="1600" i="0" baseline="0" dirty="0" smtClean="0">
                          <a:solidFill>
                            <a:schemeClr val="tx1"/>
                          </a:solidFill>
                        </a:rPr>
                        <a:t>, RIB, …)</a:t>
                      </a:r>
                    </a:p>
                    <a:p>
                      <a:endParaRPr lang="en-US" sz="1600" i="0" dirty="0" smtClean="0">
                        <a:solidFill>
                          <a:schemeClr val="tx1"/>
                        </a:solidFill>
                      </a:endParaRPr>
                    </a:p>
                    <a:p>
                      <a:r>
                        <a:rPr lang="en-US" sz="1400" i="1" dirty="0" smtClean="0">
                          <a:solidFill>
                            <a:srgbClr val="FF0000"/>
                          </a:solidFill>
                        </a:rPr>
                        <a:t>higher cost/MeV than synchrotron   </a:t>
                      </a:r>
                      <a:r>
                        <a:rPr lang="en-US" sz="1400" i="1" dirty="0" smtClean="0">
                          <a:solidFill>
                            <a:schemeClr val="tx1"/>
                          </a:solidFill>
                        </a:rPr>
                        <a:t>but:</a:t>
                      </a:r>
                      <a:endParaRPr lang="en-US" i="1" dirty="0" smtClean="0">
                        <a:solidFill>
                          <a:schemeClr val="tx1"/>
                        </a:solidFill>
                      </a:endParaRPr>
                    </a:p>
                    <a:p>
                      <a:r>
                        <a:rPr lang="en-GB" sz="1400" i="1" kern="1200" dirty="0" smtClean="0">
                          <a:solidFill>
                            <a:srgbClr val="00B050"/>
                          </a:solidFill>
                          <a:latin typeface="+mn-lt"/>
                          <a:ea typeface="+mn-ea"/>
                          <a:cs typeface="+mn-cs"/>
                        </a:rPr>
                        <a:t>- high average beam current  </a:t>
                      </a:r>
                      <a:r>
                        <a:rPr lang="en-GB" sz="1200" i="1" kern="1200" dirty="0" smtClean="0">
                          <a:solidFill>
                            <a:schemeClr val="tx1"/>
                          </a:solidFill>
                          <a:latin typeface="+mn-lt"/>
                          <a:ea typeface="+mn-ea"/>
                          <a:cs typeface="+mn-cs"/>
                        </a:rPr>
                        <a:t>(high repetition rate, less resonances, easier beam loss)</a:t>
                      </a:r>
                      <a:r>
                        <a:rPr lang="en-GB" sz="1200" i="1" kern="1200" dirty="0" smtClean="0">
                          <a:solidFill>
                            <a:srgbClr val="00B050"/>
                          </a:solidFill>
                          <a:latin typeface="+mn-lt"/>
                          <a:ea typeface="+mn-ea"/>
                          <a:cs typeface="+mn-cs"/>
                        </a:rPr>
                        <a:t>.</a:t>
                      </a:r>
                      <a:r>
                        <a:rPr lang="en-GB" sz="1200" i="1" kern="1200" dirty="0" smtClean="0">
                          <a:solidFill>
                            <a:schemeClr val="dk1"/>
                          </a:solidFill>
                          <a:latin typeface="+mn-lt"/>
                          <a:ea typeface="+mn-ea"/>
                          <a:cs typeface="+mn-cs"/>
                        </a:rPr>
                        <a:t> </a:t>
                      </a:r>
                      <a:endParaRPr lang="en-GB" sz="1400" i="1" kern="1200" dirty="0" smtClean="0">
                        <a:solidFill>
                          <a:schemeClr val="dk1"/>
                        </a:solidFill>
                        <a:latin typeface="+mn-lt"/>
                        <a:ea typeface="+mn-ea"/>
                        <a:cs typeface="+mn-cs"/>
                      </a:endParaRPr>
                    </a:p>
                    <a:p>
                      <a:r>
                        <a:rPr lang="en-GB" sz="1400" i="1" kern="1200" dirty="0" smtClean="0">
                          <a:solidFill>
                            <a:srgbClr val="00B050"/>
                          </a:solidFill>
                          <a:latin typeface="+mn-lt"/>
                          <a:ea typeface="+mn-ea"/>
                          <a:cs typeface="+mn-cs"/>
                        </a:rPr>
                        <a:t>- higher linac energy </a:t>
                      </a:r>
                      <a:r>
                        <a:rPr lang="en-GB" sz="1200" i="1" kern="1200" dirty="0" smtClean="0">
                          <a:solidFill>
                            <a:schemeClr val="tx1"/>
                          </a:solidFill>
                          <a:latin typeface="+mn-lt"/>
                          <a:ea typeface="+mn-ea"/>
                          <a:cs typeface="+mn-cs"/>
                        </a:rPr>
                        <a:t>allows for higher intensity in the synchrotron.</a:t>
                      </a:r>
                      <a:endParaRPr lang="en-US" sz="1400" dirty="0">
                        <a:solidFill>
                          <a:schemeClr val="tx1"/>
                        </a:solidFill>
                      </a:endParaRPr>
                    </a:p>
                  </a:txBody>
                  <a:tcPr anchor="ctr"/>
                </a:tc>
                <a:tc>
                  <a:txBody>
                    <a:bodyPr/>
                    <a:lstStyle/>
                    <a:p>
                      <a:r>
                        <a:rPr lang="en-GB" sz="1400" i="1" kern="1200" dirty="0" smtClean="0">
                          <a:solidFill>
                            <a:srgbClr val="00B050"/>
                          </a:solidFill>
                          <a:latin typeface="+mn-lt"/>
                          <a:ea typeface="+mn-ea"/>
                          <a:cs typeface="+mn-cs"/>
                        </a:rPr>
                        <a:t>very efficient  when velocity is ~constant, (multiple crossings of the RF gaps).</a:t>
                      </a:r>
                      <a:r>
                        <a:rPr lang="en-GB" sz="1400" i="1" kern="1200" dirty="0" smtClean="0">
                          <a:solidFill>
                            <a:schemeClr val="dk1"/>
                          </a:solidFill>
                          <a:latin typeface="+mn-lt"/>
                          <a:ea typeface="+mn-ea"/>
                          <a:cs typeface="+mn-cs"/>
                        </a:rPr>
                        <a:t> </a:t>
                      </a:r>
                    </a:p>
                    <a:p>
                      <a:endParaRPr lang="en-GB" sz="1050" i="1" kern="1200" dirty="0" smtClean="0">
                        <a:solidFill>
                          <a:schemeClr val="dk1"/>
                        </a:solidFill>
                        <a:latin typeface="+mn-lt"/>
                        <a:ea typeface="+mn-ea"/>
                        <a:cs typeface="+mn-cs"/>
                      </a:endParaRPr>
                    </a:p>
                    <a:p>
                      <a:r>
                        <a:rPr lang="en-GB" sz="1400" i="1" kern="1200" dirty="0" smtClean="0">
                          <a:solidFill>
                            <a:srgbClr val="FF0000"/>
                          </a:solidFill>
                          <a:latin typeface="+mn-lt"/>
                          <a:ea typeface="+mn-ea"/>
                          <a:cs typeface="+mn-cs"/>
                        </a:rPr>
                        <a:t>limited</a:t>
                      </a:r>
                      <a:r>
                        <a:rPr lang="en-GB" sz="1400" i="1" kern="1200" baseline="0" dirty="0" smtClean="0">
                          <a:solidFill>
                            <a:srgbClr val="FF0000"/>
                          </a:solidFill>
                          <a:latin typeface="+mn-lt"/>
                          <a:ea typeface="+mn-ea"/>
                          <a:cs typeface="+mn-cs"/>
                        </a:rPr>
                        <a:t> mean current (limited repetition frequency, instabilities)</a:t>
                      </a:r>
                      <a:endParaRPr lang="en-US" dirty="0">
                        <a:solidFill>
                          <a:srgbClr val="FF0000"/>
                        </a:solidFill>
                      </a:endParaRPr>
                    </a:p>
                  </a:txBody>
                  <a:tcPr anchor="ctr"/>
                </a:tc>
              </a:tr>
              <a:tr h="1427480">
                <a:tc>
                  <a:txBody>
                    <a:bodyPr/>
                    <a:lstStyle/>
                    <a:p>
                      <a:r>
                        <a:rPr lang="en-US" dirty="0" smtClean="0"/>
                        <a:t>Electrons</a:t>
                      </a:r>
                      <a:endParaRPr lang="en-US" dirty="0"/>
                    </a:p>
                  </a:txBody>
                  <a:tcPr anchor="ctr"/>
                </a:tc>
                <a:tc>
                  <a:txBody>
                    <a:bodyPr/>
                    <a:lstStyle/>
                    <a:p>
                      <a:r>
                        <a:rPr lang="en-US" sz="1600" dirty="0" smtClean="0"/>
                        <a:t>Conventional e- linac</a:t>
                      </a:r>
                      <a:r>
                        <a:rPr lang="en-US" sz="1600" baseline="0" dirty="0" smtClean="0"/>
                        <a:t> </a:t>
                      </a:r>
                    </a:p>
                    <a:p>
                      <a:endParaRPr lang="en-US" sz="1400" i="1" baseline="0" dirty="0" smtClean="0">
                        <a:solidFill>
                          <a:srgbClr val="00B050"/>
                        </a:solidFill>
                      </a:endParaRPr>
                    </a:p>
                    <a:p>
                      <a:r>
                        <a:rPr lang="en-US" sz="1400" i="1" baseline="0" dirty="0" smtClean="0">
                          <a:solidFill>
                            <a:srgbClr val="00B050"/>
                          </a:solidFill>
                        </a:rPr>
                        <a:t>simple and compact </a:t>
                      </a:r>
                    </a:p>
                  </a:txBody>
                  <a:tcPr anchor="ctr"/>
                </a:tc>
                <a:tc>
                  <a:txBody>
                    <a:bodyPr/>
                    <a:lstStyle/>
                    <a:p>
                      <a:r>
                        <a:rPr lang="en-US" sz="1600" dirty="0" smtClean="0"/>
                        <a:t>Linear</a:t>
                      </a:r>
                      <a:r>
                        <a:rPr lang="en-US" sz="1600" baseline="0" dirty="0" smtClean="0"/>
                        <a:t> colliders</a:t>
                      </a:r>
                    </a:p>
                    <a:p>
                      <a:endParaRPr lang="en-US" sz="1400" i="1" dirty="0" smtClean="0">
                        <a:solidFill>
                          <a:srgbClr val="00B050"/>
                        </a:solidFill>
                      </a:endParaRPr>
                    </a:p>
                    <a:p>
                      <a:r>
                        <a:rPr lang="en-US" sz="1400" i="1" dirty="0" smtClean="0">
                          <a:solidFill>
                            <a:srgbClr val="00B050"/>
                          </a:solidFill>
                        </a:rPr>
                        <a:t>do not lose energy because</a:t>
                      </a:r>
                      <a:r>
                        <a:rPr lang="en-US" sz="1400" i="1" baseline="0" dirty="0" smtClean="0">
                          <a:solidFill>
                            <a:srgbClr val="00B050"/>
                          </a:solidFill>
                        </a:rPr>
                        <a:t> of synchrotron radiation – only option for high energy!</a:t>
                      </a:r>
                      <a:r>
                        <a:rPr lang="en-US" sz="1400" i="1" dirty="0" smtClean="0">
                          <a:solidFill>
                            <a:srgbClr val="00B050"/>
                          </a:solidFill>
                        </a:rPr>
                        <a:t>  </a:t>
                      </a:r>
                      <a:endParaRPr lang="en-US" sz="1400" i="1" dirty="0">
                        <a:solidFill>
                          <a:srgbClr val="00B050"/>
                        </a:solidFill>
                      </a:endParaRPr>
                    </a:p>
                  </a:txBody>
                  <a:tcPr anchor="ctr"/>
                </a:tc>
                <a:tc>
                  <a:txBody>
                    <a:bodyPr/>
                    <a:lstStyle/>
                    <a:p>
                      <a:r>
                        <a:rPr lang="en-US" sz="1600" dirty="0" smtClean="0"/>
                        <a:t>Ligh</a:t>
                      </a:r>
                      <a:r>
                        <a:rPr lang="en-US" sz="1600" baseline="0" dirty="0" smtClean="0"/>
                        <a:t>t sources, factories</a:t>
                      </a:r>
                    </a:p>
                    <a:p>
                      <a:endParaRPr lang="en-US" sz="1400" i="1" baseline="0" dirty="0" smtClean="0">
                        <a:solidFill>
                          <a:srgbClr val="00B050"/>
                        </a:solidFill>
                      </a:endParaRPr>
                    </a:p>
                    <a:p>
                      <a:r>
                        <a:rPr lang="en-US" sz="1400" i="1" baseline="0" dirty="0" smtClean="0">
                          <a:solidFill>
                            <a:srgbClr val="00B050"/>
                          </a:solidFill>
                        </a:rPr>
                        <a:t>can accumulate high beam intensities</a:t>
                      </a:r>
                      <a:endParaRPr lang="en-US" sz="1400" i="1" dirty="0">
                        <a:solidFill>
                          <a:srgbClr val="00B050"/>
                        </a:solidFill>
                      </a:endParaRPr>
                    </a:p>
                  </a:txBody>
                  <a:tcPr anchor="ctr"/>
                </a:tc>
              </a:tr>
            </a:tbl>
          </a:graphicData>
        </a:graphic>
      </p:graphicFrame>
      <p:sp>
        <p:nvSpPr>
          <p:cNvPr id="5" name="Oval 4"/>
          <p:cNvSpPr/>
          <p:nvPr/>
        </p:nvSpPr>
        <p:spPr bwMode="auto">
          <a:xfrm>
            <a:off x="1219200" y="5943600"/>
            <a:ext cx="2590800" cy="914400"/>
          </a:xfrm>
          <a:prstGeom prst="ellipse">
            <a:avLst/>
          </a:prstGeom>
          <a:solidFill>
            <a:srgbClr val="99FF3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CH" sz="2000" b="1" i="0" u="none" strike="noStrike" cap="none" normalizeH="0" baseline="0" dirty="0" smtClean="0">
                <a:ln>
                  <a:noFill/>
                </a:ln>
                <a:solidFill>
                  <a:schemeClr val="tx1"/>
                </a:solidFill>
                <a:effectLst/>
                <a:latin typeface="Arial" charset="0"/>
              </a:rPr>
              <a:t>« </a:t>
            </a:r>
            <a:r>
              <a:rPr lang="fr-CH" dirty="0" err="1" smtClean="0"/>
              <a:t>t</a:t>
            </a:r>
            <a:r>
              <a:rPr kumimoji="0" lang="fr-CH" sz="2000" b="1" i="0" u="none" strike="noStrike" cap="none" normalizeH="0" baseline="0" dirty="0" err="1" smtClean="0">
                <a:ln>
                  <a:noFill/>
                </a:ln>
                <a:solidFill>
                  <a:schemeClr val="tx1"/>
                </a:solidFill>
                <a:effectLst/>
                <a:latin typeface="Arial" charset="0"/>
              </a:rPr>
              <a:t>raditional</a:t>
            </a:r>
            <a:r>
              <a:rPr lang="fr-CH" dirty="0" smtClean="0"/>
              <a:t> » linac range</a:t>
            </a:r>
            <a:endParaRPr kumimoji="0" lang="en-US" sz="2000" b="1" i="0" u="none" strike="noStrike" cap="none" normalizeH="0" baseline="0" dirty="0" smtClean="0">
              <a:ln>
                <a:noFill/>
              </a:ln>
              <a:solidFill>
                <a:schemeClr val="tx1"/>
              </a:solidFill>
              <a:effectLst/>
              <a:latin typeface="Arial" charset="0"/>
            </a:endParaRPr>
          </a:p>
        </p:txBody>
      </p:sp>
      <p:sp>
        <p:nvSpPr>
          <p:cNvPr id="6" name="Oval 5"/>
          <p:cNvSpPr/>
          <p:nvPr/>
        </p:nvSpPr>
        <p:spPr bwMode="auto">
          <a:xfrm>
            <a:off x="4191000" y="5943600"/>
            <a:ext cx="2590800" cy="914400"/>
          </a:xfrm>
          <a:prstGeom prst="ellipse">
            <a:avLst/>
          </a:prstGeom>
          <a:solidFill>
            <a:srgbClr val="99FF3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CH" sz="2000" b="1" i="0" u="none" strike="noStrike" cap="none" normalizeH="0" baseline="0" dirty="0" smtClean="0">
                <a:ln>
                  <a:noFill/>
                </a:ln>
                <a:solidFill>
                  <a:schemeClr val="tx1"/>
                </a:solidFill>
                <a:effectLst/>
                <a:latin typeface="Arial" charset="0"/>
              </a:rPr>
              <a:t>« </a:t>
            </a:r>
            <a:r>
              <a:rPr lang="fr-CH" dirty="0" smtClean="0"/>
              <a:t>new » linac range</a:t>
            </a:r>
            <a:endParaRPr kumimoji="0" lang="en-US" sz="2000" b="1" i="0" u="none" strike="noStrike" cap="none" normalizeH="0" baseline="0" dirty="0" smtClean="0">
              <a:ln>
                <a:noFill/>
              </a:ln>
              <a:solidFill>
                <a:schemeClr val="tx1"/>
              </a:solidFill>
              <a:effectLst/>
              <a:latin typeface="Arial" charset="0"/>
            </a:endParaRPr>
          </a:p>
        </p:txBody>
      </p:sp>
      <p:sp>
        <p:nvSpPr>
          <p:cNvPr id="7" name="Right Arrow 6"/>
          <p:cNvSpPr/>
          <p:nvPr/>
        </p:nvSpPr>
        <p:spPr bwMode="auto">
          <a:xfrm>
            <a:off x="3886200" y="6248400"/>
            <a:ext cx="228600" cy="304800"/>
          </a:xfrm>
          <a:prstGeom prst="rightArrow">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6"/>
          <p:cNvSpPr>
            <a:spLocks noGrp="1"/>
          </p:cNvSpPr>
          <p:nvPr>
            <p:ph type="ftr" sz="quarter" idx="11"/>
          </p:nvPr>
        </p:nvSpPr>
        <p:spPr/>
        <p:txBody>
          <a:bodyPr/>
          <a:lstStyle/>
          <a:p>
            <a:fld id="{E07C094C-789C-4184-91D0-E388010042DC}" type="slidenum">
              <a:rPr lang="en-GB"/>
              <a:pPr/>
              <a:t>5</a:t>
            </a:fld>
            <a:endParaRPr lang="en-GB"/>
          </a:p>
        </p:txBody>
      </p:sp>
      <p:sp>
        <p:nvSpPr>
          <p:cNvPr id="384013" name="Text Box 13"/>
          <p:cNvSpPr txBox="1">
            <a:spLocks noChangeArrowheads="1"/>
          </p:cNvSpPr>
          <p:nvPr/>
        </p:nvSpPr>
        <p:spPr bwMode="auto">
          <a:xfrm>
            <a:off x="5562600" y="2286000"/>
            <a:ext cx="3124200" cy="2028825"/>
          </a:xfrm>
          <a:prstGeom prst="rect">
            <a:avLst/>
          </a:prstGeom>
          <a:noFill/>
          <a:ln w="12700">
            <a:solidFill>
              <a:schemeClr val="tx1"/>
            </a:solidFill>
            <a:miter lim="800000"/>
            <a:headEnd type="none" w="sm" len="sm"/>
            <a:tailEnd type="none" w="sm" len="sm"/>
          </a:ln>
          <a:effectLst/>
        </p:spPr>
        <p:txBody>
          <a:bodyPr>
            <a:spAutoFit/>
          </a:bodyPr>
          <a:lstStyle/>
          <a:p>
            <a:r>
              <a:rPr lang="en-US" sz="1600" b="0">
                <a:solidFill>
                  <a:schemeClr val="accent1"/>
                </a:solidFill>
                <a:latin typeface="Comic Sans MS" pitchFamily="66" charset="0"/>
              </a:rPr>
              <a:t>Classic (Newton) relation:</a:t>
            </a:r>
          </a:p>
          <a:p>
            <a:endParaRPr lang="en-US" sz="1600" b="0">
              <a:solidFill>
                <a:schemeClr val="accent1"/>
              </a:solidFill>
              <a:latin typeface="Comic Sans MS" pitchFamily="66" charset="0"/>
            </a:endParaRPr>
          </a:p>
          <a:p>
            <a:endParaRPr lang="en-US" sz="1600" b="0">
              <a:solidFill>
                <a:schemeClr val="accent1"/>
              </a:solidFill>
              <a:latin typeface="Comic Sans MS" pitchFamily="66" charset="0"/>
            </a:endParaRPr>
          </a:p>
          <a:p>
            <a:endParaRPr lang="en-US" sz="1600" b="0">
              <a:solidFill>
                <a:schemeClr val="accent1"/>
              </a:solidFill>
              <a:latin typeface="Comic Sans MS" pitchFamily="66" charset="0"/>
            </a:endParaRPr>
          </a:p>
          <a:p>
            <a:r>
              <a:rPr lang="en-US" sz="1600" b="0">
                <a:solidFill>
                  <a:schemeClr val="accent1"/>
                </a:solidFill>
                <a:latin typeface="Comic Sans MS" pitchFamily="66" charset="0"/>
              </a:rPr>
              <a:t>Relativistic (Einstein) relation:</a:t>
            </a:r>
          </a:p>
          <a:p>
            <a:endParaRPr lang="en-US" sz="1000" b="0">
              <a:solidFill>
                <a:schemeClr val="accent1"/>
              </a:solidFill>
              <a:latin typeface="Comic Sans MS" pitchFamily="66" charset="0"/>
            </a:endParaRPr>
          </a:p>
          <a:p>
            <a:endParaRPr lang="en-US" sz="1600" b="0">
              <a:solidFill>
                <a:schemeClr val="accent1"/>
              </a:solidFill>
              <a:latin typeface="Comic Sans MS" pitchFamily="66" charset="0"/>
            </a:endParaRPr>
          </a:p>
          <a:p>
            <a:endParaRPr lang="en-US" sz="1200" b="0">
              <a:solidFill>
                <a:schemeClr val="accent1"/>
              </a:solidFill>
              <a:latin typeface="Comic Sans MS" pitchFamily="66" charset="0"/>
            </a:endParaRPr>
          </a:p>
          <a:p>
            <a:endParaRPr lang="en-US" sz="800" b="0">
              <a:solidFill>
                <a:schemeClr val="accent1"/>
              </a:solidFill>
              <a:latin typeface="Comic Sans MS" pitchFamily="66" charset="0"/>
            </a:endParaRPr>
          </a:p>
        </p:txBody>
      </p:sp>
      <p:sp>
        <p:nvSpPr>
          <p:cNvPr id="384004" name="Rectangle 4"/>
          <p:cNvSpPr>
            <a:spLocks noGrp="1" noChangeArrowheads="1"/>
          </p:cNvSpPr>
          <p:nvPr>
            <p:ph type="title"/>
          </p:nvPr>
        </p:nvSpPr>
        <p:spPr/>
        <p:txBody>
          <a:bodyPr/>
          <a:lstStyle/>
          <a:p>
            <a:r>
              <a:rPr lang="en-US" sz="3200" dirty="0" smtClean="0"/>
              <a:t>Proton and Electron Velocity</a:t>
            </a:r>
            <a:endParaRPr lang="en-US" sz="3200" dirty="0"/>
          </a:p>
        </p:txBody>
      </p:sp>
      <p:graphicFrame>
        <p:nvGraphicFramePr>
          <p:cNvPr id="384025" name="Object 25"/>
          <p:cNvGraphicFramePr>
            <a:graphicFrameLocks noGrp="1" noChangeAspect="1"/>
          </p:cNvGraphicFramePr>
          <p:nvPr>
            <p:ph sz="quarter" idx="2"/>
          </p:nvPr>
        </p:nvGraphicFramePr>
        <p:xfrm>
          <a:off x="5791200" y="2613025"/>
          <a:ext cx="1949450" cy="615950"/>
        </p:xfrm>
        <a:graphic>
          <a:graphicData uri="http://schemas.openxmlformats.org/presentationml/2006/ole">
            <mc:AlternateContent xmlns:mc="http://schemas.openxmlformats.org/markup-compatibility/2006">
              <mc:Choice xmlns:v="urn:schemas-microsoft-com:vml" Requires="v">
                <p:oleObj spid="_x0000_s384043" name="Equation" r:id="rId4" imgW="1447560" imgH="457200" progId="Equation.3">
                  <p:embed/>
                </p:oleObj>
              </mc:Choice>
              <mc:Fallback>
                <p:oleObj name="Equation" r:id="rId4" imgW="1447560" imgH="457200" progId="Equation.3">
                  <p:embed/>
                  <p:pic>
                    <p:nvPicPr>
                      <p:cNvPr id="0" name="Picture 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2613025"/>
                        <a:ext cx="1949450" cy="615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4009" name="Rectangle 9"/>
          <p:cNvSpPr>
            <a:spLocks noChangeArrowheads="1"/>
          </p:cNvSpPr>
          <p:nvPr/>
        </p:nvSpPr>
        <p:spPr bwMode="auto">
          <a:xfrm>
            <a:off x="228600" y="4495800"/>
            <a:ext cx="8915400" cy="21336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Char char="®"/>
            </a:pPr>
            <a:r>
              <a:rPr lang="en-US" sz="1600" u="sng">
                <a:latin typeface="Comic Sans MS" pitchFamily="66" charset="0"/>
                <a:sym typeface="Symbol" pitchFamily="18" charset="2"/>
              </a:rPr>
              <a:t>Protons</a:t>
            </a:r>
            <a:r>
              <a:rPr lang="en-US" sz="1600" b="0" u="sng">
                <a:latin typeface="Comic Sans MS" pitchFamily="66" charset="0"/>
                <a:sym typeface="Symbol" pitchFamily="18" charset="2"/>
              </a:rPr>
              <a:t> </a:t>
            </a:r>
            <a:r>
              <a:rPr lang="en-US" sz="1600" b="0">
                <a:latin typeface="Comic Sans MS" pitchFamily="66" charset="0"/>
                <a:sym typeface="Symbol" pitchFamily="18" charset="2"/>
              </a:rPr>
              <a:t>(rest energy 938.3 MeV): follow “Newton” mechanics up to some </a:t>
            </a:r>
            <a:r>
              <a:rPr lang="en-US" sz="1600" b="0">
                <a:solidFill>
                  <a:schemeClr val="hlink"/>
                </a:solidFill>
                <a:latin typeface="Comic Sans MS" pitchFamily="66" charset="0"/>
                <a:sym typeface="Symbol" pitchFamily="18" charset="2"/>
              </a:rPr>
              <a:t>tens of</a:t>
            </a:r>
            <a:r>
              <a:rPr lang="en-US" sz="1600" b="0">
                <a:latin typeface="Comic Sans MS" pitchFamily="66" charset="0"/>
                <a:sym typeface="Symbol" pitchFamily="18" charset="2"/>
              </a:rPr>
              <a:t> </a:t>
            </a:r>
            <a:r>
              <a:rPr lang="en-US" sz="1600" b="0">
                <a:solidFill>
                  <a:schemeClr val="hlink"/>
                </a:solidFill>
                <a:latin typeface="Comic Sans MS" pitchFamily="66" charset="0"/>
                <a:sym typeface="Symbol" pitchFamily="18" charset="2"/>
              </a:rPr>
              <a:t>MeV </a:t>
            </a:r>
            <a:r>
              <a:rPr lang="en-US" sz="1600" b="0">
                <a:latin typeface="Comic Sans MS" pitchFamily="66" charset="0"/>
                <a:sym typeface="Symbol" pitchFamily="18" charset="2"/>
              </a:rPr>
              <a:t>(</a:t>
            </a:r>
            <a:r>
              <a:rPr lang="en-US" sz="1600" b="0" i="1">
                <a:latin typeface="Symbol" pitchFamily="18" charset="2"/>
                <a:sym typeface="Symbol" pitchFamily="18" charset="2"/>
              </a:rPr>
              <a:t>D</a:t>
            </a:r>
            <a:r>
              <a:rPr lang="en-US" sz="1600" b="0" i="1">
                <a:latin typeface="Comic Sans MS" pitchFamily="66" charset="0"/>
                <a:sym typeface="Symbol" pitchFamily="18" charset="2"/>
              </a:rPr>
              <a:t>v/v</a:t>
            </a:r>
            <a:r>
              <a:rPr lang="en-US" sz="1600" b="0">
                <a:latin typeface="Comic Sans MS" pitchFamily="66" charset="0"/>
                <a:sym typeface="Symbol" pitchFamily="18" charset="2"/>
              </a:rPr>
              <a:t> &lt; 1% for W &lt; 15 MeV) then slowly become relativistic (“Einstein”). From the </a:t>
            </a:r>
            <a:r>
              <a:rPr lang="en-US" sz="1600" b="0">
                <a:solidFill>
                  <a:schemeClr val="hlink"/>
                </a:solidFill>
                <a:latin typeface="Comic Sans MS" pitchFamily="66" charset="0"/>
                <a:sym typeface="Symbol" pitchFamily="18" charset="2"/>
              </a:rPr>
              <a:t>GeV range</a:t>
            </a:r>
            <a:r>
              <a:rPr lang="en-US" sz="1600" b="0">
                <a:latin typeface="Comic Sans MS" pitchFamily="66" charset="0"/>
                <a:sym typeface="Symbol" pitchFamily="18" charset="2"/>
              </a:rPr>
              <a:t> velocity is nearly constant (</a:t>
            </a:r>
            <a:r>
              <a:rPr lang="en-US" sz="1600" b="0" i="1">
                <a:latin typeface="Comic Sans MS" pitchFamily="66" charset="0"/>
                <a:sym typeface="Symbol" pitchFamily="18" charset="2"/>
              </a:rPr>
              <a:t>v</a:t>
            </a:r>
            <a:r>
              <a:rPr lang="en-US" sz="1600" b="0">
                <a:latin typeface="Comic Sans MS" pitchFamily="66" charset="0"/>
                <a:sym typeface="Symbol" pitchFamily="18" charset="2"/>
              </a:rPr>
              <a:t>~0.95c at 2 GeV)  linacs can cope with the increasing particle velocity, synchrotrons cover the range where </a:t>
            </a:r>
            <a:r>
              <a:rPr lang="en-US" sz="1600" b="0" i="1">
                <a:latin typeface="Comic Sans MS" pitchFamily="66" charset="0"/>
                <a:sym typeface="Symbol" pitchFamily="18" charset="2"/>
              </a:rPr>
              <a:t>v</a:t>
            </a:r>
            <a:r>
              <a:rPr lang="en-US" sz="1600" b="0">
                <a:latin typeface="Comic Sans MS" pitchFamily="66" charset="0"/>
                <a:sym typeface="Symbol" pitchFamily="18" charset="2"/>
              </a:rPr>
              <a:t>  nearly constant. </a:t>
            </a:r>
          </a:p>
          <a:p>
            <a:pPr marL="457200" indent="-457200">
              <a:lnSpc>
                <a:spcPct val="110000"/>
              </a:lnSpc>
              <a:spcBef>
                <a:spcPct val="50000"/>
              </a:spcBef>
              <a:buClr>
                <a:schemeClr val="hlink"/>
              </a:buClr>
              <a:buSzPct val="70000"/>
              <a:buFont typeface="Symbol" pitchFamily="18" charset="2"/>
              <a:buChar char="®"/>
            </a:pPr>
            <a:r>
              <a:rPr lang="en-US" sz="1600" u="sng">
                <a:latin typeface="Comic Sans MS" pitchFamily="66" charset="0"/>
                <a:sym typeface="Symbol" pitchFamily="18" charset="2"/>
              </a:rPr>
              <a:t>Electrons</a:t>
            </a:r>
            <a:r>
              <a:rPr lang="en-US" sz="1600" b="0">
                <a:latin typeface="Comic Sans MS" pitchFamily="66" charset="0"/>
                <a:sym typeface="Symbol" pitchFamily="18" charset="2"/>
              </a:rPr>
              <a:t> (rest energy 511 keV, 1/1836 of protons): relativistic from the </a:t>
            </a:r>
            <a:r>
              <a:rPr lang="en-US" sz="1600" b="0">
                <a:solidFill>
                  <a:schemeClr val="hlink"/>
                </a:solidFill>
                <a:latin typeface="Comic Sans MS" pitchFamily="66" charset="0"/>
                <a:sym typeface="Symbol" pitchFamily="18" charset="2"/>
              </a:rPr>
              <a:t>keV range </a:t>
            </a:r>
            <a:r>
              <a:rPr lang="en-US" sz="1600" b="0">
                <a:latin typeface="Comic Sans MS" pitchFamily="66" charset="0"/>
                <a:sym typeface="Symbol" pitchFamily="18" charset="2"/>
              </a:rPr>
              <a:t>(v~0.1c at 2.5 keV) then increasing velocity up to the </a:t>
            </a:r>
            <a:r>
              <a:rPr lang="en-US" sz="1600" b="0">
                <a:solidFill>
                  <a:schemeClr val="hlink"/>
                </a:solidFill>
                <a:latin typeface="Comic Sans MS" pitchFamily="66" charset="0"/>
                <a:sym typeface="Symbol" pitchFamily="18" charset="2"/>
              </a:rPr>
              <a:t>MeV range</a:t>
            </a:r>
            <a:r>
              <a:rPr lang="en-US" sz="1600" b="0">
                <a:latin typeface="Comic Sans MS" pitchFamily="66" charset="0"/>
                <a:sym typeface="Symbol" pitchFamily="18" charset="2"/>
              </a:rPr>
              <a:t> (v~0.95c at 1.1 MeV)  </a:t>
            </a:r>
            <a:r>
              <a:rPr lang="en-US" sz="1600" b="0" u="sng">
                <a:solidFill>
                  <a:schemeClr val="accent1"/>
                </a:solidFill>
                <a:latin typeface="Comic Sans MS" pitchFamily="66" charset="0"/>
                <a:sym typeface="Symbol" pitchFamily="18" charset="2"/>
              </a:rPr>
              <a:t>v~c after few meters</a:t>
            </a:r>
            <a:r>
              <a:rPr lang="en-US" sz="1600" b="0">
                <a:latin typeface="Comic Sans MS" pitchFamily="66" charset="0"/>
                <a:sym typeface="Symbol" pitchFamily="18" charset="2"/>
              </a:rPr>
              <a:t> of acceleration in a linac (typical gradient 10 MeV/m).</a:t>
            </a:r>
          </a:p>
        </p:txBody>
      </p:sp>
      <p:sp>
        <p:nvSpPr>
          <p:cNvPr id="384010" name="Text Box 10"/>
          <p:cNvSpPr txBox="1">
            <a:spLocks noChangeArrowheads="1"/>
          </p:cNvSpPr>
          <p:nvPr/>
        </p:nvSpPr>
        <p:spPr bwMode="auto">
          <a:xfrm>
            <a:off x="5562600" y="1370013"/>
            <a:ext cx="3200400" cy="838200"/>
          </a:xfrm>
          <a:prstGeom prst="rect">
            <a:avLst/>
          </a:prstGeom>
          <a:noFill/>
          <a:ln w="12700">
            <a:solidFill>
              <a:schemeClr val="tx1"/>
            </a:solidFill>
            <a:miter lim="800000"/>
            <a:headEnd type="none" w="sm" len="sm"/>
            <a:tailEnd type="none" w="sm" len="sm"/>
          </a:ln>
          <a:effectLst/>
        </p:spPr>
        <p:txBody>
          <a:bodyPr>
            <a:spAutoFit/>
          </a:bodyPr>
          <a:lstStyle/>
          <a:p>
            <a:r>
              <a:rPr lang="en-US" sz="1600" b="0">
                <a:solidFill>
                  <a:schemeClr val="accent1"/>
                </a:solidFill>
                <a:latin typeface="Symbol" pitchFamily="18" charset="2"/>
              </a:rPr>
              <a:t>b</a:t>
            </a:r>
            <a:r>
              <a:rPr lang="en-US" sz="1600" b="0" baseline="30000">
                <a:solidFill>
                  <a:schemeClr val="accent1"/>
                </a:solidFill>
                <a:latin typeface="Comic Sans MS" pitchFamily="66" charset="0"/>
              </a:rPr>
              <a:t>2</a:t>
            </a:r>
            <a:r>
              <a:rPr lang="en-US" sz="1600" b="0">
                <a:solidFill>
                  <a:schemeClr val="accent1"/>
                </a:solidFill>
                <a:latin typeface="Comic Sans MS" pitchFamily="66" charset="0"/>
              </a:rPr>
              <a:t>=(v/c)</a:t>
            </a:r>
            <a:r>
              <a:rPr lang="en-US" sz="1600" b="0" baseline="30000">
                <a:solidFill>
                  <a:schemeClr val="accent1"/>
                </a:solidFill>
                <a:latin typeface="Comic Sans MS" pitchFamily="66" charset="0"/>
              </a:rPr>
              <a:t>2</a:t>
            </a:r>
            <a:r>
              <a:rPr lang="en-US" sz="1600" b="0">
                <a:solidFill>
                  <a:schemeClr val="accent1"/>
                </a:solidFill>
                <a:latin typeface="Comic Sans MS" pitchFamily="66" charset="0"/>
              </a:rPr>
              <a:t> as function of kinetic energy T for protons and electrons.</a:t>
            </a:r>
            <a:endParaRPr lang="en-US" sz="1800" b="0">
              <a:solidFill>
                <a:schemeClr val="accent1"/>
              </a:solidFill>
              <a:latin typeface="Comic Sans MS" pitchFamily="66" charset="0"/>
            </a:endParaRPr>
          </a:p>
        </p:txBody>
      </p:sp>
      <p:graphicFrame>
        <p:nvGraphicFramePr>
          <p:cNvPr id="384033" name="Object 33"/>
          <p:cNvGraphicFramePr>
            <a:graphicFrameLocks noGrp="1" noChangeAspect="1"/>
          </p:cNvGraphicFramePr>
          <p:nvPr>
            <p:ph sz="quarter" idx="3"/>
          </p:nvPr>
        </p:nvGraphicFramePr>
        <p:xfrm>
          <a:off x="5943600" y="3581400"/>
          <a:ext cx="1905000" cy="708025"/>
        </p:xfrm>
        <a:graphic>
          <a:graphicData uri="http://schemas.openxmlformats.org/presentationml/2006/ole">
            <mc:AlternateContent xmlns:mc="http://schemas.openxmlformats.org/markup-compatibility/2006">
              <mc:Choice xmlns:v="urn:schemas-microsoft-com:vml" Requires="v">
                <p:oleObj spid="_x0000_s384044" name="Equation" r:id="rId6" imgW="1333440" imgH="495000" progId="Equation.3">
                  <p:embed/>
                </p:oleObj>
              </mc:Choice>
              <mc:Fallback>
                <p:oleObj name="Equation" r:id="rId6" imgW="1333440" imgH="495000" progId="Equation.3">
                  <p:embed/>
                  <p:pic>
                    <p:nvPicPr>
                      <p:cNvPr id="0" name="Picture 3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3600" y="3581400"/>
                        <a:ext cx="1905000" cy="708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5" name="Picture 4"/>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92836" y="1296933"/>
            <a:ext cx="4779264" cy="3171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p:cNvSpPr/>
          <p:nvPr/>
        </p:nvSpPr>
        <p:spPr bwMode="auto">
          <a:xfrm>
            <a:off x="2971800" y="1981200"/>
            <a:ext cx="3733800" cy="1066800"/>
          </a:xfrm>
          <a:prstGeom prst="rect">
            <a:avLst/>
          </a:prstGeom>
          <a:solidFill>
            <a:srgbClr val="00FF00"/>
          </a:solidFill>
          <a:ln w="12700" cap="flat" cmpd="sng" algn="ctr">
            <a:gradFill>
              <a:gsLst>
                <a:gs pos="0">
                  <a:srgbClr val="000082"/>
                </a:gs>
                <a:gs pos="30000">
                  <a:srgbClr val="66008F"/>
                </a:gs>
                <a:gs pos="64999">
                  <a:srgbClr val="BA0066"/>
                </a:gs>
                <a:gs pos="89999">
                  <a:srgbClr val="FF0000"/>
                </a:gs>
                <a:gs pos="100000">
                  <a:srgbClr val="FF8200"/>
                </a:gs>
              </a:gsLst>
              <a:lin ang="5400000" scaled="0"/>
            </a:gra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62" name="Footer Placeholder 5"/>
          <p:cNvSpPr>
            <a:spLocks noGrp="1"/>
          </p:cNvSpPr>
          <p:nvPr>
            <p:ph type="ftr" sz="quarter" idx="11"/>
          </p:nvPr>
        </p:nvSpPr>
        <p:spPr/>
        <p:txBody>
          <a:bodyPr/>
          <a:lstStyle/>
          <a:p>
            <a:fld id="{1B933FBE-A5A3-495C-8347-0F62A0C77AAB}" type="slidenum">
              <a:rPr lang="en-GB"/>
              <a:pPr/>
              <a:t>6</a:t>
            </a:fld>
            <a:endParaRPr lang="en-GB"/>
          </a:p>
        </p:txBody>
      </p:sp>
      <p:sp>
        <p:nvSpPr>
          <p:cNvPr id="662532" name="Rectangle 4"/>
          <p:cNvSpPr>
            <a:spLocks noGrp="1" noChangeArrowheads="1"/>
          </p:cNvSpPr>
          <p:nvPr>
            <p:ph type="title"/>
          </p:nvPr>
        </p:nvSpPr>
        <p:spPr>
          <a:xfrm>
            <a:off x="1981200" y="228600"/>
            <a:ext cx="5715000" cy="990600"/>
          </a:xfrm>
        </p:spPr>
        <p:txBody>
          <a:bodyPr/>
          <a:lstStyle/>
          <a:p>
            <a:r>
              <a:rPr lang="en-GB" dirty="0"/>
              <a:t>Basic </a:t>
            </a:r>
            <a:r>
              <a:rPr lang="en-GB" dirty="0" smtClean="0"/>
              <a:t>linear accelerator </a:t>
            </a:r>
            <a:r>
              <a:rPr lang="en-GB" dirty="0"/>
              <a:t>structure</a:t>
            </a:r>
            <a:endParaRPr lang="en-US" dirty="0"/>
          </a:p>
        </p:txBody>
      </p:sp>
      <p:graphicFrame>
        <p:nvGraphicFramePr>
          <p:cNvPr id="662584" name="Object 56"/>
          <p:cNvGraphicFramePr>
            <a:graphicFrameLocks noGrp="1" noChangeAspect="1"/>
          </p:cNvGraphicFramePr>
          <p:nvPr>
            <p:ph sz="half" idx="1"/>
          </p:nvPr>
        </p:nvGraphicFramePr>
        <p:xfrm>
          <a:off x="7010400" y="5334000"/>
          <a:ext cx="1136650" cy="708025"/>
        </p:xfrm>
        <a:graphic>
          <a:graphicData uri="http://schemas.openxmlformats.org/presentationml/2006/ole">
            <mc:AlternateContent xmlns:mc="http://schemas.openxmlformats.org/markup-compatibility/2006">
              <mc:Choice xmlns:v="urn:schemas-microsoft-com:vml" Requires="v">
                <p:oleObj spid="_x0000_s728072" name="Equation" r:id="rId4" imgW="672840" imgH="419040" progId="Equation.3">
                  <p:embed/>
                </p:oleObj>
              </mc:Choice>
              <mc:Fallback>
                <p:oleObj name="Equation" r:id="rId4" imgW="672840" imgH="419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400" y="5334000"/>
                        <a:ext cx="1136650" cy="708025"/>
                      </a:xfrm>
                      <a:prstGeom prst="rect">
                        <a:avLst/>
                      </a:prstGeom>
                      <a:noFill/>
                      <a:ln w="9525">
                        <a:solidFill>
                          <a:srgbClr val="3333FF"/>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62535" name="Rectangle 7"/>
          <p:cNvSpPr>
            <a:spLocks noChangeArrowheads="1"/>
          </p:cNvSpPr>
          <p:nvPr/>
        </p:nvSpPr>
        <p:spPr bwMode="auto">
          <a:xfrm>
            <a:off x="609600" y="2057400"/>
            <a:ext cx="990600" cy="914400"/>
          </a:xfrm>
          <a:prstGeom prst="rect">
            <a:avLst/>
          </a:prstGeom>
          <a:solidFill>
            <a:schemeClr val="bg1"/>
          </a:solidFill>
          <a:ln w="12700">
            <a:solidFill>
              <a:schemeClr val="tx1"/>
            </a:solidFill>
            <a:miter lim="800000"/>
            <a:headEnd type="none" w="sm" len="sm"/>
            <a:tailEnd type="none" w="sm" len="sm"/>
          </a:ln>
          <a:effectLst/>
        </p:spPr>
        <p:txBody>
          <a:bodyPr wrap="none" anchor="ctr"/>
          <a:lstStyle/>
          <a:p>
            <a:pPr algn="ctr"/>
            <a:r>
              <a:rPr lang="en-GB" sz="1800" b="0"/>
              <a:t>DC </a:t>
            </a:r>
          </a:p>
          <a:p>
            <a:pPr algn="ctr"/>
            <a:r>
              <a:rPr lang="en-GB" sz="1800" b="0"/>
              <a:t>particle </a:t>
            </a:r>
          </a:p>
          <a:p>
            <a:pPr algn="ctr"/>
            <a:r>
              <a:rPr lang="en-GB" sz="1800" b="0"/>
              <a:t>injector</a:t>
            </a:r>
            <a:endParaRPr lang="en-US" sz="1800" b="0"/>
          </a:p>
        </p:txBody>
      </p:sp>
      <p:sp>
        <p:nvSpPr>
          <p:cNvPr id="662537" name="Line 9"/>
          <p:cNvSpPr>
            <a:spLocks noChangeShapeType="1"/>
          </p:cNvSpPr>
          <p:nvPr/>
        </p:nvSpPr>
        <p:spPr bwMode="auto">
          <a:xfrm>
            <a:off x="1600200" y="2514600"/>
            <a:ext cx="5486400" cy="0"/>
          </a:xfrm>
          <a:prstGeom prst="line">
            <a:avLst/>
          </a:prstGeom>
          <a:noFill/>
          <a:ln w="12700">
            <a:solidFill>
              <a:schemeClr val="tx1"/>
            </a:solidFill>
            <a:prstDash val="dash"/>
            <a:round/>
            <a:headEnd type="none" w="sm" len="sm"/>
            <a:tailEnd type="triangle" w="med" len="med"/>
          </a:ln>
          <a:effectLst/>
        </p:spPr>
        <p:txBody>
          <a:bodyPr/>
          <a:lstStyle/>
          <a:p>
            <a:endParaRPr lang="en-US"/>
          </a:p>
        </p:txBody>
      </p:sp>
      <p:sp>
        <p:nvSpPr>
          <p:cNvPr id="662539" name="Text Box 11"/>
          <p:cNvSpPr txBox="1">
            <a:spLocks noChangeArrowheads="1"/>
          </p:cNvSpPr>
          <p:nvPr/>
        </p:nvSpPr>
        <p:spPr bwMode="auto">
          <a:xfrm>
            <a:off x="7162800" y="2286000"/>
            <a:ext cx="339725" cy="396875"/>
          </a:xfrm>
          <a:prstGeom prst="rect">
            <a:avLst/>
          </a:prstGeom>
          <a:noFill/>
          <a:ln w="12700">
            <a:noFill/>
            <a:miter lim="800000"/>
            <a:headEnd type="none" w="sm" len="sm"/>
            <a:tailEnd type="none" w="sm" len="sm"/>
          </a:ln>
          <a:effectLst/>
        </p:spPr>
        <p:txBody>
          <a:bodyPr wrap="none">
            <a:spAutoFit/>
          </a:bodyPr>
          <a:lstStyle/>
          <a:p>
            <a:r>
              <a:rPr lang="en-GB"/>
              <a:t>?</a:t>
            </a:r>
            <a:endParaRPr lang="en-US"/>
          </a:p>
        </p:txBody>
      </p:sp>
      <p:sp>
        <p:nvSpPr>
          <p:cNvPr id="662540" name="Text Box 12"/>
          <p:cNvSpPr txBox="1">
            <a:spLocks noChangeArrowheads="1"/>
          </p:cNvSpPr>
          <p:nvPr/>
        </p:nvSpPr>
        <p:spPr bwMode="auto">
          <a:xfrm>
            <a:off x="457200" y="3276600"/>
            <a:ext cx="1524000" cy="762000"/>
          </a:xfrm>
          <a:prstGeom prst="rect">
            <a:avLst/>
          </a:prstGeom>
          <a:noFill/>
          <a:ln w="12700">
            <a:noFill/>
            <a:miter lim="800000"/>
            <a:headEnd type="none" w="sm" len="sm"/>
            <a:tailEnd type="none" w="sm" len="sm"/>
          </a:ln>
          <a:effectLst/>
        </p:spPr>
        <p:txBody>
          <a:bodyPr>
            <a:spAutoFit/>
          </a:bodyPr>
          <a:lstStyle/>
          <a:p>
            <a:r>
              <a:rPr lang="en-GB" sz="1400" b="0"/>
              <a:t>Protons: </a:t>
            </a:r>
            <a:r>
              <a:rPr lang="en-GB" sz="1400" b="0">
                <a:cs typeface="Arial" charset="0"/>
              </a:rPr>
              <a:t>energy ~100 keV </a:t>
            </a:r>
          </a:p>
          <a:p>
            <a:r>
              <a:rPr lang="en-GB" sz="1400" b="0">
                <a:latin typeface="Symbol" pitchFamily="18" charset="2"/>
                <a:cs typeface="Arial" charset="0"/>
              </a:rPr>
              <a:t>b</a:t>
            </a:r>
            <a:r>
              <a:rPr lang="en-GB" sz="1400" b="0">
                <a:cs typeface="Arial" charset="0"/>
              </a:rPr>
              <a:t>= v/c </a:t>
            </a:r>
            <a:r>
              <a:rPr lang="en-GB" sz="1400" b="0"/>
              <a:t>~ 0.015</a:t>
            </a:r>
            <a:r>
              <a:rPr lang="en-GB" sz="1600"/>
              <a:t> </a:t>
            </a:r>
          </a:p>
        </p:txBody>
      </p:sp>
      <p:sp>
        <p:nvSpPr>
          <p:cNvPr id="662541" name="Line 13"/>
          <p:cNvSpPr>
            <a:spLocks noChangeShapeType="1"/>
          </p:cNvSpPr>
          <p:nvPr/>
        </p:nvSpPr>
        <p:spPr bwMode="auto">
          <a:xfrm flipV="1">
            <a:off x="1676400" y="2667000"/>
            <a:ext cx="0" cy="609600"/>
          </a:xfrm>
          <a:prstGeom prst="line">
            <a:avLst/>
          </a:prstGeom>
          <a:noFill/>
          <a:ln w="12700">
            <a:solidFill>
              <a:schemeClr val="tx1"/>
            </a:solidFill>
            <a:round/>
            <a:headEnd type="none" w="sm" len="sm"/>
            <a:tailEnd type="triangle" w="sm" len="sm"/>
          </a:ln>
          <a:effectLst/>
        </p:spPr>
        <p:txBody>
          <a:bodyPr/>
          <a:lstStyle/>
          <a:p>
            <a:endParaRPr lang="en-US"/>
          </a:p>
        </p:txBody>
      </p:sp>
      <p:sp>
        <p:nvSpPr>
          <p:cNvPr id="662551" name="Text Box 23"/>
          <p:cNvSpPr txBox="1">
            <a:spLocks noChangeArrowheads="1"/>
          </p:cNvSpPr>
          <p:nvPr/>
        </p:nvSpPr>
        <p:spPr bwMode="auto">
          <a:xfrm>
            <a:off x="2133600" y="3352800"/>
            <a:ext cx="4225925" cy="593725"/>
          </a:xfrm>
          <a:prstGeom prst="rect">
            <a:avLst/>
          </a:prstGeom>
          <a:noFill/>
          <a:ln w="12700">
            <a:solidFill>
              <a:srgbClr val="3333FF"/>
            </a:solidFill>
            <a:miter lim="800000"/>
            <a:headEnd type="none" w="sm" len="sm"/>
            <a:tailEnd type="none" w="sm" len="sm"/>
          </a:ln>
          <a:effectLst/>
        </p:spPr>
        <p:txBody>
          <a:bodyPr wrap="none">
            <a:spAutoFit/>
          </a:bodyPr>
          <a:lstStyle/>
          <a:p>
            <a:r>
              <a:rPr lang="en-GB" sz="1600" b="0"/>
              <a:t>Accelerating gap:  	E = E</a:t>
            </a:r>
            <a:r>
              <a:rPr lang="en-GB" sz="1600" b="0" baseline="-25000"/>
              <a:t>0</a:t>
            </a:r>
            <a:r>
              <a:rPr lang="en-GB" sz="1600" b="0"/>
              <a:t> cos (</a:t>
            </a:r>
            <a:r>
              <a:rPr lang="en-GB" sz="1600" b="0" i="1">
                <a:latin typeface="Symbol" pitchFamily="18" charset="2"/>
              </a:rPr>
              <a:t>w</a:t>
            </a:r>
            <a:r>
              <a:rPr lang="en-GB" sz="1600" b="0" i="1"/>
              <a:t>t + </a:t>
            </a:r>
            <a:r>
              <a:rPr lang="en-GB" sz="1600" b="0" i="1">
                <a:latin typeface="Symbol" pitchFamily="18" charset="2"/>
              </a:rPr>
              <a:t>f</a:t>
            </a:r>
            <a:r>
              <a:rPr lang="en-GB" sz="1600" b="0"/>
              <a:t>)</a:t>
            </a:r>
          </a:p>
          <a:p>
            <a:r>
              <a:rPr lang="en-GB" sz="1600" b="0"/>
              <a:t>		en. gain </a:t>
            </a:r>
            <a:r>
              <a:rPr lang="en-GB" sz="1600" b="0">
                <a:latin typeface="Symbol" pitchFamily="18" charset="2"/>
              </a:rPr>
              <a:t>D</a:t>
            </a:r>
            <a:r>
              <a:rPr lang="en-GB" sz="1600" b="0"/>
              <a:t>W = eV</a:t>
            </a:r>
            <a:r>
              <a:rPr lang="en-GB" sz="1600" b="0" baseline="-25000"/>
              <a:t>0</a:t>
            </a:r>
            <a:r>
              <a:rPr lang="en-GB" sz="1600" b="0"/>
              <a:t>Tcos</a:t>
            </a:r>
            <a:r>
              <a:rPr lang="en-GB" sz="1600" b="0" i="1">
                <a:latin typeface="Symbol" pitchFamily="18" charset="2"/>
              </a:rPr>
              <a:t>f</a:t>
            </a:r>
            <a:endParaRPr lang="en-US" sz="1600" b="0" i="1">
              <a:latin typeface="Symbol" pitchFamily="18" charset="2"/>
            </a:endParaRPr>
          </a:p>
        </p:txBody>
      </p:sp>
      <p:pic>
        <p:nvPicPr>
          <p:cNvPr id="662555" name="Picture 27"/>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flipH="1">
            <a:off x="2971800" y="1981200"/>
            <a:ext cx="269875" cy="1066800"/>
          </a:xfrm>
          <a:prstGeom prst="rect">
            <a:avLst/>
          </a:prstGeom>
          <a:noFill/>
          <a:ln w="12700">
            <a:noFill/>
            <a:miter lim="800000"/>
            <a:headEnd type="none" w="sm" len="sm"/>
            <a:tailEnd type="none" w="sm" len="sm"/>
          </a:ln>
          <a:effectLst/>
        </p:spPr>
      </p:pic>
      <p:pic>
        <p:nvPicPr>
          <p:cNvPr id="662556" name="Picture 28"/>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flipH="1">
            <a:off x="3657600" y="1981200"/>
            <a:ext cx="269875" cy="1066800"/>
          </a:xfrm>
          <a:prstGeom prst="rect">
            <a:avLst/>
          </a:prstGeom>
          <a:noFill/>
          <a:ln w="12700">
            <a:noFill/>
            <a:miter lim="800000"/>
            <a:headEnd type="none" w="sm" len="sm"/>
            <a:tailEnd type="none" w="sm" len="sm"/>
          </a:ln>
          <a:effectLst/>
        </p:spPr>
      </p:pic>
      <p:pic>
        <p:nvPicPr>
          <p:cNvPr id="662557" name="Picture 29"/>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flipH="1">
            <a:off x="4343400" y="1981200"/>
            <a:ext cx="269875" cy="1066800"/>
          </a:xfrm>
          <a:prstGeom prst="rect">
            <a:avLst/>
          </a:prstGeom>
          <a:noFill/>
          <a:ln w="12700">
            <a:noFill/>
            <a:miter lim="800000"/>
            <a:headEnd type="none" w="sm" len="sm"/>
            <a:tailEnd type="none" w="sm" len="sm"/>
          </a:ln>
          <a:effectLst/>
        </p:spPr>
      </p:pic>
      <p:pic>
        <p:nvPicPr>
          <p:cNvPr id="662558" name="Picture 30"/>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flipH="1">
            <a:off x="5029200" y="1981200"/>
            <a:ext cx="269875" cy="1066800"/>
          </a:xfrm>
          <a:prstGeom prst="rect">
            <a:avLst/>
          </a:prstGeom>
          <a:noFill/>
          <a:ln w="12700">
            <a:noFill/>
            <a:miter lim="800000"/>
            <a:headEnd type="none" w="sm" len="sm"/>
            <a:tailEnd type="none" w="sm" len="sm"/>
          </a:ln>
          <a:effectLst/>
        </p:spPr>
      </p:pic>
      <p:pic>
        <p:nvPicPr>
          <p:cNvPr id="662559" name="Picture 31"/>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flipH="1">
            <a:off x="5715000" y="1981200"/>
            <a:ext cx="269875" cy="1066800"/>
          </a:xfrm>
          <a:prstGeom prst="rect">
            <a:avLst/>
          </a:prstGeom>
          <a:noFill/>
          <a:ln w="12700">
            <a:noFill/>
            <a:miter lim="800000"/>
            <a:headEnd type="none" w="sm" len="sm"/>
            <a:tailEnd type="none" w="sm" len="sm"/>
          </a:ln>
          <a:effectLst/>
        </p:spPr>
      </p:pic>
      <p:pic>
        <p:nvPicPr>
          <p:cNvPr id="662560" name="Picture 32"/>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flipH="1">
            <a:off x="6400800" y="1981200"/>
            <a:ext cx="269875" cy="1066800"/>
          </a:xfrm>
          <a:prstGeom prst="rect">
            <a:avLst/>
          </a:prstGeom>
          <a:noFill/>
          <a:ln w="12700">
            <a:noFill/>
            <a:miter lim="800000"/>
            <a:headEnd type="none" w="sm" len="sm"/>
            <a:tailEnd type="none" w="sm" len="sm"/>
          </a:ln>
          <a:effectLst/>
        </p:spPr>
      </p:pic>
      <p:sp>
        <p:nvSpPr>
          <p:cNvPr id="662561" name="Text Box 33"/>
          <p:cNvSpPr txBox="1">
            <a:spLocks noChangeArrowheads="1"/>
          </p:cNvSpPr>
          <p:nvPr/>
        </p:nvSpPr>
        <p:spPr bwMode="auto">
          <a:xfrm>
            <a:off x="4267200" y="4038600"/>
            <a:ext cx="4648200" cy="907941"/>
          </a:xfrm>
          <a:prstGeom prst="rect">
            <a:avLst/>
          </a:prstGeom>
          <a:noFill/>
          <a:ln w="12700">
            <a:noFill/>
            <a:miter lim="800000"/>
            <a:headEnd type="none" w="sm" len="sm"/>
            <a:tailEnd type="none" w="sm" len="sm"/>
          </a:ln>
          <a:effectLst/>
        </p:spPr>
        <p:txBody>
          <a:bodyPr>
            <a:spAutoFit/>
          </a:bodyPr>
          <a:lstStyle/>
          <a:p>
            <a:pPr marL="266700" indent="-266700">
              <a:spcBef>
                <a:spcPts val="600"/>
              </a:spcBef>
              <a:buFont typeface="Wingdings" pitchFamily="2" charset="2"/>
              <a:buAutoNum type="arabicPeriod"/>
            </a:pPr>
            <a:r>
              <a:rPr lang="en-GB" sz="1600" b="0" dirty="0"/>
              <a:t>The beam must to be </a:t>
            </a:r>
            <a:r>
              <a:rPr lang="en-GB" sz="1600" b="0" u="sng" dirty="0">
                <a:solidFill>
                  <a:srgbClr val="FF0000"/>
                </a:solidFill>
              </a:rPr>
              <a:t>bunched</a:t>
            </a:r>
            <a:r>
              <a:rPr lang="en-GB" sz="1600" b="0" dirty="0"/>
              <a:t> at frequency </a:t>
            </a:r>
            <a:r>
              <a:rPr lang="en-GB" sz="1600" b="0" i="1" dirty="0" smtClean="0">
                <a:latin typeface="Symbol" pitchFamily="18" charset="2"/>
              </a:rPr>
              <a:t>w</a:t>
            </a:r>
            <a:endParaRPr lang="en-GB" sz="1600" b="0" dirty="0"/>
          </a:p>
          <a:p>
            <a:pPr marL="266700" indent="-266700">
              <a:spcBef>
                <a:spcPts val="600"/>
              </a:spcBef>
              <a:buFont typeface="Wingdings" pitchFamily="2" charset="2"/>
              <a:buAutoNum type="arabicPeriod"/>
            </a:pPr>
            <a:r>
              <a:rPr lang="en-GB" sz="1600" b="0" u="sng" dirty="0">
                <a:solidFill>
                  <a:srgbClr val="FF0000"/>
                </a:solidFill>
              </a:rPr>
              <a:t>distance</a:t>
            </a:r>
            <a:r>
              <a:rPr lang="en-GB" sz="1600" b="0" dirty="0"/>
              <a:t> between cavities and </a:t>
            </a:r>
            <a:r>
              <a:rPr lang="en-GB" sz="1600" b="0" u="sng" dirty="0">
                <a:solidFill>
                  <a:srgbClr val="FF0000"/>
                </a:solidFill>
              </a:rPr>
              <a:t>phase</a:t>
            </a:r>
            <a:r>
              <a:rPr lang="en-GB" sz="1600" b="0" dirty="0"/>
              <a:t> of each cavity must be correlated</a:t>
            </a:r>
            <a:endParaRPr lang="en-US" sz="1600" b="0" dirty="0"/>
          </a:p>
        </p:txBody>
      </p:sp>
      <p:pic>
        <p:nvPicPr>
          <p:cNvPr id="662562" name="Picture 34"/>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3352800" y="2286000"/>
            <a:ext cx="192088" cy="430213"/>
          </a:xfrm>
          <a:prstGeom prst="rect">
            <a:avLst/>
          </a:prstGeom>
          <a:noFill/>
          <a:ln w="12700">
            <a:noFill/>
            <a:miter lim="800000"/>
            <a:headEnd type="none" w="sm" len="sm"/>
            <a:tailEnd type="none" w="sm" len="sm"/>
          </a:ln>
          <a:effectLst/>
        </p:spPr>
      </p:pic>
      <p:pic>
        <p:nvPicPr>
          <p:cNvPr id="662564" name="Picture 36"/>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4724400" y="2286000"/>
            <a:ext cx="192088" cy="430213"/>
          </a:xfrm>
          <a:prstGeom prst="rect">
            <a:avLst/>
          </a:prstGeom>
          <a:noFill/>
          <a:ln w="12700">
            <a:noFill/>
            <a:miter lim="800000"/>
            <a:headEnd type="none" w="sm" len="sm"/>
            <a:tailEnd type="none" w="sm" len="sm"/>
          </a:ln>
          <a:effectLst/>
        </p:spPr>
      </p:pic>
      <p:pic>
        <p:nvPicPr>
          <p:cNvPr id="662566" name="Picture 38"/>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6096000" y="2286000"/>
            <a:ext cx="192088" cy="430213"/>
          </a:xfrm>
          <a:prstGeom prst="rect">
            <a:avLst/>
          </a:prstGeom>
          <a:noFill/>
          <a:ln w="12700">
            <a:noFill/>
            <a:miter lim="800000"/>
            <a:headEnd type="none" w="sm" len="sm"/>
            <a:tailEnd type="none" w="sm" len="sm"/>
          </a:ln>
          <a:effectLst/>
        </p:spPr>
      </p:pic>
      <p:sp>
        <p:nvSpPr>
          <p:cNvPr id="662567" name="Line 39"/>
          <p:cNvSpPr>
            <a:spLocks noChangeShapeType="1"/>
          </p:cNvSpPr>
          <p:nvPr/>
        </p:nvSpPr>
        <p:spPr bwMode="auto">
          <a:xfrm>
            <a:off x="3810000" y="3124200"/>
            <a:ext cx="685800" cy="0"/>
          </a:xfrm>
          <a:prstGeom prst="line">
            <a:avLst/>
          </a:prstGeom>
          <a:noFill/>
          <a:ln w="12700">
            <a:solidFill>
              <a:schemeClr val="tx1"/>
            </a:solidFill>
            <a:round/>
            <a:headEnd type="triangle" w="med" len="med"/>
            <a:tailEnd type="triangle" w="med" len="med"/>
          </a:ln>
          <a:effectLst/>
        </p:spPr>
        <p:txBody>
          <a:bodyPr/>
          <a:lstStyle/>
          <a:p>
            <a:endParaRPr lang="en-US"/>
          </a:p>
        </p:txBody>
      </p:sp>
      <p:sp>
        <p:nvSpPr>
          <p:cNvPr id="662569" name="Oval 41"/>
          <p:cNvSpPr>
            <a:spLocks noChangeArrowheads="1"/>
          </p:cNvSpPr>
          <p:nvPr/>
        </p:nvSpPr>
        <p:spPr bwMode="auto">
          <a:xfrm>
            <a:off x="1828800" y="2133600"/>
            <a:ext cx="838200" cy="838200"/>
          </a:xfrm>
          <a:prstGeom prst="ellipse">
            <a:avLst/>
          </a:prstGeom>
          <a:solidFill>
            <a:srgbClr val="FFFFAB"/>
          </a:solidFill>
          <a:ln w="12700">
            <a:solidFill>
              <a:schemeClr val="tx1"/>
            </a:solidFill>
            <a:round/>
            <a:headEnd type="none" w="sm" len="sm"/>
            <a:tailEnd type="none" w="sm" len="sm"/>
          </a:ln>
          <a:effectLst/>
        </p:spPr>
        <p:txBody>
          <a:bodyPr wrap="none" anchor="ctr"/>
          <a:lstStyle/>
          <a:p>
            <a:pPr algn="ctr"/>
            <a:r>
              <a:rPr lang="en-GB" sz="1400" b="0" dirty="0" smtClean="0"/>
              <a:t>bunching</a:t>
            </a:r>
          </a:p>
          <a:p>
            <a:pPr algn="ctr"/>
            <a:r>
              <a:rPr lang="en-GB" sz="1400" b="0" dirty="0" smtClean="0"/>
              <a:t>section</a:t>
            </a:r>
            <a:endParaRPr lang="en-US" sz="1400" b="0" dirty="0"/>
          </a:p>
        </p:txBody>
      </p:sp>
      <p:sp>
        <p:nvSpPr>
          <p:cNvPr id="662571" name="AutoShape 43"/>
          <p:cNvSpPr>
            <a:spLocks noChangeArrowheads="1"/>
          </p:cNvSpPr>
          <p:nvPr/>
        </p:nvSpPr>
        <p:spPr bwMode="auto">
          <a:xfrm>
            <a:off x="457200" y="5562600"/>
            <a:ext cx="609600" cy="333375"/>
          </a:xfrm>
          <a:prstGeom prst="rightArrow">
            <a:avLst>
              <a:gd name="adj1" fmla="val 50000"/>
              <a:gd name="adj2" fmla="val 45714"/>
            </a:avLst>
          </a:prstGeom>
          <a:solidFill>
            <a:srgbClr val="FFFFAB"/>
          </a:solidFill>
          <a:ln w="12700">
            <a:solidFill>
              <a:schemeClr val="tx1"/>
            </a:solidFill>
            <a:miter lim="800000"/>
            <a:headEnd type="none" w="sm" len="sm"/>
            <a:tailEnd type="none" w="sm" len="sm"/>
          </a:ln>
          <a:effectLst/>
        </p:spPr>
        <p:txBody>
          <a:bodyPr wrap="none" anchor="ctr"/>
          <a:lstStyle/>
          <a:p>
            <a:endParaRPr lang="en-US"/>
          </a:p>
        </p:txBody>
      </p:sp>
      <p:sp>
        <p:nvSpPr>
          <p:cNvPr id="662586" name="Text Box 58"/>
          <p:cNvSpPr txBox="1">
            <a:spLocks noChangeArrowheads="1"/>
          </p:cNvSpPr>
          <p:nvPr/>
        </p:nvSpPr>
        <p:spPr bwMode="auto">
          <a:xfrm>
            <a:off x="3962400" y="2743200"/>
            <a:ext cx="325438" cy="396875"/>
          </a:xfrm>
          <a:prstGeom prst="rect">
            <a:avLst/>
          </a:prstGeom>
          <a:noFill/>
          <a:ln w="12700">
            <a:noFill/>
            <a:miter lim="800000"/>
            <a:headEnd type="none" w="sm" len="sm"/>
            <a:tailEnd type="none" w="sm" len="sm"/>
          </a:ln>
          <a:effectLst/>
        </p:spPr>
        <p:txBody>
          <a:bodyPr wrap="none">
            <a:spAutoFit/>
          </a:bodyPr>
          <a:lstStyle/>
          <a:p>
            <a:r>
              <a:rPr lang="en-GB" b="0" i="1"/>
              <a:t>d</a:t>
            </a:r>
            <a:endParaRPr lang="en-US" b="0" i="1"/>
          </a:p>
        </p:txBody>
      </p:sp>
      <p:sp>
        <p:nvSpPr>
          <p:cNvPr id="662587" name="Text Box 59"/>
          <p:cNvSpPr txBox="1">
            <a:spLocks noChangeArrowheads="1"/>
          </p:cNvSpPr>
          <p:nvPr/>
        </p:nvSpPr>
        <p:spPr bwMode="auto">
          <a:xfrm>
            <a:off x="457200" y="5029200"/>
            <a:ext cx="3387725" cy="336550"/>
          </a:xfrm>
          <a:prstGeom prst="rect">
            <a:avLst/>
          </a:prstGeom>
          <a:noFill/>
          <a:ln w="12700">
            <a:noFill/>
            <a:miter lim="800000"/>
            <a:headEnd type="none" w="sm" len="sm"/>
            <a:tailEnd type="none" w="sm" len="sm"/>
          </a:ln>
          <a:effectLst/>
        </p:spPr>
        <p:txBody>
          <a:bodyPr wrap="none">
            <a:spAutoFit/>
          </a:bodyPr>
          <a:lstStyle/>
          <a:p>
            <a:r>
              <a:rPr lang="en-GB" sz="1600" b="0"/>
              <a:t>Phase change from cavity </a:t>
            </a:r>
            <a:r>
              <a:rPr lang="en-GB" sz="1600" b="0" i="1"/>
              <a:t>i</a:t>
            </a:r>
            <a:r>
              <a:rPr lang="en-GB" sz="1600" b="0"/>
              <a:t> to </a:t>
            </a:r>
            <a:r>
              <a:rPr lang="en-GB" sz="1600" b="0" i="1"/>
              <a:t>i</a:t>
            </a:r>
            <a:r>
              <a:rPr lang="en-GB" sz="1600" b="0"/>
              <a:t>+1 is</a:t>
            </a:r>
            <a:endParaRPr lang="en-US" sz="1600" b="0"/>
          </a:p>
        </p:txBody>
      </p:sp>
      <p:pic>
        <p:nvPicPr>
          <p:cNvPr id="662588" name="Picture 60"/>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5410200" y="2286000"/>
            <a:ext cx="192088" cy="430213"/>
          </a:xfrm>
          <a:prstGeom prst="rect">
            <a:avLst/>
          </a:prstGeom>
          <a:noFill/>
          <a:ln w="12700">
            <a:noFill/>
            <a:miter lim="800000"/>
            <a:headEnd type="none" w="sm" len="sm"/>
            <a:tailEnd type="none" w="sm" len="sm"/>
          </a:ln>
          <a:effectLst/>
        </p:spPr>
      </p:pic>
      <p:pic>
        <p:nvPicPr>
          <p:cNvPr id="662589" name="Picture 61"/>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4038600" y="2286000"/>
            <a:ext cx="192088" cy="430213"/>
          </a:xfrm>
          <a:prstGeom prst="rect">
            <a:avLst/>
          </a:prstGeom>
          <a:noFill/>
          <a:ln w="12700">
            <a:noFill/>
            <a:miter lim="800000"/>
            <a:headEnd type="none" w="sm" len="sm"/>
            <a:tailEnd type="none" w="sm" len="sm"/>
          </a:ln>
          <a:effectLst/>
        </p:spPr>
      </p:pic>
      <p:sp>
        <p:nvSpPr>
          <p:cNvPr id="662593" name="AutoShape 65"/>
          <p:cNvSpPr>
            <a:spLocks/>
          </p:cNvSpPr>
          <p:nvPr/>
        </p:nvSpPr>
        <p:spPr bwMode="auto">
          <a:xfrm>
            <a:off x="1905000" y="1371600"/>
            <a:ext cx="990600" cy="342900"/>
          </a:xfrm>
          <a:prstGeom prst="borderCallout1">
            <a:avLst>
              <a:gd name="adj1" fmla="val 33333"/>
              <a:gd name="adj2" fmla="val 107694"/>
              <a:gd name="adj3" fmla="val 152778"/>
              <a:gd name="adj4" fmla="val 122116"/>
            </a:avLst>
          </a:prstGeom>
          <a:solidFill>
            <a:schemeClr val="bg1"/>
          </a:solidFill>
          <a:ln w="12700">
            <a:solidFill>
              <a:schemeClr val="tx1"/>
            </a:solidFill>
            <a:miter lim="800000"/>
            <a:headEnd type="none" w="sm" len="sm"/>
            <a:tailEnd type="none" w="sm" len="sm"/>
          </a:ln>
          <a:effectLst/>
        </p:spPr>
        <p:txBody>
          <a:bodyPr/>
          <a:lstStyle/>
          <a:p>
            <a:pPr algn="ctr"/>
            <a:r>
              <a:rPr lang="en-GB" sz="1400" b="0"/>
              <a:t>RF cavity</a:t>
            </a:r>
            <a:endParaRPr lang="en-US" sz="1400" b="0"/>
          </a:p>
        </p:txBody>
      </p:sp>
      <p:sp>
        <p:nvSpPr>
          <p:cNvPr id="662594" name="AutoShape 66"/>
          <p:cNvSpPr>
            <a:spLocks/>
          </p:cNvSpPr>
          <p:nvPr/>
        </p:nvSpPr>
        <p:spPr bwMode="auto">
          <a:xfrm>
            <a:off x="3657600" y="1371600"/>
            <a:ext cx="1600200" cy="304800"/>
          </a:xfrm>
          <a:prstGeom prst="borderCallout1">
            <a:avLst>
              <a:gd name="adj1" fmla="val 37500"/>
              <a:gd name="adj2" fmla="val -4764"/>
              <a:gd name="adj3" fmla="val 268750"/>
              <a:gd name="adj4" fmla="val -11903"/>
            </a:avLst>
          </a:prstGeom>
          <a:solidFill>
            <a:schemeClr val="bg1"/>
          </a:solidFill>
          <a:ln w="12700">
            <a:solidFill>
              <a:schemeClr val="tx1"/>
            </a:solidFill>
            <a:miter lim="800000"/>
            <a:headEnd type="none" w="sm" len="sm"/>
            <a:tailEnd type="none" w="sm" len="sm"/>
          </a:ln>
          <a:effectLst/>
        </p:spPr>
        <p:txBody>
          <a:bodyPr/>
          <a:lstStyle/>
          <a:p>
            <a:pPr algn="ctr"/>
            <a:r>
              <a:rPr lang="en-GB" sz="1400" b="0"/>
              <a:t>Focusing magnet</a:t>
            </a:r>
            <a:endParaRPr lang="en-US" sz="1400" b="0"/>
          </a:p>
        </p:txBody>
      </p:sp>
      <p:sp>
        <p:nvSpPr>
          <p:cNvPr id="662595" name="Text Box 67"/>
          <p:cNvSpPr txBox="1">
            <a:spLocks noChangeArrowheads="1"/>
          </p:cNvSpPr>
          <p:nvPr/>
        </p:nvSpPr>
        <p:spPr bwMode="auto">
          <a:xfrm>
            <a:off x="228600" y="4038600"/>
            <a:ext cx="3124200" cy="830997"/>
          </a:xfrm>
          <a:prstGeom prst="rect">
            <a:avLst/>
          </a:prstGeom>
          <a:noFill/>
          <a:ln w="12700">
            <a:noFill/>
            <a:miter lim="800000"/>
            <a:headEnd type="none" w="sm" len="sm"/>
            <a:tailEnd type="none" w="sm" len="sm"/>
          </a:ln>
          <a:effectLst/>
        </p:spPr>
        <p:txBody>
          <a:bodyPr wrap="square">
            <a:spAutoFit/>
          </a:bodyPr>
          <a:lstStyle/>
          <a:p>
            <a:r>
              <a:rPr lang="en-GB" sz="1600" b="0" dirty="0"/>
              <a:t>Acceleration </a:t>
            </a:r>
            <a:r>
              <a:rPr lang="en-GB" sz="1600" b="0" dirty="0">
                <a:sym typeface="Symbol" pitchFamily="18" charset="2"/>
              </a:rPr>
              <a:t> the beam has to pass in each cavity on a phase </a:t>
            </a:r>
            <a:r>
              <a:rPr lang="en-GB" sz="1600" b="0" dirty="0">
                <a:latin typeface="Symbol" pitchFamily="18" charset="2"/>
                <a:sym typeface="Symbol" pitchFamily="18" charset="2"/>
              </a:rPr>
              <a:t>f</a:t>
            </a:r>
            <a:r>
              <a:rPr lang="en-GB" sz="1600" b="0" dirty="0">
                <a:sym typeface="Symbol" pitchFamily="18" charset="2"/>
              </a:rPr>
              <a:t> near the crest of the wave</a:t>
            </a:r>
            <a:r>
              <a:rPr lang="en-GB" sz="1600" b="0" dirty="0"/>
              <a:t> </a:t>
            </a:r>
            <a:endParaRPr lang="en-US" sz="1600" b="0" dirty="0"/>
          </a:p>
        </p:txBody>
      </p:sp>
      <p:sp>
        <p:nvSpPr>
          <p:cNvPr id="662596" name="Line 68"/>
          <p:cNvSpPr>
            <a:spLocks noChangeShapeType="1"/>
          </p:cNvSpPr>
          <p:nvPr/>
        </p:nvSpPr>
        <p:spPr bwMode="auto">
          <a:xfrm flipV="1">
            <a:off x="2590800" y="2590800"/>
            <a:ext cx="533400" cy="685800"/>
          </a:xfrm>
          <a:prstGeom prst="line">
            <a:avLst/>
          </a:prstGeom>
          <a:noFill/>
          <a:ln w="12700">
            <a:solidFill>
              <a:schemeClr val="tx1"/>
            </a:solidFill>
            <a:round/>
            <a:headEnd type="none" w="sm" len="sm"/>
            <a:tailEnd type="triangle" w="med" len="med"/>
          </a:ln>
          <a:effectLst/>
        </p:spPr>
        <p:txBody>
          <a:bodyPr/>
          <a:lstStyle/>
          <a:p>
            <a:endParaRPr lang="en-US"/>
          </a:p>
        </p:txBody>
      </p:sp>
      <p:pic>
        <p:nvPicPr>
          <p:cNvPr id="662597" name="Picture 69"/>
          <p:cNvPicPr>
            <a:picLocks noChangeAspect="1" noChangeArrowheads="1"/>
          </p:cNvPicPr>
          <p:nvPr/>
        </p:nvPicPr>
        <p:blipFill>
          <a:blip r:embed="rId8" cstate="print">
            <a:extLst>
              <a:ext uri="{28A0092B-C50C-407E-A947-70E740481C1C}">
                <a14:useLocalDpi xmlns:a14="http://schemas.microsoft.com/office/drawing/2010/main"/>
              </a:ext>
            </a:extLst>
          </a:blip>
          <a:srcRect t="20601" b="24463"/>
          <a:stretch>
            <a:fillRect/>
          </a:stretch>
        </p:blipFill>
        <p:spPr bwMode="auto">
          <a:xfrm>
            <a:off x="6705600" y="3352800"/>
            <a:ext cx="1479550" cy="609600"/>
          </a:xfrm>
          <a:prstGeom prst="rect">
            <a:avLst/>
          </a:prstGeom>
          <a:noFill/>
          <a:ln w="12700">
            <a:noFill/>
            <a:miter lim="800000"/>
            <a:headEnd type="none" w="sm" len="sm"/>
            <a:tailEnd type="none" w="sm" len="sm"/>
          </a:ln>
          <a:effectLst/>
        </p:spPr>
      </p:pic>
      <p:sp>
        <p:nvSpPr>
          <p:cNvPr id="662598" name="Oval 70"/>
          <p:cNvSpPr>
            <a:spLocks noChangeArrowheads="1"/>
          </p:cNvSpPr>
          <p:nvPr/>
        </p:nvSpPr>
        <p:spPr bwMode="auto">
          <a:xfrm>
            <a:off x="7543800" y="3505200"/>
            <a:ext cx="76200" cy="76200"/>
          </a:xfrm>
          <a:prstGeom prst="ellipse">
            <a:avLst/>
          </a:prstGeom>
          <a:solidFill>
            <a:schemeClr val="tx2"/>
          </a:solidFill>
          <a:ln w="12700">
            <a:solidFill>
              <a:schemeClr val="tx1"/>
            </a:solidFill>
            <a:round/>
            <a:headEnd type="none" w="sm" len="sm"/>
            <a:tailEnd type="none" w="sm" len="sm"/>
          </a:ln>
          <a:effectLst/>
        </p:spPr>
        <p:txBody>
          <a:bodyPr wrap="none" anchor="ctr"/>
          <a:lstStyle/>
          <a:p>
            <a:pPr algn="ctr"/>
            <a:endParaRPr lang="en-US">
              <a:solidFill>
                <a:schemeClr val="tx2"/>
              </a:solidFill>
            </a:endParaRPr>
          </a:p>
        </p:txBody>
      </p:sp>
      <p:sp>
        <p:nvSpPr>
          <p:cNvPr id="662599" name="AutoShape 71"/>
          <p:cNvSpPr>
            <a:spLocks noChangeArrowheads="1"/>
          </p:cNvSpPr>
          <p:nvPr/>
        </p:nvSpPr>
        <p:spPr bwMode="auto">
          <a:xfrm>
            <a:off x="3276600" y="4191000"/>
            <a:ext cx="609600" cy="333375"/>
          </a:xfrm>
          <a:prstGeom prst="rightArrow">
            <a:avLst>
              <a:gd name="adj1" fmla="val 50000"/>
              <a:gd name="adj2" fmla="val 45714"/>
            </a:avLst>
          </a:prstGeom>
          <a:solidFill>
            <a:srgbClr val="FFFFAB"/>
          </a:solidFill>
          <a:ln w="12700">
            <a:solidFill>
              <a:schemeClr val="tx1"/>
            </a:solidFill>
            <a:miter lim="800000"/>
            <a:headEnd type="none" w="sm" len="sm"/>
            <a:tailEnd type="none" w="sm" len="sm"/>
          </a:ln>
          <a:effectLst/>
        </p:spPr>
        <p:txBody>
          <a:bodyPr wrap="none" anchor="ctr"/>
          <a:lstStyle/>
          <a:p>
            <a:endParaRPr lang="en-US"/>
          </a:p>
        </p:txBody>
      </p:sp>
      <p:sp>
        <p:nvSpPr>
          <p:cNvPr id="662603" name="Text Box 75"/>
          <p:cNvSpPr txBox="1">
            <a:spLocks noChangeArrowheads="1"/>
          </p:cNvSpPr>
          <p:nvPr/>
        </p:nvSpPr>
        <p:spPr bwMode="auto">
          <a:xfrm>
            <a:off x="1219200" y="5486400"/>
            <a:ext cx="5791200" cy="581025"/>
          </a:xfrm>
          <a:prstGeom prst="rect">
            <a:avLst/>
          </a:prstGeom>
          <a:noFill/>
          <a:ln w="12700">
            <a:noFill/>
            <a:miter lim="800000"/>
            <a:headEnd type="none" w="sm" len="sm"/>
            <a:tailEnd type="none" w="sm" len="sm"/>
          </a:ln>
          <a:effectLst/>
        </p:spPr>
        <p:txBody>
          <a:bodyPr>
            <a:spAutoFit/>
          </a:bodyPr>
          <a:lstStyle/>
          <a:p>
            <a:r>
              <a:rPr lang="en-GB" sz="1600" b="0"/>
              <a:t>For the beam to be synchronous with the RF wave (</a:t>
            </a:r>
            <a:r>
              <a:rPr lang="en-US" sz="1600" b="0"/>
              <a:t>“ride on the crest”) phase must be related to distance by the relation:</a:t>
            </a:r>
          </a:p>
        </p:txBody>
      </p:sp>
      <p:pic>
        <p:nvPicPr>
          <p:cNvPr id="662604" name="Picture 76"/>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flipH="1">
            <a:off x="7772400" y="1524000"/>
            <a:ext cx="442913" cy="1752600"/>
          </a:xfrm>
          <a:prstGeom prst="rect">
            <a:avLst/>
          </a:prstGeom>
          <a:noFill/>
          <a:ln w="12700">
            <a:noFill/>
            <a:miter lim="800000"/>
            <a:headEnd type="none" w="sm" len="sm"/>
            <a:tailEnd type="none" w="sm" len="sm"/>
          </a:ln>
          <a:effectLst/>
        </p:spPr>
      </p:pic>
      <p:sp>
        <p:nvSpPr>
          <p:cNvPr id="662605" name="Line 77"/>
          <p:cNvSpPr>
            <a:spLocks noChangeShapeType="1"/>
          </p:cNvSpPr>
          <p:nvPr/>
        </p:nvSpPr>
        <p:spPr bwMode="auto">
          <a:xfrm flipV="1">
            <a:off x="7924800" y="2209800"/>
            <a:ext cx="1524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662606" name="Line 78"/>
          <p:cNvSpPr>
            <a:spLocks noChangeShapeType="1"/>
          </p:cNvSpPr>
          <p:nvPr/>
        </p:nvSpPr>
        <p:spPr bwMode="auto">
          <a:xfrm flipV="1">
            <a:off x="7924800" y="2286000"/>
            <a:ext cx="1524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662607" name="Line 79"/>
          <p:cNvSpPr>
            <a:spLocks noChangeShapeType="1"/>
          </p:cNvSpPr>
          <p:nvPr/>
        </p:nvSpPr>
        <p:spPr bwMode="auto">
          <a:xfrm flipV="1">
            <a:off x="7924800" y="2362200"/>
            <a:ext cx="1524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662608" name="Line 80"/>
          <p:cNvSpPr>
            <a:spLocks noChangeShapeType="1"/>
          </p:cNvSpPr>
          <p:nvPr/>
        </p:nvSpPr>
        <p:spPr bwMode="auto">
          <a:xfrm flipV="1">
            <a:off x="7924800" y="2438400"/>
            <a:ext cx="1524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662609" name="Line 81"/>
          <p:cNvSpPr>
            <a:spLocks noChangeShapeType="1"/>
          </p:cNvSpPr>
          <p:nvPr/>
        </p:nvSpPr>
        <p:spPr bwMode="auto">
          <a:xfrm flipV="1">
            <a:off x="7924800" y="2514600"/>
            <a:ext cx="1524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662610" name="Line 82"/>
          <p:cNvSpPr>
            <a:spLocks noChangeShapeType="1"/>
          </p:cNvSpPr>
          <p:nvPr/>
        </p:nvSpPr>
        <p:spPr bwMode="auto">
          <a:xfrm flipV="1">
            <a:off x="7924800" y="2590800"/>
            <a:ext cx="1524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662611" name="Oval 83"/>
          <p:cNvSpPr>
            <a:spLocks noChangeArrowheads="1"/>
          </p:cNvSpPr>
          <p:nvPr/>
        </p:nvSpPr>
        <p:spPr bwMode="auto">
          <a:xfrm>
            <a:off x="8077200" y="2743200"/>
            <a:ext cx="76200" cy="76200"/>
          </a:xfrm>
          <a:prstGeom prst="ellipse">
            <a:avLst/>
          </a:prstGeom>
          <a:solidFill>
            <a:schemeClr val="bg1"/>
          </a:solidFill>
          <a:ln w="9525">
            <a:solidFill>
              <a:srgbClr val="0000CC"/>
            </a:solidFill>
            <a:round/>
            <a:headEnd type="none" w="sm" len="sm"/>
            <a:tailEnd type="none" w="sm" len="sm"/>
          </a:ln>
          <a:effectLst/>
        </p:spPr>
        <p:txBody>
          <a:bodyPr wrap="none" anchor="ctr"/>
          <a:lstStyle/>
          <a:p>
            <a:endParaRPr lang="en-US"/>
          </a:p>
        </p:txBody>
      </p:sp>
      <p:sp>
        <p:nvSpPr>
          <p:cNvPr id="662612" name="Oval 84"/>
          <p:cNvSpPr>
            <a:spLocks noChangeArrowheads="1"/>
          </p:cNvSpPr>
          <p:nvPr/>
        </p:nvSpPr>
        <p:spPr bwMode="auto">
          <a:xfrm>
            <a:off x="8077200" y="1981200"/>
            <a:ext cx="76200" cy="76200"/>
          </a:xfrm>
          <a:prstGeom prst="ellipse">
            <a:avLst/>
          </a:prstGeom>
          <a:solidFill>
            <a:schemeClr val="bg1"/>
          </a:solidFill>
          <a:ln w="9525">
            <a:solidFill>
              <a:srgbClr val="0000CC"/>
            </a:solidFill>
            <a:round/>
            <a:headEnd type="none" w="sm" len="sm"/>
            <a:tailEnd type="none" w="sm" len="sm"/>
          </a:ln>
          <a:effectLst/>
        </p:spPr>
        <p:txBody>
          <a:bodyPr wrap="none" anchor="ctr"/>
          <a:lstStyle/>
          <a:p>
            <a:endParaRPr lang="en-US"/>
          </a:p>
        </p:txBody>
      </p:sp>
      <p:sp>
        <p:nvSpPr>
          <p:cNvPr id="662613" name="Line 85"/>
          <p:cNvSpPr>
            <a:spLocks noChangeShapeType="1"/>
          </p:cNvSpPr>
          <p:nvPr/>
        </p:nvSpPr>
        <p:spPr bwMode="auto">
          <a:xfrm flipV="1">
            <a:off x="8077200" y="2743200"/>
            <a:ext cx="76200" cy="76200"/>
          </a:xfrm>
          <a:prstGeom prst="line">
            <a:avLst/>
          </a:prstGeom>
          <a:noFill/>
          <a:ln w="12700">
            <a:solidFill>
              <a:srgbClr val="0000CC"/>
            </a:solidFill>
            <a:round/>
            <a:headEnd type="none" w="sm" len="sm"/>
            <a:tailEnd type="none" w="sm" len="sm"/>
          </a:ln>
          <a:effectLst/>
        </p:spPr>
        <p:txBody>
          <a:bodyPr/>
          <a:lstStyle/>
          <a:p>
            <a:endParaRPr lang="en-US"/>
          </a:p>
        </p:txBody>
      </p:sp>
      <p:sp>
        <p:nvSpPr>
          <p:cNvPr id="662614" name="Line 86"/>
          <p:cNvSpPr>
            <a:spLocks noChangeShapeType="1"/>
          </p:cNvSpPr>
          <p:nvPr/>
        </p:nvSpPr>
        <p:spPr bwMode="auto">
          <a:xfrm flipH="1" flipV="1">
            <a:off x="8077200" y="2743200"/>
            <a:ext cx="76200" cy="76200"/>
          </a:xfrm>
          <a:prstGeom prst="line">
            <a:avLst/>
          </a:prstGeom>
          <a:noFill/>
          <a:ln w="12700">
            <a:solidFill>
              <a:srgbClr val="0000CC"/>
            </a:solidFill>
            <a:round/>
            <a:headEnd type="none" w="sm" len="sm"/>
            <a:tailEnd type="none" w="sm" len="sm"/>
          </a:ln>
          <a:effectLst/>
        </p:spPr>
        <p:txBody>
          <a:bodyPr/>
          <a:lstStyle/>
          <a:p>
            <a:endParaRPr lang="en-US"/>
          </a:p>
        </p:txBody>
      </p:sp>
      <p:sp>
        <p:nvSpPr>
          <p:cNvPr id="662617" name="Oval 89"/>
          <p:cNvSpPr>
            <a:spLocks noChangeArrowheads="1"/>
          </p:cNvSpPr>
          <p:nvPr/>
        </p:nvSpPr>
        <p:spPr bwMode="auto">
          <a:xfrm>
            <a:off x="7848600" y="1981200"/>
            <a:ext cx="76200" cy="76200"/>
          </a:xfrm>
          <a:prstGeom prst="ellipse">
            <a:avLst/>
          </a:prstGeom>
          <a:solidFill>
            <a:schemeClr val="bg1"/>
          </a:solidFill>
          <a:ln w="9525">
            <a:solidFill>
              <a:srgbClr val="0000CC"/>
            </a:solidFill>
            <a:round/>
            <a:headEnd type="none" w="sm" len="sm"/>
            <a:tailEnd type="none" w="sm" len="sm"/>
          </a:ln>
          <a:effectLst/>
        </p:spPr>
        <p:txBody>
          <a:bodyPr wrap="none" anchor="ctr"/>
          <a:lstStyle/>
          <a:p>
            <a:endParaRPr lang="en-US"/>
          </a:p>
        </p:txBody>
      </p:sp>
      <p:sp>
        <p:nvSpPr>
          <p:cNvPr id="662618" name="Oval 90"/>
          <p:cNvSpPr>
            <a:spLocks noChangeArrowheads="1"/>
          </p:cNvSpPr>
          <p:nvPr/>
        </p:nvSpPr>
        <p:spPr bwMode="auto">
          <a:xfrm>
            <a:off x="8001000" y="1752600"/>
            <a:ext cx="76200" cy="76200"/>
          </a:xfrm>
          <a:prstGeom prst="ellipse">
            <a:avLst/>
          </a:prstGeom>
          <a:solidFill>
            <a:schemeClr val="bg1"/>
          </a:solidFill>
          <a:ln w="9525">
            <a:solidFill>
              <a:srgbClr val="0000CC"/>
            </a:solidFill>
            <a:round/>
            <a:headEnd type="none" w="sm" len="sm"/>
            <a:tailEnd type="none" w="sm" len="sm"/>
          </a:ln>
          <a:effectLst/>
        </p:spPr>
        <p:txBody>
          <a:bodyPr wrap="none" anchor="ctr"/>
          <a:lstStyle/>
          <a:p>
            <a:endParaRPr lang="en-US"/>
          </a:p>
        </p:txBody>
      </p:sp>
      <p:sp>
        <p:nvSpPr>
          <p:cNvPr id="662619" name="Oval 91"/>
          <p:cNvSpPr>
            <a:spLocks noChangeArrowheads="1"/>
          </p:cNvSpPr>
          <p:nvPr/>
        </p:nvSpPr>
        <p:spPr bwMode="auto">
          <a:xfrm>
            <a:off x="8001000" y="2971800"/>
            <a:ext cx="76200" cy="76200"/>
          </a:xfrm>
          <a:prstGeom prst="ellipse">
            <a:avLst/>
          </a:prstGeom>
          <a:solidFill>
            <a:schemeClr val="bg1"/>
          </a:solidFill>
          <a:ln w="9525">
            <a:solidFill>
              <a:srgbClr val="0000CC"/>
            </a:solidFill>
            <a:round/>
            <a:headEnd type="none" w="sm" len="sm"/>
            <a:tailEnd type="none" w="sm" len="sm"/>
          </a:ln>
          <a:effectLst/>
        </p:spPr>
        <p:txBody>
          <a:bodyPr wrap="none" anchor="ctr"/>
          <a:lstStyle/>
          <a:p>
            <a:endParaRPr lang="en-US"/>
          </a:p>
        </p:txBody>
      </p:sp>
      <p:sp>
        <p:nvSpPr>
          <p:cNvPr id="662620" name="Line 92"/>
          <p:cNvSpPr>
            <a:spLocks noChangeShapeType="1"/>
          </p:cNvSpPr>
          <p:nvPr/>
        </p:nvSpPr>
        <p:spPr bwMode="auto">
          <a:xfrm flipV="1">
            <a:off x="8001000" y="2971800"/>
            <a:ext cx="76200" cy="76200"/>
          </a:xfrm>
          <a:prstGeom prst="line">
            <a:avLst/>
          </a:prstGeom>
          <a:noFill/>
          <a:ln w="12700">
            <a:solidFill>
              <a:srgbClr val="0000CC"/>
            </a:solidFill>
            <a:round/>
            <a:headEnd type="none" w="sm" len="sm"/>
            <a:tailEnd type="none" w="sm" len="sm"/>
          </a:ln>
          <a:effectLst/>
        </p:spPr>
        <p:txBody>
          <a:bodyPr/>
          <a:lstStyle/>
          <a:p>
            <a:endParaRPr lang="en-US"/>
          </a:p>
        </p:txBody>
      </p:sp>
      <p:sp>
        <p:nvSpPr>
          <p:cNvPr id="662621" name="Line 93"/>
          <p:cNvSpPr>
            <a:spLocks noChangeShapeType="1"/>
          </p:cNvSpPr>
          <p:nvPr/>
        </p:nvSpPr>
        <p:spPr bwMode="auto">
          <a:xfrm flipH="1" flipV="1">
            <a:off x="8001000" y="2971800"/>
            <a:ext cx="76200" cy="76200"/>
          </a:xfrm>
          <a:prstGeom prst="line">
            <a:avLst/>
          </a:prstGeom>
          <a:noFill/>
          <a:ln w="12700">
            <a:solidFill>
              <a:srgbClr val="0000CC"/>
            </a:solidFill>
            <a:round/>
            <a:headEnd type="none" w="sm" len="sm"/>
            <a:tailEnd type="none" w="sm" len="sm"/>
          </a:ln>
          <a:effectLst/>
        </p:spPr>
        <p:txBody>
          <a:bodyPr/>
          <a:lstStyle/>
          <a:p>
            <a:endParaRPr lang="en-US"/>
          </a:p>
        </p:txBody>
      </p:sp>
      <p:sp>
        <p:nvSpPr>
          <p:cNvPr id="662622" name="Oval 94"/>
          <p:cNvSpPr>
            <a:spLocks noChangeArrowheads="1"/>
          </p:cNvSpPr>
          <p:nvPr/>
        </p:nvSpPr>
        <p:spPr bwMode="auto">
          <a:xfrm>
            <a:off x="7848600" y="2743200"/>
            <a:ext cx="76200" cy="76200"/>
          </a:xfrm>
          <a:prstGeom prst="ellipse">
            <a:avLst/>
          </a:prstGeom>
          <a:solidFill>
            <a:schemeClr val="bg1"/>
          </a:solidFill>
          <a:ln w="9525">
            <a:solidFill>
              <a:srgbClr val="0000CC"/>
            </a:solidFill>
            <a:round/>
            <a:headEnd type="none" w="sm" len="sm"/>
            <a:tailEnd type="none" w="sm" len="sm"/>
          </a:ln>
          <a:effectLst/>
        </p:spPr>
        <p:txBody>
          <a:bodyPr wrap="none" anchor="ctr"/>
          <a:lstStyle/>
          <a:p>
            <a:endParaRPr lang="en-US"/>
          </a:p>
        </p:txBody>
      </p:sp>
      <p:sp>
        <p:nvSpPr>
          <p:cNvPr id="662623" name="Line 95"/>
          <p:cNvSpPr>
            <a:spLocks noChangeShapeType="1"/>
          </p:cNvSpPr>
          <p:nvPr/>
        </p:nvSpPr>
        <p:spPr bwMode="auto">
          <a:xfrm flipV="1">
            <a:off x="7848600" y="2743200"/>
            <a:ext cx="76200" cy="76200"/>
          </a:xfrm>
          <a:prstGeom prst="line">
            <a:avLst/>
          </a:prstGeom>
          <a:noFill/>
          <a:ln w="12700">
            <a:solidFill>
              <a:srgbClr val="0000CC"/>
            </a:solidFill>
            <a:round/>
            <a:headEnd type="none" w="sm" len="sm"/>
            <a:tailEnd type="none" w="sm" len="sm"/>
          </a:ln>
          <a:effectLst/>
        </p:spPr>
        <p:txBody>
          <a:bodyPr/>
          <a:lstStyle/>
          <a:p>
            <a:endParaRPr lang="en-US"/>
          </a:p>
        </p:txBody>
      </p:sp>
      <p:sp>
        <p:nvSpPr>
          <p:cNvPr id="662624" name="Line 96"/>
          <p:cNvSpPr>
            <a:spLocks noChangeShapeType="1"/>
          </p:cNvSpPr>
          <p:nvPr/>
        </p:nvSpPr>
        <p:spPr bwMode="auto">
          <a:xfrm flipH="1" flipV="1">
            <a:off x="7848600" y="2743200"/>
            <a:ext cx="76200" cy="76200"/>
          </a:xfrm>
          <a:prstGeom prst="line">
            <a:avLst/>
          </a:prstGeom>
          <a:noFill/>
          <a:ln w="12700">
            <a:solidFill>
              <a:srgbClr val="0000CC"/>
            </a:solidFill>
            <a:round/>
            <a:headEnd type="none" w="sm" len="sm"/>
            <a:tailEnd type="none" w="sm" len="sm"/>
          </a:ln>
          <a:effectLst/>
        </p:spPr>
        <p:txBody>
          <a:bodyPr/>
          <a:lstStyle/>
          <a:p>
            <a:endParaRPr lang="en-US"/>
          </a:p>
        </p:txBody>
      </p:sp>
      <p:sp>
        <p:nvSpPr>
          <p:cNvPr id="662626" name="Text Box 98"/>
          <p:cNvSpPr txBox="1">
            <a:spLocks noChangeArrowheads="1"/>
          </p:cNvSpPr>
          <p:nvPr/>
        </p:nvSpPr>
        <p:spPr bwMode="auto">
          <a:xfrm>
            <a:off x="8229600" y="1752600"/>
            <a:ext cx="735013" cy="304800"/>
          </a:xfrm>
          <a:prstGeom prst="rect">
            <a:avLst/>
          </a:prstGeom>
          <a:noFill/>
          <a:ln w="12700">
            <a:noFill/>
            <a:miter lim="800000"/>
            <a:headEnd type="none" w="sm" len="sm"/>
            <a:tailEnd type="none" w="sm" len="sm"/>
          </a:ln>
          <a:effectLst/>
        </p:spPr>
        <p:txBody>
          <a:bodyPr wrap="none">
            <a:spAutoFit/>
          </a:bodyPr>
          <a:lstStyle/>
          <a:p>
            <a:r>
              <a:rPr lang="en-GB" sz="1400"/>
              <a:t>B-field</a:t>
            </a:r>
            <a:endParaRPr lang="en-US" sz="1400"/>
          </a:p>
        </p:txBody>
      </p:sp>
      <p:sp>
        <p:nvSpPr>
          <p:cNvPr id="662627" name="Text Box 99"/>
          <p:cNvSpPr txBox="1">
            <a:spLocks noChangeArrowheads="1"/>
          </p:cNvSpPr>
          <p:nvPr/>
        </p:nvSpPr>
        <p:spPr bwMode="auto">
          <a:xfrm>
            <a:off x="8229600" y="2209800"/>
            <a:ext cx="725488" cy="304800"/>
          </a:xfrm>
          <a:prstGeom prst="rect">
            <a:avLst/>
          </a:prstGeom>
          <a:noFill/>
          <a:ln w="12700">
            <a:noFill/>
            <a:miter lim="800000"/>
            <a:headEnd type="none" w="sm" len="sm"/>
            <a:tailEnd type="none" w="sm" len="sm"/>
          </a:ln>
          <a:effectLst/>
        </p:spPr>
        <p:txBody>
          <a:bodyPr wrap="none">
            <a:spAutoFit/>
          </a:bodyPr>
          <a:lstStyle/>
          <a:p>
            <a:r>
              <a:rPr lang="en-GB" sz="1400" dirty="0"/>
              <a:t>E-field</a:t>
            </a:r>
            <a:endParaRPr lang="en-US" sz="1400" dirty="0"/>
          </a:p>
        </p:txBody>
      </p:sp>
      <p:sp>
        <p:nvSpPr>
          <p:cNvPr id="662628" name="Line 100"/>
          <p:cNvSpPr>
            <a:spLocks noChangeShapeType="1"/>
          </p:cNvSpPr>
          <p:nvPr/>
        </p:nvSpPr>
        <p:spPr bwMode="auto">
          <a:xfrm flipV="1">
            <a:off x="8153400" y="1905000"/>
            <a:ext cx="152400" cy="76200"/>
          </a:xfrm>
          <a:prstGeom prst="line">
            <a:avLst/>
          </a:prstGeom>
          <a:noFill/>
          <a:ln w="12700">
            <a:solidFill>
              <a:schemeClr val="tx1"/>
            </a:solidFill>
            <a:round/>
            <a:headEnd type="none" w="sm" len="sm"/>
            <a:tailEnd type="none" w="sm" len="sm"/>
          </a:ln>
          <a:effectLst/>
        </p:spPr>
        <p:txBody>
          <a:bodyPr/>
          <a:lstStyle/>
          <a:p>
            <a:endParaRPr lang="en-US"/>
          </a:p>
        </p:txBody>
      </p:sp>
      <p:sp>
        <p:nvSpPr>
          <p:cNvPr id="662629" name="Line 101"/>
          <p:cNvSpPr>
            <a:spLocks noChangeShapeType="1"/>
          </p:cNvSpPr>
          <p:nvPr/>
        </p:nvSpPr>
        <p:spPr bwMode="auto">
          <a:xfrm>
            <a:off x="8001000" y="2286000"/>
            <a:ext cx="304800" cy="76200"/>
          </a:xfrm>
          <a:prstGeom prst="line">
            <a:avLst/>
          </a:prstGeom>
          <a:noFill/>
          <a:ln w="12700">
            <a:solidFill>
              <a:schemeClr val="tx1"/>
            </a:solidFill>
            <a:round/>
            <a:headEnd type="none" w="sm" len="sm"/>
            <a:tailEnd type="none" w="sm" len="sm"/>
          </a:ln>
          <a:effectLst/>
        </p:spPr>
        <p:txBody>
          <a:bodyPr/>
          <a:lstStyle/>
          <a:p>
            <a:endParaRPr lang="en-US"/>
          </a:p>
        </p:txBody>
      </p:sp>
      <p:sp>
        <p:nvSpPr>
          <p:cNvPr id="662630" name="Rectangle 102"/>
          <p:cNvSpPr>
            <a:spLocks noChangeArrowheads="1"/>
          </p:cNvSpPr>
          <p:nvPr/>
        </p:nvSpPr>
        <p:spPr bwMode="auto">
          <a:xfrm>
            <a:off x="7162800" y="2133600"/>
            <a:ext cx="304800" cy="685800"/>
          </a:xfrm>
          <a:prstGeom prst="rect">
            <a:avLst/>
          </a:prstGeom>
          <a:solidFill>
            <a:schemeClr val="bg1"/>
          </a:solidFill>
          <a:ln w="12700">
            <a:noFill/>
            <a:miter lim="800000"/>
            <a:headEnd type="none" w="sm" len="sm"/>
            <a:tailEnd type="none" w="sm" len="sm"/>
          </a:ln>
          <a:effectLst/>
        </p:spPr>
        <p:txBody>
          <a:bodyPr wrap="none" anchor="ctr"/>
          <a:lstStyle/>
          <a:p>
            <a:endParaRPr lang="en-US"/>
          </a:p>
        </p:txBody>
      </p:sp>
      <p:sp>
        <p:nvSpPr>
          <p:cNvPr id="662631" name="Text Box 103"/>
          <p:cNvSpPr txBox="1">
            <a:spLocks noChangeArrowheads="1"/>
          </p:cNvSpPr>
          <p:nvPr/>
        </p:nvSpPr>
        <p:spPr bwMode="auto">
          <a:xfrm>
            <a:off x="304800" y="6096000"/>
            <a:ext cx="8262938" cy="336550"/>
          </a:xfrm>
          <a:prstGeom prst="rect">
            <a:avLst/>
          </a:prstGeom>
          <a:noFill/>
          <a:ln w="12700">
            <a:noFill/>
            <a:miter lim="800000"/>
            <a:headEnd type="none" w="sm" len="sm"/>
            <a:tailEnd type="none" w="sm" len="sm"/>
          </a:ln>
          <a:effectLst/>
        </p:spPr>
        <p:txBody>
          <a:bodyPr wrap="none">
            <a:spAutoFit/>
          </a:bodyPr>
          <a:lstStyle/>
          <a:p>
            <a:r>
              <a:rPr lang="en-GB" sz="1600" b="0" dirty="0"/>
              <a:t>… and on top of acceleration, we need to introduce in our </a:t>
            </a:r>
            <a:r>
              <a:rPr lang="en-US" sz="1600" b="0" dirty="0"/>
              <a:t>“linac” some </a:t>
            </a:r>
            <a:r>
              <a:rPr lang="en-US" sz="1600" b="0" u="sng" dirty="0">
                <a:solidFill>
                  <a:schemeClr val="hlink"/>
                </a:solidFill>
              </a:rPr>
              <a:t>focusing elements</a:t>
            </a:r>
            <a:r>
              <a:rPr lang="en-US" sz="1600" b="0" dirty="0"/>
              <a:t> </a:t>
            </a:r>
          </a:p>
        </p:txBody>
      </p:sp>
      <p:sp>
        <p:nvSpPr>
          <p:cNvPr id="64" name="Text Box 103"/>
          <p:cNvSpPr txBox="1">
            <a:spLocks noChangeArrowheads="1"/>
          </p:cNvSpPr>
          <p:nvPr/>
        </p:nvSpPr>
        <p:spPr bwMode="auto">
          <a:xfrm>
            <a:off x="304800" y="6400800"/>
            <a:ext cx="7855035" cy="338554"/>
          </a:xfrm>
          <a:prstGeom prst="rect">
            <a:avLst/>
          </a:prstGeom>
          <a:noFill/>
          <a:ln w="12700">
            <a:noFill/>
            <a:miter lim="800000"/>
            <a:headEnd type="none" w="sm" len="sm"/>
            <a:tailEnd type="none" w="sm" len="sm"/>
          </a:ln>
          <a:effectLst/>
        </p:spPr>
        <p:txBody>
          <a:bodyPr wrap="none">
            <a:spAutoFit/>
          </a:bodyPr>
          <a:lstStyle/>
          <a:p>
            <a:r>
              <a:rPr lang="en-GB" sz="1600" b="0" dirty="0"/>
              <a:t>… and on top of </a:t>
            </a:r>
            <a:r>
              <a:rPr lang="en-GB" sz="1600" b="0" dirty="0" smtClean="0"/>
              <a:t>that, we will couple a number of gaps in an “</a:t>
            </a:r>
            <a:r>
              <a:rPr lang="en-US" sz="1600" b="0" u="sng" dirty="0" smtClean="0">
                <a:solidFill>
                  <a:schemeClr val="hlink"/>
                </a:solidFill>
              </a:rPr>
              <a:t>accelerating structure”</a:t>
            </a:r>
            <a:r>
              <a:rPr lang="en-US" sz="1600" b="0" dirty="0" smtClean="0"/>
              <a:t> </a:t>
            </a:r>
            <a:endParaRPr lang="en-US" sz="1600" b="0" dirty="0"/>
          </a:p>
        </p:txBody>
      </p:sp>
      <p:sp>
        <p:nvSpPr>
          <p:cNvPr id="65" name="Left Brace 64"/>
          <p:cNvSpPr/>
          <p:nvPr/>
        </p:nvSpPr>
        <p:spPr bwMode="auto">
          <a:xfrm>
            <a:off x="4038600" y="4114800"/>
            <a:ext cx="228600" cy="533400"/>
          </a:xfrm>
          <a:prstGeom prst="leftBrace">
            <a:avLst/>
          </a:prstGeom>
          <a:solidFill>
            <a:schemeClr val="bg1"/>
          </a:solidFill>
          <a:ln w="25400" cap="flat" cmpd="sng" algn="ctr">
            <a:solidFill>
              <a:schemeClr val="accent6"/>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graphicFrame>
        <p:nvGraphicFramePr>
          <p:cNvPr id="755716" name="Object 4"/>
          <p:cNvGraphicFramePr>
            <a:graphicFrameLocks noChangeAspect="1"/>
          </p:cNvGraphicFramePr>
          <p:nvPr/>
        </p:nvGraphicFramePr>
        <p:xfrm>
          <a:off x="4114800" y="4896306"/>
          <a:ext cx="2590800" cy="663245"/>
        </p:xfrm>
        <a:graphic>
          <a:graphicData uri="http://schemas.openxmlformats.org/presentationml/2006/ole">
            <mc:AlternateContent xmlns:mc="http://schemas.openxmlformats.org/markup-compatibility/2006">
              <mc:Choice xmlns:v="urn:schemas-microsoft-com:vml" Requires="v">
                <p:oleObj spid="_x0000_s728073" name="Equation" r:id="rId9" imgW="1638000" imgH="419040" progId="Equation.3">
                  <p:embed/>
                </p:oleObj>
              </mc:Choice>
              <mc:Fallback>
                <p:oleObj name="Equation" r:id="rId9" imgW="1638000" imgH="4190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14800" y="4896306"/>
                        <a:ext cx="2590800" cy="663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333FF"/>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4115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25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6254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6254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625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625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6255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6259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6260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6260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6260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6260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6260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6260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626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6261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6261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6261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6261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6261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6261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6261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6262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6262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6262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6262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6262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6262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66262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6262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66262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662551"/>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662596"/>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662556"/>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66255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662558"/>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662559"/>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662560"/>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662630"/>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662597"/>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662598"/>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662595"/>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662567"/>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662586"/>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662599"/>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662561"/>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662569"/>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662584"/>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662571"/>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662587"/>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662603"/>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65"/>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755716"/>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grpId="0" nodeType="clickEffect">
                                  <p:stCondLst>
                                    <p:cond delay="0"/>
                                  </p:stCondLst>
                                  <p:childTnLst>
                                    <p:set>
                                      <p:cBhvr>
                                        <p:cTn id="124" dur="1" fill="hold">
                                          <p:stCondLst>
                                            <p:cond delay="0"/>
                                          </p:stCondLst>
                                        </p:cTn>
                                        <p:tgtEl>
                                          <p:spTgt spid="662631"/>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662594"/>
                                        </p:tgtEl>
                                        <p:attrNameLst>
                                          <p:attrName>style.visibility</p:attrName>
                                        </p:attrNameLst>
                                      </p:cBhvr>
                                      <p:to>
                                        <p:strVal val="visible"/>
                                      </p:to>
                                    </p:set>
                                  </p:childTnLst>
                                </p:cTn>
                              </p:par>
                              <p:par>
                                <p:cTn id="127" presetID="1" presetClass="entr" presetSubtype="0" fill="hold" nodeType="withEffect">
                                  <p:stCondLst>
                                    <p:cond delay="0"/>
                                  </p:stCondLst>
                                  <p:childTnLst>
                                    <p:set>
                                      <p:cBhvr>
                                        <p:cTn id="128" dur="1" fill="hold">
                                          <p:stCondLst>
                                            <p:cond delay="0"/>
                                          </p:stCondLst>
                                        </p:cTn>
                                        <p:tgtEl>
                                          <p:spTgt spid="662562"/>
                                        </p:tgtEl>
                                        <p:attrNameLst>
                                          <p:attrName>style.visibility</p:attrName>
                                        </p:attrNameLst>
                                      </p:cBhvr>
                                      <p:to>
                                        <p:strVal val="visible"/>
                                      </p:to>
                                    </p:set>
                                  </p:childTnLst>
                                </p:cTn>
                              </p:par>
                              <p:par>
                                <p:cTn id="129" presetID="1" presetClass="entr" presetSubtype="0" fill="hold" nodeType="withEffect">
                                  <p:stCondLst>
                                    <p:cond delay="0"/>
                                  </p:stCondLst>
                                  <p:childTnLst>
                                    <p:set>
                                      <p:cBhvr>
                                        <p:cTn id="130" dur="1" fill="hold">
                                          <p:stCondLst>
                                            <p:cond delay="0"/>
                                          </p:stCondLst>
                                        </p:cTn>
                                        <p:tgtEl>
                                          <p:spTgt spid="662589"/>
                                        </p:tgtEl>
                                        <p:attrNameLst>
                                          <p:attrName>style.visibility</p:attrName>
                                        </p:attrNameLst>
                                      </p:cBhvr>
                                      <p:to>
                                        <p:strVal val="visible"/>
                                      </p:to>
                                    </p:set>
                                  </p:childTnLst>
                                </p:cTn>
                              </p:par>
                              <p:par>
                                <p:cTn id="131" presetID="1" presetClass="entr" presetSubtype="0" fill="hold" nodeType="withEffect">
                                  <p:stCondLst>
                                    <p:cond delay="0"/>
                                  </p:stCondLst>
                                  <p:childTnLst>
                                    <p:set>
                                      <p:cBhvr>
                                        <p:cTn id="132" dur="1" fill="hold">
                                          <p:stCondLst>
                                            <p:cond delay="0"/>
                                          </p:stCondLst>
                                        </p:cTn>
                                        <p:tgtEl>
                                          <p:spTgt spid="662564"/>
                                        </p:tgtEl>
                                        <p:attrNameLst>
                                          <p:attrName>style.visibility</p:attrName>
                                        </p:attrNameLst>
                                      </p:cBhvr>
                                      <p:to>
                                        <p:strVal val="visible"/>
                                      </p:to>
                                    </p:set>
                                  </p:childTnLst>
                                </p:cTn>
                              </p:par>
                              <p:par>
                                <p:cTn id="133" presetID="1" presetClass="entr" presetSubtype="0" fill="hold" nodeType="withEffect">
                                  <p:stCondLst>
                                    <p:cond delay="0"/>
                                  </p:stCondLst>
                                  <p:childTnLst>
                                    <p:set>
                                      <p:cBhvr>
                                        <p:cTn id="134" dur="1" fill="hold">
                                          <p:stCondLst>
                                            <p:cond delay="0"/>
                                          </p:stCondLst>
                                        </p:cTn>
                                        <p:tgtEl>
                                          <p:spTgt spid="662566"/>
                                        </p:tgtEl>
                                        <p:attrNameLst>
                                          <p:attrName>style.visibility</p:attrName>
                                        </p:attrNameLst>
                                      </p:cBhvr>
                                      <p:to>
                                        <p:strVal val="visible"/>
                                      </p:to>
                                    </p:set>
                                  </p:childTnLst>
                                </p:cTn>
                              </p:par>
                              <p:par>
                                <p:cTn id="135" presetID="1" presetClass="entr" presetSubtype="0" fill="hold" nodeType="withEffect">
                                  <p:stCondLst>
                                    <p:cond delay="0"/>
                                  </p:stCondLst>
                                  <p:childTnLst>
                                    <p:set>
                                      <p:cBhvr>
                                        <p:cTn id="136" dur="1" fill="hold">
                                          <p:stCondLst>
                                            <p:cond delay="0"/>
                                          </p:stCondLst>
                                        </p:cTn>
                                        <p:tgtEl>
                                          <p:spTgt spid="662588"/>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63"/>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62535" grpId="0" animBg="1"/>
      <p:bldP spid="662537" grpId="0" animBg="1"/>
      <p:bldP spid="662539" grpId="0"/>
      <p:bldP spid="662540" grpId="0"/>
      <p:bldP spid="662541" grpId="0" animBg="1"/>
      <p:bldP spid="662551" grpId="0" animBg="1"/>
      <p:bldP spid="662561" grpId="0"/>
      <p:bldP spid="662567" grpId="0" animBg="1"/>
      <p:bldP spid="662569" grpId="0" animBg="1"/>
      <p:bldP spid="662571" grpId="0" animBg="1"/>
      <p:bldP spid="662586" grpId="0"/>
      <p:bldP spid="662587" grpId="0"/>
      <p:bldP spid="662593" grpId="0" animBg="1"/>
      <p:bldP spid="662594" grpId="0" animBg="1"/>
      <p:bldP spid="662595" grpId="0"/>
      <p:bldP spid="662596" grpId="0" animBg="1"/>
      <p:bldP spid="662598" grpId="0" animBg="1"/>
      <p:bldP spid="662599" grpId="0" animBg="1"/>
      <p:bldP spid="662603" grpId="0"/>
      <p:bldP spid="662605" grpId="0" animBg="1"/>
      <p:bldP spid="662606" grpId="0" animBg="1"/>
      <p:bldP spid="662607" grpId="0" animBg="1"/>
      <p:bldP spid="662608" grpId="0" animBg="1"/>
      <p:bldP spid="662609" grpId="0" animBg="1"/>
      <p:bldP spid="662610" grpId="0" animBg="1"/>
      <p:bldP spid="662611" grpId="0" animBg="1"/>
      <p:bldP spid="662612" grpId="0" animBg="1"/>
      <p:bldP spid="662613" grpId="0" animBg="1"/>
      <p:bldP spid="662614" grpId="0" animBg="1"/>
      <p:bldP spid="662617" grpId="0" animBg="1"/>
      <p:bldP spid="662618" grpId="0" animBg="1"/>
      <p:bldP spid="662619" grpId="0" animBg="1"/>
      <p:bldP spid="662620" grpId="0" animBg="1"/>
      <p:bldP spid="662621" grpId="0" animBg="1"/>
      <p:bldP spid="662622" grpId="0" animBg="1"/>
      <p:bldP spid="662623" grpId="0" animBg="1"/>
      <p:bldP spid="662624" grpId="0" animBg="1"/>
      <p:bldP spid="662626" grpId="0"/>
      <p:bldP spid="662627" grpId="0"/>
      <p:bldP spid="662628" grpId="0" animBg="1"/>
      <p:bldP spid="662629" grpId="0" animBg="1"/>
      <p:bldP spid="662630" grpId="0" animBg="1"/>
      <p:bldP spid="662631" grpId="0"/>
      <p:bldP spid="64" grpId="0"/>
      <p:bldP spid="6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890" name="Rectangle 2"/>
          <p:cNvSpPr>
            <a:spLocks noGrp="1" noChangeArrowheads="1"/>
          </p:cNvSpPr>
          <p:nvPr>
            <p:ph type="title"/>
          </p:nvPr>
        </p:nvSpPr>
        <p:spPr/>
        <p:txBody>
          <a:bodyPr/>
          <a:lstStyle/>
          <a:p>
            <a:r>
              <a:rPr lang="en-GB" sz="3200" dirty="0" smtClean="0"/>
              <a:t>Accelerating structure architecture</a:t>
            </a:r>
            <a:endParaRPr lang="en-US" sz="3200" dirty="0"/>
          </a:p>
        </p:txBody>
      </p:sp>
      <p:sp>
        <p:nvSpPr>
          <p:cNvPr id="677892" name="Line 4"/>
          <p:cNvSpPr>
            <a:spLocks noChangeShapeType="1"/>
          </p:cNvSpPr>
          <p:nvPr/>
        </p:nvSpPr>
        <p:spPr bwMode="auto">
          <a:xfrm>
            <a:off x="4191000" y="2743200"/>
            <a:ext cx="4800600" cy="0"/>
          </a:xfrm>
          <a:prstGeom prst="line">
            <a:avLst/>
          </a:prstGeom>
          <a:noFill/>
          <a:ln w="12700">
            <a:solidFill>
              <a:schemeClr val="tx1"/>
            </a:solidFill>
            <a:prstDash val="dash"/>
            <a:round/>
            <a:headEnd type="none" w="sm" len="sm"/>
            <a:tailEnd type="triangle" w="med" len="med"/>
          </a:ln>
          <a:effectLst/>
        </p:spPr>
        <p:txBody>
          <a:bodyPr/>
          <a:lstStyle/>
          <a:p>
            <a:endParaRPr lang="en-US"/>
          </a:p>
        </p:txBody>
      </p:sp>
      <p:pic>
        <p:nvPicPr>
          <p:cNvPr id="677904" name="Picture 16"/>
          <p:cNvPicPr>
            <a:picLocks noChangeAspect="1" noChangeArrowheads="1"/>
          </p:cNvPicPr>
          <p:nvPr/>
        </p:nvPicPr>
        <p:blipFill>
          <a:blip r:embed="rId4" cstate="print"/>
          <a:srcRect/>
          <a:stretch>
            <a:fillRect/>
          </a:stretch>
        </p:blipFill>
        <p:spPr bwMode="auto">
          <a:xfrm flipH="1">
            <a:off x="4724400" y="2209800"/>
            <a:ext cx="269875" cy="1066800"/>
          </a:xfrm>
          <a:prstGeom prst="rect">
            <a:avLst/>
          </a:prstGeom>
          <a:noFill/>
          <a:ln w="12700">
            <a:noFill/>
            <a:miter lim="800000"/>
            <a:headEnd type="none" w="sm" len="sm"/>
            <a:tailEnd type="none" w="sm" len="sm"/>
          </a:ln>
          <a:effectLst/>
        </p:spPr>
      </p:pic>
      <p:pic>
        <p:nvPicPr>
          <p:cNvPr id="677905" name="Picture 17"/>
          <p:cNvPicPr>
            <a:picLocks noChangeAspect="1" noChangeArrowheads="1"/>
          </p:cNvPicPr>
          <p:nvPr/>
        </p:nvPicPr>
        <p:blipFill>
          <a:blip r:embed="rId4" cstate="print"/>
          <a:srcRect/>
          <a:stretch>
            <a:fillRect/>
          </a:stretch>
        </p:blipFill>
        <p:spPr bwMode="auto">
          <a:xfrm flipH="1">
            <a:off x="5410200" y="2209800"/>
            <a:ext cx="269875" cy="1066800"/>
          </a:xfrm>
          <a:prstGeom prst="rect">
            <a:avLst/>
          </a:prstGeom>
          <a:noFill/>
          <a:ln w="12700">
            <a:noFill/>
            <a:miter lim="800000"/>
            <a:headEnd type="none" w="sm" len="sm"/>
            <a:tailEnd type="none" w="sm" len="sm"/>
          </a:ln>
          <a:effectLst/>
        </p:spPr>
      </p:pic>
      <p:pic>
        <p:nvPicPr>
          <p:cNvPr id="677906" name="Picture 18"/>
          <p:cNvPicPr>
            <a:picLocks noChangeAspect="1" noChangeArrowheads="1"/>
          </p:cNvPicPr>
          <p:nvPr/>
        </p:nvPicPr>
        <p:blipFill>
          <a:blip r:embed="rId4" cstate="print"/>
          <a:srcRect/>
          <a:stretch>
            <a:fillRect/>
          </a:stretch>
        </p:blipFill>
        <p:spPr bwMode="auto">
          <a:xfrm flipH="1">
            <a:off x="6096000" y="2209800"/>
            <a:ext cx="269875" cy="1066800"/>
          </a:xfrm>
          <a:prstGeom prst="rect">
            <a:avLst/>
          </a:prstGeom>
          <a:noFill/>
          <a:ln w="12700">
            <a:noFill/>
            <a:miter lim="800000"/>
            <a:headEnd type="none" w="sm" len="sm"/>
            <a:tailEnd type="none" w="sm" len="sm"/>
          </a:ln>
          <a:effectLst/>
        </p:spPr>
      </p:pic>
      <p:pic>
        <p:nvPicPr>
          <p:cNvPr id="677907" name="Picture 19"/>
          <p:cNvPicPr>
            <a:picLocks noChangeAspect="1" noChangeArrowheads="1"/>
          </p:cNvPicPr>
          <p:nvPr/>
        </p:nvPicPr>
        <p:blipFill>
          <a:blip r:embed="rId4" cstate="print"/>
          <a:srcRect/>
          <a:stretch>
            <a:fillRect/>
          </a:stretch>
        </p:blipFill>
        <p:spPr bwMode="auto">
          <a:xfrm flipH="1">
            <a:off x="6781800" y="2209800"/>
            <a:ext cx="269875" cy="1066800"/>
          </a:xfrm>
          <a:prstGeom prst="rect">
            <a:avLst/>
          </a:prstGeom>
          <a:noFill/>
          <a:ln w="12700">
            <a:noFill/>
            <a:miter lim="800000"/>
            <a:headEnd type="none" w="sm" len="sm"/>
            <a:tailEnd type="none" w="sm" len="sm"/>
          </a:ln>
          <a:effectLst/>
        </p:spPr>
      </p:pic>
      <p:pic>
        <p:nvPicPr>
          <p:cNvPr id="677908" name="Picture 20"/>
          <p:cNvPicPr>
            <a:picLocks noChangeAspect="1" noChangeArrowheads="1"/>
          </p:cNvPicPr>
          <p:nvPr/>
        </p:nvPicPr>
        <p:blipFill>
          <a:blip r:embed="rId4" cstate="print"/>
          <a:srcRect/>
          <a:stretch>
            <a:fillRect/>
          </a:stretch>
        </p:blipFill>
        <p:spPr bwMode="auto">
          <a:xfrm flipH="1">
            <a:off x="7467600" y="2209800"/>
            <a:ext cx="269875" cy="1066800"/>
          </a:xfrm>
          <a:prstGeom prst="rect">
            <a:avLst/>
          </a:prstGeom>
          <a:noFill/>
          <a:ln w="12700">
            <a:noFill/>
            <a:miter lim="800000"/>
            <a:headEnd type="none" w="sm" len="sm"/>
            <a:tailEnd type="none" w="sm" len="sm"/>
          </a:ln>
          <a:effectLst/>
        </p:spPr>
      </p:pic>
      <p:pic>
        <p:nvPicPr>
          <p:cNvPr id="677909" name="Picture 21"/>
          <p:cNvPicPr>
            <a:picLocks noChangeAspect="1" noChangeArrowheads="1"/>
          </p:cNvPicPr>
          <p:nvPr/>
        </p:nvPicPr>
        <p:blipFill>
          <a:blip r:embed="rId4" cstate="print"/>
          <a:srcRect/>
          <a:stretch>
            <a:fillRect/>
          </a:stretch>
        </p:blipFill>
        <p:spPr bwMode="auto">
          <a:xfrm flipH="1">
            <a:off x="8153400" y="2209800"/>
            <a:ext cx="269875" cy="1066800"/>
          </a:xfrm>
          <a:prstGeom prst="rect">
            <a:avLst/>
          </a:prstGeom>
          <a:noFill/>
          <a:ln w="12700">
            <a:noFill/>
            <a:miter lim="800000"/>
            <a:headEnd type="none" w="sm" len="sm"/>
            <a:tailEnd type="none" w="sm" len="sm"/>
          </a:ln>
          <a:effectLst/>
        </p:spPr>
      </p:pic>
      <p:sp>
        <p:nvSpPr>
          <p:cNvPr id="677914" name="Line 26"/>
          <p:cNvSpPr>
            <a:spLocks noChangeShapeType="1"/>
          </p:cNvSpPr>
          <p:nvPr/>
        </p:nvSpPr>
        <p:spPr bwMode="auto">
          <a:xfrm>
            <a:off x="5562600" y="3352800"/>
            <a:ext cx="685800" cy="0"/>
          </a:xfrm>
          <a:prstGeom prst="line">
            <a:avLst/>
          </a:prstGeom>
          <a:noFill/>
          <a:ln w="12700">
            <a:solidFill>
              <a:schemeClr val="tx1"/>
            </a:solidFill>
            <a:round/>
            <a:headEnd type="triangle" w="med" len="med"/>
            <a:tailEnd type="triangle" w="med" len="med"/>
          </a:ln>
          <a:effectLst/>
        </p:spPr>
        <p:txBody>
          <a:bodyPr/>
          <a:lstStyle/>
          <a:p>
            <a:endParaRPr lang="en-US"/>
          </a:p>
        </p:txBody>
      </p:sp>
      <p:pic>
        <p:nvPicPr>
          <p:cNvPr id="677917" name="Picture 29"/>
          <p:cNvPicPr>
            <a:picLocks noChangeAspect="1" noChangeArrowheads="1"/>
          </p:cNvPicPr>
          <p:nvPr/>
        </p:nvPicPr>
        <p:blipFill>
          <a:blip r:embed="rId5" cstate="print"/>
          <a:srcRect/>
          <a:stretch>
            <a:fillRect/>
          </a:stretch>
        </p:blipFill>
        <p:spPr bwMode="auto">
          <a:xfrm>
            <a:off x="4724400" y="1828800"/>
            <a:ext cx="265113" cy="495300"/>
          </a:xfrm>
          <a:prstGeom prst="rect">
            <a:avLst/>
          </a:prstGeom>
          <a:noFill/>
          <a:ln w="12700">
            <a:noFill/>
            <a:miter lim="800000"/>
            <a:headEnd type="none" w="sm" len="sm"/>
            <a:tailEnd type="none" w="sm" len="sm"/>
          </a:ln>
          <a:effectLst/>
        </p:spPr>
      </p:pic>
      <p:pic>
        <p:nvPicPr>
          <p:cNvPr id="677918" name="Picture 30"/>
          <p:cNvPicPr>
            <a:picLocks noChangeAspect="1" noChangeArrowheads="1"/>
          </p:cNvPicPr>
          <p:nvPr/>
        </p:nvPicPr>
        <p:blipFill>
          <a:blip r:embed="rId5" cstate="print"/>
          <a:srcRect/>
          <a:stretch>
            <a:fillRect/>
          </a:stretch>
        </p:blipFill>
        <p:spPr bwMode="auto">
          <a:xfrm>
            <a:off x="5410200" y="1828800"/>
            <a:ext cx="265113" cy="495300"/>
          </a:xfrm>
          <a:prstGeom prst="rect">
            <a:avLst/>
          </a:prstGeom>
          <a:noFill/>
          <a:ln w="12700">
            <a:noFill/>
            <a:miter lim="800000"/>
            <a:headEnd type="none" w="sm" len="sm"/>
            <a:tailEnd type="none" w="sm" len="sm"/>
          </a:ln>
          <a:effectLst/>
        </p:spPr>
      </p:pic>
      <p:pic>
        <p:nvPicPr>
          <p:cNvPr id="677919" name="Picture 31"/>
          <p:cNvPicPr>
            <a:picLocks noChangeAspect="1" noChangeArrowheads="1"/>
          </p:cNvPicPr>
          <p:nvPr/>
        </p:nvPicPr>
        <p:blipFill>
          <a:blip r:embed="rId5" cstate="print"/>
          <a:srcRect/>
          <a:stretch>
            <a:fillRect/>
          </a:stretch>
        </p:blipFill>
        <p:spPr bwMode="auto">
          <a:xfrm>
            <a:off x="6096000" y="1828800"/>
            <a:ext cx="265113" cy="495300"/>
          </a:xfrm>
          <a:prstGeom prst="rect">
            <a:avLst/>
          </a:prstGeom>
          <a:noFill/>
          <a:ln w="12700">
            <a:noFill/>
            <a:miter lim="800000"/>
            <a:headEnd type="none" w="sm" len="sm"/>
            <a:tailEnd type="none" w="sm" len="sm"/>
          </a:ln>
          <a:effectLst/>
        </p:spPr>
      </p:pic>
      <p:pic>
        <p:nvPicPr>
          <p:cNvPr id="677920" name="Picture 32"/>
          <p:cNvPicPr>
            <a:picLocks noChangeAspect="1" noChangeArrowheads="1"/>
          </p:cNvPicPr>
          <p:nvPr/>
        </p:nvPicPr>
        <p:blipFill>
          <a:blip r:embed="rId5" cstate="print"/>
          <a:srcRect/>
          <a:stretch>
            <a:fillRect/>
          </a:stretch>
        </p:blipFill>
        <p:spPr bwMode="auto">
          <a:xfrm>
            <a:off x="6781800" y="1828800"/>
            <a:ext cx="265113" cy="495300"/>
          </a:xfrm>
          <a:prstGeom prst="rect">
            <a:avLst/>
          </a:prstGeom>
          <a:noFill/>
          <a:ln w="12700">
            <a:noFill/>
            <a:miter lim="800000"/>
            <a:headEnd type="none" w="sm" len="sm"/>
            <a:tailEnd type="none" w="sm" len="sm"/>
          </a:ln>
          <a:effectLst/>
        </p:spPr>
      </p:pic>
      <p:pic>
        <p:nvPicPr>
          <p:cNvPr id="677921" name="Picture 33"/>
          <p:cNvPicPr>
            <a:picLocks noChangeAspect="1" noChangeArrowheads="1"/>
          </p:cNvPicPr>
          <p:nvPr/>
        </p:nvPicPr>
        <p:blipFill>
          <a:blip r:embed="rId5" cstate="print"/>
          <a:srcRect/>
          <a:stretch>
            <a:fillRect/>
          </a:stretch>
        </p:blipFill>
        <p:spPr bwMode="auto">
          <a:xfrm>
            <a:off x="7467600" y="1828800"/>
            <a:ext cx="265113" cy="495300"/>
          </a:xfrm>
          <a:prstGeom prst="rect">
            <a:avLst/>
          </a:prstGeom>
          <a:noFill/>
          <a:ln w="12700">
            <a:noFill/>
            <a:miter lim="800000"/>
            <a:headEnd type="none" w="sm" len="sm"/>
            <a:tailEnd type="none" w="sm" len="sm"/>
          </a:ln>
          <a:effectLst/>
        </p:spPr>
      </p:pic>
      <p:pic>
        <p:nvPicPr>
          <p:cNvPr id="677922" name="Picture 34"/>
          <p:cNvPicPr>
            <a:picLocks noChangeAspect="1" noChangeArrowheads="1"/>
          </p:cNvPicPr>
          <p:nvPr/>
        </p:nvPicPr>
        <p:blipFill>
          <a:blip r:embed="rId5" cstate="print"/>
          <a:srcRect/>
          <a:stretch>
            <a:fillRect/>
          </a:stretch>
        </p:blipFill>
        <p:spPr bwMode="auto">
          <a:xfrm>
            <a:off x="8153400" y="1828800"/>
            <a:ext cx="265113" cy="495300"/>
          </a:xfrm>
          <a:prstGeom prst="rect">
            <a:avLst/>
          </a:prstGeom>
          <a:noFill/>
          <a:ln w="12700">
            <a:noFill/>
            <a:miter lim="800000"/>
            <a:headEnd type="none" w="sm" len="sm"/>
            <a:tailEnd type="none" w="sm" len="sm"/>
          </a:ln>
          <a:effectLst/>
        </p:spPr>
      </p:pic>
      <p:sp>
        <p:nvSpPr>
          <p:cNvPr id="677924" name="Text Box 36"/>
          <p:cNvSpPr txBox="1">
            <a:spLocks noChangeArrowheads="1"/>
          </p:cNvSpPr>
          <p:nvPr/>
        </p:nvSpPr>
        <p:spPr bwMode="auto">
          <a:xfrm>
            <a:off x="5715000" y="2971800"/>
            <a:ext cx="325438" cy="396875"/>
          </a:xfrm>
          <a:prstGeom prst="rect">
            <a:avLst/>
          </a:prstGeom>
          <a:noFill/>
          <a:ln w="12700">
            <a:noFill/>
            <a:miter lim="800000"/>
            <a:headEnd type="none" w="sm" len="sm"/>
            <a:tailEnd type="none" w="sm" len="sm"/>
          </a:ln>
          <a:effectLst/>
        </p:spPr>
        <p:txBody>
          <a:bodyPr wrap="none">
            <a:spAutoFit/>
          </a:bodyPr>
          <a:lstStyle/>
          <a:p>
            <a:r>
              <a:rPr lang="en-GB" b="0" i="1"/>
              <a:t>d</a:t>
            </a:r>
            <a:endParaRPr lang="en-US" b="0" i="1"/>
          </a:p>
        </p:txBody>
      </p:sp>
      <p:sp>
        <p:nvSpPr>
          <p:cNvPr id="677953" name="Line 65"/>
          <p:cNvSpPr>
            <a:spLocks noChangeShapeType="1"/>
          </p:cNvSpPr>
          <p:nvPr/>
        </p:nvSpPr>
        <p:spPr bwMode="auto">
          <a:xfrm>
            <a:off x="3200400" y="5181600"/>
            <a:ext cx="3429000" cy="0"/>
          </a:xfrm>
          <a:prstGeom prst="line">
            <a:avLst/>
          </a:prstGeom>
          <a:noFill/>
          <a:ln w="12700">
            <a:solidFill>
              <a:schemeClr val="tx1"/>
            </a:solidFill>
            <a:prstDash val="dash"/>
            <a:round/>
            <a:headEnd type="none" w="sm" len="sm"/>
            <a:tailEnd type="triangle" w="med" len="med"/>
          </a:ln>
          <a:effectLst/>
        </p:spPr>
        <p:txBody>
          <a:bodyPr/>
          <a:lstStyle/>
          <a:p>
            <a:endParaRPr lang="en-US"/>
          </a:p>
        </p:txBody>
      </p:sp>
      <p:pic>
        <p:nvPicPr>
          <p:cNvPr id="677954" name="Picture 66"/>
          <p:cNvPicPr>
            <a:picLocks noChangeAspect="1" noChangeArrowheads="1"/>
          </p:cNvPicPr>
          <p:nvPr/>
        </p:nvPicPr>
        <p:blipFill>
          <a:blip r:embed="rId4" cstate="print"/>
          <a:srcRect/>
          <a:stretch>
            <a:fillRect/>
          </a:stretch>
        </p:blipFill>
        <p:spPr bwMode="auto">
          <a:xfrm flipH="1">
            <a:off x="3429000" y="4648200"/>
            <a:ext cx="269875" cy="1066800"/>
          </a:xfrm>
          <a:prstGeom prst="rect">
            <a:avLst/>
          </a:prstGeom>
          <a:noFill/>
          <a:ln w="12700">
            <a:noFill/>
            <a:miter lim="800000"/>
            <a:headEnd type="none" w="sm" len="sm"/>
            <a:tailEnd type="none" w="sm" len="sm"/>
          </a:ln>
          <a:effectLst/>
        </p:spPr>
      </p:pic>
      <p:pic>
        <p:nvPicPr>
          <p:cNvPr id="677955" name="Picture 67"/>
          <p:cNvPicPr>
            <a:picLocks noChangeAspect="1" noChangeArrowheads="1"/>
          </p:cNvPicPr>
          <p:nvPr/>
        </p:nvPicPr>
        <p:blipFill>
          <a:blip r:embed="rId4" cstate="print"/>
          <a:srcRect/>
          <a:stretch>
            <a:fillRect/>
          </a:stretch>
        </p:blipFill>
        <p:spPr bwMode="auto">
          <a:xfrm flipH="1">
            <a:off x="3733800" y="4648200"/>
            <a:ext cx="269875" cy="1066800"/>
          </a:xfrm>
          <a:prstGeom prst="rect">
            <a:avLst/>
          </a:prstGeom>
          <a:noFill/>
          <a:ln w="12700">
            <a:noFill/>
            <a:miter lim="800000"/>
            <a:headEnd type="none" w="sm" len="sm"/>
            <a:tailEnd type="none" w="sm" len="sm"/>
          </a:ln>
          <a:effectLst/>
        </p:spPr>
      </p:pic>
      <p:pic>
        <p:nvPicPr>
          <p:cNvPr id="677956" name="Picture 68"/>
          <p:cNvPicPr>
            <a:picLocks noChangeAspect="1" noChangeArrowheads="1"/>
          </p:cNvPicPr>
          <p:nvPr/>
        </p:nvPicPr>
        <p:blipFill>
          <a:blip r:embed="rId4" cstate="print"/>
          <a:srcRect/>
          <a:stretch>
            <a:fillRect/>
          </a:stretch>
        </p:blipFill>
        <p:spPr bwMode="auto">
          <a:xfrm flipH="1">
            <a:off x="4114800" y="4648200"/>
            <a:ext cx="269875" cy="1066800"/>
          </a:xfrm>
          <a:prstGeom prst="rect">
            <a:avLst/>
          </a:prstGeom>
          <a:noFill/>
          <a:ln w="12700">
            <a:noFill/>
            <a:miter lim="800000"/>
            <a:headEnd type="none" w="sm" len="sm"/>
            <a:tailEnd type="none" w="sm" len="sm"/>
          </a:ln>
          <a:effectLst/>
        </p:spPr>
      </p:pic>
      <p:pic>
        <p:nvPicPr>
          <p:cNvPr id="677957" name="Picture 69"/>
          <p:cNvPicPr>
            <a:picLocks noChangeAspect="1" noChangeArrowheads="1"/>
          </p:cNvPicPr>
          <p:nvPr/>
        </p:nvPicPr>
        <p:blipFill>
          <a:blip r:embed="rId4" cstate="print"/>
          <a:srcRect/>
          <a:stretch>
            <a:fillRect/>
          </a:stretch>
        </p:blipFill>
        <p:spPr bwMode="auto">
          <a:xfrm flipH="1">
            <a:off x="4648200" y="4648200"/>
            <a:ext cx="269875" cy="1066800"/>
          </a:xfrm>
          <a:prstGeom prst="rect">
            <a:avLst/>
          </a:prstGeom>
          <a:noFill/>
          <a:ln w="12700">
            <a:noFill/>
            <a:miter lim="800000"/>
            <a:headEnd type="none" w="sm" len="sm"/>
            <a:tailEnd type="none" w="sm" len="sm"/>
          </a:ln>
          <a:effectLst/>
        </p:spPr>
      </p:pic>
      <p:pic>
        <p:nvPicPr>
          <p:cNvPr id="677958" name="Picture 70"/>
          <p:cNvPicPr>
            <a:picLocks noChangeAspect="1" noChangeArrowheads="1"/>
          </p:cNvPicPr>
          <p:nvPr/>
        </p:nvPicPr>
        <p:blipFill>
          <a:blip r:embed="rId4" cstate="print"/>
          <a:srcRect/>
          <a:stretch>
            <a:fillRect/>
          </a:stretch>
        </p:blipFill>
        <p:spPr bwMode="auto">
          <a:xfrm flipH="1">
            <a:off x="5334000" y="4648200"/>
            <a:ext cx="269875" cy="1066800"/>
          </a:xfrm>
          <a:prstGeom prst="rect">
            <a:avLst/>
          </a:prstGeom>
          <a:noFill/>
          <a:ln w="12700">
            <a:noFill/>
            <a:miter lim="800000"/>
            <a:headEnd type="none" w="sm" len="sm"/>
            <a:tailEnd type="none" w="sm" len="sm"/>
          </a:ln>
          <a:effectLst/>
        </p:spPr>
      </p:pic>
      <p:pic>
        <p:nvPicPr>
          <p:cNvPr id="677959" name="Picture 71"/>
          <p:cNvPicPr>
            <a:picLocks noChangeAspect="1" noChangeArrowheads="1"/>
          </p:cNvPicPr>
          <p:nvPr/>
        </p:nvPicPr>
        <p:blipFill>
          <a:blip r:embed="rId4" cstate="print"/>
          <a:srcRect/>
          <a:stretch>
            <a:fillRect/>
          </a:stretch>
        </p:blipFill>
        <p:spPr bwMode="auto">
          <a:xfrm flipH="1">
            <a:off x="6096000" y="4648200"/>
            <a:ext cx="269875" cy="1066800"/>
          </a:xfrm>
          <a:prstGeom prst="rect">
            <a:avLst/>
          </a:prstGeom>
          <a:noFill/>
          <a:ln w="12700">
            <a:noFill/>
            <a:miter lim="800000"/>
            <a:headEnd type="none" w="sm" len="sm"/>
            <a:tailEnd type="none" w="sm" len="sm"/>
          </a:ln>
          <a:effectLst/>
        </p:spPr>
      </p:pic>
      <p:pic>
        <p:nvPicPr>
          <p:cNvPr id="677966" name="Picture 78"/>
          <p:cNvPicPr>
            <a:picLocks noChangeAspect="1" noChangeArrowheads="1"/>
          </p:cNvPicPr>
          <p:nvPr/>
        </p:nvPicPr>
        <p:blipFill>
          <a:blip r:embed="rId5" cstate="print"/>
          <a:srcRect/>
          <a:stretch>
            <a:fillRect/>
          </a:stretch>
        </p:blipFill>
        <p:spPr bwMode="auto">
          <a:xfrm>
            <a:off x="4567238" y="4114800"/>
            <a:ext cx="346075" cy="762000"/>
          </a:xfrm>
          <a:prstGeom prst="rect">
            <a:avLst/>
          </a:prstGeom>
          <a:noFill/>
          <a:ln w="12700">
            <a:noFill/>
            <a:miter lim="800000"/>
            <a:headEnd type="none" w="sm" len="sm"/>
            <a:tailEnd type="none" w="sm" len="sm"/>
          </a:ln>
          <a:effectLst/>
        </p:spPr>
      </p:pic>
      <p:pic>
        <p:nvPicPr>
          <p:cNvPr id="677971" name="Picture 83"/>
          <p:cNvPicPr>
            <a:picLocks noChangeAspect="1" noChangeArrowheads="1"/>
          </p:cNvPicPr>
          <p:nvPr/>
        </p:nvPicPr>
        <p:blipFill>
          <a:blip r:embed="rId6" cstate="print"/>
          <a:srcRect/>
          <a:stretch>
            <a:fillRect/>
          </a:stretch>
        </p:blipFill>
        <p:spPr bwMode="auto">
          <a:xfrm>
            <a:off x="3505200" y="4495800"/>
            <a:ext cx="381000" cy="196850"/>
          </a:xfrm>
          <a:prstGeom prst="rect">
            <a:avLst/>
          </a:prstGeom>
          <a:noFill/>
          <a:ln w="12700">
            <a:noFill/>
            <a:miter lim="800000"/>
            <a:headEnd type="none" w="sm" len="sm"/>
            <a:tailEnd type="none" w="sm" len="sm"/>
          </a:ln>
          <a:effectLst/>
        </p:spPr>
      </p:pic>
      <p:pic>
        <p:nvPicPr>
          <p:cNvPr id="677972" name="Picture 84"/>
          <p:cNvPicPr>
            <a:picLocks noChangeAspect="1" noChangeArrowheads="1"/>
          </p:cNvPicPr>
          <p:nvPr/>
        </p:nvPicPr>
        <p:blipFill>
          <a:blip r:embed="rId6" cstate="print"/>
          <a:srcRect/>
          <a:stretch>
            <a:fillRect/>
          </a:stretch>
        </p:blipFill>
        <p:spPr bwMode="auto">
          <a:xfrm>
            <a:off x="3886200" y="4495800"/>
            <a:ext cx="381000" cy="196850"/>
          </a:xfrm>
          <a:prstGeom prst="rect">
            <a:avLst/>
          </a:prstGeom>
          <a:noFill/>
          <a:ln w="12700">
            <a:noFill/>
            <a:miter lim="800000"/>
            <a:headEnd type="none" w="sm" len="sm"/>
            <a:tailEnd type="none" w="sm" len="sm"/>
          </a:ln>
          <a:effectLst/>
        </p:spPr>
      </p:pic>
      <p:pic>
        <p:nvPicPr>
          <p:cNvPr id="677973" name="Picture 85"/>
          <p:cNvPicPr>
            <a:picLocks noChangeAspect="1" noChangeArrowheads="1"/>
          </p:cNvPicPr>
          <p:nvPr/>
        </p:nvPicPr>
        <p:blipFill>
          <a:blip r:embed="rId6" cstate="print"/>
          <a:srcRect/>
          <a:stretch>
            <a:fillRect/>
          </a:stretch>
        </p:blipFill>
        <p:spPr bwMode="auto">
          <a:xfrm>
            <a:off x="4267200" y="4456113"/>
            <a:ext cx="457200" cy="236537"/>
          </a:xfrm>
          <a:prstGeom prst="rect">
            <a:avLst/>
          </a:prstGeom>
          <a:noFill/>
          <a:ln w="12700">
            <a:noFill/>
            <a:miter lim="800000"/>
            <a:headEnd type="none" w="sm" len="sm"/>
            <a:tailEnd type="none" w="sm" len="sm"/>
          </a:ln>
          <a:effectLst/>
        </p:spPr>
      </p:pic>
      <p:pic>
        <p:nvPicPr>
          <p:cNvPr id="677974" name="Picture 86"/>
          <p:cNvPicPr>
            <a:picLocks noChangeAspect="1" noChangeArrowheads="1"/>
          </p:cNvPicPr>
          <p:nvPr/>
        </p:nvPicPr>
        <p:blipFill>
          <a:blip r:embed="rId6" cstate="print"/>
          <a:srcRect/>
          <a:stretch>
            <a:fillRect/>
          </a:stretch>
        </p:blipFill>
        <p:spPr bwMode="auto">
          <a:xfrm>
            <a:off x="4876800" y="4419600"/>
            <a:ext cx="609600" cy="228600"/>
          </a:xfrm>
          <a:prstGeom prst="rect">
            <a:avLst/>
          </a:prstGeom>
          <a:noFill/>
          <a:ln w="12700">
            <a:noFill/>
            <a:miter lim="800000"/>
            <a:headEnd type="none" w="sm" len="sm"/>
            <a:tailEnd type="none" w="sm" len="sm"/>
          </a:ln>
          <a:effectLst/>
        </p:spPr>
      </p:pic>
      <p:pic>
        <p:nvPicPr>
          <p:cNvPr id="677975" name="Picture 87"/>
          <p:cNvPicPr>
            <a:picLocks noChangeAspect="1" noChangeArrowheads="1"/>
          </p:cNvPicPr>
          <p:nvPr/>
        </p:nvPicPr>
        <p:blipFill>
          <a:blip r:embed="rId6" cstate="print"/>
          <a:srcRect/>
          <a:stretch>
            <a:fillRect/>
          </a:stretch>
        </p:blipFill>
        <p:spPr bwMode="auto">
          <a:xfrm>
            <a:off x="5486400" y="4419600"/>
            <a:ext cx="762000" cy="228600"/>
          </a:xfrm>
          <a:prstGeom prst="rect">
            <a:avLst/>
          </a:prstGeom>
          <a:noFill/>
          <a:ln w="12700">
            <a:noFill/>
            <a:miter lim="800000"/>
            <a:headEnd type="none" w="sm" len="sm"/>
            <a:tailEnd type="none" w="sm" len="sm"/>
          </a:ln>
          <a:effectLst/>
        </p:spPr>
      </p:pic>
      <p:sp>
        <p:nvSpPr>
          <p:cNvPr id="677976" name="Text Box 88"/>
          <p:cNvSpPr txBox="1">
            <a:spLocks noChangeArrowheads="1"/>
          </p:cNvSpPr>
          <p:nvPr/>
        </p:nvSpPr>
        <p:spPr bwMode="auto">
          <a:xfrm>
            <a:off x="1981200" y="2286000"/>
            <a:ext cx="1257300" cy="641350"/>
          </a:xfrm>
          <a:prstGeom prst="rect">
            <a:avLst/>
          </a:prstGeom>
          <a:noFill/>
          <a:ln w="12700">
            <a:noFill/>
            <a:miter lim="800000"/>
            <a:headEnd type="none" w="sm" len="sm"/>
            <a:tailEnd type="none" w="sm" len="sm"/>
          </a:ln>
          <a:effectLst/>
        </p:spPr>
        <p:txBody>
          <a:bodyPr wrap="none">
            <a:spAutoFit/>
          </a:bodyPr>
          <a:lstStyle/>
          <a:p>
            <a:r>
              <a:rPr lang="en-GB" sz="1800" i="1" dirty="0">
                <a:solidFill>
                  <a:schemeClr val="hlink"/>
                </a:solidFill>
              </a:rPr>
              <a:t>d = const.</a:t>
            </a:r>
          </a:p>
          <a:p>
            <a:r>
              <a:rPr lang="en-GB" sz="1800" i="1" dirty="0">
                <a:solidFill>
                  <a:schemeClr val="hlink"/>
                </a:solidFill>
                <a:latin typeface="Symbol" pitchFamily="18" charset="2"/>
              </a:rPr>
              <a:t>f </a:t>
            </a:r>
            <a:r>
              <a:rPr lang="en-GB" sz="1800" i="1" dirty="0">
                <a:solidFill>
                  <a:schemeClr val="hlink"/>
                </a:solidFill>
              </a:rPr>
              <a:t>variable</a:t>
            </a:r>
            <a:endParaRPr lang="en-US" sz="1800" i="1" dirty="0">
              <a:solidFill>
                <a:schemeClr val="hlink"/>
              </a:solidFill>
            </a:endParaRPr>
          </a:p>
        </p:txBody>
      </p:sp>
      <p:sp>
        <p:nvSpPr>
          <p:cNvPr id="677977" name="Text Box 89"/>
          <p:cNvSpPr txBox="1">
            <a:spLocks noChangeArrowheads="1"/>
          </p:cNvSpPr>
          <p:nvPr/>
        </p:nvSpPr>
        <p:spPr bwMode="auto">
          <a:xfrm>
            <a:off x="1981200" y="4876800"/>
            <a:ext cx="1250950" cy="641350"/>
          </a:xfrm>
          <a:prstGeom prst="rect">
            <a:avLst/>
          </a:prstGeom>
          <a:noFill/>
          <a:ln w="12700">
            <a:noFill/>
            <a:miter lim="800000"/>
            <a:headEnd type="none" w="sm" len="sm"/>
            <a:tailEnd type="none" w="sm" len="sm"/>
          </a:ln>
          <a:effectLst/>
        </p:spPr>
        <p:txBody>
          <a:bodyPr wrap="none">
            <a:spAutoFit/>
          </a:bodyPr>
          <a:lstStyle/>
          <a:p>
            <a:r>
              <a:rPr lang="en-GB" sz="1800" i="1" dirty="0">
                <a:solidFill>
                  <a:schemeClr val="hlink"/>
                </a:solidFill>
                <a:latin typeface="Symbol" pitchFamily="18" charset="2"/>
              </a:rPr>
              <a:t>f </a:t>
            </a:r>
            <a:r>
              <a:rPr lang="en-GB" sz="1800" i="1" dirty="0">
                <a:solidFill>
                  <a:schemeClr val="hlink"/>
                </a:solidFill>
              </a:rPr>
              <a:t>= const.</a:t>
            </a:r>
          </a:p>
          <a:p>
            <a:r>
              <a:rPr lang="en-GB" sz="1800" i="1" dirty="0">
                <a:solidFill>
                  <a:schemeClr val="hlink"/>
                </a:solidFill>
              </a:rPr>
              <a:t>d variable</a:t>
            </a:r>
            <a:endParaRPr lang="en-US" sz="1800" i="1" dirty="0">
              <a:solidFill>
                <a:schemeClr val="hlink"/>
              </a:solidFill>
            </a:endParaRPr>
          </a:p>
        </p:txBody>
      </p:sp>
      <p:sp>
        <p:nvSpPr>
          <p:cNvPr id="677978" name="Line 90"/>
          <p:cNvSpPr>
            <a:spLocks noChangeShapeType="1"/>
          </p:cNvSpPr>
          <p:nvPr/>
        </p:nvSpPr>
        <p:spPr bwMode="auto">
          <a:xfrm>
            <a:off x="4267200" y="5788025"/>
            <a:ext cx="533400" cy="0"/>
          </a:xfrm>
          <a:prstGeom prst="line">
            <a:avLst/>
          </a:prstGeom>
          <a:noFill/>
          <a:ln w="12700">
            <a:solidFill>
              <a:schemeClr val="tx1"/>
            </a:solidFill>
            <a:round/>
            <a:headEnd type="triangle" w="med" len="med"/>
            <a:tailEnd type="triangle" w="med" len="med"/>
          </a:ln>
          <a:effectLst/>
        </p:spPr>
        <p:txBody>
          <a:bodyPr/>
          <a:lstStyle/>
          <a:p>
            <a:endParaRPr lang="en-US"/>
          </a:p>
        </p:txBody>
      </p:sp>
      <p:sp>
        <p:nvSpPr>
          <p:cNvPr id="677979" name="Text Box 91"/>
          <p:cNvSpPr txBox="1">
            <a:spLocks noChangeArrowheads="1"/>
          </p:cNvSpPr>
          <p:nvPr/>
        </p:nvSpPr>
        <p:spPr bwMode="auto">
          <a:xfrm>
            <a:off x="4114800" y="5791200"/>
            <a:ext cx="1447800" cy="336550"/>
          </a:xfrm>
          <a:prstGeom prst="rect">
            <a:avLst/>
          </a:prstGeom>
          <a:noFill/>
          <a:ln w="12700">
            <a:noFill/>
            <a:miter lim="800000"/>
            <a:headEnd type="none" w="sm" len="sm"/>
            <a:tailEnd type="none" w="sm" len="sm"/>
          </a:ln>
          <a:effectLst/>
        </p:spPr>
        <p:txBody>
          <a:bodyPr>
            <a:spAutoFit/>
          </a:bodyPr>
          <a:lstStyle/>
          <a:p>
            <a:r>
              <a:rPr lang="en-GB" sz="1600" b="0" i="1"/>
              <a:t>d </a:t>
            </a:r>
            <a:r>
              <a:rPr lang="en-GB" sz="1600" b="0" i="1">
                <a:sym typeface="Symbol" pitchFamily="18" charset="2"/>
              </a:rPr>
              <a:t> </a:t>
            </a:r>
            <a:r>
              <a:rPr lang="en-GB" sz="1600" b="0" i="1">
                <a:latin typeface="Symbol" pitchFamily="18" charset="2"/>
              </a:rPr>
              <a:t>bl</a:t>
            </a:r>
            <a:endParaRPr lang="en-US" sz="1600" b="0" i="1"/>
          </a:p>
        </p:txBody>
      </p:sp>
      <p:graphicFrame>
        <p:nvGraphicFramePr>
          <p:cNvPr id="677989" name="Object 101"/>
          <p:cNvGraphicFramePr>
            <a:graphicFrameLocks noGrp="1" noChangeAspect="1"/>
          </p:cNvGraphicFramePr>
          <p:nvPr>
            <p:ph sz="half" idx="1"/>
          </p:nvPr>
        </p:nvGraphicFramePr>
        <p:xfrm>
          <a:off x="152400" y="3581400"/>
          <a:ext cx="1219200" cy="758825"/>
        </p:xfrm>
        <a:graphic>
          <a:graphicData uri="http://schemas.openxmlformats.org/presentationml/2006/ole">
            <mc:AlternateContent xmlns:mc="http://schemas.openxmlformats.org/markup-compatibility/2006">
              <mc:Choice xmlns:v="urn:schemas-microsoft-com:vml" Requires="v">
                <p:oleObj spid="_x0000_s713735" name="Equation" r:id="rId7" imgW="672840" imgH="419040" progId="Equation.3">
                  <p:embed/>
                </p:oleObj>
              </mc:Choice>
              <mc:Fallback>
                <p:oleObj name="Equation" r:id="rId7" imgW="672840" imgH="419040" progId="Equation.3">
                  <p:embed/>
                  <p:pic>
                    <p:nvPicPr>
                      <p:cNvPr id="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 y="3581400"/>
                        <a:ext cx="1219200" cy="758825"/>
                      </a:xfrm>
                      <a:prstGeom prst="rect">
                        <a:avLst/>
                      </a:prstGeom>
                      <a:noFill/>
                      <a:ln w="9525">
                        <a:solidFill>
                          <a:srgbClr val="3333FF"/>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77991" name="Text Box 103"/>
          <p:cNvSpPr txBox="1">
            <a:spLocks noChangeArrowheads="1"/>
          </p:cNvSpPr>
          <p:nvPr/>
        </p:nvSpPr>
        <p:spPr bwMode="auto">
          <a:xfrm>
            <a:off x="152400" y="6119336"/>
            <a:ext cx="8991600" cy="738664"/>
          </a:xfrm>
          <a:prstGeom prst="rect">
            <a:avLst/>
          </a:prstGeom>
          <a:noFill/>
          <a:ln w="12700">
            <a:noFill/>
            <a:miter lim="800000"/>
            <a:headEnd type="none" w="sm" len="sm"/>
            <a:tailEnd type="none" w="sm" len="sm"/>
          </a:ln>
          <a:effectLst/>
        </p:spPr>
        <p:txBody>
          <a:bodyPr wrap="square">
            <a:spAutoFit/>
          </a:bodyPr>
          <a:lstStyle/>
          <a:p>
            <a:r>
              <a:rPr lang="en-GB" sz="1400" dirty="0">
                <a:solidFill>
                  <a:schemeClr val="hlink"/>
                </a:solidFill>
              </a:rPr>
              <a:t>Coupled cell </a:t>
            </a:r>
            <a:r>
              <a:rPr lang="en-GB" sz="1400" dirty="0" smtClean="0">
                <a:solidFill>
                  <a:schemeClr val="hlink"/>
                </a:solidFill>
              </a:rPr>
              <a:t>cavities</a:t>
            </a:r>
            <a:r>
              <a:rPr lang="en-GB" sz="1400" b="0" i="1" dirty="0" smtClean="0"/>
              <a:t> - a </a:t>
            </a:r>
            <a:r>
              <a:rPr lang="en-GB" sz="1400" b="0" i="1" dirty="0"/>
              <a:t>single RF source feeds a large number of cells (up to </a:t>
            </a:r>
            <a:r>
              <a:rPr lang="en-GB" sz="1400" b="0" i="1" dirty="0">
                <a:cs typeface="Arial" charset="0"/>
              </a:rPr>
              <a:t>~</a:t>
            </a:r>
            <a:r>
              <a:rPr lang="en-GB" sz="1400" b="0" i="1" dirty="0"/>
              <a:t>100</a:t>
            </a:r>
            <a:r>
              <a:rPr lang="en-GB" sz="1400" b="0" i="1" dirty="0" smtClean="0"/>
              <a:t>!) - </a:t>
            </a:r>
            <a:r>
              <a:rPr lang="en-GB" sz="1400" b="0" i="1" dirty="0"/>
              <a:t>the phase between adjacent cells is </a:t>
            </a:r>
            <a:r>
              <a:rPr lang="en-GB" sz="1400" b="0" i="1" dirty="0" smtClean="0"/>
              <a:t>defined </a:t>
            </a:r>
            <a:r>
              <a:rPr lang="en-GB" sz="1400" b="0" i="1" dirty="0"/>
              <a:t>by the </a:t>
            </a:r>
            <a:r>
              <a:rPr lang="en-GB" sz="1400" b="0" i="1" dirty="0" smtClean="0"/>
              <a:t>coupling and the </a:t>
            </a:r>
            <a:r>
              <a:rPr lang="en-GB" sz="1400" b="0" i="1" dirty="0"/>
              <a:t>distance between cells increases to keep synchronism </a:t>
            </a:r>
            <a:r>
              <a:rPr lang="en-GB" sz="1400" b="0" i="1" dirty="0" smtClean="0"/>
              <a:t>. </a:t>
            </a:r>
            <a:r>
              <a:rPr lang="en-GB" sz="1400" b="0" i="1" dirty="0"/>
              <a:t>Once the geometry is defined, it can accelerate only one type of ion for a given energy range. Effective but not flexible.   </a:t>
            </a:r>
            <a:endParaRPr lang="en-US" sz="1800" b="0" dirty="0"/>
          </a:p>
        </p:txBody>
      </p:sp>
      <p:sp>
        <p:nvSpPr>
          <p:cNvPr id="56" name="Bent Arrow 55"/>
          <p:cNvSpPr/>
          <p:nvPr/>
        </p:nvSpPr>
        <p:spPr bwMode="auto">
          <a:xfrm>
            <a:off x="762000" y="2514600"/>
            <a:ext cx="1066800" cy="990600"/>
          </a:xfrm>
          <a:prstGeom prst="bentArrow">
            <a:avLst>
              <a:gd name="adj1" fmla="val 10714"/>
              <a:gd name="adj2" fmla="val 9971"/>
              <a:gd name="adj3" fmla="val 12500"/>
              <a:gd name="adj4" fmla="val 55060"/>
            </a:avLst>
          </a:prstGeom>
          <a:solidFill>
            <a:schemeClr val="accent1">
              <a:lumMod val="60000"/>
              <a:lumOff val="4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57" name="Bent Arrow 56"/>
          <p:cNvSpPr/>
          <p:nvPr/>
        </p:nvSpPr>
        <p:spPr bwMode="auto">
          <a:xfrm rot="10800000" flipH="1">
            <a:off x="762000" y="4419600"/>
            <a:ext cx="1066800" cy="990600"/>
          </a:xfrm>
          <a:prstGeom prst="bentArrow">
            <a:avLst>
              <a:gd name="adj1" fmla="val 10714"/>
              <a:gd name="adj2" fmla="val 9971"/>
              <a:gd name="adj3" fmla="val 12500"/>
              <a:gd name="adj4" fmla="val 55060"/>
            </a:avLst>
          </a:prstGeom>
          <a:solidFill>
            <a:schemeClr val="accent1">
              <a:lumMod val="60000"/>
              <a:lumOff val="4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41" name="TextBox 40"/>
          <p:cNvSpPr txBox="1"/>
          <p:nvPr/>
        </p:nvSpPr>
        <p:spPr>
          <a:xfrm>
            <a:off x="6705600" y="4495800"/>
            <a:ext cx="2286000" cy="1384995"/>
          </a:xfrm>
          <a:prstGeom prst="rect">
            <a:avLst/>
          </a:prstGeom>
          <a:noFill/>
          <a:ln>
            <a:solidFill>
              <a:srgbClr val="0000CC"/>
            </a:solidFill>
          </a:ln>
        </p:spPr>
        <p:txBody>
          <a:bodyPr wrap="square" rtlCol="0">
            <a:spAutoFit/>
          </a:bodyPr>
          <a:lstStyle/>
          <a:p>
            <a:r>
              <a:rPr lang="en-US" sz="1400" b="0" i="1" dirty="0" smtClean="0">
                <a:latin typeface="+mj-lt"/>
              </a:rPr>
              <a:t>Better, but 2 problems:</a:t>
            </a:r>
          </a:p>
          <a:p>
            <a:pPr marL="342900" indent="-342900">
              <a:buAutoNum type="arabicPeriod"/>
            </a:pPr>
            <a:r>
              <a:rPr lang="en-US" sz="1400" b="0" i="1" dirty="0" smtClean="0">
                <a:latin typeface="+mj-lt"/>
              </a:rPr>
              <a:t>create a </a:t>
            </a:r>
            <a:r>
              <a:rPr lang="en-US" sz="1400" i="1" dirty="0" smtClean="0">
                <a:solidFill>
                  <a:srgbClr val="FF0000"/>
                </a:solidFill>
                <a:latin typeface="+mj-lt"/>
              </a:rPr>
              <a:t>“coupling”;</a:t>
            </a:r>
          </a:p>
          <a:p>
            <a:pPr marL="342900" indent="-342900">
              <a:buAutoNum type="arabicPeriod"/>
            </a:pPr>
            <a:r>
              <a:rPr lang="en-US" sz="1400" b="0" i="1" dirty="0" smtClean="0">
                <a:latin typeface="+mj-lt"/>
              </a:rPr>
              <a:t>create a mechanical and RF structure with increasing cell length.</a:t>
            </a:r>
          </a:p>
        </p:txBody>
      </p:sp>
      <p:sp>
        <p:nvSpPr>
          <p:cNvPr id="42" name="Text Box 75"/>
          <p:cNvSpPr txBox="1">
            <a:spLocks noChangeArrowheads="1"/>
          </p:cNvSpPr>
          <p:nvPr/>
        </p:nvSpPr>
        <p:spPr bwMode="auto">
          <a:xfrm>
            <a:off x="304800" y="1371600"/>
            <a:ext cx="8534400" cy="584775"/>
          </a:xfrm>
          <a:prstGeom prst="rect">
            <a:avLst/>
          </a:prstGeom>
          <a:noFill/>
          <a:ln w="12700">
            <a:noFill/>
            <a:miter lim="800000"/>
            <a:headEnd type="none" w="sm" len="sm"/>
            <a:tailEnd type="none" w="sm" len="sm"/>
          </a:ln>
          <a:effectLst/>
        </p:spPr>
        <p:txBody>
          <a:bodyPr wrap="square">
            <a:spAutoFit/>
          </a:bodyPr>
          <a:lstStyle/>
          <a:p>
            <a:r>
              <a:rPr lang="en-US" sz="1600" b="0" dirty="0" smtClean="0"/>
              <a:t>When </a:t>
            </a:r>
            <a:r>
              <a:rPr lang="en-US" sz="1600" b="0" dirty="0" smtClean="0">
                <a:latin typeface="Symbol" pitchFamily="18" charset="2"/>
              </a:rPr>
              <a:t>b</a:t>
            </a:r>
            <a:r>
              <a:rPr lang="en-US" sz="1600" b="0" dirty="0" smtClean="0"/>
              <a:t> increases during acceleration, either the phase difference between cavities </a:t>
            </a:r>
            <a:r>
              <a:rPr lang="en-GB" sz="1600" b="0" i="1" dirty="0" err="1" smtClean="0">
                <a:latin typeface="Symbol" pitchFamily="18" charset="2"/>
              </a:rPr>
              <a:t>D</a:t>
            </a:r>
            <a:r>
              <a:rPr lang="en-GB" sz="1600" b="0" i="1" dirty="0" err="1" smtClean="0">
                <a:latin typeface="Symbol" pitchFamily="18" charset="2"/>
                <a:sym typeface="Symbol" pitchFamily="18" charset="2"/>
              </a:rPr>
              <a:t>f</a:t>
            </a:r>
            <a:r>
              <a:rPr lang="en-GB" sz="1600" b="0" dirty="0" smtClean="0">
                <a:latin typeface="Symbol" pitchFamily="18" charset="2"/>
                <a:sym typeface="Symbol" pitchFamily="18" charset="2"/>
              </a:rPr>
              <a:t>  </a:t>
            </a:r>
            <a:r>
              <a:rPr lang="en-US" sz="1600" b="0" dirty="0" smtClean="0"/>
              <a:t>must decrease or their distance </a:t>
            </a:r>
            <a:r>
              <a:rPr lang="en-US" sz="1600" b="0" i="1" dirty="0" smtClean="0"/>
              <a:t>d</a:t>
            </a:r>
            <a:r>
              <a:rPr lang="en-US" sz="1600" b="0" dirty="0" smtClean="0"/>
              <a:t> must increase.</a:t>
            </a:r>
            <a:endParaRPr lang="en-US" sz="1600" b="0" dirty="0"/>
          </a:p>
        </p:txBody>
      </p:sp>
      <p:sp>
        <p:nvSpPr>
          <p:cNvPr id="43" name="Text Box 103"/>
          <p:cNvSpPr txBox="1">
            <a:spLocks noChangeArrowheads="1"/>
          </p:cNvSpPr>
          <p:nvPr/>
        </p:nvSpPr>
        <p:spPr bwMode="auto">
          <a:xfrm>
            <a:off x="1905000" y="3352800"/>
            <a:ext cx="7239000" cy="738664"/>
          </a:xfrm>
          <a:prstGeom prst="rect">
            <a:avLst/>
          </a:prstGeom>
          <a:noFill/>
          <a:ln w="12700">
            <a:noFill/>
            <a:miter lim="800000"/>
            <a:headEnd type="none" w="sm" len="sm"/>
            <a:tailEnd type="none" w="sm" len="sm"/>
          </a:ln>
          <a:effectLst/>
        </p:spPr>
        <p:txBody>
          <a:bodyPr wrap="square">
            <a:spAutoFit/>
          </a:bodyPr>
          <a:lstStyle/>
          <a:p>
            <a:r>
              <a:rPr lang="en-GB" sz="1400" dirty="0" smtClean="0">
                <a:solidFill>
                  <a:schemeClr val="hlink"/>
                </a:solidFill>
              </a:rPr>
              <a:t>Individual cavities</a:t>
            </a:r>
            <a:r>
              <a:rPr lang="en-GB" sz="1400" b="0" i="1" dirty="0" smtClean="0"/>
              <a:t> – distance between cavities constant, each cavity fed by an individual RF source, phase of each cavity adjusted to keep synchronism, used for linacs required to operate with different ions or at different energies. Flexible but expensive! </a:t>
            </a:r>
            <a:endParaRPr lang="en-US" sz="1800" b="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ooter Placeholder 4"/>
          <p:cNvSpPr>
            <a:spLocks noGrp="1"/>
          </p:cNvSpPr>
          <p:nvPr>
            <p:ph type="ftr" sz="quarter" idx="11"/>
          </p:nvPr>
        </p:nvSpPr>
        <p:spPr>
          <a:xfrm>
            <a:off x="8132627" y="5981059"/>
            <a:ext cx="457200" cy="381000"/>
          </a:xfrm>
        </p:spPr>
        <p:txBody>
          <a:bodyPr/>
          <a:lstStyle/>
          <a:p>
            <a:fld id="{769F1E6B-4085-4552-86CF-1C22E3F9E2BD}" type="slidenum">
              <a:rPr lang="en-GB"/>
              <a:pPr/>
              <a:t>8</a:t>
            </a:fld>
            <a:endParaRPr lang="en-GB"/>
          </a:p>
        </p:txBody>
      </p:sp>
      <p:sp>
        <p:nvSpPr>
          <p:cNvPr id="652301" name="Line 13"/>
          <p:cNvSpPr>
            <a:spLocks noChangeShapeType="1"/>
          </p:cNvSpPr>
          <p:nvPr/>
        </p:nvSpPr>
        <p:spPr bwMode="auto">
          <a:xfrm>
            <a:off x="973184" y="2285259"/>
            <a:ext cx="2438400" cy="0"/>
          </a:xfrm>
          <a:prstGeom prst="line">
            <a:avLst/>
          </a:prstGeom>
          <a:noFill/>
          <a:ln w="19050">
            <a:solidFill>
              <a:schemeClr val="hlink"/>
            </a:solidFill>
            <a:round/>
            <a:headEnd type="none" w="sm" len="sm"/>
            <a:tailEnd type="none" w="sm" len="sm"/>
          </a:ln>
          <a:effectLst/>
        </p:spPr>
        <p:txBody>
          <a:bodyPr/>
          <a:lstStyle/>
          <a:p>
            <a:endParaRPr lang="en-US"/>
          </a:p>
        </p:txBody>
      </p:sp>
      <p:sp>
        <p:nvSpPr>
          <p:cNvPr id="652292" name="Rectangle 4"/>
          <p:cNvSpPr>
            <a:spLocks noGrp="1" noChangeArrowheads="1"/>
          </p:cNvSpPr>
          <p:nvPr>
            <p:ph type="title"/>
          </p:nvPr>
        </p:nvSpPr>
        <p:spPr/>
        <p:txBody>
          <a:bodyPr/>
          <a:lstStyle/>
          <a:p>
            <a:r>
              <a:rPr lang="en-GB" sz="3200"/>
              <a:t>Linear and circular accelerators</a:t>
            </a:r>
            <a:endParaRPr lang="en-US" sz="3200"/>
          </a:p>
        </p:txBody>
      </p:sp>
      <p:sp>
        <p:nvSpPr>
          <p:cNvPr id="652293" name="Oval 5"/>
          <p:cNvSpPr>
            <a:spLocks noChangeArrowheads="1"/>
          </p:cNvSpPr>
          <p:nvPr/>
        </p:nvSpPr>
        <p:spPr bwMode="auto">
          <a:xfrm>
            <a:off x="5468984" y="1370859"/>
            <a:ext cx="2209800" cy="2133600"/>
          </a:xfrm>
          <a:prstGeom prst="ellipse">
            <a:avLst/>
          </a:prstGeom>
          <a:solidFill>
            <a:schemeClr val="bg1"/>
          </a:solidFill>
          <a:ln w="19050">
            <a:solidFill>
              <a:schemeClr val="hlink"/>
            </a:solidFill>
            <a:round/>
            <a:headEnd type="none" w="sm" len="sm"/>
            <a:tailEnd type="none" w="sm" len="sm"/>
          </a:ln>
          <a:effectLst/>
        </p:spPr>
        <p:txBody>
          <a:bodyPr wrap="none" anchor="ctr"/>
          <a:lstStyle/>
          <a:p>
            <a:endParaRPr lang="en-US"/>
          </a:p>
        </p:txBody>
      </p:sp>
      <p:sp>
        <p:nvSpPr>
          <p:cNvPr id="652294" name="Rectangle 6"/>
          <p:cNvSpPr>
            <a:spLocks noChangeArrowheads="1"/>
          </p:cNvSpPr>
          <p:nvPr/>
        </p:nvSpPr>
        <p:spPr bwMode="auto">
          <a:xfrm>
            <a:off x="6535784" y="3275859"/>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295" name="Rectangle 7"/>
          <p:cNvSpPr>
            <a:spLocks noChangeArrowheads="1"/>
          </p:cNvSpPr>
          <p:nvPr/>
        </p:nvSpPr>
        <p:spPr bwMode="auto">
          <a:xfrm>
            <a:off x="1125584" y="2056659"/>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296" name="Rectangle 8"/>
          <p:cNvSpPr>
            <a:spLocks noChangeArrowheads="1"/>
          </p:cNvSpPr>
          <p:nvPr/>
        </p:nvSpPr>
        <p:spPr bwMode="auto">
          <a:xfrm>
            <a:off x="1354184" y="2056659"/>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297" name="Rectangle 9"/>
          <p:cNvSpPr>
            <a:spLocks noChangeArrowheads="1"/>
          </p:cNvSpPr>
          <p:nvPr/>
        </p:nvSpPr>
        <p:spPr bwMode="auto">
          <a:xfrm>
            <a:off x="1658984" y="2056659"/>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298" name="Rectangle 10"/>
          <p:cNvSpPr>
            <a:spLocks noChangeArrowheads="1"/>
          </p:cNvSpPr>
          <p:nvPr/>
        </p:nvSpPr>
        <p:spPr bwMode="auto">
          <a:xfrm>
            <a:off x="2039984" y="2056659"/>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299" name="Rectangle 11"/>
          <p:cNvSpPr>
            <a:spLocks noChangeArrowheads="1"/>
          </p:cNvSpPr>
          <p:nvPr/>
        </p:nvSpPr>
        <p:spPr bwMode="auto">
          <a:xfrm>
            <a:off x="2497184" y="2056659"/>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300" name="Rectangle 12"/>
          <p:cNvSpPr>
            <a:spLocks noChangeArrowheads="1"/>
          </p:cNvSpPr>
          <p:nvPr/>
        </p:nvSpPr>
        <p:spPr bwMode="auto">
          <a:xfrm>
            <a:off x="3030584" y="2056659"/>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302" name="Line 14"/>
          <p:cNvSpPr>
            <a:spLocks noChangeShapeType="1"/>
          </p:cNvSpPr>
          <p:nvPr/>
        </p:nvSpPr>
        <p:spPr bwMode="auto">
          <a:xfrm>
            <a:off x="3563984" y="2285259"/>
            <a:ext cx="381000" cy="0"/>
          </a:xfrm>
          <a:prstGeom prst="line">
            <a:avLst/>
          </a:prstGeom>
          <a:noFill/>
          <a:ln w="19050">
            <a:solidFill>
              <a:schemeClr val="tx1"/>
            </a:solidFill>
            <a:round/>
            <a:headEnd type="none" w="sm" len="sm"/>
            <a:tailEnd type="triangle" w="sm" len="sm"/>
          </a:ln>
          <a:effectLst/>
        </p:spPr>
        <p:txBody>
          <a:bodyPr/>
          <a:lstStyle/>
          <a:p>
            <a:endParaRPr lang="en-US"/>
          </a:p>
        </p:txBody>
      </p:sp>
      <p:sp>
        <p:nvSpPr>
          <p:cNvPr id="652306" name="Text Box 18"/>
          <p:cNvSpPr txBox="1">
            <a:spLocks noChangeArrowheads="1"/>
          </p:cNvSpPr>
          <p:nvPr/>
        </p:nvSpPr>
        <p:spPr bwMode="auto">
          <a:xfrm>
            <a:off x="512627" y="4076059"/>
            <a:ext cx="3962400" cy="2311400"/>
          </a:xfrm>
          <a:prstGeom prst="rect">
            <a:avLst/>
          </a:prstGeom>
          <a:noFill/>
          <a:ln w="12700">
            <a:solidFill>
              <a:schemeClr val="tx1"/>
            </a:solidFill>
            <a:miter lim="800000"/>
            <a:headEnd type="none" w="sm" len="sm"/>
            <a:tailEnd type="none" w="sm" len="sm"/>
          </a:ln>
          <a:effectLst/>
        </p:spPr>
        <p:txBody>
          <a:bodyPr>
            <a:spAutoFit/>
          </a:bodyPr>
          <a:lstStyle/>
          <a:p>
            <a:r>
              <a:rPr lang="en-US" sz="1600">
                <a:solidFill>
                  <a:schemeClr val="hlink"/>
                </a:solidFill>
                <a:latin typeface="Comic Sans MS" pitchFamily="66" charset="0"/>
              </a:rPr>
              <a:t>Linear accelerator</a:t>
            </a:r>
            <a:r>
              <a:rPr lang="en-US" sz="1600" b="0">
                <a:latin typeface="Comic Sans MS" pitchFamily="66" charset="0"/>
              </a:rPr>
              <a:t>:</a:t>
            </a:r>
          </a:p>
          <a:p>
            <a:endParaRPr lang="en-US" sz="800" b="0">
              <a:latin typeface="Comic Sans MS" pitchFamily="66" charset="0"/>
            </a:endParaRPr>
          </a:p>
          <a:p>
            <a:r>
              <a:rPr lang="en-US" sz="1400" b="0">
                <a:latin typeface="Comic Sans MS" pitchFamily="66" charset="0"/>
              </a:rPr>
              <a:t>Particles accelerated by a sequence of gaps (all at the same RF phase). </a:t>
            </a:r>
          </a:p>
          <a:p>
            <a:endParaRPr lang="en-US" sz="700" b="0">
              <a:latin typeface="Comic Sans MS" pitchFamily="66" charset="0"/>
            </a:endParaRPr>
          </a:p>
          <a:p>
            <a:r>
              <a:rPr lang="en-US" sz="1400" b="0">
                <a:latin typeface="Comic Sans MS" pitchFamily="66" charset="0"/>
              </a:rPr>
              <a:t>Distance between gaps increases proportionally to the particle velocity, to keep synchronicity.</a:t>
            </a:r>
          </a:p>
          <a:p>
            <a:endParaRPr lang="en-US" sz="1400" b="0">
              <a:latin typeface="Comic Sans MS" pitchFamily="66" charset="0"/>
            </a:endParaRPr>
          </a:p>
          <a:p>
            <a:r>
              <a:rPr lang="en-US" sz="1400" b="0">
                <a:latin typeface="Comic Sans MS" pitchFamily="66" charset="0"/>
              </a:rPr>
              <a:t>Used in the range where </a:t>
            </a:r>
            <a:r>
              <a:rPr lang="en-US" sz="1600" b="0">
                <a:latin typeface="Symbol" pitchFamily="18" charset="2"/>
              </a:rPr>
              <a:t>b</a:t>
            </a:r>
            <a:r>
              <a:rPr lang="en-US" sz="1400" b="0">
                <a:latin typeface="Comic Sans MS" pitchFamily="66" charset="0"/>
              </a:rPr>
              <a:t> increases. “Newton” machine</a:t>
            </a:r>
            <a:endParaRPr lang="en-US" sz="1600" b="0">
              <a:latin typeface="Comic Sans MS" pitchFamily="66" charset="0"/>
            </a:endParaRPr>
          </a:p>
        </p:txBody>
      </p:sp>
      <p:sp>
        <p:nvSpPr>
          <p:cNvPr id="652307" name="Text Box 19"/>
          <p:cNvSpPr txBox="1">
            <a:spLocks noChangeArrowheads="1"/>
          </p:cNvSpPr>
          <p:nvPr/>
        </p:nvSpPr>
        <p:spPr bwMode="auto">
          <a:xfrm>
            <a:off x="4779827" y="4076059"/>
            <a:ext cx="4038600" cy="2343150"/>
          </a:xfrm>
          <a:prstGeom prst="rect">
            <a:avLst/>
          </a:prstGeom>
          <a:noFill/>
          <a:ln w="12700">
            <a:solidFill>
              <a:schemeClr val="tx1"/>
            </a:solidFill>
            <a:miter lim="800000"/>
            <a:headEnd type="none" w="sm" len="sm"/>
            <a:tailEnd type="none" w="sm" len="sm"/>
          </a:ln>
          <a:effectLst/>
        </p:spPr>
        <p:txBody>
          <a:bodyPr>
            <a:spAutoFit/>
          </a:bodyPr>
          <a:lstStyle/>
          <a:p>
            <a:r>
              <a:rPr lang="en-US" sz="1600" dirty="0">
                <a:solidFill>
                  <a:schemeClr val="hlink"/>
                </a:solidFill>
                <a:latin typeface="Comic Sans MS" pitchFamily="66" charset="0"/>
              </a:rPr>
              <a:t>Circular accelerator</a:t>
            </a:r>
            <a:r>
              <a:rPr lang="en-US" sz="1600" b="0" dirty="0">
                <a:latin typeface="Comic Sans MS" pitchFamily="66" charset="0"/>
              </a:rPr>
              <a:t>:</a:t>
            </a:r>
          </a:p>
          <a:p>
            <a:endParaRPr lang="en-US" sz="800" b="0" dirty="0">
              <a:latin typeface="Comic Sans MS" pitchFamily="66" charset="0"/>
            </a:endParaRPr>
          </a:p>
          <a:p>
            <a:r>
              <a:rPr lang="en-US" sz="1400" b="0" dirty="0">
                <a:latin typeface="Comic Sans MS" pitchFamily="66" charset="0"/>
              </a:rPr>
              <a:t>Particles accelerated by one (or more) gaps at given positions in the ring. </a:t>
            </a:r>
          </a:p>
          <a:p>
            <a:endParaRPr lang="en-US" sz="700" b="0" dirty="0">
              <a:latin typeface="Comic Sans MS" pitchFamily="66" charset="0"/>
            </a:endParaRPr>
          </a:p>
          <a:p>
            <a:r>
              <a:rPr lang="en-US" sz="1400" b="0" dirty="0">
                <a:latin typeface="Comic Sans MS" pitchFamily="66" charset="0"/>
              </a:rPr>
              <a:t>Distance between gaps is fixed. Synchronicity only for </a:t>
            </a:r>
            <a:r>
              <a:rPr lang="en-US" sz="1600" b="0" dirty="0" err="1">
                <a:latin typeface="Symbol" pitchFamily="18" charset="2"/>
              </a:rPr>
              <a:t>b</a:t>
            </a:r>
            <a:r>
              <a:rPr lang="en-US" sz="1600" b="0" dirty="0" err="1">
                <a:cs typeface="Arial" charset="0"/>
              </a:rPr>
              <a:t>~const</a:t>
            </a:r>
            <a:r>
              <a:rPr lang="en-US" sz="1400" b="0" dirty="0">
                <a:latin typeface="Comic Sans MS" pitchFamily="66" charset="0"/>
              </a:rPr>
              <a:t>, or varying (in a limited range!) the RF frequency.</a:t>
            </a:r>
          </a:p>
          <a:p>
            <a:endParaRPr lang="en-US" sz="1400" b="0" dirty="0">
              <a:latin typeface="Comic Sans MS" pitchFamily="66" charset="0"/>
            </a:endParaRPr>
          </a:p>
          <a:p>
            <a:r>
              <a:rPr lang="en-US" sz="1400" b="0" dirty="0">
                <a:latin typeface="Comic Sans MS" pitchFamily="66" charset="0"/>
              </a:rPr>
              <a:t>Used in the range where </a:t>
            </a:r>
            <a:r>
              <a:rPr lang="en-US" sz="1600" b="0" dirty="0">
                <a:latin typeface="Symbol" pitchFamily="18" charset="2"/>
              </a:rPr>
              <a:t>b</a:t>
            </a:r>
            <a:r>
              <a:rPr lang="en-US" sz="1400" b="0" dirty="0">
                <a:latin typeface="Comic Sans MS" pitchFamily="66" charset="0"/>
              </a:rPr>
              <a:t> is nearly constant. “Einstein” machine</a:t>
            </a:r>
            <a:endParaRPr lang="en-US" sz="1600" b="0" dirty="0">
              <a:latin typeface="Comic Sans MS" pitchFamily="66" charset="0"/>
            </a:endParaRPr>
          </a:p>
        </p:txBody>
      </p:sp>
      <p:sp>
        <p:nvSpPr>
          <p:cNvPr id="652309" name="Text Box 21"/>
          <p:cNvSpPr txBox="1">
            <a:spLocks noChangeArrowheads="1"/>
          </p:cNvSpPr>
          <p:nvPr/>
        </p:nvSpPr>
        <p:spPr bwMode="auto">
          <a:xfrm>
            <a:off x="7145384" y="3428259"/>
            <a:ext cx="1688283" cy="584775"/>
          </a:xfrm>
          <a:prstGeom prst="rect">
            <a:avLst/>
          </a:prstGeom>
          <a:noFill/>
          <a:ln w="12700">
            <a:noFill/>
            <a:miter lim="800000"/>
            <a:headEnd type="none" w="sm" len="sm"/>
            <a:tailEnd type="none" w="sm" len="sm"/>
          </a:ln>
          <a:effectLst/>
        </p:spPr>
        <p:txBody>
          <a:bodyPr wrap="none">
            <a:spAutoFit/>
          </a:bodyPr>
          <a:lstStyle/>
          <a:p>
            <a:r>
              <a:rPr lang="en-GB" sz="1600" b="0" i="1" dirty="0" smtClean="0"/>
              <a:t>d=2</a:t>
            </a:r>
            <a:r>
              <a:rPr lang="en-GB" sz="1600" b="0" i="1" dirty="0" smtClean="0">
                <a:latin typeface="Symbol" pitchFamily="18" charset="2"/>
              </a:rPr>
              <a:t>p</a:t>
            </a:r>
            <a:r>
              <a:rPr lang="en-GB" sz="1600" b="0" i="1" dirty="0" smtClean="0"/>
              <a:t>R=constant</a:t>
            </a:r>
          </a:p>
          <a:p>
            <a:r>
              <a:rPr lang="en-GB" sz="1600" b="0" i="1" dirty="0" smtClean="0"/>
              <a:t>f=</a:t>
            </a:r>
            <a:r>
              <a:rPr lang="en-GB" sz="1600" b="0" i="1" dirty="0" err="1" smtClean="0">
                <a:latin typeface="Symbol" pitchFamily="18" charset="2"/>
              </a:rPr>
              <a:t>b</a:t>
            </a:r>
            <a:r>
              <a:rPr lang="en-GB" sz="1600" b="0" i="1" dirty="0" err="1" smtClean="0"/>
              <a:t>c</a:t>
            </a:r>
            <a:r>
              <a:rPr lang="en-GB" sz="1600" b="0" i="1" dirty="0" smtClean="0"/>
              <a:t>/2d=variable</a:t>
            </a:r>
            <a:endParaRPr lang="en-US" sz="1600" b="0" i="1" dirty="0"/>
          </a:p>
        </p:txBody>
      </p:sp>
      <p:sp>
        <p:nvSpPr>
          <p:cNvPr id="652310" name="Text Box 22"/>
          <p:cNvSpPr txBox="1">
            <a:spLocks noChangeArrowheads="1"/>
          </p:cNvSpPr>
          <p:nvPr/>
        </p:nvSpPr>
        <p:spPr bwMode="auto">
          <a:xfrm>
            <a:off x="592184" y="3428259"/>
            <a:ext cx="1651414" cy="584775"/>
          </a:xfrm>
          <a:prstGeom prst="rect">
            <a:avLst/>
          </a:prstGeom>
          <a:noFill/>
          <a:ln w="12700">
            <a:noFill/>
            <a:miter lim="800000"/>
            <a:headEnd type="none" w="sm" len="sm"/>
            <a:tailEnd type="none" w="sm" len="sm"/>
          </a:ln>
          <a:effectLst/>
        </p:spPr>
        <p:txBody>
          <a:bodyPr wrap="none">
            <a:spAutoFit/>
          </a:bodyPr>
          <a:lstStyle/>
          <a:p>
            <a:r>
              <a:rPr lang="en-GB" sz="1600" b="0" i="1" dirty="0" smtClean="0"/>
              <a:t>d=</a:t>
            </a:r>
            <a:r>
              <a:rPr lang="en-GB" sz="1600" b="0" i="1" dirty="0" err="1" smtClean="0">
                <a:latin typeface="Symbol" pitchFamily="18" charset="2"/>
              </a:rPr>
              <a:t>bl</a:t>
            </a:r>
            <a:r>
              <a:rPr lang="en-GB" sz="1600" b="0" i="1" dirty="0" smtClean="0"/>
              <a:t>/2=variable</a:t>
            </a:r>
          </a:p>
          <a:p>
            <a:r>
              <a:rPr lang="en-GB" sz="1600" b="0" i="1" dirty="0" smtClean="0"/>
              <a:t>f=constant</a:t>
            </a:r>
            <a:endParaRPr lang="en-US" sz="1600" b="0" i="1" dirty="0"/>
          </a:p>
        </p:txBody>
      </p:sp>
      <p:sp>
        <p:nvSpPr>
          <p:cNvPr id="652312" name="Line 24"/>
          <p:cNvSpPr>
            <a:spLocks noChangeShapeType="1"/>
          </p:cNvSpPr>
          <p:nvPr/>
        </p:nvSpPr>
        <p:spPr bwMode="auto">
          <a:xfrm>
            <a:off x="2116184" y="2666259"/>
            <a:ext cx="457200" cy="0"/>
          </a:xfrm>
          <a:prstGeom prst="line">
            <a:avLst/>
          </a:prstGeom>
          <a:noFill/>
          <a:ln w="28575">
            <a:solidFill>
              <a:schemeClr val="accent2"/>
            </a:solidFill>
            <a:round/>
            <a:headEnd type="triangle" w="med" len="med"/>
            <a:tailEnd type="triangle" w="med" len="med"/>
          </a:ln>
          <a:effectLst/>
        </p:spPr>
        <p:txBody>
          <a:bodyPr/>
          <a:lstStyle/>
          <a:p>
            <a:endParaRPr lang="en-US"/>
          </a:p>
        </p:txBody>
      </p:sp>
      <p:sp>
        <p:nvSpPr>
          <p:cNvPr id="652313" name="Text Box 25"/>
          <p:cNvSpPr txBox="1">
            <a:spLocks noChangeArrowheads="1"/>
          </p:cNvSpPr>
          <p:nvPr/>
        </p:nvSpPr>
        <p:spPr bwMode="auto">
          <a:xfrm>
            <a:off x="2192384" y="2691659"/>
            <a:ext cx="311150" cy="366713"/>
          </a:xfrm>
          <a:prstGeom prst="rect">
            <a:avLst/>
          </a:prstGeom>
          <a:noFill/>
          <a:ln w="12700">
            <a:noFill/>
            <a:miter lim="800000"/>
            <a:headEnd type="none" w="sm" len="sm"/>
            <a:tailEnd type="none" w="sm" len="sm"/>
          </a:ln>
          <a:effectLst/>
        </p:spPr>
        <p:txBody>
          <a:bodyPr wrap="none">
            <a:spAutoFit/>
          </a:bodyPr>
          <a:lstStyle/>
          <a:p>
            <a:r>
              <a:rPr lang="en-GB" sz="1800" b="0" i="1"/>
              <a:t>d</a:t>
            </a:r>
            <a:endParaRPr lang="en-US" sz="1800" b="0" i="1"/>
          </a:p>
        </p:txBody>
      </p:sp>
      <p:pic>
        <p:nvPicPr>
          <p:cNvPr id="652323" name="Picture 35"/>
          <p:cNvPicPr>
            <a:picLocks noChangeAspect="1" noChangeArrowheads="1"/>
          </p:cNvPicPr>
          <p:nvPr/>
        </p:nvPicPr>
        <p:blipFill>
          <a:blip r:embed="rId3" cstate="print"/>
          <a:srcRect/>
          <a:stretch>
            <a:fillRect/>
          </a:stretch>
        </p:blipFill>
        <p:spPr bwMode="auto">
          <a:xfrm>
            <a:off x="6078584" y="1675659"/>
            <a:ext cx="1017588" cy="787400"/>
          </a:xfrm>
          <a:prstGeom prst="rect">
            <a:avLst/>
          </a:prstGeom>
          <a:noFill/>
          <a:ln w="12700">
            <a:noFill/>
            <a:miter lim="800000"/>
            <a:headEnd type="none" w="sm" len="sm"/>
            <a:tailEnd type="none" w="sm" len="sm"/>
          </a:ln>
          <a:effectLst/>
        </p:spPr>
      </p:pic>
      <p:sp>
        <p:nvSpPr>
          <p:cNvPr id="652315" name="Text Box 27"/>
          <p:cNvSpPr txBox="1">
            <a:spLocks noChangeArrowheads="1"/>
          </p:cNvSpPr>
          <p:nvPr/>
        </p:nvSpPr>
        <p:spPr bwMode="auto">
          <a:xfrm>
            <a:off x="6383384" y="1828059"/>
            <a:ext cx="311150" cy="366713"/>
          </a:xfrm>
          <a:prstGeom prst="rect">
            <a:avLst/>
          </a:prstGeom>
          <a:noFill/>
          <a:ln w="12700">
            <a:noFill/>
            <a:miter lim="800000"/>
            <a:headEnd type="none" w="sm" len="sm"/>
            <a:tailEnd type="none" w="sm" len="sm"/>
          </a:ln>
          <a:effectLst/>
        </p:spPr>
        <p:txBody>
          <a:bodyPr wrap="none">
            <a:spAutoFit/>
          </a:bodyPr>
          <a:lstStyle/>
          <a:p>
            <a:r>
              <a:rPr lang="en-GB" sz="1800" b="0" i="1"/>
              <a:t>d</a:t>
            </a:r>
            <a:endParaRPr lang="en-US" sz="1800" b="0" i="1"/>
          </a:p>
        </p:txBody>
      </p:sp>
      <p:graphicFrame>
        <p:nvGraphicFramePr>
          <p:cNvPr id="652324" name="Object 36"/>
          <p:cNvGraphicFramePr>
            <a:graphicFrameLocks noGrp="1" noChangeAspect="1"/>
          </p:cNvGraphicFramePr>
          <p:nvPr>
            <p:ph idx="1"/>
            <p:extLst>
              <p:ext uri="{D42A27DB-BD31-4B8C-83A1-F6EECF244321}">
                <p14:modId xmlns:p14="http://schemas.microsoft.com/office/powerpoint/2010/main" val="3595583150"/>
              </p:ext>
            </p:extLst>
          </p:nvPr>
        </p:nvGraphicFramePr>
        <p:xfrm>
          <a:off x="2420984" y="3123459"/>
          <a:ext cx="3048000" cy="815975"/>
        </p:xfrm>
        <a:graphic>
          <a:graphicData uri="http://schemas.openxmlformats.org/presentationml/2006/ole">
            <mc:AlternateContent xmlns:mc="http://schemas.openxmlformats.org/markup-compatibility/2006">
              <mc:Choice xmlns:v="urn:schemas-microsoft-com:vml" Requires="v">
                <p:oleObj spid="_x0000_s652330" name="Equation" r:id="rId4" imgW="1562040" imgH="419040" progId="Equation.3">
                  <p:embed/>
                </p:oleObj>
              </mc:Choice>
              <mc:Fallback>
                <p:oleObj name="Equation" r:id="rId4" imgW="1562040" imgH="419040" progId="Equation.3">
                  <p:embed/>
                  <p:pic>
                    <p:nvPicPr>
                      <p:cNvPr id="0" name="Picture 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0984" y="3123459"/>
                        <a:ext cx="3048000" cy="815975"/>
                      </a:xfrm>
                      <a:prstGeom prst="rect">
                        <a:avLst/>
                      </a:prstGeom>
                      <a:noFill/>
                      <a:ln w="9525">
                        <a:solidFill>
                          <a:srgbClr val="3333FF"/>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52326" name="Text Box 38"/>
          <p:cNvSpPr txBox="1">
            <a:spLocks noChangeArrowheads="1"/>
          </p:cNvSpPr>
          <p:nvPr/>
        </p:nvSpPr>
        <p:spPr bwMode="auto">
          <a:xfrm>
            <a:off x="2024109" y="1407372"/>
            <a:ext cx="1974850" cy="366712"/>
          </a:xfrm>
          <a:prstGeom prst="rect">
            <a:avLst/>
          </a:prstGeom>
          <a:noFill/>
          <a:ln w="12700">
            <a:noFill/>
            <a:miter lim="800000"/>
            <a:headEnd type="none" w="sm" len="sm"/>
            <a:tailEnd type="none" w="sm" len="sm"/>
          </a:ln>
          <a:effectLst/>
        </p:spPr>
        <p:txBody>
          <a:bodyPr wrap="none">
            <a:spAutoFit/>
          </a:bodyPr>
          <a:lstStyle/>
          <a:p>
            <a:r>
              <a:rPr lang="en-GB" sz="1800" b="0"/>
              <a:t>accelerating gaps</a:t>
            </a:r>
            <a:endParaRPr lang="en-US" sz="1800" b="0"/>
          </a:p>
        </p:txBody>
      </p:sp>
      <p:sp>
        <p:nvSpPr>
          <p:cNvPr id="652327" name="Text Box 39"/>
          <p:cNvSpPr txBox="1">
            <a:spLocks noChangeArrowheads="1"/>
          </p:cNvSpPr>
          <p:nvPr/>
        </p:nvSpPr>
        <p:spPr bwMode="auto">
          <a:xfrm>
            <a:off x="6002384" y="2437659"/>
            <a:ext cx="1447800" cy="641350"/>
          </a:xfrm>
          <a:prstGeom prst="rect">
            <a:avLst/>
          </a:prstGeom>
          <a:noFill/>
          <a:ln w="12700">
            <a:noFill/>
            <a:miter lim="800000"/>
            <a:headEnd type="none" w="sm" len="sm"/>
            <a:tailEnd type="none" w="sm" len="sm"/>
          </a:ln>
          <a:effectLst/>
        </p:spPr>
        <p:txBody>
          <a:bodyPr>
            <a:spAutoFit/>
          </a:bodyPr>
          <a:lstStyle/>
          <a:p>
            <a:r>
              <a:rPr lang="en-GB" sz="1800" b="0"/>
              <a:t>accelerating gap</a:t>
            </a:r>
            <a:endParaRPr lang="en-US" sz="1800" b="0"/>
          </a:p>
        </p:txBody>
      </p:sp>
      <p:sp>
        <p:nvSpPr>
          <p:cNvPr id="652328" name="Line 40"/>
          <p:cNvSpPr>
            <a:spLocks noChangeShapeType="1"/>
          </p:cNvSpPr>
          <p:nvPr/>
        </p:nvSpPr>
        <p:spPr bwMode="auto">
          <a:xfrm flipH="1">
            <a:off x="1735184" y="1751859"/>
            <a:ext cx="304800" cy="228600"/>
          </a:xfrm>
          <a:prstGeom prst="line">
            <a:avLst/>
          </a:prstGeom>
          <a:noFill/>
          <a:ln w="12700">
            <a:solidFill>
              <a:schemeClr val="tx1"/>
            </a:solidFill>
            <a:round/>
            <a:headEnd type="none" w="sm" len="sm"/>
            <a:tailEnd type="triangle" w="sm" len="sm"/>
          </a:ln>
          <a:effectLst/>
        </p:spPr>
        <p:txBody>
          <a:bodyPr/>
          <a:lstStyle/>
          <a:p>
            <a:endParaRPr lang="en-US"/>
          </a:p>
        </p:txBody>
      </p:sp>
      <p:sp>
        <p:nvSpPr>
          <p:cNvPr id="652329" name="Line 41"/>
          <p:cNvSpPr>
            <a:spLocks noChangeShapeType="1"/>
          </p:cNvSpPr>
          <p:nvPr/>
        </p:nvSpPr>
        <p:spPr bwMode="auto">
          <a:xfrm flipH="1">
            <a:off x="2116184" y="1751859"/>
            <a:ext cx="76200" cy="228600"/>
          </a:xfrm>
          <a:prstGeom prst="line">
            <a:avLst/>
          </a:prstGeom>
          <a:noFill/>
          <a:ln w="12700">
            <a:solidFill>
              <a:schemeClr val="tx1"/>
            </a:solidFill>
            <a:round/>
            <a:headEnd type="none" w="sm" len="sm"/>
            <a:tailEnd type="triangle" w="sm" len="sm"/>
          </a:ln>
          <a:effectLst/>
        </p:spPr>
        <p:txBody>
          <a:bodyPr/>
          <a:lstStyle/>
          <a:p>
            <a:endParaRPr lang="en-US"/>
          </a:p>
        </p:txBody>
      </p:sp>
      <p:sp>
        <p:nvSpPr>
          <p:cNvPr id="652330" name="Line 42"/>
          <p:cNvSpPr>
            <a:spLocks noChangeShapeType="1"/>
          </p:cNvSpPr>
          <p:nvPr/>
        </p:nvSpPr>
        <p:spPr bwMode="auto">
          <a:xfrm>
            <a:off x="2573384" y="1751859"/>
            <a:ext cx="0" cy="228600"/>
          </a:xfrm>
          <a:prstGeom prst="line">
            <a:avLst/>
          </a:prstGeom>
          <a:noFill/>
          <a:ln w="12700">
            <a:solidFill>
              <a:schemeClr val="tx1"/>
            </a:solidFill>
            <a:round/>
            <a:headEnd type="none" w="sm" len="sm"/>
            <a:tailEnd type="triangle" w="sm" len="sm"/>
          </a:ln>
          <a:effectLst/>
        </p:spPr>
        <p:txBody>
          <a:bodyPr/>
          <a:lstStyle/>
          <a:p>
            <a:endParaRPr lang="en-US"/>
          </a:p>
        </p:txBody>
      </p:sp>
      <p:sp>
        <p:nvSpPr>
          <p:cNvPr id="652331" name="Line 43"/>
          <p:cNvSpPr>
            <a:spLocks noChangeShapeType="1"/>
          </p:cNvSpPr>
          <p:nvPr/>
        </p:nvSpPr>
        <p:spPr bwMode="auto">
          <a:xfrm>
            <a:off x="2954384" y="1751859"/>
            <a:ext cx="152400" cy="228600"/>
          </a:xfrm>
          <a:prstGeom prst="line">
            <a:avLst/>
          </a:prstGeom>
          <a:noFill/>
          <a:ln w="12700">
            <a:solidFill>
              <a:schemeClr val="tx1"/>
            </a:solidFill>
            <a:round/>
            <a:headEnd type="none" w="sm" len="sm"/>
            <a:tailEnd type="triangle" w="sm" len="sm"/>
          </a:ln>
          <a:effectLst/>
        </p:spPr>
        <p:txBody>
          <a:bodyPr/>
          <a:lstStyle/>
          <a:p>
            <a:endParaRPr lang="en-US"/>
          </a:p>
        </p:txBody>
      </p:sp>
      <p:sp>
        <p:nvSpPr>
          <p:cNvPr id="652332" name="Line 44"/>
          <p:cNvSpPr>
            <a:spLocks noChangeShapeType="1"/>
          </p:cNvSpPr>
          <p:nvPr/>
        </p:nvSpPr>
        <p:spPr bwMode="auto">
          <a:xfrm flipH="1">
            <a:off x="6611984" y="2894859"/>
            <a:ext cx="76200" cy="304800"/>
          </a:xfrm>
          <a:prstGeom prst="line">
            <a:avLst/>
          </a:prstGeom>
          <a:noFill/>
          <a:ln w="12700">
            <a:solidFill>
              <a:schemeClr val="tx1"/>
            </a:solidFill>
            <a:round/>
            <a:headEnd type="none" w="sm" len="sm"/>
            <a:tailEnd type="triangle" w="sm" len="sm"/>
          </a:ln>
          <a:effectLst/>
        </p:spPr>
        <p:txBody>
          <a:bodyPr/>
          <a:lstStyle/>
          <a:p>
            <a:endParaRPr lang="en-US"/>
          </a:p>
        </p:txBody>
      </p:sp>
      <p:sp>
        <p:nvSpPr>
          <p:cNvPr id="2" name="TextBox 1"/>
          <p:cNvSpPr txBox="1"/>
          <p:nvPr/>
        </p:nvSpPr>
        <p:spPr>
          <a:xfrm>
            <a:off x="811284" y="6466994"/>
            <a:ext cx="7546895" cy="338554"/>
          </a:xfrm>
          <a:prstGeom prst="rect">
            <a:avLst/>
          </a:prstGeom>
        </p:spPr>
        <p:style>
          <a:lnRef idx="1">
            <a:schemeClr val="accent5"/>
          </a:lnRef>
          <a:fillRef idx="3">
            <a:schemeClr val="accent5"/>
          </a:fillRef>
          <a:effectRef idx="2">
            <a:schemeClr val="accent5"/>
          </a:effectRef>
          <a:fontRef idx="minor">
            <a:schemeClr val="lt1"/>
          </a:fontRef>
        </p:style>
        <p:txBody>
          <a:bodyPr wrap="square" rtlCol="0">
            <a:spAutoFit/>
          </a:bodyPr>
          <a:lstStyle/>
          <a:p>
            <a:r>
              <a:rPr lang="fr-CH" sz="1600" b="0" i="1" dirty="0" smtClean="0"/>
              <a:t>Note </a:t>
            </a:r>
            <a:r>
              <a:rPr lang="fr-CH" sz="1600" b="0" i="1" dirty="0" err="1" smtClean="0"/>
              <a:t>that</a:t>
            </a:r>
            <a:r>
              <a:rPr lang="fr-CH" sz="1600" b="0" i="1" dirty="0" smtClean="0"/>
              <a:t> </a:t>
            </a:r>
            <a:r>
              <a:rPr lang="fr-CH" sz="1600" b="0" i="1" dirty="0" err="1" smtClean="0"/>
              <a:t>only</a:t>
            </a:r>
            <a:r>
              <a:rPr lang="fr-CH" sz="1600" b="0" i="1" dirty="0" smtClean="0"/>
              <a:t> linacs are real «</a:t>
            </a:r>
            <a:r>
              <a:rPr lang="fr-CH" sz="1600" b="0" i="1" dirty="0" err="1" smtClean="0"/>
              <a:t>accelerators</a:t>
            </a:r>
            <a:r>
              <a:rPr lang="fr-CH" sz="1600" b="0" i="1" dirty="0" smtClean="0"/>
              <a:t>», synchrotrons are «mass </a:t>
            </a:r>
            <a:r>
              <a:rPr lang="fr-CH" sz="1600" b="0" i="1" dirty="0" err="1" smtClean="0"/>
              <a:t>increaser</a:t>
            </a:r>
            <a:r>
              <a:rPr lang="fr-CH" sz="1600" b="0" i="1" dirty="0" smtClean="0"/>
              <a:t>»!</a:t>
            </a:r>
            <a:endParaRPr lang="en-GB" sz="1600" b="0"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3"/>
          <p:cNvSpPr>
            <a:spLocks noGrp="1"/>
          </p:cNvSpPr>
          <p:nvPr>
            <p:ph type="ftr" sz="quarter" idx="11"/>
          </p:nvPr>
        </p:nvSpPr>
        <p:spPr/>
        <p:txBody>
          <a:bodyPr/>
          <a:lstStyle/>
          <a:p>
            <a:fld id="{32860648-D6BA-438C-838C-6C866CA41C56}" type="slidenum">
              <a:rPr lang="en-GB"/>
              <a:pPr/>
              <a:t>9</a:t>
            </a:fld>
            <a:endParaRPr lang="en-GB"/>
          </a:p>
        </p:txBody>
      </p:sp>
      <p:sp>
        <p:nvSpPr>
          <p:cNvPr id="670724" name="Rectangle 4"/>
          <p:cNvSpPr>
            <a:spLocks noGrp="1" noChangeArrowheads="1"/>
          </p:cNvSpPr>
          <p:nvPr>
            <p:ph type="title"/>
          </p:nvPr>
        </p:nvSpPr>
        <p:spPr>
          <a:xfrm>
            <a:off x="1752600" y="381000"/>
            <a:ext cx="5943600" cy="762000"/>
          </a:xfrm>
        </p:spPr>
        <p:txBody>
          <a:bodyPr/>
          <a:lstStyle/>
          <a:p>
            <a:r>
              <a:rPr lang="en-GB" dirty="0"/>
              <a:t>Case 1: a </a:t>
            </a:r>
            <a:r>
              <a:rPr lang="en-GB" dirty="0" smtClean="0"/>
              <a:t>single-cavity </a:t>
            </a:r>
            <a:r>
              <a:rPr lang="en-GB" dirty="0"/>
              <a:t>linac</a:t>
            </a:r>
            <a:endParaRPr lang="en-US" dirty="0"/>
          </a:p>
        </p:txBody>
      </p:sp>
      <p:pic>
        <p:nvPicPr>
          <p:cNvPr id="670725" name="Picture 3"/>
          <p:cNvPicPr>
            <a:picLocks noChangeAspect="1"/>
          </p:cNvPicPr>
          <p:nvPr/>
        </p:nvPicPr>
        <p:blipFill>
          <a:blip r:embed="rId2" cstate="print"/>
          <a:srcRect/>
          <a:stretch>
            <a:fillRect/>
          </a:stretch>
        </p:blipFill>
        <p:spPr bwMode="auto">
          <a:xfrm>
            <a:off x="228600" y="1447800"/>
            <a:ext cx="7067550" cy="5303838"/>
          </a:xfrm>
          <a:prstGeom prst="rect">
            <a:avLst/>
          </a:prstGeom>
          <a:noFill/>
          <a:ln w="9525">
            <a:noFill/>
            <a:miter lim="800000"/>
            <a:headEnd/>
            <a:tailEnd/>
          </a:ln>
        </p:spPr>
      </p:pic>
      <p:pic>
        <p:nvPicPr>
          <p:cNvPr id="670726" name="Picture 3"/>
          <p:cNvPicPr>
            <a:picLocks noChangeAspect="1"/>
          </p:cNvPicPr>
          <p:nvPr/>
        </p:nvPicPr>
        <p:blipFill>
          <a:blip r:embed="rId3" cstate="print"/>
          <a:srcRect r="16280"/>
          <a:stretch>
            <a:fillRect/>
          </a:stretch>
        </p:blipFill>
        <p:spPr bwMode="auto">
          <a:xfrm>
            <a:off x="6019800" y="1676400"/>
            <a:ext cx="2743200" cy="2459038"/>
          </a:xfrm>
          <a:prstGeom prst="rect">
            <a:avLst/>
          </a:prstGeom>
          <a:noFill/>
          <a:ln w="9525">
            <a:noFill/>
            <a:miter lim="800000"/>
            <a:headEnd/>
            <a:tailEnd/>
          </a:ln>
        </p:spPr>
      </p:pic>
      <p:sp>
        <p:nvSpPr>
          <p:cNvPr id="670727" name="Text Box 7"/>
          <p:cNvSpPr txBox="1">
            <a:spLocks noChangeArrowheads="1"/>
          </p:cNvSpPr>
          <p:nvPr/>
        </p:nvSpPr>
        <p:spPr bwMode="auto">
          <a:xfrm>
            <a:off x="228600" y="4876800"/>
            <a:ext cx="6124575" cy="1803400"/>
          </a:xfrm>
          <a:prstGeom prst="rect">
            <a:avLst/>
          </a:prstGeom>
          <a:noFill/>
          <a:ln w="12700">
            <a:noFill/>
            <a:miter lim="800000"/>
            <a:headEnd type="none" w="sm" len="sm"/>
            <a:tailEnd type="none" w="sm" len="sm"/>
          </a:ln>
          <a:effectLst/>
        </p:spPr>
        <p:txBody>
          <a:bodyPr wrap="none">
            <a:spAutoFit/>
          </a:bodyPr>
          <a:lstStyle/>
          <a:p>
            <a:r>
              <a:rPr lang="en-GB" sz="1600" dirty="0">
                <a:solidFill>
                  <a:schemeClr val="hlink"/>
                </a:solidFill>
              </a:rPr>
              <a:t>REX-HIE </a:t>
            </a:r>
            <a:r>
              <a:rPr lang="en-GB" sz="1600" dirty="0" smtClean="0">
                <a:solidFill>
                  <a:schemeClr val="hlink"/>
                </a:solidFill>
              </a:rPr>
              <a:t>linac at CERN</a:t>
            </a:r>
            <a:r>
              <a:rPr lang="en-GB" sz="1600" b="0" dirty="0" smtClean="0"/>
              <a:t> </a:t>
            </a:r>
            <a:endParaRPr lang="en-GB" sz="1600" b="0" dirty="0"/>
          </a:p>
          <a:p>
            <a:r>
              <a:rPr lang="en-GB" sz="1600" b="0" dirty="0" smtClean="0"/>
              <a:t>(</a:t>
            </a:r>
            <a:r>
              <a:rPr lang="en-GB" sz="1600" b="0" u="sng" dirty="0" smtClean="0"/>
              <a:t>superconducting</a:t>
            </a:r>
            <a:r>
              <a:rPr lang="en-GB" sz="1600" b="0" dirty="0"/>
              <a:t>)</a:t>
            </a:r>
          </a:p>
          <a:p>
            <a:r>
              <a:rPr lang="en-GB" sz="1600" b="0" dirty="0"/>
              <a:t>Post-accelerator of radioactive ions</a:t>
            </a:r>
          </a:p>
          <a:p>
            <a:r>
              <a:rPr lang="en-GB" sz="1600" b="0" dirty="0"/>
              <a:t>2 sections of identical equally spaced cavities</a:t>
            </a:r>
          </a:p>
          <a:p>
            <a:r>
              <a:rPr lang="en-GB" sz="1600" b="0" dirty="0"/>
              <a:t>Quarter-wave RF cavities, 2 gaps</a:t>
            </a:r>
          </a:p>
          <a:p>
            <a:r>
              <a:rPr lang="en-GB" sz="1600" b="0" dirty="0"/>
              <a:t>12 + 20 cavities with individual RF amplifiers, 8 focusing solenoids</a:t>
            </a:r>
          </a:p>
          <a:p>
            <a:r>
              <a:rPr lang="en-GB" sz="1600" b="0" dirty="0"/>
              <a:t>Energy 1.2 </a:t>
            </a:r>
            <a:r>
              <a:rPr lang="en-GB" sz="1600" b="0" dirty="0">
                <a:sym typeface="Symbol" pitchFamily="18" charset="2"/>
              </a:rPr>
              <a:t> 10 MeV/u, accelerates different A/m</a:t>
            </a:r>
            <a:r>
              <a:rPr lang="en-GB" sz="1600" b="0" dirty="0"/>
              <a:t>   </a:t>
            </a:r>
            <a:endParaRPr lang="en-US" sz="1600" b="0" dirty="0"/>
          </a:p>
        </p:txBody>
      </p:sp>
      <p:sp>
        <p:nvSpPr>
          <p:cNvPr id="670728" name="Line 8"/>
          <p:cNvSpPr>
            <a:spLocks noChangeShapeType="1"/>
          </p:cNvSpPr>
          <p:nvPr/>
        </p:nvSpPr>
        <p:spPr bwMode="auto">
          <a:xfrm flipH="1" flipV="1">
            <a:off x="7086600" y="5562600"/>
            <a:ext cx="838200" cy="381000"/>
          </a:xfrm>
          <a:prstGeom prst="line">
            <a:avLst/>
          </a:prstGeom>
          <a:noFill/>
          <a:ln w="28575">
            <a:solidFill>
              <a:schemeClr val="hlink"/>
            </a:solidFill>
            <a:round/>
            <a:headEnd type="none" w="sm" len="sm"/>
            <a:tailEnd type="triangle" w="sm" len="sm"/>
          </a:ln>
          <a:effectLst/>
        </p:spPr>
        <p:txBody>
          <a:bodyPr/>
          <a:lstStyle/>
          <a:p>
            <a:endParaRPr lang="en-US"/>
          </a:p>
        </p:txBody>
      </p:sp>
      <p:sp>
        <p:nvSpPr>
          <p:cNvPr id="670729" name="Text Box 9"/>
          <p:cNvSpPr txBox="1">
            <a:spLocks noChangeArrowheads="1"/>
          </p:cNvSpPr>
          <p:nvPr/>
        </p:nvSpPr>
        <p:spPr bwMode="auto">
          <a:xfrm>
            <a:off x="7696200" y="5486400"/>
            <a:ext cx="755650" cy="366713"/>
          </a:xfrm>
          <a:prstGeom prst="rect">
            <a:avLst/>
          </a:prstGeom>
          <a:noFill/>
          <a:ln w="12700">
            <a:noFill/>
            <a:miter lim="800000"/>
            <a:headEnd type="none" w="sm" len="sm"/>
            <a:tailEnd type="none" w="sm" len="sm"/>
          </a:ln>
          <a:effectLst/>
        </p:spPr>
        <p:txBody>
          <a:bodyPr wrap="none">
            <a:spAutoFit/>
          </a:bodyPr>
          <a:lstStyle/>
          <a:p>
            <a:r>
              <a:rPr lang="en-GB" sz="1800" b="0"/>
              <a:t>beam</a:t>
            </a:r>
            <a:endParaRPr lang="en-US" sz="1800" b="0"/>
          </a:p>
        </p:txBody>
      </p:sp>
      <p:sp>
        <p:nvSpPr>
          <p:cNvPr id="670731" name="AutoShape 11"/>
          <p:cNvSpPr>
            <a:spLocks/>
          </p:cNvSpPr>
          <p:nvPr/>
        </p:nvSpPr>
        <p:spPr bwMode="auto">
          <a:xfrm>
            <a:off x="5029200" y="2057400"/>
            <a:ext cx="838200" cy="571500"/>
          </a:xfrm>
          <a:prstGeom prst="borderCallout1">
            <a:avLst>
              <a:gd name="adj1" fmla="val 20000"/>
              <a:gd name="adj2" fmla="val 109093"/>
              <a:gd name="adj3" fmla="val 173333"/>
              <a:gd name="adj4" fmla="val 190907"/>
            </a:avLst>
          </a:prstGeom>
          <a:solidFill>
            <a:schemeClr val="bg1"/>
          </a:solidFill>
          <a:ln w="12700">
            <a:solidFill>
              <a:schemeClr val="tx1"/>
            </a:solidFill>
            <a:miter lim="800000"/>
            <a:headEnd type="none" w="sm" len="sm"/>
            <a:tailEnd type="none" w="sm" len="sm"/>
          </a:ln>
          <a:effectLst/>
        </p:spPr>
        <p:txBody>
          <a:bodyPr/>
          <a:lstStyle/>
          <a:p>
            <a:pPr algn="ctr"/>
            <a:r>
              <a:rPr lang="en-GB" sz="1600" b="0"/>
              <a:t>RF cavity</a:t>
            </a:r>
            <a:endParaRPr lang="en-US" sz="1600" b="0"/>
          </a:p>
        </p:txBody>
      </p:sp>
      <p:sp>
        <p:nvSpPr>
          <p:cNvPr id="670732" name="AutoShape 12"/>
          <p:cNvSpPr>
            <a:spLocks/>
          </p:cNvSpPr>
          <p:nvPr/>
        </p:nvSpPr>
        <p:spPr bwMode="auto">
          <a:xfrm>
            <a:off x="4876800" y="2819400"/>
            <a:ext cx="1143000" cy="571500"/>
          </a:xfrm>
          <a:prstGeom prst="borderCallout1">
            <a:avLst>
              <a:gd name="adj1" fmla="val 20000"/>
              <a:gd name="adj2" fmla="val 106667"/>
              <a:gd name="adj3" fmla="val 106667"/>
              <a:gd name="adj4" fmla="val 228333"/>
            </a:avLst>
          </a:prstGeom>
          <a:solidFill>
            <a:schemeClr val="bg1"/>
          </a:solidFill>
          <a:ln w="12700">
            <a:solidFill>
              <a:schemeClr val="tx1"/>
            </a:solidFill>
            <a:miter lim="800000"/>
            <a:headEnd type="none" w="sm" len="sm"/>
            <a:tailEnd type="none" w="sm" len="sm"/>
          </a:ln>
          <a:effectLst/>
        </p:spPr>
        <p:txBody>
          <a:bodyPr/>
          <a:lstStyle/>
          <a:p>
            <a:pPr algn="ctr"/>
            <a:r>
              <a:rPr lang="en-GB" sz="1600" b="0"/>
              <a:t>focusing solenoid</a:t>
            </a:r>
            <a:endParaRPr lang="en-US" sz="1600" b="0"/>
          </a:p>
        </p:txBody>
      </p:sp>
      <p:sp>
        <p:nvSpPr>
          <p:cNvPr id="670733" name="Rectangle 13"/>
          <p:cNvSpPr>
            <a:spLocks noChangeArrowheads="1"/>
          </p:cNvSpPr>
          <p:nvPr/>
        </p:nvSpPr>
        <p:spPr bwMode="auto">
          <a:xfrm>
            <a:off x="152400" y="1371600"/>
            <a:ext cx="5257800" cy="457200"/>
          </a:xfrm>
          <a:prstGeom prst="rect">
            <a:avLst/>
          </a:prstGeom>
          <a:solidFill>
            <a:schemeClr val="bg1"/>
          </a:solidFill>
          <a:ln w="12700">
            <a:noFill/>
            <a:miter lim="800000"/>
            <a:headEnd type="none" w="sm" len="sm"/>
            <a:tailEnd type="none" w="sm" len="sm"/>
          </a:ln>
          <a:effectLst/>
        </p:spPr>
        <p:txBody>
          <a:bodyPr wrap="none" anchor="ctr"/>
          <a:lstStyle/>
          <a:p>
            <a:r>
              <a:rPr lang="en-GB" sz="1400" b="0" i="1"/>
              <a:t>The goal is flexibility: acceleration of different ions (e/m) at different energies </a:t>
            </a:r>
          </a:p>
          <a:p>
            <a:r>
              <a:rPr lang="en-GB" sz="1400" b="0" i="1">
                <a:sym typeface="Symbol" pitchFamily="18" charset="2"/>
              </a:rPr>
              <a:t> need to change phase relation for each ion-energy</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aper Presentatio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Paper Presentat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Presentation.pot</Template>
  <TotalTime>77922</TotalTime>
  <Words>2934</Words>
  <Application>Microsoft Office PowerPoint</Application>
  <PresentationFormat>On-screen Show (4:3)</PresentationFormat>
  <Paragraphs>316</Paragraphs>
  <Slides>30</Slides>
  <Notes>7</Notes>
  <HiddenSlides>0</HiddenSlides>
  <MMClips>2</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41" baseType="lpstr">
      <vt:lpstr>Arial Unicode MS</vt:lpstr>
      <vt:lpstr>Arial</vt:lpstr>
      <vt:lpstr>Calibri</vt:lpstr>
      <vt:lpstr>Comic Sans MS</vt:lpstr>
      <vt:lpstr>Freestyle Script</vt:lpstr>
      <vt:lpstr>Symbol</vt:lpstr>
      <vt:lpstr>Times New Roman</vt:lpstr>
      <vt:lpstr>Wingdings</vt:lpstr>
      <vt:lpstr>ZapfDingbats</vt:lpstr>
      <vt:lpstr>Paper Presentation</vt:lpstr>
      <vt:lpstr>Equation</vt:lpstr>
      <vt:lpstr>Module 1 Why linear accelerators Basic linac structure Acceleration in periodic structures</vt:lpstr>
      <vt:lpstr>Definitions</vt:lpstr>
      <vt:lpstr>Variety of linacs</vt:lpstr>
      <vt:lpstr>Why Linear Accelerators</vt:lpstr>
      <vt:lpstr>Proton and Electron Velocity</vt:lpstr>
      <vt:lpstr>Basic linear accelerator structure</vt:lpstr>
      <vt:lpstr>Accelerating structure architecture</vt:lpstr>
      <vt:lpstr>Linear and circular accelerators</vt:lpstr>
      <vt:lpstr>Case 1: a single-cavity linac</vt:lpstr>
      <vt:lpstr>Case 2 : a Drift Tube Linac</vt:lpstr>
      <vt:lpstr>Intermediate cases</vt:lpstr>
      <vt:lpstr>Synchronism condition in a multicell cavity</vt:lpstr>
      <vt:lpstr>Sections of identical cavities: a superconducting linac (medium b)</vt:lpstr>
      <vt:lpstr>Effects of phase slippage</vt:lpstr>
      <vt:lpstr>Electron linacs</vt:lpstr>
      <vt:lpstr>PowerPoint Presentation</vt:lpstr>
      <vt:lpstr>Wave propagation in a cylindrical pipe</vt:lpstr>
      <vt:lpstr>Wave velocity: the dispersion relation</vt:lpstr>
      <vt:lpstr>Slowing down waves: the disc- loaded waveguide</vt:lpstr>
      <vt:lpstr>Dispersion relation for the disc-loaded waveguide</vt:lpstr>
      <vt:lpstr>Traveling wave linac structures</vt:lpstr>
      <vt:lpstr>Standing wave linac structures </vt:lpstr>
      <vt:lpstr>More on standing wave structures</vt:lpstr>
      <vt:lpstr>Acceleration on traveling and standing waves</vt:lpstr>
      <vt:lpstr>Practical standing wave structures</vt:lpstr>
      <vt:lpstr>PIMS Prototype</vt:lpstr>
      <vt:lpstr>Synchronism in the PIMS</vt:lpstr>
      <vt:lpstr>Acceleration in the PIMS</vt:lpstr>
      <vt:lpstr>Comparing traveling and standing wave structures </vt:lpstr>
      <vt:lpstr>Questions on Module 1 ?  - Types of linacs and domains of application - Basic linac structure, synchronicity, single cell and multicell linacs - Acceleration in a disc-loaded waveguide, standing-wave and traveling-wave structures    </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Garoby</dc:creator>
  <cp:lastModifiedBy>Maurizio Vretenar</cp:lastModifiedBy>
  <cp:revision>649</cp:revision>
  <cp:lastPrinted>2001-05-09T17:05:16Z</cp:lastPrinted>
  <dcterms:created xsi:type="dcterms:W3CDTF">1998-05-29T07:41:06Z</dcterms:created>
  <dcterms:modified xsi:type="dcterms:W3CDTF">2015-07-09T09:14:14Z</dcterms:modified>
</cp:coreProperties>
</file>