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610" r:id="rId2"/>
    <p:sldId id="606" r:id="rId3"/>
    <p:sldId id="607" r:id="rId4"/>
    <p:sldId id="608" r:id="rId5"/>
    <p:sldId id="611" r:id="rId6"/>
  </p:sldIdLst>
  <p:sldSz cx="9144000" cy="6858000" type="screen4x3"/>
  <p:notesSz cx="6746875" cy="99139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FFFFAB"/>
    <a:srgbClr val="00FF00"/>
    <a:srgbClr val="66FFFF"/>
    <a:srgbClr val="CC0000"/>
    <a:srgbClr val="FF3300"/>
    <a:srgbClr val="3333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36" autoAdjust="0"/>
    <p:restoredTop sz="94612" autoAdjust="0"/>
  </p:normalViewPr>
  <p:slideViewPr>
    <p:cSldViewPr>
      <p:cViewPr varScale="1">
        <p:scale>
          <a:sx n="82" d="100"/>
          <a:sy n="82" d="100"/>
        </p:scale>
        <p:origin x="75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73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3" tIns="45857" rIns="91713" bIns="45857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endParaRPr lang="en-US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5875" y="0"/>
            <a:ext cx="29273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3" tIns="45857" rIns="91713" bIns="45857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endParaRPr lang="en-US"/>
          </a:p>
        </p:txBody>
      </p:sp>
      <p:sp>
        <p:nvSpPr>
          <p:cNvPr id="1269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55150"/>
            <a:ext cx="29273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3" tIns="45857" rIns="91713" bIns="45857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endParaRPr lang="en-US"/>
          </a:p>
        </p:txBody>
      </p:sp>
      <p:sp>
        <p:nvSpPr>
          <p:cNvPr id="1269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5875" y="9455150"/>
            <a:ext cx="29273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3" tIns="45857" rIns="91713" bIns="45857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fld id="{A5D4E0DC-1AFA-46AC-B0DC-830C66A5CE2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2663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01191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9869FEA-5884-4496-BB3F-6A85118B4C9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330009E-25B5-42A1-B117-EE5CDDAD8BD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81750" y="381000"/>
            <a:ext cx="169545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381000"/>
            <a:ext cx="493395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B5FE31-C648-4364-BEC4-E754ACA259C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828800" y="381000"/>
            <a:ext cx="5867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295400" y="1752600"/>
            <a:ext cx="33147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62500" y="1752600"/>
            <a:ext cx="33147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1295400" y="3771900"/>
            <a:ext cx="33147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2500" y="3771900"/>
            <a:ext cx="33147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295400" y="6096000"/>
            <a:ext cx="24384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153400" y="6172200"/>
            <a:ext cx="457200" cy="381000"/>
          </a:xfrm>
        </p:spPr>
        <p:txBody>
          <a:bodyPr/>
          <a:lstStyle>
            <a:lvl1pPr>
              <a:defRPr/>
            </a:lvl1pPr>
          </a:lstStyle>
          <a:p>
            <a:fld id="{A61FD297-27F3-4ADE-9BF2-4DF3CE94BEF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381000"/>
            <a:ext cx="5867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752600"/>
            <a:ext cx="33147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62500" y="1752600"/>
            <a:ext cx="33147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762500" y="3771900"/>
            <a:ext cx="33147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295400" y="6096000"/>
            <a:ext cx="24384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8153400" y="6172200"/>
            <a:ext cx="457200" cy="381000"/>
          </a:xfrm>
        </p:spPr>
        <p:txBody>
          <a:bodyPr/>
          <a:lstStyle>
            <a:lvl1pPr>
              <a:defRPr/>
            </a:lvl1pPr>
          </a:lstStyle>
          <a:p>
            <a:fld id="{53385DB9-81A8-4489-8DF7-1DD4A3FB6BE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1C44D84-F62A-4288-A21B-6117CA16B6F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AEB5457-31A3-4A3E-8C81-54F9B7C2147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752600"/>
            <a:ext cx="33147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752600"/>
            <a:ext cx="33147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20D9CA3-8B10-432E-8255-BAB08090896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86A2632-517B-4492-89A5-A79DEF607CF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478B020-40AD-45EC-B4A7-42AB5468E75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DB88AD6-D68F-4391-AC71-6A9C753BDD9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FAB72AB-7E61-4F51-A9D3-668A401E02F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410619C-767B-4620-9723-FECC850E396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95400" y="60960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b="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153400" y="6172200"/>
            <a:ext cx="457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Times New Roman" pitchFamily="18" charset="0"/>
              </a:defRPr>
            </a:lvl1pPr>
          </a:lstStyle>
          <a:p>
            <a:fld id="{B4C958D7-91E4-43F1-B1C2-587A0C6CA70C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81000"/>
            <a:ext cx="7162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1752600"/>
            <a:ext cx="6781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7" name="Line 23"/>
          <p:cNvSpPr>
            <a:spLocks noChangeShapeType="1"/>
          </p:cNvSpPr>
          <p:nvPr/>
        </p:nvSpPr>
        <p:spPr bwMode="auto">
          <a:xfrm>
            <a:off x="533400" y="1295400"/>
            <a:ext cx="815340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052" name="Picture 28" descr="Logo CER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848600" y="228600"/>
            <a:ext cx="914400" cy="9144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Comic Sans MS" pitchFamily="66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Comic Sans MS" pitchFamily="66" charset="0"/>
        </a:defRPr>
      </a:lvl9pPr>
    </p:titleStyle>
    <p:bodyStyle>
      <a:lvl1pPr marL="292100" indent="-2921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24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635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b="1">
          <a:solidFill>
            <a:schemeClr val="tx1"/>
          </a:solidFill>
          <a:latin typeface="+mn-lt"/>
        </a:defRPr>
      </a:lvl2pPr>
      <a:lvl3pPr marL="1143000" indent="-2413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400" b="1">
          <a:solidFill>
            <a:srgbClr val="0000FF"/>
          </a:solidFill>
          <a:latin typeface="+mn-lt"/>
        </a:defRPr>
      </a:lvl4pPr>
      <a:lvl5pPr marL="18288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5pPr>
      <a:lvl6pPr marL="22860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6pPr>
      <a:lvl7pPr marL="27432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7pPr>
      <a:lvl8pPr marL="32004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8pPr>
      <a:lvl9pPr marL="3657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mediaarchive.cern.ch/MediaArchive/Photo/Public/2010/1005113/1005113_01/1005113_01-A4-at-144-dpi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0" y="1354165"/>
            <a:ext cx="9144002" cy="5503835"/>
          </a:xfrm>
          <a:prstGeom prst="rect">
            <a:avLst/>
          </a:prstGeom>
          <a:noFill/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C9869FEA-5884-4496-BB3F-6A85118B4C9B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52400"/>
            <a:ext cx="4267200" cy="1054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638800" y="1676400"/>
            <a:ext cx="3124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99FF33"/>
                </a:solidFill>
                <a:latin typeface="Calibri" pitchFamily="34" charset="0"/>
              </a:rPr>
              <a:t>Introduction to RF Linear Accelerators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77829" y="5352871"/>
            <a:ext cx="3429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99FF33"/>
                </a:solidFill>
                <a:latin typeface="Calibri" pitchFamily="34" charset="0"/>
              </a:rPr>
              <a:t>Maurizio Vretenar, CERN</a:t>
            </a:r>
          </a:p>
          <a:p>
            <a:endParaRPr lang="en-US" sz="2400" dirty="0" smtClean="0">
              <a:solidFill>
                <a:srgbClr val="99FF33"/>
              </a:solidFill>
              <a:latin typeface="Calibri" pitchFamily="34" charset="0"/>
            </a:endParaRPr>
          </a:p>
          <a:p>
            <a:r>
              <a:rPr lang="en-US" sz="2400" dirty="0" smtClean="0">
                <a:solidFill>
                  <a:srgbClr val="99FF33"/>
                </a:solidFill>
                <a:latin typeface="Calibri" pitchFamily="34" charset="0"/>
              </a:rPr>
              <a:t>Zell, 20-24 July 2015 </a:t>
            </a:r>
            <a:endParaRPr lang="en-US" sz="2400" dirty="0">
              <a:solidFill>
                <a:srgbClr val="99FF33"/>
              </a:solidFill>
              <a:latin typeface="Calibri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28800"/>
            <a:ext cx="2323171" cy="464634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F478B020-40AD-45EC-B4A7-42AB5468E756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04800" y="4758807"/>
            <a:ext cx="84582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b="0" dirty="0" smtClean="0">
                <a:latin typeface="Calibri" pitchFamily="34" charset="0"/>
              </a:rPr>
              <a:t>Every 1.5 hour lecture is composed of 2 modules of 40’ each, followed b</a:t>
            </a:r>
            <a:r>
              <a:rPr lang="fr-CH" b="0" dirty="0" smtClean="0">
                <a:latin typeface="Calibri" pitchFamily="34" charset="0"/>
              </a:rPr>
              <a:t>y </a:t>
            </a:r>
            <a:r>
              <a:rPr lang="en-US" b="0" dirty="0" smtClean="0">
                <a:latin typeface="Calibri" pitchFamily="34" charset="0"/>
              </a:rPr>
              <a:t>a question time.</a:t>
            </a:r>
            <a:endParaRPr lang="en-US" b="0" dirty="0">
              <a:latin typeface="Calibri" pitchFamily="34" charset="0"/>
            </a:endParaRPr>
          </a:p>
          <a:p>
            <a:pPr>
              <a:spcBef>
                <a:spcPts val="600"/>
              </a:spcBef>
            </a:pPr>
            <a:r>
              <a:rPr lang="en-US" b="0" dirty="0" smtClean="0">
                <a:latin typeface="Calibri" pitchFamily="34" charset="0"/>
              </a:rPr>
              <a:t>Beware that the first module of a lecture contains more information and requires more concentration (if you wish to sleep, please select even modules).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9656212"/>
              </p:ext>
            </p:extLst>
          </p:nvPr>
        </p:nvGraphicFramePr>
        <p:xfrm>
          <a:off x="1007327" y="1524000"/>
          <a:ext cx="7162800" cy="29667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295400"/>
                <a:gridCol w="1295400"/>
                <a:gridCol w="4572000"/>
              </a:tblGrid>
              <a:tr h="370840">
                <a:tc rowSpan="2">
                  <a:txBody>
                    <a:bodyPr/>
                    <a:lstStyle/>
                    <a:p>
                      <a:r>
                        <a:rPr lang="en-US" b="0" dirty="0" smtClean="0"/>
                        <a:t>Lecture 1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Module 1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Linacs</a:t>
                      </a:r>
                      <a:r>
                        <a:rPr lang="en-US" b="0" baseline="0" dirty="0" smtClean="0"/>
                        <a:t> in general</a:t>
                      </a:r>
                      <a:r>
                        <a:rPr lang="en-US" b="0" dirty="0" smtClean="0"/>
                        <a:t>, wave propagation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Module</a:t>
                      </a:r>
                      <a:r>
                        <a:rPr lang="en-US" baseline="0" dirty="0" smtClean="0"/>
                        <a:t> 2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History of linacs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Lecture 2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Module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Types of linacs, coupled-cell systems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Module</a:t>
                      </a:r>
                      <a:r>
                        <a:rPr lang="en-US" baseline="0" dirty="0" smtClean="0"/>
                        <a:t> 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Linac anatomy,</a:t>
                      </a:r>
                      <a:r>
                        <a:rPr lang="en-US" baseline="0" dirty="0" smtClean="0"/>
                        <a:t> technology and ancillaries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Lecture 3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Module 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Beam dynamics in linacs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Module</a:t>
                      </a:r>
                      <a:r>
                        <a:rPr lang="en-US" baseline="0" dirty="0" smtClean="0"/>
                        <a:t> 6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Examples, architecture</a:t>
                      </a:r>
                      <a:r>
                        <a:rPr lang="en-US" baseline="0" dirty="0" smtClean="0"/>
                        <a:t> of a linac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Lecture 4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Module 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RFQ resonator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Module</a:t>
                      </a:r>
                      <a:r>
                        <a:rPr lang="en-US" baseline="0" dirty="0" smtClean="0"/>
                        <a:t> 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Applications of linacs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F478B020-40AD-45EC-B4A7-42AB5468E756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615462" y="1406007"/>
            <a:ext cx="800100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buAutoNum type="arabicPeriod"/>
            </a:pPr>
            <a:r>
              <a:rPr lang="en-US" sz="2400" b="0" dirty="0" smtClean="0">
                <a:latin typeface="Calibri" pitchFamily="34" charset="0"/>
              </a:rPr>
              <a:t>Concentrate on concepts, use little mathematics during the lectures (the mathematic treatment you can always find in the books);</a:t>
            </a:r>
          </a:p>
          <a:p>
            <a:pPr marL="457200" indent="-457200">
              <a:spcBef>
                <a:spcPts val="600"/>
              </a:spcBef>
              <a:buAutoNum type="arabicPeriod"/>
            </a:pPr>
            <a:r>
              <a:rPr lang="en-US" sz="2400" b="0" dirty="0" smtClean="0">
                <a:latin typeface="Calibri" pitchFamily="34" charset="0"/>
              </a:rPr>
              <a:t>Give a general background on electron and ion linacs, then concentrate on protons and ions;</a:t>
            </a:r>
          </a:p>
          <a:p>
            <a:pPr marL="457200" indent="-457200">
              <a:spcBef>
                <a:spcPts val="600"/>
              </a:spcBef>
              <a:buAutoNum type="arabicPeriod"/>
            </a:pPr>
            <a:r>
              <a:rPr lang="en-US" sz="2400" b="0" dirty="0" smtClean="0">
                <a:latin typeface="Calibri" pitchFamily="34" charset="0"/>
              </a:rPr>
              <a:t>Try matching with the other teachers…</a:t>
            </a:r>
          </a:p>
          <a:p>
            <a:pPr marL="457200" indent="-457200">
              <a:spcBef>
                <a:spcPts val="600"/>
              </a:spcBef>
              <a:buAutoNum type="arabicPeriod"/>
            </a:pPr>
            <a:r>
              <a:rPr lang="en-US" sz="2400" b="0" dirty="0" smtClean="0">
                <a:latin typeface="Calibri" pitchFamily="34" charset="0"/>
              </a:rPr>
              <a:t>Questions are welcome: </a:t>
            </a:r>
          </a:p>
          <a:p>
            <a:pPr marL="914400" lvl="1" indent="-457200">
              <a:spcBef>
                <a:spcPts val="600"/>
              </a:spcBef>
              <a:buAutoNum type="alphaLcParenR"/>
            </a:pPr>
            <a:r>
              <a:rPr lang="en-US" sz="2400" b="0" dirty="0" smtClean="0">
                <a:latin typeface="Calibri" pitchFamily="34" charset="0"/>
              </a:rPr>
              <a:t>during lecture is something is not clear, </a:t>
            </a:r>
          </a:p>
          <a:p>
            <a:pPr marL="914400" lvl="1" indent="-457200">
              <a:spcBef>
                <a:spcPts val="600"/>
              </a:spcBef>
              <a:buAutoNum type="alphaLcParenR"/>
            </a:pPr>
            <a:r>
              <a:rPr lang="en-US" sz="2400" b="0" dirty="0" smtClean="0">
                <a:latin typeface="Calibri" pitchFamily="34" charset="0"/>
              </a:rPr>
              <a:t>after the lecture for additional explanations, </a:t>
            </a:r>
          </a:p>
          <a:p>
            <a:pPr marL="914400" lvl="1" indent="-457200">
              <a:spcBef>
                <a:spcPts val="600"/>
              </a:spcBef>
              <a:buAutoNum type="alphaLcParenR"/>
            </a:pPr>
            <a:r>
              <a:rPr lang="en-US" sz="2400" b="0" dirty="0" smtClean="0">
                <a:latin typeface="Calibri" pitchFamily="34" charset="0"/>
              </a:rPr>
              <a:t>informally in the days following the lectures</a:t>
            </a:r>
            <a:r>
              <a:rPr lang="en-US" sz="2400" b="0" dirty="0" smtClean="0">
                <a:latin typeface="Calibri" pitchFamily="34" charset="0"/>
              </a:rPr>
              <a:t>.</a:t>
            </a:r>
          </a:p>
          <a:p>
            <a:pPr marL="914400" lvl="1" indent="-457200">
              <a:spcBef>
                <a:spcPts val="600"/>
              </a:spcBef>
              <a:buAutoNum type="alphaLcParenR"/>
            </a:pPr>
            <a:r>
              <a:rPr lang="en-US" sz="2400" b="0" dirty="0">
                <a:latin typeface="Calibri" pitchFamily="34" charset="0"/>
              </a:rPr>
              <a:t>r</a:t>
            </a:r>
            <a:r>
              <a:rPr lang="en-US" sz="2400" b="0" dirty="0" smtClean="0">
                <a:latin typeface="Calibri" pitchFamily="34" charset="0"/>
              </a:rPr>
              <a:t>emember that no question is stupid.</a:t>
            </a:r>
            <a:endParaRPr lang="en-US" sz="2400" b="0" dirty="0" smtClean="0">
              <a:latin typeface="Calibri" pitchFamily="34" charset="0"/>
            </a:endParaRPr>
          </a:p>
          <a:p>
            <a:pPr marL="914400" lvl="1" indent="-457200">
              <a:spcBef>
                <a:spcPts val="600"/>
              </a:spcBef>
              <a:buAutoNum type="alphaLcParenR"/>
            </a:pPr>
            <a:endParaRPr lang="en-US" sz="2400" b="0" dirty="0"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7539" y="6172200"/>
            <a:ext cx="7016262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b="0" i="1" dirty="0" smtClean="0"/>
              <a:t>The best questions </a:t>
            </a:r>
            <a:r>
              <a:rPr lang="fr-CH" b="0" i="1" dirty="0" err="1" smtClean="0"/>
              <a:t>usually</a:t>
            </a:r>
            <a:r>
              <a:rPr lang="fr-CH" b="0" i="1" dirty="0" smtClean="0"/>
              <a:t> come at breakfast the </a:t>
            </a:r>
            <a:r>
              <a:rPr lang="fr-CH" b="0" i="1" dirty="0" err="1" smtClean="0"/>
              <a:t>next</a:t>
            </a:r>
            <a:r>
              <a:rPr lang="fr-CH" b="0" i="1" dirty="0" smtClean="0"/>
              <a:t> </a:t>
            </a:r>
            <a:r>
              <a:rPr lang="fr-CH" b="0" i="1" dirty="0" err="1" smtClean="0"/>
              <a:t>day</a:t>
            </a:r>
            <a:r>
              <a:rPr lang="fr-CH" b="0" i="1" dirty="0" smtClean="0"/>
              <a:t>…</a:t>
            </a:r>
            <a:endParaRPr lang="en-GB" b="0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lecturer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F478B020-40AD-45EC-B4A7-42AB5468E756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04800" y="1518857"/>
            <a:ext cx="85344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FontTx/>
              <a:buChar char="-"/>
            </a:pPr>
            <a:r>
              <a:rPr lang="en-US" sz="1800" b="0" dirty="0" smtClean="0"/>
              <a:t> </a:t>
            </a:r>
            <a:r>
              <a:rPr lang="en-US" sz="1800" b="0" dirty="0" smtClean="0"/>
              <a:t>studies Applied Physics at Trieste University (Italy);</a:t>
            </a:r>
          </a:p>
          <a:p>
            <a:pPr>
              <a:spcBef>
                <a:spcPts val="600"/>
              </a:spcBef>
              <a:buFontTx/>
              <a:buChar char="-"/>
            </a:pPr>
            <a:r>
              <a:rPr lang="en-US" sz="1800" b="0" dirty="0" smtClean="0"/>
              <a:t> thesis work at CERN in 1985/86 on RFQ field stabilization;</a:t>
            </a:r>
          </a:p>
          <a:p>
            <a:pPr>
              <a:spcBef>
                <a:spcPts val="600"/>
              </a:spcBef>
              <a:buFontTx/>
              <a:buChar char="-"/>
            </a:pPr>
            <a:r>
              <a:rPr lang="en-US" sz="1800" b="0" dirty="0" smtClean="0"/>
              <a:t> linac design for European Hadron Facility (Karlsruhe and CERN) in 1986/87;</a:t>
            </a:r>
          </a:p>
          <a:p>
            <a:pPr>
              <a:spcBef>
                <a:spcPts val="600"/>
              </a:spcBef>
              <a:buFontTx/>
              <a:buChar char="-"/>
            </a:pPr>
            <a:r>
              <a:rPr lang="en-US" sz="1800" b="0" dirty="0" smtClean="0"/>
              <a:t> fellow at CERN for the design of the new RFQ2 in 1988/90;</a:t>
            </a:r>
          </a:p>
          <a:p>
            <a:pPr>
              <a:spcBef>
                <a:spcPts val="600"/>
              </a:spcBef>
              <a:buFontTx/>
              <a:buChar char="-"/>
            </a:pPr>
            <a:r>
              <a:rPr lang="en-US" sz="1800" b="0" dirty="0" smtClean="0"/>
              <a:t> CERN staff from 1991: construction and commissioning of the RFQ2 (1991-93), participation to design and commissioning of the heavy ion linac (1992-94);      </a:t>
            </a:r>
          </a:p>
          <a:p>
            <a:pPr>
              <a:spcBef>
                <a:spcPts val="600"/>
              </a:spcBef>
              <a:buFontTx/>
              <a:buChar char="-"/>
            </a:pPr>
            <a:r>
              <a:rPr lang="en-US" sz="1800" b="0" dirty="0" smtClean="0"/>
              <a:t> responsible for Hadron Linac RF at CERN from 1995 to 2011; participation to medical linac projects (LIBO), special linac projects (decelerating RFQ), etc.;</a:t>
            </a:r>
          </a:p>
          <a:p>
            <a:pPr>
              <a:spcBef>
                <a:spcPts val="600"/>
              </a:spcBef>
              <a:buFontTx/>
              <a:buChar char="-"/>
            </a:pPr>
            <a:r>
              <a:rPr lang="en-US" sz="1800" b="0" dirty="0" smtClean="0"/>
              <a:t> responsible for the design of the SPL (Superconducting proton linac), 1999-2007;</a:t>
            </a:r>
          </a:p>
          <a:p>
            <a:pPr>
              <a:spcBef>
                <a:spcPts val="600"/>
              </a:spcBef>
              <a:buFontTx/>
              <a:buChar char="-"/>
            </a:pPr>
            <a:r>
              <a:rPr lang="en-US" sz="1800" b="0" dirty="0" smtClean="0"/>
              <a:t> responsible for the design of Linac4 (new H- linac at CERN) from 2001, Project Leader for Linac4 from </a:t>
            </a:r>
            <a:r>
              <a:rPr lang="en-US" sz="1800" b="0" dirty="0" smtClean="0"/>
              <a:t>2008.</a:t>
            </a:r>
            <a:endParaRPr lang="en-US" sz="1800" b="0" dirty="0" smtClean="0"/>
          </a:p>
          <a:p>
            <a:pPr>
              <a:spcBef>
                <a:spcPts val="600"/>
              </a:spcBef>
              <a:buFontTx/>
              <a:buChar char="-"/>
            </a:pPr>
            <a:r>
              <a:rPr lang="en-US" sz="1800" b="0" dirty="0" smtClean="0"/>
              <a:t> </a:t>
            </a:r>
            <a:r>
              <a:rPr lang="en-US" sz="1800" b="0" dirty="0" smtClean="0"/>
              <a:t>deputy </a:t>
            </a:r>
            <a:r>
              <a:rPr lang="en-US" sz="1800" b="0" dirty="0" smtClean="0"/>
              <a:t>RF group leader </a:t>
            </a:r>
            <a:r>
              <a:rPr lang="en-US" sz="1800" b="0" dirty="0" smtClean="0"/>
              <a:t>from 2012 to 2014.</a:t>
            </a:r>
          </a:p>
          <a:p>
            <a:pPr>
              <a:spcBef>
                <a:spcPts val="600"/>
              </a:spcBef>
              <a:buFontTx/>
              <a:buChar char="-"/>
            </a:pPr>
            <a:r>
              <a:rPr lang="en-US" sz="1800" b="0" dirty="0" smtClean="0"/>
              <a:t> coordinator </a:t>
            </a:r>
            <a:r>
              <a:rPr lang="en-US" sz="1800" b="0" dirty="0" smtClean="0"/>
              <a:t>of the EuCARD-2 Integrating Activity project for accelerator R&amp;D </a:t>
            </a:r>
            <a:r>
              <a:rPr lang="en-US" sz="1800" b="0" dirty="0" smtClean="0"/>
              <a:t>from 2012.</a:t>
            </a:r>
          </a:p>
          <a:p>
            <a:pPr>
              <a:spcBef>
                <a:spcPts val="600"/>
              </a:spcBef>
              <a:buFontTx/>
              <a:buChar char="-"/>
            </a:pPr>
            <a:r>
              <a:rPr lang="en-US" sz="1800" b="0" dirty="0"/>
              <a:t> </a:t>
            </a:r>
            <a:r>
              <a:rPr lang="en-US" sz="1800" b="0" dirty="0" smtClean="0"/>
              <a:t>coordinator of the compact RFQ project for medical application from 2013.</a:t>
            </a:r>
            <a:endParaRPr lang="en-US" sz="1800" b="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50C437A0-0A27-4A11-AAB8-5BDAAA800966}" type="slidenum">
              <a:rPr lang="en-GB"/>
              <a:pPr/>
              <a:t>5</a:t>
            </a:fld>
            <a:endParaRPr lang="en-GB"/>
          </a:p>
        </p:txBody>
      </p:sp>
      <p:sp>
        <p:nvSpPr>
          <p:cNvPr id="573444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5791200" cy="762000"/>
          </a:xfrm>
        </p:spPr>
        <p:txBody>
          <a:bodyPr/>
          <a:lstStyle/>
          <a:p>
            <a:r>
              <a:rPr lang="en-GB" dirty="0" smtClean="0"/>
              <a:t>Some Bibliography</a:t>
            </a:r>
            <a:endParaRPr lang="en-US" dirty="0"/>
          </a:p>
        </p:txBody>
      </p:sp>
      <p:sp>
        <p:nvSpPr>
          <p:cNvPr id="573446" name="Text Box 6"/>
          <p:cNvSpPr txBox="1">
            <a:spLocks noChangeArrowheads="1"/>
          </p:cNvSpPr>
          <p:nvPr/>
        </p:nvSpPr>
        <p:spPr bwMode="auto">
          <a:xfrm>
            <a:off x="228600" y="1371600"/>
            <a:ext cx="8382000" cy="526297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400" i="1" dirty="0"/>
              <a:t>1. Reference Books:</a:t>
            </a:r>
          </a:p>
          <a:p>
            <a:r>
              <a:rPr lang="en-US" sz="1400" b="0" dirty="0"/>
              <a:t>T. </a:t>
            </a:r>
            <a:r>
              <a:rPr lang="en-US" sz="1400" b="0" dirty="0" err="1"/>
              <a:t>Wangler</a:t>
            </a:r>
            <a:r>
              <a:rPr lang="en-US" sz="1400" b="0" dirty="0"/>
              <a:t>, Principles of RF Linear Accelerators (Wiley, New York, 1998). </a:t>
            </a:r>
          </a:p>
          <a:p>
            <a:r>
              <a:rPr lang="en-US" sz="1400" b="0" dirty="0"/>
              <a:t>P. </a:t>
            </a:r>
            <a:r>
              <a:rPr lang="en-US" sz="1400" b="0" dirty="0" err="1"/>
              <a:t>Lapostolle</a:t>
            </a:r>
            <a:r>
              <a:rPr lang="en-US" sz="1400" b="0" dirty="0"/>
              <a:t>, A. </a:t>
            </a:r>
            <a:r>
              <a:rPr lang="en-US" sz="1400" b="0" dirty="0" err="1"/>
              <a:t>Septier</a:t>
            </a:r>
            <a:r>
              <a:rPr lang="en-US" sz="1400" b="0" dirty="0"/>
              <a:t> (editors), Linear Accelerators (Amsterdam, North Holland, 1970).</a:t>
            </a:r>
          </a:p>
          <a:p>
            <a:r>
              <a:rPr lang="en-US" sz="1400" b="0" dirty="0"/>
              <a:t>I.M. </a:t>
            </a:r>
            <a:r>
              <a:rPr lang="en-US" sz="1400" b="0" dirty="0" err="1"/>
              <a:t>Kapchinskii</a:t>
            </a:r>
            <a:r>
              <a:rPr lang="en-US" sz="1400" b="0" u="sng" dirty="0"/>
              <a:t>,</a:t>
            </a:r>
            <a:r>
              <a:rPr lang="en-US" sz="1400" b="0" dirty="0"/>
              <a:t>  Theory of resonance linear accelerators (Harwood, </a:t>
            </a:r>
            <a:r>
              <a:rPr lang="en-US" sz="1400" b="0" dirty="0" err="1"/>
              <a:t>Chur</a:t>
            </a:r>
            <a:r>
              <a:rPr lang="en-US" sz="1400" b="0" dirty="0"/>
              <a:t>, 1985</a:t>
            </a:r>
            <a:r>
              <a:rPr lang="en-US" sz="1400" b="0" dirty="0" smtClean="0"/>
              <a:t>).</a:t>
            </a:r>
          </a:p>
          <a:p>
            <a:r>
              <a:rPr lang="en-US" sz="1400" b="0" dirty="0" smtClean="0"/>
              <a:t>K. </a:t>
            </a:r>
            <a:r>
              <a:rPr lang="en-US" sz="1400" b="0" dirty="0" err="1" smtClean="0"/>
              <a:t>Wille</a:t>
            </a:r>
            <a:r>
              <a:rPr lang="en-US" sz="1400" b="0" dirty="0" smtClean="0"/>
              <a:t>, The physics of particle accelerators (Oxford Press, Oxford, 2001). </a:t>
            </a:r>
            <a:endParaRPr lang="en-US" sz="1400" b="0" dirty="0"/>
          </a:p>
          <a:p>
            <a:endParaRPr lang="en-US" sz="1400" b="0" dirty="0"/>
          </a:p>
          <a:p>
            <a:r>
              <a:rPr lang="en-US" sz="1400" i="1" dirty="0"/>
              <a:t>2. General Introductions to linear accelerators</a:t>
            </a:r>
          </a:p>
          <a:p>
            <a:r>
              <a:rPr lang="en-US" sz="1400" b="0" dirty="0"/>
              <a:t>M. Puglisi, The Linear Accelerator, in E. </a:t>
            </a:r>
            <a:r>
              <a:rPr lang="en-US" sz="1400" b="0" dirty="0" err="1"/>
              <a:t>Persico</a:t>
            </a:r>
            <a:r>
              <a:rPr lang="en-US" sz="1400" b="0" dirty="0"/>
              <a:t>, E. Ferrari, S.E. </a:t>
            </a:r>
            <a:r>
              <a:rPr lang="en-US" sz="1400" b="0" dirty="0" err="1"/>
              <a:t>Segré</a:t>
            </a:r>
            <a:r>
              <a:rPr lang="en-GB" sz="1400" b="0" dirty="0"/>
              <a:t>, Principles of </a:t>
            </a:r>
            <a:r>
              <a:rPr lang="en-GB" sz="1400" b="0" dirty="0" smtClean="0"/>
              <a:t>		Particle Accelerators </a:t>
            </a:r>
            <a:r>
              <a:rPr lang="en-GB" sz="1400" b="0" dirty="0"/>
              <a:t>(</a:t>
            </a:r>
            <a:r>
              <a:rPr lang="en-US" sz="1400" b="0" dirty="0"/>
              <a:t>W.A. Benjamin, New York, 1968</a:t>
            </a:r>
            <a:r>
              <a:rPr lang="en-GB" sz="1400" b="0" dirty="0"/>
              <a:t>).</a:t>
            </a:r>
          </a:p>
          <a:p>
            <a:r>
              <a:rPr lang="en-GB" sz="1400" b="0" dirty="0"/>
              <a:t>P. </a:t>
            </a:r>
            <a:r>
              <a:rPr lang="en-GB" sz="1400" b="0" dirty="0" err="1"/>
              <a:t>Lapostolle</a:t>
            </a:r>
            <a:r>
              <a:rPr lang="en-GB" sz="1400" b="0" dirty="0"/>
              <a:t>, Proton Linear Accelerators: A theoretical and Historical Introduction, LA-11601-MS, 1989.</a:t>
            </a:r>
          </a:p>
          <a:p>
            <a:r>
              <a:rPr lang="en-GB" sz="1400" b="0" dirty="0"/>
              <a:t>P. </a:t>
            </a:r>
            <a:r>
              <a:rPr lang="en-GB" sz="1400" b="0" dirty="0" err="1"/>
              <a:t>Lapostolle</a:t>
            </a:r>
            <a:r>
              <a:rPr lang="en-GB" sz="1400" b="0" dirty="0"/>
              <a:t>, M. Weiss, Formulae and Procedures useful for the Design of Linear Accelerators, CERN-	PS-2000-001 (DR), 2000. </a:t>
            </a:r>
          </a:p>
          <a:p>
            <a:r>
              <a:rPr lang="en-GB" sz="1400" b="0" dirty="0"/>
              <a:t>P. </a:t>
            </a:r>
            <a:r>
              <a:rPr lang="en-GB" sz="1400" b="0" dirty="0" err="1"/>
              <a:t>Lapostolle</a:t>
            </a:r>
            <a:r>
              <a:rPr lang="en-GB" sz="1400" b="0" dirty="0"/>
              <a:t>, R. Jameson, Linear Accelerators, in Encyclopaedia of Applied Physics (VCH Publishers, 	New York, 1991).</a:t>
            </a:r>
          </a:p>
          <a:p>
            <a:endParaRPr lang="en-GB" sz="1400" b="0" dirty="0"/>
          </a:p>
          <a:p>
            <a:r>
              <a:rPr lang="en-GB" sz="1400" i="1" dirty="0"/>
              <a:t>3. CAS Schools</a:t>
            </a:r>
          </a:p>
          <a:p>
            <a:r>
              <a:rPr lang="en-GB" sz="1400" b="0" dirty="0"/>
              <a:t>S. Turner (ed.), CAS School: Cyclotrons, Linacs and their applications, CERN 96-02 (1996).</a:t>
            </a:r>
          </a:p>
          <a:p>
            <a:r>
              <a:rPr lang="en-GB" sz="1400" b="0" dirty="0"/>
              <a:t>M. Weiss, Introduction to RF Linear Accelerators, in CAS School: Fifth General Accelerator Physics 	Course, CERN-94-01 (1994), p. 913.</a:t>
            </a:r>
          </a:p>
          <a:p>
            <a:r>
              <a:rPr lang="en-GB" sz="1400" b="0" dirty="0"/>
              <a:t>N. </a:t>
            </a:r>
            <a:r>
              <a:rPr lang="en-GB" sz="1400" b="0" dirty="0" err="1"/>
              <a:t>Pichoff</a:t>
            </a:r>
            <a:r>
              <a:rPr lang="en-GB" sz="1400" b="0" dirty="0"/>
              <a:t>, Introduction to RF Linear Accelerators, in CAS School: Basic Course on General Accelerator 	Physics, CERN-2005-04 (2005). </a:t>
            </a:r>
          </a:p>
          <a:p>
            <a:r>
              <a:rPr lang="en-GB" sz="1400" b="0" dirty="0"/>
              <a:t>M. Vretenar, Differences between electron and ion linacs, in CAS </a:t>
            </a:r>
            <a:r>
              <a:rPr lang="en-GB" sz="1400" b="0" dirty="0" smtClean="0"/>
              <a:t>Small </a:t>
            </a:r>
            <a:r>
              <a:rPr lang="en-GB" sz="1400" b="0" dirty="0"/>
              <a:t>Accelerators, CERN-	2006-012</a:t>
            </a:r>
            <a:r>
              <a:rPr lang="en-GB" sz="1400" b="0" dirty="0" smtClean="0"/>
              <a:t>.</a:t>
            </a:r>
          </a:p>
          <a:p>
            <a:r>
              <a:rPr lang="en-GB" sz="1400" b="0" dirty="0" smtClean="0"/>
              <a:t>M. Vretenar, Low-beta Structures, in CAS RF School, CERN 2011-07.</a:t>
            </a:r>
          </a:p>
          <a:p>
            <a:r>
              <a:rPr lang="fr-CH" sz="1400" b="0" dirty="0" smtClean="0"/>
              <a:t>M. Vretenar, </a:t>
            </a:r>
            <a:r>
              <a:rPr lang="fr-CH" sz="1400" b="0" dirty="0" err="1" smtClean="0"/>
              <a:t>Linear</a:t>
            </a:r>
            <a:r>
              <a:rPr lang="fr-CH" sz="1400" b="0" dirty="0" smtClean="0"/>
              <a:t> </a:t>
            </a:r>
            <a:r>
              <a:rPr lang="fr-CH" sz="1400" b="0" dirty="0" err="1" smtClean="0"/>
              <a:t>accelerators</a:t>
            </a:r>
            <a:r>
              <a:rPr lang="fr-CH" sz="1400" b="0" dirty="0" smtClean="0"/>
              <a:t>, in CAS Advanced Accelerator </a:t>
            </a:r>
            <a:r>
              <a:rPr lang="fr-CH" sz="1400" b="0" dirty="0" err="1" smtClean="0"/>
              <a:t>Physics</a:t>
            </a:r>
            <a:r>
              <a:rPr lang="fr-CH" sz="1400" b="0" dirty="0" smtClean="0"/>
              <a:t>, CERN-2014-009.</a:t>
            </a:r>
            <a:endParaRPr lang="en-US" sz="1400" b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91400" y="1219200"/>
            <a:ext cx="1352982" cy="20574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cxnSp>
        <p:nvCxnSpPr>
          <p:cNvPr id="8" name="Straight Arrow Connector 7"/>
          <p:cNvCxnSpPr/>
          <p:nvPr/>
        </p:nvCxnSpPr>
        <p:spPr bwMode="auto">
          <a:xfrm flipV="1">
            <a:off x="6248400" y="1600200"/>
            <a:ext cx="1066800" cy="152400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" name="TextBox 1"/>
          <p:cNvSpPr txBox="1"/>
          <p:nvPr/>
        </p:nvSpPr>
        <p:spPr>
          <a:xfrm rot="908964">
            <a:off x="5578526" y="352862"/>
            <a:ext cx="2092239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CH" b="0" i="1" dirty="0" smtClean="0">
                <a:solidFill>
                  <a:srgbClr val="99FF33"/>
                </a:solidFill>
              </a:rPr>
              <a:t>If </a:t>
            </a:r>
            <a:r>
              <a:rPr lang="fr-CH" b="0" i="1" dirty="0" err="1" smtClean="0">
                <a:solidFill>
                  <a:srgbClr val="99FF33"/>
                </a:solidFill>
              </a:rPr>
              <a:t>you</a:t>
            </a:r>
            <a:r>
              <a:rPr lang="fr-CH" b="0" i="1" dirty="0" smtClean="0">
                <a:solidFill>
                  <a:srgbClr val="99FF33"/>
                </a:solidFill>
              </a:rPr>
              <a:t> </a:t>
            </a:r>
            <a:r>
              <a:rPr lang="fr-CH" b="0" i="1" dirty="0" err="1" smtClean="0">
                <a:solidFill>
                  <a:srgbClr val="99FF33"/>
                </a:solidFill>
              </a:rPr>
              <a:t>still</a:t>
            </a:r>
            <a:r>
              <a:rPr lang="fr-CH" b="0" i="1" dirty="0" smtClean="0">
                <a:solidFill>
                  <a:srgbClr val="99FF33"/>
                </a:solidFill>
              </a:rPr>
              <a:t> </a:t>
            </a:r>
            <a:r>
              <a:rPr lang="fr-CH" b="0" i="1" dirty="0" err="1" smtClean="0">
                <a:solidFill>
                  <a:srgbClr val="99FF33"/>
                </a:solidFill>
              </a:rPr>
              <a:t>read</a:t>
            </a:r>
            <a:r>
              <a:rPr lang="fr-CH" b="0" i="1" dirty="0" smtClean="0">
                <a:solidFill>
                  <a:srgbClr val="99FF33"/>
                </a:solidFill>
              </a:rPr>
              <a:t>…</a:t>
            </a:r>
            <a:endParaRPr lang="en-GB" b="0" i="1" dirty="0">
              <a:solidFill>
                <a:srgbClr val="99FF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per Pre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aper Presentat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Z:\P32\MSO97PRO\Template\CERN\Paper Presentation.pot</Template>
  <TotalTime>97658</TotalTime>
  <Words>519</Words>
  <Application>Microsoft Office PowerPoint</Application>
  <PresentationFormat>On-screen Show (4:3)</PresentationFormat>
  <Paragraphs>75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Comic Sans MS</vt:lpstr>
      <vt:lpstr>Times New Roman</vt:lpstr>
      <vt:lpstr>Wingdings</vt:lpstr>
      <vt:lpstr>Paper Presentation</vt:lpstr>
      <vt:lpstr>PowerPoint Presentation</vt:lpstr>
      <vt:lpstr>Outline</vt:lpstr>
      <vt:lpstr>Structure</vt:lpstr>
      <vt:lpstr>The lecturer</vt:lpstr>
      <vt:lpstr>Some Bibliography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Garoby</dc:creator>
  <cp:lastModifiedBy>Maurizio Vretenar</cp:lastModifiedBy>
  <cp:revision>1071</cp:revision>
  <cp:lastPrinted>2001-05-09T17:05:16Z</cp:lastPrinted>
  <dcterms:created xsi:type="dcterms:W3CDTF">1998-05-29T07:41:06Z</dcterms:created>
  <dcterms:modified xsi:type="dcterms:W3CDTF">2015-07-09T08:52:34Z</dcterms:modified>
</cp:coreProperties>
</file>