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628" r:id="rId2"/>
    <p:sldId id="636" r:id="rId3"/>
    <p:sldId id="556" r:id="rId4"/>
    <p:sldId id="562" r:id="rId5"/>
    <p:sldId id="563" r:id="rId6"/>
    <p:sldId id="637" r:id="rId7"/>
    <p:sldId id="566" r:id="rId8"/>
    <p:sldId id="638" r:id="rId9"/>
    <p:sldId id="632" r:id="rId10"/>
    <p:sldId id="621" r:id="rId11"/>
    <p:sldId id="487" r:id="rId12"/>
    <p:sldId id="639" r:id="rId13"/>
    <p:sldId id="640" r:id="rId14"/>
    <p:sldId id="559" r:id="rId15"/>
    <p:sldId id="634" r:id="rId16"/>
    <p:sldId id="635" r:id="rId17"/>
    <p:sldId id="622" r:id="rId18"/>
    <p:sldId id="625" r:id="rId19"/>
    <p:sldId id="607" r:id="rId20"/>
    <p:sldId id="608" r:id="rId21"/>
    <p:sldId id="643" r:id="rId22"/>
    <p:sldId id="610" r:id="rId23"/>
    <p:sldId id="611" r:id="rId24"/>
    <p:sldId id="612" r:id="rId25"/>
    <p:sldId id="623" r:id="rId26"/>
    <p:sldId id="620" r:id="rId27"/>
    <p:sldId id="602" r:id="rId28"/>
    <p:sldId id="631" r:id="rId29"/>
    <p:sldId id="641" r:id="rId30"/>
    <p:sldId id="642" r:id="rId31"/>
    <p:sldId id="617" r:id="rId32"/>
    <p:sldId id="616" r:id="rId33"/>
    <p:sldId id="603" r:id="rId34"/>
    <p:sldId id="586" r:id="rId35"/>
    <p:sldId id="605" r:id="rId36"/>
    <p:sldId id="629" r:id="rId37"/>
  </p:sldIdLst>
  <p:sldSz cx="9144000" cy="6858000" type="screen4x3"/>
  <p:notesSz cx="6746875" cy="99139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CC0000"/>
    <a:srgbClr val="0000CC"/>
    <a:srgbClr val="FFFFAB"/>
    <a:srgbClr val="66FFFF"/>
    <a:srgbClr val="00FF00"/>
    <a:srgbClr val="FF33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2" autoAdjust="0"/>
    <p:restoredTop sz="94537" autoAdjust="0"/>
  </p:normalViewPr>
  <p:slideViewPr>
    <p:cSldViewPr>
      <p:cViewPr varScale="1">
        <p:scale>
          <a:sx n="87" d="100"/>
          <a:sy n="87" d="100"/>
        </p:scale>
        <p:origin x="52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Relationship Id="rId4" Type="http://schemas.openxmlformats.org/officeDocument/2006/relationships/image" Target="../media/image1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7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3.wmf"/><Relationship Id="rId1" Type="http://schemas.openxmlformats.org/officeDocument/2006/relationships/image" Target="../media/image38.wmf"/><Relationship Id="rId5" Type="http://schemas.openxmlformats.org/officeDocument/2006/relationships/image" Target="../media/image95.wmf"/><Relationship Id="rId4" Type="http://schemas.openxmlformats.org/officeDocument/2006/relationships/image" Target="../media/image27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5" Type="http://schemas.openxmlformats.org/officeDocument/2006/relationships/image" Target="../media/image24.wmf"/><Relationship Id="rId4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5" Type="http://schemas.openxmlformats.org/officeDocument/2006/relationships/image" Target="../media/image32.wmf"/><Relationship Id="rId4" Type="http://schemas.openxmlformats.org/officeDocument/2006/relationships/image" Target="../media/image3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3" Type="http://schemas.openxmlformats.org/officeDocument/2006/relationships/image" Target="../media/image64.wmf"/><Relationship Id="rId7" Type="http://schemas.openxmlformats.org/officeDocument/2006/relationships/image" Target="../media/image68.wmf"/><Relationship Id="rId2" Type="http://schemas.openxmlformats.org/officeDocument/2006/relationships/image" Target="../media/image63.wmf"/><Relationship Id="rId1" Type="http://schemas.openxmlformats.org/officeDocument/2006/relationships/image" Target="../media/image62.wmf"/><Relationship Id="rId6" Type="http://schemas.openxmlformats.org/officeDocument/2006/relationships/image" Target="../media/image67.wmf"/><Relationship Id="rId5" Type="http://schemas.openxmlformats.org/officeDocument/2006/relationships/image" Target="../media/image66.wmf"/><Relationship Id="rId4" Type="http://schemas.openxmlformats.org/officeDocument/2006/relationships/image" Target="../media/image65.wmf"/><Relationship Id="rId9" Type="http://schemas.openxmlformats.org/officeDocument/2006/relationships/image" Target="../media/image70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endParaRPr lang="en-US"/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5875" y="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endParaRPr lang="en-US"/>
          </a:p>
        </p:txBody>
      </p:sp>
      <p:sp>
        <p:nvSpPr>
          <p:cNvPr id="1269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5515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endParaRPr lang="en-US"/>
          </a:p>
        </p:txBody>
      </p:sp>
      <p:sp>
        <p:nvSpPr>
          <p:cNvPr id="1269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5875" y="9455150"/>
            <a:ext cx="292735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713" tIns="45857" rIns="91713" bIns="45857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fld id="{7C913C65-B539-467A-93F1-6306E9C5B0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802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5371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1239838"/>
            <a:ext cx="4460875" cy="3344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770438"/>
            <a:ext cx="5397500" cy="3903662"/>
          </a:xfrm>
          <a:prstGeom prst="rect">
            <a:avLst/>
          </a:prstGeom>
        </p:spPr>
        <p:txBody>
          <a:bodyPr/>
          <a:lstStyle/>
          <a:p>
            <a:r>
              <a:rPr lang="fr-CH" dirty="0" smtClean="0"/>
              <a:t>The </a:t>
            </a:r>
            <a:r>
              <a:rPr lang="fr-CH" dirty="0" err="1" smtClean="0"/>
              <a:t>cavity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resonator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introduced</a:t>
            </a:r>
            <a:r>
              <a:rPr lang="fr-CH" baseline="0" dirty="0" smtClean="0"/>
              <a:t> by Hansen at SLAC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2966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5350" y="742950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4688" y="4708525"/>
            <a:ext cx="5397500" cy="4462463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05928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20934" y="9417264"/>
            <a:ext cx="2924377" cy="495046"/>
          </a:xfrm>
          <a:prstGeom prst="rect">
            <a:avLst/>
          </a:prstGeom>
          <a:ln/>
        </p:spPr>
        <p:txBody>
          <a:bodyPr/>
          <a:lstStyle/>
          <a:p>
            <a:fld id="{0236566F-BC81-4AAF-B8CC-EE5745243D6E}" type="slidenum">
              <a:rPr lang="en-US"/>
              <a:pPr/>
              <a:t>34</a:t>
            </a:fld>
            <a:endParaRPr lang="en-US"/>
          </a:p>
        </p:txBody>
      </p:sp>
      <p:sp>
        <p:nvSpPr>
          <p:cNvPr id="868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4538"/>
            <a:ext cx="4956175" cy="3717925"/>
          </a:xfrm>
          <a:prstGeom prst="rect">
            <a:avLst/>
          </a:prstGeom>
          <a:ln/>
        </p:spPr>
      </p:sp>
      <p:sp>
        <p:nvSpPr>
          <p:cNvPr id="86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4375" y="4709447"/>
            <a:ext cx="5398126" cy="4460296"/>
          </a:xfrm>
          <a:prstGeom prst="rect">
            <a:avLst/>
          </a:prstGeom>
        </p:spPr>
        <p:txBody>
          <a:bodyPr/>
          <a:lstStyle/>
          <a:p>
            <a:r>
              <a:rPr lang="en-US"/>
              <a:t>Preaching to the converted…</a:t>
            </a:r>
          </a:p>
        </p:txBody>
      </p:sp>
    </p:spTree>
    <p:extLst>
      <p:ext uri="{BB962C8B-B14F-4D97-AF65-F5344CB8AC3E}">
        <p14:creationId xmlns:p14="http://schemas.microsoft.com/office/powerpoint/2010/main" val="2383910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D23B0FC-F2AB-4F6B-B3BA-6B9E5175615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2576662-A6BA-40E0-8765-ED8F8451112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81750" y="381000"/>
            <a:ext cx="16954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381000"/>
            <a:ext cx="493395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B3342FA-7FEB-4057-BCD0-D1386156023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828800" y="381000"/>
            <a:ext cx="5867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295400" y="17526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7526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295400" y="37719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2500" y="37719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95400" y="6096000"/>
            <a:ext cx="24384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153400" y="6172200"/>
            <a:ext cx="457200" cy="381000"/>
          </a:xfrm>
        </p:spPr>
        <p:txBody>
          <a:bodyPr/>
          <a:lstStyle>
            <a:lvl1pPr>
              <a:defRPr/>
            </a:lvl1pPr>
          </a:lstStyle>
          <a:p>
            <a:fld id="{3276BFC7-B4F4-42C8-84DA-A9681C50604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81000"/>
            <a:ext cx="5867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752600"/>
            <a:ext cx="33147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762500" y="17526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762500" y="3771900"/>
            <a:ext cx="3314700" cy="1866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295400" y="6096000"/>
            <a:ext cx="24384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8153400" y="6172200"/>
            <a:ext cx="457200" cy="381000"/>
          </a:xfrm>
        </p:spPr>
        <p:txBody>
          <a:bodyPr/>
          <a:lstStyle>
            <a:lvl1pPr>
              <a:defRPr/>
            </a:lvl1pPr>
          </a:lstStyle>
          <a:p>
            <a:fld id="{84AC81CE-52AB-498D-A20C-D735E0B9E75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E649111-3535-447C-B92C-40C8761D48D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16518C0-E8FE-4CAA-AF44-BACF3EA4BB0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5400" y="1752600"/>
            <a:ext cx="3314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2500" y="1752600"/>
            <a:ext cx="3314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F17729B-A9EC-4414-A9A5-0454ABAACCD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F8D22D-61CF-4204-91A5-8C9BD904E76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6968BE-E8D5-4AE0-9FF1-6003EDBA7DB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81E4395-CB70-43BA-BFD8-FC2A87FAB38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A312BD-EDC2-47A0-AF69-2ED1ADD874B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59BE6AE-FDD8-419A-A0C7-4130874A991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95400" y="60960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 b="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153400" y="6172200"/>
            <a:ext cx="457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Times New Roman" pitchFamily="18" charset="0"/>
              </a:defRPr>
            </a:lvl1pPr>
          </a:lstStyle>
          <a:p>
            <a:fld id="{ADC4BFC4-6238-4B19-820E-5AEC0A79F85D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057400" y="381000"/>
            <a:ext cx="5638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95400" y="1752600"/>
            <a:ext cx="6781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7" name="Line 23"/>
          <p:cNvSpPr>
            <a:spLocks noChangeShapeType="1"/>
          </p:cNvSpPr>
          <p:nvPr/>
        </p:nvSpPr>
        <p:spPr bwMode="auto">
          <a:xfrm>
            <a:off x="533400" y="1295400"/>
            <a:ext cx="81534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52400" y="685800"/>
            <a:ext cx="1799210" cy="444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8600" y="304800"/>
            <a:ext cx="884237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Comic Sans MS" pitchFamily="66" charset="0"/>
        </a:defRPr>
      </a:lvl9pPr>
    </p:titleStyle>
    <p:bodyStyle>
      <a:lvl1pPr marL="292100" indent="-2921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24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635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b="1">
          <a:solidFill>
            <a:schemeClr val="tx1"/>
          </a:solidFill>
          <a:latin typeface="+mn-lt"/>
        </a:defRPr>
      </a:lvl2pPr>
      <a:lvl3pPr marL="1143000" indent="-2413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1828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5pPr>
      <a:lvl6pPr marL="22860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27432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2004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657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7" Type="http://schemas.openxmlformats.org/officeDocument/2006/relationships/image" Target="../media/image47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6.wmf"/><Relationship Id="rId5" Type="http://schemas.openxmlformats.org/officeDocument/2006/relationships/oleObject" Target="../embeddings/oleObject21.bin"/><Relationship Id="rId4" Type="http://schemas.openxmlformats.org/officeDocument/2006/relationships/image" Target="../media/image45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6.emf"/><Relationship Id="rId4" Type="http://schemas.openxmlformats.org/officeDocument/2006/relationships/image" Target="../media/image5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57.emf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2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1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wmf"/><Relationship Id="rId13" Type="http://schemas.openxmlformats.org/officeDocument/2006/relationships/image" Target="../media/image71.png"/><Relationship Id="rId18" Type="http://schemas.openxmlformats.org/officeDocument/2006/relationships/oleObject" Target="../embeddings/oleObject30.bin"/><Relationship Id="rId3" Type="http://schemas.openxmlformats.org/officeDocument/2006/relationships/oleObject" Target="../embeddings/oleObject23.bin"/><Relationship Id="rId21" Type="http://schemas.openxmlformats.org/officeDocument/2006/relationships/image" Target="../media/image70.wmf"/><Relationship Id="rId7" Type="http://schemas.openxmlformats.org/officeDocument/2006/relationships/oleObject" Target="../embeddings/oleObject25.bin"/><Relationship Id="rId12" Type="http://schemas.openxmlformats.org/officeDocument/2006/relationships/image" Target="../media/image66.wmf"/><Relationship Id="rId17" Type="http://schemas.openxmlformats.org/officeDocument/2006/relationships/image" Target="../media/image68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29.bin"/><Relationship Id="rId20" Type="http://schemas.openxmlformats.org/officeDocument/2006/relationships/oleObject" Target="../embeddings/oleObject31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63.wmf"/><Relationship Id="rId11" Type="http://schemas.openxmlformats.org/officeDocument/2006/relationships/oleObject" Target="../embeddings/oleObject27.bin"/><Relationship Id="rId5" Type="http://schemas.openxmlformats.org/officeDocument/2006/relationships/oleObject" Target="../embeddings/oleObject24.bin"/><Relationship Id="rId15" Type="http://schemas.openxmlformats.org/officeDocument/2006/relationships/image" Target="../media/image67.wmf"/><Relationship Id="rId10" Type="http://schemas.openxmlformats.org/officeDocument/2006/relationships/image" Target="../media/image65.wmf"/><Relationship Id="rId19" Type="http://schemas.openxmlformats.org/officeDocument/2006/relationships/image" Target="../media/image69.wmf"/><Relationship Id="rId4" Type="http://schemas.openxmlformats.org/officeDocument/2006/relationships/image" Target="../media/image62.wmf"/><Relationship Id="rId9" Type="http://schemas.openxmlformats.org/officeDocument/2006/relationships/oleObject" Target="../embeddings/oleObject26.bin"/><Relationship Id="rId14" Type="http://schemas.openxmlformats.org/officeDocument/2006/relationships/oleObject" Target="../embeddings/oleObject2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72.wmf"/><Relationship Id="rId5" Type="http://schemas.openxmlformats.org/officeDocument/2006/relationships/oleObject" Target="../embeddings/oleObject32.bin"/><Relationship Id="rId4" Type="http://schemas.openxmlformats.org/officeDocument/2006/relationships/image" Target="../media/image74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5.emf"/><Relationship Id="rId5" Type="http://schemas.openxmlformats.org/officeDocument/2006/relationships/image" Target="../media/image76.wmf"/><Relationship Id="rId4" Type="http://schemas.openxmlformats.org/officeDocument/2006/relationships/image" Target="../media/image7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77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7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emf"/><Relationship Id="rId4" Type="http://schemas.openxmlformats.org/officeDocument/2006/relationships/image" Target="../media/image8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1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13" Type="http://schemas.openxmlformats.org/officeDocument/2006/relationships/image" Target="../media/image95.wmf"/><Relationship Id="rId3" Type="http://schemas.openxmlformats.org/officeDocument/2006/relationships/oleObject" Target="../embeddings/oleObject35.bin"/><Relationship Id="rId7" Type="http://schemas.openxmlformats.org/officeDocument/2006/relationships/oleObject" Target="../embeddings/oleObject37.bin"/><Relationship Id="rId12" Type="http://schemas.openxmlformats.org/officeDocument/2006/relationships/oleObject" Target="../embeddings/oleObject39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93.wmf"/><Relationship Id="rId11" Type="http://schemas.openxmlformats.org/officeDocument/2006/relationships/image" Target="../media/image27.emf"/><Relationship Id="rId5" Type="http://schemas.openxmlformats.org/officeDocument/2006/relationships/oleObject" Target="../embeddings/oleObject36.bin"/><Relationship Id="rId10" Type="http://schemas.openxmlformats.org/officeDocument/2006/relationships/oleObject" Target="../embeddings/Microsoft_Excel_97-2003_Worksheet3.xls"/><Relationship Id="rId4" Type="http://schemas.openxmlformats.org/officeDocument/2006/relationships/image" Target="../media/image38.wmf"/><Relationship Id="rId9" Type="http://schemas.openxmlformats.org/officeDocument/2006/relationships/oleObject" Target="../embeddings/oleObject38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emf"/><Relationship Id="rId7" Type="http://schemas.openxmlformats.org/officeDocument/2006/relationships/image" Target="../media/image11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emf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2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7.jpeg"/><Relationship Id="rId5" Type="http://schemas.openxmlformats.org/officeDocument/2006/relationships/image" Target="../media/image106.jpeg"/><Relationship Id="rId4" Type="http://schemas.openxmlformats.org/officeDocument/2006/relationships/image" Target="../media/image10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18.wmf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wmf"/><Relationship Id="rId11" Type="http://schemas.openxmlformats.org/officeDocument/2006/relationships/oleObject" Target="../embeddings/oleObject4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6.wmf"/><Relationship Id="rId4" Type="http://schemas.openxmlformats.org/officeDocument/2006/relationships/image" Target="../media/image14.wmf"/><Relationship Id="rId9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13" Type="http://schemas.openxmlformats.org/officeDocument/2006/relationships/oleObject" Target="../embeddings/oleObject9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1.wmf"/><Relationship Id="rId12" Type="http://schemas.openxmlformats.org/officeDocument/2006/relationships/image" Target="../media/image23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oleObject" Target="../embeddings/oleObject8.bin"/><Relationship Id="rId5" Type="http://schemas.openxmlformats.org/officeDocument/2006/relationships/image" Target="../media/image20.wmf"/><Relationship Id="rId10" Type="http://schemas.openxmlformats.org/officeDocument/2006/relationships/image" Target="../media/image22.wmf"/><Relationship Id="rId4" Type="http://schemas.openxmlformats.org/officeDocument/2006/relationships/oleObject" Target="../embeddings/oleObject5.bin"/><Relationship Id="rId9" Type="http://schemas.openxmlformats.org/officeDocument/2006/relationships/oleObject" Target="../embeddings/oleObject7.bin"/><Relationship Id="rId14" Type="http://schemas.openxmlformats.org/officeDocument/2006/relationships/image" Target="../media/image24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1.xls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5.wmf"/><Relationship Id="rId9" Type="http://schemas.openxmlformats.org/officeDocument/2006/relationships/image" Target="../media/image2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image" Target="../media/image31.wmf"/><Relationship Id="rId18" Type="http://schemas.openxmlformats.org/officeDocument/2006/relationships/image" Target="../media/image35.emf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5.bin"/><Relationship Id="rId12" Type="http://schemas.openxmlformats.org/officeDocument/2006/relationships/oleObject" Target="../embeddings/oleObject16.bin"/><Relationship Id="rId17" Type="http://schemas.openxmlformats.org/officeDocument/2006/relationships/image" Target="../media/image34.emf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33.emf"/><Relationship Id="rId20" Type="http://schemas.openxmlformats.org/officeDocument/2006/relationships/image" Target="../media/image37.e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29.wmf"/><Relationship Id="rId11" Type="http://schemas.openxmlformats.org/officeDocument/2006/relationships/image" Target="../media/image10.emf"/><Relationship Id="rId5" Type="http://schemas.openxmlformats.org/officeDocument/2006/relationships/oleObject" Target="../embeddings/oleObject14.bin"/><Relationship Id="rId15" Type="http://schemas.openxmlformats.org/officeDocument/2006/relationships/image" Target="../media/image32.wmf"/><Relationship Id="rId10" Type="http://schemas.openxmlformats.org/officeDocument/2006/relationships/image" Target="../media/image9.emf"/><Relationship Id="rId19" Type="http://schemas.openxmlformats.org/officeDocument/2006/relationships/image" Target="../media/image36.emf"/><Relationship Id="rId4" Type="http://schemas.openxmlformats.org/officeDocument/2006/relationships/image" Target="../media/image28.wmf"/><Relationship Id="rId9" Type="http://schemas.openxmlformats.org/officeDocument/2006/relationships/image" Target="../media/image8.emf"/><Relationship Id="rId14" Type="http://schemas.openxmlformats.org/officeDocument/2006/relationships/oleObject" Target="../embeddings/oleObject1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7" Type="http://schemas.openxmlformats.org/officeDocument/2006/relationships/image" Target="../media/image40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3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png"/><Relationship Id="rId4" Type="http://schemas.openxmlformats.org/officeDocument/2006/relationships/image" Target="../media/image4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295399"/>
            <a:ext cx="9144000" cy="5638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624" y="1303663"/>
            <a:ext cx="6858000" cy="2506338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Module 3</a:t>
            </a:r>
            <a:br>
              <a:rPr lang="en-US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Coupled </a:t>
            </a: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resonator chains</a:t>
            </a:r>
            <a:b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Stability and stabilization</a:t>
            </a:r>
            <a:b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Acceleration in periodic structures</a:t>
            </a:r>
            <a:b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Special accelerating structures</a:t>
            </a:r>
            <a:b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Superconducting linac </a:t>
            </a:r>
            <a:r>
              <a:rPr lang="en-US" sz="2800" dirty="0" smtClean="0">
                <a:solidFill>
                  <a:srgbClr val="99FF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structures</a:t>
            </a:r>
            <a:endParaRPr lang="en-US" dirty="0">
              <a:solidFill>
                <a:srgbClr val="99FF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87042A07-DF7A-4262-BC9E-50873C446CD2}" type="slidenum">
              <a:rPr lang="en-GB" smtClean="0"/>
              <a:pPr/>
              <a:t>1</a:t>
            </a:fld>
            <a:endParaRPr lang="en-GB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152400"/>
            <a:ext cx="4267200" cy="105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Drift Tube Linac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DF17729B-A9EC-4414-A9A5-0454ABAACCD6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533400" y="1447800"/>
            <a:ext cx="61722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b="0" dirty="0" smtClean="0"/>
              <a:t>A DTL tank with N drift tubes will have N modes of oscillation.</a:t>
            </a:r>
          </a:p>
          <a:p>
            <a:r>
              <a:rPr lang="en-US" sz="1600" b="0" dirty="0" smtClean="0"/>
              <a:t>For acceleration, we choose the 0-mode, the lowest of the band.</a:t>
            </a:r>
          </a:p>
          <a:p>
            <a:r>
              <a:rPr lang="en-US" sz="1600" b="0" dirty="0" smtClean="0"/>
              <a:t>All cells (gaps) are in phase, then </a:t>
            </a:r>
            <a:r>
              <a:rPr lang="en-US" sz="1600" b="0" i="1" dirty="0" err="1" smtClean="0">
                <a:latin typeface="Symbol" pitchFamily="18" charset="2"/>
              </a:rPr>
              <a:t>Df</a:t>
            </a:r>
            <a:r>
              <a:rPr lang="en-US" sz="1600" b="0" i="1" dirty="0" smtClean="0"/>
              <a:t>=2</a:t>
            </a:r>
            <a:r>
              <a:rPr lang="en-US" sz="1600" b="0" i="1" dirty="0" smtClean="0">
                <a:latin typeface="Symbol" pitchFamily="18" charset="2"/>
              </a:rPr>
              <a:t>p</a:t>
            </a:r>
          </a:p>
        </p:txBody>
      </p:sp>
      <p:graphicFrame>
        <p:nvGraphicFramePr>
          <p:cNvPr id="765954" name="Object 2"/>
          <p:cNvGraphicFramePr>
            <a:graphicFrameLocks noChangeAspect="1"/>
          </p:cNvGraphicFramePr>
          <p:nvPr/>
        </p:nvGraphicFramePr>
        <p:xfrm>
          <a:off x="685800" y="2286000"/>
          <a:ext cx="2108023" cy="78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962" name="Equation" r:id="rId3" imgW="1130040" imgH="419040" progId="Equation.3">
                  <p:embed/>
                </p:oleObj>
              </mc:Choice>
              <mc:Fallback>
                <p:oleObj name="Equation" r:id="rId3" imgW="1130040" imgH="419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286000"/>
                        <a:ext cx="2108023" cy="781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AutoShape 31"/>
          <p:cNvSpPr>
            <a:spLocks noChangeArrowheads="1"/>
          </p:cNvSpPr>
          <p:nvPr/>
        </p:nvSpPr>
        <p:spPr bwMode="auto">
          <a:xfrm>
            <a:off x="3048000" y="2514600"/>
            <a:ext cx="381000" cy="228600"/>
          </a:xfrm>
          <a:prstGeom prst="notchedRightArrow">
            <a:avLst>
              <a:gd name="adj1" fmla="val 50000"/>
              <a:gd name="adj2" fmla="val 41667"/>
            </a:avLst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765955" name="Object 3"/>
          <p:cNvGraphicFramePr>
            <a:graphicFrameLocks noChangeAspect="1"/>
          </p:cNvGraphicFramePr>
          <p:nvPr/>
        </p:nvGraphicFramePr>
        <p:xfrm>
          <a:off x="3810000" y="2438400"/>
          <a:ext cx="920296" cy="3513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963" name="Equation" r:id="rId5" imgW="533160" imgH="203040" progId="Equation.3">
                  <p:embed/>
                </p:oleObj>
              </mc:Choice>
              <mc:Fallback>
                <p:oleObj name="Equation" r:id="rId5" imgW="53316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2438400"/>
                        <a:ext cx="920296" cy="3513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876800" y="2438400"/>
            <a:ext cx="3785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/>
              <a:t>Distance between gaps must be </a:t>
            </a:r>
            <a:r>
              <a:rPr lang="en-US" sz="1800" b="0" dirty="0" err="1" smtClean="0">
                <a:latin typeface="Symbol" pitchFamily="18" charset="2"/>
              </a:rPr>
              <a:t>bl</a:t>
            </a:r>
            <a:endParaRPr lang="en-US" sz="1800" b="0" dirty="0">
              <a:latin typeface="Symbol" pitchFamily="18" charset="2"/>
            </a:endParaRPr>
          </a:p>
        </p:txBody>
      </p:sp>
      <p:pic>
        <p:nvPicPr>
          <p:cNvPr id="765956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3886200"/>
            <a:ext cx="4419600" cy="27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381000" y="2971800"/>
            <a:ext cx="83820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b="0" dirty="0" smtClean="0"/>
              <a:t>The other modes in the band (and many others!)  are still present. </a:t>
            </a:r>
          </a:p>
          <a:p>
            <a:r>
              <a:rPr lang="en-US" sz="1600" b="0" dirty="0" smtClean="0"/>
              <a:t>If mode separation &gt;&gt; bandwidth, they are not “visible” at the operating frequency, but they can come out in case of frequency errors between the cells (mechanical errors or others).   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990600" y="4953000"/>
            <a:ext cx="609600" cy="30480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52400" y="5257800"/>
            <a:ext cx="114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1" dirty="0" smtClean="0"/>
              <a:t>operating 0-mode</a:t>
            </a:r>
            <a:endParaRPr lang="en-US" sz="1600" b="0" i="1" dirty="0"/>
          </a:p>
        </p:txBody>
      </p:sp>
      <p:sp>
        <p:nvSpPr>
          <p:cNvPr id="18" name="Oval 17"/>
          <p:cNvSpPr/>
          <p:nvPr/>
        </p:nvSpPr>
        <p:spPr bwMode="auto">
          <a:xfrm>
            <a:off x="1600200" y="4876800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38800" y="5181600"/>
            <a:ext cx="2667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1" dirty="0" smtClean="0"/>
              <a:t>mode distribution in a DTL tank  (operating frequency 352 MHz, are plotted all frequencies &lt; 600 MHz)</a:t>
            </a:r>
            <a:endParaRPr lang="en-US" sz="1600" b="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A0AA345-85E1-49B8-9415-9C8F10BF53E5}" type="slidenum">
              <a:rPr lang="en-GB"/>
              <a:pPr/>
              <a:t>11</a:t>
            </a:fld>
            <a:endParaRPr lang="en-GB"/>
          </a:p>
        </p:txBody>
      </p:sp>
      <p:sp>
        <p:nvSpPr>
          <p:cNvPr id="5304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DTL construction</a:t>
            </a:r>
            <a:endParaRPr lang="en-US" dirty="0"/>
          </a:p>
        </p:txBody>
      </p:sp>
      <p:pic>
        <p:nvPicPr>
          <p:cNvPr id="530461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5053013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0462" name="Rectangle 30"/>
          <p:cNvSpPr>
            <a:spLocks noChangeArrowheads="1"/>
          </p:cNvSpPr>
          <p:nvPr/>
        </p:nvSpPr>
        <p:spPr bwMode="auto">
          <a:xfrm>
            <a:off x="5181600" y="1524000"/>
            <a:ext cx="3962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Standing wave linac structure for protons and ions,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=0.1-0.5, f=20-400 MHz 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600" b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Drift tubes are suspended by stems (no net RF current on stem)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600" b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>
                <a:latin typeface="Comic Sans MS" pitchFamily="66" charset="0"/>
                <a:sym typeface="Symbol" pitchFamily="18" charset="2"/>
              </a:rPr>
              <a:t>Coupling between cells is maximum (no slot, fully open !)</a:t>
            </a:r>
            <a:endParaRPr lang="en-US" sz="1600" b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600" b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The 0-mode allows a long enough cell (d=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bl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) to house </a:t>
            </a:r>
            <a:r>
              <a:rPr lang="en-US" sz="1600" b="0" u="sng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focusing quadrupoles inside the drift tubes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!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600" b="0" i="1">
              <a:latin typeface="Comic Sans MS" pitchFamily="66" charset="0"/>
              <a:sym typeface="Symbol" pitchFamily="18" charset="2"/>
            </a:endParaRPr>
          </a:p>
        </p:txBody>
      </p:sp>
      <p:pic>
        <p:nvPicPr>
          <p:cNvPr id="530464" name="Picture 32"/>
          <p:cNvPicPr>
            <a:picLocks noChangeAspect="1" noChangeArrowheads="1"/>
          </p:cNvPicPr>
          <p:nvPr/>
        </p:nvPicPr>
        <p:blipFill>
          <a:blip r:embed="rId3" cstate="print"/>
          <a:srcRect l="34151" t="47664"/>
          <a:stretch>
            <a:fillRect/>
          </a:stretch>
        </p:blipFill>
        <p:spPr bwMode="auto">
          <a:xfrm>
            <a:off x="5087112" y="5041900"/>
            <a:ext cx="2644775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0465" name="Picture 33"/>
          <p:cNvPicPr>
            <a:picLocks noChangeAspect="1" noChangeArrowheads="1"/>
          </p:cNvPicPr>
          <p:nvPr/>
        </p:nvPicPr>
        <p:blipFill>
          <a:blip r:embed="rId3" cstate="print"/>
          <a:srcRect r="35493" b="46729"/>
          <a:stretch>
            <a:fillRect/>
          </a:stretch>
        </p:blipFill>
        <p:spPr bwMode="auto">
          <a:xfrm>
            <a:off x="2324100" y="5041900"/>
            <a:ext cx="2590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0467" name="Text Box 35"/>
          <p:cNvSpPr txBox="1">
            <a:spLocks noChangeArrowheads="1"/>
          </p:cNvSpPr>
          <p:nvPr/>
        </p:nvSpPr>
        <p:spPr bwMode="auto">
          <a:xfrm>
            <a:off x="7373112" y="6261100"/>
            <a:ext cx="7620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400" b="0"/>
              <a:t>B-field</a:t>
            </a:r>
            <a:endParaRPr lang="en-US" sz="1400" b="0" baseline="30000"/>
          </a:p>
        </p:txBody>
      </p:sp>
      <p:sp>
        <p:nvSpPr>
          <p:cNvPr id="530468" name="Text Box 36"/>
          <p:cNvSpPr txBox="1">
            <a:spLocks noChangeArrowheads="1"/>
          </p:cNvSpPr>
          <p:nvPr/>
        </p:nvSpPr>
        <p:spPr bwMode="auto">
          <a:xfrm>
            <a:off x="4248150" y="6190488"/>
            <a:ext cx="7620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400" b="0" dirty="0"/>
              <a:t>E-field</a:t>
            </a:r>
            <a:endParaRPr lang="en-US" sz="1400" b="0" baseline="30000" dirty="0"/>
          </a:p>
        </p:txBody>
      </p:sp>
      <p:sp>
        <p:nvSpPr>
          <p:cNvPr id="2" name="TextBox 1"/>
          <p:cNvSpPr txBox="1"/>
          <p:nvPr/>
        </p:nvSpPr>
        <p:spPr>
          <a:xfrm>
            <a:off x="2438400" y="4703346"/>
            <a:ext cx="1120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b="0" dirty="0" smtClean="0"/>
              <a:t>(at 90deg)</a:t>
            </a:r>
            <a:endParaRPr lang="en-GB" sz="1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73416D89-56A8-41D8-BFD0-57C0F06EF414}" type="slidenum">
              <a:rPr lang="en-GB"/>
              <a:pPr/>
              <a:t>12</a:t>
            </a:fld>
            <a:endParaRPr lang="en-GB"/>
          </a:p>
        </p:txBody>
      </p:sp>
      <p:sp>
        <p:nvSpPr>
          <p:cNvPr id="623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76400" y="381000"/>
            <a:ext cx="6019800" cy="762000"/>
          </a:xfrm>
        </p:spPr>
        <p:txBody>
          <a:bodyPr/>
          <a:lstStyle/>
          <a:p>
            <a:r>
              <a:rPr lang="en-US" sz="3200"/>
              <a:t>Examples of DTL</a:t>
            </a:r>
          </a:p>
        </p:txBody>
      </p:sp>
      <p:pic>
        <p:nvPicPr>
          <p:cNvPr id="623619" name="Picture 3" descr="79025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5800" y="1600199"/>
            <a:ext cx="4038600" cy="3209925"/>
          </a:xfrm>
          <a:prstGeom prst="rect">
            <a:avLst/>
          </a:prstGeom>
          <a:noFill/>
        </p:spPr>
      </p:pic>
      <p:sp>
        <p:nvSpPr>
          <p:cNvPr id="623621" name="Text Box 5"/>
          <p:cNvSpPr txBox="1">
            <a:spLocks noChangeArrowheads="1"/>
          </p:cNvSpPr>
          <p:nvPr/>
        </p:nvSpPr>
        <p:spPr bwMode="auto">
          <a:xfrm>
            <a:off x="4381500" y="5057954"/>
            <a:ext cx="4267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200" dirty="0"/>
              <a:t>Top; CERN Linac2 Drift Tube </a:t>
            </a:r>
            <a:r>
              <a:rPr lang="en-US" sz="1200" dirty="0" smtClean="0"/>
              <a:t>Linac: 1978, 202.5 MHz, 3 tanks, final energy 50 MeV, tank diameter 1 meter.</a:t>
            </a:r>
          </a:p>
          <a:p>
            <a:endParaRPr lang="en-US" sz="1200" dirty="0"/>
          </a:p>
          <a:p>
            <a:r>
              <a:rPr lang="en-US" sz="1200" dirty="0"/>
              <a:t>Left: </a:t>
            </a:r>
            <a:r>
              <a:rPr lang="en-US" sz="1200" dirty="0" smtClean="0"/>
              <a:t>The Drift Tube Linac of the SNS at Oak Ridge (USA):  402.5 MHz, 6 tanks, final energy 87 MeV. </a:t>
            </a:r>
            <a:endParaRPr lang="en-US" sz="12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466849"/>
            <a:ext cx="3467100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21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98A18F1-25F4-46B1-9CDF-83178A83EF65}" type="slidenum">
              <a:rPr lang="en-GB"/>
              <a:pPr/>
              <a:t>13</a:t>
            </a:fld>
            <a:endParaRPr lang="en-GB"/>
          </a:p>
        </p:txBody>
      </p:sp>
      <p:sp>
        <p:nvSpPr>
          <p:cNvPr id="6338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Linac4 DTL</a:t>
            </a:r>
            <a:endParaRPr lang="en-US"/>
          </a:p>
        </p:txBody>
      </p:sp>
      <p:pic>
        <p:nvPicPr>
          <p:cNvPr id="633861" name="Picture 5" descr="DTL_v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1869390"/>
            <a:ext cx="8077200" cy="4111625"/>
          </a:xfrm>
          <a:prstGeom prst="rect">
            <a:avLst/>
          </a:prstGeom>
          <a:noFill/>
        </p:spPr>
      </p:pic>
      <p:sp>
        <p:nvSpPr>
          <p:cNvPr id="633862" name="Line 6"/>
          <p:cNvSpPr>
            <a:spLocks noChangeShapeType="1"/>
          </p:cNvSpPr>
          <p:nvPr/>
        </p:nvSpPr>
        <p:spPr bwMode="auto">
          <a:xfrm flipV="1">
            <a:off x="457200" y="5187265"/>
            <a:ext cx="304800" cy="1524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3863" name="Text Box 7"/>
          <p:cNvSpPr txBox="1">
            <a:spLocks noChangeArrowheads="1"/>
          </p:cNvSpPr>
          <p:nvPr/>
        </p:nvSpPr>
        <p:spPr bwMode="auto">
          <a:xfrm>
            <a:off x="152400" y="5492065"/>
            <a:ext cx="6477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400"/>
              <a:t>beam</a:t>
            </a:r>
            <a:endParaRPr lang="en-US" sz="1400"/>
          </a:p>
        </p:txBody>
      </p:sp>
      <p:sp>
        <p:nvSpPr>
          <p:cNvPr id="633864" name="Text Box 8"/>
          <p:cNvSpPr txBox="1">
            <a:spLocks noChangeArrowheads="1"/>
          </p:cNvSpPr>
          <p:nvPr/>
        </p:nvSpPr>
        <p:spPr bwMode="auto">
          <a:xfrm>
            <a:off x="3505200" y="4133165"/>
            <a:ext cx="502920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sz="1600" b="0" dirty="0"/>
              <a:t>352 MHz frequency</a:t>
            </a:r>
          </a:p>
          <a:p>
            <a:pPr algn="r"/>
            <a:r>
              <a:rPr lang="en-US" sz="1600" b="0" dirty="0"/>
              <a:t>Tank diameter 500mm</a:t>
            </a:r>
          </a:p>
          <a:p>
            <a:pPr algn="r"/>
            <a:r>
              <a:rPr lang="en-US" sz="1600" b="0" dirty="0"/>
              <a:t>3 resonators (tanks)</a:t>
            </a:r>
          </a:p>
          <a:p>
            <a:pPr algn="r"/>
            <a:r>
              <a:rPr lang="en-US" sz="1600" b="0" dirty="0"/>
              <a:t>Length 19 m</a:t>
            </a:r>
          </a:p>
          <a:p>
            <a:pPr algn="r"/>
            <a:r>
              <a:rPr lang="en-US" sz="1600" b="0" dirty="0"/>
              <a:t>120 Drift Tubes</a:t>
            </a:r>
          </a:p>
          <a:p>
            <a:pPr algn="r"/>
            <a:r>
              <a:rPr lang="en-US" sz="1600" b="0" dirty="0"/>
              <a:t>Energy 3 MeV to 50 MeV</a:t>
            </a:r>
          </a:p>
          <a:p>
            <a:pPr algn="r"/>
            <a:r>
              <a:rPr lang="en-US" sz="1600" b="0" dirty="0"/>
              <a:t>Beta </a:t>
            </a:r>
            <a:r>
              <a:rPr lang="en-US" sz="1600" b="0" dirty="0">
                <a:solidFill>
                  <a:schemeClr val="hlink"/>
                </a:solidFill>
              </a:rPr>
              <a:t>0.08 to 0.31</a:t>
            </a:r>
            <a:r>
              <a:rPr lang="en-US" sz="1600" b="0" dirty="0"/>
              <a:t> </a:t>
            </a:r>
            <a:r>
              <a:rPr lang="en-US" sz="1600" b="0" dirty="0">
                <a:sym typeface="Symbol" pitchFamily="18" charset="2"/>
              </a:rPr>
              <a:t> cell length (</a:t>
            </a:r>
            <a:r>
              <a:rPr lang="en-US" sz="1600" b="0" dirty="0" err="1">
                <a:latin typeface="Symbol" pitchFamily="18" charset="2"/>
                <a:sym typeface="Symbol" pitchFamily="18" charset="2"/>
              </a:rPr>
              <a:t>bl</a:t>
            </a:r>
            <a:r>
              <a:rPr lang="en-US" sz="1600" b="0" dirty="0">
                <a:sym typeface="Symbol" pitchFamily="18" charset="2"/>
              </a:rPr>
              <a:t>) </a:t>
            </a:r>
            <a:r>
              <a:rPr lang="en-US" sz="1600" b="0" dirty="0">
                <a:solidFill>
                  <a:schemeClr val="hlink"/>
                </a:solidFill>
                <a:sym typeface="Symbol" pitchFamily="18" charset="2"/>
              </a:rPr>
              <a:t>68mm to 264mm</a:t>
            </a:r>
          </a:p>
          <a:p>
            <a:pPr algn="r"/>
            <a:r>
              <a:rPr lang="en-US" sz="1600" b="0" dirty="0">
                <a:sym typeface="Symbol" pitchFamily="18" charset="2"/>
              </a:rPr>
              <a:t></a:t>
            </a:r>
            <a:r>
              <a:rPr lang="en-US" dirty="0">
                <a:sym typeface="Symbol" pitchFamily="18" charset="2"/>
              </a:rPr>
              <a:t> </a:t>
            </a:r>
            <a:r>
              <a:rPr lang="en-US" sz="1600" b="0" dirty="0">
                <a:sym typeface="Symbol" pitchFamily="18" charset="2"/>
              </a:rPr>
              <a:t>factor </a:t>
            </a:r>
            <a:r>
              <a:rPr lang="en-US" sz="1600" b="0" dirty="0">
                <a:solidFill>
                  <a:schemeClr val="hlink"/>
                </a:solidFill>
                <a:sym typeface="Symbol" pitchFamily="18" charset="2"/>
              </a:rPr>
              <a:t>3.9 </a:t>
            </a:r>
            <a:r>
              <a:rPr lang="en-US" sz="1600" b="0" dirty="0">
                <a:sym typeface="Symbol" pitchFamily="18" charset="2"/>
              </a:rPr>
              <a:t>increase in cell length</a:t>
            </a:r>
            <a:r>
              <a:rPr lang="en-US" sz="1600" b="0" dirty="0"/>
              <a:t> </a:t>
            </a:r>
          </a:p>
        </p:txBody>
      </p:sp>
      <p:sp>
        <p:nvSpPr>
          <p:cNvPr id="2" name="Rectangle 1"/>
          <p:cNvSpPr/>
          <p:nvPr/>
        </p:nvSpPr>
        <p:spPr>
          <a:xfrm>
            <a:off x="2971800" y="1447800"/>
            <a:ext cx="3886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0" dirty="0" smtClean="0"/>
              <a:t>DTL tank 1 fully equipped: focusing by small permanent </a:t>
            </a:r>
            <a:r>
              <a:rPr lang="en-US" sz="1400" b="0" dirty="0"/>
              <a:t>quadrupoles inside drift </a:t>
            </a:r>
            <a:r>
              <a:rPr lang="en-US" sz="1400" b="0" dirty="0" smtClean="0"/>
              <a:t>tubes.</a:t>
            </a:r>
            <a:endParaRPr lang="en-US" sz="1400" b="0" dirty="0"/>
          </a:p>
        </p:txBody>
      </p:sp>
      <p:pic>
        <p:nvPicPr>
          <p:cNvPr id="11" name="Picture 10" descr="DTL_T1S1_PCs_horiz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800" y="1371599"/>
            <a:ext cx="2472635" cy="2553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53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D37C15E-4FCE-4190-82F4-66F6D2EB3389}" type="slidenum">
              <a:rPr lang="en-GB"/>
              <a:pPr/>
              <a:t>14</a:t>
            </a:fld>
            <a:endParaRPr lang="en-GB"/>
          </a:p>
        </p:txBody>
      </p:sp>
      <p:sp>
        <p:nvSpPr>
          <p:cNvPr id="694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Pi-mode structures: the PIMS</a:t>
            </a:r>
            <a:endParaRPr lang="en-US" sz="3200" dirty="0"/>
          </a:p>
        </p:txBody>
      </p:sp>
      <p:sp>
        <p:nvSpPr>
          <p:cNvPr id="694279" name="Text Box 7"/>
          <p:cNvSpPr txBox="1">
            <a:spLocks noChangeArrowheads="1"/>
          </p:cNvSpPr>
          <p:nvPr/>
        </p:nvSpPr>
        <p:spPr bwMode="auto">
          <a:xfrm>
            <a:off x="3276600" y="4343400"/>
            <a:ext cx="95091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/>
              <a:t>RF input</a:t>
            </a:r>
          </a:p>
        </p:txBody>
      </p:sp>
      <p:pic>
        <p:nvPicPr>
          <p:cNvPr id="694280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572000"/>
            <a:ext cx="1820030" cy="1797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694282" name="Text Box 10"/>
          <p:cNvSpPr txBox="1">
            <a:spLocks noChangeArrowheads="1"/>
          </p:cNvSpPr>
          <p:nvPr/>
        </p:nvSpPr>
        <p:spPr bwMode="auto">
          <a:xfrm>
            <a:off x="2743200" y="5562600"/>
            <a:ext cx="62484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Cells </a:t>
            </a:r>
            <a:r>
              <a:rPr lang="en-GB" sz="1600" b="0" dirty="0"/>
              <a:t>in a cavity have the same </a:t>
            </a:r>
            <a:r>
              <a:rPr lang="en-GB" sz="1600" b="0" dirty="0" smtClean="0"/>
              <a:t>length.</a:t>
            </a:r>
          </a:p>
          <a:p>
            <a:r>
              <a:rPr lang="en-GB" sz="1600" b="0" dirty="0" smtClean="0"/>
              <a:t>When more cavities are used for acceleration, the cells are </a:t>
            </a:r>
            <a:r>
              <a:rPr lang="en-GB" sz="1600" b="0" dirty="0"/>
              <a:t>longer from one cavity to the next, to </a:t>
            </a:r>
            <a:r>
              <a:rPr lang="en-GB" sz="1600" b="0" dirty="0" smtClean="0"/>
              <a:t>follow </a:t>
            </a:r>
            <a:r>
              <a:rPr lang="en-GB" sz="1600" b="0" dirty="0"/>
              <a:t>the increase in beam velocity. </a:t>
            </a:r>
            <a:endParaRPr lang="en-US" sz="1600" b="0" dirty="0"/>
          </a:p>
        </p:txBody>
      </p:sp>
      <p:pic>
        <p:nvPicPr>
          <p:cNvPr id="694283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352800"/>
            <a:ext cx="911225" cy="990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694285" name="Text Box 13"/>
          <p:cNvSpPr txBox="1">
            <a:spLocks noChangeArrowheads="1"/>
          </p:cNvSpPr>
          <p:nvPr/>
        </p:nvSpPr>
        <p:spPr bwMode="auto">
          <a:xfrm>
            <a:off x="228600" y="1295400"/>
            <a:ext cx="86868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600" b="0" dirty="0"/>
              <a:t>PIMS = Pi-Mode Structure, will be used in Linac4 at CERN to accelerate protons from 100 to 160 </a:t>
            </a:r>
            <a:r>
              <a:rPr lang="en-GB" sz="1600" b="0" dirty="0" smtClean="0"/>
              <a:t>MeV (</a:t>
            </a:r>
            <a:r>
              <a:rPr lang="en-US" sz="1600" b="0" dirty="0" smtClean="0">
                <a:latin typeface="Symbol" pitchFamily="18" charset="2"/>
                <a:sym typeface="Symbol" pitchFamily="18" charset="2"/>
              </a:rPr>
              <a:t>b </a:t>
            </a: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&gt; 0.4)</a:t>
            </a:r>
            <a:endParaRPr lang="en-US" sz="1600" b="0" dirty="0"/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4724400" y="1981200"/>
            <a:ext cx="396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7 cells magnetically coupled, 352 MHz</a:t>
            </a:r>
            <a:endParaRPr lang="en-US" sz="1600" b="0" dirty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Operating 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in </a:t>
            </a:r>
            <a:r>
              <a:rPr lang="en-US" sz="1600" b="0" dirty="0" smtClean="0">
                <a:latin typeface="Symbol" pitchFamily="18" charset="2"/>
                <a:sym typeface="Symbol" pitchFamily="18" charset="2"/>
              </a:rPr>
              <a:t>p</a:t>
            </a: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-mode, cell 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length </a:t>
            </a:r>
            <a:r>
              <a:rPr lang="en-US" sz="1600" b="0" dirty="0" err="1" smtClean="0">
                <a:latin typeface="Symbol" pitchFamily="18" charset="2"/>
                <a:sym typeface="Symbol" pitchFamily="18" charset="2"/>
              </a:rPr>
              <a:t>bl</a:t>
            </a:r>
            <a:r>
              <a:rPr lang="en-US" sz="1600" b="0" dirty="0" smtClean="0">
                <a:latin typeface="Symbol" pitchFamily="18" charset="2"/>
                <a:sym typeface="Symbol" pitchFamily="18" charset="2"/>
              </a:rPr>
              <a:t>/2</a:t>
            </a: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.</a:t>
            </a:r>
          </a:p>
        </p:txBody>
      </p:sp>
      <p:pic>
        <p:nvPicPr>
          <p:cNvPr id="14" name="Picture 13" descr="Whole Cavity section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1905000"/>
            <a:ext cx="3540760" cy="2255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4278" name="Line 6"/>
          <p:cNvSpPr>
            <a:spLocks noChangeShapeType="1"/>
          </p:cNvSpPr>
          <p:nvPr/>
        </p:nvSpPr>
        <p:spPr bwMode="auto">
          <a:xfrm flipH="1" flipV="1">
            <a:off x="3124200" y="3657600"/>
            <a:ext cx="304800" cy="533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75776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2971800"/>
            <a:ext cx="3887302" cy="2477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9147CC1-E730-437E-B89F-97E83EC4E438}" type="slidenum">
              <a:rPr lang="en-GB"/>
              <a:pPr/>
              <a:t>15</a:t>
            </a:fld>
            <a:endParaRPr lang="en-GB"/>
          </a:p>
        </p:txBody>
      </p:sp>
      <p:pic>
        <p:nvPicPr>
          <p:cNvPr id="631816" name="Picture 8" descr="PIMS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446338"/>
            <a:ext cx="8229600" cy="4354512"/>
          </a:xfrm>
          <a:prstGeom prst="rect">
            <a:avLst/>
          </a:prstGeom>
          <a:noFill/>
        </p:spPr>
      </p:pic>
      <p:sp>
        <p:nvSpPr>
          <p:cNvPr id="6318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Sequence of PIMS cavities</a:t>
            </a:r>
            <a:endParaRPr lang="en-US" sz="3200"/>
          </a:p>
        </p:txBody>
      </p:sp>
      <p:sp>
        <p:nvSpPr>
          <p:cNvPr id="631813" name="Rectangle 5"/>
          <p:cNvSpPr>
            <a:spLocks noChangeArrowheads="1"/>
          </p:cNvSpPr>
          <p:nvPr/>
        </p:nvSpPr>
        <p:spPr bwMode="auto">
          <a:xfrm>
            <a:off x="228600" y="1447800"/>
            <a:ext cx="8763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Cells have same length inside a cavity (7 cells) but increase from one cavity to the next. At high energy (&gt;100 MeV) beta changes slowly and phase error (“phase slippage”) is small.</a:t>
            </a:r>
          </a:p>
        </p:txBody>
      </p:sp>
      <p:graphicFrame>
        <p:nvGraphicFramePr>
          <p:cNvPr id="631814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5257800" y="4495800"/>
          <a:ext cx="2590800" cy="217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2342" name="Chart" r:id="rId5" imgW="6751402" imgH="4008010" progId="Excel.Sheet.8">
                  <p:embed/>
                </p:oleObj>
              </mc:Choice>
              <mc:Fallback>
                <p:oleObj name="Chart" r:id="rId5" imgW="6751402" imgH="4008010" progId="Excel.Shee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167" t="30742" r="36867" b="1898"/>
                      <a:stretch>
                        <a:fillRect/>
                      </a:stretch>
                    </p:blipFill>
                    <p:spPr bwMode="auto">
                      <a:xfrm>
                        <a:off x="5257800" y="4495800"/>
                        <a:ext cx="2590800" cy="2179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1817" name="Line 9"/>
          <p:cNvSpPr>
            <a:spLocks noChangeShapeType="1"/>
          </p:cNvSpPr>
          <p:nvPr/>
        </p:nvSpPr>
        <p:spPr bwMode="auto">
          <a:xfrm flipV="1">
            <a:off x="533400" y="4221163"/>
            <a:ext cx="5334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1818" name="Line 10"/>
          <p:cNvSpPr>
            <a:spLocks noChangeShapeType="1"/>
          </p:cNvSpPr>
          <p:nvPr/>
        </p:nvSpPr>
        <p:spPr bwMode="auto">
          <a:xfrm flipV="1">
            <a:off x="7391400" y="2544763"/>
            <a:ext cx="5334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1819" name="Text Box 11"/>
          <p:cNvSpPr txBox="1">
            <a:spLocks noChangeArrowheads="1"/>
          </p:cNvSpPr>
          <p:nvPr/>
        </p:nvSpPr>
        <p:spPr bwMode="auto">
          <a:xfrm>
            <a:off x="457200" y="3535363"/>
            <a:ext cx="10541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/>
              <a:t>100 MeV,</a:t>
            </a:r>
          </a:p>
          <a:p>
            <a:r>
              <a:rPr lang="en-US" sz="1600" b="0"/>
              <a:t>128 cm </a:t>
            </a:r>
          </a:p>
        </p:txBody>
      </p:sp>
      <p:sp>
        <p:nvSpPr>
          <p:cNvPr id="631820" name="Text Box 12"/>
          <p:cNvSpPr txBox="1">
            <a:spLocks noChangeArrowheads="1"/>
          </p:cNvSpPr>
          <p:nvPr/>
        </p:nvSpPr>
        <p:spPr bwMode="auto">
          <a:xfrm>
            <a:off x="6705600" y="1989138"/>
            <a:ext cx="10541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/>
              <a:t>160 MeV,</a:t>
            </a:r>
          </a:p>
          <a:p>
            <a:r>
              <a:rPr lang="en-US" sz="1600" b="0"/>
              <a:t>155 cm </a:t>
            </a:r>
          </a:p>
        </p:txBody>
      </p:sp>
      <p:sp>
        <p:nvSpPr>
          <p:cNvPr id="631822" name="Line 14"/>
          <p:cNvSpPr>
            <a:spLocks noChangeShapeType="1"/>
          </p:cNvSpPr>
          <p:nvPr/>
        </p:nvSpPr>
        <p:spPr bwMode="auto">
          <a:xfrm flipH="1">
            <a:off x="2895600" y="3352800"/>
            <a:ext cx="152400" cy="60960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1825" name="Line 17"/>
          <p:cNvSpPr>
            <a:spLocks noChangeShapeType="1"/>
          </p:cNvSpPr>
          <p:nvPr/>
        </p:nvSpPr>
        <p:spPr bwMode="auto">
          <a:xfrm>
            <a:off x="3352800" y="3200400"/>
            <a:ext cx="152400" cy="60960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1826" name="Line 18"/>
          <p:cNvSpPr>
            <a:spLocks noChangeShapeType="1"/>
          </p:cNvSpPr>
          <p:nvPr/>
        </p:nvSpPr>
        <p:spPr bwMode="auto">
          <a:xfrm>
            <a:off x="3581400" y="3200400"/>
            <a:ext cx="457200" cy="381000"/>
          </a:xfrm>
          <a:prstGeom prst="line">
            <a:avLst/>
          </a:prstGeom>
          <a:noFill/>
          <a:ln w="28575">
            <a:solidFill>
              <a:srgbClr val="3333FF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1827" name="Text Box 19"/>
          <p:cNvSpPr txBox="1">
            <a:spLocks noChangeArrowheads="1"/>
          </p:cNvSpPr>
          <p:nvPr/>
        </p:nvSpPr>
        <p:spPr bwMode="auto">
          <a:xfrm>
            <a:off x="2057400" y="2590800"/>
            <a:ext cx="22098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Focusing quadrupoles between cavities</a:t>
            </a:r>
          </a:p>
        </p:txBody>
      </p:sp>
      <p:sp>
        <p:nvSpPr>
          <p:cNvPr id="631828" name="Line 20"/>
          <p:cNvSpPr>
            <a:spLocks noChangeShapeType="1"/>
          </p:cNvSpPr>
          <p:nvPr/>
        </p:nvSpPr>
        <p:spPr bwMode="auto">
          <a:xfrm>
            <a:off x="6324600" y="59436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31829" name="Text Box 21"/>
          <p:cNvSpPr txBox="1">
            <a:spLocks noChangeArrowheads="1"/>
          </p:cNvSpPr>
          <p:nvPr/>
        </p:nvSpPr>
        <p:spPr bwMode="auto">
          <a:xfrm>
            <a:off x="6553200" y="5638800"/>
            <a:ext cx="1150938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PIMS range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952C3CA7-0356-4C76-A2DC-0FB761F32550}" type="slidenum">
              <a:rPr lang="en-GB"/>
              <a:pPr/>
              <a:t>16</a:t>
            </a:fld>
            <a:endParaRPr lang="en-GB"/>
          </a:p>
        </p:txBody>
      </p:sp>
      <p:sp>
        <p:nvSpPr>
          <p:cNvPr id="547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Pi-mode superconducting structures </a:t>
            </a:r>
            <a:r>
              <a:rPr lang="en-GB" sz="3200" dirty="0"/>
              <a:t>(elliptical) </a:t>
            </a:r>
            <a:endParaRPr lang="en-US" sz="3200" dirty="0"/>
          </a:p>
        </p:txBody>
      </p:sp>
      <p:sp>
        <p:nvSpPr>
          <p:cNvPr id="547845" name="Rectangle 5"/>
          <p:cNvSpPr>
            <a:spLocks noChangeArrowheads="1"/>
          </p:cNvSpPr>
          <p:nvPr/>
        </p:nvSpPr>
        <p:spPr bwMode="auto">
          <a:xfrm>
            <a:off x="4800600" y="1371600"/>
            <a:ext cx="3657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Standing wave structures for particles at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&gt;0.5-0.7, widely used for protons (SNS, etc.) and electrons (ILC, etc.) f=350-700 MHz (protons), f=350 MHz – 3 GHz (electrons)  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Chain of cells electrically coupled, large apertures (ZT</a:t>
            </a:r>
            <a:r>
              <a:rPr lang="en-US" sz="1600" b="0" baseline="30000">
                <a:latin typeface="Comic Sans MS" pitchFamily="66" charset="0"/>
                <a:sym typeface="Symbol" pitchFamily="18" charset="2"/>
              </a:rPr>
              <a:t>2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 not a concern).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Operating in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p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-mode, cell length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bl/2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Input coupler placed at one end.</a:t>
            </a:r>
            <a:endParaRPr lang="en-US" sz="1600" b="0" i="1">
              <a:latin typeface="Comic Sans MS" pitchFamily="66" charset="0"/>
              <a:sym typeface="Symbol" pitchFamily="18" charset="2"/>
            </a:endParaRPr>
          </a:p>
        </p:txBody>
      </p:sp>
      <p:pic>
        <p:nvPicPr>
          <p:cNvPr id="547849" name="Picture 9" descr="ccl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371600"/>
            <a:ext cx="3048000" cy="2570163"/>
          </a:xfrm>
          <a:prstGeom prst="rect">
            <a:avLst/>
          </a:prstGeom>
          <a:noFill/>
        </p:spPr>
      </p:pic>
      <p:pic>
        <p:nvPicPr>
          <p:cNvPr id="547850" name="Picture 10" descr="9107011-A4-at-144-dp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038600"/>
            <a:ext cx="4038600" cy="2497138"/>
          </a:xfrm>
          <a:prstGeom prst="rect">
            <a:avLst/>
          </a:prstGeom>
          <a:noFill/>
        </p:spPr>
      </p:pic>
      <p:pic>
        <p:nvPicPr>
          <p:cNvPr id="547851" name="Picture 11" descr="9706010_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4343400"/>
            <a:ext cx="3124200" cy="2095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81000"/>
            <a:ext cx="5715000" cy="762000"/>
          </a:xfrm>
        </p:spPr>
        <p:txBody>
          <a:bodyPr/>
          <a:lstStyle/>
          <a:p>
            <a:r>
              <a:rPr lang="en-US" dirty="0" smtClean="0"/>
              <a:t>Coupling between two cavities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828800"/>
            <a:ext cx="55082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/>
              <a:t>Simplest case: </a:t>
            </a:r>
            <a:r>
              <a:rPr lang="en-US" dirty="0" smtClean="0">
                <a:solidFill>
                  <a:srgbClr val="FF0000"/>
                </a:solidFill>
              </a:rPr>
              <a:t>2 resonators coupled via a slot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766979" name="Object 3"/>
          <p:cNvGraphicFramePr>
            <a:graphicFrameLocks noChangeAspect="1"/>
          </p:cNvGraphicFramePr>
          <p:nvPr/>
        </p:nvGraphicFramePr>
        <p:xfrm>
          <a:off x="457200" y="2590800"/>
          <a:ext cx="2046287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7016" name="Equation" r:id="rId3" imgW="1307880" imgH="419040" progId="Equation.3">
                  <p:embed/>
                </p:oleObj>
              </mc:Choice>
              <mc:Fallback>
                <p:oleObj name="Equation" r:id="rId3" imgW="1307880" imgH="419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590800"/>
                        <a:ext cx="2046287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AB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6980" name="Object 4"/>
          <p:cNvGraphicFramePr>
            <a:graphicFrameLocks noChangeAspect="1"/>
          </p:cNvGraphicFramePr>
          <p:nvPr/>
        </p:nvGraphicFramePr>
        <p:xfrm>
          <a:off x="457200" y="3200400"/>
          <a:ext cx="2046288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7017" name="Equation" r:id="rId5" imgW="1307880" imgH="419040" progId="Equation.3">
                  <p:embed/>
                </p:oleObj>
              </mc:Choice>
              <mc:Fallback>
                <p:oleObj name="Equation" r:id="rId5" imgW="1307880" imgH="4190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3200400"/>
                        <a:ext cx="2046288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AB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6981" name="Object 5"/>
          <p:cNvGraphicFramePr>
            <a:graphicFrameLocks noChangeAspect="1"/>
          </p:cNvGraphicFramePr>
          <p:nvPr/>
        </p:nvGraphicFramePr>
        <p:xfrm>
          <a:off x="3200400" y="2514600"/>
          <a:ext cx="2324672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7018" name="Equation" r:id="rId7" imgW="1460160" imgH="812520" progId="Equation.3">
                  <p:embed/>
                </p:oleObj>
              </mc:Choice>
              <mc:Fallback>
                <p:oleObj name="Equation" r:id="rId7" imgW="1460160" imgH="8125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2514600"/>
                        <a:ext cx="2324672" cy="1295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AB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6982" name="Object 6"/>
          <p:cNvGraphicFramePr>
            <a:graphicFrameLocks noChangeAspect="1"/>
          </p:cNvGraphicFramePr>
          <p:nvPr/>
        </p:nvGraphicFramePr>
        <p:xfrm>
          <a:off x="471487" y="4267200"/>
          <a:ext cx="129222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7019" name="Equation" r:id="rId9" imgW="825480" imgH="419040" progId="Equation.3">
                  <p:embed/>
                </p:oleObj>
              </mc:Choice>
              <mc:Fallback>
                <p:oleObj name="Equation" r:id="rId9" imgW="825480" imgH="41904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" y="4267200"/>
                        <a:ext cx="1292225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AB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66983" name="Object 7"/>
          <p:cNvGraphicFramePr>
            <a:graphicFrameLocks noChangeAspect="1"/>
          </p:cNvGraphicFramePr>
          <p:nvPr/>
        </p:nvGraphicFramePr>
        <p:xfrm>
          <a:off x="4586287" y="4267200"/>
          <a:ext cx="131127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7020" name="Equation" r:id="rId11" imgW="838080" imgH="419040" progId="Equation.3">
                  <p:embed/>
                </p:oleObj>
              </mc:Choice>
              <mc:Fallback>
                <p:oleObj name="Equation" r:id="rId11" imgW="838080" imgH="419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6287" y="4267200"/>
                        <a:ext cx="1311275" cy="655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AB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381000" y="1295400"/>
            <a:ext cx="8458200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In the PIMS, cells are coupled via a slot in the walls.  But what is the meaning of coupling, and how can we achieve a given coupling? 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38800" y="1600200"/>
            <a:ext cx="2362200" cy="22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381000" y="2286000"/>
            <a:ext cx="36576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Described by a system of 2 equations: </a:t>
            </a:r>
          </a:p>
        </p:txBody>
      </p:sp>
      <p:sp>
        <p:nvSpPr>
          <p:cNvPr id="18" name="Left Brace 17"/>
          <p:cNvSpPr/>
          <p:nvPr/>
        </p:nvSpPr>
        <p:spPr bwMode="auto">
          <a:xfrm>
            <a:off x="228600" y="2743200"/>
            <a:ext cx="228600" cy="990600"/>
          </a:xfrm>
          <a:prstGeom prst="leftBrac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819400" y="3124200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/>
              <a:t>or</a:t>
            </a:r>
            <a:endParaRPr lang="en-US" sz="1600" b="0" dirty="0"/>
          </a:p>
        </p:txBody>
      </p:sp>
      <p:sp>
        <p:nvSpPr>
          <p:cNvPr id="20" name="TextBox 19"/>
          <p:cNvSpPr txBox="1"/>
          <p:nvPr/>
        </p:nvSpPr>
        <p:spPr>
          <a:xfrm>
            <a:off x="304800" y="3886200"/>
            <a:ext cx="49552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/>
              <a:t>If </a:t>
            </a:r>
            <a:r>
              <a:rPr lang="en-US" sz="1600" b="0" dirty="0" smtClean="0">
                <a:latin typeface="Symbol" pitchFamily="18" charset="2"/>
              </a:rPr>
              <a:t>w</a:t>
            </a:r>
            <a:r>
              <a:rPr lang="en-US" sz="1600" b="0" baseline="-25000" dirty="0" smtClean="0"/>
              <a:t>1</a:t>
            </a:r>
            <a:r>
              <a:rPr lang="en-US" sz="1600" b="0" dirty="0" smtClean="0"/>
              <a:t>=</a:t>
            </a:r>
            <a:r>
              <a:rPr lang="en-US" sz="1600" b="0" dirty="0" smtClean="0">
                <a:latin typeface="Symbol" pitchFamily="18" charset="2"/>
              </a:rPr>
              <a:t>w</a:t>
            </a:r>
            <a:r>
              <a:rPr lang="en-US" sz="1600" b="0" baseline="-25000" dirty="0" smtClean="0"/>
              <a:t>2</a:t>
            </a:r>
            <a:r>
              <a:rPr lang="en-US" sz="1600" b="0" dirty="0" smtClean="0"/>
              <a:t>=</a:t>
            </a:r>
            <a:r>
              <a:rPr lang="en-US" sz="1600" b="0" dirty="0" smtClean="0">
                <a:latin typeface="Symbol" pitchFamily="18" charset="2"/>
              </a:rPr>
              <a:t>w</a:t>
            </a:r>
            <a:r>
              <a:rPr lang="en-US" sz="1600" b="0" baseline="-25000" dirty="0" smtClean="0"/>
              <a:t>0</a:t>
            </a:r>
            <a:r>
              <a:rPr lang="en-US" sz="1600" b="0" dirty="0" smtClean="0"/>
              <a:t>, usual 2 solutions (mode 0 and mode </a:t>
            </a:r>
            <a:r>
              <a:rPr lang="en-US" sz="1600" b="0" dirty="0" smtClean="0">
                <a:latin typeface="Symbol" pitchFamily="18" charset="2"/>
              </a:rPr>
              <a:t>p):</a:t>
            </a:r>
            <a:endParaRPr lang="en-US" sz="1600" b="0" dirty="0">
              <a:latin typeface="Symbol" pitchFamily="18" charset="2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3824287" y="4419600"/>
            <a:ext cx="6096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and</a:t>
            </a:r>
          </a:p>
        </p:txBody>
      </p:sp>
      <p:sp>
        <p:nvSpPr>
          <p:cNvPr id="23" name="Text Box 10"/>
          <p:cNvSpPr txBox="1">
            <a:spLocks noChangeArrowheads="1"/>
          </p:cNvSpPr>
          <p:nvPr/>
        </p:nvSpPr>
        <p:spPr bwMode="auto">
          <a:xfrm>
            <a:off x="1843087" y="4419600"/>
            <a:ext cx="6096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with</a:t>
            </a:r>
          </a:p>
        </p:txBody>
      </p:sp>
      <p:graphicFrame>
        <p:nvGraphicFramePr>
          <p:cNvPr id="766985" name="Object 9"/>
          <p:cNvGraphicFramePr>
            <a:graphicFrameLocks noChangeAspect="1"/>
          </p:cNvGraphicFramePr>
          <p:nvPr/>
        </p:nvGraphicFramePr>
        <p:xfrm>
          <a:off x="2306637" y="4267200"/>
          <a:ext cx="1030288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7021" name="Equation" r:id="rId14" imgW="647640" imgH="482400" progId="Equation.3">
                  <p:embed/>
                </p:oleObj>
              </mc:Choice>
              <mc:Fallback>
                <p:oleObj name="Equation" r:id="rId14" imgW="647640" imgH="48240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6637" y="4267200"/>
                        <a:ext cx="1030288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AB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6034087" y="4419600"/>
            <a:ext cx="6096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with</a:t>
            </a:r>
          </a:p>
        </p:txBody>
      </p:sp>
      <p:graphicFrame>
        <p:nvGraphicFramePr>
          <p:cNvPr id="26" name="Object 9"/>
          <p:cNvGraphicFramePr>
            <a:graphicFrameLocks noChangeAspect="1"/>
          </p:cNvGraphicFramePr>
          <p:nvPr/>
        </p:nvGraphicFramePr>
        <p:xfrm>
          <a:off x="6553200" y="4267200"/>
          <a:ext cx="121285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7022" name="Equation" r:id="rId16" imgW="761760" imgH="482400" progId="Equation.3">
                  <p:embed/>
                </p:oleObj>
              </mc:Choice>
              <mc:Fallback>
                <p:oleObj name="Equation" r:id="rId16" imgW="761760" imgH="48240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200" y="4267200"/>
                        <a:ext cx="1212850" cy="768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AB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401637" y="5029200"/>
            <a:ext cx="792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Mode + + (field in phase in the 2 resonators) and mode + - (field with opposite phase)</a:t>
            </a:r>
            <a:endParaRPr lang="en-US" sz="1400" b="0" dirty="0">
              <a:latin typeface="Symbol" pitchFamily="18" charset="2"/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6172200" y="3733800"/>
            <a:ext cx="381000" cy="1588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>
            <a:off x="6858000" y="3733800"/>
            <a:ext cx="381000" cy="1588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>
            <a:off x="6172200" y="3886200"/>
            <a:ext cx="381000" cy="1588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 rot="10800000">
            <a:off x="6858000" y="3886200"/>
            <a:ext cx="381000" cy="1588"/>
          </a:xfrm>
          <a:prstGeom prst="straightConnector1">
            <a:avLst/>
          </a:prstGeom>
          <a:solidFill>
            <a:schemeClr val="bg1"/>
          </a:solidFill>
          <a:ln w="28575" cap="flat" cmpd="sng" algn="ctr">
            <a:solidFill>
              <a:srgbClr val="00206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8" name="Text Box 10"/>
          <p:cNvSpPr txBox="1">
            <a:spLocks noChangeArrowheads="1"/>
          </p:cNvSpPr>
          <p:nvPr/>
        </p:nvSpPr>
        <p:spPr bwMode="auto">
          <a:xfrm>
            <a:off x="7467600" y="3505200"/>
            <a:ext cx="16764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E-field mode 1</a:t>
            </a: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7467600" y="3733800"/>
            <a:ext cx="16764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E-field mode 2</a:t>
            </a:r>
          </a:p>
        </p:txBody>
      </p:sp>
      <p:graphicFrame>
        <p:nvGraphicFramePr>
          <p:cNvPr id="766987" name="Object 11"/>
          <p:cNvGraphicFramePr>
            <a:graphicFrameLocks noChangeAspect="1"/>
          </p:cNvGraphicFramePr>
          <p:nvPr/>
        </p:nvGraphicFramePr>
        <p:xfrm>
          <a:off x="3276600" y="5334000"/>
          <a:ext cx="3010145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7023" name="Equation" r:id="rId18" imgW="1854000" imgH="469800" progId="Equation.3">
                  <p:embed/>
                </p:oleObj>
              </mc:Choice>
              <mc:Fallback>
                <p:oleObj name="Equation" r:id="rId18" imgW="1854000" imgH="4698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334000"/>
                        <a:ext cx="3010145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AB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" name="Text Box 10"/>
          <p:cNvSpPr txBox="1">
            <a:spLocks noChangeArrowheads="1"/>
          </p:cNvSpPr>
          <p:nvPr/>
        </p:nvSpPr>
        <p:spPr bwMode="auto">
          <a:xfrm>
            <a:off x="304800" y="5334000"/>
            <a:ext cx="28956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Taking the difference between the 2 solutions (squared), approximated for k&lt;&lt;1</a:t>
            </a:r>
          </a:p>
        </p:txBody>
      </p:sp>
      <p:sp>
        <p:nvSpPr>
          <p:cNvPr id="42" name="Text Box 10"/>
          <p:cNvSpPr txBox="1">
            <a:spLocks noChangeArrowheads="1"/>
          </p:cNvSpPr>
          <p:nvPr/>
        </p:nvSpPr>
        <p:spPr bwMode="auto">
          <a:xfrm>
            <a:off x="6324600" y="5562600"/>
            <a:ext cx="3810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or</a:t>
            </a:r>
          </a:p>
        </p:txBody>
      </p:sp>
      <p:graphicFrame>
        <p:nvGraphicFramePr>
          <p:cNvPr id="766988" name="Object 12"/>
          <p:cNvGraphicFramePr>
            <a:graphicFrameLocks noChangeAspect="1"/>
          </p:cNvGraphicFramePr>
          <p:nvPr/>
        </p:nvGraphicFramePr>
        <p:xfrm>
          <a:off x="6781800" y="5334000"/>
          <a:ext cx="1443037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7024" name="Equation" r:id="rId20" imgW="888840" imgH="469800" progId="Equation.3">
                  <p:embed/>
                </p:oleObj>
              </mc:Choice>
              <mc:Fallback>
                <p:oleObj name="Equation" r:id="rId20" imgW="888840" imgH="46980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5334000"/>
                        <a:ext cx="1443037" cy="7620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hlink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AB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Text Box 10"/>
          <p:cNvSpPr txBox="1">
            <a:spLocks noChangeArrowheads="1"/>
          </p:cNvSpPr>
          <p:nvPr/>
        </p:nvSpPr>
        <p:spPr bwMode="auto">
          <a:xfrm>
            <a:off x="381000" y="6172200"/>
            <a:ext cx="784860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The coupling k is equal to the difference between highest and lowest frequencies.</a:t>
            </a:r>
          </a:p>
          <a:p>
            <a:r>
              <a:rPr lang="en-GB" b="0" dirty="0" smtClean="0">
                <a:latin typeface="Arial"/>
                <a:cs typeface="Arial"/>
              </a:rPr>
              <a:t>→</a:t>
            </a:r>
            <a:r>
              <a:rPr lang="en-GB" sz="1600" b="0" dirty="0" smtClean="0">
                <a:latin typeface="Arial"/>
                <a:cs typeface="Arial"/>
              </a:rPr>
              <a:t>  </a:t>
            </a:r>
            <a:r>
              <a:rPr lang="en-GB" sz="1600" b="0" dirty="0" smtClean="0"/>
              <a:t>k is the </a:t>
            </a:r>
            <a:r>
              <a:rPr lang="en-GB" sz="1600" u="sng" dirty="0" smtClean="0">
                <a:solidFill>
                  <a:srgbClr val="FF0000"/>
                </a:solidFill>
              </a:rPr>
              <a:t>bandwidth of the coupled system.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coupling</a:t>
            </a:r>
            <a:endParaRPr lang="en-US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6400800" y="2209800"/>
            <a:ext cx="2438400" cy="16004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- “Coupling” </a:t>
            </a:r>
            <a:r>
              <a:rPr lang="en-GB" sz="1600" b="0" u="sng" dirty="0" smtClean="0">
                <a:solidFill>
                  <a:srgbClr val="FF0000"/>
                </a:solidFill>
              </a:rPr>
              <a:t>only when the 2 resonators are close in frequency.</a:t>
            </a:r>
          </a:p>
          <a:p>
            <a:endParaRPr lang="en-GB" sz="200" b="0" dirty="0" smtClean="0"/>
          </a:p>
          <a:p>
            <a:r>
              <a:rPr lang="en-GB" sz="1600" b="0" dirty="0" smtClean="0"/>
              <a:t>- For f</a:t>
            </a:r>
            <a:r>
              <a:rPr lang="en-GB" sz="1600" b="0" baseline="-25000" dirty="0" smtClean="0"/>
              <a:t>1</a:t>
            </a:r>
            <a:r>
              <a:rPr lang="en-GB" sz="1600" b="0" dirty="0" smtClean="0"/>
              <a:t>=f</a:t>
            </a:r>
            <a:r>
              <a:rPr lang="en-GB" sz="1600" b="0" baseline="-25000" dirty="0" smtClean="0"/>
              <a:t>2</a:t>
            </a:r>
            <a:r>
              <a:rPr lang="en-GB" sz="1600" b="0" dirty="0" smtClean="0"/>
              <a:t>, maximum spacing between the 2 frequencies (=kf</a:t>
            </a:r>
            <a:r>
              <a:rPr lang="en-GB" sz="1600" b="0" baseline="-25000" dirty="0" smtClean="0"/>
              <a:t>0</a:t>
            </a:r>
            <a:r>
              <a:rPr lang="en-GB" sz="1600" b="0" dirty="0" smtClean="0"/>
              <a:t>)</a:t>
            </a:r>
            <a:endParaRPr lang="en-US" sz="1600" b="0" dirty="0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4800600" y="5715000"/>
            <a:ext cx="41148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The coupling k is:</a:t>
            </a:r>
          </a:p>
          <a:p>
            <a:pPr>
              <a:buFont typeface="Arial" pitchFamily="34" charset="0"/>
              <a:buChar char="•"/>
            </a:pPr>
            <a:r>
              <a:rPr lang="en-GB" sz="1600" b="0" dirty="0" smtClean="0"/>
              <a:t>Proportional to the 3</a:t>
            </a:r>
            <a:r>
              <a:rPr lang="en-GB" sz="1600" b="0" baseline="30000" dirty="0" smtClean="0"/>
              <a:t>rd</a:t>
            </a:r>
            <a:r>
              <a:rPr lang="en-GB" sz="1600" b="0" dirty="0" smtClean="0"/>
              <a:t> power of slot length.</a:t>
            </a:r>
          </a:p>
          <a:p>
            <a:pPr>
              <a:buFont typeface="Arial" pitchFamily="34" charset="0"/>
              <a:buChar char="•"/>
            </a:pPr>
            <a:r>
              <a:rPr lang="en-GB" sz="1600" b="0" dirty="0" smtClean="0"/>
              <a:t>Inv. proportional to the stored energies.</a:t>
            </a:r>
            <a:endParaRPr lang="en-US" sz="1600" b="0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381000" y="1371600"/>
            <a:ext cx="83820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Solving the previous equations allowing a </a:t>
            </a:r>
            <a:r>
              <a:rPr lang="en-GB" sz="1600" b="0" u="sng" dirty="0" smtClean="0"/>
              <a:t>different frequency for each cell</a:t>
            </a:r>
            <a:r>
              <a:rPr lang="en-GB" sz="1600" b="0" dirty="0" smtClean="0"/>
              <a:t>, we can plot the </a:t>
            </a:r>
            <a:r>
              <a:rPr lang="en-GB" sz="1600" b="0" u="sng" dirty="0" smtClean="0"/>
              <a:t>frequencies of the coupled system </a:t>
            </a:r>
            <a:r>
              <a:rPr lang="en-GB" sz="1600" b="0" dirty="0" smtClean="0"/>
              <a:t>as a function of the </a:t>
            </a:r>
            <a:r>
              <a:rPr lang="en-GB" sz="1600" b="0" u="sng" dirty="0" smtClean="0"/>
              <a:t>frequency of the first resonator</a:t>
            </a:r>
            <a:r>
              <a:rPr lang="en-GB" sz="1600" b="0" dirty="0" smtClean="0"/>
              <a:t>, keeping the frequency of the second constant, for different values of the coupling k.</a:t>
            </a:r>
          </a:p>
        </p:txBody>
      </p:sp>
      <p:pic>
        <p:nvPicPr>
          <p:cNvPr id="769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810000"/>
            <a:ext cx="2835275" cy="1705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69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2362200"/>
            <a:ext cx="4114800" cy="2809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Line Callout 1 18"/>
          <p:cNvSpPr/>
          <p:nvPr/>
        </p:nvSpPr>
        <p:spPr bwMode="auto">
          <a:xfrm>
            <a:off x="3429000" y="3810000"/>
            <a:ext cx="838200" cy="533400"/>
          </a:xfrm>
          <a:prstGeom prst="borderCallout1">
            <a:avLst>
              <a:gd name="adj1" fmla="val 18750"/>
              <a:gd name="adj2" fmla="val -8333"/>
              <a:gd name="adj3" fmla="val -54276"/>
              <a:gd name="adj4" fmla="val -73402"/>
            </a:avLst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0" i="1" dirty="0" smtClean="0"/>
              <a:t>m</a:t>
            </a:r>
            <a:r>
              <a:rPr kumimoji="0" lang="en-US" sz="1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aximum separation when f1=f2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4876800" y="2362200"/>
            <a:ext cx="609600" cy="6096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</a:t>
            </a:r>
            <a:r>
              <a:rPr kumimoji="0" lang="en-US" sz="2000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1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5638800" y="2362200"/>
            <a:ext cx="609600" cy="6096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f</a:t>
            </a:r>
            <a:r>
              <a:rPr lang="en-US" baseline="-25000" dirty="0" smtClean="0"/>
              <a:t>0</a:t>
            </a:r>
            <a:endParaRPr kumimoji="0" lang="en-US" sz="2000" b="1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3" name="Straight Connector 22"/>
          <p:cNvCxnSpPr>
            <a:stCxn id="20" idx="6"/>
            <a:endCxn id="21" idx="2"/>
          </p:cNvCxnSpPr>
          <p:nvPr/>
        </p:nvCxnSpPr>
        <p:spPr bwMode="auto">
          <a:xfrm>
            <a:off x="5486400" y="2667000"/>
            <a:ext cx="152400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5400000" flipH="1" flipV="1">
            <a:off x="4876800" y="2362200"/>
            <a:ext cx="609600" cy="60960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7696200" y="3962400"/>
            <a:ext cx="1143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case of 3 different coupling factors (0.1%, 5%, 10%)</a:t>
            </a:r>
            <a:endParaRPr lang="en-US" sz="1400" b="0" dirty="0"/>
          </a:p>
        </p:txBody>
      </p:sp>
      <p:sp>
        <p:nvSpPr>
          <p:cNvPr id="27" name="Text Box 10"/>
          <p:cNvSpPr txBox="1">
            <a:spLocks noChangeArrowheads="1"/>
          </p:cNvSpPr>
          <p:nvPr/>
        </p:nvSpPr>
        <p:spPr bwMode="auto">
          <a:xfrm>
            <a:off x="381000" y="5334000"/>
            <a:ext cx="28956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 smtClean="0"/>
              <a:t>For an elliptical coupling slot:</a:t>
            </a:r>
          </a:p>
        </p:txBody>
      </p:sp>
      <p:graphicFrame>
        <p:nvGraphicFramePr>
          <p:cNvPr id="769029" name="Object 5"/>
          <p:cNvGraphicFramePr>
            <a:graphicFrameLocks noChangeAspect="1"/>
          </p:cNvGraphicFramePr>
          <p:nvPr/>
        </p:nvGraphicFramePr>
        <p:xfrm>
          <a:off x="609600" y="5715000"/>
          <a:ext cx="2351087" cy="823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9033" name="Equation" r:id="rId5" imgW="1447560" imgH="507960" progId="Equation.3">
                  <p:embed/>
                </p:oleObj>
              </mc:Choice>
              <mc:Fallback>
                <p:oleObj name="Equation" r:id="rId5" imgW="1447560" imgH="50796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5715000"/>
                        <a:ext cx="2351087" cy="823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AB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3124200" y="5473005"/>
            <a:ext cx="1752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1" dirty="0" smtClean="0"/>
              <a:t>F</a:t>
            </a:r>
            <a:r>
              <a:rPr lang="en-US" sz="1400" b="0" dirty="0" smtClean="0"/>
              <a:t> = slot form factor</a:t>
            </a:r>
          </a:p>
          <a:p>
            <a:r>
              <a:rPr lang="en-US" sz="1400" b="0" i="1" dirty="0" smtClean="0"/>
              <a:t>l</a:t>
            </a:r>
            <a:r>
              <a:rPr lang="en-US" sz="1400" b="0" dirty="0" smtClean="0"/>
              <a:t> = slot length (in the direction of H)</a:t>
            </a:r>
          </a:p>
          <a:p>
            <a:r>
              <a:rPr lang="en-US" sz="1400" b="0" i="1" dirty="0" smtClean="0"/>
              <a:t>H</a:t>
            </a:r>
            <a:r>
              <a:rPr lang="en-US" sz="1400" b="0" dirty="0" smtClean="0"/>
              <a:t> = magnetic field at slot position</a:t>
            </a:r>
          </a:p>
          <a:p>
            <a:r>
              <a:rPr lang="en-US" sz="1400" b="0" i="1" dirty="0" smtClean="0"/>
              <a:t>U</a:t>
            </a:r>
            <a:r>
              <a:rPr lang="en-US" sz="1400" b="0" dirty="0" smtClean="0"/>
              <a:t> = stored energy</a:t>
            </a:r>
            <a:endParaRPr lang="en-US" sz="1400" b="0" dirty="0"/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1219200" y="2514600"/>
            <a:ext cx="3124200" cy="19812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>
            <a:off x="1219200" y="3505200"/>
            <a:ext cx="3200400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sm" len="sm"/>
            <a:tailEnd type="none" w="sm" len="sm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BAD9EAB-1528-47BB-B092-8069063CAD24}" type="slidenum">
              <a:rPr lang="en-GB"/>
              <a:pPr/>
              <a:t>19</a:t>
            </a:fld>
            <a:endParaRPr lang="en-GB"/>
          </a:p>
        </p:txBody>
      </p:sp>
      <p:sp>
        <p:nvSpPr>
          <p:cNvPr id="551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981200" y="533400"/>
            <a:ext cx="5562600" cy="533400"/>
          </a:xfrm>
        </p:spPr>
        <p:txBody>
          <a:bodyPr/>
          <a:lstStyle/>
          <a:p>
            <a:r>
              <a:rPr lang="en-US" dirty="0"/>
              <a:t>Long chains of linac cells</a:t>
            </a:r>
          </a:p>
        </p:txBody>
      </p:sp>
      <p:sp>
        <p:nvSpPr>
          <p:cNvPr id="551941" name="Rectangle 5"/>
          <p:cNvSpPr>
            <a:spLocks noChangeArrowheads="1"/>
          </p:cNvSpPr>
          <p:nvPr/>
        </p:nvSpPr>
        <p:spPr bwMode="auto">
          <a:xfrm>
            <a:off x="457200" y="1447800"/>
            <a:ext cx="8229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 </a:t>
            </a:r>
            <a:r>
              <a:rPr lang="en-GB" sz="1800" b="0" dirty="0">
                <a:latin typeface="Comic Sans MS" pitchFamily="66" charset="0"/>
                <a:sym typeface="Symbol" pitchFamily="18" charset="2"/>
              </a:rPr>
              <a:t>To reduce RF cost, linacs use high-power RF sources feeding a large number of </a:t>
            </a:r>
            <a:r>
              <a:rPr lang="en-GB" sz="1800" b="0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coupled cells</a:t>
            </a:r>
            <a:r>
              <a:rPr lang="en-GB" sz="1800" b="0" dirty="0">
                <a:latin typeface="Comic Sans MS" pitchFamily="66" charset="0"/>
                <a:sym typeface="Symbol" pitchFamily="18" charset="2"/>
              </a:rPr>
              <a:t> (DTL: 30-40 cells, other high-frequency structures can have &gt;100 cells).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GB" sz="1800" b="0" dirty="0"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</a:t>
            </a:r>
            <a:r>
              <a:rPr lang="en-GB" sz="1800" b="0" dirty="0">
                <a:latin typeface="Comic Sans MS" pitchFamily="66" charset="0"/>
                <a:sym typeface="Symbol" pitchFamily="18" charset="2"/>
              </a:rPr>
              <a:t> </a:t>
            </a:r>
            <a:r>
              <a:rPr lang="en-GB" sz="1800" b="0" dirty="0" smtClean="0">
                <a:latin typeface="Comic Sans MS" pitchFamily="66" charset="0"/>
                <a:sym typeface="Symbol" pitchFamily="18" charset="2"/>
              </a:rPr>
              <a:t>But long </a:t>
            </a:r>
            <a:r>
              <a:rPr lang="en-GB" sz="1800" b="0" dirty="0">
                <a:latin typeface="Comic Sans MS" pitchFamily="66" charset="0"/>
                <a:sym typeface="Symbol" pitchFamily="18" charset="2"/>
              </a:rPr>
              <a:t>linac structures </a:t>
            </a:r>
            <a:r>
              <a:rPr lang="en-GB" sz="1800" b="0" dirty="0" smtClean="0">
                <a:latin typeface="Comic Sans MS" pitchFamily="66" charset="0"/>
                <a:sym typeface="Symbol" pitchFamily="18" charset="2"/>
              </a:rPr>
              <a:t>(operating in 0 or </a:t>
            </a:r>
            <a:r>
              <a:rPr lang="en-GB" sz="1800" b="0" dirty="0" smtClean="0">
                <a:latin typeface="Symbol" pitchFamily="18" charset="2"/>
                <a:sym typeface="Symbol" pitchFamily="18" charset="2"/>
              </a:rPr>
              <a:t>p</a:t>
            </a:r>
            <a:r>
              <a:rPr lang="en-GB" sz="1800" b="0" dirty="0" smtClean="0">
                <a:latin typeface="Comic Sans MS" pitchFamily="66" charset="0"/>
                <a:sym typeface="Symbol" pitchFamily="18" charset="2"/>
              </a:rPr>
              <a:t> mode) become extremely </a:t>
            </a:r>
            <a:r>
              <a:rPr lang="en-GB" sz="1800" b="0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sensitive to mechanical errors</a:t>
            </a:r>
            <a:r>
              <a:rPr lang="en-GB" sz="1800" b="0" dirty="0">
                <a:latin typeface="Comic Sans MS" pitchFamily="66" charset="0"/>
                <a:sym typeface="Symbol" pitchFamily="18" charset="2"/>
              </a:rPr>
              <a:t>: small machining errors in the cells can induce large differences in the accelerating field between cells.</a:t>
            </a:r>
            <a:endParaRPr lang="en-US" sz="1800" b="0" dirty="0">
              <a:latin typeface="Comic Sans MS" pitchFamily="66" charset="0"/>
              <a:sym typeface="Symbol" pitchFamily="18" charset="2"/>
            </a:endParaRPr>
          </a:p>
        </p:txBody>
      </p:sp>
      <p:pic>
        <p:nvPicPr>
          <p:cNvPr id="551945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657600"/>
            <a:ext cx="3352800" cy="276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1946" name="Picture 10"/>
          <p:cNvPicPr>
            <a:picLocks noChangeAspect="1" noChangeArrowheads="1"/>
          </p:cNvPicPr>
          <p:nvPr/>
        </p:nvPicPr>
        <p:blipFill>
          <a:blip r:embed="rId3" cstate="print"/>
          <a:srcRect r="43549" b="75533"/>
          <a:stretch>
            <a:fillRect/>
          </a:stretch>
        </p:blipFill>
        <p:spPr bwMode="auto">
          <a:xfrm>
            <a:off x="4724400" y="4038600"/>
            <a:ext cx="2667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1947" name="Picture 11"/>
          <p:cNvPicPr>
            <a:picLocks noChangeAspect="1" noChangeArrowheads="1"/>
          </p:cNvPicPr>
          <p:nvPr/>
        </p:nvPicPr>
        <p:blipFill>
          <a:blip r:embed="rId3" cstate="print"/>
          <a:srcRect t="75626" r="43549"/>
          <a:stretch>
            <a:fillRect/>
          </a:stretch>
        </p:blipFill>
        <p:spPr bwMode="auto">
          <a:xfrm>
            <a:off x="4724400" y="4953000"/>
            <a:ext cx="2667000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From the Wideröe gap to the linac cell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E649111-3535-447C-B92C-40C8761D48D1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6" name="Picture 10" descr="wideroe"/>
          <p:cNvPicPr>
            <a:picLocks noChangeAspect="1" noChangeArrowheads="1"/>
          </p:cNvPicPr>
          <p:nvPr/>
        </p:nvPicPr>
        <p:blipFill>
          <a:blip r:embed="rId3" cstate="print"/>
          <a:srcRect l="29084" t="6598" r="29586" b="7634"/>
          <a:stretch>
            <a:fillRect/>
          </a:stretch>
        </p:blipFill>
        <p:spPr bwMode="auto">
          <a:xfrm>
            <a:off x="152400" y="2286000"/>
            <a:ext cx="1905000" cy="2751667"/>
          </a:xfrm>
          <a:prstGeom prst="rect">
            <a:avLst/>
          </a:prstGeom>
          <a:noFill/>
        </p:spPr>
      </p:pic>
      <p:pic>
        <p:nvPicPr>
          <p:cNvPr id="7966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676400"/>
            <a:ext cx="7010400" cy="4921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 bwMode="auto">
          <a:xfrm>
            <a:off x="1905000" y="3429000"/>
            <a:ext cx="457200" cy="304800"/>
          </a:xfrm>
          <a:prstGeom prst="rightArrow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B7DF7886-F677-4388-991C-E91B98B1035E}" type="slidenum">
              <a:rPr lang="en-GB"/>
              <a:pPr/>
              <a:t>20</a:t>
            </a:fld>
            <a:endParaRPr lang="en-GB"/>
          </a:p>
        </p:txBody>
      </p:sp>
      <p:sp>
        <p:nvSpPr>
          <p:cNvPr id="60928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Stability of long chains of coupled resonators</a:t>
            </a:r>
            <a:endParaRPr lang="en-US" sz="3200"/>
          </a:p>
        </p:txBody>
      </p:sp>
      <p:sp>
        <p:nvSpPr>
          <p:cNvPr id="609285" name="Text Box 5"/>
          <p:cNvSpPr txBox="1">
            <a:spLocks noChangeArrowheads="1"/>
          </p:cNvSpPr>
          <p:nvPr/>
        </p:nvSpPr>
        <p:spPr bwMode="auto">
          <a:xfrm>
            <a:off x="228600" y="1371600"/>
            <a:ext cx="39624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800" b="0" dirty="0">
                <a:latin typeface="Times New Roman" pitchFamily="18" charset="0"/>
              </a:rPr>
              <a:t>Mechanical errors </a:t>
            </a:r>
            <a:r>
              <a:rPr lang="en-US" sz="1800" b="0" dirty="0">
                <a:latin typeface="Times New Roman" pitchFamily="18" charset="0"/>
                <a:sym typeface="Wingdings" pitchFamily="2" charset="2"/>
              </a:rPr>
              <a:t></a:t>
            </a:r>
            <a:r>
              <a:rPr lang="en-US" sz="1800" b="0" dirty="0">
                <a:latin typeface="Times New Roman" pitchFamily="18" charset="0"/>
              </a:rPr>
              <a:t> differences in frequency between cells  </a:t>
            </a:r>
            <a:r>
              <a:rPr lang="en-US" sz="1800" b="0" dirty="0">
                <a:latin typeface="Times New Roman" pitchFamily="18" charset="0"/>
                <a:sym typeface="Wingdings" pitchFamily="2" charset="2"/>
              </a:rPr>
              <a:t></a:t>
            </a:r>
            <a:r>
              <a:rPr lang="en-US" sz="1800" b="0" dirty="0">
                <a:latin typeface="Times New Roman" pitchFamily="18" charset="0"/>
              </a:rPr>
              <a:t> </a:t>
            </a:r>
          </a:p>
          <a:p>
            <a:r>
              <a:rPr lang="en-US" sz="1800" b="0" dirty="0">
                <a:latin typeface="Times New Roman" pitchFamily="18" charset="0"/>
              </a:rPr>
              <a:t>to respect the new boundary conditions the electric field will be a linear combination of all modes, with weight   </a:t>
            </a:r>
          </a:p>
          <a:p>
            <a:endParaRPr lang="en-US" sz="1800" b="0" dirty="0">
              <a:latin typeface="Times New Roman" pitchFamily="18" charset="0"/>
            </a:endParaRPr>
          </a:p>
          <a:p>
            <a:endParaRPr lang="en-US" sz="1800" b="0" dirty="0">
              <a:latin typeface="Times New Roman" pitchFamily="18" charset="0"/>
            </a:endParaRPr>
          </a:p>
          <a:p>
            <a:endParaRPr lang="en-US" sz="1000" b="0" dirty="0">
              <a:latin typeface="Times New Roman" pitchFamily="18" charset="0"/>
            </a:endParaRPr>
          </a:p>
          <a:p>
            <a:r>
              <a:rPr lang="en-US" sz="1800" b="0" dirty="0">
                <a:latin typeface="Times New Roman" pitchFamily="18" charset="0"/>
              </a:rPr>
              <a:t>(general case of small perturbation to an </a:t>
            </a:r>
            <a:r>
              <a:rPr lang="en-US" sz="1800" b="0" dirty="0" err="1">
                <a:latin typeface="Times New Roman" pitchFamily="18" charset="0"/>
              </a:rPr>
              <a:t>eigenmode</a:t>
            </a:r>
            <a:r>
              <a:rPr lang="en-US" sz="1800" b="0" dirty="0">
                <a:latin typeface="Times New Roman" pitchFamily="18" charset="0"/>
              </a:rPr>
              <a:t> system, </a:t>
            </a:r>
          </a:p>
          <a:p>
            <a:r>
              <a:rPr lang="en-US" sz="1800" b="0" dirty="0">
                <a:latin typeface="Times New Roman" pitchFamily="18" charset="0"/>
              </a:rPr>
              <a:t>the new solution is a linear combination of all the individual modes)    </a:t>
            </a:r>
          </a:p>
          <a:p>
            <a:endParaRPr lang="en-US" sz="1800" b="0" dirty="0">
              <a:latin typeface="Times New Roman" pitchFamily="18" charset="0"/>
            </a:endParaRPr>
          </a:p>
          <a:p>
            <a:r>
              <a:rPr lang="en-GB" sz="1800" b="0" dirty="0">
                <a:latin typeface="Times New Roman" pitchFamily="18" charset="0"/>
                <a:sym typeface="Wingdings" pitchFamily="2" charset="2"/>
              </a:rPr>
              <a:t>T</a:t>
            </a:r>
            <a:r>
              <a:rPr lang="en-GB" sz="1800" b="0" dirty="0">
                <a:latin typeface="Times New Roman" pitchFamily="18" charset="0"/>
              </a:rPr>
              <a:t>he nearest modes have the highest effect, and when there are many modes on the dispersion curve (number</a:t>
            </a:r>
            <a:r>
              <a:rPr lang="en-US" sz="1800" b="0" dirty="0">
                <a:latin typeface="Times New Roman" pitchFamily="18" charset="0"/>
              </a:rPr>
              <a:t> of</a:t>
            </a:r>
            <a:r>
              <a:rPr lang="en-GB" sz="1800" b="0" dirty="0">
                <a:latin typeface="Times New Roman" pitchFamily="18" charset="0"/>
              </a:rPr>
              <a:t> modes = number of </a:t>
            </a:r>
            <a:r>
              <a:rPr lang="en-GB" sz="1800" b="0" dirty="0" smtClean="0">
                <a:latin typeface="Times New Roman" pitchFamily="18" charset="0"/>
              </a:rPr>
              <a:t>cells, but the total bandwidth is fixed = k </a:t>
            </a:r>
            <a:r>
              <a:rPr lang="en-GB" sz="1800" b="0" dirty="0">
                <a:latin typeface="Times New Roman" pitchFamily="18" charset="0"/>
              </a:rPr>
              <a:t>!) the difference in </a:t>
            </a:r>
            <a:r>
              <a:rPr lang="en-GB" sz="1800" b="0" dirty="0" err="1">
                <a:latin typeface="Times New Roman" pitchFamily="18" charset="0"/>
              </a:rPr>
              <a:t>E‑field</a:t>
            </a:r>
            <a:r>
              <a:rPr lang="en-GB" sz="1800" b="0" dirty="0">
                <a:latin typeface="Times New Roman" pitchFamily="18" charset="0"/>
              </a:rPr>
              <a:t> between cells can be extremely high.</a:t>
            </a:r>
            <a:endParaRPr lang="en-US" sz="1800" b="0" dirty="0">
              <a:latin typeface="Times New Roman" pitchFamily="18" charset="0"/>
            </a:endParaRPr>
          </a:p>
        </p:txBody>
      </p:sp>
      <p:graphicFrame>
        <p:nvGraphicFramePr>
          <p:cNvPr id="609286" name="Object 6"/>
          <p:cNvGraphicFramePr>
            <a:graphicFrameLocks noGrp="1" noChangeAspect="1"/>
          </p:cNvGraphicFramePr>
          <p:nvPr>
            <p:ph idx="1"/>
          </p:nvPr>
        </p:nvGraphicFramePr>
        <p:xfrm>
          <a:off x="1676400" y="2819400"/>
          <a:ext cx="762000" cy="588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1622" name="Equation" r:id="rId3" imgW="558720" imgH="431640" progId="Equation.3">
                  <p:embed/>
                </p:oleObj>
              </mc:Choice>
              <mc:Fallback>
                <p:oleObj name="Equation" r:id="rId3" imgW="55872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2819400"/>
                        <a:ext cx="762000" cy="588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09291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1371600"/>
            <a:ext cx="4724400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9292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62600" y="4648200"/>
            <a:ext cx="25146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EF68021-AC96-4BFA-9305-BC9BAA3A8829}" type="slidenum">
              <a:rPr lang="en-GB"/>
              <a:pPr/>
              <a:t>21</a:t>
            </a:fld>
            <a:endParaRPr lang="en-GB"/>
          </a:p>
        </p:txBody>
      </p:sp>
      <p:sp>
        <p:nvSpPr>
          <p:cNvPr id="6123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Stabilization of long chains: the </a:t>
            </a:r>
            <a:r>
              <a:rPr lang="en-US" sz="3200">
                <a:latin typeface="Symbol" pitchFamily="18" charset="2"/>
              </a:rPr>
              <a:t>p</a:t>
            </a:r>
            <a:r>
              <a:rPr lang="en-US" sz="3200"/>
              <a:t>/2 mode</a:t>
            </a:r>
          </a:p>
        </p:txBody>
      </p:sp>
      <p:pic>
        <p:nvPicPr>
          <p:cNvPr id="612359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467" r="43549" b="51065"/>
          <a:stretch>
            <a:fillRect/>
          </a:stretch>
        </p:blipFill>
        <p:spPr bwMode="auto">
          <a:xfrm>
            <a:off x="6248400" y="2676525"/>
            <a:ext cx="2667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2360" name="Rectangle 8"/>
          <p:cNvSpPr>
            <a:spLocks noChangeArrowheads="1"/>
          </p:cNvSpPr>
          <p:nvPr/>
        </p:nvSpPr>
        <p:spPr bwMode="auto">
          <a:xfrm>
            <a:off x="228600" y="1447800"/>
            <a:ext cx="891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 smtClean="0">
                <a:latin typeface="Comic Sans MS" pitchFamily="66" charset="0"/>
                <a:sym typeface="ZapfDingbats" pitchFamily="82" charset="2"/>
              </a:rPr>
              <a:t>Long 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chains of linac cells </a:t>
            </a:r>
            <a:r>
              <a:rPr lang="en-GB" sz="1800" b="0" dirty="0" smtClean="0">
                <a:latin typeface="Comic Sans MS" pitchFamily="66" charset="0"/>
                <a:sym typeface="ZapfDingbats" pitchFamily="82" charset="2"/>
              </a:rPr>
              <a:t>can be 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operated in the </a:t>
            </a:r>
            <a:r>
              <a:rPr lang="en-GB" sz="1800" b="0" dirty="0">
                <a:latin typeface="Symbol" pitchFamily="18" charset="2"/>
                <a:sym typeface="ZapfDingbats" pitchFamily="82" charset="2"/>
              </a:rPr>
              <a:t>p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/2 mode, which is </a:t>
            </a:r>
            <a:r>
              <a:rPr lang="en-GB" sz="1800" b="0" dirty="0">
                <a:solidFill>
                  <a:srgbClr val="FF3300"/>
                </a:solidFill>
                <a:latin typeface="Comic Sans MS" pitchFamily="66" charset="0"/>
                <a:sym typeface="ZapfDingbats" pitchFamily="82" charset="2"/>
              </a:rPr>
              <a:t>intrinsically insensitive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 to </a:t>
            </a:r>
            <a:r>
              <a:rPr lang="en-GB" sz="1800" b="0" dirty="0" smtClean="0">
                <a:latin typeface="Comic Sans MS" pitchFamily="66" charset="0"/>
                <a:sym typeface="ZapfDingbats" pitchFamily="82" charset="2"/>
              </a:rPr>
              <a:t>mechanical errors </a:t>
            </a:r>
            <a:r>
              <a:rPr lang="fr-CH" sz="1800" b="0" dirty="0" smtClean="0">
                <a:latin typeface="Comic Sans MS" pitchFamily="66" charset="0"/>
                <a:sym typeface="ZapfDingbats" pitchFamily="82" charset="2"/>
              </a:rPr>
              <a:t>= </a:t>
            </a:r>
            <a:r>
              <a:rPr lang="en-GB" sz="1800" b="0" dirty="0" smtClean="0">
                <a:latin typeface="Comic Sans MS" pitchFamily="66" charset="0"/>
                <a:sym typeface="ZapfDingbats" pitchFamily="82" charset="2"/>
              </a:rPr>
              <a:t>differences 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in the cell frequencies</a:t>
            </a:r>
            <a:r>
              <a:rPr lang="en-GB" sz="1800" b="0" dirty="0" smtClean="0">
                <a:latin typeface="Comic Sans MS" pitchFamily="66" charset="0"/>
                <a:sym typeface="ZapfDingbats" pitchFamily="82" charset="2"/>
              </a:rPr>
              <a:t>.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 smtClean="0">
                <a:latin typeface="Comic Sans MS" pitchFamily="66" charset="0"/>
                <a:sym typeface="ZapfDingbats" pitchFamily="82" charset="2"/>
              </a:rPr>
              <a:t>In presence of errors, the E-field will have components from the adjacent modes, with amplitude proportional to the error and to the mode separation. 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 smtClean="0">
                <a:latin typeface="Comic Sans MS" pitchFamily="66" charset="0"/>
                <a:sym typeface="ZapfDingbats" pitchFamily="82" charset="2"/>
              </a:rPr>
              <a:t> </a:t>
            </a:r>
            <a:endParaRPr lang="en-GB" sz="1800" b="0" dirty="0">
              <a:latin typeface="Comic Sans MS" pitchFamily="66" charset="0"/>
              <a:sym typeface="ZapfDingbats" pitchFamily="82" charset="2"/>
            </a:endParaRPr>
          </a:p>
        </p:txBody>
      </p:sp>
      <p:pic>
        <p:nvPicPr>
          <p:cNvPr id="612361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0350" y="2705100"/>
            <a:ext cx="25146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2363" name="AutoShape 11"/>
          <p:cNvSpPr>
            <a:spLocks/>
          </p:cNvSpPr>
          <p:nvPr/>
        </p:nvSpPr>
        <p:spPr bwMode="auto">
          <a:xfrm>
            <a:off x="5314950" y="3733800"/>
            <a:ext cx="914400" cy="495300"/>
          </a:xfrm>
          <a:prstGeom prst="borderCallout1">
            <a:avLst>
              <a:gd name="adj1" fmla="val 23079"/>
              <a:gd name="adj2" fmla="val -8333"/>
              <a:gd name="adj3" fmla="val -53847"/>
              <a:gd name="adj4" fmla="val -108333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200" b="0"/>
              <a:t>Perturbing mode</a:t>
            </a:r>
          </a:p>
        </p:txBody>
      </p:sp>
      <p:sp>
        <p:nvSpPr>
          <p:cNvPr id="612364" name="AutoShape 12"/>
          <p:cNvSpPr>
            <a:spLocks/>
          </p:cNvSpPr>
          <p:nvPr/>
        </p:nvSpPr>
        <p:spPr bwMode="auto">
          <a:xfrm>
            <a:off x="2038350" y="3238500"/>
            <a:ext cx="914400" cy="495300"/>
          </a:xfrm>
          <a:prstGeom prst="borderCallout1">
            <a:avLst>
              <a:gd name="adj1" fmla="val 23079"/>
              <a:gd name="adj2" fmla="val 108333"/>
              <a:gd name="adj3" fmla="val 111537"/>
              <a:gd name="adj4" fmla="val 189583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200" b="0"/>
              <a:t>Perturbing mode</a:t>
            </a:r>
          </a:p>
        </p:txBody>
      </p:sp>
      <p:sp>
        <p:nvSpPr>
          <p:cNvPr id="612365" name="AutoShape 13"/>
          <p:cNvSpPr>
            <a:spLocks/>
          </p:cNvSpPr>
          <p:nvPr/>
        </p:nvSpPr>
        <p:spPr bwMode="auto">
          <a:xfrm>
            <a:off x="4705350" y="4762500"/>
            <a:ext cx="990600" cy="495300"/>
          </a:xfrm>
          <a:prstGeom prst="borderCallout1">
            <a:avLst>
              <a:gd name="adj1" fmla="val 23079"/>
              <a:gd name="adj2" fmla="val -7694"/>
              <a:gd name="adj3" fmla="val -236537"/>
              <a:gd name="adj4" fmla="val -65384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200">
                <a:solidFill>
                  <a:srgbClr val="FF3300"/>
                </a:solidFill>
              </a:rPr>
              <a:t>Operating mode</a:t>
            </a:r>
          </a:p>
        </p:txBody>
      </p:sp>
      <p:sp>
        <p:nvSpPr>
          <p:cNvPr id="612366" name="Rectangle 14"/>
          <p:cNvSpPr>
            <a:spLocks noChangeArrowheads="1"/>
          </p:cNvSpPr>
          <p:nvPr/>
        </p:nvSpPr>
        <p:spPr bwMode="auto">
          <a:xfrm>
            <a:off x="228600" y="5257800"/>
            <a:ext cx="8915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 smtClean="0">
                <a:latin typeface="Book Antiqua"/>
                <a:sym typeface="ZapfDingbats" pitchFamily="82" charset="2"/>
              </a:rPr>
              <a:t>→  </a:t>
            </a:r>
            <a:r>
              <a:rPr lang="en-GB" sz="1800" b="0" dirty="0" smtClean="0">
                <a:latin typeface="Comic Sans MS" pitchFamily="66" charset="0"/>
                <a:sym typeface="ZapfDingbats" pitchFamily="82" charset="2"/>
              </a:rPr>
              <a:t>Contribution 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from adjacent modes proportional to               </a:t>
            </a:r>
            <a:r>
              <a:rPr lang="en-GB" sz="1800" b="0" dirty="0">
                <a:solidFill>
                  <a:srgbClr val="FF3300"/>
                </a:solidFill>
                <a:latin typeface="Comic Sans MS" pitchFamily="66" charset="0"/>
                <a:sym typeface="ZapfDingbats" pitchFamily="82" charset="2"/>
              </a:rPr>
              <a:t>with the sign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 !!!</a:t>
            </a:r>
          </a:p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GB" sz="1050" b="0" dirty="0">
              <a:latin typeface="Comic Sans MS" pitchFamily="66" charset="0"/>
              <a:sym typeface="ZapfDingbats" pitchFamily="82" charset="2"/>
            </a:endParaRPr>
          </a:p>
          <a:p>
            <a:pPr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 smtClean="0">
                <a:latin typeface="Comic Sans MS" pitchFamily="66" charset="0"/>
                <a:sym typeface="ZapfDingbats" pitchFamily="82" charset="2"/>
              </a:rPr>
              <a:t>The perturbation will add a component </a:t>
            </a:r>
            <a:r>
              <a:rPr lang="en-GB" sz="1800" b="0" dirty="0" smtClean="0">
                <a:latin typeface="Symbol" pitchFamily="18" charset="2"/>
                <a:sym typeface="ZapfDingbats" pitchFamily="82" charset="2"/>
              </a:rPr>
              <a:t>D</a:t>
            </a:r>
            <a:r>
              <a:rPr lang="en-GB" sz="1800" b="0" dirty="0" smtClean="0">
                <a:latin typeface="Comic Sans MS" pitchFamily="66" charset="0"/>
                <a:sym typeface="ZapfDingbats" pitchFamily="82" charset="2"/>
              </a:rPr>
              <a:t>E/(f</a:t>
            </a:r>
            <a:r>
              <a:rPr lang="en-GB" sz="1800" b="0" baseline="30000" dirty="0" smtClean="0">
                <a:latin typeface="Comic Sans MS" pitchFamily="66" charset="0"/>
                <a:sym typeface="ZapfDingbats" pitchFamily="82" charset="2"/>
              </a:rPr>
              <a:t>2</a:t>
            </a:r>
            <a:r>
              <a:rPr lang="en-GB" sz="1800" b="0" dirty="0" smtClean="0">
                <a:latin typeface="Comic Sans MS" pitchFamily="66" charset="0"/>
                <a:sym typeface="ZapfDingbats" pitchFamily="82" charset="2"/>
              </a:rPr>
              <a:t>-f</a:t>
            </a:r>
            <a:r>
              <a:rPr lang="en-GB" sz="1800" b="0" baseline="-25000" dirty="0" smtClean="0">
                <a:latin typeface="Comic Sans MS" pitchFamily="66" charset="0"/>
                <a:sym typeface="ZapfDingbats" pitchFamily="82" charset="2"/>
              </a:rPr>
              <a:t>o</a:t>
            </a:r>
            <a:r>
              <a:rPr lang="en-GB" sz="1800" b="0" baseline="30000" dirty="0" smtClean="0">
                <a:latin typeface="Comic Sans MS" pitchFamily="66" charset="0"/>
                <a:sym typeface="ZapfDingbats" pitchFamily="82" charset="2"/>
              </a:rPr>
              <a:t>2</a:t>
            </a:r>
            <a:r>
              <a:rPr lang="en-GB" sz="1800" b="0" dirty="0" smtClean="0">
                <a:latin typeface="Comic Sans MS" pitchFamily="66" charset="0"/>
                <a:sym typeface="ZapfDingbats" pitchFamily="82" charset="2"/>
              </a:rPr>
              <a:t>) for each of the nearest modes.</a:t>
            </a:r>
          </a:p>
          <a:p>
            <a:pPr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GB" sz="1050" b="0" dirty="0" smtClean="0">
              <a:solidFill>
                <a:srgbClr val="C00000"/>
              </a:solidFill>
              <a:latin typeface="Comic Sans MS" pitchFamily="66" charset="0"/>
              <a:sym typeface="ZapfDingbats" pitchFamily="82" charset="2"/>
            </a:endParaRPr>
          </a:p>
          <a:p>
            <a:pPr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 smtClean="0">
                <a:solidFill>
                  <a:srgbClr val="C00000"/>
                </a:solidFill>
                <a:latin typeface="Comic Sans MS" pitchFamily="66" charset="0"/>
                <a:sym typeface="ZapfDingbats" pitchFamily="82" charset="2"/>
              </a:rPr>
              <a:t>Contributions </a:t>
            </a:r>
            <a:r>
              <a:rPr lang="en-GB" sz="1800" b="0" dirty="0">
                <a:solidFill>
                  <a:srgbClr val="C00000"/>
                </a:solidFill>
                <a:latin typeface="Comic Sans MS" pitchFamily="66" charset="0"/>
                <a:sym typeface="ZapfDingbats" pitchFamily="82" charset="2"/>
              </a:rPr>
              <a:t>from equally spaced modes in the dispersion curve will cancel each </a:t>
            </a:r>
            <a:r>
              <a:rPr lang="en-GB" sz="1800" b="0" dirty="0" smtClean="0">
                <a:solidFill>
                  <a:srgbClr val="C00000"/>
                </a:solidFill>
                <a:latin typeface="Comic Sans MS" pitchFamily="66" charset="0"/>
                <a:sym typeface="ZapfDingbats" pitchFamily="82" charset="2"/>
              </a:rPr>
              <a:t>other</a:t>
            </a:r>
            <a:r>
              <a:rPr lang="en-GB" sz="1800" b="0" dirty="0">
                <a:solidFill>
                  <a:srgbClr val="C00000"/>
                </a:solidFill>
                <a:latin typeface="Comic Sans MS" pitchFamily="66" charset="0"/>
                <a:sym typeface="ZapfDingbats" pitchFamily="82" charset="2"/>
              </a:rPr>
              <a:t> </a:t>
            </a:r>
            <a:r>
              <a:rPr lang="en-GB" sz="1800" b="0" dirty="0" smtClean="0">
                <a:solidFill>
                  <a:srgbClr val="C00000"/>
                </a:solidFill>
                <a:latin typeface="Comic Sans MS" pitchFamily="66" charset="0"/>
                <a:sym typeface="ZapfDingbats" pitchFamily="82" charset="2"/>
              </a:rPr>
              <a:t>!!</a:t>
            </a:r>
            <a:endParaRPr lang="en-GB" sz="1800" b="0" dirty="0">
              <a:solidFill>
                <a:srgbClr val="C00000"/>
              </a:solidFill>
              <a:latin typeface="Comic Sans MS" pitchFamily="66" charset="0"/>
              <a:sym typeface="ZapfDingbats" pitchFamily="82" charset="2"/>
            </a:endParaRPr>
          </a:p>
        </p:txBody>
      </p:sp>
      <p:graphicFrame>
        <p:nvGraphicFramePr>
          <p:cNvPr id="612367" name="Object 15"/>
          <p:cNvGraphicFramePr>
            <a:graphicFrameLocks noGrp="1" noChangeAspect="1"/>
          </p:cNvGraphicFramePr>
          <p:nvPr>
            <p:ph idx="1"/>
            <p:extLst/>
          </p:nvPr>
        </p:nvGraphicFramePr>
        <p:xfrm>
          <a:off x="6019800" y="5105400"/>
          <a:ext cx="838200" cy="647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5410" name="Equation" r:id="rId5" imgW="558720" imgH="431640" progId="Equation.3">
                  <p:embed/>
                </p:oleObj>
              </mc:Choice>
              <mc:Fallback>
                <p:oleObj name="Equation" r:id="rId5" imgW="55872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9800" y="5105400"/>
                        <a:ext cx="838200" cy="6473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Picture 1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23" t="26969" r="24395" b="59129"/>
          <a:stretch/>
        </p:blipFill>
        <p:spPr bwMode="auto">
          <a:xfrm>
            <a:off x="533400" y="3238500"/>
            <a:ext cx="1362074" cy="47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1723" t="26969" r="24395" b="59129"/>
          <a:stretch/>
        </p:blipFill>
        <p:spPr bwMode="auto">
          <a:xfrm flipH="1">
            <a:off x="6477000" y="3743325"/>
            <a:ext cx="1362074" cy="4762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5153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5BF9623-9AC7-4608-BF8D-B82F6474D470}" type="slidenum">
              <a:rPr lang="en-GB"/>
              <a:pPr/>
              <a:t>22</a:t>
            </a:fld>
            <a:endParaRPr lang="en-GB"/>
          </a:p>
        </p:txBody>
      </p:sp>
      <p:sp>
        <p:nvSpPr>
          <p:cNvPr id="552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Pi/2 mode structures: the </a:t>
            </a:r>
            <a:r>
              <a:rPr lang="en-US" sz="3200" dirty="0"/>
              <a:t>Side Coupled Linac</a:t>
            </a:r>
          </a:p>
        </p:txBody>
      </p:sp>
      <p:pic>
        <p:nvPicPr>
          <p:cNvPr id="552963" name="Picture 3" descr="sc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4729163" cy="2590800"/>
          </a:xfrm>
          <a:prstGeom prst="rect">
            <a:avLst/>
          </a:prstGeom>
          <a:noFill/>
        </p:spPr>
      </p:pic>
      <p:sp>
        <p:nvSpPr>
          <p:cNvPr id="552967" name="Rectangle 7"/>
          <p:cNvSpPr>
            <a:spLocks noChangeArrowheads="1"/>
          </p:cNvSpPr>
          <p:nvPr/>
        </p:nvSpPr>
        <p:spPr bwMode="auto">
          <a:xfrm>
            <a:off x="457200" y="13716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To operate efficiently in the </a:t>
            </a:r>
            <a:r>
              <a:rPr lang="en-GB" sz="1800" b="0" dirty="0">
                <a:latin typeface="Symbol" pitchFamily="18" charset="2"/>
                <a:sym typeface="ZapfDingbats" pitchFamily="82" charset="2"/>
              </a:rPr>
              <a:t>p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/2 mode, the cells that are not excited can be removed from the beam axis </a:t>
            </a:r>
            <a:r>
              <a:rPr lang="en-GB" sz="1800" b="0" dirty="0">
                <a:latin typeface="Comic Sans MS" pitchFamily="66" charset="0"/>
                <a:sym typeface="Symbol" pitchFamily="18" charset="2"/>
              </a:rPr>
              <a:t> they </a:t>
            </a:r>
            <a:r>
              <a:rPr lang="en-GB" sz="1800" b="0" dirty="0" smtClean="0">
                <a:latin typeface="Comic Sans MS" pitchFamily="66" charset="0"/>
                <a:sym typeface="Symbol" pitchFamily="18" charset="2"/>
              </a:rPr>
              <a:t>are called “coupling cells”, </a:t>
            </a:r>
            <a:r>
              <a:rPr lang="en-GB" sz="1800" b="0" dirty="0">
                <a:latin typeface="Comic Sans MS" pitchFamily="66" charset="0"/>
                <a:sym typeface="Symbol" pitchFamily="18" charset="2"/>
              </a:rPr>
              <a:t>as for the </a:t>
            </a:r>
            <a:r>
              <a:rPr lang="en-GB" sz="1800" b="0" dirty="0">
                <a:solidFill>
                  <a:srgbClr val="FF3300"/>
                </a:solidFill>
                <a:latin typeface="Comic Sans MS" pitchFamily="66" charset="0"/>
                <a:sym typeface="Symbol" pitchFamily="18" charset="2"/>
              </a:rPr>
              <a:t>Side Coupled Structure</a:t>
            </a:r>
            <a:r>
              <a:rPr lang="en-GB" sz="1800" b="0" dirty="0">
                <a:latin typeface="Comic Sans MS" pitchFamily="66" charset="0"/>
                <a:sym typeface="ZapfDingbats" pitchFamily="82" charset="2"/>
              </a:rPr>
              <a:t>.  </a:t>
            </a:r>
          </a:p>
        </p:txBody>
      </p:sp>
      <p:pic>
        <p:nvPicPr>
          <p:cNvPr id="552968" name="Picture 8" descr="P000306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598988"/>
            <a:ext cx="35814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69" name="Text Box 9"/>
          <p:cNvSpPr txBox="1">
            <a:spLocks noChangeArrowheads="1"/>
          </p:cNvSpPr>
          <p:nvPr/>
        </p:nvSpPr>
        <p:spPr bwMode="auto">
          <a:xfrm>
            <a:off x="685800" y="6019800"/>
            <a:ext cx="4267200" cy="52322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400" dirty="0"/>
              <a:t>Example: the Cell-Coupled Linac at </a:t>
            </a:r>
            <a:r>
              <a:rPr lang="en-GB" sz="1400" dirty="0" smtClean="0"/>
              <a:t>the SNS linac, 805 MHz, 100-200 MeV, &gt;100 </a:t>
            </a:r>
            <a:r>
              <a:rPr lang="en-GB" sz="1400" dirty="0"/>
              <a:t>cells/module</a:t>
            </a:r>
            <a:endParaRPr lang="en-US" sz="14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676400" y="3581400"/>
            <a:ext cx="304800" cy="1588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rgbClr val="CC0000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10800000" flipV="1">
            <a:off x="2286000" y="3581400"/>
            <a:ext cx="304800" cy="1588"/>
          </a:xfrm>
          <a:prstGeom prst="straightConnector1">
            <a:avLst/>
          </a:prstGeom>
          <a:solidFill>
            <a:schemeClr val="bg1"/>
          </a:solidFill>
          <a:ln w="38100" cap="flat" cmpd="sng" algn="ctr">
            <a:solidFill>
              <a:srgbClr val="CC0000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381000" y="4495800"/>
            <a:ext cx="76495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b="0" dirty="0" smtClean="0"/>
              <a:t>E-field</a:t>
            </a:r>
            <a:endParaRPr lang="en-US" sz="1600" b="0" dirty="0"/>
          </a:p>
        </p:txBody>
      </p:sp>
      <p:cxnSp>
        <p:nvCxnSpPr>
          <p:cNvPr id="18" name="Straight Arrow Connector 17"/>
          <p:cNvCxnSpPr/>
          <p:nvPr/>
        </p:nvCxnSpPr>
        <p:spPr bwMode="auto">
          <a:xfrm rot="5400000" flipH="1" flipV="1">
            <a:off x="1066800" y="3733800"/>
            <a:ext cx="762000" cy="609600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89CD84F7-A33D-489C-BAD2-AF2E5D282819}" type="slidenum">
              <a:rPr lang="en-GB"/>
              <a:pPr/>
              <a:t>23</a:t>
            </a:fld>
            <a:endParaRPr lang="en-GB"/>
          </a:p>
        </p:txBody>
      </p:sp>
      <p:sp>
        <p:nvSpPr>
          <p:cNvPr id="6225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3810000" cy="382588"/>
          </a:xfrm>
          <a:noFill/>
          <a:ln/>
        </p:spPr>
        <p:txBody>
          <a:bodyPr/>
          <a:lstStyle/>
          <a:p>
            <a:r>
              <a:rPr lang="el-GR" sz="1600">
                <a:solidFill>
                  <a:srgbClr val="0000FF"/>
                </a:solidFill>
              </a:rPr>
              <a:t>π</a:t>
            </a:r>
            <a:r>
              <a:rPr lang="en-US" sz="1600">
                <a:solidFill>
                  <a:srgbClr val="0000FF"/>
                </a:solidFill>
              </a:rPr>
              <a:t>/2-mode in a coupled-cell structure</a:t>
            </a:r>
            <a:endParaRPr lang="el-GR" sz="1600">
              <a:solidFill>
                <a:srgbClr val="0000FF"/>
              </a:solidFill>
            </a:endParaRPr>
          </a:p>
        </p:txBody>
      </p:sp>
      <p:sp>
        <p:nvSpPr>
          <p:cNvPr id="622595" name="Rectangle 3"/>
          <p:cNvSpPr>
            <a:spLocks noChangeArrowheads="1"/>
          </p:cNvSpPr>
          <p:nvPr/>
        </p:nvSpPr>
        <p:spPr bwMode="auto">
          <a:xfrm>
            <a:off x="228600" y="3886200"/>
            <a:ext cx="44577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GB" sz="1600" b="0">
                <a:solidFill>
                  <a:srgbClr val="0000FF"/>
                </a:solidFill>
                <a:latin typeface="Comic Sans MS" pitchFamily="66" charset="0"/>
              </a:rPr>
              <a:t>Annular ring Coupled Structure (ACS)</a:t>
            </a:r>
            <a:endParaRPr lang="el-GR" sz="1600" b="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622596" name="Rectangle 4"/>
          <p:cNvSpPr>
            <a:spLocks noChangeArrowheads="1"/>
          </p:cNvSpPr>
          <p:nvPr/>
        </p:nvSpPr>
        <p:spPr bwMode="auto">
          <a:xfrm>
            <a:off x="4800600" y="3810000"/>
            <a:ext cx="39243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lnSpc>
                <a:spcPct val="90000"/>
              </a:lnSpc>
            </a:pPr>
            <a:r>
              <a:rPr lang="en-GB" sz="1600" b="0">
                <a:solidFill>
                  <a:srgbClr val="0000FF"/>
                </a:solidFill>
                <a:latin typeface="Comic Sans MS" pitchFamily="66" charset="0"/>
              </a:rPr>
              <a:t>Side Coupled Structure (SCS)</a:t>
            </a:r>
            <a:r>
              <a:rPr lang="en-GB" sz="1600" b="0">
                <a:solidFill>
                  <a:srgbClr val="FF0000"/>
                </a:solidFill>
                <a:latin typeface="Comic Sans MS" pitchFamily="66" charset="0"/>
              </a:rPr>
              <a:t> </a:t>
            </a:r>
            <a:endParaRPr lang="el-GR" sz="1600" b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622597" name="Text Box 5"/>
          <p:cNvSpPr txBox="1">
            <a:spLocks noChangeArrowheads="1"/>
          </p:cNvSpPr>
          <p:nvPr/>
        </p:nvSpPr>
        <p:spPr bwMode="auto">
          <a:xfrm>
            <a:off x="4495800" y="1371600"/>
            <a:ext cx="4032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800" b="0">
                <a:solidFill>
                  <a:srgbClr val="0000FF"/>
                </a:solidFill>
              </a:rPr>
              <a:t>On axis Coupled Structure (OCS)</a:t>
            </a:r>
            <a:endParaRPr lang="en-GB" sz="1800" b="0">
              <a:solidFill>
                <a:srgbClr val="0000FF"/>
              </a:solidFill>
            </a:endParaRPr>
          </a:p>
        </p:txBody>
      </p:sp>
      <p:pic>
        <p:nvPicPr>
          <p:cNvPr id="62259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828800"/>
            <a:ext cx="3995738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259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419600"/>
            <a:ext cx="3960813" cy="209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260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267200"/>
            <a:ext cx="238283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260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1752600"/>
            <a:ext cx="2819400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22602" name="Rectangle 10"/>
          <p:cNvSpPr>
            <a:spLocks noChangeArrowheads="1"/>
          </p:cNvSpPr>
          <p:nvPr/>
        </p:nvSpPr>
        <p:spPr bwMode="auto">
          <a:xfrm>
            <a:off x="1828800" y="381000"/>
            <a:ext cx="5867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</a:pPr>
            <a:r>
              <a:rPr lang="en-US" sz="3200" b="0">
                <a:solidFill>
                  <a:srgbClr val="FF0000"/>
                </a:solidFill>
                <a:latin typeface="Comic Sans MS" pitchFamily="66" charset="0"/>
              </a:rPr>
              <a:t>Examples of </a:t>
            </a:r>
            <a:r>
              <a:rPr lang="en-US" sz="3200" b="0">
                <a:solidFill>
                  <a:srgbClr val="FF0000"/>
                </a:solidFill>
                <a:latin typeface="Symbol" pitchFamily="18" charset="2"/>
              </a:rPr>
              <a:t>p</a:t>
            </a:r>
            <a:r>
              <a:rPr lang="en-US" sz="3200" b="0">
                <a:solidFill>
                  <a:srgbClr val="FF0000"/>
                </a:solidFill>
                <a:latin typeface="Comic Sans MS" pitchFamily="66" charset="0"/>
              </a:rPr>
              <a:t>/2 structures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87A4143A-518A-4379-AECC-771EC169F2DD}" type="slidenum">
              <a:rPr lang="en-GB"/>
              <a:pPr/>
              <a:t>24</a:t>
            </a:fld>
            <a:endParaRPr lang="en-GB"/>
          </a:p>
        </p:txBody>
      </p:sp>
      <p:sp>
        <p:nvSpPr>
          <p:cNvPr id="6287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A mixed case: the </a:t>
            </a:r>
            <a:r>
              <a:rPr lang="en-GB" sz="3200" dirty="0"/>
              <a:t>Cell-Coupled Drift Tube Linac</a:t>
            </a:r>
            <a:endParaRPr lang="en-US" sz="3200" dirty="0"/>
          </a:p>
        </p:txBody>
      </p:sp>
      <p:pic>
        <p:nvPicPr>
          <p:cNvPr id="628741" name="Picture 5" descr="ccdtl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371600"/>
            <a:ext cx="4267200" cy="3201988"/>
          </a:xfrm>
          <a:prstGeom prst="rect">
            <a:avLst/>
          </a:prstGeom>
          <a:noFill/>
        </p:spPr>
      </p:pic>
      <p:sp>
        <p:nvSpPr>
          <p:cNvPr id="628742" name="AutoShape 6"/>
          <p:cNvSpPr>
            <a:spLocks/>
          </p:cNvSpPr>
          <p:nvPr/>
        </p:nvSpPr>
        <p:spPr bwMode="auto">
          <a:xfrm>
            <a:off x="5029200" y="1752600"/>
            <a:ext cx="1143000" cy="495300"/>
          </a:xfrm>
          <a:prstGeom prst="borderCallout1">
            <a:avLst>
              <a:gd name="adj1" fmla="val 23079"/>
              <a:gd name="adj2" fmla="val -6667"/>
              <a:gd name="adj3" fmla="val 55769"/>
              <a:gd name="adj4" fmla="val -1175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200" b="0"/>
              <a:t>DTL-like tank (2 drift tubes)</a:t>
            </a:r>
          </a:p>
        </p:txBody>
      </p:sp>
      <p:sp>
        <p:nvSpPr>
          <p:cNvPr id="628743" name="AutoShape 7"/>
          <p:cNvSpPr>
            <a:spLocks/>
          </p:cNvSpPr>
          <p:nvPr/>
        </p:nvSpPr>
        <p:spPr bwMode="auto">
          <a:xfrm>
            <a:off x="4953000" y="3886200"/>
            <a:ext cx="1143000" cy="495300"/>
          </a:xfrm>
          <a:prstGeom prst="borderCallout1">
            <a:avLst>
              <a:gd name="adj1" fmla="val 23079"/>
              <a:gd name="adj2" fmla="val -6667"/>
              <a:gd name="adj3" fmla="val -269231"/>
              <a:gd name="adj4" fmla="val -249167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200" b="0"/>
              <a:t>DTL-like tank (2 drift tubes)</a:t>
            </a:r>
          </a:p>
        </p:txBody>
      </p:sp>
      <p:sp>
        <p:nvSpPr>
          <p:cNvPr id="628744" name="AutoShape 8"/>
          <p:cNvSpPr>
            <a:spLocks/>
          </p:cNvSpPr>
          <p:nvPr/>
        </p:nvSpPr>
        <p:spPr bwMode="auto">
          <a:xfrm>
            <a:off x="5029200" y="2895600"/>
            <a:ext cx="1143000" cy="304800"/>
          </a:xfrm>
          <a:prstGeom prst="borderCallout1">
            <a:avLst>
              <a:gd name="adj1" fmla="val 37500"/>
              <a:gd name="adj2" fmla="val -6667"/>
              <a:gd name="adj3" fmla="val -109375"/>
              <a:gd name="adj4" fmla="val -1825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200" b="0"/>
              <a:t>Coupling cell</a:t>
            </a:r>
          </a:p>
        </p:txBody>
      </p:sp>
      <p:sp>
        <p:nvSpPr>
          <p:cNvPr id="628745" name="Text Box 9"/>
          <p:cNvSpPr txBox="1">
            <a:spLocks noChangeArrowheads="1"/>
          </p:cNvSpPr>
          <p:nvPr/>
        </p:nvSpPr>
        <p:spPr bwMode="auto">
          <a:xfrm>
            <a:off x="6248400" y="1600200"/>
            <a:ext cx="2590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800" b="0" dirty="0">
                <a:latin typeface="Times New Roman" pitchFamily="18" charset="0"/>
              </a:rPr>
              <a:t>Series of DTL-like </a:t>
            </a:r>
            <a:r>
              <a:rPr lang="en-US" sz="1800" b="0" dirty="0" smtClean="0">
                <a:latin typeface="Times New Roman" pitchFamily="18" charset="0"/>
              </a:rPr>
              <a:t>tanks with 3 cells (operating in 0-mode</a:t>
            </a:r>
            <a:r>
              <a:rPr lang="en-US" sz="1800" b="0" dirty="0">
                <a:latin typeface="Times New Roman" pitchFamily="18" charset="0"/>
              </a:rPr>
              <a:t>), coupled by coupling cells </a:t>
            </a:r>
            <a:r>
              <a:rPr lang="en-US" sz="1800" b="0" dirty="0" smtClean="0">
                <a:latin typeface="Times New Roman" pitchFamily="18" charset="0"/>
              </a:rPr>
              <a:t>(operation in </a:t>
            </a:r>
            <a:r>
              <a:rPr lang="en-US" sz="1800" b="0" dirty="0" smtClean="0">
                <a:latin typeface="Symbol" pitchFamily="18" charset="2"/>
              </a:rPr>
              <a:t>p</a:t>
            </a:r>
            <a:r>
              <a:rPr lang="en-US" sz="1800" b="0" dirty="0" smtClean="0">
                <a:latin typeface="Times New Roman" pitchFamily="18" charset="0"/>
              </a:rPr>
              <a:t>/2 </a:t>
            </a:r>
            <a:r>
              <a:rPr lang="en-US" sz="1800" b="0" dirty="0">
                <a:latin typeface="Times New Roman" pitchFamily="18" charset="0"/>
              </a:rPr>
              <a:t>mode) </a:t>
            </a:r>
          </a:p>
          <a:p>
            <a:endParaRPr lang="en-US" sz="1800" b="0" dirty="0">
              <a:latin typeface="Times New Roman" pitchFamily="18" charset="0"/>
            </a:endParaRPr>
          </a:p>
          <a:p>
            <a:r>
              <a:rPr lang="en-US" sz="1800" b="0" dirty="0">
                <a:latin typeface="Times New Roman" pitchFamily="18" charset="0"/>
              </a:rPr>
              <a:t>352 MHz, will be used for the CERN Linac4 in the range 40-100 MeV. </a:t>
            </a:r>
          </a:p>
          <a:p>
            <a:endParaRPr lang="en-US" sz="1800" b="0" dirty="0">
              <a:latin typeface="Times New Roman" pitchFamily="18" charset="0"/>
            </a:endParaRPr>
          </a:p>
          <a:p>
            <a:r>
              <a:rPr lang="en-US" sz="1800" b="0" dirty="0" smtClean="0">
                <a:latin typeface="Times New Roman" pitchFamily="18" charset="0"/>
              </a:rPr>
              <a:t>The coupling cells leave space for focusing quadrupoles </a:t>
            </a:r>
            <a:r>
              <a:rPr lang="en-US" sz="1800" b="0" dirty="0">
                <a:latin typeface="Times New Roman" pitchFamily="18" charset="0"/>
              </a:rPr>
              <a:t>between </a:t>
            </a:r>
            <a:r>
              <a:rPr lang="en-US" sz="1800" b="0" dirty="0" smtClean="0">
                <a:latin typeface="Times New Roman" pitchFamily="18" charset="0"/>
              </a:rPr>
              <a:t>tanks.</a:t>
            </a:r>
            <a:endParaRPr lang="en-US" sz="1800" b="0" dirty="0">
              <a:latin typeface="Times New Roman" pitchFamily="18" charset="0"/>
            </a:endParaRPr>
          </a:p>
        </p:txBody>
      </p:sp>
      <p:pic>
        <p:nvPicPr>
          <p:cNvPr id="628746" name="Picture 10" descr="WG&amp;CavityAssemb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648200"/>
            <a:ext cx="2895600" cy="1995488"/>
          </a:xfrm>
          <a:prstGeom prst="rect">
            <a:avLst/>
          </a:prstGeom>
          <a:noFill/>
        </p:spPr>
      </p:pic>
      <p:sp>
        <p:nvSpPr>
          <p:cNvPr id="628747" name="AutoShape 11"/>
          <p:cNvSpPr>
            <a:spLocks/>
          </p:cNvSpPr>
          <p:nvPr/>
        </p:nvSpPr>
        <p:spPr bwMode="auto">
          <a:xfrm>
            <a:off x="4114800" y="5715000"/>
            <a:ext cx="1143000" cy="495300"/>
          </a:xfrm>
          <a:prstGeom prst="borderCallout1">
            <a:avLst>
              <a:gd name="adj1" fmla="val 23079"/>
              <a:gd name="adj2" fmla="val -6667"/>
              <a:gd name="adj3" fmla="val -403847"/>
              <a:gd name="adj4" fmla="val -18750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US" sz="1200" b="0"/>
              <a:t>Waveguide input coupler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81000"/>
            <a:ext cx="6553200" cy="762000"/>
          </a:xfrm>
        </p:spPr>
        <p:txBody>
          <a:bodyPr/>
          <a:lstStyle/>
          <a:p>
            <a:r>
              <a:rPr lang="en-US" dirty="0" smtClean="0"/>
              <a:t>Pi/2 mode: the DTL with post-couplers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E649111-3535-447C-B92C-40C8761D48D1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770050" name="Picture 2" descr="9_g_4_pc_o_cut_l179mm_r10mm_bm_01"/>
          <p:cNvPicPr>
            <a:picLocks noChangeAspect="1" noChangeArrowheads="1"/>
          </p:cNvPicPr>
          <p:nvPr/>
        </p:nvPicPr>
        <p:blipFill>
          <a:blip r:embed="rId2" cstate="print"/>
          <a:srcRect r="11317"/>
          <a:stretch>
            <a:fillRect/>
          </a:stretch>
        </p:blipFill>
        <p:spPr bwMode="auto">
          <a:xfrm>
            <a:off x="457200" y="1219200"/>
            <a:ext cx="3505200" cy="3123054"/>
          </a:xfrm>
          <a:prstGeom prst="rect">
            <a:avLst/>
          </a:prstGeom>
          <a:noFill/>
        </p:spPr>
      </p:pic>
      <p:pic>
        <p:nvPicPr>
          <p:cNvPr id="770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4953000"/>
            <a:ext cx="4054475" cy="151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0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70052" name="Picture 4"/>
          <p:cNvPicPr>
            <a:picLocks noChangeAspect="1" noChangeArrowheads="1"/>
          </p:cNvPicPr>
          <p:nvPr/>
        </p:nvPicPr>
        <p:blipFill>
          <a:blip r:embed="rId4" cstate="print"/>
          <a:srcRect t="39152"/>
          <a:stretch>
            <a:fillRect/>
          </a:stretch>
        </p:blipFill>
        <p:spPr bwMode="auto">
          <a:xfrm rot="-21600000">
            <a:off x="6026150" y="2743200"/>
            <a:ext cx="3117850" cy="2368550"/>
          </a:xfrm>
          <a:prstGeom prst="rect">
            <a:avLst/>
          </a:prstGeom>
          <a:noFill/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038600" y="1447800"/>
            <a:ext cx="49530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 dirty="0" smtClean="0">
                <a:latin typeface="Comic Sans MS" pitchFamily="66" charset="0"/>
                <a:sym typeface="ZapfDingbats" pitchFamily="82" charset="2"/>
              </a:rPr>
              <a:t>In a DTL, can be added “post-couplers” on a plane perpendicular to the stems.</a:t>
            </a:r>
          </a:p>
          <a:p>
            <a:pPr indent="-457200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GB" sz="1600" b="0" dirty="0" smtClean="0">
                <a:latin typeface="Comic Sans MS" pitchFamily="66" charset="0"/>
                <a:sym typeface="ZapfDingbats" pitchFamily="82" charset="2"/>
              </a:rPr>
              <a:t>Each post is a resonator that can be tuned to the same frequency as the main 0-mode and coupled to this mode to double the chain of resonators allowing operation in stabilised </a:t>
            </a:r>
            <a:r>
              <a:rPr lang="en-GB" sz="1600" b="0" dirty="0" smtClean="0">
                <a:latin typeface="Symbol" pitchFamily="18" charset="2"/>
                <a:sym typeface="ZapfDingbats" pitchFamily="82" charset="2"/>
              </a:rPr>
              <a:t>p</a:t>
            </a:r>
            <a:r>
              <a:rPr lang="en-GB" sz="1600" b="0" dirty="0" smtClean="0">
                <a:latin typeface="Comic Sans MS" pitchFamily="66" charset="0"/>
                <a:sym typeface="ZapfDingbats" pitchFamily="82" charset="2"/>
              </a:rPr>
              <a:t>/2-like mode!   </a:t>
            </a:r>
            <a:endParaRPr lang="en-GB" sz="1600" b="0" dirty="0">
              <a:latin typeface="Comic Sans MS" pitchFamily="66" charset="0"/>
              <a:sym typeface="ZapfDingbats" pitchFamily="82" charset="2"/>
            </a:endParaRPr>
          </a:p>
        </p:txBody>
      </p:sp>
      <p:sp>
        <p:nvSpPr>
          <p:cNvPr id="10" name="Line Callout 1 9"/>
          <p:cNvSpPr/>
          <p:nvPr/>
        </p:nvSpPr>
        <p:spPr bwMode="auto">
          <a:xfrm>
            <a:off x="304800" y="1447800"/>
            <a:ext cx="990600" cy="612648"/>
          </a:xfrm>
          <a:prstGeom prst="borderCallout1">
            <a:avLst>
              <a:gd name="adj1" fmla="val 116476"/>
              <a:gd name="adj2" fmla="val 48810"/>
              <a:gd name="adj3" fmla="val 258200"/>
              <a:gd name="adj4" fmla="val 95733"/>
            </a:avLst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Post-coupler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4800600"/>
            <a:ext cx="2989833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2971800" y="3505200"/>
            <a:ext cx="32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 smtClean="0"/>
              <a:t>The equivalent circuit becomes extremely complicated and tuning is an issue, but </a:t>
            </a:r>
            <a:r>
              <a:rPr lang="en-US" sz="1600" b="0" dirty="0" smtClean="0">
                <a:latin typeface="Symbol" pitchFamily="18" charset="2"/>
              </a:rPr>
              <a:t>p</a:t>
            </a:r>
            <a:r>
              <a:rPr lang="en-US" sz="1600" b="0" dirty="0" smtClean="0"/>
              <a:t>/2 stabilization is very effective and allows having long DTL tanks!</a:t>
            </a:r>
            <a:endParaRPr lang="en-US" sz="16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0AEB8EAA-0040-4B9B-B846-796FB2C9B78B}" type="slidenum">
              <a:rPr lang="en-GB"/>
              <a:pPr/>
              <a:t>26</a:t>
            </a:fld>
            <a:endParaRPr lang="en-GB"/>
          </a:p>
        </p:txBody>
      </p:sp>
      <p:sp>
        <p:nvSpPr>
          <p:cNvPr id="5847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Alternative modes: H-mode </a:t>
            </a:r>
            <a:r>
              <a:rPr lang="en-GB" dirty="0"/>
              <a:t>structures</a:t>
            </a:r>
            <a:endParaRPr lang="en-US" dirty="0"/>
          </a:p>
        </p:txBody>
      </p:sp>
      <p:pic>
        <p:nvPicPr>
          <p:cNvPr id="584709" name="Picture 5"/>
          <p:cNvPicPr>
            <a:picLocks noChangeAspect="1" noChangeArrowheads="1"/>
          </p:cNvPicPr>
          <p:nvPr/>
        </p:nvPicPr>
        <p:blipFill>
          <a:blip r:embed="rId2" cstate="print"/>
          <a:srcRect t="9502" b="57008"/>
          <a:stretch>
            <a:fillRect/>
          </a:stretch>
        </p:blipFill>
        <p:spPr bwMode="auto">
          <a:xfrm>
            <a:off x="309563" y="5221288"/>
            <a:ext cx="3208337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4710" name="Picture 6" descr="2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371600"/>
            <a:ext cx="5962650" cy="3608388"/>
          </a:xfrm>
          <a:prstGeom prst="rect">
            <a:avLst/>
          </a:prstGeom>
          <a:noFill/>
        </p:spPr>
      </p:pic>
      <p:pic>
        <p:nvPicPr>
          <p:cNvPr id="584711" name="Picture 7"/>
          <p:cNvPicPr>
            <a:picLocks noChangeAspect="1" noChangeArrowheads="1"/>
          </p:cNvPicPr>
          <p:nvPr/>
        </p:nvPicPr>
        <p:blipFill>
          <a:blip r:embed="rId2" cstate="print"/>
          <a:srcRect t="63344"/>
          <a:stretch>
            <a:fillRect/>
          </a:stretch>
        </p:blipFill>
        <p:spPr bwMode="auto">
          <a:xfrm>
            <a:off x="3508375" y="5146675"/>
            <a:ext cx="2933700" cy="100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471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334000"/>
            <a:ext cx="13716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4713" name="Rectangle 9"/>
          <p:cNvSpPr>
            <a:spLocks noChangeArrowheads="1"/>
          </p:cNvSpPr>
          <p:nvPr/>
        </p:nvSpPr>
        <p:spPr bwMode="auto">
          <a:xfrm>
            <a:off x="6781800" y="5137150"/>
            <a:ext cx="14462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000" b="0">
                <a:latin typeface="Times New Roman" pitchFamily="18" charset="0"/>
              </a:rPr>
              <a:t>HSI – IH DTL , 36 MHz</a:t>
            </a:r>
          </a:p>
        </p:txBody>
      </p:sp>
      <p:sp>
        <p:nvSpPr>
          <p:cNvPr id="584716" name="Rectangle 12"/>
          <p:cNvSpPr>
            <a:spLocks noChangeArrowheads="1"/>
          </p:cNvSpPr>
          <p:nvPr/>
        </p:nvSpPr>
        <p:spPr bwMode="auto">
          <a:xfrm>
            <a:off x="6400800" y="1371600"/>
            <a:ext cx="25908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180975" indent="-180975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Interdigital-H Structure</a:t>
            </a:r>
          </a:p>
          <a:p>
            <a:pPr marL="180975" indent="-180975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Operates in TE110 mode</a:t>
            </a:r>
          </a:p>
          <a:p>
            <a:pPr marL="180975" indent="-180975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Transverse E-field “deflected” by adding drift tubes</a:t>
            </a:r>
          </a:p>
          <a:p>
            <a:pPr marL="180975" indent="-180975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Used for ions,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&lt;0.3</a:t>
            </a:r>
          </a:p>
          <a:p>
            <a:pPr marL="180975" indent="-180975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600" b="0">
              <a:latin typeface="Comic Sans MS" pitchFamily="66" charset="0"/>
              <a:sym typeface="Symbol" pitchFamily="18" charset="2"/>
            </a:endParaRPr>
          </a:p>
          <a:p>
            <a:pPr marL="180975" indent="-180975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CH Structure operates in TE210, used for protons at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&lt;0.6</a:t>
            </a:r>
          </a:p>
          <a:p>
            <a:pPr marL="180975" indent="-180975"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600" b="0">
              <a:latin typeface="Comic Sans MS" pitchFamily="66" charset="0"/>
              <a:sym typeface="Symbol" pitchFamily="18" charset="2"/>
            </a:endParaRPr>
          </a:p>
          <a:p>
            <a:pPr marL="180975" indent="-180975"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High ZT</a:t>
            </a:r>
            <a:r>
              <a:rPr lang="en-US" sz="1600" b="0" baseline="30000">
                <a:latin typeface="Comic Sans MS" pitchFamily="66" charset="0"/>
                <a:sym typeface="Symbol" pitchFamily="18" charset="2"/>
              </a:rPr>
              <a:t>2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 but more difficult beam dynamics (no space for quads in drift tubes)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66CD548-3BA8-439E-BD1B-C6BA3DB05795}" type="slidenum">
              <a:rPr lang="en-GB"/>
              <a:pPr/>
              <a:t>27</a:t>
            </a:fld>
            <a:endParaRPr lang="en-GB"/>
          </a:p>
        </p:txBody>
      </p:sp>
      <p:sp>
        <p:nvSpPr>
          <p:cNvPr id="587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 smtClean="0"/>
              <a:t>Comparison of structures </a:t>
            </a:r>
            <a:r>
              <a:rPr lang="en-GB" sz="3200" dirty="0"/>
              <a:t>– Shunt impedance</a:t>
            </a:r>
            <a:endParaRPr lang="en-US" sz="3200" dirty="0"/>
          </a:p>
        </p:txBody>
      </p:sp>
      <p:sp>
        <p:nvSpPr>
          <p:cNvPr id="587785" name="Rectangle 9"/>
          <p:cNvSpPr>
            <a:spLocks noChangeArrowheads="1"/>
          </p:cNvSpPr>
          <p:nvPr/>
        </p:nvSpPr>
        <p:spPr bwMode="auto">
          <a:xfrm>
            <a:off x="228600" y="1371600"/>
            <a:ext cx="4495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 smtClean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Main figure of merit is the shunt impedance</a:t>
            </a:r>
            <a:endParaRPr lang="en-US" sz="1600" b="0" dirty="0">
              <a:solidFill>
                <a:schemeClr val="hlink"/>
              </a:solidFill>
              <a:latin typeface="Comic Sans MS" pitchFamily="66" charset="0"/>
              <a:sym typeface="Symbol" pitchFamily="18" charset="2"/>
            </a:endParaRP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Ratio between energy gain (square) and power dissipation, is a measure of the energy efficiency of a structure.</a:t>
            </a: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Depends on the beta, on the energy and on the mode of operation.</a:t>
            </a:r>
            <a:endParaRPr lang="en-US" sz="1600" b="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587786" name="Rectangle 10"/>
          <p:cNvSpPr>
            <a:spLocks noChangeArrowheads="1"/>
          </p:cNvSpPr>
          <p:nvPr/>
        </p:nvSpPr>
        <p:spPr bwMode="auto">
          <a:xfrm>
            <a:off x="5105400" y="1600200"/>
            <a:ext cx="3657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However, the 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choice of the best accelerating structure for a certain energy range depends </a:t>
            </a: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also on </a:t>
            </a:r>
            <a:r>
              <a:rPr lang="en-US" sz="1600" b="0" dirty="0" smtClean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beam </a:t>
            </a:r>
            <a:r>
              <a:rPr lang="en-US" sz="1600" b="0" dirty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dynamics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 and </a:t>
            </a: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on construction </a:t>
            </a:r>
            <a:r>
              <a:rPr lang="en-US" sz="1600" b="0" dirty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cost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.</a:t>
            </a:r>
          </a:p>
        </p:txBody>
      </p:sp>
      <p:pic>
        <p:nvPicPr>
          <p:cNvPr id="9" name="Chart 1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0"/>
            <a:ext cx="51054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943600" y="3733800"/>
            <a:ext cx="2590800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1" dirty="0" smtClean="0"/>
              <a:t>Comparison of shunt-impedances for different low-beta structures done in 2005-08 by the “HIPPI” EU-funded Activity.</a:t>
            </a:r>
          </a:p>
          <a:p>
            <a:endParaRPr lang="en-US" sz="1400" b="0" i="1" dirty="0" smtClean="0"/>
          </a:p>
          <a:p>
            <a:r>
              <a:rPr lang="en-US" sz="1400" b="0" i="1" dirty="0" smtClean="0"/>
              <a:t>In general terms, a DTL-like structure is preferred at low-energy, and </a:t>
            </a:r>
            <a:r>
              <a:rPr lang="en-US" sz="1400" b="0" i="1" dirty="0" smtClean="0">
                <a:latin typeface="Symbol" pitchFamily="18" charset="2"/>
              </a:rPr>
              <a:t>p</a:t>
            </a:r>
            <a:r>
              <a:rPr lang="en-US" sz="1400" b="0" i="1" dirty="0" smtClean="0"/>
              <a:t>-mode structures at high-energy.</a:t>
            </a:r>
          </a:p>
          <a:p>
            <a:r>
              <a:rPr lang="en-US" sz="1400" b="0" i="1" dirty="0" smtClean="0"/>
              <a:t>CH is excellent at very low energies (ions).</a:t>
            </a:r>
          </a:p>
          <a:p>
            <a:endParaRPr lang="en-US" sz="14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BE33EDB-C8DC-4FFC-BB3E-B6CFF7EF7CEE}" type="slidenum">
              <a:rPr lang="en-GB"/>
              <a:pPr/>
              <a:t>28</a:t>
            </a:fld>
            <a:endParaRPr lang="en-GB"/>
          </a:p>
        </p:txBody>
      </p:sp>
      <p:sp>
        <p:nvSpPr>
          <p:cNvPr id="70246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3200"/>
              <a:t>Traveling wave accelerating structures (electrons)</a:t>
            </a:r>
          </a:p>
        </p:txBody>
      </p:sp>
      <p:graphicFrame>
        <p:nvGraphicFramePr>
          <p:cNvPr id="702469" name="Object 5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143000" y="1816100"/>
          <a:ext cx="2438400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142" name="Equation" r:id="rId3" imgW="1968480" imgH="609480" progId="Equation.3">
                  <p:embed/>
                </p:oleObj>
              </mc:Choice>
              <mc:Fallback>
                <p:oleObj name="Equation" r:id="rId3" imgW="1968480" imgH="609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1816100"/>
                        <a:ext cx="2438400" cy="754063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2472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638800" y="1828800"/>
          <a:ext cx="1600200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143" name="Equation" r:id="rId5" imgW="1002960" imgH="444240" progId="Equation.3">
                  <p:embed/>
                </p:oleObj>
              </mc:Choice>
              <mc:Fallback>
                <p:oleObj name="Equation" r:id="rId5" imgW="1002960" imgH="4442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1828800"/>
                        <a:ext cx="1600200" cy="708025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2484" name="Object 20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400800" y="2667000"/>
          <a:ext cx="1768475" cy="427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144" name="Equation" r:id="rId7" imgW="1054080" imgH="253800" progId="Equation.3">
                  <p:embed/>
                </p:oleObj>
              </mc:Choice>
              <mc:Fallback>
                <p:oleObj name="Equation" r:id="rId7" imgW="1054080" imgH="2538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0800" y="2667000"/>
                        <a:ext cx="1768475" cy="427038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2471" name="Text Box 7"/>
          <p:cNvSpPr txBox="1">
            <a:spLocks noChangeArrowheads="1"/>
          </p:cNvSpPr>
          <p:nvPr/>
        </p:nvSpPr>
        <p:spPr bwMode="auto">
          <a:xfrm>
            <a:off x="593725" y="1431925"/>
            <a:ext cx="523081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/>
              <a:t>What happens if we have an infinite chain of oscillators?</a:t>
            </a:r>
          </a:p>
        </p:txBody>
      </p:sp>
      <p:sp>
        <p:nvSpPr>
          <p:cNvPr id="702474" name="Text Box 10"/>
          <p:cNvSpPr txBox="1">
            <a:spLocks noChangeArrowheads="1"/>
          </p:cNvSpPr>
          <p:nvPr/>
        </p:nvSpPr>
        <p:spPr bwMode="auto">
          <a:xfrm>
            <a:off x="3810000" y="3352800"/>
            <a:ext cx="5181600" cy="1558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All modes in the dispersion curve are allowed, the original frequency degenerates into a continuous band.</a:t>
            </a:r>
          </a:p>
          <a:p>
            <a:r>
              <a:rPr lang="en-US" sz="1600" b="0"/>
              <a:t>The field is the same in each cell, there are no more standing wave modes </a:t>
            </a:r>
            <a:r>
              <a:rPr lang="en-US" sz="1600" b="0">
                <a:sym typeface="Symbol" pitchFamily="18" charset="2"/>
              </a:rPr>
              <a:t> only “traveling wave modes”, if we excite the EM field at one end of the structure it will propagate towards the other end.</a:t>
            </a:r>
          </a:p>
        </p:txBody>
      </p:sp>
      <p:graphicFrame>
        <p:nvGraphicFramePr>
          <p:cNvPr id="702475" name="Object 11"/>
          <p:cNvGraphicFramePr>
            <a:graphicFrameLocks noChangeAspect="1"/>
          </p:cNvGraphicFramePr>
          <p:nvPr/>
        </p:nvGraphicFramePr>
        <p:xfrm>
          <a:off x="381000" y="3352800"/>
          <a:ext cx="3429000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145" name="Chart" r:id="rId10" imgW="5120640" imgH="3314783" progId="Excel.Sheet.8">
                  <p:embed/>
                </p:oleObj>
              </mc:Choice>
              <mc:Fallback>
                <p:oleObj name="Chart" r:id="rId10" imgW="5120640" imgH="3314783" progId="Excel.Sheet.8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352800"/>
                        <a:ext cx="3429000" cy="221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2476" name="Text Box 12"/>
          <p:cNvSpPr txBox="1">
            <a:spLocks noChangeArrowheads="1"/>
          </p:cNvSpPr>
          <p:nvPr/>
        </p:nvSpPr>
        <p:spPr bwMode="auto">
          <a:xfrm>
            <a:off x="1066800" y="4953000"/>
            <a:ext cx="2968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0</a:t>
            </a:r>
          </a:p>
        </p:txBody>
      </p:sp>
      <p:sp>
        <p:nvSpPr>
          <p:cNvPr id="702477" name="Text Box 13"/>
          <p:cNvSpPr txBox="1">
            <a:spLocks noChangeArrowheads="1"/>
          </p:cNvSpPr>
          <p:nvPr/>
        </p:nvSpPr>
        <p:spPr bwMode="auto">
          <a:xfrm>
            <a:off x="2133600" y="4953000"/>
            <a:ext cx="46513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Symbol" pitchFamily="18" charset="2"/>
              </a:rPr>
              <a:t>p</a:t>
            </a:r>
            <a:r>
              <a:rPr lang="en-US" sz="1600"/>
              <a:t>/2</a:t>
            </a:r>
          </a:p>
        </p:txBody>
      </p:sp>
      <p:sp>
        <p:nvSpPr>
          <p:cNvPr id="702478" name="Text Box 14"/>
          <p:cNvSpPr txBox="1">
            <a:spLocks noChangeArrowheads="1"/>
          </p:cNvSpPr>
          <p:nvPr/>
        </p:nvSpPr>
        <p:spPr bwMode="auto">
          <a:xfrm>
            <a:off x="3505200" y="4953000"/>
            <a:ext cx="29527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Symbol" pitchFamily="18" charset="2"/>
              </a:rPr>
              <a:t>p</a:t>
            </a:r>
            <a:endParaRPr lang="en-US" sz="1600"/>
          </a:p>
        </p:txBody>
      </p:sp>
      <p:sp>
        <p:nvSpPr>
          <p:cNvPr id="702479" name="Text Box 15"/>
          <p:cNvSpPr txBox="1">
            <a:spLocks noChangeArrowheads="1"/>
          </p:cNvSpPr>
          <p:nvPr/>
        </p:nvSpPr>
        <p:spPr bwMode="auto">
          <a:xfrm>
            <a:off x="838200" y="4038600"/>
            <a:ext cx="3937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Symbol" pitchFamily="18" charset="2"/>
              </a:rPr>
              <a:t>w</a:t>
            </a:r>
            <a:r>
              <a:rPr lang="en-US" sz="1600" baseline="-25000">
                <a:latin typeface="Symbol" pitchFamily="18" charset="2"/>
              </a:rPr>
              <a:t>0</a:t>
            </a:r>
          </a:p>
        </p:txBody>
      </p:sp>
      <p:sp>
        <p:nvSpPr>
          <p:cNvPr id="702480" name="Text Box 16"/>
          <p:cNvSpPr txBox="1">
            <a:spLocks noChangeArrowheads="1"/>
          </p:cNvSpPr>
          <p:nvPr/>
        </p:nvSpPr>
        <p:spPr bwMode="auto">
          <a:xfrm>
            <a:off x="76200" y="3429000"/>
            <a:ext cx="8556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Symbol" pitchFamily="18" charset="2"/>
              </a:rPr>
              <a:t>w</a:t>
            </a:r>
            <a:r>
              <a:rPr lang="en-US" sz="1600" baseline="-25000">
                <a:latin typeface="Symbol" pitchFamily="18" charset="2"/>
              </a:rPr>
              <a:t>0</a:t>
            </a:r>
            <a:r>
              <a:rPr lang="en-US" sz="1600">
                <a:latin typeface="Symbol" pitchFamily="18" charset="2"/>
              </a:rPr>
              <a:t>/</a:t>
            </a:r>
            <a:r>
              <a:rPr lang="en-US" sz="1600">
                <a:cs typeface="Arial" charset="0"/>
              </a:rPr>
              <a:t>√1-k</a:t>
            </a:r>
          </a:p>
        </p:txBody>
      </p:sp>
      <p:sp>
        <p:nvSpPr>
          <p:cNvPr id="702481" name="Text Box 17"/>
          <p:cNvSpPr txBox="1">
            <a:spLocks noChangeArrowheads="1"/>
          </p:cNvSpPr>
          <p:nvPr/>
        </p:nvSpPr>
        <p:spPr bwMode="auto">
          <a:xfrm>
            <a:off x="0" y="4876800"/>
            <a:ext cx="9064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Symbol" pitchFamily="18" charset="2"/>
              </a:rPr>
              <a:t>w</a:t>
            </a:r>
            <a:r>
              <a:rPr lang="en-US" sz="1600" baseline="-25000">
                <a:latin typeface="Symbol" pitchFamily="18" charset="2"/>
              </a:rPr>
              <a:t>0</a:t>
            </a:r>
            <a:r>
              <a:rPr lang="en-US" sz="1600">
                <a:latin typeface="Symbol" pitchFamily="18" charset="2"/>
              </a:rPr>
              <a:t>/</a:t>
            </a:r>
            <a:r>
              <a:rPr lang="en-US" sz="1600">
                <a:cs typeface="Arial" charset="0"/>
              </a:rPr>
              <a:t>√1+k</a:t>
            </a:r>
          </a:p>
        </p:txBody>
      </p:sp>
      <p:sp>
        <p:nvSpPr>
          <p:cNvPr id="702482" name="Text Box 18"/>
          <p:cNvSpPr txBox="1">
            <a:spLocks noChangeArrowheads="1"/>
          </p:cNvSpPr>
          <p:nvPr/>
        </p:nvSpPr>
        <p:spPr bwMode="auto">
          <a:xfrm>
            <a:off x="3810000" y="2019300"/>
            <a:ext cx="176371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/>
              <a:t>becomes (N</a:t>
            </a:r>
            <a:r>
              <a:rPr lang="en-US" sz="1600" b="0">
                <a:sym typeface="Symbol" pitchFamily="18" charset="2"/>
              </a:rPr>
              <a:t></a:t>
            </a:r>
            <a:r>
              <a:rPr lang="en-US" sz="1600" b="0">
                <a:latin typeface="Symath" pitchFamily="2" charset="0"/>
                <a:sym typeface="Symbol" pitchFamily="18" charset="2"/>
              </a:rPr>
              <a:t>h)</a:t>
            </a:r>
          </a:p>
        </p:txBody>
      </p:sp>
      <p:sp>
        <p:nvSpPr>
          <p:cNvPr id="702483" name="Text Box 19"/>
          <p:cNvSpPr txBox="1">
            <a:spLocks noChangeArrowheads="1"/>
          </p:cNvSpPr>
          <p:nvPr/>
        </p:nvSpPr>
        <p:spPr bwMode="auto">
          <a:xfrm>
            <a:off x="3810000" y="4953000"/>
            <a:ext cx="53340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GB" sz="1600" b="0"/>
              <a:t>But: our dispersion curve remains valid, and defines the velocity of propagation of the travelling wave, v</a:t>
            </a:r>
            <a:r>
              <a:rPr lang="en-GB" sz="1600" b="0" baseline="-25000">
                <a:latin typeface="Symbol" pitchFamily="18" charset="2"/>
              </a:rPr>
              <a:t>f</a:t>
            </a:r>
            <a:r>
              <a:rPr lang="en-GB" sz="1600" b="0"/>
              <a:t> = </a:t>
            </a:r>
            <a:r>
              <a:rPr lang="en-GB" sz="1600" b="0">
                <a:latin typeface="Symbol" pitchFamily="18" charset="2"/>
              </a:rPr>
              <a:t>w</a:t>
            </a:r>
            <a:r>
              <a:rPr lang="en-GB" sz="1600" b="0"/>
              <a:t>d/</a:t>
            </a:r>
            <a:r>
              <a:rPr lang="en-GB" sz="1600" b="0">
                <a:latin typeface="Symbol" pitchFamily="18" charset="2"/>
              </a:rPr>
              <a:t>F</a:t>
            </a:r>
            <a:r>
              <a:rPr lang="en-GB" sz="1600" b="0"/>
              <a:t> </a:t>
            </a:r>
            <a:r>
              <a:rPr lang="en-US" sz="1600" b="0"/>
              <a:t> </a:t>
            </a:r>
          </a:p>
        </p:txBody>
      </p:sp>
      <p:graphicFrame>
        <p:nvGraphicFramePr>
          <p:cNvPr id="702487" name="Object 23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685800" y="2667000"/>
          <a:ext cx="3657600" cy="573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3146" name="Equation" r:id="rId12" imgW="2514600" imgH="393480" progId="Equation.3">
                  <p:embed/>
                </p:oleObj>
              </mc:Choice>
              <mc:Fallback>
                <p:oleObj name="Equation" r:id="rId12" imgW="25146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2667000"/>
                        <a:ext cx="3657600" cy="573088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2489" name="Text Box 25"/>
          <p:cNvSpPr txBox="1">
            <a:spLocks noChangeArrowheads="1"/>
          </p:cNvSpPr>
          <p:nvPr/>
        </p:nvSpPr>
        <p:spPr bwMode="auto">
          <a:xfrm>
            <a:off x="4572000" y="2743200"/>
            <a:ext cx="176371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/>
              <a:t>becomes (N</a:t>
            </a:r>
            <a:r>
              <a:rPr lang="en-US" sz="1600" b="0">
                <a:sym typeface="Symbol" pitchFamily="18" charset="2"/>
              </a:rPr>
              <a:t></a:t>
            </a:r>
            <a:r>
              <a:rPr lang="en-US" sz="1600" b="0">
                <a:latin typeface="Symath" pitchFamily="2" charset="0"/>
                <a:sym typeface="Symbol" pitchFamily="18" charset="2"/>
              </a:rPr>
              <a:t>h)</a:t>
            </a:r>
          </a:p>
        </p:txBody>
      </p:sp>
      <p:sp>
        <p:nvSpPr>
          <p:cNvPr id="702490" name="Rectangle 26"/>
          <p:cNvSpPr>
            <a:spLocks noChangeArrowheads="1"/>
          </p:cNvSpPr>
          <p:nvPr/>
        </p:nvSpPr>
        <p:spPr bwMode="auto">
          <a:xfrm>
            <a:off x="1295400" y="5257800"/>
            <a:ext cx="1981200" cy="228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2491" name="Text Box 27"/>
          <p:cNvSpPr txBox="1">
            <a:spLocks noChangeArrowheads="1"/>
          </p:cNvSpPr>
          <p:nvPr/>
        </p:nvSpPr>
        <p:spPr bwMode="auto">
          <a:xfrm>
            <a:off x="381000" y="5565775"/>
            <a:ext cx="7848600" cy="825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/>
              <a:t>For acceleration, the wave must propagate at </a:t>
            </a:r>
            <a:r>
              <a:rPr lang="en-GB" sz="1600" b="0"/>
              <a:t>v</a:t>
            </a:r>
            <a:r>
              <a:rPr lang="en-GB" sz="1600" b="0" baseline="-25000">
                <a:latin typeface="Symbol" pitchFamily="18" charset="2"/>
              </a:rPr>
              <a:t>f</a:t>
            </a:r>
            <a:r>
              <a:rPr lang="en-GB" sz="1600" b="0"/>
              <a:t> </a:t>
            </a:r>
            <a:r>
              <a:rPr lang="en-US" sz="1600" b="0"/>
              <a:t>= c  </a:t>
            </a:r>
          </a:p>
          <a:p>
            <a:r>
              <a:rPr lang="en-US" sz="1600" b="0"/>
              <a:t>	</a:t>
            </a:r>
            <a:r>
              <a:rPr lang="en-US" sz="1600" b="0">
                <a:sym typeface="Symbol" pitchFamily="18" charset="2"/>
              </a:rPr>
              <a:t> for each frequency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w</a:t>
            </a:r>
            <a:r>
              <a:rPr lang="en-US" sz="1600" b="0">
                <a:sym typeface="Symbol" pitchFamily="18" charset="2"/>
              </a:rPr>
              <a:t> and cell length d we can find a phase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F </a:t>
            </a:r>
            <a:r>
              <a:rPr lang="en-US" sz="1600" b="0">
                <a:sym typeface="Symbol" pitchFamily="18" charset="2"/>
              </a:rPr>
              <a:t>where the </a:t>
            </a:r>
          </a:p>
          <a:p>
            <a:r>
              <a:rPr lang="en-US" sz="1600" b="0">
                <a:sym typeface="Symbol" pitchFamily="18" charset="2"/>
              </a:rPr>
              <a:t>	apparent velocity of the wave </a:t>
            </a:r>
            <a:r>
              <a:rPr lang="en-GB" sz="1600" b="0"/>
              <a:t>v</a:t>
            </a:r>
            <a:r>
              <a:rPr lang="en-GB" sz="1600" b="0" baseline="-25000">
                <a:latin typeface="Symbol" pitchFamily="18" charset="2"/>
              </a:rPr>
              <a:t>f</a:t>
            </a:r>
            <a:r>
              <a:rPr lang="en-US" sz="1600" b="0">
                <a:sym typeface="Symbol" pitchFamily="18" charset="2"/>
              </a:rPr>
              <a:t> is equal to c</a:t>
            </a:r>
            <a:r>
              <a:rPr lang="en-GB" sz="1600" b="0">
                <a:latin typeface="Symbol" pitchFamily="18" charset="2"/>
              </a:rPr>
              <a:t> </a:t>
            </a:r>
            <a:r>
              <a:rPr lang="en-US" sz="1600" b="0">
                <a:sym typeface="Symbol" pitchFamily="18" charset="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C8B6D15E-C041-4552-9067-14AC90CC61A8}" type="slidenum">
              <a:rPr lang="en-GB"/>
              <a:pPr/>
              <a:t>29</a:t>
            </a:fld>
            <a:endParaRPr lang="en-GB"/>
          </a:p>
        </p:txBody>
      </p:sp>
      <p:sp>
        <p:nvSpPr>
          <p:cNvPr id="4833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Traveling wave accelerating structures</a:t>
            </a:r>
          </a:p>
        </p:txBody>
      </p:sp>
      <p:sp>
        <p:nvSpPr>
          <p:cNvPr id="483333" name="Rectangle 5"/>
          <p:cNvSpPr>
            <a:spLocks noChangeArrowheads="1"/>
          </p:cNvSpPr>
          <p:nvPr/>
        </p:nvSpPr>
        <p:spPr bwMode="auto">
          <a:xfrm>
            <a:off x="304800" y="4114800"/>
            <a:ext cx="8991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“Disc-loaded waveguide” or chain of electrically coupled cells characterized by a continuous band of frequencies.  In the chain is excited a “traveling wave mode” that has a propagation velocity v</a:t>
            </a:r>
            <a:r>
              <a:rPr lang="en-US" sz="1600" b="0" baseline="-25000">
                <a:latin typeface="Comic Sans MS" pitchFamily="66" charset="0"/>
                <a:sym typeface="Symbol" pitchFamily="18" charset="2"/>
              </a:rPr>
              <a:t>ph 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=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w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/k given by the dispersion relation.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For a given frequency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w,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 v</a:t>
            </a:r>
            <a:r>
              <a:rPr lang="en-US" sz="1600" b="0" baseline="-25000">
                <a:latin typeface="Comic Sans MS" pitchFamily="66" charset="0"/>
                <a:sym typeface="Symbol" pitchFamily="18" charset="2"/>
              </a:rPr>
              <a:t>ph 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= c and the structure can be used for particles traveling at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=1  The “</a:t>
            </a:r>
            <a:r>
              <a:rPr lang="en-US" sz="1600" b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traveling wave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” structure is the standard linac for </a:t>
            </a:r>
            <a:r>
              <a:rPr lang="en-US" sz="1600" b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electrons from </a:t>
            </a:r>
            <a:r>
              <a:rPr lang="en-US" sz="1600" b="0">
                <a:solidFill>
                  <a:schemeClr val="hlink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~1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. </a:t>
            </a:r>
          </a:p>
          <a:p>
            <a:pPr marL="457200" indent="-457200">
              <a:lnSpc>
                <a:spcPct val="110000"/>
              </a:lnSpc>
              <a:buClr>
                <a:schemeClr val="hlink"/>
              </a:buClr>
              <a:buSzPct val="70000"/>
              <a:buFont typeface="Symbol" pitchFamily="18" charset="2"/>
              <a:buChar char="®"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Can </a:t>
            </a:r>
            <a:r>
              <a:rPr lang="en-US" sz="1600" b="0" u="sng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not</a:t>
            </a:r>
            <a:r>
              <a:rPr lang="en-US" sz="1600" b="0">
                <a:latin typeface="Comic Sans MS" pitchFamily="66" charset="0"/>
                <a:sym typeface="Symbol" pitchFamily="18" charset="2"/>
              </a:rPr>
              <a:t> be used for protons at v&lt;c: </a:t>
            </a:r>
          </a:p>
          <a:p>
            <a:pPr marL="457200" indent="-457200">
              <a:lnSpc>
                <a:spcPct val="110000"/>
              </a:lnSpc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		1. constant cell length does not allow synchronism 				2. structures are long, without space for transverse focusing</a:t>
            </a:r>
          </a:p>
        </p:txBody>
      </p:sp>
      <p:pic>
        <p:nvPicPr>
          <p:cNvPr id="48333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2200" y="2209800"/>
            <a:ext cx="45021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3335" name="Text Box 7"/>
          <p:cNvSpPr txBox="1">
            <a:spLocks noChangeArrowheads="1"/>
          </p:cNvSpPr>
          <p:nvPr/>
        </p:nvSpPr>
        <p:spPr bwMode="auto">
          <a:xfrm>
            <a:off x="1371600" y="3352800"/>
            <a:ext cx="8382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>
                <a:solidFill>
                  <a:schemeClr val="accent1"/>
                </a:solidFill>
                <a:latin typeface="Comic Sans MS" pitchFamily="66" charset="0"/>
              </a:rPr>
              <a:t>beam</a:t>
            </a:r>
          </a:p>
        </p:txBody>
      </p:sp>
      <p:sp>
        <p:nvSpPr>
          <p:cNvPr id="483336" name="Line 8"/>
          <p:cNvSpPr>
            <a:spLocks noChangeShapeType="1"/>
          </p:cNvSpPr>
          <p:nvPr/>
        </p:nvSpPr>
        <p:spPr bwMode="auto">
          <a:xfrm>
            <a:off x="2057400" y="3505200"/>
            <a:ext cx="228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83337" name="Rectangle 9"/>
          <p:cNvSpPr>
            <a:spLocks noChangeArrowheads="1"/>
          </p:cNvSpPr>
          <p:nvPr/>
        </p:nvSpPr>
        <p:spPr bwMode="auto">
          <a:xfrm>
            <a:off x="228600" y="1447800"/>
            <a:ext cx="8915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lnSpc>
                <a:spcPct val="110000"/>
              </a:lnSpc>
              <a:spcBef>
                <a:spcPct val="50000"/>
              </a:spcBef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How to “simulate” an infinite chain of resonators? Instead of a singe input, exciting a standing wave mode, use an input + an output for the RF wave at both ends of the structure.</a:t>
            </a:r>
          </a:p>
        </p:txBody>
      </p:sp>
    </p:spTree>
    <p:extLst>
      <p:ext uri="{BB962C8B-B14F-4D97-AF65-F5344CB8AC3E}">
        <p14:creationId xmlns:p14="http://schemas.microsoft.com/office/powerpoint/2010/main" val="2591064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69DC762E-555A-4768-998F-D2EC94FB9BDE}" type="slidenum">
              <a:rPr lang="en-GB"/>
              <a:pPr/>
              <a:t>3</a:t>
            </a:fld>
            <a:endParaRPr lang="en-GB"/>
          </a:p>
        </p:txBody>
      </p:sp>
      <p:sp>
        <p:nvSpPr>
          <p:cNvPr id="68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Coupling cavities</a:t>
            </a:r>
            <a:endParaRPr lang="en-US" dirty="0"/>
          </a:p>
        </p:txBody>
      </p:sp>
      <p:pic>
        <p:nvPicPr>
          <p:cNvPr id="687111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81000" y="3124200"/>
            <a:ext cx="269875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68711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85800" y="3124200"/>
            <a:ext cx="269875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687113" name="Picture 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990600" y="3124200"/>
            <a:ext cx="269875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68711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295400" y="3124200"/>
            <a:ext cx="269875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687115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600200" y="3124200"/>
            <a:ext cx="269875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687116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905000" y="3124200"/>
            <a:ext cx="269875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687123" name="Picture 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2514600"/>
            <a:ext cx="346075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87131" name="AutoShape 27"/>
          <p:cNvSpPr>
            <a:spLocks noChangeArrowheads="1"/>
          </p:cNvSpPr>
          <p:nvPr/>
        </p:nvSpPr>
        <p:spPr bwMode="auto">
          <a:xfrm>
            <a:off x="2743200" y="3505200"/>
            <a:ext cx="609600" cy="333375"/>
          </a:xfrm>
          <a:prstGeom prst="rightArrow">
            <a:avLst>
              <a:gd name="adj1" fmla="val 50000"/>
              <a:gd name="adj2" fmla="val 45714"/>
            </a:avLst>
          </a:prstGeom>
          <a:solidFill>
            <a:srgbClr val="FFFFAB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87132" name="AutoShape 28"/>
          <p:cNvSpPr>
            <a:spLocks/>
          </p:cNvSpPr>
          <p:nvPr/>
        </p:nvSpPr>
        <p:spPr bwMode="auto">
          <a:xfrm>
            <a:off x="3505200" y="2819400"/>
            <a:ext cx="228600" cy="1752600"/>
          </a:xfrm>
          <a:prstGeom prst="leftBrace">
            <a:avLst>
              <a:gd name="adj1" fmla="val 63889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87133" name="Picture 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209800" y="3124200"/>
            <a:ext cx="269875" cy="1066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87134" name="Text Box 30"/>
          <p:cNvSpPr txBox="1">
            <a:spLocks noChangeArrowheads="1"/>
          </p:cNvSpPr>
          <p:nvPr/>
        </p:nvSpPr>
        <p:spPr bwMode="auto">
          <a:xfrm>
            <a:off x="381000" y="4419600"/>
            <a:ext cx="2378075" cy="132343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 dirty="0"/>
              <a:t>How can we couple together a chain of n </a:t>
            </a:r>
            <a:r>
              <a:rPr lang="en-US" sz="1600" b="0" dirty="0" smtClean="0"/>
              <a:t>reentrant (=loaded pillbox) accelerating </a:t>
            </a:r>
            <a:r>
              <a:rPr lang="en-US" sz="1600" b="0" dirty="0"/>
              <a:t>cavities ?</a:t>
            </a:r>
          </a:p>
        </p:txBody>
      </p:sp>
      <p:pic>
        <p:nvPicPr>
          <p:cNvPr id="687141" name="Picture 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524000"/>
            <a:ext cx="346075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grpSp>
        <p:nvGrpSpPr>
          <p:cNvPr id="687169" name="Group 65"/>
          <p:cNvGrpSpPr>
            <a:grpSpLocks/>
          </p:cNvGrpSpPr>
          <p:nvPr/>
        </p:nvGrpSpPr>
        <p:grpSpPr bwMode="auto">
          <a:xfrm>
            <a:off x="3962400" y="2133600"/>
            <a:ext cx="2209800" cy="1219200"/>
            <a:chOff x="480" y="1200"/>
            <a:chExt cx="3852" cy="1938"/>
          </a:xfrm>
        </p:grpSpPr>
        <p:pic>
          <p:nvPicPr>
            <p:cNvPr id="687162" name="Picture 5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2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687163" name="Picture 5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48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687164" name="Picture 6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824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687165" name="Picture 6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00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687166" name="Picture 6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0" y="1200"/>
              <a:ext cx="580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687167" name="Picture 6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504" y="1200"/>
              <a:ext cx="828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687168" name="Picture 6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76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sp>
        <p:nvSpPr>
          <p:cNvPr id="687170" name="Text Box 66"/>
          <p:cNvSpPr txBox="1">
            <a:spLocks noChangeArrowheads="1"/>
          </p:cNvSpPr>
          <p:nvPr/>
        </p:nvSpPr>
        <p:spPr bwMode="auto">
          <a:xfrm>
            <a:off x="6248400" y="1905000"/>
            <a:ext cx="2378075" cy="14668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1. </a:t>
            </a:r>
            <a:r>
              <a:rPr lang="en-US" sz="1600">
                <a:solidFill>
                  <a:schemeClr val="hlink"/>
                </a:solidFill>
              </a:rPr>
              <a:t>Magnetic coupling:</a:t>
            </a:r>
          </a:p>
          <a:p>
            <a:endParaRPr lang="en-US" sz="1000" b="0"/>
          </a:p>
          <a:p>
            <a:r>
              <a:rPr lang="en-US" sz="1600" b="0"/>
              <a:t>open “slots” in regions of high magnetic field </a:t>
            </a:r>
            <a:r>
              <a:rPr lang="en-US" sz="1600" b="0">
                <a:sym typeface="Symbol" pitchFamily="18" charset="2"/>
              </a:rPr>
              <a:t> B-field can couple from one cell to the next</a:t>
            </a:r>
          </a:p>
        </p:txBody>
      </p:sp>
      <p:sp>
        <p:nvSpPr>
          <p:cNvPr id="687171" name="Text Box 67"/>
          <p:cNvSpPr txBox="1">
            <a:spLocks noChangeArrowheads="1"/>
          </p:cNvSpPr>
          <p:nvPr/>
        </p:nvSpPr>
        <p:spPr bwMode="auto">
          <a:xfrm>
            <a:off x="6324600" y="4191000"/>
            <a:ext cx="2378075" cy="1527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2. </a:t>
            </a:r>
            <a:r>
              <a:rPr lang="en-US" sz="1600">
                <a:solidFill>
                  <a:schemeClr val="hlink"/>
                </a:solidFill>
              </a:rPr>
              <a:t>Electric coupling</a:t>
            </a:r>
            <a:r>
              <a:rPr lang="en-US" sz="1600" b="0"/>
              <a:t>:  </a:t>
            </a:r>
          </a:p>
          <a:p>
            <a:endParaRPr lang="en-US" sz="1000" b="0"/>
          </a:p>
          <a:p>
            <a:r>
              <a:rPr lang="en-US" sz="1600" b="0"/>
              <a:t>enlarge the beam aperture </a:t>
            </a:r>
            <a:r>
              <a:rPr lang="en-US" sz="1800" b="0">
                <a:sym typeface="Symbol" pitchFamily="18" charset="2"/>
              </a:rPr>
              <a:t></a:t>
            </a:r>
            <a:r>
              <a:rPr lang="en-US" b="0">
                <a:sym typeface="Symbol" pitchFamily="18" charset="2"/>
              </a:rPr>
              <a:t> </a:t>
            </a:r>
            <a:r>
              <a:rPr lang="en-US" sz="1600" b="0">
                <a:sym typeface="Symbol" pitchFamily="18" charset="2"/>
              </a:rPr>
              <a:t>E-field can couple from one cell to the next</a:t>
            </a:r>
            <a:endParaRPr lang="en-US" sz="1600" b="0"/>
          </a:p>
        </p:txBody>
      </p:sp>
      <p:grpSp>
        <p:nvGrpSpPr>
          <p:cNvPr id="687179" name="Group 75"/>
          <p:cNvGrpSpPr>
            <a:grpSpLocks/>
          </p:cNvGrpSpPr>
          <p:nvPr/>
        </p:nvGrpSpPr>
        <p:grpSpPr bwMode="auto">
          <a:xfrm>
            <a:off x="3962400" y="4038600"/>
            <a:ext cx="2286000" cy="1143000"/>
            <a:chOff x="624" y="1152"/>
            <a:chExt cx="4110" cy="1938"/>
          </a:xfrm>
        </p:grpSpPr>
        <p:pic>
          <p:nvPicPr>
            <p:cNvPr id="687172" name="Picture 6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24" y="1152"/>
              <a:ext cx="654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687173" name="Picture 6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200" y="1152"/>
              <a:ext cx="654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687174" name="Picture 70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776" y="1152"/>
              <a:ext cx="654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687175" name="Picture 7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352" y="1152"/>
              <a:ext cx="654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687176" name="Picture 7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928" y="1152"/>
              <a:ext cx="654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687177" name="Picture 7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04" y="1152"/>
              <a:ext cx="654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687178" name="Picture 74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080" y="1152"/>
              <a:ext cx="654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pic>
        <p:nvPicPr>
          <p:cNvPr id="687180" name="Picture 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505200"/>
            <a:ext cx="346075" cy="762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87181" name="Text Box 77"/>
          <p:cNvSpPr txBox="1">
            <a:spLocks noChangeArrowheads="1"/>
          </p:cNvSpPr>
          <p:nvPr/>
        </p:nvSpPr>
        <p:spPr bwMode="auto">
          <a:xfrm>
            <a:off x="533400" y="5943600"/>
            <a:ext cx="71628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The effect of the coupling is that the cells no longer resonate independently, but will have common resonances with well defined field patterns. </a:t>
            </a:r>
          </a:p>
        </p:txBody>
      </p:sp>
      <p:pic>
        <p:nvPicPr>
          <p:cNvPr id="687182" name="Picture 7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77200" y="3048000"/>
            <a:ext cx="911225" cy="990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699393" name="Picture 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" y="1371600"/>
            <a:ext cx="979436" cy="13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D0402B35-517B-4282-A69F-87ECD5E47C00}" type="slidenum">
              <a:rPr lang="en-GB"/>
              <a:pPr/>
              <a:t>30</a:t>
            </a:fld>
            <a:endParaRPr lang="en-GB"/>
          </a:p>
        </p:txBody>
      </p:sp>
      <p:sp>
        <p:nvSpPr>
          <p:cNvPr id="625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Example: the 3 GHz electron linac</a:t>
            </a:r>
            <a:endParaRPr lang="en-US" sz="3200" dirty="0"/>
          </a:p>
        </p:txBody>
      </p:sp>
      <p:pic>
        <p:nvPicPr>
          <p:cNvPr id="625667" name="Picture 3" descr="0210005_0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1676400"/>
            <a:ext cx="5891213" cy="3587750"/>
          </a:xfrm>
          <a:prstGeom prst="rect">
            <a:avLst/>
          </a:prstGeom>
          <a:noFill/>
        </p:spPr>
      </p:pic>
      <p:sp>
        <p:nvSpPr>
          <p:cNvPr id="625668" name="Text Box 4"/>
          <p:cNvSpPr txBox="1">
            <a:spLocks noChangeArrowheads="1"/>
          </p:cNvSpPr>
          <p:nvPr/>
        </p:nvSpPr>
        <p:spPr bwMode="auto">
          <a:xfrm>
            <a:off x="1295400" y="5486400"/>
            <a:ext cx="62484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200"/>
              <a:t>A 3 GHz LIL accelerating structure used for CTF3. It is 4.5 meters long and provides an energy gain of 45 MeV. One can see 3 quadrupoles around the RF structure. </a:t>
            </a:r>
          </a:p>
        </p:txBody>
      </p:sp>
    </p:spTree>
    <p:extLst>
      <p:ext uri="{BB962C8B-B14F-4D97-AF65-F5344CB8AC3E}">
        <p14:creationId xmlns:p14="http://schemas.microsoft.com/office/powerpoint/2010/main" val="121406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81CF0F39-C8E8-4C6C-800A-38373EBC085D}" type="slidenum">
              <a:rPr lang="en-GB"/>
              <a:pPr/>
              <a:t>31</a:t>
            </a:fld>
            <a:endParaRPr lang="en-GB"/>
          </a:p>
        </p:txBody>
      </p:sp>
      <p:sp>
        <p:nvSpPr>
          <p:cNvPr id="549893" name="Rectangle 5"/>
          <p:cNvSpPr>
            <a:spLocks noChangeArrowheads="1"/>
          </p:cNvSpPr>
          <p:nvPr/>
        </p:nvSpPr>
        <p:spPr bwMode="auto">
          <a:xfrm>
            <a:off x="1828800" y="2971800"/>
            <a:ext cx="5486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lnSpc>
                <a:spcPct val="90000"/>
              </a:lnSpc>
            </a:pPr>
            <a:r>
              <a:rPr lang="en-US" sz="3600" b="0" dirty="0" smtClean="0">
                <a:solidFill>
                  <a:srgbClr val="FF0000"/>
                </a:solidFill>
                <a:latin typeface="Comic Sans MS" pitchFamily="66" charset="0"/>
              </a:rPr>
              <a:t>Superconducting low-beta structures</a:t>
            </a:r>
            <a:endParaRPr lang="en-US" sz="3600" b="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architecture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46968BE-E8D5-4AE0-9FF1-6003EDBA7DBA}" type="slidenum">
              <a:rPr lang="en-GB" smtClean="0"/>
              <a:pPr/>
              <a:t>32</a:t>
            </a:fld>
            <a:endParaRPr lang="en-GB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667000"/>
            <a:ext cx="5368471" cy="162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81000" y="1524000"/>
            <a:ext cx="3810000" cy="3276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 dirty="0" smtClean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For Superconducting structures:</a:t>
            </a:r>
          </a:p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endParaRPr lang="en-US" sz="1600" b="0" dirty="0">
              <a:solidFill>
                <a:schemeClr val="hlink"/>
              </a:solidFill>
              <a:latin typeface="Comic Sans MS" pitchFamily="66" charset="0"/>
              <a:sym typeface="Symbol" pitchFamily="18" charset="2"/>
            </a:endParaRPr>
          </a:p>
          <a:p>
            <a:pPr marL="342900" indent="-342900">
              <a:buClr>
                <a:schemeClr val="hlink"/>
              </a:buClr>
              <a:buSzPct val="100000"/>
              <a:buFont typeface="Symbol" pitchFamily="18" charset="2"/>
              <a:buAutoNum type="arabicPeriod"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Shunt impedance and power dissipation are not a concern.</a:t>
            </a:r>
          </a:p>
          <a:p>
            <a:pPr marL="342900" indent="-342900">
              <a:buClr>
                <a:schemeClr val="hlink"/>
              </a:buClr>
              <a:buSzPct val="100000"/>
              <a:buFont typeface="Symbol" pitchFamily="18" charset="2"/>
              <a:buAutoNum type="arabicPeriod"/>
            </a:pP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Power amplifiers are small (and relatively inexpensive) solid-state units.</a:t>
            </a:r>
          </a:p>
          <a:p>
            <a:pPr marL="342900" indent="-342900">
              <a:buClr>
                <a:schemeClr val="hlink"/>
              </a:buClr>
              <a:buSzPct val="70000"/>
            </a:pPr>
            <a:endParaRPr lang="en-US" sz="1600" b="0" dirty="0" smtClean="0">
              <a:latin typeface="Comic Sans MS" pitchFamily="66" charset="0"/>
              <a:sym typeface="Symbol" pitchFamily="18" charset="2"/>
            </a:endParaRPr>
          </a:p>
          <a:p>
            <a:pPr marL="342900" indent="-342900">
              <a:buClr>
                <a:schemeClr val="hlink"/>
              </a:buClr>
              <a:buSzPct val="70000"/>
            </a:pPr>
            <a:r>
              <a:rPr lang="en-US" sz="1600" b="0" dirty="0" smtClean="0">
                <a:latin typeface="Comic Sans MS" pitchFamily="66" charset="0"/>
                <a:cs typeface="Arial"/>
                <a:sym typeface="Symbol" pitchFamily="18" charset="2"/>
              </a:rPr>
              <a:t>→ can be used the independent cavity architecture, which allows some flexibility in the range of beta and e/m of the particles to be accelerated.</a:t>
            </a:r>
          </a:p>
          <a:p>
            <a:pPr marL="342900" indent="-342900">
              <a:buClr>
                <a:schemeClr val="hlink"/>
              </a:buClr>
              <a:buSzPct val="70000"/>
            </a:pPr>
            <a:endParaRPr lang="en-US" sz="1600" b="0" dirty="0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381000" y="4876800"/>
            <a:ext cx="8458200" cy="1371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buClr>
                <a:schemeClr val="hlink"/>
              </a:buClr>
              <a:buSzPct val="70000"/>
            </a:pPr>
            <a:r>
              <a:rPr lang="en-US" sz="1600" b="0" dirty="0" smtClean="0">
                <a:latin typeface="Comic Sans MS" pitchFamily="66" charset="0"/>
                <a:cs typeface="Arial"/>
                <a:sym typeface="Symbol" pitchFamily="18" charset="2"/>
              </a:rPr>
              <a:t>In particular, SC structures are convenient for machines operating at high duty cycle.</a:t>
            </a:r>
          </a:p>
          <a:p>
            <a:pPr marL="342900" indent="-342900">
              <a:buClr>
                <a:schemeClr val="hlink"/>
              </a:buClr>
              <a:buSzPct val="70000"/>
            </a:pPr>
            <a:r>
              <a:rPr lang="en-US" sz="1600" b="0" dirty="0" smtClean="0">
                <a:latin typeface="Comic Sans MS" pitchFamily="66" charset="0"/>
                <a:cs typeface="Arial"/>
                <a:sym typeface="Symbol" pitchFamily="18" charset="2"/>
              </a:rPr>
              <a:t>At low duty, static cryogenic losses are predominant (many small cavities!)</a:t>
            </a:r>
          </a:p>
          <a:p>
            <a:pPr marL="342900" indent="-342900">
              <a:buClr>
                <a:schemeClr val="hlink"/>
              </a:buClr>
              <a:buSzPct val="70000"/>
            </a:pPr>
            <a:endParaRPr lang="en-US" sz="1600" b="0" dirty="0" smtClean="0">
              <a:latin typeface="Comic Sans MS" pitchFamily="66" charset="0"/>
              <a:cs typeface="Arial"/>
              <a:sym typeface="Symbol" pitchFamily="18" charset="2"/>
            </a:endParaRPr>
          </a:p>
          <a:p>
            <a:pPr marL="342900" indent="-342900">
              <a:buClr>
                <a:schemeClr val="hlink"/>
              </a:buClr>
              <a:buSzPct val="70000"/>
            </a:pPr>
            <a:r>
              <a:rPr lang="en-US" sz="1600" b="0" dirty="0" smtClean="0">
                <a:latin typeface="Comic Sans MS" pitchFamily="66" charset="0"/>
                <a:cs typeface="Arial"/>
                <a:sym typeface="Symbol" pitchFamily="18" charset="2"/>
              </a:rPr>
              <a:t>However, even for SC linacs single-gap cavities are expensive to produce (and lead to larger cryogenic dissipation) </a:t>
            </a:r>
            <a:r>
              <a:rPr lang="en-US" sz="1600" b="0" dirty="0" smtClean="0">
                <a:latin typeface="Arial"/>
                <a:cs typeface="Arial"/>
                <a:sym typeface="Symbol" pitchFamily="18" charset="2"/>
              </a:rPr>
              <a:t>→ </a:t>
            </a:r>
            <a:r>
              <a:rPr lang="en-US" sz="1600" b="0" dirty="0" smtClean="0">
                <a:latin typeface="+mj-lt"/>
                <a:cs typeface="Arial"/>
                <a:sym typeface="Symbol" pitchFamily="18" charset="2"/>
              </a:rPr>
              <a:t>double or triple-gap resonators are commonly used!</a:t>
            </a:r>
            <a:endParaRPr lang="en-US" sz="1600" b="0" dirty="0" smtClean="0">
              <a:latin typeface="Comic Sans MS" pitchFamily="66" charset="0"/>
              <a:cs typeface="Arial"/>
              <a:sym typeface="Symbol" pitchFamily="18" charset="2"/>
            </a:endParaRPr>
          </a:p>
          <a:p>
            <a:pPr marL="342900" indent="-342900">
              <a:buClr>
                <a:schemeClr val="hlink"/>
              </a:buClr>
              <a:buSzPct val="70000"/>
            </a:pPr>
            <a:endParaRPr lang="en-US" sz="1600" b="0" dirty="0" smtClean="0">
              <a:latin typeface="Comic Sans MS" pitchFamily="66" charset="0"/>
              <a:cs typeface="Arial"/>
              <a:sym typeface="Symbol" pitchFamily="18" charset="2"/>
            </a:endParaRPr>
          </a:p>
          <a:p>
            <a:pPr marL="342900" indent="-342900">
              <a:buClr>
                <a:schemeClr val="hlink"/>
              </a:buClr>
              <a:buSzPct val="70000"/>
            </a:pPr>
            <a:endParaRPr lang="en-US" sz="1600" b="0" dirty="0">
              <a:latin typeface="Comic Sans MS" pitchFamily="66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0A133330-6B97-466C-9E37-51F01356E436}" type="slidenum">
              <a:rPr lang="en-GB"/>
              <a:pPr/>
              <a:t>33</a:t>
            </a:fld>
            <a:endParaRPr lang="en-GB"/>
          </a:p>
        </p:txBody>
      </p:sp>
      <p:sp>
        <p:nvSpPr>
          <p:cNvPr id="5980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/>
              <a:t>Quarter Wave Resonators</a:t>
            </a:r>
            <a:endParaRPr lang="en-US" sz="3200"/>
          </a:p>
        </p:txBody>
      </p:sp>
      <p:pic>
        <p:nvPicPr>
          <p:cNvPr id="598023" name="Picture 6" descr="ttf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581400"/>
            <a:ext cx="4038600" cy="311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8024" name="Picture 8" descr="tandem03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371600"/>
            <a:ext cx="3175000" cy="5105400"/>
          </a:xfrm>
          <a:prstGeom prst="rect">
            <a:avLst/>
          </a:prstGeom>
          <a:noFill/>
        </p:spPr>
      </p:pic>
      <p:sp>
        <p:nvSpPr>
          <p:cNvPr id="598021" name="Text Box 5"/>
          <p:cNvSpPr txBox="1">
            <a:spLocks noChangeArrowheads="1"/>
          </p:cNvSpPr>
          <p:nvPr/>
        </p:nvSpPr>
        <p:spPr bwMode="auto">
          <a:xfrm>
            <a:off x="3200400" y="1371600"/>
            <a:ext cx="5791200" cy="280076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 dirty="0">
                <a:latin typeface="Comic Sans MS" pitchFamily="66" charset="0"/>
              </a:rPr>
              <a:t>Simple 2-gap cavities commonly used in </a:t>
            </a:r>
            <a:r>
              <a:rPr lang="en-US" sz="1600" b="0" dirty="0" smtClean="0">
                <a:latin typeface="Comic Sans MS" pitchFamily="66" charset="0"/>
              </a:rPr>
              <a:t>SC </a:t>
            </a:r>
            <a:r>
              <a:rPr lang="en-US" sz="1600" b="0" dirty="0">
                <a:latin typeface="Comic Sans MS" pitchFamily="66" charset="0"/>
              </a:rPr>
              <a:t>version (lead, niobium, sputtered niobium) for low beta protons or ion linacs, where ~CW operation is required. </a:t>
            </a:r>
          </a:p>
          <a:p>
            <a:r>
              <a:rPr lang="en-US" sz="1600" b="0" dirty="0">
                <a:latin typeface="Comic Sans MS" pitchFamily="66" charset="0"/>
              </a:rPr>
              <a:t>Synchronicity (distance </a:t>
            </a:r>
            <a:r>
              <a:rPr lang="en-US" sz="1600" b="0" dirty="0" err="1">
                <a:latin typeface="Symbol" pitchFamily="18" charset="2"/>
              </a:rPr>
              <a:t>bl</a:t>
            </a:r>
            <a:r>
              <a:rPr lang="en-US" sz="1600" b="0" dirty="0">
                <a:latin typeface="Comic Sans MS" pitchFamily="66" charset="0"/>
              </a:rPr>
              <a:t>/2 between the 2 gaps) is guaranteed only for one energy/velocity, while for easiness of construction a linac is composed by series of identical QWR’s 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 reduction of energy gain for “off-energy” cavities, Transit Time Factor </a:t>
            </a:r>
            <a:r>
              <a:rPr lang="en-US" sz="1600" b="0" dirty="0" smtClean="0">
                <a:latin typeface="Comic Sans MS" pitchFamily="66" charset="0"/>
                <a:sym typeface="Symbol" pitchFamily="18" charset="2"/>
              </a:rPr>
              <a:t>(= ratio between actual energy gained and maximum energy gain) curves </a:t>
            </a:r>
            <a:r>
              <a:rPr lang="en-US" sz="1600" b="0" dirty="0">
                <a:latin typeface="Comic Sans MS" pitchFamily="66" charset="0"/>
                <a:sym typeface="Symbol" pitchFamily="18" charset="2"/>
              </a:rPr>
              <a:t>as below:</a:t>
            </a:r>
          </a:p>
          <a:p>
            <a:r>
              <a:rPr lang="en-US" sz="1600" b="0" dirty="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“phase slippage”</a:t>
            </a:r>
          </a:p>
          <a:p>
            <a:endParaRPr lang="en-US" sz="1600" b="0" dirty="0">
              <a:latin typeface="Comic Sans MS" pitchFamily="66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E3FDD-F092-4C60-9405-A8880770127F}" type="slidenum">
              <a:rPr lang="en-US"/>
              <a:pPr/>
              <a:t>34</a:t>
            </a:fld>
            <a:endParaRPr lang="en-US"/>
          </a:p>
        </p:txBody>
      </p:sp>
      <p:sp>
        <p:nvSpPr>
          <p:cNvPr id="8642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The Spoke cavity</a:t>
            </a:r>
            <a:endParaRPr lang="en-US" sz="3600" dirty="0"/>
          </a:p>
        </p:txBody>
      </p:sp>
      <p:sp>
        <p:nvSpPr>
          <p:cNvPr id="864265" name="Text Box 9"/>
          <p:cNvSpPr txBox="1">
            <a:spLocks noChangeArrowheads="1"/>
          </p:cNvSpPr>
          <p:nvPr/>
        </p:nvSpPr>
        <p:spPr bwMode="auto">
          <a:xfrm>
            <a:off x="381000" y="4114800"/>
            <a:ext cx="27432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1400" b="0" i="1" dirty="0"/>
              <a:t>HIPPI Triple-spoke cavity prototype built at FZ </a:t>
            </a:r>
            <a:r>
              <a:rPr lang="en-US" sz="1400" b="0" i="1" dirty="0" err="1"/>
              <a:t>Jülich</a:t>
            </a:r>
            <a:r>
              <a:rPr lang="en-US" sz="1400" b="0" i="1" dirty="0"/>
              <a:t>, now under test at IPNO</a:t>
            </a:r>
          </a:p>
        </p:txBody>
      </p:sp>
      <p:pic>
        <p:nvPicPr>
          <p:cNvPr id="864319" name="Picture 6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029200"/>
            <a:ext cx="8540233" cy="1570038"/>
          </a:xfrm>
          <a:prstGeom prst="rect">
            <a:avLst/>
          </a:prstGeom>
          <a:noFill/>
        </p:spPr>
      </p:pic>
      <p:pic>
        <p:nvPicPr>
          <p:cNvPr id="864320" name="Picture 6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600200"/>
            <a:ext cx="3106455" cy="2362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4191000" y="2209800"/>
            <a:ext cx="3962400" cy="107721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1600" b="0" dirty="0" smtClean="0">
                <a:latin typeface="Comic Sans MS" pitchFamily="66" charset="0"/>
              </a:rPr>
              <a:t>Another option:</a:t>
            </a:r>
          </a:p>
          <a:p>
            <a:r>
              <a:rPr lang="en-US" sz="1600" b="0" dirty="0" smtClean="0">
                <a:latin typeface="Comic Sans MS" pitchFamily="66" charset="0"/>
              </a:rPr>
              <a:t>Double or triple-spoke cavity,  can be used at higher energy (100-200 MeV for protons and triple-spoke). </a:t>
            </a:r>
            <a:endParaRPr lang="en-US" sz="1600" b="0" dirty="0">
              <a:latin typeface="Comic Sans MS" pitchFamily="66" charset="0"/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8F94DF2-3E5C-4BEC-A7DE-A263D94A0D2D}" type="slidenum">
              <a:rPr lang="en-GB"/>
              <a:pPr/>
              <a:t>35</a:t>
            </a:fld>
            <a:endParaRPr lang="en-GB"/>
          </a:p>
        </p:txBody>
      </p:sp>
      <p:sp>
        <p:nvSpPr>
          <p:cNvPr id="563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superconducting zoo</a:t>
            </a:r>
            <a:endParaRPr lang="en-US" dirty="0"/>
          </a:p>
        </p:txBody>
      </p:sp>
      <p:pic>
        <p:nvPicPr>
          <p:cNvPr id="5632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200400"/>
            <a:ext cx="484188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505200"/>
            <a:ext cx="15176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05" name="Picture 5" descr="3spoke-beam-axi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905000"/>
            <a:ext cx="2306638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07" name="Text Box 7"/>
          <p:cNvSpPr txBox="1">
            <a:spLocks noChangeArrowheads="1"/>
          </p:cNvSpPr>
          <p:nvPr/>
        </p:nvSpPr>
        <p:spPr bwMode="auto">
          <a:xfrm>
            <a:off x="760413" y="1447800"/>
            <a:ext cx="15906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Spoke (low beta)</a:t>
            </a:r>
          </a:p>
          <a:p>
            <a:pPr algn="ctr"/>
            <a:r>
              <a:rPr lang="en-US" sz="1400"/>
              <a:t>[FZJ, Orsay]</a:t>
            </a:r>
          </a:p>
        </p:txBody>
      </p:sp>
      <p:pic>
        <p:nvPicPr>
          <p:cNvPr id="563209" name="Picture 9" descr="SC-C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1752600"/>
            <a:ext cx="2395538" cy="1365250"/>
          </a:xfrm>
          <a:prstGeom prst="rect">
            <a:avLst/>
          </a:prstGeom>
          <a:noFill/>
        </p:spPr>
      </p:pic>
      <p:sp>
        <p:nvSpPr>
          <p:cNvPr id="563210" name="Text Box 10"/>
          <p:cNvSpPr txBox="1">
            <a:spLocks noChangeArrowheads="1"/>
          </p:cNvSpPr>
          <p:nvPr/>
        </p:nvSpPr>
        <p:spPr bwMode="auto">
          <a:xfrm>
            <a:off x="3514725" y="1524000"/>
            <a:ext cx="20462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CH (low/medium beta)</a:t>
            </a:r>
          </a:p>
          <a:p>
            <a:pPr algn="ctr"/>
            <a:r>
              <a:rPr lang="en-US" sz="1400"/>
              <a:t>[IAP-FU]</a:t>
            </a:r>
          </a:p>
        </p:txBody>
      </p:sp>
      <p:sp>
        <p:nvSpPr>
          <p:cNvPr id="563211" name="Text Box 11"/>
          <p:cNvSpPr txBox="1">
            <a:spLocks noChangeArrowheads="1"/>
          </p:cNvSpPr>
          <p:nvPr/>
        </p:nvSpPr>
        <p:spPr bwMode="auto">
          <a:xfrm>
            <a:off x="892175" y="3657600"/>
            <a:ext cx="166052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HWR (low beta)</a:t>
            </a:r>
          </a:p>
          <a:p>
            <a:pPr algn="ctr"/>
            <a:r>
              <a:rPr lang="en-US" sz="1400"/>
              <a:t>[FZJ, LNL, Orsay]</a:t>
            </a:r>
          </a:p>
        </p:txBody>
      </p:sp>
      <p:sp>
        <p:nvSpPr>
          <p:cNvPr id="563212" name="Text Box 12"/>
          <p:cNvSpPr txBox="1">
            <a:spLocks noChangeArrowheads="1"/>
          </p:cNvSpPr>
          <p:nvPr/>
        </p:nvSpPr>
        <p:spPr bwMode="auto">
          <a:xfrm>
            <a:off x="3810000" y="3124200"/>
            <a:ext cx="8191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1400"/>
              <a:t>Re-entrant</a:t>
            </a:r>
          </a:p>
          <a:p>
            <a:pPr algn="ctr"/>
            <a:r>
              <a:rPr lang="en-US" sz="1400"/>
              <a:t>[LNL]</a:t>
            </a:r>
          </a:p>
        </p:txBody>
      </p:sp>
      <p:sp>
        <p:nvSpPr>
          <p:cNvPr id="563213" name="Text Box 13"/>
          <p:cNvSpPr txBox="1">
            <a:spLocks noChangeArrowheads="1"/>
          </p:cNvSpPr>
          <p:nvPr/>
        </p:nvSpPr>
        <p:spPr bwMode="auto">
          <a:xfrm>
            <a:off x="6261100" y="1600200"/>
            <a:ext cx="149383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/>
              <a:t>QWR (low beta)</a:t>
            </a:r>
          </a:p>
          <a:p>
            <a:pPr algn="ctr"/>
            <a:r>
              <a:rPr lang="en-US" sz="1400"/>
              <a:t>[LNL, etc.]</a:t>
            </a:r>
          </a:p>
        </p:txBody>
      </p:sp>
      <p:pic>
        <p:nvPicPr>
          <p:cNvPr id="563214" name="Picture 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1800" y="2057400"/>
            <a:ext cx="15176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3215" name="Text Box 15"/>
          <p:cNvSpPr txBox="1">
            <a:spLocks noChangeArrowheads="1"/>
          </p:cNvSpPr>
          <p:nvPr/>
        </p:nvSpPr>
        <p:spPr bwMode="auto">
          <a:xfrm>
            <a:off x="457200" y="5257800"/>
            <a:ext cx="8153400" cy="11906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800" b="0">
                <a:latin typeface="Comic Sans MS" pitchFamily="66" charset="0"/>
              </a:rPr>
              <a:t>Superconducting linacs for low and medium beta ions are made of multi-gap (1 to 4) individual cavities, spaced  by focusing elements. Advantages: can be individually phased </a:t>
            </a:r>
            <a:r>
              <a:rPr lang="en-US" sz="1800" b="0">
                <a:latin typeface="Comic Sans MS" pitchFamily="66" charset="0"/>
                <a:sym typeface="Symbol" pitchFamily="18" charset="2"/>
              </a:rPr>
              <a:t> linac can accept different ions</a:t>
            </a:r>
          </a:p>
          <a:p>
            <a:r>
              <a:rPr lang="en-US" sz="1800" b="0">
                <a:latin typeface="Comic Sans MS" pitchFamily="66" charset="0"/>
                <a:sym typeface="Symbol" pitchFamily="18" charset="2"/>
              </a:rPr>
              <a:t>Allow more space for focusing  ideal for low </a:t>
            </a:r>
            <a:r>
              <a:rPr lang="en-US" sz="1800" b="0">
                <a:latin typeface="Symbol" pitchFamily="18" charset="2"/>
                <a:sym typeface="Symbol" pitchFamily="18" charset="2"/>
              </a:rPr>
              <a:t>b</a:t>
            </a:r>
            <a:r>
              <a:rPr lang="en-US" sz="1800" b="0">
                <a:latin typeface="Comic Sans MS" pitchFamily="66" charset="0"/>
                <a:sym typeface="Symbol" pitchFamily="18" charset="2"/>
              </a:rPr>
              <a:t> CW proton linacs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590800"/>
            <a:ext cx="8153400" cy="2667000"/>
          </a:xfrm>
        </p:spPr>
        <p:txBody>
          <a:bodyPr/>
          <a:lstStyle/>
          <a:p>
            <a:pPr algn="l">
              <a:lnSpc>
                <a:spcPct val="150000"/>
              </a:lnSpc>
              <a:spcBef>
                <a:spcPts val="1200"/>
              </a:spcBef>
            </a:pPr>
            <a:r>
              <a:rPr lang="en-GB" dirty="0" smtClean="0"/>
              <a:t>Questions on Module 3 ?</a:t>
            </a:r>
            <a:br>
              <a:rPr lang="en-GB" dirty="0" smtClean="0"/>
            </a:br>
            <a:r>
              <a:rPr lang="en-GB" sz="1000" dirty="0" smtClean="0"/>
              <a:t/>
            </a:r>
            <a:br>
              <a:rPr lang="en-GB" sz="1000" dirty="0" smtClean="0"/>
            </a:br>
            <a:r>
              <a:rPr lang="en-GB" sz="2000" dirty="0" smtClean="0"/>
              <a:t>- Coupled resonator chains</a:t>
            </a:r>
            <a:br>
              <a:rPr lang="en-GB" sz="2000" dirty="0" smtClean="0"/>
            </a:br>
            <a:r>
              <a:rPr lang="en-GB" sz="2000" dirty="0" smtClean="0"/>
              <a:t>- Stabilization</a:t>
            </a:r>
            <a:br>
              <a:rPr lang="en-GB" sz="2000" dirty="0" smtClean="0"/>
            </a:br>
            <a:r>
              <a:rPr lang="en-GB" sz="2000" dirty="0" smtClean="0"/>
              <a:t>- Periodic structures</a:t>
            </a:r>
            <a:br>
              <a:rPr lang="en-GB" sz="2000" dirty="0" smtClean="0"/>
            </a:br>
            <a:r>
              <a:rPr lang="en-GB" sz="2000" dirty="0" smtClean="0"/>
              <a:t>- Superconducting low-beta structures  </a:t>
            </a:r>
            <a:br>
              <a:rPr lang="en-GB" sz="2000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A30787F0-7746-430D-A219-2ACB3829ADC5}" type="slidenum">
              <a:rPr lang="en-GB" smtClean="0"/>
              <a:pPr/>
              <a:t>36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36F7660-511D-49AF-82AB-EC1E9E9C2850}" type="slidenum">
              <a:rPr lang="en-GB"/>
              <a:pPr/>
              <a:t>4</a:t>
            </a:fld>
            <a:endParaRPr lang="en-GB"/>
          </a:p>
        </p:txBody>
      </p:sp>
      <p:sp>
        <p:nvSpPr>
          <p:cNvPr id="698372" name="Rectangle 4"/>
          <p:cNvSpPr>
            <a:spLocks noGrp="1" noChangeArrowheads="1"/>
          </p:cNvSpPr>
          <p:nvPr>
            <p:ph type="title"/>
          </p:nvPr>
        </p:nvSpPr>
        <p:spPr>
          <a:xfrm>
            <a:off x="2133600" y="282575"/>
            <a:ext cx="5334000" cy="762000"/>
          </a:xfrm>
        </p:spPr>
        <p:txBody>
          <a:bodyPr/>
          <a:lstStyle/>
          <a:p>
            <a:r>
              <a:rPr lang="en-US" sz="3400" dirty="0" smtClean="0"/>
              <a:t>Chains </a:t>
            </a:r>
            <a:r>
              <a:rPr lang="en-US" sz="3400" dirty="0"/>
              <a:t>of coupled resonators</a:t>
            </a:r>
          </a:p>
        </p:txBody>
      </p:sp>
      <p:graphicFrame>
        <p:nvGraphicFramePr>
          <p:cNvPr id="698375" name="Object 7"/>
          <p:cNvGraphicFramePr>
            <a:graphicFrameLocks noGrp="1" noChangeAspect="1"/>
          </p:cNvGraphicFramePr>
          <p:nvPr>
            <p:ph sz="half" idx="1"/>
          </p:nvPr>
        </p:nvGraphicFramePr>
        <p:xfrm>
          <a:off x="2971800" y="3810000"/>
          <a:ext cx="3906672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418" name="Equation" r:id="rId3" imgW="2387520" imgH="419040" progId="Equation.3">
                  <p:embed/>
                </p:oleObj>
              </mc:Choice>
              <mc:Fallback>
                <p:oleObj name="Equation" r:id="rId3" imgW="2387520" imgH="41904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3810000"/>
                        <a:ext cx="3906672" cy="685800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8380" name="Object 1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4267200" y="4953000"/>
          <a:ext cx="3393387" cy="73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419" name="Equation" r:id="rId5" imgW="1942920" imgH="419040" progId="Equation.3">
                  <p:embed/>
                </p:oleObj>
              </mc:Choice>
              <mc:Fallback>
                <p:oleObj name="Equation" r:id="rId5" imgW="1942920" imgH="41904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4953000"/>
                        <a:ext cx="3393387" cy="731838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9837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1600200"/>
            <a:ext cx="2890838" cy="4191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98374" name="Text Box 6"/>
          <p:cNvSpPr txBox="1">
            <a:spLocks noChangeArrowheads="1"/>
          </p:cNvSpPr>
          <p:nvPr/>
        </p:nvSpPr>
        <p:spPr bwMode="auto">
          <a:xfrm>
            <a:off x="2819400" y="1600200"/>
            <a:ext cx="3810000" cy="215443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GB" sz="1600" b="0" dirty="0"/>
              <a:t>A linear chain of accelerating cells can be represented as a </a:t>
            </a:r>
            <a:r>
              <a:rPr lang="en-GB" sz="1600" b="0" dirty="0" smtClean="0"/>
              <a:t>sequence </a:t>
            </a:r>
            <a:r>
              <a:rPr lang="en-GB" sz="1600" b="0" dirty="0"/>
              <a:t>of resonant circuits magnetically coupled.</a:t>
            </a:r>
          </a:p>
          <a:p>
            <a:endParaRPr lang="en-GB" sz="1000" b="0" dirty="0"/>
          </a:p>
          <a:p>
            <a:r>
              <a:rPr lang="en-GB" sz="1600" b="0" dirty="0"/>
              <a:t>Individual cavity resonating at </a:t>
            </a:r>
            <a:r>
              <a:rPr lang="en-GB" sz="1600" b="0" i="1" dirty="0">
                <a:latin typeface="Symbol" pitchFamily="18" charset="2"/>
              </a:rPr>
              <a:t>w</a:t>
            </a:r>
            <a:r>
              <a:rPr lang="en-GB" sz="1600" b="0" i="1" baseline="-25000" dirty="0">
                <a:latin typeface="Symbol" pitchFamily="18" charset="2"/>
              </a:rPr>
              <a:t>0</a:t>
            </a:r>
            <a:r>
              <a:rPr lang="en-GB" sz="1600" b="0" dirty="0"/>
              <a:t> </a:t>
            </a:r>
            <a:r>
              <a:rPr lang="en-GB" sz="1600" b="0" dirty="0">
                <a:sym typeface="Symbol" pitchFamily="18" charset="2"/>
              </a:rPr>
              <a:t> </a:t>
            </a:r>
            <a:r>
              <a:rPr lang="en-GB" sz="1600" b="0" dirty="0" err="1"/>
              <a:t>frequenci</a:t>
            </a:r>
            <a:r>
              <a:rPr lang="en-GB" sz="1600" b="0" dirty="0"/>
              <a:t>(</a:t>
            </a:r>
            <a:r>
              <a:rPr lang="en-GB" sz="1600" b="0" dirty="0" err="1"/>
              <a:t>es</a:t>
            </a:r>
            <a:r>
              <a:rPr lang="en-GB" sz="1600" b="0" dirty="0"/>
              <a:t>) of the coupled system ?</a:t>
            </a:r>
          </a:p>
          <a:p>
            <a:endParaRPr lang="en-GB" sz="1200" b="0" dirty="0"/>
          </a:p>
          <a:p>
            <a:r>
              <a:rPr lang="en-GB" sz="1600" b="0" dirty="0"/>
              <a:t>Resonant circuit equation for circuit </a:t>
            </a:r>
            <a:r>
              <a:rPr lang="en-GB" sz="1600" b="0" i="1" dirty="0" err="1"/>
              <a:t>i</a:t>
            </a:r>
            <a:r>
              <a:rPr lang="en-GB" sz="1600" b="0" dirty="0"/>
              <a:t> </a:t>
            </a:r>
            <a:r>
              <a:rPr lang="en-GB" sz="1600" b="0" dirty="0" smtClean="0"/>
              <a:t>(neglecting the losses, R</a:t>
            </a:r>
            <a:r>
              <a:rPr lang="en-GB" sz="1600" b="0" dirty="0">
                <a:sym typeface="Symbol" pitchFamily="18" charset="2"/>
              </a:rPr>
              <a:t>0</a:t>
            </a:r>
            <a:r>
              <a:rPr lang="en-GB" sz="1600" b="0" dirty="0"/>
              <a:t>): </a:t>
            </a:r>
          </a:p>
        </p:txBody>
      </p:sp>
      <p:sp>
        <p:nvSpPr>
          <p:cNvPr id="698377" name="Text Box 9"/>
          <p:cNvSpPr txBox="1">
            <a:spLocks noChangeArrowheads="1"/>
          </p:cNvSpPr>
          <p:nvPr/>
        </p:nvSpPr>
        <p:spPr bwMode="auto">
          <a:xfrm>
            <a:off x="3657600" y="4572000"/>
            <a:ext cx="27178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 b="0" dirty="0"/>
              <a:t>Dividing both terms by </a:t>
            </a:r>
            <a:r>
              <a:rPr lang="en-GB" sz="1600" b="0" i="1" dirty="0"/>
              <a:t>2j</a:t>
            </a:r>
            <a:r>
              <a:rPr lang="en-GB" sz="1600" b="0" i="1" dirty="0">
                <a:latin typeface="Symbol" pitchFamily="18" charset="2"/>
              </a:rPr>
              <a:t>w</a:t>
            </a:r>
            <a:r>
              <a:rPr lang="en-GB" sz="1600" b="0" i="1" dirty="0"/>
              <a:t>L:</a:t>
            </a:r>
            <a:endParaRPr lang="en-US" sz="1600" b="0" i="1" dirty="0"/>
          </a:p>
        </p:txBody>
      </p:sp>
      <p:sp>
        <p:nvSpPr>
          <p:cNvPr id="698382" name="AutoShape 14"/>
          <p:cNvSpPr>
            <a:spLocks/>
          </p:cNvSpPr>
          <p:nvPr/>
        </p:nvSpPr>
        <p:spPr bwMode="auto">
          <a:xfrm>
            <a:off x="1371600" y="5829300"/>
            <a:ext cx="2209800" cy="876300"/>
          </a:xfrm>
          <a:prstGeom prst="borderCallout1">
            <a:avLst>
              <a:gd name="adj1" fmla="val 13042"/>
              <a:gd name="adj2" fmla="val 103449"/>
              <a:gd name="adj3" fmla="val -31523"/>
              <a:gd name="adj4" fmla="val 133190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GB" sz="1400" b="0" i="1"/>
              <a:t>General response term, </a:t>
            </a:r>
            <a:r>
              <a:rPr lang="en-GB" sz="1400" b="0" i="1">
                <a:sym typeface="Symbol" pitchFamily="18" charset="2"/>
              </a:rPr>
              <a:t> </a:t>
            </a:r>
            <a:r>
              <a:rPr lang="en-GB" sz="1400" b="0" i="1">
                <a:cs typeface="Arial" charset="0"/>
                <a:sym typeface="Symbol" pitchFamily="18" charset="2"/>
              </a:rPr>
              <a:t>(stored energy)</a:t>
            </a:r>
            <a:r>
              <a:rPr lang="en-GB" sz="1400" b="0" i="1" baseline="30000">
                <a:cs typeface="Arial" charset="0"/>
                <a:sym typeface="Symbol" pitchFamily="18" charset="2"/>
              </a:rPr>
              <a:t>1/2,</a:t>
            </a:r>
          </a:p>
          <a:p>
            <a:pPr algn="ctr"/>
            <a:r>
              <a:rPr lang="en-GB" sz="1400" b="0" i="1">
                <a:cs typeface="Arial" charset="0"/>
                <a:sym typeface="Symbol" pitchFamily="18" charset="2"/>
              </a:rPr>
              <a:t>can be voltage, E-field, B-field, etc.</a:t>
            </a:r>
          </a:p>
        </p:txBody>
      </p:sp>
      <p:sp>
        <p:nvSpPr>
          <p:cNvPr id="698383" name="AutoShape 15"/>
          <p:cNvSpPr>
            <a:spLocks/>
          </p:cNvSpPr>
          <p:nvPr/>
        </p:nvSpPr>
        <p:spPr bwMode="auto">
          <a:xfrm>
            <a:off x="5029200" y="6019800"/>
            <a:ext cx="1676400" cy="533400"/>
          </a:xfrm>
          <a:prstGeom prst="borderCallout1">
            <a:avLst>
              <a:gd name="adj1" fmla="val 21431"/>
              <a:gd name="adj2" fmla="val -4546"/>
              <a:gd name="adj3" fmla="val -83931"/>
              <a:gd name="adj4" fmla="val -11366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GB" sz="1400" b="0" i="1"/>
              <a:t>General resonance term</a:t>
            </a:r>
            <a:endParaRPr lang="en-GB" sz="1400" b="0" i="1">
              <a:cs typeface="Arial" charset="0"/>
              <a:sym typeface="Symbol" pitchFamily="18" charset="2"/>
            </a:endParaRPr>
          </a:p>
        </p:txBody>
      </p:sp>
      <p:sp>
        <p:nvSpPr>
          <p:cNvPr id="698384" name="AutoShape 16"/>
          <p:cNvSpPr>
            <a:spLocks/>
          </p:cNvSpPr>
          <p:nvPr/>
        </p:nvSpPr>
        <p:spPr bwMode="auto">
          <a:xfrm>
            <a:off x="6858000" y="5867400"/>
            <a:ext cx="1752600" cy="533400"/>
          </a:xfrm>
          <a:prstGeom prst="borderCallout1">
            <a:avLst>
              <a:gd name="adj1" fmla="val 21431"/>
              <a:gd name="adj2" fmla="val -4347"/>
              <a:gd name="adj3" fmla="val -51787"/>
              <a:gd name="adj4" fmla="val -16847"/>
            </a:avLst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/>
          <a:lstStyle/>
          <a:p>
            <a:pPr algn="ctr"/>
            <a:r>
              <a:rPr lang="en-GB" sz="1400" b="0" i="1"/>
              <a:t>Contribution from adjacent oscillators</a:t>
            </a:r>
            <a:endParaRPr lang="en-GB" sz="1400" b="0" i="1">
              <a:cs typeface="Arial" charset="0"/>
              <a:sym typeface="Symbol" pitchFamily="18" charset="2"/>
            </a:endParaRPr>
          </a:p>
        </p:txBody>
      </p:sp>
      <p:sp>
        <p:nvSpPr>
          <p:cNvPr id="698385" name="Text Box 17"/>
          <p:cNvSpPr txBox="1">
            <a:spLocks noChangeArrowheads="1"/>
          </p:cNvSpPr>
          <p:nvPr/>
        </p:nvSpPr>
        <p:spPr bwMode="auto">
          <a:xfrm>
            <a:off x="152400" y="1185477"/>
            <a:ext cx="8934450" cy="36671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GB" sz="1800" b="0" dirty="0">
                <a:solidFill>
                  <a:schemeClr val="hlink"/>
                </a:solidFill>
              </a:rPr>
              <a:t>What is the relative phase and amplitude between cells in a chain of coupled cavities? </a:t>
            </a:r>
            <a:endParaRPr lang="en-US" sz="1800" b="0" dirty="0">
              <a:solidFill>
                <a:schemeClr val="hlink"/>
              </a:solidFill>
            </a:endParaRPr>
          </a:p>
        </p:txBody>
      </p:sp>
      <p:pic>
        <p:nvPicPr>
          <p:cNvPr id="698388" name="Picture 2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553200" y="1828800"/>
            <a:ext cx="2252663" cy="1184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98390" name="Text Box 22"/>
          <p:cNvSpPr txBox="1">
            <a:spLocks noChangeArrowheads="1"/>
          </p:cNvSpPr>
          <p:nvPr/>
        </p:nvSpPr>
        <p:spPr bwMode="auto">
          <a:xfrm>
            <a:off x="7315200" y="2819400"/>
            <a:ext cx="3492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hlink"/>
                </a:solidFill>
              </a:rPr>
              <a:t>C</a:t>
            </a:r>
            <a:endParaRPr lang="en-US" sz="1800">
              <a:solidFill>
                <a:schemeClr val="hlink"/>
              </a:solidFill>
            </a:endParaRPr>
          </a:p>
        </p:txBody>
      </p:sp>
      <p:sp>
        <p:nvSpPr>
          <p:cNvPr id="698391" name="Text Box 23"/>
          <p:cNvSpPr txBox="1">
            <a:spLocks noChangeArrowheads="1"/>
          </p:cNvSpPr>
          <p:nvPr/>
        </p:nvSpPr>
        <p:spPr bwMode="auto">
          <a:xfrm>
            <a:off x="7086600" y="1981200"/>
            <a:ext cx="3238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hlink"/>
                </a:solidFill>
              </a:rPr>
              <a:t>L</a:t>
            </a:r>
            <a:endParaRPr lang="en-US" sz="1800">
              <a:solidFill>
                <a:schemeClr val="hlink"/>
              </a:solidFill>
            </a:endParaRPr>
          </a:p>
        </p:txBody>
      </p:sp>
      <p:sp>
        <p:nvSpPr>
          <p:cNvPr id="698392" name="Text Box 24"/>
          <p:cNvSpPr txBox="1">
            <a:spLocks noChangeArrowheads="1"/>
          </p:cNvSpPr>
          <p:nvPr/>
        </p:nvSpPr>
        <p:spPr bwMode="auto">
          <a:xfrm>
            <a:off x="7848600" y="1981200"/>
            <a:ext cx="3238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hlink"/>
                </a:solidFill>
              </a:rPr>
              <a:t>L</a:t>
            </a:r>
            <a:endParaRPr lang="en-US" sz="1800">
              <a:solidFill>
                <a:schemeClr val="hlink"/>
              </a:solidFill>
            </a:endParaRPr>
          </a:p>
        </p:txBody>
      </p:sp>
      <p:sp>
        <p:nvSpPr>
          <p:cNvPr id="698393" name="Text Box 25"/>
          <p:cNvSpPr txBox="1">
            <a:spLocks noChangeArrowheads="1"/>
          </p:cNvSpPr>
          <p:nvPr/>
        </p:nvSpPr>
        <p:spPr bwMode="auto">
          <a:xfrm>
            <a:off x="8458200" y="2209800"/>
            <a:ext cx="3238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hlink"/>
                </a:solidFill>
              </a:rPr>
              <a:t>L</a:t>
            </a:r>
            <a:endParaRPr lang="en-US" sz="1800">
              <a:solidFill>
                <a:schemeClr val="hlink"/>
              </a:solidFill>
            </a:endParaRPr>
          </a:p>
        </p:txBody>
      </p:sp>
      <p:sp>
        <p:nvSpPr>
          <p:cNvPr id="698394" name="Text Box 26"/>
          <p:cNvSpPr txBox="1">
            <a:spLocks noChangeArrowheads="1"/>
          </p:cNvSpPr>
          <p:nvPr/>
        </p:nvSpPr>
        <p:spPr bwMode="auto">
          <a:xfrm>
            <a:off x="6553200" y="2209800"/>
            <a:ext cx="3238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hlink"/>
                </a:solidFill>
              </a:rPr>
              <a:t>L</a:t>
            </a:r>
            <a:endParaRPr lang="en-US" sz="1800">
              <a:solidFill>
                <a:schemeClr val="hlink"/>
              </a:solidFill>
            </a:endParaRPr>
          </a:p>
        </p:txBody>
      </p:sp>
      <p:sp>
        <p:nvSpPr>
          <p:cNvPr id="698395" name="Text Box 27"/>
          <p:cNvSpPr txBox="1">
            <a:spLocks noChangeArrowheads="1"/>
          </p:cNvSpPr>
          <p:nvPr/>
        </p:nvSpPr>
        <p:spPr bwMode="auto">
          <a:xfrm>
            <a:off x="8153400" y="1600200"/>
            <a:ext cx="3746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hlink"/>
                </a:solidFill>
              </a:rPr>
              <a:t>M</a:t>
            </a:r>
            <a:endParaRPr lang="en-US" sz="1800">
              <a:solidFill>
                <a:schemeClr val="hlink"/>
              </a:solidFill>
            </a:endParaRPr>
          </a:p>
        </p:txBody>
      </p:sp>
      <p:sp>
        <p:nvSpPr>
          <p:cNvPr id="698396" name="Text Box 28"/>
          <p:cNvSpPr txBox="1">
            <a:spLocks noChangeArrowheads="1"/>
          </p:cNvSpPr>
          <p:nvPr/>
        </p:nvSpPr>
        <p:spPr bwMode="auto">
          <a:xfrm>
            <a:off x="6858000" y="1600200"/>
            <a:ext cx="3746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hlink"/>
                </a:solidFill>
              </a:rPr>
              <a:t>M</a:t>
            </a:r>
            <a:endParaRPr lang="en-US" sz="1800">
              <a:solidFill>
                <a:schemeClr val="hlink"/>
              </a:solidFill>
            </a:endParaRPr>
          </a:p>
        </p:txBody>
      </p:sp>
      <p:sp>
        <p:nvSpPr>
          <p:cNvPr id="698397" name="Text Box 29"/>
          <p:cNvSpPr txBox="1">
            <a:spLocks noChangeArrowheads="1"/>
          </p:cNvSpPr>
          <p:nvPr/>
        </p:nvSpPr>
        <p:spPr bwMode="auto">
          <a:xfrm>
            <a:off x="7467600" y="1524000"/>
            <a:ext cx="34925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hlink"/>
                </a:solidFill>
              </a:rPr>
              <a:t>R</a:t>
            </a:r>
            <a:endParaRPr lang="en-US" sz="1800">
              <a:solidFill>
                <a:schemeClr val="hlink"/>
              </a:solidFill>
            </a:endParaRPr>
          </a:p>
        </p:txBody>
      </p:sp>
      <p:sp>
        <p:nvSpPr>
          <p:cNvPr id="698402" name="AutoShape 34"/>
          <p:cNvSpPr>
            <a:spLocks noChangeArrowheads="1"/>
          </p:cNvSpPr>
          <p:nvPr/>
        </p:nvSpPr>
        <p:spPr bwMode="auto">
          <a:xfrm rot="9232972">
            <a:off x="7315200" y="1981200"/>
            <a:ext cx="595313" cy="685800"/>
          </a:xfrm>
          <a:custGeom>
            <a:avLst/>
            <a:gdLst>
              <a:gd name="G0" fmla="+- -358355 0 0"/>
              <a:gd name="G1" fmla="+- -9105157 0 0"/>
              <a:gd name="G2" fmla="+- -358355 0 -9105157"/>
              <a:gd name="G3" fmla="+- 10800 0 0"/>
              <a:gd name="G4" fmla="+- 0 0 -358355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9402 0 0"/>
              <a:gd name="G9" fmla="+- 0 0 -9105157"/>
              <a:gd name="G10" fmla="+- 9402 0 2700"/>
              <a:gd name="G11" fmla="cos G10 -358355"/>
              <a:gd name="G12" fmla="sin G10 -358355"/>
              <a:gd name="G13" fmla="cos 13500 -358355"/>
              <a:gd name="G14" fmla="sin 13500 -358355"/>
              <a:gd name="G15" fmla="+- G11 10800 0"/>
              <a:gd name="G16" fmla="+- G12 10800 0"/>
              <a:gd name="G17" fmla="+- G13 10800 0"/>
              <a:gd name="G18" fmla="+- G14 10800 0"/>
              <a:gd name="G19" fmla="*/ 9402 1 2"/>
              <a:gd name="G20" fmla="+- G19 5400 0"/>
              <a:gd name="G21" fmla="cos G20 -358355"/>
              <a:gd name="G22" fmla="sin G20 -358355"/>
              <a:gd name="G23" fmla="+- G21 10800 0"/>
              <a:gd name="G24" fmla="+- G12 G23 G22"/>
              <a:gd name="G25" fmla="+- G22 G23 G11"/>
              <a:gd name="G26" fmla="cos 10800 -358355"/>
              <a:gd name="G27" fmla="sin 10800 -358355"/>
              <a:gd name="G28" fmla="cos 9402 -358355"/>
              <a:gd name="G29" fmla="sin 9402 -358355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9105157"/>
              <a:gd name="G36" fmla="sin G34 -9105157"/>
              <a:gd name="G37" fmla="+/ -9105157 -358355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9402 G39"/>
              <a:gd name="G43" fmla="sin 9402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4101 w 21600"/>
              <a:gd name="T5" fmla="*/ 516 h 21600"/>
              <a:gd name="T6" fmla="*/ 3184 w 21600"/>
              <a:gd name="T7" fmla="*/ 4164 h 21600"/>
              <a:gd name="T8" fmla="*/ 13674 w 21600"/>
              <a:gd name="T9" fmla="*/ 1848 h 21600"/>
              <a:gd name="T10" fmla="*/ 24238 w 21600"/>
              <a:gd name="T11" fmla="*/ 9513 h 21600"/>
              <a:gd name="T12" fmla="*/ 21179 w 21600"/>
              <a:gd name="T13" fmla="*/ 13221 h 21600"/>
              <a:gd name="T14" fmla="*/ 17471 w 21600"/>
              <a:gd name="T15" fmla="*/ 10161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20159" y="9904"/>
                </a:moveTo>
                <a:cubicBezTo>
                  <a:pt x="19697" y="5080"/>
                  <a:pt x="15645" y="1398"/>
                  <a:pt x="10800" y="1398"/>
                </a:cubicBezTo>
                <a:cubicBezTo>
                  <a:pt x="8081" y="1397"/>
                  <a:pt x="5496" y="2574"/>
                  <a:pt x="3711" y="4623"/>
                </a:cubicBezTo>
                <a:lnTo>
                  <a:pt x="2657" y="3705"/>
                </a:lnTo>
                <a:cubicBezTo>
                  <a:pt x="4708" y="1351"/>
                  <a:pt x="7677" y="-1"/>
                  <a:pt x="10800" y="0"/>
                </a:cubicBezTo>
                <a:cubicBezTo>
                  <a:pt x="16366" y="0"/>
                  <a:pt x="21020" y="4230"/>
                  <a:pt x="21550" y="9770"/>
                </a:cubicBezTo>
                <a:lnTo>
                  <a:pt x="24238" y="9513"/>
                </a:lnTo>
                <a:lnTo>
                  <a:pt x="21179" y="13221"/>
                </a:lnTo>
                <a:lnTo>
                  <a:pt x="17471" y="10161"/>
                </a:lnTo>
                <a:lnTo>
                  <a:pt x="20159" y="9904"/>
                </a:lnTo>
                <a:close/>
              </a:path>
            </a:pathLst>
          </a:custGeom>
          <a:solidFill>
            <a:srgbClr val="00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98403" name="Text Box 35"/>
          <p:cNvSpPr txBox="1">
            <a:spLocks noChangeArrowheads="1"/>
          </p:cNvSpPr>
          <p:nvPr/>
        </p:nvSpPr>
        <p:spPr bwMode="auto">
          <a:xfrm>
            <a:off x="7467600" y="2209800"/>
            <a:ext cx="290513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800">
                <a:solidFill>
                  <a:schemeClr val="accent2"/>
                </a:solidFill>
              </a:rPr>
              <a:t>I</a:t>
            </a:r>
            <a:r>
              <a:rPr lang="en-GB" sz="1800" baseline="-25000">
                <a:solidFill>
                  <a:schemeClr val="accent2"/>
                </a:solidFill>
              </a:rPr>
              <a:t>i</a:t>
            </a:r>
            <a:endParaRPr lang="en-US" sz="1800" baseline="-25000">
              <a:solidFill>
                <a:schemeClr val="accent2"/>
              </a:solidFill>
            </a:endParaRPr>
          </a:p>
        </p:txBody>
      </p:sp>
      <p:graphicFrame>
        <p:nvGraphicFramePr>
          <p:cNvPr id="698404" name="Object 36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7010400" y="3048000"/>
          <a:ext cx="14478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420" name="Equation" r:id="rId9" imgW="888840" imgH="253800" progId="Equation.3">
                  <p:embed/>
                </p:oleObj>
              </mc:Choice>
              <mc:Fallback>
                <p:oleObj name="Equation" r:id="rId9" imgW="888840" imgH="253800" progId="Equation.3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3048000"/>
                        <a:ext cx="144780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8405" name="Object 37"/>
          <p:cNvGraphicFramePr>
            <a:graphicFrameLocks noChangeAspect="1"/>
          </p:cNvGraphicFramePr>
          <p:nvPr/>
        </p:nvGraphicFramePr>
        <p:xfrm>
          <a:off x="7010400" y="3429000"/>
          <a:ext cx="1839912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421" name="Equation" r:id="rId11" imgW="1130040" imgH="253800" progId="Equation.3">
                  <p:embed/>
                </p:oleObj>
              </mc:Choice>
              <mc:Fallback>
                <p:oleObj name="Equation" r:id="rId11" imgW="1130040" imgH="253800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0400" y="3429000"/>
                        <a:ext cx="1839912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F42D16D7-8704-484A-9FAD-A0E190442EFA}" type="slidenum">
              <a:rPr lang="en-GB"/>
              <a:pPr/>
              <a:t>5</a:t>
            </a:fld>
            <a:endParaRPr lang="en-GB"/>
          </a:p>
        </p:txBody>
      </p:sp>
      <p:sp>
        <p:nvSpPr>
          <p:cNvPr id="70042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3200"/>
              <a:t>The Coupled-system Matrix</a:t>
            </a:r>
          </a:p>
        </p:txBody>
      </p:sp>
      <p:graphicFrame>
        <p:nvGraphicFramePr>
          <p:cNvPr id="700422" name="Object 6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733800" y="1752600"/>
          <a:ext cx="3243263" cy="189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0454" name="Equation" r:id="rId4" imgW="2260440" imgH="1320480" progId="Equation.3">
                  <p:embed/>
                </p:oleObj>
              </mc:Choice>
              <mc:Fallback>
                <p:oleObj name="Equation" r:id="rId4" imgW="2260440" imgH="1320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752600"/>
                        <a:ext cx="3243263" cy="1895475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0424" name="Object 8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7543800" y="2667000"/>
          <a:ext cx="10953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0455" name="Equation" r:id="rId6" imgW="583920" imgH="203040" progId="Equation.3">
                  <p:embed/>
                </p:oleObj>
              </mc:Choice>
              <mc:Fallback>
                <p:oleObj name="Equation" r:id="rId6" imgW="583920" imgH="20304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43800" y="2667000"/>
                        <a:ext cx="1095375" cy="381000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00421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3276600"/>
            <a:ext cx="2103438" cy="3048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700426" name="Text Box 10"/>
          <p:cNvSpPr txBox="1">
            <a:spLocks noChangeArrowheads="1"/>
          </p:cNvSpPr>
          <p:nvPr/>
        </p:nvSpPr>
        <p:spPr bwMode="auto">
          <a:xfrm>
            <a:off x="7086600" y="2667000"/>
            <a:ext cx="3651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 b="0"/>
              <a:t>or</a:t>
            </a:r>
            <a:endParaRPr lang="en-US" sz="1600" b="0"/>
          </a:p>
        </p:txBody>
      </p:sp>
      <p:sp>
        <p:nvSpPr>
          <p:cNvPr id="700427" name="Text Box 11"/>
          <p:cNvSpPr txBox="1">
            <a:spLocks noChangeArrowheads="1"/>
          </p:cNvSpPr>
          <p:nvPr/>
        </p:nvSpPr>
        <p:spPr bwMode="auto">
          <a:xfrm>
            <a:off x="2895600" y="3886200"/>
            <a:ext cx="38989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 b="0"/>
              <a:t>This matrix equation has solutions only if </a:t>
            </a:r>
            <a:endParaRPr lang="en-US" sz="1600" b="0"/>
          </a:p>
        </p:txBody>
      </p:sp>
      <p:sp>
        <p:nvSpPr>
          <p:cNvPr id="700430" name="Text Box 14"/>
          <p:cNvSpPr txBox="1">
            <a:spLocks noChangeArrowheads="1"/>
          </p:cNvSpPr>
          <p:nvPr/>
        </p:nvSpPr>
        <p:spPr bwMode="auto">
          <a:xfrm>
            <a:off x="2514600" y="4267200"/>
            <a:ext cx="6629400" cy="1949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266700" indent="-266700">
              <a:spcBef>
                <a:spcPct val="30000"/>
              </a:spcBef>
            </a:pPr>
            <a:r>
              <a:rPr lang="en-GB" sz="1600" b="0"/>
              <a:t>Eigenvalue problem! </a:t>
            </a:r>
          </a:p>
          <a:p>
            <a:pPr marL="266700" indent="-266700">
              <a:spcBef>
                <a:spcPct val="30000"/>
              </a:spcBef>
              <a:buFontTx/>
              <a:buAutoNum type="arabicPeriod"/>
            </a:pPr>
            <a:r>
              <a:rPr lang="en-GB" sz="1600" b="0"/>
              <a:t>System of order (N+1) in </a:t>
            </a:r>
            <a:r>
              <a:rPr lang="en-GB" sz="1600" b="0" i="1">
                <a:latin typeface="Symbol" pitchFamily="18" charset="2"/>
              </a:rPr>
              <a:t>w</a:t>
            </a:r>
            <a:r>
              <a:rPr lang="en-GB" sz="1600" b="0"/>
              <a:t> </a:t>
            </a:r>
            <a:r>
              <a:rPr lang="en-GB" sz="1600" b="0">
                <a:sym typeface="Symbol" pitchFamily="18" charset="2"/>
              </a:rPr>
              <a:t> </a:t>
            </a:r>
            <a:r>
              <a:rPr lang="en-GB" sz="1600" b="0"/>
              <a:t>only N+1 frequencies will be solution of the problem (</a:t>
            </a:r>
            <a:r>
              <a:rPr lang="en-US" sz="1600" b="0"/>
              <a:t>“eigenvalues”, corresponding to the resonances) </a:t>
            </a:r>
            <a:r>
              <a:rPr lang="en-GB" sz="1600" b="0">
                <a:sym typeface="Symbol" pitchFamily="18" charset="2"/>
              </a:rPr>
              <a:t> a system of N coupled oscillators has N resonance frequencies  an </a:t>
            </a:r>
            <a:r>
              <a:rPr lang="en-GB" sz="1600" b="0" i="1">
                <a:solidFill>
                  <a:schemeClr val="hlink"/>
                </a:solidFill>
                <a:sym typeface="Symbol" pitchFamily="18" charset="2"/>
              </a:rPr>
              <a:t>individual resonance opens up into a band of frequencies</a:t>
            </a:r>
            <a:r>
              <a:rPr lang="en-GB" sz="1600" b="0">
                <a:sym typeface="Symbol" pitchFamily="18" charset="2"/>
              </a:rPr>
              <a:t>. </a:t>
            </a:r>
          </a:p>
          <a:p>
            <a:pPr marL="266700" indent="-266700">
              <a:spcBef>
                <a:spcPct val="30000"/>
              </a:spcBef>
              <a:buFontTx/>
              <a:buAutoNum type="arabicPeriod"/>
            </a:pPr>
            <a:r>
              <a:rPr lang="en-GB" sz="1600" b="0"/>
              <a:t>At each frequency </a:t>
            </a:r>
            <a:r>
              <a:rPr lang="en-GB" sz="1600" b="0" i="1">
                <a:latin typeface="Symbol" pitchFamily="18" charset="2"/>
              </a:rPr>
              <a:t>w</a:t>
            </a:r>
            <a:r>
              <a:rPr lang="en-GB" sz="1600" b="0" baseline="-25000"/>
              <a:t>i </a:t>
            </a:r>
            <a:r>
              <a:rPr lang="en-GB" sz="1600" b="0"/>
              <a:t> will correspond a set of relative amplitudes in the different cells (</a:t>
            </a:r>
            <a:r>
              <a:rPr lang="en-GB" sz="1600" b="0" i="1"/>
              <a:t>X</a:t>
            </a:r>
            <a:r>
              <a:rPr lang="en-GB" sz="1600" b="0" baseline="-25000"/>
              <a:t>0</a:t>
            </a:r>
            <a:r>
              <a:rPr lang="en-GB" sz="1600" b="0"/>
              <a:t>, </a:t>
            </a:r>
            <a:r>
              <a:rPr lang="en-GB" sz="1600" b="0" i="1"/>
              <a:t>X</a:t>
            </a:r>
            <a:r>
              <a:rPr lang="en-GB" sz="1600" b="0" baseline="-25000"/>
              <a:t>2</a:t>
            </a:r>
            <a:r>
              <a:rPr lang="en-GB" sz="1600" b="0"/>
              <a:t>, …, </a:t>
            </a:r>
            <a:r>
              <a:rPr lang="en-GB" sz="1600" b="0" i="1"/>
              <a:t>X</a:t>
            </a:r>
            <a:r>
              <a:rPr lang="en-GB" sz="1600" b="0" baseline="-25000"/>
              <a:t>N</a:t>
            </a:r>
            <a:r>
              <a:rPr lang="en-GB" sz="1600" b="0"/>
              <a:t>): the “eigenmodes” or “</a:t>
            </a:r>
            <a:r>
              <a:rPr lang="en-GB" sz="1600" b="0" u="sng">
                <a:solidFill>
                  <a:schemeClr val="hlink"/>
                </a:solidFill>
              </a:rPr>
              <a:t>modes</a:t>
            </a:r>
            <a:r>
              <a:rPr lang="en-GB" sz="1600" b="0"/>
              <a:t>”.</a:t>
            </a:r>
            <a:endParaRPr lang="en-US" sz="1600" b="0"/>
          </a:p>
        </p:txBody>
      </p:sp>
      <p:graphicFrame>
        <p:nvGraphicFramePr>
          <p:cNvPr id="700433" name="Object 17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6781800" y="3875088"/>
          <a:ext cx="1181100" cy="323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0456" name="Equation" r:id="rId9" imgW="647640" imgH="177480" progId="Equation.3">
                  <p:embed/>
                </p:oleObj>
              </mc:Choice>
              <mc:Fallback>
                <p:oleObj name="Equation" r:id="rId9" imgW="647640" imgH="17748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3875088"/>
                        <a:ext cx="1181100" cy="323850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0436" name="Text Box 20"/>
          <p:cNvSpPr txBox="1">
            <a:spLocks noChangeArrowheads="1"/>
          </p:cNvSpPr>
          <p:nvPr/>
        </p:nvSpPr>
        <p:spPr bwMode="auto">
          <a:xfrm>
            <a:off x="2895600" y="1295400"/>
            <a:ext cx="597693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 b="0" dirty="0"/>
              <a:t>A chain of N+1 resonators is described by a (N+1)x(N+1) matrix:</a:t>
            </a:r>
            <a:endParaRPr lang="en-US" sz="1600" b="0" dirty="0"/>
          </a:p>
        </p:txBody>
      </p:sp>
      <p:graphicFrame>
        <p:nvGraphicFramePr>
          <p:cNvPr id="700437" name="Object 21"/>
          <p:cNvGraphicFramePr>
            <a:graphicFrameLocks noChangeAspect="1"/>
          </p:cNvGraphicFramePr>
          <p:nvPr/>
        </p:nvGraphicFramePr>
        <p:xfrm>
          <a:off x="152400" y="1600200"/>
          <a:ext cx="3173017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0457" name="Equation" r:id="rId11" imgW="1942920" imgH="419040" progId="Equation.3">
                  <p:embed/>
                </p:oleObj>
              </mc:Choice>
              <mc:Fallback>
                <p:oleObj name="Equation" r:id="rId11" imgW="1942920" imgH="419040" progId="Equation.3">
                  <p:embed/>
                  <p:pic>
                    <p:nvPicPr>
                      <p:cNvPr id="0" name="Picture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600200"/>
                        <a:ext cx="3173017" cy="685800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00438" name="Object 22"/>
          <p:cNvGraphicFramePr>
            <a:graphicFrameLocks noChangeAspect="1"/>
          </p:cNvGraphicFramePr>
          <p:nvPr/>
        </p:nvGraphicFramePr>
        <p:xfrm>
          <a:off x="990600" y="2362200"/>
          <a:ext cx="928687" cy="288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0458" name="Equation" r:id="rId13" imgW="609480" imgH="190440" progId="Equation.3">
                  <p:embed/>
                </p:oleObj>
              </mc:Choice>
              <mc:Fallback>
                <p:oleObj name="Equation" r:id="rId13" imgW="609480" imgH="19044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2362200"/>
                        <a:ext cx="928687" cy="288925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0439" name="AutoShape 23"/>
          <p:cNvSpPr>
            <a:spLocks noChangeArrowheads="1"/>
          </p:cNvSpPr>
          <p:nvPr/>
        </p:nvSpPr>
        <p:spPr bwMode="auto">
          <a:xfrm rot="5400000">
            <a:off x="1714500" y="2476500"/>
            <a:ext cx="457200" cy="8382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00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1047EE76-355D-482E-B974-E4603516BAFC}" type="slidenum">
              <a:rPr lang="en-GB"/>
              <a:pPr/>
              <a:t>6</a:t>
            </a:fld>
            <a:endParaRPr lang="en-GB"/>
          </a:p>
        </p:txBody>
      </p:sp>
      <p:sp>
        <p:nvSpPr>
          <p:cNvPr id="71066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Modes in a linear chain of oscillators</a:t>
            </a:r>
          </a:p>
        </p:txBody>
      </p:sp>
      <p:graphicFrame>
        <p:nvGraphicFramePr>
          <p:cNvPr id="710661" name="Object 5"/>
          <p:cNvGraphicFramePr>
            <a:graphicFrameLocks noGrp="1" noChangeAspect="1"/>
          </p:cNvGraphicFramePr>
          <p:nvPr>
            <p:ph sz="half" idx="1"/>
          </p:nvPr>
        </p:nvGraphicFramePr>
        <p:xfrm>
          <a:off x="2590800" y="1803400"/>
          <a:ext cx="2957513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3371" name="Equation" r:id="rId3" imgW="1930320" imgH="609480" progId="Equation.3">
                  <p:embed/>
                </p:oleObj>
              </mc:Choice>
              <mc:Fallback>
                <p:oleObj name="Equation" r:id="rId3" imgW="193032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1803400"/>
                        <a:ext cx="2957513" cy="933450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0670" name="Object 1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3308350" y="5181600"/>
          <a:ext cx="4203700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3372" name="Equation" r:id="rId5" imgW="2476440" imgH="393480" progId="Equation.3">
                  <p:embed/>
                </p:oleObj>
              </mc:Choice>
              <mc:Fallback>
                <p:oleObj name="Equation" r:id="rId5" imgW="24764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8350" y="5181600"/>
                        <a:ext cx="4203700" cy="668338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0664" name="Text Box 8"/>
          <p:cNvSpPr txBox="1">
            <a:spLocks noChangeArrowheads="1"/>
          </p:cNvSpPr>
          <p:nvPr/>
        </p:nvSpPr>
        <p:spPr bwMode="auto">
          <a:xfrm>
            <a:off x="304800" y="1371600"/>
            <a:ext cx="867727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GB" sz="1600" b="0"/>
              <a:t>We can find an analytical expression for eigenvalues (frequencies) and eigenvectors (modes): </a:t>
            </a:r>
            <a:endParaRPr lang="en-US" sz="1600" b="0"/>
          </a:p>
        </p:txBody>
      </p:sp>
      <p:sp>
        <p:nvSpPr>
          <p:cNvPr id="710665" name="Text Box 9"/>
          <p:cNvSpPr txBox="1">
            <a:spLocks noChangeArrowheads="1"/>
          </p:cNvSpPr>
          <p:nvPr/>
        </p:nvSpPr>
        <p:spPr bwMode="auto">
          <a:xfrm>
            <a:off x="533400" y="2057400"/>
            <a:ext cx="2301875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Frequencies of the coupled system :</a:t>
            </a:r>
          </a:p>
        </p:txBody>
      </p:sp>
      <p:sp>
        <p:nvSpPr>
          <p:cNvPr id="710666" name="Text Box 10"/>
          <p:cNvSpPr txBox="1">
            <a:spLocks noChangeArrowheads="1"/>
          </p:cNvSpPr>
          <p:nvPr/>
        </p:nvSpPr>
        <p:spPr bwMode="auto">
          <a:xfrm>
            <a:off x="6019800" y="1828800"/>
            <a:ext cx="2590800" cy="825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the index q defines the number of the solution </a:t>
            </a:r>
            <a:r>
              <a:rPr lang="en-US" sz="1600" b="0">
                <a:sym typeface="Symbol" pitchFamily="18" charset="2"/>
              </a:rPr>
              <a:t> is the “mode index”</a:t>
            </a:r>
            <a:endParaRPr lang="en-US" sz="1600" b="0"/>
          </a:p>
        </p:txBody>
      </p:sp>
      <p:sp>
        <p:nvSpPr>
          <p:cNvPr id="710668" name="Text Box 12"/>
          <p:cNvSpPr txBox="1">
            <a:spLocks noChangeArrowheads="1"/>
          </p:cNvSpPr>
          <p:nvPr/>
        </p:nvSpPr>
        <p:spPr bwMode="auto">
          <a:xfrm>
            <a:off x="381000" y="3048000"/>
            <a:ext cx="3733800" cy="1803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180975" indent="-180975">
              <a:buFont typeface="Symbol" pitchFamily="18" charset="2"/>
              <a:buChar char="®"/>
            </a:pPr>
            <a:r>
              <a:rPr lang="en-US" sz="1600" b="0"/>
              <a:t> Each mode is characterized by a phase </a:t>
            </a:r>
            <a:r>
              <a:rPr lang="en-US" sz="1600">
                <a:solidFill>
                  <a:schemeClr val="hlink"/>
                </a:solidFill>
                <a:latin typeface="Symbol" pitchFamily="18" charset="2"/>
              </a:rPr>
              <a:t>p</a:t>
            </a:r>
            <a:r>
              <a:rPr lang="en-US" sz="1600">
                <a:solidFill>
                  <a:schemeClr val="hlink"/>
                </a:solidFill>
              </a:rPr>
              <a:t>q/N</a:t>
            </a:r>
            <a:r>
              <a:rPr lang="en-US" sz="1600" b="0"/>
              <a:t>. Frequency vs. phase of each mode can be plotted as a “dispersion curve” </a:t>
            </a:r>
            <a:r>
              <a:rPr lang="en-US" sz="1600" b="0" i="1">
                <a:latin typeface="Symbol" pitchFamily="18" charset="2"/>
              </a:rPr>
              <a:t>w</a:t>
            </a:r>
            <a:r>
              <a:rPr lang="en-US" sz="1600" b="0"/>
              <a:t>=f(</a:t>
            </a:r>
            <a:r>
              <a:rPr lang="en-US" sz="1600" b="0" i="1">
                <a:latin typeface="Symbol" pitchFamily="18" charset="2"/>
              </a:rPr>
              <a:t>f</a:t>
            </a:r>
            <a:r>
              <a:rPr lang="en-US" sz="1600" b="0"/>
              <a:t>): </a:t>
            </a:r>
          </a:p>
          <a:p>
            <a:pPr marL="180975" indent="-180975">
              <a:buFont typeface="Symbol" pitchFamily="18" charset="2"/>
              <a:buAutoNum type="arabicPeriod"/>
            </a:pPr>
            <a:r>
              <a:rPr lang="en-US" sz="1600" b="0"/>
              <a:t>each mode is a point on a sinusoidal curve. </a:t>
            </a:r>
          </a:p>
          <a:p>
            <a:pPr marL="180975" indent="-180975">
              <a:buFont typeface="Symbol" pitchFamily="18" charset="2"/>
              <a:buAutoNum type="arabicPeriod"/>
            </a:pPr>
            <a:r>
              <a:rPr lang="en-US" sz="1600" b="0"/>
              <a:t>modes are equally spaced in phase.</a:t>
            </a:r>
          </a:p>
        </p:txBody>
      </p:sp>
      <p:sp>
        <p:nvSpPr>
          <p:cNvPr id="710669" name="Text Box 13"/>
          <p:cNvSpPr txBox="1">
            <a:spLocks noChangeArrowheads="1"/>
          </p:cNvSpPr>
          <p:nvPr/>
        </p:nvSpPr>
        <p:spPr bwMode="auto">
          <a:xfrm>
            <a:off x="533400" y="5091113"/>
            <a:ext cx="2514600" cy="825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The “eigenvectors  = relative amplitude of the field in the cells are:</a:t>
            </a:r>
          </a:p>
        </p:txBody>
      </p:sp>
      <p:sp>
        <p:nvSpPr>
          <p:cNvPr id="710673" name="Text Box 17"/>
          <p:cNvSpPr txBox="1">
            <a:spLocks noChangeArrowheads="1"/>
          </p:cNvSpPr>
          <p:nvPr/>
        </p:nvSpPr>
        <p:spPr bwMode="auto">
          <a:xfrm>
            <a:off x="990600" y="5867400"/>
            <a:ext cx="7924800" cy="8556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800"/>
              <a:t>STANDING WAVE MODES, </a:t>
            </a:r>
            <a:r>
              <a:rPr lang="en-US" sz="1600" b="0"/>
              <a:t>defined by a phase </a:t>
            </a:r>
            <a:r>
              <a:rPr lang="en-US" sz="1600" b="0">
                <a:latin typeface="Symbol" pitchFamily="18" charset="2"/>
              </a:rPr>
              <a:t>p</a:t>
            </a:r>
            <a:r>
              <a:rPr lang="en-US" sz="1600" b="0"/>
              <a:t>q/N corresponding to the phase shift between an oscillator and the next one </a:t>
            </a:r>
            <a:r>
              <a:rPr lang="en-US" sz="1600" b="0">
                <a:sym typeface="Symbol" pitchFamily="18" charset="2"/>
              </a:rPr>
              <a:t> 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p</a:t>
            </a:r>
            <a:r>
              <a:rPr lang="en-US" sz="1600" b="0">
                <a:sym typeface="Symbol" pitchFamily="18" charset="2"/>
              </a:rPr>
              <a:t>q/N=</a:t>
            </a:r>
            <a:r>
              <a:rPr lang="en-US" sz="1600" b="0">
                <a:latin typeface="Symbol" pitchFamily="18" charset="2"/>
                <a:sym typeface="Symbol" pitchFamily="18" charset="2"/>
              </a:rPr>
              <a:t>F</a:t>
            </a:r>
            <a:r>
              <a:rPr lang="en-US" sz="1600" b="0">
                <a:sym typeface="Symbol" pitchFamily="18" charset="2"/>
              </a:rPr>
              <a:t> is the phase difference between adjacent cells that we have introduces in the 1</a:t>
            </a:r>
            <a:r>
              <a:rPr lang="en-US" sz="1600" b="0" baseline="30000">
                <a:sym typeface="Symbol" pitchFamily="18" charset="2"/>
              </a:rPr>
              <a:t>st</a:t>
            </a:r>
            <a:r>
              <a:rPr lang="en-US" sz="1600" b="0">
                <a:sym typeface="Symbol" pitchFamily="18" charset="2"/>
              </a:rPr>
              <a:t> part of the lecture.</a:t>
            </a:r>
          </a:p>
        </p:txBody>
      </p:sp>
      <p:graphicFrame>
        <p:nvGraphicFramePr>
          <p:cNvPr id="710674" name="Object 1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4572000" y="2819400"/>
          <a:ext cx="3429000" cy="2219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3373" name="Chart" r:id="rId8" imgW="5120640" imgH="3314783" progId="Excel.Sheet.8">
                  <p:embed/>
                </p:oleObj>
              </mc:Choice>
              <mc:Fallback>
                <p:oleObj name="Chart" r:id="rId8" imgW="5120640" imgH="3314783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819400"/>
                        <a:ext cx="3429000" cy="2219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0676" name="Text Box 20"/>
          <p:cNvSpPr txBox="1">
            <a:spLocks noChangeArrowheads="1"/>
          </p:cNvSpPr>
          <p:nvPr/>
        </p:nvSpPr>
        <p:spPr bwMode="auto">
          <a:xfrm>
            <a:off x="5029200" y="4495800"/>
            <a:ext cx="2968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/>
              <a:t>0</a:t>
            </a:r>
          </a:p>
        </p:txBody>
      </p:sp>
      <p:sp>
        <p:nvSpPr>
          <p:cNvPr id="710677" name="Text Box 21"/>
          <p:cNvSpPr txBox="1">
            <a:spLocks noChangeArrowheads="1"/>
          </p:cNvSpPr>
          <p:nvPr/>
        </p:nvSpPr>
        <p:spPr bwMode="auto">
          <a:xfrm>
            <a:off x="6172200" y="4495800"/>
            <a:ext cx="465138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Symbol" pitchFamily="18" charset="2"/>
              </a:rPr>
              <a:t>p</a:t>
            </a:r>
            <a:r>
              <a:rPr lang="en-US" sz="1600"/>
              <a:t>/2</a:t>
            </a:r>
          </a:p>
        </p:txBody>
      </p:sp>
      <p:sp>
        <p:nvSpPr>
          <p:cNvPr id="710678" name="Text Box 22"/>
          <p:cNvSpPr txBox="1">
            <a:spLocks noChangeArrowheads="1"/>
          </p:cNvSpPr>
          <p:nvPr/>
        </p:nvSpPr>
        <p:spPr bwMode="auto">
          <a:xfrm>
            <a:off x="7696200" y="4419600"/>
            <a:ext cx="29527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Symbol" pitchFamily="18" charset="2"/>
              </a:rPr>
              <a:t>p</a:t>
            </a:r>
            <a:endParaRPr lang="en-US" sz="1600"/>
          </a:p>
        </p:txBody>
      </p:sp>
      <p:sp>
        <p:nvSpPr>
          <p:cNvPr id="710679" name="Text Box 23"/>
          <p:cNvSpPr txBox="1">
            <a:spLocks noChangeArrowheads="1"/>
          </p:cNvSpPr>
          <p:nvPr/>
        </p:nvSpPr>
        <p:spPr bwMode="auto">
          <a:xfrm>
            <a:off x="4800600" y="3581400"/>
            <a:ext cx="3937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Symbol" pitchFamily="18" charset="2"/>
              </a:rPr>
              <a:t>w</a:t>
            </a:r>
            <a:r>
              <a:rPr lang="en-US" sz="1600" baseline="-25000">
                <a:latin typeface="Symbol" pitchFamily="18" charset="2"/>
              </a:rPr>
              <a:t>0</a:t>
            </a:r>
          </a:p>
        </p:txBody>
      </p:sp>
      <p:sp>
        <p:nvSpPr>
          <p:cNvPr id="710680" name="Text Box 24"/>
          <p:cNvSpPr txBox="1">
            <a:spLocks noChangeArrowheads="1"/>
          </p:cNvSpPr>
          <p:nvPr/>
        </p:nvSpPr>
        <p:spPr bwMode="auto">
          <a:xfrm>
            <a:off x="4343400" y="3048000"/>
            <a:ext cx="8556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Symbol" pitchFamily="18" charset="2"/>
              </a:rPr>
              <a:t>w</a:t>
            </a:r>
            <a:r>
              <a:rPr lang="en-US" sz="1600" baseline="-25000">
                <a:latin typeface="Symbol" pitchFamily="18" charset="2"/>
              </a:rPr>
              <a:t>0</a:t>
            </a:r>
            <a:r>
              <a:rPr lang="en-US" sz="1600">
                <a:latin typeface="Symbol" pitchFamily="18" charset="2"/>
              </a:rPr>
              <a:t>/</a:t>
            </a:r>
            <a:r>
              <a:rPr lang="en-US" sz="1600">
                <a:cs typeface="Arial" charset="0"/>
              </a:rPr>
              <a:t>√1-k</a:t>
            </a:r>
          </a:p>
        </p:txBody>
      </p:sp>
      <p:sp>
        <p:nvSpPr>
          <p:cNvPr id="710681" name="Text Box 25"/>
          <p:cNvSpPr txBox="1">
            <a:spLocks noChangeArrowheads="1"/>
          </p:cNvSpPr>
          <p:nvPr/>
        </p:nvSpPr>
        <p:spPr bwMode="auto">
          <a:xfrm>
            <a:off x="4267200" y="4114800"/>
            <a:ext cx="9064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>
                <a:latin typeface="Symbol" pitchFamily="18" charset="2"/>
              </a:rPr>
              <a:t>w</a:t>
            </a:r>
            <a:r>
              <a:rPr lang="en-US" sz="1600" baseline="-25000">
                <a:latin typeface="Symbol" pitchFamily="18" charset="2"/>
              </a:rPr>
              <a:t>0</a:t>
            </a:r>
            <a:r>
              <a:rPr lang="en-US" sz="1600">
                <a:latin typeface="Symbol" pitchFamily="18" charset="2"/>
              </a:rPr>
              <a:t>/</a:t>
            </a:r>
            <a:r>
              <a:rPr lang="en-US" sz="1600">
                <a:cs typeface="Arial" charset="0"/>
              </a:rPr>
              <a:t>√1+k</a:t>
            </a:r>
          </a:p>
        </p:txBody>
      </p:sp>
      <p:sp>
        <p:nvSpPr>
          <p:cNvPr id="710682" name="Oval 26"/>
          <p:cNvSpPr>
            <a:spLocks noChangeArrowheads="1"/>
          </p:cNvSpPr>
          <p:nvPr/>
        </p:nvSpPr>
        <p:spPr bwMode="auto">
          <a:xfrm>
            <a:off x="7772400" y="3200400"/>
            <a:ext cx="76200" cy="762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0683" name="Oval 27"/>
          <p:cNvSpPr>
            <a:spLocks noChangeArrowheads="1"/>
          </p:cNvSpPr>
          <p:nvPr/>
        </p:nvSpPr>
        <p:spPr bwMode="auto">
          <a:xfrm>
            <a:off x="5105400" y="4191000"/>
            <a:ext cx="76200" cy="762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0684" name="Oval 28"/>
          <p:cNvSpPr>
            <a:spLocks noChangeArrowheads="1"/>
          </p:cNvSpPr>
          <p:nvPr/>
        </p:nvSpPr>
        <p:spPr bwMode="auto">
          <a:xfrm>
            <a:off x="6324600" y="3733800"/>
            <a:ext cx="76200" cy="762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0685" name="Oval 29"/>
          <p:cNvSpPr>
            <a:spLocks noChangeArrowheads="1"/>
          </p:cNvSpPr>
          <p:nvPr/>
        </p:nvSpPr>
        <p:spPr bwMode="auto">
          <a:xfrm>
            <a:off x="5791200" y="4038600"/>
            <a:ext cx="76200" cy="762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0686" name="Oval 30"/>
          <p:cNvSpPr>
            <a:spLocks noChangeArrowheads="1"/>
          </p:cNvSpPr>
          <p:nvPr/>
        </p:nvSpPr>
        <p:spPr bwMode="auto">
          <a:xfrm>
            <a:off x="7086600" y="3276600"/>
            <a:ext cx="76200" cy="76200"/>
          </a:xfrm>
          <a:prstGeom prst="ellipse">
            <a:avLst/>
          </a:prstGeom>
          <a:solidFill>
            <a:schemeClr val="hlink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0687" name="AutoShape 31"/>
          <p:cNvSpPr>
            <a:spLocks noChangeArrowheads="1"/>
          </p:cNvSpPr>
          <p:nvPr/>
        </p:nvSpPr>
        <p:spPr bwMode="auto">
          <a:xfrm>
            <a:off x="533400" y="6172200"/>
            <a:ext cx="381000" cy="228600"/>
          </a:xfrm>
          <a:prstGeom prst="notchedRightArrow">
            <a:avLst>
              <a:gd name="adj1" fmla="val 50000"/>
              <a:gd name="adj2" fmla="val 41667"/>
            </a:avLst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41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53D6873C-83DE-4096-8EB3-136076F7A87F}" type="slidenum">
              <a:rPr lang="en-GB"/>
              <a:pPr/>
              <a:t>7</a:t>
            </a:fld>
            <a:endParaRPr lang="en-GB"/>
          </a:p>
        </p:txBody>
      </p:sp>
      <p:sp>
        <p:nvSpPr>
          <p:cNvPr id="719876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z="3200" dirty="0" smtClean="0"/>
              <a:t>Acceleration </a:t>
            </a:r>
            <a:r>
              <a:rPr lang="en-US" sz="3200" dirty="0"/>
              <a:t>on the normal modes of a 7-cell structure</a:t>
            </a:r>
          </a:p>
        </p:txBody>
      </p:sp>
      <p:graphicFrame>
        <p:nvGraphicFramePr>
          <p:cNvPr id="719886" name="Object 1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3152775" y="1447800"/>
          <a:ext cx="3905250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10" name="Equation" r:id="rId3" imgW="2476440" imgH="393480" progId="Equation.3">
                  <p:embed/>
                </p:oleObj>
              </mc:Choice>
              <mc:Fallback>
                <p:oleObj name="Equation" r:id="rId3" imgW="2476440" imgH="393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52775" y="1447800"/>
                        <a:ext cx="3905250" cy="620713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9888" name="Object 1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7391400" y="1524000"/>
          <a:ext cx="13716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11" name="Equation" r:id="rId5" imgW="838080" imgH="419040" progId="Equation.3">
                  <p:embed/>
                </p:oleObj>
              </mc:Choice>
              <mc:Fallback>
                <p:oleObj name="Equation" r:id="rId5" imgW="838080" imgH="419040" progId="Equation.3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1400" y="1524000"/>
                        <a:ext cx="1371600" cy="685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9890" name="Object 18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3087688" y="2179638"/>
          <a:ext cx="2586037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12" name="Equation" r:id="rId7" imgW="2031840" imgH="419040" progId="Equation.3">
                  <p:embed/>
                </p:oleObj>
              </mc:Choice>
              <mc:Fallback>
                <p:oleObj name="Equation" r:id="rId7" imgW="2031840" imgH="41904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87688" y="2179638"/>
                        <a:ext cx="2586037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19878" name="Group 6"/>
          <p:cNvGrpSpPr>
            <a:grpSpLocks/>
          </p:cNvGrpSpPr>
          <p:nvPr/>
        </p:nvGrpSpPr>
        <p:grpSpPr bwMode="auto">
          <a:xfrm>
            <a:off x="533400" y="1371600"/>
            <a:ext cx="2209800" cy="762000"/>
            <a:chOff x="480" y="1200"/>
            <a:chExt cx="3852" cy="1938"/>
          </a:xfrm>
        </p:grpSpPr>
        <p:pic>
          <p:nvPicPr>
            <p:cNvPr id="719879" name="Picture 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2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880" name="Picture 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248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881" name="Picture 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824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882" name="Picture 10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00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883" name="Picture 1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80" y="1200"/>
              <a:ext cx="580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884" name="Picture 1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504" y="1200"/>
              <a:ext cx="828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885" name="Picture 1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976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graphicFrame>
        <p:nvGraphicFramePr>
          <p:cNvPr id="719892" name="Object 20"/>
          <p:cNvGraphicFramePr>
            <a:graphicFrameLocks noGrp="1" noChangeAspect="1"/>
          </p:cNvGraphicFramePr>
          <p:nvPr>
            <p:ph sz="quarter" idx="4"/>
          </p:nvPr>
        </p:nvGraphicFramePr>
        <p:xfrm>
          <a:off x="2932113" y="5791200"/>
          <a:ext cx="2287587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13" name="Equation" r:id="rId12" imgW="1904760" imgH="419040" progId="Equation.3">
                  <p:embed/>
                </p:oleObj>
              </mc:Choice>
              <mc:Fallback>
                <p:oleObj name="Equation" r:id="rId12" imgW="1904760" imgH="419040" progId="Equation.3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2113" y="5791200"/>
                        <a:ext cx="2287587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9894" name="Object 22"/>
          <p:cNvGraphicFramePr>
            <a:graphicFrameLocks noChangeAspect="1"/>
          </p:cNvGraphicFramePr>
          <p:nvPr/>
        </p:nvGraphicFramePr>
        <p:xfrm>
          <a:off x="3008313" y="4648200"/>
          <a:ext cx="2289175" cy="484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914" name="Equation" r:id="rId14" imgW="1981080" imgH="419040" progId="Equation.3">
                  <p:embed/>
                </p:oleObj>
              </mc:Choice>
              <mc:Fallback>
                <p:oleObj name="Equation" r:id="rId14" imgW="1981080" imgH="41904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8313" y="4648200"/>
                        <a:ext cx="2289175" cy="484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3333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9895" name="Text Box 23"/>
          <p:cNvSpPr txBox="1">
            <a:spLocks noChangeArrowheads="1"/>
          </p:cNvSpPr>
          <p:nvPr/>
        </p:nvSpPr>
        <p:spPr bwMode="auto">
          <a:xfrm>
            <a:off x="3276600" y="6553200"/>
            <a:ext cx="42672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400" b="0"/>
              <a:t>Note: Field always maximum in first and last cell!</a:t>
            </a:r>
          </a:p>
        </p:txBody>
      </p:sp>
      <p:pic>
        <p:nvPicPr>
          <p:cNvPr id="719896" name="Picture 24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04800" y="2133600"/>
            <a:ext cx="2590800" cy="914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719898" name="Picture 2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4800" y="3048000"/>
            <a:ext cx="2590800" cy="838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719899" name="Picture 27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04800" y="3886200"/>
            <a:ext cx="2590800" cy="838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719900" name="Picture 28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04800" y="4724400"/>
            <a:ext cx="2590800" cy="838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719901" name="Text Box 29"/>
          <p:cNvSpPr txBox="1">
            <a:spLocks noChangeArrowheads="1"/>
          </p:cNvSpPr>
          <p:nvPr/>
        </p:nvSpPr>
        <p:spPr bwMode="auto">
          <a:xfrm>
            <a:off x="381000" y="5486400"/>
            <a:ext cx="4381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…</a:t>
            </a:r>
          </a:p>
        </p:txBody>
      </p:sp>
      <p:pic>
        <p:nvPicPr>
          <p:cNvPr id="719902" name="Picture 30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04800" y="5867400"/>
            <a:ext cx="2590800" cy="838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719903" name="Text Box 31"/>
          <p:cNvSpPr txBox="1">
            <a:spLocks noChangeArrowheads="1"/>
          </p:cNvSpPr>
          <p:nvPr/>
        </p:nvSpPr>
        <p:spPr bwMode="auto">
          <a:xfrm>
            <a:off x="2895600" y="2667000"/>
            <a:ext cx="397827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400" b="0">
                <a:sym typeface="Symbol" pitchFamily="18" charset="2"/>
              </a:rPr>
              <a:t>0 (or 2</a:t>
            </a:r>
            <a:r>
              <a:rPr lang="en-US" sz="1400" b="0">
                <a:latin typeface="Symbol" pitchFamily="18" charset="2"/>
                <a:sym typeface="Symbol" pitchFamily="18" charset="2"/>
              </a:rPr>
              <a:t>p</a:t>
            </a:r>
            <a:r>
              <a:rPr lang="en-US" sz="1400" b="0">
                <a:sym typeface="Symbol" pitchFamily="18" charset="2"/>
              </a:rPr>
              <a:t>) mode, acceleration if   </a:t>
            </a:r>
            <a:r>
              <a:rPr lang="en-US" sz="1400">
                <a:solidFill>
                  <a:schemeClr val="hlink"/>
                </a:solidFill>
                <a:sym typeface="Symbol" pitchFamily="18" charset="2"/>
              </a:rPr>
              <a:t>d = </a:t>
            </a:r>
            <a:r>
              <a:rPr lang="en-US" sz="1400" i="1">
                <a:solidFill>
                  <a:schemeClr val="hlink"/>
                </a:solidFill>
                <a:latin typeface="Symbol" pitchFamily="18" charset="2"/>
                <a:sym typeface="Symbol" pitchFamily="18" charset="2"/>
              </a:rPr>
              <a:t>bl</a:t>
            </a:r>
            <a:endParaRPr lang="en-US" sz="1800" i="1">
              <a:solidFill>
                <a:schemeClr val="hlink"/>
              </a:solidFill>
              <a:latin typeface="Symbol" pitchFamily="18" charset="2"/>
              <a:sym typeface="Symbol" pitchFamily="18" charset="2"/>
            </a:endParaRPr>
          </a:p>
        </p:txBody>
      </p:sp>
      <p:sp>
        <p:nvSpPr>
          <p:cNvPr id="719906" name="AutoShape 34"/>
          <p:cNvSpPr>
            <a:spLocks/>
          </p:cNvSpPr>
          <p:nvPr/>
        </p:nvSpPr>
        <p:spPr bwMode="auto">
          <a:xfrm>
            <a:off x="3048000" y="3200400"/>
            <a:ext cx="152400" cy="1371600"/>
          </a:xfrm>
          <a:prstGeom prst="rightBrace">
            <a:avLst>
              <a:gd name="adj1" fmla="val 75000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9907" name="Text Box 35"/>
          <p:cNvSpPr txBox="1">
            <a:spLocks noChangeArrowheads="1"/>
          </p:cNvSpPr>
          <p:nvPr/>
        </p:nvSpPr>
        <p:spPr bwMode="auto">
          <a:xfrm>
            <a:off x="3276600" y="3657600"/>
            <a:ext cx="19812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>
                <a:sym typeface="Symbol" pitchFamily="18" charset="2"/>
              </a:rPr>
              <a:t>Intermediate modes</a:t>
            </a:r>
            <a:endParaRPr lang="en-US" i="1">
              <a:latin typeface="Symbol" pitchFamily="18" charset="2"/>
              <a:sym typeface="Symbol" pitchFamily="18" charset="2"/>
            </a:endParaRPr>
          </a:p>
        </p:txBody>
      </p:sp>
      <p:sp>
        <p:nvSpPr>
          <p:cNvPr id="719908" name="Text Box 36"/>
          <p:cNvSpPr txBox="1">
            <a:spLocks noChangeArrowheads="1"/>
          </p:cNvSpPr>
          <p:nvPr/>
        </p:nvSpPr>
        <p:spPr bwMode="auto">
          <a:xfrm>
            <a:off x="2895600" y="5181600"/>
            <a:ext cx="397827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400" b="0">
                <a:latin typeface="Symbol" pitchFamily="18" charset="2"/>
                <a:sym typeface="Symbol" pitchFamily="18" charset="2"/>
              </a:rPr>
              <a:t>p/2</a:t>
            </a:r>
            <a:r>
              <a:rPr lang="en-US" sz="1400" b="0">
                <a:sym typeface="Symbol" pitchFamily="18" charset="2"/>
              </a:rPr>
              <a:t> mode, acceleration if   </a:t>
            </a:r>
            <a:r>
              <a:rPr lang="en-US" sz="1400">
                <a:solidFill>
                  <a:schemeClr val="hlink"/>
                </a:solidFill>
                <a:sym typeface="Symbol" pitchFamily="18" charset="2"/>
              </a:rPr>
              <a:t>d = </a:t>
            </a:r>
            <a:r>
              <a:rPr lang="en-US" sz="1400" i="1">
                <a:solidFill>
                  <a:schemeClr val="hlink"/>
                </a:solidFill>
                <a:latin typeface="Symbol" pitchFamily="18" charset="2"/>
                <a:sym typeface="Symbol" pitchFamily="18" charset="2"/>
              </a:rPr>
              <a:t>bl/4</a:t>
            </a:r>
            <a:endParaRPr lang="en-US" sz="1800" i="1">
              <a:solidFill>
                <a:schemeClr val="hlink"/>
              </a:solidFill>
              <a:latin typeface="Symbol" pitchFamily="18" charset="2"/>
              <a:sym typeface="Symbol" pitchFamily="18" charset="2"/>
            </a:endParaRPr>
          </a:p>
        </p:txBody>
      </p:sp>
      <p:sp>
        <p:nvSpPr>
          <p:cNvPr id="719909" name="Text Box 37"/>
          <p:cNvSpPr txBox="1">
            <a:spLocks noChangeArrowheads="1"/>
          </p:cNvSpPr>
          <p:nvPr/>
        </p:nvSpPr>
        <p:spPr bwMode="auto">
          <a:xfrm>
            <a:off x="2895600" y="6324600"/>
            <a:ext cx="31242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400" b="0">
                <a:latin typeface="Symbol" pitchFamily="18" charset="2"/>
                <a:sym typeface="Symbol" pitchFamily="18" charset="2"/>
              </a:rPr>
              <a:t>p</a:t>
            </a:r>
            <a:r>
              <a:rPr lang="en-US" sz="1400" b="0">
                <a:sym typeface="Symbol" pitchFamily="18" charset="2"/>
              </a:rPr>
              <a:t> mode, acceleration if   </a:t>
            </a:r>
            <a:r>
              <a:rPr lang="en-US" sz="1400">
                <a:solidFill>
                  <a:schemeClr val="hlink"/>
                </a:solidFill>
                <a:sym typeface="Symbol" pitchFamily="18" charset="2"/>
              </a:rPr>
              <a:t>d = </a:t>
            </a:r>
            <a:r>
              <a:rPr lang="en-US" sz="1400" i="1">
                <a:solidFill>
                  <a:schemeClr val="hlink"/>
                </a:solidFill>
                <a:latin typeface="Symbol" pitchFamily="18" charset="2"/>
                <a:sym typeface="Symbol" pitchFamily="18" charset="2"/>
              </a:rPr>
              <a:t>bl/2,</a:t>
            </a:r>
            <a:endParaRPr lang="en-US" sz="1800" i="1">
              <a:solidFill>
                <a:schemeClr val="hlink"/>
              </a:solidFill>
              <a:latin typeface="Symbol" pitchFamily="18" charset="2"/>
              <a:sym typeface="Symbol" pitchFamily="18" charset="2"/>
            </a:endParaRPr>
          </a:p>
        </p:txBody>
      </p:sp>
      <p:grpSp>
        <p:nvGrpSpPr>
          <p:cNvPr id="719910" name="Group 38"/>
          <p:cNvGrpSpPr>
            <a:grpSpLocks/>
          </p:cNvGrpSpPr>
          <p:nvPr/>
        </p:nvGrpSpPr>
        <p:grpSpPr bwMode="auto">
          <a:xfrm>
            <a:off x="6553200" y="2286000"/>
            <a:ext cx="2209800" cy="762000"/>
            <a:chOff x="480" y="1200"/>
            <a:chExt cx="3852" cy="1938"/>
          </a:xfrm>
        </p:grpSpPr>
        <p:pic>
          <p:nvPicPr>
            <p:cNvPr id="719911" name="Picture 3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2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12" name="Picture 40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248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13" name="Picture 4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824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14" name="Picture 4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00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15" name="Picture 4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80" y="1200"/>
              <a:ext cx="580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16" name="Picture 44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504" y="1200"/>
              <a:ext cx="828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17" name="Picture 4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976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grpSp>
        <p:nvGrpSpPr>
          <p:cNvPr id="719918" name="Group 46"/>
          <p:cNvGrpSpPr>
            <a:grpSpLocks/>
          </p:cNvGrpSpPr>
          <p:nvPr/>
        </p:nvGrpSpPr>
        <p:grpSpPr bwMode="auto">
          <a:xfrm>
            <a:off x="6553200" y="4724400"/>
            <a:ext cx="2209800" cy="762000"/>
            <a:chOff x="480" y="1200"/>
            <a:chExt cx="3852" cy="1938"/>
          </a:xfrm>
        </p:grpSpPr>
        <p:pic>
          <p:nvPicPr>
            <p:cNvPr id="719919" name="Picture 4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2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20" name="Picture 4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248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21" name="Picture 4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824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22" name="Picture 50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00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23" name="Picture 5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80" y="1200"/>
              <a:ext cx="580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24" name="Picture 5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504" y="1200"/>
              <a:ext cx="828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25" name="Picture 5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976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grpSp>
        <p:nvGrpSpPr>
          <p:cNvPr id="719926" name="Group 54"/>
          <p:cNvGrpSpPr>
            <a:grpSpLocks/>
          </p:cNvGrpSpPr>
          <p:nvPr/>
        </p:nvGrpSpPr>
        <p:grpSpPr bwMode="auto">
          <a:xfrm>
            <a:off x="6553200" y="5791200"/>
            <a:ext cx="2209800" cy="762000"/>
            <a:chOff x="480" y="1200"/>
            <a:chExt cx="3852" cy="1938"/>
          </a:xfrm>
        </p:grpSpPr>
        <p:pic>
          <p:nvPicPr>
            <p:cNvPr id="719927" name="Picture 55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72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28" name="Picture 56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248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29" name="Picture 5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824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30" name="Picture 5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400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31" name="Picture 59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80" y="1200"/>
              <a:ext cx="580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32" name="Picture 60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504" y="1200"/>
              <a:ext cx="828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719933" name="Picture 61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976" y="1200"/>
              <a:ext cx="935" cy="193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sp>
        <p:nvSpPr>
          <p:cNvPr id="719934" name="Line 62"/>
          <p:cNvSpPr>
            <a:spLocks noChangeShapeType="1"/>
          </p:cNvSpPr>
          <p:nvPr/>
        </p:nvSpPr>
        <p:spPr bwMode="auto">
          <a:xfrm>
            <a:off x="6629400" y="26670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35" name="Line 63"/>
          <p:cNvSpPr>
            <a:spLocks noChangeShapeType="1"/>
          </p:cNvSpPr>
          <p:nvPr/>
        </p:nvSpPr>
        <p:spPr bwMode="auto">
          <a:xfrm>
            <a:off x="6934200" y="26670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36" name="Line 64"/>
          <p:cNvSpPr>
            <a:spLocks noChangeShapeType="1"/>
          </p:cNvSpPr>
          <p:nvPr/>
        </p:nvSpPr>
        <p:spPr bwMode="auto">
          <a:xfrm>
            <a:off x="7239000" y="26670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37" name="Line 65"/>
          <p:cNvSpPr>
            <a:spLocks noChangeShapeType="1"/>
          </p:cNvSpPr>
          <p:nvPr/>
        </p:nvSpPr>
        <p:spPr bwMode="auto">
          <a:xfrm>
            <a:off x="7543800" y="26670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38" name="Line 66"/>
          <p:cNvSpPr>
            <a:spLocks noChangeShapeType="1"/>
          </p:cNvSpPr>
          <p:nvPr/>
        </p:nvSpPr>
        <p:spPr bwMode="auto">
          <a:xfrm>
            <a:off x="7848600" y="26670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39" name="Line 67"/>
          <p:cNvSpPr>
            <a:spLocks noChangeShapeType="1"/>
          </p:cNvSpPr>
          <p:nvPr/>
        </p:nvSpPr>
        <p:spPr bwMode="auto">
          <a:xfrm>
            <a:off x="8229600" y="26670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40" name="Line 68"/>
          <p:cNvSpPr>
            <a:spLocks noChangeShapeType="1"/>
          </p:cNvSpPr>
          <p:nvPr/>
        </p:nvSpPr>
        <p:spPr bwMode="auto">
          <a:xfrm>
            <a:off x="8534400" y="26670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41" name="Line 69"/>
          <p:cNvSpPr>
            <a:spLocks noChangeShapeType="1"/>
          </p:cNvSpPr>
          <p:nvPr/>
        </p:nvSpPr>
        <p:spPr bwMode="auto">
          <a:xfrm>
            <a:off x="6629400" y="51054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42" name="Line 70"/>
          <p:cNvSpPr>
            <a:spLocks noChangeShapeType="1"/>
          </p:cNvSpPr>
          <p:nvPr/>
        </p:nvSpPr>
        <p:spPr bwMode="auto">
          <a:xfrm>
            <a:off x="7848600" y="51054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43" name="Line 71"/>
          <p:cNvSpPr>
            <a:spLocks noChangeShapeType="1"/>
          </p:cNvSpPr>
          <p:nvPr/>
        </p:nvSpPr>
        <p:spPr bwMode="auto">
          <a:xfrm>
            <a:off x="7239000" y="51054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44" name="Line 72"/>
          <p:cNvSpPr>
            <a:spLocks noChangeShapeType="1"/>
          </p:cNvSpPr>
          <p:nvPr/>
        </p:nvSpPr>
        <p:spPr bwMode="auto">
          <a:xfrm>
            <a:off x="8458200" y="51054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45" name="Line 73"/>
          <p:cNvSpPr>
            <a:spLocks noChangeShapeType="1"/>
          </p:cNvSpPr>
          <p:nvPr/>
        </p:nvSpPr>
        <p:spPr bwMode="auto">
          <a:xfrm>
            <a:off x="6934200" y="61722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46" name="Line 74"/>
          <p:cNvSpPr>
            <a:spLocks noChangeShapeType="1"/>
          </p:cNvSpPr>
          <p:nvPr/>
        </p:nvSpPr>
        <p:spPr bwMode="auto">
          <a:xfrm>
            <a:off x="7543800" y="61722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47" name="Line 75"/>
          <p:cNvSpPr>
            <a:spLocks noChangeShapeType="1"/>
          </p:cNvSpPr>
          <p:nvPr/>
        </p:nvSpPr>
        <p:spPr bwMode="auto">
          <a:xfrm>
            <a:off x="8153400" y="61722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48" name="Line 76"/>
          <p:cNvSpPr>
            <a:spLocks noChangeShapeType="1"/>
          </p:cNvSpPr>
          <p:nvPr/>
        </p:nvSpPr>
        <p:spPr bwMode="auto">
          <a:xfrm>
            <a:off x="6629400" y="61722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49" name="Line 77"/>
          <p:cNvSpPr>
            <a:spLocks noChangeShapeType="1"/>
          </p:cNvSpPr>
          <p:nvPr/>
        </p:nvSpPr>
        <p:spPr bwMode="auto">
          <a:xfrm>
            <a:off x="7239000" y="61722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50" name="Line 78"/>
          <p:cNvSpPr>
            <a:spLocks noChangeShapeType="1"/>
          </p:cNvSpPr>
          <p:nvPr/>
        </p:nvSpPr>
        <p:spPr bwMode="auto">
          <a:xfrm>
            <a:off x="7848600" y="61722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51" name="Line 79"/>
          <p:cNvSpPr>
            <a:spLocks noChangeShapeType="1"/>
          </p:cNvSpPr>
          <p:nvPr/>
        </p:nvSpPr>
        <p:spPr bwMode="auto">
          <a:xfrm>
            <a:off x="8458200" y="6172200"/>
            <a:ext cx="228600" cy="0"/>
          </a:xfrm>
          <a:prstGeom prst="line">
            <a:avLst/>
          </a:prstGeom>
          <a:noFill/>
          <a:ln w="19050">
            <a:solidFill>
              <a:srgbClr val="0000CC"/>
            </a:solidFill>
            <a:round/>
            <a:headEnd type="none" w="sm" len="sm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9952" name="Text Box 80"/>
          <p:cNvSpPr txBox="1">
            <a:spLocks noChangeArrowheads="1"/>
          </p:cNvSpPr>
          <p:nvPr/>
        </p:nvSpPr>
        <p:spPr bwMode="auto">
          <a:xfrm>
            <a:off x="5334000" y="6019800"/>
            <a:ext cx="119697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>
                <a:latin typeface="Symbol" pitchFamily="18" charset="2"/>
              </a:rPr>
              <a:t>w = w</a:t>
            </a:r>
            <a:r>
              <a:rPr lang="en-US" sz="1600" b="0" baseline="-25000">
                <a:latin typeface="Symbol" pitchFamily="18" charset="2"/>
              </a:rPr>
              <a:t>0</a:t>
            </a:r>
            <a:r>
              <a:rPr lang="en-US" sz="1600" b="0">
                <a:latin typeface="Symbol" pitchFamily="18" charset="2"/>
              </a:rPr>
              <a:t>/</a:t>
            </a:r>
            <a:r>
              <a:rPr lang="en-US" sz="1600" b="0">
                <a:cs typeface="Arial" charset="0"/>
              </a:rPr>
              <a:t>√1-k</a:t>
            </a:r>
          </a:p>
        </p:txBody>
      </p:sp>
      <p:sp>
        <p:nvSpPr>
          <p:cNvPr id="719953" name="Text Box 81"/>
          <p:cNvSpPr txBox="1">
            <a:spLocks noChangeArrowheads="1"/>
          </p:cNvSpPr>
          <p:nvPr/>
        </p:nvSpPr>
        <p:spPr bwMode="auto">
          <a:xfrm>
            <a:off x="5638800" y="4876800"/>
            <a:ext cx="7461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>
                <a:latin typeface="Symbol" pitchFamily="18" charset="2"/>
              </a:rPr>
              <a:t>w = w</a:t>
            </a:r>
            <a:r>
              <a:rPr lang="en-US" sz="1600" b="0" baseline="-25000">
                <a:latin typeface="Symbol" pitchFamily="18" charset="2"/>
              </a:rPr>
              <a:t>0</a:t>
            </a:r>
            <a:endParaRPr lang="en-US" sz="1600" b="0">
              <a:cs typeface="Arial" charset="0"/>
            </a:endParaRPr>
          </a:p>
        </p:txBody>
      </p:sp>
      <p:sp>
        <p:nvSpPr>
          <p:cNvPr id="719954" name="Text Box 82"/>
          <p:cNvSpPr txBox="1">
            <a:spLocks noChangeArrowheads="1"/>
          </p:cNvSpPr>
          <p:nvPr/>
        </p:nvSpPr>
        <p:spPr bwMode="auto">
          <a:xfrm>
            <a:off x="5257800" y="2438400"/>
            <a:ext cx="124777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>
                <a:latin typeface="Symbol" pitchFamily="18" charset="2"/>
              </a:rPr>
              <a:t>w = w</a:t>
            </a:r>
            <a:r>
              <a:rPr lang="en-US" sz="1600" b="0" baseline="-25000">
                <a:latin typeface="Symbol" pitchFamily="18" charset="2"/>
              </a:rPr>
              <a:t>0</a:t>
            </a:r>
            <a:r>
              <a:rPr lang="en-US" sz="1600" b="0">
                <a:latin typeface="Symbol" pitchFamily="18" charset="2"/>
              </a:rPr>
              <a:t>/</a:t>
            </a:r>
            <a:r>
              <a:rPr lang="en-US" sz="1600" b="0">
                <a:cs typeface="Arial" charset="0"/>
              </a:rPr>
              <a:t>√1+k</a:t>
            </a:r>
          </a:p>
        </p:txBody>
      </p:sp>
      <p:sp>
        <p:nvSpPr>
          <p:cNvPr id="719955" name="Text Box 83"/>
          <p:cNvSpPr txBox="1">
            <a:spLocks noChangeArrowheads="1"/>
          </p:cNvSpPr>
          <p:nvPr/>
        </p:nvSpPr>
        <p:spPr bwMode="auto">
          <a:xfrm>
            <a:off x="60325" y="2373313"/>
            <a:ext cx="3254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/>
              <a:t>0</a:t>
            </a:r>
          </a:p>
        </p:txBody>
      </p:sp>
      <p:sp>
        <p:nvSpPr>
          <p:cNvPr id="719956" name="Text Box 84"/>
          <p:cNvSpPr txBox="1">
            <a:spLocks noChangeArrowheads="1"/>
          </p:cNvSpPr>
          <p:nvPr/>
        </p:nvSpPr>
        <p:spPr bwMode="auto">
          <a:xfrm>
            <a:off x="0" y="4873625"/>
            <a:ext cx="5349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p</a:t>
            </a:r>
            <a:r>
              <a:rPr lang="en-US"/>
              <a:t>/2</a:t>
            </a:r>
          </a:p>
        </p:txBody>
      </p:sp>
      <p:sp>
        <p:nvSpPr>
          <p:cNvPr id="719957" name="Text Box 85"/>
          <p:cNvSpPr txBox="1">
            <a:spLocks noChangeArrowheads="1"/>
          </p:cNvSpPr>
          <p:nvPr/>
        </p:nvSpPr>
        <p:spPr bwMode="auto">
          <a:xfrm>
            <a:off x="0" y="6096000"/>
            <a:ext cx="3238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Symbol" pitchFamily="18" charset="2"/>
              </a:rPr>
              <a:t>p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315200" y="10668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i="1" dirty="0" smtClean="0"/>
              <a:t>Remember the phase relation!</a:t>
            </a:r>
            <a:endParaRPr lang="en-US" sz="1400" b="0" i="1" dirty="0"/>
          </a:p>
        </p:txBody>
      </p:sp>
      <p:sp>
        <p:nvSpPr>
          <p:cNvPr id="79" name="TextBox 78"/>
          <p:cNvSpPr txBox="1"/>
          <p:nvPr/>
        </p:nvSpPr>
        <p:spPr>
          <a:xfrm>
            <a:off x="0" y="2667000"/>
            <a:ext cx="633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q=0</a:t>
            </a:r>
            <a:endParaRPr lang="en-US" dirty="0"/>
          </a:p>
        </p:txBody>
      </p:sp>
      <p:sp>
        <p:nvSpPr>
          <p:cNvPr id="80" name="TextBox 79"/>
          <p:cNvSpPr txBox="1"/>
          <p:nvPr/>
        </p:nvSpPr>
        <p:spPr>
          <a:xfrm>
            <a:off x="0" y="5181600"/>
            <a:ext cx="8899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q=N/2</a:t>
            </a:r>
            <a:endParaRPr lang="en-US" dirty="0"/>
          </a:p>
        </p:txBody>
      </p:sp>
      <p:sp>
        <p:nvSpPr>
          <p:cNvPr id="81" name="TextBox 80"/>
          <p:cNvSpPr txBox="1"/>
          <p:nvPr/>
        </p:nvSpPr>
        <p:spPr>
          <a:xfrm>
            <a:off x="0" y="6457890"/>
            <a:ext cx="6767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q=N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40482BF5-A55B-42D0-91CA-88CC9589CB64}" type="slidenum">
              <a:rPr lang="en-GB"/>
              <a:pPr/>
              <a:t>8</a:t>
            </a:fld>
            <a:endParaRPr lang="en-GB"/>
          </a:p>
        </p:txBody>
      </p:sp>
      <p:sp>
        <p:nvSpPr>
          <p:cNvPr id="7260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Practical linac accelerating structures</a:t>
            </a:r>
          </a:p>
        </p:txBody>
      </p:sp>
      <p:graphicFrame>
        <p:nvGraphicFramePr>
          <p:cNvPr id="726022" name="Object 6"/>
          <p:cNvGraphicFramePr>
            <a:graphicFrameLocks noGrp="1" noChangeAspect="1"/>
          </p:cNvGraphicFramePr>
          <p:nvPr>
            <p:ph sz="half" idx="1"/>
          </p:nvPr>
        </p:nvGraphicFramePr>
        <p:xfrm>
          <a:off x="838200" y="1905000"/>
          <a:ext cx="2590800" cy="801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4392" name="Equation" r:id="rId3" imgW="1968480" imgH="609480" progId="Equation.3">
                  <p:embed/>
                </p:oleObj>
              </mc:Choice>
              <mc:Fallback>
                <p:oleObj name="Equation" r:id="rId3" imgW="196848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200" y="1905000"/>
                        <a:ext cx="2590800" cy="801688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6021" name="Text Box 5"/>
          <p:cNvSpPr txBox="1">
            <a:spLocks noChangeArrowheads="1"/>
          </p:cNvSpPr>
          <p:nvPr/>
        </p:nvSpPr>
        <p:spPr bwMode="auto">
          <a:xfrm>
            <a:off x="685800" y="1447800"/>
            <a:ext cx="7869462" cy="33855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600" b="0" i="1" dirty="0"/>
              <a:t>Note: our </a:t>
            </a:r>
            <a:r>
              <a:rPr lang="en-US" sz="1600" b="0" i="1" dirty="0" smtClean="0"/>
              <a:t>equations </a:t>
            </a:r>
            <a:r>
              <a:rPr lang="en-US" sz="1600" b="0" i="1" dirty="0"/>
              <a:t>depend only on the cell frequency </a:t>
            </a:r>
            <a:r>
              <a:rPr lang="en-US" sz="1600" b="0" i="1" dirty="0">
                <a:latin typeface="Symbol" pitchFamily="18" charset="2"/>
              </a:rPr>
              <a:t>w</a:t>
            </a:r>
            <a:r>
              <a:rPr lang="en-US" sz="1600" b="0" i="1" dirty="0"/>
              <a:t>, not on the cell length d !!! </a:t>
            </a:r>
          </a:p>
        </p:txBody>
      </p:sp>
      <p:graphicFrame>
        <p:nvGraphicFramePr>
          <p:cNvPr id="726024" name="Object 8"/>
          <p:cNvGraphicFramePr>
            <a:graphicFrameLocks noGrp="1" noChangeAspect="1"/>
          </p:cNvGraphicFramePr>
          <p:nvPr>
            <p:ph sz="half" idx="2"/>
          </p:nvPr>
        </p:nvGraphicFramePr>
        <p:xfrm>
          <a:off x="4114800" y="1981200"/>
          <a:ext cx="3886200" cy="608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84393" name="Equation" r:id="rId5" imgW="2514600" imgH="393480" progId="Equation.3">
                  <p:embed/>
                </p:oleObj>
              </mc:Choice>
              <mc:Fallback>
                <p:oleObj name="Equation" r:id="rId5" imgW="25146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1981200"/>
                        <a:ext cx="3886200" cy="608013"/>
                      </a:xfrm>
                      <a:prstGeom prst="rect">
                        <a:avLst/>
                      </a:prstGeom>
                      <a:solidFill>
                        <a:srgbClr val="FFFFAB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6026" name="Text Box 10"/>
          <p:cNvSpPr txBox="1">
            <a:spLocks noChangeArrowheads="1"/>
          </p:cNvSpPr>
          <p:nvPr/>
        </p:nvSpPr>
        <p:spPr bwMode="auto">
          <a:xfrm>
            <a:off x="609600" y="2743200"/>
            <a:ext cx="7788275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>
                <a:sym typeface="Symbol" pitchFamily="18" charset="2"/>
              </a:rPr>
              <a:t> </a:t>
            </a:r>
            <a:r>
              <a:rPr lang="en-US" sz="1600" b="0">
                <a:sym typeface="Symbol" pitchFamily="18" charset="2"/>
              </a:rPr>
              <a:t>As soon as we keep the frequency of each cell constant, we can change the cell length following any acceleration (</a:t>
            </a:r>
            <a:r>
              <a:rPr lang="en-US" sz="1600" b="0" i="1">
                <a:latin typeface="Symbol" pitchFamily="18" charset="2"/>
                <a:sym typeface="Symbol" pitchFamily="18" charset="2"/>
              </a:rPr>
              <a:t>b</a:t>
            </a:r>
            <a:r>
              <a:rPr lang="en-US" sz="1600" b="0">
                <a:sym typeface="Symbol" pitchFamily="18" charset="2"/>
              </a:rPr>
              <a:t>) profile! </a:t>
            </a:r>
            <a:endParaRPr lang="en-US">
              <a:sym typeface="Symbol" pitchFamily="18" charset="2"/>
            </a:endParaRPr>
          </a:p>
        </p:txBody>
      </p:sp>
      <p:pic>
        <p:nvPicPr>
          <p:cNvPr id="726027" name="Picture 1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657600"/>
            <a:ext cx="5635625" cy="2124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726028" name="Text Box 12"/>
          <p:cNvSpPr txBox="1">
            <a:spLocks noChangeArrowheads="1"/>
          </p:cNvSpPr>
          <p:nvPr/>
        </p:nvSpPr>
        <p:spPr bwMode="auto">
          <a:xfrm>
            <a:off x="6019800" y="3352800"/>
            <a:ext cx="2987675" cy="3209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1600" b="0"/>
              <a:t>Example:</a:t>
            </a:r>
          </a:p>
          <a:p>
            <a:r>
              <a:rPr lang="en-US" sz="1600" b="0"/>
              <a:t>The Drift Tube Linac (DTL)</a:t>
            </a:r>
          </a:p>
          <a:p>
            <a:endParaRPr lang="en-US" sz="600" b="0"/>
          </a:p>
          <a:p>
            <a:r>
              <a:rPr lang="en-US" sz="1600" b="0"/>
              <a:t>Chain of many (up to 100!) accelerating cells operating in the 0 mode. The ultimate coupling slot: no wall between the cells!</a:t>
            </a:r>
          </a:p>
          <a:p>
            <a:endParaRPr lang="en-US" sz="600" b="0"/>
          </a:p>
          <a:p>
            <a:r>
              <a:rPr lang="en-US" sz="1600" b="0"/>
              <a:t>Each cell has a different length, but the cell frequency remains constant </a:t>
            </a:r>
            <a:r>
              <a:rPr lang="en-US" sz="1600" b="0">
                <a:sym typeface="Symbol" pitchFamily="18" charset="2"/>
              </a:rPr>
              <a:t> </a:t>
            </a:r>
            <a:r>
              <a:rPr lang="en-US" sz="1600" b="0" i="1">
                <a:sym typeface="Symbol" pitchFamily="18" charset="2"/>
              </a:rPr>
              <a:t>“the EM fields don’t see that the cell length is changing!”</a:t>
            </a:r>
          </a:p>
        </p:txBody>
      </p:sp>
      <p:sp>
        <p:nvSpPr>
          <p:cNvPr id="726029" name="Text Box 13"/>
          <p:cNvSpPr txBox="1">
            <a:spLocks noChangeArrowheads="1"/>
          </p:cNvSpPr>
          <p:nvPr/>
        </p:nvSpPr>
        <p:spPr bwMode="auto">
          <a:xfrm>
            <a:off x="457200" y="6096000"/>
            <a:ext cx="4649788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1800" b="0"/>
              <a:t>d</a:t>
            </a:r>
            <a:r>
              <a:rPr lang="en-US" sz="1800" b="0">
                <a:sym typeface="ZapfDingbats" pitchFamily="82" charset="2"/>
              </a:rPr>
              <a:t> </a:t>
            </a:r>
            <a:r>
              <a:rPr lang="en-US" sz="1800" b="0">
                <a:sym typeface="Symbol" pitchFamily="18" charset="2"/>
              </a:rPr>
              <a:t> (L </a:t>
            </a:r>
            <a:r>
              <a:rPr lang="en-US" sz="1800" b="0">
                <a:sym typeface="ZapfDingbats" pitchFamily="82" charset="2"/>
              </a:rPr>
              <a:t> , C</a:t>
            </a:r>
            <a:r>
              <a:rPr lang="en-US" sz="1800" b="0">
                <a:cs typeface="Arial" charset="0"/>
                <a:sym typeface="ZapfDingbats" pitchFamily="82" charset="2"/>
              </a:rPr>
              <a:t>↓) </a:t>
            </a:r>
            <a:r>
              <a:rPr lang="en-US" sz="1800" b="0">
                <a:sym typeface="Symbol" pitchFamily="18" charset="2"/>
              </a:rPr>
              <a:t> LC </a:t>
            </a:r>
            <a:r>
              <a:rPr lang="en-US" sz="1800" b="0">
                <a:cs typeface="Arial" charset="0"/>
                <a:sym typeface="Symbol" pitchFamily="18" charset="2"/>
              </a:rPr>
              <a:t>~ const </a:t>
            </a:r>
            <a:r>
              <a:rPr lang="en-US" sz="1800" b="0">
                <a:sym typeface="Symbol" pitchFamily="18" charset="2"/>
              </a:rPr>
              <a:t> </a:t>
            </a:r>
            <a:r>
              <a:rPr lang="en-US" sz="1800" b="0">
                <a:latin typeface="Symbol" pitchFamily="18" charset="2"/>
                <a:sym typeface="Symbol" pitchFamily="18" charset="2"/>
              </a:rPr>
              <a:t>w</a:t>
            </a:r>
            <a:r>
              <a:rPr lang="en-US" sz="1800" b="0">
                <a:sym typeface="Symbol" pitchFamily="18" charset="2"/>
              </a:rPr>
              <a:t> ~ const</a:t>
            </a:r>
          </a:p>
        </p:txBody>
      </p:sp>
    </p:spTree>
    <p:extLst>
      <p:ext uri="{BB962C8B-B14F-4D97-AF65-F5344CB8AC3E}">
        <p14:creationId xmlns:p14="http://schemas.microsoft.com/office/powerpoint/2010/main" val="53017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fld id="{DE04C14F-8740-43CF-A36D-288BDD4F6DEC}" type="slidenum">
              <a:rPr lang="en-GB"/>
              <a:pPr/>
              <a:t>9</a:t>
            </a:fld>
            <a:endParaRPr lang="en-GB"/>
          </a:p>
        </p:txBody>
      </p:sp>
      <p:sp>
        <p:nvSpPr>
          <p:cNvPr id="58982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0-mode structures: the </a:t>
            </a:r>
            <a:r>
              <a:rPr lang="en-US" sz="3200" dirty="0"/>
              <a:t>Drift Tube Linac </a:t>
            </a:r>
            <a:r>
              <a:rPr lang="en-US" sz="3200" dirty="0" smtClean="0"/>
              <a:t>(“Alvarez</a:t>
            </a:r>
            <a:r>
              <a:rPr lang="en-US" sz="3200" dirty="0"/>
              <a:t>”)</a:t>
            </a:r>
          </a:p>
        </p:txBody>
      </p:sp>
      <p:pic>
        <p:nvPicPr>
          <p:cNvPr id="58983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1371600"/>
            <a:ext cx="2286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9844" name="Text Box 20"/>
          <p:cNvSpPr txBox="1">
            <a:spLocks noChangeArrowheads="1"/>
          </p:cNvSpPr>
          <p:nvPr/>
        </p:nvSpPr>
        <p:spPr bwMode="auto">
          <a:xfrm>
            <a:off x="381000" y="3505200"/>
            <a:ext cx="5029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n-US" sz="1800" b="0" dirty="0">
                <a:latin typeface="Times New Roman" pitchFamily="18" charset="0"/>
              </a:rPr>
              <a:t>2 advantages of the 0-mode:</a:t>
            </a:r>
          </a:p>
          <a:p>
            <a:pPr marL="457200" indent="-457200">
              <a:buFontTx/>
              <a:buAutoNum type="arabicPeriod"/>
            </a:pPr>
            <a:r>
              <a:rPr lang="en-US" sz="1800" b="0" dirty="0">
                <a:latin typeface="Times New Roman" pitchFamily="18" charset="0"/>
              </a:rPr>
              <a:t>the fields are such that if we eliminate the walls between cells </a:t>
            </a:r>
            <a:r>
              <a:rPr lang="en-US" sz="1800" b="0" u="sng" dirty="0">
                <a:solidFill>
                  <a:schemeClr val="accent2"/>
                </a:solidFill>
                <a:latin typeface="Times New Roman" pitchFamily="18" charset="0"/>
              </a:rPr>
              <a:t>the fields are not affected</a:t>
            </a:r>
            <a:r>
              <a:rPr lang="en-US" sz="1800" b="0" dirty="0">
                <a:latin typeface="Times New Roman" pitchFamily="18" charset="0"/>
              </a:rPr>
              <a:t>, but we have less RF currents and higher </a:t>
            </a:r>
            <a:r>
              <a:rPr lang="en-US" sz="1800" b="0" dirty="0" smtClean="0">
                <a:latin typeface="Times New Roman" pitchFamily="18" charset="0"/>
              </a:rPr>
              <a:t>power efficiency (“shunt impedance”).</a:t>
            </a:r>
            <a:endParaRPr lang="en-US" sz="1800" b="0" dirty="0">
              <a:latin typeface="Times New Roman" pitchFamily="18" charset="0"/>
            </a:endParaRPr>
          </a:p>
          <a:p>
            <a:pPr marL="457200" indent="-457200">
              <a:buFontTx/>
              <a:buAutoNum type="arabicPeriod"/>
            </a:pPr>
            <a:r>
              <a:rPr lang="en-US" sz="1800" b="0" dirty="0">
                <a:latin typeface="Times New Roman" pitchFamily="18" charset="0"/>
              </a:rPr>
              <a:t>The “drift tubes” </a:t>
            </a:r>
            <a:r>
              <a:rPr lang="en-US" sz="1800" b="0" dirty="0" smtClean="0">
                <a:latin typeface="Times New Roman" pitchFamily="18" charset="0"/>
              </a:rPr>
              <a:t>are </a:t>
            </a:r>
            <a:r>
              <a:rPr lang="en-US" sz="1800" b="0" dirty="0">
                <a:latin typeface="Times New Roman" pitchFamily="18" charset="0"/>
              </a:rPr>
              <a:t>long (</a:t>
            </a:r>
            <a:r>
              <a:rPr lang="en-US" sz="1800" b="0" dirty="0">
                <a:latin typeface="Times New Roman" pitchFamily="18" charset="0"/>
                <a:cs typeface="Times New Roman" pitchFamily="18" charset="0"/>
              </a:rPr>
              <a:t>~0.75 </a:t>
            </a:r>
            <a:r>
              <a:rPr lang="en-US" sz="1800" b="0" i="1" dirty="0" err="1">
                <a:latin typeface="Symbol" pitchFamily="18" charset="2"/>
                <a:cs typeface="Times New Roman" pitchFamily="18" charset="0"/>
              </a:rPr>
              <a:t>bl</a:t>
            </a:r>
            <a:r>
              <a:rPr lang="en-US" sz="1800" b="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800" b="0" dirty="0">
                <a:latin typeface="Times New Roman" pitchFamily="18" charset="0"/>
              </a:rPr>
              <a:t>.</a:t>
            </a:r>
            <a:r>
              <a:rPr lang="en-US" sz="1800" b="0" dirty="0" smtClean="0">
                <a:latin typeface="Times New Roman" pitchFamily="18" charset="0"/>
              </a:rPr>
              <a:t> </a:t>
            </a:r>
            <a:r>
              <a:rPr lang="en-US" sz="1800" b="0" dirty="0">
                <a:latin typeface="Times New Roman" pitchFamily="18" charset="0"/>
              </a:rPr>
              <a:t>T</a:t>
            </a:r>
            <a:r>
              <a:rPr lang="en-US" sz="1800" b="0" dirty="0" smtClean="0">
                <a:latin typeface="Times New Roman" pitchFamily="18" charset="0"/>
              </a:rPr>
              <a:t>he </a:t>
            </a:r>
            <a:r>
              <a:rPr lang="en-US" sz="1800" b="0" dirty="0">
                <a:latin typeface="Times New Roman" pitchFamily="18" charset="0"/>
              </a:rPr>
              <a:t>particles are inside the tubes when the electric field is decelerating, and we have space to introduce focusing elements (quadrupoles) inside the </a:t>
            </a:r>
            <a:r>
              <a:rPr lang="en-US" sz="1800" b="0" dirty="0" smtClean="0">
                <a:latin typeface="Times New Roman" pitchFamily="18" charset="0"/>
              </a:rPr>
              <a:t>tubes.</a:t>
            </a:r>
          </a:p>
          <a:p>
            <a:pPr marL="457200" indent="-457200"/>
            <a:r>
              <a:rPr lang="en-US" sz="1800" b="0" dirty="0" smtClean="0">
                <a:latin typeface="Times New Roman" pitchFamily="18" charset="0"/>
              </a:rPr>
              <a:t>Disadvantage (</a:t>
            </a:r>
            <a:r>
              <a:rPr lang="en-US" sz="1800" b="0" dirty="0" err="1" smtClean="0">
                <a:latin typeface="Times New Roman" pitchFamily="18" charset="0"/>
              </a:rPr>
              <a:t>w.r.t</a:t>
            </a:r>
            <a:r>
              <a:rPr lang="en-US" sz="1800" b="0" dirty="0" smtClean="0">
                <a:latin typeface="Times New Roman" pitchFamily="18" charset="0"/>
              </a:rPr>
              <a:t>. the </a:t>
            </a:r>
            <a:r>
              <a:rPr lang="en-US" sz="1800" b="0" dirty="0" smtClean="0">
                <a:latin typeface="Symbol" pitchFamily="18" charset="2"/>
              </a:rPr>
              <a:t>p</a:t>
            </a:r>
            <a:r>
              <a:rPr lang="en-US" sz="1800" b="0" dirty="0" smtClean="0">
                <a:latin typeface="Times New Roman" pitchFamily="18" charset="0"/>
              </a:rPr>
              <a:t> mode): half the number of gaps per unit length!</a:t>
            </a:r>
            <a:endParaRPr lang="en-US" sz="1800" b="0" dirty="0">
              <a:latin typeface="Times New Roman" pitchFamily="18" charset="0"/>
            </a:endParaRPr>
          </a:p>
        </p:txBody>
      </p:sp>
      <p:pic>
        <p:nvPicPr>
          <p:cNvPr id="589845" name="Picture 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1371600"/>
            <a:ext cx="2362200" cy="1524000"/>
          </a:xfrm>
          <a:prstGeom prst="rect">
            <a:avLst/>
          </a:prstGeom>
          <a:noFill/>
        </p:spPr>
      </p:pic>
      <p:sp>
        <p:nvSpPr>
          <p:cNvPr id="589846" name="AutoShape 22"/>
          <p:cNvSpPr>
            <a:spLocks noChangeArrowheads="1"/>
          </p:cNvSpPr>
          <p:nvPr/>
        </p:nvSpPr>
        <p:spPr bwMode="auto">
          <a:xfrm rot="16200000">
            <a:off x="3200400" y="1905000"/>
            <a:ext cx="304800" cy="304800"/>
          </a:xfrm>
          <a:prstGeom prst="downArrow">
            <a:avLst>
              <a:gd name="adj1" fmla="val 50000"/>
              <a:gd name="adj2" fmla="val 2371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9848" name="AutoShape 24"/>
          <p:cNvSpPr>
            <a:spLocks noChangeArrowheads="1"/>
          </p:cNvSpPr>
          <p:nvPr/>
        </p:nvSpPr>
        <p:spPr bwMode="auto">
          <a:xfrm rot="16200000">
            <a:off x="6019800" y="1981200"/>
            <a:ext cx="304800" cy="304800"/>
          </a:xfrm>
          <a:prstGeom prst="downArrow">
            <a:avLst>
              <a:gd name="adj1" fmla="val 50000"/>
              <a:gd name="adj2" fmla="val 2371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89850" name="Picture 26"/>
          <p:cNvPicPr>
            <a:picLocks noChangeAspect="1" noChangeArrowheads="1"/>
          </p:cNvPicPr>
          <p:nvPr/>
        </p:nvPicPr>
        <p:blipFill>
          <a:blip r:embed="rId4" cstate="print"/>
          <a:srcRect l="19943" r="19502"/>
          <a:stretch>
            <a:fillRect/>
          </a:stretch>
        </p:blipFill>
        <p:spPr bwMode="auto">
          <a:xfrm>
            <a:off x="533400" y="1524000"/>
            <a:ext cx="2362200" cy="1225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589851" name="Rectangle 27"/>
          <p:cNvSpPr>
            <a:spLocks noChangeArrowheads="1"/>
          </p:cNvSpPr>
          <p:nvPr/>
        </p:nvSpPr>
        <p:spPr bwMode="auto">
          <a:xfrm>
            <a:off x="381000" y="2895600"/>
            <a:ext cx="2514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Disc-loaded structures operating in 0-mode</a:t>
            </a:r>
          </a:p>
        </p:txBody>
      </p:sp>
      <p:sp>
        <p:nvSpPr>
          <p:cNvPr id="589852" name="Rectangle 28"/>
          <p:cNvSpPr>
            <a:spLocks noChangeArrowheads="1"/>
          </p:cNvSpPr>
          <p:nvPr/>
        </p:nvSpPr>
        <p:spPr bwMode="auto">
          <a:xfrm>
            <a:off x="3733800" y="2971800"/>
            <a:ext cx="2133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Add tubes for high shunt impedance</a:t>
            </a:r>
          </a:p>
        </p:txBody>
      </p:sp>
      <p:sp>
        <p:nvSpPr>
          <p:cNvPr id="589853" name="Rectangle 29"/>
          <p:cNvSpPr>
            <a:spLocks noChangeArrowheads="1"/>
          </p:cNvSpPr>
          <p:nvPr/>
        </p:nvSpPr>
        <p:spPr bwMode="auto">
          <a:xfrm>
            <a:off x="6400800" y="2971800"/>
            <a:ext cx="2133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buClr>
                <a:schemeClr val="hlink"/>
              </a:buClr>
              <a:buSzPct val="70000"/>
              <a:buFont typeface="Symbol" pitchFamily="18" charset="2"/>
              <a:buNone/>
            </a:pPr>
            <a:r>
              <a:rPr lang="en-US" sz="1600" b="0">
                <a:latin typeface="Comic Sans MS" pitchFamily="66" charset="0"/>
                <a:sym typeface="Symbol" pitchFamily="18" charset="2"/>
              </a:rPr>
              <a:t>Maximize coupling between cells  remove completely the walls</a:t>
            </a:r>
          </a:p>
        </p:txBody>
      </p:sp>
      <p:pic>
        <p:nvPicPr>
          <p:cNvPr id="589854" name="Picture 3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4419600"/>
            <a:ext cx="3200400" cy="1768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5" name="Arc 14"/>
          <p:cNvSpPr/>
          <p:nvPr/>
        </p:nvSpPr>
        <p:spPr bwMode="auto">
          <a:xfrm>
            <a:off x="3962400" y="1524000"/>
            <a:ext cx="381000" cy="685800"/>
          </a:xfrm>
          <a:prstGeom prst="arc">
            <a:avLst>
              <a:gd name="adj1" fmla="val 11006017"/>
              <a:gd name="adj2" fmla="val 0"/>
            </a:avLst>
          </a:prstGeom>
          <a:solidFill>
            <a:schemeClr val="bg1"/>
          </a:solidFill>
          <a:ln w="12700" cap="flat" cmpd="sng" algn="ctr">
            <a:solidFill>
              <a:schemeClr val="accent6"/>
            </a:solidFill>
            <a:prstDash val="solid"/>
            <a:round/>
            <a:headEnd type="arrow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Arc 15"/>
          <p:cNvSpPr/>
          <p:nvPr/>
        </p:nvSpPr>
        <p:spPr bwMode="auto">
          <a:xfrm>
            <a:off x="4495800" y="1524000"/>
            <a:ext cx="381000" cy="685800"/>
          </a:xfrm>
          <a:prstGeom prst="arc">
            <a:avLst>
              <a:gd name="adj1" fmla="val 11006017"/>
              <a:gd name="adj2" fmla="val 0"/>
            </a:avLst>
          </a:prstGeom>
          <a:solidFill>
            <a:schemeClr val="bg1"/>
          </a:solidFill>
          <a:ln w="12700" cap="flat" cmpd="sng" algn="ctr">
            <a:solidFill>
              <a:schemeClr val="accent6"/>
            </a:solidFill>
            <a:prstDash val="solid"/>
            <a:round/>
            <a:headEnd type="arrow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Arc 16"/>
          <p:cNvSpPr/>
          <p:nvPr/>
        </p:nvSpPr>
        <p:spPr bwMode="auto">
          <a:xfrm>
            <a:off x="5105400" y="1524000"/>
            <a:ext cx="381000" cy="685800"/>
          </a:xfrm>
          <a:prstGeom prst="arc">
            <a:avLst>
              <a:gd name="adj1" fmla="val 11006017"/>
              <a:gd name="adj2" fmla="val 0"/>
            </a:avLst>
          </a:prstGeom>
          <a:solidFill>
            <a:schemeClr val="bg1"/>
          </a:solidFill>
          <a:ln w="12700" cap="flat" cmpd="sng" algn="ctr">
            <a:solidFill>
              <a:schemeClr val="accent6"/>
            </a:solidFill>
            <a:prstDash val="solid"/>
            <a:round/>
            <a:headEnd type="arrow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" name="Arc 17"/>
          <p:cNvSpPr/>
          <p:nvPr/>
        </p:nvSpPr>
        <p:spPr bwMode="auto">
          <a:xfrm rot="10800000">
            <a:off x="3962400" y="1981200"/>
            <a:ext cx="381000" cy="685800"/>
          </a:xfrm>
          <a:prstGeom prst="arc">
            <a:avLst>
              <a:gd name="adj1" fmla="val 11006017"/>
              <a:gd name="adj2" fmla="val 0"/>
            </a:avLst>
          </a:prstGeom>
          <a:solidFill>
            <a:schemeClr val="bg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arrow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Arc 18"/>
          <p:cNvSpPr/>
          <p:nvPr/>
        </p:nvSpPr>
        <p:spPr bwMode="auto">
          <a:xfrm rot="10800000">
            <a:off x="4495800" y="1981200"/>
            <a:ext cx="381000" cy="685800"/>
          </a:xfrm>
          <a:prstGeom prst="arc">
            <a:avLst>
              <a:gd name="adj1" fmla="val 11006017"/>
              <a:gd name="adj2" fmla="val 0"/>
            </a:avLst>
          </a:prstGeom>
          <a:solidFill>
            <a:schemeClr val="bg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arrow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Arc 19"/>
          <p:cNvSpPr/>
          <p:nvPr/>
        </p:nvSpPr>
        <p:spPr bwMode="auto">
          <a:xfrm rot="10800000">
            <a:off x="5105400" y="1981200"/>
            <a:ext cx="381000" cy="685800"/>
          </a:xfrm>
          <a:prstGeom prst="arc">
            <a:avLst>
              <a:gd name="adj1" fmla="val 11006017"/>
              <a:gd name="adj2" fmla="val 0"/>
            </a:avLst>
          </a:prstGeom>
          <a:solidFill>
            <a:schemeClr val="bg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arrow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Line Callout 1 20"/>
          <p:cNvSpPr/>
          <p:nvPr/>
        </p:nvSpPr>
        <p:spPr bwMode="auto">
          <a:xfrm>
            <a:off x="5410200" y="1219200"/>
            <a:ext cx="990600" cy="228600"/>
          </a:xfrm>
          <a:prstGeom prst="borderCallout1">
            <a:avLst>
              <a:gd name="adj1" fmla="val 18750"/>
              <a:gd name="adj2" fmla="val -8333"/>
              <a:gd name="adj3" fmla="val 126785"/>
              <a:gd name="adj4" fmla="val -74439"/>
            </a:avLst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RF currents</a:t>
            </a:r>
          </a:p>
        </p:txBody>
      </p:sp>
      <p:sp>
        <p:nvSpPr>
          <p:cNvPr id="22" name="Arc 21"/>
          <p:cNvSpPr/>
          <p:nvPr/>
        </p:nvSpPr>
        <p:spPr bwMode="auto">
          <a:xfrm>
            <a:off x="7848600" y="1600200"/>
            <a:ext cx="381000" cy="685800"/>
          </a:xfrm>
          <a:prstGeom prst="arc">
            <a:avLst>
              <a:gd name="adj1" fmla="val 16356926"/>
              <a:gd name="adj2" fmla="val 0"/>
            </a:avLst>
          </a:prstGeom>
          <a:solidFill>
            <a:schemeClr val="bg1"/>
          </a:solidFill>
          <a:ln w="12700" cap="flat" cmpd="sng" algn="ctr">
            <a:solidFill>
              <a:schemeClr val="accent6"/>
            </a:solidFill>
            <a:prstDash val="solid"/>
            <a:round/>
            <a:headEnd type="arrow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Arc 22"/>
          <p:cNvSpPr/>
          <p:nvPr/>
        </p:nvSpPr>
        <p:spPr bwMode="auto">
          <a:xfrm rot="10800000">
            <a:off x="6629400" y="1981200"/>
            <a:ext cx="381000" cy="685800"/>
          </a:xfrm>
          <a:prstGeom prst="arc">
            <a:avLst>
              <a:gd name="adj1" fmla="val 16356926"/>
              <a:gd name="adj2" fmla="val 0"/>
            </a:avLst>
          </a:prstGeom>
          <a:solidFill>
            <a:schemeClr val="bg1"/>
          </a:solidFill>
          <a:ln w="12700" cap="flat" cmpd="sng" algn="ctr">
            <a:solidFill>
              <a:schemeClr val="accent6"/>
            </a:solidFill>
            <a:prstDash val="solid"/>
            <a:round/>
            <a:headEnd type="none" w="sm" len="sm"/>
            <a:tailEnd type="arrow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Arc 23"/>
          <p:cNvSpPr/>
          <p:nvPr/>
        </p:nvSpPr>
        <p:spPr bwMode="auto">
          <a:xfrm rot="10800000">
            <a:off x="7848600" y="1981200"/>
            <a:ext cx="381000" cy="685800"/>
          </a:xfrm>
          <a:prstGeom prst="arc">
            <a:avLst>
              <a:gd name="adj1" fmla="val 11088608"/>
              <a:gd name="adj2" fmla="val 16219034"/>
            </a:avLst>
          </a:prstGeom>
          <a:solidFill>
            <a:schemeClr val="bg1"/>
          </a:solidFill>
          <a:ln w="12700" cap="flat" cmpd="sng" algn="ctr">
            <a:solidFill>
              <a:schemeClr val="accent6"/>
            </a:solidFill>
            <a:prstDash val="solid"/>
            <a:round/>
            <a:headEnd type="arrow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Arc 24"/>
          <p:cNvSpPr/>
          <p:nvPr/>
        </p:nvSpPr>
        <p:spPr bwMode="auto">
          <a:xfrm>
            <a:off x="6629400" y="1600200"/>
            <a:ext cx="381000" cy="685800"/>
          </a:xfrm>
          <a:prstGeom prst="arc">
            <a:avLst>
              <a:gd name="adj1" fmla="val 11088608"/>
              <a:gd name="adj2" fmla="val 16219034"/>
            </a:avLst>
          </a:prstGeom>
          <a:solidFill>
            <a:schemeClr val="bg1"/>
          </a:solidFill>
          <a:ln w="12700" cap="flat" cmpd="sng" algn="ctr">
            <a:solidFill>
              <a:schemeClr val="accent6"/>
            </a:solidFill>
            <a:prstDash val="solid"/>
            <a:round/>
            <a:headEnd type="arrow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6858000" y="1600200"/>
            <a:ext cx="1143000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accent6"/>
            </a:solidFill>
            <a:prstDash val="solid"/>
            <a:round/>
            <a:headEnd type="arrow" w="sm" len="sm"/>
            <a:tailEnd type="none" w="sm" len="sm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6858000" y="2667000"/>
            <a:ext cx="1143000" cy="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accent6"/>
            </a:solidFill>
            <a:prstDash val="solid"/>
            <a:round/>
            <a:headEnd type="arrow" w="sm" len="sm"/>
            <a:tailEnd type="none" w="sm" len="sm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">
      <a:majorFont>
        <a:latin typeface="Comic Sans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Presentation.pot</Template>
  <TotalTime>95316</TotalTime>
  <Words>3056</Words>
  <Application>Microsoft Office PowerPoint</Application>
  <PresentationFormat>On-screen Show (4:3)</PresentationFormat>
  <Paragraphs>343</Paragraphs>
  <Slides>36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7" baseType="lpstr">
      <vt:lpstr>Arial</vt:lpstr>
      <vt:lpstr>Book Antiqua</vt:lpstr>
      <vt:lpstr>Comic Sans MS</vt:lpstr>
      <vt:lpstr>Symath</vt:lpstr>
      <vt:lpstr>Symbol</vt:lpstr>
      <vt:lpstr>Times New Roman</vt:lpstr>
      <vt:lpstr>Wingdings</vt:lpstr>
      <vt:lpstr>ZapfDingbats</vt:lpstr>
      <vt:lpstr>Paper Presentation</vt:lpstr>
      <vt:lpstr>Equation</vt:lpstr>
      <vt:lpstr>Chart</vt:lpstr>
      <vt:lpstr>Module 3 Coupled resonator chains Stability and stabilization Acceleration in periodic structures Special accelerating structures Superconducting linac structures</vt:lpstr>
      <vt:lpstr>From the Wideröe gap to the linac cell</vt:lpstr>
      <vt:lpstr>Coupling cavities</vt:lpstr>
      <vt:lpstr>Chains of coupled resonators</vt:lpstr>
      <vt:lpstr>The Coupled-system Matrix</vt:lpstr>
      <vt:lpstr>Modes in a linear chain of oscillators</vt:lpstr>
      <vt:lpstr>Acceleration on the normal modes of a 7-cell structure</vt:lpstr>
      <vt:lpstr>Practical linac accelerating structures</vt:lpstr>
      <vt:lpstr>0-mode structures: the Drift Tube Linac (“Alvarez”)</vt:lpstr>
      <vt:lpstr>The Drift Tube Linac</vt:lpstr>
      <vt:lpstr>DTL construction</vt:lpstr>
      <vt:lpstr>Examples of DTL</vt:lpstr>
      <vt:lpstr>The Linac4 DTL</vt:lpstr>
      <vt:lpstr>Pi-mode structures: the PIMS</vt:lpstr>
      <vt:lpstr>Sequence of PIMS cavities</vt:lpstr>
      <vt:lpstr>Pi-mode superconducting structures (elliptical) </vt:lpstr>
      <vt:lpstr>Coupling between two cavities</vt:lpstr>
      <vt:lpstr>More on coupling</vt:lpstr>
      <vt:lpstr>Long chains of linac cells</vt:lpstr>
      <vt:lpstr>Stability of long chains of coupled resonators</vt:lpstr>
      <vt:lpstr>Stabilization of long chains: the p/2 mode</vt:lpstr>
      <vt:lpstr>Pi/2 mode structures: the Side Coupled Linac</vt:lpstr>
      <vt:lpstr>π/2-mode in a coupled-cell structure</vt:lpstr>
      <vt:lpstr>A mixed case: the Cell-Coupled Drift Tube Linac</vt:lpstr>
      <vt:lpstr>Pi/2 mode: the DTL with post-couplers</vt:lpstr>
      <vt:lpstr>Alternative modes: H-mode structures</vt:lpstr>
      <vt:lpstr>Comparison of structures – Shunt impedance</vt:lpstr>
      <vt:lpstr>Traveling wave accelerating structures (electrons)</vt:lpstr>
      <vt:lpstr>Traveling wave accelerating structures</vt:lpstr>
      <vt:lpstr>Example: the 3 GHz electron linac</vt:lpstr>
      <vt:lpstr>PowerPoint Presentation</vt:lpstr>
      <vt:lpstr>General architecture</vt:lpstr>
      <vt:lpstr>Quarter Wave Resonators</vt:lpstr>
      <vt:lpstr>The Spoke cavity</vt:lpstr>
      <vt:lpstr>The superconducting zoo</vt:lpstr>
      <vt:lpstr>Questions on Module 3 ?  - Coupled resonator chains - Stabilization - Periodic structures - Superconducting low-beta structures    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Garoby</dc:creator>
  <cp:lastModifiedBy>Maurizio Vretenar</cp:lastModifiedBy>
  <cp:revision>949</cp:revision>
  <cp:lastPrinted>2001-05-09T17:05:16Z</cp:lastPrinted>
  <dcterms:created xsi:type="dcterms:W3CDTF">1998-05-29T07:41:06Z</dcterms:created>
  <dcterms:modified xsi:type="dcterms:W3CDTF">2015-07-09T09:23:47Z</dcterms:modified>
</cp:coreProperties>
</file>