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628" r:id="rId2"/>
    <p:sldId id="576" r:id="rId3"/>
    <p:sldId id="577" r:id="rId4"/>
    <p:sldId id="605" r:id="rId5"/>
    <p:sldId id="608" r:id="rId6"/>
    <p:sldId id="578" r:id="rId7"/>
    <p:sldId id="633" r:id="rId8"/>
    <p:sldId id="607" r:id="rId9"/>
    <p:sldId id="581" r:id="rId10"/>
    <p:sldId id="630" r:id="rId11"/>
    <p:sldId id="582" r:id="rId12"/>
    <p:sldId id="583" r:id="rId13"/>
    <p:sldId id="584" r:id="rId14"/>
    <p:sldId id="609" r:id="rId15"/>
    <p:sldId id="585" r:id="rId16"/>
    <p:sldId id="586" r:id="rId17"/>
    <p:sldId id="611" r:id="rId18"/>
    <p:sldId id="627" r:id="rId19"/>
    <p:sldId id="589" r:id="rId20"/>
    <p:sldId id="590" r:id="rId21"/>
    <p:sldId id="591" r:id="rId22"/>
    <p:sldId id="629" r:id="rId23"/>
    <p:sldId id="631" r:id="rId24"/>
    <p:sldId id="632" r:id="rId25"/>
  </p:sldIdLst>
  <p:sldSz cx="9144000" cy="6858000" type="screen4x3"/>
  <p:notesSz cx="6746875" cy="9913938"/>
  <p:defaultTextStyle>
    <a:defPPr>
      <a:defRPr lang="en-US"/>
    </a:defPPr>
    <a:lvl1pPr algn="l" rtl="0" eaLnBrk="0" fontAlgn="base" hangingPunct="0">
      <a:spcBef>
        <a:spcPct val="0"/>
      </a:spcBef>
      <a:spcAft>
        <a:spcPct val="0"/>
      </a:spcAft>
      <a:defRPr sz="2000" b="1" kern="1200">
        <a:solidFill>
          <a:schemeClr val="tx1"/>
        </a:solidFill>
        <a:latin typeface="Arial"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33"/>
    <a:srgbClr val="3333FF"/>
    <a:srgbClr val="FFFFAB"/>
    <a:srgbClr val="00FF00"/>
    <a:srgbClr val="66FFFF"/>
    <a:srgbClr val="CC0000"/>
    <a:srgbClr val="FF33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36" autoAdjust="0"/>
    <p:restoredTop sz="94612" autoAdjust="0"/>
  </p:normalViewPr>
  <p:slideViewPr>
    <p:cSldViewPr>
      <p:cViewPr varScale="1">
        <p:scale>
          <a:sx n="87" d="100"/>
          <a:sy n="87" d="100"/>
        </p:scale>
        <p:origin x="52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0"/>
            <a:ext cx="2927350" cy="465138"/>
          </a:xfrm>
          <a:prstGeom prst="rect">
            <a:avLst/>
          </a:prstGeom>
          <a:noFill/>
          <a:ln w="9525">
            <a:noFill/>
            <a:miter lim="800000"/>
            <a:headEnd/>
            <a:tailEnd/>
          </a:ln>
          <a:effectLst/>
        </p:spPr>
        <p:txBody>
          <a:bodyPr vert="horz" wrap="square" lIns="91713" tIns="45857" rIns="91713" bIns="45857" numCol="1" anchor="t" anchorCtr="0" compatLnSpc="1">
            <a:prstTxWarp prst="textNoShape">
              <a:avLst/>
            </a:prstTxWarp>
          </a:bodyPr>
          <a:lstStyle>
            <a:lvl1pPr defTabSz="915988">
              <a:defRPr sz="1200"/>
            </a:lvl1pPr>
          </a:lstStyle>
          <a:p>
            <a:endParaRPr lang="en-US"/>
          </a:p>
        </p:txBody>
      </p:sp>
      <p:sp>
        <p:nvSpPr>
          <p:cNvPr id="126979" name="Rectangle 3"/>
          <p:cNvSpPr>
            <a:spLocks noGrp="1" noChangeArrowheads="1"/>
          </p:cNvSpPr>
          <p:nvPr>
            <p:ph type="dt" sz="quarter" idx="1"/>
          </p:nvPr>
        </p:nvSpPr>
        <p:spPr bwMode="auto">
          <a:xfrm>
            <a:off x="3825875" y="0"/>
            <a:ext cx="2927350" cy="465138"/>
          </a:xfrm>
          <a:prstGeom prst="rect">
            <a:avLst/>
          </a:prstGeom>
          <a:noFill/>
          <a:ln w="9525">
            <a:noFill/>
            <a:miter lim="800000"/>
            <a:headEnd/>
            <a:tailEnd/>
          </a:ln>
          <a:effectLst/>
        </p:spPr>
        <p:txBody>
          <a:bodyPr vert="horz" wrap="square" lIns="91713" tIns="45857" rIns="91713" bIns="45857" numCol="1" anchor="t" anchorCtr="0" compatLnSpc="1">
            <a:prstTxWarp prst="textNoShape">
              <a:avLst/>
            </a:prstTxWarp>
          </a:bodyPr>
          <a:lstStyle>
            <a:lvl1pPr algn="r" defTabSz="915988">
              <a:defRPr sz="1200"/>
            </a:lvl1pPr>
          </a:lstStyle>
          <a:p>
            <a:endParaRPr lang="en-US"/>
          </a:p>
        </p:txBody>
      </p:sp>
      <p:sp>
        <p:nvSpPr>
          <p:cNvPr id="126980" name="Rectangle 4"/>
          <p:cNvSpPr>
            <a:spLocks noGrp="1" noChangeArrowheads="1"/>
          </p:cNvSpPr>
          <p:nvPr>
            <p:ph type="ftr" sz="quarter" idx="2"/>
          </p:nvPr>
        </p:nvSpPr>
        <p:spPr bwMode="auto">
          <a:xfrm>
            <a:off x="0" y="9455150"/>
            <a:ext cx="2927350" cy="465138"/>
          </a:xfrm>
          <a:prstGeom prst="rect">
            <a:avLst/>
          </a:prstGeom>
          <a:noFill/>
          <a:ln w="9525">
            <a:noFill/>
            <a:miter lim="800000"/>
            <a:headEnd/>
            <a:tailEnd/>
          </a:ln>
          <a:effectLst/>
        </p:spPr>
        <p:txBody>
          <a:bodyPr vert="horz" wrap="square" lIns="91713" tIns="45857" rIns="91713" bIns="45857" numCol="1" anchor="b" anchorCtr="0" compatLnSpc="1">
            <a:prstTxWarp prst="textNoShape">
              <a:avLst/>
            </a:prstTxWarp>
          </a:bodyPr>
          <a:lstStyle>
            <a:lvl1pPr defTabSz="915988">
              <a:defRPr sz="1200"/>
            </a:lvl1pPr>
          </a:lstStyle>
          <a:p>
            <a:endParaRPr lang="en-US"/>
          </a:p>
        </p:txBody>
      </p:sp>
      <p:sp>
        <p:nvSpPr>
          <p:cNvPr id="126981" name="Rectangle 5"/>
          <p:cNvSpPr>
            <a:spLocks noGrp="1" noChangeArrowheads="1"/>
          </p:cNvSpPr>
          <p:nvPr>
            <p:ph type="sldNum" sz="quarter" idx="3"/>
          </p:nvPr>
        </p:nvSpPr>
        <p:spPr bwMode="auto">
          <a:xfrm>
            <a:off x="3825875" y="9455150"/>
            <a:ext cx="2927350" cy="465138"/>
          </a:xfrm>
          <a:prstGeom prst="rect">
            <a:avLst/>
          </a:prstGeom>
          <a:noFill/>
          <a:ln w="9525">
            <a:noFill/>
            <a:miter lim="800000"/>
            <a:headEnd/>
            <a:tailEnd/>
          </a:ln>
          <a:effectLst/>
        </p:spPr>
        <p:txBody>
          <a:bodyPr vert="horz" wrap="square" lIns="91713" tIns="45857" rIns="91713" bIns="45857" numCol="1" anchor="b" anchorCtr="0" compatLnSpc="1">
            <a:prstTxWarp prst="textNoShape">
              <a:avLst/>
            </a:prstTxWarp>
          </a:bodyPr>
          <a:lstStyle>
            <a:lvl1pPr algn="r" defTabSz="915988">
              <a:defRPr sz="1200"/>
            </a:lvl1pPr>
          </a:lstStyle>
          <a:p>
            <a:fld id="{A5D4E0DC-1AFA-46AC-B0DC-830C66A5CE23}" type="slidenum">
              <a:rPr lang="en-US"/>
              <a:pPr/>
              <a:t>‹#›</a:t>
            </a:fld>
            <a:endParaRPr lang="en-US"/>
          </a:p>
        </p:txBody>
      </p:sp>
    </p:spTree>
    <p:extLst>
      <p:ext uri="{BB962C8B-B14F-4D97-AF65-F5344CB8AC3E}">
        <p14:creationId xmlns:p14="http://schemas.microsoft.com/office/powerpoint/2010/main" val="13155163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3891235"/>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The dream</a:t>
            </a:r>
            <a:r>
              <a:rPr lang="en-US" baseline="0" dirty="0" smtClean="0"/>
              <a:t> of the alchemists from middle age, transform an element into something else…</a:t>
            </a:r>
            <a:endParaRPr lang="en-US" dirty="0"/>
          </a:p>
        </p:txBody>
      </p:sp>
    </p:spTree>
    <p:extLst>
      <p:ext uri="{BB962C8B-B14F-4D97-AF65-F5344CB8AC3E}">
        <p14:creationId xmlns:p14="http://schemas.microsoft.com/office/powerpoint/2010/main" val="1500742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Consequence</a:t>
            </a:r>
            <a:r>
              <a:rPr lang="en-US" baseline="0" dirty="0" smtClean="0"/>
              <a:t> of the Pearl </a:t>
            </a:r>
            <a:r>
              <a:rPr lang="en-US" baseline="0" dirty="0" err="1" smtClean="0"/>
              <a:t>Harbour</a:t>
            </a:r>
            <a:r>
              <a:rPr lang="en-US" baseline="0" dirty="0" smtClean="0"/>
              <a:t> shock was that the US stocked thousands of antiaircraft systems in case of an invasion of California. </a:t>
            </a:r>
            <a:endParaRPr lang="en-US" dirty="0"/>
          </a:p>
        </p:txBody>
      </p:sp>
    </p:spTree>
    <p:extLst>
      <p:ext uri="{BB962C8B-B14F-4D97-AF65-F5344CB8AC3E}">
        <p14:creationId xmlns:p14="http://schemas.microsoft.com/office/powerpoint/2010/main" val="3899008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Note that the problem of the windows</a:t>
            </a:r>
            <a:r>
              <a:rPr lang="en-US" baseline="0" dirty="0" smtClean="0"/>
              <a:t> was very difficult – Hansen died of a pulmonary disease due to the beryllium used for the windows.</a:t>
            </a:r>
            <a:endParaRPr lang="en-US" dirty="0"/>
          </a:p>
        </p:txBody>
      </p:sp>
    </p:spTree>
    <p:extLst>
      <p:ext uri="{BB962C8B-B14F-4D97-AF65-F5344CB8AC3E}">
        <p14:creationId xmlns:p14="http://schemas.microsoft.com/office/powerpoint/2010/main" val="1785766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1</a:t>
            </a:r>
            <a:r>
              <a:rPr lang="en-US" baseline="30000" dirty="0" smtClean="0"/>
              <a:t>st</a:t>
            </a:r>
            <a:r>
              <a:rPr lang="en-US" dirty="0" smtClean="0"/>
              <a:t> cavity resonator built</a:t>
            </a:r>
            <a:r>
              <a:rPr lang="en-US" baseline="0" dirty="0" smtClean="0"/>
              <a:t> by Hansen (Stanford) for the klystron (lower power dissipation). 2</a:t>
            </a:r>
            <a:r>
              <a:rPr lang="en-US" baseline="30000" dirty="0" smtClean="0"/>
              <a:t>nd</a:t>
            </a:r>
            <a:r>
              <a:rPr lang="en-US" baseline="0" dirty="0" smtClean="0"/>
              <a:t> by Alvarez for DTL, 3</a:t>
            </a:r>
            <a:r>
              <a:rPr lang="en-US" baseline="30000" dirty="0" smtClean="0"/>
              <a:t>rd</a:t>
            </a:r>
            <a:r>
              <a:rPr lang="en-US" baseline="0" dirty="0" smtClean="0"/>
              <a:t> (actually TW) for the 3 GHz </a:t>
            </a:r>
            <a:r>
              <a:rPr lang="en-US" baseline="0" dirty="0" err="1" smtClean="0"/>
              <a:t>MarkII</a:t>
            </a:r>
            <a:endParaRPr lang="en-US" dirty="0"/>
          </a:p>
        </p:txBody>
      </p:sp>
    </p:spTree>
    <p:extLst>
      <p:ext uri="{BB962C8B-B14F-4D97-AF65-F5344CB8AC3E}">
        <p14:creationId xmlns:p14="http://schemas.microsoft.com/office/powerpoint/2010/main" val="2082797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Important</a:t>
            </a:r>
            <a:r>
              <a:rPr lang="en-US" baseline="0" dirty="0" smtClean="0"/>
              <a:t> to close the loop and go to models after simulations! Feeling of mechanical fabrication and mechanical errors (most typical mistake of a new RF designer is to compute a shape precise at the 6</a:t>
            </a:r>
            <a:r>
              <a:rPr lang="en-US" baseline="30000" dirty="0" smtClean="0"/>
              <a:t>th</a:t>
            </a:r>
            <a:r>
              <a:rPr lang="en-US" baseline="0" dirty="0" smtClean="0"/>
              <a:t> decimal digit, when fabrication errors affect already the 1</a:t>
            </a:r>
            <a:r>
              <a:rPr lang="en-US" baseline="30000" dirty="0" smtClean="0"/>
              <a:t>st</a:t>
            </a:r>
            <a:r>
              <a:rPr lang="en-US" baseline="0" dirty="0" smtClean="0"/>
              <a:t> digit…</a:t>
            </a:r>
            <a:endParaRPr lang="en-US" dirty="0"/>
          </a:p>
        </p:txBody>
      </p:sp>
    </p:spTree>
    <p:extLst>
      <p:ext uri="{BB962C8B-B14F-4D97-AF65-F5344CB8AC3E}">
        <p14:creationId xmlns:p14="http://schemas.microsoft.com/office/powerpoint/2010/main" val="2400504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pPr marL="0" marR="0" indent="0" algn="l" defTabSz="762000" rtl="0" eaLnBrk="0" fontAlgn="base" latinLnBrk="0" hangingPunct="0">
              <a:lnSpc>
                <a:spcPct val="100000"/>
              </a:lnSpc>
              <a:spcBef>
                <a:spcPct val="30000"/>
              </a:spcBef>
              <a:spcAft>
                <a:spcPct val="0"/>
              </a:spcAft>
              <a:buClrTx/>
              <a:buSzTx/>
              <a:buFontTx/>
              <a:buNone/>
              <a:tabLst/>
              <a:defRPr/>
            </a:pPr>
            <a:r>
              <a:rPr lang="en-GB" sz="1200" b="0" dirty="0" smtClean="0">
                <a:latin typeface="Comic Sans MS" pitchFamily="66" charset="0"/>
                <a:sym typeface="Symbol" pitchFamily="18" charset="2"/>
              </a:rPr>
              <a:t>1912: Titanic distress message, spark gap + crystal receiver</a:t>
            </a:r>
          </a:p>
          <a:p>
            <a:pPr marL="0" marR="0" indent="0" algn="l" defTabSz="762000" rtl="0" eaLnBrk="0" fontAlgn="base" latinLnBrk="0" hangingPunct="0">
              <a:lnSpc>
                <a:spcPct val="100000"/>
              </a:lnSpc>
              <a:spcBef>
                <a:spcPct val="30000"/>
              </a:spcBef>
              <a:spcAft>
                <a:spcPct val="0"/>
              </a:spcAft>
              <a:buClrTx/>
              <a:buSzTx/>
              <a:buFontTx/>
              <a:buNone/>
              <a:tabLst/>
              <a:defRPr/>
            </a:pPr>
            <a:r>
              <a:rPr lang="en-GB" sz="1200" b="0" dirty="0" smtClean="0">
                <a:latin typeface="Comic Sans MS" pitchFamily="66" charset="0"/>
                <a:sym typeface="Symbol" pitchFamily="18" charset="2"/>
              </a:rPr>
              <a:t>High </a:t>
            </a:r>
            <a:r>
              <a:rPr lang="en-GB" sz="1200" b="0" dirty="0" err="1" smtClean="0">
                <a:latin typeface="Comic Sans MS" pitchFamily="66" charset="0"/>
                <a:sym typeface="Symbol" pitchFamily="18" charset="2"/>
              </a:rPr>
              <a:t>Cgp</a:t>
            </a:r>
            <a:r>
              <a:rPr lang="en-GB" sz="1200" b="0" dirty="0" smtClean="0">
                <a:latin typeface="Comic Sans MS" pitchFamily="66" charset="0"/>
                <a:sym typeface="Symbol" pitchFamily="18" charset="2"/>
              </a:rPr>
              <a:t> capacitances prevented use at high frequencies, in 1916-26 improved (plate opposite to cathode, separate heating) and started to be used in all radio apparatus, up to few MHz frequency.  </a:t>
            </a:r>
          </a:p>
          <a:p>
            <a:endParaRPr lang="en-US" dirty="0"/>
          </a:p>
        </p:txBody>
      </p:sp>
    </p:spTree>
    <p:extLst>
      <p:ext uri="{BB962C8B-B14F-4D97-AF65-F5344CB8AC3E}">
        <p14:creationId xmlns:p14="http://schemas.microsoft.com/office/powerpoint/2010/main" val="925078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1239838"/>
            <a:ext cx="4460875" cy="3344862"/>
          </a:xfrm>
          <a:prstGeom prst="rect">
            <a:avLst/>
          </a:prstGeom>
          <a:noFill/>
          <a:ln w="12700">
            <a:solidFill>
              <a:prstClr val="black"/>
            </a:solidFill>
          </a:ln>
        </p:spPr>
      </p:sp>
      <p:sp>
        <p:nvSpPr>
          <p:cNvPr id="3" name="Notes Placeholder 2"/>
          <p:cNvSpPr>
            <a:spLocks noGrp="1"/>
          </p:cNvSpPr>
          <p:nvPr>
            <p:ph type="body" idx="1"/>
          </p:nvPr>
        </p:nvSpPr>
        <p:spPr>
          <a:xfrm>
            <a:off x="674688" y="4770438"/>
            <a:ext cx="5397500" cy="3903662"/>
          </a:xfrm>
          <a:prstGeom prst="rect">
            <a:avLst/>
          </a:prstGeom>
        </p:spPr>
        <p:txBody>
          <a:bodyPr/>
          <a:lstStyle/>
          <a:p>
            <a:r>
              <a:rPr lang="fr-CH" dirty="0" err="1" smtClean="0"/>
              <a:t>Necessity</a:t>
            </a:r>
            <a:r>
              <a:rPr lang="fr-CH" dirty="0" smtClean="0"/>
              <a:t> </a:t>
            </a:r>
            <a:r>
              <a:rPr lang="fr-CH" dirty="0" err="1" smtClean="0"/>
              <a:t>is</a:t>
            </a:r>
            <a:r>
              <a:rPr lang="fr-CH" dirty="0" smtClean="0"/>
              <a:t> the </a:t>
            </a:r>
            <a:r>
              <a:rPr lang="fr-CH" dirty="0" err="1" smtClean="0"/>
              <a:t>mother</a:t>
            </a:r>
            <a:r>
              <a:rPr lang="fr-CH" baseline="0" dirty="0" smtClean="0"/>
              <a:t> of invention</a:t>
            </a:r>
            <a:endParaRPr lang="en-GB" dirty="0"/>
          </a:p>
        </p:txBody>
      </p:sp>
    </p:spTree>
    <p:extLst>
      <p:ext uri="{BB962C8B-B14F-4D97-AF65-F5344CB8AC3E}">
        <p14:creationId xmlns:p14="http://schemas.microsoft.com/office/powerpoint/2010/main" val="2509876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Deforest did not realize that his</a:t>
            </a:r>
            <a:r>
              <a:rPr lang="en-US" baseline="0" dirty="0" smtClean="0"/>
              <a:t> patent for the triode could be used for an oscillator – he used it as a detector with less </a:t>
            </a:r>
            <a:r>
              <a:rPr lang="en-US" baseline="0" dirty="0" err="1" smtClean="0"/>
              <a:t>Cpk</a:t>
            </a:r>
            <a:r>
              <a:rPr lang="en-US" baseline="0" dirty="0" smtClean="0"/>
              <a:t>.</a:t>
            </a:r>
            <a:endParaRPr lang="en-US" dirty="0"/>
          </a:p>
        </p:txBody>
      </p:sp>
    </p:spTree>
    <p:extLst>
      <p:ext uri="{BB962C8B-B14F-4D97-AF65-F5344CB8AC3E}">
        <p14:creationId xmlns:p14="http://schemas.microsoft.com/office/powerpoint/2010/main" val="372899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Lucky not to understand German… in the text of </a:t>
            </a:r>
            <a:r>
              <a:rPr lang="en-US" dirty="0" err="1" smtClean="0"/>
              <a:t>Wideroe</a:t>
            </a:r>
            <a:r>
              <a:rPr lang="en-US" dirty="0" smtClean="0"/>
              <a:t> there was a chapter on why cyclic accelerators would</a:t>
            </a:r>
            <a:r>
              <a:rPr lang="en-US" baseline="0" dirty="0" smtClean="0"/>
              <a:t> not work…</a:t>
            </a:r>
          </a:p>
          <a:p>
            <a:r>
              <a:rPr lang="en-US" baseline="0" dirty="0" smtClean="0"/>
              <a:t>Lawrence invented also a </a:t>
            </a:r>
            <a:r>
              <a:rPr lang="en-US" baseline="0" dirty="0" err="1" smtClean="0"/>
              <a:t>colour</a:t>
            </a:r>
            <a:r>
              <a:rPr lang="en-US" baseline="0" dirty="0" smtClean="0"/>
              <a:t> television tube, and the EM separation of isotopes that helped building the atom bomb.</a:t>
            </a:r>
            <a:endParaRPr lang="en-US" dirty="0"/>
          </a:p>
        </p:txBody>
      </p:sp>
    </p:spTree>
    <p:extLst>
      <p:ext uri="{BB962C8B-B14F-4D97-AF65-F5344CB8AC3E}">
        <p14:creationId xmlns:p14="http://schemas.microsoft.com/office/powerpoint/2010/main" val="2177846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Another PhD thesis… again basically a radio transmitter plugged to</a:t>
            </a:r>
            <a:r>
              <a:rPr lang="en-US" baseline="0" dirty="0" smtClean="0"/>
              <a:t> a drift tube.</a:t>
            </a:r>
            <a:endParaRPr lang="en-US" dirty="0"/>
          </a:p>
        </p:txBody>
      </p:sp>
    </p:spTree>
    <p:extLst>
      <p:ext uri="{BB962C8B-B14F-4D97-AF65-F5344CB8AC3E}">
        <p14:creationId xmlns:p14="http://schemas.microsoft.com/office/powerpoint/2010/main" val="768517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William Hansen, of</a:t>
            </a:r>
            <a:r>
              <a:rPr lang="en-US" baseline="0" dirty="0" smtClean="0"/>
              <a:t> Danish origins,</a:t>
            </a:r>
            <a:r>
              <a:rPr lang="en-US" dirty="0" smtClean="0"/>
              <a:t> died in 1949 of beryllium exposure (lung disease).</a:t>
            </a:r>
            <a:endParaRPr lang="en-US" dirty="0"/>
          </a:p>
        </p:txBody>
      </p:sp>
    </p:spTree>
    <p:extLst>
      <p:ext uri="{BB962C8B-B14F-4D97-AF65-F5344CB8AC3E}">
        <p14:creationId xmlns:p14="http://schemas.microsoft.com/office/powerpoint/2010/main" val="616757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Klystrons in particular</a:t>
            </a:r>
            <a:r>
              <a:rPr lang="en-US" baseline="0" dirty="0" smtClean="0"/>
              <a:t> are good to be airborne – First magnetron based operational UK radar was used at Cape </a:t>
            </a:r>
            <a:r>
              <a:rPr lang="en-US" baseline="0" dirty="0" err="1" smtClean="0"/>
              <a:t>Matapan</a:t>
            </a:r>
            <a:r>
              <a:rPr lang="en-US" baseline="0" dirty="0" smtClean="0"/>
              <a:t> against Italian Navy on 17.3.1942. </a:t>
            </a:r>
            <a:r>
              <a:rPr lang="en-US" baseline="0" dirty="0" err="1" smtClean="0"/>
              <a:t>Ginzton</a:t>
            </a:r>
            <a:r>
              <a:rPr lang="en-US" baseline="0" dirty="0" smtClean="0"/>
              <a:t>, other books</a:t>
            </a:r>
            <a:endParaRPr lang="en-US" dirty="0"/>
          </a:p>
        </p:txBody>
      </p:sp>
    </p:spTree>
    <p:extLst>
      <p:ext uri="{BB962C8B-B14F-4D97-AF65-F5344CB8AC3E}">
        <p14:creationId xmlns:p14="http://schemas.microsoft.com/office/powerpoint/2010/main" val="399671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From Cornell university (Livingstone).</a:t>
            </a:r>
            <a:endParaRPr lang="en-US" dirty="0"/>
          </a:p>
        </p:txBody>
      </p:sp>
    </p:spTree>
    <p:extLst>
      <p:ext uri="{BB962C8B-B14F-4D97-AF65-F5344CB8AC3E}">
        <p14:creationId xmlns:p14="http://schemas.microsoft.com/office/powerpoint/2010/main" val="1617061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C9869FEA-5884-4496-BB3F-6A85118B4C9B}"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9330009E-25B5-42A1-B117-EE5CDDAD8BDE}"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1750" y="381000"/>
            <a:ext cx="169545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381000"/>
            <a:ext cx="493395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35B5FE31-C648-4364-BEC4-E754ACA259C6}"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828800" y="381000"/>
            <a:ext cx="5867400" cy="762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295400" y="17526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2500" y="17526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295400" y="37719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62500" y="37719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295400" y="6096000"/>
            <a:ext cx="2438400" cy="457200"/>
          </a:xfrm>
        </p:spPr>
        <p:txBody>
          <a:bodyPr/>
          <a:lstStyle>
            <a:lvl1pPr>
              <a:defRPr/>
            </a:lvl1pPr>
          </a:lstStyle>
          <a:p>
            <a:endParaRPr lang="en-GB"/>
          </a:p>
        </p:txBody>
      </p:sp>
      <p:sp>
        <p:nvSpPr>
          <p:cNvPr id="8" name="Footer Placeholder 7"/>
          <p:cNvSpPr>
            <a:spLocks noGrp="1"/>
          </p:cNvSpPr>
          <p:nvPr>
            <p:ph type="ftr" sz="quarter" idx="11"/>
          </p:nvPr>
        </p:nvSpPr>
        <p:spPr>
          <a:xfrm>
            <a:off x="8153400" y="6172200"/>
            <a:ext cx="457200" cy="381000"/>
          </a:xfrm>
        </p:spPr>
        <p:txBody>
          <a:bodyPr/>
          <a:lstStyle>
            <a:lvl1pPr>
              <a:defRPr/>
            </a:lvl1pPr>
          </a:lstStyle>
          <a:p>
            <a:fld id="{A61FD297-27F3-4ADE-9BF2-4DF3CE94BEFC}"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381000"/>
            <a:ext cx="5867400"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752600"/>
            <a:ext cx="33147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2500" y="17526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2500" y="37719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295400" y="6096000"/>
            <a:ext cx="2438400" cy="457200"/>
          </a:xfrm>
        </p:spPr>
        <p:txBody>
          <a:bodyPr/>
          <a:lstStyle>
            <a:lvl1pPr>
              <a:defRPr/>
            </a:lvl1pPr>
          </a:lstStyle>
          <a:p>
            <a:endParaRPr lang="en-GB"/>
          </a:p>
        </p:txBody>
      </p:sp>
      <p:sp>
        <p:nvSpPr>
          <p:cNvPr id="7" name="Footer Placeholder 6"/>
          <p:cNvSpPr>
            <a:spLocks noGrp="1"/>
          </p:cNvSpPr>
          <p:nvPr>
            <p:ph type="ftr" sz="quarter" idx="11"/>
          </p:nvPr>
        </p:nvSpPr>
        <p:spPr>
          <a:xfrm>
            <a:off x="8153400" y="6172200"/>
            <a:ext cx="457200" cy="381000"/>
          </a:xfrm>
        </p:spPr>
        <p:txBody>
          <a:bodyPr/>
          <a:lstStyle>
            <a:lvl1pPr>
              <a:defRPr/>
            </a:lvl1pPr>
          </a:lstStyle>
          <a:p>
            <a:fld id="{53385DB9-81A8-4489-8DF7-1DD4A3FB6BEA}"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81C44D84-F62A-4288-A21B-6117CA16B6FE}"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FAEB5457-31A3-4A3E-8C81-54F9B7C2147B}"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752600"/>
            <a:ext cx="33147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752600"/>
            <a:ext cx="33147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820D9CA3-8B10-432E-8255-BAB08090896A}"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fld id="{586A2632-517B-4492-89A5-A79DEF607CFD}"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fld id="{F478B020-40AD-45EC-B4A7-42AB5468E756}"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fld id="{EDB88AD6-D68F-4391-AC71-6A9C753BDD97}"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8FAB72AB-7E61-4F51-A9D3-668A401E02F6}"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C410619C-767B-4620-9723-FECC850E3965}"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295400" y="6096000"/>
            <a:ext cx="2438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b="0">
                <a:latin typeface="Times New Roman" pitchFamily="18" charset="0"/>
              </a:defRPr>
            </a:lvl1pPr>
          </a:lstStyle>
          <a:p>
            <a:endParaRPr lang="en-GB"/>
          </a:p>
        </p:txBody>
      </p:sp>
      <p:sp>
        <p:nvSpPr>
          <p:cNvPr id="1027" name="Rectangle 3"/>
          <p:cNvSpPr>
            <a:spLocks noGrp="1" noChangeArrowheads="1"/>
          </p:cNvSpPr>
          <p:nvPr>
            <p:ph type="ftr" sz="quarter" idx="3"/>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b="0">
                <a:latin typeface="Times New Roman" pitchFamily="18" charset="0"/>
              </a:defRPr>
            </a:lvl1pPr>
          </a:lstStyle>
          <a:p>
            <a:fld id="{B4C958D7-91E4-43F1-B1C2-587A0C6CA70C}" type="slidenum">
              <a:rPr lang="en-GB"/>
              <a:pPr/>
              <a:t>‹#›</a:t>
            </a:fld>
            <a:endParaRPr lang="en-GB"/>
          </a:p>
        </p:txBody>
      </p:sp>
      <p:sp>
        <p:nvSpPr>
          <p:cNvPr id="1029" name="Rectangle 5"/>
          <p:cNvSpPr>
            <a:spLocks noGrp="1" noChangeArrowheads="1"/>
          </p:cNvSpPr>
          <p:nvPr>
            <p:ph type="title"/>
          </p:nvPr>
        </p:nvSpPr>
        <p:spPr bwMode="auto">
          <a:xfrm>
            <a:off x="1905000" y="381000"/>
            <a:ext cx="57912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1030" name="Rectangle 6"/>
          <p:cNvSpPr>
            <a:spLocks noGrp="1" noChangeArrowheads="1"/>
          </p:cNvSpPr>
          <p:nvPr>
            <p:ph type="body" idx="1"/>
          </p:nvPr>
        </p:nvSpPr>
        <p:spPr bwMode="auto">
          <a:xfrm>
            <a:off x="1295400" y="1752600"/>
            <a:ext cx="6781800" cy="3886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Line 23"/>
          <p:cNvSpPr>
            <a:spLocks noChangeShapeType="1"/>
          </p:cNvSpPr>
          <p:nvPr/>
        </p:nvSpPr>
        <p:spPr bwMode="auto">
          <a:xfrm>
            <a:off x="533400" y="1295400"/>
            <a:ext cx="8153400" cy="0"/>
          </a:xfrm>
          <a:prstGeom prst="line">
            <a:avLst/>
          </a:prstGeom>
          <a:noFill/>
          <a:ln w="38100">
            <a:solidFill>
              <a:schemeClr val="hlink"/>
            </a:solidFill>
            <a:round/>
            <a:headEnd type="none" w="sm" len="sm"/>
            <a:tailEnd type="none" w="sm" len="sm"/>
          </a:ln>
          <a:effectLst/>
        </p:spPr>
        <p:txBody>
          <a:bodyPr/>
          <a:lstStyle/>
          <a:p>
            <a:endParaRPr lang="en-US"/>
          </a:p>
        </p:txBody>
      </p:sp>
      <p:pic>
        <p:nvPicPr>
          <p:cNvPr id="9" name="Picture 5"/>
          <p:cNvPicPr>
            <a:picLocks noChangeAspect="1" noChangeArrowheads="1"/>
          </p:cNvPicPr>
          <p:nvPr userDrawn="1"/>
        </p:nvPicPr>
        <p:blipFill>
          <a:blip r:embed="rId15" cstate="print"/>
          <a:srcRect/>
          <a:stretch>
            <a:fillRect/>
          </a:stretch>
        </p:blipFill>
        <p:spPr bwMode="auto">
          <a:xfrm>
            <a:off x="152400" y="762000"/>
            <a:ext cx="1676400" cy="414075"/>
          </a:xfrm>
          <a:prstGeom prst="rect">
            <a:avLst/>
          </a:prstGeom>
          <a:noFill/>
          <a:ln w="9525">
            <a:noFill/>
            <a:miter lim="800000"/>
            <a:headEnd/>
            <a:tailEnd/>
          </a:ln>
        </p:spPr>
      </p:pic>
      <p:pic>
        <p:nvPicPr>
          <p:cNvPr id="10" name="Picture 1"/>
          <p:cNvPicPr>
            <a:picLocks noChangeAspect="1" noChangeArrowheads="1"/>
          </p:cNvPicPr>
          <p:nvPr userDrawn="1"/>
        </p:nvPicPr>
        <p:blipFill>
          <a:blip r:embed="rId16" cstate="print">
            <a:extLst>
              <a:ext uri="{28A0092B-C50C-407E-A947-70E740481C1C}">
                <a14:useLocalDpi xmlns:a14="http://schemas.microsoft.com/office/drawing/2010/main"/>
              </a:ext>
            </a:extLst>
          </a:blip>
          <a:srcRect/>
          <a:stretch>
            <a:fillRect/>
          </a:stretch>
        </p:blipFill>
        <p:spPr bwMode="auto">
          <a:xfrm>
            <a:off x="7848600" y="304800"/>
            <a:ext cx="884237" cy="8842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dt="0"/>
  <p:txStyles>
    <p:titleStyle>
      <a:lvl1pPr algn="ctr" rtl="0" eaLnBrk="0" fontAlgn="base" hangingPunct="0">
        <a:lnSpc>
          <a:spcPct val="90000"/>
        </a:lnSpc>
        <a:spcBef>
          <a:spcPct val="0"/>
        </a:spcBef>
        <a:spcAft>
          <a:spcPct val="0"/>
        </a:spcAft>
        <a:defRPr sz="3600">
          <a:solidFill>
            <a:srgbClr val="FF0000"/>
          </a:solidFill>
          <a:latin typeface="+mj-lt"/>
          <a:ea typeface="+mj-ea"/>
          <a:cs typeface="+mj-cs"/>
        </a:defRPr>
      </a:lvl1pPr>
      <a:lvl2pPr algn="ctr" rtl="0" eaLnBrk="0" fontAlgn="base" hangingPunct="0">
        <a:lnSpc>
          <a:spcPct val="90000"/>
        </a:lnSpc>
        <a:spcBef>
          <a:spcPct val="0"/>
        </a:spcBef>
        <a:spcAft>
          <a:spcPct val="0"/>
        </a:spcAft>
        <a:defRPr sz="3600">
          <a:solidFill>
            <a:srgbClr val="FF0000"/>
          </a:solidFill>
          <a:latin typeface="Comic Sans MS" pitchFamily="66" charset="0"/>
        </a:defRPr>
      </a:lvl2pPr>
      <a:lvl3pPr algn="ctr" rtl="0" eaLnBrk="0" fontAlgn="base" hangingPunct="0">
        <a:lnSpc>
          <a:spcPct val="90000"/>
        </a:lnSpc>
        <a:spcBef>
          <a:spcPct val="0"/>
        </a:spcBef>
        <a:spcAft>
          <a:spcPct val="0"/>
        </a:spcAft>
        <a:defRPr sz="3600">
          <a:solidFill>
            <a:srgbClr val="FF0000"/>
          </a:solidFill>
          <a:latin typeface="Comic Sans MS" pitchFamily="66" charset="0"/>
        </a:defRPr>
      </a:lvl3pPr>
      <a:lvl4pPr algn="ctr" rtl="0" eaLnBrk="0" fontAlgn="base" hangingPunct="0">
        <a:lnSpc>
          <a:spcPct val="90000"/>
        </a:lnSpc>
        <a:spcBef>
          <a:spcPct val="0"/>
        </a:spcBef>
        <a:spcAft>
          <a:spcPct val="0"/>
        </a:spcAft>
        <a:defRPr sz="3600">
          <a:solidFill>
            <a:srgbClr val="FF0000"/>
          </a:solidFill>
          <a:latin typeface="Comic Sans MS" pitchFamily="66" charset="0"/>
        </a:defRPr>
      </a:lvl4pPr>
      <a:lvl5pPr algn="ctr" rtl="0" eaLnBrk="0" fontAlgn="base" hangingPunct="0">
        <a:lnSpc>
          <a:spcPct val="90000"/>
        </a:lnSpc>
        <a:spcBef>
          <a:spcPct val="0"/>
        </a:spcBef>
        <a:spcAft>
          <a:spcPct val="0"/>
        </a:spcAft>
        <a:defRPr sz="3600">
          <a:solidFill>
            <a:srgbClr val="FF0000"/>
          </a:solidFill>
          <a:latin typeface="Comic Sans MS" pitchFamily="66" charset="0"/>
        </a:defRPr>
      </a:lvl5pPr>
      <a:lvl6pPr marL="457200" algn="ctr" rtl="0" eaLnBrk="0" fontAlgn="base" hangingPunct="0">
        <a:lnSpc>
          <a:spcPct val="90000"/>
        </a:lnSpc>
        <a:spcBef>
          <a:spcPct val="0"/>
        </a:spcBef>
        <a:spcAft>
          <a:spcPct val="0"/>
        </a:spcAft>
        <a:defRPr sz="3600">
          <a:solidFill>
            <a:srgbClr val="FF0000"/>
          </a:solidFill>
          <a:latin typeface="Comic Sans MS" pitchFamily="66" charset="0"/>
        </a:defRPr>
      </a:lvl6pPr>
      <a:lvl7pPr marL="914400" algn="ctr" rtl="0" eaLnBrk="0" fontAlgn="base" hangingPunct="0">
        <a:lnSpc>
          <a:spcPct val="90000"/>
        </a:lnSpc>
        <a:spcBef>
          <a:spcPct val="0"/>
        </a:spcBef>
        <a:spcAft>
          <a:spcPct val="0"/>
        </a:spcAft>
        <a:defRPr sz="3600">
          <a:solidFill>
            <a:srgbClr val="FF0000"/>
          </a:solidFill>
          <a:latin typeface="Comic Sans MS" pitchFamily="66" charset="0"/>
        </a:defRPr>
      </a:lvl7pPr>
      <a:lvl8pPr marL="1371600" algn="ctr" rtl="0" eaLnBrk="0" fontAlgn="base" hangingPunct="0">
        <a:lnSpc>
          <a:spcPct val="90000"/>
        </a:lnSpc>
        <a:spcBef>
          <a:spcPct val="0"/>
        </a:spcBef>
        <a:spcAft>
          <a:spcPct val="0"/>
        </a:spcAft>
        <a:defRPr sz="3600">
          <a:solidFill>
            <a:srgbClr val="FF0000"/>
          </a:solidFill>
          <a:latin typeface="Comic Sans MS" pitchFamily="66" charset="0"/>
        </a:defRPr>
      </a:lvl8pPr>
      <a:lvl9pPr marL="1828800" algn="ctr" rtl="0" eaLnBrk="0" fontAlgn="base" hangingPunct="0">
        <a:lnSpc>
          <a:spcPct val="90000"/>
        </a:lnSpc>
        <a:spcBef>
          <a:spcPct val="0"/>
        </a:spcBef>
        <a:spcAft>
          <a:spcPct val="0"/>
        </a:spcAft>
        <a:defRPr sz="3600">
          <a:solidFill>
            <a:srgbClr val="FF0000"/>
          </a:solidFill>
          <a:latin typeface="Comic Sans MS" pitchFamily="66" charset="0"/>
        </a:defRPr>
      </a:lvl9pPr>
    </p:titleStyle>
    <p:bodyStyle>
      <a:lvl1pPr marL="292100" indent="-2921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635000" indent="-22860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143000" indent="-2413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600200" indent="-22860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1828800" algn="l" rtl="0" eaLnBrk="0" fontAlgn="base" hangingPunct="0">
        <a:lnSpc>
          <a:spcPct val="90000"/>
        </a:lnSpc>
        <a:spcBef>
          <a:spcPct val="30000"/>
        </a:spcBef>
        <a:spcAft>
          <a:spcPct val="0"/>
        </a:spcAft>
        <a:defRPr sz="1400" b="1">
          <a:solidFill>
            <a:srgbClr val="0000FF"/>
          </a:solidFill>
          <a:latin typeface="+mn-lt"/>
        </a:defRPr>
      </a:lvl5pPr>
      <a:lvl6pPr marL="2286000" algn="l" rtl="0" eaLnBrk="0" fontAlgn="base" hangingPunct="0">
        <a:lnSpc>
          <a:spcPct val="90000"/>
        </a:lnSpc>
        <a:spcBef>
          <a:spcPct val="30000"/>
        </a:spcBef>
        <a:spcAft>
          <a:spcPct val="0"/>
        </a:spcAft>
        <a:defRPr sz="1400" b="1">
          <a:solidFill>
            <a:srgbClr val="0000FF"/>
          </a:solidFill>
          <a:latin typeface="+mn-lt"/>
        </a:defRPr>
      </a:lvl6pPr>
      <a:lvl7pPr marL="2743200" algn="l" rtl="0" eaLnBrk="0" fontAlgn="base" hangingPunct="0">
        <a:lnSpc>
          <a:spcPct val="90000"/>
        </a:lnSpc>
        <a:spcBef>
          <a:spcPct val="30000"/>
        </a:spcBef>
        <a:spcAft>
          <a:spcPct val="0"/>
        </a:spcAft>
        <a:defRPr sz="1400" b="1">
          <a:solidFill>
            <a:srgbClr val="0000FF"/>
          </a:solidFill>
          <a:latin typeface="+mn-lt"/>
        </a:defRPr>
      </a:lvl7pPr>
      <a:lvl8pPr marL="3200400" algn="l" rtl="0" eaLnBrk="0" fontAlgn="base" hangingPunct="0">
        <a:lnSpc>
          <a:spcPct val="90000"/>
        </a:lnSpc>
        <a:spcBef>
          <a:spcPct val="30000"/>
        </a:spcBef>
        <a:spcAft>
          <a:spcPct val="0"/>
        </a:spcAft>
        <a:defRPr sz="1400" b="1">
          <a:solidFill>
            <a:srgbClr val="0000FF"/>
          </a:solidFill>
          <a:latin typeface="+mn-lt"/>
        </a:defRPr>
      </a:lvl8pPr>
      <a:lvl9pPr marL="365760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7.jpeg"/><Relationship Id="rId5" Type="http://schemas.openxmlformats.org/officeDocument/2006/relationships/image" Target="../media/image16.w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hyperlink" Target="http://www.r-type.org/static/advert.htm"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hyperlink" Target="http://en.wikipedia.org/wiki/File:Hans_Bethe.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23.jpeg"/><Relationship Id="rId4" Type="http://schemas.openxmlformats.org/officeDocument/2006/relationships/hyperlink" Target="http://en.wikipedia.org/wiki/File:LWA_Picture_Final.jp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30.jpeg"/><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File:James_Clerk_Maxwell.png"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hyperlink" Target="http://en.wikipedia.org/wiki/File:Donald_Manson_working_as_an_employee_of_the_Marconi_Company.jpg"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bwMode="auto">
          <a:xfrm>
            <a:off x="0" y="1295399"/>
            <a:ext cx="9144000" cy="5638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19280" y="1325695"/>
            <a:ext cx="6858000" cy="1219199"/>
          </a:xfrm>
        </p:spPr>
        <p:txBody>
          <a:bodyPr/>
          <a:lstStyle/>
          <a:p>
            <a:pPr algn="l"/>
            <a:r>
              <a:rPr lang="en-US" dirty="0" smtClean="0">
                <a:solidFill>
                  <a:srgbClr val="99FF33"/>
                </a:solidFill>
                <a:effectLst>
                  <a:outerShdw blurRad="38100" dist="38100" dir="2700000" algn="tl">
                    <a:srgbClr val="000000">
                      <a:alpha val="43137"/>
                    </a:srgbClr>
                  </a:outerShdw>
                </a:effectLst>
              </a:rPr>
              <a:t>Module 2</a:t>
            </a:r>
            <a:br>
              <a:rPr lang="en-US" dirty="0" smtClean="0">
                <a:solidFill>
                  <a:srgbClr val="99FF33"/>
                </a:solidFill>
                <a:effectLst>
                  <a:outerShdw blurRad="38100" dist="38100" dir="2700000" algn="tl">
                    <a:srgbClr val="000000">
                      <a:alpha val="43137"/>
                    </a:srgbClr>
                  </a:outerShdw>
                </a:effectLst>
              </a:rPr>
            </a:br>
            <a:r>
              <a:rPr lang="en-US" sz="2800" dirty="0" smtClean="0">
                <a:solidFill>
                  <a:srgbClr val="99FF33"/>
                </a:solidFill>
                <a:effectLst>
                  <a:outerShdw blurRad="38100" dist="38100" dir="2700000" algn="tl">
                    <a:srgbClr val="000000">
                      <a:alpha val="43137"/>
                    </a:srgbClr>
                  </a:outerShdw>
                </a:effectLst>
              </a:rPr>
              <a:t>History </a:t>
            </a:r>
            <a:r>
              <a:rPr lang="en-US" sz="2800" dirty="0" smtClean="0">
                <a:solidFill>
                  <a:srgbClr val="99FF33"/>
                </a:solidFill>
                <a:effectLst>
                  <a:outerShdw blurRad="38100" dist="38100" dir="2700000" algn="tl">
                    <a:srgbClr val="000000">
                      <a:alpha val="43137"/>
                    </a:srgbClr>
                  </a:outerShdw>
                </a:effectLst>
              </a:rPr>
              <a:t>of Radio Frequency </a:t>
            </a:r>
            <a:r>
              <a:rPr lang="en-US" sz="2800" dirty="0" smtClean="0">
                <a:solidFill>
                  <a:srgbClr val="99FF33"/>
                </a:solidFill>
                <a:effectLst>
                  <a:outerShdw blurRad="38100" dist="38100" dir="2700000" algn="tl">
                    <a:srgbClr val="000000">
                      <a:alpha val="43137"/>
                    </a:srgbClr>
                  </a:outerShdw>
                </a:effectLst>
              </a:rPr>
              <a:t>linacs</a:t>
            </a:r>
            <a:endParaRPr lang="en-US" dirty="0">
              <a:solidFill>
                <a:srgbClr val="99FF33"/>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fld id="{87042A07-DF7A-4262-BC9E-50873C446CD2}" type="slidenum">
              <a:rPr lang="en-GB" smtClean="0"/>
              <a:pPr/>
              <a:t>1</a:t>
            </a:fld>
            <a:endParaRPr lang="en-GB"/>
          </a:p>
        </p:txBody>
      </p:sp>
      <p:pic>
        <p:nvPicPr>
          <p:cNvPr id="5" name="Picture 5"/>
          <p:cNvPicPr>
            <a:picLocks noChangeAspect="1" noChangeArrowheads="1"/>
          </p:cNvPicPr>
          <p:nvPr/>
        </p:nvPicPr>
        <p:blipFill>
          <a:blip r:embed="rId4" cstate="print"/>
          <a:srcRect/>
          <a:stretch>
            <a:fillRect/>
          </a:stretch>
        </p:blipFill>
        <p:spPr bwMode="auto">
          <a:xfrm>
            <a:off x="152400" y="152400"/>
            <a:ext cx="4267200" cy="10540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The </a:t>
            </a:r>
            <a:r>
              <a:rPr lang="fr-CH" dirty="0" err="1" smtClean="0"/>
              <a:t>Sloan</a:t>
            </a:r>
            <a:r>
              <a:rPr lang="fr-CH" dirty="0" smtClean="0"/>
              <a:t>-Lawrence structure</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10</a:t>
            </a:fld>
            <a:endParaRPr lang="en-GB"/>
          </a:p>
        </p:txBody>
      </p:sp>
      <p:sp>
        <p:nvSpPr>
          <p:cNvPr id="4" name="Rectangle 3"/>
          <p:cNvSpPr>
            <a:spLocks noChangeArrowheads="1"/>
          </p:cNvSpPr>
          <p:nvPr/>
        </p:nvSpPr>
        <p:spPr bwMode="auto">
          <a:xfrm>
            <a:off x="228600" y="1524000"/>
            <a:ext cx="4572000" cy="44196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Sloan and Lawrence developed the first heavy ion linac:</a:t>
            </a:r>
          </a:p>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In 1931, they built a </a:t>
            </a:r>
            <a:r>
              <a:rPr lang="en-GB" sz="1800" b="0" dirty="0" err="1" smtClean="0">
                <a:latin typeface="Comic Sans MS" pitchFamily="66" charset="0"/>
                <a:sym typeface="Symbol" pitchFamily="18" charset="2"/>
              </a:rPr>
              <a:t>Wideroe</a:t>
            </a:r>
            <a:r>
              <a:rPr lang="en-GB" sz="1800" b="0" dirty="0" smtClean="0">
                <a:latin typeface="Comic Sans MS" pitchFamily="66" charset="0"/>
                <a:sym typeface="Symbol" pitchFamily="18" charset="2"/>
              </a:rPr>
              <a:t>-type linac with 30 drift tubes and an applied voltage of 42 kV at 10 MHz frequency.</a:t>
            </a:r>
          </a:p>
          <a:p>
            <a:pPr marL="457200" indent="-457200">
              <a:lnSpc>
                <a:spcPct val="110000"/>
              </a:lnSpc>
              <a:spcBef>
                <a:spcPct val="50000"/>
              </a:spcBef>
              <a:buClr>
                <a:schemeClr val="hlink"/>
              </a:buClr>
              <a:buSzPct val="70000"/>
              <a:buFont typeface="Symbol" pitchFamily="18" charset="2"/>
              <a:buNone/>
            </a:pPr>
            <a:r>
              <a:rPr lang="en-GB" sz="1800" b="0" dirty="0" smtClean="0">
                <a:latin typeface="Arial"/>
                <a:cs typeface="Arial"/>
                <a:sym typeface="Symbol" pitchFamily="18" charset="2"/>
              </a:rPr>
              <a:t>→ </a:t>
            </a:r>
            <a:r>
              <a:rPr lang="en-GB" sz="1800" b="0" dirty="0" smtClean="0">
                <a:latin typeface="Comic Sans MS" pitchFamily="66" charset="0"/>
                <a:sym typeface="Symbol" pitchFamily="18" charset="2"/>
              </a:rPr>
              <a:t>Acceleration of mercury ions at an energy of 1.26 MeV (=30 x 42 keV) for a current of 1 </a:t>
            </a:r>
            <a:r>
              <a:rPr lang="en-GB" sz="1800" b="0" dirty="0" smtClean="0">
                <a:latin typeface="Symbol" pitchFamily="18" charset="2"/>
                <a:sym typeface="Symbol" pitchFamily="18" charset="2"/>
              </a:rPr>
              <a:t>m</a:t>
            </a:r>
            <a:r>
              <a:rPr lang="en-GB" sz="1800" b="0" dirty="0" smtClean="0">
                <a:latin typeface="Comic Sans MS" pitchFamily="66" charset="0"/>
                <a:sym typeface="Symbol" pitchFamily="18" charset="2"/>
              </a:rPr>
              <a:t>A.</a:t>
            </a:r>
          </a:p>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Upgraded in 1934 to 36 drift tubes and 2.85 MeV.</a:t>
            </a:r>
          </a:p>
        </p:txBody>
      </p:sp>
      <p:pic>
        <p:nvPicPr>
          <p:cNvPr id="2050" name="Picture 2" descr="http://publishing.cdlib.org/ucpressebooks/data/13030/64/ft5s200764/figures/ft5s200764_00019.gif"/>
          <p:cNvPicPr>
            <a:picLocks noChangeAspect="1" noChangeArrowheads="1"/>
          </p:cNvPicPr>
          <p:nvPr/>
        </p:nvPicPr>
        <p:blipFill>
          <a:blip r:embed="rId2" cstate="print"/>
          <a:srcRect/>
          <a:stretch>
            <a:fillRect/>
          </a:stretch>
        </p:blipFill>
        <p:spPr bwMode="auto">
          <a:xfrm>
            <a:off x="5257800" y="1676400"/>
            <a:ext cx="3286057" cy="41148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81000"/>
            <a:ext cx="6324600" cy="762000"/>
          </a:xfrm>
        </p:spPr>
        <p:txBody>
          <a:bodyPr/>
          <a:lstStyle/>
          <a:p>
            <a:r>
              <a:rPr lang="en-US" sz="3200" dirty="0" smtClean="0"/>
              <a:t>A competitor to linacs: the cyclotron</a:t>
            </a:r>
            <a:endParaRPr lang="en-US" sz="3200" dirty="0"/>
          </a:p>
        </p:txBody>
      </p:sp>
      <p:sp>
        <p:nvSpPr>
          <p:cNvPr id="3" name="Footer Placeholder 2"/>
          <p:cNvSpPr>
            <a:spLocks noGrp="1"/>
          </p:cNvSpPr>
          <p:nvPr>
            <p:ph type="ftr" sz="quarter" idx="11"/>
          </p:nvPr>
        </p:nvSpPr>
        <p:spPr/>
        <p:txBody>
          <a:bodyPr/>
          <a:lstStyle/>
          <a:p>
            <a:fld id="{F478B020-40AD-45EC-B4A7-42AB5468E756}" type="slidenum">
              <a:rPr lang="en-GB" smtClean="0"/>
              <a:pPr/>
              <a:t>11</a:t>
            </a:fld>
            <a:endParaRPr lang="en-GB"/>
          </a:p>
        </p:txBody>
      </p:sp>
      <p:sp>
        <p:nvSpPr>
          <p:cNvPr id="5" name="Rectangle 4"/>
          <p:cNvSpPr>
            <a:spLocks noChangeArrowheads="1"/>
          </p:cNvSpPr>
          <p:nvPr/>
        </p:nvSpPr>
        <p:spPr bwMode="auto">
          <a:xfrm>
            <a:off x="3352800" y="1371600"/>
            <a:ext cx="5791200" cy="51816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100000"/>
              <a:buFont typeface="Symbol" pitchFamily="18" charset="2"/>
              <a:buAutoNum type="arabicPeriod"/>
            </a:pPr>
            <a:r>
              <a:rPr lang="en-GB" sz="1800" b="0" dirty="0" smtClean="0">
                <a:latin typeface="Comic Sans MS" pitchFamily="66" charset="0"/>
                <a:sym typeface="Symbol" pitchFamily="18" charset="2"/>
              </a:rPr>
              <a:t>Acceleration in the gap between two “D” </a:t>
            </a:r>
            <a:r>
              <a:rPr lang="en-GB" sz="1800" b="0" dirty="0" smtClean="0">
                <a:latin typeface="Arial"/>
                <a:cs typeface="Arial"/>
                <a:sym typeface="Symbol" pitchFamily="18" charset="2"/>
              </a:rPr>
              <a:t>→ </a:t>
            </a:r>
            <a:r>
              <a:rPr lang="en-GB" sz="1800" b="0" dirty="0" smtClean="0">
                <a:latin typeface="+mj-lt"/>
                <a:cs typeface="Arial"/>
                <a:sym typeface="Symbol" pitchFamily="18" charset="2"/>
              </a:rPr>
              <a:t>long path of the particles in the D, frequencies ~1 MHz can be effectively used (3.5 MHz, 1</a:t>
            </a:r>
            <a:r>
              <a:rPr lang="en-GB" sz="1800" b="0" baseline="30000" dirty="0" smtClean="0">
                <a:latin typeface="+mj-lt"/>
                <a:cs typeface="Arial"/>
                <a:sym typeface="Symbol" pitchFamily="18" charset="2"/>
              </a:rPr>
              <a:t>st</a:t>
            </a:r>
            <a:r>
              <a:rPr lang="en-GB" sz="1800" b="0" dirty="0" smtClean="0">
                <a:latin typeface="+mj-lt"/>
                <a:cs typeface="Arial"/>
                <a:sym typeface="Symbol" pitchFamily="18" charset="2"/>
              </a:rPr>
              <a:t> Berkeley cyclotron).</a:t>
            </a:r>
            <a:endParaRPr lang="en-GB" sz="1800" b="0" dirty="0" smtClean="0">
              <a:latin typeface="+mj-lt"/>
              <a:sym typeface="Symbol" pitchFamily="18" charset="2"/>
            </a:endParaRPr>
          </a:p>
          <a:p>
            <a:pPr marL="457200" indent="-457200">
              <a:lnSpc>
                <a:spcPct val="110000"/>
              </a:lnSpc>
              <a:spcBef>
                <a:spcPct val="50000"/>
              </a:spcBef>
              <a:buClr>
                <a:schemeClr val="hlink"/>
              </a:buClr>
              <a:buSzPct val="100000"/>
              <a:buFont typeface="Symbol" pitchFamily="18" charset="2"/>
              <a:buAutoNum type="arabicPeriod"/>
            </a:pPr>
            <a:r>
              <a:rPr lang="en-GB" sz="1800" b="0" dirty="0" smtClean="0">
                <a:latin typeface="Comic Sans MS" pitchFamily="66" charset="0"/>
                <a:sym typeface="Symbol" pitchFamily="18" charset="2"/>
              </a:rPr>
              <a:t>Fortunate “coincidence”: </a:t>
            </a:r>
            <a:r>
              <a:rPr lang="en-GB" sz="1800" b="0" dirty="0" smtClean="0">
                <a:solidFill>
                  <a:srgbClr val="3333FF"/>
                </a:solidFill>
                <a:latin typeface="Comic Sans MS" pitchFamily="66" charset="0"/>
                <a:sym typeface="Symbol" pitchFamily="18" charset="2"/>
              </a:rPr>
              <a:t>the revolution frequency does not depend on the beam energy </a:t>
            </a:r>
            <a:r>
              <a:rPr lang="en-GB" sz="1800" b="0" dirty="0" smtClean="0">
                <a:latin typeface="Arial"/>
                <a:cs typeface="Arial"/>
                <a:sym typeface="Symbol" pitchFamily="18" charset="2"/>
              </a:rPr>
              <a:t>→ </a:t>
            </a:r>
            <a:r>
              <a:rPr lang="en-GB" sz="1800" b="0" dirty="0" smtClean="0">
                <a:latin typeface="+mj-lt"/>
                <a:cs typeface="Arial"/>
                <a:sym typeface="Symbol" pitchFamily="18" charset="2"/>
              </a:rPr>
              <a:t>RF frequency is constant !</a:t>
            </a:r>
            <a:endParaRPr lang="en-GB" sz="1800" b="0" dirty="0" smtClean="0">
              <a:latin typeface="+mj-lt"/>
              <a:sym typeface="Symbol" pitchFamily="18" charset="2"/>
            </a:endParaRPr>
          </a:p>
          <a:p>
            <a:pPr marL="457200" indent="-457200">
              <a:lnSpc>
                <a:spcPct val="110000"/>
              </a:lnSpc>
              <a:spcBef>
                <a:spcPct val="50000"/>
              </a:spcBef>
              <a:buClr>
                <a:schemeClr val="hlink"/>
              </a:buClr>
              <a:buSzPct val="70000"/>
            </a:pPr>
            <a:r>
              <a:rPr lang="en-GB" sz="1800" b="0" dirty="0" smtClean="0">
                <a:latin typeface="Comic Sans MS" pitchFamily="66" charset="0"/>
                <a:sym typeface="Symbol" pitchFamily="18" charset="2"/>
              </a:rPr>
              <a:t>(but this simple cyclotron design can be used only at non-relativistic energies)</a:t>
            </a:r>
            <a:endParaRPr lang="en-GB" sz="1800" b="0" dirty="0">
              <a:latin typeface="Comic Sans MS" pitchFamily="66" charset="0"/>
              <a:sym typeface="Symbol" pitchFamily="18" charset="2"/>
            </a:endParaRPr>
          </a:p>
          <a:p>
            <a:pPr marL="457200" indent="-457200">
              <a:lnSpc>
                <a:spcPct val="110000"/>
              </a:lnSpc>
              <a:spcBef>
                <a:spcPct val="50000"/>
              </a:spcBef>
              <a:buClr>
                <a:schemeClr val="hlink"/>
              </a:buClr>
              <a:buSzPct val="70000"/>
            </a:pPr>
            <a:r>
              <a:rPr lang="en-GB" sz="1800" b="0" dirty="0" smtClean="0">
                <a:latin typeface="Comic Sans MS" pitchFamily="66" charset="0"/>
                <a:sym typeface="Symbol" pitchFamily="18" charset="2"/>
              </a:rPr>
              <a:t>1931: the Berkeley cyclotron reaches 1.2 MeV with protons. First atom disintegrations in 1932.</a:t>
            </a:r>
          </a:p>
          <a:p>
            <a:pPr marL="457200" indent="-457200">
              <a:lnSpc>
                <a:spcPct val="110000"/>
              </a:lnSpc>
              <a:spcBef>
                <a:spcPct val="50000"/>
              </a:spcBef>
              <a:buClr>
                <a:schemeClr val="hlink"/>
              </a:buClr>
              <a:buSzPct val="70000"/>
            </a:pPr>
            <a:r>
              <a:rPr lang="en-GB" sz="1800" b="0" dirty="0" smtClean="0">
                <a:latin typeface="Comic Sans MS" pitchFamily="66" charset="0"/>
                <a:sym typeface="Symbol" pitchFamily="18" charset="2"/>
              </a:rPr>
              <a:t>1934: 5 MeV reached on a new larger machine accelerating protons and deuterons (used for the production of neutrons, discovered in 1932).</a:t>
            </a:r>
          </a:p>
        </p:txBody>
      </p:sp>
      <p:sp>
        <p:nvSpPr>
          <p:cNvPr id="8" name="Text Box 8"/>
          <p:cNvSpPr txBox="1">
            <a:spLocks noChangeArrowheads="1"/>
          </p:cNvSpPr>
          <p:nvPr/>
        </p:nvSpPr>
        <p:spPr bwMode="auto">
          <a:xfrm>
            <a:off x="304800" y="5410200"/>
            <a:ext cx="3352800" cy="523220"/>
          </a:xfrm>
          <a:prstGeom prst="rect">
            <a:avLst/>
          </a:prstGeom>
          <a:noFill/>
          <a:ln w="12700">
            <a:noFill/>
            <a:miter lim="800000"/>
            <a:headEnd type="none" w="sm" len="sm"/>
            <a:tailEnd type="none" w="sm" len="sm"/>
          </a:ln>
          <a:effectLst/>
        </p:spPr>
        <p:txBody>
          <a:bodyPr wrap="square">
            <a:spAutoFit/>
          </a:bodyPr>
          <a:lstStyle/>
          <a:p>
            <a:r>
              <a:rPr lang="en-US" sz="1400" b="0" i="1" dirty="0" smtClean="0"/>
              <a:t>Scheme of the first Berkeley cyclotron, from S. Livingston’s PhD Thesis.</a:t>
            </a:r>
            <a:endParaRPr lang="en-US" sz="1400" b="0" i="1" dirty="0">
              <a:sym typeface="Symbol" pitchFamily="18" charset="2"/>
            </a:endParaRPr>
          </a:p>
        </p:txBody>
      </p:sp>
      <p:graphicFrame>
        <p:nvGraphicFramePr>
          <p:cNvPr id="7" name="Object 6"/>
          <p:cNvGraphicFramePr>
            <a:graphicFrameLocks noChangeAspect="1"/>
          </p:cNvGraphicFramePr>
          <p:nvPr/>
        </p:nvGraphicFramePr>
        <p:xfrm>
          <a:off x="152400" y="6096000"/>
          <a:ext cx="4279528" cy="685800"/>
        </p:xfrm>
        <a:graphic>
          <a:graphicData uri="http://schemas.openxmlformats.org/presentationml/2006/ole">
            <mc:AlternateContent xmlns:mc="http://schemas.openxmlformats.org/markup-compatibility/2006">
              <mc:Choice xmlns:v="urn:schemas-microsoft-com:vml" Requires="v">
                <p:oleObj spid="_x0000_s1031" name="Equation" r:id="rId4" imgW="2616120" imgH="419040" progId="Equation.3">
                  <p:embed/>
                </p:oleObj>
              </mc:Choice>
              <mc:Fallback>
                <p:oleObj name="Equation" r:id="rId4" imgW="2616120" imgH="4190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6096000"/>
                        <a:ext cx="4279528"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4495800" y="6324600"/>
            <a:ext cx="2214068" cy="338554"/>
          </a:xfrm>
          <a:prstGeom prst="rect">
            <a:avLst/>
          </a:prstGeom>
          <a:noFill/>
        </p:spPr>
        <p:txBody>
          <a:bodyPr wrap="none" rtlCol="0">
            <a:spAutoFit/>
          </a:bodyPr>
          <a:lstStyle/>
          <a:p>
            <a:r>
              <a:rPr lang="fr-CH" sz="1600" dirty="0" err="1" smtClean="0"/>
              <a:t>revolution</a:t>
            </a:r>
            <a:r>
              <a:rPr lang="fr-CH" sz="1600" dirty="0" smtClean="0"/>
              <a:t> </a:t>
            </a:r>
            <a:r>
              <a:rPr lang="fr-CH" sz="1600" dirty="0" err="1" smtClean="0"/>
              <a:t>frequency</a:t>
            </a:r>
            <a:endParaRPr lang="en-US" sz="1600" dirty="0"/>
          </a:p>
        </p:txBody>
      </p:sp>
      <p:pic>
        <p:nvPicPr>
          <p:cNvPr id="713731" name="Picture 3" descr="C:\CAS\Numériser0001.jpg"/>
          <p:cNvPicPr>
            <a:picLocks noChangeAspect="1" noChangeArrowheads="1"/>
          </p:cNvPicPr>
          <p:nvPr/>
        </p:nvPicPr>
        <p:blipFill>
          <a:blip r:embed="rId6" cstate="print"/>
          <a:srcRect/>
          <a:stretch>
            <a:fillRect/>
          </a:stretch>
        </p:blipFill>
        <p:spPr bwMode="auto">
          <a:xfrm>
            <a:off x="0" y="1371600"/>
            <a:ext cx="3465094" cy="36576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Higher frequencies – klystrons and cavities</a:t>
            </a:r>
            <a:endParaRPr lang="en-US" sz="3200" dirty="0"/>
          </a:p>
        </p:txBody>
      </p:sp>
      <p:sp>
        <p:nvSpPr>
          <p:cNvPr id="3" name="Footer Placeholder 2"/>
          <p:cNvSpPr>
            <a:spLocks noGrp="1"/>
          </p:cNvSpPr>
          <p:nvPr>
            <p:ph type="ftr" sz="quarter" idx="11"/>
          </p:nvPr>
        </p:nvSpPr>
        <p:spPr/>
        <p:txBody>
          <a:bodyPr/>
          <a:lstStyle/>
          <a:p>
            <a:fld id="{F478B020-40AD-45EC-B4A7-42AB5468E756}" type="slidenum">
              <a:rPr lang="en-GB" smtClean="0"/>
              <a:pPr/>
              <a:t>12</a:t>
            </a:fld>
            <a:endParaRPr lang="en-GB"/>
          </a:p>
        </p:txBody>
      </p:sp>
      <p:sp>
        <p:nvSpPr>
          <p:cNvPr id="6" name="Rectangle 5"/>
          <p:cNvSpPr>
            <a:spLocks noChangeArrowheads="1"/>
          </p:cNvSpPr>
          <p:nvPr/>
        </p:nvSpPr>
        <p:spPr bwMode="auto">
          <a:xfrm>
            <a:off x="152400" y="1371600"/>
            <a:ext cx="8839200" cy="31242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Early RF systems (LC-based) were limited by leakage of RF power at high freq. </a:t>
            </a:r>
          </a:p>
          <a:p>
            <a:pPr marL="457200" indent="-457200">
              <a:lnSpc>
                <a:spcPct val="110000"/>
              </a:lnSpc>
              <a:spcBef>
                <a:spcPct val="50000"/>
              </a:spcBef>
              <a:buClr>
                <a:schemeClr val="hlink"/>
              </a:buClr>
              <a:buSzPct val="70000"/>
              <a:buFont typeface="Symbol" pitchFamily="18" charset="2"/>
              <a:buNone/>
            </a:pPr>
            <a:r>
              <a:rPr lang="en-GB" sz="1800" b="0" dirty="0" smtClean="0">
                <a:latin typeface="Arial"/>
                <a:cs typeface="Arial"/>
                <a:sym typeface="Symbol" pitchFamily="18" charset="2"/>
              </a:rPr>
              <a:t>→ </a:t>
            </a:r>
            <a:r>
              <a:rPr lang="en-GB" sz="1800" b="0" dirty="0" smtClean="0">
                <a:latin typeface="Comic Sans MS" pitchFamily="66" charset="0"/>
                <a:sym typeface="Symbol" pitchFamily="18" charset="2"/>
              </a:rPr>
              <a:t>W. Hansen (b. 1909) at Berkeley starts to work on </a:t>
            </a:r>
            <a:r>
              <a:rPr lang="en-GB" sz="1800" b="0" dirty="0" smtClean="0">
                <a:solidFill>
                  <a:srgbClr val="FF0000"/>
                </a:solidFill>
                <a:latin typeface="Comic Sans MS" pitchFamily="66" charset="0"/>
                <a:sym typeface="Symbol" pitchFamily="18" charset="2"/>
              </a:rPr>
              <a:t>“cavity resonators” </a:t>
            </a:r>
            <a:r>
              <a:rPr lang="en-GB" sz="1800" b="0" dirty="0" smtClean="0">
                <a:latin typeface="Comic Sans MS" pitchFamily="66" charset="0"/>
                <a:sym typeface="Symbol" pitchFamily="18" charset="2"/>
              </a:rPr>
              <a:t>for higher frequency.</a:t>
            </a:r>
          </a:p>
          <a:p>
            <a:pPr marL="457200" indent="-457200">
              <a:lnSpc>
                <a:spcPct val="110000"/>
              </a:lnSpc>
              <a:spcBef>
                <a:spcPct val="50000"/>
              </a:spcBef>
              <a:buClr>
                <a:schemeClr val="hlink"/>
              </a:buClr>
              <a:buSzPct val="70000"/>
              <a:buFont typeface="Symbol" pitchFamily="18" charset="2"/>
              <a:buNone/>
            </a:pPr>
            <a:r>
              <a:rPr lang="en-GB" sz="1800" b="0" dirty="0" smtClean="0">
                <a:latin typeface="Arial"/>
                <a:cs typeface="Arial"/>
                <a:sym typeface="Symbol" pitchFamily="18" charset="2"/>
              </a:rPr>
              <a:t>→ </a:t>
            </a:r>
            <a:r>
              <a:rPr lang="en-GB" sz="1800" b="0" dirty="0" smtClean="0">
                <a:latin typeface="Comic Sans MS" pitchFamily="66" charset="0"/>
                <a:sym typeface="Symbol" pitchFamily="18" charset="2"/>
              </a:rPr>
              <a:t>In 1937 Hansen moves to Stanford University where in 1937-39 together with the Varian brothers develops a new source of RF power, the </a:t>
            </a:r>
            <a:r>
              <a:rPr lang="en-GB" sz="1800" dirty="0" smtClean="0">
                <a:solidFill>
                  <a:srgbClr val="FF0000"/>
                </a:solidFill>
                <a:latin typeface="Comic Sans MS" pitchFamily="66" charset="0"/>
                <a:sym typeface="Symbol" pitchFamily="18" charset="2"/>
              </a:rPr>
              <a:t>klystron.</a:t>
            </a:r>
            <a:endParaRPr lang="en-US" sz="1800" b="0" dirty="0" smtClean="0"/>
          </a:p>
          <a:p>
            <a:pPr marL="457200" indent="-457200">
              <a:lnSpc>
                <a:spcPct val="110000"/>
              </a:lnSpc>
              <a:spcBef>
                <a:spcPct val="50000"/>
              </a:spcBef>
              <a:buClr>
                <a:schemeClr val="hlink"/>
              </a:buClr>
              <a:buSzPct val="70000"/>
              <a:buFont typeface="Symbol" pitchFamily="18" charset="2"/>
              <a:buNone/>
            </a:pPr>
            <a:r>
              <a:rPr lang="en-US" sz="1800" b="0" dirty="0" smtClean="0">
                <a:latin typeface="+mj-lt"/>
              </a:rPr>
              <a:t>In 1948 the </a:t>
            </a:r>
            <a:r>
              <a:rPr lang="en-US" sz="1800" b="0" dirty="0" err="1" smtClean="0">
                <a:latin typeface="+mj-lt"/>
              </a:rPr>
              <a:t>Varians</a:t>
            </a:r>
            <a:r>
              <a:rPr lang="en-US" sz="1800" b="0" dirty="0" smtClean="0">
                <a:latin typeface="+mj-lt"/>
              </a:rPr>
              <a:t> leave Stanford to start their company (Varian Associates) and produce commercial klystrons </a:t>
            </a:r>
            <a:r>
              <a:rPr lang="en-US" sz="1800" b="0" dirty="0" smtClean="0">
                <a:latin typeface="+mj-lt"/>
                <a:cs typeface="Arial"/>
              </a:rPr>
              <a:t>→ the klystron goes from accelerators to industry, and will equip the new TV broadcasting stations</a:t>
            </a:r>
            <a:r>
              <a:rPr lang="en-US" sz="1800" b="0" dirty="0" smtClean="0">
                <a:latin typeface="+mj-lt"/>
              </a:rPr>
              <a:t>.</a:t>
            </a:r>
          </a:p>
          <a:p>
            <a:pPr marL="457200" indent="-457200">
              <a:lnSpc>
                <a:spcPct val="110000"/>
              </a:lnSpc>
              <a:spcBef>
                <a:spcPct val="50000"/>
              </a:spcBef>
              <a:buClr>
                <a:schemeClr val="hlink"/>
              </a:buClr>
              <a:buSzPct val="70000"/>
              <a:buFont typeface="Symbol" pitchFamily="18" charset="2"/>
              <a:buNone/>
            </a:pPr>
            <a:r>
              <a:rPr lang="en-US" sz="1800" b="0" dirty="0" smtClean="0"/>
              <a:t>					</a:t>
            </a:r>
          </a:p>
          <a:p>
            <a:pPr marL="457200" indent="-457200">
              <a:lnSpc>
                <a:spcPct val="110000"/>
              </a:lnSpc>
              <a:spcBef>
                <a:spcPct val="50000"/>
              </a:spcBef>
              <a:buClr>
                <a:schemeClr val="hlink"/>
              </a:buClr>
              <a:buSzPct val="70000"/>
              <a:buFont typeface="Symbol" pitchFamily="18" charset="2"/>
              <a:buNone/>
            </a:pPr>
            <a:endParaRPr lang="en-GB" sz="1800" b="0" dirty="0" smtClean="0">
              <a:latin typeface="Comic Sans MS" pitchFamily="66" charset="0"/>
              <a:sym typeface="Symbol" pitchFamily="18" charset="2"/>
            </a:endParaRPr>
          </a:p>
        </p:txBody>
      </p:sp>
      <p:sp>
        <p:nvSpPr>
          <p:cNvPr id="7" name="Rectangle 6"/>
          <p:cNvSpPr>
            <a:spLocks noChangeArrowheads="1"/>
          </p:cNvSpPr>
          <p:nvPr/>
        </p:nvSpPr>
        <p:spPr bwMode="auto">
          <a:xfrm>
            <a:off x="4876800" y="4495800"/>
            <a:ext cx="3886200" cy="914400"/>
          </a:xfrm>
          <a:prstGeom prst="rect">
            <a:avLst/>
          </a:prstGeom>
          <a:noFill/>
          <a:ln w="9525">
            <a:noFill/>
            <a:miter lim="800000"/>
            <a:headEnd/>
            <a:tailEnd/>
          </a:ln>
          <a:effectLst/>
        </p:spPr>
        <p:txBody>
          <a:bodyPr lIns="92075" tIns="46038" rIns="92075" bIns="46038"/>
          <a:lstStyle/>
          <a:p>
            <a:pPr indent="-457200">
              <a:lnSpc>
                <a:spcPct val="110000"/>
              </a:lnSpc>
              <a:spcBef>
                <a:spcPct val="50000"/>
              </a:spcBef>
              <a:buClr>
                <a:schemeClr val="hlink"/>
              </a:buClr>
              <a:buSzPct val="70000"/>
              <a:buFont typeface="Symbol" pitchFamily="18" charset="2"/>
              <a:buNone/>
            </a:pPr>
            <a:r>
              <a:rPr lang="en-US" sz="1600" b="0" dirty="0" smtClean="0">
                <a:latin typeface="+mj-lt"/>
              </a:rPr>
              <a:t>Original klystrons were at </a:t>
            </a:r>
            <a:r>
              <a:rPr lang="en-US" sz="1600" b="0" dirty="0" err="1" smtClean="0">
                <a:latin typeface="+mj-lt"/>
              </a:rPr>
              <a:t>mW</a:t>
            </a:r>
            <a:r>
              <a:rPr lang="en-US" sz="1600" b="0" dirty="0" smtClean="0">
                <a:latin typeface="+mj-lt"/>
              </a:rPr>
              <a:t> levels, only after the war MW-level klystrons are developed at Stanford.</a:t>
            </a:r>
          </a:p>
          <a:p>
            <a:pPr marL="457200" indent="-457200">
              <a:lnSpc>
                <a:spcPct val="110000"/>
              </a:lnSpc>
              <a:spcBef>
                <a:spcPct val="50000"/>
              </a:spcBef>
              <a:buClr>
                <a:schemeClr val="hlink"/>
              </a:buClr>
              <a:buSzPct val="70000"/>
              <a:buFont typeface="Symbol" pitchFamily="18" charset="2"/>
              <a:buNone/>
            </a:pPr>
            <a:endParaRPr lang="en-GB" sz="1600" b="0" dirty="0" smtClean="0">
              <a:latin typeface="+mj-lt"/>
              <a:sym typeface="Symbol" pitchFamily="18" charset="2"/>
            </a:endParaRPr>
          </a:p>
        </p:txBody>
      </p:sp>
      <p:pic>
        <p:nvPicPr>
          <p:cNvPr id="29698" name="Picture 2" descr="http://www.r-type.org/pics/aaa0116.jpg">
            <a:hlinkClick r:id="rId3"/>
          </p:cNvPr>
          <p:cNvPicPr>
            <a:picLocks noChangeAspect="1" noChangeArrowheads="1"/>
          </p:cNvPicPr>
          <p:nvPr/>
        </p:nvPicPr>
        <p:blipFill>
          <a:blip r:embed="rId4" cstate="print"/>
          <a:srcRect/>
          <a:stretch>
            <a:fillRect/>
          </a:stretch>
        </p:blipFill>
        <p:spPr bwMode="auto">
          <a:xfrm>
            <a:off x="228600" y="4572000"/>
            <a:ext cx="3208210" cy="1857141"/>
          </a:xfrm>
          <a:prstGeom prst="rect">
            <a:avLst/>
          </a:prstGeom>
          <a:noFill/>
        </p:spPr>
      </p:pic>
      <p:sp>
        <p:nvSpPr>
          <p:cNvPr id="9" name="TextBox 8"/>
          <p:cNvSpPr txBox="1"/>
          <p:nvPr/>
        </p:nvSpPr>
        <p:spPr>
          <a:xfrm>
            <a:off x="3436810" y="4556973"/>
            <a:ext cx="1363790" cy="523220"/>
          </a:xfrm>
          <a:prstGeom prst="rect">
            <a:avLst/>
          </a:prstGeom>
          <a:noFill/>
        </p:spPr>
        <p:txBody>
          <a:bodyPr wrap="square" rtlCol="0">
            <a:spAutoFit/>
          </a:bodyPr>
          <a:lstStyle/>
          <a:p>
            <a:r>
              <a:rPr lang="en-US" sz="1400" b="0" dirty="0" smtClean="0"/>
              <a:t>A WW2 3 </a:t>
            </a:r>
            <a:r>
              <a:rPr lang="en-US" sz="1400" b="0" dirty="0" err="1" smtClean="0"/>
              <a:t>Ghz</a:t>
            </a:r>
            <a:r>
              <a:rPr lang="en-US" sz="1400" b="0" dirty="0" smtClean="0"/>
              <a:t> klystron</a:t>
            </a:r>
            <a:endParaRPr lang="en-US" sz="1400" b="0" dirty="0"/>
          </a:p>
        </p:txBody>
      </p:sp>
      <p:sp>
        <p:nvSpPr>
          <p:cNvPr id="4" name="TextBox 3"/>
          <p:cNvSpPr txBox="1"/>
          <p:nvPr/>
        </p:nvSpPr>
        <p:spPr>
          <a:xfrm>
            <a:off x="3505200" y="5598144"/>
            <a:ext cx="5333999" cy="83099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CH" sz="1600" b="0" i="1" dirty="0" smtClean="0"/>
              <a:t>Note the </a:t>
            </a:r>
            <a:r>
              <a:rPr lang="fr-CH" sz="1600" b="0" i="1" dirty="0" err="1" smtClean="0"/>
              <a:t>interesting</a:t>
            </a:r>
            <a:r>
              <a:rPr lang="fr-CH" sz="1600" b="0" i="1" dirty="0" smtClean="0"/>
              <a:t> «</a:t>
            </a:r>
            <a:r>
              <a:rPr lang="fr-CH" sz="1600" b="0" i="1" dirty="0" err="1" smtClean="0"/>
              <a:t>virtuous</a:t>
            </a:r>
            <a:r>
              <a:rPr lang="fr-CH" sz="1600" b="0" i="1" dirty="0" smtClean="0"/>
              <a:t> </a:t>
            </a:r>
            <a:r>
              <a:rPr lang="fr-CH" sz="1600" b="0" i="1" dirty="0" err="1" smtClean="0"/>
              <a:t>circle</a:t>
            </a:r>
            <a:r>
              <a:rPr lang="fr-CH" sz="1600" b="0" i="1" dirty="0" smtClean="0"/>
              <a:t>»: </a:t>
            </a:r>
            <a:r>
              <a:rPr lang="fr-CH" sz="1600" b="0" i="1" dirty="0" err="1" smtClean="0"/>
              <a:t>from</a:t>
            </a:r>
            <a:r>
              <a:rPr lang="fr-CH" sz="1600" b="0" i="1" dirty="0" smtClean="0"/>
              <a:t> </a:t>
            </a:r>
            <a:r>
              <a:rPr lang="fr-CH" sz="1600" b="0" i="1" dirty="0" err="1" smtClean="0"/>
              <a:t>industry</a:t>
            </a:r>
            <a:r>
              <a:rPr lang="fr-CH" sz="1600" b="0" i="1" dirty="0" smtClean="0"/>
              <a:t> (radio </a:t>
            </a:r>
            <a:r>
              <a:rPr lang="fr-CH" sz="1600" b="0" i="1" dirty="0" err="1" smtClean="0"/>
              <a:t>transmitter</a:t>
            </a:r>
            <a:r>
              <a:rPr lang="fr-CH" sz="1600" b="0" i="1" dirty="0" smtClean="0"/>
              <a:t>) to science (</a:t>
            </a:r>
            <a:r>
              <a:rPr lang="fr-CH" sz="1600" b="0" i="1" dirty="0" err="1" smtClean="0"/>
              <a:t>accelerators</a:t>
            </a:r>
            <a:r>
              <a:rPr lang="fr-CH" sz="1600" b="0" i="1" dirty="0" smtClean="0"/>
              <a:t>) and back to </a:t>
            </a:r>
            <a:r>
              <a:rPr lang="fr-CH" sz="1600" b="0" i="1" dirty="0" err="1" smtClean="0"/>
              <a:t>industry</a:t>
            </a:r>
            <a:r>
              <a:rPr lang="fr-CH" sz="1600" b="0" i="1" dirty="0" smtClean="0"/>
              <a:t> (TV </a:t>
            </a:r>
            <a:r>
              <a:rPr lang="fr-CH" sz="1600" b="0" i="1" dirty="0" err="1" smtClean="0"/>
              <a:t>transmitters</a:t>
            </a:r>
            <a:r>
              <a:rPr lang="fr-CH" sz="1600" b="0" i="1" dirty="0" smtClean="0"/>
              <a:t>) in 20 </a:t>
            </a:r>
            <a:r>
              <a:rPr lang="fr-CH" sz="1600" b="0" i="1" dirty="0" err="1" smtClean="0"/>
              <a:t>years</a:t>
            </a:r>
            <a:r>
              <a:rPr lang="fr-CH" sz="1600" b="0" i="1" dirty="0" smtClean="0"/>
              <a:t>!</a:t>
            </a:r>
            <a:endParaRPr lang="en-GB" sz="1600" b="0" i="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096000" cy="762000"/>
          </a:xfrm>
        </p:spPr>
        <p:txBody>
          <a:bodyPr/>
          <a:lstStyle/>
          <a:p>
            <a:r>
              <a:rPr lang="en-US" sz="3200" dirty="0" smtClean="0"/>
              <a:t>From industry to accelerators: WW II and the radar</a:t>
            </a:r>
            <a:endParaRPr lang="en-US" sz="3200" dirty="0"/>
          </a:p>
        </p:txBody>
      </p:sp>
      <p:sp>
        <p:nvSpPr>
          <p:cNvPr id="3" name="Footer Placeholder 2"/>
          <p:cNvSpPr>
            <a:spLocks noGrp="1"/>
          </p:cNvSpPr>
          <p:nvPr>
            <p:ph type="ftr" sz="quarter" idx="11"/>
          </p:nvPr>
        </p:nvSpPr>
        <p:spPr/>
        <p:txBody>
          <a:bodyPr/>
          <a:lstStyle/>
          <a:p>
            <a:fld id="{F478B020-40AD-45EC-B4A7-42AB5468E756}" type="slidenum">
              <a:rPr lang="en-GB" smtClean="0"/>
              <a:pPr/>
              <a:t>13</a:t>
            </a:fld>
            <a:endParaRPr lang="en-GB"/>
          </a:p>
        </p:txBody>
      </p:sp>
      <p:sp>
        <p:nvSpPr>
          <p:cNvPr id="4" name="TextBox 3"/>
          <p:cNvSpPr txBox="1"/>
          <p:nvPr/>
        </p:nvSpPr>
        <p:spPr>
          <a:xfrm>
            <a:off x="533400" y="4267200"/>
            <a:ext cx="4724400" cy="1754326"/>
          </a:xfrm>
          <a:prstGeom prst="rect">
            <a:avLst/>
          </a:prstGeom>
          <a:noFill/>
        </p:spPr>
        <p:txBody>
          <a:bodyPr wrap="square" rtlCol="0">
            <a:spAutoFit/>
          </a:bodyPr>
          <a:lstStyle/>
          <a:p>
            <a:r>
              <a:rPr lang="en-US" sz="1800" b="0" dirty="0" smtClean="0"/>
              <a:t>The great boost to RF technology that made modern particle accelerator possible came from the radar development of WW II.</a:t>
            </a:r>
            <a:endParaRPr lang="en-US" sz="1800" b="0" dirty="0"/>
          </a:p>
          <a:p>
            <a:r>
              <a:rPr lang="en-US" sz="1800" b="0" dirty="0" smtClean="0"/>
              <a:t>All the research at MIT was made public after the war (and produced great series of books on RF technologies).</a:t>
            </a:r>
          </a:p>
        </p:txBody>
      </p:sp>
      <p:sp>
        <p:nvSpPr>
          <p:cNvPr id="6" name="Rectangle 5"/>
          <p:cNvSpPr>
            <a:spLocks noChangeArrowheads="1"/>
          </p:cNvSpPr>
          <p:nvPr/>
        </p:nvSpPr>
        <p:spPr bwMode="auto">
          <a:xfrm>
            <a:off x="304800" y="1371600"/>
            <a:ext cx="8610600" cy="45720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The war effort recruited the best UK and US scientists: the klystron team at Stanford and the cyclotron team at Berkeley contribute to the development of radars. In 1940 is established the Radiation Laboratory at MIT, which will develop the modern radar technology. </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Note that early radars were based on the magnetron, developed at Birmingham in 1930-40 (3-30 GHz). UK radar technology was shared with US from 1940.</a:t>
            </a:r>
          </a:p>
        </p:txBody>
      </p:sp>
      <p:pic>
        <p:nvPicPr>
          <p:cNvPr id="671746" name="Picture 2" descr="Typical WWII radar PPI display"/>
          <p:cNvPicPr>
            <a:picLocks noChangeAspect="1" noChangeArrowheads="1"/>
          </p:cNvPicPr>
          <p:nvPr/>
        </p:nvPicPr>
        <p:blipFill>
          <a:blip r:embed="rId3" cstate="print"/>
          <a:srcRect/>
          <a:stretch>
            <a:fillRect/>
          </a:stretch>
        </p:blipFill>
        <p:spPr bwMode="auto">
          <a:xfrm>
            <a:off x="5638800" y="3657600"/>
            <a:ext cx="2876550" cy="246179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Scientists at war… an interesting example</a:t>
            </a:r>
            <a:endParaRPr lang="en-US" sz="3200" dirty="0"/>
          </a:p>
        </p:txBody>
      </p:sp>
      <p:sp>
        <p:nvSpPr>
          <p:cNvPr id="3" name="Footer Placeholder 2"/>
          <p:cNvSpPr>
            <a:spLocks noGrp="1"/>
          </p:cNvSpPr>
          <p:nvPr>
            <p:ph type="ftr" sz="quarter" idx="11"/>
          </p:nvPr>
        </p:nvSpPr>
        <p:spPr/>
        <p:txBody>
          <a:bodyPr/>
          <a:lstStyle/>
          <a:p>
            <a:fld id="{F478B020-40AD-45EC-B4A7-42AB5468E756}" type="slidenum">
              <a:rPr lang="en-GB" smtClean="0"/>
              <a:pPr/>
              <a:t>14</a:t>
            </a:fld>
            <a:endParaRPr lang="en-GB"/>
          </a:p>
        </p:txBody>
      </p:sp>
      <p:sp>
        <p:nvSpPr>
          <p:cNvPr id="4" name="Rectangle 3"/>
          <p:cNvSpPr>
            <a:spLocks noChangeArrowheads="1"/>
          </p:cNvSpPr>
          <p:nvPr/>
        </p:nvSpPr>
        <p:spPr bwMode="auto">
          <a:xfrm>
            <a:off x="4343400" y="1371600"/>
            <a:ext cx="4495800" cy="29718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dirty="0" smtClean="0">
                <a:solidFill>
                  <a:srgbClr val="0070C0"/>
                </a:solidFill>
                <a:latin typeface="Comic Sans MS" pitchFamily="66" charset="0"/>
                <a:sym typeface="Symbol" pitchFamily="18" charset="2"/>
              </a:rPr>
              <a:t>Hans Bethe and the coupling cavity-waveguide</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Theoretical physicist (nuclear physics, interaction particles/matter, ...) </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Escaped to UK and then USA in 1933.</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In 1941/42 was asked to contribute to the MIT work on radar, and given the problem of calculating the coupling from a hole between 2 cavity resonators.  </a:t>
            </a:r>
          </a:p>
          <a:p>
            <a:pPr marL="457200" indent="-457200">
              <a:lnSpc>
                <a:spcPct val="110000"/>
              </a:lnSpc>
              <a:spcBef>
                <a:spcPct val="50000"/>
              </a:spcBef>
              <a:buClr>
                <a:schemeClr val="hlink"/>
              </a:buClr>
              <a:buSzPct val="70000"/>
              <a:buFont typeface="Symbol" pitchFamily="18" charset="2"/>
              <a:buNone/>
            </a:pPr>
            <a:endParaRPr lang="en-GB" sz="1800" b="0" dirty="0" smtClean="0">
              <a:latin typeface="Comic Sans MS" pitchFamily="66" charset="0"/>
              <a:sym typeface="Symbol" pitchFamily="18" charset="2"/>
            </a:endParaRPr>
          </a:p>
        </p:txBody>
      </p:sp>
      <p:pic>
        <p:nvPicPr>
          <p:cNvPr id="64514" name="Picture 2"/>
          <p:cNvPicPr>
            <a:picLocks noChangeAspect="1" noChangeArrowheads="1"/>
          </p:cNvPicPr>
          <p:nvPr/>
        </p:nvPicPr>
        <p:blipFill>
          <a:blip r:embed="rId3" cstate="print"/>
          <a:srcRect/>
          <a:stretch>
            <a:fillRect/>
          </a:stretch>
        </p:blipFill>
        <p:spPr bwMode="auto">
          <a:xfrm>
            <a:off x="228600" y="1371600"/>
            <a:ext cx="4021323" cy="5356225"/>
          </a:xfrm>
          <a:prstGeom prst="rect">
            <a:avLst/>
          </a:prstGeom>
          <a:noFill/>
          <a:ln w="9525">
            <a:noFill/>
            <a:miter lim="800000"/>
            <a:headEnd/>
            <a:tailEnd/>
          </a:ln>
        </p:spPr>
      </p:pic>
      <p:pic>
        <p:nvPicPr>
          <p:cNvPr id="64516" name="Picture 4" descr="http://upload.wikimedia.org/wikipedia/commons/thumb/5/5f/Hans_Bethe.jpg/225px-Hans_Bethe.jpg">
            <a:hlinkClick r:id="rId4"/>
          </p:cNvPr>
          <p:cNvPicPr>
            <a:picLocks noChangeAspect="1" noChangeArrowheads="1"/>
          </p:cNvPicPr>
          <p:nvPr/>
        </p:nvPicPr>
        <p:blipFill>
          <a:blip r:embed="rId5" cstate="print"/>
          <a:srcRect/>
          <a:stretch>
            <a:fillRect/>
          </a:stretch>
        </p:blipFill>
        <p:spPr bwMode="auto">
          <a:xfrm>
            <a:off x="7391400" y="4495800"/>
            <a:ext cx="1399998" cy="2009775"/>
          </a:xfrm>
          <a:prstGeom prst="rect">
            <a:avLst/>
          </a:prstGeom>
          <a:noFill/>
        </p:spPr>
      </p:pic>
      <p:sp>
        <p:nvSpPr>
          <p:cNvPr id="7" name="Rectangle 6"/>
          <p:cNvSpPr>
            <a:spLocks noChangeArrowheads="1"/>
          </p:cNvSpPr>
          <p:nvPr/>
        </p:nvSpPr>
        <p:spPr bwMode="auto">
          <a:xfrm>
            <a:off x="4267200" y="4419600"/>
            <a:ext cx="3124200" cy="2133600"/>
          </a:xfrm>
          <a:prstGeom prst="rect">
            <a:avLst/>
          </a:prstGeom>
          <a:noFill/>
          <a:ln w="9525">
            <a:noFill/>
            <a:miter lim="800000"/>
            <a:headEnd/>
            <a:tailEnd/>
          </a:ln>
          <a:effectLst/>
        </p:spPr>
        <p:txBody>
          <a:bodyPr lIns="92075" tIns="46038" rIns="92075" bIns="46038"/>
          <a:lstStyle/>
          <a:p>
            <a:pPr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The result was this paper, still the basis for understanding coupling problems in RF.</a:t>
            </a:r>
          </a:p>
          <a:p>
            <a:pPr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From 1942 Bethe left the RF field for the Manhattan Project, becoming one of the fathers of the atom bomb.</a:t>
            </a:r>
          </a:p>
          <a:p>
            <a:pPr indent="-457200">
              <a:lnSpc>
                <a:spcPct val="110000"/>
              </a:lnSpc>
              <a:spcBef>
                <a:spcPct val="50000"/>
              </a:spcBef>
              <a:buClr>
                <a:schemeClr val="hlink"/>
              </a:buClr>
              <a:buSzPct val="70000"/>
              <a:buFont typeface="Symbol" pitchFamily="18" charset="2"/>
              <a:buNone/>
            </a:pPr>
            <a:endParaRPr lang="en-GB" sz="1600" b="0" dirty="0" smtClean="0">
              <a:latin typeface="Comic Sans MS" pitchFamily="66" charset="0"/>
              <a:sym typeface="Symbol" pitchFamily="18" charset="2"/>
            </a:endParaRPr>
          </a:p>
          <a:p>
            <a:pPr indent="-457200">
              <a:lnSpc>
                <a:spcPct val="110000"/>
              </a:lnSpc>
              <a:spcBef>
                <a:spcPct val="50000"/>
              </a:spcBef>
              <a:buClr>
                <a:schemeClr val="hlink"/>
              </a:buClr>
              <a:buSzPct val="70000"/>
              <a:buFont typeface="Symbol" pitchFamily="18" charset="2"/>
              <a:buNone/>
            </a:pPr>
            <a:endParaRPr lang="en-GB" sz="1800" b="0" dirty="0" smtClean="0">
              <a:latin typeface="Comic Sans MS" pitchFamily="66" charset="0"/>
              <a:sym typeface="Symbol" pitchFamily="18" charset="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04800"/>
            <a:ext cx="6324600" cy="762000"/>
          </a:xfrm>
        </p:spPr>
        <p:txBody>
          <a:bodyPr/>
          <a:lstStyle/>
          <a:p>
            <a:r>
              <a:rPr lang="en-US" dirty="0" smtClean="0"/>
              <a:t>After the war, the big jump</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15</a:t>
            </a:fld>
            <a:endParaRPr lang="en-GB"/>
          </a:p>
        </p:txBody>
      </p:sp>
      <p:pic>
        <p:nvPicPr>
          <p:cNvPr id="672770" name="Picture 2"/>
          <p:cNvPicPr>
            <a:picLocks noChangeAspect="1" noChangeArrowheads="1"/>
          </p:cNvPicPr>
          <p:nvPr/>
        </p:nvPicPr>
        <p:blipFill>
          <a:blip r:embed="rId3" cstate="print"/>
          <a:srcRect/>
          <a:stretch>
            <a:fillRect/>
          </a:stretch>
        </p:blipFill>
        <p:spPr bwMode="auto">
          <a:xfrm rot="5400000">
            <a:off x="5610503" y="1018898"/>
            <a:ext cx="2667001" cy="3524808"/>
          </a:xfrm>
          <a:prstGeom prst="rect">
            <a:avLst/>
          </a:prstGeom>
          <a:noFill/>
          <a:ln w="9525">
            <a:noFill/>
            <a:miter lim="800000"/>
            <a:headEnd/>
            <a:tailEnd/>
          </a:ln>
        </p:spPr>
      </p:pic>
      <p:sp>
        <p:nvSpPr>
          <p:cNvPr id="5" name="Rectangle 4"/>
          <p:cNvSpPr>
            <a:spLocks noChangeArrowheads="1"/>
          </p:cNvSpPr>
          <p:nvPr/>
        </p:nvSpPr>
        <p:spPr bwMode="auto">
          <a:xfrm>
            <a:off x="152400" y="1323392"/>
            <a:ext cx="5105400" cy="35814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dirty="0" smtClean="0">
                <a:solidFill>
                  <a:srgbClr val="0070C0"/>
                </a:solidFill>
                <a:latin typeface="Comic Sans MS" pitchFamily="66" charset="0"/>
                <a:sym typeface="Symbol" pitchFamily="18" charset="2"/>
              </a:rPr>
              <a:t>Luis Alvarez and the Drift Tube Linac</a:t>
            </a:r>
          </a:p>
          <a:p>
            <a:pPr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The war effort gave the </a:t>
            </a:r>
            <a:r>
              <a:rPr lang="en-GB" sz="1600" b="0" u="sng" dirty="0" smtClean="0">
                <a:solidFill>
                  <a:srgbClr val="FF0000"/>
                </a:solidFill>
                <a:latin typeface="Comic Sans MS" pitchFamily="66" charset="0"/>
                <a:sym typeface="Symbol" pitchFamily="18" charset="2"/>
              </a:rPr>
              <a:t>competences</a:t>
            </a:r>
            <a:r>
              <a:rPr lang="en-GB" sz="1600" b="0" dirty="0" smtClean="0">
                <a:latin typeface="Comic Sans MS" pitchFamily="66" charset="0"/>
                <a:sym typeface="Symbol" pitchFamily="18" charset="2"/>
              </a:rPr>
              <a:t> and the </a:t>
            </a:r>
            <a:r>
              <a:rPr lang="en-GB" sz="1600" b="0" u="sng" dirty="0" smtClean="0">
                <a:solidFill>
                  <a:srgbClr val="FF0000"/>
                </a:solidFill>
                <a:latin typeface="Comic Sans MS" pitchFamily="66" charset="0"/>
                <a:sym typeface="Symbol" pitchFamily="18" charset="2"/>
              </a:rPr>
              <a:t>components</a:t>
            </a:r>
            <a:r>
              <a:rPr lang="en-GB" sz="1600" b="0" dirty="0" smtClean="0">
                <a:latin typeface="Comic Sans MS" pitchFamily="66" charset="0"/>
                <a:sym typeface="Symbol" pitchFamily="18" charset="2"/>
              </a:rPr>
              <a:t> to go to higher frequencies (in the MHz – GHz range) and to try acceleration of a proton beam to the MeV range using the Wideröe principle.</a:t>
            </a:r>
          </a:p>
          <a:p>
            <a:pPr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The 1</a:t>
            </a:r>
            <a:r>
              <a:rPr lang="en-GB" sz="1600" b="0" baseline="30000" dirty="0" smtClean="0">
                <a:latin typeface="Comic Sans MS" pitchFamily="66" charset="0"/>
                <a:sym typeface="Symbol" pitchFamily="18" charset="2"/>
              </a:rPr>
              <a:t>st</a:t>
            </a:r>
            <a:r>
              <a:rPr lang="en-GB" sz="1600" b="0" dirty="0" smtClean="0">
                <a:latin typeface="Comic Sans MS" pitchFamily="66" charset="0"/>
                <a:sym typeface="Symbol" pitchFamily="18" charset="2"/>
              </a:rPr>
              <a:t> Drift Tube Linac by L. Alvarez and his team at Berkeley, reaches 32 MeV in 1947.</a:t>
            </a:r>
          </a:p>
          <a:p>
            <a:pPr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Alvarez, an experimental physicists, worked at MIT on radar during the war. In 1945 had the tools and the competences to build his own accelerator.</a:t>
            </a:r>
          </a:p>
        </p:txBody>
      </p:sp>
      <p:pic>
        <p:nvPicPr>
          <p:cNvPr id="25602" name="Picture 2" descr="http://upload.wikimedia.org/wikipedia/commons/thumb/6/6e/LWA_Picture_Final.jpg/160px-LWA_Picture_Final.jpg">
            <a:hlinkClick r:id="rId4"/>
          </p:cNvPr>
          <p:cNvPicPr>
            <a:picLocks noChangeAspect="1" noChangeArrowheads="1"/>
          </p:cNvPicPr>
          <p:nvPr/>
        </p:nvPicPr>
        <p:blipFill>
          <a:blip r:embed="rId5" cstate="print"/>
          <a:srcRect/>
          <a:stretch>
            <a:fillRect/>
          </a:stretch>
        </p:blipFill>
        <p:spPr bwMode="auto">
          <a:xfrm>
            <a:off x="7010400" y="4419600"/>
            <a:ext cx="1580972" cy="2114550"/>
          </a:xfrm>
          <a:prstGeom prst="rect">
            <a:avLst/>
          </a:prstGeom>
          <a:noFill/>
        </p:spPr>
      </p:pic>
      <p:sp>
        <p:nvSpPr>
          <p:cNvPr id="7" name="Rectangle 6"/>
          <p:cNvSpPr>
            <a:spLocks noChangeArrowheads="1"/>
          </p:cNvSpPr>
          <p:nvPr/>
        </p:nvSpPr>
        <p:spPr bwMode="auto">
          <a:xfrm>
            <a:off x="304800" y="4876800"/>
            <a:ext cx="6629400" cy="18288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100000"/>
              <a:buFont typeface="Symbol" pitchFamily="18" charset="2"/>
              <a:buAutoNum type="arabicPeriod"/>
            </a:pPr>
            <a:r>
              <a:rPr lang="en-GB" sz="1600" b="0" dirty="0" smtClean="0">
                <a:latin typeface="Comic Sans MS" pitchFamily="66" charset="0"/>
                <a:sym typeface="Symbol" pitchFamily="18" charset="2"/>
              </a:rPr>
              <a:t>The “drift tubes” are inside a </a:t>
            </a:r>
            <a:r>
              <a:rPr lang="en-GB" sz="1600" b="0" dirty="0" smtClean="0">
                <a:solidFill>
                  <a:srgbClr val="FF0000"/>
                </a:solidFill>
                <a:latin typeface="Comic Sans MS" pitchFamily="66" charset="0"/>
                <a:sym typeface="Symbol" pitchFamily="18" charset="2"/>
              </a:rPr>
              <a:t>cavity resonator</a:t>
            </a:r>
            <a:r>
              <a:rPr lang="en-GB" sz="1600" b="0" dirty="0" smtClean="0">
                <a:latin typeface="Comic Sans MS" pitchFamily="66" charset="0"/>
                <a:sym typeface="Symbol" pitchFamily="18" charset="2"/>
              </a:rPr>
              <a:t>.</a:t>
            </a:r>
          </a:p>
          <a:p>
            <a:pPr marL="457200" indent="-457200">
              <a:lnSpc>
                <a:spcPct val="110000"/>
              </a:lnSpc>
              <a:spcBef>
                <a:spcPct val="50000"/>
              </a:spcBef>
              <a:buClr>
                <a:schemeClr val="hlink"/>
              </a:buClr>
              <a:buSzPct val="100000"/>
              <a:buFont typeface="Symbol" pitchFamily="18" charset="2"/>
              <a:buAutoNum type="arabicPeriod"/>
            </a:pPr>
            <a:r>
              <a:rPr lang="en-GB" sz="1600" b="0" dirty="0" smtClean="0">
                <a:latin typeface="Comic Sans MS" pitchFamily="66" charset="0"/>
                <a:sym typeface="Symbol" pitchFamily="18" charset="2"/>
              </a:rPr>
              <a:t>Frequency : Alvarez receives from the US Army a stock of </a:t>
            </a:r>
            <a:r>
              <a:rPr lang="en-GB" sz="1600" dirty="0" smtClean="0">
                <a:solidFill>
                  <a:srgbClr val="FF0000"/>
                </a:solidFill>
                <a:latin typeface="Comic Sans MS" pitchFamily="66" charset="0"/>
                <a:sym typeface="Symbol" pitchFamily="18" charset="2"/>
              </a:rPr>
              <a:t>2’000</a:t>
            </a:r>
            <a:r>
              <a:rPr lang="en-GB" sz="1600" b="0" dirty="0" smtClean="0">
                <a:latin typeface="Comic Sans MS" pitchFamily="66" charset="0"/>
                <a:sym typeface="Symbol" pitchFamily="18" charset="2"/>
              </a:rPr>
              <a:t> (!) surplus 202.56 MHz transmitters, built for a radar surveillance system. 26 were installed to power the DTL with a total of </a:t>
            </a:r>
            <a:r>
              <a:rPr lang="en-GB" sz="1600" dirty="0" smtClean="0">
                <a:solidFill>
                  <a:srgbClr val="FF0000"/>
                </a:solidFill>
                <a:latin typeface="Comic Sans MS" pitchFamily="66" charset="0"/>
                <a:sym typeface="Symbol" pitchFamily="18" charset="2"/>
              </a:rPr>
              <a:t>2.2 MW</a:t>
            </a:r>
            <a:r>
              <a:rPr lang="en-GB" sz="1600" b="0" dirty="0" smtClean="0">
                <a:latin typeface="Comic Sans MS" pitchFamily="66" charset="0"/>
                <a:sym typeface="Symbol" pitchFamily="18" charset="2"/>
              </a:rPr>
              <a:t>. They were soon replaced  because unreliable, but this frequency remained as a standard linac frequency.</a:t>
            </a:r>
          </a:p>
          <a:p>
            <a:pPr marL="457200" indent="-457200">
              <a:lnSpc>
                <a:spcPct val="110000"/>
              </a:lnSpc>
              <a:spcBef>
                <a:spcPct val="50000"/>
              </a:spcBef>
              <a:buClr>
                <a:schemeClr val="hlink"/>
              </a:buClr>
              <a:buSzPct val="70000"/>
              <a:buFont typeface="Symbol" pitchFamily="18" charset="2"/>
              <a:buNone/>
            </a:pPr>
            <a:endParaRPr lang="en-GB" sz="1800" b="0" dirty="0" smtClean="0">
              <a:latin typeface="Comic Sans MS" pitchFamily="66" charset="0"/>
              <a:sym typeface="Symbol" pitchFamily="18" charset="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Another jump: higher frequencies and higher power </a:t>
            </a:r>
            <a:endParaRPr lang="en-US" sz="3200" dirty="0"/>
          </a:p>
        </p:txBody>
      </p:sp>
      <p:sp>
        <p:nvSpPr>
          <p:cNvPr id="3" name="Footer Placeholder 2"/>
          <p:cNvSpPr>
            <a:spLocks noGrp="1"/>
          </p:cNvSpPr>
          <p:nvPr>
            <p:ph type="ftr" sz="quarter" idx="11"/>
          </p:nvPr>
        </p:nvSpPr>
        <p:spPr/>
        <p:txBody>
          <a:bodyPr/>
          <a:lstStyle/>
          <a:p>
            <a:fld id="{F478B020-40AD-45EC-B4A7-42AB5468E756}" type="slidenum">
              <a:rPr lang="en-GB" smtClean="0"/>
              <a:pPr/>
              <a:t>16</a:t>
            </a:fld>
            <a:endParaRPr lang="en-GB"/>
          </a:p>
        </p:txBody>
      </p:sp>
      <p:sp>
        <p:nvSpPr>
          <p:cNvPr id="5" name="Rectangle 4"/>
          <p:cNvSpPr>
            <a:spLocks noChangeArrowheads="1"/>
          </p:cNvSpPr>
          <p:nvPr/>
        </p:nvSpPr>
        <p:spPr bwMode="auto">
          <a:xfrm>
            <a:off x="3886200" y="1447800"/>
            <a:ext cx="4419600" cy="52578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dirty="0" smtClean="0">
                <a:solidFill>
                  <a:srgbClr val="0070C0"/>
                </a:solidFill>
                <a:latin typeface="Comic Sans MS" pitchFamily="66" charset="0"/>
                <a:sym typeface="Symbol" pitchFamily="18" charset="2"/>
              </a:rPr>
              <a:t>The Stanford Linear Accelerator</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 Development of the first electron linac (</a:t>
            </a:r>
            <a:r>
              <a:rPr lang="en-GB" sz="1600" b="0" dirty="0" err="1" smtClean="0">
                <a:latin typeface="Comic Sans MS" pitchFamily="66" charset="0"/>
                <a:sym typeface="Symbol" pitchFamily="18" charset="2"/>
              </a:rPr>
              <a:t>Ginzton</a:t>
            </a:r>
            <a:r>
              <a:rPr lang="en-GB" sz="1600" b="0" dirty="0" smtClean="0">
                <a:latin typeface="Comic Sans MS" pitchFamily="66" charset="0"/>
                <a:sym typeface="Symbol" pitchFamily="18" charset="2"/>
              </a:rPr>
              <a:t>, Hansen, Kennedy, 1948) at Stanford University.</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Travelling-wave structures, iris loaded.</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Important decision to separate the vacuum of the accelerator from the vacuum of the klystron through the use of “windows”.</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3 GHz chosen as the highest frequency for which power sources were available (magnetron, 1 MW). </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 The Stanford team develops in 1946-49 a high-power klystron (8 MW) for its new linac.</a:t>
            </a:r>
          </a:p>
          <a:p>
            <a:pPr marL="457200" indent="-457200">
              <a:lnSpc>
                <a:spcPct val="110000"/>
              </a:lnSpc>
              <a:spcBef>
                <a:spcPct val="50000"/>
              </a:spcBef>
              <a:buClr>
                <a:schemeClr val="hlink"/>
              </a:buClr>
              <a:buSzPct val="70000"/>
              <a:buFont typeface="Symbol" pitchFamily="18" charset="2"/>
              <a:buNone/>
            </a:pPr>
            <a:endParaRPr lang="en-GB" sz="1600" b="0" dirty="0" smtClean="0">
              <a:latin typeface="Comic Sans MS" pitchFamily="66" charset="0"/>
              <a:sym typeface="Symbol" pitchFamily="18" charset="2"/>
            </a:endParaRPr>
          </a:p>
        </p:txBody>
      </p:sp>
      <p:pic>
        <p:nvPicPr>
          <p:cNvPr id="24578" name="Picture 2" descr="http://www.fnal.gov/pub/inquiring/timeline/images/1947hansen.jpg"/>
          <p:cNvPicPr>
            <a:picLocks noChangeAspect="1" noChangeArrowheads="1"/>
          </p:cNvPicPr>
          <p:nvPr/>
        </p:nvPicPr>
        <p:blipFill>
          <a:blip r:embed="rId3" cstate="print"/>
          <a:srcRect/>
          <a:stretch>
            <a:fillRect/>
          </a:stretch>
        </p:blipFill>
        <p:spPr bwMode="auto">
          <a:xfrm>
            <a:off x="685800" y="1600200"/>
            <a:ext cx="2619375" cy="3714751"/>
          </a:xfrm>
          <a:prstGeom prst="rect">
            <a:avLst/>
          </a:prstGeom>
          <a:noFill/>
        </p:spPr>
      </p:pic>
      <p:sp>
        <p:nvSpPr>
          <p:cNvPr id="9" name="TextBox 8"/>
          <p:cNvSpPr txBox="1"/>
          <p:nvPr/>
        </p:nvSpPr>
        <p:spPr>
          <a:xfrm>
            <a:off x="228600" y="5410200"/>
            <a:ext cx="3429000" cy="1169551"/>
          </a:xfrm>
          <a:prstGeom prst="rect">
            <a:avLst/>
          </a:prstGeom>
          <a:noFill/>
        </p:spPr>
        <p:txBody>
          <a:bodyPr wrap="square" rtlCol="0">
            <a:spAutoFit/>
          </a:bodyPr>
          <a:lstStyle/>
          <a:p>
            <a:r>
              <a:rPr lang="en-US" sz="1400" b="0" i="1" dirty="0" smtClean="0"/>
              <a:t>William Hansen (right) and colleagues with a section of the first electron linear accelerator that operated at Stanford University in 1947. It was 3.6 meters long and could accelerate electrons to 6 MeV.</a:t>
            </a:r>
            <a:endParaRPr lang="en-US" sz="1400" b="0"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 visual comparison between high and low frequencies…</a:t>
            </a:r>
            <a:endParaRPr lang="en-US" sz="3200" dirty="0"/>
          </a:p>
        </p:txBody>
      </p:sp>
      <p:sp>
        <p:nvSpPr>
          <p:cNvPr id="3" name="Footer Placeholder 2"/>
          <p:cNvSpPr>
            <a:spLocks noGrp="1"/>
          </p:cNvSpPr>
          <p:nvPr>
            <p:ph type="ftr" sz="quarter" idx="11"/>
          </p:nvPr>
        </p:nvSpPr>
        <p:spPr/>
        <p:txBody>
          <a:bodyPr/>
          <a:lstStyle/>
          <a:p>
            <a:fld id="{F478B020-40AD-45EC-B4A7-42AB5468E756}" type="slidenum">
              <a:rPr lang="en-GB" smtClean="0"/>
              <a:pPr/>
              <a:t>17</a:t>
            </a:fld>
            <a:endParaRPr lang="en-GB"/>
          </a:p>
        </p:txBody>
      </p:sp>
      <p:pic>
        <p:nvPicPr>
          <p:cNvPr id="68610" name="Picture 2" descr="Berkeley MTA"/>
          <p:cNvPicPr>
            <a:picLocks noChangeAspect="1" noChangeArrowheads="1"/>
          </p:cNvPicPr>
          <p:nvPr/>
        </p:nvPicPr>
        <p:blipFill>
          <a:blip r:embed="rId3" cstate="print"/>
          <a:srcRect/>
          <a:stretch>
            <a:fillRect/>
          </a:stretch>
        </p:blipFill>
        <p:spPr bwMode="auto">
          <a:xfrm>
            <a:off x="2667000" y="2133600"/>
            <a:ext cx="5410200" cy="3920435"/>
          </a:xfrm>
          <a:prstGeom prst="rect">
            <a:avLst/>
          </a:prstGeom>
          <a:noFill/>
        </p:spPr>
      </p:pic>
      <p:sp>
        <p:nvSpPr>
          <p:cNvPr id="5" name="TextBox 4"/>
          <p:cNvSpPr txBox="1"/>
          <p:nvPr/>
        </p:nvSpPr>
        <p:spPr>
          <a:xfrm>
            <a:off x="2667000" y="6096000"/>
            <a:ext cx="5562600" cy="461665"/>
          </a:xfrm>
          <a:prstGeom prst="rect">
            <a:avLst/>
          </a:prstGeom>
          <a:noFill/>
        </p:spPr>
        <p:txBody>
          <a:bodyPr wrap="square" rtlCol="0">
            <a:spAutoFit/>
          </a:bodyPr>
          <a:lstStyle/>
          <a:p>
            <a:r>
              <a:rPr lang="en-US" sz="1200" b="0" i="1" dirty="0" smtClean="0"/>
              <a:t>Berkeley Laboratory group seated on top of the vacuum tank of their 40-foot 32-MeV proton linear accelerator on the back of a flatbed truck, probably in 1947. </a:t>
            </a:r>
            <a:endParaRPr lang="en-US" sz="1200" b="0" i="1" dirty="0"/>
          </a:p>
        </p:txBody>
      </p:sp>
      <p:pic>
        <p:nvPicPr>
          <p:cNvPr id="6" name="Picture 2" descr="http://www.fnal.gov/pub/inquiring/timeline/images/1947hansen.jpg"/>
          <p:cNvPicPr>
            <a:picLocks noChangeAspect="1" noChangeArrowheads="1"/>
          </p:cNvPicPr>
          <p:nvPr/>
        </p:nvPicPr>
        <p:blipFill>
          <a:blip r:embed="rId4" cstate="print"/>
          <a:srcRect/>
          <a:stretch>
            <a:fillRect/>
          </a:stretch>
        </p:blipFill>
        <p:spPr bwMode="auto">
          <a:xfrm>
            <a:off x="1066800" y="2133600"/>
            <a:ext cx="1235808" cy="1752600"/>
          </a:xfrm>
          <a:prstGeom prst="rect">
            <a:avLst/>
          </a:prstGeom>
          <a:noFill/>
        </p:spPr>
      </p:pic>
      <p:sp>
        <p:nvSpPr>
          <p:cNvPr id="7" name="TextBox 6"/>
          <p:cNvSpPr txBox="1"/>
          <p:nvPr/>
        </p:nvSpPr>
        <p:spPr>
          <a:xfrm>
            <a:off x="609600" y="1447800"/>
            <a:ext cx="8382000" cy="584775"/>
          </a:xfrm>
          <a:prstGeom prst="rect">
            <a:avLst/>
          </a:prstGeom>
          <a:noFill/>
        </p:spPr>
        <p:txBody>
          <a:bodyPr wrap="square" rtlCol="0">
            <a:spAutoFit/>
          </a:bodyPr>
          <a:lstStyle/>
          <a:p>
            <a:r>
              <a:rPr lang="en-US" sz="1600" b="0" dirty="0" smtClean="0"/>
              <a:t>The previous photograph was advertising the advantages of the 3 GHz  frequency… compared to a famous photo of Alvarez’s 1</a:t>
            </a:r>
            <a:r>
              <a:rPr lang="en-US" sz="1600" b="0" baseline="30000" dirty="0" smtClean="0"/>
              <a:t>st</a:t>
            </a:r>
            <a:r>
              <a:rPr lang="en-US" sz="1600" b="0" dirty="0" smtClean="0"/>
              <a:t> tank at 202 MHz! </a:t>
            </a:r>
            <a:endParaRPr lang="en-US" sz="1600" b="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After</a:t>
            </a:r>
            <a:r>
              <a:rPr lang="fr-CH" dirty="0" smtClean="0"/>
              <a:t> </a:t>
            </a:r>
            <a:r>
              <a:rPr lang="fr-CH" dirty="0" err="1" smtClean="0"/>
              <a:t>pre</a:t>
            </a:r>
            <a:r>
              <a:rPr lang="fr-CH" dirty="0" smtClean="0"/>
              <a:t>-</a:t>
            </a:r>
            <a:r>
              <a:rPr lang="fr-CH" dirty="0" err="1" smtClean="0"/>
              <a:t>history</a:t>
            </a:r>
            <a:r>
              <a:rPr lang="fr-CH" dirty="0" smtClean="0"/>
              <a:t>, the </a:t>
            </a:r>
            <a:r>
              <a:rPr lang="fr-CH" dirty="0" err="1" smtClean="0"/>
              <a:t>history</a:t>
            </a:r>
            <a:r>
              <a:rPr lang="fr-CH" dirty="0" smtClean="0"/>
              <a:t> of linacs</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18</a:t>
            </a:fld>
            <a:endParaRPr lang="en-GB"/>
          </a:p>
        </p:txBody>
      </p:sp>
      <p:sp>
        <p:nvSpPr>
          <p:cNvPr id="4" name="TextBox 3"/>
          <p:cNvSpPr txBox="1"/>
          <p:nvPr/>
        </p:nvSpPr>
        <p:spPr>
          <a:xfrm>
            <a:off x="457200" y="1447800"/>
            <a:ext cx="8305800" cy="4985980"/>
          </a:xfrm>
          <a:prstGeom prst="rect">
            <a:avLst/>
          </a:prstGeom>
          <a:noFill/>
        </p:spPr>
        <p:txBody>
          <a:bodyPr wrap="square" rtlCol="0">
            <a:spAutoFit/>
          </a:bodyPr>
          <a:lstStyle/>
          <a:p>
            <a:pPr>
              <a:spcBef>
                <a:spcPts val="600"/>
              </a:spcBef>
              <a:buFont typeface="Wingdings" pitchFamily="2" charset="2"/>
              <a:buChar char="Ø"/>
            </a:pPr>
            <a:r>
              <a:rPr lang="en-US" dirty="0" smtClean="0">
                <a:latin typeface="Calibri" pitchFamily="34" charset="0"/>
              </a:rPr>
              <a:t> </a:t>
            </a:r>
            <a:r>
              <a:rPr lang="en-US" sz="1800" b="0" dirty="0" smtClean="0">
                <a:latin typeface="Calibri" pitchFamily="34" charset="0"/>
              </a:rPr>
              <a:t>The </a:t>
            </a:r>
            <a:r>
              <a:rPr lang="en-US" sz="1800" dirty="0" smtClean="0">
                <a:solidFill>
                  <a:srgbClr val="FF0000"/>
                </a:solidFill>
                <a:latin typeface="Calibri" pitchFamily="34" charset="0"/>
              </a:rPr>
              <a:t>focusing problem</a:t>
            </a:r>
            <a:r>
              <a:rPr lang="en-US" sz="1800" b="0" dirty="0" smtClean="0">
                <a:latin typeface="Calibri" pitchFamily="34" charset="0"/>
              </a:rPr>
              <a:t>: in the first linacs, most of the particles were lost during acceleration </a:t>
            </a:r>
            <a:r>
              <a:rPr lang="en-US" sz="1800" b="0" dirty="0" smtClean="0">
                <a:latin typeface="Calibri" pitchFamily="34" charset="0"/>
                <a:cs typeface="Arial"/>
              </a:rPr>
              <a:t>→ Alvarez used in his linac grids placed at the end of the drift tube hole, to avoid the RF defocusing: no defocusing, but losses on the grid → solution only after the invention of alternating-gradient focusing (1952) and the use of small quadrupole magnets (from 1954-55).</a:t>
            </a:r>
          </a:p>
          <a:p>
            <a:pPr>
              <a:spcBef>
                <a:spcPts val="600"/>
              </a:spcBef>
              <a:buFont typeface="Wingdings" pitchFamily="2" charset="2"/>
              <a:buChar char="Ø"/>
            </a:pPr>
            <a:r>
              <a:rPr lang="en-US" sz="1800" b="0" dirty="0" smtClean="0">
                <a:latin typeface="Calibri" pitchFamily="34" charset="0"/>
                <a:cs typeface="Arial"/>
              </a:rPr>
              <a:t> The </a:t>
            </a:r>
            <a:r>
              <a:rPr lang="en-US" sz="1800" dirty="0" smtClean="0">
                <a:solidFill>
                  <a:srgbClr val="FF0000"/>
                </a:solidFill>
                <a:latin typeface="Calibri" pitchFamily="34" charset="0"/>
                <a:cs typeface="Arial"/>
              </a:rPr>
              <a:t>technology problem</a:t>
            </a:r>
            <a:r>
              <a:rPr lang="en-US" sz="1800" b="0" dirty="0" smtClean="0">
                <a:latin typeface="Calibri" pitchFamily="34" charset="0"/>
                <a:cs typeface="Arial"/>
              </a:rPr>
              <a:t>: initial proton and ion linacs had a separate vacuum and RF envelope (a light sheet copper structure inside a big vacuum-tight cylinder). In the 70’s appeared the first linacs made of copper-clad stainless steel tanks with common RF and vacuum envelope. Copper-clad is not reliable, and at the beginning of the 80’s copper plating of steel (first mild, then stainless) made possible reliable structures with common envelopes.</a:t>
            </a:r>
            <a:r>
              <a:rPr lang="en-US" sz="1800" b="0" dirty="0" smtClean="0">
                <a:latin typeface="Calibri" pitchFamily="34" charset="0"/>
              </a:rPr>
              <a:t> </a:t>
            </a:r>
          </a:p>
          <a:p>
            <a:pPr>
              <a:spcBef>
                <a:spcPts val="600"/>
              </a:spcBef>
              <a:buFont typeface="Wingdings" pitchFamily="2" charset="2"/>
              <a:buChar char="Ø"/>
            </a:pPr>
            <a:r>
              <a:rPr lang="en-US" sz="1800" b="0" dirty="0" smtClean="0">
                <a:latin typeface="Calibri" pitchFamily="34" charset="0"/>
              </a:rPr>
              <a:t> The </a:t>
            </a:r>
            <a:r>
              <a:rPr lang="en-US" sz="1800" dirty="0" smtClean="0">
                <a:solidFill>
                  <a:srgbClr val="FF0000"/>
                </a:solidFill>
                <a:latin typeface="Calibri" pitchFamily="34" charset="0"/>
              </a:rPr>
              <a:t>beam intensity problem</a:t>
            </a:r>
            <a:r>
              <a:rPr lang="en-US" sz="1800" b="0" dirty="0" smtClean="0">
                <a:latin typeface="Calibri" pitchFamily="34" charset="0"/>
              </a:rPr>
              <a:t>: although alternating-gradient focusing allowed for beam transmissions coming close to 100%, several applications considered in the cold-war 70’s called for top beam intensity from linacs (fusion material irradiation, military tritium production, star wars,…) </a:t>
            </a:r>
            <a:r>
              <a:rPr lang="en-US" sz="1800" b="0" dirty="0" smtClean="0">
                <a:latin typeface="Arial"/>
                <a:cs typeface="Arial"/>
              </a:rPr>
              <a:t>→ </a:t>
            </a:r>
            <a:r>
              <a:rPr lang="en-US" sz="1800" b="0" dirty="0" smtClean="0">
                <a:latin typeface="Calibri" pitchFamily="34" charset="0"/>
                <a:cs typeface="Arial"/>
              </a:rPr>
              <a:t>development of sophisticated beam simulation codes and of the Radio Frequency Quadrupole (removes the intensity bottleneck at low energy!).</a:t>
            </a:r>
            <a:endParaRPr lang="en-US" sz="1800" b="0" dirty="0" smtClean="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Maturity: energy, complexity, frequency, etc.</a:t>
            </a:r>
            <a:endParaRPr lang="en-US" sz="3200" dirty="0"/>
          </a:p>
        </p:txBody>
      </p:sp>
      <p:sp>
        <p:nvSpPr>
          <p:cNvPr id="3" name="Footer Placeholder 2"/>
          <p:cNvSpPr>
            <a:spLocks noGrp="1"/>
          </p:cNvSpPr>
          <p:nvPr>
            <p:ph type="ftr" sz="quarter" idx="11"/>
          </p:nvPr>
        </p:nvSpPr>
        <p:spPr/>
        <p:txBody>
          <a:bodyPr/>
          <a:lstStyle/>
          <a:p>
            <a:fld id="{F478B020-40AD-45EC-B4A7-42AB5468E756}" type="slidenum">
              <a:rPr lang="en-GB" smtClean="0"/>
              <a:pPr/>
              <a:t>19</a:t>
            </a:fld>
            <a:endParaRPr lang="en-GB"/>
          </a:p>
        </p:txBody>
      </p:sp>
      <p:sp>
        <p:nvSpPr>
          <p:cNvPr id="4" name="Rectangle 3"/>
          <p:cNvSpPr>
            <a:spLocks noChangeArrowheads="1"/>
          </p:cNvSpPr>
          <p:nvPr/>
        </p:nvSpPr>
        <p:spPr bwMode="auto">
          <a:xfrm>
            <a:off x="457200" y="1524000"/>
            <a:ext cx="8229600" cy="16764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dirty="0" smtClean="0">
                <a:solidFill>
                  <a:srgbClr val="0070C0"/>
                </a:solidFill>
                <a:latin typeface="Comic Sans MS" pitchFamily="66" charset="0"/>
                <a:sym typeface="Symbol" pitchFamily="18" charset="2"/>
              </a:rPr>
              <a:t>And now, it is no longer history...</a:t>
            </a:r>
          </a:p>
          <a:p>
            <a:pPr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Since the 70’s, we have seen a multiplication of linear accelerators around the world, going from the large colliders for physics to the small machines for industrial applications and medicine (&gt; 7’000 electron accelerators for X-ray therapy are operational around the world !). </a:t>
            </a:r>
          </a:p>
        </p:txBody>
      </p:sp>
      <p:pic>
        <p:nvPicPr>
          <p:cNvPr id="21506" name="Picture 2" descr="http://its.uvm.edu/medtech/design/Linac_figure.jpg"/>
          <p:cNvPicPr>
            <a:picLocks noChangeAspect="1" noChangeArrowheads="1"/>
          </p:cNvPicPr>
          <p:nvPr/>
        </p:nvPicPr>
        <p:blipFill>
          <a:blip r:embed="rId2" cstate="print"/>
          <a:srcRect/>
          <a:stretch>
            <a:fillRect/>
          </a:stretch>
        </p:blipFill>
        <p:spPr bwMode="auto">
          <a:xfrm>
            <a:off x="5334000" y="3505200"/>
            <a:ext cx="3209925" cy="2942988"/>
          </a:xfrm>
          <a:prstGeom prst="rect">
            <a:avLst/>
          </a:prstGeom>
          <a:noFill/>
        </p:spPr>
      </p:pic>
      <p:sp>
        <p:nvSpPr>
          <p:cNvPr id="6" name="Rectangle 5"/>
          <p:cNvSpPr>
            <a:spLocks noChangeArrowheads="1"/>
          </p:cNvSpPr>
          <p:nvPr/>
        </p:nvSpPr>
        <p:spPr bwMode="auto">
          <a:xfrm>
            <a:off x="533400" y="3200400"/>
            <a:ext cx="4495800" cy="34290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The trends for linacs are:</a:t>
            </a:r>
          </a:p>
          <a:p>
            <a:pPr marL="457200" indent="-457200">
              <a:lnSpc>
                <a:spcPct val="110000"/>
              </a:lnSpc>
              <a:spcBef>
                <a:spcPct val="50000"/>
              </a:spcBef>
              <a:buClr>
                <a:schemeClr val="hlink"/>
              </a:buClr>
              <a:buSzPct val="100000"/>
              <a:buFont typeface="Wingdings" pitchFamily="2" charset="2"/>
              <a:buChar char="Ø"/>
            </a:pPr>
            <a:r>
              <a:rPr lang="en-GB" sz="1600" b="0" dirty="0" smtClean="0">
                <a:latin typeface="Comic Sans MS" pitchFamily="66" charset="0"/>
                <a:sym typeface="Symbol" pitchFamily="18" charset="2"/>
              </a:rPr>
              <a:t>Increase in energy: linear colliders for electrons, </a:t>
            </a:r>
            <a:r>
              <a:rPr lang="en-GB" sz="1600" b="0" dirty="0" err="1" smtClean="0">
                <a:latin typeface="Comic Sans MS" pitchFamily="66" charset="0"/>
                <a:sym typeface="Symbol" pitchFamily="18" charset="2"/>
              </a:rPr>
              <a:t>spallation</a:t>
            </a:r>
            <a:r>
              <a:rPr lang="en-GB" sz="1600" b="0" dirty="0" smtClean="0">
                <a:latin typeface="Comic Sans MS" pitchFamily="66" charset="0"/>
                <a:sym typeface="Symbol" pitchFamily="18" charset="2"/>
              </a:rPr>
              <a:t> sources (and future neutrino facilities) for protons.</a:t>
            </a:r>
          </a:p>
          <a:p>
            <a:pPr marL="457200" indent="-457200">
              <a:lnSpc>
                <a:spcPct val="110000"/>
              </a:lnSpc>
              <a:spcBef>
                <a:spcPct val="50000"/>
              </a:spcBef>
              <a:buClr>
                <a:schemeClr val="hlink"/>
              </a:buClr>
              <a:buSzPct val="100000"/>
              <a:buFont typeface="Wingdings" pitchFamily="2" charset="2"/>
              <a:buChar char="Ø"/>
            </a:pPr>
            <a:r>
              <a:rPr lang="en-GB" sz="1600" b="0" dirty="0" smtClean="0">
                <a:latin typeface="Comic Sans MS" pitchFamily="66" charset="0"/>
                <a:sym typeface="Symbol" pitchFamily="18" charset="2"/>
              </a:rPr>
              <a:t>Increase in complexity and flexibility: tailor-made linacs in particular for heavy ion applications.</a:t>
            </a:r>
          </a:p>
          <a:p>
            <a:pPr marL="457200" indent="-457200">
              <a:lnSpc>
                <a:spcPct val="110000"/>
              </a:lnSpc>
              <a:spcBef>
                <a:spcPct val="50000"/>
              </a:spcBef>
              <a:buClr>
                <a:schemeClr val="hlink"/>
              </a:buClr>
              <a:buSzPct val="100000"/>
              <a:buFont typeface="Wingdings" pitchFamily="2" charset="2"/>
              <a:buChar char="Ø"/>
            </a:pPr>
            <a:r>
              <a:rPr lang="en-GB" sz="1600" b="0" dirty="0" smtClean="0">
                <a:latin typeface="Comic Sans MS" pitchFamily="66" charset="0"/>
                <a:sym typeface="Symbol" pitchFamily="18" charset="2"/>
              </a:rPr>
              <a:t>Increase in RF frequency, up to the 30 GHz of the original CLIC proposal;</a:t>
            </a:r>
          </a:p>
          <a:p>
            <a:pPr marL="457200" indent="-457200">
              <a:lnSpc>
                <a:spcPct val="110000"/>
              </a:lnSpc>
              <a:spcBef>
                <a:spcPct val="50000"/>
              </a:spcBef>
              <a:buClr>
                <a:schemeClr val="hlink"/>
              </a:buClr>
              <a:buSzPct val="100000"/>
            </a:pPr>
            <a:r>
              <a:rPr lang="en-GB" sz="1600" b="0" dirty="0" smtClean="0">
                <a:latin typeface="Comic Sans MS" pitchFamily="66" charset="0"/>
                <a:sym typeface="Symbol" pitchFamily="18" charset="2"/>
              </a:rPr>
              <a:t>But in the last 50 years, only one major breakthrough...</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096000" cy="762000"/>
          </a:xfrm>
        </p:spPr>
        <p:txBody>
          <a:bodyPr/>
          <a:lstStyle/>
          <a:p>
            <a:r>
              <a:rPr lang="en-US" dirty="0" smtClean="0"/>
              <a:t>From Rutherford to the Particle Accelerator</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2</a:t>
            </a:fld>
            <a:endParaRPr lang="en-GB" dirty="0"/>
          </a:p>
        </p:txBody>
      </p:sp>
      <p:sp>
        <p:nvSpPr>
          <p:cNvPr id="4" name="Rectangle 3"/>
          <p:cNvSpPr>
            <a:spLocks noChangeArrowheads="1"/>
          </p:cNvSpPr>
          <p:nvPr/>
        </p:nvSpPr>
        <p:spPr bwMode="auto">
          <a:xfrm>
            <a:off x="228600" y="1447799"/>
            <a:ext cx="5410200" cy="5172075"/>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1919: Ernest Rutherford’s historical experiment:  some nitrogen nuclei are disintegrated by </a:t>
            </a:r>
            <a:r>
              <a:rPr lang="en-GB" sz="1800" b="0" dirty="0" smtClean="0">
                <a:latin typeface="Symbol" pitchFamily="18" charset="2"/>
                <a:sym typeface="Symbol" pitchFamily="18" charset="2"/>
              </a:rPr>
              <a:t>a</a:t>
            </a:r>
            <a:r>
              <a:rPr lang="en-GB" sz="1800" b="0" dirty="0" smtClean="0">
                <a:latin typeface="Comic Sans MS" pitchFamily="66" charset="0"/>
                <a:sym typeface="Symbol" pitchFamily="18" charset="2"/>
              </a:rPr>
              <a:t>-particles coming from radioactive decay of Ra and Th </a:t>
            </a:r>
            <a:r>
              <a:rPr lang="en-GB" sz="1800" b="0" dirty="0" smtClean="0">
                <a:latin typeface="Arial"/>
                <a:cs typeface="Arial"/>
                <a:sym typeface="Symbol" pitchFamily="18" charset="2"/>
              </a:rPr>
              <a:t>→ </a:t>
            </a:r>
            <a:r>
              <a:rPr lang="en-GB" sz="1800" dirty="0" smtClean="0">
                <a:solidFill>
                  <a:srgbClr val="3333FF"/>
                </a:solidFill>
                <a:latin typeface="+mj-lt"/>
                <a:cs typeface="Arial"/>
                <a:sym typeface="Symbol" pitchFamily="18" charset="2"/>
              </a:rPr>
              <a:t>start of a new era for science</a:t>
            </a:r>
            <a:r>
              <a:rPr lang="en-GB" sz="1800" b="0" dirty="0" smtClean="0">
                <a:latin typeface="+mj-lt"/>
                <a:cs typeface="Arial"/>
                <a:sym typeface="Symbol" pitchFamily="18" charset="2"/>
              </a:rPr>
              <a:t>! But only few light atoms can be modified using </a:t>
            </a:r>
            <a:r>
              <a:rPr lang="en-GB" sz="1800" b="0" dirty="0">
                <a:latin typeface="+mj-lt"/>
                <a:cs typeface="Arial"/>
                <a:sym typeface="Symbol" pitchFamily="18" charset="2"/>
              </a:rPr>
              <a:t>particles from radioactive decays .</a:t>
            </a:r>
            <a:endParaRPr lang="en-GB" sz="1800" b="0" dirty="0" smtClean="0">
              <a:latin typeface="+mj-lt"/>
              <a:cs typeface="Arial"/>
              <a:sym typeface="Symbol" pitchFamily="18" charset="2"/>
            </a:endParaRPr>
          </a:p>
          <a:p>
            <a:pPr marL="457200" indent="-457200">
              <a:lnSpc>
                <a:spcPct val="110000"/>
              </a:lnSpc>
              <a:spcBef>
                <a:spcPct val="50000"/>
              </a:spcBef>
              <a:buClr>
                <a:schemeClr val="hlink"/>
              </a:buClr>
              <a:buSzPct val="70000"/>
            </a:pPr>
            <a:r>
              <a:rPr lang="en-GB" sz="1800" b="0" dirty="0" smtClean="0">
                <a:latin typeface="Comic Sans MS" pitchFamily="66" charset="0"/>
                <a:sym typeface="Symbol" pitchFamily="18" charset="2"/>
              </a:rPr>
              <a:t>Men can </a:t>
            </a:r>
            <a:r>
              <a:rPr lang="en-GB" sz="1800" b="0" dirty="0" smtClean="0">
                <a:latin typeface="+mj-lt"/>
                <a:cs typeface="Arial"/>
                <a:sym typeface="Symbol" pitchFamily="18" charset="2"/>
              </a:rPr>
              <a:t>transform the matter, the dream of the ancient alchemists!</a:t>
            </a:r>
            <a:endParaRPr lang="en-GB" sz="1800" b="0" dirty="0" smtClean="0">
              <a:latin typeface="Comic Sans MS" pitchFamily="66" charset="0"/>
              <a:sym typeface="Symbol" pitchFamily="18" charset="2"/>
            </a:endParaRPr>
          </a:p>
          <a:p>
            <a:pPr marL="457200" indent="-457200">
              <a:lnSpc>
                <a:spcPct val="110000"/>
              </a:lnSpc>
              <a:spcBef>
                <a:spcPct val="50000"/>
              </a:spcBef>
              <a:buClr>
                <a:schemeClr val="hlink"/>
              </a:buClr>
              <a:buSzPct val="70000"/>
              <a:buFont typeface="Symbol" pitchFamily="18" charset="2"/>
              <a:buNone/>
            </a:pPr>
            <a:r>
              <a:rPr lang="en-GB" sz="1800" b="0" dirty="0" smtClean="0">
                <a:latin typeface="+mj-lt"/>
                <a:cs typeface="Arial"/>
                <a:sym typeface="Symbol" pitchFamily="18" charset="2"/>
              </a:rPr>
              <a:t>1927: Rutherford in a famous speech at the Royal Society asks for “accelerators” capable to disintegrate heavy nuclei. Theory predicts the threshold for penetration of the nucleus at ~500 </a:t>
            </a:r>
            <a:r>
              <a:rPr lang="en-GB" sz="1800" b="0" dirty="0" err="1" smtClean="0">
                <a:latin typeface="+mj-lt"/>
                <a:cs typeface="Arial"/>
                <a:sym typeface="Symbol" pitchFamily="18" charset="2"/>
              </a:rPr>
              <a:t>keV</a:t>
            </a:r>
            <a:r>
              <a:rPr lang="en-GB" sz="1800" b="0" dirty="0" smtClean="0">
                <a:latin typeface="+mj-lt"/>
                <a:cs typeface="Arial"/>
                <a:sym typeface="Symbol" pitchFamily="18" charset="2"/>
              </a:rPr>
              <a:t> </a:t>
            </a:r>
            <a:r>
              <a:rPr lang="en-GB" sz="1800" b="0" dirty="0" smtClean="0">
                <a:latin typeface="Arial"/>
                <a:cs typeface="Arial"/>
                <a:sym typeface="Symbol" pitchFamily="18" charset="2"/>
              </a:rPr>
              <a:t>→ </a:t>
            </a:r>
            <a:r>
              <a:rPr lang="en-GB" sz="1800" b="0" dirty="0" smtClean="0">
                <a:latin typeface="+mj-lt"/>
                <a:cs typeface="Arial"/>
                <a:sym typeface="Symbol" pitchFamily="18" charset="2"/>
              </a:rPr>
              <a:t>from 1929, various labs start developing “particle accelerators” for &gt;500 </a:t>
            </a:r>
            <a:r>
              <a:rPr lang="en-GB" sz="1800" b="0" dirty="0" err="1" smtClean="0">
                <a:latin typeface="+mj-lt"/>
                <a:cs typeface="Arial"/>
                <a:sym typeface="Symbol" pitchFamily="18" charset="2"/>
              </a:rPr>
              <a:t>keV</a:t>
            </a:r>
            <a:r>
              <a:rPr lang="en-GB" sz="1800" b="0" dirty="0" smtClean="0">
                <a:latin typeface="+mj-lt"/>
                <a:cs typeface="Arial"/>
                <a:sym typeface="Symbol" pitchFamily="18" charset="2"/>
              </a:rPr>
              <a:t>.</a:t>
            </a:r>
            <a:endParaRPr lang="en-GB" sz="1800" b="0" dirty="0" smtClean="0">
              <a:latin typeface="Comic Sans MS" pitchFamily="66" charset="0"/>
              <a:sym typeface="Symbol" pitchFamily="18" charset="2"/>
            </a:endParaRPr>
          </a:p>
        </p:txBody>
      </p:sp>
      <p:pic>
        <p:nvPicPr>
          <p:cNvPr id="681990" name="Picture 6" descr="Rutherford's disintegration chamber"/>
          <p:cNvPicPr>
            <a:picLocks noChangeAspect="1" noChangeArrowheads="1"/>
          </p:cNvPicPr>
          <p:nvPr/>
        </p:nvPicPr>
        <p:blipFill>
          <a:blip r:embed="rId3" cstate="print"/>
          <a:srcRect/>
          <a:stretch>
            <a:fillRect/>
          </a:stretch>
        </p:blipFill>
        <p:spPr bwMode="auto">
          <a:xfrm>
            <a:off x="5922646" y="1371600"/>
            <a:ext cx="2773679" cy="2133600"/>
          </a:xfrm>
          <a:prstGeom prst="rect">
            <a:avLst/>
          </a:prstGeom>
          <a:noFill/>
        </p:spPr>
      </p:pic>
      <p:sp>
        <p:nvSpPr>
          <p:cNvPr id="8" name="TextBox 7"/>
          <p:cNvSpPr txBox="1"/>
          <p:nvPr/>
        </p:nvSpPr>
        <p:spPr>
          <a:xfrm>
            <a:off x="5747385" y="3556782"/>
            <a:ext cx="3124199" cy="954107"/>
          </a:xfrm>
          <a:prstGeom prst="rect">
            <a:avLst/>
          </a:prstGeom>
          <a:noFill/>
        </p:spPr>
        <p:txBody>
          <a:bodyPr wrap="square" rtlCol="0">
            <a:spAutoFit/>
          </a:bodyPr>
          <a:lstStyle/>
          <a:p>
            <a:r>
              <a:rPr lang="en-US" sz="1400" b="0" i="1" dirty="0" smtClean="0"/>
              <a:t>Reproduction of the Rutherford chamber: Bombardment of nitrogen atoms with alpha particles, producing oxygen and hydrogen nuclei. </a:t>
            </a:r>
            <a:endParaRPr lang="en-US" sz="1400" b="0" i="1" dirty="0"/>
          </a:p>
        </p:txBody>
      </p:sp>
      <p:pic>
        <p:nvPicPr>
          <p:cNvPr id="681992" name="Picture 8" descr="Rutherford's room at the Cavendish Laboratory"/>
          <p:cNvPicPr>
            <a:picLocks noChangeAspect="1" noChangeArrowheads="1"/>
          </p:cNvPicPr>
          <p:nvPr/>
        </p:nvPicPr>
        <p:blipFill>
          <a:blip r:embed="rId4" cstate="print"/>
          <a:srcRect/>
          <a:stretch>
            <a:fillRect/>
          </a:stretch>
        </p:blipFill>
        <p:spPr bwMode="auto">
          <a:xfrm>
            <a:off x="5812154" y="4512444"/>
            <a:ext cx="2798446" cy="21380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The rise of superconductivity</a:t>
            </a:r>
            <a:endParaRPr lang="en-US" sz="3200" dirty="0"/>
          </a:p>
        </p:txBody>
      </p:sp>
      <p:sp>
        <p:nvSpPr>
          <p:cNvPr id="3" name="Footer Placeholder 2"/>
          <p:cNvSpPr>
            <a:spLocks noGrp="1"/>
          </p:cNvSpPr>
          <p:nvPr>
            <p:ph type="ftr" sz="quarter" idx="11"/>
          </p:nvPr>
        </p:nvSpPr>
        <p:spPr/>
        <p:txBody>
          <a:bodyPr/>
          <a:lstStyle/>
          <a:p>
            <a:fld id="{F478B020-40AD-45EC-B4A7-42AB5468E756}" type="slidenum">
              <a:rPr lang="en-GB" smtClean="0"/>
              <a:pPr/>
              <a:t>20</a:t>
            </a:fld>
            <a:endParaRPr lang="en-GB"/>
          </a:p>
        </p:txBody>
      </p:sp>
      <p:sp>
        <p:nvSpPr>
          <p:cNvPr id="4" name="Rectangle 3"/>
          <p:cNvSpPr>
            <a:spLocks noChangeArrowheads="1"/>
          </p:cNvSpPr>
          <p:nvPr/>
        </p:nvSpPr>
        <p:spPr bwMode="auto">
          <a:xfrm>
            <a:off x="152400" y="1371600"/>
            <a:ext cx="5181600" cy="51816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Superconductivity known since 1911, theoretical understanding (BCS theory) only in 1957.</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1965: acceleration of electrons at Stanford in a lead-plated SC resonator.</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1970’s: several SC cavity projects aiming at 2-3 MV/m (Stanford, Illinois, CERN, Karlsruhe, Cornell, Argonne). </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Late 70’s – 80’s: impressive advance in the number of projects and in the gradient achievable, thanks to improved cleaning techniques (plus geometry optimisation and improvement in </a:t>
            </a:r>
            <a:r>
              <a:rPr lang="en-GB" sz="1600" b="0" dirty="0" err="1" smtClean="0">
                <a:latin typeface="Comic Sans MS" pitchFamily="66" charset="0"/>
                <a:sym typeface="Symbol" pitchFamily="18" charset="2"/>
              </a:rPr>
              <a:t>Nb</a:t>
            </a:r>
            <a:r>
              <a:rPr lang="en-GB" sz="1600" b="0" dirty="0" smtClean="0">
                <a:latin typeface="Comic Sans MS" pitchFamily="66" charset="0"/>
                <a:sym typeface="Symbol" pitchFamily="18" charset="2"/>
              </a:rPr>
              <a:t> quality). Gradients &gt; 10 MV/m routinely obtained.</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80’s - 90’s: Large scale SC projects, ATLAS and CEBAF in USA, HERA and LEP-II in Europe.</a:t>
            </a:r>
          </a:p>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90’s – 00’s: impressive development for TESLA and then for the ILC. 35 MV/m design gradient for new SC systems.</a:t>
            </a:r>
          </a:p>
        </p:txBody>
      </p:sp>
      <p:pic>
        <p:nvPicPr>
          <p:cNvPr id="20482" name="Picture 2" descr="http://hep.fuw.edu.pl/ilc/img/cavity.jpg"/>
          <p:cNvPicPr>
            <a:picLocks noChangeAspect="1" noChangeArrowheads="1"/>
          </p:cNvPicPr>
          <p:nvPr/>
        </p:nvPicPr>
        <p:blipFill>
          <a:blip r:embed="rId2" cstate="print"/>
          <a:srcRect/>
          <a:stretch>
            <a:fillRect/>
          </a:stretch>
        </p:blipFill>
        <p:spPr bwMode="auto">
          <a:xfrm>
            <a:off x="5334000" y="1600200"/>
            <a:ext cx="3273812" cy="444817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Progress in mapping the fields</a:t>
            </a:r>
            <a:endParaRPr lang="en-US" sz="3200" dirty="0"/>
          </a:p>
        </p:txBody>
      </p:sp>
      <p:sp>
        <p:nvSpPr>
          <p:cNvPr id="3" name="Footer Placeholder 2"/>
          <p:cNvSpPr>
            <a:spLocks noGrp="1"/>
          </p:cNvSpPr>
          <p:nvPr>
            <p:ph type="ftr" sz="quarter" idx="11"/>
          </p:nvPr>
        </p:nvSpPr>
        <p:spPr/>
        <p:txBody>
          <a:bodyPr/>
          <a:lstStyle/>
          <a:p>
            <a:fld id="{F478B020-40AD-45EC-B4A7-42AB5468E756}" type="slidenum">
              <a:rPr lang="en-GB" smtClean="0"/>
              <a:pPr/>
              <a:t>21</a:t>
            </a:fld>
            <a:endParaRPr lang="en-GB"/>
          </a:p>
        </p:txBody>
      </p:sp>
      <p:pic>
        <p:nvPicPr>
          <p:cNvPr id="666625" name="Picture 1"/>
          <p:cNvPicPr>
            <a:picLocks noChangeAspect="1" noChangeArrowheads="1"/>
          </p:cNvPicPr>
          <p:nvPr/>
        </p:nvPicPr>
        <p:blipFill>
          <a:blip r:embed="rId3" cstate="print"/>
          <a:srcRect/>
          <a:stretch>
            <a:fillRect/>
          </a:stretch>
        </p:blipFill>
        <p:spPr bwMode="auto">
          <a:xfrm>
            <a:off x="685800" y="2057401"/>
            <a:ext cx="2514600" cy="1503192"/>
          </a:xfrm>
          <a:prstGeom prst="rect">
            <a:avLst/>
          </a:prstGeom>
          <a:noFill/>
          <a:ln w="9525">
            <a:solidFill>
              <a:srgbClr val="00B050"/>
            </a:solidFill>
            <a:miter lim="800000"/>
            <a:headEnd/>
            <a:tailEnd/>
          </a:ln>
        </p:spPr>
      </p:pic>
      <p:sp>
        <p:nvSpPr>
          <p:cNvPr id="6" name="Rectangle 5"/>
          <p:cNvSpPr>
            <a:spLocks noChangeArrowheads="1"/>
          </p:cNvSpPr>
          <p:nvPr/>
        </p:nvSpPr>
        <p:spPr bwMode="auto">
          <a:xfrm>
            <a:off x="381000" y="1371600"/>
            <a:ext cx="8305800" cy="6858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Knowledge of the field distribution inside an accelerating cavity is essential to define the operating frequency, to compute the voltage, to dimension the coupler,  etc.  </a:t>
            </a:r>
          </a:p>
        </p:txBody>
      </p:sp>
      <p:sp>
        <p:nvSpPr>
          <p:cNvPr id="7" name="Rectangle 6"/>
          <p:cNvSpPr>
            <a:spLocks noChangeArrowheads="1"/>
          </p:cNvSpPr>
          <p:nvPr/>
        </p:nvSpPr>
        <p:spPr bwMode="auto">
          <a:xfrm>
            <a:off x="3505200" y="2133600"/>
            <a:ext cx="5334000" cy="13716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1. The good old way: build a </a:t>
            </a:r>
            <a:r>
              <a:rPr lang="en-GB" sz="1600" b="0" u="sng" dirty="0" smtClean="0">
                <a:solidFill>
                  <a:srgbClr val="FF0000"/>
                </a:solidFill>
                <a:latin typeface="Comic Sans MS" pitchFamily="66" charset="0"/>
                <a:sym typeface="Symbol" pitchFamily="18" charset="2"/>
              </a:rPr>
              <a:t>model and then measure </a:t>
            </a:r>
            <a:r>
              <a:rPr lang="en-GB" sz="1600" b="0" dirty="0" smtClean="0">
                <a:latin typeface="Comic Sans MS" pitchFamily="66" charset="0"/>
                <a:sym typeface="Symbol" pitchFamily="18" charset="2"/>
              </a:rPr>
              <a:t>frequency and explore fields with a probe.</a:t>
            </a:r>
          </a:p>
          <a:p>
            <a:pPr marL="457200" indent="-457200">
              <a:lnSpc>
                <a:spcPct val="110000"/>
              </a:lnSpc>
              <a:spcBef>
                <a:spcPct val="50000"/>
              </a:spcBef>
              <a:buClr>
                <a:schemeClr val="hlink"/>
              </a:buClr>
              <a:buSzPct val="70000"/>
              <a:buFont typeface="Symbol" pitchFamily="18" charset="2"/>
              <a:buNone/>
            </a:pPr>
            <a:r>
              <a:rPr lang="en-GB" sz="1400" b="0" dirty="0" smtClean="0">
                <a:latin typeface="Comic Sans MS" pitchFamily="66" charset="0"/>
                <a:sym typeface="Symbol" pitchFamily="18" charset="2"/>
              </a:rPr>
              <a:t>(illustration from the original Alvarez paper on DTL)  </a:t>
            </a:r>
          </a:p>
        </p:txBody>
      </p:sp>
      <p:sp>
        <p:nvSpPr>
          <p:cNvPr id="8" name="Rectangle 7"/>
          <p:cNvSpPr>
            <a:spLocks noChangeArrowheads="1"/>
          </p:cNvSpPr>
          <p:nvPr/>
        </p:nvSpPr>
        <p:spPr bwMode="auto">
          <a:xfrm>
            <a:off x="0" y="3733800"/>
            <a:ext cx="5486400" cy="12954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2. From the beginning of the 80’s, modern computers allow to calculate </a:t>
            </a:r>
            <a:r>
              <a:rPr lang="en-GB" sz="1600" b="0" u="sng" dirty="0" smtClean="0">
                <a:solidFill>
                  <a:srgbClr val="FF0000"/>
                </a:solidFill>
                <a:latin typeface="Comic Sans MS" pitchFamily="66" charset="0"/>
                <a:sym typeface="Symbol" pitchFamily="18" charset="2"/>
              </a:rPr>
              <a:t>frequency and fields in 2D </a:t>
            </a:r>
            <a:r>
              <a:rPr lang="en-GB" sz="1600" b="0" dirty="0" smtClean="0">
                <a:latin typeface="Comic Sans MS" pitchFamily="66" charset="0"/>
                <a:sym typeface="Symbol" pitchFamily="18" charset="2"/>
              </a:rPr>
              <a:t>(axis-symmetric cavities): SUPERFISH and URMEL.</a:t>
            </a:r>
          </a:p>
        </p:txBody>
      </p:sp>
      <p:sp>
        <p:nvSpPr>
          <p:cNvPr id="9" name="Rectangle 8"/>
          <p:cNvSpPr>
            <a:spLocks noChangeArrowheads="1"/>
          </p:cNvSpPr>
          <p:nvPr/>
        </p:nvSpPr>
        <p:spPr bwMode="auto">
          <a:xfrm>
            <a:off x="3200400" y="5181600"/>
            <a:ext cx="5562600" cy="15240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3. At the end of the 80’s comes the first </a:t>
            </a:r>
            <a:r>
              <a:rPr lang="en-GB" sz="1600" b="0" u="sng" dirty="0" smtClean="0">
                <a:solidFill>
                  <a:srgbClr val="FF0000"/>
                </a:solidFill>
                <a:latin typeface="Comic Sans MS" pitchFamily="66" charset="0"/>
                <a:sym typeface="Symbol" pitchFamily="18" charset="2"/>
              </a:rPr>
              <a:t>3D software</a:t>
            </a:r>
            <a:r>
              <a:rPr lang="en-GB" sz="1600" b="0" dirty="0" smtClean="0">
                <a:latin typeface="Comic Sans MS" pitchFamily="66" charset="0"/>
                <a:sym typeface="Symbol" pitchFamily="18" charset="2"/>
              </a:rPr>
              <a:t>: the MAFIA package (DESY and LANL). Constantly improved, 3D packages allow nowadays to calculate complex shapes with amazing precision. </a:t>
            </a:r>
          </a:p>
          <a:p>
            <a:pPr marL="457200" indent="-457200">
              <a:lnSpc>
                <a:spcPct val="110000"/>
              </a:lnSpc>
              <a:spcBef>
                <a:spcPct val="50000"/>
              </a:spcBef>
              <a:buClr>
                <a:schemeClr val="hlink"/>
              </a:buClr>
              <a:buSzPct val="70000"/>
              <a:buFont typeface="Symbol" pitchFamily="18" charset="2"/>
              <a:buNone/>
            </a:pPr>
            <a:r>
              <a:rPr lang="en-GB" sz="1400" b="0" dirty="0" smtClean="0">
                <a:latin typeface="Comic Sans MS" pitchFamily="66" charset="0"/>
                <a:sym typeface="Symbol" pitchFamily="18" charset="2"/>
              </a:rPr>
              <a:t>(1</a:t>
            </a:r>
            <a:r>
              <a:rPr lang="en-GB" sz="1400" b="0" baseline="30000" dirty="0" smtClean="0">
                <a:latin typeface="Comic Sans MS" pitchFamily="66" charset="0"/>
                <a:sym typeface="Symbol" pitchFamily="18" charset="2"/>
              </a:rPr>
              <a:t>st</a:t>
            </a:r>
            <a:r>
              <a:rPr lang="en-GB" sz="1400" b="0" dirty="0" smtClean="0">
                <a:latin typeface="Comic Sans MS" pitchFamily="66" charset="0"/>
                <a:sym typeface="Symbol" pitchFamily="18" charset="2"/>
              </a:rPr>
              <a:t> 3D simulation of the CERN RFQ2 – 1987, 6000 mesh points)  </a:t>
            </a:r>
          </a:p>
        </p:txBody>
      </p:sp>
      <p:pic>
        <p:nvPicPr>
          <p:cNvPr id="19457" name="Picture 1" descr="C:\RF_photos\career_review\Numériser0006.jpg"/>
          <p:cNvPicPr>
            <a:picLocks noChangeAspect="1" noChangeArrowheads="1"/>
          </p:cNvPicPr>
          <p:nvPr/>
        </p:nvPicPr>
        <p:blipFill>
          <a:blip r:embed="rId4" cstate="print"/>
          <a:srcRect/>
          <a:stretch>
            <a:fillRect/>
          </a:stretch>
        </p:blipFill>
        <p:spPr bwMode="auto">
          <a:xfrm>
            <a:off x="457200" y="4724400"/>
            <a:ext cx="2514600" cy="1966304"/>
          </a:xfrm>
          <a:prstGeom prst="rect">
            <a:avLst/>
          </a:prstGeom>
          <a:noFill/>
          <a:ln>
            <a:solidFill>
              <a:srgbClr val="00B050"/>
            </a:solidFill>
          </a:ln>
        </p:spPr>
      </p:pic>
      <p:pic>
        <p:nvPicPr>
          <p:cNvPr id="26626" name="Picture 2" descr="http://pbpl.physics.ucla.edu/Research/Technologies/RF_Structures/Photo_Injector/Superfish.jpg"/>
          <p:cNvPicPr>
            <a:picLocks noChangeAspect="1" noChangeArrowheads="1"/>
          </p:cNvPicPr>
          <p:nvPr/>
        </p:nvPicPr>
        <p:blipFill>
          <a:blip r:embed="rId5" cstate="print"/>
          <a:srcRect/>
          <a:stretch>
            <a:fillRect/>
          </a:stretch>
        </p:blipFill>
        <p:spPr bwMode="auto">
          <a:xfrm>
            <a:off x="5410200" y="3429000"/>
            <a:ext cx="3572189" cy="1504951"/>
          </a:xfrm>
          <a:prstGeom prst="rect">
            <a:avLst/>
          </a:prstGeom>
          <a:noFill/>
          <a:ln>
            <a:solidFill>
              <a:srgbClr val="00B050"/>
            </a:solid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Progress in </a:t>
            </a:r>
            <a:r>
              <a:rPr lang="fr-CH" dirty="0" err="1" smtClean="0"/>
              <a:t>simulating</a:t>
            </a:r>
            <a:r>
              <a:rPr lang="fr-CH" dirty="0" smtClean="0"/>
              <a:t> the  </a:t>
            </a:r>
            <a:r>
              <a:rPr lang="fr-CH" dirty="0" err="1" smtClean="0"/>
              <a:t>beam</a:t>
            </a:r>
            <a:r>
              <a:rPr lang="fr-CH" dirty="0" smtClean="0"/>
              <a:t> </a:t>
            </a:r>
            <a:r>
              <a:rPr lang="fr-CH" dirty="0" err="1" smtClean="0"/>
              <a:t>evolution</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22</a:t>
            </a:fld>
            <a:endParaRPr lang="en-GB"/>
          </a:p>
        </p:txBody>
      </p:sp>
      <p:pic>
        <p:nvPicPr>
          <p:cNvPr id="3074" name="Picture 2" descr="http://homepage.cs.uiowa.edu/~jones/cards/collection/cern.gif"/>
          <p:cNvPicPr>
            <a:picLocks noChangeAspect="1" noChangeArrowheads="1"/>
          </p:cNvPicPr>
          <p:nvPr/>
        </p:nvPicPr>
        <p:blipFill>
          <a:blip r:embed="rId2" cstate="print"/>
          <a:srcRect/>
          <a:stretch>
            <a:fillRect/>
          </a:stretch>
        </p:blipFill>
        <p:spPr bwMode="auto">
          <a:xfrm>
            <a:off x="5410200" y="1524000"/>
            <a:ext cx="3257550" cy="1467756"/>
          </a:xfrm>
          <a:prstGeom prst="rect">
            <a:avLst/>
          </a:prstGeom>
          <a:noFill/>
        </p:spPr>
      </p:pic>
      <p:sp>
        <p:nvSpPr>
          <p:cNvPr id="5" name="Rectangle 4"/>
          <p:cNvSpPr>
            <a:spLocks noChangeArrowheads="1"/>
          </p:cNvSpPr>
          <p:nvPr/>
        </p:nvSpPr>
        <p:spPr bwMode="auto">
          <a:xfrm>
            <a:off x="304800" y="1371600"/>
            <a:ext cx="4953000" cy="1600200"/>
          </a:xfrm>
          <a:prstGeom prst="rect">
            <a:avLst/>
          </a:prstGeom>
          <a:noFill/>
          <a:ln w="9525">
            <a:noFill/>
            <a:miter lim="800000"/>
            <a:headEnd/>
            <a:tailEnd/>
          </a:ln>
          <a:effectLst/>
        </p:spPr>
        <p:txBody>
          <a:bodyPr lIns="92075" tIns="46038" rIns="92075" bIns="46038"/>
          <a:lstStyle/>
          <a:p>
            <a:pPr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Until the 60’s, only analytical formulas for understanding the beam behaviour.</a:t>
            </a:r>
          </a:p>
          <a:p>
            <a:pPr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Pioneering computer codes appear in the 60’s: written in FORTRAN, data introduced with punch cards. </a:t>
            </a:r>
          </a:p>
        </p:txBody>
      </p:sp>
      <p:sp>
        <p:nvSpPr>
          <p:cNvPr id="6" name="Rectangle 5"/>
          <p:cNvSpPr>
            <a:spLocks noChangeArrowheads="1"/>
          </p:cNvSpPr>
          <p:nvPr/>
        </p:nvSpPr>
        <p:spPr bwMode="auto">
          <a:xfrm>
            <a:off x="304800" y="3200400"/>
            <a:ext cx="8382000" cy="2590800"/>
          </a:xfrm>
          <a:prstGeom prst="rect">
            <a:avLst/>
          </a:prstGeom>
          <a:noFill/>
          <a:ln w="9525">
            <a:noFill/>
            <a:miter lim="800000"/>
            <a:headEnd/>
            <a:tailEnd/>
          </a:ln>
          <a:effectLst/>
        </p:spPr>
        <p:txBody>
          <a:bodyPr lIns="92075" tIns="46038" rIns="92075" bIns="46038"/>
          <a:lstStyle/>
          <a:p>
            <a:pPr indent="-457200">
              <a:lnSpc>
                <a:spcPct val="110000"/>
              </a:lnSpc>
              <a:spcBef>
                <a:spcPct val="50000"/>
              </a:spcBef>
              <a:buClr>
                <a:schemeClr val="hlink"/>
              </a:buClr>
              <a:buSzPct val="70000"/>
              <a:buFont typeface="Symbol" pitchFamily="18" charset="2"/>
              <a:buNone/>
            </a:pPr>
            <a:r>
              <a:rPr lang="en-GB" sz="1600" b="0" dirty="0" smtClean="0">
                <a:latin typeface="Comic Sans MS" pitchFamily="66" charset="0"/>
                <a:sym typeface="Symbol" pitchFamily="18" charset="2"/>
              </a:rPr>
              <a:t>Best example: PARMILA from Los Alamos (</a:t>
            </a:r>
            <a:r>
              <a:rPr lang="en-US" sz="1600" b="0" i="1" dirty="0" smtClean="0"/>
              <a:t>Phase and Radial Motion in Linear Accelerators</a:t>
            </a:r>
            <a:r>
              <a:rPr lang="en-US" sz="1600" b="0" dirty="0" smtClean="0"/>
              <a:t>) </a:t>
            </a:r>
            <a:r>
              <a:rPr lang="en-GB" sz="1600" b="0" dirty="0" smtClean="0">
                <a:latin typeface="Comic Sans MS" pitchFamily="66" charset="0"/>
                <a:sym typeface="Symbol" pitchFamily="18" charset="2"/>
              </a:rPr>
              <a:t>allowed the construction of the 800 MeV LAMPF linac at the end of the 60’s. From an initial distribution of up to few 1000 particles, allows to calculate the evolution of beam parameters (emittance) in a focusing and accelerating channel based on standard structures (</a:t>
            </a:r>
            <a:r>
              <a:rPr lang="en-GB" sz="1600" b="0" dirty="0" err="1" smtClean="0">
                <a:latin typeface="Comic Sans MS" pitchFamily="66" charset="0"/>
                <a:sym typeface="Symbol" pitchFamily="18" charset="2"/>
              </a:rPr>
              <a:t>eg</a:t>
            </a:r>
            <a:r>
              <a:rPr lang="en-GB" sz="1600" b="0" dirty="0" smtClean="0">
                <a:latin typeface="Comic Sans MS" pitchFamily="66" charset="0"/>
                <a:sym typeface="Symbol" pitchFamily="18" charset="2"/>
              </a:rPr>
              <a:t>. DTL) and with a rough space charge treatment. </a:t>
            </a:r>
          </a:p>
          <a:p>
            <a:pPr indent="-457200">
              <a:lnSpc>
                <a:spcPct val="110000"/>
              </a:lnSpc>
              <a:spcBef>
                <a:spcPct val="50000"/>
              </a:spcBef>
              <a:buClr>
                <a:schemeClr val="hlink"/>
              </a:buClr>
              <a:buSzPct val="70000"/>
              <a:buFont typeface="Symbol" pitchFamily="18" charset="2"/>
              <a:buNone/>
            </a:pPr>
            <a:endParaRPr lang="en-GB" sz="1600" b="0" dirty="0" smtClean="0">
              <a:latin typeface="Comic Sans MS" pitchFamily="66" charset="0"/>
              <a:sym typeface="Symbol" pitchFamily="18" charset="2"/>
            </a:endParaRPr>
          </a:p>
          <a:p>
            <a:r>
              <a:rPr lang="en-GB" sz="1600" b="0" dirty="0" smtClean="0">
                <a:latin typeface="Comic Sans MS" pitchFamily="66" charset="0"/>
                <a:sym typeface="Symbol" pitchFamily="18" charset="2"/>
              </a:rPr>
              <a:t>Modern codes (</a:t>
            </a:r>
            <a:r>
              <a:rPr lang="fr-FR" sz="1600" b="0" dirty="0" smtClean="0">
                <a:latin typeface="Calibri" pitchFamily="34" charset="0"/>
              </a:rPr>
              <a:t>IMPACT, DYNAMION , TOUTATIS, </a:t>
            </a:r>
            <a:r>
              <a:rPr lang="en-US" sz="1600" b="0" dirty="0" smtClean="0">
                <a:latin typeface="Calibri" pitchFamily="34" charset="0"/>
              </a:rPr>
              <a:t>HALODYN, LORAS, etc.) </a:t>
            </a:r>
            <a:r>
              <a:rPr lang="en-GB" sz="1600" b="0" dirty="0" smtClean="0">
                <a:latin typeface="Comic Sans MS" pitchFamily="66" charset="0"/>
                <a:sym typeface="Symbol" pitchFamily="18" charset="2"/>
              </a:rPr>
              <a:t>can treat millions of particles through real-field distributions with very precise space charge routines, calculating not only </a:t>
            </a:r>
            <a:r>
              <a:rPr lang="en-GB" sz="1600" b="0" dirty="0" err="1" smtClean="0">
                <a:latin typeface="Comic Sans MS" pitchFamily="66" charset="0"/>
                <a:sym typeface="Symbol" pitchFamily="18" charset="2"/>
              </a:rPr>
              <a:t>rms</a:t>
            </a:r>
            <a:r>
              <a:rPr lang="en-GB" sz="1600" b="0" dirty="0" smtClean="0">
                <a:latin typeface="Comic Sans MS" pitchFamily="66" charset="0"/>
                <a:sym typeface="Symbol" pitchFamily="18" charset="2"/>
              </a:rPr>
              <a:t> parameters but also halos and tails in beam distributions.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1"/>
          </p:nvPr>
        </p:nvSpPr>
        <p:spPr/>
        <p:txBody>
          <a:bodyPr/>
          <a:lstStyle/>
          <a:p>
            <a:fld id="{5B388DD6-7774-46A6-8E4E-6F9DE336CBAC}" type="slidenum">
              <a:rPr lang="en-GB"/>
              <a:pPr/>
              <a:t>23</a:t>
            </a:fld>
            <a:endParaRPr lang="en-GB"/>
          </a:p>
        </p:txBody>
      </p:sp>
      <p:sp>
        <p:nvSpPr>
          <p:cNvPr id="455684" name="Rectangle 4"/>
          <p:cNvSpPr>
            <a:spLocks noGrp="1" noChangeArrowheads="1"/>
          </p:cNvSpPr>
          <p:nvPr>
            <p:ph type="title"/>
          </p:nvPr>
        </p:nvSpPr>
        <p:spPr/>
        <p:txBody>
          <a:bodyPr/>
          <a:lstStyle/>
          <a:p>
            <a:r>
              <a:rPr lang="en-US"/>
              <a:t>Modern trends in linacs</a:t>
            </a:r>
          </a:p>
        </p:txBody>
      </p:sp>
      <p:sp>
        <p:nvSpPr>
          <p:cNvPr id="455686" name="Rectangle 6"/>
          <p:cNvSpPr>
            <a:spLocks noChangeArrowheads="1"/>
          </p:cNvSpPr>
          <p:nvPr/>
        </p:nvSpPr>
        <p:spPr bwMode="auto">
          <a:xfrm>
            <a:off x="457200" y="1295400"/>
            <a:ext cx="8077200" cy="2971800"/>
          </a:xfrm>
          <a:prstGeom prst="rect">
            <a:avLst/>
          </a:prstGeom>
          <a:noFill/>
          <a:ln w="9525">
            <a:noFill/>
            <a:miter lim="800000"/>
            <a:headEnd/>
            <a:tailEnd/>
          </a:ln>
          <a:effectLst/>
        </p:spPr>
        <p:txBody>
          <a:bodyPr lIns="92075" tIns="46038" rIns="92075" bIns="46038"/>
          <a:lstStyle/>
          <a:p>
            <a:pPr marL="457200" indent="-457200">
              <a:buClr>
                <a:schemeClr val="hlink"/>
              </a:buClr>
              <a:buSzPct val="70000"/>
              <a:buFont typeface="Wingdings" pitchFamily="2" charset="2"/>
              <a:buNone/>
            </a:pPr>
            <a:r>
              <a:rPr lang="en-US" sz="1600" b="0">
                <a:latin typeface="Comic Sans MS" pitchFamily="66" charset="0"/>
                <a:sym typeface="Wingdings" pitchFamily="2" charset="2"/>
              </a:rPr>
              <a:t>What is new (&amp; hot) in the field of linacs?</a:t>
            </a:r>
          </a:p>
          <a:p>
            <a:pPr marL="457200" indent="-457200">
              <a:spcBef>
                <a:spcPct val="20000"/>
              </a:spcBef>
              <a:buClr>
                <a:schemeClr val="hlink"/>
              </a:buClr>
              <a:buFont typeface="Wingdings" pitchFamily="2" charset="2"/>
              <a:buAutoNum type="arabicPeriod"/>
            </a:pPr>
            <a:r>
              <a:rPr lang="en-US" sz="1600" b="0">
                <a:latin typeface="Comic Sans MS" pitchFamily="66" charset="0"/>
                <a:sym typeface="Wingdings" pitchFamily="2" charset="2"/>
              </a:rPr>
              <a:t>Frequencies are going up for both proton and electron linacs (</a:t>
            </a:r>
            <a:r>
              <a:rPr lang="en-US" sz="1600" b="0">
                <a:latin typeface="Comic Sans MS" pitchFamily="66" charset="0"/>
                <a:sym typeface="Symbol" pitchFamily="18" charset="2"/>
              </a:rPr>
              <a:t></a:t>
            </a:r>
            <a:r>
              <a:rPr lang="en-US" sz="1600" b="0">
                <a:latin typeface="Comic Sans MS" pitchFamily="66" charset="0"/>
                <a:sym typeface="Wingdings" pitchFamily="2" charset="2"/>
              </a:rPr>
              <a:t>less expensive precision machining, efficiency scales roughly as √f). Modern proton linacs start at 350-400 MHz, end at 800-1300 MHz. Modern electron linacs in the range 3-12 GHz. </a:t>
            </a:r>
          </a:p>
          <a:p>
            <a:pPr marL="457200" indent="-457200">
              <a:spcBef>
                <a:spcPct val="20000"/>
              </a:spcBef>
              <a:buClr>
                <a:schemeClr val="hlink"/>
              </a:buClr>
              <a:buFont typeface="Wingdings" pitchFamily="2" charset="2"/>
              <a:buAutoNum type="arabicPeriod"/>
            </a:pPr>
            <a:r>
              <a:rPr lang="en-US" sz="1600" b="0">
                <a:latin typeface="Comic Sans MS" pitchFamily="66" charset="0"/>
                <a:sym typeface="Wingdings" pitchFamily="2" charset="2"/>
              </a:rPr>
              <a:t>Superconductivity is progressing fast, and is being presently used for both electron and ion linacs </a:t>
            </a:r>
            <a:r>
              <a:rPr lang="en-US" sz="1600" b="0">
                <a:latin typeface="Comic Sans MS" pitchFamily="66" charset="0"/>
                <a:sym typeface="Symbol" pitchFamily="18" charset="2"/>
              </a:rPr>
              <a:t> multi-cell </a:t>
            </a:r>
            <a:r>
              <a:rPr lang="en-US" sz="1600" b="0" u="sng">
                <a:latin typeface="Comic Sans MS" pitchFamily="66" charset="0"/>
                <a:sym typeface="Symbol" pitchFamily="18" charset="2"/>
              </a:rPr>
              <a:t>standing wave structures</a:t>
            </a:r>
            <a:r>
              <a:rPr lang="en-US" sz="1600" b="0">
                <a:latin typeface="Comic Sans MS" pitchFamily="66" charset="0"/>
                <a:sym typeface="Symbol" pitchFamily="18" charset="2"/>
              </a:rPr>
              <a:t> in the frequency range from ~100 MHz to 1300 MHz. </a:t>
            </a:r>
          </a:p>
          <a:p>
            <a:pPr marL="457200" indent="-457200">
              <a:buClr>
                <a:schemeClr val="hlink"/>
              </a:buClr>
              <a:buSzPct val="70000"/>
              <a:buFont typeface="Wingdings" pitchFamily="2" charset="2"/>
              <a:buNone/>
            </a:pPr>
            <a:endParaRPr lang="en-US" sz="600" b="0">
              <a:latin typeface="Comic Sans MS" pitchFamily="66" charset="0"/>
              <a:sym typeface="Wingdings" pitchFamily="2" charset="2"/>
            </a:endParaRPr>
          </a:p>
          <a:p>
            <a:pPr marL="457200" indent="-457200">
              <a:buClr>
                <a:schemeClr val="hlink"/>
              </a:buClr>
              <a:buSzPct val="70000"/>
              <a:buFont typeface="Wingdings" pitchFamily="2" charset="2"/>
              <a:buNone/>
            </a:pPr>
            <a:r>
              <a:rPr lang="en-US" sz="1600" b="0">
                <a:latin typeface="Comic Sans MS" pitchFamily="66" charset="0"/>
                <a:sym typeface="Wingdings" pitchFamily="2" charset="2"/>
              </a:rPr>
              <a:t>Superconductivity is now </a:t>
            </a:r>
            <a:r>
              <a:rPr lang="en-US" sz="1600" b="0">
                <a:solidFill>
                  <a:schemeClr val="hlink"/>
                </a:solidFill>
                <a:latin typeface="Comic Sans MS" pitchFamily="66" charset="0"/>
                <a:sym typeface="Wingdings" pitchFamily="2" charset="2"/>
              </a:rPr>
              <a:t>bridging the gap between electron and ion linacs</a:t>
            </a:r>
            <a:r>
              <a:rPr lang="en-US" sz="1600" b="0">
                <a:latin typeface="Comic Sans MS" pitchFamily="66" charset="0"/>
                <a:sym typeface="Wingdings" pitchFamily="2" charset="2"/>
              </a:rPr>
              <a:t>. 	    The</a:t>
            </a:r>
            <a:r>
              <a:rPr lang="en-US" sz="1600" b="0">
                <a:latin typeface="Comic Sans MS" pitchFamily="66" charset="0"/>
                <a:sym typeface="Symbol" pitchFamily="18" charset="2"/>
              </a:rPr>
              <a:t> 9-cell TESLA/ILC SC cavities at 1.3 GHz for electron linear colliders, are now proposed for High Power Proton Accelerators (Fermilab 8 GeV linac) !</a:t>
            </a:r>
          </a:p>
        </p:txBody>
      </p:sp>
      <p:pic>
        <p:nvPicPr>
          <p:cNvPr id="455688" name="Picture 8" descr="side_view"/>
          <p:cNvPicPr>
            <a:picLocks noChangeAspect="1" noChangeArrowheads="1"/>
          </p:cNvPicPr>
          <p:nvPr/>
        </p:nvPicPr>
        <p:blipFill>
          <a:blip r:embed="rId2" cstate="print"/>
          <a:srcRect/>
          <a:stretch>
            <a:fillRect/>
          </a:stretch>
        </p:blipFill>
        <p:spPr bwMode="auto">
          <a:xfrm>
            <a:off x="685800" y="4572000"/>
            <a:ext cx="4191000" cy="1749425"/>
          </a:xfrm>
          <a:prstGeom prst="rect">
            <a:avLst/>
          </a:prstGeom>
          <a:noFill/>
        </p:spPr>
      </p:pic>
      <p:pic>
        <p:nvPicPr>
          <p:cNvPr id="455690" name="Picture 10" descr="cernnews8_6-02"/>
          <p:cNvPicPr>
            <a:picLocks noChangeAspect="1" noChangeArrowheads="1"/>
          </p:cNvPicPr>
          <p:nvPr/>
        </p:nvPicPr>
        <p:blipFill>
          <a:blip r:embed="rId3" cstate="print"/>
          <a:srcRect/>
          <a:stretch>
            <a:fillRect/>
          </a:stretch>
        </p:blipFill>
        <p:spPr bwMode="auto">
          <a:xfrm>
            <a:off x="5486400" y="4343400"/>
            <a:ext cx="1857375" cy="21336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 1 Questions</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24</a:t>
            </a:fld>
            <a:endParaRPr lang="en-GB"/>
          </a:p>
        </p:txBody>
      </p:sp>
      <p:sp>
        <p:nvSpPr>
          <p:cNvPr id="4" name="TextBox 3"/>
          <p:cNvSpPr txBox="1"/>
          <p:nvPr/>
        </p:nvSpPr>
        <p:spPr>
          <a:xfrm>
            <a:off x="381000" y="1371601"/>
            <a:ext cx="8763000" cy="5016758"/>
          </a:xfrm>
          <a:prstGeom prst="rect">
            <a:avLst/>
          </a:prstGeom>
          <a:noFill/>
        </p:spPr>
        <p:txBody>
          <a:bodyPr wrap="square" rtlCol="0">
            <a:spAutoFit/>
          </a:bodyPr>
          <a:lstStyle/>
          <a:p>
            <a:pPr marL="457200" indent="-457200">
              <a:buAutoNum type="arabicPeriod"/>
            </a:pPr>
            <a:r>
              <a:rPr lang="en-US" dirty="0" smtClean="0"/>
              <a:t>What are the main differences between circular and linear accelerators? What is their range of energy and beam current?</a:t>
            </a:r>
          </a:p>
          <a:p>
            <a:pPr marL="457200" indent="-457200">
              <a:buAutoNum type="arabicPeriod"/>
            </a:pPr>
            <a:r>
              <a:rPr lang="en-US" dirty="0" smtClean="0"/>
              <a:t>What are the relative advantages and disadvantages of constant distance and constant phase linear accelerating chains?</a:t>
            </a:r>
          </a:p>
          <a:p>
            <a:pPr marL="457200" indent="-457200">
              <a:buAutoNum type="arabicPeriod"/>
            </a:pPr>
            <a:r>
              <a:rPr lang="en-US" dirty="0" smtClean="0"/>
              <a:t>What characterizes wave propagation in a periodic structure?</a:t>
            </a:r>
          </a:p>
          <a:p>
            <a:pPr marL="457200" indent="-457200">
              <a:buAutoNum type="arabicPeriod"/>
            </a:pPr>
            <a:r>
              <a:rPr lang="en-US" dirty="0" smtClean="0"/>
              <a:t>What is the difference between phase velocity and group velocity?</a:t>
            </a:r>
          </a:p>
          <a:p>
            <a:pPr marL="457200" indent="-457200">
              <a:buAutoNum type="arabicPeriod"/>
            </a:pPr>
            <a:r>
              <a:rPr lang="en-US" dirty="0" smtClean="0"/>
              <a:t>What happens when a periodic structure is closed at both ends?</a:t>
            </a:r>
          </a:p>
          <a:p>
            <a:pPr marL="457200" indent="-457200">
              <a:buAutoNum type="arabicPeriod"/>
            </a:pPr>
            <a:r>
              <a:rPr lang="en-US" dirty="0" smtClean="0"/>
              <a:t>What is the difference between a traveling wave and a standing wave linac? What type of particle they can accelerate?</a:t>
            </a:r>
          </a:p>
          <a:p>
            <a:pPr marL="457200" indent="-457200">
              <a:buAutoNum type="arabicPeriod"/>
            </a:pPr>
            <a:r>
              <a:rPr lang="en-US" dirty="0" smtClean="0"/>
              <a:t>What are the advantages of RF accelerators over electrostatic accelerators?</a:t>
            </a:r>
          </a:p>
          <a:p>
            <a:pPr marL="457200" indent="-457200">
              <a:buAutoNum type="arabicPeriod"/>
            </a:pPr>
            <a:r>
              <a:rPr lang="en-US" dirty="0" smtClean="0"/>
              <a:t>What are the differences (if any) between the beam that can be produced by a linac and by a cyclotron (in terms of energy and pulse structure)? </a:t>
            </a:r>
          </a:p>
          <a:p>
            <a:pPr marL="457200" indent="-457200">
              <a:buAutoNum type="arabicPeriod"/>
            </a:pPr>
            <a:r>
              <a:rPr lang="en-US" dirty="0" smtClean="0"/>
              <a:t>What are the advantages of using cavity resonators around the drift tube structure?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early Accelerators</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3</a:t>
            </a:fld>
            <a:endParaRPr lang="en-GB"/>
          </a:p>
        </p:txBody>
      </p:sp>
      <p:sp>
        <p:nvSpPr>
          <p:cNvPr id="4" name="Rectangle 3"/>
          <p:cNvSpPr>
            <a:spLocks noChangeArrowheads="1"/>
          </p:cNvSpPr>
          <p:nvPr/>
        </p:nvSpPr>
        <p:spPr bwMode="auto">
          <a:xfrm>
            <a:off x="228600" y="1524000"/>
            <a:ext cx="6324600" cy="27432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1927 to 1932, development of </a:t>
            </a:r>
            <a:r>
              <a:rPr lang="en-GB" sz="1800" dirty="0" smtClean="0">
                <a:solidFill>
                  <a:srgbClr val="FF0000"/>
                </a:solidFill>
                <a:latin typeface="Comic Sans MS" pitchFamily="66" charset="0"/>
                <a:sym typeface="Symbol" pitchFamily="18" charset="2"/>
              </a:rPr>
              <a:t>electrostatic</a:t>
            </a:r>
            <a:r>
              <a:rPr lang="en-GB" sz="1800" b="0" dirty="0" smtClean="0">
                <a:latin typeface="Comic Sans MS" pitchFamily="66" charset="0"/>
                <a:sym typeface="Symbol" pitchFamily="18" charset="2"/>
              </a:rPr>
              <a:t> accelerators:</a:t>
            </a:r>
          </a:p>
          <a:p>
            <a:pPr marL="457200" indent="-457200">
              <a:lnSpc>
                <a:spcPct val="110000"/>
              </a:lnSpc>
              <a:spcBef>
                <a:spcPts val="600"/>
              </a:spcBef>
              <a:buClr>
                <a:schemeClr val="hlink"/>
              </a:buClr>
              <a:buSzPct val="100000"/>
              <a:buFont typeface="+mj-lt"/>
              <a:buAutoNum type="arabicPeriod"/>
            </a:pPr>
            <a:r>
              <a:rPr lang="en-GB" sz="1800" b="0" dirty="0" smtClean="0">
                <a:latin typeface="Comic Sans MS" pitchFamily="66" charset="0"/>
                <a:sym typeface="Symbol" pitchFamily="18" charset="2"/>
              </a:rPr>
              <a:t>Cockcroft and Walton (Cavendish Lab, Cambridge) </a:t>
            </a:r>
            <a:r>
              <a:rPr lang="en-GB" sz="1800" b="0" dirty="0" smtClean="0">
                <a:latin typeface="Arial"/>
                <a:cs typeface="Arial"/>
                <a:sym typeface="Symbol" pitchFamily="18" charset="2"/>
              </a:rPr>
              <a:t>→ </a:t>
            </a:r>
            <a:r>
              <a:rPr lang="en-GB" sz="1800" b="0" dirty="0" smtClean="0">
                <a:latin typeface="Comic Sans MS" pitchFamily="66" charset="0"/>
                <a:sym typeface="Symbol" pitchFamily="18" charset="2"/>
              </a:rPr>
              <a:t>extend to higher voltages the “voltage multiplier” used for X-ray production.</a:t>
            </a:r>
          </a:p>
          <a:p>
            <a:pPr marL="457200" indent="-457200">
              <a:lnSpc>
                <a:spcPct val="110000"/>
              </a:lnSpc>
              <a:spcBef>
                <a:spcPts val="600"/>
              </a:spcBef>
              <a:buClr>
                <a:schemeClr val="hlink"/>
              </a:buClr>
              <a:buSzPct val="100000"/>
              <a:buFont typeface="+mj-lt"/>
              <a:buAutoNum type="arabicPeriod"/>
            </a:pPr>
            <a:r>
              <a:rPr lang="en-GB" sz="1800" b="0" dirty="0" smtClean="0">
                <a:latin typeface="Comic Sans MS" pitchFamily="66" charset="0"/>
                <a:sym typeface="Symbol" pitchFamily="18" charset="2"/>
              </a:rPr>
              <a:t>Van de </a:t>
            </a:r>
            <a:r>
              <a:rPr lang="en-GB" sz="1800" b="0" dirty="0" err="1" smtClean="0">
                <a:latin typeface="Comic Sans MS" pitchFamily="66" charset="0"/>
                <a:sym typeface="Symbol" pitchFamily="18" charset="2"/>
              </a:rPr>
              <a:t>Graaf</a:t>
            </a:r>
            <a:r>
              <a:rPr lang="en-GB" sz="1800" b="0" dirty="0" smtClean="0">
                <a:latin typeface="Comic Sans MS" pitchFamily="66" charset="0"/>
                <a:sym typeface="Symbol" pitchFamily="18" charset="2"/>
              </a:rPr>
              <a:t> (Princeton) </a:t>
            </a:r>
            <a:r>
              <a:rPr lang="en-GB" sz="1800" b="0" dirty="0" smtClean="0">
                <a:latin typeface="Arial"/>
                <a:cs typeface="Arial"/>
                <a:sym typeface="Symbol" pitchFamily="18" charset="2"/>
              </a:rPr>
              <a:t>→ </a:t>
            </a:r>
            <a:r>
              <a:rPr lang="en-GB" sz="1800" b="0" dirty="0" smtClean="0">
                <a:latin typeface="Comic Sans MS" pitchFamily="66" charset="0"/>
                <a:sym typeface="Symbol" pitchFamily="18" charset="2"/>
              </a:rPr>
              <a:t>develops the belt-charged static generator.</a:t>
            </a:r>
          </a:p>
          <a:p>
            <a:pPr marL="457200" indent="-457200">
              <a:lnSpc>
                <a:spcPct val="110000"/>
              </a:lnSpc>
              <a:spcBef>
                <a:spcPts val="600"/>
              </a:spcBef>
              <a:buClr>
                <a:schemeClr val="hlink"/>
              </a:buClr>
              <a:buSzPct val="100000"/>
              <a:buFont typeface="+mj-lt"/>
              <a:buAutoNum type="arabicPeriod"/>
            </a:pPr>
            <a:r>
              <a:rPr lang="en-GB" sz="1800" b="0" dirty="0" smtClean="0">
                <a:latin typeface="Comic Sans MS" pitchFamily="66" charset="0"/>
                <a:sym typeface="Symbol" pitchFamily="18" charset="2"/>
              </a:rPr>
              <a:t>Others explore pulsed techniques, capacitor discharges, transformers, etc.</a:t>
            </a:r>
          </a:p>
        </p:txBody>
      </p:sp>
      <p:sp>
        <p:nvSpPr>
          <p:cNvPr id="5" name="Rectangle 4"/>
          <p:cNvSpPr>
            <a:spLocks noChangeArrowheads="1"/>
          </p:cNvSpPr>
          <p:nvPr/>
        </p:nvSpPr>
        <p:spPr bwMode="auto">
          <a:xfrm>
            <a:off x="228600" y="4876800"/>
            <a:ext cx="8686800" cy="1905000"/>
          </a:xfrm>
          <a:prstGeom prst="rect">
            <a:avLst/>
          </a:prstGeom>
          <a:noFill/>
          <a:ln w="9525">
            <a:noFill/>
            <a:miter lim="800000"/>
            <a:headEnd/>
            <a:tailEnd/>
          </a:ln>
          <a:effectLst/>
        </p:spPr>
        <p:txBody>
          <a:bodyPr lIns="92075" tIns="46038" rIns="92075" bIns="46038"/>
          <a:lstStyle/>
          <a:p>
            <a:pPr marL="457200" indent="-457200">
              <a:lnSpc>
                <a:spcPct val="110000"/>
              </a:lnSpc>
              <a:spcBef>
                <a:spcPts val="600"/>
              </a:spcBef>
              <a:buClr>
                <a:schemeClr val="hlink"/>
              </a:buClr>
              <a:buSzPct val="70000"/>
            </a:pPr>
            <a:r>
              <a:rPr lang="en-GB" sz="1800" b="0" dirty="0" smtClean="0">
                <a:latin typeface="Comic Sans MS" pitchFamily="66" charset="0"/>
                <a:sym typeface="Symbol" pitchFamily="18" charset="2"/>
              </a:rPr>
              <a:t>And the winners of the accelerator race are… </a:t>
            </a:r>
            <a:r>
              <a:rPr lang="en-GB" sz="1800" b="0" dirty="0" smtClean="0">
                <a:solidFill>
                  <a:srgbClr val="FF0000"/>
                </a:solidFill>
                <a:latin typeface="Comic Sans MS" pitchFamily="66" charset="0"/>
                <a:sym typeface="Symbol" pitchFamily="18" charset="2"/>
              </a:rPr>
              <a:t>Cockcroft and Walton, </a:t>
            </a:r>
            <a:r>
              <a:rPr lang="en-GB" sz="1800" b="0" dirty="0" smtClean="0">
                <a:latin typeface="Comic Sans MS" pitchFamily="66" charset="0"/>
                <a:sym typeface="Symbol" pitchFamily="18" charset="2"/>
              </a:rPr>
              <a:t>who in 1932 obtain disintegration of lithium by 400 keV protons. But:</a:t>
            </a:r>
          </a:p>
          <a:p>
            <a:pPr marL="457200" indent="-457200">
              <a:lnSpc>
                <a:spcPct val="110000"/>
              </a:lnSpc>
              <a:spcBef>
                <a:spcPts val="600"/>
              </a:spcBef>
              <a:buClr>
                <a:schemeClr val="hlink"/>
              </a:buClr>
              <a:buSzPct val="100000"/>
              <a:buFont typeface="Wingdings" pitchFamily="2" charset="2"/>
              <a:buChar char="Ø"/>
            </a:pPr>
            <a:r>
              <a:rPr lang="en-GB" sz="1800" b="0" dirty="0" smtClean="0">
                <a:latin typeface="Comic Sans MS" pitchFamily="66" charset="0"/>
                <a:sym typeface="Symbol" pitchFamily="18" charset="2"/>
              </a:rPr>
              <a:t>higher energies are necessary to disintegrate heavier nuclei in quantities; </a:t>
            </a:r>
          </a:p>
          <a:p>
            <a:pPr marL="457200" indent="-457200">
              <a:lnSpc>
                <a:spcPct val="110000"/>
              </a:lnSpc>
              <a:spcBef>
                <a:spcPts val="600"/>
              </a:spcBef>
              <a:buClr>
                <a:schemeClr val="hlink"/>
              </a:buClr>
              <a:buSzPct val="100000"/>
              <a:buFont typeface="Wingdings" pitchFamily="2" charset="2"/>
              <a:buChar char="Ø"/>
            </a:pPr>
            <a:r>
              <a:rPr lang="en-GB" sz="1800" b="0" dirty="0" smtClean="0">
                <a:latin typeface="Comic Sans MS" pitchFamily="66" charset="0"/>
                <a:sym typeface="Symbol" pitchFamily="18" charset="2"/>
              </a:rPr>
              <a:t>DC technologies are limited by breakdown to few MeV. </a:t>
            </a:r>
          </a:p>
          <a:p>
            <a:pPr marL="457200" indent="-457200">
              <a:lnSpc>
                <a:spcPct val="110000"/>
              </a:lnSpc>
              <a:spcBef>
                <a:spcPts val="600"/>
              </a:spcBef>
              <a:buClr>
                <a:schemeClr val="hlink"/>
              </a:buClr>
              <a:buSzPct val="70000"/>
            </a:pPr>
            <a:r>
              <a:rPr lang="en-GB" sz="1800" b="0" dirty="0" smtClean="0">
                <a:latin typeface="Arial"/>
                <a:cs typeface="Arial"/>
                <a:sym typeface="Symbol" pitchFamily="18" charset="2"/>
              </a:rPr>
              <a:t>→ </a:t>
            </a:r>
            <a:r>
              <a:rPr lang="en-GB" sz="1800" b="0" dirty="0" smtClean="0">
                <a:latin typeface="Comic Sans MS" pitchFamily="66" charset="0"/>
                <a:sym typeface="Symbol" pitchFamily="18" charset="2"/>
              </a:rPr>
              <a:t>A new technology is needed...</a:t>
            </a:r>
            <a:endParaRPr lang="en-GB" sz="1800" b="0" dirty="0">
              <a:latin typeface="Comic Sans MS" pitchFamily="66" charset="0"/>
              <a:sym typeface="Symbol" pitchFamily="18" charset="2"/>
            </a:endParaRPr>
          </a:p>
        </p:txBody>
      </p:sp>
      <p:pic>
        <p:nvPicPr>
          <p:cNvPr id="36866" name="Picture 2" descr="http://www.daviddarling.info/images/Cockcroft_Walton_Machine.jpg"/>
          <p:cNvPicPr>
            <a:picLocks noChangeAspect="1" noChangeArrowheads="1"/>
          </p:cNvPicPr>
          <p:nvPr/>
        </p:nvPicPr>
        <p:blipFill>
          <a:blip r:embed="rId2" cstate="print"/>
          <a:srcRect/>
          <a:stretch>
            <a:fillRect/>
          </a:stretch>
        </p:blipFill>
        <p:spPr bwMode="auto">
          <a:xfrm>
            <a:off x="6553200" y="1447800"/>
            <a:ext cx="2401330" cy="33528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81000"/>
            <a:ext cx="6019800" cy="762000"/>
          </a:xfrm>
        </p:spPr>
        <p:txBody>
          <a:bodyPr/>
          <a:lstStyle/>
          <a:p>
            <a:r>
              <a:rPr lang="en-US" dirty="0" smtClean="0"/>
              <a:t>From Maxwell to the Radio</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4</a:t>
            </a:fld>
            <a:endParaRPr lang="en-GB"/>
          </a:p>
        </p:txBody>
      </p:sp>
      <p:sp>
        <p:nvSpPr>
          <p:cNvPr id="4" name="Rectangle 3"/>
          <p:cNvSpPr>
            <a:spLocks noChangeArrowheads="1"/>
          </p:cNvSpPr>
          <p:nvPr/>
        </p:nvSpPr>
        <p:spPr bwMode="auto">
          <a:xfrm>
            <a:off x="228600" y="1447800"/>
            <a:ext cx="6629400" cy="50292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1864: Maxwell’s equations.</a:t>
            </a:r>
          </a:p>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1873, Maxwell: Theoretical basis of wave propagation.</a:t>
            </a:r>
          </a:p>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1888, Hertz: Experimental generation/reception of </a:t>
            </a:r>
            <a:r>
              <a:rPr lang="en-GB" sz="1800" b="0" dirty="0" err="1" smtClean="0">
                <a:latin typeface="Comic Sans MS" pitchFamily="66" charset="0"/>
                <a:sym typeface="Symbol" pitchFamily="18" charset="2"/>
              </a:rPr>
              <a:t>e.m</a:t>
            </a:r>
            <a:r>
              <a:rPr lang="en-GB" sz="1800" b="0" dirty="0" smtClean="0">
                <a:latin typeface="Comic Sans MS" pitchFamily="66" charset="0"/>
                <a:sym typeface="Symbol" pitchFamily="18" charset="2"/>
              </a:rPr>
              <a:t>. waves.</a:t>
            </a:r>
          </a:p>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1891, N. Tesla, G. Marconi and others: wireless telegraph.</a:t>
            </a:r>
          </a:p>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1905-14: early vacuum tubes (De Forest, triode in 1907).</a:t>
            </a:r>
          </a:p>
          <a:p>
            <a:pPr marL="457200" indent="-457200">
              <a:lnSpc>
                <a:spcPct val="110000"/>
              </a:lnSpc>
              <a:spcBef>
                <a:spcPct val="50000"/>
              </a:spcBef>
              <a:buClr>
                <a:schemeClr val="hlink"/>
              </a:buClr>
              <a:buSzPct val="70000"/>
            </a:pPr>
            <a:r>
              <a:rPr lang="en-GB" sz="1800" b="0" dirty="0" smtClean="0">
                <a:latin typeface="Comic Sans MS" pitchFamily="66" charset="0"/>
                <a:sym typeface="Symbol" pitchFamily="18" charset="2"/>
              </a:rPr>
              <a:t>1914-18: large quantities of tubes produced because of war effort, cost goes down. Improved technology: operation in vacuum (Langmuir, 1915), filament coating (1920).</a:t>
            </a:r>
          </a:p>
          <a:p>
            <a:pPr marL="457200" indent="-457200">
              <a:lnSpc>
                <a:spcPct val="110000"/>
              </a:lnSpc>
              <a:spcBef>
                <a:spcPct val="50000"/>
              </a:spcBef>
              <a:buClr>
                <a:schemeClr val="hlink"/>
              </a:buClr>
              <a:buSzPct val="70000"/>
            </a:pPr>
            <a:r>
              <a:rPr lang="en-GB" sz="1800" b="0" dirty="0" smtClean="0">
                <a:latin typeface="Comic Sans MS" pitchFamily="66" charset="0"/>
                <a:sym typeface="Symbol" pitchFamily="18" charset="2"/>
              </a:rPr>
              <a:t>1919-20: first attempts to broadcast with vacuum tubes using AM modulation, in the kHz range.</a:t>
            </a:r>
          </a:p>
          <a:p>
            <a:pPr marL="457200" indent="-457200">
              <a:lnSpc>
                <a:spcPct val="110000"/>
              </a:lnSpc>
              <a:spcBef>
                <a:spcPct val="50000"/>
              </a:spcBef>
              <a:buClr>
                <a:schemeClr val="hlink"/>
              </a:buClr>
              <a:buSzPct val="70000"/>
            </a:pPr>
            <a:r>
              <a:rPr lang="en-GB" sz="1800" b="0" dirty="0" smtClean="0">
                <a:latin typeface="Comic Sans MS" pitchFamily="66" charset="0"/>
                <a:sym typeface="Symbol" pitchFamily="18" charset="2"/>
              </a:rPr>
              <a:t>1920-25: start of regular radio broadcasting in most countries (1920: Argentina, US; 1923: Germany).</a:t>
            </a:r>
          </a:p>
          <a:p>
            <a:pPr marL="457200" indent="-457200">
              <a:lnSpc>
                <a:spcPct val="110000"/>
              </a:lnSpc>
              <a:spcBef>
                <a:spcPct val="50000"/>
              </a:spcBef>
              <a:buClr>
                <a:schemeClr val="hlink"/>
              </a:buClr>
              <a:buSzPct val="70000"/>
              <a:buFont typeface="Symbol" pitchFamily="18" charset="2"/>
              <a:buNone/>
            </a:pPr>
            <a:endParaRPr lang="en-GB" sz="1800" b="0" dirty="0" smtClean="0">
              <a:latin typeface="Comic Sans MS" pitchFamily="66" charset="0"/>
              <a:sym typeface="Symbol" pitchFamily="18" charset="2"/>
            </a:endParaRPr>
          </a:p>
          <a:p>
            <a:pPr marL="457200" indent="-457200">
              <a:lnSpc>
                <a:spcPct val="110000"/>
              </a:lnSpc>
              <a:spcBef>
                <a:spcPct val="50000"/>
              </a:spcBef>
              <a:buClr>
                <a:schemeClr val="hlink"/>
              </a:buClr>
              <a:buSzPct val="70000"/>
              <a:buFont typeface="Symbol" pitchFamily="18" charset="2"/>
              <a:buNone/>
            </a:pPr>
            <a:endParaRPr lang="en-GB" sz="1800" b="0" dirty="0" smtClean="0">
              <a:latin typeface="Comic Sans MS" pitchFamily="66" charset="0"/>
              <a:sym typeface="Symbol" pitchFamily="18" charset="2"/>
            </a:endParaRPr>
          </a:p>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 </a:t>
            </a:r>
          </a:p>
          <a:p>
            <a:pPr marL="457200" indent="-457200">
              <a:lnSpc>
                <a:spcPct val="110000"/>
              </a:lnSpc>
              <a:spcBef>
                <a:spcPct val="50000"/>
              </a:spcBef>
              <a:buClr>
                <a:schemeClr val="hlink"/>
              </a:buClr>
              <a:buSzPct val="70000"/>
              <a:buFont typeface="Symbol" pitchFamily="18" charset="2"/>
              <a:buNone/>
            </a:pPr>
            <a:endParaRPr lang="en-GB" sz="1800" b="0" dirty="0" smtClean="0">
              <a:latin typeface="Comic Sans MS" pitchFamily="66" charset="0"/>
              <a:sym typeface="Symbol" pitchFamily="18" charset="2"/>
            </a:endParaRPr>
          </a:p>
        </p:txBody>
      </p:sp>
      <p:pic>
        <p:nvPicPr>
          <p:cNvPr id="40962" name="Picture 2" descr="http://upload.wikimedia.org/wikipedia/commons/thumb/5/57/James_Clerk_Maxwell.png/220px-James_Clerk_Maxwell.png">
            <a:hlinkClick r:id="rId3"/>
          </p:cNvPr>
          <p:cNvPicPr>
            <a:picLocks noChangeAspect="1" noChangeArrowheads="1"/>
          </p:cNvPicPr>
          <p:nvPr/>
        </p:nvPicPr>
        <p:blipFill>
          <a:blip r:embed="rId4" cstate="print"/>
          <a:srcRect/>
          <a:stretch>
            <a:fillRect/>
          </a:stretch>
        </p:blipFill>
        <p:spPr bwMode="auto">
          <a:xfrm>
            <a:off x="6663188" y="1524000"/>
            <a:ext cx="2214112" cy="2667000"/>
          </a:xfrm>
          <a:prstGeom prst="rect">
            <a:avLst/>
          </a:prstGeom>
          <a:noFill/>
        </p:spPr>
      </p:pic>
      <p:pic>
        <p:nvPicPr>
          <p:cNvPr id="40964" name="Picture 4" descr="http://upload.wikimedia.org/wikipedia/en/thumb/b/b0/Donald_Manson_working_as_an_employee_of_the_Marconi_Company.jpg/222px-Donald_Manson_working_as_an_employee_of_the_Marconi_Company.jpg">
            <a:hlinkClick r:id="rId5"/>
          </p:cNvPr>
          <p:cNvPicPr>
            <a:picLocks noChangeAspect="1" noChangeArrowheads="1"/>
          </p:cNvPicPr>
          <p:nvPr/>
        </p:nvPicPr>
        <p:blipFill>
          <a:blip r:embed="rId6" cstate="print"/>
          <a:srcRect/>
          <a:stretch>
            <a:fillRect/>
          </a:stretch>
        </p:blipFill>
        <p:spPr bwMode="auto">
          <a:xfrm>
            <a:off x="6663188" y="4572000"/>
            <a:ext cx="2233162" cy="168996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Marrying radio technology and accelerators</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5</a:t>
            </a:fld>
            <a:endParaRPr lang="en-GB"/>
          </a:p>
        </p:txBody>
      </p:sp>
      <p:sp>
        <p:nvSpPr>
          <p:cNvPr id="4" name="Rectangle 3"/>
          <p:cNvSpPr/>
          <p:nvPr/>
        </p:nvSpPr>
        <p:spPr>
          <a:xfrm>
            <a:off x="5939801" y="2438400"/>
            <a:ext cx="1751734" cy="2646878"/>
          </a:xfrm>
          <a:prstGeom prst="rect">
            <a:avLst/>
          </a:prstGeom>
          <a:noFill/>
        </p:spPr>
        <p:txBody>
          <a:bodyPr wrap="square" lIns="91440" tIns="45720" rIns="91440" bIns="45720">
            <a:spAutoFit/>
          </a:bodyPr>
          <a:lstStyle/>
          <a:p>
            <a:pPr algn="ctr"/>
            <a:r>
              <a:rPr lang="en-US" sz="16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en-US" sz="16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TextBox 4"/>
          <p:cNvSpPr txBox="1"/>
          <p:nvPr/>
        </p:nvSpPr>
        <p:spPr>
          <a:xfrm>
            <a:off x="344800" y="2209800"/>
            <a:ext cx="4800599" cy="3477875"/>
          </a:xfrm>
          <a:prstGeom prst="rect">
            <a:avLst/>
          </a:prstGeom>
          <a:noFill/>
        </p:spPr>
        <p:txBody>
          <a:bodyPr wrap="square" rtlCol="0">
            <a:spAutoFit/>
          </a:bodyPr>
          <a:lstStyle/>
          <a:p>
            <a:r>
              <a:rPr lang="en-US" dirty="0" smtClean="0"/>
              <a:t>Who was the first to have the idea of using modern radio technology to build (linear) particle accelerators? </a:t>
            </a:r>
          </a:p>
          <a:p>
            <a:endParaRPr lang="en-US" dirty="0" smtClean="0"/>
          </a:p>
          <a:p>
            <a:r>
              <a:rPr lang="en-US" b="0" dirty="0" smtClean="0"/>
              <a:t>Remember: </a:t>
            </a:r>
          </a:p>
          <a:p>
            <a:pPr marL="457200" indent="-457200">
              <a:buFont typeface="+mj-lt"/>
              <a:buAutoNum type="arabicPeriod"/>
            </a:pPr>
            <a:r>
              <a:rPr lang="en-US" b="0" dirty="0" smtClean="0"/>
              <a:t>the radio was around since 1920, and the technology became largely used in the 20’s</a:t>
            </a:r>
          </a:p>
          <a:p>
            <a:pPr marL="457200" indent="-457200">
              <a:buFont typeface="+mj-lt"/>
              <a:buAutoNum type="arabicPeriod"/>
            </a:pPr>
            <a:r>
              <a:rPr lang="en-US" b="0" dirty="0" smtClean="0"/>
              <a:t>since 1927 the scientific community was looking for ideas to build high-energy particle accelerators…</a:t>
            </a:r>
            <a:endParaRPr lang="en-US" b="0" dirty="0"/>
          </a:p>
        </p:txBody>
      </p:sp>
      <p:pic>
        <p:nvPicPr>
          <p:cNvPr id="7" name="Picture 6"/>
          <p:cNvPicPr>
            <a:picLocks noChangeAspect="1"/>
          </p:cNvPicPr>
          <p:nvPr/>
        </p:nvPicPr>
        <p:blipFill>
          <a:blip r:embed="rId2"/>
          <a:stretch>
            <a:fillRect/>
          </a:stretch>
        </p:blipFill>
        <p:spPr>
          <a:xfrm>
            <a:off x="6019800" y="2209800"/>
            <a:ext cx="1809750" cy="2524125"/>
          </a:xfrm>
          <a:prstGeom prst="rect">
            <a:avLst/>
          </a:prstGeom>
        </p:spPr>
      </p:pic>
      <p:sp>
        <p:nvSpPr>
          <p:cNvPr id="8" name="TextBox 7"/>
          <p:cNvSpPr txBox="1"/>
          <p:nvPr/>
        </p:nvSpPr>
        <p:spPr>
          <a:xfrm>
            <a:off x="5410200" y="5085278"/>
            <a:ext cx="3429000" cy="40011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fr-CH" b="0" i="1" dirty="0" smtClean="0"/>
              <a:t>A 26 </a:t>
            </a:r>
            <a:r>
              <a:rPr lang="fr-CH" b="0" i="1" dirty="0" err="1" smtClean="0"/>
              <a:t>year</a:t>
            </a:r>
            <a:r>
              <a:rPr lang="fr-CH" b="0" i="1" dirty="0" smtClean="0"/>
              <a:t> </a:t>
            </a:r>
            <a:r>
              <a:rPr lang="fr-CH" b="0" i="1" dirty="0" err="1" smtClean="0"/>
              <a:t>old</a:t>
            </a:r>
            <a:r>
              <a:rPr lang="fr-CH" b="0" i="1" dirty="0" smtClean="0"/>
              <a:t> PhD </a:t>
            </a:r>
            <a:r>
              <a:rPr lang="fr-CH" b="0" i="1" dirty="0" err="1" smtClean="0"/>
              <a:t>student</a:t>
            </a:r>
            <a:r>
              <a:rPr lang="fr-CH" b="0" i="1" dirty="0" smtClean="0"/>
              <a:t>… </a:t>
            </a:r>
            <a:endParaRPr lang="en-GB" b="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3"/>
          <p:cNvSpPr>
            <a:spLocks noGrp="1"/>
          </p:cNvSpPr>
          <p:nvPr>
            <p:ph type="ftr" sz="quarter" idx="11"/>
          </p:nvPr>
        </p:nvSpPr>
        <p:spPr/>
        <p:txBody>
          <a:bodyPr/>
          <a:lstStyle/>
          <a:p>
            <a:fld id="{EEC034B0-FF6A-4563-95F6-4AC580BDEFC6}" type="slidenum">
              <a:rPr lang="en-GB"/>
              <a:pPr/>
              <a:t>6</a:t>
            </a:fld>
            <a:endParaRPr lang="en-GB"/>
          </a:p>
        </p:txBody>
      </p:sp>
      <p:sp>
        <p:nvSpPr>
          <p:cNvPr id="664580" name="Rectangle 4"/>
          <p:cNvSpPr>
            <a:spLocks noGrp="1" noChangeArrowheads="1"/>
          </p:cNvSpPr>
          <p:nvPr>
            <p:ph type="title"/>
          </p:nvPr>
        </p:nvSpPr>
        <p:spPr>
          <a:xfrm>
            <a:off x="1676400" y="381000"/>
            <a:ext cx="6172200" cy="762000"/>
          </a:xfrm>
        </p:spPr>
        <p:txBody>
          <a:bodyPr/>
          <a:lstStyle/>
          <a:p>
            <a:r>
              <a:rPr lang="en-GB" sz="3200" dirty="0"/>
              <a:t>The first </a:t>
            </a:r>
            <a:r>
              <a:rPr lang="en-GB" sz="3200" dirty="0" smtClean="0"/>
              <a:t>Radio-Frequency linac: Rolf </a:t>
            </a:r>
            <a:r>
              <a:rPr lang="en-GB" sz="3200" dirty="0" err="1" smtClean="0"/>
              <a:t>Wideröe’s</a:t>
            </a:r>
            <a:r>
              <a:rPr lang="en-GB" sz="3200" dirty="0" smtClean="0"/>
              <a:t> thesis</a:t>
            </a:r>
            <a:endParaRPr lang="en-US" sz="3200" dirty="0"/>
          </a:p>
        </p:txBody>
      </p:sp>
      <p:sp>
        <p:nvSpPr>
          <p:cNvPr id="664581" name="Text Box 5"/>
          <p:cNvSpPr txBox="1">
            <a:spLocks noChangeArrowheads="1"/>
          </p:cNvSpPr>
          <p:nvPr/>
        </p:nvSpPr>
        <p:spPr bwMode="auto">
          <a:xfrm>
            <a:off x="230188" y="1371600"/>
            <a:ext cx="8761412" cy="1323439"/>
          </a:xfrm>
          <a:prstGeom prst="rect">
            <a:avLst/>
          </a:prstGeom>
          <a:noFill/>
          <a:ln w="12700">
            <a:noFill/>
            <a:miter lim="800000"/>
            <a:headEnd type="none" w="sm" len="sm"/>
            <a:tailEnd type="none" w="sm" len="sm"/>
          </a:ln>
          <a:effectLst/>
        </p:spPr>
        <p:txBody>
          <a:bodyPr wrap="square">
            <a:spAutoFit/>
          </a:bodyPr>
          <a:lstStyle/>
          <a:p>
            <a:r>
              <a:rPr lang="en-US" sz="1600" dirty="0">
                <a:solidFill>
                  <a:srgbClr val="FF0000"/>
                </a:solidFill>
              </a:rPr>
              <a:t>Rolf </a:t>
            </a:r>
            <a:r>
              <a:rPr lang="en-US" sz="1600" dirty="0" smtClean="0">
                <a:solidFill>
                  <a:srgbClr val="FF0000"/>
                </a:solidFill>
              </a:rPr>
              <a:t>Wider</a:t>
            </a:r>
            <a:r>
              <a:rPr lang="en-GB" sz="1600" dirty="0" smtClean="0">
                <a:solidFill>
                  <a:srgbClr val="FF0000"/>
                </a:solidFill>
              </a:rPr>
              <a:t>ö</a:t>
            </a:r>
            <a:r>
              <a:rPr lang="en-US" sz="1600" dirty="0" smtClean="0">
                <a:solidFill>
                  <a:srgbClr val="FF0000"/>
                </a:solidFill>
              </a:rPr>
              <a:t>e</a:t>
            </a:r>
            <a:r>
              <a:rPr lang="en-US" sz="1600" b="0" dirty="0" smtClean="0"/>
              <a:t>: a Norwegian student of electrical engineering at Karlsruhe and Aachen.</a:t>
            </a:r>
          </a:p>
          <a:p>
            <a:r>
              <a:rPr lang="en-US" sz="1600" b="0" dirty="0" smtClean="0"/>
              <a:t>The X-ray transformer that he had chosen for his PhD Thesis at Aachen University did not work, and he was forced to choose quickly another subject. Inspired by a 1924 paper by </a:t>
            </a:r>
            <a:r>
              <a:rPr lang="en-US" sz="1600" b="0" dirty="0" err="1" smtClean="0"/>
              <a:t>Ising</a:t>
            </a:r>
            <a:r>
              <a:rPr lang="en-US" sz="1600" b="0" dirty="0" smtClean="0"/>
              <a:t>, a Swedish professor (acceleration of particles using “voltage pulses”), in </a:t>
            </a:r>
            <a:r>
              <a:rPr lang="en-US" sz="1600" dirty="0" smtClean="0">
                <a:solidFill>
                  <a:srgbClr val="FF0000"/>
                </a:solidFill>
              </a:rPr>
              <a:t>1928</a:t>
            </a:r>
            <a:r>
              <a:rPr lang="en-US" sz="1600" b="0" dirty="0" smtClean="0"/>
              <a:t> he put together for his thesis a device to demonstrate the acceleration of particles by RF fields:</a:t>
            </a:r>
            <a:endParaRPr lang="en-US" sz="1600" b="0" dirty="0"/>
          </a:p>
        </p:txBody>
      </p:sp>
      <p:sp>
        <p:nvSpPr>
          <p:cNvPr id="664584" name="Text Box 8"/>
          <p:cNvSpPr txBox="1">
            <a:spLocks noChangeArrowheads="1"/>
          </p:cNvSpPr>
          <p:nvPr/>
        </p:nvSpPr>
        <p:spPr bwMode="auto">
          <a:xfrm>
            <a:off x="4724400" y="2743200"/>
            <a:ext cx="4267200" cy="738664"/>
          </a:xfrm>
          <a:prstGeom prst="rect">
            <a:avLst/>
          </a:prstGeom>
          <a:noFill/>
          <a:ln w="12700">
            <a:noFill/>
            <a:miter lim="800000"/>
            <a:headEnd type="none" w="sm" len="sm"/>
            <a:tailEnd type="none" w="sm" len="sm"/>
          </a:ln>
          <a:effectLst/>
        </p:spPr>
        <p:txBody>
          <a:bodyPr wrap="square">
            <a:spAutoFit/>
          </a:bodyPr>
          <a:lstStyle/>
          <a:p>
            <a:r>
              <a:rPr lang="en-US" sz="1400" b="0" i="1" dirty="0" smtClean="0"/>
              <a:t>Acceleration of potassium </a:t>
            </a:r>
            <a:r>
              <a:rPr lang="en-US" sz="1400" b="0" i="1" dirty="0"/>
              <a:t>ions 1</a:t>
            </a:r>
            <a:r>
              <a:rPr lang="en-US" sz="1400" b="0" i="1" dirty="0" smtClean="0"/>
              <a:t>+ with </a:t>
            </a:r>
            <a:r>
              <a:rPr lang="en-US" sz="1400" b="0" i="1" dirty="0"/>
              <a:t>25kV of RF at 1 MHz </a:t>
            </a:r>
            <a:r>
              <a:rPr lang="en-US" sz="1400" b="0" i="1" dirty="0">
                <a:sym typeface="Symbol" pitchFamily="18" charset="2"/>
              </a:rPr>
              <a:t> 50 </a:t>
            </a:r>
            <a:r>
              <a:rPr lang="en-US" sz="1400" b="0" i="1" dirty="0" err="1">
                <a:sym typeface="Symbol" pitchFamily="18" charset="2"/>
              </a:rPr>
              <a:t>keV</a:t>
            </a:r>
            <a:r>
              <a:rPr lang="en-US" sz="1400" b="0" i="1" dirty="0">
                <a:sym typeface="Symbol" pitchFamily="18" charset="2"/>
              </a:rPr>
              <a:t> acceleration </a:t>
            </a:r>
            <a:r>
              <a:rPr lang="en-US" sz="1400" b="0" i="1" dirty="0"/>
              <a:t>(“at a cost of four to five hundred marks”…)</a:t>
            </a:r>
            <a:endParaRPr lang="en-US" sz="1400" b="0" i="1" dirty="0">
              <a:sym typeface="Symbol" pitchFamily="18" charset="2"/>
            </a:endParaRPr>
          </a:p>
        </p:txBody>
      </p:sp>
      <p:pic>
        <p:nvPicPr>
          <p:cNvPr id="664586" name="Picture 10" descr="wideroe"/>
          <p:cNvPicPr>
            <a:picLocks noChangeAspect="1" noChangeArrowheads="1"/>
          </p:cNvPicPr>
          <p:nvPr/>
        </p:nvPicPr>
        <p:blipFill>
          <a:blip r:embed="rId3" cstate="print"/>
          <a:srcRect b="-3362"/>
          <a:stretch>
            <a:fillRect/>
          </a:stretch>
        </p:blipFill>
        <p:spPr bwMode="auto">
          <a:xfrm>
            <a:off x="0" y="2971800"/>
            <a:ext cx="4677915" cy="3365500"/>
          </a:xfrm>
          <a:prstGeom prst="rect">
            <a:avLst/>
          </a:prstGeom>
          <a:noFill/>
        </p:spPr>
      </p:pic>
      <p:sp>
        <p:nvSpPr>
          <p:cNvPr id="16" name="TextBox 15"/>
          <p:cNvSpPr txBox="1"/>
          <p:nvPr/>
        </p:nvSpPr>
        <p:spPr>
          <a:xfrm>
            <a:off x="4495800" y="3657600"/>
            <a:ext cx="4419600" cy="2585323"/>
          </a:xfrm>
          <a:prstGeom prst="rect">
            <a:avLst/>
          </a:prstGeom>
          <a:noFill/>
        </p:spPr>
        <p:txBody>
          <a:bodyPr wrap="square" rtlCol="0">
            <a:spAutoFit/>
          </a:bodyPr>
          <a:lstStyle/>
          <a:p>
            <a:pPr marL="342900" indent="-342900">
              <a:buAutoNum type="arabicPeriod"/>
            </a:pPr>
            <a:r>
              <a:rPr lang="en-US" sz="1800" b="0" dirty="0" smtClean="0"/>
              <a:t>use of a triode and of </a:t>
            </a:r>
            <a:r>
              <a:rPr lang="en-US" sz="1800" b="0" u="sng" dirty="0" smtClean="0">
                <a:solidFill>
                  <a:srgbClr val="FF0000"/>
                </a:solidFill>
              </a:rPr>
              <a:t>radio technology </a:t>
            </a:r>
            <a:r>
              <a:rPr lang="en-US" sz="1600" b="0" dirty="0" smtClean="0"/>
              <a:t>(at the time limited to 1-2 MHz) </a:t>
            </a:r>
            <a:r>
              <a:rPr lang="en-GB" sz="1800" b="0" dirty="0" smtClean="0">
                <a:latin typeface="Arial"/>
                <a:cs typeface="Arial"/>
                <a:sym typeface="Symbol" pitchFamily="18" charset="2"/>
              </a:rPr>
              <a:t>→ marrying radio technology and accelerators</a:t>
            </a:r>
            <a:r>
              <a:rPr lang="en-GB" sz="1800" b="0" dirty="0" smtClean="0">
                <a:latin typeface="Comic Sans MS" pitchFamily="66" charset="0"/>
                <a:sym typeface="Symbol" pitchFamily="18" charset="2"/>
              </a:rPr>
              <a:t>.</a:t>
            </a:r>
          </a:p>
          <a:p>
            <a:pPr marL="342900" indent="-342900">
              <a:buAutoNum type="arabicPeriod"/>
            </a:pPr>
            <a:r>
              <a:rPr lang="en-GB" sz="1800" b="0" dirty="0" smtClean="0">
                <a:latin typeface="+mn-lt"/>
                <a:sym typeface="Symbol" pitchFamily="18" charset="2"/>
              </a:rPr>
              <a:t>Use of a drift tube separating 2 accelerating gaps </a:t>
            </a:r>
            <a:r>
              <a:rPr lang="en-GB" sz="1800" b="0" dirty="0" smtClean="0">
                <a:latin typeface="+mn-lt"/>
                <a:cs typeface="Arial"/>
                <a:sym typeface="Symbol" pitchFamily="18" charset="2"/>
              </a:rPr>
              <a:t>→ invention of </a:t>
            </a:r>
            <a:r>
              <a:rPr lang="en-GB" sz="1800" b="0" u="sng" dirty="0" smtClean="0">
                <a:solidFill>
                  <a:srgbClr val="FF0000"/>
                </a:solidFill>
                <a:latin typeface="+mn-lt"/>
                <a:cs typeface="Arial"/>
                <a:sym typeface="Symbol" pitchFamily="18" charset="2"/>
              </a:rPr>
              <a:t>synchronous RF </a:t>
            </a:r>
            <a:r>
              <a:rPr lang="en-GB" sz="1800" b="0" dirty="0" smtClean="0">
                <a:latin typeface="+mn-lt"/>
                <a:cs typeface="Arial"/>
                <a:sym typeface="Symbol" pitchFamily="18" charset="2"/>
              </a:rPr>
              <a:t>accelerators</a:t>
            </a:r>
            <a:r>
              <a:rPr lang="en-GB" sz="1800" b="0" dirty="0" smtClean="0">
                <a:latin typeface="Comic Sans MS" pitchFamily="66" charset="0"/>
                <a:sym typeface="Symbol" pitchFamily="18" charset="2"/>
              </a:rPr>
              <a:t>.</a:t>
            </a:r>
          </a:p>
          <a:p>
            <a:pPr marL="342900" indent="-342900">
              <a:buAutoNum type="arabicPeriod"/>
            </a:pPr>
            <a:r>
              <a:rPr lang="en-GB" sz="1800" b="0" u="sng" dirty="0" smtClean="0">
                <a:solidFill>
                  <a:srgbClr val="FF0000"/>
                </a:solidFill>
                <a:latin typeface="+mn-lt"/>
                <a:sym typeface="Symbol" pitchFamily="18" charset="2"/>
              </a:rPr>
              <a:t>complete</a:t>
            </a:r>
            <a:r>
              <a:rPr lang="en-GB" sz="1800" b="0" dirty="0" smtClean="0">
                <a:latin typeface="+mn-lt"/>
                <a:sym typeface="Symbol" pitchFamily="18" charset="2"/>
              </a:rPr>
              <a:t> accelerator: ion source, RF accelerator, detector, all in vacuum </a:t>
            </a:r>
            <a:endParaRPr lang="en-US" sz="1800" b="0" dirty="0" smtClean="0">
              <a:latin typeface="+mn-lt"/>
            </a:endParaRPr>
          </a:p>
        </p:txBody>
      </p:sp>
      <p:sp>
        <p:nvSpPr>
          <p:cNvPr id="9" name="Oval 8"/>
          <p:cNvSpPr/>
          <p:nvPr/>
        </p:nvSpPr>
        <p:spPr bwMode="auto">
          <a:xfrm>
            <a:off x="1020315" y="3657600"/>
            <a:ext cx="609600" cy="609600"/>
          </a:xfrm>
          <a:prstGeom prst="ellipse">
            <a:avLst/>
          </a:pr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11" name="Oval 10"/>
          <p:cNvSpPr/>
          <p:nvPr/>
        </p:nvSpPr>
        <p:spPr bwMode="auto">
          <a:xfrm>
            <a:off x="1553715" y="3657600"/>
            <a:ext cx="838200" cy="609600"/>
          </a:xfrm>
          <a:prstGeom prst="ellipse">
            <a:avLst/>
          </a:pr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12" name="Oval 11"/>
          <p:cNvSpPr/>
          <p:nvPr/>
        </p:nvSpPr>
        <p:spPr bwMode="auto">
          <a:xfrm>
            <a:off x="2620515" y="4800600"/>
            <a:ext cx="533400" cy="838200"/>
          </a:xfrm>
          <a:prstGeom prst="ellipse">
            <a:avLst/>
          </a:pr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13" name="Oval 12"/>
          <p:cNvSpPr/>
          <p:nvPr/>
        </p:nvSpPr>
        <p:spPr bwMode="auto">
          <a:xfrm>
            <a:off x="3382515" y="3505200"/>
            <a:ext cx="609600" cy="838200"/>
          </a:xfrm>
          <a:prstGeom prst="ellipse">
            <a:avLst/>
          </a:pr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Picture 3"/>
          <p:cNvPicPr>
            <a:picLocks noChangeAspect="1" noChangeArrowheads="1"/>
          </p:cNvPicPr>
          <p:nvPr/>
        </p:nvPicPr>
        <p:blipFill>
          <a:blip r:embed="rId2" cstate="print"/>
          <a:srcRect/>
          <a:stretch>
            <a:fillRect/>
          </a:stretch>
        </p:blipFill>
        <p:spPr bwMode="auto">
          <a:xfrm rot="10800000">
            <a:off x="4572000" y="3810000"/>
            <a:ext cx="628650" cy="1000125"/>
          </a:xfrm>
          <a:prstGeom prst="rect">
            <a:avLst/>
          </a:prstGeom>
          <a:noFill/>
          <a:ln w="9525">
            <a:noFill/>
            <a:miter lim="800000"/>
            <a:headEnd/>
            <a:tailEnd/>
          </a:ln>
        </p:spPr>
      </p:pic>
      <p:pic>
        <p:nvPicPr>
          <p:cNvPr id="734211" name="Picture 3"/>
          <p:cNvPicPr>
            <a:picLocks noChangeAspect="1" noChangeArrowheads="1"/>
          </p:cNvPicPr>
          <p:nvPr/>
        </p:nvPicPr>
        <p:blipFill>
          <a:blip r:embed="rId2" cstate="print"/>
          <a:srcRect/>
          <a:stretch>
            <a:fillRect/>
          </a:stretch>
        </p:blipFill>
        <p:spPr bwMode="auto">
          <a:xfrm rot="10800000">
            <a:off x="2286000" y="3810000"/>
            <a:ext cx="628650" cy="1000125"/>
          </a:xfrm>
          <a:prstGeom prst="rect">
            <a:avLst/>
          </a:prstGeom>
          <a:noFill/>
          <a:ln w="9525">
            <a:noFill/>
            <a:miter lim="800000"/>
            <a:headEnd/>
            <a:tailEnd/>
          </a:ln>
        </p:spPr>
      </p:pic>
      <p:sp>
        <p:nvSpPr>
          <p:cNvPr id="5" name="Line 12"/>
          <p:cNvSpPr>
            <a:spLocks noChangeShapeType="1"/>
          </p:cNvSpPr>
          <p:nvPr/>
        </p:nvSpPr>
        <p:spPr bwMode="auto">
          <a:xfrm>
            <a:off x="685800" y="1981200"/>
            <a:ext cx="1905000" cy="0"/>
          </a:xfrm>
          <a:prstGeom prst="line">
            <a:avLst/>
          </a:prstGeom>
          <a:noFill/>
          <a:ln w="12700">
            <a:solidFill>
              <a:schemeClr val="tx1"/>
            </a:solidFill>
            <a:round/>
            <a:headEnd type="none" w="sm" len="sm"/>
            <a:tailEnd type="arrow" w="med" len="med"/>
          </a:ln>
          <a:effectLst/>
        </p:spPr>
        <p:txBody>
          <a:bodyPr/>
          <a:lstStyle/>
          <a:p>
            <a:endParaRPr lang="en-US"/>
          </a:p>
        </p:txBody>
      </p:sp>
      <p:sp>
        <p:nvSpPr>
          <p:cNvPr id="6" name="AutoShape 14"/>
          <p:cNvSpPr>
            <a:spLocks noChangeArrowheads="1"/>
          </p:cNvSpPr>
          <p:nvPr/>
        </p:nvSpPr>
        <p:spPr bwMode="auto">
          <a:xfrm>
            <a:off x="685800" y="15240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7" name="AutoShape 15"/>
          <p:cNvSpPr>
            <a:spLocks noChangeArrowheads="1"/>
          </p:cNvSpPr>
          <p:nvPr/>
        </p:nvSpPr>
        <p:spPr bwMode="auto">
          <a:xfrm>
            <a:off x="1828800" y="15240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8" name="AutoShape 16"/>
          <p:cNvSpPr>
            <a:spLocks noChangeArrowheads="1"/>
          </p:cNvSpPr>
          <p:nvPr/>
        </p:nvSpPr>
        <p:spPr bwMode="auto">
          <a:xfrm>
            <a:off x="685800" y="22098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9" name="AutoShape 17"/>
          <p:cNvSpPr>
            <a:spLocks noChangeArrowheads="1"/>
          </p:cNvSpPr>
          <p:nvPr/>
        </p:nvSpPr>
        <p:spPr bwMode="auto">
          <a:xfrm>
            <a:off x="1828800" y="22098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14" name="Line 24"/>
          <p:cNvSpPr>
            <a:spLocks noChangeShapeType="1"/>
          </p:cNvSpPr>
          <p:nvPr/>
        </p:nvSpPr>
        <p:spPr bwMode="auto">
          <a:xfrm>
            <a:off x="1295400" y="1676400"/>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15" name="Line 25"/>
          <p:cNvSpPr>
            <a:spLocks noChangeShapeType="1"/>
          </p:cNvSpPr>
          <p:nvPr/>
        </p:nvSpPr>
        <p:spPr bwMode="auto">
          <a:xfrm>
            <a:off x="1295400" y="1600200"/>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22" name="Line 43"/>
          <p:cNvSpPr>
            <a:spLocks noChangeShapeType="1"/>
          </p:cNvSpPr>
          <p:nvPr/>
        </p:nvSpPr>
        <p:spPr bwMode="auto">
          <a:xfrm flipV="1">
            <a:off x="1295400" y="2286000"/>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25" name="Line 46"/>
          <p:cNvSpPr>
            <a:spLocks noChangeShapeType="1"/>
          </p:cNvSpPr>
          <p:nvPr/>
        </p:nvSpPr>
        <p:spPr bwMode="auto">
          <a:xfrm>
            <a:off x="1295400" y="2362200"/>
            <a:ext cx="533400" cy="1588"/>
          </a:xfrm>
          <a:prstGeom prst="line">
            <a:avLst/>
          </a:prstGeom>
          <a:noFill/>
          <a:ln w="12700">
            <a:solidFill>
              <a:srgbClr val="3333FF"/>
            </a:solidFill>
            <a:round/>
            <a:headEnd type="none" w="sm" len="sm"/>
            <a:tailEnd type="arrow" w="med" len="med"/>
          </a:ln>
          <a:effectLst/>
        </p:spPr>
        <p:txBody>
          <a:bodyPr/>
          <a:lstStyle/>
          <a:p>
            <a:endParaRPr lang="en-US"/>
          </a:p>
        </p:txBody>
      </p:sp>
      <p:cxnSp>
        <p:nvCxnSpPr>
          <p:cNvPr id="36" name="Straight Arrow Connector 35"/>
          <p:cNvCxnSpPr>
            <a:stCxn id="9" idx="2"/>
          </p:cNvCxnSpPr>
          <p:nvPr/>
        </p:nvCxnSpPr>
        <p:spPr bwMode="auto">
          <a:xfrm>
            <a:off x="2133600" y="2438400"/>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cxnSp>
        <p:nvCxnSpPr>
          <p:cNvPr id="38" name="Straight Connector 37"/>
          <p:cNvCxnSpPr>
            <a:stCxn id="8" idx="2"/>
          </p:cNvCxnSpPr>
          <p:nvPr/>
        </p:nvCxnSpPr>
        <p:spPr bwMode="auto">
          <a:xfrm>
            <a:off x="990600" y="2438400"/>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40" name="Straight Connector 39"/>
          <p:cNvCxnSpPr/>
          <p:nvPr/>
        </p:nvCxnSpPr>
        <p:spPr bwMode="auto">
          <a:xfrm>
            <a:off x="990600" y="2895600"/>
            <a:ext cx="304800" cy="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47" name="Straight Connector 46"/>
          <p:cNvCxnSpPr/>
          <p:nvPr/>
        </p:nvCxnSpPr>
        <p:spPr bwMode="auto">
          <a:xfrm>
            <a:off x="1752600" y="2895600"/>
            <a:ext cx="381000" cy="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48" name="TextBox 47"/>
          <p:cNvSpPr txBox="1"/>
          <p:nvPr/>
        </p:nvSpPr>
        <p:spPr>
          <a:xfrm>
            <a:off x="2209800" y="2667000"/>
            <a:ext cx="269626" cy="400110"/>
          </a:xfrm>
          <a:prstGeom prst="rect">
            <a:avLst/>
          </a:prstGeom>
          <a:noFill/>
        </p:spPr>
        <p:txBody>
          <a:bodyPr wrap="none" rtlCol="0">
            <a:spAutoFit/>
          </a:bodyPr>
          <a:lstStyle/>
          <a:p>
            <a:r>
              <a:rPr lang="en-US" dirty="0" smtClean="0"/>
              <a:t>-</a:t>
            </a:r>
            <a:endParaRPr lang="en-US" dirty="0"/>
          </a:p>
        </p:txBody>
      </p:sp>
      <p:sp>
        <p:nvSpPr>
          <p:cNvPr id="49" name="TextBox 48"/>
          <p:cNvSpPr txBox="1"/>
          <p:nvPr/>
        </p:nvSpPr>
        <p:spPr>
          <a:xfrm>
            <a:off x="685800" y="2667000"/>
            <a:ext cx="333746" cy="400110"/>
          </a:xfrm>
          <a:prstGeom prst="rect">
            <a:avLst/>
          </a:prstGeom>
          <a:noFill/>
        </p:spPr>
        <p:txBody>
          <a:bodyPr wrap="none" rtlCol="0">
            <a:spAutoFit/>
          </a:bodyPr>
          <a:lstStyle/>
          <a:p>
            <a:r>
              <a:rPr lang="en-US" dirty="0" smtClean="0"/>
              <a:t>+</a:t>
            </a:r>
            <a:endParaRPr lang="en-US" dirty="0"/>
          </a:p>
        </p:txBody>
      </p:sp>
      <p:cxnSp>
        <p:nvCxnSpPr>
          <p:cNvPr id="51" name="Straight Arrow Connector 50"/>
          <p:cNvCxnSpPr/>
          <p:nvPr/>
        </p:nvCxnSpPr>
        <p:spPr bwMode="auto">
          <a:xfrm>
            <a:off x="1143000" y="3048000"/>
            <a:ext cx="685800" cy="0"/>
          </a:xfrm>
          <a:prstGeom prst="straightConnector1">
            <a:avLst/>
          </a:prstGeom>
          <a:solidFill>
            <a:schemeClr val="bg1"/>
          </a:solidFill>
          <a:ln w="12700" cap="flat" cmpd="sng" algn="ctr">
            <a:solidFill>
              <a:schemeClr val="tx1"/>
            </a:solidFill>
            <a:prstDash val="solid"/>
            <a:round/>
            <a:headEnd type="arrow"/>
            <a:tailEnd type="arrow"/>
          </a:ln>
          <a:effectLst/>
        </p:spPr>
      </p:cxnSp>
      <p:sp>
        <p:nvSpPr>
          <p:cNvPr id="56" name="TextBox 55"/>
          <p:cNvSpPr txBox="1"/>
          <p:nvPr/>
        </p:nvSpPr>
        <p:spPr>
          <a:xfrm>
            <a:off x="838200" y="3124200"/>
            <a:ext cx="1308371" cy="307777"/>
          </a:xfrm>
          <a:prstGeom prst="rect">
            <a:avLst/>
          </a:prstGeom>
          <a:noFill/>
        </p:spPr>
        <p:txBody>
          <a:bodyPr wrap="none" rtlCol="0">
            <a:spAutoFit/>
          </a:bodyPr>
          <a:lstStyle/>
          <a:p>
            <a:r>
              <a:rPr lang="en-US" sz="1400" b="0" dirty="0" smtClean="0"/>
              <a:t>DC voltage V</a:t>
            </a:r>
            <a:r>
              <a:rPr lang="en-US" sz="1400" b="0" baseline="-25000" dirty="0" smtClean="0"/>
              <a:t>0</a:t>
            </a:r>
            <a:endParaRPr lang="en-US" sz="1400" b="0" baseline="-25000" dirty="0"/>
          </a:p>
        </p:txBody>
      </p:sp>
      <p:sp>
        <p:nvSpPr>
          <p:cNvPr id="57" name="Line 12"/>
          <p:cNvSpPr>
            <a:spLocks noChangeShapeType="1"/>
          </p:cNvSpPr>
          <p:nvPr/>
        </p:nvSpPr>
        <p:spPr bwMode="auto">
          <a:xfrm>
            <a:off x="609600" y="4343400"/>
            <a:ext cx="6477000" cy="0"/>
          </a:xfrm>
          <a:prstGeom prst="line">
            <a:avLst/>
          </a:prstGeom>
          <a:noFill/>
          <a:ln w="12700">
            <a:solidFill>
              <a:schemeClr val="tx1"/>
            </a:solidFill>
            <a:round/>
            <a:headEnd type="none" w="sm" len="sm"/>
            <a:tailEnd type="arrow" w="med" len="med"/>
          </a:ln>
          <a:effectLst/>
        </p:spPr>
        <p:txBody>
          <a:bodyPr/>
          <a:lstStyle/>
          <a:p>
            <a:endParaRPr lang="en-US"/>
          </a:p>
        </p:txBody>
      </p:sp>
      <p:sp>
        <p:nvSpPr>
          <p:cNvPr id="58" name="AutoShape 14"/>
          <p:cNvSpPr>
            <a:spLocks noChangeArrowheads="1"/>
          </p:cNvSpPr>
          <p:nvPr/>
        </p:nvSpPr>
        <p:spPr bwMode="auto">
          <a:xfrm>
            <a:off x="609600" y="38862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59" name="AutoShape 15"/>
          <p:cNvSpPr>
            <a:spLocks noChangeArrowheads="1"/>
          </p:cNvSpPr>
          <p:nvPr/>
        </p:nvSpPr>
        <p:spPr bwMode="auto">
          <a:xfrm>
            <a:off x="1752600" y="38862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60" name="AutoShape 16"/>
          <p:cNvSpPr>
            <a:spLocks noChangeArrowheads="1"/>
          </p:cNvSpPr>
          <p:nvPr/>
        </p:nvSpPr>
        <p:spPr bwMode="auto">
          <a:xfrm>
            <a:off x="609600" y="45720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61" name="AutoShape 17"/>
          <p:cNvSpPr>
            <a:spLocks noChangeArrowheads="1"/>
          </p:cNvSpPr>
          <p:nvPr/>
        </p:nvSpPr>
        <p:spPr bwMode="auto">
          <a:xfrm>
            <a:off x="1752600" y="45720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66" name="Line 24"/>
          <p:cNvSpPr>
            <a:spLocks noChangeShapeType="1"/>
          </p:cNvSpPr>
          <p:nvPr/>
        </p:nvSpPr>
        <p:spPr bwMode="auto">
          <a:xfrm>
            <a:off x="1219200" y="4038600"/>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67" name="Line 25"/>
          <p:cNvSpPr>
            <a:spLocks noChangeShapeType="1"/>
          </p:cNvSpPr>
          <p:nvPr/>
        </p:nvSpPr>
        <p:spPr bwMode="auto">
          <a:xfrm>
            <a:off x="1219200" y="3962400"/>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72" name="Line 43"/>
          <p:cNvSpPr>
            <a:spLocks noChangeShapeType="1"/>
          </p:cNvSpPr>
          <p:nvPr/>
        </p:nvSpPr>
        <p:spPr bwMode="auto">
          <a:xfrm flipV="1">
            <a:off x="1219200" y="4648200"/>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73" name="Line 46"/>
          <p:cNvSpPr>
            <a:spLocks noChangeShapeType="1"/>
          </p:cNvSpPr>
          <p:nvPr/>
        </p:nvSpPr>
        <p:spPr bwMode="auto">
          <a:xfrm>
            <a:off x="1219200" y="4724400"/>
            <a:ext cx="533400" cy="1588"/>
          </a:xfrm>
          <a:prstGeom prst="line">
            <a:avLst/>
          </a:prstGeom>
          <a:noFill/>
          <a:ln w="12700">
            <a:solidFill>
              <a:srgbClr val="3333FF"/>
            </a:solidFill>
            <a:round/>
            <a:headEnd type="none" w="sm" len="sm"/>
            <a:tailEnd type="arrow" w="med" len="med"/>
          </a:ln>
          <a:effectLst/>
        </p:spPr>
        <p:txBody>
          <a:bodyPr/>
          <a:lstStyle/>
          <a:p>
            <a:endParaRPr lang="en-US"/>
          </a:p>
        </p:txBody>
      </p:sp>
      <p:cxnSp>
        <p:nvCxnSpPr>
          <p:cNvPr id="74" name="Straight Connector 73"/>
          <p:cNvCxnSpPr>
            <a:stCxn id="60" idx="2"/>
          </p:cNvCxnSpPr>
          <p:nvPr/>
        </p:nvCxnSpPr>
        <p:spPr bwMode="auto">
          <a:xfrm>
            <a:off x="914400" y="4800600"/>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79" name="AutoShape 14"/>
          <p:cNvSpPr>
            <a:spLocks noChangeArrowheads="1"/>
          </p:cNvSpPr>
          <p:nvPr/>
        </p:nvSpPr>
        <p:spPr bwMode="auto">
          <a:xfrm>
            <a:off x="2895600" y="38862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80" name="AutoShape 15"/>
          <p:cNvSpPr>
            <a:spLocks noChangeArrowheads="1"/>
          </p:cNvSpPr>
          <p:nvPr/>
        </p:nvSpPr>
        <p:spPr bwMode="auto">
          <a:xfrm>
            <a:off x="4038600" y="38862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81" name="AutoShape 16"/>
          <p:cNvSpPr>
            <a:spLocks noChangeArrowheads="1"/>
          </p:cNvSpPr>
          <p:nvPr/>
        </p:nvSpPr>
        <p:spPr bwMode="auto">
          <a:xfrm>
            <a:off x="2895600" y="45720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82" name="AutoShape 17"/>
          <p:cNvSpPr>
            <a:spLocks noChangeArrowheads="1"/>
          </p:cNvSpPr>
          <p:nvPr/>
        </p:nvSpPr>
        <p:spPr bwMode="auto">
          <a:xfrm>
            <a:off x="4038600" y="45720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87" name="Line 24"/>
          <p:cNvSpPr>
            <a:spLocks noChangeShapeType="1"/>
          </p:cNvSpPr>
          <p:nvPr/>
        </p:nvSpPr>
        <p:spPr bwMode="auto">
          <a:xfrm>
            <a:off x="3505200" y="4038600"/>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88" name="Line 25"/>
          <p:cNvSpPr>
            <a:spLocks noChangeShapeType="1"/>
          </p:cNvSpPr>
          <p:nvPr/>
        </p:nvSpPr>
        <p:spPr bwMode="auto">
          <a:xfrm>
            <a:off x="3505200" y="3962400"/>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93" name="Line 43"/>
          <p:cNvSpPr>
            <a:spLocks noChangeShapeType="1"/>
          </p:cNvSpPr>
          <p:nvPr/>
        </p:nvSpPr>
        <p:spPr bwMode="auto">
          <a:xfrm flipV="1">
            <a:off x="3505200" y="4648200"/>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94" name="Line 46"/>
          <p:cNvSpPr>
            <a:spLocks noChangeShapeType="1"/>
          </p:cNvSpPr>
          <p:nvPr/>
        </p:nvSpPr>
        <p:spPr bwMode="auto">
          <a:xfrm>
            <a:off x="3505200" y="4724400"/>
            <a:ext cx="533400" cy="1588"/>
          </a:xfrm>
          <a:prstGeom prst="line">
            <a:avLst/>
          </a:prstGeom>
          <a:noFill/>
          <a:ln w="12700">
            <a:solidFill>
              <a:srgbClr val="3333FF"/>
            </a:solidFill>
            <a:round/>
            <a:headEnd type="none" w="sm" len="sm"/>
            <a:tailEnd type="arrow" w="med" len="med"/>
          </a:ln>
          <a:effectLst/>
        </p:spPr>
        <p:txBody>
          <a:bodyPr/>
          <a:lstStyle/>
          <a:p>
            <a:endParaRPr lang="en-US"/>
          </a:p>
        </p:txBody>
      </p:sp>
      <p:cxnSp>
        <p:nvCxnSpPr>
          <p:cNvPr id="95" name="Straight Connector 94"/>
          <p:cNvCxnSpPr>
            <a:stCxn id="81" idx="2"/>
          </p:cNvCxnSpPr>
          <p:nvPr/>
        </p:nvCxnSpPr>
        <p:spPr bwMode="auto">
          <a:xfrm>
            <a:off x="3200400" y="4800600"/>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96" name="Straight Connector 95"/>
          <p:cNvCxnSpPr/>
          <p:nvPr/>
        </p:nvCxnSpPr>
        <p:spPr bwMode="auto">
          <a:xfrm>
            <a:off x="3200400" y="5257800"/>
            <a:ext cx="381000" cy="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99" name="Line 12"/>
          <p:cNvSpPr>
            <a:spLocks noChangeShapeType="1"/>
          </p:cNvSpPr>
          <p:nvPr/>
        </p:nvSpPr>
        <p:spPr bwMode="auto">
          <a:xfrm>
            <a:off x="5181600" y="4343400"/>
            <a:ext cx="1905000" cy="0"/>
          </a:xfrm>
          <a:prstGeom prst="line">
            <a:avLst/>
          </a:prstGeom>
          <a:noFill/>
          <a:ln w="12700">
            <a:solidFill>
              <a:schemeClr val="tx1"/>
            </a:solidFill>
            <a:round/>
            <a:headEnd type="none" w="sm" len="sm"/>
            <a:tailEnd type="arrow" w="med" len="med"/>
          </a:ln>
          <a:effectLst/>
        </p:spPr>
        <p:txBody>
          <a:bodyPr/>
          <a:lstStyle/>
          <a:p>
            <a:endParaRPr lang="en-US"/>
          </a:p>
        </p:txBody>
      </p:sp>
      <p:sp>
        <p:nvSpPr>
          <p:cNvPr id="100" name="AutoShape 14"/>
          <p:cNvSpPr>
            <a:spLocks noChangeArrowheads="1"/>
          </p:cNvSpPr>
          <p:nvPr/>
        </p:nvSpPr>
        <p:spPr bwMode="auto">
          <a:xfrm>
            <a:off x="5181600" y="38862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101" name="AutoShape 15"/>
          <p:cNvSpPr>
            <a:spLocks noChangeArrowheads="1"/>
          </p:cNvSpPr>
          <p:nvPr/>
        </p:nvSpPr>
        <p:spPr bwMode="auto">
          <a:xfrm>
            <a:off x="6324600" y="38862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102" name="AutoShape 16"/>
          <p:cNvSpPr>
            <a:spLocks noChangeArrowheads="1"/>
          </p:cNvSpPr>
          <p:nvPr/>
        </p:nvSpPr>
        <p:spPr bwMode="auto">
          <a:xfrm>
            <a:off x="5181600" y="45720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103" name="AutoShape 17"/>
          <p:cNvSpPr>
            <a:spLocks noChangeArrowheads="1"/>
          </p:cNvSpPr>
          <p:nvPr/>
        </p:nvSpPr>
        <p:spPr bwMode="auto">
          <a:xfrm>
            <a:off x="6324600" y="4572000"/>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108" name="Line 24"/>
          <p:cNvSpPr>
            <a:spLocks noChangeShapeType="1"/>
          </p:cNvSpPr>
          <p:nvPr/>
        </p:nvSpPr>
        <p:spPr bwMode="auto">
          <a:xfrm>
            <a:off x="5791200" y="4038600"/>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109" name="Line 25"/>
          <p:cNvSpPr>
            <a:spLocks noChangeShapeType="1"/>
          </p:cNvSpPr>
          <p:nvPr/>
        </p:nvSpPr>
        <p:spPr bwMode="auto">
          <a:xfrm>
            <a:off x="5791200" y="3962400"/>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114" name="Line 43"/>
          <p:cNvSpPr>
            <a:spLocks noChangeShapeType="1"/>
          </p:cNvSpPr>
          <p:nvPr/>
        </p:nvSpPr>
        <p:spPr bwMode="auto">
          <a:xfrm flipV="1">
            <a:off x="5791200" y="4648200"/>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115" name="Line 46"/>
          <p:cNvSpPr>
            <a:spLocks noChangeShapeType="1"/>
          </p:cNvSpPr>
          <p:nvPr/>
        </p:nvSpPr>
        <p:spPr bwMode="auto">
          <a:xfrm>
            <a:off x="5791200" y="4724400"/>
            <a:ext cx="533400" cy="1588"/>
          </a:xfrm>
          <a:prstGeom prst="line">
            <a:avLst/>
          </a:prstGeom>
          <a:noFill/>
          <a:ln w="12700">
            <a:solidFill>
              <a:srgbClr val="3333FF"/>
            </a:solidFill>
            <a:round/>
            <a:headEnd type="none" w="sm" len="sm"/>
            <a:tailEnd type="arrow" w="med" len="med"/>
          </a:ln>
          <a:effectLst/>
        </p:spPr>
        <p:txBody>
          <a:bodyPr/>
          <a:lstStyle/>
          <a:p>
            <a:endParaRPr lang="en-US"/>
          </a:p>
        </p:txBody>
      </p:sp>
      <p:cxnSp>
        <p:nvCxnSpPr>
          <p:cNvPr id="116" name="Straight Connector 115"/>
          <p:cNvCxnSpPr>
            <a:stCxn id="102" idx="2"/>
          </p:cNvCxnSpPr>
          <p:nvPr/>
        </p:nvCxnSpPr>
        <p:spPr bwMode="auto">
          <a:xfrm>
            <a:off x="5486400" y="4800600"/>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147" name="TextBox 146"/>
          <p:cNvSpPr txBox="1"/>
          <p:nvPr/>
        </p:nvSpPr>
        <p:spPr>
          <a:xfrm>
            <a:off x="2895600" y="1447800"/>
            <a:ext cx="2362200" cy="1077218"/>
          </a:xfrm>
          <a:prstGeom prst="rect">
            <a:avLst/>
          </a:prstGeom>
          <a:noFill/>
        </p:spPr>
        <p:txBody>
          <a:bodyPr wrap="square" rtlCol="0">
            <a:spAutoFit/>
          </a:bodyPr>
          <a:lstStyle/>
          <a:p>
            <a:r>
              <a:rPr lang="en-US" sz="1600" dirty="0" smtClean="0"/>
              <a:t>ELECTROSTATIC acceleration</a:t>
            </a:r>
          </a:p>
          <a:p>
            <a:r>
              <a:rPr lang="en-US" sz="1600" b="0" dirty="0" smtClean="0"/>
              <a:t>The voltage can be applied only to one gap  </a:t>
            </a:r>
            <a:endParaRPr lang="en-US" sz="1600" b="0" dirty="0"/>
          </a:p>
        </p:txBody>
      </p:sp>
      <p:sp>
        <p:nvSpPr>
          <p:cNvPr id="148" name="Arc 147"/>
          <p:cNvSpPr/>
          <p:nvPr/>
        </p:nvSpPr>
        <p:spPr bwMode="auto">
          <a:xfrm>
            <a:off x="1981200" y="5181600"/>
            <a:ext cx="152400" cy="152400"/>
          </a:xfrm>
          <a:prstGeom prst="arc">
            <a:avLst>
              <a:gd name="adj1" fmla="val 16200000"/>
              <a:gd name="adj2" fmla="val 5400000"/>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149" name="Arc 148"/>
          <p:cNvSpPr/>
          <p:nvPr/>
        </p:nvSpPr>
        <p:spPr bwMode="auto">
          <a:xfrm>
            <a:off x="4267200" y="5181600"/>
            <a:ext cx="152400" cy="152400"/>
          </a:xfrm>
          <a:prstGeom prst="arc">
            <a:avLst>
              <a:gd name="adj1" fmla="val 16200000"/>
              <a:gd name="adj2" fmla="val 5400000"/>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151" name="Arc 150"/>
          <p:cNvSpPr/>
          <p:nvPr/>
        </p:nvSpPr>
        <p:spPr bwMode="auto">
          <a:xfrm>
            <a:off x="6553200" y="5181600"/>
            <a:ext cx="152400" cy="152400"/>
          </a:xfrm>
          <a:prstGeom prst="arc">
            <a:avLst>
              <a:gd name="adj1" fmla="val 16200000"/>
              <a:gd name="adj2" fmla="val 5400000"/>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cxnSp>
        <p:nvCxnSpPr>
          <p:cNvPr id="75" name="Straight Connector 74"/>
          <p:cNvCxnSpPr/>
          <p:nvPr/>
        </p:nvCxnSpPr>
        <p:spPr bwMode="auto">
          <a:xfrm>
            <a:off x="914400" y="5257800"/>
            <a:ext cx="6172200" cy="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53" name="Straight Connector 152"/>
          <p:cNvCxnSpPr>
            <a:stCxn id="148" idx="0"/>
            <a:endCxn id="61" idx="2"/>
          </p:cNvCxnSpPr>
          <p:nvPr/>
        </p:nvCxnSpPr>
        <p:spPr bwMode="auto">
          <a:xfrm flipV="1">
            <a:off x="2057400" y="4800600"/>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55" name="Straight Connector 154"/>
          <p:cNvCxnSpPr>
            <a:stCxn id="149" idx="0"/>
            <a:endCxn id="82" idx="2"/>
          </p:cNvCxnSpPr>
          <p:nvPr/>
        </p:nvCxnSpPr>
        <p:spPr bwMode="auto">
          <a:xfrm flipV="1">
            <a:off x="4343400" y="4800600"/>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58" name="Straight Connector 157"/>
          <p:cNvCxnSpPr>
            <a:stCxn id="103" idx="2"/>
            <a:endCxn id="151" idx="0"/>
          </p:cNvCxnSpPr>
          <p:nvPr/>
        </p:nvCxnSpPr>
        <p:spPr bwMode="auto">
          <a:xfrm>
            <a:off x="6629400" y="4800600"/>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61" name="Straight Connector 160"/>
          <p:cNvCxnSpPr>
            <a:stCxn id="148" idx="2"/>
          </p:cNvCxnSpPr>
          <p:nvPr/>
        </p:nvCxnSpPr>
        <p:spPr bwMode="auto">
          <a:xfrm>
            <a:off x="2057400" y="5334000"/>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63" name="Straight Connector 162"/>
          <p:cNvCxnSpPr/>
          <p:nvPr/>
        </p:nvCxnSpPr>
        <p:spPr bwMode="auto">
          <a:xfrm>
            <a:off x="2057400" y="5715000"/>
            <a:ext cx="5029200" cy="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65" name="Straight Connector 164"/>
          <p:cNvCxnSpPr>
            <a:stCxn id="149" idx="2"/>
          </p:cNvCxnSpPr>
          <p:nvPr/>
        </p:nvCxnSpPr>
        <p:spPr bwMode="auto">
          <a:xfrm>
            <a:off x="4343400" y="5334000"/>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67" name="Straight Connector 166"/>
          <p:cNvCxnSpPr>
            <a:stCxn id="151" idx="2"/>
          </p:cNvCxnSpPr>
          <p:nvPr/>
        </p:nvCxnSpPr>
        <p:spPr bwMode="auto">
          <a:xfrm>
            <a:off x="6629400" y="5334000"/>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89" name="Straight Arrow Connector 188"/>
          <p:cNvCxnSpPr/>
          <p:nvPr/>
        </p:nvCxnSpPr>
        <p:spPr bwMode="auto">
          <a:xfrm>
            <a:off x="2057400" y="5334000"/>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cxnSp>
        <p:nvCxnSpPr>
          <p:cNvPr id="190" name="Straight Arrow Connector 189"/>
          <p:cNvCxnSpPr/>
          <p:nvPr/>
        </p:nvCxnSpPr>
        <p:spPr bwMode="auto">
          <a:xfrm>
            <a:off x="4343400" y="5334000"/>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cxnSp>
        <p:nvCxnSpPr>
          <p:cNvPr id="191" name="Straight Arrow Connector 190"/>
          <p:cNvCxnSpPr/>
          <p:nvPr/>
        </p:nvCxnSpPr>
        <p:spPr bwMode="auto">
          <a:xfrm>
            <a:off x="6629400" y="5334000"/>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sp>
        <p:nvSpPr>
          <p:cNvPr id="192" name="TextBox 191"/>
          <p:cNvSpPr txBox="1"/>
          <p:nvPr/>
        </p:nvSpPr>
        <p:spPr>
          <a:xfrm>
            <a:off x="7239000" y="5257800"/>
            <a:ext cx="1099981" cy="523220"/>
          </a:xfrm>
          <a:prstGeom prst="rect">
            <a:avLst/>
          </a:prstGeom>
          <a:noFill/>
        </p:spPr>
        <p:txBody>
          <a:bodyPr wrap="none" rtlCol="0">
            <a:spAutoFit/>
          </a:bodyPr>
          <a:lstStyle/>
          <a:p>
            <a:r>
              <a:rPr lang="en-US" sz="1400" b="0" dirty="0" smtClean="0"/>
              <a:t>RF voltage </a:t>
            </a:r>
          </a:p>
          <a:p>
            <a:r>
              <a:rPr lang="en-US" sz="1400" b="0" dirty="0" smtClean="0"/>
              <a:t>V</a:t>
            </a:r>
            <a:r>
              <a:rPr lang="en-US" sz="1400" b="0" baseline="-25000" dirty="0" smtClean="0"/>
              <a:t>0</a:t>
            </a:r>
            <a:r>
              <a:rPr lang="en-US" sz="1400" b="0" dirty="0" smtClean="0"/>
              <a:t>cos</a:t>
            </a:r>
            <a:r>
              <a:rPr lang="en-US" sz="1400" b="0" dirty="0" smtClean="0">
                <a:latin typeface="Symbol" pitchFamily="18" charset="2"/>
              </a:rPr>
              <a:t>w</a:t>
            </a:r>
            <a:r>
              <a:rPr lang="en-US" sz="1400" b="0" dirty="0" smtClean="0"/>
              <a:t>t</a:t>
            </a:r>
            <a:endParaRPr lang="en-US" sz="1400" b="0" dirty="0"/>
          </a:p>
        </p:txBody>
      </p:sp>
      <p:sp>
        <p:nvSpPr>
          <p:cNvPr id="203" name="TextBox 202"/>
          <p:cNvSpPr txBox="1"/>
          <p:nvPr/>
        </p:nvSpPr>
        <p:spPr>
          <a:xfrm>
            <a:off x="6629400" y="2743200"/>
            <a:ext cx="2362200" cy="1077218"/>
          </a:xfrm>
          <a:prstGeom prst="rect">
            <a:avLst/>
          </a:prstGeom>
          <a:noFill/>
        </p:spPr>
        <p:txBody>
          <a:bodyPr wrap="square" rtlCol="0">
            <a:spAutoFit/>
          </a:bodyPr>
          <a:lstStyle/>
          <a:p>
            <a:r>
              <a:rPr lang="en-US" sz="1600" dirty="0" smtClean="0"/>
              <a:t>RADIOFREQUENCY acceleration</a:t>
            </a:r>
          </a:p>
          <a:p>
            <a:r>
              <a:rPr lang="en-US" sz="1600" b="0" dirty="0" smtClean="0"/>
              <a:t>The voltage adds up over several gaps </a:t>
            </a:r>
            <a:endParaRPr lang="en-US" sz="1600" b="0" dirty="0"/>
          </a:p>
        </p:txBody>
      </p:sp>
      <p:sp>
        <p:nvSpPr>
          <p:cNvPr id="68" name="Title 1"/>
          <p:cNvSpPr>
            <a:spLocks noGrp="1"/>
          </p:cNvSpPr>
          <p:nvPr>
            <p:ph type="title"/>
          </p:nvPr>
        </p:nvSpPr>
        <p:spPr>
          <a:xfrm>
            <a:off x="2133600" y="381000"/>
            <a:ext cx="5257800" cy="762000"/>
          </a:xfrm>
        </p:spPr>
        <p:txBody>
          <a:bodyPr/>
          <a:lstStyle/>
          <a:p>
            <a:r>
              <a:rPr lang="en-US" dirty="0" smtClean="0"/>
              <a:t>The basic principle</a:t>
            </a:r>
            <a:endParaRPr lang="en-US" dirty="0"/>
          </a:p>
        </p:txBody>
      </p:sp>
    </p:spTree>
    <p:extLst>
      <p:ext uri="{BB962C8B-B14F-4D97-AF65-F5344CB8AC3E}">
        <p14:creationId xmlns:p14="http://schemas.microsoft.com/office/powerpoint/2010/main" val="24990978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248400" cy="762000"/>
          </a:xfrm>
        </p:spPr>
        <p:txBody>
          <a:bodyPr/>
          <a:lstStyle/>
          <a:p>
            <a:r>
              <a:rPr lang="en-US" dirty="0" smtClean="0"/>
              <a:t>After the start, a stop…</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8</a:t>
            </a:fld>
            <a:endParaRPr lang="en-GB"/>
          </a:p>
        </p:txBody>
      </p:sp>
      <p:sp>
        <p:nvSpPr>
          <p:cNvPr id="4" name="Rectangle 3"/>
          <p:cNvSpPr>
            <a:spLocks noChangeArrowheads="1"/>
          </p:cNvSpPr>
          <p:nvPr/>
        </p:nvSpPr>
        <p:spPr bwMode="auto">
          <a:xfrm>
            <a:off x="457200" y="1447800"/>
            <a:ext cx="8458200" cy="5029200"/>
          </a:xfrm>
          <a:prstGeom prst="rect">
            <a:avLst/>
          </a:prstGeom>
          <a:noFill/>
          <a:ln w="9525">
            <a:noFill/>
            <a:miter lim="800000"/>
            <a:headEnd/>
            <a:tailEnd/>
          </a:ln>
          <a:effectLst/>
        </p:spPr>
        <p:txBody>
          <a:bodyPr lIns="92075" tIns="46038" rIns="92075" bIns="46038"/>
          <a:lstStyle/>
          <a:p>
            <a:r>
              <a:rPr lang="en-US" sz="1800" b="0" dirty="0" smtClean="0"/>
              <a:t>Limitation of the Wideröe device: </a:t>
            </a:r>
          </a:p>
          <a:p>
            <a:r>
              <a:rPr lang="en-US" sz="1800" b="0" dirty="0" smtClean="0"/>
              <a:t>for protons, needs high frequencies</a:t>
            </a:r>
          </a:p>
          <a:p>
            <a:r>
              <a:rPr lang="en-US" sz="1800" b="0" dirty="0" smtClean="0"/>
              <a:t>	(d=</a:t>
            </a:r>
            <a:r>
              <a:rPr lang="en-US" sz="1800" b="0" dirty="0" err="1" smtClean="0">
                <a:latin typeface="Symbol" pitchFamily="18" charset="2"/>
              </a:rPr>
              <a:t>bl</a:t>
            </a:r>
            <a:r>
              <a:rPr lang="en-US" sz="1800" b="0" dirty="0" smtClean="0"/>
              <a:t>/2, </a:t>
            </a:r>
            <a:r>
              <a:rPr lang="en-US" sz="1800" b="0" dirty="0" smtClean="0">
                <a:latin typeface="Arial"/>
                <a:cs typeface="Arial"/>
              </a:rPr>
              <a:t>→ taking </a:t>
            </a:r>
            <a:r>
              <a:rPr lang="en-US" sz="1800" b="0" dirty="0" smtClean="0"/>
              <a:t>d~10 cm, W=500 </a:t>
            </a:r>
            <a:r>
              <a:rPr lang="en-US" sz="1800" b="0" dirty="0" err="1" smtClean="0"/>
              <a:t>keV</a:t>
            </a:r>
            <a:r>
              <a:rPr lang="en-US" sz="1800" b="0" dirty="0" smtClean="0"/>
              <a:t> </a:t>
            </a:r>
            <a:r>
              <a:rPr lang="en-GB" sz="1800" b="0" dirty="0" smtClean="0">
                <a:latin typeface="Arial"/>
                <a:cs typeface="Arial"/>
                <a:sym typeface="Symbol" pitchFamily="18" charset="2"/>
              </a:rPr>
              <a:t>→ </a:t>
            </a:r>
            <a:r>
              <a:rPr lang="en-GB" sz="1800" b="0" dirty="0" smtClean="0">
                <a:solidFill>
                  <a:srgbClr val="FF0000"/>
                </a:solidFill>
                <a:latin typeface="Arial"/>
                <a:cs typeface="Arial"/>
                <a:sym typeface="Symbol" pitchFamily="18" charset="2"/>
              </a:rPr>
              <a:t>f</a:t>
            </a:r>
            <a:r>
              <a:rPr lang="en-US" sz="1800" b="0" dirty="0" smtClean="0">
                <a:solidFill>
                  <a:srgbClr val="FF0000"/>
                </a:solidFill>
              </a:rPr>
              <a:t>~</a:t>
            </a:r>
            <a:r>
              <a:rPr lang="en-GB" sz="1800" b="0" dirty="0" smtClean="0">
                <a:solidFill>
                  <a:srgbClr val="FF0000"/>
                </a:solidFill>
                <a:latin typeface="Arial"/>
                <a:cs typeface="Arial"/>
                <a:sym typeface="Symbol" pitchFamily="18" charset="2"/>
              </a:rPr>
              <a:t>50 MHz</a:t>
            </a:r>
            <a:r>
              <a:rPr lang="en-GB" sz="1800" b="0" dirty="0" smtClean="0">
                <a:latin typeface="Arial"/>
                <a:cs typeface="Arial"/>
                <a:sym typeface="Symbol" pitchFamily="18" charset="2"/>
              </a:rPr>
              <a:t>, </a:t>
            </a:r>
            <a:r>
              <a:rPr lang="en-GB" sz="1800" b="0" dirty="0" smtClean="0">
                <a:latin typeface="Symbol" pitchFamily="18" charset="2"/>
                <a:cs typeface="Arial"/>
                <a:sym typeface="Symbol" pitchFamily="18" charset="2"/>
              </a:rPr>
              <a:t>l</a:t>
            </a:r>
            <a:r>
              <a:rPr lang="en-US" sz="1800" b="0" dirty="0" smtClean="0"/>
              <a:t>~</a:t>
            </a:r>
            <a:r>
              <a:rPr lang="en-GB" sz="1800" b="0" dirty="0" smtClean="0">
                <a:latin typeface="Arial"/>
                <a:cs typeface="Arial"/>
                <a:sym typeface="Symbol" pitchFamily="18" charset="2"/>
              </a:rPr>
              <a:t>6 m)</a:t>
            </a:r>
            <a:r>
              <a:rPr lang="en-US" sz="1800" b="0" dirty="0" smtClean="0"/>
              <a:t> </a:t>
            </a:r>
          </a:p>
          <a:p>
            <a:r>
              <a:rPr lang="en-US" sz="2400" b="0" dirty="0" smtClean="0">
                <a:sym typeface="Wingdings"/>
              </a:rPr>
              <a:t></a:t>
            </a:r>
            <a:r>
              <a:rPr lang="en-US" sz="1800" b="0" dirty="0" smtClean="0">
                <a:sym typeface="Wingdings"/>
              </a:rPr>
              <a:t> </a:t>
            </a:r>
            <a:r>
              <a:rPr lang="en-US" sz="1800" b="0" dirty="0" smtClean="0"/>
              <a:t>But    a) higher frequency were not possible with the tubes of the time; </a:t>
            </a:r>
          </a:p>
          <a:p>
            <a:r>
              <a:rPr lang="en-US" sz="1800" b="0" dirty="0" smtClean="0"/>
              <a:t>               b) losses from a conventional circuit would have been too large!</a:t>
            </a:r>
          </a:p>
          <a:p>
            <a:pPr marL="457200" indent="-457200">
              <a:lnSpc>
                <a:spcPct val="110000"/>
              </a:lnSpc>
              <a:spcBef>
                <a:spcPct val="50000"/>
              </a:spcBef>
              <a:buClr>
                <a:schemeClr val="hlink"/>
              </a:buClr>
              <a:buSzPct val="70000"/>
              <a:buFont typeface="Symbol" pitchFamily="18" charset="2"/>
              <a:buNone/>
            </a:pPr>
            <a:endParaRPr lang="en-GB" sz="1800" b="0" dirty="0" smtClean="0">
              <a:latin typeface="Comic Sans MS" pitchFamily="66" charset="0"/>
              <a:sym typeface="Symbol" pitchFamily="18" charset="2"/>
            </a:endParaRPr>
          </a:p>
          <a:p>
            <a:pPr marL="457200" indent="-457200">
              <a:lnSpc>
                <a:spcPct val="110000"/>
              </a:lnSpc>
              <a:spcBef>
                <a:spcPct val="50000"/>
              </a:spcBef>
              <a:buClr>
                <a:schemeClr val="hlink"/>
              </a:buClr>
              <a:buSzPct val="70000"/>
              <a:buFont typeface="Symbol" pitchFamily="18" charset="2"/>
              <a:buNone/>
            </a:pPr>
            <a:endParaRPr lang="en-GB" sz="1800" b="0" dirty="0" smtClean="0">
              <a:latin typeface="Comic Sans MS" pitchFamily="66" charset="0"/>
              <a:sym typeface="Symbol" pitchFamily="18" charset="2"/>
            </a:endParaRPr>
          </a:p>
          <a:p>
            <a:pPr marL="457200" indent="-457200">
              <a:lnSpc>
                <a:spcPct val="110000"/>
              </a:lnSpc>
              <a:spcBef>
                <a:spcPct val="50000"/>
              </a:spcBef>
              <a:buClr>
                <a:schemeClr val="hlink"/>
              </a:buClr>
              <a:buSzPct val="70000"/>
            </a:pPr>
            <a:endParaRPr lang="en-GB" sz="1800" b="0" dirty="0" smtClean="0">
              <a:latin typeface="Comic Sans MS" pitchFamily="66" charset="0"/>
              <a:sym typeface="Symbol" pitchFamily="18" charset="2"/>
            </a:endParaRPr>
          </a:p>
          <a:p>
            <a:pPr marL="457200" indent="-457200">
              <a:lnSpc>
                <a:spcPct val="110000"/>
              </a:lnSpc>
              <a:spcBef>
                <a:spcPct val="50000"/>
              </a:spcBef>
              <a:buClr>
                <a:schemeClr val="hlink"/>
              </a:buClr>
              <a:buSzPct val="70000"/>
              <a:buFont typeface="Symbol" pitchFamily="18" charset="2"/>
              <a:buNone/>
            </a:pPr>
            <a:endParaRPr lang="en-GB" sz="1800" b="0" dirty="0" smtClean="0">
              <a:latin typeface="Comic Sans MS" pitchFamily="66" charset="0"/>
              <a:sym typeface="Symbol" pitchFamily="18" charset="2"/>
            </a:endParaRPr>
          </a:p>
          <a:p>
            <a:pPr marL="457200" indent="-457200">
              <a:lnSpc>
                <a:spcPct val="110000"/>
              </a:lnSpc>
              <a:spcBef>
                <a:spcPct val="50000"/>
              </a:spcBef>
              <a:buClr>
                <a:schemeClr val="hlink"/>
              </a:buClr>
              <a:buSzPct val="70000"/>
              <a:buFont typeface="Symbol" pitchFamily="18" charset="2"/>
              <a:buNone/>
            </a:pPr>
            <a:endParaRPr lang="en-GB" sz="1800" b="0" dirty="0" smtClean="0">
              <a:latin typeface="Comic Sans MS" pitchFamily="66" charset="0"/>
              <a:sym typeface="Symbol" pitchFamily="18" charset="2"/>
            </a:endParaRPr>
          </a:p>
          <a:p>
            <a:pPr marL="457200" indent="-457200">
              <a:lnSpc>
                <a:spcPct val="110000"/>
              </a:lnSpc>
              <a:spcBef>
                <a:spcPct val="50000"/>
              </a:spcBef>
              <a:buClr>
                <a:schemeClr val="hlink"/>
              </a:buClr>
              <a:buSzPct val="70000"/>
              <a:buFont typeface="Symbol" pitchFamily="18" charset="2"/>
              <a:buNone/>
            </a:pPr>
            <a:r>
              <a:rPr lang="en-GB" sz="1800" b="0" dirty="0" smtClean="0">
                <a:latin typeface="Arial"/>
                <a:cs typeface="Arial"/>
                <a:sym typeface="Symbol" pitchFamily="18" charset="2"/>
              </a:rPr>
              <a:t>→ after the PhD, Rolf Wideröe works for AEG to build HV circuit breakers and his thesis, published in the “</a:t>
            </a:r>
            <a:r>
              <a:rPr lang="en-GB" sz="1800" b="0" dirty="0" err="1" smtClean="0">
                <a:latin typeface="Arial"/>
                <a:cs typeface="Arial"/>
                <a:sym typeface="Symbol" pitchFamily="18" charset="2"/>
              </a:rPr>
              <a:t>Archiv</a:t>
            </a:r>
            <a:r>
              <a:rPr lang="en-GB" sz="1800" b="0" dirty="0" smtClean="0">
                <a:latin typeface="Arial"/>
                <a:cs typeface="Arial"/>
                <a:sym typeface="Symbol" pitchFamily="18" charset="2"/>
              </a:rPr>
              <a:t> </a:t>
            </a:r>
            <a:r>
              <a:rPr lang="en-GB" sz="1800" b="0" dirty="0" err="1" smtClean="0">
                <a:latin typeface="Arial"/>
                <a:cs typeface="Arial"/>
                <a:sym typeface="Symbol" pitchFamily="18" charset="2"/>
              </a:rPr>
              <a:t>für</a:t>
            </a:r>
            <a:r>
              <a:rPr lang="en-GB" sz="1800" b="0" dirty="0" smtClean="0">
                <a:latin typeface="Arial"/>
                <a:cs typeface="Arial"/>
                <a:sym typeface="Symbol" pitchFamily="18" charset="2"/>
              </a:rPr>
              <a:t> </a:t>
            </a:r>
            <a:r>
              <a:rPr lang="en-GB" sz="1800" b="0" dirty="0" err="1" smtClean="0">
                <a:latin typeface="Arial"/>
                <a:cs typeface="Arial"/>
                <a:sym typeface="Symbol" pitchFamily="18" charset="2"/>
              </a:rPr>
              <a:t>Elektrotechnik</a:t>
            </a:r>
            <a:r>
              <a:rPr lang="en-GB" sz="1800" b="0" dirty="0" smtClean="0">
                <a:latin typeface="Arial"/>
                <a:cs typeface="Arial"/>
                <a:sym typeface="Symbol" pitchFamily="18" charset="2"/>
              </a:rPr>
              <a:t>”, remains unnoticed.</a:t>
            </a:r>
          </a:p>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						</a:t>
            </a:r>
            <a:r>
              <a:rPr lang="en-GB" b="0" dirty="0" smtClean="0">
                <a:latin typeface="Comic Sans MS" pitchFamily="66" charset="0"/>
                <a:sym typeface="Symbol" pitchFamily="18" charset="2"/>
              </a:rPr>
              <a:t>... But the topic was hot!</a:t>
            </a:r>
            <a:endParaRPr lang="en-GB" sz="1800" b="0" dirty="0" smtClean="0">
              <a:latin typeface="Arial"/>
              <a:cs typeface="Arial"/>
              <a:sym typeface="Symbol" pitchFamily="18" charset="2"/>
            </a:endParaRPr>
          </a:p>
        </p:txBody>
      </p:sp>
      <p:pic>
        <p:nvPicPr>
          <p:cNvPr id="5" name="Picture 10" descr="wideroe"/>
          <p:cNvPicPr>
            <a:picLocks noChangeAspect="1" noChangeArrowheads="1"/>
          </p:cNvPicPr>
          <p:nvPr/>
        </p:nvPicPr>
        <p:blipFill>
          <a:blip r:embed="rId3" cstate="print"/>
          <a:srcRect b="-3362"/>
          <a:stretch>
            <a:fillRect/>
          </a:stretch>
        </p:blipFill>
        <p:spPr bwMode="auto">
          <a:xfrm>
            <a:off x="3657600" y="3048000"/>
            <a:ext cx="2895600" cy="208322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Accelerator diagram"/>
          <p:cNvPicPr>
            <a:picLocks noChangeAspect="1" noChangeArrowheads="1"/>
          </p:cNvPicPr>
          <p:nvPr/>
        </p:nvPicPr>
        <p:blipFill>
          <a:blip r:embed="rId3" cstate="print"/>
          <a:srcRect/>
          <a:stretch>
            <a:fillRect/>
          </a:stretch>
        </p:blipFill>
        <p:spPr bwMode="auto">
          <a:xfrm>
            <a:off x="6432179" y="4572000"/>
            <a:ext cx="2711821" cy="1676400"/>
          </a:xfrm>
          <a:prstGeom prst="rect">
            <a:avLst/>
          </a:prstGeom>
          <a:noFill/>
        </p:spPr>
      </p:pic>
      <p:sp>
        <p:nvSpPr>
          <p:cNvPr id="2" name="Title 1"/>
          <p:cNvSpPr>
            <a:spLocks noGrp="1"/>
          </p:cNvSpPr>
          <p:nvPr>
            <p:ph type="title"/>
          </p:nvPr>
        </p:nvSpPr>
        <p:spPr>
          <a:xfrm>
            <a:off x="1752600" y="381000"/>
            <a:ext cx="5943600" cy="762000"/>
          </a:xfrm>
        </p:spPr>
        <p:txBody>
          <a:bodyPr/>
          <a:lstStyle/>
          <a:p>
            <a:r>
              <a:rPr lang="en-US" sz="3200" dirty="0" smtClean="0"/>
              <a:t>Ideas travel: from Aachen to Berkeley…</a:t>
            </a:r>
            <a:endParaRPr lang="en-US" sz="3200" dirty="0"/>
          </a:p>
        </p:txBody>
      </p:sp>
      <p:sp>
        <p:nvSpPr>
          <p:cNvPr id="3" name="Footer Placeholder 2"/>
          <p:cNvSpPr>
            <a:spLocks noGrp="1"/>
          </p:cNvSpPr>
          <p:nvPr>
            <p:ph type="ftr" sz="quarter" idx="11"/>
          </p:nvPr>
        </p:nvSpPr>
        <p:spPr/>
        <p:txBody>
          <a:bodyPr/>
          <a:lstStyle/>
          <a:p>
            <a:fld id="{F478B020-40AD-45EC-B4A7-42AB5468E756}" type="slidenum">
              <a:rPr lang="en-GB" smtClean="0"/>
              <a:pPr/>
              <a:t>9</a:t>
            </a:fld>
            <a:endParaRPr lang="en-GB"/>
          </a:p>
        </p:txBody>
      </p:sp>
      <p:sp>
        <p:nvSpPr>
          <p:cNvPr id="4" name="Rectangle 3"/>
          <p:cNvSpPr>
            <a:spLocks noChangeArrowheads="1"/>
          </p:cNvSpPr>
          <p:nvPr/>
        </p:nvSpPr>
        <p:spPr bwMode="auto">
          <a:xfrm>
            <a:off x="304800" y="1371600"/>
            <a:ext cx="6553200" cy="51816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In the 1920’s, Ernest O. Lawrence (born 1901), young professor of physics at Berkeley, wants to join the “energy race”, and is looking for a new idea...</a:t>
            </a:r>
          </a:p>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In 1929, during a conference, he goes to the university library and finds </a:t>
            </a:r>
            <a:r>
              <a:rPr lang="en-GB" sz="1800" b="0" dirty="0" err="1" smtClean="0">
                <a:latin typeface="Comic Sans MS" pitchFamily="66" charset="0"/>
                <a:sym typeface="Symbol" pitchFamily="18" charset="2"/>
              </a:rPr>
              <a:t>Wideröe’s</a:t>
            </a:r>
            <a:r>
              <a:rPr lang="en-GB" sz="1800" b="0" dirty="0" smtClean="0">
                <a:latin typeface="Comic Sans MS" pitchFamily="66" charset="0"/>
                <a:sym typeface="Symbol" pitchFamily="18" charset="2"/>
              </a:rPr>
              <a:t> thesis in the 1928 “</a:t>
            </a:r>
            <a:r>
              <a:rPr lang="en-GB" sz="1800" b="0" dirty="0" err="1" smtClean="0">
                <a:latin typeface="Comic Sans MS" pitchFamily="66" charset="0"/>
                <a:sym typeface="Symbol" pitchFamily="18" charset="2"/>
              </a:rPr>
              <a:t>Archiv</a:t>
            </a:r>
            <a:r>
              <a:rPr lang="en-GB" sz="1800" b="0" dirty="0" smtClean="0">
                <a:latin typeface="Comic Sans MS" pitchFamily="66" charset="0"/>
                <a:sym typeface="Symbol" pitchFamily="18" charset="2"/>
              </a:rPr>
              <a:t> </a:t>
            </a:r>
            <a:r>
              <a:rPr lang="en-GB" sz="1800" b="0" dirty="0" err="1" smtClean="0">
                <a:latin typeface="Comic Sans MS" pitchFamily="66" charset="0"/>
                <a:sym typeface="Symbol" pitchFamily="18" charset="2"/>
              </a:rPr>
              <a:t>f</a:t>
            </a:r>
            <a:r>
              <a:rPr lang="en-GB" sz="1800" b="0" dirty="0" err="1" smtClean="0">
                <a:latin typeface="Arial"/>
                <a:cs typeface="Arial"/>
                <a:sym typeface="Symbol" pitchFamily="18" charset="2"/>
              </a:rPr>
              <a:t>ü</a:t>
            </a:r>
            <a:r>
              <a:rPr lang="en-GB" sz="1800" b="0" dirty="0" err="1" smtClean="0">
                <a:latin typeface="Comic Sans MS" pitchFamily="66" charset="0"/>
                <a:sym typeface="Symbol" pitchFamily="18" charset="2"/>
              </a:rPr>
              <a:t>r</a:t>
            </a:r>
            <a:r>
              <a:rPr lang="en-GB" sz="1800" b="0" dirty="0" smtClean="0">
                <a:latin typeface="Comic Sans MS" pitchFamily="66" charset="0"/>
                <a:sym typeface="Symbol" pitchFamily="18" charset="2"/>
              </a:rPr>
              <a:t> </a:t>
            </a:r>
            <a:r>
              <a:rPr lang="en-GB" sz="1800" b="0" dirty="0" err="1" smtClean="0">
                <a:latin typeface="Comic Sans MS" pitchFamily="66" charset="0"/>
                <a:sym typeface="Symbol" pitchFamily="18" charset="2"/>
              </a:rPr>
              <a:t>Elektrotechnik</a:t>
            </a:r>
            <a:r>
              <a:rPr lang="en-GB" sz="1800" b="0" dirty="0" smtClean="0">
                <a:latin typeface="Comic Sans MS" pitchFamily="66" charset="0"/>
                <a:sym typeface="Symbol" pitchFamily="18" charset="2"/>
              </a:rPr>
              <a:t>” (but he did not speak German...).</a:t>
            </a:r>
          </a:p>
          <a:p>
            <a:pPr marL="457200" indent="-457200">
              <a:lnSpc>
                <a:spcPct val="110000"/>
              </a:lnSpc>
              <a:spcBef>
                <a:spcPct val="50000"/>
              </a:spcBef>
              <a:buClr>
                <a:schemeClr val="hlink"/>
              </a:buClr>
              <a:buSzPct val="70000"/>
              <a:buFont typeface="Symbol" pitchFamily="18" charset="2"/>
              <a:buNone/>
            </a:pPr>
            <a:r>
              <a:rPr lang="en-GB" sz="1800" b="0" dirty="0" smtClean="0">
                <a:latin typeface="Comic Sans MS" pitchFamily="66" charset="0"/>
                <a:sym typeface="Symbol" pitchFamily="18" charset="2"/>
              </a:rPr>
              <a:t>Immediately, he realised the potential of the idea of </a:t>
            </a:r>
            <a:r>
              <a:rPr lang="en-GB" sz="1800" dirty="0" smtClean="0">
                <a:solidFill>
                  <a:srgbClr val="FF0000"/>
                </a:solidFill>
                <a:latin typeface="Comic Sans MS" pitchFamily="66" charset="0"/>
                <a:sym typeface="Symbol" pitchFamily="18" charset="2"/>
              </a:rPr>
              <a:t>Radio-Frequency acceleration</a:t>
            </a:r>
            <a:r>
              <a:rPr lang="en-GB" sz="1800" b="0" dirty="0" smtClean="0">
                <a:latin typeface="Comic Sans MS" pitchFamily="66" charset="0"/>
                <a:sym typeface="Symbol" pitchFamily="18" charset="2"/>
              </a:rPr>
              <a:t>, and starts work with his PhD students on 2 parallel activities:  </a:t>
            </a:r>
          </a:p>
          <a:p>
            <a:pPr marL="457200" indent="-457200">
              <a:lnSpc>
                <a:spcPct val="110000"/>
              </a:lnSpc>
              <a:spcBef>
                <a:spcPct val="50000"/>
              </a:spcBef>
              <a:buClr>
                <a:schemeClr val="hlink"/>
              </a:buClr>
              <a:buSzPct val="100000"/>
              <a:buFont typeface="Symbol" pitchFamily="18" charset="2"/>
              <a:buAutoNum type="arabicPeriod"/>
            </a:pPr>
            <a:r>
              <a:rPr lang="en-GB" sz="1800" b="0" dirty="0" smtClean="0">
                <a:latin typeface="Comic Sans MS" pitchFamily="66" charset="0"/>
                <a:sym typeface="Symbol" pitchFamily="18" charset="2"/>
              </a:rPr>
              <a:t>A Wideröe “linac” with several drift tubes, to accelerate heavy ions (Sloan and Lawrence).</a:t>
            </a:r>
          </a:p>
          <a:p>
            <a:pPr marL="457200" indent="-457200">
              <a:lnSpc>
                <a:spcPct val="110000"/>
              </a:lnSpc>
              <a:spcBef>
                <a:spcPct val="50000"/>
              </a:spcBef>
              <a:buClr>
                <a:schemeClr val="hlink"/>
              </a:buClr>
              <a:buSzPct val="100000"/>
              <a:buFont typeface="Symbol" pitchFamily="18" charset="2"/>
              <a:buAutoNum type="arabicPeriod"/>
            </a:pPr>
            <a:r>
              <a:rPr lang="en-GB" sz="1800" b="0" dirty="0" smtClean="0">
                <a:latin typeface="Comic Sans MS" pitchFamily="66" charset="0"/>
                <a:sym typeface="Symbol" pitchFamily="18" charset="2"/>
              </a:rPr>
              <a:t>A “cyclic” accelerator, bending the particles on a circular path around </a:t>
            </a:r>
            <a:r>
              <a:rPr lang="en-GB" sz="1800" b="0" dirty="0" err="1" smtClean="0">
                <a:latin typeface="Comic Sans MS" pitchFamily="66" charset="0"/>
                <a:sym typeface="Symbol" pitchFamily="18" charset="2"/>
              </a:rPr>
              <a:t>Wideröe’s</a:t>
            </a:r>
            <a:r>
              <a:rPr lang="en-GB" sz="1800" b="0" dirty="0" smtClean="0">
                <a:latin typeface="Comic Sans MS" pitchFamily="66" charset="0"/>
                <a:sym typeface="Symbol" pitchFamily="18" charset="2"/>
              </a:rPr>
              <a:t> drift tube (Livingston and Lawrence) </a:t>
            </a:r>
            <a:r>
              <a:rPr lang="en-GB" sz="1800" b="0" dirty="0" smtClean="0">
                <a:latin typeface="Arial"/>
                <a:cs typeface="Arial"/>
                <a:sym typeface="Symbol" pitchFamily="18" charset="2"/>
              </a:rPr>
              <a:t>→ the </a:t>
            </a:r>
            <a:r>
              <a:rPr lang="en-GB" sz="1800" dirty="0" smtClean="0">
                <a:solidFill>
                  <a:srgbClr val="FF0000"/>
                </a:solidFill>
                <a:latin typeface="Arial"/>
                <a:cs typeface="Arial"/>
                <a:sym typeface="Symbol" pitchFamily="18" charset="2"/>
              </a:rPr>
              <a:t>cyclotron</a:t>
            </a:r>
            <a:r>
              <a:rPr lang="en-GB" sz="1800" b="0" dirty="0" smtClean="0">
                <a:latin typeface="Comic Sans MS" pitchFamily="66" charset="0"/>
                <a:sym typeface="Symbol" pitchFamily="18" charset="2"/>
              </a:rPr>
              <a:t>.</a:t>
            </a:r>
          </a:p>
        </p:txBody>
      </p:sp>
      <p:pic>
        <p:nvPicPr>
          <p:cNvPr id="679937" name="Picture 1" descr="Ernest Lawrence in 1931"/>
          <p:cNvPicPr>
            <a:picLocks noChangeAspect="1" noChangeArrowheads="1"/>
          </p:cNvPicPr>
          <p:nvPr/>
        </p:nvPicPr>
        <p:blipFill>
          <a:blip r:embed="rId4" cstate="print"/>
          <a:srcRect/>
          <a:stretch>
            <a:fillRect/>
          </a:stretch>
        </p:blipFill>
        <p:spPr bwMode="auto">
          <a:xfrm>
            <a:off x="6858000" y="1524000"/>
            <a:ext cx="1977470" cy="275407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aper Presentatio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Paper Presentat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Presentation.pot</Template>
  <TotalTime>98079</TotalTime>
  <Words>3208</Words>
  <Application>Microsoft Office PowerPoint</Application>
  <PresentationFormat>On-screen Show (4:3)</PresentationFormat>
  <Paragraphs>209</Paragraphs>
  <Slides>24</Slides>
  <Notes>13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2" baseType="lpstr">
      <vt:lpstr>Arial</vt:lpstr>
      <vt:lpstr>Calibri</vt:lpstr>
      <vt:lpstr>Comic Sans MS</vt:lpstr>
      <vt:lpstr>Symbol</vt:lpstr>
      <vt:lpstr>Times New Roman</vt:lpstr>
      <vt:lpstr>Wingdings</vt:lpstr>
      <vt:lpstr>Paper Presentation</vt:lpstr>
      <vt:lpstr>Equation</vt:lpstr>
      <vt:lpstr>Module 2 History of Radio Frequency linacs</vt:lpstr>
      <vt:lpstr>From Rutherford to the Particle Accelerator</vt:lpstr>
      <vt:lpstr>The early Accelerators</vt:lpstr>
      <vt:lpstr>From Maxwell to the Radio</vt:lpstr>
      <vt:lpstr>Marrying radio technology and accelerators</vt:lpstr>
      <vt:lpstr>The first Radio-Frequency linac: Rolf Wideröe’s thesis</vt:lpstr>
      <vt:lpstr>The basic principle</vt:lpstr>
      <vt:lpstr>After the start, a stop…</vt:lpstr>
      <vt:lpstr>Ideas travel: from Aachen to Berkeley…</vt:lpstr>
      <vt:lpstr>The Sloan-Lawrence structure</vt:lpstr>
      <vt:lpstr>A competitor to linacs: the cyclotron</vt:lpstr>
      <vt:lpstr>Higher frequencies – klystrons and cavities</vt:lpstr>
      <vt:lpstr>From industry to accelerators: WW II and the radar</vt:lpstr>
      <vt:lpstr>Scientists at war… an interesting example</vt:lpstr>
      <vt:lpstr>After the war, the big jump</vt:lpstr>
      <vt:lpstr>Another jump: higher frequencies and higher power </vt:lpstr>
      <vt:lpstr>A visual comparison between high and low frequencies…</vt:lpstr>
      <vt:lpstr>After pre-history, the history of linacs</vt:lpstr>
      <vt:lpstr>Maturity: energy, complexity, frequency, etc.</vt:lpstr>
      <vt:lpstr>The rise of superconductivity</vt:lpstr>
      <vt:lpstr>Progress in mapping the fields</vt:lpstr>
      <vt:lpstr>Progress in simulating the  beam evolution</vt:lpstr>
      <vt:lpstr>Modern trends in linacs</vt:lpstr>
      <vt:lpstr>Lecture 1 Questions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Garoby</dc:creator>
  <cp:lastModifiedBy>Maurizio Vretenar</cp:lastModifiedBy>
  <cp:revision>1075</cp:revision>
  <cp:lastPrinted>2001-05-09T17:05:16Z</cp:lastPrinted>
  <dcterms:created xsi:type="dcterms:W3CDTF">1998-05-29T07:41:06Z</dcterms:created>
  <dcterms:modified xsi:type="dcterms:W3CDTF">2015-07-09T09:16:00Z</dcterms:modified>
</cp:coreProperties>
</file>