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emf" ContentType="image/x-emf"/>
  <Default Extension="jpeg" ContentType="image/jpeg"/>
  <Default Extension="xls" ContentType="application/vnd.ms-excel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27"/>
  </p:notesMasterIdLst>
  <p:handoutMasterIdLst>
    <p:handoutMasterId r:id="rId28"/>
  </p:handoutMasterIdLst>
  <p:sldIdLst>
    <p:sldId id="636" r:id="rId2"/>
    <p:sldId id="640" r:id="rId3"/>
    <p:sldId id="623" r:id="rId4"/>
    <p:sldId id="455" r:id="rId5"/>
    <p:sldId id="615" r:id="rId6"/>
    <p:sldId id="641" r:id="rId7"/>
    <p:sldId id="619" r:id="rId8"/>
    <p:sldId id="638" r:id="rId9"/>
    <p:sldId id="560" r:id="rId10"/>
    <p:sldId id="643" r:id="rId11"/>
    <p:sldId id="616" r:id="rId12"/>
    <p:sldId id="617" r:id="rId13"/>
    <p:sldId id="485" r:id="rId14"/>
    <p:sldId id="642" r:id="rId15"/>
    <p:sldId id="525" r:id="rId16"/>
    <p:sldId id="620" r:id="rId17"/>
    <p:sldId id="621" r:id="rId18"/>
    <p:sldId id="624" r:id="rId19"/>
    <p:sldId id="627" r:id="rId20"/>
    <p:sldId id="628" r:id="rId21"/>
    <p:sldId id="630" r:id="rId22"/>
    <p:sldId id="631" r:id="rId23"/>
    <p:sldId id="632" r:id="rId24"/>
    <p:sldId id="633" r:id="rId25"/>
    <p:sldId id="639" r:id="rId26"/>
  </p:sldIdLst>
  <p:sldSz cx="9144000" cy="6858000" type="screen4x3"/>
  <p:notesSz cx="6797675" cy="992822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000"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000"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000"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000" b="1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FF33"/>
    <a:srgbClr val="FFFFAB"/>
    <a:srgbClr val="CC0000"/>
    <a:srgbClr val="66FFFF"/>
    <a:srgbClr val="00FF00"/>
    <a:srgbClr val="FF3300"/>
    <a:srgbClr val="3333FF"/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32" autoAdjust="0"/>
    <p:restoredTop sz="94675" autoAdjust="0"/>
  </p:normalViewPr>
  <p:slideViewPr>
    <p:cSldViewPr>
      <p:cViewPr varScale="1">
        <p:scale>
          <a:sx n="82" d="100"/>
          <a:sy n="82" d="100"/>
        </p:scale>
        <p:origin x="750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wmf"/><Relationship Id="rId1" Type="http://schemas.openxmlformats.org/officeDocument/2006/relationships/image" Target="../media/image5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0.wmf"/><Relationship Id="rId1" Type="http://schemas.openxmlformats.org/officeDocument/2006/relationships/image" Target="../media/image9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3.wmf"/><Relationship Id="rId1" Type="http://schemas.openxmlformats.org/officeDocument/2006/relationships/image" Target="../media/image12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391" cy="4658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1" tIns="46036" rIns="92071" bIns="46036" numCol="1" anchor="t" anchorCtr="0" compatLnSpc="1">
            <a:prstTxWarp prst="textNoShape">
              <a:avLst/>
            </a:prstTxWarp>
          </a:bodyPr>
          <a:lstStyle>
            <a:lvl1pPr defTabSz="919560">
              <a:defRPr sz="1200"/>
            </a:lvl1pPr>
          </a:lstStyle>
          <a:p>
            <a:endParaRPr lang="en-US"/>
          </a:p>
        </p:txBody>
      </p:sp>
      <p:sp>
        <p:nvSpPr>
          <p:cNvPr id="1269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4682" y="0"/>
            <a:ext cx="2949391" cy="4658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1" tIns="46036" rIns="92071" bIns="46036" numCol="1" anchor="t" anchorCtr="0" compatLnSpc="1">
            <a:prstTxWarp prst="textNoShape">
              <a:avLst/>
            </a:prstTxWarp>
          </a:bodyPr>
          <a:lstStyle>
            <a:lvl1pPr algn="r" defTabSz="919560">
              <a:defRPr sz="1200"/>
            </a:lvl1pPr>
          </a:lstStyle>
          <a:p>
            <a:endParaRPr lang="en-US"/>
          </a:p>
        </p:txBody>
      </p:sp>
      <p:sp>
        <p:nvSpPr>
          <p:cNvPr id="1269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68776"/>
            <a:ext cx="2949391" cy="4658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1" tIns="46036" rIns="92071" bIns="46036" numCol="1" anchor="b" anchorCtr="0" compatLnSpc="1">
            <a:prstTxWarp prst="textNoShape">
              <a:avLst/>
            </a:prstTxWarp>
          </a:bodyPr>
          <a:lstStyle>
            <a:lvl1pPr defTabSz="919560">
              <a:defRPr sz="1200"/>
            </a:lvl1pPr>
          </a:lstStyle>
          <a:p>
            <a:endParaRPr lang="en-US"/>
          </a:p>
        </p:txBody>
      </p:sp>
      <p:sp>
        <p:nvSpPr>
          <p:cNvPr id="1269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4682" y="9468776"/>
            <a:ext cx="2949391" cy="4658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1" tIns="46036" rIns="92071" bIns="46036" numCol="1" anchor="b" anchorCtr="0" compatLnSpc="1">
            <a:prstTxWarp prst="textNoShape">
              <a:avLst/>
            </a:prstTxWarp>
          </a:bodyPr>
          <a:lstStyle>
            <a:lvl1pPr algn="r" defTabSz="919560">
              <a:defRPr sz="1200"/>
            </a:lvl1pPr>
          </a:lstStyle>
          <a:p>
            <a:fld id="{58AD079A-1EDA-4395-94BD-0A57A0F1BF5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705859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1416265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48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17575" y="746125"/>
            <a:ext cx="4962525" cy="37211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48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768" y="4715311"/>
            <a:ext cx="5438140" cy="4467304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3274" tIns="46637" rIns="93274" bIns="46637"/>
          <a:lstStyle/>
          <a:p>
            <a:r>
              <a:rPr lang="en-US"/>
              <a:t>This happens for every value of phi</a:t>
            </a:r>
          </a:p>
        </p:txBody>
      </p:sp>
    </p:spTree>
    <p:extLst>
      <p:ext uri="{BB962C8B-B14F-4D97-AF65-F5344CB8AC3E}">
        <p14:creationId xmlns:p14="http://schemas.microsoft.com/office/powerpoint/2010/main" val="30034020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8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8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768" y="4715311"/>
            <a:ext cx="5438140" cy="4468894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797" tIns="45898" rIns="91797" bIns="45898"/>
          <a:lstStyle/>
          <a:p>
            <a:r>
              <a:rPr lang="en-US"/>
              <a:t>Again obtained solving the equation of motion dp/dt=eEcos(phi(z,t)).</a:t>
            </a:r>
          </a:p>
        </p:txBody>
      </p:sp>
    </p:spTree>
    <p:extLst>
      <p:ext uri="{BB962C8B-B14F-4D97-AF65-F5344CB8AC3E}">
        <p14:creationId xmlns:p14="http://schemas.microsoft.com/office/powerpoint/2010/main" val="185231642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9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91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768" y="4715311"/>
            <a:ext cx="5438140" cy="4468894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797" tIns="45898" rIns="91797" bIns="45898"/>
          <a:lstStyle/>
          <a:p>
            <a:r>
              <a:rPr lang="en-US"/>
              <a:t>Gauss law</a:t>
            </a:r>
          </a:p>
        </p:txBody>
      </p:sp>
    </p:spTree>
    <p:extLst>
      <p:ext uri="{BB962C8B-B14F-4D97-AF65-F5344CB8AC3E}">
        <p14:creationId xmlns:p14="http://schemas.microsoft.com/office/powerpoint/2010/main" val="8565906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84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17575" y="746125"/>
            <a:ext cx="4962525" cy="37211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84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768" y="4715311"/>
            <a:ext cx="5438140" cy="4467304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3274" tIns="46637" rIns="93274" bIns="46637"/>
          <a:lstStyle/>
          <a:p>
            <a:pPr>
              <a:lnSpc>
                <a:spcPct val="110000"/>
              </a:lnSpc>
              <a:spcBef>
                <a:spcPct val="50000"/>
              </a:spcBef>
              <a:buFont typeface="Symbol" pitchFamily="18" charset="2"/>
              <a:buNone/>
            </a:pPr>
            <a:r>
              <a:rPr lang="en-US" sz="800" dirty="0">
                <a:latin typeface="Comic Sans MS" pitchFamily="66" charset="0"/>
                <a:sym typeface="Symbol" pitchFamily="18" charset="2"/>
              </a:rPr>
              <a:t>Particles experience a higher field in the 2</a:t>
            </a:r>
            <a:r>
              <a:rPr lang="en-US" sz="800" baseline="30000" dirty="0">
                <a:latin typeface="Comic Sans MS" pitchFamily="66" charset="0"/>
                <a:sym typeface="Symbol" pitchFamily="18" charset="2"/>
              </a:rPr>
              <a:t>nd</a:t>
            </a:r>
            <a:r>
              <a:rPr lang="en-US" sz="800" dirty="0">
                <a:latin typeface="Comic Sans MS" pitchFamily="66" charset="0"/>
                <a:sym typeface="Symbol" pitchFamily="18" charset="2"/>
              </a:rPr>
              <a:t> half of a gap. Defocusing forces (2</a:t>
            </a:r>
            <a:r>
              <a:rPr lang="en-US" sz="800" baseline="30000" dirty="0">
                <a:latin typeface="Comic Sans MS" pitchFamily="66" charset="0"/>
                <a:sym typeface="Symbol" pitchFamily="18" charset="2"/>
              </a:rPr>
              <a:t>nd</a:t>
            </a:r>
            <a:r>
              <a:rPr lang="en-US" sz="800" dirty="0">
                <a:latin typeface="Comic Sans MS" pitchFamily="66" charset="0"/>
                <a:sym typeface="Symbol" pitchFamily="18" charset="2"/>
              </a:rPr>
              <a:t> half of gap) are stronger than focusing forces (1</a:t>
            </a:r>
            <a:r>
              <a:rPr lang="en-US" sz="800" baseline="30000" dirty="0">
                <a:latin typeface="Comic Sans MS" pitchFamily="66" charset="0"/>
                <a:sym typeface="Symbol" pitchFamily="18" charset="2"/>
              </a:rPr>
              <a:t>st</a:t>
            </a:r>
            <a:r>
              <a:rPr lang="en-US" sz="800" dirty="0">
                <a:latin typeface="Comic Sans MS" pitchFamily="66" charset="0"/>
                <a:sym typeface="Symbol" pitchFamily="18" charset="2"/>
              </a:rPr>
              <a:t> half).</a:t>
            </a:r>
          </a:p>
        </p:txBody>
      </p:sp>
    </p:spTree>
    <p:extLst>
      <p:ext uri="{BB962C8B-B14F-4D97-AF65-F5344CB8AC3E}">
        <p14:creationId xmlns:p14="http://schemas.microsoft.com/office/powerpoint/2010/main" val="309187246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02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73163" y="696913"/>
            <a:ext cx="4638675" cy="34798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025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98501" y="4409201"/>
            <a:ext cx="5588000" cy="4177293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89353" tIns="44677" rIns="89353" bIns="44677"/>
          <a:lstStyle/>
          <a:p>
            <a:r>
              <a:rPr lang="en-GB"/>
              <a:t>If phase advance is too large, we run into instabilities. If it is too small beam becomes too large in size.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705757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7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273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768" y="4715311"/>
            <a:ext cx="5438140" cy="4468894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797" tIns="45898" rIns="91797" bIns="45898"/>
          <a:lstStyle/>
          <a:p>
            <a:r>
              <a:rPr lang="en-US"/>
              <a:t>Beta 7% at 3 MeV</a:t>
            </a:r>
          </a:p>
        </p:txBody>
      </p:sp>
    </p:spTree>
    <p:extLst>
      <p:ext uri="{BB962C8B-B14F-4D97-AF65-F5344CB8AC3E}">
        <p14:creationId xmlns:p14="http://schemas.microsoft.com/office/powerpoint/2010/main" val="401412923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89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3897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768" y="4715311"/>
            <a:ext cx="5438140" cy="4468894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797" tIns="45898" rIns="91797" bIns="45898"/>
          <a:lstStyle/>
          <a:p>
            <a:r>
              <a:rPr lang="en-US"/>
              <a:t>Forget about the acronyms, important are 2 elements</a:t>
            </a:r>
          </a:p>
        </p:txBody>
      </p:sp>
    </p:spTree>
    <p:extLst>
      <p:ext uri="{BB962C8B-B14F-4D97-AF65-F5344CB8AC3E}">
        <p14:creationId xmlns:p14="http://schemas.microsoft.com/office/powerpoint/2010/main" val="29775740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84CC463-4C6B-4ED4-93F1-AA8FC19265F9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13A13E6-5960-48F6-911F-888333877FBA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81750" y="381000"/>
            <a:ext cx="1695450" cy="5257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381000"/>
            <a:ext cx="4933950" cy="5257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AD5DF9F-21CC-44A3-8B6A-AFDAA87262B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1828800" y="381000"/>
            <a:ext cx="586740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295400" y="1752600"/>
            <a:ext cx="3314700" cy="18669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762500" y="1752600"/>
            <a:ext cx="3314700" cy="18669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1295400" y="3771900"/>
            <a:ext cx="3314700" cy="18669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62500" y="3771900"/>
            <a:ext cx="3314700" cy="18669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295400" y="6096000"/>
            <a:ext cx="2438400" cy="457200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153400" y="6172200"/>
            <a:ext cx="457200" cy="381000"/>
          </a:xfrm>
        </p:spPr>
        <p:txBody>
          <a:bodyPr/>
          <a:lstStyle>
            <a:lvl1pPr>
              <a:defRPr/>
            </a:lvl1pPr>
          </a:lstStyle>
          <a:p>
            <a:fld id="{BD9D8813-6767-432D-A27A-F0364A0200E4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381000"/>
            <a:ext cx="586740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5400" y="1752600"/>
            <a:ext cx="33147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762500" y="1752600"/>
            <a:ext cx="3314700" cy="18669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762500" y="3771900"/>
            <a:ext cx="3314700" cy="18669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1295400" y="6096000"/>
            <a:ext cx="2438400" cy="457200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8153400" y="6172200"/>
            <a:ext cx="457200" cy="381000"/>
          </a:xfrm>
        </p:spPr>
        <p:txBody>
          <a:bodyPr/>
          <a:lstStyle>
            <a:lvl1pPr>
              <a:defRPr/>
            </a:lvl1pPr>
          </a:lstStyle>
          <a:p>
            <a:fld id="{981124ED-3301-48CD-B099-9DCE795F8DEA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06FA32B-435A-4D97-9164-A8DA6170CA2B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A409711-1565-4C37-8FAF-9E3FCE003657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5400" y="1752600"/>
            <a:ext cx="33147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62500" y="1752600"/>
            <a:ext cx="33147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F73332E-B1C4-49A0-BFBD-17491EAFEEF7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BF02680-6B82-4471-B780-9805212BD49C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B996D84-0222-4F55-83D2-C4FDBB2E5B0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23E5061-BB6A-4999-AC0A-6E8BB25261C6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5316DC2-E1B7-4698-A94C-C7CB92604C60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8E9C205-575B-4DFE-B115-89D8DBB5550C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295400" y="6096000"/>
            <a:ext cx="2438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sz="1400" b="0">
                <a:latin typeface="Times New Roman" pitchFamily="18" charset="0"/>
              </a:defRPr>
            </a:lvl1pPr>
          </a:lstStyle>
          <a:p>
            <a:endParaRPr lang="en-GB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8153400" y="6172200"/>
            <a:ext cx="4572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400" b="0">
                <a:latin typeface="Times New Roman" pitchFamily="18" charset="0"/>
              </a:defRPr>
            </a:lvl1pPr>
          </a:lstStyle>
          <a:p>
            <a:fld id="{49EAAB42-70D7-44A1-B020-735B894F1E63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2057400" y="381000"/>
            <a:ext cx="56388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Slide Title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95400" y="1752600"/>
            <a:ext cx="67818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Body Text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47" name="Line 23"/>
          <p:cNvSpPr>
            <a:spLocks noChangeShapeType="1"/>
          </p:cNvSpPr>
          <p:nvPr/>
        </p:nvSpPr>
        <p:spPr bwMode="auto">
          <a:xfrm>
            <a:off x="533400" y="1295400"/>
            <a:ext cx="8153400" cy="0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pic>
        <p:nvPicPr>
          <p:cNvPr id="9" name="Picture 5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152400" y="685800"/>
            <a:ext cx="1828800" cy="451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"/>
          <p:cNvPicPr>
            <a:picLocks noChangeAspect="1" noChangeArrowheads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48600" y="304800"/>
            <a:ext cx="884237" cy="884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sldNum="0" hdr="0" dt="0"/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FF0000"/>
          </a:solidFill>
          <a:latin typeface="+mj-lt"/>
          <a:ea typeface="+mj-ea"/>
          <a:cs typeface="+mj-cs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FF0000"/>
          </a:solidFill>
          <a:latin typeface="Comic Sans MS" pitchFamily="66" charset="0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FF0000"/>
          </a:solidFill>
          <a:latin typeface="Comic Sans MS" pitchFamily="66" charset="0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FF0000"/>
          </a:solidFill>
          <a:latin typeface="Comic Sans MS" pitchFamily="66" charset="0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FF0000"/>
          </a:solidFill>
          <a:latin typeface="Comic Sans MS" pitchFamily="66" charset="0"/>
        </a:defRPr>
      </a:lvl5pPr>
      <a:lvl6pPr marL="4572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FF0000"/>
          </a:solidFill>
          <a:latin typeface="Comic Sans MS" pitchFamily="66" charset="0"/>
        </a:defRPr>
      </a:lvl6pPr>
      <a:lvl7pPr marL="9144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FF0000"/>
          </a:solidFill>
          <a:latin typeface="Comic Sans MS" pitchFamily="66" charset="0"/>
        </a:defRPr>
      </a:lvl7pPr>
      <a:lvl8pPr marL="13716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FF0000"/>
          </a:solidFill>
          <a:latin typeface="Comic Sans MS" pitchFamily="66" charset="0"/>
        </a:defRPr>
      </a:lvl8pPr>
      <a:lvl9pPr marL="18288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FF0000"/>
          </a:solidFill>
          <a:latin typeface="Comic Sans MS" pitchFamily="66" charset="0"/>
        </a:defRPr>
      </a:lvl9pPr>
    </p:titleStyle>
    <p:bodyStyle>
      <a:lvl1pPr marL="292100" indent="-2921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u"/>
        <a:defRPr sz="2400" b="1">
          <a:solidFill>
            <a:srgbClr val="0000FF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marL="635000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b="1">
          <a:solidFill>
            <a:schemeClr val="tx1"/>
          </a:solidFill>
          <a:latin typeface="+mn-lt"/>
        </a:defRPr>
      </a:lvl2pPr>
      <a:lvl3pPr marL="1143000" indent="-2413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1600" b="1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hlink"/>
        </a:buClr>
        <a:buSzPct val="100000"/>
        <a:buFont typeface="Wingdings" pitchFamily="2" charset="2"/>
        <a:buChar char="u"/>
        <a:defRPr sz="1400" b="1">
          <a:solidFill>
            <a:srgbClr val="0000FF"/>
          </a:solidFill>
          <a:latin typeface="+mn-lt"/>
        </a:defRPr>
      </a:lvl4pPr>
      <a:lvl5pPr marL="18288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defRPr sz="1400" b="1">
          <a:solidFill>
            <a:srgbClr val="0000FF"/>
          </a:solidFill>
          <a:latin typeface="+mn-lt"/>
        </a:defRPr>
      </a:lvl5pPr>
      <a:lvl6pPr marL="22860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defRPr sz="1400" b="1">
          <a:solidFill>
            <a:srgbClr val="0000FF"/>
          </a:solidFill>
          <a:latin typeface="+mn-lt"/>
        </a:defRPr>
      </a:lvl6pPr>
      <a:lvl7pPr marL="27432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defRPr sz="1400" b="1">
          <a:solidFill>
            <a:srgbClr val="0000FF"/>
          </a:solidFill>
          <a:latin typeface="+mn-lt"/>
        </a:defRPr>
      </a:lvl7pPr>
      <a:lvl8pPr marL="32004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defRPr sz="1400" b="1">
          <a:solidFill>
            <a:srgbClr val="0000FF"/>
          </a:solidFill>
          <a:latin typeface="+mn-lt"/>
        </a:defRPr>
      </a:lvl8pPr>
      <a:lvl9pPr marL="3657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defRPr sz="1400" b="1">
          <a:solidFill>
            <a:srgbClr val="0000FF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18.wmf"/><Relationship Id="rId4" Type="http://schemas.openxmlformats.org/officeDocument/2006/relationships/oleObject" Target="../embeddings/oleObject12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xcel_97-2003_Worksheet1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5" Type="http://schemas.openxmlformats.org/officeDocument/2006/relationships/image" Target="../media/image26.emf"/><Relationship Id="rId4" Type="http://schemas.openxmlformats.org/officeDocument/2006/relationships/image" Target="../media/image25.wmf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gif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w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slideLayout" Target="../slideLayouts/slideLayout6.xml"/><Relationship Id="rId1" Type="http://schemas.openxmlformats.org/officeDocument/2006/relationships/video" Target="file:///C:\Nicolas\Course\CAS\Linacs\uncompressed_movies\non_linear_force2.avi" TargetMode="Externa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wmf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6.wmf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5.wmf"/><Relationship Id="rId10" Type="http://schemas.openxmlformats.org/officeDocument/2006/relationships/image" Target="../media/image7.wmf"/><Relationship Id="rId4" Type="http://schemas.openxmlformats.org/officeDocument/2006/relationships/oleObject" Target="../embeddings/oleObject1.bin"/><Relationship Id="rId9" Type="http://schemas.openxmlformats.org/officeDocument/2006/relationships/oleObject" Target="../embeddings/oleObject3.bin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.bin"/><Relationship Id="rId3" Type="http://schemas.openxmlformats.org/officeDocument/2006/relationships/notesSlide" Target="../notesSlides/notesSlide2.xml"/><Relationship Id="rId7" Type="http://schemas.openxmlformats.org/officeDocument/2006/relationships/image" Target="../media/image10.wmf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5.bin"/><Relationship Id="rId5" Type="http://schemas.openxmlformats.org/officeDocument/2006/relationships/image" Target="../media/image9.wmf"/><Relationship Id="rId4" Type="http://schemas.openxmlformats.org/officeDocument/2006/relationships/oleObject" Target="../embeddings/oleObject4.bin"/><Relationship Id="rId9" Type="http://schemas.openxmlformats.org/officeDocument/2006/relationships/image" Target="../media/image11.w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9.bin"/><Relationship Id="rId3" Type="http://schemas.openxmlformats.org/officeDocument/2006/relationships/notesSlide" Target="../notesSlides/notesSlide3.xml"/><Relationship Id="rId7" Type="http://schemas.openxmlformats.org/officeDocument/2006/relationships/image" Target="../media/image13.wmf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8.bin"/><Relationship Id="rId5" Type="http://schemas.openxmlformats.org/officeDocument/2006/relationships/image" Target="../media/image12.wmf"/><Relationship Id="rId10" Type="http://schemas.openxmlformats.org/officeDocument/2006/relationships/image" Target="../media/image15.emf"/><Relationship Id="rId4" Type="http://schemas.openxmlformats.org/officeDocument/2006/relationships/oleObject" Target="../embeddings/oleObject7.bin"/><Relationship Id="rId9" Type="http://schemas.openxmlformats.org/officeDocument/2006/relationships/image" Target="../media/image14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16.wmf"/><Relationship Id="rId4" Type="http://schemas.openxmlformats.org/officeDocument/2006/relationships/oleObject" Target="../embeddings/oleObject10.bin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18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1295399"/>
            <a:ext cx="9144000" cy="5638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289537"/>
            <a:ext cx="7391400" cy="1371600"/>
          </a:xfrm>
        </p:spPr>
        <p:txBody>
          <a:bodyPr/>
          <a:lstStyle/>
          <a:p>
            <a:pPr algn="l"/>
            <a:r>
              <a:rPr lang="en-US" dirty="0" smtClean="0">
                <a:solidFill>
                  <a:srgbClr val="99FF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Module </a:t>
            </a:r>
            <a:r>
              <a:rPr lang="en-US" dirty="0" smtClean="0">
                <a:solidFill>
                  <a:srgbClr val="99FF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</a:t>
            </a:r>
            <a:r>
              <a:rPr lang="en-US" dirty="0" smtClean="0">
                <a:solidFill>
                  <a:srgbClr val="99FF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dirty="0" smtClean="0">
                <a:solidFill>
                  <a:srgbClr val="99FF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800" dirty="0" smtClean="0">
                <a:solidFill>
                  <a:srgbClr val="99FF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quick overview of beam dynamics in linear </a:t>
            </a:r>
            <a:r>
              <a:rPr lang="en-US" sz="2800" dirty="0" smtClean="0">
                <a:solidFill>
                  <a:srgbClr val="99FF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accelerators</a:t>
            </a:r>
            <a:endParaRPr lang="en-US" dirty="0">
              <a:solidFill>
                <a:srgbClr val="99FF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fld id="{87042A07-DF7A-4262-BC9E-50873C446CD2}" type="slidenum">
              <a:rPr lang="en-GB" smtClean="0"/>
              <a:pPr/>
              <a:t>1</a:t>
            </a:fld>
            <a:endParaRPr lang="en-GB" dirty="0"/>
          </a:p>
        </p:txBody>
      </p:sp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2400" y="152400"/>
            <a:ext cx="4267200" cy="10540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237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Electron </a:t>
            </a:r>
            <a:r>
              <a:rPr lang="en-US" sz="3200" dirty="0"/>
              <a:t>linacs</a:t>
            </a:r>
          </a:p>
        </p:txBody>
      </p:sp>
      <p:graphicFrame>
        <p:nvGraphicFramePr>
          <p:cNvPr id="442378" name="Object 10"/>
          <p:cNvGraphicFramePr>
            <a:graphicFrameLocks noGrp="1" noChangeAspect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4120871952"/>
              </p:ext>
            </p:extLst>
          </p:nvPr>
        </p:nvGraphicFramePr>
        <p:xfrm>
          <a:off x="1010138" y="2514600"/>
          <a:ext cx="6477000" cy="777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77571" name="Equation" r:id="rId4" imgW="4228920" imgH="507960" progId="Equation.3">
                  <p:embed/>
                </p:oleObj>
              </mc:Choice>
              <mc:Fallback>
                <p:oleObj name="Equation" r:id="rId4" imgW="4228920" imgH="5079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10138" y="2514600"/>
                        <a:ext cx="6477000" cy="777875"/>
                      </a:xfrm>
                      <a:prstGeom prst="rect">
                        <a:avLst/>
                      </a:prstGeom>
                      <a:solidFill>
                        <a:srgbClr val="FFFFAB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442382" name="Text Box 14"/>
          <p:cNvSpPr txBox="1">
            <a:spLocks noChangeArrowheads="1"/>
          </p:cNvSpPr>
          <p:nvPr/>
        </p:nvSpPr>
        <p:spPr bwMode="auto">
          <a:xfrm>
            <a:off x="95738" y="1897063"/>
            <a:ext cx="8509000" cy="366712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en-US" sz="1800" b="0">
                <a:solidFill>
                  <a:schemeClr val="hlink"/>
                </a:solidFill>
                <a:latin typeface="Comic Sans MS" pitchFamily="66" charset="0"/>
              </a:rPr>
              <a:t>Ph. advance = Ext. quad focusing - RF defocusing - space charge – Instabilities</a:t>
            </a:r>
          </a:p>
        </p:txBody>
      </p:sp>
      <p:sp>
        <p:nvSpPr>
          <p:cNvPr id="442385" name="Line 17"/>
          <p:cNvSpPr>
            <a:spLocks noChangeShapeType="1"/>
          </p:cNvSpPr>
          <p:nvPr/>
        </p:nvSpPr>
        <p:spPr bwMode="auto">
          <a:xfrm>
            <a:off x="1010138" y="2278063"/>
            <a:ext cx="304800" cy="304800"/>
          </a:xfrm>
          <a:prstGeom prst="line">
            <a:avLst/>
          </a:prstGeom>
          <a:noFill/>
          <a:ln w="12700">
            <a:solidFill>
              <a:srgbClr val="3333FF"/>
            </a:solidFill>
            <a:round/>
            <a:headEnd type="none" w="sm" len="sm"/>
            <a:tailEnd type="triangle" w="med" len="lg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42386" name="Line 18"/>
          <p:cNvSpPr>
            <a:spLocks noChangeShapeType="1"/>
          </p:cNvSpPr>
          <p:nvPr/>
        </p:nvSpPr>
        <p:spPr bwMode="auto">
          <a:xfrm>
            <a:off x="2610338" y="2278063"/>
            <a:ext cx="76200" cy="304800"/>
          </a:xfrm>
          <a:prstGeom prst="line">
            <a:avLst/>
          </a:prstGeom>
          <a:noFill/>
          <a:ln w="12700">
            <a:solidFill>
              <a:srgbClr val="3333FF"/>
            </a:solidFill>
            <a:round/>
            <a:headEnd type="none" w="sm" len="sm"/>
            <a:tailEnd type="triangle" w="med" len="lg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42387" name="Line 19"/>
          <p:cNvSpPr>
            <a:spLocks noChangeShapeType="1"/>
          </p:cNvSpPr>
          <p:nvPr/>
        </p:nvSpPr>
        <p:spPr bwMode="auto">
          <a:xfrm flipH="1">
            <a:off x="4362938" y="2201863"/>
            <a:ext cx="76200" cy="381000"/>
          </a:xfrm>
          <a:prstGeom prst="line">
            <a:avLst/>
          </a:prstGeom>
          <a:noFill/>
          <a:ln w="12700">
            <a:solidFill>
              <a:srgbClr val="3333FF"/>
            </a:solidFill>
            <a:round/>
            <a:headEnd type="none" w="sm" len="sm"/>
            <a:tailEnd type="triangle" w="med" len="lg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42388" name="Line 20"/>
          <p:cNvSpPr>
            <a:spLocks noChangeShapeType="1"/>
          </p:cNvSpPr>
          <p:nvPr/>
        </p:nvSpPr>
        <p:spPr bwMode="auto">
          <a:xfrm flipH="1">
            <a:off x="6039338" y="2201863"/>
            <a:ext cx="76200" cy="381000"/>
          </a:xfrm>
          <a:prstGeom prst="line">
            <a:avLst/>
          </a:prstGeom>
          <a:noFill/>
          <a:ln w="12700">
            <a:solidFill>
              <a:srgbClr val="3333FF"/>
            </a:solidFill>
            <a:round/>
            <a:headEnd type="none" w="sm" len="sm"/>
            <a:tailEnd type="triangle" w="med" len="lg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42389" name="Text Box 21"/>
          <p:cNvSpPr txBox="1">
            <a:spLocks noChangeArrowheads="1"/>
          </p:cNvSpPr>
          <p:nvPr/>
        </p:nvSpPr>
        <p:spPr bwMode="auto">
          <a:xfrm>
            <a:off x="210038" y="3810000"/>
            <a:ext cx="7986713" cy="6413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en-US" sz="1800" b="0">
                <a:solidFill>
                  <a:schemeClr val="hlink"/>
                </a:solidFill>
                <a:latin typeface="Comic Sans MS" pitchFamily="66" charset="0"/>
              </a:rPr>
              <a:t>Electron Linac:</a:t>
            </a:r>
          </a:p>
          <a:p>
            <a:r>
              <a:rPr lang="en-US" sz="1800" b="0">
                <a:solidFill>
                  <a:schemeClr val="hlink"/>
                </a:solidFill>
                <a:latin typeface="Comic Sans MS" pitchFamily="66" charset="0"/>
              </a:rPr>
              <a:t>Ph. advance = Ext. focusing + RF defocusing + space charge + Instabilities</a:t>
            </a:r>
          </a:p>
        </p:txBody>
      </p:sp>
      <p:sp>
        <p:nvSpPr>
          <p:cNvPr id="442390" name="Line 22"/>
          <p:cNvSpPr>
            <a:spLocks noChangeShapeType="1"/>
          </p:cNvSpPr>
          <p:nvPr/>
        </p:nvSpPr>
        <p:spPr bwMode="auto">
          <a:xfrm flipV="1">
            <a:off x="3639038" y="3962400"/>
            <a:ext cx="914400" cy="609600"/>
          </a:xfrm>
          <a:prstGeom prst="line">
            <a:avLst/>
          </a:prstGeom>
          <a:noFill/>
          <a:ln w="28575">
            <a:solidFill>
              <a:srgbClr val="3333FF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42391" name="Line 23"/>
          <p:cNvSpPr>
            <a:spLocks noChangeShapeType="1"/>
          </p:cNvSpPr>
          <p:nvPr/>
        </p:nvSpPr>
        <p:spPr bwMode="auto">
          <a:xfrm>
            <a:off x="3639038" y="3962400"/>
            <a:ext cx="914400" cy="609600"/>
          </a:xfrm>
          <a:prstGeom prst="line">
            <a:avLst/>
          </a:prstGeom>
          <a:noFill/>
          <a:ln w="28575">
            <a:solidFill>
              <a:srgbClr val="3333FF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42392" name="Line 24"/>
          <p:cNvSpPr>
            <a:spLocks noChangeShapeType="1"/>
          </p:cNvSpPr>
          <p:nvPr/>
        </p:nvSpPr>
        <p:spPr bwMode="auto">
          <a:xfrm flipV="1">
            <a:off x="5391638" y="3962400"/>
            <a:ext cx="914400" cy="609600"/>
          </a:xfrm>
          <a:prstGeom prst="line">
            <a:avLst/>
          </a:prstGeom>
          <a:noFill/>
          <a:ln w="28575">
            <a:solidFill>
              <a:srgbClr val="3333FF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42393" name="Line 25"/>
          <p:cNvSpPr>
            <a:spLocks noChangeShapeType="1"/>
          </p:cNvSpPr>
          <p:nvPr/>
        </p:nvSpPr>
        <p:spPr bwMode="auto">
          <a:xfrm>
            <a:off x="5391638" y="3962400"/>
            <a:ext cx="914400" cy="609600"/>
          </a:xfrm>
          <a:prstGeom prst="line">
            <a:avLst/>
          </a:prstGeom>
          <a:noFill/>
          <a:ln w="28575">
            <a:solidFill>
              <a:srgbClr val="3333FF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42394" name="Rectangle 26"/>
          <p:cNvSpPr>
            <a:spLocks noChangeArrowheads="1"/>
          </p:cNvSpPr>
          <p:nvPr/>
        </p:nvSpPr>
        <p:spPr bwMode="auto">
          <a:xfrm>
            <a:off x="210038" y="4419600"/>
            <a:ext cx="84582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457200" indent="-457200">
              <a:lnSpc>
                <a:spcPct val="110000"/>
              </a:lnSpc>
              <a:spcBef>
                <a:spcPct val="50000"/>
              </a:spcBef>
              <a:buClr>
                <a:schemeClr val="hlink"/>
              </a:buClr>
              <a:buSzPct val="70000"/>
              <a:buFont typeface="Symbol" pitchFamily="18" charset="2"/>
              <a:buNone/>
            </a:pPr>
            <a:r>
              <a:rPr lang="en-US" sz="1600" b="0">
                <a:latin typeface="Comic Sans MS" pitchFamily="66" charset="0"/>
                <a:sym typeface="Symbol" pitchFamily="18" charset="2"/>
              </a:rPr>
              <a:t>For </a:t>
            </a:r>
            <a:r>
              <a:rPr lang="en-US" sz="1800" b="0">
                <a:latin typeface="Symbol" pitchFamily="18" charset="2"/>
                <a:sym typeface="Symbol" pitchFamily="18" charset="2"/>
              </a:rPr>
              <a:t>g</a:t>
            </a:r>
            <a:r>
              <a:rPr lang="en-US" sz="1600" b="0">
                <a:latin typeface="Symbol" pitchFamily="18" charset="2"/>
                <a:sym typeface="Symbol" pitchFamily="18" charset="2"/>
              </a:rPr>
              <a:t>&gt;&gt;1</a:t>
            </a:r>
            <a:r>
              <a:rPr lang="en-US" sz="1600" b="0">
                <a:latin typeface="Comic Sans MS" pitchFamily="66" charset="0"/>
                <a:sym typeface="Symbol" pitchFamily="18" charset="2"/>
              </a:rPr>
              <a:t> (electron linac): RF defocusing and space charge disappear, </a:t>
            </a:r>
            <a:r>
              <a:rPr lang="en-US" sz="1600" b="0" i="1">
                <a:solidFill>
                  <a:schemeClr val="accent1"/>
                </a:solidFill>
                <a:latin typeface="Comic Sans MS" pitchFamily="66" charset="0"/>
                <a:sym typeface="Symbol" pitchFamily="18" charset="2"/>
              </a:rPr>
              <a:t>phase advance </a:t>
            </a:r>
            <a:r>
              <a:rPr lang="en-US" sz="1600" b="0" i="1">
                <a:solidFill>
                  <a:schemeClr val="accent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Symbol" pitchFamily="18" charset="2"/>
              </a:rPr>
              <a:t>￫0</a:t>
            </a:r>
            <a:r>
              <a:rPr lang="en-US" sz="1600" b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Symbol" pitchFamily="18" charset="2"/>
              </a:rPr>
              <a:t>. </a:t>
            </a:r>
            <a:r>
              <a:rPr lang="en-US" sz="1600" b="0">
                <a:latin typeface="Comic Sans MS" pitchFamily="66" charset="0"/>
                <a:sym typeface="Symbol" pitchFamily="18" charset="2"/>
              </a:rPr>
              <a:t> External focusing is required only to control the emittance and to stabilize the beam against instabilities (as </a:t>
            </a:r>
            <a:r>
              <a:rPr lang="en-US" sz="1600" b="0">
                <a:solidFill>
                  <a:srgbClr val="3333FF"/>
                </a:solidFill>
                <a:latin typeface="Comic Sans MS" pitchFamily="66" charset="0"/>
                <a:sym typeface="Symbol" pitchFamily="18" charset="2"/>
              </a:rPr>
              <a:t>wakefields</a:t>
            </a:r>
            <a:r>
              <a:rPr lang="en-US" sz="1600" b="0">
                <a:latin typeface="Comic Sans MS" pitchFamily="66" charset="0"/>
                <a:sym typeface="Symbol" pitchFamily="18" charset="2"/>
              </a:rPr>
              <a:t> and </a:t>
            </a:r>
            <a:r>
              <a:rPr lang="en-US" sz="1600" b="0">
                <a:solidFill>
                  <a:srgbClr val="3333FF"/>
                </a:solidFill>
                <a:latin typeface="Comic Sans MS" pitchFamily="66" charset="0"/>
                <a:sym typeface="Symbol" pitchFamily="18" charset="2"/>
              </a:rPr>
              <a:t>beam breakup</a:t>
            </a:r>
            <a:r>
              <a:rPr lang="en-US" sz="1600" b="0">
                <a:latin typeface="Comic Sans MS" pitchFamily="66" charset="0"/>
                <a:sym typeface="Symbol" pitchFamily="18" charset="2"/>
              </a:rPr>
              <a:t>). </a:t>
            </a:r>
          </a:p>
        </p:txBody>
      </p:sp>
      <p:sp>
        <p:nvSpPr>
          <p:cNvPr id="442396" name="Line 28"/>
          <p:cNvSpPr>
            <a:spLocks noChangeShapeType="1"/>
          </p:cNvSpPr>
          <p:nvPr/>
        </p:nvSpPr>
        <p:spPr bwMode="auto">
          <a:xfrm flipH="1">
            <a:off x="7410938" y="2201863"/>
            <a:ext cx="228600" cy="762000"/>
          </a:xfrm>
          <a:prstGeom prst="line">
            <a:avLst/>
          </a:prstGeom>
          <a:noFill/>
          <a:ln w="12700">
            <a:solidFill>
              <a:srgbClr val="3333FF"/>
            </a:solidFill>
            <a:round/>
            <a:headEnd type="none" w="sm" len="sm"/>
            <a:tailEnd type="triangle" w="med" len="lg"/>
          </a:ln>
          <a:effectLst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5738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fld id="{523E5061-BB6A-4999-AC0A-6E8BB25261C6}" type="slidenum">
              <a:rPr lang="en-GB" smtClean="0"/>
              <a:pPr/>
              <a:t>11</a:t>
            </a:fld>
            <a:endParaRPr lang="en-GB"/>
          </a:p>
        </p:txBody>
      </p:sp>
      <p:sp>
        <p:nvSpPr>
          <p:cNvPr id="3" name="Rectangle 4"/>
          <p:cNvSpPr txBox="1">
            <a:spLocks noChangeArrowheads="1"/>
          </p:cNvSpPr>
          <p:nvPr/>
        </p:nvSpPr>
        <p:spPr bwMode="auto">
          <a:xfrm>
            <a:off x="1828800" y="304800"/>
            <a:ext cx="5867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3200" b="0" kern="0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Phase advance – an example</a:t>
            </a:r>
            <a:endParaRPr kumimoji="0" lang="en-US" sz="32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8724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57800" y="2057400"/>
            <a:ext cx="3513137" cy="28979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3" descr="C:\DTL-2011\DTL\TraceWin\envelope.jpe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8600" y="2133600"/>
            <a:ext cx="4953000" cy="2743200"/>
          </a:xfrm>
          <a:prstGeom prst="rect">
            <a:avLst/>
          </a:prstGeom>
          <a:noFill/>
        </p:spPr>
      </p:pic>
      <p:sp>
        <p:nvSpPr>
          <p:cNvPr id="7" name="Rectangle 13"/>
          <p:cNvSpPr>
            <a:spLocks noChangeArrowheads="1"/>
          </p:cNvSpPr>
          <p:nvPr/>
        </p:nvSpPr>
        <p:spPr bwMode="auto">
          <a:xfrm>
            <a:off x="304800" y="1371600"/>
            <a:ext cx="8305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>
              <a:lnSpc>
                <a:spcPct val="110000"/>
              </a:lnSpc>
              <a:buClr>
                <a:schemeClr val="hlink"/>
              </a:buClr>
              <a:buSzPct val="70000"/>
              <a:buFont typeface="Symbol" pitchFamily="18" charset="2"/>
              <a:buNone/>
            </a:pPr>
            <a:r>
              <a:rPr lang="en-US" sz="1600" b="0" dirty="0" smtClean="0">
                <a:latin typeface="Comic Sans MS" pitchFamily="66" charset="0"/>
                <a:sym typeface="Symbol" pitchFamily="18" charset="2"/>
              </a:rPr>
              <a:t>Beam optics of the Linac4 Drift Tube Linac (DTL): 3 to 50 MeV, 19 m,                    108 focusing quadrupoles (permanent magnets).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81000" y="5410200"/>
            <a:ext cx="7162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smtClean="0"/>
              <a:t>Design prescriptions</a:t>
            </a:r>
            <a:r>
              <a:rPr lang="fr-FR" sz="1600" b="0" dirty="0" smtClean="0"/>
              <a:t>: </a:t>
            </a:r>
          </a:p>
          <a:p>
            <a:pPr>
              <a:buFont typeface="Arial" pitchFamily="34" charset="0"/>
              <a:buChar char="•"/>
            </a:pPr>
            <a:r>
              <a:rPr lang="fr-FR" sz="1600" b="0" dirty="0" err="1" smtClean="0"/>
              <a:t>Tranverse</a:t>
            </a:r>
            <a:r>
              <a:rPr lang="fr-FR" sz="1600" b="0" dirty="0" smtClean="0"/>
              <a:t> phase </a:t>
            </a:r>
            <a:r>
              <a:rPr lang="fr-FR" sz="1600" b="0" dirty="0" err="1" smtClean="0"/>
              <a:t>advance</a:t>
            </a:r>
            <a:r>
              <a:rPr lang="fr-FR" sz="1600" b="0" dirty="0" smtClean="0"/>
              <a:t> </a:t>
            </a:r>
            <a:r>
              <a:rPr lang="fr-FR" sz="1600" b="0" dirty="0" err="1" smtClean="0"/>
              <a:t>at</a:t>
            </a:r>
            <a:r>
              <a:rPr lang="fr-FR" sz="1600" b="0" dirty="0" smtClean="0"/>
              <a:t> </a:t>
            </a:r>
            <a:r>
              <a:rPr lang="fr-FR" sz="1600" b="0" dirty="0" err="1" smtClean="0"/>
              <a:t>zero</a:t>
            </a:r>
            <a:r>
              <a:rPr lang="fr-FR" sz="1600" b="0" dirty="0" smtClean="0"/>
              <a:t> </a:t>
            </a:r>
            <a:r>
              <a:rPr lang="fr-FR" sz="1600" b="0" dirty="0" err="1" smtClean="0"/>
              <a:t>current</a:t>
            </a:r>
            <a:r>
              <a:rPr lang="fr-FR" sz="1600" b="0" dirty="0" smtClean="0"/>
              <a:t> </a:t>
            </a:r>
            <a:r>
              <a:rPr lang="fr-FR" sz="1600" b="0" dirty="0" err="1" smtClean="0"/>
              <a:t>always</a:t>
            </a:r>
            <a:r>
              <a:rPr lang="fr-FR" sz="1600" b="0" dirty="0" smtClean="0"/>
              <a:t> </a:t>
            </a:r>
            <a:r>
              <a:rPr lang="fr-FR" sz="1600" b="0" dirty="0" err="1" smtClean="0"/>
              <a:t>less</a:t>
            </a:r>
            <a:r>
              <a:rPr lang="fr-FR" sz="1600" b="0" dirty="0" smtClean="0"/>
              <a:t> </a:t>
            </a:r>
            <a:r>
              <a:rPr lang="fr-FR" sz="1600" b="0" dirty="0" err="1" smtClean="0"/>
              <a:t>than</a:t>
            </a:r>
            <a:r>
              <a:rPr lang="fr-FR" sz="1600" b="0" dirty="0" smtClean="0"/>
              <a:t> 90°.</a:t>
            </a:r>
          </a:p>
          <a:p>
            <a:pPr>
              <a:buFont typeface="Arial" pitchFamily="34" charset="0"/>
              <a:buChar char="•"/>
            </a:pPr>
            <a:r>
              <a:rPr lang="fr-FR" sz="1600" b="0" dirty="0" smtClean="0"/>
              <a:t> </a:t>
            </a:r>
            <a:r>
              <a:rPr lang="fr-FR" sz="1600" b="0" dirty="0" err="1" smtClean="0"/>
              <a:t>Smooth</a:t>
            </a:r>
            <a:r>
              <a:rPr lang="fr-FR" sz="1600" b="0" dirty="0" smtClean="0"/>
              <a:t> variation of the phase </a:t>
            </a:r>
            <a:r>
              <a:rPr lang="fr-FR" sz="1600" b="0" dirty="0" err="1" smtClean="0"/>
              <a:t>advance</a:t>
            </a:r>
            <a:r>
              <a:rPr lang="fr-FR" sz="1600" b="0" dirty="0" smtClean="0"/>
              <a:t>.</a:t>
            </a:r>
          </a:p>
          <a:p>
            <a:pPr>
              <a:buFont typeface="Arial" pitchFamily="34" charset="0"/>
              <a:buChar char="•"/>
            </a:pPr>
            <a:r>
              <a:rPr lang="fr-FR" sz="1600" b="0" dirty="0" smtClean="0"/>
              <a:t> </a:t>
            </a:r>
            <a:r>
              <a:rPr lang="fr-FR" sz="1600" b="0" dirty="0" err="1" smtClean="0"/>
              <a:t>Avoid</a:t>
            </a:r>
            <a:r>
              <a:rPr lang="fr-FR" sz="1600" b="0" dirty="0" smtClean="0"/>
              <a:t> </a:t>
            </a:r>
            <a:r>
              <a:rPr lang="fr-FR" sz="1600" b="0" dirty="0" err="1" smtClean="0"/>
              <a:t>resonances</a:t>
            </a:r>
            <a:r>
              <a:rPr lang="fr-FR" sz="1600" b="0" dirty="0" smtClean="0"/>
              <a:t> </a:t>
            </a:r>
            <a:r>
              <a:rPr lang="fr-FR" sz="1600" b="0" dirty="0" smtClean="0"/>
              <a:t>(</a:t>
            </a:r>
            <a:r>
              <a:rPr lang="fr-FR" sz="1600" b="0" dirty="0" err="1" smtClean="0"/>
              <a:t>see</a:t>
            </a:r>
            <a:r>
              <a:rPr lang="fr-FR" sz="1600" b="0" dirty="0" smtClean="0"/>
              <a:t> </a:t>
            </a:r>
            <a:r>
              <a:rPr lang="fr-FR" sz="1600" b="0" dirty="0" err="1" smtClean="0"/>
              <a:t>next</a:t>
            </a:r>
            <a:r>
              <a:rPr lang="fr-FR" sz="1600" b="0" dirty="0" smtClean="0"/>
              <a:t> slide).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57200" y="4724400"/>
            <a:ext cx="4572000" cy="52322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1400" b="0" dirty="0" smtClean="0"/>
              <a:t>Oscillations of the beam envelope (coordinates of the outermost particle) along the DTL (x, y, phase)</a:t>
            </a:r>
            <a:endParaRPr lang="en-US" sz="1400" b="0" dirty="0"/>
          </a:p>
        </p:txBody>
      </p:sp>
      <p:sp>
        <p:nvSpPr>
          <p:cNvPr id="10" name="TextBox 9"/>
          <p:cNvSpPr txBox="1"/>
          <p:nvPr/>
        </p:nvSpPr>
        <p:spPr>
          <a:xfrm>
            <a:off x="5334000" y="4953000"/>
            <a:ext cx="3505200" cy="307777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1400" b="0" dirty="0" smtClean="0"/>
              <a:t>Corresponding phase advance per period</a:t>
            </a:r>
            <a:endParaRPr lang="en-US" sz="1400" b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8077200" y="6477000"/>
            <a:ext cx="457200" cy="381000"/>
          </a:xfrm>
        </p:spPr>
        <p:txBody>
          <a:bodyPr/>
          <a:lstStyle/>
          <a:p>
            <a:fld id="{523E5061-BB6A-4999-AC0A-6E8BB25261C6}" type="slidenum">
              <a:rPr lang="en-GB" smtClean="0"/>
              <a:pPr/>
              <a:t>12</a:t>
            </a:fld>
            <a:endParaRPr lang="en-GB" dirty="0"/>
          </a:p>
        </p:txBody>
      </p:sp>
      <p:sp>
        <p:nvSpPr>
          <p:cNvPr id="3" name="Rectangle 4"/>
          <p:cNvSpPr txBox="1">
            <a:spLocks noChangeArrowheads="1"/>
          </p:cNvSpPr>
          <p:nvPr/>
        </p:nvSpPr>
        <p:spPr bwMode="auto">
          <a:xfrm>
            <a:off x="1828800" y="304800"/>
            <a:ext cx="5867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3200" b="0" kern="0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Instabilities in linacs – the Hoffman plot</a:t>
            </a:r>
            <a:endParaRPr kumimoji="0" lang="en-US" sz="32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8734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1295400"/>
            <a:ext cx="6192929" cy="3589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6" name="Rectangle 13"/>
          <p:cNvSpPr>
            <a:spLocks noChangeArrowheads="1"/>
          </p:cNvSpPr>
          <p:nvPr/>
        </p:nvSpPr>
        <p:spPr bwMode="auto">
          <a:xfrm>
            <a:off x="0" y="5334000"/>
            <a:ext cx="91440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>
              <a:lnSpc>
                <a:spcPct val="110000"/>
              </a:lnSpc>
              <a:buClr>
                <a:schemeClr val="hlink"/>
              </a:buClr>
              <a:buSzPct val="70000"/>
              <a:buFont typeface="Symbol" pitchFamily="18" charset="2"/>
              <a:buNone/>
            </a:pPr>
            <a:r>
              <a:rPr lang="en-US" sz="1600" b="0" dirty="0" smtClean="0">
                <a:latin typeface="Comic Sans MS" pitchFamily="66" charset="0"/>
                <a:sym typeface="Symbol" pitchFamily="18" charset="2"/>
              </a:rPr>
              <a:t>Linac4 DTL: the operating point(s) for all possible current levels are </a:t>
            </a:r>
            <a:r>
              <a:rPr lang="en-US" sz="1600" b="0" dirty="0" smtClean="0">
                <a:solidFill>
                  <a:srgbClr val="FF0000"/>
                </a:solidFill>
                <a:latin typeface="Comic Sans MS" pitchFamily="66" charset="0"/>
                <a:sym typeface="Symbol" pitchFamily="18" charset="2"/>
              </a:rPr>
              <a:t>far from the resonances </a:t>
            </a:r>
            <a:r>
              <a:rPr lang="en-US" sz="1600" b="0" dirty="0" smtClean="0">
                <a:latin typeface="Comic Sans MS" pitchFamily="66" charset="0"/>
                <a:sym typeface="Symbol" pitchFamily="18" charset="2"/>
              </a:rPr>
              <a:t>between transverse and longitudinal oscillations which are enhanced by space charge. </a:t>
            </a:r>
          </a:p>
          <a:p>
            <a:pPr>
              <a:lnSpc>
                <a:spcPct val="110000"/>
              </a:lnSpc>
              <a:buClr>
                <a:schemeClr val="hlink"/>
              </a:buClr>
              <a:buSzPct val="70000"/>
              <a:buFont typeface="Symbol" pitchFamily="18" charset="2"/>
              <a:buNone/>
            </a:pPr>
            <a:endParaRPr lang="en-US" sz="600" b="0" dirty="0" smtClean="0">
              <a:latin typeface="Comic Sans MS" pitchFamily="66" charset="0"/>
              <a:sym typeface="Symbol" pitchFamily="18" charset="2"/>
            </a:endParaRPr>
          </a:p>
          <a:p>
            <a:pPr>
              <a:lnSpc>
                <a:spcPct val="110000"/>
              </a:lnSpc>
              <a:buClr>
                <a:schemeClr val="hlink"/>
              </a:buClr>
              <a:buSzPct val="70000"/>
              <a:buFont typeface="Symbol" pitchFamily="18" charset="2"/>
              <a:buNone/>
            </a:pPr>
            <a:r>
              <a:rPr lang="en-US" sz="1600" b="0" dirty="0" smtClean="0">
                <a:latin typeface="Comic Sans MS" pitchFamily="66" charset="0"/>
                <a:sym typeface="Symbol" pitchFamily="18" charset="2"/>
              </a:rPr>
              <a:t>Effect of the resonances: emittance exchange, transverse emittance growth, migration of particles into the beam halo </a:t>
            </a:r>
            <a:r>
              <a:rPr lang="en-US" sz="1600" b="0" dirty="0" smtClean="0">
                <a:latin typeface="Arial"/>
                <a:cs typeface="Arial"/>
                <a:sym typeface="Symbol" pitchFamily="18" charset="2"/>
              </a:rPr>
              <a:t>→</a:t>
            </a:r>
            <a:r>
              <a:rPr lang="en-US" sz="1600" b="0" dirty="0" smtClean="0">
                <a:latin typeface="Comic Sans MS" pitchFamily="66" charset="0"/>
                <a:sym typeface="Symbol" pitchFamily="18" charset="2"/>
              </a:rPr>
              <a:t> particularly dangerous for high intensity machines (</a:t>
            </a:r>
            <a:r>
              <a:rPr lang="en-US" sz="1600" b="0" dirty="0" smtClean="0">
                <a:solidFill>
                  <a:srgbClr val="FF0000"/>
                </a:solidFill>
                <a:latin typeface="Comic Sans MS" pitchFamily="66" charset="0"/>
                <a:sym typeface="Symbol" pitchFamily="18" charset="2"/>
              </a:rPr>
              <a:t>beam loss</a:t>
            </a:r>
            <a:r>
              <a:rPr lang="en-US" sz="1600" b="0" dirty="0" smtClean="0">
                <a:latin typeface="Comic Sans MS" pitchFamily="66" charset="0"/>
                <a:sym typeface="Symbol" pitchFamily="18" charset="2"/>
              </a:rPr>
              <a:t>). 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8077200" y="1447800"/>
            <a:ext cx="914400" cy="954107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1400" b="0" dirty="0" smtClean="0"/>
              <a:t>The “tune diagram” of a linac</a:t>
            </a:r>
            <a:endParaRPr lang="en-US" sz="1400" b="0" dirty="0"/>
          </a:p>
        </p:txBody>
      </p:sp>
      <p:sp>
        <p:nvSpPr>
          <p:cNvPr id="18" name="TextBox 17"/>
          <p:cNvSpPr txBox="1"/>
          <p:nvPr/>
        </p:nvSpPr>
        <p:spPr>
          <a:xfrm>
            <a:off x="228600" y="1981200"/>
            <a:ext cx="1346717" cy="203132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1400" b="0" i="1" dirty="0" smtClean="0"/>
              <a:t>Ratio between transverse phase advance and zero current phase advance (a measure of space charge)</a:t>
            </a:r>
            <a:endParaRPr lang="en-US" sz="1400" b="0" i="1" dirty="0"/>
          </a:p>
        </p:txBody>
      </p:sp>
      <p:sp>
        <p:nvSpPr>
          <p:cNvPr id="19" name="TextBox 18"/>
          <p:cNvSpPr txBox="1"/>
          <p:nvPr/>
        </p:nvSpPr>
        <p:spPr>
          <a:xfrm>
            <a:off x="2209800" y="4876800"/>
            <a:ext cx="4876800" cy="307777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1400" b="0" dirty="0" smtClean="0"/>
              <a:t>Ratio between longitudinal and transverse phase advance</a:t>
            </a:r>
            <a:endParaRPr lang="en-US" sz="1400" b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fld id="{5C0F7FEF-785C-4E90-BC35-C7A3803714C3}" type="slidenum">
              <a:rPr lang="en-GB"/>
              <a:pPr/>
              <a:t>13</a:t>
            </a:fld>
            <a:endParaRPr lang="en-GB"/>
          </a:p>
        </p:txBody>
      </p:sp>
      <p:sp>
        <p:nvSpPr>
          <p:cNvPr id="52122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Focusing periods</a:t>
            </a:r>
          </a:p>
        </p:txBody>
      </p:sp>
      <p:sp>
        <p:nvSpPr>
          <p:cNvPr id="521222" name="Rectangle 6"/>
          <p:cNvSpPr>
            <a:spLocks noChangeArrowheads="1"/>
          </p:cNvSpPr>
          <p:nvPr/>
        </p:nvSpPr>
        <p:spPr bwMode="auto">
          <a:xfrm>
            <a:off x="457200" y="1447800"/>
            <a:ext cx="84582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457200" indent="-457200">
              <a:buClr>
                <a:schemeClr val="hlink"/>
              </a:buClr>
              <a:buSzPct val="70000"/>
              <a:buFont typeface="Symbol" pitchFamily="18" charset="2"/>
              <a:buNone/>
            </a:pPr>
            <a:r>
              <a:rPr lang="en-US" sz="1800" b="0" dirty="0">
                <a:latin typeface="Comic Sans MS" pitchFamily="66" charset="0"/>
                <a:sym typeface="Symbol" pitchFamily="18" charset="2"/>
              </a:rPr>
              <a:t>Focusing </a:t>
            </a:r>
            <a:r>
              <a:rPr lang="en-US" sz="1800" b="0" dirty="0" smtClean="0">
                <a:latin typeface="Comic Sans MS" pitchFamily="66" charset="0"/>
                <a:sym typeface="Symbol" pitchFamily="18" charset="2"/>
              </a:rPr>
              <a:t>usually provided </a:t>
            </a:r>
            <a:r>
              <a:rPr lang="en-US" sz="1800" b="0" dirty="0">
                <a:latin typeface="Comic Sans MS" pitchFamily="66" charset="0"/>
                <a:sym typeface="Symbol" pitchFamily="18" charset="2"/>
              </a:rPr>
              <a:t>by </a:t>
            </a:r>
            <a:r>
              <a:rPr lang="en-US" sz="1800" b="0" dirty="0" smtClean="0">
                <a:latin typeface="Comic Sans MS" pitchFamily="66" charset="0"/>
                <a:sym typeface="Symbol" pitchFamily="18" charset="2"/>
              </a:rPr>
              <a:t>quadrupoles.</a:t>
            </a:r>
            <a:endParaRPr lang="en-US" sz="1800" b="0" dirty="0">
              <a:latin typeface="Comic Sans MS" pitchFamily="66" charset="0"/>
              <a:sym typeface="Symbol" pitchFamily="18" charset="2"/>
            </a:endParaRPr>
          </a:p>
          <a:p>
            <a:pPr marL="457200" indent="-457200">
              <a:buClr>
                <a:schemeClr val="hlink"/>
              </a:buClr>
              <a:buSzPct val="70000"/>
              <a:buFont typeface="Symbol" pitchFamily="18" charset="2"/>
              <a:buNone/>
            </a:pPr>
            <a:endParaRPr lang="en-US" sz="1800" b="0" dirty="0">
              <a:latin typeface="Comic Sans MS" pitchFamily="66" charset="0"/>
              <a:sym typeface="Symbol" pitchFamily="18" charset="2"/>
            </a:endParaRPr>
          </a:p>
          <a:p>
            <a:pPr marL="457200" indent="-457200">
              <a:buClr>
                <a:schemeClr val="hlink"/>
              </a:buClr>
              <a:buSzPct val="70000"/>
              <a:buFont typeface="Symbol" pitchFamily="18" charset="2"/>
              <a:buNone/>
            </a:pPr>
            <a:r>
              <a:rPr lang="en-US" sz="1800" b="0" dirty="0" smtClean="0">
                <a:latin typeface="Comic Sans MS" pitchFamily="66" charset="0"/>
                <a:sym typeface="Symbol" pitchFamily="18" charset="2"/>
              </a:rPr>
              <a:t>Need to keep the </a:t>
            </a:r>
            <a:r>
              <a:rPr lang="en-US" sz="1800" b="0" dirty="0" smtClean="0">
                <a:solidFill>
                  <a:srgbClr val="FF0000"/>
                </a:solidFill>
                <a:latin typeface="Comic Sans MS" pitchFamily="66" charset="0"/>
                <a:sym typeface="Symbol" pitchFamily="18" charset="2"/>
              </a:rPr>
              <a:t>phase advance in the good range</a:t>
            </a:r>
            <a:r>
              <a:rPr lang="en-US" sz="1800" b="0" dirty="0" smtClean="0">
                <a:latin typeface="Comic Sans MS" pitchFamily="66" charset="0"/>
                <a:sym typeface="Symbol" pitchFamily="18" charset="2"/>
              </a:rPr>
              <a:t>, with an approximately constant phase advance per unit length </a:t>
            </a:r>
            <a:r>
              <a:rPr lang="en-US" sz="1800" b="0" dirty="0" smtClean="0">
                <a:latin typeface="Arial"/>
                <a:cs typeface="Arial"/>
                <a:sym typeface="Symbol" pitchFamily="18" charset="2"/>
              </a:rPr>
              <a:t>→ </a:t>
            </a:r>
            <a:r>
              <a:rPr lang="en-US" sz="1800" b="0" dirty="0" smtClean="0">
                <a:latin typeface="Comic Sans MS" pitchFamily="66" charset="0"/>
                <a:sym typeface="Symbol" pitchFamily="18" charset="2"/>
              </a:rPr>
              <a:t>The </a:t>
            </a:r>
            <a:r>
              <a:rPr lang="en-US" sz="1800" b="0" dirty="0" smtClean="0">
                <a:solidFill>
                  <a:srgbClr val="FF0000"/>
                </a:solidFill>
                <a:latin typeface="Comic Sans MS" pitchFamily="66" charset="0"/>
                <a:sym typeface="Symbol" pitchFamily="18" charset="2"/>
              </a:rPr>
              <a:t>length of the focusing periods has to change </a:t>
            </a:r>
            <a:r>
              <a:rPr lang="en-US" sz="1800" b="0" dirty="0" smtClean="0">
                <a:latin typeface="Comic Sans MS" pitchFamily="66" charset="0"/>
                <a:sym typeface="Symbol" pitchFamily="18" charset="2"/>
              </a:rPr>
              <a:t>along the linac, going gradually from </a:t>
            </a:r>
            <a:r>
              <a:rPr lang="en-US" sz="1800" b="0" dirty="0" smtClean="0">
                <a:solidFill>
                  <a:srgbClr val="FF0000"/>
                </a:solidFill>
                <a:latin typeface="Comic Sans MS" pitchFamily="66" charset="0"/>
                <a:sym typeface="Symbol" pitchFamily="18" charset="2"/>
              </a:rPr>
              <a:t>short periods </a:t>
            </a:r>
            <a:r>
              <a:rPr lang="en-US" sz="1800" b="0" dirty="0" smtClean="0">
                <a:latin typeface="Comic Sans MS" pitchFamily="66" charset="0"/>
                <a:sym typeface="Symbol" pitchFamily="18" charset="2"/>
              </a:rPr>
              <a:t>in the initial part (to compensate for high space charge and RF defocusing) to </a:t>
            </a:r>
            <a:r>
              <a:rPr lang="en-US" sz="1800" b="0" dirty="0" smtClean="0">
                <a:solidFill>
                  <a:srgbClr val="FF0000"/>
                </a:solidFill>
                <a:latin typeface="Comic Sans MS" pitchFamily="66" charset="0"/>
                <a:sym typeface="Symbol" pitchFamily="18" charset="2"/>
              </a:rPr>
              <a:t>longer periods </a:t>
            </a:r>
            <a:r>
              <a:rPr lang="en-US" sz="1800" b="0" dirty="0" smtClean="0">
                <a:latin typeface="Comic Sans MS" pitchFamily="66" charset="0"/>
                <a:sym typeface="Symbol" pitchFamily="18" charset="2"/>
              </a:rPr>
              <a:t>at high energy. </a:t>
            </a:r>
            <a:endParaRPr lang="en-US" sz="1800" b="0" dirty="0">
              <a:latin typeface="Comic Sans MS" pitchFamily="66" charset="0"/>
              <a:sym typeface="Symbol" pitchFamily="18" charset="2"/>
            </a:endParaRPr>
          </a:p>
          <a:p>
            <a:pPr marL="457200" indent="-457200">
              <a:buClr>
                <a:schemeClr val="hlink"/>
              </a:buClr>
              <a:buSzPct val="70000"/>
              <a:buFont typeface="Symbol" pitchFamily="18" charset="2"/>
              <a:buNone/>
            </a:pPr>
            <a:endParaRPr lang="en-US" sz="1800" b="0" dirty="0">
              <a:latin typeface="Comic Sans MS" pitchFamily="66" charset="0"/>
              <a:sym typeface="Symbol" pitchFamily="18" charset="2"/>
            </a:endParaRPr>
          </a:p>
          <a:p>
            <a:pPr marL="457200" indent="-457200">
              <a:buClr>
                <a:schemeClr val="hlink"/>
              </a:buClr>
              <a:buSzPct val="70000"/>
              <a:buFont typeface="Symbol" pitchFamily="18" charset="2"/>
              <a:buNone/>
            </a:pPr>
            <a:r>
              <a:rPr lang="en-US" sz="1800" b="0" dirty="0" smtClean="0">
                <a:solidFill>
                  <a:schemeClr val="hlink"/>
                </a:solidFill>
                <a:latin typeface="Comic Sans MS" pitchFamily="66" charset="0"/>
                <a:sym typeface="Symbol" pitchFamily="18" charset="2"/>
              </a:rPr>
              <a:t>For Protons</a:t>
            </a:r>
            <a:r>
              <a:rPr lang="en-US" sz="1800" b="0" dirty="0" smtClean="0">
                <a:latin typeface="Comic Sans MS" pitchFamily="66" charset="0"/>
                <a:sym typeface="Symbol" pitchFamily="18" charset="2"/>
              </a:rPr>
              <a:t> </a:t>
            </a:r>
            <a:r>
              <a:rPr lang="en-US" sz="1800" b="0" dirty="0">
                <a:latin typeface="Comic Sans MS" pitchFamily="66" charset="0"/>
                <a:sym typeface="Symbol" pitchFamily="18" charset="2"/>
              </a:rPr>
              <a:t>(high beam current and high space </a:t>
            </a:r>
            <a:r>
              <a:rPr lang="en-US" sz="1800" b="0" dirty="0" smtClean="0">
                <a:latin typeface="Comic Sans MS" pitchFamily="66" charset="0"/>
                <a:sym typeface="Symbol" pitchFamily="18" charset="2"/>
              </a:rPr>
              <a:t>charge), distance between two quadrupoles (=1/2 of a FODO focusing period): </a:t>
            </a:r>
            <a:endParaRPr lang="en-US" sz="1800" b="0" dirty="0">
              <a:latin typeface="Comic Sans MS" pitchFamily="66" charset="0"/>
              <a:sym typeface="Symbol" pitchFamily="18" charset="2"/>
            </a:endParaRPr>
          </a:p>
          <a:p>
            <a:pPr marL="457200" indent="-457200">
              <a:buClr>
                <a:schemeClr val="hlink"/>
              </a:buClr>
              <a:buSzPct val="70000"/>
              <a:buFont typeface="Symbol" pitchFamily="18" charset="2"/>
              <a:buNone/>
            </a:pPr>
            <a:r>
              <a:rPr lang="en-US" sz="1800" b="0" dirty="0">
                <a:latin typeface="Comic Sans MS" pitchFamily="66" charset="0"/>
                <a:sym typeface="Symbol" pitchFamily="18" charset="2"/>
              </a:rPr>
              <a:t>	- </a:t>
            </a:r>
            <a:r>
              <a:rPr lang="en-US" b="0" dirty="0" err="1" smtClean="0">
                <a:latin typeface="Symbol" pitchFamily="18" charset="2"/>
                <a:sym typeface="Symbol" pitchFamily="18" charset="2"/>
              </a:rPr>
              <a:t>bl</a:t>
            </a:r>
            <a:r>
              <a:rPr lang="en-US" sz="1800" b="0" dirty="0" smtClean="0">
                <a:latin typeface="Symbol" pitchFamily="18" charset="2"/>
                <a:sym typeface="Symbol" pitchFamily="18" charset="2"/>
              </a:rPr>
              <a:t> </a:t>
            </a:r>
            <a:r>
              <a:rPr lang="en-US" sz="1800" b="0" dirty="0" smtClean="0">
                <a:latin typeface="Comic Sans MS" pitchFamily="66" charset="0"/>
                <a:sym typeface="Symbol" pitchFamily="18" charset="2"/>
              </a:rPr>
              <a:t>in </a:t>
            </a:r>
            <a:r>
              <a:rPr lang="en-US" sz="1800" b="0" dirty="0">
                <a:latin typeface="Comic Sans MS" pitchFamily="66" charset="0"/>
                <a:sym typeface="Symbol" pitchFamily="18" charset="2"/>
              </a:rPr>
              <a:t>the DTL, </a:t>
            </a:r>
            <a:r>
              <a:rPr lang="en-US" sz="1800" b="0" dirty="0" smtClean="0">
                <a:latin typeface="Comic Sans MS" pitchFamily="66" charset="0"/>
                <a:sym typeface="Symbol" pitchFamily="18" charset="2"/>
              </a:rPr>
              <a:t>from </a:t>
            </a:r>
            <a:r>
              <a:rPr lang="en-US" sz="1800" b="0" dirty="0">
                <a:latin typeface="Comic Sans MS" pitchFamily="66" charset="0"/>
                <a:sym typeface="Symbol" pitchFamily="18" charset="2"/>
              </a:rPr>
              <a:t>~70mm (3 MeV, 352 MHz) to ~250mm (40 MeV), </a:t>
            </a:r>
          </a:p>
          <a:p>
            <a:pPr marL="457200" indent="-457200">
              <a:buClr>
                <a:schemeClr val="hlink"/>
              </a:buClr>
              <a:buSzPct val="70000"/>
              <a:buFont typeface="Symbol" pitchFamily="18" charset="2"/>
              <a:buNone/>
            </a:pPr>
            <a:r>
              <a:rPr lang="en-US" sz="1800" b="0" dirty="0">
                <a:latin typeface="Comic Sans MS" pitchFamily="66" charset="0"/>
                <a:sym typeface="Symbol" pitchFamily="18" charset="2"/>
              </a:rPr>
              <a:t>	- can be increased to 4-10</a:t>
            </a:r>
            <a:r>
              <a:rPr lang="en-US" sz="1800" b="0" dirty="0">
                <a:latin typeface="Symbol" pitchFamily="18" charset="2"/>
                <a:sym typeface="Symbol" pitchFamily="18" charset="2"/>
              </a:rPr>
              <a:t>bl </a:t>
            </a:r>
            <a:r>
              <a:rPr lang="en-US" sz="1800" b="0" dirty="0">
                <a:latin typeface="Comic Sans MS" pitchFamily="66" charset="0"/>
                <a:sym typeface="Symbol" pitchFamily="18" charset="2"/>
              </a:rPr>
              <a:t>at higher energy (&gt;40 MeV).</a:t>
            </a:r>
          </a:p>
          <a:p>
            <a:pPr marL="457200" indent="-457200">
              <a:buClr>
                <a:schemeClr val="hlink"/>
              </a:buClr>
              <a:buSzPct val="70000"/>
              <a:buFont typeface="Symbol" pitchFamily="18" charset="2"/>
              <a:buNone/>
            </a:pPr>
            <a:r>
              <a:rPr lang="en-GB" sz="1800" b="0" dirty="0">
                <a:latin typeface="Comic Sans MS" pitchFamily="66" charset="0"/>
                <a:sym typeface="Symbol" pitchFamily="18" charset="2"/>
              </a:rPr>
              <a:t>	- longer focusing periods require special dynamics (example: the IH linac</a:t>
            </a:r>
            <a:r>
              <a:rPr lang="en-GB" sz="1800" b="0" dirty="0" smtClean="0">
                <a:latin typeface="Comic Sans MS" pitchFamily="66" charset="0"/>
                <a:sym typeface="Symbol" pitchFamily="18" charset="2"/>
              </a:rPr>
              <a:t>).</a:t>
            </a:r>
          </a:p>
          <a:p>
            <a:pPr marL="457200" indent="-457200">
              <a:buClr>
                <a:schemeClr val="hlink"/>
              </a:buClr>
              <a:buSzPct val="70000"/>
              <a:buFont typeface="Symbol" pitchFamily="18" charset="2"/>
              <a:buNone/>
            </a:pPr>
            <a:endParaRPr lang="en-GB" sz="1800" b="0" dirty="0" smtClean="0">
              <a:latin typeface="Comic Sans MS" pitchFamily="66" charset="0"/>
              <a:sym typeface="Symbol" pitchFamily="18" charset="2"/>
            </a:endParaRPr>
          </a:p>
          <a:p>
            <a:pPr marL="457200" indent="-457200">
              <a:buClr>
                <a:schemeClr val="hlink"/>
              </a:buClr>
              <a:buSzPct val="70000"/>
              <a:buFont typeface="Symbol" pitchFamily="18" charset="2"/>
              <a:buNone/>
            </a:pPr>
            <a:r>
              <a:rPr lang="en-US" sz="1800" b="0" dirty="0" smtClean="0">
                <a:solidFill>
                  <a:schemeClr val="hlink"/>
                </a:solidFill>
                <a:latin typeface="Comic Sans MS" pitchFamily="66" charset="0"/>
                <a:sym typeface="Symbol" pitchFamily="18" charset="2"/>
              </a:rPr>
              <a:t>For Electrons</a:t>
            </a:r>
            <a:r>
              <a:rPr lang="en-US" sz="1800" b="0" dirty="0" smtClean="0">
                <a:latin typeface="Comic Sans MS" pitchFamily="66" charset="0"/>
                <a:sym typeface="Symbol" pitchFamily="18" charset="2"/>
              </a:rPr>
              <a:t> (no space charge, no RF defocusing):</a:t>
            </a:r>
          </a:p>
          <a:p>
            <a:pPr marL="457200" indent="-457200">
              <a:buClr>
                <a:schemeClr val="hlink"/>
              </a:buClr>
              <a:buSzPct val="70000"/>
              <a:buFont typeface="Symbol" pitchFamily="18" charset="2"/>
              <a:buNone/>
            </a:pPr>
            <a:r>
              <a:rPr lang="en-US" sz="1800" b="0" dirty="0" smtClean="0">
                <a:latin typeface="Comic Sans MS" pitchFamily="66" charset="0"/>
                <a:sym typeface="Symbol" pitchFamily="18" charset="2"/>
              </a:rPr>
              <a:t>	focusing periods up to several meters, depending on the required beam conditions. Focusing is mainly required to control the emittance.</a:t>
            </a:r>
            <a:endParaRPr lang="en-US" sz="1800" b="0" dirty="0" smtClean="0">
              <a:latin typeface="Symbol" pitchFamily="18" charset="2"/>
              <a:sym typeface="Symbol" pitchFamily="18" charset="2"/>
            </a:endParaRPr>
          </a:p>
          <a:p>
            <a:pPr marL="457200" indent="-457200">
              <a:buClr>
                <a:schemeClr val="hlink"/>
              </a:buClr>
              <a:buSzPct val="70000"/>
              <a:buFont typeface="Symbol" pitchFamily="18" charset="2"/>
              <a:buNone/>
            </a:pPr>
            <a:endParaRPr lang="en-US" sz="1800" b="0" dirty="0">
              <a:latin typeface="Comic Sans MS" pitchFamily="66" charset="0"/>
              <a:sym typeface="Symbol" pitchFamily="18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fld id="{74B743EE-8EFF-47FC-BB30-5C22D849E6BE}" type="slidenum">
              <a:rPr lang="en-GB"/>
              <a:pPr/>
              <a:t>14</a:t>
            </a:fld>
            <a:endParaRPr lang="en-GB"/>
          </a:p>
        </p:txBody>
      </p:sp>
      <p:sp>
        <p:nvSpPr>
          <p:cNvPr id="58061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 smtClean="0"/>
              <a:t>Architecture: </a:t>
            </a:r>
            <a:r>
              <a:rPr lang="en-GB" sz="3200" dirty="0"/>
              <a:t>cell length, focusing period</a:t>
            </a:r>
            <a:endParaRPr lang="en-US" sz="3200" dirty="0"/>
          </a:p>
        </p:txBody>
      </p:sp>
      <p:sp>
        <p:nvSpPr>
          <p:cNvPr id="580631" name="Text Box 23"/>
          <p:cNvSpPr txBox="1">
            <a:spLocks noChangeArrowheads="1"/>
          </p:cNvSpPr>
          <p:nvPr/>
        </p:nvSpPr>
        <p:spPr bwMode="auto">
          <a:xfrm>
            <a:off x="1905000" y="4419600"/>
            <a:ext cx="1066800" cy="349250"/>
          </a:xfrm>
          <a:prstGeom prst="rect">
            <a:avLst/>
          </a:prstGeom>
          <a:solidFill>
            <a:srgbClr val="FFFF00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r>
              <a:rPr lang="en-GB" sz="1600">
                <a:solidFill>
                  <a:srgbClr val="000000"/>
                </a:solidFill>
              </a:rPr>
              <a:t>Injector</a:t>
            </a:r>
            <a:endParaRPr lang="en-US" sz="1600">
              <a:solidFill>
                <a:srgbClr val="000000"/>
              </a:solidFill>
            </a:endParaRPr>
          </a:p>
        </p:txBody>
      </p:sp>
      <p:sp>
        <p:nvSpPr>
          <p:cNvPr id="580644" name="Rectangle 36"/>
          <p:cNvSpPr>
            <a:spLocks noChangeArrowheads="1"/>
          </p:cNvSpPr>
          <p:nvPr/>
        </p:nvSpPr>
        <p:spPr bwMode="auto">
          <a:xfrm>
            <a:off x="533400" y="1371600"/>
            <a:ext cx="822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>
              <a:buClr>
                <a:schemeClr val="hlink"/>
              </a:buClr>
              <a:buSzPct val="70000"/>
              <a:buFont typeface="Symbol" pitchFamily="18" charset="2"/>
              <a:buNone/>
            </a:pPr>
            <a:r>
              <a:rPr lang="en-US" sz="1600" b="0">
                <a:solidFill>
                  <a:schemeClr val="hlink"/>
                </a:solidFill>
                <a:latin typeface="Comic Sans MS" pitchFamily="66" charset="0"/>
                <a:sym typeface="Symbol" pitchFamily="18" charset="2"/>
              </a:rPr>
              <a:t>EXAMPLE</a:t>
            </a:r>
            <a:r>
              <a:rPr lang="en-US" sz="1600" b="0">
                <a:latin typeface="Comic Sans MS" pitchFamily="66" charset="0"/>
                <a:sym typeface="Symbol" pitchFamily="18" charset="2"/>
              </a:rPr>
              <a:t>: the </a:t>
            </a:r>
            <a:r>
              <a:rPr lang="en-US" sz="1600">
                <a:solidFill>
                  <a:schemeClr val="accent1"/>
                </a:solidFill>
                <a:latin typeface="Comic Sans MS" pitchFamily="66" charset="0"/>
                <a:sym typeface="Symbol" pitchFamily="18" charset="2"/>
              </a:rPr>
              <a:t>Linac4 project at CERN</a:t>
            </a:r>
            <a:r>
              <a:rPr lang="en-US" sz="1600" b="0">
                <a:latin typeface="Comic Sans MS" pitchFamily="66" charset="0"/>
                <a:sym typeface="Symbol" pitchFamily="18" charset="2"/>
              </a:rPr>
              <a:t>. H-, 160 MeV energy, 352 MHz.</a:t>
            </a:r>
          </a:p>
          <a:p>
            <a:pPr>
              <a:buClr>
                <a:schemeClr val="hlink"/>
              </a:buClr>
              <a:buSzPct val="70000"/>
              <a:buFont typeface="Symbol" pitchFamily="18" charset="2"/>
              <a:buNone/>
            </a:pPr>
            <a:r>
              <a:rPr lang="en-US" sz="1600" b="0">
                <a:latin typeface="Comic Sans MS" pitchFamily="66" charset="0"/>
                <a:sym typeface="Symbol" pitchFamily="18" charset="2"/>
              </a:rPr>
              <a:t>A 3 MeV injector + 22 multi-cell standing wave accelerating structures of 3 types</a:t>
            </a:r>
          </a:p>
        </p:txBody>
      </p:sp>
      <p:pic>
        <p:nvPicPr>
          <p:cNvPr id="580645" name="Picture 37" descr="Linac4-Machine-161008-view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" y="2895600"/>
            <a:ext cx="6172200" cy="3648075"/>
          </a:xfrm>
          <a:prstGeom prst="rect">
            <a:avLst/>
          </a:prstGeom>
          <a:noFill/>
        </p:spPr>
      </p:pic>
      <p:sp>
        <p:nvSpPr>
          <p:cNvPr id="580646" name="Rectangle 38"/>
          <p:cNvSpPr>
            <a:spLocks noChangeArrowheads="1"/>
          </p:cNvSpPr>
          <p:nvPr/>
        </p:nvSpPr>
        <p:spPr bwMode="auto">
          <a:xfrm>
            <a:off x="6477000" y="2895600"/>
            <a:ext cx="2514600" cy="3733800"/>
          </a:xfrm>
          <a:prstGeom prst="rect">
            <a:avLst/>
          </a:prstGeom>
          <a:solidFill>
            <a:srgbClr val="FFFF66"/>
          </a:solidFill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>
              <a:buClr>
                <a:schemeClr val="hlink"/>
              </a:buClr>
              <a:buSzPct val="70000"/>
              <a:buFont typeface="Symbol" pitchFamily="18" charset="2"/>
              <a:buNone/>
            </a:pPr>
            <a:r>
              <a:rPr lang="en-US" sz="1600" b="0" dirty="0">
                <a:solidFill>
                  <a:schemeClr val="hlink"/>
                </a:solidFill>
                <a:latin typeface="Comic Sans MS" pitchFamily="66" charset="0"/>
                <a:sym typeface="Symbol" pitchFamily="18" charset="2"/>
              </a:rPr>
              <a:t>Two basic principles to remember: </a:t>
            </a:r>
          </a:p>
          <a:p>
            <a:pPr>
              <a:buClr>
                <a:schemeClr val="hlink"/>
              </a:buClr>
              <a:buSzPct val="70000"/>
              <a:buFont typeface="Symbol" pitchFamily="18" charset="2"/>
              <a:buNone/>
            </a:pPr>
            <a:endParaRPr lang="en-US" sz="1600" b="0" dirty="0">
              <a:solidFill>
                <a:schemeClr val="hlink"/>
              </a:solidFill>
              <a:latin typeface="Comic Sans MS" pitchFamily="66" charset="0"/>
              <a:sym typeface="Symbol" pitchFamily="18" charset="2"/>
            </a:endParaRPr>
          </a:p>
          <a:p>
            <a:pPr>
              <a:buClr>
                <a:schemeClr val="hlink"/>
              </a:buClr>
              <a:buSzPct val="70000"/>
              <a:buFont typeface="Symbol" pitchFamily="18" charset="2"/>
              <a:buNone/>
            </a:pPr>
            <a:r>
              <a:rPr lang="en-US" sz="1600" b="0" dirty="0">
                <a:latin typeface="Comic Sans MS" pitchFamily="66" charset="0"/>
                <a:sym typeface="Symbol" pitchFamily="18" charset="2"/>
              </a:rPr>
              <a:t>1. As beta increases, phase error between cells of identical length becomes small  we can have </a:t>
            </a:r>
            <a:r>
              <a:rPr lang="en-US" sz="1600" b="0" dirty="0">
                <a:solidFill>
                  <a:srgbClr val="0000CC"/>
                </a:solidFill>
                <a:latin typeface="Comic Sans MS" pitchFamily="66" charset="0"/>
                <a:sym typeface="Symbol" pitchFamily="18" charset="2"/>
              </a:rPr>
              <a:t>short sequences of identical cells</a:t>
            </a:r>
            <a:r>
              <a:rPr lang="en-US" sz="1600" b="0" dirty="0">
                <a:latin typeface="Comic Sans MS" pitchFamily="66" charset="0"/>
                <a:sym typeface="Symbol" pitchFamily="18" charset="2"/>
              </a:rPr>
              <a:t> (lower construction costs).</a:t>
            </a:r>
          </a:p>
          <a:p>
            <a:pPr>
              <a:buClr>
                <a:schemeClr val="hlink"/>
              </a:buClr>
              <a:buSzPct val="70000"/>
              <a:buFont typeface="Symbol" pitchFamily="18" charset="2"/>
              <a:buNone/>
            </a:pPr>
            <a:endParaRPr lang="en-US" sz="1600" b="0" dirty="0">
              <a:latin typeface="Comic Sans MS" pitchFamily="66" charset="0"/>
              <a:sym typeface="Symbol" pitchFamily="18" charset="2"/>
            </a:endParaRPr>
          </a:p>
          <a:p>
            <a:pPr>
              <a:buClr>
                <a:schemeClr val="hlink"/>
              </a:buClr>
              <a:buSzPct val="70000"/>
              <a:buFont typeface="Symbol" pitchFamily="18" charset="2"/>
              <a:buNone/>
            </a:pPr>
            <a:r>
              <a:rPr lang="en-US" sz="1600" b="0" dirty="0">
                <a:latin typeface="Comic Sans MS" pitchFamily="66" charset="0"/>
                <a:sym typeface="Symbol" pitchFamily="18" charset="2"/>
              </a:rPr>
              <a:t>2. As beta increases, the </a:t>
            </a:r>
            <a:r>
              <a:rPr lang="en-US" sz="1600" b="0" dirty="0">
                <a:solidFill>
                  <a:srgbClr val="0000CC"/>
                </a:solidFill>
                <a:latin typeface="Comic Sans MS" pitchFamily="66" charset="0"/>
                <a:sym typeface="Symbol" pitchFamily="18" charset="2"/>
              </a:rPr>
              <a:t>distance between focusing elements can increase.</a:t>
            </a:r>
            <a:endParaRPr lang="en-US" sz="1600" b="0" dirty="0">
              <a:latin typeface="Comic Sans MS" pitchFamily="66" charset="0"/>
              <a:sym typeface="Symbol" pitchFamily="18" charset="2"/>
            </a:endParaRPr>
          </a:p>
        </p:txBody>
      </p:sp>
      <p:sp>
        <p:nvSpPr>
          <p:cNvPr id="580648" name="Text Box 40"/>
          <p:cNvSpPr txBox="1">
            <a:spLocks noChangeArrowheads="1"/>
          </p:cNvSpPr>
          <p:nvPr/>
        </p:nvSpPr>
        <p:spPr bwMode="auto">
          <a:xfrm>
            <a:off x="0" y="1981200"/>
            <a:ext cx="9296400" cy="83099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r>
              <a:rPr lang="en-US" sz="1600" dirty="0" smtClean="0"/>
              <a:t>DTL, 3-50 MeV: every </a:t>
            </a:r>
            <a:r>
              <a:rPr lang="en-US" sz="1600" dirty="0"/>
              <a:t>cell is different, focusing quadrupoles in each drift </a:t>
            </a:r>
            <a:r>
              <a:rPr lang="en-US" sz="1600" dirty="0" smtClean="0"/>
              <a:t>tube, 0-mode</a:t>
            </a:r>
            <a:endParaRPr lang="en-US" sz="1600" dirty="0"/>
          </a:p>
          <a:p>
            <a:r>
              <a:rPr lang="en-US" sz="1600" dirty="0" smtClean="0"/>
              <a:t>CCDTL, 50-100 MeV: sequences </a:t>
            </a:r>
            <a:r>
              <a:rPr lang="en-US" sz="1600" dirty="0"/>
              <a:t>of 2 identical cells, quadrupoles every 3 </a:t>
            </a:r>
            <a:r>
              <a:rPr lang="en-US" sz="1600" dirty="0" smtClean="0"/>
              <a:t>cells, 0 and </a:t>
            </a:r>
            <a:r>
              <a:rPr lang="en-US" sz="1600" dirty="0" smtClean="0">
                <a:latin typeface="Symbol" pitchFamily="18" charset="2"/>
              </a:rPr>
              <a:t>p</a:t>
            </a:r>
            <a:r>
              <a:rPr lang="en-US" sz="1600" dirty="0" smtClean="0"/>
              <a:t>/2 mode</a:t>
            </a:r>
            <a:endParaRPr lang="en-US" sz="1600" dirty="0"/>
          </a:p>
          <a:p>
            <a:r>
              <a:rPr lang="en-US" sz="1600" dirty="0" smtClean="0"/>
              <a:t>PIMS, 100-160 MeV: sequences </a:t>
            </a:r>
            <a:r>
              <a:rPr lang="en-US" sz="1600" dirty="0"/>
              <a:t>of 7 identical cells, quadrupoles every 7 </a:t>
            </a:r>
            <a:r>
              <a:rPr lang="en-US" sz="1600" dirty="0" smtClean="0"/>
              <a:t>cells, </a:t>
            </a:r>
            <a:r>
              <a:rPr lang="en-US" sz="1600" dirty="0">
                <a:latin typeface="Symbol" pitchFamily="18" charset="2"/>
              </a:rPr>
              <a:t>p</a:t>
            </a:r>
            <a:r>
              <a:rPr lang="en-US" sz="1600" dirty="0"/>
              <a:t>/2 </a:t>
            </a:r>
            <a:r>
              <a:rPr lang="en-US" sz="1600" dirty="0" smtClean="0"/>
              <a:t>mode 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159040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fld id="{6DAC62F2-E11D-43F5-BA02-6147DD4C332E}" type="slidenum">
              <a:rPr lang="en-GB"/>
              <a:pPr/>
              <a:t>15</a:t>
            </a:fld>
            <a:endParaRPr lang="en-GB"/>
          </a:p>
        </p:txBody>
      </p:sp>
      <p:sp>
        <p:nvSpPr>
          <p:cNvPr id="60006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/>
              <a:t>High-intensity protons – the case of Linac4</a:t>
            </a:r>
            <a:endParaRPr lang="en-US" sz="3200"/>
          </a:p>
        </p:txBody>
      </p:sp>
      <p:sp>
        <p:nvSpPr>
          <p:cNvPr id="600069" name="Rectangle 5"/>
          <p:cNvSpPr>
            <a:spLocks noChangeArrowheads="1"/>
          </p:cNvSpPr>
          <p:nvPr/>
        </p:nvSpPr>
        <p:spPr bwMode="auto">
          <a:xfrm>
            <a:off x="304800" y="4572000"/>
            <a:ext cx="86106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>
              <a:buClr>
                <a:schemeClr val="hlink"/>
              </a:buClr>
              <a:buSzPct val="70000"/>
              <a:buFont typeface="Symbol" pitchFamily="18" charset="2"/>
              <a:buNone/>
            </a:pPr>
            <a:r>
              <a:rPr lang="en-US" sz="1600" b="0">
                <a:latin typeface="Comic Sans MS" pitchFamily="66" charset="0"/>
                <a:sym typeface="Symbol" pitchFamily="18" charset="2"/>
              </a:rPr>
              <a:t>Example: beam dynamics design for Linac4@CERN.</a:t>
            </a:r>
          </a:p>
          <a:p>
            <a:pPr>
              <a:buClr>
                <a:schemeClr val="hlink"/>
              </a:buClr>
              <a:buSzPct val="70000"/>
              <a:buFont typeface="Symbol" pitchFamily="18" charset="2"/>
              <a:buNone/>
            </a:pPr>
            <a:endParaRPr lang="en-US" sz="1400" b="0">
              <a:latin typeface="Comic Sans MS" pitchFamily="66" charset="0"/>
              <a:sym typeface="Symbol" pitchFamily="18" charset="2"/>
            </a:endParaRPr>
          </a:p>
          <a:p>
            <a:pPr>
              <a:buClr>
                <a:schemeClr val="hlink"/>
              </a:buClr>
              <a:buSzPct val="70000"/>
              <a:buFont typeface="Symbol" pitchFamily="18" charset="2"/>
              <a:buNone/>
            </a:pPr>
            <a:r>
              <a:rPr lang="en-US" sz="1600" b="0">
                <a:latin typeface="Comic Sans MS" pitchFamily="66" charset="0"/>
                <a:sym typeface="Symbol" pitchFamily="18" charset="2"/>
              </a:rPr>
              <a:t>High intensity protons (60 mA bunch current, duty cycle could go up to 5%), 3 - 160 MeV</a:t>
            </a:r>
          </a:p>
          <a:p>
            <a:pPr>
              <a:buClr>
                <a:schemeClr val="hlink"/>
              </a:buClr>
              <a:buSzPct val="70000"/>
              <a:buFont typeface="Symbol" pitchFamily="18" charset="2"/>
              <a:buNone/>
            </a:pPr>
            <a:endParaRPr lang="en-GB" sz="1600" b="0">
              <a:latin typeface="Comic Sans MS" pitchFamily="66" charset="0"/>
              <a:sym typeface="Symbol" pitchFamily="18" charset="2"/>
            </a:endParaRPr>
          </a:p>
          <a:p>
            <a:pPr>
              <a:buClr>
                <a:schemeClr val="hlink"/>
              </a:buClr>
              <a:buSzPct val="70000"/>
              <a:buFont typeface="Symbol" pitchFamily="18" charset="2"/>
              <a:buNone/>
            </a:pPr>
            <a:r>
              <a:rPr lang="en-GB" sz="1600" b="0">
                <a:latin typeface="Comic Sans MS" pitchFamily="66" charset="0"/>
                <a:sym typeface="Symbol" pitchFamily="18" charset="2"/>
              </a:rPr>
              <a:t>Beam dynamics design minimising emittance growth and halo development in order to:</a:t>
            </a:r>
          </a:p>
          <a:p>
            <a:pPr>
              <a:buClr>
                <a:schemeClr val="hlink"/>
              </a:buClr>
              <a:buSzPct val="70000"/>
              <a:buFont typeface="Symbol" pitchFamily="18" charset="2"/>
              <a:buNone/>
            </a:pPr>
            <a:r>
              <a:rPr lang="en-GB" sz="1600" b="0">
                <a:latin typeface="Comic Sans MS" pitchFamily="66" charset="0"/>
                <a:sym typeface="Symbol" pitchFamily="18" charset="2"/>
              </a:rPr>
              <a:t>1. </a:t>
            </a:r>
            <a:r>
              <a:rPr lang="en-GB" sz="1600" b="0">
                <a:solidFill>
                  <a:schemeClr val="hlink"/>
                </a:solidFill>
                <a:latin typeface="Comic Sans MS" pitchFamily="66" charset="0"/>
                <a:sym typeface="Symbol" pitchFamily="18" charset="2"/>
              </a:rPr>
              <a:t>avoid uncontrolled beam loss</a:t>
            </a:r>
            <a:r>
              <a:rPr lang="en-GB" sz="1600" b="0">
                <a:latin typeface="Comic Sans MS" pitchFamily="66" charset="0"/>
                <a:sym typeface="Symbol" pitchFamily="18" charset="2"/>
              </a:rPr>
              <a:t> (activation of machine parts)</a:t>
            </a:r>
          </a:p>
          <a:p>
            <a:pPr>
              <a:buClr>
                <a:schemeClr val="hlink"/>
              </a:buClr>
              <a:buSzPct val="70000"/>
              <a:buFont typeface="Symbol" pitchFamily="18" charset="2"/>
              <a:buNone/>
            </a:pPr>
            <a:r>
              <a:rPr lang="en-GB" sz="1600" b="0">
                <a:latin typeface="Comic Sans MS" pitchFamily="66" charset="0"/>
                <a:sym typeface="Symbol" pitchFamily="18" charset="2"/>
              </a:rPr>
              <a:t>2. </a:t>
            </a:r>
            <a:r>
              <a:rPr lang="en-GB" sz="1600" b="0">
                <a:solidFill>
                  <a:schemeClr val="hlink"/>
                </a:solidFill>
                <a:latin typeface="Comic Sans MS" pitchFamily="66" charset="0"/>
                <a:sym typeface="Symbol" pitchFamily="18" charset="2"/>
              </a:rPr>
              <a:t>preserve small emittance</a:t>
            </a:r>
            <a:r>
              <a:rPr lang="en-GB" sz="1600" b="0">
                <a:latin typeface="Comic Sans MS" pitchFamily="66" charset="0"/>
                <a:sym typeface="Symbol" pitchFamily="18" charset="2"/>
              </a:rPr>
              <a:t> (high luminosity in the following accelerators)</a:t>
            </a:r>
          </a:p>
        </p:txBody>
      </p:sp>
      <p:sp>
        <p:nvSpPr>
          <p:cNvPr id="600071" name="Text Box 7"/>
          <p:cNvSpPr txBox="1">
            <a:spLocks noChangeArrowheads="1"/>
          </p:cNvSpPr>
          <p:nvPr/>
        </p:nvSpPr>
        <p:spPr bwMode="auto">
          <a:xfrm>
            <a:off x="381000" y="1371600"/>
            <a:ext cx="4419600" cy="3048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r>
              <a:rPr lang="en-GB" sz="1400"/>
              <a:t>Transverse (x) r.m.s. beam envelope along Linac4</a:t>
            </a:r>
            <a:r>
              <a:rPr lang="en-US" sz="1400"/>
              <a:t> </a:t>
            </a:r>
          </a:p>
        </p:txBody>
      </p:sp>
      <p:sp>
        <p:nvSpPr>
          <p:cNvPr id="600073" name="AutoShape 9" descr="image001"/>
          <p:cNvSpPr>
            <a:spLocks noChangeAspect="1" noChangeArrowheads="1"/>
          </p:cNvSpPr>
          <p:nvPr/>
        </p:nvSpPr>
        <p:spPr bwMode="auto">
          <a:xfrm>
            <a:off x="-76200" y="390525"/>
            <a:ext cx="9296400" cy="6076950"/>
          </a:xfrm>
          <a:prstGeom prst="rect">
            <a:avLst/>
          </a:prstGeom>
          <a:noFill/>
        </p:spPr>
        <p:txBody>
          <a:bodyPr/>
          <a:lstStyle/>
          <a:p>
            <a:endParaRPr lang="en-US"/>
          </a:p>
        </p:txBody>
      </p:sp>
      <p:pic>
        <p:nvPicPr>
          <p:cNvPr id="600077" name="Picture 13"/>
          <p:cNvPicPr>
            <a:picLocks noChangeAspect="1" noChangeArrowheads="1"/>
          </p:cNvPicPr>
          <p:nvPr/>
        </p:nvPicPr>
        <p:blipFill>
          <a:blip r:embed="rId2" cstate="print"/>
          <a:srcRect t="45975" r="6618"/>
          <a:stretch>
            <a:fillRect/>
          </a:stretch>
        </p:blipFill>
        <p:spPr bwMode="auto">
          <a:xfrm>
            <a:off x="304800" y="1752600"/>
            <a:ext cx="7620000" cy="270986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</p:pic>
      <p:pic>
        <p:nvPicPr>
          <p:cNvPr id="600076" name="Picture 1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9200" y="3276600"/>
            <a:ext cx="5943600" cy="56356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fld id="{A1F79AC4-63D6-4702-9806-D438DD3372A7}" type="slidenum">
              <a:rPr lang="en-GB"/>
              <a:pPr/>
              <a:t>16</a:t>
            </a:fld>
            <a:endParaRPr lang="en-GB"/>
          </a:p>
        </p:txBody>
      </p:sp>
      <p:sp>
        <p:nvSpPr>
          <p:cNvPr id="602116" name="Rectangle 4"/>
          <p:cNvSpPr>
            <a:spLocks noGrp="1" noChangeArrowheads="1"/>
          </p:cNvSpPr>
          <p:nvPr>
            <p:ph type="title"/>
          </p:nvPr>
        </p:nvSpPr>
        <p:spPr>
          <a:xfrm>
            <a:off x="2209800" y="381000"/>
            <a:ext cx="5486400" cy="762000"/>
          </a:xfrm>
        </p:spPr>
        <p:txBody>
          <a:bodyPr/>
          <a:lstStyle/>
          <a:p>
            <a:r>
              <a:rPr lang="en-US" sz="3200" dirty="0" smtClean="0"/>
              <a:t>Beam Optics Design Guidelines</a:t>
            </a:r>
            <a:endParaRPr lang="en-US" sz="3200" dirty="0"/>
          </a:p>
        </p:txBody>
      </p:sp>
      <p:sp>
        <p:nvSpPr>
          <p:cNvPr id="602117" name="Rectangle 5"/>
          <p:cNvSpPr>
            <a:spLocks noChangeArrowheads="1"/>
          </p:cNvSpPr>
          <p:nvPr/>
        </p:nvSpPr>
        <p:spPr bwMode="auto">
          <a:xfrm>
            <a:off x="381000" y="1371600"/>
            <a:ext cx="81534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457200" indent="-457200">
              <a:buClr>
                <a:schemeClr val="hlink"/>
              </a:buClr>
              <a:buSzPct val="70000"/>
              <a:buFont typeface="Symbol" pitchFamily="18" charset="2"/>
              <a:buNone/>
            </a:pPr>
            <a:r>
              <a:rPr lang="en-GB" sz="1600" b="0" dirty="0" smtClean="0">
                <a:latin typeface="Comic Sans MS" pitchFamily="66" charset="0"/>
                <a:sym typeface="Symbol" pitchFamily="18" charset="2"/>
              </a:rPr>
              <a:t>Prescriptions to </a:t>
            </a:r>
            <a:r>
              <a:rPr lang="en-GB" sz="1600" b="0" dirty="0" smtClean="0">
                <a:solidFill>
                  <a:srgbClr val="FF0000"/>
                </a:solidFill>
                <a:latin typeface="Comic Sans MS" pitchFamily="66" charset="0"/>
                <a:sym typeface="Symbol" pitchFamily="18" charset="2"/>
              </a:rPr>
              <a:t>minimise emittance growth and halo formation</a:t>
            </a:r>
            <a:r>
              <a:rPr lang="en-GB" sz="1600" b="0" dirty="0" smtClean="0">
                <a:latin typeface="Comic Sans MS" pitchFamily="66" charset="0"/>
                <a:sym typeface="Symbol" pitchFamily="18" charset="2"/>
              </a:rPr>
              <a:t>:</a:t>
            </a:r>
            <a:endParaRPr lang="en-GB" sz="1600" b="0" dirty="0">
              <a:latin typeface="Comic Sans MS" pitchFamily="66" charset="0"/>
              <a:sym typeface="Symbol" pitchFamily="18" charset="2"/>
            </a:endParaRPr>
          </a:p>
          <a:p>
            <a:pPr marL="457200" indent="-457200">
              <a:buClr>
                <a:schemeClr val="hlink"/>
              </a:buClr>
              <a:buSzPct val="70000"/>
              <a:buFont typeface="Symbol" pitchFamily="18" charset="2"/>
              <a:buNone/>
            </a:pPr>
            <a:r>
              <a:rPr lang="en-GB" sz="1600" b="0" dirty="0">
                <a:latin typeface="Comic Sans MS" pitchFamily="66" charset="0"/>
                <a:sym typeface="Symbol" pitchFamily="18" charset="2"/>
              </a:rPr>
              <a:t>1. Keep zero current phase advance always below 90º, to avoid resonances</a:t>
            </a:r>
          </a:p>
          <a:p>
            <a:pPr marL="457200" indent="-457200">
              <a:buClr>
                <a:schemeClr val="hlink"/>
              </a:buClr>
              <a:buSzPct val="70000"/>
              <a:buFont typeface="Symbol" pitchFamily="18" charset="2"/>
              <a:buNone/>
            </a:pPr>
            <a:r>
              <a:rPr lang="en-GB" sz="1600" b="0" dirty="0">
                <a:latin typeface="Comic Sans MS" pitchFamily="66" charset="0"/>
                <a:sym typeface="Symbol" pitchFamily="18" charset="2"/>
              </a:rPr>
              <a:t>2. Keep longitudinal to transverse phase advance ratio 0.5-0.8, to avoid emittance exchange</a:t>
            </a:r>
          </a:p>
          <a:p>
            <a:pPr marL="457200" indent="-457200">
              <a:buClr>
                <a:schemeClr val="hlink"/>
              </a:buClr>
              <a:buSzPct val="70000"/>
              <a:buFont typeface="Symbol" pitchFamily="18" charset="2"/>
              <a:buNone/>
            </a:pPr>
            <a:r>
              <a:rPr lang="en-GB" sz="1600" b="0" dirty="0">
                <a:latin typeface="Comic Sans MS" pitchFamily="66" charset="0"/>
                <a:sym typeface="Symbol" pitchFamily="18" charset="2"/>
              </a:rPr>
              <a:t>3. Keep a smooth variation of transverse and longitudinal phase advance per meter.</a:t>
            </a:r>
          </a:p>
          <a:p>
            <a:pPr marL="457200" indent="-457200">
              <a:buClr>
                <a:schemeClr val="hlink"/>
              </a:buClr>
              <a:buSzPct val="70000"/>
              <a:buFont typeface="Symbol" pitchFamily="18" charset="2"/>
              <a:buNone/>
            </a:pPr>
            <a:r>
              <a:rPr lang="en-GB" sz="1600" b="0" dirty="0">
                <a:latin typeface="Comic Sans MS" pitchFamily="66" charset="0"/>
                <a:sym typeface="Symbol" pitchFamily="18" charset="2"/>
              </a:rPr>
              <a:t>4. Keep sufficient safety margin between beam radius and aperture</a:t>
            </a:r>
          </a:p>
        </p:txBody>
      </p:sp>
      <p:sp>
        <p:nvSpPr>
          <p:cNvPr id="602119" name="Text Box 7"/>
          <p:cNvSpPr txBox="1">
            <a:spLocks noChangeArrowheads="1"/>
          </p:cNvSpPr>
          <p:nvPr/>
        </p:nvSpPr>
        <p:spPr bwMode="auto">
          <a:xfrm>
            <a:off x="762000" y="5943600"/>
            <a:ext cx="7467600" cy="3048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r>
              <a:rPr lang="en-GB" sz="1400"/>
              <a:t>Transverse r.m.s. emittance and phase advance along Linac4 (RFQ-DTL-CCDTL-PIMS)</a:t>
            </a:r>
            <a:r>
              <a:rPr lang="en-US" sz="1400"/>
              <a:t> </a:t>
            </a:r>
          </a:p>
        </p:txBody>
      </p:sp>
      <p:graphicFrame>
        <p:nvGraphicFramePr>
          <p:cNvPr id="602120" name="Object 2"/>
          <p:cNvGraphicFramePr>
            <a:graphicFrameLocks noGrp="1" noChangeAspect="1"/>
          </p:cNvGraphicFramePr>
          <p:nvPr>
            <p:ph idx="1"/>
          </p:nvPr>
        </p:nvGraphicFramePr>
        <p:xfrm>
          <a:off x="152400" y="3048000"/>
          <a:ext cx="4686300" cy="2914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75525" name="Chart" r:id="rId3" imgW="4686300" imgH="2914650" progId="Excel.Sheet.8">
                  <p:embed/>
                </p:oleObj>
              </mc:Choice>
              <mc:Fallback>
                <p:oleObj name="Chart" r:id="rId3" imgW="4686300" imgH="2914650" progId="Excel.Sheet.8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" y="3048000"/>
                        <a:ext cx="4686300" cy="29146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02122" name="Picture 1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00600" y="3200400"/>
            <a:ext cx="4114800" cy="270192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Halo and beam loss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fld id="{A30787F0-7746-430D-A219-2ACB3829ADC5}" type="slidenum">
              <a:rPr lang="en-GB" smtClean="0"/>
              <a:pPr/>
              <a:t>17</a:t>
            </a:fld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228600" y="1295400"/>
            <a:ext cx="480060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0" dirty="0" smtClean="0"/>
              <a:t>Additional challenge on beam dynamics:</a:t>
            </a:r>
          </a:p>
          <a:p>
            <a:endParaRPr lang="en-US" sz="800" b="0" dirty="0" smtClean="0"/>
          </a:p>
          <a:p>
            <a:r>
              <a:rPr lang="en-US" sz="1800" b="0" dirty="0" smtClean="0"/>
              <a:t>Beam loss has to be avoided not because it reduces current, but because activation due to beam loss could come to levels preventing access to the machine.</a:t>
            </a:r>
          </a:p>
          <a:p>
            <a:endParaRPr lang="en-US" sz="900" b="0" dirty="0" smtClean="0"/>
          </a:p>
          <a:p>
            <a:r>
              <a:rPr lang="en-US" sz="1800" b="0" dirty="0" smtClean="0"/>
              <a:t>Commonly accepted loss limit for hands-on maintenance is 1 W/m.</a:t>
            </a:r>
          </a:p>
          <a:p>
            <a:endParaRPr lang="en-US" sz="1000" b="0" dirty="0" smtClean="0"/>
          </a:p>
          <a:p>
            <a:r>
              <a:rPr lang="en-US" sz="1800" b="0" dirty="0" smtClean="0"/>
              <a:t>For example, in the case of the SPL design at CERN (5 GeV, 20 mA, 5% duty cycle)  this corresponds to a maximum loss at 5 GeV of 0.2x10</a:t>
            </a:r>
            <a:r>
              <a:rPr lang="en-US" sz="1800" b="0" baseline="30000" dirty="0" smtClean="0"/>
              <a:t>-6</a:t>
            </a:r>
            <a:r>
              <a:rPr lang="en-US" sz="1800" b="0" dirty="0" smtClean="0"/>
              <a:t>/m, or 4 </a:t>
            </a:r>
            <a:r>
              <a:rPr lang="en-US" sz="1800" b="0" dirty="0" err="1" smtClean="0"/>
              <a:t>nA</a:t>
            </a:r>
            <a:r>
              <a:rPr lang="en-US" sz="1800" b="0" dirty="0" smtClean="0"/>
              <a:t>/m !!</a:t>
            </a:r>
          </a:p>
          <a:p>
            <a:endParaRPr lang="en-US" sz="900" b="0" dirty="0" smtClean="0"/>
          </a:p>
          <a:p>
            <a:r>
              <a:rPr lang="en-US" sz="1800" b="0" dirty="0" smtClean="0"/>
              <a:t>In usual linacs, the beam distribution can be quite complicated, and </a:t>
            </a:r>
            <a:r>
              <a:rPr lang="en-US" sz="1800" b="0" dirty="0" smtClean="0"/>
              <a:t>presents </a:t>
            </a:r>
            <a:r>
              <a:rPr lang="en-US" sz="1800" b="0" dirty="0" smtClean="0"/>
              <a:t>a core surrounded by a “halo”. Halo formation has to be studied and </a:t>
            </a:r>
            <a:r>
              <a:rPr lang="en-US" sz="1800" b="0" dirty="0" smtClean="0"/>
              <a:t>controlled</a:t>
            </a:r>
            <a:r>
              <a:rPr lang="en-US" sz="1800" b="0" dirty="0" smtClean="0"/>
              <a:t>, but is </a:t>
            </a:r>
            <a:r>
              <a:rPr lang="fr-CH" sz="1800" b="0" dirty="0" smtClean="0"/>
              <a:t>at </a:t>
            </a:r>
            <a:r>
              <a:rPr lang="fr-CH" sz="1800" b="0" dirty="0" smtClean="0"/>
              <a:t>the </a:t>
            </a:r>
            <a:r>
              <a:rPr lang="fr-CH" sz="1800" b="0" dirty="0" err="1" smtClean="0"/>
              <a:t>limit</a:t>
            </a:r>
            <a:r>
              <a:rPr lang="fr-CH" sz="1800" b="0" dirty="0" smtClean="0"/>
              <a:t> of </a:t>
            </a:r>
            <a:r>
              <a:rPr lang="fr-CH" sz="1800" b="0" dirty="0" err="1" smtClean="0"/>
              <a:t>capability</a:t>
            </a:r>
            <a:r>
              <a:rPr lang="fr-CH" sz="1800" b="0" dirty="0" smtClean="0"/>
              <a:t> for modern computers</a:t>
            </a:r>
            <a:endParaRPr lang="en-US" sz="1800" b="0" dirty="0"/>
          </a:p>
        </p:txBody>
      </p:sp>
      <p:pic>
        <p:nvPicPr>
          <p:cNvPr id="786434" name="Picture 2" descr="http://iapdlpc.physik.uni-frankfurt.de/gianni/tesi/3-2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29200" y="2286000"/>
            <a:ext cx="3752850" cy="37528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High brightness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fld id="{A30787F0-7746-430D-A219-2ACB3829ADC5}" type="slidenum">
              <a:rPr lang="en-GB" smtClean="0"/>
              <a:pPr/>
              <a:t>18</a:t>
            </a:fld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381000" y="1600200"/>
            <a:ext cx="84582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0" dirty="0" smtClean="0"/>
              <a:t>Current and emittance are defined by the ion source: common ion sources have maximum currents ~ 80 mA for H-, ~ 200 mA for protons, in emittances of &gt;0.02 </a:t>
            </a:r>
            <a:r>
              <a:rPr lang="en-US" sz="1800" b="0" dirty="0" smtClean="0">
                <a:latin typeface="Symbol" pitchFamily="18" charset="2"/>
              </a:rPr>
              <a:t>p</a:t>
            </a:r>
            <a:r>
              <a:rPr lang="en-US" sz="1800" b="0" dirty="0" smtClean="0"/>
              <a:t> mm mrad.</a:t>
            </a:r>
          </a:p>
          <a:p>
            <a:endParaRPr lang="en-US" sz="1800" b="0" dirty="0" smtClean="0"/>
          </a:p>
          <a:p>
            <a:r>
              <a:rPr lang="en-US" sz="1800" b="0" dirty="0" smtClean="0"/>
              <a:t>In the linac, non-</a:t>
            </a:r>
            <a:r>
              <a:rPr lang="en-US" sz="1800" b="0" dirty="0" err="1" smtClean="0"/>
              <a:t>linearities</a:t>
            </a:r>
            <a:r>
              <a:rPr lang="en-US" sz="1800" b="0" dirty="0" smtClean="0"/>
              <a:t> in the focusing channel and in the space charge forces tend to increase the emittance and to decrease brightness.</a:t>
            </a:r>
            <a:endParaRPr lang="en-US" sz="1800" b="0" dirty="0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2971800" y="4648200"/>
            <a:ext cx="5837238" cy="1905000"/>
          </a:xfrm>
          <a:prstGeom prst="rect">
            <a:avLst/>
          </a:prstGeom>
          <a:noFill/>
          <a:ln/>
        </p:spPr>
      </p:pic>
      <p:sp>
        <p:nvSpPr>
          <p:cNvPr id="6" name="TextBox 5"/>
          <p:cNvSpPr txBox="1"/>
          <p:nvPr/>
        </p:nvSpPr>
        <p:spPr>
          <a:xfrm>
            <a:off x="457200" y="3505200"/>
            <a:ext cx="8229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/>
            <a:r>
              <a:rPr lang="en-US" sz="1800" dirty="0" smtClean="0">
                <a:solidFill>
                  <a:srgbClr val="FF0000"/>
                </a:solidFill>
              </a:rPr>
              <a:t>Beam brightness</a:t>
            </a:r>
            <a:r>
              <a:rPr lang="en-US" sz="1800" b="0" dirty="0" smtClean="0"/>
              <a:t>: beam current/transverse emittance. </a:t>
            </a:r>
          </a:p>
          <a:p>
            <a:pPr marL="457200" indent="-457200"/>
            <a:r>
              <a:rPr lang="en-US" sz="1800" b="0" dirty="0" smtClean="0"/>
              <a:t>Corresponds to the “density” in phase space. Preserving brightness means minimizing emittance growth. 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/>
          <a:p>
            <a:fld id="{73D38AD1-76FE-4578-96B3-5A1EE906ED1A}" type="slidenum">
              <a:rPr lang="en-US"/>
              <a:pPr/>
              <a:t>19</a:t>
            </a:fld>
            <a:endParaRPr lang="en-US"/>
          </a:p>
        </p:txBody>
      </p:sp>
      <p:sp>
        <p:nvSpPr>
          <p:cNvPr id="711682" name="Rectangle 2"/>
          <p:cNvSpPr>
            <a:spLocks noGrp="1" noChangeArrowheads="1"/>
          </p:cNvSpPr>
          <p:nvPr>
            <p:ph type="title"/>
          </p:nvPr>
        </p:nvSpPr>
        <p:spPr>
          <a:xfrm>
            <a:off x="2362200" y="228600"/>
            <a:ext cx="5334000" cy="914400"/>
          </a:xfrm>
        </p:spPr>
        <p:txBody>
          <a:bodyPr/>
          <a:lstStyle/>
          <a:p>
            <a:r>
              <a:rPr lang="en-US" dirty="0" smtClean="0"/>
              <a:t>space charge – non linear effects</a:t>
            </a:r>
            <a:endParaRPr lang="en-US" dirty="0"/>
          </a:p>
        </p:txBody>
      </p:sp>
      <p:sp>
        <p:nvSpPr>
          <p:cNvPr id="7116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752600"/>
            <a:ext cx="8153400" cy="4495800"/>
          </a:xfrm>
        </p:spPr>
        <p:txBody>
          <a:bodyPr/>
          <a:lstStyle/>
          <a:p>
            <a:r>
              <a:rPr lang="en-US" b="0" dirty="0">
                <a:solidFill>
                  <a:schemeClr val="tx1"/>
                </a:solidFill>
              </a:rPr>
              <a:t>the more the beam is compressed in real space, the more the space charge effect is non linear</a:t>
            </a:r>
          </a:p>
          <a:p>
            <a:endParaRPr lang="en-US" b="0" dirty="0">
              <a:solidFill>
                <a:schemeClr val="tx1"/>
              </a:solidFill>
            </a:endParaRPr>
          </a:p>
          <a:p>
            <a:r>
              <a:rPr lang="en-US" b="0" dirty="0">
                <a:solidFill>
                  <a:schemeClr val="tx1"/>
                </a:solidFill>
              </a:rPr>
              <a:t>non linear space charge effect generates emittance growth </a:t>
            </a:r>
          </a:p>
          <a:p>
            <a:endParaRPr lang="en-US" b="0" dirty="0">
              <a:solidFill>
                <a:schemeClr val="tx1"/>
              </a:solidFill>
            </a:endParaRPr>
          </a:p>
          <a:p>
            <a:r>
              <a:rPr lang="en-US" b="0" dirty="0">
                <a:solidFill>
                  <a:schemeClr val="tx1"/>
                </a:solidFill>
              </a:rPr>
              <a:t>at low energy space charge is the limiting factor for the minimum emittance that can be produced out of an accelerator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Introduction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fld id="{106FA32B-435A-4D97-9164-A8DA6170CA2B}" type="slidenum">
              <a:rPr lang="en-GB" smtClean="0"/>
              <a:pPr/>
              <a:t>2</a:t>
            </a:fld>
            <a:endParaRPr lang="en-GB"/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609600" y="1600200"/>
            <a:ext cx="8229600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457200" indent="-457200">
              <a:lnSpc>
                <a:spcPct val="110000"/>
              </a:lnSpc>
              <a:spcBef>
                <a:spcPct val="50000"/>
              </a:spcBef>
              <a:buClr>
                <a:schemeClr val="hlink"/>
              </a:buClr>
              <a:buSzPct val="70000"/>
            </a:pPr>
            <a:r>
              <a:rPr lang="en-US" sz="1600" b="0" dirty="0" smtClean="0">
                <a:latin typeface="Comic Sans MS" pitchFamily="66" charset="0"/>
                <a:sym typeface="Symbol" pitchFamily="18" charset="2"/>
              </a:rPr>
              <a:t>A linear accelerator requires an accurate beam optics design, in order to:</a:t>
            </a:r>
          </a:p>
          <a:p>
            <a:pPr marL="457200" indent="-457200">
              <a:lnSpc>
                <a:spcPct val="110000"/>
              </a:lnSpc>
              <a:spcBef>
                <a:spcPct val="50000"/>
              </a:spcBef>
              <a:buClr>
                <a:schemeClr val="hlink"/>
              </a:buClr>
              <a:buSzPct val="100000"/>
              <a:buFont typeface="Wingdings" pitchFamily="2" charset="2"/>
              <a:buChar char="q"/>
            </a:pPr>
            <a:r>
              <a:rPr lang="en-US" sz="1600" b="0" dirty="0" smtClean="0">
                <a:latin typeface="Comic Sans MS" pitchFamily="66" charset="0"/>
                <a:sym typeface="Symbol" pitchFamily="18" charset="2"/>
              </a:rPr>
              <a:t>Minimize emittance growth (remember </a:t>
            </a:r>
            <a:r>
              <a:rPr lang="en-US" sz="1600" b="0" dirty="0" err="1" smtClean="0">
                <a:latin typeface="Comic Sans MS" pitchFamily="66" charset="0"/>
                <a:sym typeface="Symbol" pitchFamily="18" charset="2"/>
              </a:rPr>
              <a:t>Liouville</a:t>
            </a:r>
            <a:r>
              <a:rPr lang="en-US" sz="1600" b="0" dirty="0" smtClean="0">
                <a:latin typeface="Comic Sans MS" pitchFamily="66" charset="0"/>
                <a:sym typeface="Symbol" pitchFamily="18" charset="2"/>
              </a:rPr>
              <a:t>: emittance can only increase!);</a:t>
            </a:r>
          </a:p>
          <a:p>
            <a:pPr marL="457200" indent="-457200">
              <a:lnSpc>
                <a:spcPct val="110000"/>
              </a:lnSpc>
              <a:spcBef>
                <a:spcPct val="50000"/>
              </a:spcBef>
              <a:buClr>
                <a:schemeClr val="hlink"/>
              </a:buClr>
              <a:buSzPct val="100000"/>
              <a:buFont typeface="Wingdings" pitchFamily="2" charset="2"/>
              <a:buChar char="q"/>
            </a:pPr>
            <a:r>
              <a:rPr lang="en-US" sz="1600" b="0" dirty="0" smtClean="0">
                <a:latin typeface="Comic Sans MS" pitchFamily="66" charset="0"/>
                <a:sym typeface="Symbol" pitchFamily="18" charset="2"/>
              </a:rPr>
              <a:t>Minimize beam loss, to: a) avoid activation of the accelerator (of the linac and of the following machine!) and b) reduce the requirements on the ion source.</a:t>
            </a:r>
          </a:p>
          <a:p>
            <a:pPr marL="457200" indent="-457200">
              <a:lnSpc>
                <a:spcPct val="110000"/>
              </a:lnSpc>
              <a:spcBef>
                <a:spcPct val="50000"/>
              </a:spcBef>
              <a:buClr>
                <a:schemeClr val="hlink"/>
              </a:buClr>
              <a:buSzPct val="100000"/>
            </a:pPr>
            <a:endParaRPr lang="fr-CH" sz="1600" b="0" dirty="0" smtClean="0">
              <a:latin typeface="Comic Sans MS" pitchFamily="66" charset="0"/>
              <a:sym typeface="Symbol" pitchFamily="18" charset="2"/>
            </a:endParaRPr>
          </a:p>
          <a:p>
            <a:pPr marL="457200" indent="-457200">
              <a:lnSpc>
                <a:spcPct val="110000"/>
              </a:lnSpc>
              <a:spcBef>
                <a:spcPct val="50000"/>
              </a:spcBef>
              <a:buClr>
                <a:schemeClr val="hlink"/>
              </a:buClr>
              <a:buSzPct val="100000"/>
            </a:pPr>
            <a:r>
              <a:rPr lang="fr-CH" sz="1600" b="0" dirty="0" smtClean="0">
                <a:latin typeface="Comic Sans MS" pitchFamily="66" charset="0"/>
                <a:sym typeface="Symbol" pitchFamily="18" charset="2"/>
              </a:rPr>
              <a:t>Note </a:t>
            </a:r>
            <a:r>
              <a:rPr lang="fr-CH" sz="1600" b="0" dirty="0" err="1" smtClean="0">
                <a:latin typeface="Comic Sans MS" pitchFamily="66" charset="0"/>
                <a:sym typeface="Symbol" pitchFamily="18" charset="2"/>
              </a:rPr>
              <a:t>that</a:t>
            </a:r>
            <a:r>
              <a:rPr lang="fr-CH" sz="1600" b="0" dirty="0" smtClean="0">
                <a:latin typeface="Comic Sans MS" pitchFamily="66" charset="0"/>
                <a:sym typeface="Symbol" pitchFamily="18" charset="2"/>
              </a:rPr>
              <a:t> the operating </a:t>
            </a:r>
            <a:r>
              <a:rPr lang="fr-CH" sz="1600" b="0" dirty="0" err="1" smtClean="0">
                <a:latin typeface="Comic Sans MS" pitchFamily="66" charset="0"/>
                <a:sym typeface="Symbol" pitchFamily="18" charset="2"/>
              </a:rPr>
              <a:t>regimes</a:t>
            </a:r>
            <a:r>
              <a:rPr lang="fr-CH" sz="1600" b="0" dirty="0" smtClean="0">
                <a:latin typeface="Comic Sans MS" pitchFamily="66" charset="0"/>
                <a:sym typeface="Symbol" pitchFamily="18" charset="2"/>
              </a:rPr>
              <a:t> in linacs </a:t>
            </a:r>
            <a:r>
              <a:rPr lang="fr-CH" sz="1600" b="0" dirty="0" err="1" smtClean="0">
                <a:latin typeface="Comic Sans MS" pitchFamily="66" charset="0"/>
                <a:sym typeface="Symbol" pitchFamily="18" charset="2"/>
              </a:rPr>
              <a:t>can</a:t>
            </a:r>
            <a:r>
              <a:rPr lang="fr-CH" sz="1600" b="0" dirty="0" smtClean="0">
                <a:latin typeface="Comic Sans MS" pitchFamily="66" charset="0"/>
                <a:sym typeface="Symbol" pitchFamily="18" charset="2"/>
              </a:rPr>
              <a:t> </a:t>
            </a:r>
            <a:r>
              <a:rPr lang="fr-CH" sz="1600" b="0" dirty="0" err="1" smtClean="0">
                <a:latin typeface="Comic Sans MS" pitchFamily="66" charset="0"/>
                <a:sym typeface="Symbol" pitchFamily="18" charset="2"/>
              </a:rPr>
              <a:t>be</a:t>
            </a:r>
            <a:r>
              <a:rPr lang="fr-CH" sz="1600" b="0" dirty="0" smtClean="0">
                <a:latin typeface="Comic Sans MS" pitchFamily="66" charset="0"/>
                <a:sym typeface="Symbol" pitchFamily="18" charset="2"/>
              </a:rPr>
              <a:t> </a:t>
            </a:r>
            <a:r>
              <a:rPr lang="fr-CH" sz="1600" b="0" dirty="0" err="1" smtClean="0">
                <a:latin typeface="Comic Sans MS" pitchFamily="66" charset="0"/>
                <a:sym typeface="Symbol" pitchFamily="18" charset="2"/>
              </a:rPr>
              <a:t>very</a:t>
            </a:r>
            <a:r>
              <a:rPr lang="fr-CH" sz="1600" b="0" dirty="0" smtClean="0">
                <a:latin typeface="Comic Sans MS" pitchFamily="66" charset="0"/>
                <a:sym typeface="Symbol" pitchFamily="18" charset="2"/>
              </a:rPr>
              <a:t> </a:t>
            </a:r>
            <a:r>
              <a:rPr lang="fr-CH" sz="1600" b="0" dirty="0" err="1" smtClean="0">
                <a:latin typeface="Comic Sans MS" pitchFamily="66" charset="0"/>
                <a:sym typeface="Symbol" pitchFamily="18" charset="2"/>
              </a:rPr>
              <a:t>different</a:t>
            </a:r>
            <a:r>
              <a:rPr lang="fr-CH" sz="1600" b="0" dirty="0" smtClean="0">
                <a:latin typeface="Comic Sans MS" pitchFamily="66" charset="0"/>
                <a:sym typeface="Symbol" pitchFamily="18" charset="2"/>
              </a:rPr>
              <a:t>, </a:t>
            </a:r>
            <a:r>
              <a:rPr lang="fr-CH" sz="1600" b="0" dirty="0" err="1" smtClean="0">
                <a:latin typeface="Comic Sans MS" pitchFamily="66" charset="0"/>
                <a:sym typeface="Symbol" pitchFamily="18" charset="2"/>
              </a:rPr>
              <a:t>between</a:t>
            </a:r>
            <a:endParaRPr lang="fr-CH" sz="1600" b="0" dirty="0" smtClean="0">
              <a:latin typeface="Comic Sans MS" pitchFamily="66" charset="0"/>
              <a:sym typeface="Symbol" pitchFamily="18" charset="2"/>
            </a:endParaRPr>
          </a:p>
          <a:p>
            <a:pPr marL="457200" indent="-457200">
              <a:lnSpc>
                <a:spcPct val="110000"/>
              </a:lnSpc>
              <a:spcBef>
                <a:spcPct val="50000"/>
              </a:spcBef>
              <a:buClr>
                <a:schemeClr val="hlink"/>
              </a:buClr>
              <a:buSzPct val="100000"/>
              <a:buFontTx/>
              <a:buChar char="-"/>
            </a:pPr>
            <a:r>
              <a:rPr lang="fr-CH" sz="1600" b="0" dirty="0" smtClean="0">
                <a:latin typeface="Symbol" pitchFamily="18" charset="2"/>
                <a:sym typeface="Symbol" pitchFamily="18" charset="2"/>
              </a:rPr>
              <a:t>m</a:t>
            </a:r>
            <a:r>
              <a:rPr lang="fr-CH" sz="1600" b="0" dirty="0" smtClean="0">
                <a:latin typeface="Comic Sans MS" pitchFamily="66" charset="0"/>
                <a:sym typeface="Symbol" pitchFamily="18" charset="2"/>
              </a:rPr>
              <a:t>a </a:t>
            </a:r>
            <a:r>
              <a:rPr lang="fr-CH" sz="1600" b="0" dirty="0" err="1" smtClean="0">
                <a:latin typeface="Comic Sans MS" pitchFamily="66" charset="0"/>
                <a:sym typeface="Symbol" pitchFamily="18" charset="2"/>
              </a:rPr>
              <a:t>peak</a:t>
            </a:r>
            <a:r>
              <a:rPr lang="fr-CH" sz="1600" b="0" dirty="0" smtClean="0">
                <a:latin typeface="Comic Sans MS" pitchFamily="66" charset="0"/>
                <a:sym typeface="Symbol" pitchFamily="18" charset="2"/>
              </a:rPr>
              <a:t> </a:t>
            </a:r>
            <a:r>
              <a:rPr lang="fr-CH" sz="1600" b="0" dirty="0" err="1" smtClean="0">
                <a:latin typeface="Comic Sans MS" pitchFamily="66" charset="0"/>
                <a:sym typeface="Symbol" pitchFamily="18" charset="2"/>
              </a:rPr>
              <a:t>currents</a:t>
            </a:r>
            <a:r>
              <a:rPr lang="fr-CH" sz="1600" b="0" dirty="0" smtClean="0">
                <a:latin typeface="Comic Sans MS" pitchFamily="66" charset="0"/>
                <a:sym typeface="Symbol" pitchFamily="18" charset="2"/>
              </a:rPr>
              <a:t> for </a:t>
            </a:r>
            <a:r>
              <a:rPr lang="fr-CH" sz="1600" b="0" dirty="0" err="1" smtClean="0">
                <a:latin typeface="Comic Sans MS" pitchFamily="66" charset="0"/>
                <a:sym typeface="Symbol" pitchFamily="18" charset="2"/>
              </a:rPr>
              <a:t>heavy</a:t>
            </a:r>
            <a:r>
              <a:rPr lang="fr-CH" sz="1600" b="0" dirty="0" smtClean="0">
                <a:latin typeface="Comic Sans MS" pitchFamily="66" charset="0"/>
                <a:sym typeface="Symbol" pitchFamily="18" charset="2"/>
              </a:rPr>
              <a:t> ion linacs (</a:t>
            </a:r>
            <a:r>
              <a:rPr lang="fr-CH" sz="1600" b="0" dirty="0" smtClean="0">
                <a:latin typeface="Comic Sans MS"/>
                <a:sym typeface="Symbol" pitchFamily="18" charset="2"/>
              </a:rPr>
              <a:t>~ 10</a:t>
            </a:r>
            <a:r>
              <a:rPr lang="fr-CH" sz="1600" b="0" baseline="30000" dirty="0" smtClean="0">
                <a:latin typeface="Comic Sans MS"/>
                <a:sym typeface="Symbol" pitchFamily="18" charset="2"/>
              </a:rPr>
              <a:t>5</a:t>
            </a:r>
            <a:r>
              <a:rPr lang="fr-CH" sz="1600" b="0" dirty="0" smtClean="0">
                <a:latin typeface="Comic Sans MS"/>
                <a:sym typeface="Symbol" pitchFamily="18" charset="2"/>
              </a:rPr>
              <a:t> </a:t>
            </a:r>
            <a:r>
              <a:rPr lang="fr-CH" sz="1600" b="0" dirty="0" err="1" smtClean="0">
                <a:latin typeface="Comic Sans MS"/>
                <a:sym typeface="Symbol" pitchFamily="18" charset="2"/>
              </a:rPr>
              <a:t>particles</a:t>
            </a:r>
            <a:r>
              <a:rPr lang="fr-CH" sz="1600" b="0" dirty="0" smtClean="0">
                <a:latin typeface="Comic Sans MS"/>
                <a:sym typeface="Symbol" pitchFamily="18" charset="2"/>
              </a:rPr>
              <a:t> / </a:t>
            </a:r>
            <a:r>
              <a:rPr lang="fr-CH" sz="1600" b="0" dirty="0" err="1" smtClean="0">
                <a:latin typeface="Comic Sans MS"/>
                <a:sym typeface="Symbol" pitchFamily="18" charset="2"/>
              </a:rPr>
              <a:t>bunch</a:t>
            </a:r>
            <a:r>
              <a:rPr lang="fr-CH" sz="1600" b="0" dirty="0" smtClean="0">
                <a:latin typeface="Comic Sans MS"/>
                <a:sym typeface="Symbol" pitchFamily="18" charset="2"/>
              </a:rPr>
              <a:t>)</a:t>
            </a:r>
            <a:endParaRPr lang="fr-CH" sz="1600" b="0" dirty="0" smtClean="0">
              <a:latin typeface="Comic Sans MS" pitchFamily="66" charset="0"/>
              <a:sym typeface="Symbol" pitchFamily="18" charset="2"/>
            </a:endParaRPr>
          </a:p>
          <a:p>
            <a:pPr marL="457200" indent="-457200">
              <a:lnSpc>
                <a:spcPct val="110000"/>
              </a:lnSpc>
              <a:spcBef>
                <a:spcPct val="50000"/>
              </a:spcBef>
              <a:buClr>
                <a:schemeClr val="hlink"/>
              </a:buClr>
              <a:buSzPct val="100000"/>
              <a:buFontTx/>
              <a:buChar char="-"/>
            </a:pPr>
            <a:r>
              <a:rPr lang="fr-CH" sz="1600" b="0" dirty="0" smtClean="0">
                <a:latin typeface="Comic Sans MS" pitchFamily="66" charset="0"/>
                <a:sym typeface="Symbol" pitchFamily="18" charset="2"/>
              </a:rPr>
              <a:t>mA </a:t>
            </a:r>
            <a:r>
              <a:rPr lang="fr-CH" sz="1600" b="0" dirty="0" err="1" smtClean="0">
                <a:latin typeface="Comic Sans MS" pitchFamily="66" charset="0"/>
                <a:sym typeface="Symbol" pitchFamily="18" charset="2"/>
              </a:rPr>
              <a:t>peak</a:t>
            </a:r>
            <a:r>
              <a:rPr lang="fr-CH" sz="1600" b="0" dirty="0" smtClean="0">
                <a:latin typeface="Comic Sans MS" pitchFamily="66" charset="0"/>
                <a:sym typeface="Symbol" pitchFamily="18" charset="2"/>
              </a:rPr>
              <a:t> </a:t>
            </a:r>
            <a:r>
              <a:rPr lang="fr-CH" sz="1600" b="0" dirty="0" err="1" smtClean="0">
                <a:latin typeface="Comic Sans MS" pitchFamily="66" charset="0"/>
                <a:sym typeface="Symbol" pitchFamily="18" charset="2"/>
              </a:rPr>
              <a:t>currents</a:t>
            </a:r>
            <a:r>
              <a:rPr lang="fr-CH" sz="1600" b="0" dirty="0" smtClean="0">
                <a:latin typeface="Comic Sans MS" pitchFamily="66" charset="0"/>
                <a:sym typeface="Symbol" pitchFamily="18" charset="2"/>
              </a:rPr>
              <a:t> for proton linacs (</a:t>
            </a:r>
            <a:r>
              <a:rPr lang="fr-CH" sz="1600" b="0" dirty="0" smtClean="0">
                <a:latin typeface="Comic Sans MS"/>
                <a:sym typeface="Symbol" pitchFamily="18" charset="2"/>
              </a:rPr>
              <a:t>~ 10</a:t>
            </a:r>
            <a:r>
              <a:rPr lang="fr-CH" sz="1600" b="0" baseline="30000" dirty="0" smtClean="0">
                <a:latin typeface="Comic Sans MS"/>
                <a:sym typeface="Symbol" pitchFamily="18" charset="2"/>
              </a:rPr>
              <a:t>8</a:t>
            </a:r>
            <a:r>
              <a:rPr lang="fr-CH" sz="1600" b="0" dirty="0" smtClean="0">
                <a:latin typeface="Comic Sans MS"/>
                <a:sym typeface="Symbol" pitchFamily="18" charset="2"/>
              </a:rPr>
              <a:t> </a:t>
            </a:r>
            <a:r>
              <a:rPr lang="fr-CH" sz="1600" b="0" dirty="0" err="1" smtClean="0">
                <a:latin typeface="Comic Sans MS"/>
                <a:sym typeface="Symbol" pitchFamily="18" charset="2"/>
              </a:rPr>
              <a:t>particles</a:t>
            </a:r>
            <a:r>
              <a:rPr lang="fr-CH" sz="1600" b="0" dirty="0" smtClean="0">
                <a:latin typeface="Comic Sans MS"/>
                <a:sym typeface="Symbol" pitchFamily="18" charset="2"/>
              </a:rPr>
              <a:t> / </a:t>
            </a:r>
            <a:r>
              <a:rPr lang="fr-CH" sz="1600" b="0" dirty="0" err="1" smtClean="0">
                <a:latin typeface="Comic Sans MS"/>
                <a:sym typeface="Symbol" pitchFamily="18" charset="2"/>
              </a:rPr>
              <a:t>bunch</a:t>
            </a:r>
            <a:r>
              <a:rPr lang="fr-CH" sz="1600" b="0" dirty="0" smtClean="0">
                <a:latin typeface="Comic Sans MS"/>
                <a:sym typeface="Symbol" pitchFamily="18" charset="2"/>
              </a:rPr>
              <a:t>)</a:t>
            </a:r>
            <a:endParaRPr lang="fr-CH" sz="1600" b="0" dirty="0" smtClean="0">
              <a:latin typeface="Comic Sans MS" pitchFamily="66" charset="0"/>
              <a:sym typeface="Symbol" pitchFamily="18" charset="2"/>
            </a:endParaRPr>
          </a:p>
          <a:p>
            <a:pPr marL="457200" indent="-457200">
              <a:lnSpc>
                <a:spcPct val="110000"/>
              </a:lnSpc>
              <a:spcBef>
                <a:spcPct val="50000"/>
              </a:spcBef>
              <a:buClr>
                <a:schemeClr val="hlink"/>
              </a:buClr>
              <a:buSzPct val="100000"/>
              <a:buFontTx/>
              <a:buChar char="-"/>
            </a:pPr>
            <a:r>
              <a:rPr lang="fr-CH" sz="1600" b="0" dirty="0" smtClean="0">
                <a:latin typeface="Comic Sans MS" pitchFamily="66" charset="0"/>
                <a:sym typeface="Symbol" pitchFamily="18" charset="2"/>
              </a:rPr>
              <a:t>100’s mA </a:t>
            </a:r>
            <a:r>
              <a:rPr lang="fr-CH" sz="1600" b="0" dirty="0" err="1" smtClean="0">
                <a:latin typeface="Comic Sans MS" pitchFamily="66" charset="0"/>
                <a:sym typeface="Symbol" pitchFamily="18" charset="2"/>
              </a:rPr>
              <a:t>peak</a:t>
            </a:r>
            <a:r>
              <a:rPr lang="fr-CH" sz="1600" b="0" dirty="0" smtClean="0">
                <a:latin typeface="Comic Sans MS" pitchFamily="66" charset="0"/>
                <a:sym typeface="Symbol" pitchFamily="18" charset="2"/>
              </a:rPr>
              <a:t> </a:t>
            </a:r>
            <a:r>
              <a:rPr lang="fr-CH" sz="1600" b="0" dirty="0" err="1" smtClean="0">
                <a:latin typeface="Comic Sans MS" pitchFamily="66" charset="0"/>
                <a:sym typeface="Symbol" pitchFamily="18" charset="2"/>
              </a:rPr>
              <a:t>currents</a:t>
            </a:r>
            <a:r>
              <a:rPr lang="fr-CH" sz="1600" b="0" dirty="0" smtClean="0">
                <a:latin typeface="Comic Sans MS" pitchFamily="66" charset="0"/>
                <a:sym typeface="Symbol" pitchFamily="18" charset="2"/>
              </a:rPr>
              <a:t> for </a:t>
            </a:r>
            <a:r>
              <a:rPr lang="fr-CH" sz="1600" b="0" dirty="0" err="1" smtClean="0">
                <a:latin typeface="Comic Sans MS" pitchFamily="66" charset="0"/>
                <a:sym typeface="Symbol" pitchFamily="18" charset="2"/>
              </a:rPr>
              <a:t>high</a:t>
            </a:r>
            <a:r>
              <a:rPr lang="fr-CH" sz="1600" b="0" dirty="0" smtClean="0">
                <a:latin typeface="Comic Sans MS" pitchFamily="66" charset="0"/>
                <a:sym typeface="Symbol" pitchFamily="18" charset="2"/>
              </a:rPr>
              <a:t>-power proton linacs (</a:t>
            </a:r>
            <a:r>
              <a:rPr lang="fr-CH" sz="1600" b="0" dirty="0" smtClean="0">
                <a:latin typeface="Comic Sans MS"/>
                <a:sym typeface="Symbol" pitchFamily="18" charset="2"/>
              </a:rPr>
              <a:t>~ 10</a:t>
            </a:r>
            <a:r>
              <a:rPr lang="fr-CH" sz="1600" b="0" baseline="30000" dirty="0" smtClean="0">
                <a:latin typeface="Comic Sans MS"/>
                <a:sym typeface="Symbol" pitchFamily="18" charset="2"/>
              </a:rPr>
              <a:t>11</a:t>
            </a:r>
            <a:r>
              <a:rPr lang="fr-CH" sz="1600" b="0" dirty="0" smtClean="0">
                <a:latin typeface="Comic Sans MS"/>
                <a:sym typeface="Symbol" pitchFamily="18" charset="2"/>
              </a:rPr>
              <a:t> </a:t>
            </a:r>
            <a:r>
              <a:rPr lang="fr-CH" sz="1600" b="0" dirty="0" err="1" smtClean="0">
                <a:latin typeface="Comic Sans MS"/>
                <a:sym typeface="Symbol" pitchFamily="18" charset="2"/>
              </a:rPr>
              <a:t>particles</a:t>
            </a:r>
            <a:r>
              <a:rPr lang="fr-CH" sz="1600" b="0" dirty="0" smtClean="0">
                <a:latin typeface="Comic Sans MS"/>
                <a:sym typeface="Symbol" pitchFamily="18" charset="2"/>
              </a:rPr>
              <a:t> / </a:t>
            </a:r>
            <a:r>
              <a:rPr lang="fr-CH" sz="1600" b="0" dirty="0" err="1" smtClean="0">
                <a:latin typeface="Comic Sans MS"/>
                <a:sym typeface="Symbol" pitchFamily="18" charset="2"/>
              </a:rPr>
              <a:t>bunch</a:t>
            </a:r>
            <a:r>
              <a:rPr lang="fr-CH" sz="1600" b="0" dirty="0" smtClean="0">
                <a:latin typeface="Comic Sans MS"/>
                <a:sym typeface="Symbol" pitchFamily="18" charset="2"/>
              </a:rPr>
              <a:t>)</a:t>
            </a:r>
            <a:endParaRPr lang="fr-CH" sz="1600" b="0" dirty="0" smtClean="0">
              <a:latin typeface="Comic Sans MS" pitchFamily="66" charset="0"/>
              <a:sym typeface="Symbol" pitchFamily="18" charset="2"/>
            </a:endParaRPr>
          </a:p>
          <a:p>
            <a:pPr marL="457200" indent="-457200">
              <a:lnSpc>
                <a:spcPct val="110000"/>
              </a:lnSpc>
              <a:spcBef>
                <a:spcPct val="50000"/>
              </a:spcBef>
              <a:buClr>
                <a:schemeClr val="hlink"/>
              </a:buClr>
              <a:buSzPct val="100000"/>
              <a:buFontTx/>
              <a:buChar char="-"/>
            </a:pPr>
            <a:r>
              <a:rPr lang="fr-CH" sz="1600" b="0" dirty="0" err="1" smtClean="0">
                <a:latin typeface="Comic Sans MS" pitchFamily="66" charset="0"/>
                <a:sym typeface="Symbol" pitchFamily="18" charset="2"/>
              </a:rPr>
              <a:t>A’s</a:t>
            </a:r>
            <a:r>
              <a:rPr lang="fr-CH" sz="1600" b="0" dirty="0" smtClean="0">
                <a:latin typeface="Comic Sans MS" pitchFamily="66" charset="0"/>
                <a:sym typeface="Symbol" pitchFamily="18" charset="2"/>
              </a:rPr>
              <a:t> </a:t>
            </a:r>
            <a:r>
              <a:rPr lang="fr-CH" sz="1600" b="0" dirty="0" err="1" smtClean="0">
                <a:latin typeface="Comic Sans MS" pitchFamily="66" charset="0"/>
                <a:sym typeface="Symbol" pitchFamily="18" charset="2"/>
              </a:rPr>
              <a:t>peak</a:t>
            </a:r>
            <a:r>
              <a:rPr lang="fr-CH" sz="1600" b="0" dirty="0" smtClean="0">
                <a:latin typeface="Comic Sans MS" pitchFamily="66" charset="0"/>
                <a:sym typeface="Symbol" pitchFamily="18" charset="2"/>
              </a:rPr>
              <a:t> </a:t>
            </a:r>
            <a:r>
              <a:rPr lang="fr-CH" sz="1600" b="0" dirty="0" err="1" smtClean="0">
                <a:latin typeface="Comic Sans MS" pitchFamily="66" charset="0"/>
                <a:sym typeface="Symbol" pitchFamily="18" charset="2"/>
              </a:rPr>
              <a:t>currents</a:t>
            </a:r>
            <a:r>
              <a:rPr lang="fr-CH" sz="1600" b="0" dirty="0" smtClean="0">
                <a:latin typeface="Comic Sans MS" pitchFamily="66" charset="0"/>
                <a:sym typeface="Symbol" pitchFamily="18" charset="2"/>
              </a:rPr>
              <a:t> for </a:t>
            </a:r>
            <a:r>
              <a:rPr lang="fr-CH" sz="1600" b="0" dirty="0" err="1" smtClean="0">
                <a:latin typeface="Comic Sans MS" pitchFamily="66" charset="0"/>
                <a:sym typeface="Symbol" pitchFamily="18" charset="2"/>
              </a:rPr>
              <a:t>electron</a:t>
            </a:r>
            <a:r>
              <a:rPr lang="fr-CH" sz="1600" b="0" dirty="0" smtClean="0">
                <a:latin typeface="Comic Sans MS" pitchFamily="66" charset="0"/>
                <a:sym typeface="Symbol" pitchFamily="18" charset="2"/>
              </a:rPr>
              <a:t> linacs </a:t>
            </a:r>
            <a:endParaRPr lang="en-US" sz="1600" b="0" dirty="0" smtClean="0">
              <a:latin typeface="Comic Sans MS" pitchFamily="66" charset="0"/>
              <a:sym typeface="Symbol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56304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/>
          <a:p>
            <a:fld id="{BF4917C6-AA9D-44DE-BEC6-3BE29827CEDF}" type="slidenum">
              <a:rPr lang="en-US"/>
              <a:pPr/>
              <a:t>20</a:t>
            </a:fld>
            <a:endParaRPr lang="en-US"/>
          </a:p>
        </p:txBody>
      </p:sp>
      <p:sp>
        <p:nvSpPr>
          <p:cNvPr id="704514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0" y="381000"/>
            <a:ext cx="5486400" cy="762000"/>
          </a:xfrm>
        </p:spPr>
        <p:txBody>
          <a:bodyPr/>
          <a:lstStyle/>
          <a:p>
            <a:r>
              <a:rPr lang="en-GB" dirty="0" smtClean="0"/>
              <a:t>Minimum emittance from space charge</a:t>
            </a:r>
            <a:endParaRPr lang="en-US" sz="3600" dirty="0"/>
          </a:p>
        </p:txBody>
      </p:sp>
      <p:pic>
        <p:nvPicPr>
          <p:cNvPr id="704517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r="17682" b="15999"/>
          <a:stretch>
            <a:fillRect/>
          </a:stretch>
        </p:blipFill>
        <p:spPr>
          <a:xfrm>
            <a:off x="684213" y="1628775"/>
            <a:ext cx="7358062" cy="4497388"/>
          </a:xfrm>
          <a:noFill/>
          <a:ln/>
        </p:spPr>
      </p:pic>
      <p:sp>
        <p:nvSpPr>
          <p:cNvPr id="704516" name="Text Box 4"/>
          <p:cNvSpPr txBox="1">
            <a:spLocks noChangeArrowheads="1"/>
          </p:cNvSpPr>
          <p:nvPr/>
        </p:nvSpPr>
        <p:spPr bwMode="auto">
          <a:xfrm>
            <a:off x="5940425" y="4005263"/>
            <a:ext cx="2665413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800" b="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(CHASMAN PLOT) FOR CERN RFQ2 (200MHz., 200 mA PROTONS)</a:t>
            </a:r>
            <a:endParaRPr lang="en-US" sz="1800" b="0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/>
          <a:p>
            <a:fld id="{5C9B2E21-BA36-412E-8E39-B76CE4422DF4}" type="slidenum">
              <a:rPr lang="en-US"/>
              <a:pPr/>
              <a:t>21</a:t>
            </a:fld>
            <a:endParaRPr lang="en-US"/>
          </a:p>
        </p:txBody>
      </p:sp>
      <p:sp>
        <p:nvSpPr>
          <p:cNvPr id="7127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emittance growth due to filamentation</a:t>
            </a:r>
          </a:p>
        </p:txBody>
      </p:sp>
      <p:sp>
        <p:nvSpPr>
          <p:cNvPr id="7127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752600"/>
            <a:ext cx="8077200" cy="3886200"/>
          </a:xfrm>
        </p:spPr>
        <p:txBody>
          <a:bodyPr/>
          <a:lstStyle/>
          <a:p>
            <a:r>
              <a:rPr lang="en-US" b="0" dirty="0">
                <a:solidFill>
                  <a:schemeClr val="tx1"/>
                </a:solidFill>
              </a:rPr>
              <a:t>velocity of rotation in the transverse phase space with no space charge doesn’t depend on the amplitude.</a:t>
            </a:r>
          </a:p>
          <a:p>
            <a:r>
              <a:rPr lang="en-US" b="0" dirty="0">
                <a:solidFill>
                  <a:schemeClr val="tx1"/>
                </a:solidFill>
              </a:rPr>
              <a:t>with linear space charge it is lowered but it still doesn’t depend on the amplitude</a:t>
            </a:r>
          </a:p>
          <a:p>
            <a:r>
              <a:rPr lang="en-US" b="0" dirty="0">
                <a:solidFill>
                  <a:schemeClr val="tx1"/>
                </a:solidFill>
              </a:rPr>
              <a:t>with non linear space charge it does depend on amplitude and therefore there are areas of the phase space </a:t>
            </a:r>
            <a:r>
              <a:rPr lang="en-US" b="0" dirty="0" smtClean="0">
                <a:solidFill>
                  <a:schemeClr val="tx1"/>
                </a:solidFill>
              </a:rPr>
              <a:t>move </a:t>
            </a:r>
            <a:r>
              <a:rPr lang="en-US" b="0" dirty="0">
                <a:solidFill>
                  <a:schemeClr val="tx1"/>
                </a:solidFill>
              </a:rPr>
              <a:t>at different velocity. This generates emittance growth.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/>
          <a:p>
            <a:fld id="{1537A820-8683-4F56-8506-A77E49889E49}" type="slidenum">
              <a:rPr lang="en-US"/>
              <a:pPr/>
              <a:t>22</a:t>
            </a:fld>
            <a:endParaRPr lang="en-US"/>
          </a:p>
        </p:txBody>
      </p:sp>
      <p:pic>
        <p:nvPicPr>
          <p:cNvPr id="71680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190625"/>
            <a:ext cx="8785225" cy="566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Non linear forces: </a:t>
            </a:r>
            <a:r>
              <a:rPr lang="en-US" dirty="0" err="1" smtClean="0"/>
              <a:t>filamentation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/>
          <a:p>
            <a:fld id="{91490793-30B1-43E3-ADB6-75A17DF8713E}" type="slidenum">
              <a:rPr lang="en-US"/>
              <a:pPr/>
              <a:t>23</a:t>
            </a:fld>
            <a:endParaRPr lang="en-US"/>
          </a:p>
        </p:txBody>
      </p:sp>
      <p:sp>
        <p:nvSpPr>
          <p:cNvPr id="719879" name="Line 7"/>
          <p:cNvSpPr>
            <a:spLocks noChangeShapeType="1"/>
          </p:cNvSpPr>
          <p:nvPr/>
        </p:nvSpPr>
        <p:spPr bwMode="auto">
          <a:xfrm>
            <a:off x="736600" y="6172200"/>
            <a:ext cx="317500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endParaRPr lang="en-US"/>
          </a:p>
        </p:txBody>
      </p:sp>
      <p:sp>
        <p:nvSpPr>
          <p:cNvPr id="719880" name="Text Box 8"/>
          <p:cNvSpPr txBox="1">
            <a:spLocks noChangeArrowheads="1"/>
          </p:cNvSpPr>
          <p:nvPr/>
        </p:nvSpPr>
        <p:spPr bwMode="auto">
          <a:xfrm>
            <a:off x="1235075" y="5961063"/>
            <a:ext cx="14271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pPr eaLnBrk="0" hangingPunct="0"/>
            <a:r>
              <a:rPr lang="en-GB" sz="2000">
                <a:latin typeface="Times New Roman" pitchFamily="18" charset="0"/>
              </a:rPr>
              <a:t>Linear force</a:t>
            </a:r>
          </a:p>
        </p:txBody>
      </p:sp>
      <p:sp>
        <p:nvSpPr>
          <p:cNvPr id="719881" name="Line 9"/>
          <p:cNvSpPr>
            <a:spLocks noChangeShapeType="1"/>
          </p:cNvSpPr>
          <p:nvPr/>
        </p:nvSpPr>
        <p:spPr bwMode="auto">
          <a:xfrm>
            <a:off x="3175000" y="6172200"/>
            <a:ext cx="3175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endParaRPr lang="en-US"/>
          </a:p>
        </p:txBody>
      </p:sp>
      <p:sp>
        <p:nvSpPr>
          <p:cNvPr id="719882" name="Text Box 10"/>
          <p:cNvSpPr txBox="1">
            <a:spLocks noChangeArrowheads="1"/>
          </p:cNvSpPr>
          <p:nvPr/>
        </p:nvSpPr>
        <p:spPr bwMode="auto">
          <a:xfrm>
            <a:off x="3673475" y="5961063"/>
            <a:ext cx="18430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pPr eaLnBrk="0" hangingPunct="0"/>
            <a:r>
              <a:rPr lang="en-GB" sz="2000">
                <a:latin typeface="Times New Roman" pitchFamily="18" charset="0"/>
              </a:rPr>
              <a:t>Non linear force</a:t>
            </a:r>
          </a:p>
        </p:txBody>
      </p:sp>
      <p:pic>
        <p:nvPicPr>
          <p:cNvPr id="719884" name="non_linear_force2.avi">
            <a:hlinkClick r:id="" action="ppaction://media"/>
          </p:cNvPr>
          <p:cNvPicPr>
            <a:picLocks noRot="1" noChangeAspect="1" noChangeArrowheads="1"/>
          </p:cNvPicPr>
          <p:nvPr>
            <a:videoFile r:link="rId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9413" y="3090863"/>
            <a:ext cx="8048625" cy="2560637"/>
          </a:xfrm>
          <a:prstGeom prst="rect">
            <a:avLst/>
          </a:prstGeom>
          <a:noFill/>
        </p:spPr>
      </p:pic>
      <p:sp>
        <p:nvSpPr>
          <p:cNvPr id="719886" name="Text Box 14"/>
          <p:cNvSpPr txBox="1">
            <a:spLocks noChangeArrowheads="1"/>
          </p:cNvSpPr>
          <p:nvPr/>
        </p:nvSpPr>
        <p:spPr bwMode="auto">
          <a:xfrm>
            <a:off x="611188" y="1916113"/>
            <a:ext cx="76327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Evolution of the emittance along an accelerator under the influence of linear forces only (blue line) or non-linear forces (red line)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Filamentation</a:t>
            </a:r>
            <a:r>
              <a:rPr lang="en-US" dirty="0" smtClean="0"/>
              <a:t>: emittance increase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1988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71988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1988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719884"/>
                </p:tgtEl>
              </p:cMediaNode>
            </p:video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7106" name="Rectangle 2"/>
          <p:cNvSpPr>
            <a:spLocks noGrp="1" noChangeArrowheads="1"/>
          </p:cNvSpPr>
          <p:nvPr>
            <p:ph type="title"/>
          </p:nvPr>
        </p:nvSpPr>
        <p:spPr>
          <a:xfrm>
            <a:off x="2133600" y="260350"/>
            <a:ext cx="5562600" cy="1139825"/>
          </a:xfrm>
        </p:spPr>
        <p:txBody>
          <a:bodyPr/>
          <a:lstStyle/>
          <a:p>
            <a:r>
              <a:rPr lang="en-US" sz="2800" dirty="0" smtClean="0"/>
              <a:t>Space-charge </a:t>
            </a:r>
            <a:r>
              <a:rPr lang="en-US" sz="2800" dirty="0" err="1" smtClean="0"/>
              <a:t>filamentation</a:t>
            </a:r>
            <a:r>
              <a:rPr lang="en-US" sz="2800" dirty="0" smtClean="0"/>
              <a:t> in  </a:t>
            </a:r>
            <a:r>
              <a:rPr lang="en-US" sz="2800" dirty="0"/>
              <a:t>longitudinal </a:t>
            </a:r>
            <a:r>
              <a:rPr lang="en-US" sz="2800" dirty="0" smtClean="0"/>
              <a:t>plane</a:t>
            </a:r>
            <a:endParaRPr lang="en-US" sz="2800" dirty="0"/>
          </a:p>
        </p:txBody>
      </p:sp>
      <p:pic>
        <p:nvPicPr>
          <p:cNvPr id="687107" name="Picture 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96913" y="4184650"/>
            <a:ext cx="2619375" cy="2219325"/>
          </a:xfrm>
          <a:noFill/>
          <a:ln/>
        </p:spPr>
      </p:pic>
      <p:pic>
        <p:nvPicPr>
          <p:cNvPr id="68710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05200" y="1447800"/>
            <a:ext cx="2619375" cy="2219325"/>
          </a:xfrm>
          <a:prstGeom prst="rect">
            <a:avLst/>
          </a:prstGeom>
          <a:noFill/>
          <a:ln w="1">
            <a:noFill/>
            <a:miter lim="800000"/>
            <a:headEnd/>
            <a:tailEnd/>
          </a:ln>
          <a:effectLst/>
        </p:spPr>
      </p:pic>
      <p:pic>
        <p:nvPicPr>
          <p:cNvPr id="687109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3888" y="1447800"/>
            <a:ext cx="2619375" cy="2219325"/>
          </a:xfrm>
          <a:prstGeom prst="rect">
            <a:avLst/>
          </a:prstGeom>
          <a:noFill/>
          <a:ln w="1">
            <a:noFill/>
            <a:miter lim="800000"/>
            <a:headEnd/>
            <a:tailEnd/>
          </a:ln>
          <a:effectLst/>
        </p:spPr>
      </p:pic>
      <p:pic>
        <p:nvPicPr>
          <p:cNvPr id="687110" name="Picture 6"/>
          <p:cNvPicPr>
            <a:picLocks noGrp="1" noChangeAspect="1" noChangeArrowheads="1"/>
          </p:cNvPicPr>
          <p:nvPr>
            <p:ph sz="half" idx="2"/>
          </p:nvPr>
        </p:nvPicPr>
        <p:blipFill>
          <a:blip r:embed="rId5" cstate="print"/>
          <a:srcRect/>
          <a:stretch>
            <a:fillRect/>
          </a:stretch>
        </p:blipFill>
        <p:spPr>
          <a:xfrm>
            <a:off x="3576638" y="4184650"/>
            <a:ext cx="2619375" cy="2219325"/>
          </a:xfrm>
          <a:noFill/>
          <a:ln/>
        </p:spPr>
      </p:pic>
      <p:sp>
        <p:nvSpPr>
          <p:cNvPr id="687111" name="Text Box 7"/>
          <p:cNvSpPr txBox="1">
            <a:spLocks noChangeArrowheads="1"/>
          </p:cNvSpPr>
          <p:nvPr/>
        </p:nvSpPr>
        <p:spPr bwMode="auto">
          <a:xfrm>
            <a:off x="2784475" y="3679825"/>
            <a:ext cx="5048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/>
              <a:t>(1)</a:t>
            </a:r>
          </a:p>
        </p:txBody>
      </p:sp>
      <p:sp>
        <p:nvSpPr>
          <p:cNvPr id="687112" name="Text Box 8"/>
          <p:cNvSpPr txBox="1">
            <a:spLocks noChangeArrowheads="1"/>
          </p:cNvSpPr>
          <p:nvPr/>
        </p:nvSpPr>
        <p:spPr bwMode="auto">
          <a:xfrm>
            <a:off x="5592763" y="3679825"/>
            <a:ext cx="5048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/>
              <a:t>(2)</a:t>
            </a:r>
          </a:p>
        </p:txBody>
      </p:sp>
      <p:sp>
        <p:nvSpPr>
          <p:cNvPr id="687113" name="Text Box 9"/>
          <p:cNvSpPr txBox="1">
            <a:spLocks noChangeArrowheads="1"/>
          </p:cNvSpPr>
          <p:nvPr/>
        </p:nvSpPr>
        <p:spPr bwMode="auto">
          <a:xfrm>
            <a:off x="6477000" y="1600200"/>
            <a:ext cx="2303463" cy="27238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 eaLnBrk="0" hangingPunct="0">
              <a:spcBef>
                <a:spcPct val="50000"/>
              </a:spcBef>
              <a:buFontTx/>
              <a:buAutoNum type="arabicParenBoth"/>
            </a:pPr>
            <a:r>
              <a:rPr lang="en-US" sz="1800" b="0" dirty="0" err="1">
                <a:latin typeface="+mj-lt"/>
              </a:rPr>
              <a:t>el_in</a:t>
            </a:r>
            <a:r>
              <a:rPr lang="en-US" sz="1800" b="0" dirty="0">
                <a:latin typeface="+mj-lt"/>
              </a:rPr>
              <a:t>=0.21</a:t>
            </a:r>
          </a:p>
          <a:p>
            <a:pPr marL="342900" indent="-342900" eaLnBrk="0" hangingPunct="0">
              <a:spcBef>
                <a:spcPct val="50000"/>
              </a:spcBef>
              <a:buFontTx/>
              <a:buAutoNum type="arabicParenBoth"/>
            </a:pPr>
            <a:r>
              <a:rPr lang="en-US" sz="1800" b="0" dirty="0" err="1">
                <a:latin typeface="+mj-lt"/>
              </a:rPr>
              <a:t>el_in</a:t>
            </a:r>
            <a:r>
              <a:rPr lang="en-US" sz="1800" b="0" dirty="0">
                <a:latin typeface="+mj-lt"/>
              </a:rPr>
              <a:t>=0.18</a:t>
            </a:r>
          </a:p>
          <a:p>
            <a:pPr marL="342900" indent="-342900" eaLnBrk="0" hangingPunct="0">
              <a:spcBef>
                <a:spcPct val="50000"/>
              </a:spcBef>
              <a:buFontTx/>
              <a:buAutoNum type="arabicParenBoth"/>
            </a:pPr>
            <a:r>
              <a:rPr lang="en-US" sz="1800" b="0" dirty="0" err="1">
                <a:latin typeface="+mj-lt"/>
              </a:rPr>
              <a:t>el_in</a:t>
            </a:r>
            <a:r>
              <a:rPr lang="en-US" sz="1800" b="0" dirty="0">
                <a:latin typeface="+mj-lt"/>
              </a:rPr>
              <a:t>=0.12</a:t>
            </a:r>
          </a:p>
          <a:p>
            <a:pPr marL="342900" indent="-342900" eaLnBrk="0" hangingPunct="0">
              <a:spcBef>
                <a:spcPct val="50000"/>
              </a:spcBef>
              <a:buFontTx/>
              <a:buAutoNum type="arabicParenBoth"/>
            </a:pPr>
            <a:r>
              <a:rPr lang="en-US" sz="1800" b="0" dirty="0" err="1">
                <a:latin typeface="+mj-lt"/>
              </a:rPr>
              <a:t>el_in</a:t>
            </a:r>
            <a:r>
              <a:rPr lang="en-US" sz="1800" b="0" dirty="0">
                <a:latin typeface="+mj-lt"/>
              </a:rPr>
              <a:t>=0.03</a:t>
            </a:r>
          </a:p>
          <a:p>
            <a:pPr marL="342900" indent="-342900" eaLnBrk="0" hangingPunct="0">
              <a:spcBef>
                <a:spcPct val="50000"/>
              </a:spcBef>
            </a:pPr>
            <a:endParaRPr lang="en-US" sz="1800" b="0" dirty="0">
              <a:latin typeface="+mj-lt"/>
            </a:endParaRPr>
          </a:p>
          <a:p>
            <a:pPr marL="342900" indent="-342900" eaLnBrk="0" hangingPunct="0">
              <a:spcBef>
                <a:spcPct val="50000"/>
              </a:spcBef>
            </a:pPr>
            <a:r>
              <a:rPr lang="en-US" sz="1800" b="0" dirty="0">
                <a:latin typeface="+mj-lt"/>
              </a:rPr>
              <a:t>emittance </a:t>
            </a:r>
            <a:r>
              <a:rPr lang="en-US" sz="1800" b="0" dirty="0" err="1">
                <a:latin typeface="+mj-lt"/>
              </a:rPr>
              <a:t>r.m.s</a:t>
            </a:r>
            <a:r>
              <a:rPr lang="en-US" sz="1800" b="0" dirty="0">
                <a:latin typeface="+mj-lt"/>
              </a:rPr>
              <a:t>. in deg MeV</a:t>
            </a:r>
          </a:p>
        </p:txBody>
      </p:sp>
      <p:sp>
        <p:nvSpPr>
          <p:cNvPr id="687114" name="Text Box 10"/>
          <p:cNvSpPr txBox="1">
            <a:spLocks noChangeArrowheads="1"/>
          </p:cNvSpPr>
          <p:nvPr/>
        </p:nvSpPr>
        <p:spPr bwMode="auto">
          <a:xfrm>
            <a:off x="2771775" y="6237288"/>
            <a:ext cx="5048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/>
              <a:t>(3)</a:t>
            </a:r>
          </a:p>
        </p:txBody>
      </p:sp>
      <p:sp>
        <p:nvSpPr>
          <p:cNvPr id="687115" name="Text Box 11"/>
          <p:cNvSpPr txBox="1">
            <a:spLocks noChangeArrowheads="1"/>
          </p:cNvSpPr>
          <p:nvPr/>
        </p:nvSpPr>
        <p:spPr bwMode="auto">
          <a:xfrm>
            <a:off x="5651500" y="6237288"/>
            <a:ext cx="5048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/>
              <a:t>(4)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2590800"/>
            <a:ext cx="6858000" cy="2590800"/>
          </a:xfrm>
        </p:spPr>
        <p:txBody>
          <a:bodyPr/>
          <a:lstStyle/>
          <a:p>
            <a:pPr algn="l">
              <a:lnSpc>
                <a:spcPct val="150000"/>
              </a:lnSpc>
              <a:spcBef>
                <a:spcPts val="1200"/>
              </a:spcBef>
            </a:pPr>
            <a:r>
              <a:rPr lang="en-GB" dirty="0" smtClean="0"/>
              <a:t>Questions on Module 5 ?</a:t>
            </a:r>
            <a:br>
              <a:rPr lang="en-GB" dirty="0" smtClean="0"/>
            </a:br>
            <a:r>
              <a:rPr lang="en-GB" sz="1000" dirty="0" smtClean="0"/>
              <a:t/>
            </a:r>
            <a:br>
              <a:rPr lang="en-GB" sz="1000" dirty="0" smtClean="0"/>
            </a:br>
            <a:r>
              <a:rPr lang="en-GB" sz="2000" dirty="0" smtClean="0"/>
              <a:t>- Defocusing / focusing forces</a:t>
            </a:r>
            <a:br>
              <a:rPr lang="en-GB" sz="2000" dirty="0" smtClean="0"/>
            </a:br>
            <a:r>
              <a:rPr lang="en-GB" sz="2000" dirty="0" smtClean="0"/>
              <a:t>- Space charge</a:t>
            </a:r>
            <a:br>
              <a:rPr lang="en-GB" sz="2000" dirty="0" smtClean="0"/>
            </a:br>
            <a:r>
              <a:rPr lang="en-GB" sz="2000" dirty="0" smtClean="0"/>
              <a:t>- Focusing periods</a:t>
            </a:r>
            <a:br>
              <a:rPr lang="en-GB" sz="2000" dirty="0" smtClean="0"/>
            </a:br>
            <a:r>
              <a:rPr lang="en-GB" sz="2000" dirty="0" smtClean="0"/>
              <a:t>- </a:t>
            </a:r>
            <a:r>
              <a:rPr lang="en-GB" sz="2000" dirty="0" err="1" smtClean="0"/>
              <a:t>Filamentation</a:t>
            </a:r>
            <a:r>
              <a:rPr lang="en-GB" sz="2000" dirty="0" smtClean="0"/>
              <a:t>  </a:t>
            </a:r>
            <a:br>
              <a:rPr lang="en-GB" sz="2000" dirty="0" smtClean="0"/>
            </a:br>
            <a:r>
              <a:rPr lang="en-GB" dirty="0" smtClean="0"/>
              <a:t/>
            </a:r>
            <a:br>
              <a:rPr lang="en-GB" dirty="0" smtClean="0"/>
            </a:b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fld id="{A30787F0-7746-430D-A219-2ACB3829ADC5}" type="slidenum">
              <a:rPr lang="en-GB" smtClean="0"/>
              <a:pPr/>
              <a:t>25</a:t>
            </a:fld>
            <a:endParaRPr lang="en-GB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Beam emittance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fld id="{A30787F0-7746-430D-A219-2ACB3829ADC5}" type="slidenum">
              <a:rPr lang="en-GB" smtClean="0"/>
              <a:pPr/>
              <a:t>3</a:t>
            </a:fld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457200" y="1371600"/>
            <a:ext cx="8077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0" dirty="0" smtClean="0"/>
              <a:t>Recall a basic definition that we will need in the following:</a:t>
            </a:r>
          </a:p>
        </p:txBody>
      </p:sp>
      <p:pic>
        <p:nvPicPr>
          <p:cNvPr id="788482" name="Picture 2" descr="http://iapdlpc.physik.uni-frankfurt.de/Texte/chapter3-Dateien/image006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1200" y="1981200"/>
            <a:ext cx="2961450" cy="3533775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81000" y="1981200"/>
            <a:ext cx="518160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/>
            <a:r>
              <a:rPr lang="en-US" sz="1800" dirty="0" smtClean="0">
                <a:solidFill>
                  <a:srgbClr val="FF0000"/>
                </a:solidFill>
              </a:rPr>
              <a:t>Beam emittance</a:t>
            </a:r>
            <a:r>
              <a:rPr lang="en-US" sz="1800" b="0" dirty="0" smtClean="0"/>
              <a:t>: is the volume in the phase space occupied by the particle beam. The space is 6-dimensional (</a:t>
            </a:r>
            <a:r>
              <a:rPr lang="en-US" sz="1800" b="0" dirty="0" err="1" smtClean="0"/>
              <a:t>x,x’,y,y’,W,</a:t>
            </a:r>
            <a:r>
              <a:rPr lang="en-US" sz="1800" b="0" dirty="0" err="1" smtClean="0">
                <a:latin typeface="Symbol" pitchFamily="18" charset="2"/>
              </a:rPr>
              <a:t>f</a:t>
            </a:r>
            <a:r>
              <a:rPr lang="en-US" sz="1800" b="0" dirty="0" smtClean="0"/>
              <a:t>) but are important the projections in the 3 dimensions: transverse emittance in x and y (</a:t>
            </a:r>
            <a:r>
              <a:rPr lang="en-US" sz="1800" b="0" dirty="0" smtClean="0">
                <a:latin typeface="Symbol" pitchFamily="18" charset="2"/>
              </a:rPr>
              <a:t>e</a:t>
            </a:r>
            <a:r>
              <a:rPr lang="en-US" sz="1800" b="0" baseline="-25000" dirty="0" smtClean="0"/>
              <a:t>x</a:t>
            </a:r>
            <a:r>
              <a:rPr lang="en-US" sz="1800" b="0" dirty="0" smtClean="0"/>
              <a:t>, </a:t>
            </a:r>
            <a:r>
              <a:rPr lang="en-US" sz="1800" b="0" dirty="0" err="1" smtClean="0">
                <a:latin typeface="Symbol" pitchFamily="18" charset="2"/>
              </a:rPr>
              <a:t>e</a:t>
            </a:r>
            <a:r>
              <a:rPr lang="en-US" sz="1800" b="0" baseline="-25000" dirty="0" err="1" smtClean="0"/>
              <a:t>y</a:t>
            </a:r>
            <a:r>
              <a:rPr lang="en-US" sz="1800" b="0" dirty="0" smtClean="0"/>
              <a:t>) and longitudinal emittance (</a:t>
            </a:r>
            <a:r>
              <a:rPr lang="en-US" sz="1800" b="0" dirty="0" smtClean="0">
                <a:latin typeface="Symbol" pitchFamily="18" charset="2"/>
              </a:rPr>
              <a:t>D</a:t>
            </a:r>
            <a:r>
              <a:rPr lang="en-US" sz="1800" b="0" dirty="0" smtClean="0"/>
              <a:t>W, </a:t>
            </a:r>
            <a:r>
              <a:rPr lang="en-US" sz="1800" b="0" dirty="0" smtClean="0">
                <a:latin typeface="Symbol" pitchFamily="18" charset="2"/>
              </a:rPr>
              <a:t>f</a:t>
            </a:r>
            <a:r>
              <a:rPr lang="en-US" sz="1800" b="0" dirty="0" smtClean="0"/>
              <a:t>).</a:t>
            </a:r>
          </a:p>
          <a:p>
            <a:pPr marL="457200" indent="-457200"/>
            <a:endParaRPr lang="en-US" sz="1800" b="0" dirty="0" smtClean="0"/>
          </a:p>
          <a:p>
            <a:pPr marL="457200" indent="-457200"/>
            <a:r>
              <a:rPr lang="en-US" sz="1800" dirty="0" err="1" smtClean="0">
                <a:solidFill>
                  <a:srgbClr val="FF0000"/>
                </a:solidFill>
              </a:rPr>
              <a:t>Liouville</a:t>
            </a:r>
            <a:r>
              <a:rPr lang="en-US" sz="1800" dirty="0" smtClean="0">
                <a:solidFill>
                  <a:srgbClr val="FF0000"/>
                </a:solidFill>
              </a:rPr>
              <a:t> theorem</a:t>
            </a:r>
            <a:r>
              <a:rPr lang="en-US" sz="1800" b="0" dirty="0" smtClean="0"/>
              <a:t>: under the action of linear forces, the beam emittance is constant. (BUT: in presence of non-linear forces, it increases). Consequence: in an accelerator, where non-linear forces are often present, the emittance will progressively increase.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81000" y="5715000"/>
            <a:ext cx="8229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/>
            <a:r>
              <a:rPr lang="en-US" sz="1800" dirty="0" smtClean="0">
                <a:solidFill>
                  <a:srgbClr val="FF0000"/>
                </a:solidFill>
              </a:rPr>
              <a:t>Beam brightness</a:t>
            </a:r>
            <a:r>
              <a:rPr lang="en-US" sz="1800" b="0" dirty="0" smtClean="0"/>
              <a:t>: beam current/transverse emittance. </a:t>
            </a:r>
          </a:p>
          <a:p>
            <a:pPr marL="457200" indent="-457200"/>
            <a:r>
              <a:rPr lang="en-US" sz="1800" b="0" dirty="0" smtClean="0"/>
              <a:t>Corresponds to the “density” in phase space. Preserving brightness means minimizing emittance growth.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fld id="{624CD538-7E7C-4FDE-8A2F-840BFD58CF26}" type="slidenum">
              <a:rPr lang="en-GB"/>
              <a:pPr/>
              <a:t>4</a:t>
            </a:fld>
            <a:endParaRPr lang="en-GB"/>
          </a:p>
        </p:txBody>
      </p:sp>
      <p:sp>
        <p:nvSpPr>
          <p:cNvPr id="43315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Longitudinal dynamics</a:t>
            </a:r>
          </a:p>
        </p:txBody>
      </p:sp>
      <p:graphicFrame>
        <p:nvGraphicFramePr>
          <p:cNvPr id="433165" name="Object 13"/>
          <p:cNvGraphicFramePr>
            <a:graphicFrameLocks noGrp="1" noChangeAspect="1"/>
          </p:cNvGraphicFramePr>
          <p:nvPr>
            <p:ph sz="half" idx="1"/>
          </p:nvPr>
        </p:nvGraphicFramePr>
        <p:xfrm>
          <a:off x="6477000" y="4953000"/>
          <a:ext cx="2133600" cy="358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3174" name="Equation" r:id="rId4" imgW="1358640" imgH="228600" progId="Equation.3">
                  <p:embed/>
                </p:oleObj>
              </mc:Choice>
              <mc:Fallback>
                <p:oleObj name="Equation" r:id="rId4" imgW="1358640" imgH="228600" progId="Equation.3">
                  <p:embed/>
                  <p:pic>
                    <p:nvPicPr>
                      <p:cNvPr id="0" name="Picture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77000" y="4953000"/>
                        <a:ext cx="2133600" cy="3587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33162" name="Object 10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5562600" y="3278188"/>
          <a:ext cx="2362200" cy="6588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3175" name="Equation" r:id="rId6" imgW="1549080" imgH="431640" progId="Equation.3">
                  <p:embed/>
                </p:oleObj>
              </mc:Choice>
              <mc:Fallback>
                <p:oleObj name="Equation" r:id="rId6" imgW="1549080" imgH="431640" progId="Equation.3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62600" y="3278188"/>
                        <a:ext cx="2362200" cy="6588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33157" name="Rectangle 5"/>
          <p:cNvSpPr>
            <a:spLocks noChangeArrowheads="1"/>
          </p:cNvSpPr>
          <p:nvPr/>
        </p:nvSpPr>
        <p:spPr bwMode="auto">
          <a:xfrm>
            <a:off x="4114800" y="1295400"/>
            <a:ext cx="48006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457200" indent="-457200">
              <a:lnSpc>
                <a:spcPct val="110000"/>
              </a:lnSpc>
              <a:spcBef>
                <a:spcPct val="50000"/>
              </a:spcBef>
              <a:buClr>
                <a:schemeClr val="hlink"/>
              </a:buClr>
              <a:buSzPct val="70000"/>
              <a:buFont typeface="Symbol" pitchFamily="18" charset="2"/>
              <a:buChar char="®"/>
            </a:pPr>
            <a:r>
              <a:rPr lang="en-US" sz="1600" b="0">
                <a:latin typeface="Comic Sans MS" pitchFamily="66" charset="0"/>
                <a:sym typeface="Symbol" pitchFamily="18" charset="2"/>
              </a:rPr>
              <a:t>Ions are accelerated around a (negative = linac definition) synchronous phase.</a:t>
            </a:r>
          </a:p>
          <a:p>
            <a:pPr marL="457200" indent="-457200">
              <a:lnSpc>
                <a:spcPct val="110000"/>
              </a:lnSpc>
              <a:spcBef>
                <a:spcPct val="50000"/>
              </a:spcBef>
              <a:buClr>
                <a:schemeClr val="hlink"/>
              </a:buClr>
              <a:buSzPct val="70000"/>
              <a:buFont typeface="Symbol" pitchFamily="18" charset="2"/>
              <a:buChar char="®"/>
            </a:pPr>
            <a:r>
              <a:rPr lang="en-US" sz="1600" b="0">
                <a:latin typeface="Comic Sans MS" pitchFamily="66" charset="0"/>
                <a:sym typeface="Symbol" pitchFamily="18" charset="2"/>
              </a:rPr>
              <a:t>Particles around the synchronous one perform oscillations in the longitudinal phase space.</a:t>
            </a:r>
          </a:p>
          <a:p>
            <a:pPr marL="457200" indent="-457200">
              <a:lnSpc>
                <a:spcPct val="110000"/>
              </a:lnSpc>
              <a:spcBef>
                <a:spcPct val="50000"/>
              </a:spcBef>
              <a:buClr>
                <a:schemeClr val="hlink"/>
              </a:buClr>
              <a:buSzPct val="70000"/>
              <a:buFont typeface="Symbol" pitchFamily="18" charset="2"/>
              <a:buChar char="®"/>
            </a:pPr>
            <a:r>
              <a:rPr lang="en-US" sz="1600" b="0">
                <a:latin typeface="Comic Sans MS" pitchFamily="66" charset="0"/>
                <a:sym typeface="Symbol" pitchFamily="18" charset="2"/>
              </a:rPr>
              <a:t>Frequency of small oscillations:</a:t>
            </a:r>
          </a:p>
        </p:txBody>
      </p:sp>
      <p:pic>
        <p:nvPicPr>
          <p:cNvPr id="433158" name="Picture 6"/>
          <p:cNvPicPr>
            <a:picLocks noChangeAspect="1" noChangeArrowheads="1"/>
          </p:cNvPicPr>
          <p:nvPr/>
        </p:nvPicPr>
        <p:blipFill>
          <a:blip r:embed="rId8" cstate="print"/>
          <a:srcRect l="11378"/>
          <a:stretch>
            <a:fillRect/>
          </a:stretch>
        </p:blipFill>
        <p:spPr bwMode="auto">
          <a:xfrm>
            <a:off x="152400" y="1143000"/>
            <a:ext cx="3886200" cy="5059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33161" name="Rectangle 9"/>
          <p:cNvSpPr>
            <a:spLocks noChangeArrowheads="1"/>
          </p:cNvSpPr>
          <p:nvPr/>
        </p:nvSpPr>
        <p:spPr bwMode="auto">
          <a:xfrm>
            <a:off x="3962400" y="4038600"/>
            <a:ext cx="5029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457200" indent="-457200">
              <a:lnSpc>
                <a:spcPct val="110000"/>
              </a:lnSpc>
              <a:spcBef>
                <a:spcPct val="50000"/>
              </a:spcBef>
              <a:buClr>
                <a:schemeClr val="hlink"/>
              </a:buClr>
              <a:buSzPct val="70000"/>
              <a:buFont typeface="Symbol" pitchFamily="18" charset="2"/>
              <a:buChar char="®"/>
            </a:pPr>
            <a:r>
              <a:rPr lang="en-US" sz="1600" b="0">
                <a:latin typeface="Comic Sans MS" pitchFamily="66" charset="0"/>
                <a:sym typeface="Symbol" pitchFamily="18" charset="2"/>
              </a:rPr>
              <a:t>Tends to zero for relativistic particles </a:t>
            </a:r>
            <a:r>
              <a:rPr lang="en-US" sz="1600" b="0">
                <a:latin typeface="Symbol" pitchFamily="18" charset="2"/>
                <a:sym typeface="Symbol" pitchFamily="18" charset="2"/>
              </a:rPr>
              <a:t>g</a:t>
            </a:r>
            <a:r>
              <a:rPr lang="en-US" sz="1600" b="0">
                <a:latin typeface="Comic Sans MS" pitchFamily="66" charset="0"/>
                <a:sym typeface="Symbol" pitchFamily="18" charset="2"/>
              </a:rPr>
              <a:t>&gt;&gt;1.</a:t>
            </a:r>
          </a:p>
          <a:p>
            <a:pPr marL="457200" indent="-457200">
              <a:lnSpc>
                <a:spcPct val="110000"/>
              </a:lnSpc>
              <a:spcBef>
                <a:spcPct val="50000"/>
              </a:spcBef>
              <a:buClr>
                <a:schemeClr val="hlink"/>
              </a:buClr>
              <a:buSzPct val="70000"/>
              <a:buFont typeface="Symbol" pitchFamily="18" charset="2"/>
              <a:buChar char="®"/>
            </a:pPr>
            <a:r>
              <a:rPr lang="en-US" sz="1600" b="0">
                <a:latin typeface="Comic Sans MS" pitchFamily="66" charset="0"/>
                <a:sym typeface="Symbol" pitchFamily="18" charset="2"/>
              </a:rPr>
              <a:t>Note phase damping of oscillations:</a:t>
            </a:r>
          </a:p>
        </p:txBody>
      </p:sp>
      <p:graphicFrame>
        <p:nvGraphicFramePr>
          <p:cNvPr id="433167" name="Object 15"/>
          <p:cNvGraphicFramePr>
            <a:graphicFrameLocks noGrp="1" noChangeAspect="1"/>
          </p:cNvGraphicFramePr>
          <p:nvPr>
            <p:ph sz="quarter" idx="3"/>
          </p:nvPr>
        </p:nvGraphicFramePr>
        <p:xfrm>
          <a:off x="4648200" y="4800600"/>
          <a:ext cx="1435100" cy="687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3176" name="Equation" r:id="rId9" imgW="901440" imgH="431640" progId="Equation.3">
                  <p:embed/>
                </p:oleObj>
              </mc:Choice>
              <mc:Fallback>
                <p:oleObj name="Equation" r:id="rId9" imgW="901440" imgH="431640" progId="Equation.3">
                  <p:embed/>
                  <p:pic>
                    <p:nvPicPr>
                      <p:cNvPr id="0" name="Picture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8200" y="4800600"/>
                        <a:ext cx="1435100" cy="6873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33169" name="Text Box 17"/>
          <p:cNvSpPr txBox="1">
            <a:spLocks noChangeArrowheads="1"/>
          </p:cNvSpPr>
          <p:nvPr/>
        </p:nvSpPr>
        <p:spPr bwMode="auto">
          <a:xfrm>
            <a:off x="2667000" y="5638800"/>
            <a:ext cx="5638800" cy="8382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r>
              <a:rPr lang="en-US" sz="1600" b="0">
                <a:solidFill>
                  <a:schemeClr val="accent1"/>
                </a:solidFill>
                <a:latin typeface="Comic Sans MS" pitchFamily="66" charset="0"/>
              </a:rPr>
              <a:t>At relativistic velocities phase oscillations stop, and the beam is compressed in phase around the initial phase.   The crest of the wave can be used for acceleration.</a:t>
            </a:r>
            <a:endParaRPr lang="en-US" sz="1800" b="0">
              <a:solidFill>
                <a:schemeClr val="accent1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fld id="{9A2C1C7C-6163-424F-8E69-644CA7E12611}" type="slidenum">
              <a:rPr lang="en-GB"/>
              <a:pPr/>
              <a:t>5</a:t>
            </a:fld>
            <a:endParaRPr lang="en-GB"/>
          </a:p>
        </p:txBody>
      </p:sp>
      <p:sp>
        <p:nvSpPr>
          <p:cNvPr id="468999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/>
              <a:t>Longitudinal dynamics - electrons</a:t>
            </a:r>
          </a:p>
        </p:txBody>
      </p:sp>
      <p:graphicFrame>
        <p:nvGraphicFramePr>
          <p:cNvPr id="468998" name="Object 6"/>
          <p:cNvGraphicFramePr>
            <a:graphicFrameLocks noGrp="1" noChangeAspect="1"/>
          </p:cNvGraphicFramePr>
          <p:nvPr>
            <p:ph sz="half" idx="1"/>
          </p:nvPr>
        </p:nvGraphicFramePr>
        <p:xfrm>
          <a:off x="5410200" y="2209800"/>
          <a:ext cx="3136900" cy="3276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67339" name="Designer Drawing" r:id="rId4" imgW="2847240" imgH="2975400" progId="">
                  <p:embed/>
                </p:oleObj>
              </mc:Choice>
              <mc:Fallback>
                <p:oleObj name="Designer Drawing" r:id="rId4" imgW="2847240" imgH="2975400" progId="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10200" y="2209800"/>
                        <a:ext cx="3136900" cy="3276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 type="none" w="sm" len="sm"/>
                            <a:tailEnd type="none" w="sm" len="sm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69002" name="Object 10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5029200" y="1447800"/>
          <a:ext cx="3886200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67340" name="Equation" r:id="rId6" imgW="2717640" imgH="533160" progId="Equation.3">
                  <p:embed/>
                </p:oleObj>
              </mc:Choice>
              <mc:Fallback>
                <p:oleObj name="Equation" r:id="rId6" imgW="2717640" imgH="53316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29200" y="1447800"/>
                        <a:ext cx="3886200" cy="762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69001" name="Rectangle 9"/>
          <p:cNvSpPr>
            <a:spLocks noChangeArrowheads="1"/>
          </p:cNvSpPr>
          <p:nvPr/>
        </p:nvSpPr>
        <p:spPr bwMode="auto">
          <a:xfrm>
            <a:off x="304800" y="1371600"/>
            <a:ext cx="4953000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457200" indent="-457200">
              <a:lnSpc>
                <a:spcPct val="110000"/>
              </a:lnSpc>
              <a:spcBef>
                <a:spcPct val="50000"/>
              </a:spcBef>
              <a:buClr>
                <a:schemeClr val="hlink"/>
              </a:buClr>
              <a:buSzPct val="70000"/>
              <a:buFont typeface="Symbol" pitchFamily="18" charset="2"/>
              <a:buChar char="®"/>
            </a:pPr>
            <a:r>
              <a:rPr lang="en-US" sz="1600" b="0" dirty="0">
                <a:latin typeface="Comic Sans MS" pitchFamily="66" charset="0"/>
                <a:sym typeface="Symbol" pitchFamily="18" charset="2"/>
              </a:rPr>
              <a:t>Electrons at v=c remain at the injection phase.</a:t>
            </a:r>
          </a:p>
          <a:p>
            <a:pPr marL="457200" indent="-457200">
              <a:lnSpc>
                <a:spcPct val="110000"/>
              </a:lnSpc>
              <a:spcBef>
                <a:spcPct val="50000"/>
              </a:spcBef>
              <a:buClr>
                <a:schemeClr val="hlink"/>
              </a:buClr>
              <a:buSzPct val="70000"/>
              <a:buFont typeface="Symbol" pitchFamily="18" charset="2"/>
              <a:buChar char="®"/>
            </a:pPr>
            <a:r>
              <a:rPr lang="en-US" sz="1600" b="0" dirty="0">
                <a:latin typeface="Comic Sans MS" pitchFamily="66" charset="0"/>
                <a:sym typeface="Symbol" pitchFamily="18" charset="2"/>
              </a:rPr>
              <a:t>Electrons at v&lt;c injected into a TW structure designed for v=c will move from injection phase </a:t>
            </a:r>
            <a:r>
              <a:rPr lang="en-US" sz="1600" b="0" i="1" dirty="0">
                <a:latin typeface="Symbol" pitchFamily="18" charset="2"/>
                <a:sym typeface="Symbol" pitchFamily="18" charset="2"/>
              </a:rPr>
              <a:t>j</a:t>
            </a:r>
            <a:r>
              <a:rPr lang="en-US" sz="1600" b="0" i="1" baseline="-25000" dirty="0">
                <a:latin typeface="Comic Sans MS" pitchFamily="66" charset="0"/>
                <a:sym typeface="Symbol" pitchFamily="18" charset="2"/>
              </a:rPr>
              <a:t>0</a:t>
            </a:r>
            <a:r>
              <a:rPr lang="en-US" sz="1600" b="0" dirty="0">
                <a:latin typeface="Comic Sans MS" pitchFamily="66" charset="0"/>
                <a:sym typeface="Symbol" pitchFamily="18" charset="2"/>
              </a:rPr>
              <a:t> to an asymptotic phase </a:t>
            </a:r>
            <a:r>
              <a:rPr lang="en-US" sz="1600" b="0" i="1" dirty="0">
                <a:latin typeface="Symbol" pitchFamily="18" charset="2"/>
                <a:sym typeface="Symbol" pitchFamily="18" charset="2"/>
              </a:rPr>
              <a:t>j</a:t>
            </a:r>
            <a:r>
              <a:rPr lang="en-US" sz="1600" b="0" dirty="0">
                <a:latin typeface="Comic Sans MS" pitchFamily="66" charset="0"/>
                <a:sym typeface="Symbol" pitchFamily="18" charset="2"/>
              </a:rPr>
              <a:t>, which depends only on gradient and </a:t>
            </a:r>
            <a:r>
              <a:rPr lang="en-US" sz="1600" b="0" i="1" dirty="0">
                <a:latin typeface="Symbol" pitchFamily="18" charset="2"/>
                <a:sym typeface="Symbol" pitchFamily="18" charset="2"/>
              </a:rPr>
              <a:t>b</a:t>
            </a:r>
            <a:r>
              <a:rPr lang="en-US" sz="1600" b="0" i="1" baseline="-25000" dirty="0">
                <a:latin typeface="Comic Sans MS" pitchFamily="66" charset="0"/>
                <a:sym typeface="Symbol" pitchFamily="18" charset="2"/>
              </a:rPr>
              <a:t>0 </a:t>
            </a:r>
            <a:r>
              <a:rPr lang="en-US" sz="1600" b="0" dirty="0">
                <a:latin typeface="Comic Sans MS" pitchFamily="66" charset="0"/>
                <a:sym typeface="Symbol" pitchFamily="18" charset="2"/>
              </a:rPr>
              <a:t>at injection. </a:t>
            </a:r>
          </a:p>
          <a:p>
            <a:pPr marL="457200" indent="-457200">
              <a:lnSpc>
                <a:spcPct val="110000"/>
              </a:lnSpc>
              <a:spcBef>
                <a:spcPct val="50000"/>
              </a:spcBef>
              <a:buClr>
                <a:schemeClr val="hlink"/>
              </a:buClr>
              <a:buSzPct val="70000"/>
              <a:buFont typeface="Symbol" pitchFamily="18" charset="2"/>
              <a:buChar char="®"/>
            </a:pPr>
            <a:r>
              <a:rPr lang="en-US" sz="1600" b="0" dirty="0">
                <a:latin typeface="Comic Sans MS" pitchFamily="66" charset="0"/>
                <a:sym typeface="Symbol" pitchFamily="18" charset="2"/>
              </a:rPr>
              <a:t>The beam can be injected with an offset in phase, to reach the crest of the wave at </a:t>
            </a:r>
            <a:r>
              <a:rPr lang="en-US" sz="1600" b="0" i="1" dirty="0">
                <a:latin typeface="Symbol" pitchFamily="18" charset="2"/>
                <a:sym typeface="Symbol" pitchFamily="18" charset="2"/>
              </a:rPr>
              <a:t>b</a:t>
            </a:r>
            <a:r>
              <a:rPr lang="en-US" sz="1600" b="0" dirty="0">
                <a:latin typeface="Comic Sans MS" pitchFamily="66" charset="0"/>
                <a:sym typeface="Symbol" pitchFamily="18" charset="2"/>
              </a:rPr>
              <a:t>=1 </a:t>
            </a:r>
          </a:p>
          <a:p>
            <a:pPr marL="457200" indent="-457200">
              <a:lnSpc>
                <a:spcPct val="110000"/>
              </a:lnSpc>
              <a:spcBef>
                <a:spcPct val="50000"/>
              </a:spcBef>
              <a:buClr>
                <a:schemeClr val="hlink"/>
              </a:buClr>
              <a:buSzPct val="70000"/>
              <a:buFont typeface="Symbol" pitchFamily="18" charset="2"/>
              <a:buChar char="®"/>
            </a:pPr>
            <a:r>
              <a:rPr lang="en-US" sz="1600" dirty="0">
                <a:solidFill>
                  <a:srgbClr val="FF0000"/>
                </a:solidFill>
                <a:latin typeface="Comic Sans MS" pitchFamily="66" charset="0"/>
                <a:sym typeface="Symbol" pitchFamily="18" charset="2"/>
              </a:rPr>
              <a:t>Capture condition</a:t>
            </a:r>
            <a:r>
              <a:rPr lang="en-US" sz="1600" b="0" dirty="0">
                <a:latin typeface="Comic Sans MS" pitchFamily="66" charset="0"/>
                <a:sym typeface="Symbol" pitchFamily="18" charset="2"/>
              </a:rPr>
              <a:t>, relating </a:t>
            </a:r>
            <a:r>
              <a:rPr lang="en-US" sz="1600" b="0" i="1" dirty="0">
                <a:latin typeface="Comic Sans MS" pitchFamily="66" charset="0"/>
                <a:sym typeface="Symbol" pitchFamily="18" charset="2"/>
              </a:rPr>
              <a:t>E</a:t>
            </a:r>
            <a:r>
              <a:rPr lang="en-US" sz="1600" b="0" i="1" baseline="-25000" dirty="0">
                <a:latin typeface="Comic Sans MS" pitchFamily="66" charset="0"/>
                <a:sym typeface="Symbol" pitchFamily="18" charset="2"/>
              </a:rPr>
              <a:t>0</a:t>
            </a:r>
            <a:r>
              <a:rPr lang="en-US" sz="1600" b="0" dirty="0">
                <a:latin typeface="Comic Sans MS" pitchFamily="66" charset="0"/>
                <a:sym typeface="Symbol" pitchFamily="18" charset="2"/>
              </a:rPr>
              <a:t> and </a:t>
            </a:r>
            <a:r>
              <a:rPr lang="en-US" sz="1600" b="0" i="1" dirty="0">
                <a:latin typeface="Symbol" pitchFamily="18" charset="2"/>
                <a:sym typeface="Symbol" pitchFamily="18" charset="2"/>
              </a:rPr>
              <a:t>b</a:t>
            </a:r>
            <a:r>
              <a:rPr lang="en-US" sz="1600" b="0" i="1" baseline="-25000" dirty="0">
                <a:latin typeface="Comic Sans MS" pitchFamily="66" charset="0"/>
                <a:sym typeface="Symbol" pitchFamily="18" charset="2"/>
              </a:rPr>
              <a:t>0 </a:t>
            </a:r>
            <a:r>
              <a:rPr lang="en-US" sz="1600" b="0" dirty="0">
                <a:latin typeface="Comic Sans MS" pitchFamily="66" charset="0"/>
                <a:sym typeface="Symbol" pitchFamily="18" charset="2"/>
              </a:rPr>
              <a:t>:</a:t>
            </a:r>
          </a:p>
        </p:txBody>
      </p:sp>
      <p:graphicFrame>
        <p:nvGraphicFramePr>
          <p:cNvPr id="469004" name="Object 12"/>
          <p:cNvGraphicFramePr>
            <a:graphicFrameLocks noGrp="1" noChangeAspect="1"/>
          </p:cNvGraphicFramePr>
          <p:nvPr>
            <p:ph sz="quarter" idx="3"/>
          </p:nvPr>
        </p:nvGraphicFramePr>
        <p:xfrm>
          <a:off x="1752600" y="4495800"/>
          <a:ext cx="1981200" cy="735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67341" name="Equation" r:id="rId8" imgW="1371600" imgH="507960" progId="Equation.3">
                  <p:embed/>
                </p:oleObj>
              </mc:Choice>
              <mc:Fallback>
                <p:oleObj name="Equation" r:id="rId8" imgW="1371600" imgH="50796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52600" y="4495800"/>
                        <a:ext cx="1981200" cy="7350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69006" name="Text Box 14"/>
          <p:cNvSpPr txBox="1">
            <a:spLocks noChangeArrowheads="1"/>
          </p:cNvSpPr>
          <p:nvPr/>
        </p:nvSpPr>
        <p:spPr bwMode="auto">
          <a:xfrm>
            <a:off x="533400" y="5334000"/>
            <a:ext cx="4876800" cy="3492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r>
              <a:rPr lang="en-US" sz="1600" b="0">
                <a:solidFill>
                  <a:schemeClr val="accent1"/>
                </a:solidFill>
                <a:latin typeface="Comic Sans MS" pitchFamily="66" charset="0"/>
              </a:rPr>
              <a:t>Example: </a:t>
            </a:r>
            <a:r>
              <a:rPr lang="en-US" sz="1600" b="0">
                <a:solidFill>
                  <a:schemeClr val="accent1"/>
                </a:solidFill>
                <a:latin typeface="Symbol" pitchFamily="18" charset="2"/>
              </a:rPr>
              <a:t>l</a:t>
            </a:r>
            <a:r>
              <a:rPr lang="en-US" sz="1600" b="0">
                <a:solidFill>
                  <a:schemeClr val="accent1"/>
                </a:solidFill>
                <a:latin typeface="Comic Sans MS" pitchFamily="66" charset="0"/>
              </a:rPr>
              <a:t>=10cm, W</a:t>
            </a:r>
            <a:r>
              <a:rPr lang="en-US" sz="1600" b="0" baseline="-25000">
                <a:solidFill>
                  <a:schemeClr val="accent1"/>
                </a:solidFill>
                <a:latin typeface="Comic Sans MS" pitchFamily="66" charset="0"/>
              </a:rPr>
              <a:t>in</a:t>
            </a:r>
            <a:r>
              <a:rPr lang="en-US" sz="1600" b="0">
                <a:solidFill>
                  <a:schemeClr val="accent1"/>
                </a:solidFill>
                <a:latin typeface="Comic Sans MS" pitchFamily="66" charset="0"/>
              </a:rPr>
              <a:t>=150 keV and E</a:t>
            </a:r>
            <a:r>
              <a:rPr lang="en-US" sz="1600" b="0" baseline="-25000">
                <a:solidFill>
                  <a:schemeClr val="accent1"/>
                </a:solidFill>
                <a:latin typeface="Comic Sans MS" pitchFamily="66" charset="0"/>
              </a:rPr>
              <a:t>0</a:t>
            </a:r>
            <a:r>
              <a:rPr lang="en-US" sz="1600" b="0">
                <a:solidFill>
                  <a:schemeClr val="accent1"/>
                </a:solidFill>
                <a:latin typeface="Comic Sans MS" pitchFamily="66" charset="0"/>
              </a:rPr>
              <a:t>=8 MV/m. </a:t>
            </a:r>
          </a:p>
        </p:txBody>
      </p:sp>
      <p:sp>
        <p:nvSpPr>
          <p:cNvPr id="469007" name="Text Box 15"/>
          <p:cNvSpPr txBox="1">
            <a:spLocks noChangeArrowheads="1"/>
          </p:cNvSpPr>
          <p:nvPr/>
        </p:nvSpPr>
        <p:spPr bwMode="auto">
          <a:xfrm>
            <a:off x="304800" y="5791200"/>
            <a:ext cx="7924800" cy="59372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r>
              <a:rPr lang="en-US" sz="1600" b="0">
                <a:latin typeface="Comic Sans MS" pitchFamily="66" charset="0"/>
              </a:rPr>
              <a:t>In high current linacs, a bunching and pre-acceleration sections up to 4-10 MeV prepares the injection in the TW structure (that occurs already on the crest)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fld id="{F61F31D9-AC0E-4FAF-B057-CF722CE65D93}" type="slidenum">
              <a:rPr lang="en-GB"/>
              <a:pPr/>
              <a:t>6</a:t>
            </a:fld>
            <a:endParaRPr lang="en-GB"/>
          </a:p>
        </p:txBody>
      </p:sp>
      <p:sp>
        <p:nvSpPr>
          <p:cNvPr id="38605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/>
              <a:t>Transverse dynamics - Space charge</a:t>
            </a:r>
          </a:p>
        </p:txBody>
      </p:sp>
      <p:graphicFrame>
        <p:nvGraphicFramePr>
          <p:cNvPr id="386057" name="Object 9"/>
          <p:cNvGraphicFramePr>
            <a:graphicFrameLocks noGrp="1" noChangeAspect="1"/>
          </p:cNvGraphicFramePr>
          <p:nvPr>
            <p:ph sz="half" idx="1"/>
          </p:nvPr>
        </p:nvGraphicFramePr>
        <p:xfrm>
          <a:off x="3733800" y="4224338"/>
          <a:ext cx="2133600" cy="6778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76549" name="Equation" r:id="rId4" imgW="1358640" imgH="431640" progId="Equation.3">
                  <p:embed/>
                </p:oleObj>
              </mc:Choice>
              <mc:Fallback>
                <p:oleObj name="Equation" r:id="rId4" imgW="135864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33800" y="4224338"/>
                        <a:ext cx="2133600" cy="6778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86059" name="Object 11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6172200" y="4235450"/>
          <a:ext cx="2133600" cy="590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76550" name="Equation" r:id="rId6" imgW="1422360" imgH="393480" progId="Equation.3">
                  <p:embed/>
                </p:oleObj>
              </mc:Choice>
              <mc:Fallback>
                <p:oleObj name="Equation" r:id="rId6" imgW="142236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72200" y="4235450"/>
                        <a:ext cx="2133600" cy="5905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86053" name="Rectangle 5"/>
          <p:cNvSpPr>
            <a:spLocks noChangeArrowheads="1"/>
          </p:cNvSpPr>
          <p:nvPr/>
        </p:nvSpPr>
        <p:spPr bwMode="auto">
          <a:xfrm>
            <a:off x="533400" y="1447800"/>
            <a:ext cx="80772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457200" indent="-457200">
              <a:lnSpc>
                <a:spcPct val="110000"/>
              </a:lnSpc>
              <a:spcBef>
                <a:spcPct val="50000"/>
              </a:spcBef>
              <a:buClr>
                <a:schemeClr val="hlink"/>
              </a:buClr>
              <a:buSzPct val="70000"/>
              <a:buFont typeface="Symbol" pitchFamily="18" charset="2"/>
              <a:buChar char="®"/>
            </a:pPr>
            <a:r>
              <a:rPr lang="en-US" sz="1600" b="0" dirty="0">
                <a:latin typeface="Comic Sans MS" pitchFamily="66" charset="0"/>
                <a:sym typeface="Symbol" pitchFamily="18" charset="2"/>
              </a:rPr>
              <a:t>Large numbers of particles per bunch ( ~10</a:t>
            </a:r>
            <a:r>
              <a:rPr lang="en-US" sz="1600" b="0" baseline="30000" dirty="0">
                <a:latin typeface="Comic Sans MS" pitchFamily="66" charset="0"/>
                <a:sym typeface="Symbol" pitchFamily="18" charset="2"/>
              </a:rPr>
              <a:t>10</a:t>
            </a:r>
            <a:r>
              <a:rPr lang="en-US" sz="1600" b="0" dirty="0">
                <a:latin typeface="Comic Sans MS" pitchFamily="66" charset="0"/>
                <a:sym typeface="Symbol" pitchFamily="18" charset="2"/>
              </a:rPr>
              <a:t> ). </a:t>
            </a:r>
          </a:p>
          <a:p>
            <a:pPr marL="457200" indent="-457200">
              <a:lnSpc>
                <a:spcPct val="110000"/>
              </a:lnSpc>
              <a:spcBef>
                <a:spcPct val="50000"/>
              </a:spcBef>
              <a:buClr>
                <a:schemeClr val="hlink"/>
              </a:buClr>
              <a:buSzPct val="70000"/>
              <a:buFont typeface="Symbol" pitchFamily="18" charset="2"/>
              <a:buChar char="®"/>
            </a:pPr>
            <a:r>
              <a:rPr lang="en-US" sz="1600" b="0" dirty="0">
                <a:latin typeface="Comic Sans MS" pitchFamily="66" charset="0"/>
                <a:sym typeface="Symbol" pitchFamily="18" charset="2"/>
              </a:rPr>
              <a:t>Coulomb repulsion between particles (space charge) plays an important </a:t>
            </a:r>
            <a:r>
              <a:rPr lang="en-US" sz="1600" b="0" dirty="0" smtClean="0">
                <a:latin typeface="Comic Sans MS" pitchFamily="66" charset="0"/>
                <a:sym typeface="Symbol" pitchFamily="18" charset="2"/>
              </a:rPr>
              <a:t>role and </a:t>
            </a:r>
            <a:r>
              <a:rPr lang="en-US" sz="1600" dirty="0" smtClean="0">
                <a:latin typeface="Comic Sans MS" pitchFamily="66" charset="0"/>
                <a:sym typeface="Symbol" pitchFamily="18" charset="2"/>
              </a:rPr>
              <a:t>is the main limitation to the maximum current in a linac</a:t>
            </a:r>
            <a:r>
              <a:rPr lang="en-US" sz="1600" b="0" dirty="0" smtClean="0">
                <a:latin typeface="Comic Sans MS" pitchFamily="66" charset="0"/>
                <a:sym typeface="Symbol" pitchFamily="18" charset="2"/>
              </a:rPr>
              <a:t>.</a:t>
            </a:r>
            <a:endParaRPr lang="en-US" sz="1600" b="0" dirty="0">
              <a:latin typeface="Comic Sans MS" pitchFamily="66" charset="0"/>
              <a:sym typeface="Symbol" pitchFamily="18" charset="2"/>
            </a:endParaRPr>
          </a:p>
          <a:p>
            <a:pPr marL="457200" indent="-457200">
              <a:lnSpc>
                <a:spcPct val="110000"/>
              </a:lnSpc>
              <a:spcBef>
                <a:spcPct val="50000"/>
              </a:spcBef>
              <a:buClr>
                <a:schemeClr val="hlink"/>
              </a:buClr>
              <a:buSzPct val="70000"/>
              <a:buFont typeface="Symbol" pitchFamily="18" charset="2"/>
              <a:buChar char="®"/>
            </a:pPr>
            <a:r>
              <a:rPr lang="en-US" sz="1600" b="0" dirty="0">
                <a:latin typeface="Comic Sans MS" pitchFamily="66" charset="0"/>
                <a:sym typeface="Symbol" pitchFamily="18" charset="2"/>
              </a:rPr>
              <a:t>But</a:t>
            </a:r>
            <a:r>
              <a:rPr lang="en-US" sz="1600" b="0" dirty="0">
                <a:solidFill>
                  <a:schemeClr val="hlink"/>
                </a:solidFill>
                <a:latin typeface="Comic Sans MS" pitchFamily="66" charset="0"/>
                <a:sym typeface="Symbol" pitchFamily="18" charset="2"/>
              </a:rPr>
              <a:t> space charge forces ~ 1/</a:t>
            </a:r>
            <a:r>
              <a:rPr lang="en-US" sz="1600" b="0" dirty="0">
                <a:solidFill>
                  <a:schemeClr val="hlink"/>
                </a:solidFill>
                <a:latin typeface="Symbol" pitchFamily="18" charset="2"/>
                <a:sym typeface="Symbol" pitchFamily="18" charset="2"/>
              </a:rPr>
              <a:t>g</a:t>
            </a:r>
            <a:r>
              <a:rPr lang="en-US" sz="1600" b="0" baseline="30000" dirty="0">
                <a:solidFill>
                  <a:schemeClr val="hlink"/>
                </a:solidFill>
                <a:latin typeface="Comic Sans MS" pitchFamily="66" charset="0"/>
                <a:sym typeface="Symbol" pitchFamily="18" charset="2"/>
              </a:rPr>
              <a:t>2</a:t>
            </a:r>
            <a:r>
              <a:rPr lang="en-US" sz="1600" b="0" dirty="0">
                <a:solidFill>
                  <a:schemeClr val="hlink"/>
                </a:solidFill>
                <a:latin typeface="Comic Sans MS" pitchFamily="66" charset="0"/>
                <a:sym typeface="Symbol" pitchFamily="18" charset="2"/>
              </a:rPr>
              <a:t> disappear at relativistic velocity</a:t>
            </a:r>
          </a:p>
          <a:p>
            <a:pPr marL="457200" indent="-457200">
              <a:lnSpc>
                <a:spcPct val="110000"/>
              </a:lnSpc>
              <a:spcBef>
                <a:spcPct val="50000"/>
              </a:spcBef>
              <a:buClr>
                <a:schemeClr val="hlink"/>
              </a:buClr>
              <a:buSzPct val="70000"/>
              <a:buFont typeface="Symbol" pitchFamily="18" charset="2"/>
              <a:buChar char="®"/>
            </a:pPr>
            <a:endParaRPr lang="en-US" sz="1600" b="0" dirty="0">
              <a:latin typeface="Comic Sans MS" pitchFamily="66" charset="0"/>
              <a:sym typeface="Symbol" pitchFamily="18" charset="2"/>
            </a:endParaRPr>
          </a:p>
        </p:txBody>
      </p:sp>
      <p:sp>
        <p:nvSpPr>
          <p:cNvPr id="386056" name="Text Box 8"/>
          <p:cNvSpPr txBox="1">
            <a:spLocks noChangeArrowheads="1"/>
          </p:cNvSpPr>
          <p:nvPr/>
        </p:nvSpPr>
        <p:spPr bwMode="auto">
          <a:xfrm>
            <a:off x="4038600" y="3276600"/>
            <a:ext cx="3962400" cy="59372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r>
              <a:rPr lang="en-US" sz="1600" b="0">
                <a:solidFill>
                  <a:schemeClr val="accent1"/>
                </a:solidFill>
                <a:latin typeface="Comic Sans MS" pitchFamily="66" charset="0"/>
              </a:rPr>
              <a:t>Force on a particle inside a long bunch with density n(r) traveling at velocity v:</a:t>
            </a:r>
            <a:endParaRPr lang="en-US" sz="1800" b="0">
              <a:solidFill>
                <a:schemeClr val="accent1"/>
              </a:solidFill>
              <a:latin typeface="Comic Sans MS" pitchFamily="66" charset="0"/>
            </a:endParaRPr>
          </a:p>
        </p:txBody>
      </p:sp>
      <p:graphicFrame>
        <p:nvGraphicFramePr>
          <p:cNvPr id="386061" name="Object 13"/>
          <p:cNvGraphicFramePr>
            <a:graphicFrameLocks noGrp="1" noChangeAspect="1"/>
          </p:cNvGraphicFramePr>
          <p:nvPr>
            <p:ph sz="quarter" idx="3"/>
          </p:nvPr>
        </p:nvGraphicFramePr>
        <p:xfrm>
          <a:off x="1981200" y="5105400"/>
          <a:ext cx="4572000" cy="655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76551" name="Equation" r:id="rId8" imgW="3098520" imgH="444240" progId="Equation.3">
                  <p:embed/>
                </p:oleObj>
              </mc:Choice>
              <mc:Fallback>
                <p:oleObj name="Equation" r:id="rId8" imgW="3098520" imgH="4442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81200" y="5105400"/>
                        <a:ext cx="4572000" cy="6556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86071" name="Picture 23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000" y="3581400"/>
            <a:ext cx="2809875" cy="13208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</p:pic>
      <p:sp>
        <p:nvSpPr>
          <p:cNvPr id="386072" name="Line 24"/>
          <p:cNvSpPr>
            <a:spLocks noChangeShapeType="1"/>
          </p:cNvSpPr>
          <p:nvPr/>
        </p:nvSpPr>
        <p:spPr bwMode="auto">
          <a:xfrm flipH="1">
            <a:off x="2057400" y="3886200"/>
            <a:ext cx="228600" cy="228600"/>
          </a:xfrm>
          <a:prstGeom prst="line">
            <a:avLst/>
          </a:prstGeom>
          <a:noFill/>
          <a:ln w="12700">
            <a:solidFill>
              <a:schemeClr val="hlink"/>
            </a:solidFill>
            <a:round/>
            <a:headEnd type="none" w="sm" len="sm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86073" name="Line 25"/>
          <p:cNvSpPr>
            <a:spLocks noChangeShapeType="1"/>
          </p:cNvSpPr>
          <p:nvPr/>
        </p:nvSpPr>
        <p:spPr bwMode="auto">
          <a:xfrm rot="13500000" flipH="1">
            <a:off x="2362200" y="3810000"/>
            <a:ext cx="228600" cy="228600"/>
          </a:xfrm>
          <a:prstGeom prst="line">
            <a:avLst/>
          </a:prstGeom>
          <a:noFill/>
          <a:ln w="12700">
            <a:solidFill>
              <a:srgbClr val="0000CC"/>
            </a:solidFill>
            <a:round/>
            <a:headEnd type="none" w="sm" len="sm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86074" name="Text Box 26"/>
          <p:cNvSpPr txBox="1">
            <a:spLocks noChangeArrowheads="1"/>
          </p:cNvSpPr>
          <p:nvPr/>
        </p:nvSpPr>
        <p:spPr bwMode="auto">
          <a:xfrm>
            <a:off x="2057400" y="3962400"/>
            <a:ext cx="244475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r>
              <a:rPr lang="en-US" sz="1200"/>
              <a:t>E</a:t>
            </a:r>
          </a:p>
        </p:txBody>
      </p:sp>
      <p:sp>
        <p:nvSpPr>
          <p:cNvPr id="386075" name="Text Box 27"/>
          <p:cNvSpPr txBox="1">
            <a:spLocks noChangeArrowheads="1"/>
          </p:cNvSpPr>
          <p:nvPr/>
        </p:nvSpPr>
        <p:spPr bwMode="auto">
          <a:xfrm>
            <a:off x="2514600" y="3657600"/>
            <a:ext cx="3048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r>
              <a:rPr lang="en-US" sz="1200"/>
              <a:t>B</a:t>
            </a:r>
          </a:p>
        </p:txBody>
      </p:sp>
    </p:spTree>
    <p:extLst>
      <p:ext uri="{BB962C8B-B14F-4D97-AF65-F5344CB8AC3E}">
        <p14:creationId xmlns:p14="http://schemas.microsoft.com/office/powerpoint/2010/main" val="1251818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fld id="{7762FE98-BF4D-4D52-8801-08BC87E17E3F}" type="slidenum">
              <a:rPr lang="en-GB"/>
              <a:pPr/>
              <a:t>7</a:t>
            </a:fld>
            <a:endParaRPr lang="en-GB"/>
          </a:p>
        </p:txBody>
      </p:sp>
      <p:sp>
        <p:nvSpPr>
          <p:cNvPr id="43725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/>
              <a:t>Transverse dynamics - RF defocusing</a:t>
            </a:r>
          </a:p>
        </p:txBody>
      </p:sp>
      <p:sp>
        <p:nvSpPr>
          <p:cNvPr id="437253" name="Rectangle 5"/>
          <p:cNvSpPr>
            <a:spLocks noChangeArrowheads="1"/>
          </p:cNvSpPr>
          <p:nvPr/>
        </p:nvSpPr>
        <p:spPr bwMode="auto">
          <a:xfrm>
            <a:off x="2819400" y="1524000"/>
            <a:ext cx="58674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457200" indent="-457200">
              <a:lnSpc>
                <a:spcPct val="110000"/>
              </a:lnSpc>
              <a:spcBef>
                <a:spcPct val="50000"/>
              </a:spcBef>
              <a:buClr>
                <a:schemeClr val="hlink"/>
              </a:buClr>
              <a:buSzPct val="70000"/>
              <a:buFont typeface="Symbol" pitchFamily="18" charset="2"/>
              <a:buChar char="®"/>
            </a:pPr>
            <a:r>
              <a:rPr lang="en-US" sz="1600" b="0" dirty="0">
                <a:latin typeface="Comic Sans MS" pitchFamily="66" charset="0"/>
                <a:sym typeface="Symbol" pitchFamily="18" charset="2"/>
              </a:rPr>
              <a:t>RF defocusing experienced by particles crossing a gap on a longitudinally stable phase.</a:t>
            </a:r>
          </a:p>
          <a:p>
            <a:pPr marL="457200" indent="-457200">
              <a:lnSpc>
                <a:spcPct val="110000"/>
              </a:lnSpc>
              <a:spcBef>
                <a:spcPct val="50000"/>
              </a:spcBef>
              <a:buClr>
                <a:schemeClr val="hlink"/>
              </a:buClr>
              <a:buSzPct val="70000"/>
              <a:buFont typeface="Symbol" pitchFamily="18" charset="2"/>
              <a:buChar char="®"/>
            </a:pPr>
            <a:r>
              <a:rPr lang="en-US" sz="1600" b="0" dirty="0">
                <a:latin typeface="Comic Sans MS" pitchFamily="66" charset="0"/>
                <a:sym typeface="Symbol" pitchFamily="18" charset="2"/>
              </a:rPr>
              <a:t>In the rest frame of the particle, only electrostatic forces  no stable points (maximum or minimum)  radial defocusing. </a:t>
            </a:r>
          </a:p>
          <a:p>
            <a:pPr marL="457200" indent="-457200">
              <a:lnSpc>
                <a:spcPct val="110000"/>
              </a:lnSpc>
              <a:spcBef>
                <a:spcPct val="50000"/>
              </a:spcBef>
              <a:buClr>
                <a:schemeClr val="hlink"/>
              </a:buClr>
              <a:buSzPct val="70000"/>
              <a:buFont typeface="Symbol" pitchFamily="18" charset="2"/>
              <a:buChar char="®"/>
            </a:pPr>
            <a:r>
              <a:rPr lang="en-US" sz="1600" b="0" dirty="0">
                <a:latin typeface="Comic Sans MS" pitchFamily="66" charset="0"/>
                <a:sym typeface="Symbol" pitchFamily="18" charset="2"/>
              </a:rPr>
              <a:t>Lorentz transformation and calculation of radial momentum impulse per period (from electric and magnetic field contribution in the laboratory frame): </a:t>
            </a:r>
          </a:p>
        </p:txBody>
      </p:sp>
      <p:sp>
        <p:nvSpPr>
          <p:cNvPr id="437256" name="Rectangle 8"/>
          <p:cNvSpPr>
            <a:spLocks noChangeArrowheads="1"/>
          </p:cNvSpPr>
          <p:nvPr/>
        </p:nvSpPr>
        <p:spPr bwMode="auto">
          <a:xfrm>
            <a:off x="304800" y="4953000"/>
            <a:ext cx="8077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457200" indent="-457200">
              <a:lnSpc>
                <a:spcPct val="110000"/>
              </a:lnSpc>
              <a:spcBef>
                <a:spcPct val="50000"/>
              </a:spcBef>
              <a:buClr>
                <a:schemeClr val="hlink"/>
              </a:buClr>
              <a:buSzPct val="70000"/>
              <a:buFont typeface="Symbol" pitchFamily="18" charset="2"/>
              <a:buNone/>
            </a:pPr>
            <a:endParaRPr lang="en-US" sz="1600" b="0">
              <a:latin typeface="Comic Sans MS" pitchFamily="66" charset="0"/>
              <a:sym typeface="Symbol" pitchFamily="18" charset="2"/>
            </a:endParaRPr>
          </a:p>
        </p:txBody>
      </p:sp>
      <p:graphicFrame>
        <p:nvGraphicFramePr>
          <p:cNvPr id="437258" name="Object 10"/>
          <p:cNvGraphicFramePr>
            <a:graphicFrameLocks noGrp="1" noChangeAspect="1"/>
          </p:cNvGraphicFramePr>
          <p:nvPr>
            <p:ph idx="1"/>
          </p:nvPr>
        </p:nvGraphicFramePr>
        <p:xfrm>
          <a:off x="5257800" y="4114800"/>
          <a:ext cx="2590800" cy="728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72453" name="Equation" r:id="rId4" imgW="1536480" imgH="431640" progId="Equation.3">
                  <p:embed/>
                </p:oleObj>
              </mc:Choice>
              <mc:Fallback>
                <p:oleObj name="Equation" r:id="rId4" imgW="1536480" imgH="43164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57800" y="4114800"/>
                        <a:ext cx="2590800" cy="7286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37259" name="Rectangle 11"/>
          <p:cNvSpPr>
            <a:spLocks noChangeArrowheads="1"/>
          </p:cNvSpPr>
          <p:nvPr/>
        </p:nvSpPr>
        <p:spPr bwMode="auto">
          <a:xfrm>
            <a:off x="457200" y="4953000"/>
            <a:ext cx="77724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457200" indent="-457200">
              <a:lnSpc>
                <a:spcPct val="110000"/>
              </a:lnSpc>
              <a:spcBef>
                <a:spcPct val="50000"/>
              </a:spcBef>
              <a:buClr>
                <a:schemeClr val="hlink"/>
              </a:buClr>
              <a:buSzPct val="70000"/>
              <a:buFont typeface="Symbol" pitchFamily="18" charset="2"/>
              <a:buChar char="®"/>
            </a:pPr>
            <a:r>
              <a:rPr lang="en-US" sz="1600" b="0">
                <a:solidFill>
                  <a:schemeClr val="hlink"/>
                </a:solidFill>
                <a:latin typeface="Comic Sans MS" pitchFamily="66" charset="0"/>
                <a:sym typeface="Symbol" pitchFamily="18" charset="2"/>
              </a:rPr>
              <a:t>Transverse defocusing</a:t>
            </a:r>
            <a:r>
              <a:rPr lang="en-US" sz="1600" b="0">
                <a:latin typeface="Comic Sans MS" pitchFamily="66" charset="0"/>
                <a:sym typeface="Symbol" pitchFamily="18" charset="2"/>
              </a:rPr>
              <a:t> </a:t>
            </a:r>
            <a:r>
              <a:rPr lang="en-US" sz="1600" b="0">
                <a:solidFill>
                  <a:schemeClr val="hlink"/>
                </a:solidFill>
                <a:latin typeface="Comic Sans MS" pitchFamily="66" charset="0"/>
                <a:sym typeface="Symbol" pitchFamily="18" charset="2"/>
              </a:rPr>
              <a:t>~ 1/</a:t>
            </a:r>
            <a:r>
              <a:rPr lang="en-US" sz="1600" b="0">
                <a:solidFill>
                  <a:schemeClr val="hlink"/>
                </a:solidFill>
                <a:latin typeface="Symbol" pitchFamily="18" charset="2"/>
                <a:sym typeface="Symbol" pitchFamily="18" charset="2"/>
              </a:rPr>
              <a:t>g</a:t>
            </a:r>
            <a:r>
              <a:rPr lang="en-US" sz="1600" b="0" baseline="30000">
                <a:solidFill>
                  <a:schemeClr val="hlink"/>
                </a:solidFill>
                <a:latin typeface="Comic Sans MS" pitchFamily="66" charset="0"/>
                <a:sym typeface="Symbol" pitchFamily="18" charset="2"/>
              </a:rPr>
              <a:t>2</a:t>
            </a:r>
            <a:r>
              <a:rPr lang="en-US" sz="1600" b="0">
                <a:solidFill>
                  <a:schemeClr val="hlink"/>
                </a:solidFill>
                <a:latin typeface="Comic Sans MS" pitchFamily="66" charset="0"/>
                <a:sym typeface="Symbol" pitchFamily="18" charset="2"/>
              </a:rPr>
              <a:t> disappears at relativistic velocity</a:t>
            </a:r>
            <a:r>
              <a:rPr lang="en-US" sz="1600" b="0">
                <a:latin typeface="Comic Sans MS" pitchFamily="66" charset="0"/>
                <a:sym typeface="Symbol" pitchFamily="18" charset="2"/>
              </a:rPr>
              <a:t> (transverse magnetic force cancels the transverse RF electric force).</a:t>
            </a:r>
          </a:p>
        </p:txBody>
      </p:sp>
      <p:sp>
        <p:nvSpPr>
          <p:cNvPr id="437260" name="Line 12"/>
          <p:cNvSpPr>
            <a:spLocks noChangeShapeType="1"/>
          </p:cNvSpPr>
          <p:nvPr/>
        </p:nvSpPr>
        <p:spPr bwMode="auto">
          <a:xfrm>
            <a:off x="762000" y="2743200"/>
            <a:ext cx="1905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arrow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37262" name="AutoShape 14"/>
          <p:cNvSpPr>
            <a:spLocks noChangeArrowheads="1"/>
          </p:cNvSpPr>
          <p:nvPr/>
        </p:nvSpPr>
        <p:spPr bwMode="auto">
          <a:xfrm>
            <a:off x="762000" y="1828800"/>
            <a:ext cx="609600" cy="685800"/>
          </a:xfrm>
          <a:prstGeom prst="roundRect">
            <a:avLst>
              <a:gd name="adj" fmla="val 16667"/>
            </a:avLst>
          </a:prstGeom>
          <a:solidFill>
            <a:srgbClr val="FFFFAB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37263" name="AutoShape 15"/>
          <p:cNvSpPr>
            <a:spLocks noChangeArrowheads="1"/>
          </p:cNvSpPr>
          <p:nvPr/>
        </p:nvSpPr>
        <p:spPr bwMode="auto">
          <a:xfrm>
            <a:off x="1905000" y="1828800"/>
            <a:ext cx="609600" cy="685800"/>
          </a:xfrm>
          <a:prstGeom prst="roundRect">
            <a:avLst>
              <a:gd name="adj" fmla="val 16667"/>
            </a:avLst>
          </a:prstGeom>
          <a:solidFill>
            <a:srgbClr val="FFFFAB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37264" name="AutoShape 16"/>
          <p:cNvSpPr>
            <a:spLocks noChangeArrowheads="1"/>
          </p:cNvSpPr>
          <p:nvPr/>
        </p:nvSpPr>
        <p:spPr bwMode="auto">
          <a:xfrm>
            <a:off x="762000" y="2971800"/>
            <a:ext cx="609600" cy="685800"/>
          </a:xfrm>
          <a:prstGeom prst="roundRect">
            <a:avLst>
              <a:gd name="adj" fmla="val 16667"/>
            </a:avLst>
          </a:prstGeom>
          <a:solidFill>
            <a:srgbClr val="FFFFAB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37265" name="AutoShape 17"/>
          <p:cNvSpPr>
            <a:spLocks noChangeArrowheads="1"/>
          </p:cNvSpPr>
          <p:nvPr/>
        </p:nvSpPr>
        <p:spPr bwMode="auto">
          <a:xfrm>
            <a:off x="1905000" y="2971800"/>
            <a:ext cx="609600" cy="685800"/>
          </a:xfrm>
          <a:prstGeom prst="roundRect">
            <a:avLst>
              <a:gd name="adj" fmla="val 16667"/>
            </a:avLst>
          </a:prstGeom>
          <a:solidFill>
            <a:srgbClr val="FFFFAB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37268" name="AutoShape 20"/>
          <p:cNvSpPr>
            <a:spLocks/>
          </p:cNvSpPr>
          <p:nvPr/>
        </p:nvSpPr>
        <p:spPr bwMode="auto">
          <a:xfrm rot="5400000" flipH="1">
            <a:off x="1524000" y="2133600"/>
            <a:ext cx="228600" cy="990600"/>
          </a:xfrm>
          <a:prstGeom prst="leftBracket">
            <a:avLst>
              <a:gd name="adj" fmla="val 36111"/>
            </a:avLst>
          </a:prstGeom>
          <a:noFill/>
          <a:ln w="12700">
            <a:solidFill>
              <a:srgbClr val="3333FF"/>
            </a:solidFill>
            <a:round/>
            <a:headEnd type="none" w="sm" len="sm"/>
            <a:tailEnd type="arrow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37269" name="AutoShape 21"/>
          <p:cNvSpPr>
            <a:spLocks/>
          </p:cNvSpPr>
          <p:nvPr/>
        </p:nvSpPr>
        <p:spPr bwMode="auto">
          <a:xfrm rot="5400000" flipH="1">
            <a:off x="1562100" y="2171700"/>
            <a:ext cx="152400" cy="838200"/>
          </a:xfrm>
          <a:prstGeom prst="leftBracket">
            <a:avLst>
              <a:gd name="adj" fmla="val 45833"/>
            </a:avLst>
          </a:prstGeom>
          <a:noFill/>
          <a:ln w="12700">
            <a:solidFill>
              <a:srgbClr val="3333FF"/>
            </a:solidFill>
            <a:round/>
            <a:headEnd type="none" w="sm" len="sm"/>
            <a:tailEnd type="arrow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37270" name="AutoShape 22"/>
          <p:cNvSpPr>
            <a:spLocks/>
          </p:cNvSpPr>
          <p:nvPr/>
        </p:nvSpPr>
        <p:spPr bwMode="auto">
          <a:xfrm rot="5400000" flipH="1">
            <a:off x="1600200" y="2209800"/>
            <a:ext cx="76200" cy="685800"/>
          </a:xfrm>
          <a:prstGeom prst="leftBracket">
            <a:avLst>
              <a:gd name="adj" fmla="val 75000"/>
            </a:avLst>
          </a:prstGeom>
          <a:noFill/>
          <a:ln w="12700">
            <a:solidFill>
              <a:srgbClr val="3333FF"/>
            </a:solidFill>
            <a:round/>
            <a:headEnd type="none" w="sm" len="sm"/>
            <a:tailEnd type="arrow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37271" name="AutoShape 23"/>
          <p:cNvSpPr>
            <a:spLocks/>
          </p:cNvSpPr>
          <p:nvPr/>
        </p:nvSpPr>
        <p:spPr bwMode="auto">
          <a:xfrm rot="5400000" flipH="1">
            <a:off x="1600200" y="2209800"/>
            <a:ext cx="76200" cy="533400"/>
          </a:xfrm>
          <a:prstGeom prst="leftBracket">
            <a:avLst>
              <a:gd name="adj" fmla="val 58333"/>
            </a:avLst>
          </a:prstGeom>
          <a:noFill/>
          <a:ln w="12700">
            <a:solidFill>
              <a:srgbClr val="3333FF"/>
            </a:solidFill>
            <a:round/>
            <a:headEnd type="none" w="sm" len="sm"/>
            <a:tailEnd type="arrow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37272" name="Line 24"/>
          <p:cNvSpPr>
            <a:spLocks noChangeShapeType="1"/>
          </p:cNvSpPr>
          <p:nvPr/>
        </p:nvSpPr>
        <p:spPr bwMode="auto">
          <a:xfrm>
            <a:off x="1371600" y="2438400"/>
            <a:ext cx="533400" cy="0"/>
          </a:xfrm>
          <a:prstGeom prst="line">
            <a:avLst/>
          </a:prstGeom>
          <a:noFill/>
          <a:ln w="12700">
            <a:solidFill>
              <a:srgbClr val="3333FF"/>
            </a:solidFill>
            <a:round/>
            <a:headEnd type="none" w="sm" len="sm"/>
            <a:tailEnd type="arrow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37273" name="Line 25"/>
          <p:cNvSpPr>
            <a:spLocks noChangeShapeType="1"/>
          </p:cNvSpPr>
          <p:nvPr/>
        </p:nvSpPr>
        <p:spPr bwMode="auto">
          <a:xfrm>
            <a:off x="1371600" y="2362200"/>
            <a:ext cx="533400" cy="0"/>
          </a:xfrm>
          <a:prstGeom prst="line">
            <a:avLst/>
          </a:prstGeom>
          <a:noFill/>
          <a:ln w="12700">
            <a:solidFill>
              <a:srgbClr val="3333FF"/>
            </a:solidFill>
            <a:round/>
            <a:headEnd type="none" w="sm" len="sm"/>
            <a:tailEnd type="arrow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37274" name="Line 26"/>
          <p:cNvSpPr>
            <a:spLocks noChangeShapeType="1"/>
          </p:cNvSpPr>
          <p:nvPr/>
        </p:nvSpPr>
        <p:spPr bwMode="auto">
          <a:xfrm>
            <a:off x="1371600" y="2286000"/>
            <a:ext cx="533400" cy="0"/>
          </a:xfrm>
          <a:prstGeom prst="line">
            <a:avLst/>
          </a:prstGeom>
          <a:noFill/>
          <a:ln w="12700">
            <a:solidFill>
              <a:srgbClr val="3333FF"/>
            </a:solidFill>
            <a:round/>
            <a:headEnd type="none" w="sm" len="sm"/>
            <a:tailEnd type="arrow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37275" name="Line 27"/>
          <p:cNvSpPr>
            <a:spLocks noChangeShapeType="1"/>
          </p:cNvSpPr>
          <p:nvPr/>
        </p:nvSpPr>
        <p:spPr bwMode="auto">
          <a:xfrm>
            <a:off x="1371600" y="2209800"/>
            <a:ext cx="533400" cy="0"/>
          </a:xfrm>
          <a:prstGeom prst="line">
            <a:avLst/>
          </a:prstGeom>
          <a:noFill/>
          <a:ln w="12700">
            <a:solidFill>
              <a:srgbClr val="3333FF"/>
            </a:solidFill>
            <a:round/>
            <a:headEnd type="none" w="sm" len="sm"/>
            <a:tailEnd type="arrow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37287" name="AutoShape 39"/>
          <p:cNvSpPr>
            <a:spLocks/>
          </p:cNvSpPr>
          <p:nvPr/>
        </p:nvSpPr>
        <p:spPr bwMode="auto">
          <a:xfrm rot="16200000" flipH="1" flipV="1">
            <a:off x="1524000" y="2362200"/>
            <a:ext cx="228600" cy="990600"/>
          </a:xfrm>
          <a:prstGeom prst="leftBracket">
            <a:avLst>
              <a:gd name="adj" fmla="val 36111"/>
            </a:avLst>
          </a:prstGeom>
          <a:noFill/>
          <a:ln w="12700">
            <a:solidFill>
              <a:srgbClr val="3333FF"/>
            </a:solidFill>
            <a:round/>
            <a:headEnd type="none" w="sm" len="sm"/>
            <a:tailEnd type="arrow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37288" name="AutoShape 40"/>
          <p:cNvSpPr>
            <a:spLocks/>
          </p:cNvSpPr>
          <p:nvPr/>
        </p:nvSpPr>
        <p:spPr bwMode="auto">
          <a:xfrm rot="16200000" flipH="1" flipV="1">
            <a:off x="1562100" y="2476500"/>
            <a:ext cx="152400" cy="838200"/>
          </a:xfrm>
          <a:prstGeom prst="leftBracket">
            <a:avLst>
              <a:gd name="adj" fmla="val 45833"/>
            </a:avLst>
          </a:prstGeom>
          <a:noFill/>
          <a:ln w="12700">
            <a:solidFill>
              <a:srgbClr val="3333FF"/>
            </a:solidFill>
            <a:round/>
            <a:headEnd type="none" w="sm" len="sm"/>
            <a:tailEnd type="arrow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37289" name="AutoShape 41"/>
          <p:cNvSpPr>
            <a:spLocks/>
          </p:cNvSpPr>
          <p:nvPr/>
        </p:nvSpPr>
        <p:spPr bwMode="auto">
          <a:xfrm rot="16200000" flipH="1" flipV="1">
            <a:off x="1600200" y="2590800"/>
            <a:ext cx="76200" cy="685800"/>
          </a:xfrm>
          <a:prstGeom prst="leftBracket">
            <a:avLst>
              <a:gd name="adj" fmla="val 75000"/>
            </a:avLst>
          </a:prstGeom>
          <a:noFill/>
          <a:ln w="12700">
            <a:solidFill>
              <a:srgbClr val="3333FF"/>
            </a:solidFill>
            <a:round/>
            <a:headEnd type="none" w="sm" len="sm"/>
            <a:tailEnd type="arrow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37290" name="AutoShape 42"/>
          <p:cNvSpPr>
            <a:spLocks/>
          </p:cNvSpPr>
          <p:nvPr/>
        </p:nvSpPr>
        <p:spPr bwMode="auto">
          <a:xfrm rot="16200000" flipH="1" flipV="1">
            <a:off x="1600200" y="2743200"/>
            <a:ext cx="76200" cy="533400"/>
          </a:xfrm>
          <a:prstGeom prst="leftBracket">
            <a:avLst>
              <a:gd name="adj" fmla="val 58333"/>
            </a:avLst>
          </a:prstGeom>
          <a:noFill/>
          <a:ln w="12700">
            <a:solidFill>
              <a:srgbClr val="3333FF"/>
            </a:solidFill>
            <a:round/>
            <a:headEnd type="none" w="sm" len="sm"/>
            <a:tailEnd type="arrow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37291" name="Line 43"/>
          <p:cNvSpPr>
            <a:spLocks noChangeShapeType="1"/>
          </p:cNvSpPr>
          <p:nvPr/>
        </p:nvSpPr>
        <p:spPr bwMode="auto">
          <a:xfrm flipV="1">
            <a:off x="1371600" y="3048000"/>
            <a:ext cx="533400" cy="1588"/>
          </a:xfrm>
          <a:prstGeom prst="line">
            <a:avLst/>
          </a:prstGeom>
          <a:noFill/>
          <a:ln w="12700">
            <a:solidFill>
              <a:srgbClr val="3333FF"/>
            </a:solidFill>
            <a:round/>
            <a:headEnd type="none" w="sm" len="sm"/>
            <a:tailEnd type="arrow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37292" name="Line 44"/>
          <p:cNvSpPr>
            <a:spLocks noChangeShapeType="1"/>
          </p:cNvSpPr>
          <p:nvPr/>
        </p:nvSpPr>
        <p:spPr bwMode="auto">
          <a:xfrm>
            <a:off x="1371600" y="3276600"/>
            <a:ext cx="533400" cy="1588"/>
          </a:xfrm>
          <a:prstGeom prst="line">
            <a:avLst/>
          </a:prstGeom>
          <a:noFill/>
          <a:ln w="12700">
            <a:solidFill>
              <a:srgbClr val="3333FF"/>
            </a:solidFill>
            <a:round/>
            <a:headEnd type="none" w="sm" len="sm"/>
            <a:tailEnd type="arrow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37293" name="Line 45"/>
          <p:cNvSpPr>
            <a:spLocks noChangeShapeType="1"/>
          </p:cNvSpPr>
          <p:nvPr/>
        </p:nvSpPr>
        <p:spPr bwMode="auto">
          <a:xfrm>
            <a:off x="1371600" y="3200400"/>
            <a:ext cx="533400" cy="1588"/>
          </a:xfrm>
          <a:prstGeom prst="line">
            <a:avLst/>
          </a:prstGeom>
          <a:noFill/>
          <a:ln w="12700">
            <a:solidFill>
              <a:srgbClr val="3333FF"/>
            </a:solidFill>
            <a:round/>
            <a:headEnd type="none" w="sm" len="sm"/>
            <a:tailEnd type="arrow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37294" name="Line 46"/>
          <p:cNvSpPr>
            <a:spLocks noChangeShapeType="1"/>
          </p:cNvSpPr>
          <p:nvPr/>
        </p:nvSpPr>
        <p:spPr bwMode="auto">
          <a:xfrm>
            <a:off x="1371600" y="3124200"/>
            <a:ext cx="533400" cy="1588"/>
          </a:xfrm>
          <a:prstGeom prst="line">
            <a:avLst/>
          </a:prstGeom>
          <a:noFill/>
          <a:ln w="12700">
            <a:solidFill>
              <a:srgbClr val="3333FF"/>
            </a:solidFill>
            <a:round/>
            <a:headEnd type="none" w="sm" len="sm"/>
            <a:tailEnd type="arrow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37296" name="Line 48"/>
          <p:cNvSpPr>
            <a:spLocks noChangeShapeType="1"/>
          </p:cNvSpPr>
          <p:nvPr/>
        </p:nvSpPr>
        <p:spPr bwMode="auto">
          <a:xfrm>
            <a:off x="1371600" y="2133600"/>
            <a:ext cx="533400" cy="0"/>
          </a:xfrm>
          <a:prstGeom prst="line">
            <a:avLst/>
          </a:prstGeom>
          <a:noFill/>
          <a:ln w="12700">
            <a:solidFill>
              <a:srgbClr val="3333FF"/>
            </a:solidFill>
            <a:round/>
            <a:headEnd type="none" w="sm" len="sm"/>
            <a:tailEnd type="arrow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37297" name="Line 49"/>
          <p:cNvSpPr>
            <a:spLocks noChangeShapeType="1"/>
          </p:cNvSpPr>
          <p:nvPr/>
        </p:nvSpPr>
        <p:spPr bwMode="auto">
          <a:xfrm>
            <a:off x="1371600" y="2057400"/>
            <a:ext cx="533400" cy="0"/>
          </a:xfrm>
          <a:prstGeom prst="line">
            <a:avLst/>
          </a:prstGeom>
          <a:noFill/>
          <a:ln w="12700">
            <a:solidFill>
              <a:srgbClr val="3333FF"/>
            </a:solidFill>
            <a:round/>
            <a:headEnd type="none" w="sm" len="sm"/>
            <a:tailEnd type="arrow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37298" name="Line 50"/>
          <p:cNvSpPr>
            <a:spLocks noChangeShapeType="1"/>
          </p:cNvSpPr>
          <p:nvPr/>
        </p:nvSpPr>
        <p:spPr bwMode="auto">
          <a:xfrm>
            <a:off x="1371600" y="1981200"/>
            <a:ext cx="533400" cy="0"/>
          </a:xfrm>
          <a:prstGeom prst="line">
            <a:avLst/>
          </a:prstGeom>
          <a:noFill/>
          <a:ln w="12700">
            <a:solidFill>
              <a:srgbClr val="3333FF"/>
            </a:solidFill>
            <a:round/>
            <a:headEnd type="none" w="sm" len="sm"/>
            <a:tailEnd type="arrow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37299" name="Line 51"/>
          <p:cNvSpPr>
            <a:spLocks noChangeShapeType="1"/>
          </p:cNvSpPr>
          <p:nvPr/>
        </p:nvSpPr>
        <p:spPr bwMode="auto">
          <a:xfrm>
            <a:off x="1371600" y="1905000"/>
            <a:ext cx="533400" cy="0"/>
          </a:xfrm>
          <a:prstGeom prst="line">
            <a:avLst/>
          </a:prstGeom>
          <a:noFill/>
          <a:ln w="12700">
            <a:solidFill>
              <a:srgbClr val="3333FF"/>
            </a:solidFill>
            <a:round/>
            <a:headEnd type="none" w="sm" len="sm"/>
            <a:tailEnd type="arrow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37300" name="Line 52"/>
          <p:cNvSpPr>
            <a:spLocks noChangeShapeType="1"/>
          </p:cNvSpPr>
          <p:nvPr/>
        </p:nvSpPr>
        <p:spPr bwMode="auto">
          <a:xfrm>
            <a:off x="1371600" y="3429000"/>
            <a:ext cx="533400" cy="0"/>
          </a:xfrm>
          <a:prstGeom prst="line">
            <a:avLst/>
          </a:prstGeom>
          <a:noFill/>
          <a:ln w="12700">
            <a:solidFill>
              <a:srgbClr val="3333FF"/>
            </a:solidFill>
            <a:round/>
            <a:headEnd type="none" w="sm" len="sm"/>
            <a:tailEnd type="arrow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37301" name="Line 53"/>
          <p:cNvSpPr>
            <a:spLocks noChangeShapeType="1"/>
          </p:cNvSpPr>
          <p:nvPr/>
        </p:nvSpPr>
        <p:spPr bwMode="auto">
          <a:xfrm>
            <a:off x="1371600" y="3352800"/>
            <a:ext cx="533400" cy="0"/>
          </a:xfrm>
          <a:prstGeom prst="line">
            <a:avLst/>
          </a:prstGeom>
          <a:noFill/>
          <a:ln w="12700">
            <a:solidFill>
              <a:srgbClr val="3333FF"/>
            </a:solidFill>
            <a:round/>
            <a:headEnd type="none" w="sm" len="sm"/>
            <a:tailEnd type="arrow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37302" name="Line 54"/>
          <p:cNvSpPr>
            <a:spLocks noChangeShapeType="1"/>
          </p:cNvSpPr>
          <p:nvPr/>
        </p:nvSpPr>
        <p:spPr bwMode="auto">
          <a:xfrm>
            <a:off x="1371600" y="3581400"/>
            <a:ext cx="533400" cy="0"/>
          </a:xfrm>
          <a:prstGeom prst="line">
            <a:avLst/>
          </a:prstGeom>
          <a:noFill/>
          <a:ln w="12700">
            <a:solidFill>
              <a:srgbClr val="3333FF"/>
            </a:solidFill>
            <a:round/>
            <a:headEnd type="none" w="sm" len="sm"/>
            <a:tailEnd type="arrow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37303" name="Line 55"/>
          <p:cNvSpPr>
            <a:spLocks noChangeShapeType="1"/>
          </p:cNvSpPr>
          <p:nvPr/>
        </p:nvSpPr>
        <p:spPr bwMode="auto">
          <a:xfrm>
            <a:off x="1371600" y="3505200"/>
            <a:ext cx="533400" cy="0"/>
          </a:xfrm>
          <a:prstGeom prst="line">
            <a:avLst/>
          </a:prstGeom>
          <a:noFill/>
          <a:ln w="12700">
            <a:solidFill>
              <a:srgbClr val="3333FF"/>
            </a:solidFill>
            <a:round/>
            <a:headEnd type="none" w="sm" len="sm"/>
            <a:tailEnd type="arrow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37304" name="Oval 56"/>
          <p:cNvSpPr>
            <a:spLocks noChangeArrowheads="1"/>
          </p:cNvSpPr>
          <p:nvPr/>
        </p:nvSpPr>
        <p:spPr bwMode="auto">
          <a:xfrm flipH="1">
            <a:off x="1752600" y="2667000"/>
            <a:ext cx="228600" cy="152400"/>
          </a:xfrm>
          <a:prstGeom prst="ellipse">
            <a:avLst/>
          </a:prstGeom>
          <a:solidFill>
            <a:schemeClr val="hlink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37306" name="AutoShape 58"/>
          <p:cNvSpPr>
            <a:spLocks/>
          </p:cNvSpPr>
          <p:nvPr/>
        </p:nvSpPr>
        <p:spPr bwMode="auto">
          <a:xfrm>
            <a:off x="533400" y="3886200"/>
            <a:ext cx="914400" cy="533400"/>
          </a:xfrm>
          <a:prstGeom prst="borderCallout2">
            <a:avLst>
              <a:gd name="adj1" fmla="val 21431"/>
              <a:gd name="adj2" fmla="val 108333"/>
              <a:gd name="adj3" fmla="val 21431"/>
              <a:gd name="adj4" fmla="val 126042"/>
              <a:gd name="adj5" fmla="val -214287"/>
              <a:gd name="adj6" fmla="val 144620"/>
            </a:avLst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/>
          <a:lstStyle/>
          <a:p>
            <a:pPr algn="ctr"/>
            <a:r>
              <a:rPr lang="en-US" sz="1000"/>
              <a:t>Bunch position at max E(t)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Focusing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fld id="{106FA32B-435A-4D97-9164-A8DA6170CA2B}" type="slidenum">
              <a:rPr lang="en-GB" smtClean="0"/>
              <a:pPr/>
              <a:t>8</a:t>
            </a:fld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152400" y="1447800"/>
            <a:ext cx="8991600" cy="33085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0" dirty="0" smtClean="0">
                <a:solidFill>
                  <a:srgbClr val="FF0000"/>
                </a:solidFill>
                <a:latin typeface="Comic Sans MS"/>
                <a:sym typeface="Symbol" pitchFamily="18" charset="2"/>
              </a:rPr>
              <a:t>Defocusing</a:t>
            </a:r>
            <a:r>
              <a:rPr lang="en-US" sz="1600" b="0" dirty="0" smtClean="0">
                <a:latin typeface="Comic Sans MS"/>
                <a:sym typeface="Symbol" pitchFamily="18" charset="2"/>
              </a:rPr>
              <a:t> forces need to be compensated by </a:t>
            </a:r>
            <a:r>
              <a:rPr lang="en-US" sz="1600" b="0" dirty="0" smtClean="0">
                <a:solidFill>
                  <a:srgbClr val="FF0000"/>
                </a:solidFill>
                <a:latin typeface="Comic Sans MS"/>
                <a:sym typeface="Symbol" pitchFamily="18" charset="2"/>
              </a:rPr>
              <a:t>focusing</a:t>
            </a:r>
            <a:r>
              <a:rPr lang="en-US" sz="1600" b="0" dirty="0" smtClean="0">
                <a:latin typeface="Comic Sans MS"/>
                <a:sym typeface="Symbol" pitchFamily="18" charset="2"/>
              </a:rPr>
              <a:t> forces </a:t>
            </a:r>
            <a:r>
              <a:rPr lang="en-US" sz="1600" b="0" dirty="0" smtClean="0">
                <a:latin typeface="Arial"/>
                <a:cs typeface="Arial"/>
                <a:sym typeface="Symbol" pitchFamily="18" charset="2"/>
              </a:rPr>
              <a:t>→ </a:t>
            </a:r>
            <a:r>
              <a:rPr lang="en-US" sz="1600" b="0" dirty="0" smtClean="0">
                <a:latin typeface="Comic Sans MS"/>
                <a:sym typeface="Symbol" pitchFamily="18" charset="2"/>
              </a:rPr>
              <a:t>alternating gradient focusing provided by quadrupoles along the beam line.</a:t>
            </a:r>
          </a:p>
          <a:p>
            <a:endParaRPr lang="en-US" sz="1100" b="0" dirty="0" smtClean="0">
              <a:latin typeface="Comic Sans MS"/>
              <a:sym typeface="Symbol" pitchFamily="18" charset="2"/>
            </a:endParaRPr>
          </a:p>
          <a:p>
            <a:r>
              <a:rPr lang="en-US" sz="1600" b="0" dirty="0" smtClean="0">
                <a:latin typeface="Comic Sans MS"/>
                <a:sym typeface="Symbol" pitchFamily="18" charset="2"/>
              </a:rPr>
              <a:t>A linac alternates accelerating sections with focusing sections. Options are: one quadrupole (</a:t>
            </a:r>
            <a:r>
              <a:rPr lang="en-US" sz="1600" b="0" dirty="0" smtClean="0">
                <a:solidFill>
                  <a:srgbClr val="FF0000"/>
                </a:solidFill>
                <a:latin typeface="Comic Sans MS"/>
                <a:sym typeface="Symbol" pitchFamily="18" charset="2"/>
              </a:rPr>
              <a:t>singlet</a:t>
            </a:r>
            <a:r>
              <a:rPr lang="en-US" sz="1600" b="0" dirty="0" smtClean="0">
                <a:latin typeface="Comic Sans MS"/>
                <a:sym typeface="Symbol" pitchFamily="18" charset="2"/>
              </a:rPr>
              <a:t> focusing), two quadrupoles (</a:t>
            </a:r>
            <a:r>
              <a:rPr lang="en-US" sz="1600" b="0" dirty="0" smtClean="0">
                <a:solidFill>
                  <a:srgbClr val="FF0000"/>
                </a:solidFill>
                <a:latin typeface="Comic Sans MS"/>
                <a:sym typeface="Symbol" pitchFamily="18" charset="2"/>
              </a:rPr>
              <a:t>doublet</a:t>
            </a:r>
            <a:r>
              <a:rPr lang="en-US" sz="1600" b="0" dirty="0" smtClean="0">
                <a:latin typeface="Comic Sans MS"/>
                <a:sym typeface="Symbol" pitchFamily="18" charset="2"/>
              </a:rPr>
              <a:t> focusing) or three quadrupoles (</a:t>
            </a:r>
            <a:r>
              <a:rPr lang="en-US" sz="1600" b="0" dirty="0" smtClean="0">
                <a:solidFill>
                  <a:srgbClr val="FF0000"/>
                </a:solidFill>
                <a:latin typeface="Comic Sans MS"/>
                <a:sym typeface="Symbol" pitchFamily="18" charset="2"/>
              </a:rPr>
              <a:t>triplet</a:t>
            </a:r>
            <a:r>
              <a:rPr lang="en-US" sz="1600" b="0" dirty="0" smtClean="0">
                <a:latin typeface="Comic Sans MS"/>
                <a:sym typeface="Symbol" pitchFamily="18" charset="2"/>
              </a:rPr>
              <a:t> focusing).</a:t>
            </a:r>
          </a:p>
          <a:p>
            <a:r>
              <a:rPr lang="en-US" sz="1100" b="0" dirty="0" smtClean="0">
                <a:latin typeface="Comic Sans MS"/>
                <a:sym typeface="Symbol" pitchFamily="18" charset="2"/>
              </a:rPr>
              <a:t> </a:t>
            </a:r>
            <a:r>
              <a:rPr lang="en-US" sz="1000" b="0" dirty="0" smtClean="0">
                <a:latin typeface="Comic Sans MS"/>
                <a:sym typeface="Symbol" pitchFamily="18" charset="2"/>
              </a:rPr>
              <a:t> </a:t>
            </a:r>
            <a:endParaRPr lang="en-US" sz="1100" b="0" dirty="0" smtClean="0">
              <a:latin typeface="Comic Sans MS"/>
              <a:sym typeface="Symbol" pitchFamily="18" charset="2"/>
            </a:endParaRPr>
          </a:p>
          <a:p>
            <a:r>
              <a:rPr lang="en-US" sz="1600" b="0" dirty="0" smtClean="0">
                <a:latin typeface="Comic Sans MS"/>
                <a:sym typeface="Symbol" pitchFamily="18" charset="2"/>
              </a:rPr>
              <a:t>Focusing period=length after which the structure is repeated (usually as </a:t>
            </a:r>
            <a:r>
              <a:rPr lang="en-US" sz="1600" b="0" dirty="0" err="1" smtClean="0">
                <a:solidFill>
                  <a:srgbClr val="FF0000"/>
                </a:solidFill>
                <a:latin typeface="Comic Sans MS"/>
                <a:sym typeface="Symbol" pitchFamily="18" charset="2"/>
              </a:rPr>
              <a:t>N</a:t>
            </a:r>
            <a:r>
              <a:rPr lang="en-US" sz="1600" b="0" dirty="0" err="1" smtClean="0">
                <a:solidFill>
                  <a:srgbClr val="FF0000"/>
                </a:solidFill>
                <a:latin typeface="Symbol" pitchFamily="18" charset="2"/>
                <a:sym typeface="Symbol" pitchFamily="18" charset="2"/>
              </a:rPr>
              <a:t>bl</a:t>
            </a:r>
            <a:r>
              <a:rPr lang="en-US" sz="1600" b="0" dirty="0" smtClean="0">
                <a:latin typeface="Comic Sans MS"/>
                <a:sym typeface="Symbol" pitchFamily="18" charset="2"/>
              </a:rPr>
              <a:t>).</a:t>
            </a:r>
          </a:p>
          <a:p>
            <a:endParaRPr lang="en-US" sz="1100" b="0" dirty="0" smtClean="0">
              <a:latin typeface="Comic Sans MS"/>
              <a:sym typeface="Symbol" pitchFamily="18" charset="2"/>
            </a:endParaRPr>
          </a:p>
          <a:p>
            <a:r>
              <a:rPr lang="en-US" sz="1600" b="0" dirty="0" smtClean="0">
                <a:latin typeface="Comic Sans MS"/>
                <a:sym typeface="Symbol" pitchFamily="18" charset="2"/>
              </a:rPr>
              <a:t>The accelerating sections have to match the increasing beam velocity </a:t>
            </a:r>
            <a:r>
              <a:rPr lang="en-US" sz="1600" b="0" dirty="0" smtClean="0">
                <a:latin typeface="Arial"/>
                <a:cs typeface="Arial"/>
                <a:sym typeface="Symbol" pitchFamily="18" charset="2"/>
              </a:rPr>
              <a:t>→ </a:t>
            </a:r>
            <a:r>
              <a:rPr lang="en-US" sz="1600" b="0" dirty="0" smtClean="0">
                <a:latin typeface="Comic Sans MS"/>
                <a:sym typeface="Symbol" pitchFamily="18" charset="2"/>
              </a:rPr>
              <a:t>the basic focusing period increases in length (but the beam travel time in a focusing period remains constant). </a:t>
            </a:r>
          </a:p>
          <a:p>
            <a:r>
              <a:rPr lang="en-US" sz="1600" b="0" dirty="0" smtClean="0">
                <a:latin typeface="Comic Sans MS"/>
                <a:sym typeface="Symbol" pitchFamily="18" charset="2"/>
              </a:rPr>
              <a:t>The </a:t>
            </a:r>
            <a:r>
              <a:rPr lang="en-US" sz="1600" b="0" dirty="0" smtClean="0">
                <a:solidFill>
                  <a:srgbClr val="FF0000"/>
                </a:solidFill>
                <a:latin typeface="Comic Sans MS"/>
                <a:sym typeface="Symbol" pitchFamily="18" charset="2"/>
              </a:rPr>
              <a:t>maximum allowed distance </a:t>
            </a:r>
            <a:r>
              <a:rPr lang="en-US" sz="1600" b="0" dirty="0" smtClean="0">
                <a:latin typeface="Comic Sans MS"/>
                <a:sym typeface="Symbol" pitchFamily="18" charset="2"/>
              </a:rPr>
              <a:t>between focusing elements depends on beam energy and current and change in the different linac sections (from only one gap in the DTL to one or more multi-cell cavities at high energies).</a:t>
            </a:r>
            <a:endParaRPr lang="en-US" sz="1600" dirty="0"/>
          </a:p>
        </p:txBody>
      </p:sp>
      <p:pic>
        <p:nvPicPr>
          <p:cNvPr id="883714" name="Picture 5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4800600"/>
            <a:ext cx="6102427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8153400" y="6308725"/>
            <a:ext cx="457200" cy="381000"/>
          </a:xfrm>
        </p:spPr>
        <p:txBody>
          <a:bodyPr/>
          <a:lstStyle/>
          <a:p>
            <a:fld id="{8B59D1CC-A151-4FDC-90EE-7A95278408F0}" type="slidenum">
              <a:rPr lang="en-GB"/>
              <a:pPr/>
              <a:t>9</a:t>
            </a:fld>
            <a:endParaRPr lang="en-GB"/>
          </a:p>
        </p:txBody>
      </p:sp>
      <p:sp>
        <p:nvSpPr>
          <p:cNvPr id="696322" name="Slide Number Placeholder 2"/>
          <p:cNvSpPr txBox="1">
            <a:spLocks noGrp="1"/>
          </p:cNvSpPr>
          <p:nvPr/>
        </p:nvSpPr>
        <p:spPr bwMode="auto">
          <a:xfrm>
            <a:off x="5715000" y="6381750"/>
            <a:ext cx="2971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 eaLnBrk="1" hangingPunct="1"/>
            <a:fld id="{B4301DEC-8611-4516-A144-E95F647C513B}" type="slidenum">
              <a:rPr lang="en-US" sz="1400" b="0"/>
              <a:pPr algn="r" eaLnBrk="1" hangingPunct="1"/>
              <a:t>9</a:t>
            </a:fld>
            <a:endParaRPr lang="en-US" sz="1400" b="0"/>
          </a:p>
        </p:txBody>
      </p:sp>
      <p:sp>
        <p:nvSpPr>
          <p:cNvPr id="696323" name="Rectangle 4"/>
          <p:cNvSpPr>
            <a:spLocks noGrp="1" noChangeArrowheads="1"/>
          </p:cNvSpPr>
          <p:nvPr>
            <p:ph type="title" idx="4294967295"/>
          </p:nvPr>
        </p:nvSpPr>
        <p:spPr/>
        <p:txBody>
          <a:bodyPr lIns="91440" tIns="45720" rIns="91440" bIns="45720" anchor="b"/>
          <a:lstStyle/>
          <a:p>
            <a:pPr eaLnBrk="1" hangingPunct="1"/>
            <a:r>
              <a:rPr lang="en-US" sz="3200" dirty="0"/>
              <a:t>Transverse beam equilibrium in linacs</a:t>
            </a:r>
          </a:p>
        </p:txBody>
      </p:sp>
      <p:graphicFrame>
        <p:nvGraphicFramePr>
          <p:cNvPr id="696324" name="Object 4"/>
          <p:cNvGraphicFramePr>
            <a:graphicFrameLocks noChangeAspect="1"/>
          </p:cNvGraphicFramePr>
          <p:nvPr/>
        </p:nvGraphicFramePr>
        <p:xfrm>
          <a:off x="533400" y="3108325"/>
          <a:ext cx="6781800" cy="865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96327" name="Equation" r:id="rId3" imgW="4228920" imgH="507960" progId="Equation.3">
                  <p:embed/>
                </p:oleObj>
              </mc:Choice>
              <mc:Fallback>
                <p:oleObj name="Equation" r:id="rId3" imgW="4228920" imgH="50796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r="5882"/>
                      <a:stretch>
                        <a:fillRect/>
                      </a:stretch>
                    </p:blipFill>
                    <p:spPr bwMode="auto">
                      <a:xfrm>
                        <a:off x="533400" y="3108325"/>
                        <a:ext cx="6781800" cy="865188"/>
                      </a:xfrm>
                      <a:prstGeom prst="rect">
                        <a:avLst/>
                      </a:prstGeom>
                      <a:solidFill>
                        <a:srgbClr val="FFFFAB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696325" name="Text Box 6"/>
          <p:cNvSpPr txBox="1">
            <a:spLocks noChangeArrowheads="1"/>
          </p:cNvSpPr>
          <p:nvPr/>
        </p:nvSpPr>
        <p:spPr bwMode="auto">
          <a:xfrm>
            <a:off x="228600" y="2498725"/>
            <a:ext cx="6958013" cy="36671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r>
              <a:rPr lang="en-US" sz="1800" b="0">
                <a:solidFill>
                  <a:schemeClr val="hlink"/>
                </a:solidFill>
                <a:latin typeface="Comic Sans MS" pitchFamily="66" charset="0"/>
              </a:rPr>
              <a:t>Ph. advance = Ext. quad focusing - RF defocusing - space charge</a:t>
            </a:r>
          </a:p>
        </p:txBody>
      </p:sp>
      <p:sp>
        <p:nvSpPr>
          <p:cNvPr id="696326" name="Line 7"/>
          <p:cNvSpPr>
            <a:spLocks noChangeShapeType="1"/>
          </p:cNvSpPr>
          <p:nvPr/>
        </p:nvSpPr>
        <p:spPr bwMode="auto">
          <a:xfrm>
            <a:off x="1143000" y="2879725"/>
            <a:ext cx="304800" cy="304800"/>
          </a:xfrm>
          <a:prstGeom prst="line">
            <a:avLst/>
          </a:prstGeom>
          <a:noFill/>
          <a:ln w="12700">
            <a:solidFill>
              <a:srgbClr val="3333FF"/>
            </a:solidFill>
            <a:round/>
            <a:headEnd type="none" w="sm" len="sm"/>
            <a:tailEnd type="triangle" w="med" len="lg"/>
          </a:ln>
        </p:spPr>
        <p:txBody>
          <a:bodyPr/>
          <a:lstStyle/>
          <a:p>
            <a:endParaRPr lang="en-US"/>
          </a:p>
        </p:txBody>
      </p:sp>
      <p:sp>
        <p:nvSpPr>
          <p:cNvPr id="696327" name="Line 8"/>
          <p:cNvSpPr>
            <a:spLocks noChangeShapeType="1"/>
          </p:cNvSpPr>
          <p:nvPr/>
        </p:nvSpPr>
        <p:spPr bwMode="auto">
          <a:xfrm>
            <a:off x="2743200" y="2879725"/>
            <a:ext cx="76200" cy="304800"/>
          </a:xfrm>
          <a:prstGeom prst="line">
            <a:avLst/>
          </a:prstGeom>
          <a:noFill/>
          <a:ln w="12700">
            <a:solidFill>
              <a:srgbClr val="3333FF"/>
            </a:solidFill>
            <a:round/>
            <a:headEnd type="none" w="sm" len="sm"/>
            <a:tailEnd type="triangle" w="med" len="lg"/>
          </a:ln>
        </p:spPr>
        <p:txBody>
          <a:bodyPr/>
          <a:lstStyle/>
          <a:p>
            <a:endParaRPr lang="en-US"/>
          </a:p>
        </p:txBody>
      </p:sp>
      <p:sp>
        <p:nvSpPr>
          <p:cNvPr id="696328" name="Line 9"/>
          <p:cNvSpPr>
            <a:spLocks noChangeShapeType="1"/>
          </p:cNvSpPr>
          <p:nvPr/>
        </p:nvSpPr>
        <p:spPr bwMode="auto">
          <a:xfrm flipH="1">
            <a:off x="4495800" y="2803525"/>
            <a:ext cx="76200" cy="381000"/>
          </a:xfrm>
          <a:prstGeom prst="line">
            <a:avLst/>
          </a:prstGeom>
          <a:noFill/>
          <a:ln w="12700">
            <a:solidFill>
              <a:srgbClr val="3333FF"/>
            </a:solidFill>
            <a:round/>
            <a:headEnd type="none" w="sm" len="sm"/>
            <a:tailEnd type="triangle" w="med" len="lg"/>
          </a:ln>
        </p:spPr>
        <p:txBody>
          <a:bodyPr/>
          <a:lstStyle/>
          <a:p>
            <a:endParaRPr lang="en-US"/>
          </a:p>
        </p:txBody>
      </p:sp>
      <p:sp>
        <p:nvSpPr>
          <p:cNvPr id="696329" name="Line 10"/>
          <p:cNvSpPr>
            <a:spLocks noChangeShapeType="1"/>
          </p:cNvSpPr>
          <p:nvPr/>
        </p:nvSpPr>
        <p:spPr bwMode="auto">
          <a:xfrm>
            <a:off x="6248400" y="2803525"/>
            <a:ext cx="152400" cy="381000"/>
          </a:xfrm>
          <a:prstGeom prst="line">
            <a:avLst/>
          </a:prstGeom>
          <a:noFill/>
          <a:ln w="12700">
            <a:solidFill>
              <a:srgbClr val="3333FF"/>
            </a:solidFill>
            <a:round/>
            <a:headEnd type="none" w="sm" len="sm"/>
            <a:tailEnd type="triangle" w="med" len="lg"/>
          </a:ln>
        </p:spPr>
        <p:txBody>
          <a:bodyPr/>
          <a:lstStyle/>
          <a:p>
            <a:endParaRPr lang="en-US"/>
          </a:p>
        </p:txBody>
      </p:sp>
      <p:sp>
        <p:nvSpPr>
          <p:cNvPr id="696330" name="Rectangle 12"/>
          <p:cNvSpPr>
            <a:spLocks noChangeArrowheads="1"/>
          </p:cNvSpPr>
          <p:nvPr/>
        </p:nvSpPr>
        <p:spPr bwMode="auto">
          <a:xfrm>
            <a:off x="685800" y="4022725"/>
            <a:ext cx="7924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 eaLnBrk="1" hangingPunct="1">
              <a:buClr>
                <a:schemeClr val="accent1"/>
              </a:buClr>
              <a:buSzPct val="70000"/>
              <a:buFont typeface="Symbol" pitchFamily="18" charset="2"/>
              <a:buNone/>
            </a:pPr>
            <a:r>
              <a:rPr lang="en-US" sz="1400" b="0">
                <a:latin typeface="Comic Sans MS" pitchFamily="66" charset="0"/>
                <a:sym typeface="Symbol" pitchFamily="18" charset="2"/>
              </a:rPr>
              <a:t>Approximate expression valid for: </a:t>
            </a:r>
          </a:p>
          <a:p>
            <a:pPr eaLnBrk="1" hangingPunct="1">
              <a:buClr>
                <a:schemeClr val="accent1"/>
              </a:buClr>
              <a:buSzPct val="70000"/>
              <a:buFont typeface="Symbol" pitchFamily="18" charset="2"/>
              <a:buNone/>
            </a:pPr>
            <a:r>
              <a:rPr lang="en-US" sz="1400" b="0">
                <a:latin typeface="Comic Sans MS" pitchFamily="66" charset="0"/>
                <a:sym typeface="Symbol" pitchFamily="18" charset="2"/>
              </a:rPr>
              <a:t>F0D0 lattice, smooth focusing approximation, space charge of a uniform 3D ellipsoidal bunch.</a:t>
            </a:r>
          </a:p>
        </p:txBody>
      </p:sp>
      <p:sp>
        <p:nvSpPr>
          <p:cNvPr id="696331" name="Text Box 13"/>
          <p:cNvSpPr txBox="1">
            <a:spLocks noChangeArrowheads="1"/>
          </p:cNvSpPr>
          <p:nvPr/>
        </p:nvSpPr>
        <p:spPr bwMode="auto">
          <a:xfrm>
            <a:off x="228600" y="4556125"/>
            <a:ext cx="84582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b="0"/>
              <a:t>A “low-energy” linac is dominated by space charge and RF defocusing forces !!</a:t>
            </a:r>
          </a:p>
        </p:txBody>
      </p:sp>
      <p:sp>
        <p:nvSpPr>
          <p:cNvPr id="696332" name="Text Box 14"/>
          <p:cNvSpPr txBox="1">
            <a:spLocks noChangeArrowheads="1"/>
          </p:cNvSpPr>
          <p:nvPr/>
        </p:nvSpPr>
        <p:spPr bwMode="auto">
          <a:xfrm>
            <a:off x="228600" y="4937125"/>
            <a:ext cx="8626475" cy="177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b="0"/>
              <a:t>Phase advance per period must stay in reasonable limits (30-80 deg), phase advance per unit length must be continuous (smooth variations) </a:t>
            </a:r>
            <a:r>
              <a:rPr lang="en-US" sz="1600" b="0">
                <a:sym typeface="Symbol" pitchFamily="18" charset="2"/>
              </a:rPr>
              <a:t> at low </a:t>
            </a:r>
            <a:r>
              <a:rPr lang="en-US" sz="1600" b="0">
                <a:latin typeface="Symbol" pitchFamily="18" charset="2"/>
                <a:sym typeface="Symbol" pitchFamily="18" charset="2"/>
              </a:rPr>
              <a:t>b</a:t>
            </a:r>
            <a:r>
              <a:rPr lang="en-US" sz="1600" b="0">
                <a:sym typeface="Symbol" pitchFamily="18" charset="2"/>
              </a:rPr>
              <a:t>, we need a strong focusing term to compensate for the defocusing, but the limited space limits the achievable G and l  needs to use short focusing periods N </a:t>
            </a:r>
            <a:r>
              <a:rPr lang="en-US" sz="1600" b="0">
                <a:latin typeface="Symbol" pitchFamily="18" charset="2"/>
                <a:sym typeface="Symbol" pitchFamily="18" charset="2"/>
              </a:rPr>
              <a:t>bl.</a:t>
            </a:r>
          </a:p>
          <a:p>
            <a:pPr>
              <a:buFont typeface="Symbol" pitchFamily="18" charset="2"/>
              <a:buNone/>
            </a:pPr>
            <a:endParaRPr lang="en-US" sz="1400" b="0">
              <a:sym typeface="Symbol" pitchFamily="18" charset="2"/>
            </a:endParaRPr>
          </a:p>
          <a:p>
            <a:pPr>
              <a:buFont typeface="Symbol" pitchFamily="18" charset="2"/>
              <a:buNone/>
            </a:pPr>
            <a:r>
              <a:rPr lang="en-US" sz="1400" b="0">
                <a:sym typeface="Symbol" pitchFamily="18" charset="2"/>
              </a:rPr>
              <a:t>Note that the RF defocusing term f sets a higher limit to the basic linac frequency (whereas for shunt impedance considerations we should aim to the highest possible frequency, Z </a:t>
            </a:r>
            <a:r>
              <a:rPr lang="en-US" sz="1400" b="0">
                <a:cs typeface="Arial" charset="0"/>
                <a:sym typeface="Symbol" pitchFamily="18" charset="2"/>
              </a:rPr>
              <a:t>√</a:t>
            </a:r>
            <a:r>
              <a:rPr lang="en-US" sz="1400" b="0">
                <a:sym typeface="Symbol" pitchFamily="18" charset="2"/>
              </a:rPr>
              <a:t>f)</a:t>
            </a:r>
            <a:r>
              <a:rPr lang="en-US" sz="1800" b="0">
                <a:sym typeface="Symbol" pitchFamily="18" charset="2"/>
              </a:rPr>
              <a:t> </a:t>
            </a:r>
            <a:r>
              <a:rPr lang="en-US" sz="1400" b="0">
                <a:sym typeface="Symbol" pitchFamily="18" charset="2"/>
              </a:rPr>
              <a:t>.</a:t>
            </a:r>
          </a:p>
        </p:txBody>
      </p:sp>
      <p:sp>
        <p:nvSpPr>
          <p:cNvPr id="696333" name="Rectangle 13"/>
          <p:cNvSpPr>
            <a:spLocks noChangeArrowheads="1"/>
          </p:cNvSpPr>
          <p:nvPr/>
        </p:nvSpPr>
        <p:spPr bwMode="auto">
          <a:xfrm>
            <a:off x="304800" y="1295400"/>
            <a:ext cx="83058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>
              <a:lnSpc>
                <a:spcPct val="110000"/>
              </a:lnSpc>
              <a:buClr>
                <a:schemeClr val="hlink"/>
              </a:buClr>
              <a:buSzPct val="70000"/>
              <a:buFont typeface="Symbol" pitchFamily="18" charset="2"/>
              <a:buNone/>
            </a:pPr>
            <a:r>
              <a:rPr lang="en-US" sz="1600" b="0" dirty="0">
                <a:latin typeface="Comic Sans MS" pitchFamily="66" charset="0"/>
                <a:sym typeface="Symbol" pitchFamily="18" charset="2"/>
              </a:rPr>
              <a:t>The equilibrium between external focusing force and internal defocusing forces defines the </a:t>
            </a:r>
            <a:r>
              <a:rPr lang="en-US" sz="1600" b="0" dirty="0">
                <a:solidFill>
                  <a:srgbClr val="FF3300"/>
                </a:solidFill>
                <a:latin typeface="Comic Sans MS" pitchFamily="66" charset="0"/>
                <a:sym typeface="Symbol" pitchFamily="18" charset="2"/>
              </a:rPr>
              <a:t>frequency of beam oscillations</a:t>
            </a:r>
            <a:r>
              <a:rPr lang="en-US" sz="1600" b="0" dirty="0">
                <a:latin typeface="Comic Sans MS" pitchFamily="66" charset="0"/>
                <a:sym typeface="Symbol" pitchFamily="18" charset="2"/>
              </a:rPr>
              <a:t>. </a:t>
            </a:r>
          </a:p>
          <a:p>
            <a:pPr>
              <a:lnSpc>
                <a:spcPct val="110000"/>
              </a:lnSpc>
              <a:buClr>
                <a:schemeClr val="hlink"/>
              </a:buClr>
              <a:buSzPct val="70000"/>
              <a:buFont typeface="Symbol" pitchFamily="18" charset="2"/>
              <a:buNone/>
            </a:pPr>
            <a:r>
              <a:rPr lang="en-US" sz="1600" b="0" dirty="0">
                <a:latin typeface="Comic Sans MS" pitchFamily="66" charset="0"/>
                <a:sym typeface="Symbol" pitchFamily="18" charset="2"/>
              </a:rPr>
              <a:t>Oscillations are characterized in terms of </a:t>
            </a:r>
            <a:r>
              <a:rPr lang="en-US" sz="1600" i="1" dirty="0">
                <a:solidFill>
                  <a:srgbClr val="FF0000"/>
                </a:solidFill>
                <a:latin typeface="Comic Sans MS" pitchFamily="66" charset="0"/>
                <a:sym typeface="Symbol" pitchFamily="18" charset="2"/>
              </a:rPr>
              <a:t>phase advance per focusing period</a:t>
            </a:r>
            <a:r>
              <a:rPr lang="en-US" sz="1600" dirty="0">
                <a:solidFill>
                  <a:srgbClr val="FF0000"/>
                </a:solidFill>
                <a:latin typeface="Comic Sans MS" pitchFamily="66" charset="0"/>
                <a:sym typeface="Symbol" pitchFamily="18" charset="2"/>
              </a:rPr>
              <a:t> </a:t>
            </a:r>
            <a:r>
              <a:rPr lang="en-US" sz="1600" i="1" dirty="0" err="1">
                <a:solidFill>
                  <a:srgbClr val="FF0000"/>
                </a:solidFill>
                <a:latin typeface="Symbol" pitchFamily="18" charset="2"/>
                <a:sym typeface="Symbol" pitchFamily="18" charset="2"/>
              </a:rPr>
              <a:t>s</a:t>
            </a:r>
            <a:r>
              <a:rPr lang="en-US" sz="1600" i="1" baseline="-25000" dirty="0" err="1">
                <a:solidFill>
                  <a:srgbClr val="FF0000"/>
                </a:solidFill>
                <a:latin typeface="Comic Sans MS" pitchFamily="66" charset="0"/>
                <a:sym typeface="Symbol" pitchFamily="18" charset="2"/>
              </a:rPr>
              <a:t>t</a:t>
            </a:r>
            <a:r>
              <a:rPr lang="en-US" sz="1600" dirty="0">
                <a:solidFill>
                  <a:srgbClr val="FF0000"/>
                </a:solidFill>
                <a:latin typeface="Symbol" pitchFamily="18" charset="2"/>
                <a:sym typeface="Symbol" pitchFamily="18" charset="2"/>
              </a:rPr>
              <a:t> 				          </a:t>
            </a:r>
            <a:r>
              <a:rPr lang="en-US" sz="1600" dirty="0">
                <a:solidFill>
                  <a:srgbClr val="FF0000"/>
                </a:solidFill>
                <a:latin typeface="Comic Sans MS" pitchFamily="66" charset="0"/>
                <a:sym typeface="Symbol" pitchFamily="18" charset="2"/>
              </a:rPr>
              <a:t>or </a:t>
            </a:r>
            <a:r>
              <a:rPr lang="en-US" sz="1600" i="1" dirty="0">
                <a:solidFill>
                  <a:srgbClr val="FF0000"/>
                </a:solidFill>
                <a:latin typeface="Comic Sans MS" pitchFamily="66" charset="0"/>
                <a:sym typeface="Symbol" pitchFamily="18" charset="2"/>
              </a:rPr>
              <a:t>phase advance per unit length</a:t>
            </a:r>
            <a:r>
              <a:rPr lang="en-US" sz="1600" dirty="0">
                <a:solidFill>
                  <a:srgbClr val="FF0000"/>
                </a:solidFill>
                <a:latin typeface="Comic Sans MS" pitchFamily="66" charset="0"/>
                <a:sym typeface="Symbol" pitchFamily="18" charset="2"/>
              </a:rPr>
              <a:t> </a:t>
            </a:r>
            <a:r>
              <a:rPr lang="en-US" sz="1600" i="1" dirty="0" err="1">
                <a:solidFill>
                  <a:srgbClr val="FF0000"/>
                </a:solidFill>
                <a:latin typeface="Comic Sans MS" pitchFamily="66" charset="0"/>
                <a:sym typeface="Symbol" pitchFamily="18" charset="2"/>
              </a:rPr>
              <a:t>k</a:t>
            </a:r>
            <a:r>
              <a:rPr lang="en-US" sz="1600" i="1" baseline="-25000" dirty="0" err="1">
                <a:solidFill>
                  <a:srgbClr val="FF0000"/>
                </a:solidFill>
                <a:latin typeface="Comic Sans MS" pitchFamily="66" charset="0"/>
                <a:sym typeface="Symbol" pitchFamily="18" charset="2"/>
              </a:rPr>
              <a:t>t</a:t>
            </a:r>
            <a:r>
              <a:rPr lang="en-US" sz="1600" dirty="0">
                <a:solidFill>
                  <a:srgbClr val="FF0000"/>
                </a:solidFill>
                <a:latin typeface="Comic Sans MS" pitchFamily="66" charset="0"/>
                <a:sym typeface="Symbol" pitchFamily="18" charset="2"/>
              </a:rPr>
              <a:t>.</a:t>
            </a:r>
            <a:endParaRPr lang="en-US" sz="1200" dirty="0">
              <a:solidFill>
                <a:srgbClr val="FF0000"/>
              </a:solidFill>
              <a:latin typeface="Symbol" pitchFamily="18" charset="2"/>
              <a:sym typeface="Symbol" pitchFamily="18" charset="2"/>
            </a:endParaRPr>
          </a:p>
          <a:p>
            <a:pPr>
              <a:lnSpc>
                <a:spcPct val="110000"/>
              </a:lnSpc>
              <a:spcBef>
                <a:spcPct val="50000"/>
              </a:spcBef>
              <a:buClr>
                <a:schemeClr val="hlink"/>
              </a:buClr>
              <a:buSzPct val="70000"/>
              <a:buFont typeface="Symbol" pitchFamily="18" charset="2"/>
              <a:buChar char="®"/>
            </a:pPr>
            <a:endParaRPr lang="en-US" sz="1600" b="0" dirty="0">
              <a:latin typeface="Comic Sans MS" pitchFamily="66" charset="0"/>
              <a:sym typeface="Symbol" pitchFamily="18" charset="2"/>
            </a:endParaRPr>
          </a:p>
        </p:txBody>
      </p:sp>
      <p:sp>
        <p:nvSpPr>
          <p:cNvPr id="696334" name="Text Box 14"/>
          <p:cNvSpPr txBox="1">
            <a:spLocks noChangeArrowheads="1"/>
          </p:cNvSpPr>
          <p:nvPr/>
        </p:nvSpPr>
        <p:spPr bwMode="auto">
          <a:xfrm>
            <a:off x="7319963" y="2727325"/>
            <a:ext cx="1824037" cy="15811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en-US" sz="1400" b="0" i="1"/>
              <a:t>q=charge</a:t>
            </a:r>
          </a:p>
          <a:p>
            <a:r>
              <a:rPr lang="en-US" sz="1400" b="0" i="1"/>
              <a:t>G=quad gradient</a:t>
            </a:r>
          </a:p>
          <a:p>
            <a:r>
              <a:rPr lang="en-US" sz="1400" b="0" i="1"/>
              <a:t>l=length foc. element</a:t>
            </a:r>
          </a:p>
          <a:p>
            <a:r>
              <a:rPr lang="en-US" sz="1400" b="0" i="1"/>
              <a:t>f=bunch form factor</a:t>
            </a:r>
          </a:p>
          <a:p>
            <a:r>
              <a:rPr lang="en-US" sz="1400" b="0" i="1"/>
              <a:t>r</a:t>
            </a:r>
            <a:r>
              <a:rPr lang="en-US" sz="1400" b="0" i="1" baseline="-25000"/>
              <a:t>0</a:t>
            </a:r>
            <a:r>
              <a:rPr lang="en-US" sz="1400" b="0" i="1"/>
              <a:t>=bunch radius</a:t>
            </a:r>
          </a:p>
          <a:p>
            <a:r>
              <a:rPr lang="en-US" sz="1400" b="0" i="1">
                <a:latin typeface="Symbol" pitchFamily="18" charset="2"/>
              </a:rPr>
              <a:t>l</a:t>
            </a:r>
            <a:r>
              <a:rPr lang="en-US" sz="1400" b="0" i="1"/>
              <a:t>=wavelength</a:t>
            </a:r>
          </a:p>
          <a:p>
            <a:r>
              <a:rPr lang="en-US" sz="1400" b="0" i="1"/>
              <a:t>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aper Presentation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Paper Presentation">
      <a:majorFont>
        <a:latin typeface="Comic Sans MS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aper Presentatio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aper Presentatio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Z:\P32\MSO97PRO\Template\CERN\Paper Presentation.pot</Template>
  <TotalTime>95556</TotalTime>
  <Words>2153</Words>
  <Application>Microsoft Office PowerPoint</Application>
  <PresentationFormat>On-screen Show (4:3)</PresentationFormat>
  <Paragraphs>207</Paragraphs>
  <Slides>25</Slides>
  <Notes>7</Notes>
  <HiddenSlides>0</HiddenSlides>
  <MMClips>1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3</vt:i4>
      </vt:variant>
      <vt:variant>
        <vt:lpstr>Slide Titles</vt:lpstr>
      </vt:variant>
      <vt:variant>
        <vt:i4>25</vt:i4>
      </vt:variant>
    </vt:vector>
  </HeadingPairs>
  <TitlesOfParts>
    <vt:vector size="35" baseType="lpstr">
      <vt:lpstr>Arial Unicode MS</vt:lpstr>
      <vt:lpstr>Arial</vt:lpstr>
      <vt:lpstr>Comic Sans MS</vt:lpstr>
      <vt:lpstr>Symbol</vt:lpstr>
      <vt:lpstr>Times New Roman</vt:lpstr>
      <vt:lpstr>Wingdings</vt:lpstr>
      <vt:lpstr>Paper Presentation</vt:lpstr>
      <vt:lpstr>Equation</vt:lpstr>
      <vt:lpstr>Designer Drawing</vt:lpstr>
      <vt:lpstr>Chart</vt:lpstr>
      <vt:lpstr>Module 5 A quick overview of beam dynamics in linear accelerators</vt:lpstr>
      <vt:lpstr>Introduction</vt:lpstr>
      <vt:lpstr>Beam emittance</vt:lpstr>
      <vt:lpstr>Longitudinal dynamics</vt:lpstr>
      <vt:lpstr>Longitudinal dynamics - electrons</vt:lpstr>
      <vt:lpstr>Transverse dynamics - Space charge</vt:lpstr>
      <vt:lpstr>Transverse dynamics - RF defocusing</vt:lpstr>
      <vt:lpstr>Focusing</vt:lpstr>
      <vt:lpstr>Transverse beam equilibrium in linacs</vt:lpstr>
      <vt:lpstr>Electron linacs</vt:lpstr>
      <vt:lpstr>PowerPoint Presentation</vt:lpstr>
      <vt:lpstr>PowerPoint Presentation</vt:lpstr>
      <vt:lpstr>Focusing periods</vt:lpstr>
      <vt:lpstr>Architecture: cell length, focusing period</vt:lpstr>
      <vt:lpstr>High-intensity protons – the case of Linac4</vt:lpstr>
      <vt:lpstr>Beam Optics Design Guidelines</vt:lpstr>
      <vt:lpstr>Halo and beam loss</vt:lpstr>
      <vt:lpstr>High brightness</vt:lpstr>
      <vt:lpstr>space charge – non linear effects</vt:lpstr>
      <vt:lpstr>Minimum emittance from space charge</vt:lpstr>
      <vt:lpstr>emittance growth due to filamentation</vt:lpstr>
      <vt:lpstr>Non linear forces: filamentation</vt:lpstr>
      <vt:lpstr>Filamentation: emittance increase</vt:lpstr>
      <vt:lpstr>Space-charge filamentation in  longitudinal plane</vt:lpstr>
      <vt:lpstr>Questions on Module 5 ?  - Defocusing / focusing forces - Space charge - Focusing periods - Filamentation    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Garoby</dc:creator>
  <cp:lastModifiedBy>Maurizio Vretenar</cp:lastModifiedBy>
  <cp:revision>727</cp:revision>
  <cp:lastPrinted>2001-05-09T17:05:16Z</cp:lastPrinted>
  <dcterms:created xsi:type="dcterms:W3CDTF">1998-05-29T07:41:06Z</dcterms:created>
  <dcterms:modified xsi:type="dcterms:W3CDTF">2015-07-09T10:06:34Z</dcterms:modified>
</cp:coreProperties>
</file>