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8"/>
  </p:notesMasterIdLst>
  <p:handoutMasterIdLst>
    <p:handoutMasterId r:id="rId29"/>
  </p:handoutMasterIdLst>
  <p:sldIdLst>
    <p:sldId id="632" r:id="rId2"/>
    <p:sldId id="648" r:id="rId3"/>
    <p:sldId id="598" r:id="rId4"/>
    <p:sldId id="599" r:id="rId5"/>
    <p:sldId id="600" r:id="rId6"/>
    <p:sldId id="619" r:id="rId7"/>
    <p:sldId id="620" r:id="rId8"/>
    <p:sldId id="601" r:id="rId9"/>
    <p:sldId id="634" r:id="rId10"/>
    <p:sldId id="622" r:id="rId11"/>
    <p:sldId id="623" r:id="rId12"/>
    <p:sldId id="625" r:id="rId13"/>
    <p:sldId id="627" r:id="rId14"/>
    <p:sldId id="636" r:id="rId15"/>
    <p:sldId id="637" r:id="rId16"/>
    <p:sldId id="643" r:id="rId17"/>
    <p:sldId id="647" r:id="rId18"/>
    <p:sldId id="638" r:id="rId19"/>
    <p:sldId id="639" r:id="rId20"/>
    <p:sldId id="642" r:id="rId21"/>
    <p:sldId id="644" r:id="rId22"/>
    <p:sldId id="645" r:id="rId23"/>
    <p:sldId id="640" r:id="rId24"/>
    <p:sldId id="641" r:id="rId25"/>
    <p:sldId id="635" r:id="rId26"/>
    <p:sldId id="633" r:id="rId27"/>
  </p:sldIdLst>
  <p:sldSz cx="9144000" cy="6858000" type="screen4x3"/>
  <p:notesSz cx="6746875" cy="9913938"/>
  <p:defaultTextStyle>
    <a:defPPr>
      <a:defRPr lang="en-US"/>
    </a:defPPr>
    <a:lvl1pPr algn="l" rtl="0" eaLnBrk="0" fontAlgn="base" hangingPunct="0">
      <a:spcBef>
        <a:spcPct val="0"/>
      </a:spcBef>
      <a:spcAft>
        <a:spcPct val="0"/>
      </a:spcAft>
      <a:defRPr sz="2000" b="1" kern="1200">
        <a:solidFill>
          <a:schemeClr val="tx1"/>
        </a:solidFill>
        <a:latin typeface="Arial" charset="0"/>
        <a:ea typeface="+mn-ea"/>
        <a:cs typeface="+mn-cs"/>
      </a:defRPr>
    </a:lvl1pPr>
    <a:lvl2pPr marL="457200" algn="l" rtl="0" eaLnBrk="0" fontAlgn="base" hangingPunct="0">
      <a:spcBef>
        <a:spcPct val="0"/>
      </a:spcBef>
      <a:spcAft>
        <a:spcPct val="0"/>
      </a:spcAft>
      <a:defRPr sz="2000" b="1" kern="1200">
        <a:solidFill>
          <a:schemeClr val="tx1"/>
        </a:solidFill>
        <a:latin typeface="Arial" charset="0"/>
        <a:ea typeface="+mn-ea"/>
        <a:cs typeface="+mn-cs"/>
      </a:defRPr>
    </a:lvl2pPr>
    <a:lvl3pPr marL="914400" algn="l" rtl="0" eaLnBrk="0" fontAlgn="base" hangingPunct="0">
      <a:spcBef>
        <a:spcPct val="0"/>
      </a:spcBef>
      <a:spcAft>
        <a:spcPct val="0"/>
      </a:spcAft>
      <a:defRPr sz="2000" b="1" kern="1200">
        <a:solidFill>
          <a:schemeClr val="tx1"/>
        </a:solidFill>
        <a:latin typeface="Arial" charset="0"/>
        <a:ea typeface="+mn-ea"/>
        <a:cs typeface="+mn-cs"/>
      </a:defRPr>
    </a:lvl3pPr>
    <a:lvl4pPr marL="1371600" algn="l" rtl="0" eaLnBrk="0" fontAlgn="base" hangingPunct="0">
      <a:spcBef>
        <a:spcPct val="0"/>
      </a:spcBef>
      <a:spcAft>
        <a:spcPct val="0"/>
      </a:spcAft>
      <a:defRPr sz="2000" b="1" kern="1200">
        <a:solidFill>
          <a:schemeClr val="tx1"/>
        </a:solidFill>
        <a:latin typeface="Arial" charset="0"/>
        <a:ea typeface="+mn-ea"/>
        <a:cs typeface="+mn-cs"/>
      </a:defRPr>
    </a:lvl4pPr>
    <a:lvl5pPr marL="1828800" algn="l" rtl="0" eaLnBrk="0" fontAlgn="base" hangingPunct="0">
      <a:spcBef>
        <a:spcPct val="0"/>
      </a:spcBef>
      <a:spcAft>
        <a:spcPct val="0"/>
      </a:spcAft>
      <a:defRPr sz="2000" b="1" kern="1200">
        <a:solidFill>
          <a:schemeClr val="tx1"/>
        </a:solidFill>
        <a:latin typeface="Arial" charset="0"/>
        <a:ea typeface="+mn-ea"/>
        <a:cs typeface="+mn-cs"/>
      </a:defRPr>
    </a:lvl5pPr>
    <a:lvl6pPr marL="2286000" algn="l" defTabSz="914400" rtl="0" eaLnBrk="1" latinLnBrk="0" hangingPunct="1">
      <a:defRPr sz="2000" b="1" kern="1200">
        <a:solidFill>
          <a:schemeClr val="tx1"/>
        </a:solidFill>
        <a:latin typeface="Arial" charset="0"/>
        <a:ea typeface="+mn-ea"/>
        <a:cs typeface="+mn-cs"/>
      </a:defRPr>
    </a:lvl6pPr>
    <a:lvl7pPr marL="2743200" algn="l" defTabSz="914400" rtl="0" eaLnBrk="1" latinLnBrk="0" hangingPunct="1">
      <a:defRPr sz="2000" b="1" kern="1200">
        <a:solidFill>
          <a:schemeClr val="tx1"/>
        </a:solidFill>
        <a:latin typeface="Arial" charset="0"/>
        <a:ea typeface="+mn-ea"/>
        <a:cs typeface="+mn-cs"/>
      </a:defRPr>
    </a:lvl7pPr>
    <a:lvl8pPr marL="3200400" algn="l" defTabSz="914400" rtl="0" eaLnBrk="1" latinLnBrk="0" hangingPunct="1">
      <a:defRPr sz="2000" b="1" kern="1200">
        <a:solidFill>
          <a:schemeClr val="tx1"/>
        </a:solidFill>
        <a:latin typeface="Arial" charset="0"/>
        <a:ea typeface="+mn-ea"/>
        <a:cs typeface="+mn-cs"/>
      </a:defRPr>
    </a:lvl8pPr>
    <a:lvl9pPr marL="3657600" algn="l" defTabSz="914400" rtl="0" eaLnBrk="1" latinLnBrk="0" hangingPunct="1">
      <a:defRPr sz="20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33"/>
    <a:srgbClr val="00FF00"/>
    <a:srgbClr val="FFFFAB"/>
    <a:srgbClr val="66FFFF"/>
    <a:srgbClr val="CC0000"/>
    <a:srgbClr val="FF3300"/>
    <a:srgbClr val="3333FF"/>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36" autoAdjust="0"/>
    <p:restoredTop sz="94612" autoAdjust="0"/>
  </p:normalViewPr>
  <p:slideViewPr>
    <p:cSldViewPr>
      <p:cViewPr varScale="1">
        <p:scale>
          <a:sx n="87" d="100"/>
          <a:sy n="87" d="100"/>
        </p:scale>
        <p:origin x="528"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wmf"/><Relationship Id="rId1" Type="http://schemas.openxmlformats.org/officeDocument/2006/relationships/image" Target="../media/image39.wmf"/><Relationship Id="rId5" Type="http://schemas.openxmlformats.org/officeDocument/2006/relationships/image" Target="../media/image43.wmf"/><Relationship Id="rId4" Type="http://schemas.openxmlformats.org/officeDocument/2006/relationships/image" Target="../media/image42.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image" Target="../media/image46.wmf"/><Relationship Id="rId1" Type="http://schemas.openxmlformats.org/officeDocument/2006/relationships/image" Target="../media/image45.wmf"/><Relationship Id="rId5" Type="http://schemas.openxmlformats.org/officeDocument/2006/relationships/image" Target="../media/image49.wmf"/><Relationship Id="rId4" Type="http://schemas.openxmlformats.org/officeDocument/2006/relationships/image" Target="../media/image48.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wmf"/><Relationship Id="rId1" Type="http://schemas.openxmlformats.org/officeDocument/2006/relationships/image" Target="../media/image50.wmf"/><Relationship Id="rId6" Type="http://schemas.openxmlformats.org/officeDocument/2006/relationships/image" Target="../media/image55.wmf"/><Relationship Id="rId5" Type="http://schemas.openxmlformats.org/officeDocument/2006/relationships/image" Target="../media/image54.wmf"/><Relationship Id="rId4" Type="http://schemas.openxmlformats.org/officeDocument/2006/relationships/image" Target="../media/image53.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58.wmf"/><Relationship Id="rId1" Type="http://schemas.openxmlformats.org/officeDocument/2006/relationships/image" Target="../media/image57.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image" Target="../media/image60.wmf"/><Relationship Id="rId1" Type="http://schemas.openxmlformats.org/officeDocument/2006/relationships/image" Target="../media/image59.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image" Target="../media/image64.wmf"/><Relationship Id="rId1" Type="http://schemas.openxmlformats.org/officeDocument/2006/relationships/image" Target="../media/image63.wmf"/><Relationship Id="rId4" Type="http://schemas.openxmlformats.org/officeDocument/2006/relationships/image" Target="../media/image6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6978" name="Rectangle 2"/>
          <p:cNvSpPr>
            <a:spLocks noGrp="1" noChangeArrowheads="1"/>
          </p:cNvSpPr>
          <p:nvPr>
            <p:ph type="hdr" sz="quarter"/>
          </p:nvPr>
        </p:nvSpPr>
        <p:spPr bwMode="auto">
          <a:xfrm>
            <a:off x="0" y="0"/>
            <a:ext cx="2927350" cy="465138"/>
          </a:xfrm>
          <a:prstGeom prst="rect">
            <a:avLst/>
          </a:prstGeom>
          <a:noFill/>
          <a:ln w="9525">
            <a:noFill/>
            <a:miter lim="800000"/>
            <a:headEnd/>
            <a:tailEnd/>
          </a:ln>
          <a:effectLst/>
        </p:spPr>
        <p:txBody>
          <a:bodyPr vert="horz" wrap="square" lIns="91713" tIns="45857" rIns="91713" bIns="45857" numCol="1" anchor="t" anchorCtr="0" compatLnSpc="1">
            <a:prstTxWarp prst="textNoShape">
              <a:avLst/>
            </a:prstTxWarp>
          </a:bodyPr>
          <a:lstStyle>
            <a:lvl1pPr defTabSz="915988">
              <a:defRPr sz="1200"/>
            </a:lvl1pPr>
          </a:lstStyle>
          <a:p>
            <a:endParaRPr lang="en-US"/>
          </a:p>
        </p:txBody>
      </p:sp>
      <p:sp>
        <p:nvSpPr>
          <p:cNvPr id="126979" name="Rectangle 3"/>
          <p:cNvSpPr>
            <a:spLocks noGrp="1" noChangeArrowheads="1"/>
          </p:cNvSpPr>
          <p:nvPr>
            <p:ph type="dt" sz="quarter" idx="1"/>
          </p:nvPr>
        </p:nvSpPr>
        <p:spPr bwMode="auto">
          <a:xfrm>
            <a:off x="3825875" y="0"/>
            <a:ext cx="2927350" cy="465138"/>
          </a:xfrm>
          <a:prstGeom prst="rect">
            <a:avLst/>
          </a:prstGeom>
          <a:noFill/>
          <a:ln w="9525">
            <a:noFill/>
            <a:miter lim="800000"/>
            <a:headEnd/>
            <a:tailEnd/>
          </a:ln>
          <a:effectLst/>
        </p:spPr>
        <p:txBody>
          <a:bodyPr vert="horz" wrap="square" lIns="91713" tIns="45857" rIns="91713" bIns="45857" numCol="1" anchor="t" anchorCtr="0" compatLnSpc="1">
            <a:prstTxWarp prst="textNoShape">
              <a:avLst/>
            </a:prstTxWarp>
          </a:bodyPr>
          <a:lstStyle>
            <a:lvl1pPr algn="r" defTabSz="915988">
              <a:defRPr sz="1200"/>
            </a:lvl1pPr>
          </a:lstStyle>
          <a:p>
            <a:endParaRPr lang="en-US"/>
          </a:p>
        </p:txBody>
      </p:sp>
      <p:sp>
        <p:nvSpPr>
          <p:cNvPr id="126980" name="Rectangle 4"/>
          <p:cNvSpPr>
            <a:spLocks noGrp="1" noChangeArrowheads="1"/>
          </p:cNvSpPr>
          <p:nvPr>
            <p:ph type="ftr" sz="quarter" idx="2"/>
          </p:nvPr>
        </p:nvSpPr>
        <p:spPr bwMode="auto">
          <a:xfrm>
            <a:off x="0" y="9455150"/>
            <a:ext cx="2927350" cy="465138"/>
          </a:xfrm>
          <a:prstGeom prst="rect">
            <a:avLst/>
          </a:prstGeom>
          <a:noFill/>
          <a:ln w="9525">
            <a:noFill/>
            <a:miter lim="800000"/>
            <a:headEnd/>
            <a:tailEnd/>
          </a:ln>
          <a:effectLst/>
        </p:spPr>
        <p:txBody>
          <a:bodyPr vert="horz" wrap="square" lIns="91713" tIns="45857" rIns="91713" bIns="45857" numCol="1" anchor="b" anchorCtr="0" compatLnSpc="1">
            <a:prstTxWarp prst="textNoShape">
              <a:avLst/>
            </a:prstTxWarp>
          </a:bodyPr>
          <a:lstStyle>
            <a:lvl1pPr defTabSz="915988">
              <a:defRPr sz="1200"/>
            </a:lvl1pPr>
          </a:lstStyle>
          <a:p>
            <a:endParaRPr lang="en-US"/>
          </a:p>
        </p:txBody>
      </p:sp>
      <p:sp>
        <p:nvSpPr>
          <p:cNvPr id="126981" name="Rectangle 5"/>
          <p:cNvSpPr>
            <a:spLocks noGrp="1" noChangeArrowheads="1"/>
          </p:cNvSpPr>
          <p:nvPr>
            <p:ph type="sldNum" sz="quarter" idx="3"/>
          </p:nvPr>
        </p:nvSpPr>
        <p:spPr bwMode="auto">
          <a:xfrm>
            <a:off x="3825875" y="9455150"/>
            <a:ext cx="2927350" cy="465138"/>
          </a:xfrm>
          <a:prstGeom prst="rect">
            <a:avLst/>
          </a:prstGeom>
          <a:noFill/>
          <a:ln w="9525">
            <a:noFill/>
            <a:miter lim="800000"/>
            <a:headEnd/>
            <a:tailEnd/>
          </a:ln>
          <a:effectLst/>
        </p:spPr>
        <p:txBody>
          <a:bodyPr vert="horz" wrap="square" lIns="91713" tIns="45857" rIns="91713" bIns="45857" numCol="1" anchor="b" anchorCtr="0" compatLnSpc="1">
            <a:prstTxWarp prst="textNoShape">
              <a:avLst/>
            </a:prstTxWarp>
          </a:bodyPr>
          <a:lstStyle>
            <a:lvl1pPr algn="r" defTabSz="915988">
              <a:defRPr sz="1200"/>
            </a:lvl1pPr>
          </a:lstStyle>
          <a:p>
            <a:fld id="{A5D4E0DC-1AFA-46AC-B0DC-830C66A5CE23}" type="slidenum">
              <a:rPr lang="en-US"/>
              <a:pPr/>
              <a:t>‹#›</a:t>
            </a:fld>
            <a:endParaRPr lang="en-US"/>
          </a:p>
        </p:txBody>
      </p:sp>
    </p:spTree>
    <p:extLst>
      <p:ext uri="{BB962C8B-B14F-4D97-AF65-F5344CB8AC3E}">
        <p14:creationId xmlns:p14="http://schemas.microsoft.com/office/powerpoint/2010/main" val="9144600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440392"/>
      </p:ext>
    </p:extLst>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95350" y="742950"/>
            <a:ext cx="4956175" cy="3717925"/>
          </a:xfrm>
          <a:prstGeom prst="rect">
            <a:avLst/>
          </a:prstGeom>
          <a:noFill/>
          <a:ln w="12700">
            <a:solidFill>
              <a:prstClr val="black"/>
            </a:solidFill>
          </a:ln>
        </p:spPr>
      </p:sp>
      <p:sp>
        <p:nvSpPr>
          <p:cNvPr id="3" name="Notes Placeholder 2"/>
          <p:cNvSpPr>
            <a:spLocks noGrp="1"/>
          </p:cNvSpPr>
          <p:nvPr>
            <p:ph type="body" idx="1"/>
          </p:nvPr>
        </p:nvSpPr>
        <p:spPr>
          <a:xfrm>
            <a:off x="674688" y="4708525"/>
            <a:ext cx="5397500" cy="4462463"/>
          </a:xfrm>
          <a:prstGeom prst="rect">
            <a:avLst/>
          </a:prstGeom>
        </p:spPr>
        <p:txBody>
          <a:bodyPr>
            <a:normAutofit/>
          </a:bodyPr>
          <a:lstStyle/>
          <a:p>
            <a:r>
              <a:rPr lang="en-US" dirty="0" smtClean="0"/>
              <a:t>The source of energy</a:t>
            </a:r>
            <a:endParaRPr lang="en-US" dirty="0"/>
          </a:p>
        </p:txBody>
      </p:sp>
    </p:spTree>
    <p:extLst>
      <p:ext uri="{BB962C8B-B14F-4D97-AF65-F5344CB8AC3E}">
        <p14:creationId xmlns:p14="http://schemas.microsoft.com/office/powerpoint/2010/main" val="25696788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95350" y="742950"/>
            <a:ext cx="4956175" cy="3717925"/>
          </a:xfrm>
          <a:prstGeom prst="rect">
            <a:avLst/>
          </a:prstGeom>
          <a:noFill/>
          <a:ln w="12700">
            <a:solidFill>
              <a:prstClr val="black"/>
            </a:solidFill>
          </a:ln>
        </p:spPr>
      </p:sp>
      <p:sp>
        <p:nvSpPr>
          <p:cNvPr id="3" name="Notes Placeholder 2"/>
          <p:cNvSpPr>
            <a:spLocks noGrp="1"/>
          </p:cNvSpPr>
          <p:nvPr>
            <p:ph type="body" idx="1"/>
          </p:nvPr>
        </p:nvSpPr>
        <p:spPr>
          <a:xfrm>
            <a:off x="674688" y="4708525"/>
            <a:ext cx="5397500" cy="4462463"/>
          </a:xfrm>
          <a:prstGeom prst="rect">
            <a:avLst/>
          </a:prstGeom>
        </p:spPr>
        <p:txBody>
          <a:bodyPr>
            <a:normAutofit/>
          </a:bodyPr>
          <a:lstStyle/>
          <a:p>
            <a:endParaRPr lang="en-US" dirty="0"/>
          </a:p>
        </p:txBody>
      </p:sp>
    </p:spTree>
    <p:extLst>
      <p:ext uri="{BB962C8B-B14F-4D97-AF65-F5344CB8AC3E}">
        <p14:creationId xmlns:p14="http://schemas.microsoft.com/office/powerpoint/2010/main" val="38184994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194" name="Rectangle 2"/>
          <p:cNvSpPr>
            <a:spLocks noGrp="1" noRot="1" noChangeAspect="1" noChangeArrowheads="1" noTextEdit="1"/>
          </p:cNvSpPr>
          <p:nvPr>
            <p:ph type="sldImg"/>
          </p:nvPr>
        </p:nvSpPr>
        <p:spPr bwMode="auto">
          <a:xfrm>
            <a:off x="895350" y="742950"/>
            <a:ext cx="4956175" cy="3717925"/>
          </a:xfrm>
          <a:prstGeom prst="rect">
            <a:avLst/>
          </a:prstGeom>
          <a:noFill/>
          <a:ln>
            <a:solidFill>
              <a:srgbClr val="000000"/>
            </a:solidFill>
            <a:miter lim="800000"/>
            <a:headEnd/>
            <a:tailEnd/>
          </a:ln>
        </p:spPr>
      </p:sp>
      <p:sp>
        <p:nvSpPr>
          <p:cNvPr id="520195" name="Rectangle 3"/>
          <p:cNvSpPr>
            <a:spLocks noGrp="1" noChangeArrowheads="1"/>
          </p:cNvSpPr>
          <p:nvPr>
            <p:ph type="body" idx="1"/>
          </p:nvPr>
        </p:nvSpPr>
        <p:spPr bwMode="auto">
          <a:xfrm>
            <a:off x="674688" y="4708525"/>
            <a:ext cx="5397500" cy="4462463"/>
          </a:xfrm>
          <a:prstGeom prst="rect">
            <a:avLst/>
          </a:prstGeom>
          <a:noFill/>
          <a:ln>
            <a:miter lim="800000"/>
            <a:headEnd/>
            <a:tailEnd/>
          </a:ln>
        </p:spPr>
        <p:txBody>
          <a:bodyPr/>
          <a:lstStyle/>
          <a:p>
            <a:r>
              <a:rPr lang="en-US"/>
              <a:t>We laid down the basis to understand our linacs, is now time to go into some more details</a:t>
            </a:r>
          </a:p>
        </p:txBody>
      </p:sp>
    </p:spTree>
    <p:extLst>
      <p:ext uri="{BB962C8B-B14F-4D97-AF65-F5344CB8AC3E}">
        <p14:creationId xmlns:p14="http://schemas.microsoft.com/office/powerpoint/2010/main" val="20376310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fld id="{C9869FEA-5884-4496-BB3F-6A85118B4C9B}"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fld id="{9330009E-25B5-42A1-B117-EE5CDDAD8BDE}"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1750" y="381000"/>
            <a:ext cx="1695450" cy="5257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95400" y="381000"/>
            <a:ext cx="493395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fld id="{35B5FE31-C648-4364-BEC4-E754ACA259C6}" type="slidenum">
              <a:rPr lang="en-GB"/>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828800" y="381000"/>
            <a:ext cx="5867400" cy="762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1295400" y="1752600"/>
            <a:ext cx="33147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62500" y="1752600"/>
            <a:ext cx="33147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1295400" y="3771900"/>
            <a:ext cx="33147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762500" y="3771900"/>
            <a:ext cx="33147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1295400" y="6096000"/>
            <a:ext cx="2438400" cy="457200"/>
          </a:xfrm>
        </p:spPr>
        <p:txBody>
          <a:bodyPr/>
          <a:lstStyle>
            <a:lvl1pPr>
              <a:defRPr/>
            </a:lvl1pPr>
          </a:lstStyle>
          <a:p>
            <a:endParaRPr lang="en-GB"/>
          </a:p>
        </p:txBody>
      </p:sp>
      <p:sp>
        <p:nvSpPr>
          <p:cNvPr id="8" name="Footer Placeholder 7"/>
          <p:cNvSpPr>
            <a:spLocks noGrp="1"/>
          </p:cNvSpPr>
          <p:nvPr>
            <p:ph type="ftr" sz="quarter" idx="11"/>
          </p:nvPr>
        </p:nvSpPr>
        <p:spPr>
          <a:xfrm>
            <a:off x="8153400" y="6172200"/>
            <a:ext cx="457200" cy="381000"/>
          </a:xfrm>
        </p:spPr>
        <p:txBody>
          <a:bodyPr/>
          <a:lstStyle>
            <a:lvl1pPr>
              <a:defRPr/>
            </a:lvl1pPr>
          </a:lstStyle>
          <a:p>
            <a:fld id="{A61FD297-27F3-4ADE-9BF2-4DF3CE94BEFC}" type="slidenum">
              <a:rPr lang="en-GB"/>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828800" y="381000"/>
            <a:ext cx="5867400" cy="762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295400" y="1752600"/>
            <a:ext cx="33147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62500" y="1752600"/>
            <a:ext cx="33147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762500" y="3771900"/>
            <a:ext cx="33147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1295400" y="6096000"/>
            <a:ext cx="2438400" cy="457200"/>
          </a:xfrm>
        </p:spPr>
        <p:txBody>
          <a:bodyPr/>
          <a:lstStyle>
            <a:lvl1pPr>
              <a:defRPr/>
            </a:lvl1pPr>
          </a:lstStyle>
          <a:p>
            <a:endParaRPr lang="en-GB"/>
          </a:p>
        </p:txBody>
      </p:sp>
      <p:sp>
        <p:nvSpPr>
          <p:cNvPr id="7" name="Footer Placeholder 6"/>
          <p:cNvSpPr>
            <a:spLocks noGrp="1"/>
          </p:cNvSpPr>
          <p:nvPr>
            <p:ph type="ftr" sz="quarter" idx="11"/>
          </p:nvPr>
        </p:nvSpPr>
        <p:spPr>
          <a:xfrm>
            <a:off x="8153400" y="6172200"/>
            <a:ext cx="457200" cy="381000"/>
          </a:xfrm>
        </p:spPr>
        <p:txBody>
          <a:bodyPr/>
          <a:lstStyle>
            <a:lvl1pPr>
              <a:defRPr/>
            </a:lvl1pPr>
          </a:lstStyle>
          <a:p>
            <a:fld id="{53385DB9-81A8-4489-8DF7-1DD4A3FB6BEA}"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fld id="{81C44D84-F62A-4288-A21B-6117CA16B6FE}"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fld id="{FAEB5457-31A3-4A3E-8C81-54F9B7C2147B}"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95400" y="1752600"/>
            <a:ext cx="33147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2500" y="1752600"/>
            <a:ext cx="33147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fld id="{820D9CA3-8B10-432E-8255-BAB08090896A}"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fld id="{586A2632-517B-4492-89A5-A79DEF607CFD}"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fld id="{F478B020-40AD-45EC-B4A7-42AB5468E756}"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fld id="{EDB88AD6-D68F-4391-AC71-6A9C753BDD97}"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fld id="{8FAB72AB-7E61-4F51-A9D3-668A401E02F6}"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fld id="{C410619C-767B-4620-9723-FECC850E3965}"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1295400" y="6096000"/>
            <a:ext cx="24384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b="0">
                <a:latin typeface="Times New Roman" pitchFamily="18" charset="0"/>
              </a:defRPr>
            </a:lvl1pPr>
          </a:lstStyle>
          <a:p>
            <a:endParaRPr lang="en-GB"/>
          </a:p>
        </p:txBody>
      </p:sp>
      <p:sp>
        <p:nvSpPr>
          <p:cNvPr id="1027" name="Rectangle 3"/>
          <p:cNvSpPr>
            <a:spLocks noGrp="1" noChangeArrowheads="1"/>
          </p:cNvSpPr>
          <p:nvPr>
            <p:ph type="ftr" sz="quarter" idx="3"/>
          </p:nvPr>
        </p:nvSpPr>
        <p:spPr bwMode="auto">
          <a:xfrm>
            <a:off x="8153400" y="6172200"/>
            <a:ext cx="4572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b="0">
                <a:latin typeface="Times New Roman" pitchFamily="18" charset="0"/>
              </a:defRPr>
            </a:lvl1pPr>
          </a:lstStyle>
          <a:p>
            <a:fld id="{B4C958D7-91E4-43F1-B1C2-587A0C6CA70C}" type="slidenum">
              <a:rPr lang="en-GB"/>
              <a:pPr/>
              <a:t>‹#›</a:t>
            </a:fld>
            <a:endParaRPr lang="en-GB"/>
          </a:p>
        </p:txBody>
      </p:sp>
      <p:sp>
        <p:nvSpPr>
          <p:cNvPr id="1029" name="Rectangle 5"/>
          <p:cNvSpPr>
            <a:spLocks noGrp="1" noChangeArrowheads="1"/>
          </p:cNvSpPr>
          <p:nvPr>
            <p:ph type="title"/>
          </p:nvPr>
        </p:nvSpPr>
        <p:spPr bwMode="auto">
          <a:xfrm>
            <a:off x="2209800" y="381000"/>
            <a:ext cx="5486400" cy="762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Slide Title</a:t>
            </a:r>
          </a:p>
        </p:txBody>
      </p:sp>
      <p:sp>
        <p:nvSpPr>
          <p:cNvPr id="1030" name="Rectangle 6"/>
          <p:cNvSpPr>
            <a:spLocks noGrp="1" noChangeArrowheads="1"/>
          </p:cNvSpPr>
          <p:nvPr>
            <p:ph type="body" idx="1"/>
          </p:nvPr>
        </p:nvSpPr>
        <p:spPr bwMode="auto">
          <a:xfrm>
            <a:off x="1295400" y="1752600"/>
            <a:ext cx="6781800" cy="3886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Body Text</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7" name="Line 23"/>
          <p:cNvSpPr>
            <a:spLocks noChangeShapeType="1"/>
          </p:cNvSpPr>
          <p:nvPr/>
        </p:nvSpPr>
        <p:spPr bwMode="auto">
          <a:xfrm>
            <a:off x="533400" y="1295400"/>
            <a:ext cx="8153400" cy="0"/>
          </a:xfrm>
          <a:prstGeom prst="line">
            <a:avLst/>
          </a:prstGeom>
          <a:noFill/>
          <a:ln w="38100">
            <a:solidFill>
              <a:schemeClr val="hlink"/>
            </a:solidFill>
            <a:round/>
            <a:headEnd type="none" w="sm" len="sm"/>
            <a:tailEnd type="none" w="sm" len="sm"/>
          </a:ln>
          <a:effectLst/>
        </p:spPr>
        <p:txBody>
          <a:bodyPr/>
          <a:lstStyle/>
          <a:p>
            <a:endParaRPr lang="en-US"/>
          </a:p>
        </p:txBody>
      </p:sp>
      <p:pic>
        <p:nvPicPr>
          <p:cNvPr id="9" name="Picture 5"/>
          <p:cNvPicPr>
            <a:picLocks noChangeAspect="1" noChangeArrowheads="1"/>
          </p:cNvPicPr>
          <p:nvPr userDrawn="1"/>
        </p:nvPicPr>
        <p:blipFill>
          <a:blip r:embed="rId15" cstate="print"/>
          <a:srcRect/>
          <a:stretch>
            <a:fillRect/>
          </a:stretch>
        </p:blipFill>
        <p:spPr bwMode="auto">
          <a:xfrm>
            <a:off x="152400" y="685800"/>
            <a:ext cx="1905000" cy="470540"/>
          </a:xfrm>
          <a:prstGeom prst="rect">
            <a:avLst/>
          </a:prstGeom>
          <a:noFill/>
          <a:ln w="9525">
            <a:noFill/>
            <a:miter lim="800000"/>
            <a:headEnd/>
            <a:tailEnd/>
          </a:ln>
        </p:spPr>
      </p:pic>
      <p:pic>
        <p:nvPicPr>
          <p:cNvPr id="10" name="Picture 1"/>
          <p:cNvPicPr>
            <a:picLocks noChangeAspect="1" noChangeArrowheads="1"/>
          </p:cNvPicPr>
          <p:nvPr userDrawn="1"/>
        </p:nvPicPr>
        <p:blipFill>
          <a:blip r:embed="rId16" cstate="print">
            <a:extLst>
              <a:ext uri="{28A0092B-C50C-407E-A947-70E740481C1C}">
                <a14:useLocalDpi xmlns:a14="http://schemas.microsoft.com/office/drawing/2010/main"/>
              </a:ext>
            </a:extLst>
          </a:blip>
          <a:srcRect/>
          <a:stretch>
            <a:fillRect/>
          </a:stretch>
        </p:blipFill>
        <p:spPr bwMode="auto">
          <a:xfrm>
            <a:off x="7848600" y="304800"/>
            <a:ext cx="884237" cy="88423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dt="0"/>
  <p:txStyles>
    <p:titleStyle>
      <a:lvl1pPr algn="ctr" rtl="0" eaLnBrk="0" fontAlgn="base" hangingPunct="0">
        <a:lnSpc>
          <a:spcPct val="90000"/>
        </a:lnSpc>
        <a:spcBef>
          <a:spcPct val="0"/>
        </a:spcBef>
        <a:spcAft>
          <a:spcPct val="0"/>
        </a:spcAft>
        <a:defRPr sz="3600">
          <a:solidFill>
            <a:srgbClr val="FF0000"/>
          </a:solidFill>
          <a:latin typeface="+mj-lt"/>
          <a:ea typeface="+mj-ea"/>
          <a:cs typeface="+mj-cs"/>
        </a:defRPr>
      </a:lvl1pPr>
      <a:lvl2pPr algn="ctr" rtl="0" eaLnBrk="0" fontAlgn="base" hangingPunct="0">
        <a:lnSpc>
          <a:spcPct val="90000"/>
        </a:lnSpc>
        <a:spcBef>
          <a:spcPct val="0"/>
        </a:spcBef>
        <a:spcAft>
          <a:spcPct val="0"/>
        </a:spcAft>
        <a:defRPr sz="3600">
          <a:solidFill>
            <a:srgbClr val="FF0000"/>
          </a:solidFill>
          <a:latin typeface="Comic Sans MS" pitchFamily="66" charset="0"/>
        </a:defRPr>
      </a:lvl2pPr>
      <a:lvl3pPr algn="ctr" rtl="0" eaLnBrk="0" fontAlgn="base" hangingPunct="0">
        <a:lnSpc>
          <a:spcPct val="90000"/>
        </a:lnSpc>
        <a:spcBef>
          <a:spcPct val="0"/>
        </a:spcBef>
        <a:spcAft>
          <a:spcPct val="0"/>
        </a:spcAft>
        <a:defRPr sz="3600">
          <a:solidFill>
            <a:srgbClr val="FF0000"/>
          </a:solidFill>
          <a:latin typeface="Comic Sans MS" pitchFamily="66" charset="0"/>
        </a:defRPr>
      </a:lvl3pPr>
      <a:lvl4pPr algn="ctr" rtl="0" eaLnBrk="0" fontAlgn="base" hangingPunct="0">
        <a:lnSpc>
          <a:spcPct val="90000"/>
        </a:lnSpc>
        <a:spcBef>
          <a:spcPct val="0"/>
        </a:spcBef>
        <a:spcAft>
          <a:spcPct val="0"/>
        </a:spcAft>
        <a:defRPr sz="3600">
          <a:solidFill>
            <a:srgbClr val="FF0000"/>
          </a:solidFill>
          <a:latin typeface="Comic Sans MS" pitchFamily="66" charset="0"/>
        </a:defRPr>
      </a:lvl4pPr>
      <a:lvl5pPr algn="ctr" rtl="0" eaLnBrk="0" fontAlgn="base" hangingPunct="0">
        <a:lnSpc>
          <a:spcPct val="90000"/>
        </a:lnSpc>
        <a:spcBef>
          <a:spcPct val="0"/>
        </a:spcBef>
        <a:spcAft>
          <a:spcPct val="0"/>
        </a:spcAft>
        <a:defRPr sz="3600">
          <a:solidFill>
            <a:srgbClr val="FF0000"/>
          </a:solidFill>
          <a:latin typeface="Comic Sans MS" pitchFamily="66" charset="0"/>
        </a:defRPr>
      </a:lvl5pPr>
      <a:lvl6pPr marL="457200" algn="ctr" rtl="0" eaLnBrk="0" fontAlgn="base" hangingPunct="0">
        <a:lnSpc>
          <a:spcPct val="90000"/>
        </a:lnSpc>
        <a:spcBef>
          <a:spcPct val="0"/>
        </a:spcBef>
        <a:spcAft>
          <a:spcPct val="0"/>
        </a:spcAft>
        <a:defRPr sz="3600">
          <a:solidFill>
            <a:srgbClr val="FF0000"/>
          </a:solidFill>
          <a:latin typeface="Comic Sans MS" pitchFamily="66" charset="0"/>
        </a:defRPr>
      </a:lvl6pPr>
      <a:lvl7pPr marL="914400" algn="ctr" rtl="0" eaLnBrk="0" fontAlgn="base" hangingPunct="0">
        <a:lnSpc>
          <a:spcPct val="90000"/>
        </a:lnSpc>
        <a:spcBef>
          <a:spcPct val="0"/>
        </a:spcBef>
        <a:spcAft>
          <a:spcPct val="0"/>
        </a:spcAft>
        <a:defRPr sz="3600">
          <a:solidFill>
            <a:srgbClr val="FF0000"/>
          </a:solidFill>
          <a:latin typeface="Comic Sans MS" pitchFamily="66" charset="0"/>
        </a:defRPr>
      </a:lvl7pPr>
      <a:lvl8pPr marL="1371600" algn="ctr" rtl="0" eaLnBrk="0" fontAlgn="base" hangingPunct="0">
        <a:lnSpc>
          <a:spcPct val="90000"/>
        </a:lnSpc>
        <a:spcBef>
          <a:spcPct val="0"/>
        </a:spcBef>
        <a:spcAft>
          <a:spcPct val="0"/>
        </a:spcAft>
        <a:defRPr sz="3600">
          <a:solidFill>
            <a:srgbClr val="FF0000"/>
          </a:solidFill>
          <a:latin typeface="Comic Sans MS" pitchFamily="66" charset="0"/>
        </a:defRPr>
      </a:lvl8pPr>
      <a:lvl9pPr marL="1828800" algn="ctr" rtl="0" eaLnBrk="0" fontAlgn="base" hangingPunct="0">
        <a:lnSpc>
          <a:spcPct val="90000"/>
        </a:lnSpc>
        <a:spcBef>
          <a:spcPct val="0"/>
        </a:spcBef>
        <a:spcAft>
          <a:spcPct val="0"/>
        </a:spcAft>
        <a:defRPr sz="3600">
          <a:solidFill>
            <a:srgbClr val="FF0000"/>
          </a:solidFill>
          <a:latin typeface="Comic Sans MS" pitchFamily="66" charset="0"/>
        </a:defRPr>
      </a:lvl9pPr>
    </p:titleStyle>
    <p:bodyStyle>
      <a:lvl1pPr marL="292100" indent="-292100" algn="l" rtl="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effectLst>
            <a:outerShdw blurRad="38100" dist="38100" dir="2700000" algn="tl">
              <a:srgbClr val="C0C0C0"/>
            </a:outerShdw>
          </a:effectLst>
          <a:latin typeface="+mn-lt"/>
          <a:ea typeface="+mn-ea"/>
          <a:cs typeface="+mn-cs"/>
        </a:defRPr>
      </a:lvl1pPr>
      <a:lvl2pPr marL="635000" indent="-228600" algn="l" rtl="0" eaLnBrk="0" fontAlgn="base" hangingPunct="0">
        <a:lnSpc>
          <a:spcPct val="90000"/>
        </a:lnSpc>
        <a:spcBef>
          <a:spcPct val="30000"/>
        </a:spcBef>
        <a:spcAft>
          <a:spcPct val="0"/>
        </a:spcAft>
        <a:buClr>
          <a:schemeClr val="hlink"/>
        </a:buClr>
        <a:buSzPct val="70000"/>
        <a:buFont typeface="Wingdings" pitchFamily="2" charset="2"/>
        <a:buChar char="n"/>
        <a:defRPr b="1">
          <a:solidFill>
            <a:schemeClr val="tx1"/>
          </a:solidFill>
          <a:latin typeface="+mn-lt"/>
        </a:defRPr>
      </a:lvl2pPr>
      <a:lvl3pPr marL="1143000" indent="-241300"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600200" indent="-228600" algn="l" rtl="0" eaLnBrk="0" fontAlgn="base" hangingPunct="0">
        <a:lnSpc>
          <a:spcPct val="90000"/>
        </a:lnSpc>
        <a:spcBef>
          <a:spcPct val="30000"/>
        </a:spcBef>
        <a:spcAft>
          <a:spcPct val="0"/>
        </a:spcAft>
        <a:buClr>
          <a:schemeClr val="hlink"/>
        </a:buClr>
        <a:buSzPct val="100000"/>
        <a:buFont typeface="Wingdings" pitchFamily="2" charset="2"/>
        <a:buChar char="u"/>
        <a:defRPr sz="1400" b="1">
          <a:solidFill>
            <a:srgbClr val="0000FF"/>
          </a:solidFill>
          <a:latin typeface="+mn-lt"/>
        </a:defRPr>
      </a:lvl4pPr>
      <a:lvl5pPr marL="1828800" algn="l" rtl="0" eaLnBrk="0" fontAlgn="base" hangingPunct="0">
        <a:lnSpc>
          <a:spcPct val="90000"/>
        </a:lnSpc>
        <a:spcBef>
          <a:spcPct val="30000"/>
        </a:spcBef>
        <a:spcAft>
          <a:spcPct val="0"/>
        </a:spcAft>
        <a:defRPr sz="1400" b="1">
          <a:solidFill>
            <a:srgbClr val="0000FF"/>
          </a:solidFill>
          <a:latin typeface="+mn-lt"/>
        </a:defRPr>
      </a:lvl5pPr>
      <a:lvl6pPr marL="2286000" algn="l" rtl="0" eaLnBrk="0" fontAlgn="base" hangingPunct="0">
        <a:lnSpc>
          <a:spcPct val="90000"/>
        </a:lnSpc>
        <a:spcBef>
          <a:spcPct val="30000"/>
        </a:spcBef>
        <a:spcAft>
          <a:spcPct val="0"/>
        </a:spcAft>
        <a:defRPr sz="1400" b="1">
          <a:solidFill>
            <a:srgbClr val="0000FF"/>
          </a:solidFill>
          <a:latin typeface="+mn-lt"/>
        </a:defRPr>
      </a:lvl6pPr>
      <a:lvl7pPr marL="2743200" algn="l" rtl="0" eaLnBrk="0" fontAlgn="base" hangingPunct="0">
        <a:lnSpc>
          <a:spcPct val="90000"/>
        </a:lnSpc>
        <a:spcBef>
          <a:spcPct val="30000"/>
        </a:spcBef>
        <a:spcAft>
          <a:spcPct val="0"/>
        </a:spcAft>
        <a:defRPr sz="1400" b="1">
          <a:solidFill>
            <a:srgbClr val="0000FF"/>
          </a:solidFill>
          <a:latin typeface="+mn-lt"/>
        </a:defRPr>
      </a:lvl7pPr>
      <a:lvl8pPr marL="3200400" algn="l" rtl="0" eaLnBrk="0" fontAlgn="base" hangingPunct="0">
        <a:lnSpc>
          <a:spcPct val="90000"/>
        </a:lnSpc>
        <a:spcBef>
          <a:spcPct val="30000"/>
        </a:spcBef>
        <a:spcAft>
          <a:spcPct val="0"/>
        </a:spcAft>
        <a:defRPr sz="1400" b="1">
          <a:solidFill>
            <a:srgbClr val="0000FF"/>
          </a:solidFill>
          <a:latin typeface="+mn-lt"/>
        </a:defRPr>
      </a:lvl8pPr>
      <a:lvl9pPr marL="3657600"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em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emf"/><Relationship Id="rId1" Type="http://schemas.openxmlformats.org/officeDocument/2006/relationships/slideLayout" Target="../slideLayouts/slideLayout6.xml"/><Relationship Id="rId4" Type="http://schemas.openxmlformats.org/officeDocument/2006/relationships/image" Target="../media/image29.wmf"/></Relationships>
</file>

<file path=ppt/slides/_rels/slide15.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image" Target="../media/image30.jpeg"/><Relationship Id="rId1" Type="http://schemas.openxmlformats.org/officeDocument/2006/relationships/slideLayout" Target="../slideLayouts/slideLayout6.xml"/><Relationship Id="rId5" Type="http://schemas.openxmlformats.org/officeDocument/2006/relationships/image" Target="../media/image33.jpeg"/><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6.xml"/><Relationship Id="rId5" Type="http://schemas.openxmlformats.org/officeDocument/2006/relationships/image" Target="../media/image37.png"/><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43.wmf"/><Relationship Id="rId3" Type="http://schemas.openxmlformats.org/officeDocument/2006/relationships/image" Target="../media/image44.emf"/><Relationship Id="rId7" Type="http://schemas.openxmlformats.org/officeDocument/2006/relationships/image" Target="../media/image40.wmf"/><Relationship Id="rId12" Type="http://schemas.openxmlformats.org/officeDocument/2006/relationships/oleObject" Target="../embeddings/oleObject5.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42.wmf"/><Relationship Id="rId5" Type="http://schemas.openxmlformats.org/officeDocument/2006/relationships/image" Target="../media/image39.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41.wmf"/></Relationships>
</file>

<file path=ppt/slides/_rels/slide2.xml.rels><?xml version="1.0" encoding="UTF-8" standalone="yes"?>
<Relationships xmlns="http://schemas.openxmlformats.org/package/2006/relationships"><Relationship Id="rId3" Type="http://schemas.openxmlformats.org/officeDocument/2006/relationships/image" Target="../media/image6.emf"/><Relationship Id="rId7" Type="http://schemas.openxmlformats.org/officeDocument/2006/relationships/image" Target="../media/image10.jpeg"/><Relationship Id="rId2" Type="http://schemas.openxmlformats.org/officeDocument/2006/relationships/image" Target="../media/image5.png"/><Relationship Id="rId1" Type="http://schemas.openxmlformats.org/officeDocument/2006/relationships/slideLayout" Target="../slideLayouts/slideLayout6.xml"/><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image" Target="../media/image7.emf"/></Relationships>
</file>

<file path=ppt/slides/_rels/slide20.xml.rels><?xml version="1.0" encoding="UTF-8" standalone="yes"?>
<Relationships xmlns="http://schemas.openxmlformats.org/package/2006/relationships"><Relationship Id="rId8" Type="http://schemas.openxmlformats.org/officeDocument/2006/relationships/image" Target="../media/image47.wmf"/><Relationship Id="rId3" Type="http://schemas.openxmlformats.org/officeDocument/2006/relationships/oleObject" Target="../embeddings/oleObject6.bin"/><Relationship Id="rId7" Type="http://schemas.openxmlformats.org/officeDocument/2006/relationships/oleObject" Target="../embeddings/oleObject8.bin"/><Relationship Id="rId12" Type="http://schemas.openxmlformats.org/officeDocument/2006/relationships/image" Target="../media/image49.wmf"/><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46.wmf"/><Relationship Id="rId11" Type="http://schemas.openxmlformats.org/officeDocument/2006/relationships/oleObject" Target="../embeddings/oleObject10.bin"/><Relationship Id="rId5" Type="http://schemas.openxmlformats.org/officeDocument/2006/relationships/oleObject" Target="../embeddings/oleObject7.bin"/><Relationship Id="rId10" Type="http://schemas.openxmlformats.org/officeDocument/2006/relationships/image" Target="../media/image48.wmf"/><Relationship Id="rId4" Type="http://schemas.openxmlformats.org/officeDocument/2006/relationships/image" Target="../media/image45.wmf"/><Relationship Id="rId9" Type="http://schemas.openxmlformats.org/officeDocument/2006/relationships/oleObject" Target="../embeddings/oleObject9.bin"/></Relationships>
</file>

<file path=ppt/slides/_rels/slide21.xml.rels><?xml version="1.0" encoding="UTF-8" standalone="yes"?>
<Relationships xmlns="http://schemas.openxmlformats.org/package/2006/relationships"><Relationship Id="rId8" Type="http://schemas.openxmlformats.org/officeDocument/2006/relationships/image" Target="../media/image52.wmf"/><Relationship Id="rId13" Type="http://schemas.openxmlformats.org/officeDocument/2006/relationships/image" Target="../media/image56.emf"/><Relationship Id="rId3" Type="http://schemas.openxmlformats.org/officeDocument/2006/relationships/oleObject" Target="../embeddings/oleObject11.bin"/><Relationship Id="rId7" Type="http://schemas.openxmlformats.org/officeDocument/2006/relationships/oleObject" Target="../embeddings/oleObject13.bin"/><Relationship Id="rId12" Type="http://schemas.openxmlformats.org/officeDocument/2006/relationships/image" Target="../media/image54.wmf"/><Relationship Id="rId2" Type="http://schemas.openxmlformats.org/officeDocument/2006/relationships/slideLayout" Target="../slideLayouts/slideLayout6.xml"/><Relationship Id="rId1" Type="http://schemas.openxmlformats.org/officeDocument/2006/relationships/vmlDrawing" Target="../drawings/vmlDrawing3.vml"/><Relationship Id="rId6" Type="http://schemas.openxmlformats.org/officeDocument/2006/relationships/image" Target="../media/image51.wmf"/><Relationship Id="rId11" Type="http://schemas.openxmlformats.org/officeDocument/2006/relationships/oleObject" Target="../embeddings/oleObject15.bin"/><Relationship Id="rId5" Type="http://schemas.openxmlformats.org/officeDocument/2006/relationships/oleObject" Target="../embeddings/oleObject12.bin"/><Relationship Id="rId15" Type="http://schemas.openxmlformats.org/officeDocument/2006/relationships/image" Target="../media/image55.wmf"/><Relationship Id="rId10" Type="http://schemas.openxmlformats.org/officeDocument/2006/relationships/image" Target="../media/image53.wmf"/><Relationship Id="rId4" Type="http://schemas.openxmlformats.org/officeDocument/2006/relationships/image" Target="../media/image50.wmf"/><Relationship Id="rId9" Type="http://schemas.openxmlformats.org/officeDocument/2006/relationships/oleObject" Target="../embeddings/oleObject14.bin"/><Relationship Id="rId14" Type="http://schemas.openxmlformats.org/officeDocument/2006/relationships/oleObject" Target="../embeddings/oleObject16.bin"/></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6.xml"/><Relationship Id="rId1" Type="http://schemas.openxmlformats.org/officeDocument/2006/relationships/vmlDrawing" Target="../drawings/vmlDrawing4.vml"/><Relationship Id="rId6" Type="http://schemas.openxmlformats.org/officeDocument/2006/relationships/image" Target="../media/image58.wmf"/><Relationship Id="rId5" Type="http://schemas.openxmlformats.org/officeDocument/2006/relationships/oleObject" Target="../embeddings/oleObject18.bin"/><Relationship Id="rId4" Type="http://schemas.openxmlformats.org/officeDocument/2006/relationships/image" Target="../media/image57.wmf"/></Relationships>
</file>

<file path=ppt/slides/_rels/slide23.xml.rels><?xml version="1.0" encoding="UTF-8" standalone="yes"?>
<Relationships xmlns="http://schemas.openxmlformats.org/package/2006/relationships"><Relationship Id="rId8" Type="http://schemas.openxmlformats.org/officeDocument/2006/relationships/image" Target="../media/image60.wmf"/><Relationship Id="rId3" Type="http://schemas.openxmlformats.org/officeDocument/2006/relationships/image" Target="../media/image56.emf"/><Relationship Id="rId7" Type="http://schemas.openxmlformats.org/officeDocument/2006/relationships/oleObject" Target="../embeddings/oleObject20.bin"/><Relationship Id="rId2" Type="http://schemas.openxmlformats.org/officeDocument/2006/relationships/slideLayout" Target="../slideLayouts/slideLayout6.xml"/><Relationship Id="rId1" Type="http://schemas.openxmlformats.org/officeDocument/2006/relationships/vmlDrawing" Target="../drawings/vmlDrawing5.vml"/><Relationship Id="rId6" Type="http://schemas.openxmlformats.org/officeDocument/2006/relationships/image" Target="../media/image59.wmf"/><Relationship Id="rId5" Type="http://schemas.openxmlformats.org/officeDocument/2006/relationships/oleObject" Target="../embeddings/oleObject19.bin"/><Relationship Id="rId10" Type="http://schemas.openxmlformats.org/officeDocument/2006/relationships/image" Target="../media/image61.wmf"/><Relationship Id="rId4" Type="http://schemas.openxmlformats.org/officeDocument/2006/relationships/image" Target="../media/image62.gif"/><Relationship Id="rId9" Type="http://schemas.openxmlformats.org/officeDocument/2006/relationships/oleObject" Target="../embeddings/oleObject21.bin"/></Relationships>
</file>

<file path=ppt/slides/_rels/slide24.xml.rels><?xml version="1.0" encoding="UTF-8" standalone="yes"?>
<Relationships xmlns="http://schemas.openxmlformats.org/package/2006/relationships"><Relationship Id="rId8" Type="http://schemas.openxmlformats.org/officeDocument/2006/relationships/image" Target="../media/image65.wmf"/><Relationship Id="rId3" Type="http://schemas.openxmlformats.org/officeDocument/2006/relationships/oleObject" Target="../embeddings/oleObject22.bin"/><Relationship Id="rId7" Type="http://schemas.openxmlformats.org/officeDocument/2006/relationships/oleObject" Target="../embeddings/oleObject24.bin"/><Relationship Id="rId2" Type="http://schemas.openxmlformats.org/officeDocument/2006/relationships/slideLayout" Target="../slideLayouts/slideLayout6.xml"/><Relationship Id="rId1" Type="http://schemas.openxmlformats.org/officeDocument/2006/relationships/vmlDrawing" Target="../drawings/vmlDrawing6.vml"/><Relationship Id="rId6" Type="http://schemas.openxmlformats.org/officeDocument/2006/relationships/image" Target="../media/image64.wmf"/><Relationship Id="rId5" Type="http://schemas.openxmlformats.org/officeDocument/2006/relationships/oleObject" Target="../embeddings/oleObject23.bin"/><Relationship Id="rId10" Type="http://schemas.openxmlformats.org/officeDocument/2006/relationships/image" Target="../media/image66.wmf"/><Relationship Id="rId4" Type="http://schemas.openxmlformats.org/officeDocument/2006/relationships/image" Target="../media/image63.wmf"/><Relationship Id="rId9" Type="http://schemas.openxmlformats.org/officeDocument/2006/relationships/oleObject" Target="../embeddings/oleObject25.bin"/></Relationships>
</file>

<file path=ppt/slides/_rels/slide25.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emf"/><Relationship Id="rId1" Type="http://schemas.openxmlformats.org/officeDocument/2006/relationships/slideLayout" Target="../slideLayouts/slideLayout6.xml"/><Relationship Id="rId4" Type="http://schemas.openxmlformats.org/officeDocument/2006/relationships/image" Target="../media/image6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13.wmf"/><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15.jpeg"/><Relationship Id="rId4" Type="http://schemas.openxmlformats.org/officeDocument/2006/relationships/image" Target="../media/image14.jpeg"/></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1.jpeg"/><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a:ext>
            </a:extLst>
          </a:blip>
          <a:srcRect/>
          <a:stretch/>
        </p:blipFill>
        <p:spPr bwMode="auto">
          <a:xfrm>
            <a:off x="0" y="1295399"/>
            <a:ext cx="9144000" cy="56388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ctrTitle"/>
          </p:nvPr>
        </p:nvSpPr>
        <p:spPr>
          <a:xfrm>
            <a:off x="0" y="1295399"/>
            <a:ext cx="7391400" cy="1752601"/>
          </a:xfrm>
        </p:spPr>
        <p:txBody>
          <a:bodyPr/>
          <a:lstStyle/>
          <a:p>
            <a:pPr algn="l"/>
            <a:r>
              <a:rPr lang="en-US" dirty="0" smtClean="0">
                <a:solidFill>
                  <a:srgbClr val="99FF33"/>
                </a:solidFill>
                <a:effectLst>
                  <a:outerShdw blurRad="38100" dist="38100" dir="2700000" algn="tl">
                    <a:srgbClr val="000000">
                      <a:alpha val="43137"/>
                    </a:srgbClr>
                  </a:outerShdw>
                </a:effectLst>
              </a:rPr>
              <a:t>Module </a:t>
            </a:r>
            <a:r>
              <a:rPr lang="en-US" dirty="0" smtClean="0">
                <a:solidFill>
                  <a:srgbClr val="99FF33"/>
                </a:solidFill>
                <a:effectLst>
                  <a:outerShdw blurRad="38100" dist="38100" dir="2700000" algn="tl">
                    <a:srgbClr val="000000">
                      <a:alpha val="43137"/>
                    </a:srgbClr>
                  </a:outerShdw>
                </a:effectLst>
              </a:rPr>
              <a:t>4</a:t>
            </a:r>
            <a:r>
              <a:rPr lang="en-US" dirty="0" smtClean="0">
                <a:solidFill>
                  <a:srgbClr val="99FF33"/>
                </a:solidFill>
                <a:effectLst>
                  <a:outerShdw blurRad="38100" dist="38100" dir="2700000" algn="tl">
                    <a:srgbClr val="000000">
                      <a:alpha val="43137"/>
                    </a:srgbClr>
                  </a:outerShdw>
                </a:effectLst>
              </a:rPr>
              <a:t/>
            </a:r>
            <a:br>
              <a:rPr lang="en-US" dirty="0" smtClean="0">
                <a:solidFill>
                  <a:srgbClr val="99FF33"/>
                </a:solidFill>
                <a:effectLst>
                  <a:outerShdw blurRad="38100" dist="38100" dir="2700000" algn="tl">
                    <a:srgbClr val="000000">
                      <a:alpha val="43137"/>
                    </a:srgbClr>
                  </a:outerShdw>
                </a:effectLst>
              </a:rPr>
            </a:br>
            <a:r>
              <a:rPr lang="en-US" sz="2800" dirty="0" smtClean="0">
                <a:solidFill>
                  <a:srgbClr val="99FF33"/>
                </a:solidFill>
                <a:effectLst>
                  <a:outerShdw blurRad="38100" dist="38100" dir="2700000" algn="tl">
                    <a:srgbClr val="000000">
                      <a:alpha val="43137"/>
                    </a:srgbClr>
                  </a:outerShdw>
                </a:effectLst>
              </a:rPr>
              <a:t>Anatomy of a linear accelerator</a:t>
            </a:r>
            <a:br>
              <a:rPr lang="en-US" sz="2800" dirty="0" smtClean="0">
                <a:solidFill>
                  <a:srgbClr val="99FF33"/>
                </a:solidFill>
                <a:effectLst>
                  <a:outerShdw blurRad="38100" dist="38100" dir="2700000" algn="tl">
                    <a:srgbClr val="000000">
                      <a:alpha val="43137"/>
                    </a:srgbClr>
                  </a:outerShdw>
                </a:effectLst>
              </a:rPr>
            </a:br>
            <a:r>
              <a:rPr lang="en-US" sz="2800" dirty="0" smtClean="0">
                <a:solidFill>
                  <a:srgbClr val="99FF33"/>
                </a:solidFill>
                <a:effectLst>
                  <a:outerShdw blurRad="38100" dist="38100" dir="2700000" algn="tl">
                    <a:srgbClr val="000000">
                      <a:alpha val="43137"/>
                    </a:srgbClr>
                  </a:outerShdw>
                </a:effectLst>
              </a:rPr>
              <a:t>Linac technologies</a:t>
            </a:r>
            <a:br>
              <a:rPr lang="en-US" sz="2800" dirty="0" smtClean="0">
                <a:solidFill>
                  <a:srgbClr val="99FF33"/>
                </a:solidFill>
                <a:effectLst>
                  <a:outerShdw blurRad="38100" dist="38100" dir="2700000" algn="tl">
                    <a:srgbClr val="000000">
                      <a:alpha val="43137"/>
                    </a:srgbClr>
                  </a:outerShdw>
                </a:effectLst>
              </a:rPr>
            </a:br>
            <a:r>
              <a:rPr lang="en-US" sz="2800" dirty="0" smtClean="0">
                <a:solidFill>
                  <a:srgbClr val="99FF33"/>
                </a:solidFill>
                <a:effectLst>
                  <a:outerShdw blurRad="38100" dist="38100" dir="2700000" algn="tl">
                    <a:srgbClr val="000000">
                      <a:alpha val="43137"/>
                    </a:srgbClr>
                  </a:outerShdw>
                </a:effectLst>
              </a:rPr>
              <a:t>RF parameters and </a:t>
            </a:r>
            <a:r>
              <a:rPr lang="en-US" sz="2800" dirty="0" smtClean="0">
                <a:solidFill>
                  <a:srgbClr val="99FF33"/>
                </a:solidFill>
                <a:effectLst>
                  <a:outerShdw blurRad="38100" dist="38100" dir="2700000" algn="tl">
                    <a:srgbClr val="000000">
                      <a:alpha val="43137"/>
                    </a:srgbClr>
                  </a:outerShdw>
                </a:effectLst>
              </a:rPr>
              <a:t>measurements</a:t>
            </a:r>
            <a:endParaRPr lang="en-US" dirty="0">
              <a:solidFill>
                <a:srgbClr val="99FF33"/>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p:txBody>
          <a:bodyPr/>
          <a:lstStyle/>
          <a:p>
            <a:fld id="{87042A07-DF7A-4262-BC9E-50873C446CD2}" type="slidenum">
              <a:rPr lang="en-GB" smtClean="0"/>
              <a:pPr/>
              <a:t>1</a:t>
            </a:fld>
            <a:endParaRPr lang="en-GB" dirty="0"/>
          </a:p>
        </p:txBody>
      </p:sp>
      <p:pic>
        <p:nvPicPr>
          <p:cNvPr id="5" name="Picture 5"/>
          <p:cNvPicPr>
            <a:picLocks noChangeAspect="1" noChangeArrowheads="1"/>
          </p:cNvPicPr>
          <p:nvPr/>
        </p:nvPicPr>
        <p:blipFill>
          <a:blip r:embed="rId4" cstate="print"/>
          <a:srcRect/>
          <a:stretch>
            <a:fillRect/>
          </a:stretch>
        </p:blipFill>
        <p:spPr bwMode="auto">
          <a:xfrm>
            <a:off x="152400" y="152400"/>
            <a:ext cx="4267200" cy="105400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381000"/>
            <a:ext cx="6019800" cy="762000"/>
          </a:xfrm>
        </p:spPr>
        <p:txBody>
          <a:bodyPr/>
          <a:lstStyle/>
          <a:p>
            <a:r>
              <a:rPr lang="en-GB" sz="3200" dirty="0" smtClean="0"/>
              <a:t>Electron linac building blocks</a:t>
            </a:r>
            <a:endParaRPr lang="en-US" sz="3200" dirty="0"/>
          </a:p>
        </p:txBody>
      </p:sp>
      <p:sp>
        <p:nvSpPr>
          <p:cNvPr id="3" name="Footer Placeholder 2"/>
          <p:cNvSpPr>
            <a:spLocks noGrp="1"/>
          </p:cNvSpPr>
          <p:nvPr>
            <p:ph type="ftr" sz="quarter" idx="11"/>
          </p:nvPr>
        </p:nvSpPr>
        <p:spPr/>
        <p:txBody>
          <a:bodyPr/>
          <a:lstStyle/>
          <a:p>
            <a:fld id="{EB996D84-0222-4F55-83D2-C4FDBB2E5B02}" type="slidenum">
              <a:rPr lang="en-GB" smtClean="0"/>
              <a:pPr/>
              <a:t>10</a:t>
            </a:fld>
            <a:endParaRPr lang="en-GB"/>
          </a:p>
        </p:txBody>
      </p:sp>
      <p:pic>
        <p:nvPicPr>
          <p:cNvPr id="4" name="Picture 3"/>
          <p:cNvPicPr>
            <a:picLocks noChangeAspect="1"/>
          </p:cNvPicPr>
          <p:nvPr/>
        </p:nvPicPr>
        <p:blipFill>
          <a:blip r:embed="rId2" cstate="print"/>
          <a:stretch>
            <a:fillRect/>
          </a:stretch>
        </p:blipFill>
        <p:spPr>
          <a:xfrm>
            <a:off x="1066800" y="1600200"/>
            <a:ext cx="6553200" cy="4579649"/>
          </a:xfrm>
          <a:prstGeom prst="rect">
            <a:avLst/>
          </a:prstGeom>
        </p:spPr>
      </p:pic>
      <p:sp>
        <p:nvSpPr>
          <p:cNvPr id="5" name="Oval 4"/>
          <p:cNvSpPr/>
          <p:nvPr/>
        </p:nvSpPr>
        <p:spPr bwMode="auto">
          <a:xfrm>
            <a:off x="1066800" y="2971800"/>
            <a:ext cx="1676400" cy="1905000"/>
          </a:xfrm>
          <a:prstGeom prst="ellips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p:txBody>
      </p:sp>
      <p:sp>
        <p:nvSpPr>
          <p:cNvPr id="6" name="TextBox 5"/>
          <p:cNvSpPr txBox="1"/>
          <p:nvPr/>
        </p:nvSpPr>
        <p:spPr>
          <a:xfrm>
            <a:off x="533400" y="2514600"/>
            <a:ext cx="2265364" cy="307777"/>
          </a:xfrm>
          <a:prstGeom prst="rect">
            <a:avLst/>
          </a:prstGeom>
          <a:noFill/>
        </p:spPr>
        <p:txBody>
          <a:bodyPr wrap="none" rtlCol="0">
            <a:spAutoFit/>
          </a:bodyPr>
          <a:lstStyle/>
          <a:p>
            <a:r>
              <a:rPr lang="fr-CH" sz="1400" b="0" dirty="0" smtClean="0"/>
              <a:t>« </a:t>
            </a:r>
            <a:r>
              <a:rPr lang="fr-CH" sz="1400" b="0" dirty="0" err="1" smtClean="0"/>
              <a:t>Energy</a:t>
            </a:r>
            <a:r>
              <a:rPr lang="fr-CH" sz="1400" b="0" dirty="0" smtClean="0"/>
              <a:t> doubler », SLED</a:t>
            </a:r>
            <a:endParaRPr lang="en-US" sz="1400" b="0" baseline="-25000" dirty="0">
              <a:latin typeface="Symbol" pitchFamily="18" charset="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2"/>
          <p:cNvSpPr>
            <a:spLocks noGrp="1"/>
          </p:cNvSpPr>
          <p:nvPr>
            <p:ph type="ftr" sz="quarter" idx="11"/>
          </p:nvPr>
        </p:nvSpPr>
        <p:spPr/>
        <p:txBody>
          <a:bodyPr/>
          <a:lstStyle/>
          <a:p>
            <a:fld id="{DC97E14A-47A0-4317-8199-9B8EA4EED3EB}" type="slidenum">
              <a:rPr lang="en-GB"/>
              <a:pPr/>
              <a:t>11</a:t>
            </a:fld>
            <a:endParaRPr lang="en-GB"/>
          </a:p>
        </p:txBody>
      </p:sp>
      <p:sp>
        <p:nvSpPr>
          <p:cNvPr id="500740" name="Rectangle 4"/>
          <p:cNvSpPr>
            <a:spLocks noChangeArrowheads="1"/>
          </p:cNvSpPr>
          <p:nvPr/>
        </p:nvSpPr>
        <p:spPr bwMode="auto">
          <a:xfrm>
            <a:off x="1828800" y="2971800"/>
            <a:ext cx="5486400" cy="762000"/>
          </a:xfrm>
          <a:prstGeom prst="rect">
            <a:avLst/>
          </a:prstGeom>
          <a:noFill/>
          <a:ln w="9525">
            <a:noFill/>
            <a:miter lim="800000"/>
            <a:headEnd/>
            <a:tailEnd/>
          </a:ln>
          <a:effectLst/>
        </p:spPr>
        <p:txBody>
          <a:bodyPr lIns="92075" tIns="46038" rIns="92075" bIns="46038" anchor="ctr"/>
          <a:lstStyle/>
          <a:p>
            <a:pPr algn="ctr">
              <a:lnSpc>
                <a:spcPct val="90000"/>
              </a:lnSpc>
            </a:pPr>
            <a:r>
              <a:rPr lang="en-US" sz="3600" b="0" dirty="0" smtClean="0">
                <a:solidFill>
                  <a:srgbClr val="FF0000"/>
                </a:solidFill>
                <a:latin typeface="Comic Sans MS" pitchFamily="66" charset="0"/>
              </a:rPr>
              <a:t>Linac </a:t>
            </a:r>
            <a:r>
              <a:rPr lang="en-US" sz="3600" b="0" dirty="0">
                <a:solidFill>
                  <a:srgbClr val="FF0000"/>
                </a:solidFill>
                <a:latin typeface="Comic Sans MS" pitchFamily="66" charset="0"/>
              </a:rPr>
              <a:t>Technologies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3"/>
          <p:cNvSpPr>
            <a:spLocks noGrp="1"/>
          </p:cNvSpPr>
          <p:nvPr>
            <p:ph type="ftr" sz="quarter" idx="11"/>
          </p:nvPr>
        </p:nvSpPr>
        <p:spPr/>
        <p:txBody>
          <a:bodyPr/>
          <a:lstStyle/>
          <a:p>
            <a:fld id="{8739C045-D082-41FD-B912-2E140B7B4016}" type="slidenum">
              <a:rPr lang="en-GB"/>
              <a:pPr/>
              <a:t>12</a:t>
            </a:fld>
            <a:endParaRPr lang="en-GB"/>
          </a:p>
        </p:txBody>
      </p:sp>
      <p:sp>
        <p:nvSpPr>
          <p:cNvPr id="398340" name="Rectangle 4"/>
          <p:cNvSpPr>
            <a:spLocks noGrp="1" noChangeArrowheads="1"/>
          </p:cNvSpPr>
          <p:nvPr>
            <p:ph type="title"/>
          </p:nvPr>
        </p:nvSpPr>
        <p:spPr/>
        <p:txBody>
          <a:bodyPr/>
          <a:lstStyle/>
          <a:p>
            <a:r>
              <a:rPr lang="en-US" sz="3200"/>
              <a:t>Particle production – the sources</a:t>
            </a:r>
          </a:p>
        </p:txBody>
      </p:sp>
      <p:sp>
        <p:nvSpPr>
          <p:cNvPr id="398341" name="Rectangle 5"/>
          <p:cNvSpPr>
            <a:spLocks noChangeArrowheads="1"/>
          </p:cNvSpPr>
          <p:nvPr/>
        </p:nvSpPr>
        <p:spPr bwMode="auto">
          <a:xfrm>
            <a:off x="457200" y="1524000"/>
            <a:ext cx="3581400" cy="2057400"/>
          </a:xfrm>
          <a:prstGeom prst="rect">
            <a:avLst/>
          </a:prstGeom>
          <a:noFill/>
          <a:ln w="9525">
            <a:noFill/>
            <a:miter lim="800000"/>
            <a:headEnd/>
            <a:tailEnd/>
          </a:ln>
          <a:effectLst/>
        </p:spPr>
        <p:txBody>
          <a:bodyPr lIns="92075" tIns="46038" rIns="92075" bIns="46038"/>
          <a:lstStyle/>
          <a:p>
            <a:pPr marL="457200" indent="-457200">
              <a:buClr>
                <a:schemeClr val="hlink"/>
              </a:buClr>
              <a:buSzPct val="70000"/>
              <a:buFont typeface="Symbol" pitchFamily="18" charset="2"/>
              <a:buNone/>
            </a:pPr>
            <a:r>
              <a:rPr lang="en-US" sz="1600" b="0">
                <a:solidFill>
                  <a:schemeClr val="hlink"/>
                </a:solidFill>
                <a:latin typeface="Comic Sans MS" pitchFamily="66" charset="0"/>
                <a:sym typeface="Symbol" pitchFamily="18" charset="2"/>
              </a:rPr>
              <a:t>Electron sources:</a:t>
            </a:r>
            <a:r>
              <a:rPr lang="en-US" sz="1600" b="0">
                <a:latin typeface="Comic Sans MS" pitchFamily="66" charset="0"/>
                <a:sym typeface="Symbol" pitchFamily="18" charset="2"/>
              </a:rPr>
              <a:t> </a:t>
            </a:r>
          </a:p>
          <a:p>
            <a:pPr marL="457200" indent="-457200">
              <a:buClr>
                <a:schemeClr val="hlink"/>
              </a:buClr>
              <a:buSzPct val="70000"/>
              <a:buFont typeface="Symbol" pitchFamily="18" charset="2"/>
              <a:buNone/>
            </a:pPr>
            <a:r>
              <a:rPr lang="en-US" sz="1600" b="0">
                <a:latin typeface="Comic Sans MS" pitchFamily="66" charset="0"/>
                <a:sym typeface="Symbol" pitchFamily="18" charset="2"/>
              </a:rPr>
              <a:t>give energy to the free electrons </a:t>
            </a:r>
          </a:p>
          <a:p>
            <a:pPr marL="457200" indent="-457200">
              <a:buClr>
                <a:schemeClr val="hlink"/>
              </a:buClr>
              <a:buSzPct val="70000"/>
              <a:buFont typeface="Symbol" pitchFamily="18" charset="2"/>
              <a:buNone/>
            </a:pPr>
            <a:r>
              <a:rPr lang="en-US" sz="1600" b="0">
                <a:latin typeface="Comic Sans MS" pitchFamily="66" charset="0"/>
                <a:sym typeface="Symbol" pitchFamily="18" charset="2"/>
              </a:rPr>
              <a:t>inside a metal to overcome the </a:t>
            </a:r>
          </a:p>
          <a:p>
            <a:pPr marL="457200" indent="-457200">
              <a:buClr>
                <a:schemeClr val="hlink"/>
              </a:buClr>
              <a:buSzPct val="70000"/>
              <a:buFont typeface="Symbol" pitchFamily="18" charset="2"/>
              <a:buNone/>
            </a:pPr>
            <a:r>
              <a:rPr lang="en-US" sz="1600" b="0">
                <a:latin typeface="Comic Sans MS" pitchFamily="66" charset="0"/>
                <a:sym typeface="Symbol" pitchFamily="18" charset="2"/>
              </a:rPr>
              <a:t>potential barrier at the boundary. </a:t>
            </a:r>
          </a:p>
          <a:p>
            <a:pPr marL="457200" indent="-457200">
              <a:buClr>
                <a:schemeClr val="hlink"/>
              </a:buClr>
              <a:buSzPct val="70000"/>
              <a:buFont typeface="Symbol" pitchFamily="18" charset="2"/>
              <a:buNone/>
            </a:pPr>
            <a:r>
              <a:rPr lang="en-US" sz="1600" b="0">
                <a:latin typeface="Comic Sans MS" pitchFamily="66" charset="0"/>
                <a:sym typeface="Symbol" pitchFamily="18" charset="2"/>
              </a:rPr>
              <a:t>Used for electron production: </a:t>
            </a:r>
          </a:p>
          <a:p>
            <a:pPr marL="457200" indent="-457200">
              <a:buClr>
                <a:schemeClr val="hlink"/>
              </a:buClr>
              <a:buSzPct val="70000"/>
              <a:buFont typeface="Wingdings" pitchFamily="2" charset="2"/>
              <a:buChar char="Ø"/>
            </a:pPr>
            <a:r>
              <a:rPr lang="en-US" sz="1600" b="0">
                <a:latin typeface="Comic Sans MS" pitchFamily="66" charset="0"/>
                <a:sym typeface="Symbol" pitchFamily="18" charset="2"/>
              </a:rPr>
              <a:t>thermoionic effect  </a:t>
            </a:r>
          </a:p>
          <a:p>
            <a:pPr marL="457200" indent="-457200">
              <a:buClr>
                <a:schemeClr val="hlink"/>
              </a:buClr>
              <a:buSzPct val="70000"/>
              <a:buFont typeface="Wingdings" pitchFamily="2" charset="2"/>
              <a:buChar char="Ø"/>
            </a:pPr>
            <a:r>
              <a:rPr lang="en-US" sz="1600" b="0">
                <a:latin typeface="Comic Sans MS" pitchFamily="66" charset="0"/>
                <a:sym typeface="Symbol" pitchFamily="18" charset="2"/>
              </a:rPr>
              <a:t>laser pulses </a:t>
            </a:r>
          </a:p>
          <a:p>
            <a:pPr marL="457200" indent="-457200">
              <a:buClr>
                <a:schemeClr val="hlink"/>
              </a:buClr>
              <a:buSzPct val="70000"/>
              <a:buFont typeface="Wingdings" pitchFamily="2" charset="2"/>
              <a:buChar char="Ø"/>
            </a:pPr>
            <a:r>
              <a:rPr lang="en-US" sz="1600" b="0">
                <a:latin typeface="Comic Sans MS" pitchFamily="66" charset="0"/>
                <a:sym typeface="Symbol" pitchFamily="18" charset="2"/>
              </a:rPr>
              <a:t>surface plasma</a:t>
            </a:r>
          </a:p>
        </p:txBody>
      </p:sp>
      <p:pic>
        <p:nvPicPr>
          <p:cNvPr id="398345" name="Picture 9"/>
          <p:cNvPicPr>
            <a:picLocks noChangeAspect="1" noChangeArrowheads="1"/>
          </p:cNvPicPr>
          <p:nvPr/>
        </p:nvPicPr>
        <p:blipFill>
          <a:blip r:embed="rId2" cstate="print"/>
          <a:srcRect/>
          <a:stretch>
            <a:fillRect/>
          </a:stretch>
        </p:blipFill>
        <p:spPr bwMode="auto">
          <a:xfrm>
            <a:off x="381000" y="4038600"/>
            <a:ext cx="4251325" cy="2211388"/>
          </a:xfrm>
          <a:prstGeom prst="rect">
            <a:avLst/>
          </a:prstGeom>
          <a:noFill/>
          <a:ln w="9525" algn="ctr">
            <a:noFill/>
            <a:miter lim="800000"/>
            <a:headEnd/>
            <a:tailEnd/>
          </a:ln>
          <a:effectLst/>
        </p:spPr>
      </p:pic>
      <p:sp>
        <p:nvSpPr>
          <p:cNvPr id="398346" name="Rectangle 10"/>
          <p:cNvSpPr>
            <a:spLocks noChangeArrowheads="1"/>
          </p:cNvSpPr>
          <p:nvPr/>
        </p:nvSpPr>
        <p:spPr bwMode="auto">
          <a:xfrm>
            <a:off x="457200" y="3733800"/>
            <a:ext cx="1905000" cy="430213"/>
          </a:xfrm>
          <a:prstGeom prst="rect">
            <a:avLst/>
          </a:prstGeom>
          <a:noFill/>
          <a:ln w="9525">
            <a:noFill/>
            <a:miter lim="800000"/>
            <a:headEnd/>
            <a:tailEnd/>
          </a:ln>
          <a:effectLst/>
        </p:spPr>
        <p:txBody>
          <a:bodyPr/>
          <a:lstStyle/>
          <a:p>
            <a:pPr marL="292100" indent="-292100">
              <a:lnSpc>
                <a:spcPct val="90000"/>
              </a:lnSpc>
              <a:spcBef>
                <a:spcPct val="30000"/>
              </a:spcBef>
              <a:buClr>
                <a:schemeClr val="hlink"/>
              </a:buClr>
              <a:buSzPct val="70000"/>
              <a:buFont typeface="Wingdings" pitchFamily="2" charset="2"/>
              <a:buNone/>
            </a:pPr>
            <a:r>
              <a:rPr lang="en-US" sz="1400" b="0">
                <a:solidFill>
                  <a:srgbClr val="0000FF"/>
                </a:solidFill>
              </a:rPr>
              <a:t>Photo Injector Test Facility - Zeuthen</a:t>
            </a:r>
          </a:p>
        </p:txBody>
      </p:sp>
      <p:sp>
        <p:nvSpPr>
          <p:cNvPr id="398347" name="Text Box 11"/>
          <p:cNvSpPr txBox="1">
            <a:spLocks noChangeArrowheads="1"/>
          </p:cNvSpPr>
          <p:nvPr/>
        </p:nvSpPr>
        <p:spPr bwMode="auto">
          <a:xfrm>
            <a:off x="609600" y="5791200"/>
            <a:ext cx="1069975" cy="274638"/>
          </a:xfrm>
          <a:prstGeom prst="rect">
            <a:avLst/>
          </a:prstGeom>
          <a:noFill/>
          <a:ln w="9525" algn="ctr">
            <a:noFill/>
            <a:miter lim="800000"/>
            <a:headEnd/>
            <a:tailEnd/>
          </a:ln>
          <a:effectLst/>
        </p:spPr>
        <p:txBody>
          <a:bodyPr wrap="none">
            <a:spAutoFit/>
          </a:bodyPr>
          <a:lstStyle/>
          <a:p>
            <a:pPr algn="ctr">
              <a:spcBef>
                <a:spcPct val="50000"/>
              </a:spcBef>
            </a:pPr>
            <a:r>
              <a:rPr lang="en-US" sz="1200" b="0">
                <a:solidFill>
                  <a:srgbClr val="000000"/>
                </a:solidFill>
              </a:rPr>
              <a:t>262nm Laser</a:t>
            </a:r>
          </a:p>
        </p:txBody>
      </p:sp>
      <p:sp>
        <p:nvSpPr>
          <p:cNvPr id="398348" name="Rectangle 12"/>
          <p:cNvSpPr>
            <a:spLocks noChangeArrowheads="1"/>
          </p:cNvSpPr>
          <p:nvPr/>
        </p:nvSpPr>
        <p:spPr bwMode="auto">
          <a:xfrm>
            <a:off x="4495800" y="1524000"/>
            <a:ext cx="4038600" cy="1828800"/>
          </a:xfrm>
          <a:prstGeom prst="rect">
            <a:avLst/>
          </a:prstGeom>
          <a:noFill/>
          <a:ln w="9525">
            <a:noFill/>
            <a:miter lim="800000"/>
            <a:headEnd/>
            <a:tailEnd/>
          </a:ln>
          <a:effectLst/>
        </p:spPr>
        <p:txBody>
          <a:bodyPr lIns="92075" tIns="46038" rIns="92075" bIns="46038"/>
          <a:lstStyle/>
          <a:p>
            <a:pPr marL="457200" indent="-457200">
              <a:buClr>
                <a:schemeClr val="hlink"/>
              </a:buClr>
              <a:buSzPct val="70000"/>
              <a:buFont typeface="Symbol" pitchFamily="18" charset="2"/>
              <a:buNone/>
            </a:pPr>
            <a:r>
              <a:rPr lang="en-US" sz="1600" b="0" dirty="0">
                <a:solidFill>
                  <a:schemeClr val="hlink"/>
                </a:solidFill>
                <a:latin typeface="Comic Sans MS" pitchFamily="66" charset="0"/>
                <a:sym typeface="Symbol" pitchFamily="18" charset="2"/>
              </a:rPr>
              <a:t>Ion sources:</a:t>
            </a:r>
            <a:r>
              <a:rPr lang="en-US" sz="1600" b="0" dirty="0">
                <a:latin typeface="Comic Sans MS" pitchFamily="66" charset="0"/>
                <a:sym typeface="Symbol" pitchFamily="18" charset="2"/>
              </a:rPr>
              <a:t> </a:t>
            </a:r>
          </a:p>
          <a:p>
            <a:pPr marL="457200" indent="-457200">
              <a:buClr>
                <a:schemeClr val="hlink"/>
              </a:buClr>
              <a:buSzPct val="70000"/>
              <a:buFont typeface="Symbol" pitchFamily="18" charset="2"/>
              <a:buNone/>
            </a:pPr>
            <a:r>
              <a:rPr lang="en-US" sz="1600" b="0" dirty="0">
                <a:latin typeface="Comic Sans MS" pitchFamily="66" charset="0"/>
                <a:sym typeface="Symbol" pitchFamily="18" charset="2"/>
              </a:rPr>
              <a:t>create a plasma and </a:t>
            </a:r>
            <a:r>
              <a:rPr lang="en-US" sz="1600" b="0" dirty="0" err="1">
                <a:latin typeface="Comic Sans MS" pitchFamily="66" charset="0"/>
                <a:sym typeface="Symbol" pitchFamily="18" charset="2"/>
              </a:rPr>
              <a:t>optimise</a:t>
            </a:r>
            <a:r>
              <a:rPr lang="en-US" sz="1600" b="0" dirty="0">
                <a:latin typeface="Comic Sans MS" pitchFamily="66" charset="0"/>
                <a:sym typeface="Symbol" pitchFamily="18" charset="2"/>
              </a:rPr>
              <a:t> its </a:t>
            </a:r>
          </a:p>
          <a:p>
            <a:pPr marL="457200" indent="-457200">
              <a:buClr>
                <a:schemeClr val="hlink"/>
              </a:buClr>
              <a:buSzPct val="70000"/>
              <a:buFont typeface="Symbol" pitchFamily="18" charset="2"/>
              <a:buNone/>
            </a:pPr>
            <a:r>
              <a:rPr lang="en-US" sz="1600" b="0" dirty="0">
                <a:latin typeface="Comic Sans MS" pitchFamily="66" charset="0"/>
                <a:sym typeface="Symbol" pitchFamily="18" charset="2"/>
              </a:rPr>
              <a:t>conditions  (heating, confinement and </a:t>
            </a:r>
          </a:p>
          <a:p>
            <a:pPr marL="457200" indent="-457200">
              <a:buClr>
                <a:schemeClr val="hlink"/>
              </a:buClr>
              <a:buSzPct val="70000"/>
              <a:buFont typeface="Symbol" pitchFamily="18" charset="2"/>
              <a:buNone/>
            </a:pPr>
            <a:r>
              <a:rPr lang="en-US" sz="1600" b="0" dirty="0">
                <a:latin typeface="Comic Sans MS" pitchFamily="66" charset="0"/>
                <a:sym typeface="Symbol" pitchFamily="18" charset="2"/>
              </a:rPr>
              <a:t>loss mechanisms) to produce the desired </a:t>
            </a:r>
          </a:p>
          <a:p>
            <a:pPr marL="457200" indent="-457200">
              <a:buClr>
                <a:schemeClr val="hlink"/>
              </a:buClr>
              <a:buSzPct val="70000"/>
              <a:buFont typeface="Symbol" pitchFamily="18" charset="2"/>
              <a:buNone/>
            </a:pPr>
            <a:r>
              <a:rPr lang="en-US" sz="1600" b="0" dirty="0">
                <a:latin typeface="Comic Sans MS" pitchFamily="66" charset="0"/>
                <a:sym typeface="Symbol" pitchFamily="18" charset="2"/>
              </a:rPr>
              <a:t>ion type. Remove ions from the plasma </a:t>
            </a:r>
          </a:p>
          <a:p>
            <a:pPr marL="457200" indent="-457200">
              <a:buClr>
                <a:schemeClr val="hlink"/>
              </a:buClr>
              <a:buSzPct val="70000"/>
              <a:buFont typeface="Symbol" pitchFamily="18" charset="2"/>
              <a:buNone/>
            </a:pPr>
            <a:r>
              <a:rPr lang="en-US" sz="1600" b="0" dirty="0">
                <a:latin typeface="Comic Sans MS" pitchFamily="66" charset="0"/>
                <a:sym typeface="Symbol" pitchFamily="18" charset="2"/>
              </a:rPr>
              <a:t>via an aperture and a strong electric </a:t>
            </a:r>
          </a:p>
          <a:p>
            <a:pPr marL="457200" indent="-457200">
              <a:buClr>
                <a:schemeClr val="hlink"/>
              </a:buClr>
              <a:buSzPct val="70000"/>
              <a:buFont typeface="Symbol" pitchFamily="18" charset="2"/>
              <a:buNone/>
            </a:pPr>
            <a:r>
              <a:rPr lang="en-US" sz="1600" b="0" dirty="0">
                <a:latin typeface="Comic Sans MS" pitchFamily="66" charset="0"/>
                <a:sym typeface="Symbol" pitchFamily="18" charset="2"/>
              </a:rPr>
              <a:t>field.</a:t>
            </a:r>
          </a:p>
        </p:txBody>
      </p:sp>
      <p:pic>
        <p:nvPicPr>
          <p:cNvPr id="398349" name="Picture 13" descr="CERNDuoplasmatron-col"/>
          <p:cNvPicPr>
            <a:picLocks noChangeAspect="1" noChangeArrowheads="1"/>
          </p:cNvPicPr>
          <p:nvPr/>
        </p:nvPicPr>
        <p:blipFill>
          <a:blip r:embed="rId3" cstate="print"/>
          <a:srcRect/>
          <a:stretch>
            <a:fillRect/>
          </a:stretch>
        </p:blipFill>
        <p:spPr bwMode="auto">
          <a:xfrm>
            <a:off x="4800600" y="3886200"/>
            <a:ext cx="3454400" cy="2590800"/>
          </a:xfrm>
          <a:prstGeom prst="rect">
            <a:avLst/>
          </a:prstGeom>
          <a:noFill/>
          <a:ln w="9525">
            <a:noFill/>
            <a:miter lim="800000"/>
            <a:headEnd/>
            <a:tailEnd/>
          </a:ln>
          <a:effectLst/>
        </p:spPr>
      </p:pic>
      <p:sp>
        <p:nvSpPr>
          <p:cNvPr id="398350" name="Rectangle 14"/>
          <p:cNvSpPr>
            <a:spLocks noChangeArrowheads="1"/>
          </p:cNvSpPr>
          <p:nvPr/>
        </p:nvSpPr>
        <p:spPr bwMode="auto">
          <a:xfrm>
            <a:off x="6705600" y="3505200"/>
            <a:ext cx="2133600" cy="430213"/>
          </a:xfrm>
          <a:prstGeom prst="rect">
            <a:avLst/>
          </a:prstGeom>
          <a:noFill/>
          <a:ln w="9525">
            <a:noFill/>
            <a:miter lim="800000"/>
            <a:headEnd/>
            <a:tailEnd/>
          </a:ln>
          <a:effectLst/>
        </p:spPr>
        <p:txBody>
          <a:bodyPr/>
          <a:lstStyle/>
          <a:p>
            <a:pPr marL="292100" indent="-292100">
              <a:lnSpc>
                <a:spcPct val="90000"/>
              </a:lnSpc>
              <a:spcBef>
                <a:spcPct val="30000"/>
              </a:spcBef>
              <a:buClr>
                <a:schemeClr val="hlink"/>
              </a:buClr>
              <a:buSzPct val="70000"/>
              <a:buFont typeface="Wingdings" pitchFamily="2" charset="2"/>
              <a:buNone/>
            </a:pPr>
            <a:r>
              <a:rPr lang="en-US" sz="1400" b="0">
                <a:solidFill>
                  <a:srgbClr val="0000FF"/>
                </a:solidFill>
              </a:rPr>
              <a:t>CERN Duoplasmatron proton Source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p:txBody>
          <a:bodyPr/>
          <a:lstStyle/>
          <a:p>
            <a:fld id="{2EC1EFB3-6AB0-400C-9525-6EDCF2738A65}" type="slidenum">
              <a:rPr lang="en-GB"/>
              <a:pPr/>
              <a:t>13</a:t>
            </a:fld>
            <a:endParaRPr lang="en-GB"/>
          </a:p>
        </p:txBody>
      </p:sp>
      <p:sp>
        <p:nvSpPr>
          <p:cNvPr id="502788" name="Rectangle 4"/>
          <p:cNvSpPr>
            <a:spLocks noGrp="1" noChangeArrowheads="1"/>
          </p:cNvSpPr>
          <p:nvPr>
            <p:ph type="title"/>
          </p:nvPr>
        </p:nvSpPr>
        <p:spPr/>
        <p:txBody>
          <a:bodyPr/>
          <a:lstStyle/>
          <a:p>
            <a:r>
              <a:rPr lang="en-US" sz="3200"/>
              <a:t>RF and construction technologies</a:t>
            </a:r>
          </a:p>
        </p:txBody>
      </p:sp>
      <p:sp>
        <p:nvSpPr>
          <p:cNvPr id="502789" name="Rectangle 5"/>
          <p:cNvSpPr>
            <a:spLocks noChangeArrowheads="1"/>
          </p:cNvSpPr>
          <p:nvPr/>
        </p:nvSpPr>
        <p:spPr bwMode="auto">
          <a:xfrm>
            <a:off x="152400" y="1447800"/>
            <a:ext cx="4724400" cy="52578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buFont typeface="Symbol" pitchFamily="18" charset="2"/>
              <a:buChar char="®"/>
            </a:pPr>
            <a:r>
              <a:rPr lang="en-US" sz="1800" b="0">
                <a:latin typeface="Comic Sans MS" pitchFamily="66" charset="0"/>
                <a:sym typeface="Symbol" pitchFamily="18" charset="2"/>
              </a:rPr>
              <a:t>Type of </a:t>
            </a:r>
            <a:r>
              <a:rPr lang="en-US" sz="1800" b="0">
                <a:solidFill>
                  <a:schemeClr val="hlink"/>
                </a:solidFill>
                <a:effectLst>
                  <a:outerShdw blurRad="38100" dist="38100" dir="2700000" algn="tl">
                    <a:srgbClr val="C0C0C0"/>
                  </a:outerShdw>
                </a:effectLst>
                <a:latin typeface="Comic Sans MS" pitchFamily="66" charset="0"/>
                <a:sym typeface="Symbol" pitchFamily="18" charset="2"/>
              </a:rPr>
              <a:t>RF power source</a:t>
            </a:r>
            <a:r>
              <a:rPr lang="en-US" sz="1800" b="0">
                <a:latin typeface="Comic Sans MS" pitchFamily="66" charset="0"/>
                <a:sym typeface="Symbol" pitchFamily="18" charset="2"/>
              </a:rPr>
              <a:t> depend on frequency:</a:t>
            </a:r>
            <a:r>
              <a:rPr lang="en-US" b="0">
                <a:latin typeface="Comic Sans MS" pitchFamily="66" charset="0"/>
                <a:sym typeface="Symbol" pitchFamily="18" charset="2"/>
              </a:rPr>
              <a:t> </a:t>
            </a:r>
          </a:p>
          <a:p>
            <a:pPr marL="749300" lvl="1" indent="-342900">
              <a:lnSpc>
                <a:spcPct val="110000"/>
              </a:lnSpc>
              <a:spcBef>
                <a:spcPct val="50000"/>
              </a:spcBef>
              <a:buClr>
                <a:schemeClr val="hlink"/>
              </a:buClr>
              <a:buSzPct val="70000"/>
              <a:buFont typeface="Symbol" pitchFamily="18" charset="2"/>
              <a:buNone/>
            </a:pPr>
            <a:r>
              <a:rPr lang="en-US" b="0">
                <a:latin typeface="Comic Sans MS" pitchFamily="66" charset="0"/>
                <a:sym typeface="Wingdings" pitchFamily="2" charset="2"/>
              </a:rPr>
              <a:t></a:t>
            </a:r>
            <a:r>
              <a:rPr lang="en-US" sz="1600" b="0">
                <a:latin typeface="Comic Sans MS" pitchFamily="66" charset="0"/>
                <a:sym typeface="Wingdings" pitchFamily="2" charset="2"/>
              </a:rPr>
              <a:t> </a:t>
            </a:r>
            <a:r>
              <a:rPr lang="en-US" sz="1600" b="0">
                <a:latin typeface="Comic Sans MS" pitchFamily="66" charset="0"/>
                <a:sym typeface="Symbol" pitchFamily="18" charset="2"/>
              </a:rPr>
              <a:t>Klystrons (&gt;350 MHz) for electron linacs and modern proton linacs. RF distribution via waveguides.</a:t>
            </a:r>
          </a:p>
          <a:p>
            <a:pPr marL="749300" lvl="1" indent="-342900">
              <a:lnSpc>
                <a:spcPct val="110000"/>
              </a:lnSpc>
              <a:spcBef>
                <a:spcPct val="50000"/>
              </a:spcBef>
              <a:buClr>
                <a:schemeClr val="hlink"/>
              </a:buClr>
              <a:buSzPct val="70000"/>
              <a:buFont typeface="Symbol" pitchFamily="18" charset="2"/>
              <a:buNone/>
            </a:pPr>
            <a:r>
              <a:rPr lang="en-US" b="0">
                <a:latin typeface="Comic Sans MS" pitchFamily="66" charset="0"/>
                <a:sym typeface="Wingdings" pitchFamily="2" charset="2"/>
              </a:rPr>
              <a:t></a:t>
            </a:r>
            <a:r>
              <a:rPr lang="en-US" sz="1600" b="0">
                <a:latin typeface="Comic Sans MS" pitchFamily="66" charset="0"/>
                <a:sym typeface="Symbol" pitchFamily="18" charset="2"/>
              </a:rPr>
              <a:t> RF tube (&lt;400 MHz) or solid state amplifiers for proton and heavy ion linacs. RF distribution via coaxial lines.</a:t>
            </a:r>
          </a:p>
          <a:p>
            <a:pPr marL="457200" indent="-457200">
              <a:lnSpc>
                <a:spcPct val="110000"/>
              </a:lnSpc>
              <a:spcBef>
                <a:spcPct val="50000"/>
              </a:spcBef>
              <a:buClr>
                <a:schemeClr val="hlink"/>
              </a:buClr>
              <a:buSzPct val="70000"/>
              <a:buFont typeface="Symbol" pitchFamily="18" charset="2"/>
              <a:buChar char="®"/>
            </a:pPr>
            <a:r>
              <a:rPr lang="en-US" sz="1800" b="0">
                <a:solidFill>
                  <a:schemeClr val="hlink"/>
                </a:solidFill>
                <a:effectLst>
                  <a:outerShdw blurRad="38100" dist="38100" dir="2700000" algn="tl">
                    <a:srgbClr val="C0C0C0"/>
                  </a:outerShdw>
                </a:effectLst>
                <a:latin typeface="Comic Sans MS" pitchFamily="66" charset="0"/>
                <a:sym typeface="Symbol" pitchFamily="18" charset="2"/>
              </a:rPr>
              <a:t>Construction technology</a:t>
            </a:r>
            <a:r>
              <a:rPr lang="en-US" sz="1800" b="0">
                <a:latin typeface="Comic Sans MS" pitchFamily="66" charset="0"/>
                <a:sym typeface="Symbol" pitchFamily="18" charset="2"/>
              </a:rPr>
              <a:t> depends on dimensions (</a:t>
            </a:r>
            <a:r>
              <a:rPr lang="en-US" sz="1800" b="0">
                <a:latin typeface="Arial Unicode MS" pitchFamily="34" charset="-128"/>
                <a:ea typeface="Arial Unicode MS" pitchFamily="34" charset="-128"/>
                <a:cs typeface="Arial Unicode MS" pitchFamily="34" charset="-128"/>
                <a:sym typeface="Symbol" pitchFamily="18" charset="2"/>
              </a:rPr>
              <a:t>￫</a:t>
            </a:r>
            <a:r>
              <a:rPr lang="en-US" sz="1800" b="0">
                <a:latin typeface="Comic Sans MS" pitchFamily="66" charset="0"/>
                <a:sym typeface="Symbol" pitchFamily="18" charset="2"/>
              </a:rPr>
              <a:t>on frequency):</a:t>
            </a:r>
            <a:r>
              <a:rPr lang="en-US" b="0">
                <a:latin typeface="Comic Sans MS" pitchFamily="66" charset="0"/>
                <a:sym typeface="Symbol" pitchFamily="18" charset="2"/>
              </a:rPr>
              <a:t> </a:t>
            </a:r>
          </a:p>
          <a:p>
            <a:pPr marL="749300" lvl="1" indent="-342900">
              <a:lnSpc>
                <a:spcPct val="110000"/>
              </a:lnSpc>
              <a:spcBef>
                <a:spcPct val="50000"/>
              </a:spcBef>
              <a:buClr>
                <a:schemeClr val="hlink"/>
              </a:buClr>
              <a:buSzPct val="70000"/>
              <a:buFont typeface="Symbol" pitchFamily="18" charset="2"/>
              <a:buNone/>
            </a:pPr>
            <a:r>
              <a:rPr lang="en-US" b="0">
                <a:latin typeface="Comic Sans MS" pitchFamily="66" charset="0"/>
                <a:sym typeface="Wingdings" pitchFamily="2" charset="2"/>
              </a:rPr>
              <a:t></a:t>
            </a:r>
            <a:r>
              <a:rPr lang="en-US" sz="1600" b="0">
                <a:latin typeface="Comic Sans MS" pitchFamily="66" charset="0"/>
                <a:sym typeface="Symbol" pitchFamily="18" charset="2"/>
              </a:rPr>
              <a:t> brazed copper elements (&gt;500 MHz) commonly used for electron linacs.  </a:t>
            </a:r>
          </a:p>
          <a:p>
            <a:pPr marL="749300" lvl="1" indent="-342900">
              <a:lnSpc>
                <a:spcPct val="110000"/>
              </a:lnSpc>
              <a:spcBef>
                <a:spcPct val="50000"/>
              </a:spcBef>
              <a:buClr>
                <a:schemeClr val="hlink"/>
              </a:buClr>
              <a:buSzPct val="70000"/>
              <a:buFont typeface="Symbol" pitchFamily="18" charset="2"/>
              <a:buNone/>
            </a:pPr>
            <a:r>
              <a:rPr lang="en-US" b="0">
                <a:latin typeface="Comic Sans MS" pitchFamily="66" charset="0"/>
                <a:sym typeface="Wingdings" pitchFamily="2" charset="2"/>
              </a:rPr>
              <a:t></a:t>
            </a:r>
            <a:r>
              <a:rPr lang="en-US" sz="1600" b="0">
                <a:latin typeface="Comic Sans MS" pitchFamily="66" charset="0"/>
                <a:sym typeface="Symbol" pitchFamily="18" charset="2"/>
              </a:rPr>
              <a:t> copper or copper plated welded/bolted elements commonly used for ion linacs (&lt;500 MHz).</a:t>
            </a:r>
          </a:p>
        </p:txBody>
      </p:sp>
      <p:pic>
        <p:nvPicPr>
          <p:cNvPr id="502791" name="Picture 7" descr="9112005_06"/>
          <p:cNvPicPr>
            <a:picLocks noChangeAspect="1" noChangeArrowheads="1"/>
          </p:cNvPicPr>
          <p:nvPr/>
        </p:nvPicPr>
        <p:blipFill>
          <a:blip r:embed="rId2" cstate="print"/>
          <a:srcRect/>
          <a:stretch>
            <a:fillRect/>
          </a:stretch>
        </p:blipFill>
        <p:spPr bwMode="auto">
          <a:xfrm>
            <a:off x="6858000" y="1371600"/>
            <a:ext cx="1798638" cy="2743200"/>
          </a:xfrm>
          <a:prstGeom prst="rect">
            <a:avLst/>
          </a:prstGeom>
          <a:noFill/>
        </p:spPr>
      </p:pic>
      <p:sp>
        <p:nvSpPr>
          <p:cNvPr id="502792" name="Text Box 8"/>
          <p:cNvSpPr txBox="1">
            <a:spLocks noChangeArrowheads="1"/>
          </p:cNvSpPr>
          <p:nvPr/>
        </p:nvSpPr>
        <p:spPr bwMode="auto">
          <a:xfrm>
            <a:off x="6945313" y="4191000"/>
            <a:ext cx="1474787" cy="517525"/>
          </a:xfrm>
          <a:prstGeom prst="rect">
            <a:avLst/>
          </a:prstGeom>
          <a:noFill/>
          <a:ln w="9525">
            <a:noFill/>
            <a:miter lim="800000"/>
            <a:headEnd/>
            <a:tailEnd/>
          </a:ln>
          <a:effectLst/>
        </p:spPr>
        <p:txBody>
          <a:bodyPr wrap="none">
            <a:spAutoFit/>
          </a:bodyPr>
          <a:lstStyle/>
          <a:p>
            <a:pPr algn="ctr"/>
            <a:r>
              <a:rPr lang="en-US" sz="1400"/>
              <a:t>3 GHz klystron </a:t>
            </a:r>
          </a:p>
          <a:p>
            <a:pPr algn="ctr"/>
            <a:r>
              <a:rPr lang="en-US" sz="1400"/>
              <a:t>(CERN LPI)</a:t>
            </a:r>
          </a:p>
        </p:txBody>
      </p:sp>
      <p:pic>
        <p:nvPicPr>
          <p:cNvPr id="502793" name="Picture 9" descr="ampli"/>
          <p:cNvPicPr>
            <a:picLocks noChangeAspect="1" noChangeArrowheads="1"/>
          </p:cNvPicPr>
          <p:nvPr/>
        </p:nvPicPr>
        <p:blipFill>
          <a:blip r:embed="rId3" cstate="print"/>
          <a:srcRect/>
          <a:stretch>
            <a:fillRect/>
          </a:stretch>
        </p:blipFill>
        <p:spPr bwMode="auto">
          <a:xfrm>
            <a:off x="4876800" y="3200400"/>
            <a:ext cx="1839913" cy="2819400"/>
          </a:xfrm>
          <a:prstGeom prst="rect">
            <a:avLst/>
          </a:prstGeom>
          <a:noFill/>
        </p:spPr>
      </p:pic>
      <p:sp>
        <p:nvSpPr>
          <p:cNvPr id="502794" name="Text Box 10"/>
          <p:cNvSpPr txBox="1">
            <a:spLocks noChangeArrowheads="1"/>
          </p:cNvSpPr>
          <p:nvPr/>
        </p:nvSpPr>
        <p:spPr bwMode="auto">
          <a:xfrm>
            <a:off x="6723063" y="5486400"/>
            <a:ext cx="2273300" cy="517525"/>
          </a:xfrm>
          <a:prstGeom prst="rect">
            <a:avLst/>
          </a:prstGeom>
          <a:noFill/>
          <a:ln w="9525">
            <a:noFill/>
            <a:miter lim="800000"/>
            <a:headEnd/>
            <a:tailEnd/>
          </a:ln>
          <a:effectLst/>
        </p:spPr>
        <p:txBody>
          <a:bodyPr wrap="none">
            <a:spAutoFit/>
          </a:bodyPr>
          <a:lstStyle/>
          <a:p>
            <a:pPr algn="ctr"/>
            <a:r>
              <a:rPr lang="en-US" sz="1400"/>
              <a:t>200 MHz triode amplifier </a:t>
            </a:r>
          </a:p>
          <a:p>
            <a:pPr algn="ctr"/>
            <a:r>
              <a:rPr lang="en-US" sz="1400"/>
              <a:t>(CERN Linac3)</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381000"/>
            <a:ext cx="5715000" cy="762000"/>
          </a:xfrm>
        </p:spPr>
        <p:txBody>
          <a:bodyPr/>
          <a:lstStyle/>
          <a:p>
            <a:r>
              <a:rPr lang="fr-CH" dirty="0" smtClean="0"/>
              <a:t>Construction technologies</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14</a:t>
            </a:fld>
            <a:endParaRPr lang="en-GB"/>
          </a:p>
        </p:txBody>
      </p:sp>
      <p:sp>
        <p:nvSpPr>
          <p:cNvPr id="4" name="Rectangle 12"/>
          <p:cNvSpPr>
            <a:spLocks noChangeArrowheads="1"/>
          </p:cNvSpPr>
          <p:nvPr/>
        </p:nvSpPr>
        <p:spPr bwMode="auto">
          <a:xfrm>
            <a:off x="533400" y="1371600"/>
            <a:ext cx="7924800" cy="2057400"/>
          </a:xfrm>
          <a:prstGeom prst="rect">
            <a:avLst/>
          </a:prstGeom>
          <a:noFill/>
          <a:ln w="9525">
            <a:noFill/>
            <a:miter lim="800000"/>
            <a:headEnd/>
            <a:tailEnd/>
          </a:ln>
          <a:effectLst/>
        </p:spPr>
        <p:txBody>
          <a:bodyPr lIns="92075" tIns="46038" rIns="92075" bIns="46038"/>
          <a:lstStyle/>
          <a:p>
            <a:pPr marL="457200" indent="-457200">
              <a:spcBef>
                <a:spcPts val="600"/>
              </a:spcBef>
              <a:buClr>
                <a:schemeClr val="hlink"/>
              </a:buClr>
              <a:buSzPct val="70000"/>
              <a:buFont typeface="Symbol" pitchFamily="18" charset="2"/>
              <a:buNone/>
            </a:pPr>
            <a:r>
              <a:rPr lang="en-US" sz="1600" b="0" dirty="0" smtClean="0">
                <a:solidFill>
                  <a:schemeClr val="hlink"/>
                </a:solidFill>
                <a:latin typeface="Comic Sans MS" pitchFamily="66" charset="0"/>
                <a:sym typeface="Symbol" pitchFamily="18" charset="2"/>
              </a:rPr>
              <a:t>Linac accelerating structure:</a:t>
            </a:r>
            <a:r>
              <a:rPr lang="en-US" sz="1600" b="0" dirty="0" smtClean="0">
                <a:latin typeface="Comic Sans MS" pitchFamily="66" charset="0"/>
                <a:sym typeface="Symbol" pitchFamily="18" charset="2"/>
              </a:rPr>
              <a:t> </a:t>
            </a:r>
            <a:endParaRPr lang="en-US" sz="1600" b="0" dirty="0">
              <a:latin typeface="Comic Sans MS" pitchFamily="66" charset="0"/>
              <a:sym typeface="Symbol" pitchFamily="18" charset="2"/>
            </a:endParaRPr>
          </a:p>
          <a:p>
            <a:pPr marL="457200" indent="-457200">
              <a:spcBef>
                <a:spcPts val="600"/>
              </a:spcBef>
              <a:buClr>
                <a:schemeClr val="hlink"/>
              </a:buClr>
              <a:buSzPct val="70000"/>
              <a:buFont typeface="Symbol" pitchFamily="18" charset="2"/>
              <a:buNone/>
            </a:pPr>
            <a:r>
              <a:rPr lang="en-US" sz="1600" b="0" dirty="0" smtClean="0">
                <a:latin typeface="Comic Sans MS" pitchFamily="66" charset="0"/>
                <a:sym typeface="Symbol" pitchFamily="18" charset="2"/>
              </a:rPr>
              <a:t>Set of parts joined together; needs to have:</a:t>
            </a:r>
          </a:p>
          <a:p>
            <a:pPr marL="457200" indent="-457200">
              <a:spcBef>
                <a:spcPts val="600"/>
              </a:spcBef>
              <a:buClr>
                <a:schemeClr val="hlink"/>
              </a:buClr>
              <a:buSzPct val="70000"/>
              <a:buFontTx/>
              <a:buChar char="-"/>
            </a:pPr>
            <a:r>
              <a:rPr lang="en-US" sz="1600" b="0" dirty="0" smtClean="0">
                <a:latin typeface="Comic Sans MS" pitchFamily="66" charset="0"/>
                <a:sym typeface="Symbol" pitchFamily="18" charset="2"/>
              </a:rPr>
              <a:t>A well defined vacuum envelope (no trapped volumes, special vacuum joints)</a:t>
            </a:r>
          </a:p>
          <a:p>
            <a:pPr marL="457200" indent="-457200">
              <a:spcBef>
                <a:spcPts val="600"/>
              </a:spcBef>
              <a:buClr>
                <a:schemeClr val="hlink"/>
              </a:buClr>
              <a:buSzPct val="70000"/>
              <a:buFontTx/>
              <a:buChar char="-"/>
            </a:pPr>
            <a:r>
              <a:rPr lang="en-US" sz="1600" b="0" dirty="0" smtClean="0">
                <a:latin typeface="Comic Sans MS" pitchFamily="66" charset="0"/>
                <a:sym typeface="Symbol" pitchFamily="18" charset="2"/>
              </a:rPr>
              <a:t>A well defined RF envelope (no leaking RF, good RF contacts between parts)</a:t>
            </a:r>
          </a:p>
          <a:p>
            <a:pPr marL="457200" indent="-457200">
              <a:spcBef>
                <a:spcPts val="600"/>
              </a:spcBef>
              <a:buClr>
                <a:schemeClr val="hlink"/>
              </a:buClr>
              <a:buSzPct val="70000"/>
              <a:buFontTx/>
              <a:buChar char="-"/>
            </a:pPr>
            <a:r>
              <a:rPr lang="fr-CH" sz="1600" b="0" dirty="0" smtClean="0">
                <a:latin typeface="Comic Sans MS" pitchFamily="66" charset="0"/>
                <a:sym typeface="Symbol" pitchFamily="18" charset="2"/>
              </a:rPr>
              <a:t>A </a:t>
            </a:r>
            <a:r>
              <a:rPr lang="en-US" sz="1600" b="0" dirty="0" smtClean="0">
                <a:latin typeface="Comic Sans MS" pitchFamily="66" charset="0"/>
                <a:sym typeface="Symbol" pitchFamily="18" charset="2"/>
              </a:rPr>
              <a:t>stable mechanical structure under vibrations and thermal deformations</a:t>
            </a:r>
          </a:p>
          <a:p>
            <a:pPr marL="457200" indent="-457200">
              <a:spcBef>
                <a:spcPts val="600"/>
              </a:spcBef>
              <a:buClr>
                <a:schemeClr val="hlink"/>
              </a:buClr>
              <a:buSzPct val="70000"/>
              <a:buFontTx/>
              <a:buChar char="-"/>
            </a:pPr>
            <a:r>
              <a:rPr lang="fr-CH" sz="1600" b="0" dirty="0" smtClean="0">
                <a:latin typeface="Comic Sans MS" pitchFamily="66" charset="0"/>
                <a:sym typeface="Symbol" pitchFamily="18" charset="2"/>
              </a:rPr>
              <a:t>An effective </a:t>
            </a:r>
            <a:r>
              <a:rPr lang="fr-CH" sz="1600" b="0" dirty="0" err="1" smtClean="0">
                <a:latin typeface="Comic Sans MS" pitchFamily="66" charset="0"/>
                <a:sym typeface="Symbol" pitchFamily="18" charset="2"/>
              </a:rPr>
              <a:t>cooling</a:t>
            </a:r>
            <a:r>
              <a:rPr lang="fr-CH" sz="1600" b="0" dirty="0" smtClean="0">
                <a:latin typeface="Comic Sans MS" pitchFamily="66" charset="0"/>
                <a:sym typeface="Symbol" pitchFamily="18" charset="2"/>
              </a:rPr>
              <a:t> of the </a:t>
            </a:r>
            <a:r>
              <a:rPr lang="fr-CH" sz="1600" b="0" dirty="0" err="1" smtClean="0">
                <a:latin typeface="Comic Sans MS" pitchFamily="66" charset="0"/>
                <a:sym typeface="Symbol" pitchFamily="18" charset="2"/>
              </a:rPr>
              <a:t>heat</a:t>
            </a:r>
            <a:r>
              <a:rPr lang="fr-CH" sz="1600" b="0" dirty="0" smtClean="0">
                <a:latin typeface="Comic Sans MS" pitchFamily="66" charset="0"/>
                <a:sym typeface="Symbol" pitchFamily="18" charset="2"/>
              </a:rPr>
              <a:t> </a:t>
            </a:r>
            <a:r>
              <a:rPr lang="fr-CH" sz="1600" b="0" dirty="0" err="1" smtClean="0">
                <a:latin typeface="Comic Sans MS" pitchFamily="66" charset="0"/>
                <a:sym typeface="Symbol" pitchFamily="18" charset="2"/>
              </a:rPr>
              <a:t>produced</a:t>
            </a:r>
            <a:r>
              <a:rPr lang="fr-CH" sz="1600" b="0" dirty="0" smtClean="0">
                <a:latin typeface="Comic Sans MS" pitchFamily="66" charset="0"/>
                <a:sym typeface="Symbol" pitchFamily="18" charset="2"/>
              </a:rPr>
              <a:t> by the RF.</a:t>
            </a:r>
          </a:p>
        </p:txBody>
      </p:sp>
      <p:sp>
        <p:nvSpPr>
          <p:cNvPr id="5" name="TextBox 4"/>
          <p:cNvSpPr txBox="1"/>
          <p:nvPr/>
        </p:nvSpPr>
        <p:spPr>
          <a:xfrm>
            <a:off x="304800" y="5715000"/>
            <a:ext cx="4724400" cy="830997"/>
          </a:xfrm>
          <a:prstGeom prst="rect">
            <a:avLst/>
          </a:prstGeom>
          <a:noFill/>
        </p:spPr>
        <p:txBody>
          <a:bodyPr wrap="square" rtlCol="0">
            <a:spAutoFit/>
          </a:bodyPr>
          <a:lstStyle/>
          <a:p>
            <a:r>
              <a:rPr lang="fr-CH" sz="1600" b="0" dirty="0" smtClean="0"/>
              <a:t>In </a:t>
            </a:r>
            <a:r>
              <a:rPr lang="fr-CH" sz="1600" b="0" dirty="0" err="1" smtClean="0"/>
              <a:t>most</a:t>
            </a:r>
            <a:r>
              <a:rPr lang="fr-CH" sz="1600" b="0" dirty="0" smtClean="0"/>
              <a:t> of the cases,</a:t>
            </a:r>
          </a:p>
          <a:p>
            <a:r>
              <a:rPr lang="fr-CH" sz="1600" dirty="0" err="1" smtClean="0">
                <a:solidFill>
                  <a:srgbClr val="FF0000"/>
                </a:solidFill>
              </a:rPr>
              <a:t>it</a:t>
            </a:r>
            <a:r>
              <a:rPr lang="fr-CH" sz="1600" dirty="0" smtClean="0">
                <a:solidFill>
                  <a:srgbClr val="FF0000"/>
                </a:solidFill>
              </a:rPr>
              <a:t> </a:t>
            </a:r>
            <a:r>
              <a:rPr lang="fr-CH" sz="1600" dirty="0" err="1" smtClean="0">
                <a:solidFill>
                  <a:srgbClr val="FF0000"/>
                </a:solidFill>
              </a:rPr>
              <a:t>is</a:t>
            </a:r>
            <a:r>
              <a:rPr lang="fr-CH" sz="1600" dirty="0" smtClean="0">
                <a:solidFill>
                  <a:srgbClr val="FF0000"/>
                </a:solidFill>
              </a:rPr>
              <a:t> on the </a:t>
            </a:r>
            <a:r>
              <a:rPr lang="fr-CH" sz="1600" dirty="0" err="1" smtClean="0">
                <a:solidFill>
                  <a:srgbClr val="FF0000"/>
                </a:solidFill>
              </a:rPr>
              <a:t>mechanical</a:t>
            </a:r>
            <a:r>
              <a:rPr lang="fr-CH" sz="1600" dirty="0" smtClean="0">
                <a:solidFill>
                  <a:srgbClr val="FF0000"/>
                </a:solidFill>
              </a:rPr>
              <a:t> construction </a:t>
            </a:r>
            <a:r>
              <a:rPr lang="fr-CH" sz="1600" dirty="0" err="1" smtClean="0">
                <a:solidFill>
                  <a:srgbClr val="FF0000"/>
                </a:solidFill>
              </a:rPr>
              <a:t>that</a:t>
            </a:r>
            <a:r>
              <a:rPr lang="fr-CH" sz="1600" dirty="0" smtClean="0">
                <a:solidFill>
                  <a:srgbClr val="FF0000"/>
                </a:solidFill>
              </a:rPr>
              <a:t> </a:t>
            </a:r>
            <a:r>
              <a:rPr lang="fr-CH" sz="1600" dirty="0" err="1" smtClean="0">
                <a:solidFill>
                  <a:srgbClr val="FF0000"/>
                </a:solidFill>
              </a:rPr>
              <a:t>you</a:t>
            </a:r>
            <a:r>
              <a:rPr lang="fr-CH" sz="1600" dirty="0" smtClean="0">
                <a:solidFill>
                  <a:srgbClr val="FF0000"/>
                </a:solidFill>
              </a:rPr>
              <a:t> </a:t>
            </a:r>
            <a:r>
              <a:rPr lang="fr-CH" sz="1600" dirty="0" err="1" smtClean="0">
                <a:solidFill>
                  <a:srgbClr val="FF0000"/>
                </a:solidFill>
              </a:rPr>
              <a:t>will</a:t>
            </a:r>
            <a:r>
              <a:rPr lang="fr-CH" sz="1600" dirty="0" smtClean="0">
                <a:solidFill>
                  <a:srgbClr val="FF0000"/>
                </a:solidFill>
              </a:rPr>
              <a:t> </a:t>
            </a:r>
            <a:r>
              <a:rPr lang="fr-CH" sz="1600" dirty="0" err="1" smtClean="0">
                <a:solidFill>
                  <a:srgbClr val="FF0000"/>
                </a:solidFill>
              </a:rPr>
              <a:t>win</a:t>
            </a:r>
            <a:r>
              <a:rPr lang="fr-CH" sz="1600" dirty="0" smtClean="0">
                <a:solidFill>
                  <a:srgbClr val="FF0000"/>
                </a:solidFill>
              </a:rPr>
              <a:t> or </a:t>
            </a:r>
            <a:r>
              <a:rPr lang="fr-CH" sz="1600" dirty="0" err="1" smtClean="0">
                <a:solidFill>
                  <a:srgbClr val="FF0000"/>
                </a:solidFill>
              </a:rPr>
              <a:t>lose</a:t>
            </a:r>
            <a:r>
              <a:rPr lang="fr-CH" sz="1600" dirty="0" smtClean="0">
                <a:solidFill>
                  <a:srgbClr val="FF0000"/>
                </a:solidFill>
              </a:rPr>
              <a:t> </a:t>
            </a:r>
            <a:r>
              <a:rPr lang="fr-CH" sz="1600" dirty="0" err="1" smtClean="0">
                <a:solidFill>
                  <a:srgbClr val="FF0000"/>
                </a:solidFill>
              </a:rPr>
              <a:t>your</a:t>
            </a:r>
            <a:r>
              <a:rPr lang="fr-CH" sz="1600" dirty="0" smtClean="0">
                <a:solidFill>
                  <a:srgbClr val="FF0000"/>
                </a:solidFill>
              </a:rPr>
              <a:t> linac </a:t>
            </a:r>
            <a:r>
              <a:rPr lang="fr-CH" sz="1600" dirty="0" err="1" smtClean="0">
                <a:solidFill>
                  <a:srgbClr val="FF0000"/>
                </a:solidFill>
              </a:rPr>
              <a:t>project</a:t>
            </a:r>
            <a:r>
              <a:rPr lang="fr-CH" sz="1600" dirty="0" smtClean="0">
                <a:solidFill>
                  <a:srgbClr val="FF0000"/>
                </a:solidFill>
              </a:rPr>
              <a:t>…</a:t>
            </a:r>
            <a:endParaRPr lang="en-US" sz="1600" dirty="0">
              <a:solidFill>
                <a:srgbClr val="FF0000"/>
              </a:solidFill>
            </a:endParaRPr>
          </a:p>
        </p:txBody>
      </p:sp>
      <p:sp>
        <p:nvSpPr>
          <p:cNvPr id="3074" name="AutoShape 2" descr="data:image/jpeg;base64,/9j/4AAQSkZJRgABAQAAAQABAAD/2wCEAAkGBhQSDxUPERQWFBEWGQ8UFxAVFRQZFBgUFhwVFRcUFRQbHDIgGhovGRgWHy8gJCcpLTEuFSoxNTAqQScrLDUBCQoKDgwOGQ8PGjYkHCQ1MS8sKTUuKSotKTUuKSk1KSo1LC8sNC8qNSkpKSwsLiksKTUpLyw1LCwtLSksKSkpLP/AABEIAHwAwAMBIgACEQEDEQH/xAAcAAEBAAMBAQEBAAAAAAAAAAAABQQGBwMCCAH/xABIEAABAwIABRAGCAYBBQAAAAABAAIDBBEFBhIhMRMWFzVBUVNUYXSBkpSz0tMHFCIycZEzQlKCk6Gx0UNicnOisiMVNGPB4//EABgBAQEBAQEAAAAAAAAAAAAAAAABAgME/8QAJREBAQEBAAEDAgcBAAAAAAAAAAERAgMhMUETURIiMmGBodEU/9oADAMBAAIRAxEAPwDd8V8V6R1BSudSUznGnpHFzqeEuJMbCSSW3JuSbqnrTouJ0vZoPAmKe11Jzai7qNVVthK1p0XE6Xs0HgTWnRcTpezQeBVUTDUrWnRcTpezQeBNadFxOl7NB4FVRMNStadFxOl7NB4E1p0XE6Xs0HgVVEw1K1p0XE6Xs0HgTWnRcTpezQeBVUTDUrWnRcTpezQeBNadFxOl7NB4FVRMNStadFxOl7NB4E1p0XE6Xs0HgWVSzkzTMJ9lphyRvZUbXH8yVloJWtOi4nS9mg8Ca06LidL2aDwKqiYala06LidL2aDwJrTouJ0vZoPAqqJhqVrTouJ0vZoPAmtOi4nS9mg8CqomGpWtOi4nS9mg8Ca06LidL2aDwKqiYala06LidL2aDwKZjRivSNoKpzaSma4U9W4ObTwhwIjeQQQ24NwDdbQpWNm11Xzat7qRAxT2upObUXdRqqpWKe11Jzai7qNVUhRERVBERARY9dhGOFuXK8MboBOkneaNLjyBQKnHduiGF7v55LRs/O7j1VNXGzqRhTGiGEllzJKP4UdiR/W6+SzpK1SuwjNP9LIcngo7sZ02OU7pPQsaOMNFmgAbwAA+QU1cWn441B92OFo/mdI8/lkr+NxvqBpZA74aq387uUhFNXFWhxyImnL4HXJhzMkjIzRtGl2SfyWacdt6nf0yRD9HFapT/Sy/GL/RqyU0xsYx2G7TydD4T+rwqmCMYIqi7W3bIM5hfYPA+0LGzm8oJWkL5fHcg5w5pu14JDmnfa4ZwU0x0tFqGDsb5GezUNMjeGjAy/vx6D8W/LdV+gw/BMbRytLuDJyZPw3Wd02stazigiIqgiIgKVjZtdV82re6kVVSsbNrqvm1b3UilWGKe11Jzai7qNVVKxT2upObUXdRqqkKIiKoLXcYMZixxggsZRbLkIu2O+5b6z7bmgXud43548pjmgkEhwDhmIJFrg760PBcWCtQjL6mUPLGOcBLP77gHOz2znKJzrNrUjDLLuMjy58h0yPOU74A7g5BYL6VTUcEcal/Fn/ZNRwRxqX8Wf8AZZaS0VWOmwSSGiqluS1o/wCacZyQALkb5CvbHdN9qf8AHk/dBpiK5jHgbB1DHqlRLOL3yYxPIZHkbjW3/PQuXYYxua4ltLHJE3cfJPI+Q8uTfJGbcsfiunHi779o59+Xnj3rbKf6WX4xf6NWSuatwnVgucXygezcljgDmFrnJzZlsOAsb6e4bWRzZPCw1EtxymNxz9B6Fv8A5+82erP1+Ny+jaUWz4JxToamITwSzSRu0OE8mndBF7g8hXvV4jUcUbpZJJmsYC5zjPJYAaSc64OzUV8SwtcLOaHDeIB/VVdTwRxqX8Wf9k1PBHGpfxZ/2QYFNUyxfRTSMH2crLZ1X3HyVrBeNsmqMjnaxwe5rBMy7SHOzDLjNxa+a7Tu+6sTU8Ecal/Fn/ZY9fFgwsAgqZHSl8DWAyze8ZGAHOLZtPQmmN/REXRzFKxs2uq+bVvdSKqpWNm11Xzat7qRSrDFPa6k5tRd1GqqlYp7XUnNqLuo1VSFERFUFzX1fU3yQ8HJKwf03Lmf4OaOhdKWmY3UmRUtm+rMA0n/AMrL2+bO75VmtRJREWWnjWe596HvGLpGNmMjKGkfUvzkeyxl7Zch91v/ALPICub1nufeh7xirel3FmtqzE6mZqkMbXkxtcA/VCdOSczvZAA3c5W+JL1J1fRju2c28z1c9pKSXCU0tdWTanTx2M1S7Q0aWwxN3XWtZo0Xub3z+NT6SGUx1PBNOyBouPWpWiSpfuZRcfd+AXj6QMKiOODBMJIip2NfLcOaX1TxlPc5pAOa9gCN34Lqvo09FsNJAyoqYxJWPAccsXEV84Y1p+tvu033lry+W93J7fETx+OcTb7/ADXIYfSRhSNzpfWJPaLS4ujZkkgAC/s20WVOjxwpK86lhKFkErszcIU7cmzjoM8QzPbc5zydK71Qxh09U1wBaXQgg5wRqbcxC5V6YfRjFFCcI0bBGGkatC0WZkk21Rjfq2JzgZrb1s/KWy7HSyWZUTB+EKnAlfkk5UbslzmtN454TokZy2vY7hFiuv42V7J8DzTxODo3xBzXDdBsVxXA1b65gaankN56DJmhcbl3q7yGyR/AGx+W8toxLwuX4BrqVxvqIDm8jJTew+813WXp7v1OPqfM9L/rz8T6ff4Pi+3+M1EReZ6BedRob/cpO+iXovKo0N/uUnfRIOnFEKLo5ilY2bXVfNq3upFVUrGza6r5tW91IpVhintdSc2ou6jVVSsU9rqTm1F3UaqpCiIiqCnYxUOrUsjALuyS9n9xntMty3FulUUUVzSKQOaHDQQCPgRcL6Qwam+SHg5JGD+m+Uz/ABc0dCLDbxrPc+9D3jF2FcerPc+9D3jFf9LGNFZRNiNMWsiky2ulyMp7ZBnABPsi7bkZvqFa55vVyM9dTmbXI8cgG4wzat7vrMZdfRqd2HP9xfp5fmjHfBfrFNDhiLKdlgRVV3FzmVLM2U47jXCxG4LjfC3/ANGnpehfAykrniKZgaxszvckaMwynfVfbMb5jpvpWcy5Wt2bHRcG/wDc1P8AVB3bFj47PYMGVZktkajPe++WkD87LGpcY6VktTK+ohawuhIeZY7G0bdBvn6Fyr0s+lRlXH6jRkmC4Mk+capbOGMGnJvYknTbe0hrvowvlVx+r6jWZXSGhv8AlZV8RWn1XCR+r6vFf45Zt+V1jUdH6hgd+qC1VhDIDWEe0ykYcouO6Mp3zzbxW1Yn4FMWL9ZUuFjOLt/txnJaesXnpXo5/L4erfnP6cOvzeXmT43+2QiIvO7i9aCm1WphiAv7bJHDeZH7dzyZQYPiV4SyBrS46ACT0LcsWMD6jFlvH/PJkukP2dJbEORoJHxJO6rEqyiItsClY2bXVfNq3upFVUrGza6r5tW91IpVhintdSc2ou6jVVSsU9rqTm1F3UaqpCiIiqCIiDRMY4ciuk3pGQSD42dE784wfvLBW1Y4YOy4dXaLyQ3dYaTEbao3lzAOtvsWqg3zjRvrFbjxq/c+9D3jF0/GLAMdZTPppfdeMzhpa4Z2vbygrmNWwlhDQC67CATYHJc11r7mhbNsiTcUb2n/AOSnsvu5hepwNVPgmjEkMgLZIX/Q1EW+07hsdOlt84WPV4nUNWdUwfVNp3G5NHWHIyTvRzaHDe/VdJwxjR61EYaigjkZpsanOD9prtSu08oXOsI4muc8mBuQz7EkofbkDwwZviD8V6b14/L+v0v3+7zznvx/o9Z9kyP0W1Zc4OfTMa0tDpHVMYbnAcCDuixCqUWCsH4OOqyyNwhVtztgjv6oxw0OkkP0m/YfLdU2PEycuc0CK7S362+Ac3sq1gbFQRuyqmHV7WtG2o1Nn3rRlx6CFmceKet639sW9eW+k5z+Xpi5i9U4arTUTl2o5Q1Wa1mho0QxDftmzaBnOfT13HSnbHgmeNgDWNiyWtGgNGSAB0KFR48PijbFFQxsjaLNY2oAaByAQrGw7jfNU00lN6sxmqDJy/WMq2cZ8nUs/wA1jyeT8d+0ntG/H4/wT9/mpqIhK5ujMwHg/V6prT9HFkyv5Tc6mzrAu+DOVb6oWJtFkU2qn3piZfgw2EY6gafvK6txiiIiqClY2bXVfNq3upFVUrGza6r5tW91IpVhintdSc2ou6jVVSsU9rqTm1F3UaqpCiIiqCIiAtPw3iuYry0wLo85dTjOW77od8afY6u8twRRXM4pmu90g20jdHIRpB5Cvtb5hDAsM/0sbXHcfoePg8WcPmpMuI0X8OWaPkymvHye0rONa1lFZlxMmHuTRv5HxuYes1xH+KxZMXKpv8Jj+Vkrf0eGlMNR6f6WX4xf6NWSvOGjmEsoMEt7xXAZlW9hu60rIFJLwE34ZUV5ovf/AKbUblNN1Wj9XL3psXamQ21MRD7cpB+UbDc9Jb8UGCsrAmCvW5Laadh/5HA5nngQRpH2uTNu5tgosTIW55i6d389hH0RDNb+q6uxxhoDWgADMAAAAN4AaFrGbX0AiItMiIiApWNm11Xzat7qRVVKxs2uq+bVvdSKVYYp7XUnNqLuo1VXBcFemerip4oWxUxbHHDGC5s2UQxrWgm0tr2A3FlbOdbwNL1Z/OU1cdwRcP2c63gaXqz+cmznW8DS9Wfzk0x3BFw/ZzreBperP5ybOdbwNL1Z/OTTHcEXD9nOt4Gl6s/nJs51vA0vVn85NMdwRcP2c63gaXqz+cmznW8DS9Wfzk0x3BFw/ZzreBperP5ybOdbwNL1Z/OTTHbmxAEuAsXWud+wsL9AAX0uH7OdbwNL1Z/OTZzreBperP5yaY7gi4fs51vA0vVn85NnOt4Gl6s/nJpjuCLh+znW8DS9Wfzk2c63gaXqz+cmmO4IuH7OdbwNL1Z/OTZzreBperP5yaY7gi4fs51vA0vVn85NnOt4Gl6s/nJpjuClY2bXVfNq3upFyTZzreBperP5yxcK+merlp5YXRUwbJHNGS1s2UA9rmki8tr2J3E0x//Z"/>
          <p:cNvSpPr>
            <a:spLocks noChangeAspect="1" noChangeArrowheads="1"/>
          </p:cNvSpPr>
          <p:nvPr/>
        </p:nvSpPr>
        <p:spPr bwMode="auto">
          <a:xfrm>
            <a:off x="0" y="-574675"/>
            <a:ext cx="1828800" cy="11811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3081" name="Picture 9"/>
          <p:cNvPicPr>
            <a:picLocks noChangeAspect="1" noChangeArrowheads="1"/>
          </p:cNvPicPr>
          <p:nvPr/>
        </p:nvPicPr>
        <p:blipFill>
          <a:blip r:embed="rId2" cstate="print"/>
          <a:srcRect/>
          <a:stretch>
            <a:fillRect/>
          </a:stretch>
        </p:blipFill>
        <p:spPr bwMode="auto">
          <a:xfrm>
            <a:off x="6096000" y="3048000"/>
            <a:ext cx="2227507" cy="3562350"/>
          </a:xfrm>
          <a:prstGeom prst="rect">
            <a:avLst/>
          </a:prstGeom>
          <a:noFill/>
          <a:ln w="9525">
            <a:noFill/>
            <a:miter lim="800000"/>
            <a:headEnd/>
            <a:tailEnd/>
          </a:ln>
          <a:effectLst/>
        </p:spPr>
      </p:pic>
      <p:pic>
        <p:nvPicPr>
          <p:cNvPr id="12" name="Picture 61"/>
          <p:cNvPicPr>
            <a:picLocks noChangeAspect="1" noChangeArrowheads="1"/>
          </p:cNvPicPr>
          <p:nvPr/>
        </p:nvPicPr>
        <p:blipFill>
          <a:blip r:embed="rId3" cstate="print"/>
          <a:srcRect/>
          <a:stretch>
            <a:fillRect/>
          </a:stretch>
        </p:blipFill>
        <p:spPr bwMode="auto">
          <a:xfrm>
            <a:off x="381000" y="3733800"/>
            <a:ext cx="1981200" cy="1621659"/>
          </a:xfrm>
          <a:prstGeom prst="rect">
            <a:avLst/>
          </a:prstGeom>
          <a:noFill/>
          <a:ln w="9525">
            <a:noFill/>
            <a:miter lim="800000"/>
            <a:headEnd/>
            <a:tailEnd/>
          </a:ln>
          <a:effectLst/>
        </p:spPr>
      </p:pic>
      <p:pic>
        <p:nvPicPr>
          <p:cNvPr id="13" name="Picture 69"/>
          <p:cNvPicPr>
            <a:picLocks noChangeAspect="1" noChangeArrowheads="1"/>
          </p:cNvPicPr>
          <p:nvPr/>
        </p:nvPicPr>
        <p:blipFill>
          <a:blip r:embed="rId4" cstate="print"/>
          <a:srcRect/>
          <a:stretch>
            <a:fillRect/>
          </a:stretch>
        </p:blipFill>
        <p:spPr bwMode="auto">
          <a:xfrm>
            <a:off x="2819400" y="3733800"/>
            <a:ext cx="2382837" cy="1651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Joining</a:t>
            </a:r>
            <a:r>
              <a:rPr lang="fr-CH" dirty="0" smtClean="0"/>
              <a:t> techniques</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15</a:t>
            </a:fld>
            <a:endParaRPr lang="en-GB"/>
          </a:p>
        </p:txBody>
      </p:sp>
      <p:graphicFrame>
        <p:nvGraphicFramePr>
          <p:cNvPr id="4" name="Table 3"/>
          <p:cNvGraphicFramePr>
            <a:graphicFrameLocks noGrp="1"/>
          </p:cNvGraphicFramePr>
          <p:nvPr/>
        </p:nvGraphicFramePr>
        <p:xfrm>
          <a:off x="304800" y="1371600"/>
          <a:ext cx="5486400" cy="4348480"/>
        </p:xfrm>
        <a:graphic>
          <a:graphicData uri="http://schemas.openxmlformats.org/drawingml/2006/table">
            <a:tbl>
              <a:tblPr firstRow="1" bandRow="1">
                <a:tableStyleId>{5C22544A-7EE6-4342-B048-85BDC9FD1C3A}</a:tableStyleId>
              </a:tblPr>
              <a:tblGrid>
                <a:gridCol w="1143000"/>
                <a:gridCol w="1524000"/>
                <a:gridCol w="1371600"/>
                <a:gridCol w="1447800"/>
              </a:tblGrid>
              <a:tr h="370840">
                <a:tc>
                  <a:txBody>
                    <a:bodyPr/>
                    <a:lstStyle/>
                    <a:p>
                      <a:endParaRPr lang="en-US" dirty="0"/>
                    </a:p>
                  </a:txBody>
                  <a:tcPr/>
                </a:tc>
                <a:tc>
                  <a:txBody>
                    <a:bodyPr/>
                    <a:lstStyle/>
                    <a:p>
                      <a:endParaRPr lang="en-US"/>
                    </a:p>
                  </a:txBody>
                  <a:tcPr/>
                </a:tc>
                <a:tc>
                  <a:txBody>
                    <a:bodyPr/>
                    <a:lstStyle/>
                    <a:p>
                      <a:r>
                        <a:rPr lang="fr-CH" dirty="0" smtClean="0"/>
                        <a:t>vacuum</a:t>
                      </a:r>
                      <a:endParaRPr lang="en-US" dirty="0"/>
                    </a:p>
                  </a:txBody>
                  <a:tcPr/>
                </a:tc>
                <a:tc>
                  <a:txBody>
                    <a:bodyPr/>
                    <a:lstStyle/>
                    <a:p>
                      <a:r>
                        <a:rPr lang="fr-CH" dirty="0" smtClean="0"/>
                        <a:t>RF</a:t>
                      </a:r>
                      <a:endParaRPr lang="en-US" dirty="0"/>
                    </a:p>
                  </a:txBody>
                  <a:tcPr/>
                </a:tc>
              </a:tr>
              <a:tr h="370840">
                <a:tc rowSpan="3">
                  <a:txBody>
                    <a:bodyPr/>
                    <a:lstStyle/>
                    <a:p>
                      <a:r>
                        <a:rPr lang="fr-CH" dirty="0" err="1" smtClean="0"/>
                        <a:t>Metal</a:t>
                      </a:r>
                      <a:r>
                        <a:rPr lang="fr-CH" dirty="0" smtClean="0"/>
                        <a:t> to </a:t>
                      </a:r>
                      <a:r>
                        <a:rPr lang="fr-CH" dirty="0" err="1" smtClean="0"/>
                        <a:t>metal</a:t>
                      </a:r>
                      <a:endParaRPr lang="en-US" dirty="0"/>
                    </a:p>
                  </a:txBody>
                  <a:tcPr anchor="ctr"/>
                </a:tc>
                <a:tc>
                  <a:txBody>
                    <a:bodyPr/>
                    <a:lstStyle/>
                    <a:p>
                      <a:r>
                        <a:rPr lang="fr-CH" dirty="0" smtClean="0"/>
                        <a:t>EB </a:t>
                      </a:r>
                      <a:r>
                        <a:rPr lang="fr-CH" dirty="0" err="1" smtClean="0"/>
                        <a:t>welding</a:t>
                      </a:r>
                      <a:endParaRPr lang="en-US" dirty="0"/>
                    </a:p>
                  </a:txBody>
                  <a:tcPr/>
                </a:tc>
                <a:tc>
                  <a:txBody>
                    <a:bodyPr/>
                    <a:lstStyle/>
                    <a:p>
                      <a:r>
                        <a:rPr lang="fr-CH" dirty="0" smtClean="0">
                          <a:solidFill>
                            <a:schemeClr val="accent2"/>
                          </a:solidFill>
                        </a:rPr>
                        <a:t>ok</a:t>
                      </a:r>
                      <a:endParaRPr lang="en-US" dirty="0">
                        <a:solidFill>
                          <a:schemeClr val="accent2"/>
                        </a:solidFill>
                      </a:endParaRPr>
                    </a:p>
                  </a:txBody>
                  <a:tcPr/>
                </a:tc>
                <a:tc>
                  <a:txBody>
                    <a:bodyPr/>
                    <a:lstStyle/>
                    <a:p>
                      <a:r>
                        <a:rPr lang="fr-CH" dirty="0" smtClean="0">
                          <a:solidFill>
                            <a:schemeClr val="accent2"/>
                          </a:solidFill>
                        </a:rPr>
                        <a:t>ok</a:t>
                      </a:r>
                      <a:endParaRPr lang="en-US" dirty="0">
                        <a:solidFill>
                          <a:schemeClr val="accent2"/>
                        </a:solidFill>
                      </a:endParaRPr>
                    </a:p>
                  </a:txBody>
                  <a:tcPr/>
                </a:tc>
              </a:tr>
              <a:tr h="370840">
                <a:tc vMerge="1">
                  <a:txBody>
                    <a:bodyPr/>
                    <a:lstStyle/>
                    <a:p>
                      <a:endParaRPr lang="en-US" dirty="0"/>
                    </a:p>
                  </a:txBody>
                  <a:tcPr/>
                </a:tc>
                <a:tc>
                  <a:txBody>
                    <a:bodyPr/>
                    <a:lstStyle/>
                    <a:p>
                      <a:r>
                        <a:rPr lang="fr-CH" dirty="0" err="1" smtClean="0"/>
                        <a:t>Brazing</a:t>
                      </a:r>
                      <a:endParaRPr lang="en-US" dirty="0"/>
                    </a:p>
                  </a:txBody>
                  <a:tcPr/>
                </a:tc>
                <a:tc>
                  <a:txBody>
                    <a:bodyPr/>
                    <a:lstStyle/>
                    <a:p>
                      <a:r>
                        <a:rPr lang="fr-CH" dirty="0" smtClean="0">
                          <a:solidFill>
                            <a:schemeClr val="accent2"/>
                          </a:solidFill>
                        </a:rPr>
                        <a:t>ok</a:t>
                      </a:r>
                      <a:endParaRPr lang="en-US" dirty="0">
                        <a:solidFill>
                          <a:schemeClr val="accent2"/>
                        </a:solidFill>
                      </a:endParaRPr>
                    </a:p>
                  </a:txBody>
                  <a:tcPr/>
                </a:tc>
                <a:tc>
                  <a:txBody>
                    <a:bodyPr/>
                    <a:lstStyle/>
                    <a:p>
                      <a:r>
                        <a:rPr lang="fr-CH" dirty="0" smtClean="0">
                          <a:solidFill>
                            <a:schemeClr val="accent2"/>
                          </a:solidFill>
                        </a:rPr>
                        <a:t>ok</a:t>
                      </a:r>
                      <a:endParaRPr lang="en-US" dirty="0">
                        <a:solidFill>
                          <a:schemeClr val="accent2"/>
                        </a:solidFill>
                      </a:endParaRPr>
                    </a:p>
                  </a:txBody>
                  <a:tcPr/>
                </a:tc>
              </a:tr>
              <a:tr h="370840">
                <a:tc vMerge="1">
                  <a:txBody>
                    <a:bodyPr/>
                    <a:lstStyle/>
                    <a:p>
                      <a:endParaRPr lang="en-US" dirty="0"/>
                    </a:p>
                  </a:txBody>
                  <a:tcPr/>
                </a:tc>
                <a:tc>
                  <a:txBody>
                    <a:bodyPr/>
                    <a:lstStyle/>
                    <a:p>
                      <a:r>
                        <a:rPr lang="fr-CH" dirty="0" smtClean="0"/>
                        <a:t>TIG </a:t>
                      </a:r>
                      <a:r>
                        <a:rPr lang="fr-CH" dirty="0" err="1" smtClean="0"/>
                        <a:t>welding</a:t>
                      </a:r>
                      <a:endParaRPr lang="en-US" dirty="0"/>
                    </a:p>
                  </a:txBody>
                  <a:tcPr/>
                </a:tc>
                <a:tc>
                  <a:txBody>
                    <a:bodyPr/>
                    <a:lstStyle/>
                    <a:p>
                      <a:r>
                        <a:rPr lang="fr-CH" dirty="0" smtClean="0">
                          <a:solidFill>
                            <a:schemeClr val="accent2"/>
                          </a:solidFill>
                        </a:rPr>
                        <a:t>ok</a:t>
                      </a:r>
                      <a:endParaRPr lang="en-US" dirty="0">
                        <a:solidFill>
                          <a:schemeClr val="accent2"/>
                        </a:solidFill>
                      </a:endParaRPr>
                    </a:p>
                  </a:txBody>
                  <a:tcPr/>
                </a:tc>
                <a:tc>
                  <a:txBody>
                    <a:bodyPr/>
                    <a:lstStyle/>
                    <a:p>
                      <a:r>
                        <a:rPr lang="fr-CH" dirty="0" smtClean="0">
                          <a:solidFill>
                            <a:schemeClr val="accent2"/>
                          </a:solidFill>
                        </a:rPr>
                        <a:t>ok</a:t>
                      </a:r>
                      <a:endParaRPr lang="en-US" dirty="0">
                        <a:solidFill>
                          <a:schemeClr val="accent2"/>
                        </a:solidFill>
                      </a:endParaRPr>
                    </a:p>
                  </a:txBody>
                  <a:tcPr/>
                </a:tc>
              </a:tr>
              <a:tr h="370840">
                <a:tc rowSpan="5">
                  <a:txBody>
                    <a:bodyPr/>
                    <a:lstStyle/>
                    <a:p>
                      <a:r>
                        <a:rPr lang="fr-CH" dirty="0" err="1" smtClean="0"/>
                        <a:t>Gaskets</a:t>
                      </a:r>
                      <a:endParaRPr lang="en-US" dirty="0"/>
                    </a:p>
                  </a:txBody>
                  <a:tcPr anchor="ctr"/>
                </a:tc>
                <a:tc>
                  <a:txBody>
                    <a:bodyPr/>
                    <a:lstStyle/>
                    <a:p>
                      <a:r>
                        <a:rPr lang="fr-CH" dirty="0" smtClean="0"/>
                        <a:t>O-ring</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solidFill>
                            <a:schemeClr val="accent2"/>
                          </a:solidFill>
                        </a:rPr>
                        <a:t>ok (</a:t>
                      </a:r>
                      <a:r>
                        <a:rPr lang="fr-CH" baseline="0" dirty="0" err="1" smtClean="0">
                          <a:solidFill>
                            <a:srgbClr val="FF0000"/>
                          </a:solidFill>
                        </a:rPr>
                        <a:t>lifetime</a:t>
                      </a:r>
                      <a:r>
                        <a:rPr lang="fr-CH" baseline="0" dirty="0" smtClean="0">
                          <a:solidFill>
                            <a:schemeClr val="accent2"/>
                          </a:solidFill>
                        </a:rPr>
                        <a:t>)</a:t>
                      </a:r>
                      <a:endParaRPr lang="en-US" dirty="0" smtClean="0">
                        <a:solidFill>
                          <a:schemeClr val="accent2"/>
                        </a:solidFill>
                      </a:endParaRPr>
                    </a:p>
                  </a:txBody>
                  <a:tcPr/>
                </a:tc>
                <a:tc>
                  <a:txBody>
                    <a:bodyPr/>
                    <a:lstStyle/>
                    <a:p>
                      <a:r>
                        <a:rPr lang="fr-CH" dirty="0" smtClean="0">
                          <a:solidFill>
                            <a:srgbClr val="FF0000"/>
                          </a:solidFill>
                        </a:rPr>
                        <a:t>no</a:t>
                      </a:r>
                      <a:endParaRPr lang="en-US" dirty="0">
                        <a:solidFill>
                          <a:srgbClr val="FF0000"/>
                        </a:solidFill>
                      </a:endParaRPr>
                    </a:p>
                  </a:txBody>
                  <a:tcPr/>
                </a:tc>
              </a:tr>
              <a:tr h="370840">
                <a:tc vMerge="1">
                  <a:txBody>
                    <a:bodyPr/>
                    <a:lstStyle/>
                    <a:p>
                      <a:endParaRPr lang="en-US" dirty="0"/>
                    </a:p>
                  </a:txBody>
                  <a:tcPr/>
                </a:tc>
                <a:tc>
                  <a:txBody>
                    <a:bodyPr/>
                    <a:lstStyle/>
                    <a:p>
                      <a:r>
                        <a:rPr lang="fr-CH" dirty="0" err="1" smtClean="0"/>
                        <a:t>Conflat</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solidFill>
                            <a:schemeClr val="accent2"/>
                          </a:solidFill>
                        </a:rPr>
                        <a:t>ok</a:t>
                      </a:r>
                      <a:endParaRPr lang="en-US" dirty="0" smtClean="0">
                        <a:solidFill>
                          <a:schemeClr val="accent2"/>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solidFill>
                            <a:srgbClr val="FF0000"/>
                          </a:solidFill>
                        </a:rPr>
                        <a:t>no</a:t>
                      </a:r>
                      <a:r>
                        <a:rPr lang="en-US" baseline="0" dirty="0" smtClean="0">
                          <a:solidFill>
                            <a:schemeClr val="dk1"/>
                          </a:solidFill>
                        </a:rPr>
                        <a:t> (s. steel)</a:t>
                      </a:r>
                      <a:endParaRPr lang="en-US" dirty="0" smtClean="0">
                        <a:solidFill>
                          <a:srgbClr val="FF0000"/>
                        </a:solidFill>
                      </a:endParaRPr>
                    </a:p>
                  </a:txBody>
                  <a:tcPr/>
                </a:tc>
              </a:tr>
              <a:tr h="370840">
                <a:tc vMerge="1">
                  <a:txBody>
                    <a:bodyPr/>
                    <a:lstStyle/>
                    <a:p>
                      <a:endParaRPr lang="en-US" dirty="0"/>
                    </a:p>
                  </a:txBody>
                  <a:tcPr/>
                </a:tc>
                <a:tc>
                  <a:txBody>
                    <a:bodyPr/>
                    <a:lstStyle/>
                    <a:p>
                      <a:r>
                        <a:rPr lang="fr-CH" dirty="0" err="1" smtClean="0"/>
                        <a:t>Wires</a:t>
                      </a:r>
                      <a:r>
                        <a:rPr lang="fr-CH" dirty="0" smtClean="0"/>
                        <a:t> (Al, In, Au, Cu,..)</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solidFill>
                            <a:schemeClr val="accent2"/>
                          </a:solidFill>
                        </a:rPr>
                        <a:t>ok (</a:t>
                      </a:r>
                      <a:r>
                        <a:rPr lang="fr-CH" baseline="0" dirty="0" err="1" smtClean="0">
                          <a:solidFill>
                            <a:srgbClr val="FF0000"/>
                          </a:solidFill>
                        </a:rPr>
                        <a:t>difficult</a:t>
                      </a:r>
                      <a:r>
                        <a:rPr lang="fr-CH" baseline="0" dirty="0" smtClean="0">
                          <a:solidFill>
                            <a:schemeClr val="accent2"/>
                          </a:solidFill>
                        </a:rPr>
                        <a:t>)</a:t>
                      </a:r>
                      <a:endParaRPr lang="en-US" dirty="0" smtClean="0">
                        <a:solidFill>
                          <a:schemeClr val="accent2"/>
                        </a:solidFill>
                      </a:endParaRPr>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solidFill>
                            <a:schemeClr val="accent2"/>
                          </a:solidFill>
                        </a:rPr>
                        <a:t>ok</a:t>
                      </a:r>
                      <a:endParaRPr lang="en-US" dirty="0" smtClean="0">
                        <a:solidFill>
                          <a:schemeClr val="accent2"/>
                        </a:solidFill>
                      </a:endParaRPr>
                    </a:p>
                    <a:p>
                      <a:endParaRPr lang="en-US" dirty="0"/>
                    </a:p>
                  </a:txBody>
                  <a:tcPr/>
                </a:tc>
              </a:tr>
              <a:tr h="370840">
                <a:tc vMerge="1">
                  <a:txBody>
                    <a:bodyPr/>
                    <a:lstStyle/>
                    <a:p>
                      <a:endParaRPr lang="en-US" dirty="0"/>
                    </a:p>
                  </a:txBody>
                  <a:tcPr/>
                </a:tc>
                <a:tc>
                  <a:txBody>
                    <a:bodyPr/>
                    <a:lstStyle/>
                    <a:p>
                      <a:r>
                        <a:rPr lang="fr-CH" dirty="0" err="1" smtClean="0"/>
                        <a:t>Spring</a:t>
                      </a:r>
                      <a:r>
                        <a:rPr lang="fr-CH" dirty="0" smtClean="0"/>
                        <a:t> </a:t>
                      </a:r>
                      <a:r>
                        <a:rPr lang="fr-CH" dirty="0" err="1" smtClean="0"/>
                        <a:t>cont</a:t>
                      </a:r>
                      <a:r>
                        <a:rPr lang="fr-CH" dirty="0" smtClean="0"/>
                        <a:t>.</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solidFill>
                            <a:srgbClr val="FF0000"/>
                          </a:solidFill>
                        </a:rPr>
                        <a:t>no</a:t>
                      </a:r>
                      <a:endParaRPr lang="en-US" dirty="0" smtClean="0">
                        <a:solidFill>
                          <a:srgbClr val="FF000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solidFill>
                            <a:schemeClr val="accent2"/>
                          </a:solidFill>
                        </a:rPr>
                        <a:t>ok (</a:t>
                      </a:r>
                      <a:r>
                        <a:rPr lang="fr-CH" baseline="0" dirty="0" smtClean="0">
                          <a:solidFill>
                            <a:srgbClr val="FF0000"/>
                          </a:solidFill>
                        </a:rPr>
                        <a:t>power</a:t>
                      </a:r>
                      <a:r>
                        <a:rPr lang="fr-CH" baseline="0" dirty="0" smtClean="0">
                          <a:solidFill>
                            <a:schemeClr val="accent2"/>
                          </a:solidFill>
                        </a:rPr>
                        <a:t>)</a:t>
                      </a:r>
                      <a:endParaRPr lang="en-US" dirty="0" smtClean="0">
                        <a:solidFill>
                          <a:schemeClr val="accent2"/>
                        </a:solidFill>
                      </a:endParaRPr>
                    </a:p>
                  </a:txBody>
                  <a:tcPr/>
                </a:tc>
              </a:tr>
              <a:tr h="370840">
                <a:tc vMerge="1">
                  <a:txBody>
                    <a:bodyPr/>
                    <a:lstStyle/>
                    <a:p>
                      <a:endParaRPr lang="en-US" dirty="0"/>
                    </a:p>
                  </a:txBody>
                  <a:tcPr/>
                </a:tc>
                <a:tc>
                  <a:txBody>
                    <a:bodyPr/>
                    <a:lstStyle/>
                    <a:p>
                      <a:r>
                        <a:rPr lang="fr-CH" dirty="0" smtClean="0"/>
                        <a:t>C-</a:t>
                      </a:r>
                      <a:r>
                        <a:rPr lang="fr-CH" dirty="0" err="1" smtClean="0"/>
                        <a:t>seals</a:t>
                      </a:r>
                      <a:endParaRPr lang="en-US" dirty="0"/>
                    </a:p>
                  </a:txBody>
                  <a:tcPr/>
                </a:tc>
                <a:tc>
                  <a:txBody>
                    <a:bodyPr/>
                    <a:lstStyle/>
                    <a:p>
                      <a:r>
                        <a:rPr lang="fr-CH" dirty="0" smtClean="0">
                          <a:solidFill>
                            <a:schemeClr val="accent2"/>
                          </a:solidFill>
                        </a:rPr>
                        <a:t>ok</a:t>
                      </a:r>
                      <a:endParaRPr lang="en-US" dirty="0">
                        <a:solidFill>
                          <a:schemeClr val="accent2"/>
                        </a:solidFill>
                      </a:endParaRPr>
                    </a:p>
                  </a:txBody>
                  <a:tcPr/>
                </a:tc>
                <a:tc>
                  <a:txBody>
                    <a:bodyPr/>
                    <a:lstStyle/>
                    <a:p>
                      <a:r>
                        <a:rPr lang="fr-CH" dirty="0" smtClean="0">
                          <a:solidFill>
                            <a:schemeClr val="accent2"/>
                          </a:solidFill>
                        </a:rPr>
                        <a:t>ok</a:t>
                      </a:r>
                      <a:endParaRPr lang="en-US" dirty="0">
                        <a:solidFill>
                          <a:schemeClr val="accent2"/>
                        </a:solidFill>
                      </a:endParaRPr>
                    </a:p>
                  </a:txBody>
                  <a:tcPr/>
                </a:tc>
              </a:tr>
              <a:tr h="370840">
                <a:tc rowSpan="2">
                  <a:txBody>
                    <a:bodyPr/>
                    <a:lstStyle/>
                    <a:p>
                      <a:r>
                        <a:rPr lang="fr-CH" dirty="0" err="1" smtClean="0"/>
                        <a:t>Additonal</a:t>
                      </a:r>
                      <a:endParaRPr lang="en-US" dirty="0"/>
                    </a:p>
                  </a:txBody>
                  <a:tcPr anchor="ctr"/>
                </a:tc>
                <a:tc>
                  <a:txBody>
                    <a:bodyPr/>
                    <a:lstStyle/>
                    <a:p>
                      <a:r>
                        <a:rPr lang="fr-CH" dirty="0" err="1" smtClean="0"/>
                        <a:t>Shrink</a:t>
                      </a:r>
                      <a:r>
                        <a:rPr lang="fr-CH" dirty="0" smtClean="0"/>
                        <a:t>-</a:t>
                      </a:r>
                      <a:r>
                        <a:rPr lang="fr-CH" dirty="0" err="1" smtClean="0"/>
                        <a:t>fitting</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solidFill>
                            <a:srgbClr val="FF0000"/>
                          </a:solidFill>
                        </a:rPr>
                        <a:t>no</a:t>
                      </a:r>
                      <a:endParaRPr lang="en-US" dirty="0" smtClean="0">
                        <a:solidFill>
                          <a:srgbClr val="FF000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dirty="0" err="1" smtClean="0">
                          <a:solidFill>
                            <a:srgbClr val="FFC000"/>
                          </a:solidFill>
                        </a:rPr>
                        <a:t>dangerous</a:t>
                      </a:r>
                      <a:endParaRPr lang="en-US" dirty="0" smtClean="0">
                        <a:solidFill>
                          <a:srgbClr val="FFC000"/>
                        </a:solidFill>
                      </a:endParaRPr>
                    </a:p>
                  </a:txBody>
                  <a:tcPr/>
                </a:tc>
              </a:tr>
              <a:tr h="370840">
                <a:tc vMerge="1">
                  <a:txBody>
                    <a:bodyPr/>
                    <a:lstStyle/>
                    <a:p>
                      <a:endParaRPr lang="en-US" dirty="0"/>
                    </a:p>
                  </a:txBody>
                  <a:tcPr/>
                </a:tc>
                <a:tc>
                  <a:txBody>
                    <a:bodyPr/>
                    <a:lstStyle/>
                    <a:p>
                      <a:r>
                        <a:rPr lang="fr-CH" dirty="0" err="1" smtClean="0"/>
                        <a:t>Knife</a:t>
                      </a:r>
                      <a:r>
                        <a:rPr lang="fr-CH" dirty="0" smtClean="0"/>
                        <a:t>-</a:t>
                      </a:r>
                      <a:r>
                        <a:rPr lang="fr-CH" dirty="0" err="1" smtClean="0"/>
                        <a:t>edge</a:t>
                      </a:r>
                      <a:endParaRPr lang="en-US" dirty="0"/>
                    </a:p>
                  </a:txBody>
                  <a:tcPr/>
                </a:tc>
                <a:tc>
                  <a:txBody>
                    <a:bodyPr/>
                    <a:lstStyle/>
                    <a:p>
                      <a:r>
                        <a:rPr lang="fr-CH" dirty="0" err="1" smtClean="0">
                          <a:solidFill>
                            <a:srgbClr val="FFC000"/>
                          </a:solidFill>
                        </a:rPr>
                        <a:t>dangerous</a:t>
                      </a:r>
                      <a:endParaRPr lang="en-US" dirty="0">
                        <a:solidFill>
                          <a:srgbClr val="FFC000"/>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solidFill>
                            <a:schemeClr val="accent2"/>
                          </a:solidFill>
                        </a:rPr>
                        <a:t>ok</a:t>
                      </a:r>
                      <a:endParaRPr lang="en-US" dirty="0" smtClean="0">
                        <a:solidFill>
                          <a:schemeClr val="accent2"/>
                        </a:solidFill>
                      </a:endParaRPr>
                    </a:p>
                  </a:txBody>
                  <a:tcPr/>
                </a:tc>
              </a:tr>
            </a:tbl>
          </a:graphicData>
        </a:graphic>
      </p:graphicFrame>
      <p:pic>
        <p:nvPicPr>
          <p:cNvPr id="5" name="Picture 6" descr="http://www.asconthai.com/proseal/images/products/HELICOFLEX/pic01.jpg"/>
          <p:cNvPicPr>
            <a:picLocks noChangeAspect="1" noChangeArrowheads="1"/>
          </p:cNvPicPr>
          <p:nvPr/>
        </p:nvPicPr>
        <p:blipFill>
          <a:blip r:embed="rId2" cstate="print"/>
          <a:srcRect/>
          <a:stretch>
            <a:fillRect/>
          </a:stretch>
        </p:blipFill>
        <p:spPr bwMode="auto">
          <a:xfrm>
            <a:off x="7236739" y="4562474"/>
            <a:ext cx="1907261" cy="2295526"/>
          </a:xfrm>
          <a:prstGeom prst="rect">
            <a:avLst/>
          </a:prstGeom>
          <a:noFill/>
        </p:spPr>
      </p:pic>
      <p:pic>
        <p:nvPicPr>
          <p:cNvPr id="6" name="Picture 4" descr="http://essemgroup.com/images/Helicoflex_seal.gif"/>
          <p:cNvPicPr>
            <a:picLocks noChangeAspect="1" noChangeArrowheads="1"/>
          </p:cNvPicPr>
          <p:nvPr/>
        </p:nvPicPr>
        <p:blipFill>
          <a:blip r:embed="rId3" cstate="print"/>
          <a:srcRect/>
          <a:stretch>
            <a:fillRect/>
          </a:stretch>
        </p:blipFill>
        <p:spPr bwMode="auto">
          <a:xfrm>
            <a:off x="5791200" y="5867400"/>
            <a:ext cx="1224116" cy="790575"/>
          </a:xfrm>
          <a:prstGeom prst="rect">
            <a:avLst/>
          </a:prstGeom>
          <a:noFill/>
        </p:spPr>
      </p:pic>
      <p:pic>
        <p:nvPicPr>
          <p:cNvPr id="7" name="Picture 6" descr="\\cern.ch\dfs\Users\s\smathot\Desktop\Picture1.png"/>
          <p:cNvPicPr/>
          <p:nvPr/>
        </p:nvPicPr>
        <p:blipFill>
          <a:blip r:embed="rId4" cstate="print"/>
          <a:srcRect/>
          <a:stretch>
            <a:fillRect/>
          </a:stretch>
        </p:blipFill>
        <p:spPr bwMode="auto">
          <a:xfrm>
            <a:off x="5715000" y="3048000"/>
            <a:ext cx="1905000" cy="1752600"/>
          </a:xfrm>
          <a:prstGeom prst="rect">
            <a:avLst/>
          </a:prstGeom>
          <a:noFill/>
          <a:ln w="9525">
            <a:noFill/>
            <a:miter lim="800000"/>
            <a:headEnd/>
            <a:tailEnd/>
          </a:ln>
        </p:spPr>
      </p:pic>
      <p:pic>
        <p:nvPicPr>
          <p:cNvPr id="8" name="Picture 8" descr="http://irfu.cea.fr/Images/astImg/820_1.jpg"/>
          <p:cNvPicPr>
            <a:picLocks noChangeAspect="1" noChangeArrowheads="1"/>
          </p:cNvPicPr>
          <p:nvPr/>
        </p:nvPicPr>
        <p:blipFill>
          <a:blip r:embed="rId5" cstate="print"/>
          <a:srcRect/>
          <a:stretch>
            <a:fillRect/>
          </a:stretch>
        </p:blipFill>
        <p:spPr bwMode="auto">
          <a:xfrm>
            <a:off x="5791200" y="1447800"/>
            <a:ext cx="3096684" cy="1600201"/>
          </a:xfrm>
          <a:prstGeom prst="rect">
            <a:avLst/>
          </a:prstGeom>
          <a:noFill/>
        </p:spPr>
      </p:pic>
      <p:cxnSp>
        <p:nvCxnSpPr>
          <p:cNvPr id="10" name="Straight Arrow Connector 9"/>
          <p:cNvCxnSpPr/>
          <p:nvPr/>
        </p:nvCxnSpPr>
        <p:spPr bwMode="auto">
          <a:xfrm>
            <a:off x="5105400" y="1981200"/>
            <a:ext cx="1752600" cy="76200"/>
          </a:xfrm>
          <a:prstGeom prst="straightConnector1">
            <a:avLst/>
          </a:prstGeom>
          <a:solidFill>
            <a:schemeClr val="bg1"/>
          </a:solidFill>
          <a:ln w="19050" cap="flat" cmpd="sng" algn="ctr">
            <a:solidFill>
              <a:srgbClr val="FF0000"/>
            </a:solidFill>
            <a:prstDash val="solid"/>
            <a:round/>
            <a:headEnd type="none" w="sm" len="sm"/>
            <a:tailEnd type="arrow"/>
          </a:ln>
          <a:effectLst/>
        </p:spPr>
      </p:cxnSp>
      <p:cxnSp>
        <p:nvCxnSpPr>
          <p:cNvPr id="11" name="Straight Arrow Connector 10"/>
          <p:cNvCxnSpPr/>
          <p:nvPr/>
        </p:nvCxnSpPr>
        <p:spPr bwMode="auto">
          <a:xfrm>
            <a:off x="5257800" y="2362200"/>
            <a:ext cx="838200" cy="1447800"/>
          </a:xfrm>
          <a:prstGeom prst="straightConnector1">
            <a:avLst/>
          </a:prstGeom>
          <a:solidFill>
            <a:schemeClr val="bg1"/>
          </a:solidFill>
          <a:ln w="19050" cap="flat" cmpd="sng" algn="ctr">
            <a:solidFill>
              <a:srgbClr val="FF0000"/>
            </a:solidFill>
            <a:prstDash val="solid"/>
            <a:round/>
            <a:headEnd type="none" w="sm" len="sm"/>
            <a:tailEnd type="arrow"/>
          </a:ln>
          <a:effectLst/>
        </p:spPr>
      </p:cxnSp>
      <p:cxnSp>
        <p:nvCxnSpPr>
          <p:cNvPr id="14" name="Straight Arrow Connector 13"/>
          <p:cNvCxnSpPr/>
          <p:nvPr/>
        </p:nvCxnSpPr>
        <p:spPr bwMode="auto">
          <a:xfrm>
            <a:off x="5105400" y="4800600"/>
            <a:ext cx="1905000" cy="990600"/>
          </a:xfrm>
          <a:prstGeom prst="straightConnector1">
            <a:avLst/>
          </a:prstGeom>
          <a:solidFill>
            <a:schemeClr val="bg1"/>
          </a:solidFill>
          <a:ln w="19050" cap="flat" cmpd="sng" algn="ctr">
            <a:solidFill>
              <a:srgbClr val="FF0000"/>
            </a:solidFill>
            <a:prstDash val="solid"/>
            <a:round/>
            <a:headEnd type="none" w="sm" len="sm"/>
            <a:tailEnd type="arrow"/>
          </a:ln>
          <a:effectLst/>
        </p:spPr>
      </p:cxnSp>
      <p:sp>
        <p:nvSpPr>
          <p:cNvPr id="16" name="TextBox 15"/>
          <p:cNvSpPr txBox="1"/>
          <p:nvPr/>
        </p:nvSpPr>
        <p:spPr>
          <a:xfrm>
            <a:off x="381000" y="5867400"/>
            <a:ext cx="3179075" cy="830997"/>
          </a:xfrm>
          <a:prstGeom prst="rect">
            <a:avLst/>
          </a:prstGeom>
          <a:noFill/>
        </p:spPr>
        <p:txBody>
          <a:bodyPr wrap="none" rtlCol="0">
            <a:spAutoFit/>
          </a:bodyPr>
          <a:lstStyle/>
          <a:p>
            <a:r>
              <a:rPr lang="fr-CH" sz="1600" b="0" dirty="0" smtClean="0"/>
              <a:t>EB=Electron </a:t>
            </a:r>
            <a:r>
              <a:rPr lang="fr-CH" sz="1600" b="0" dirty="0" err="1" smtClean="0"/>
              <a:t>Beam</a:t>
            </a:r>
            <a:endParaRPr lang="fr-CH" sz="1600" b="0" dirty="0" smtClean="0"/>
          </a:p>
          <a:p>
            <a:r>
              <a:rPr lang="fr-CH" sz="1600" b="0" dirty="0" smtClean="0"/>
              <a:t>TIG=</a:t>
            </a:r>
            <a:r>
              <a:rPr lang="fr-CH" sz="1600" b="0" dirty="0" err="1" smtClean="0"/>
              <a:t>Tungsten</a:t>
            </a:r>
            <a:r>
              <a:rPr lang="fr-CH" sz="1600" b="0" dirty="0" smtClean="0"/>
              <a:t> </a:t>
            </a:r>
            <a:r>
              <a:rPr lang="fr-CH" sz="1600" b="0" dirty="0" err="1" smtClean="0"/>
              <a:t>Inert</a:t>
            </a:r>
            <a:r>
              <a:rPr lang="fr-CH" sz="1600" b="0" dirty="0" smtClean="0"/>
              <a:t> </a:t>
            </a:r>
            <a:r>
              <a:rPr lang="fr-CH" sz="1600" b="0" dirty="0" err="1" smtClean="0"/>
              <a:t>Gas</a:t>
            </a:r>
            <a:endParaRPr lang="fr-CH" sz="1600" b="0" dirty="0" smtClean="0"/>
          </a:p>
          <a:p>
            <a:r>
              <a:rPr lang="fr-CH" sz="1600" b="0" dirty="0" smtClean="0"/>
              <a:t>C-</a:t>
            </a:r>
            <a:r>
              <a:rPr lang="fr-CH" sz="1600" b="0" dirty="0" err="1" smtClean="0"/>
              <a:t>seals</a:t>
            </a:r>
            <a:r>
              <a:rPr lang="fr-CH" sz="1600" b="0" dirty="0" smtClean="0"/>
              <a:t> </a:t>
            </a:r>
            <a:r>
              <a:rPr lang="fr-CH" sz="1600" b="0" dirty="0" err="1" smtClean="0"/>
              <a:t>also</a:t>
            </a:r>
            <a:r>
              <a:rPr lang="fr-CH" sz="1600" b="0" dirty="0" smtClean="0"/>
              <a:t> </a:t>
            </a:r>
            <a:r>
              <a:rPr lang="fr-CH" sz="1600" b="0" dirty="0" err="1" smtClean="0"/>
              <a:t>known</a:t>
            </a:r>
            <a:r>
              <a:rPr lang="fr-CH" sz="1600" b="0" dirty="0" smtClean="0"/>
              <a:t> as </a:t>
            </a:r>
            <a:r>
              <a:rPr lang="fr-CH" sz="1600" b="0" dirty="0" err="1" smtClean="0"/>
              <a:t>Helicoflex</a:t>
            </a:r>
            <a:endParaRPr lang="en-US" sz="1600" b="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381000"/>
            <a:ext cx="5562600" cy="762000"/>
          </a:xfrm>
        </p:spPr>
        <p:txBody>
          <a:bodyPr/>
          <a:lstStyle/>
          <a:p>
            <a:r>
              <a:rPr lang="fr-CH" dirty="0" err="1" smtClean="0"/>
              <a:t>Example</a:t>
            </a:r>
            <a:r>
              <a:rPr lang="fr-CH" dirty="0" smtClean="0"/>
              <a:t>: Linac4 DTL Tank1</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16</a:t>
            </a:fld>
            <a:endParaRPr lang="en-GB"/>
          </a:p>
        </p:txBody>
      </p:sp>
      <p:pic>
        <p:nvPicPr>
          <p:cNvPr id="43011" name="Picture 3"/>
          <p:cNvPicPr>
            <a:picLocks noChangeAspect="1" noChangeArrowheads="1"/>
          </p:cNvPicPr>
          <p:nvPr/>
        </p:nvPicPr>
        <p:blipFill>
          <a:blip r:embed="rId2" cstate="print"/>
          <a:srcRect/>
          <a:stretch>
            <a:fillRect/>
          </a:stretch>
        </p:blipFill>
        <p:spPr bwMode="auto">
          <a:xfrm>
            <a:off x="4114800" y="1371600"/>
            <a:ext cx="4851474" cy="2971800"/>
          </a:xfrm>
          <a:prstGeom prst="rect">
            <a:avLst/>
          </a:prstGeom>
          <a:noFill/>
          <a:ln w="9525">
            <a:noFill/>
            <a:miter lim="800000"/>
            <a:headEnd/>
            <a:tailEnd/>
          </a:ln>
        </p:spPr>
      </p:pic>
      <p:pic>
        <p:nvPicPr>
          <p:cNvPr id="43012" name="Picture 4"/>
          <p:cNvPicPr>
            <a:picLocks noChangeAspect="1" noChangeArrowheads="1"/>
          </p:cNvPicPr>
          <p:nvPr/>
        </p:nvPicPr>
        <p:blipFill>
          <a:blip r:embed="rId3" cstate="print"/>
          <a:srcRect/>
          <a:stretch>
            <a:fillRect/>
          </a:stretch>
        </p:blipFill>
        <p:spPr bwMode="auto">
          <a:xfrm>
            <a:off x="228600" y="1295400"/>
            <a:ext cx="4214813" cy="2927847"/>
          </a:xfrm>
          <a:prstGeom prst="rect">
            <a:avLst/>
          </a:prstGeom>
          <a:noFill/>
          <a:ln w="9525">
            <a:noFill/>
            <a:miter lim="800000"/>
            <a:headEnd/>
            <a:tailEnd/>
          </a:ln>
        </p:spPr>
      </p:pic>
      <p:pic>
        <p:nvPicPr>
          <p:cNvPr id="43013" name="Picture 5"/>
          <p:cNvPicPr>
            <a:picLocks noChangeAspect="1" noChangeArrowheads="1"/>
          </p:cNvPicPr>
          <p:nvPr/>
        </p:nvPicPr>
        <p:blipFill>
          <a:blip r:embed="rId4" cstate="print"/>
          <a:srcRect/>
          <a:stretch>
            <a:fillRect/>
          </a:stretch>
        </p:blipFill>
        <p:spPr bwMode="auto">
          <a:xfrm>
            <a:off x="304800" y="4572000"/>
            <a:ext cx="3124200" cy="1543782"/>
          </a:xfrm>
          <a:prstGeom prst="rect">
            <a:avLst/>
          </a:prstGeom>
          <a:noFill/>
          <a:ln w="9525">
            <a:noFill/>
            <a:miter lim="800000"/>
            <a:headEnd/>
            <a:tailEnd/>
          </a:ln>
        </p:spPr>
      </p:pic>
      <p:pic>
        <p:nvPicPr>
          <p:cNvPr id="43014" name="Picture 6"/>
          <p:cNvPicPr>
            <a:picLocks noChangeAspect="1" noChangeArrowheads="1"/>
          </p:cNvPicPr>
          <p:nvPr/>
        </p:nvPicPr>
        <p:blipFill>
          <a:blip r:embed="rId5" cstate="print"/>
          <a:srcRect/>
          <a:stretch>
            <a:fillRect/>
          </a:stretch>
        </p:blipFill>
        <p:spPr bwMode="auto">
          <a:xfrm>
            <a:off x="3095625" y="4191000"/>
            <a:ext cx="6048375" cy="2184434"/>
          </a:xfrm>
          <a:prstGeom prst="rect">
            <a:avLst/>
          </a:prstGeom>
          <a:noFill/>
          <a:ln w="9525">
            <a:noFill/>
            <a:miter lim="800000"/>
            <a:headEnd/>
            <a:tailEnd/>
          </a:ln>
        </p:spPr>
      </p:pic>
      <p:sp>
        <p:nvSpPr>
          <p:cNvPr id="4" name="TextBox 3"/>
          <p:cNvSpPr txBox="1"/>
          <p:nvPr/>
        </p:nvSpPr>
        <p:spPr>
          <a:xfrm>
            <a:off x="228600" y="6375434"/>
            <a:ext cx="4352474" cy="369332"/>
          </a:xfrm>
          <a:prstGeom prst="rect">
            <a:avLst/>
          </a:prstGeom>
        </p:spPr>
        <p:style>
          <a:lnRef idx="1">
            <a:schemeClr val="accent6"/>
          </a:lnRef>
          <a:fillRef idx="3">
            <a:schemeClr val="accent6"/>
          </a:fillRef>
          <a:effectRef idx="2">
            <a:schemeClr val="accent6"/>
          </a:effectRef>
          <a:fontRef idx="minor">
            <a:schemeClr val="lt1"/>
          </a:fontRef>
        </p:style>
        <p:txBody>
          <a:bodyPr wrap="none" rtlCol="0">
            <a:spAutoFit/>
          </a:bodyPr>
          <a:lstStyle/>
          <a:p>
            <a:r>
              <a:rPr lang="fr-CH" sz="1800" b="0" i="1" dirty="0" smtClean="0"/>
              <a:t>a puzzle of </a:t>
            </a:r>
            <a:r>
              <a:rPr lang="fr-CH" sz="1800" b="0" i="1" dirty="0" err="1" smtClean="0"/>
              <a:t>several</a:t>
            </a:r>
            <a:r>
              <a:rPr lang="fr-CH" sz="1800" b="0" i="1" dirty="0" smtClean="0"/>
              <a:t> </a:t>
            </a:r>
            <a:r>
              <a:rPr lang="fr-CH" sz="1800" b="0" i="1" dirty="0" err="1" smtClean="0"/>
              <a:t>thousand</a:t>
            </a:r>
            <a:r>
              <a:rPr lang="fr-CH" sz="1800" b="0" i="1" dirty="0" smtClean="0"/>
              <a:t> </a:t>
            </a:r>
            <a:r>
              <a:rPr lang="fr-CH" sz="1800" b="0" i="1" dirty="0" err="1" smtClean="0"/>
              <a:t>elements</a:t>
            </a:r>
            <a:r>
              <a:rPr lang="fr-CH" sz="1800" b="0" i="1" dirty="0" smtClean="0"/>
              <a:t>…</a:t>
            </a:r>
            <a:endParaRPr lang="en-GB" sz="1800" b="0" i="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fld id="{F478B020-40AD-45EC-B4A7-42AB5468E756}" type="slidenum">
              <a:rPr lang="en-GB" smtClean="0"/>
              <a:pPr/>
              <a:t>17</a:t>
            </a:fld>
            <a:endParaRPr lang="en-GB"/>
          </a:p>
        </p:txBody>
      </p:sp>
      <p:pic>
        <p:nvPicPr>
          <p:cNvPr id="4" name="Picture 1"/>
          <p:cNvPicPr>
            <a:picLocks noChangeAspect="1" noChangeArrowheads="1"/>
          </p:cNvPicPr>
          <p:nvPr/>
        </p:nvPicPr>
        <p:blipFill>
          <a:blip r:embed="rId2" cstate="print"/>
          <a:srcRect/>
          <a:stretch>
            <a:fillRect/>
          </a:stretch>
        </p:blipFill>
        <p:spPr bwMode="auto">
          <a:xfrm>
            <a:off x="457200" y="1524000"/>
            <a:ext cx="8106383" cy="45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667000"/>
            <a:ext cx="7391400" cy="1219200"/>
          </a:xfrm>
        </p:spPr>
        <p:txBody>
          <a:bodyPr/>
          <a:lstStyle/>
          <a:p>
            <a:r>
              <a:rPr lang="fr-CH" dirty="0" smtClean="0"/>
              <a:t>Important RF </a:t>
            </a:r>
            <a:r>
              <a:rPr lang="fr-CH" dirty="0" err="1" smtClean="0"/>
              <a:t>parameters</a:t>
            </a:r>
            <a:r>
              <a:rPr lang="fr-CH" dirty="0" smtClean="0"/>
              <a:t> (and how to </a:t>
            </a:r>
            <a:r>
              <a:rPr lang="fr-CH" dirty="0" err="1" smtClean="0"/>
              <a:t>measure</a:t>
            </a:r>
            <a:r>
              <a:rPr lang="fr-CH" dirty="0" smtClean="0"/>
              <a:t> </a:t>
            </a:r>
            <a:r>
              <a:rPr lang="fr-CH" dirty="0" err="1" smtClean="0"/>
              <a:t>them</a:t>
            </a:r>
            <a:r>
              <a:rPr lang="fr-CH" dirty="0" smtClean="0"/>
              <a:t>…)</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18</a:t>
            </a:fld>
            <a:endParaRPr lang="en-GB"/>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Energy</a:t>
            </a:r>
            <a:r>
              <a:rPr lang="fr-CH" dirty="0" smtClean="0"/>
              <a:t> gain</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19</a:t>
            </a:fld>
            <a:endParaRPr lang="en-GB"/>
          </a:p>
        </p:txBody>
      </p:sp>
      <p:pic>
        <p:nvPicPr>
          <p:cNvPr id="40962" name="Picture 2"/>
          <p:cNvPicPr>
            <a:picLocks noChangeAspect="1" noChangeArrowheads="1"/>
          </p:cNvPicPr>
          <p:nvPr/>
        </p:nvPicPr>
        <p:blipFill>
          <a:blip r:embed="rId3" cstate="print"/>
          <a:srcRect/>
          <a:stretch>
            <a:fillRect/>
          </a:stretch>
        </p:blipFill>
        <p:spPr bwMode="auto">
          <a:xfrm>
            <a:off x="533400" y="1600200"/>
            <a:ext cx="2003425" cy="1920875"/>
          </a:xfrm>
          <a:prstGeom prst="rect">
            <a:avLst/>
          </a:prstGeom>
          <a:noFill/>
          <a:ln w="9525">
            <a:noFill/>
            <a:miter lim="800000"/>
            <a:headEnd/>
            <a:tailEnd/>
          </a:ln>
          <a:effectLst/>
        </p:spPr>
      </p:pic>
      <p:sp>
        <p:nvSpPr>
          <p:cNvPr id="5" name="Rectangle 12"/>
          <p:cNvSpPr>
            <a:spLocks noChangeArrowheads="1"/>
          </p:cNvSpPr>
          <p:nvPr/>
        </p:nvSpPr>
        <p:spPr bwMode="auto">
          <a:xfrm>
            <a:off x="2667000" y="1524000"/>
            <a:ext cx="5486400" cy="2133600"/>
          </a:xfrm>
          <a:prstGeom prst="rect">
            <a:avLst/>
          </a:prstGeom>
          <a:noFill/>
          <a:ln w="9525">
            <a:noFill/>
            <a:miter lim="800000"/>
            <a:headEnd/>
            <a:tailEnd/>
          </a:ln>
          <a:effectLst/>
        </p:spPr>
        <p:txBody>
          <a:bodyPr lIns="92075" tIns="46038" rIns="92075" bIns="46038"/>
          <a:lstStyle/>
          <a:p>
            <a:pPr marL="457200" indent="-457200">
              <a:spcBef>
                <a:spcPts val="600"/>
              </a:spcBef>
              <a:buClr>
                <a:schemeClr val="hlink"/>
              </a:buClr>
              <a:buSzPct val="70000"/>
              <a:buFont typeface="Symbol" pitchFamily="18" charset="2"/>
              <a:buNone/>
            </a:pPr>
            <a:r>
              <a:rPr lang="en-US" sz="1600" b="0" dirty="0" smtClean="0">
                <a:solidFill>
                  <a:schemeClr val="hlink"/>
                </a:solidFill>
                <a:latin typeface="Comic Sans MS" pitchFamily="66" charset="0"/>
                <a:sym typeface="Symbol" pitchFamily="18" charset="2"/>
              </a:rPr>
              <a:t>Particle crossing an RF gap in a linac cell of length L:</a:t>
            </a:r>
          </a:p>
          <a:p>
            <a:pPr marL="457200" indent="-457200">
              <a:spcBef>
                <a:spcPts val="600"/>
              </a:spcBef>
              <a:buClr>
                <a:schemeClr val="hlink"/>
              </a:buClr>
              <a:buSzPct val="70000"/>
              <a:buFont typeface="Symbol" pitchFamily="18" charset="2"/>
              <a:buNone/>
            </a:pPr>
            <a:r>
              <a:rPr lang="en-US" sz="700" b="0" dirty="0" smtClean="0">
                <a:latin typeface="Comic Sans MS" pitchFamily="66" charset="0"/>
                <a:sym typeface="Symbol" pitchFamily="18" charset="2"/>
              </a:rPr>
              <a:t> </a:t>
            </a:r>
            <a:endParaRPr lang="en-US" sz="500" b="0" dirty="0">
              <a:latin typeface="Comic Sans MS" pitchFamily="66" charset="0"/>
              <a:sym typeface="Symbol" pitchFamily="18" charset="2"/>
            </a:endParaRPr>
          </a:p>
          <a:p>
            <a:pPr marL="457200" indent="-457200">
              <a:spcBef>
                <a:spcPts val="600"/>
              </a:spcBef>
              <a:buClr>
                <a:schemeClr val="hlink"/>
              </a:buClr>
              <a:buSzPct val="70000"/>
              <a:buFont typeface="Symbol" pitchFamily="18" charset="2"/>
              <a:buNone/>
            </a:pPr>
            <a:r>
              <a:rPr lang="en-US" sz="1600" b="0" dirty="0" smtClean="0">
                <a:latin typeface="Comic Sans MS" pitchFamily="66" charset="0"/>
                <a:sym typeface="Symbol" pitchFamily="18" charset="2"/>
              </a:rPr>
              <a:t>E-field is </a:t>
            </a:r>
          </a:p>
          <a:p>
            <a:pPr marL="457200" indent="-457200">
              <a:spcBef>
                <a:spcPts val="600"/>
              </a:spcBef>
              <a:buClr>
                <a:schemeClr val="hlink"/>
              </a:buClr>
              <a:buSzPct val="70000"/>
              <a:buFont typeface="Symbol" pitchFamily="18" charset="2"/>
              <a:buNone/>
            </a:pPr>
            <a:endParaRPr lang="en-US" sz="800" b="0" dirty="0" smtClean="0">
              <a:latin typeface="Comic Sans MS" pitchFamily="66" charset="0"/>
              <a:sym typeface="Symbol" pitchFamily="18" charset="2"/>
            </a:endParaRPr>
          </a:p>
          <a:p>
            <a:pPr marL="457200" indent="-457200">
              <a:spcBef>
                <a:spcPts val="600"/>
              </a:spcBef>
              <a:buClr>
                <a:schemeClr val="hlink"/>
              </a:buClr>
              <a:buSzPct val="70000"/>
              <a:buFont typeface="Symbol" pitchFamily="18" charset="2"/>
              <a:buNone/>
            </a:pPr>
            <a:r>
              <a:rPr lang="en-US" sz="1600" b="0" dirty="0" smtClean="0">
                <a:latin typeface="Comic Sans MS" pitchFamily="66" charset="0"/>
                <a:sym typeface="Symbol" pitchFamily="18" charset="2"/>
              </a:rPr>
              <a:t>Voltage is</a:t>
            </a:r>
          </a:p>
          <a:p>
            <a:pPr marL="457200" indent="-457200">
              <a:spcBef>
                <a:spcPts val="600"/>
              </a:spcBef>
              <a:buClr>
                <a:schemeClr val="hlink"/>
              </a:buClr>
              <a:buSzPct val="70000"/>
              <a:buFont typeface="Symbol" pitchFamily="18" charset="2"/>
              <a:buNone/>
            </a:pPr>
            <a:r>
              <a:rPr lang="en-US" sz="900" b="0" dirty="0" smtClean="0">
                <a:latin typeface="Comic Sans MS" pitchFamily="66" charset="0"/>
                <a:sym typeface="Symbol" pitchFamily="18" charset="2"/>
              </a:rPr>
              <a:t> </a:t>
            </a:r>
            <a:endParaRPr lang="en-US" sz="700" b="0" dirty="0" smtClean="0">
              <a:latin typeface="Comic Sans MS" pitchFamily="66" charset="0"/>
              <a:sym typeface="Symbol" pitchFamily="18" charset="2"/>
            </a:endParaRPr>
          </a:p>
          <a:p>
            <a:pPr marL="457200" indent="-457200">
              <a:spcBef>
                <a:spcPts val="600"/>
              </a:spcBef>
              <a:buClr>
                <a:schemeClr val="hlink"/>
              </a:buClr>
              <a:buSzPct val="70000"/>
              <a:buFont typeface="Symbol" pitchFamily="18" charset="2"/>
              <a:buNone/>
            </a:pPr>
            <a:r>
              <a:rPr lang="en-US" sz="1600" b="0" dirty="0" smtClean="0">
                <a:latin typeface="Comic Sans MS" pitchFamily="66" charset="0"/>
                <a:sym typeface="Symbol" pitchFamily="18" charset="2"/>
              </a:rPr>
              <a:t>Energy gain by a particle crossing the gap at phase </a:t>
            </a:r>
            <a:r>
              <a:rPr lang="en-US" sz="1600" b="0" dirty="0" smtClean="0">
                <a:latin typeface="Symbol" pitchFamily="18" charset="2"/>
                <a:sym typeface="Symbol" pitchFamily="18" charset="2"/>
              </a:rPr>
              <a:t>f </a:t>
            </a:r>
            <a:r>
              <a:rPr lang="en-US" sz="1600" b="0" dirty="0" smtClean="0">
                <a:latin typeface="+mj-lt"/>
                <a:sym typeface="Symbol" pitchFamily="18" charset="2"/>
              </a:rPr>
              <a:t>is:</a:t>
            </a:r>
          </a:p>
        </p:txBody>
      </p:sp>
      <p:graphicFrame>
        <p:nvGraphicFramePr>
          <p:cNvPr id="6" name="Object 5"/>
          <p:cNvGraphicFramePr>
            <a:graphicFrameLocks noChangeAspect="1"/>
          </p:cNvGraphicFramePr>
          <p:nvPr/>
        </p:nvGraphicFramePr>
        <p:xfrm>
          <a:off x="3810000" y="1981200"/>
          <a:ext cx="2667000" cy="351465"/>
        </p:xfrm>
        <a:graphic>
          <a:graphicData uri="http://schemas.openxmlformats.org/presentationml/2006/ole">
            <mc:AlternateContent xmlns:mc="http://schemas.openxmlformats.org/markup-compatibility/2006">
              <mc:Choice xmlns:v="urn:schemas-microsoft-com:vml" Requires="v">
                <p:oleObj spid="_x0000_s40983" name="Equation" r:id="rId4" imgW="1638000" imgH="215640" progId="Equation.3">
                  <p:embed/>
                </p:oleObj>
              </mc:Choice>
              <mc:Fallback>
                <p:oleObj name="Equation" r:id="rId4" imgW="1638000" imgH="215640" progId="Equation.3">
                  <p:embed/>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0" y="1981200"/>
                        <a:ext cx="2667000" cy="35146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6"/>
          <p:cNvSpPr txBox="1"/>
          <p:nvPr/>
        </p:nvSpPr>
        <p:spPr>
          <a:xfrm>
            <a:off x="6705600" y="1905000"/>
            <a:ext cx="2286000" cy="461665"/>
          </a:xfrm>
          <a:prstGeom prst="rect">
            <a:avLst/>
          </a:prstGeom>
          <a:noFill/>
        </p:spPr>
        <p:txBody>
          <a:bodyPr wrap="square" rtlCol="0">
            <a:spAutoFit/>
          </a:bodyPr>
          <a:lstStyle/>
          <a:p>
            <a:r>
              <a:rPr lang="fr-CH" sz="1200" b="0" dirty="0" smtClean="0"/>
              <a:t>The </a:t>
            </a:r>
            <a:r>
              <a:rPr lang="fr-CH" sz="1200" b="0" dirty="0" err="1" smtClean="0"/>
              <a:t>shape</a:t>
            </a:r>
            <a:r>
              <a:rPr lang="fr-CH" sz="1200" b="0" dirty="0" smtClean="0"/>
              <a:t> of </a:t>
            </a:r>
            <a:r>
              <a:rPr lang="fr-CH" sz="1200" b="0" dirty="0" err="1" smtClean="0"/>
              <a:t>E</a:t>
            </a:r>
            <a:r>
              <a:rPr lang="fr-CH" sz="1200" b="0" baseline="-25000" dirty="0" err="1" smtClean="0"/>
              <a:t>z</a:t>
            </a:r>
            <a:r>
              <a:rPr lang="fr-CH" sz="1200" b="0" dirty="0" smtClean="0"/>
              <a:t> </a:t>
            </a:r>
            <a:r>
              <a:rPr lang="fr-CH" sz="1200" b="0" dirty="0" err="1" smtClean="0"/>
              <a:t>depends</a:t>
            </a:r>
            <a:r>
              <a:rPr lang="fr-CH" sz="1200" b="0" dirty="0" smtClean="0"/>
              <a:t> on gap </a:t>
            </a:r>
            <a:r>
              <a:rPr lang="fr-CH" sz="1200" b="0" dirty="0" err="1" smtClean="0"/>
              <a:t>length</a:t>
            </a:r>
            <a:r>
              <a:rPr lang="fr-CH" sz="1200" b="0" dirty="0" smtClean="0"/>
              <a:t> and aperture radius</a:t>
            </a:r>
            <a:endParaRPr lang="en-US" sz="1200" b="0" dirty="0"/>
          </a:p>
        </p:txBody>
      </p:sp>
      <p:graphicFrame>
        <p:nvGraphicFramePr>
          <p:cNvPr id="40964" name="Object 4"/>
          <p:cNvGraphicFramePr>
            <a:graphicFrameLocks noChangeAspect="1"/>
          </p:cNvGraphicFramePr>
          <p:nvPr/>
        </p:nvGraphicFramePr>
        <p:xfrm>
          <a:off x="3810000" y="2438400"/>
          <a:ext cx="2311400" cy="531813"/>
        </p:xfrm>
        <a:graphic>
          <a:graphicData uri="http://schemas.openxmlformats.org/presentationml/2006/ole">
            <mc:AlternateContent xmlns:mc="http://schemas.openxmlformats.org/markup-compatibility/2006">
              <mc:Choice xmlns:v="urn:schemas-microsoft-com:vml" Requires="v">
                <p:oleObj spid="_x0000_s40984" name="Equation" r:id="rId6" imgW="1434960" imgH="330120" progId="Equation.3">
                  <p:embed/>
                </p:oleObj>
              </mc:Choice>
              <mc:Fallback>
                <p:oleObj name="Equation" r:id="rId6" imgW="1434960" imgH="330120" progId="Equation.3">
                  <p:embed/>
                  <p:pic>
                    <p:nvPicPr>
                      <p:cNvPr id="0"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10000" y="2438400"/>
                        <a:ext cx="2311400" cy="5318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Box 8"/>
          <p:cNvSpPr txBox="1"/>
          <p:nvPr/>
        </p:nvSpPr>
        <p:spPr>
          <a:xfrm>
            <a:off x="609600" y="1295400"/>
            <a:ext cx="533400" cy="307777"/>
          </a:xfrm>
          <a:prstGeom prst="rect">
            <a:avLst/>
          </a:prstGeom>
          <a:noFill/>
        </p:spPr>
        <p:txBody>
          <a:bodyPr wrap="square" rtlCol="0">
            <a:spAutoFit/>
          </a:bodyPr>
          <a:lstStyle/>
          <a:p>
            <a:r>
              <a:rPr lang="fr-CH" sz="1400" b="0" dirty="0" smtClean="0"/>
              <a:t>-L/2</a:t>
            </a:r>
            <a:endParaRPr lang="en-US" sz="1400" b="0" dirty="0"/>
          </a:p>
        </p:txBody>
      </p:sp>
      <p:graphicFrame>
        <p:nvGraphicFramePr>
          <p:cNvPr id="40965" name="Object 5"/>
          <p:cNvGraphicFramePr>
            <a:graphicFrameLocks noChangeAspect="1"/>
          </p:cNvGraphicFramePr>
          <p:nvPr/>
        </p:nvGraphicFramePr>
        <p:xfrm>
          <a:off x="228600" y="3602038"/>
          <a:ext cx="8610600" cy="525462"/>
        </p:xfrm>
        <a:graphic>
          <a:graphicData uri="http://schemas.openxmlformats.org/presentationml/2006/ole">
            <mc:AlternateContent xmlns:mc="http://schemas.openxmlformats.org/markup-compatibility/2006">
              <mc:Choice xmlns:v="urn:schemas-microsoft-com:vml" Requires="v">
                <p:oleObj spid="_x0000_s40985" name="Equation" r:id="rId8" imgW="5397480" imgH="330120" progId="Equation.3">
                  <p:embed/>
                </p:oleObj>
              </mc:Choice>
              <mc:Fallback>
                <p:oleObj name="Equation" r:id="rId8" imgW="5397480" imgH="330120" progId="Equation.3">
                  <p:embed/>
                  <p:pic>
                    <p:nvPicPr>
                      <p:cNvPr id="0" name="Picture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8600" y="3602038"/>
                        <a:ext cx="8610600" cy="5254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12"/>
          <p:cNvSpPr>
            <a:spLocks noChangeArrowheads="1"/>
          </p:cNvSpPr>
          <p:nvPr/>
        </p:nvSpPr>
        <p:spPr bwMode="auto">
          <a:xfrm>
            <a:off x="152400" y="4191000"/>
            <a:ext cx="6781800" cy="381000"/>
          </a:xfrm>
          <a:prstGeom prst="rect">
            <a:avLst/>
          </a:prstGeom>
          <a:noFill/>
          <a:ln w="9525">
            <a:noFill/>
            <a:miter lim="800000"/>
            <a:headEnd/>
            <a:tailEnd/>
          </a:ln>
          <a:effectLst/>
        </p:spPr>
        <p:txBody>
          <a:bodyPr lIns="92075" tIns="46038" rIns="92075" bIns="46038"/>
          <a:lstStyle/>
          <a:p>
            <a:pPr marL="457200" indent="-457200">
              <a:spcBef>
                <a:spcPts val="600"/>
              </a:spcBef>
              <a:buClr>
                <a:schemeClr val="hlink"/>
              </a:buClr>
              <a:buSzPct val="70000"/>
              <a:buFont typeface="Symbol" pitchFamily="18" charset="2"/>
              <a:buNone/>
            </a:pPr>
            <a:r>
              <a:rPr lang="en-US" sz="1600" b="0" dirty="0" smtClean="0">
                <a:latin typeface="Comic Sans MS" pitchFamily="66" charset="0"/>
                <a:sym typeface="Symbol" pitchFamily="18" charset="2"/>
              </a:rPr>
              <a:t>with a Transit Time Factor defined as:</a:t>
            </a:r>
          </a:p>
        </p:txBody>
      </p:sp>
      <p:graphicFrame>
        <p:nvGraphicFramePr>
          <p:cNvPr id="40966" name="Object 6"/>
          <p:cNvGraphicFramePr>
            <a:graphicFrameLocks noChangeAspect="1"/>
          </p:cNvGraphicFramePr>
          <p:nvPr/>
        </p:nvGraphicFramePr>
        <p:xfrm>
          <a:off x="228600" y="4648200"/>
          <a:ext cx="8839200" cy="885825"/>
        </p:xfrm>
        <a:graphic>
          <a:graphicData uri="http://schemas.openxmlformats.org/presentationml/2006/ole">
            <mc:AlternateContent xmlns:mc="http://schemas.openxmlformats.org/markup-compatibility/2006">
              <mc:Choice xmlns:v="urn:schemas-microsoft-com:vml" Requires="v">
                <p:oleObj spid="_x0000_s40986" name="Equation" r:id="rId10" imgW="6337080" imgH="634680" progId="Equation.3">
                  <p:embed/>
                </p:oleObj>
              </mc:Choice>
              <mc:Fallback>
                <p:oleObj name="Equation" r:id="rId10" imgW="6337080" imgH="634680" progId="Equation.3">
                  <p:embed/>
                  <p:pic>
                    <p:nvPicPr>
                      <p:cNvPr id="0" name="Picture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8600" y="4648200"/>
                        <a:ext cx="8839200" cy="885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TextBox 12"/>
          <p:cNvSpPr txBox="1"/>
          <p:nvPr/>
        </p:nvSpPr>
        <p:spPr>
          <a:xfrm>
            <a:off x="1752600" y="1295400"/>
            <a:ext cx="533400" cy="307777"/>
          </a:xfrm>
          <a:prstGeom prst="rect">
            <a:avLst/>
          </a:prstGeom>
          <a:noFill/>
        </p:spPr>
        <p:txBody>
          <a:bodyPr wrap="square" rtlCol="0">
            <a:spAutoFit/>
          </a:bodyPr>
          <a:lstStyle/>
          <a:p>
            <a:r>
              <a:rPr lang="fr-CH" sz="1400" b="0" dirty="0" smtClean="0"/>
              <a:t> L/2</a:t>
            </a:r>
            <a:endParaRPr lang="en-US" sz="1400" b="0" dirty="0"/>
          </a:p>
        </p:txBody>
      </p:sp>
      <p:sp>
        <p:nvSpPr>
          <p:cNvPr id="14" name="TextBox 13"/>
          <p:cNvSpPr txBox="1"/>
          <p:nvPr/>
        </p:nvSpPr>
        <p:spPr>
          <a:xfrm>
            <a:off x="4114800" y="5545137"/>
            <a:ext cx="2057400" cy="276999"/>
          </a:xfrm>
          <a:prstGeom prst="rect">
            <a:avLst/>
          </a:prstGeom>
          <a:noFill/>
        </p:spPr>
        <p:txBody>
          <a:bodyPr wrap="square" rtlCol="0">
            <a:spAutoFit/>
          </a:bodyPr>
          <a:lstStyle/>
          <a:p>
            <a:r>
              <a:rPr lang="fr-CH" sz="1200" b="0" dirty="0" smtClean="0"/>
              <a:t>For E(z) </a:t>
            </a:r>
            <a:r>
              <a:rPr lang="fr-CH" sz="1200" b="0" dirty="0" err="1" smtClean="0"/>
              <a:t>even</a:t>
            </a:r>
            <a:r>
              <a:rPr lang="fr-CH" sz="1200" b="0" dirty="0" smtClean="0"/>
              <a:t> </a:t>
            </a:r>
            <a:r>
              <a:rPr lang="fr-CH" sz="1200" b="0" dirty="0" err="1" smtClean="0"/>
              <a:t>function</a:t>
            </a:r>
            <a:r>
              <a:rPr lang="fr-CH" sz="1200" b="0" dirty="0" smtClean="0"/>
              <a:t> of z</a:t>
            </a:r>
            <a:endParaRPr lang="en-US" sz="1200" b="0" dirty="0"/>
          </a:p>
        </p:txBody>
      </p:sp>
      <p:cxnSp>
        <p:nvCxnSpPr>
          <p:cNvPr id="16" name="Straight Arrow Connector 15"/>
          <p:cNvCxnSpPr/>
          <p:nvPr/>
        </p:nvCxnSpPr>
        <p:spPr bwMode="auto">
          <a:xfrm flipV="1">
            <a:off x="4876800" y="5164137"/>
            <a:ext cx="0" cy="381000"/>
          </a:xfrm>
          <a:prstGeom prst="straightConnector1">
            <a:avLst/>
          </a:prstGeom>
          <a:solidFill>
            <a:schemeClr val="bg1"/>
          </a:solidFill>
          <a:ln w="12700" cap="flat" cmpd="sng" algn="ctr">
            <a:solidFill>
              <a:schemeClr val="tx1"/>
            </a:solidFill>
            <a:prstDash val="solid"/>
            <a:round/>
            <a:headEnd type="none" w="sm" len="sm"/>
            <a:tailEnd type="arrow"/>
          </a:ln>
          <a:effectLst/>
        </p:spPr>
      </p:cxnSp>
      <p:sp>
        <p:nvSpPr>
          <p:cNvPr id="17" name="TextBox 16"/>
          <p:cNvSpPr txBox="1"/>
          <p:nvPr/>
        </p:nvSpPr>
        <p:spPr>
          <a:xfrm>
            <a:off x="6629400" y="2590800"/>
            <a:ext cx="1524000" cy="276999"/>
          </a:xfrm>
          <a:prstGeom prst="rect">
            <a:avLst/>
          </a:prstGeom>
          <a:noFill/>
        </p:spPr>
        <p:txBody>
          <a:bodyPr wrap="square" rtlCol="0">
            <a:spAutoFit/>
          </a:bodyPr>
          <a:lstStyle/>
          <a:p>
            <a:r>
              <a:rPr lang="fr-CH" sz="1200" b="0" dirty="0" smtClean="0"/>
              <a:t>E</a:t>
            </a:r>
            <a:r>
              <a:rPr lang="fr-CH" sz="1200" b="0" baseline="-25000" dirty="0" smtClean="0"/>
              <a:t>0</a:t>
            </a:r>
            <a:r>
              <a:rPr lang="fr-CH" sz="1200" b="0" dirty="0" smtClean="0"/>
              <a:t> </a:t>
            </a:r>
            <a:r>
              <a:rPr lang="fr-CH" sz="1200" b="0" dirty="0" err="1" smtClean="0"/>
              <a:t>mean</a:t>
            </a:r>
            <a:r>
              <a:rPr lang="fr-CH" sz="1200" b="0" dirty="0" smtClean="0"/>
              <a:t> </a:t>
            </a:r>
            <a:r>
              <a:rPr lang="fr-CH" sz="1200" b="0" dirty="0" err="1" smtClean="0"/>
              <a:t>field</a:t>
            </a:r>
            <a:endParaRPr lang="en-US" sz="1200" b="0" dirty="0"/>
          </a:p>
        </p:txBody>
      </p:sp>
      <p:sp>
        <p:nvSpPr>
          <p:cNvPr id="18" name="Rectangle 12"/>
          <p:cNvSpPr>
            <a:spLocks noChangeArrowheads="1"/>
          </p:cNvSpPr>
          <p:nvPr/>
        </p:nvSpPr>
        <p:spPr bwMode="auto">
          <a:xfrm>
            <a:off x="3276600" y="5943600"/>
            <a:ext cx="4419600" cy="685800"/>
          </a:xfrm>
          <a:prstGeom prst="rect">
            <a:avLst/>
          </a:prstGeom>
          <a:noFill/>
          <a:ln w="9525">
            <a:noFill/>
            <a:miter lim="800000"/>
            <a:headEnd/>
            <a:tailEnd/>
          </a:ln>
          <a:effectLst/>
        </p:spPr>
        <p:txBody>
          <a:bodyPr lIns="92075" tIns="46038" rIns="92075" bIns="46038"/>
          <a:lstStyle/>
          <a:p>
            <a:pPr marL="457200" indent="-457200">
              <a:spcBef>
                <a:spcPts val="600"/>
              </a:spcBef>
              <a:buClr>
                <a:schemeClr val="hlink"/>
              </a:buClr>
              <a:buSzPct val="70000"/>
              <a:buFont typeface="Symbol" pitchFamily="18" charset="2"/>
              <a:buNone/>
            </a:pPr>
            <a:r>
              <a:rPr lang="fr-CH" sz="1600" b="0" dirty="0" smtClean="0">
                <a:latin typeface="Comic Sans MS" pitchFamily="66" charset="0"/>
                <a:sym typeface="Symbol" pitchFamily="18" charset="2"/>
              </a:rPr>
              <a:t>« Panofsky </a:t>
            </a:r>
            <a:r>
              <a:rPr lang="fr-CH" sz="1600" b="0" dirty="0" err="1" smtClean="0">
                <a:latin typeface="Comic Sans MS" pitchFamily="66" charset="0"/>
                <a:sym typeface="Symbol" pitchFamily="18" charset="2"/>
              </a:rPr>
              <a:t>equation</a:t>
            </a:r>
            <a:r>
              <a:rPr lang="fr-CH" sz="1600" b="0" dirty="0" smtClean="0">
                <a:latin typeface="Comic Sans MS" pitchFamily="66" charset="0"/>
                <a:sym typeface="Symbol" pitchFamily="18" charset="2"/>
              </a:rPr>
              <a:t> » </a:t>
            </a:r>
            <a:r>
              <a:rPr lang="fr-CH" sz="1600" b="0" dirty="0" err="1" smtClean="0">
                <a:latin typeface="Comic Sans MS" pitchFamily="66" charset="0"/>
                <a:sym typeface="Symbol" pitchFamily="18" charset="2"/>
              </a:rPr>
              <a:t>very</a:t>
            </a:r>
            <a:r>
              <a:rPr lang="fr-CH" sz="1600" b="0" dirty="0" smtClean="0">
                <a:latin typeface="Comic Sans MS" pitchFamily="66" charset="0"/>
                <a:sym typeface="Symbol" pitchFamily="18" charset="2"/>
              </a:rPr>
              <a:t> simple, but the </a:t>
            </a:r>
            <a:r>
              <a:rPr lang="fr-CH" sz="1600" b="0" dirty="0" err="1" smtClean="0">
                <a:latin typeface="Comic Sans MS" pitchFamily="66" charset="0"/>
                <a:sym typeface="Symbol" pitchFamily="18" charset="2"/>
              </a:rPr>
              <a:t>physics</a:t>
            </a:r>
            <a:r>
              <a:rPr lang="fr-CH" sz="1600" b="0" dirty="0" smtClean="0">
                <a:latin typeface="Comic Sans MS" pitchFamily="66" charset="0"/>
                <a:sym typeface="Symbol" pitchFamily="18" charset="2"/>
              </a:rPr>
              <a:t> </a:t>
            </a:r>
            <a:r>
              <a:rPr lang="fr-CH" sz="1600" b="0" dirty="0" err="1" smtClean="0">
                <a:latin typeface="Comic Sans MS" pitchFamily="66" charset="0"/>
                <a:sym typeface="Symbol" pitchFamily="18" charset="2"/>
              </a:rPr>
              <a:t>is</a:t>
            </a:r>
            <a:r>
              <a:rPr lang="fr-CH" sz="1600" b="0" dirty="0" smtClean="0">
                <a:latin typeface="Comic Sans MS" pitchFamily="66" charset="0"/>
                <a:sym typeface="Symbol" pitchFamily="18" charset="2"/>
              </a:rPr>
              <a:t> in the transit time factor!</a:t>
            </a:r>
            <a:endParaRPr lang="en-US" sz="1600" b="0" dirty="0" smtClean="0">
              <a:latin typeface="Comic Sans MS" pitchFamily="66" charset="0"/>
              <a:sym typeface="Symbol" pitchFamily="18" charset="2"/>
            </a:endParaRPr>
          </a:p>
        </p:txBody>
      </p:sp>
      <p:graphicFrame>
        <p:nvGraphicFramePr>
          <p:cNvPr id="40967" name="Object 7"/>
          <p:cNvGraphicFramePr>
            <a:graphicFrameLocks noChangeAspect="1"/>
          </p:cNvGraphicFramePr>
          <p:nvPr/>
        </p:nvGraphicFramePr>
        <p:xfrm>
          <a:off x="1066800" y="6096000"/>
          <a:ext cx="1843087" cy="363537"/>
        </p:xfrm>
        <a:graphic>
          <a:graphicData uri="http://schemas.openxmlformats.org/presentationml/2006/ole">
            <mc:AlternateContent xmlns:mc="http://schemas.openxmlformats.org/markup-compatibility/2006">
              <mc:Choice xmlns:v="urn:schemas-microsoft-com:vml" Requires="v">
                <p:oleObj spid="_x0000_s40987" name="Equation" r:id="rId12" imgW="1155600" imgH="228600" progId="Equation.3">
                  <p:embed/>
                </p:oleObj>
              </mc:Choice>
              <mc:Fallback>
                <p:oleObj name="Equation" r:id="rId12" imgW="1155600" imgH="228600" progId="Equation.3">
                  <p:embed/>
                  <p:pic>
                    <p:nvPicPr>
                      <p:cNvPr id="0" name="Picture 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66800" y="6096000"/>
                        <a:ext cx="1843087" cy="3635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1" name="Straight Connector 20"/>
          <p:cNvCxnSpPr/>
          <p:nvPr/>
        </p:nvCxnSpPr>
        <p:spPr bwMode="auto">
          <a:xfrm>
            <a:off x="838200" y="1524000"/>
            <a:ext cx="0" cy="1981200"/>
          </a:xfrm>
          <a:prstGeom prst="line">
            <a:avLst/>
          </a:prstGeom>
          <a:solidFill>
            <a:schemeClr val="bg1"/>
          </a:solidFill>
          <a:ln w="12700" cap="flat" cmpd="sng" algn="ctr">
            <a:solidFill>
              <a:schemeClr val="tx1"/>
            </a:solidFill>
            <a:prstDash val="dash"/>
            <a:round/>
            <a:headEnd type="none" w="sm" len="sm"/>
            <a:tailEnd type="none" w="sm" len="sm"/>
          </a:ln>
          <a:effectLst/>
        </p:spPr>
      </p:cxnSp>
      <p:cxnSp>
        <p:nvCxnSpPr>
          <p:cNvPr id="22" name="Straight Connector 21"/>
          <p:cNvCxnSpPr/>
          <p:nvPr/>
        </p:nvCxnSpPr>
        <p:spPr bwMode="auto">
          <a:xfrm>
            <a:off x="1981200" y="1524000"/>
            <a:ext cx="0" cy="1981200"/>
          </a:xfrm>
          <a:prstGeom prst="line">
            <a:avLst/>
          </a:prstGeom>
          <a:solidFill>
            <a:schemeClr val="bg1"/>
          </a:solidFill>
          <a:ln w="12700" cap="flat" cmpd="sng" algn="ctr">
            <a:solidFill>
              <a:schemeClr val="tx1"/>
            </a:solidFill>
            <a:prstDash val="dash"/>
            <a:round/>
            <a:headEnd type="none" w="sm" len="sm"/>
            <a:tailEnd type="none" w="sm" len="sm"/>
          </a:ln>
          <a:effectLst/>
        </p:spPr>
      </p:cxn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Picture 1"/>
          <p:cNvPicPr>
            <a:picLocks noChangeAspect="1" noChangeArrowheads="1"/>
          </p:cNvPicPr>
          <p:nvPr/>
        </p:nvPicPr>
        <p:blipFill>
          <a:blip r:embed="rId2" cstate="print"/>
          <a:srcRect/>
          <a:stretch>
            <a:fillRect/>
          </a:stretch>
        </p:blipFill>
        <p:spPr bwMode="auto">
          <a:xfrm>
            <a:off x="0" y="5020962"/>
            <a:ext cx="2514600" cy="1608438"/>
          </a:xfrm>
          <a:prstGeom prst="rect">
            <a:avLst/>
          </a:prstGeom>
          <a:noFill/>
          <a:ln w="9525">
            <a:noFill/>
            <a:miter lim="800000"/>
            <a:headEnd/>
            <a:tailEnd/>
          </a:ln>
        </p:spPr>
      </p:pic>
      <p:sp>
        <p:nvSpPr>
          <p:cNvPr id="55" name="Footer Placeholder 3"/>
          <p:cNvSpPr>
            <a:spLocks noGrp="1"/>
          </p:cNvSpPr>
          <p:nvPr>
            <p:ph type="ftr" sz="quarter" idx="11"/>
          </p:nvPr>
        </p:nvSpPr>
        <p:spPr/>
        <p:txBody>
          <a:bodyPr/>
          <a:lstStyle/>
          <a:p>
            <a:fld id="{DB9BFC16-A4AC-431D-AFC5-F2CF17466FA6}" type="slidenum">
              <a:rPr lang="en-GB"/>
              <a:pPr/>
              <a:t>2</a:t>
            </a:fld>
            <a:endParaRPr lang="en-GB"/>
          </a:p>
        </p:txBody>
      </p:sp>
      <p:sp>
        <p:nvSpPr>
          <p:cNvPr id="675866" name="Rectangle 26"/>
          <p:cNvSpPr>
            <a:spLocks noChangeArrowheads="1"/>
          </p:cNvSpPr>
          <p:nvPr/>
        </p:nvSpPr>
        <p:spPr bwMode="auto">
          <a:xfrm>
            <a:off x="2438400" y="3200400"/>
            <a:ext cx="3200400" cy="1447800"/>
          </a:xfrm>
          <a:prstGeom prst="rect">
            <a:avLst/>
          </a:prstGeom>
          <a:solidFill>
            <a:srgbClr val="99FF33"/>
          </a:solidFill>
          <a:ln w="12700">
            <a:solidFill>
              <a:schemeClr val="tx1"/>
            </a:solidFill>
            <a:miter lim="800000"/>
            <a:headEnd type="none" w="sm" len="sm"/>
            <a:tailEnd type="none" w="sm" len="sm"/>
          </a:ln>
          <a:effectLst/>
        </p:spPr>
        <p:txBody>
          <a:bodyPr wrap="none" anchor="ctr"/>
          <a:lstStyle/>
          <a:p>
            <a:endParaRPr lang="en-US"/>
          </a:p>
        </p:txBody>
      </p:sp>
      <p:sp>
        <p:nvSpPr>
          <p:cNvPr id="675844" name="Rectangle 4"/>
          <p:cNvSpPr>
            <a:spLocks noGrp="1" noChangeArrowheads="1"/>
          </p:cNvSpPr>
          <p:nvPr>
            <p:ph type="title"/>
          </p:nvPr>
        </p:nvSpPr>
        <p:spPr/>
        <p:txBody>
          <a:bodyPr/>
          <a:lstStyle/>
          <a:p>
            <a:r>
              <a:rPr lang="en-GB"/>
              <a:t>Linac building blocks</a:t>
            </a:r>
            <a:endParaRPr lang="en-US"/>
          </a:p>
        </p:txBody>
      </p:sp>
      <p:sp>
        <p:nvSpPr>
          <p:cNvPr id="675845" name="Rectangle 5"/>
          <p:cNvSpPr>
            <a:spLocks noChangeArrowheads="1"/>
          </p:cNvSpPr>
          <p:nvPr/>
        </p:nvSpPr>
        <p:spPr bwMode="auto">
          <a:xfrm>
            <a:off x="381000" y="3505200"/>
            <a:ext cx="990600" cy="914400"/>
          </a:xfrm>
          <a:prstGeom prst="rect">
            <a:avLst/>
          </a:prstGeom>
          <a:solidFill>
            <a:schemeClr val="bg1"/>
          </a:solidFill>
          <a:ln w="12700">
            <a:solidFill>
              <a:schemeClr val="tx1"/>
            </a:solidFill>
            <a:miter lim="800000"/>
            <a:headEnd type="none" w="sm" len="sm"/>
            <a:tailEnd type="none" w="sm" len="sm"/>
          </a:ln>
          <a:effectLst/>
        </p:spPr>
        <p:txBody>
          <a:bodyPr wrap="none" anchor="ctr"/>
          <a:lstStyle/>
          <a:p>
            <a:pPr algn="ctr"/>
            <a:r>
              <a:rPr lang="en-GB" sz="1800" b="0"/>
              <a:t>DC </a:t>
            </a:r>
          </a:p>
          <a:p>
            <a:pPr algn="ctr"/>
            <a:r>
              <a:rPr lang="en-GB" sz="1800" b="0"/>
              <a:t>particle </a:t>
            </a:r>
          </a:p>
          <a:p>
            <a:pPr algn="ctr"/>
            <a:r>
              <a:rPr lang="en-GB" sz="1800" b="0"/>
              <a:t>injector</a:t>
            </a:r>
            <a:endParaRPr lang="en-US" sz="1800" b="0"/>
          </a:p>
        </p:txBody>
      </p:sp>
      <p:sp>
        <p:nvSpPr>
          <p:cNvPr id="675846" name="Line 6"/>
          <p:cNvSpPr>
            <a:spLocks noChangeShapeType="1"/>
          </p:cNvSpPr>
          <p:nvPr/>
        </p:nvSpPr>
        <p:spPr bwMode="auto">
          <a:xfrm>
            <a:off x="1371600" y="3962400"/>
            <a:ext cx="5486400" cy="0"/>
          </a:xfrm>
          <a:prstGeom prst="line">
            <a:avLst/>
          </a:prstGeom>
          <a:noFill/>
          <a:ln w="12700">
            <a:solidFill>
              <a:schemeClr val="tx1"/>
            </a:solidFill>
            <a:prstDash val="dash"/>
            <a:round/>
            <a:headEnd type="none" w="sm" len="sm"/>
            <a:tailEnd type="triangle" w="med" len="med"/>
          </a:ln>
          <a:effectLst/>
        </p:spPr>
        <p:txBody>
          <a:bodyPr/>
          <a:lstStyle/>
          <a:p>
            <a:endParaRPr lang="en-US"/>
          </a:p>
        </p:txBody>
      </p:sp>
      <p:pic>
        <p:nvPicPr>
          <p:cNvPr id="675847" name="Picture 7"/>
          <p:cNvPicPr>
            <a:picLocks noChangeAspect="1" noChangeArrowheads="1"/>
          </p:cNvPicPr>
          <p:nvPr/>
        </p:nvPicPr>
        <p:blipFill>
          <a:blip r:embed="rId3" cstate="print"/>
          <a:srcRect/>
          <a:stretch>
            <a:fillRect/>
          </a:stretch>
        </p:blipFill>
        <p:spPr bwMode="auto">
          <a:xfrm flipH="1">
            <a:off x="2590800" y="3429000"/>
            <a:ext cx="269875" cy="1066800"/>
          </a:xfrm>
          <a:prstGeom prst="rect">
            <a:avLst/>
          </a:prstGeom>
          <a:noFill/>
          <a:ln w="12700">
            <a:noFill/>
            <a:miter lim="800000"/>
            <a:headEnd type="none" w="sm" len="sm"/>
            <a:tailEnd type="none" w="sm" len="sm"/>
          </a:ln>
          <a:effectLst/>
        </p:spPr>
      </p:pic>
      <p:pic>
        <p:nvPicPr>
          <p:cNvPr id="675848" name="Picture 8"/>
          <p:cNvPicPr>
            <a:picLocks noChangeAspect="1" noChangeArrowheads="1"/>
          </p:cNvPicPr>
          <p:nvPr/>
        </p:nvPicPr>
        <p:blipFill>
          <a:blip r:embed="rId3" cstate="print"/>
          <a:srcRect/>
          <a:stretch>
            <a:fillRect/>
          </a:stretch>
        </p:blipFill>
        <p:spPr bwMode="auto">
          <a:xfrm flipH="1">
            <a:off x="2895600" y="3429000"/>
            <a:ext cx="269875" cy="1066800"/>
          </a:xfrm>
          <a:prstGeom prst="rect">
            <a:avLst/>
          </a:prstGeom>
          <a:noFill/>
          <a:ln w="12700">
            <a:noFill/>
            <a:miter lim="800000"/>
            <a:headEnd type="none" w="sm" len="sm"/>
            <a:tailEnd type="none" w="sm" len="sm"/>
          </a:ln>
          <a:effectLst/>
        </p:spPr>
      </p:pic>
      <p:pic>
        <p:nvPicPr>
          <p:cNvPr id="675849" name="Picture 9"/>
          <p:cNvPicPr>
            <a:picLocks noChangeAspect="1" noChangeArrowheads="1"/>
          </p:cNvPicPr>
          <p:nvPr/>
        </p:nvPicPr>
        <p:blipFill>
          <a:blip r:embed="rId3" cstate="print"/>
          <a:srcRect/>
          <a:stretch>
            <a:fillRect/>
          </a:stretch>
        </p:blipFill>
        <p:spPr bwMode="auto">
          <a:xfrm flipH="1">
            <a:off x="3276600" y="3429000"/>
            <a:ext cx="269875" cy="1066800"/>
          </a:xfrm>
          <a:prstGeom prst="rect">
            <a:avLst/>
          </a:prstGeom>
          <a:noFill/>
          <a:ln w="12700">
            <a:noFill/>
            <a:miter lim="800000"/>
            <a:headEnd type="none" w="sm" len="sm"/>
            <a:tailEnd type="none" w="sm" len="sm"/>
          </a:ln>
          <a:effectLst/>
        </p:spPr>
      </p:pic>
      <p:pic>
        <p:nvPicPr>
          <p:cNvPr id="675850" name="Picture 10"/>
          <p:cNvPicPr>
            <a:picLocks noChangeAspect="1" noChangeArrowheads="1"/>
          </p:cNvPicPr>
          <p:nvPr/>
        </p:nvPicPr>
        <p:blipFill>
          <a:blip r:embed="rId3" cstate="print"/>
          <a:srcRect/>
          <a:stretch>
            <a:fillRect/>
          </a:stretch>
        </p:blipFill>
        <p:spPr bwMode="auto">
          <a:xfrm flipH="1">
            <a:off x="3810000" y="3429000"/>
            <a:ext cx="269875" cy="1066800"/>
          </a:xfrm>
          <a:prstGeom prst="rect">
            <a:avLst/>
          </a:prstGeom>
          <a:noFill/>
          <a:ln w="12700">
            <a:noFill/>
            <a:miter lim="800000"/>
            <a:headEnd type="none" w="sm" len="sm"/>
            <a:tailEnd type="none" w="sm" len="sm"/>
          </a:ln>
          <a:effectLst/>
        </p:spPr>
      </p:pic>
      <p:pic>
        <p:nvPicPr>
          <p:cNvPr id="675851" name="Picture 11"/>
          <p:cNvPicPr>
            <a:picLocks noChangeAspect="1" noChangeArrowheads="1"/>
          </p:cNvPicPr>
          <p:nvPr/>
        </p:nvPicPr>
        <p:blipFill>
          <a:blip r:embed="rId3" cstate="print"/>
          <a:srcRect/>
          <a:stretch>
            <a:fillRect/>
          </a:stretch>
        </p:blipFill>
        <p:spPr bwMode="auto">
          <a:xfrm flipH="1">
            <a:off x="4495800" y="3429000"/>
            <a:ext cx="269875" cy="1066800"/>
          </a:xfrm>
          <a:prstGeom prst="rect">
            <a:avLst/>
          </a:prstGeom>
          <a:noFill/>
          <a:ln w="12700">
            <a:noFill/>
            <a:miter lim="800000"/>
            <a:headEnd type="none" w="sm" len="sm"/>
            <a:tailEnd type="none" w="sm" len="sm"/>
          </a:ln>
          <a:effectLst/>
        </p:spPr>
      </p:pic>
      <p:pic>
        <p:nvPicPr>
          <p:cNvPr id="675852" name="Picture 12"/>
          <p:cNvPicPr>
            <a:picLocks noChangeAspect="1" noChangeArrowheads="1"/>
          </p:cNvPicPr>
          <p:nvPr/>
        </p:nvPicPr>
        <p:blipFill>
          <a:blip r:embed="rId3" cstate="print"/>
          <a:srcRect/>
          <a:stretch>
            <a:fillRect/>
          </a:stretch>
        </p:blipFill>
        <p:spPr bwMode="auto">
          <a:xfrm flipH="1">
            <a:off x="5257800" y="3429000"/>
            <a:ext cx="269875" cy="1066800"/>
          </a:xfrm>
          <a:prstGeom prst="rect">
            <a:avLst/>
          </a:prstGeom>
          <a:noFill/>
          <a:ln w="12700">
            <a:noFill/>
            <a:miter lim="800000"/>
            <a:headEnd type="none" w="sm" len="sm"/>
            <a:tailEnd type="none" w="sm" len="sm"/>
          </a:ln>
          <a:effectLst/>
        </p:spPr>
      </p:pic>
      <p:pic>
        <p:nvPicPr>
          <p:cNvPr id="675853" name="Picture 13"/>
          <p:cNvPicPr>
            <a:picLocks noChangeAspect="1" noChangeArrowheads="1"/>
          </p:cNvPicPr>
          <p:nvPr/>
        </p:nvPicPr>
        <p:blipFill>
          <a:blip r:embed="rId4" cstate="print"/>
          <a:srcRect/>
          <a:stretch>
            <a:fillRect/>
          </a:stretch>
        </p:blipFill>
        <p:spPr bwMode="auto">
          <a:xfrm>
            <a:off x="2819400" y="3733800"/>
            <a:ext cx="192088" cy="430213"/>
          </a:xfrm>
          <a:prstGeom prst="rect">
            <a:avLst/>
          </a:prstGeom>
          <a:noFill/>
          <a:ln w="12700">
            <a:noFill/>
            <a:miter lim="800000"/>
            <a:headEnd type="none" w="sm" len="sm"/>
            <a:tailEnd type="none" w="sm" len="sm"/>
          </a:ln>
          <a:effectLst/>
        </p:spPr>
      </p:pic>
      <p:pic>
        <p:nvPicPr>
          <p:cNvPr id="675854" name="Picture 14"/>
          <p:cNvPicPr>
            <a:picLocks noChangeAspect="1" noChangeArrowheads="1"/>
          </p:cNvPicPr>
          <p:nvPr/>
        </p:nvPicPr>
        <p:blipFill>
          <a:blip r:embed="rId4" cstate="print"/>
          <a:srcRect/>
          <a:stretch>
            <a:fillRect/>
          </a:stretch>
        </p:blipFill>
        <p:spPr bwMode="auto">
          <a:xfrm>
            <a:off x="3124200" y="3733800"/>
            <a:ext cx="192088" cy="430213"/>
          </a:xfrm>
          <a:prstGeom prst="rect">
            <a:avLst/>
          </a:prstGeom>
          <a:noFill/>
          <a:ln w="12700">
            <a:noFill/>
            <a:miter lim="800000"/>
            <a:headEnd type="none" w="sm" len="sm"/>
            <a:tailEnd type="none" w="sm" len="sm"/>
          </a:ln>
          <a:effectLst/>
        </p:spPr>
      </p:pic>
      <p:pic>
        <p:nvPicPr>
          <p:cNvPr id="675855" name="Picture 15"/>
          <p:cNvPicPr>
            <a:picLocks noChangeAspect="1" noChangeArrowheads="1"/>
          </p:cNvPicPr>
          <p:nvPr/>
        </p:nvPicPr>
        <p:blipFill>
          <a:blip r:embed="rId4" cstate="print"/>
          <a:srcRect/>
          <a:stretch>
            <a:fillRect/>
          </a:stretch>
        </p:blipFill>
        <p:spPr bwMode="auto">
          <a:xfrm>
            <a:off x="4876800" y="3733800"/>
            <a:ext cx="192088" cy="430213"/>
          </a:xfrm>
          <a:prstGeom prst="rect">
            <a:avLst/>
          </a:prstGeom>
          <a:noFill/>
          <a:ln w="12700">
            <a:noFill/>
            <a:miter lim="800000"/>
            <a:headEnd type="none" w="sm" len="sm"/>
            <a:tailEnd type="none" w="sm" len="sm"/>
          </a:ln>
          <a:effectLst/>
        </p:spPr>
      </p:pic>
      <p:sp>
        <p:nvSpPr>
          <p:cNvPr id="675856" name="Oval 16"/>
          <p:cNvSpPr>
            <a:spLocks noChangeArrowheads="1"/>
          </p:cNvSpPr>
          <p:nvPr/>
        </p:nvSpPr>
        <p:spPr bwMode="auto">
          <a:xfrm>
            <a:off x="1524000" y="3581400"/>
            <a:ext cx="762000" cy="762000"/>
          </a:xfrm>
          <a:prstGeom prst="ellipse">
            <a:avLst/>
          </a:prstGeom>
          <a:solidFill>
            <a:srgbClr val="FFFFAB"/>
          </a:solidFill>
          <a:ln w="12700">
            <a:solidFill>
              <a:schemeClr val="tx1"/>
            </a:solidFill>
            <a:round/>
            <a:headEnd type="none" w="sm" len="sm"/>
            <a:tailEnd type="none" w="sm" len="sm"/>
          </a:ln>
          <a:effectLst/>
        </p:spPr>
        <p:txBody>
          <a:bodyPr wrap="none" anchor="ctr"/>
          <a:lstStyle/>
          <a:p>
            <a:pPr algn="ctr"/>
            <a:r>
              <a:rPr lang="en-GB" sz="1400" b="0"/>
              <a:t>buncher</a:t>
            </a:r>
            <a:endParaRPr lang="en-US" sz="1400" b="0"/>
          </a:p>
        </p:txBody>
      </p:sp>
      <p:pic>
        <p:nvPicPr>
          <p:cNvPr id="675857" name="Picture 17"/>
          <p:cNvPicPr>
            <a:picLocks noChangeAspect="1" noChangeArrowheads="1"/>
          </p:cNvPicPr>
          <p:nvPr/>
        </p:nvPicPr>
        <p:blipFill>
          <a:blip r:embed="rId4" cstate="print"/>
          <a:srcRect/>
          <a:stretch>
            <a:fillRect/>
          </a:stretch>
        </p:blipFill>
        <p:spPr bwMode="auto">
          <a:xfrm>
            <a:off x="4191000" y="3733800"/>
            <a:ext cx="192088" cy="430213"/>
          </a:xfrm>
          <a:prstGeom prst="rect">
            <a:avLst/>
          </a:prstGeom>
          <a:noFill/>
          <a:ln w="12700">
            <a:noFill/>
            <a:miter lim="800000"/>
            <a:headEnd type="none" w="sm" len="sm"/>
            <a:tailEnd type="none" w="sm" len="sm"/>
          </a:ln>
          <a:effectLst/>
        </p:spPr>
      </p:pic>
      <p:pic>
        <p:nvPicPr>
          <p:cNvPr id="675858" name="Picture 18"/>
          <p:cNvPicPr>
            <a:picLocks noChangeAspect="1" noChangeArrowheads="1"/>
          </p:cNvPicPr>
          <p:nvPr/>
        </p:nvPicPr>
        <p:blipFill>
          <a:blip r:embed="rId4" cstate="print"/>
          <a:srcRect/>
          <a:stretch>
            <a:fillRect/>
          </a:stretch>
        </p:blipFill>
        <p:spPr bwMode="auto">
          <a:xfrm>
            <a:off x="3581400" y="3733800"/>
            <a:ext cx="192088" cy="430213"/>
          </a:xfrm>
          <a:prstGeom prst="rect">
            <a:avLst/>
          </a:prstGeom>
          <a:noFill/>
          <a:ln w="12700">
            <a:noFill/>
            <a:miter lim="800000"/>
            <a:headEnd type="none" w="sm" len="sm"/>
            <a:tailEnd type="none" w="sm" len="sm"/>
          </a:ln>
          <a:effectLst/>
        </p:spPr>
      </p:pic>
      <p:pic>
        <p:nvPicPr>
          <p:cNvPr id="675859" name="Picture 19"/>
          <p:cNvPicPr>
            <a:picLocks noChangeAspect="1" noChangeArrowheads="1"/>
          </p:cNvPicPr>
          <p:nvPr/>
        </p:nvPicPr>
        <p:blipFill>
          <a:blip r:embed="rId5" cstate="print"/>
          <a:srcRect/>
          <a:stretch>
            <a:fillRect/>
          </a:stretch>
        </p:blipFill>
        <p:spPr bwMode="auto">
          <a:xfrm>
            <a:off x="3581400" y="2362200"/>
            <a:ext cx="519113" cy="1295400"/>
          </a:xfrm>
          <a:prstGeom prst="rect">
            <a:avLst/>
          </a:prstGeom>
          <a:noFill/>
          <a:ln w="12700">
            <a:noFill/>
            <a:miter lim="800000"/>
            <a:headEnd type="none" w="sm" len="sm"/>
            <a:tailEnd type="none" w="sm" len="sm"/>
          </a:ln>
          <a:effectLst/>
        </p:spPr>
      </p:pic>
      <p:pic>
        <p:nvPicPr>
          <p:cNvPr id="675860" name="Picture 20"/>
          <p:cNvPicPr>
            <a:picLocks noChangeAspect="1" noChangeArrowheads="1"/>
          </p:cNvPicPr>
          <p:nvPr/>
        </p:nvPicPr>
        <p:blipFill>
          <a:blip r:embed="rId6" cstate="print"/>
          <a:srcRect/>
          <a:stretch>
            <a:fillRect/>
          </a:stretch>
        </p:blipFill>
        <p:spPr bwMode="auto">
          <a:xfrm>
            <a:off x="2667000" y="3276600"/>
            <a:ext cx="381000" cy="196850"/>
          </a:xfrm>
          <a:prstGeom prst="rect">
            <a:avLst/>
          </a:prstGeom>
          <a:noFill/>
          <a:ln w="12700">
            <a:noFill/>
            <a:miter lim="800000"/>
            <a:headEnd type="none" w="sm" len="sm"/>
            <a:tailEnd type="none" w="sm" len="sm"/>
          </a:ln>
          <a:effectLst/>
        </p:spPr>
      </p:pic>
      <p:pic>
        <p:nvPicPr>
          <p:cNvPr id="675861" name="Picture 21"/>
          <p:cNvPicPr>
            <a:picLocks noChangeAspect="1" noChangeArrowheads="1"/>
          </p:cNvPicPr>
          <p:nvPr/>
        </p:nvPicPr>
        <p:blipFill>
          <a:blip r:embed="rId6" cstate="print"/>
          <a:srcRect/>
          <a:stretch>
            <a:fillRect/>
          </a:stretch>
        </p:blipFill>
        <p:spPr bwMode="auto">
          <a:xfrm>
            <a:off x="3048000" y="3276600"/>
            <a:ext cx="381000" cy="196850"/>
          </a:xfrm>
          <a:prstGeom prst="rect">
            <a:avLst/>
          </a:prstGeom>
          <a:noFill/>
          <a:ln w="12700">
            <a:noFill/>
            <a:miter lim="800000"/>
            <a:headEnd type="none" w="sm" len="sm"/>
            <a:tailEnd type="none" w="sm" len="sm"/>
          </a:ln>
          <a:effectLst/>
        </p:spPr>
      </p:pic>
      <p:pic>
        <p:nvPicPr>
          <p:cNvPr id="675862" name="Picture 22"/>
          <p:cNvPicPr>
            <a:picLocks noChangeAspect="1" noChangeArrowheads="1"/>
          </p:cNvPicPr>
          <p:nvPr/>
        </p:nvPicPr>
        <p:blipFill>
          <a:blip r:embed="rId6" cstate="print"/>
          <a:srcRect/>
          <a:stretch>
            <a:fillRect/>
          </a:stretch>
        </p:blipFill>
        <p:spPr bwMode="auto">
          <a:xfrm>
            <a:off x="3429000" y="3236913"/>
            <a:ext cx="457200" cy="236537"/>
          </a:xfrm>
          <a:prstGeom prst="rect">
            <a:avLst/>
          </a:prstGeom>
          <a:noFill/>
          <a:ln w="12700">
            <a:noFill/>
            <a:miter lim="800000"/>
            <a:headEnd type="none" w="sm" len="sm"/>
            <a:tailEnd type="none" w="sm" len="sm"/>
          </a:ln>
          <a:effectLst/>
        </p:spPr>
      </p:pic>
      <p:pic>
        <p:nvPicPr>
          <p:cNvPr id="675863" name="Picture 23"/>
          <p:cNvPicPr>
            <a:picLocks noChangeAspect="1" noChangeArrowheads="1"/>
          </p:cNvPicPr>
          <p:nvPr/>
        </p:nvPicPr>
        <p:blipFill>
          <a:blip r:embed="rId6" cstate="print"/>
          <a:srcRect/>
          <a:stretch>
            <a:fillRect/>
          </a:stretch>
        </p:blipFill>
        <p:spPr bwMode="auto">
          <a:xfrm>
            <a:off x="4038600" y="3200400"/>
            <a:ext cx="609600" cy="228600"/>
          </a:xfrm>
          <a:prstGeom prst="rect">
            <a:avLst/>
          </a:prstGeom>
          <a:noFill/>
          <a:ln w="12700">
            <a:noFill/>
            <a:miter lim="800000"/>
            <a:headEnd type="none" w="sm" len="sm"/>
            <a:tailEnd type="none" w="sm" len="sm"/>
          </a:ln>
          <a:effectLst/>
        </p:spPr>
      </p:pic>
      <p:pic>
        <p:nvPicPr>
          <p:cNvPr id="675864" name="Picture 24"/>
          <p:cNvPicPr>
            <a:picLocks noChangeAspect="1" noChangeArrowheads="1"/>
          </p:cNvPicPr>
          <p:nvPr/>
        </p:nvPicPr>
        <p:blipFill>
          <a:blip r:embed="rId6" cstate="print"/>
          <a:srcRect/>
          <a:stretch>
            <a:fillRect/>
          </a:stretch>
        </p:blipFill>
        <p:spPr bwMode="auto">
          <a:xfrm>
            <a:off x="4648200" y="3200400"/>
            <a:ext cx="762000" cy="228600"/>
          </a:xfrm>
          <a:prstGeom prst="rect">
            <a:avLst/>
          </a:prstGeom>
          <a:noFill/>
          <a:ln w="12700">
            <a:noFill/>
            <a:miter lim="800000"/>
            <a:headEnd type="none" w="sm" len="sm"/>
            <a:tailEnd type="none" w="sm" len="sm"/>
          </a:ln>
          <a:effectLst/>
        </p:spPr>
      </p:pic>
      <p:sp>
        <p:nvSpPr>
          <p:cNvPr id="675867" name="Oval 27"/>
          <p:cNvSpPr>
            <a:spLocks noChangeArrowheads="1"/>
          </p:cNvSpPr>
          <p:nvPr/>
        </p:nvSpPr>
        <p:spPr bwMode="auto">
          <a:xfrm>
            <a:off x="2743200" y="1905000"/>
            <a:ext cx="381000" cy="381000"/>
          </a:xfrm>
          <a:prstGeom prst="ellipse">
            <a:avLst/>
          </a:prstGeom>
          <a:solidFill>
            <a:schemeClr val="bg1"/>
          </a:solidFill>
          <a:ln w="12700">
            <a:solidFill>
              <a:schemeClr val="tx1"/>
            </a:solidFill>
            <a:round/>
            <a:headEnd type="none" w="sm" len="sm"/>
            <a:tailEnd type="none" w="sm" len="sm"/>
          </a:ln>
          <a:effectLst/>
        </p:spPr>
        <p:txBody>
          <a:bodyPr wrap="none" anchor="ctr"/>
          <a:lstStyle/>
          <a:p>
            <a:endParaRPr lang="en-US"/>
          </a:p>
        </p:txBody>
      </p:sp>
      <p:sp>
        <p:nvSpPr>
          <p:cNvPr id="675868" name="Line 28"/>
          <p:cNvSpPr>
            <a:spLocks noChangeShapeType="1"/>
          </p:cNvSpPr>
          <p:nvPr/>
        </p:nvSpPr>
        <p:spPr bwMode="auto">
          <a:xfrm>
            <a:off x="3810000" y="2133600"/>
            <a:ext cx="0" cy="228600"/>
          </a:xfrm>
          <a:prstGeom prst="line">
            <a:avLst/>
          </a:prstGeom>
          <a:noFill/>
          <a:ln w="12700">
            <a:solidFill>
              <a:schemeClr val="tx1"/>
            </a:solidFill>
            <a:round/>
            <a:headEnd type="none" w="sm" len="sm"/>
            <a:tailEnd type="none" w="sm" len="sm"/>
          </a:ln>
          <a:effectLst/>
        </p:spPr>
        <p:txBody>
          <a:bodyPr/>
          <a:lstStyle/>
          <a:p>
            <a:endParaRPr lang="en-US"/>
          </a:p>
        </p:txBody>
      </p:sp>
      <p:sp>
        <p:nvSpPr>
          <p:cNvPr id="675869" name="Text Box 29"/>
          <p:cNvSpPr txBox="1">
            <a:spLocks noChangeArrowheads="1"/>
          </p:cNvSpPr>
          <p:nvPr/>
        </p:nvSpPr>
        <p:spPr bwMode="auto">
          <a:xfrm>
            <a:off x="2438400" y="4800600"/>
            <a:ext cx="1019175" cy="838200"/>
          </a:xfrm>
          <a:prstGeom prst="rect">
            <a:avLst/>
          </a:prstGeom>
          <a:noFill/>
          <a:ln w="12700">
            <a:solidFill>
              <a:srgbClr val="3333FF"/>
            </a:solidFill>
            <a:miter lim="800000"/>
            <a:headEnd type="none" w="sm" len="sm"/>
            <a:tailEnd type="none" w="sm" len="sm"/>
          </a:ln>
          <a:effectLst/>
        </p:spPr>
        <p:txBody>
          <a:bodyPr wrap="none">
            <a:spAutoFit/>
          </a:bodyPr>
          <a:lstStyle/>
          <a:p>
            <a:r>
              <a:rPr lang="en-US" sz="1600" b="0"/>
              <a:t>magnet</a:t>
            </a:r>
          </a:p>
          <a:p>
            <a:r>
              <a:rPr lang="en-US" sz="1600" b="0"/>
              <a:t>powering</a:t>
            </a:r>
          </a:p>
          <a:p>
            <a:r>
              <a:rPr lang="en-US" sz="1600" b="0"/>
              <a:t>system</a:t>
            </a:r>
          </a:p>
        </p:txBody>
      </p:sp>
      <p:sp>
        <p:nvSpPr>
          <p:cNvPr id="675870" name="Text Box 30"/>
          <p:cNvSpPr txBox="1">
            <a:spLocks noChangeArrowheads="1"/>
          </p:cNvSpPr>
          <p:nvPr/>
        </p:nvSpPr>
        <p:spPr bwMode="auto">
          <a:xfrm>
            <a:off x="3581400" y="4800600"/>
            <a:ext cx="908050" cy="593725"/>
          </a:xfrm>
          <a:prstGeom prst="rect">
            <a:avLst/>
          </a:prstGeom>
          <a:noFill/>
          <a:ln w="12700">
            <a:solidFill>
              <a:srgbClr val="3333FF"/>
            </a:solidFill>
            <a:miter lim="800000"/>
            <a:headEnd type="none" w="sm" len="sm"/>
            <a:tailEnd type="none" w="sm" len="sm"/>
          </a:ln>
          <a:effectLst/>
        </p:spPr>
        <p:txBody>
          <a:bodyPr wrap="none">
            <a:spAutoFit/>
          </a:bodyPr>
          <a:lstStyle/>
          <a:p>
            <a:r>
              <a:rPr lang="en-US" sz="1600" b="0"/>
              <a:t>vacuum</a:t>
            </a:r>
          </a:p>
          <a:p>
            <a:r>
              <a:rPr lang="en-US" sz="1600" b="0"/>
              <a:t>system</a:t>
            </a:r>
          </a:p>
        </p:txBody>
      </p:sp>
      <p:sp>
        <p:nvSpPr>
          <p:cNvPr id="675871" name="Text Box 31"/>
          <p:cNvSpPr txBox="1">
            <a:spLocks noChangeArrowheads="1"/>
          </p:cNvSpPr>
          <p:nvPr/>
        </p:nvSpPr>
        <p:spPr bwMode="auto">
          <a:xfrm>
            <a:off x="4724400" y="4800600"/>
            <a:ext cx="895350" cy="838200"/>
          </a:xfrm>
          <a:prstGeom prst="rect">
            <a:avLst/>
          </a:prstGeom>
          <a:noFill/>
          <a:ln w="12700">
            <a:solidFill>
              <a:srgbClr val="3333FF"/>
            </a:solidFill>
            <a:miter lim="800000"/>
            <a:headEnd type="none" w="sm" len="sm"/>
            <a:tailEnd type="none" w="sm" len="sm"/>
          </a:ln>
          <a:effectLst/>
        </p:spPr>
        <p:txBody>
          <a:bodyPr wrap="none">
            <a:spAutoFit/>
          </a:bodyPr>
          <a:lstStyle/>
          <a:p>
            <a:r>
              <a:rPr lang="en-US" sz="1600" b="0"/>
              <a:t>water </a:t>
            </a:r>
          </a:p>
          <a:p>
            <a:r>
              <a:rPr lang="en-US" sz="1600" b="0"/>
              <a:t>cooling </a:t>
            </a:r>
          </a:p>
          <a:p>
            <a:r>
              <a:rPr lang="en-US" sz="1600" b="0"/>
              <a:t>system</a:t>
            </a:r>
          </a:p>
        </p:txBody>
      </p:sp>
      <p:sp>
        <p:nvSpPr>
          <p:cNvPr id="675872" name="Text Box 32"/>
          <p:cNvSpPr txBox="1">
            <a:spLocks noChangeArrowheads="1"/>
          </p:cNvSpPr>
          <p:nvPr/>
        </p:nvSpPr>
        <p:spPr bwMode="auto">
          <a:xfrm>
            <a:off x="3962400" y="2514600"/>
            <a:ext cx="2514600" cy="581025"/>
          </a:xfrm>
          <a:prstGeom prst="rect">
            <a:avLst/>
          </a:prstGeom>
          <a:noFill/>
          <a:ln w="12700">
            <a:noFill/>
            <a:miter lim="800000"/>
            <a:headEnd type="none" w="sm" len="sm"/>
            <a:tailEnd type="none" w="sm" len="sm"/>
          </a:ln>
          <a:effectLst/>
        </p:spPr>
        <p:txBody>
          <a:bodyPr>
            <a:spAutoFit/>
          </a:bodyPr>
          <a:lstStyle/>
          <a:p>
            <a:r>
              <a:rPr lang="en-US" sz="1600" b="0"/>
              <a:t>High power RF amplifier (tube or klystron)</a:t>
            </a:r>
          </a:p>
        </p:txBody>
      </p:sp>
      <p:sp>
        <p:nvSpPr>
          <p:cNvPr id="675873" name="Text Box 33"/>
          <p:cNvSpPr txBox="1">
            <a:spLocks noChangeArrowheads="1"/>
          </p:cNvSpPr>
          <p:nvPr/>
        </p:nvSpPr>
        <p:spPr bwMode="auto">
          <a:xfrm>
            <a:off x="1676400" y="2438400"/>
            <a:ext cx="1447800" cy="593725"/>
          </a:xfrm>
          <a:prstGeom prst="rect">
            <a:avLst/>
          </a:prstGeom>
          <a:noFill/>
          <a:ln w="12700">
            <a:solidFill>
              <a:srgbClr val="3333FF"/>
            </a:solidFill>
            <a:miter lim="800000"/>
            <a:headEnd type="none" w="sm" len="sm"/>
            <a:tailEnd type="none" w="sm" len="sm"/>
          </a:ln>
          <a:effectLst/>
        </p:spPr>
        <p:txBody>
          <a:bodyPr>
            <a:spAutoFit/>
          </a:bodyPr>
          <a:lstStyle/>
          <a:p>
            <a:r>
              <a:rPr lang="en-US" sz="1600" b="0"/>
              <a:t>RF feedback</a:t>
            </a:r>
          </a:p>
          <a:p>
            <a:r>
              <a:rPr lang="en-US" sz="1600" b="0"/>
              <a:t>system</a:t>
            </a:r>
          </a:p>
        </p:txBody>
      </p:sp>
      <p:sp>
        <p:nvSpPr>
          <p:cNvPr id="675874" name="Text Box 34"/>
          <p:cNvSpPr txBox="1">
            <a:spLocks noChangeArrowheads="1"/>
          </p:cNvSpPr>
          <p:nvPr/>
        </p:nvSpPr>
        <p:spPr bwMode="auto">
          <a:xfrm>
            <a:off x="1295400" y="1905000"/>
            <a:ext cx="1600200" cy="336550"/>
          </a:xfrm>
          <a:prstGeom prst="rect">
            <a:avLst/>
          </a:prstGeom>
          <a:noFill/>
          <a:ln w="12700">
            <a:noFill/>
            <a:miter lim="800000"/>
            <a:headEnd type="none" w="sm" len="sm"/>
            <a:tailEnd type="none" w="sm" len="sm"/>
          </a:ln>
          <a:effectLst/>
        </p:spPr>
        <p:txBody>
          <a:bodyPr>
            <a:spAutoFit/>
          </a:bodyPr>
          <a:lstStyle/>
          <a:p>
            <a:r>
              <a:rPr lang="en-US" sz="1600" b="0"/>
              <a:t>Main oscillator</a:t>
            </a:r>
          </a:p>
        </p:txBody>
      </p:sp>
      <p:sp>
        <p:nvSpPr>
          <p:cNvPr id="675875" name="Text Box 35"/>
          <p:cNvSpPr txBox="1">
            <a:spLocks noChangeArrowheads="1"/>
          </p:cNvSpPr>
          <p:nvPr/>
        </p:nvSpPr>
        <p:spPr bwMode="auto">
          <a:xfrm>
            <a:off x="4572000" y="1600200"/>
            <a:ext cx="1219200" cy="838200"/>
          </a:xfrm>
          <a:prstGeom prst="rect">
            <a:avLst/>
          </a:prstGeom>
          <a:noFill/>
          <a:ln w="12700">
            <a:solidFill>
              <a:srgbClr val="3333FF"/>
            </a:solidFill>
            <a:miter lim="800000"/>
            <a:headEnd type="none" w="sm" len="sm"/>
            <a:tailEnd type="none" w="sm" len="sm"/>
          </a:ln>
          <a:effectLst/>
        </p:spPr>
        <p:txBody>
          <a:bodyPr>
            <a:spAutoFit/>
          </a:bodyPr>
          <a:lstStyle/>
          <a:p>
            <a:r>
              <a:rPr lang="en-US" sz="1600" b="0"/>
              <a:t>HV AC/DC power converter</a:t>
            </a:r>
          </a:p>
        </p:txBody>
      </p:sp>
      <p:pic>
        <p:nvPicPr>
          <p:cNvPr id="675876" name="Picture 36" descr="Spina_Presa_Terra"/>
          <p:cNvPicPr>
            <a:picLocks noChangeAspect="1" noChangeArrowheads="1"/>
          </p:cNvPicPr>
          <p:nvPr/>
        </p:nvPicPr>
        <p:blipFill>
          <a:blip r:embed="rId7" cstate="print"/>
          <a:srcRect/>
          <a:stretch>
            <a:fillRect/>
          </a:stretch>
        </p:blipFill>
        <p:spPr bwMode="auto">
          <a:xfrm>
            <a:off x="5943600" y="1371600"/>
            <a:ext cx="1066800" cy="873125"/>
          </a:xfrm>
          <a:prstGeom prst="rect">
            <a:avLst/>
          </a:prstGeom>
          <a:noFill/>
        </p:spPr>
      </p:pic>
      <p:sp>
        <p:nvSpPr>
          <p:cNvPr id="675877" name="Line 37"/>
          <p:cNvSpPr>
            <a:spLocks noChangeShapeType="1"/>
          </p:cNvSpPr>
          <p:nvPr/>
        </p:nvSpPr>
        <p:spPr bwMode="auto">
          <a:xfrm>
            <a:off x="4038600" y="2514600"/>
            <a:ext cx="304800" cy="0"/>
          </a:xfrm>
          <a:prstGeom prst="line">
            <a:avLst/>
          </a:prstGeom>
          <a:noFill/>
          <a:ln w="38100">
            <a:solidFill>
              <a:schemeClr val="tx1"/>
            </a:solidFill>
            <a:round/>
            <a:headEnd type="none" w="sm" len="sm"/>
            <a:tailEnd type="none" w="sm" len="sm"/>
          </a:ln>
          <a:effectLst/>
        </p:spPr>
        <p:txBody>
          <a:bodyPr/>
          <a:lstStyle/>
          <a:p>
            <a:endParaRPr lang="en-US"/>
          </a:p>
        </p:txBody>
      </p:sp>
      <p:sp>
        <p:nvSpPr>
          <p:cNvPr id="675878" name="Line 38"/>
          <p:cNvSpPr>
            <a:spLocks noChangeShapeType="1"/>
          </p:cNvSpPr>
          <p:nvPr/>
        </p:nvSpPr>
        <p:spPr bwMode="auto">
          <a:xfrm flipV="1">
            <a:off x="4343400" y="1981200"/>
            <a:ext cx="0" cy="533400"/>
          </a:xfrm>
          <a:prstGeom prst="line">
            <a:avLst/>
          </a:prstGeom>
          <a:noFill/>
          <a:ln w="38100">
            <a:solidFill>
              <a:schemeClr val="tx1"/>
            </a:solidFill>
            <a:round/>
            <a:headEnd type="none" w="sm" len="sm"/>
            <a:tailEnd type="none" w="sm" len="sm"/>
          </a:ln>
          <a:effectLst/>
        </p:spPr>
        <p:txBody>
          <a:bodyPr/>
          <a:lstStyle/>
          <a:p>
            <a:endParaRPr lang="en-US"/>
          </a:p>
        </p:txBody>
      </p:sp>
      <p:sp>
        <p:nvSpPr>
          <p:cNvPr id="675879" name="Line 39"/>
          <p:cNvSpPr>
            <a:spLocks noChangeShapeType="1"/>
          </p:cNvSpPr>
          <p:nvPr/>
        </p:nvSpPr>
        <p:spPr bwMode="auto">
          <a:xfrm>
            <a:off x="4343400" y="1981200"/>
            <a:ext cx="228600" cy="0"/>
          </a:xfrm>
          <a:prstGeom prst="line">
            <a:avLst/>
          </a:prstGeom>
          <a:noFill/>
          <a:ln w="38100">
            <a:solidFill>
              <a:schemeClr val="tx1"/>
            </a:solidFill>
            <a:round/>
            <a:headEnd type="none" w="sm" len="sm"/>
            <a:tailEnd type="none" w="sm" len="sm"/>
          </a:ln>
          <a:effectLst/>
        </p:spPr>
        <p:txBody>
          <a:bodyPr/>
          <a:lstStyle/>
          <a:p>
            <a:endParaRPr lang="en-US"/>
          </a:p>
        </p:txBody>
      </p:sp>
      <p:sp>
        <p:nvSpPr>
          <p:cNvPr id="675880" name="Line 40"/>
          <p:cNvSpPr>
            <a:spLocks noChangeShapeType="1"/>
          </p:cNvSpPr>
          <p:nvPr/>
        </p:nvSpPr>
        <p:spPr bwMode="auto">
          <a:xfrm>
            <a:off x="5791200" y="1828800"/>
            <a:ext cx="152400" cy="0"/>
          </a:xfrm>
          <a:prstGeom prst="line">
            <a:avLst/>
          </a:prstGeom>
          <a:noFill/>
          <a:ln w="38100">
            <a:solidFill>
              <a:schemeClr val="tx1"/>
            </a:solidFill>
            <a:round/>
            <a:headEnd type="none" w="sm" len="sm"/>
            <a:tailEnd type="none" w="sm" len="sm"/>
          </a:ln>
          <a:effectLst/>
        </p:spPr>
        <p:txBody>
          <a:bodyPr/>
          <a:lstStyle/>
          <a:p>
            <a:endParaRPr lang="en-US"/>
          </a:p>
        </p:txBody>
      </p:sp>
      <p:pic>
        <p:nvPicPr>
          <p:cNvPr id="675882" name="Picture 42"/>
          <p:cNvPicPr>
            <a:picLocks noChangeAspect="1" noChangeArrowheads="1"/>
          </p:cNvPicPr>
          <p:nvPr/>
        </p:nvPicPr>
        <p:blipFill>
          <a:blip r:embed="rId5" cstate="print"/>
          <a:srcRect t="46153"/>
          <a:stretch>
            <a:fillRect/>
          </a:stretch>
        </p:blipFill>
        <p:spPr bwMode="auto">
          <a:xfrm>
            <a:off x="2514600" y="3048000"/>
            <a:ext cx="265113" cy="266700"/>
          </a:xfrm>
          <a:prstGeom prst="rect">
            <a:avLst/>
          </a:prstGeom>
          <a:noFill/>
          <a:ln w="12700">
            <a:noFill/>
            <a:miter lim="800000"/>
            <a:headEnd type="none" w="sm" len="sm"/>
            <a:tailEnd type="none" w="sm" len="sm"/>
          </a:ln>
          <a:effectLst/>
        </p:spPr>
      </p:pic>
      <p:sp>
        <p:nvSpPr>
          <p:cNvPr id="675883" name="Line 43"/>
          <p:cNvSpPr>
            <a:spLocks noChangeShapeType="1"/>
          </p:cNvSpPr>
          <p:nvPr/>
        </p:nvSpPr>
        <p:spPr bwMode="auto">
          <a:xfrm>
            <a:off x="3124200" y="2133600"/>
            <a:ext cx="685800" cy="0"/>
          </a:xfrm>
          <a:prstGeom prst="line">
            <a:avLst/>
          </a:prstGeom>
          <a:noFill/>
          <a:ln w="12700">
            <a:solidFill>
              <a:schemeClr val="tx1"/>
            </a:solidFill>
            <a:round/>
            <a:headEnd type="none" w="sm" len="sm"/>
            <a:tailEnd type="none" w="sm" len="sm"/>
          </a:ln>
          <a:effectLst/>
        </p:spPr>
        <p:txBody>
          <a:bodyPr/>
          <a:lstStyle/>
          <a:p>
            <a:endParaRPr lang="en-US"/>
          </a:p>
        </p:txBody>
      </p:sp>
      <p:sp>
        <p:nvSpPr>
          <p:cNvPr id="675884" name="Line 44"/>
          <p:cNvSpPr>
            <a:spLocks noChangeShapeType="1"/>
          </p:cNvSpPr>
          <p:nvPr/>
        </p:nvSpPr>
        <p:spPr bwMode="auto">
          <a:xfrm>
            <a:off x="3124200" y="2743200"/>
            <a:ext cx="228600" cy="0"/>
          </a:xfrm>
          <a:prstGeom prst="line">
            <a:avLst/>
          </a:prstGeom>
          <a:noFill/>
          <a:ln w="12700">
            <a:solidFill>
              <a:schemeClr val="tx1"/>
            </a:solidFill>
            <a:round/>
            <a:headEnd type="none" w="sm" len="sm"/>
            <a:tailEnd type="none" w="sm" len="sm"/>
          </a:ln>
          <a:effectLst/>
        </p:spPr>
        <p:txBody>
          <a:bodyPr/>
          <a:lstStyle/>
          <a:p>
            <a:endParaRPr lang="en-US"/>
          </a:p>
        </p:txBody>
      </p:sp>
      <p:sp>
        <p:nvSpPr>
          <p:cNvPr id="675885" name="Line 45"/>
          <p:cNvSpPr>
            <a:spLocks noChangeShapeType="1"/>
          </p:cNvSpPr>
          <p:nvPr/>
        </p:nvSpPr>
        <p:spPr bwMode="auto">
          <a:xfrm flipV="1">
            <a:off x="3352800" y="2133600"/>
            <a:ext cx="0" cy="609600"/>
          </a:xfrm>
          <a:prstGeom prst="line">
            <a:avLst/>
          </a:prstGeom>
          <a:noFill/>
          <a:ln w="12700">
            <a:solidFill>
              <a:schemeClr val="tx1"/>
            </a:solidFill>
            <a:round/>
            <a:headEnd type="none" w="sm" len="sm"/>
            <a:tailEnd type="none" w="sm" len="sm"/>
          </a:ln>
          <a:effectLst/>
        </p:spPr>
        <p:txBody>
          <a:bodyPr/>
          <a:lstStyle/>
          <a:p>
            <a:endParaRPr lang="en-US"/>
          </a:p>
        </p:txBody>
      </p:sp>
      <p:sp>
        <p:nvSpPr>
          <p:cNvPr id="675887" name="Freeform 47"/>
          <p:cNvSpPr>
            <a:spLocks/>
          </p:cNvSpPr>
          <p:nvPr/>
        </p:nvSpPr>
        <p:spPr bwMode="auto">
          <a:xfrm>
            <a:off x="2819400" y="1981200"/>
            <a:ext cx="228600" cy="228600"/>
          </a:xfrm>
          <a:custGeom>
            <a:avLst/>
            <a:gdLst/>
            <a:ahLst/>
            <a:cxnLst>
              <a:cxn ang="0">
                <a:pos x="0" y="240"/>
              </a:cxn>
              <a:cxn ang="0">
                <a:pos x="192" y="0"/>
              </a:cxn>
              <a:cxn ang="0">
                <a:pos x="336" y="240"/>
              </a:cxn>
              <a:cxn ang="0">
                <a:pos x="480" y="432"/>
              </a:cxn>
              <a:cxn ang="0">
                <a:pos x="624" y="192"/>
              </a:cxn>
            </a:cxnLst>
            <a:rect l="0" t="0" r="r" b="b"/>
            <a:pathLst>
              <a:path w="624" h="440">
                <a:moveTo>
                  <a:pt x="0" y="240"/>
                </a:moveTo>
                <a:cubicBezTo>
                  <a:pt x="68" y="120"/>
                  <a:pt x="136" y="0"/>
                  <a:pt x="192" y="0"/>
                </a:cubicBezTo>
                <a:cubicBezTo>
                  <a:pt x="248" y="0"/>
                  <a:pt x="288" y="168"/>
                  <a:pt x="336" y="240"/>
                </a:cubicBezTo>
                <a:cubicBezTo>
                  <a:pt x="384" y="312"/>
                  <a:pt x="432" y="440"/>
                  <a:pt x="480" y="432"/>
                </a:cubicBezTo>
                <a:cubicBezTo>
                  <a:pt x="528" y="424"/>
                  <a:pt x="600" y="232"/>
                  <a:pt x="624" y="192"/>
                </a:cubicBezTo>
              </a:path>
            </a:pathLst>
          </a:custGeom>
          <a:noFill/>
          <a:ln w="12700" cap="flat" cmpd="sng">
            <a:solidFill>
              <a:schemeClr val="tx1"/>
            </a:solidFill>
            <a:prstDash val="solid"/>
            <a:round/>
            <a:headEnd type="none" w="sm" len="sm"/>
            <a:tailEnd type="none" w="sm" len="sm"/>
          </a:ln>
          <a:effectLst/>
        </p:spPr>
        <p:txBody>
          <a:bodyPr/>
          <a:lstStyle/>
          <a:p>
            <a:endParaRPr lang="en-US"/>
          </a:p>
        </p:txBody>
      </p:sp>
      <p:sp>
        <p:nvSpPr>
          <p:cNvPr id="675888" name="AutoShape 48"/>
          <p:cNvSpPr>
            <a:spLocks/>
          </p:cNvSpPr>
          <p:nvPr/>
        </p:nvSpPr>
        <p:spPr bwMode="auto">
          <a:xfrm>
            <a:off x="6019800" y="5029200"/>
            <a:ext cx="2667000" cy="1219200"/>
          </a:xfrm>
          <a:prstGeom prst="borderCallout1">
            <a:avLst>
              <a:gd name="adj1" fmla="val 9375"/>
              <a:gd name="adj2" fmla="val -2856"/>
              <a:gd name="adj3" fmla="val -52083"/>
              <a:gd name="adj4" fmla="val -10477"/>
            </a:avLst>
          </a:prstGeom>
          <a:solidFill>
            <a:schemeClr val="bg1"/>
          </a:solidFill>
          <a:ln w="12700">
            <a:solidFill>
              <a:schemeClr val="tx1"/>
            </a:solidFill>
            <a:miter lim="800000"/>
            <a:headEnd type="none" w="sm" len="sm"/>
            <a:tailEnd type="none" w="sm" len="sm"/>
          </a:ln>
          <a:effectLst/>
        </p:spPr>
        <p:txBody>
          <a:bodyPr/>
          <a:lstStyle/>
          <a:p>
            <a:pPr algn="ctr"/>
            <a:r>
              <a:rPr lang="en-US" sz="1600" b="0"/>
              <a:t>LINAC STRUCTURE</a:t>
            </a:r>
          </a:p>
          <a:p>
            <a:pPr algn="ctr"/>
            <a:r>
              <a:rPr lang="en-US" sz="1400" b="0"/>
              <a:t>accelerating gaps + focusing magnets</a:t>
            </a:r>
          </a:p>
          <a:p>
            <a:pPr algn="ctr"/>
            <a:r>
              <a:rPr lang="en-US" sz="1400" b="0"/>
              <a:t>designed for a given </a:t>
            </a:r>
            <a:r>
              <a:rPr lang="en-US" sz="1400" b="0" u="sng"/>
              <a:t>ion</a:t>
            </a:r>
            <a:r>
              <a:rPr lang="en-US" sz="1400" b="0"/>
              <a:t>, </a:t>
            </a:r>
            <a:r>
              <a:rPr lang="en-US" sz="1400" b="0" u="sng"/>
              <a:t>energy range</a:t>
            </a:r>
            <a:r>
              <a:rPr lang="en-US" sz="1400" b="0"/>
              <a:t>, </a:t>
            </a:r>
            <a:r>
              <a:rPr lang="en-US" sz="1400" b="0" u="sng"/>
              <a:t>energy gain</a:t>
            </a:r>
            <a:r>
              <a:rPr lang="en-US" sz="1400" b="0"/>
              <a:t> </a:t>
            </a:r>
          </a:p>
        </p:txBody>
      </p:sp>
      <p:sp>
        <p:nvSpPr>
          <p:cNvPr id="675890" name="Line 50"/>
          <p:cNvSpPr>
            <a:spLocks noChangeShapeType="1"/>
          </p:cNvSpPr>
          <p:nvPr/>
        </p:nvSpPr>
        <p:spPr bwMode="auto">
          <a:xfrm>
            <a:off x="2971800" y="4648200"/>
            <a:ext cx="0" cy="152400"/>
          </a:xfrm>
          <a:prstGeom prst="line">
            <a:avLst/>
          </a:prstGeom>
          <a:noFill/>
          <a:ln w="38100">
            <a:solidFill>
              <a:schemeClr val="tx1"/>
            </a:solidFill>
            <a:round/>
            <a:headEnd type="none" w="sm" len="sm"/>
            <a:tailEnd type="none" w="sm" len="sm"/>
          </a:ln>
          <a:effectLst/>
        </p:spPr>
        <p:txBody>
          <a:bodyPr/>
          <a:lstStyle/>
          <a:p>
            <a:endParaRPr lang="en-US"/>
          </a:p>
        </p:txBody>
      </p:sp>
      <p:sp>
        <p:nvSpPr>
          <p:cNvPr id="675891" name="Line 51"/>
          <p:cNvSpPr>
            <a:spLocks noChangeShapeType="1"/>
          </p:cNvSpPr>
          <p:nvPr/>
        </p:nvSpPr>
        <p:spPr bwMode="auto">
          <a:xfrm>
            <a:off x="3962400" y="4648200"/>
            <a:ext cx="0" cy="152400"/>
          </a:xfrm>
          <a:prstGeom prst="line">
            <a:avLst/>
          </a:prstGeom>
          <a:noFill/>
          <a:ln w="38100">
            <a:solidFill>
              <a:schemeClr val="tx1"/>
            </a:solidFill>
            <a:round/>
            <a:headEnd type="none" w="sm" len="sm"/>
            <a:tailEnd type="none" w="sm" len="sm"/>
          </a:ln>
          <a:effectLst/>
        </p:spPr>
        <p:txBody>
          <a:bodyPr/>
          <a:lstStyle/>
          <a:p>
            <a:endParaRPr lang="en-US"/>
          </a:p>
        </p:txBody>
      </p:sp>
      <p:sp>
        <p:nvSpPr>
          <p:cNvPr id="675892" name="Line 52"/>
          <p:cNvSpPr>
            <a:spLocks noChangeShapeType="1"/>
          </p:cNvSpPr>
          <p:nvPr/>
        </p:nvSpPr>
        <p:spPr bwMode="auto">
          <a:xfrm>
            <a:off x="5181600" y="4648200"/>
            <a:ext cx="0" cy="152400"/>
          </a:xfrm>
          <a:prstGeom prst="line">
            <a:avLst/>
          </a:prstGeom>
          <a:noFill/>
          <a:ln w="38100">
            <a:solidFill>
              <a:schemeClr val="tx1"/>
            </a:solidFill>
            <a:round/>
            <a:headEnd type="none" w="sm" len="sm"/>
            <a:tailEnd type="none" w="sm" len="sm"/>
          </a:ln>
          <a:effectLst/>
        </p:spPr>
        <p:txBody>
          <a:bodyPr/>
          <a:lstStyle/>
          <a:p>
            <a:endParaRPr lang="en-US"/>
          </a:p>
        </p:txBody>
      </p:sp>
      <p:sp>
        <p:nvSpPr>
          <p:cNvPr id="675893" name="AutoShape 53"/>
          <p:cNvSpPr>
            <a:spLocks/>
          </p:cNvSpPr>
          <p:nvPr/>
        </p:nvSpPr>
        <p:spPr bwMode="auto">
          <a:xfrm>
            <a:off x="6705600" y="2286000"/>
            <a:ext cx="76200" cy="685800"/>
          </a:xfrm>
          <a:prstGeom prst="rightBrace">
            <a:avLst>
              <a:gd name="adj1" fmla="val 75000"/>
              <a:gd name="adj2" fmla="val 50000"/>
            </a:avLst>
          </a:prstGeom>
          <a:noFill/>
          <a:ln w="12700">
            <a:solidFill>
              <a:schemeClr val="tx1"/>
            </a:solidFill>
            <a:round/>
            <a:headEnd type="none" w="sm" len="sm"/>
            <a:tailEnd type="none" w="sm" len="sm"/>
          </a:ln>
          <a:effectLst/>
        </p:spPr>
        <p:txBody>
          <a:bodyPr wrap="none" anchor="ctr"/>
          <a:lstStyle/>
          <a:p>
            <a:endParaRPr lang="en-US"/>
          </a:p>
        </p:txBody>
      </p:sp>
      <p:sp>
        <p:nvSpPr>
          <p:cNvPr id="675894" name="AutoShape 54"/>
          <p:cNvSpPr>
            <a:spLocks/>
          </p:cNvSpPr>
          <p:nvPr/>
        </p:nvSpPr>
        <p:spPr bwMode="auto">
          <a:xfrm>
            <a:off x="6705600" y="3048000"/>
            <a:ext cx="76200" cy="685800"/>
          </a:xfrm>
          <a:prstGeom prst="rightBrace">
            <a:avLst>
              <a:gd name="adj1" fmla="val 75000"/>
              <a:gd name="adj2" fmla="val 50000"/>
            </a:avLst>
          </a:prstGeom>
          <a:noFill/>
          <a:ln w="12700">
            <a:solidFill>
              <a:schemeClr val="tx1"/>
            </a:solidFill>
            <a:round/>
            <a:headEnd type="none" w="sm" len="sm"/>
            <a:tailEnd type="none" w="sm" len="sm"/>
          </a:ln>
          <a:effectLst/>
        </p:spPr>
        <p:txBody>
          <a:bodyPr wrap="none" anchor="ctr"/>
          <a:lstStyle/>
          <a:p>
            <a:endParaRPr lang="en-US"/>
          </a:p>
        </p:txBody>
      </p:sp>
      <p:sp>
        <p:nvSpPr>
          <p:cNvPr id="675895" name="Text Box 55"/>
          <p:cNvSpPr txBox="1">
            <a:spLocks noChangeArrowheads="1"/>
          </p:cNvSpPr>
          <p:nvPr/>
        </p:nvSpPr>
        <p:spPr bwMode="auto">
          <a:xfrm>
            <a:off x="6934200" y="2362200"/>
            <a:ext cx="1844675" cy="517525"/>
          </a:xfrm>
          <a:prstGeom prst="rect">
            <a:avLst/>
          </a:prstGeom>
          <a:noFill/>
          <a:ln w="12700">
            <a:noFill/>
            <a:miter lim="800000"/>
            <a:headEnd type="none" w="sm" len="sm"/>
            <a:tailEnd type="none" w="sm" len="sm"/>
          </a:ln>
          <a:effectLst/>
        </p:spPr>
        <p:txBody>
          <a:bodyPr>
            <a:spAutoFit/>
          </a:bodyPr>
          <a:lstStyle/>
          <a:p>
            <a:r>
              <a:rPr lang="en-US" sz="1400" b="0" i="1"/>
              <a:t>DC to RF conversion efficiency </a:t>
            </a:r>
            <a:r>
              <a:rPr lang="en-US" sz="1400" b="0" i="1">
                <a:cs typeface="Arial" charset="0"/>
              </a:rPr>
              <a:t>~50%</a:t>
            </a:r>
          </a:p>
        </p:txBody>
      </p:sp>
      <p:sp>
        <p:nvSpPr>
          <p:cNvPr id="675896" name="AutoShape 56"/>
          <p:cNvSpPr>
            <a:spLocks/>
          </p:cNvSpPr>
          <p:nvPr/>
        </p:nvSpPr>
        <p:spPr bwMode="auto">
          <a:xfrm>
            <a:off x="7162800" y="1752600"/>
            <a:ext cx="76200" cy="533400"/>
          </a:xfrm>
          <a:prstGeom prst="rightBrace">
            <a:avLst>
              <a:gd name="adj1" fmla="val 58333"/>
              <a:gd name="adj2" fmla="val 50000"/>
            </a:avLst>
          </a:prstGeom>
          <a:noFill/>
          <a:ln w="12700">
            <a:solidFill>
              <a:schemeClr val="tx1"/>
            </a:solidFill>
            <a:round/>
            <a:headEnd type="none" w="sm" len="sm"/>
            <a:tailEnd type="none" w="sm" len="sm"/>
          </a:ln>
          <a:effectLst/>
        </p:spPr>
        <p:txBody>
          <a:bodyPr wrap="none" anchor="ctr"/>
          <a:lstStyle/>
          <a:p>
            <a:endParaRPr lang="en-US"/>
          </a:p>
        </p:txBody>
      </p:sp>
      <p:sp>
        <p:nvSpPr>
          <p:cNvPr id="675897" name="Text Box 57"/>
          <p:cNvSpPr txBox="1">
            <a:spLocks noChangeArrowheads="1"/>
          </p:cNvSpPr>
          <p:nvPr/>
        </p:nvSpPr>
        <p:spPr bwMode="auto">
          <a:xfrm>
            <a:off x="7146925" y="1752600"/>
            <a:ext cx="1844675" cy="517525"/>
          </a:xfrm>
          <a:prstGeom prst="rect">
            <a:avLst/>
          </a:prstGeom>
          <a:noFill/>
          <a:ln w="12700">
            <a:noFill/>
            <a:miter lim="800000"/>
            <a:headEnd type="none" w="sm" len="sm"/>
            <a:tailEnd type="none" w="sm" len="sm"/>
          </a:ln>
          <a:effectLst/>
        </p:spPr>
        <p:txBody>
          <a:bodyPr>
            <a:spAutoFit/>
          </a:bodyPr>
          <a:lstStyle/>
          <a:p>
            <a:r>
              <a:rPr lang="en-US" sz="1400" b="0" i="1"/>
              <a:t>AC to DC conversion efficiency </a:t>
            </a:r>
            <a:r>
              <a:rPr lang="en-US" sz="1400" b="0" i="1">
                <a:cs typeface="Arial" charset="0"/>
              </a:rPr>
              <a:t>~90%</a:t>
            </a:r>
          </a:p>
        </p:txBody>
      </p:sp>
      <p:sp>
        <p:nvSpPr>
          <p:cNvPr id="675898" name="Text Box 58"/>
          <p:cNvSpPr txBox="1">
            <a:spLocks noChangeArrowheads="1"/>
          </p:cNvSpPr>
          <p:nvPr/>
        </p:nvSpPr>
        <p:spPr bwMode="auto">
          <a:xfrm>
            <a:off x="6934200" y="2971800"/>
            <a:ext cx="2057400" cy="942975"/>
          </a:xfrm>
          <a:prstGeom prst="rect">
            <a:avLst/>
          </a:prstGeom>
          <a:noFill/>
          <a:ln w="12700">
            <a:noFill/>
            <a:miter lim="800000"/>
            <a:headEnd type="none" w="sm" len="sm"/>
            <a:tailEnd type="none" w="sm" len="sm"/>
          </a:ln>
          <a:effectLst/>
        </p:spPr>
        <p:txBody>
          <a:bodyPr>
            <a:spAutoFit/>
          </a:bodyPr>
          <a:lstStyle/>
          <a:p>
            <a:r>
              <a:rPr lang="en-US" sz="1400" b="0" i="1"/>
              <a:t>RF to beam voltage conversion efficiency = SHUNT IMPEDANCE</a:t>
            </a:r>
          </a:p>
          <a:p>
            <a:r>
              <a:rPr lang="en-US" sz="1400" b="0" i="1"/>
              <a:t>ZT</a:t>
            </a:r>
            <a:r>
              <a:rPr lang="en-US" sz="1400" b="0" i="1" baseline="30000"/>
              <a:t>2</a:t>
            </a:r>
            <a:r>
              <a:rPr lang="en-US" sz="1400" b="0" i="1"/>
              <a:t> ~ 20 - 60 M</a:t>
            </a:r>
            <a:r>
              <a:rPr lang="en-US" sz="1400" b="0" i="1">
                <a:latin typeface="Symbol" pitchFamily="18" charset="2"/>
              </a:rPr>
              <a:t>W</a:t>
            </a:r>
            <a:r>
              <a:rPr lang="en-US" sz="1400" b="0" i="1"/>
              <a:t>/m</a:t>
            </a:r>
          </a:p>
        </p:txBody>
      </p:sp>
      <p:sp>
        <p:nvSpPr>
          <p:cNvPr id="675899" name="Text Box 59"/>
          <p:cNvSpPr txBox="1">
            <a:spLocks noChangeArrowheads="1"/>
          </p:cNvSpPr>
          <p:nvPr/>
        </p:nvSpPr>
        <p:spPr bwMode="auto">
          <a:xfrm>
            <a:off x="6096000" y="4038600"/>
            <a:ext cx="2105025" cy="336550"/>
          </a:xfrm>
          <a:prstGeom prst="rect">
            <a:avLst/>
          </a:prstGeom>
          <a:noFill/>
          <a:ln w="12700">
            <a:noFill/>
            <a:miter lim="800000"/>
            <a:headEnd type="none" w="sm" len="sm"/>
            <a:tailEnd type="none" w="sm" len="sm"/>
          </a:ln>
          <a:effectLst/>
        </p:spPr>
        <p:txBody>
          <a:bodyPr wrap="none">
            <a:spAutoFit/>
          </a:bodyPr>
          <a:lstStyle/>
          <a:p>
            <a:r>
              <a:rPr lang="en-US" sz="1600">
                <a:solidFill>
                  <a:schemeClr val="hlink"/>
                </a:solidFill>
              </a:rPr>
              <a:t>ion beam, energy W</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27"/>
          <p:cNvSpPr/>
          <p:nvPr/>
        </p:nvSpPr>
        <p:spPr bwMode="auto">
          <a:xfrm>
            <a:off x="6172200" y="5257800"/>
            <a:ext cx="914400" cy="289983"/>
          </a:xfrm>
          <a:custGeom>
            <a:avLst/>
            <a:gdLst>
              <a:gd name="connsiteX0" fmla="*/ 0 w 717550"/>
              <a:gd name="connsiteY0" fmla="*/ 721783 h 747183"/>
              <a:gd name="connsiteX1" fmla="*/ 361950 w 717550"/>
              <a:gd name="connsiteY1" fmla="*/ 4233 h 747183"/>
              <a:gd name="connsiteX2" fmla="*/ 717550 w 717550"/>
              <a:gd name="connsiteY2" fmla="*/ 747183 h 747183"/>
            </a:gdLst>
            <a:ahLst/>
            <a:cxnLst>
              <a:cxn ang="0">
                <a:pos x="connsiteX0" y="connsiteY0"/>
              </a:cxn>
              <a:cxn ang="0">
                <a:pos x="connsiteX1" y="connsiteY1"/>
              </a:cxn>
              <a:cxn ang="0">
                <a:pos x="connsiteX2" y="connsiteY2"/>
              </a:cxn>
            </a:cxnLst>
            <a:rect l="l" t="t" r="r" b="b"/>
            <a:pathLst>
              <a:path w="717550" h="747183">
                <a:moveTo>
                  <a:pt x="0" y="721783"/>
                </a:moveTo>
                <a:cubicBezTo>
                  <a:pt x="121179" y="360891"/>
                  <a:pt x="242358" y="0"/>
                  <a:pt x="361950" y="4233"/>
                </a:cubicBezTo>
                <a:cubicBezTo>
                  <a:pt x="481542" y="8466"/>
                  <a:pt x="599546" y="377824"/>
                  <a:pt x="717550" y="747183"/>
                </a:cubicBezTo>
              </a:path>
            </a:pathLst>
          </a:custGeom>
          <a:solidFill>
            <a:schemeClr val="bg1"/>
          </a:solidFill>
          <a:ln w="254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p:txBody>
      </p:sp>
      <p:sp>
        <p:nvSpPr>
          <p:cNvPr id="2" name="Title 1"/>
          <p:cNvSpPr>
            <a:spLocks noGrp="1"/>
          </p:cNvSpPr>
          <p:nvPr>
            <p:ph type="title"/>
          </p:nvPr>
        </p:nvSpPr>
        <p:spPr/>
        <p:txBody>
          <a:bodyPr/>
          <a:lstStyle/>
          <a:p>
            <a:r>
              <a:rPr lang="fr-CH" dirty="0" smtClean="0"/>
              <a:t>Transit time factor</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20</a:t>
            </a:fld>
            <a:endParaRPr lang="en-GB"/>
          </a:p>
        </p:txBody>
      </p:sp>
      <p:graphicFrame>
        <p:nvGraphicFramePr>
          <p:cNvPr id="41986" name="Object 2"/>
          <p:cNvGraphicFramePr>
            <a:graphicFrameLocks noChangeAspect="1"/>
          </p:cNvGraphicFramePr>
          <p:nvPr/>
        </p:nvGraphicFramePr>
        <p:xfrm>
          <a:off x="304800" y="1371600"/>
          <a:ext cx="2438401" cy="480960"/>
        </p:xfrm>
        <a:graphic>
          <a:graphicData uri="http://schemas.openxmlformats.org/presentationml/2006/ole">
            <mc:AlternateContent xmlns:mc="http://schemas.openxmlformats.org/markup-compatibility/2006">
              <mc:Choice xmlns:v="urn:schemas-microsoft-com:vml" Requires="v">
                <p:oleObj spid="_x0000_s42006" name="Equation" r:id="rId3" imgW="1155600" imgH="228600" progId="Equation.3">
                  <p:embed/>
                </p:oleObj>
              </mc:Choice>
              <mc:Fallback>
                <p:oleObj name="Equation" r:id="rId3" imgW="1155600" imgH="2286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1371600"/>
                        <a:ext cx="2438401" cy="48096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Line Callout 1 4"/>
          <p:cNvSpPr/>
          <p:nvPr/>
        </p:nvSpPr>
        <p:spPr bwMode="auto">
          <a:xfrm>
            <a:off x="533400" y="2209800"/>
            <a:ext cx="914400" cy="838200"/>
          </a:xfrm>
          <a:prstGeom prst="borderCallout1">
            <a:avLst>
              <a:gd name="adj1" fmla="val -5625"/>
              <a:gd name="adj2" fmla="val 51396"/>
              <a:gd name="adj3" fmla="val -30626"/>
              <a:gd name="adj4" fmla="val 83751"/>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fr-CH" sz="1200" b="0" dirty="0" smtClean="0"/>
              <a:t>d</a:t>
            </a:r>
            <a:r>
              <a:rPr kumimoji="0" lang="fr-CH" sz="1200" b="0" i="0" u="none" strike="noStrike" cap="none" normalizeH="0" baseline="0" dirty="0" smtClean="0">
                <a:ln>
                  <a:noFill/>
                </a:ln>
                <a:solidFill>
                  <a:schemeClr val="tx1"/>
                </a:solidFill>
                <a:effectLst/>
                <a:latin typeface="Arial" charset="0"/>
              </a:rPr>
              <a:t>esign </a:t>
            </a:r>
            <a:r>
              <a:rPr kumimoji="0" lang="fr-CH" sz="1200" b="0" i="0" u="none" strike="noStrike" cap="none" normalizeH="0" baseline="0" dirty="0" err="1" smtClean="0">
                <a:ln>
                  <a:noFill/>
                </a:ln>
                <a:solidFill>
                  <a:schemeClr val="tx1"/>
                </a:solidFill>
                <a:effectLst/>
                <a:latin typeface="Arial" charset="0"/>
              </a:rPr>
              <a:t>parameter</a:t>
            </a:r>
            <a:r>
              <a:rPr kumimoji="0" lang="fr-CH" sz="1200" b="0" i="0" u="none" strike="noStrike" cap="none" normalizeH="0" baseline="0" dirty="0" smtClean="0">
                <a:ln>
                  <a:noFill/>
                </a:ln>
                <a:solidFill>
                  <a:schemeClr val="tx1"/>
                </a:solidFill>
                <a:effectLst/>
                <a:latin typeface="Arial" charset="0"/>
              </a:rPr>
              <a:t>, </a:t>
            </a:r>
            <a:r>
              <a:rPr lang="fr-CH" sz="1200" b="0" dirty="0" smtClean="0"/>
              <a:t>(</a:t>
            </a:r>
            <a:r>
              <a:rPr lang="fr-CH" sz="1200" b="0" dirty="0" err="1" smtClean="0"/>
              <a:t>see</a:t>
            </a:r>
            <a:r>
              <a:rPr lang="fr-CH" sz="1200" b="0" dirty="0" smtClean="0"/>
              <a:t> </a:t>
            </a:r>
            <a:r>
              <a:rPr kumimoji="0" lang="fr-CH" sz="1200" b="0" i="0" u="none" strike="noStrike" cap="none" normalizeH="0" dirty="0" smtClean="0">
                <a:ln>
                  <a:noFill/>
                </a:ln>
                <a:solidFill>
                  <a:schemeClr val="tx1"/>
                </a:solidFill>
                <a:effectLst/>
                <a:latin typeface="Arial" charset="0"/>
              </a:rPr>
              <a:t>Module 6)</a:t>
            </a:r>
            <a:r>
              <a:rPr kumimoji="0" lang="fr-CH" sz="1200" b="0" i="0" u="none" strike="noStrike" cap="none" normalizeH="0" baseline="0" dirty="0" smtClean="0">
                <a:ln>
                  <a:noFill/>
                </a:ln>
                <a:solidFill>
                  <a:schemeClr val="tx1"/>
                </a:solidFill>
                <a:effectLst/>
                <a:latin typeface="Arial" charset="0"/>
              </a:rPr>
              <a:t> </a:t>
            </a:r>
            <a:endParaRPr kumimoji="0" lang="en-US" sz="1200" b="0" i="0" u="none" strike="noStrike" cap="none" normalizeH="0" baseline="0" dirty="0" smtClean="0">
              <a:ln>
                <a:noFill/>
              </a:ln>
              <a:solidFill>
                <a:schemeClr val="tx1"/>
              </a:solidFill>
              <a:effectLst/>
              <a:latin typeface="Arial" charset="0"/>
            </a:endParaRPr>
          </a:p>
        </p:txBody>
      </p:sp>
      <p:sp>
        <p:nvSpPr>
          <p:cNvPr id="6" name="Line Callout 1 5"/>
          <p:cNvSpPr/>
          <p:nvPr/>
        </p:nvSpPr>
        <p:spPr bwMode="auto">
          <a:xfrm>
            <a:off x="533400" y="3200400"/>
            <a:ext cx="1447800" cy="685800"/>
          </a:xfrm>
          <a:prstGeom prst="borderCallout1">
            <a:avLst>
              <a:gd name="adj1" fmla="val -1458"/>
              <a:gd name="adj2" fmla="val 69452"/>
              <a:gd name="adj3" fmla="val -201737"/>
              <a:gd name="adj4" fmla="val 76933"/>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fr-CH" sz="1200" b="0" dirty="0" err="1" smtClean="0"/>
              <a:t>from</a:t>
            </a:r>
            <a:r>
              <a:rPr lang="fr-CH" sz="1200" b="0" dirty="0" smtClean="0"/>
              <a:t> </a:t>
            </a:r>
            <a:r>
              <a:rPr lang="fr-CH" sz="1200" b="0" dirty="0" err="1" smtClean="0"/>
              <a:t>frequency</a:t>
            </a:r>
            <a:r>
              <a:rPr lang="fr-CH" sz="1200" b="0" dirty="0" smtClean="0"/>
              <a:t>, gap </a:t>
            </a:r>
            <a:r>
              <a:rPr lang="fr-CH" sz="1200" b="0" dirty="0" err="1" smtClean="0"/>
              <a:t>geometry</a:t>
            </a:r>
            <a:r>
              <a:rPr lang="fr-CH" sz="1200" b="0" dirty="0" smtClean="0"/>
              <a:t> and </a:t>
            </a:r>
            <a:r>
              <a:rPr lang="fr-CH" sz="1200" b="0" dirty="0" err="1" smtClean="0"/>
              <a:t>particle</a:t>
            </a:r>
            <a:r>
              <a:rPr lang="fr-CH" sz="1200" b="0" dirty="0" smtClean="0"/>
              <a:t> </a:t>
            </a:r>
            <a:r>
              <a:rPr lang="fr-CH" sz="1200" b="0" dirty="0" err="1" smtClean="0"/>
              <a:t>velocity</a:t>
            </a:r>
            <a:endParaRPr kumimoji="0" lang="en-US" sz="1200" b="0" i="0" u="none" strike="noStrike" cap="none" normalizeH="0" baseline="0" dirty="0" smtClean="0">
              <a:ln>
                <a:noFill/>
              </a:ln>
              <a:solidFill>
                <a:schemeClr val="tx1"/>
              </a:solidFill>
              <a:effectLst/>
              <a:latin typeface="Arial" charset="0"/>
            </a:endParaRPr>
          </a:p>
        </p:txBody>
      </p:sp>
      <p:sp>
        <p:nvSpPr>
          <p:cNvPr id="7" name="Line Callout 1 6"/>
          <p:cNvSpPr/>
          <p:nvPr/>
        </p:nvSpPr>
        <p:spPr bwMode="auto">
          <a:xfrm>
            <a:off x="1828800" y="2286000"/>
            <a:ext cx="685800" cy="762000"/>
          </a:xfrm>
          <a:prstGeom prst="borderCallout1">
            <a:avLst>
              <a:gd name="adj1" fmla="val -5625"/>
              <a:gd name="adj2" fmla="val 51396"/>
              <a:gd name="adj3" fmla="val -64376"/>
              <a:gd name="adj4" fmla="val 17589"/>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fr-CH" sz="1200" b="0" dirty="0" err="1" smtClean="0"/>
              <a:t>cell</a:t>
            </a:r>
            <a:r>
              <a:rPr lang="fr-CH" sz="1200" b="0" dirty="0" smtClean="0"/>
              <a:t> </a:t>
            </a:r>
            <a:r>
              <a:rPr lang="fr-CH" sz="1200" b="0" dirty="0" err="1" smtClean="0"/>
              <a:t>length</a:t>
            </a:r>
            <a:r>
              <a:rPr lang="fr-CH" sz="1200" b="0" dirty="0" smtClean="0"/>
              <a:t>, </a:t>
            </a:r>
            <a:r>
              <a:rPr lang="fr-CH" sz="1200" b="0" dirty="0" err="1" smtClean="0">
                <a:latin typeface="Symbol" pitchFamily="18" charset="2"/>
              </a:rPr>
              <a:t>bl</a:t>
            </a:r>
            <a:r>
              <a:rPr lang="fr-CH" sz="1200" b="0" dirty="0" smtClean="0"/>
              <a:t> or </a:t>
            </a:r>
            <a:r>
              <a:rPr lang="fr-CH" sz="1200" b="0" dirty="0" err="1" smtClean="0">
                <a:latin typeface="Symbol" pitchFamily="18" charset="2"/>
              </a:rPr>
              <a:t>bl</a:t>
            </a:r>
            <a:r>
              <a:rPr lang="fr-CH" sz="1200" b="0" dirty="0" smtClean="0"/>
              <a:t>/2</a:t>
            </a:r>
            <a:endParaRPr kumimoji="0" lang="en-US" sz="1200" b="0" i="0" u="none" strike="noStrike" cap="none" normalizeH="0" baseline="0" dirty="0" smtClean="0">
              <a:ln>
                <a:noFill/>
              </a:ln>
              <a:solidFill>
                <a:schemeClr val="tx1"/>
              </a:solidFill>
              <a:effectLst/>
              <a:latin typeface="Arial" charset="0"/>
            </a:endParaRPr>
          </a:p>
        </p:txBody>
      </p:sp>
      <p:sp>
        <p:nvSpPr>
          <p:cNvPr id="8" name="Line Callout 1 7"/>
          <p:cNvSpPr/>
          <p:nvPr/>
        </p:nvSpPr>
        <p:spPr bwMode="auto">
          <a:xfrm>
            <a:off x="2133600" y="3124200"/>
            <a:ext cx="1676400" cy="838200"/>
          </a:xfrm>
          <a:prstGeom prst="borderCallout1">
            <a:avLst>
              <a:gd name="adj1" fmla="val -7898"/>
              <a:gd name="adj2" fmla="val 37760"/>
              <a:gd name="adj3" fmla="val -156194"/>
              <a:gd name="adj4" fmla="val 29395"/>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fr-CH" sz="1200" b="0" dirty="0" err="1" smtClean="0"/>
              <a:t>synchronous</a:t>
            </a:r>
            <a:r>
              <a:rPr lang="fr-CH" sz="1200" b="0" dirty="0" smtClean="0"/>
              <a:t> phase angle, </a:t>
            </a:r>
            <a:r>
              <a:rPr lang="fr-CH" sz="1200" b="0" dirty="0" err="1" smtClean="0"/>
              <a:t>from</a:t>
            </a:r>
            <a:r>
              <a:rPr lang="fr-CH" sz="1200" b="0" dirty="0" smtClean="0"/>
              <a:t> </a:t>
            </a:r>
            <a:r>
              <a:rPr lang="fr-CH" sz="1200" b="0" dirty="0" err="1" smtClean="0"/>
              <a:t>beam</a:t>
            </a:r>
            <a:r>
              <a:rPr lang="fr-CH" sz="1200" b="0" dirty="0" smtClean="0"/>
              <a:t> </a:t>
            </a:r>
            <a:r>
              <a:rPr lang="fr-CH" sz="1200" b="0" dirty="0" err="1" smtClean="0"/>
              <a:t>dynamics</a:t>
            </a:r>
            <a:r>
              <a:rPr lang="fr-CH" sz="1200" b="0" dirty="0" smtClean="0"/>
              <a:t> (longitudinal </a:t>
            </a:r>
            <a:r>
              <a:rPr lang="fr-CH" sz="1200" b="0" dirty="0" err="1" smtClean="0"/>
              <a:t>stability</a:t>
            </a:r>
            <a:r>
              <a:rPr lang="fr-CH" sz="1200" b="0" dirty="0" smtClean="0"/>
              <a:t>)</a:t>
            </a:r>
            <a:endParaRPr kumimoji="0" lang="en-US" sz="1200" b="0" i="0" u="none" strike="noStrike" cap="none" normalizeH="0" baseline="0" dirty="0" smtClean="0">
              <a:ln>
                <a:noFill/>
              </a:ln>
              <a:solidFill>
                <a:schemeClr val="tx1"/>
              </a:solidFill>
              <a:effectLst/>
              <a:latin typeface="Arial" charset="0"/>
            </a:endParaRPr>
          </a:p>
        </p:txBody>
      </p:sp>
      <p:graphicFrame>
        <p:nvGraphicFramePr>
          <p:cNvPr id="41987" name="Object 3"/>
          <p:cNvGraphicFramePr>
            <a:graphicFrameLocks noChangeAspect="1"/>
          </p:cNvGraphicFramePr>
          <p:nvPr/>
        </p:nvGraphicFramePr>
        <p:xfrm>
          <a:off x="3619500" y="1600200"/>
          <a:ext cx="3048001" cy="1219200"/>
        </p:xfrm>
        <a:graphic>
          <a:graphicData uri="http://schemas.openxmlformats.org/presentationml/2006/ole">
            <mc:AlternateContent xmlns:mc="http://schemas.openxmlformats.org/markup-compatibility/2006">
              <mc:Choice xmlns:v="urn:schemas-microsoft-com:vml" Requires="v">
                <p:oleObj spid="_x0000_s42007" name="Equation" r:id="rId5" imgW="1587240" imgH="634680" progId="Equation.3">
                  <p:embed/>
                </p:oleObj>
              </mc:Choice>
              <mc:Fallback>
                <p:oleObj name="Equation" r:id="rId5" imgW="1587240" imgH="63468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19500" y="1600200"/>
                        <a:ext cx="3048001" cy="1219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Line Callout 1 9"/>
          <p:cNvSpPr/>
          <p:nvPr/>
        </p:nvSpPr>
        <p:spPr bwMode="auto">
          <a:xfrm>
            <a:off x="6934200" y="1524000"/>
            <a:ext cx="2057400" cy="533400"/>
          </a:xfrm>
          <a:prstGeom prst="borderCallout1">
            <a:avLst>
              <a:gd name="adj1" fmla="val 43238"/>
              <a:gd name="adj2" fmla="val -1445"/>
              <a:gd name="adj3" fmla="val 73189"/>
              <a:gd name="adj4" fmla="val -15092"/>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fr-CH" sz="1200" b="0" dirty="0" err="1" smtClean="0"/>
              <a:t>energy</a:t>
            </a:r>
            <a:r>
              <a:rPr lang="fr-CH" sz="1200" b="0" dirty="0" smtClean="0"/>
              <a:t> gain by a </a:t>
            </a:r>
            <a:r>
              <a:rPr lang="fr-CH" sz="1200" b="0" dirty="0" err="1" smtClean="0"/>
              <a:t>particle</a:t>
            </a:r>
            <a:r>
              <a:rPr lang="fr-CH" sz="1200" b="0" dirty="0" smtClean="0"/>
              <a:t> in the middle of the gap </a:t>
            </a:r>
            <a:r>
              <a:rPr lang="fr-CH" sz="1200" b="0" dirty="0" err="1" smtClean="0"/>
              <a:t>at</a:t>
            </a:r>
            <a:r>
              <a:rPr lang="fr-CH" sz="1200" b="0" dirty="0" smtClean="0"/>
              <a:t> t=0</a:t>
            </a:r>
            <a:endParaRPr kumimoji="0" lang="en-US" sz="1200" b="0" i="0" u="none" strike="noStrike" cap="none" normalizeH="0" baseline="0" dirty="0" smtClean="0">
              <a:ln>
                <a:noFill/>
              </a:ln>
              <a:solidFill>
                <a:schemeClr val="tx1"/>
              </a:solidFill>
              <a:effectLst/>
              <a:latin typeface="Arial" charset="0"/>
            </a:endParaRPr>
          </a:p>
        </p:txBody>
      </p:sp>
      <p:sp>
        <p:nvSpPr>
          <p:cNvPr id="11" name="TextBox 10"/>
          <p:cNvSpPr txBox="1"/>
          <p:nvPr/>
        </p:nvSpPr>
        <p:spPr>
          <a:xfrm>
            <a:off x="4724400" y="3200400"/>
            <a:ext cx="4038600" cy="1323439"/>
          </a:xfrm>
          <a:prstGeom prst="rect">
            <a:avLst/>
          </a:prstGeom>
          <a:noFill/>
        </p:spPr>
        <p:txBody>
          <a:bodyPr wrap="square" rtlCol="0">
            <a:spAutoFit/>
          </a:bodyPr>
          <a:lstStyle/>
          <a:p>
            <a:r>
              <a:rPr lang="fr-CH" sz="1600" b="0" i="1" dirty="0" smtClean="0"/>
              <a:t>The Transit Time Factor T tells us how </a:t>
            </a:r>
            <a:r>
              <a:rPr lang="fr-CH" sz="1600" b="0" i="1" dirty="0" err="1" smtClean="0"/>
              <a:t>much</a:t>
            </a:r>
            <a:r>
              <a:rPr lang="fr-CH" sz="1600" b="0" i="1" dirty="0" smtClean="0"/>
              <a:t> of the E-</a:t>
            </a:r>
            <a:r>
              <a:rPr lang="fr-CH" sz="1600" b="0" i="1" dirty="0" err="1" smtClean="0"/>
              <a:t>field</a:t>
            </a:r>
            <a:r>
              <a:rPr lang="fr-CH" sz="1600" b="0" i="1" dirty="0" smtClean="0"/>
              <a:t> </a:t>
            </a:r>
            <a:r>
              <a:rPr lang="fr-CH" sz="1600" b="0" i="1" dirty="0" err="1" smtClean="0"/>
              <a:t>that</a:t>
            </a:r>
            <a:r>
              <a:rPr lang="fr-CH" sz="1600" b="0" i="1" dirty="0" smtClean="0"/>
              <a:t> </a:t>
            </a:r>
            <a:r>
              <a:rPr lang="fr-CH" sz="1600" b="0" i="1" dirty="0" err="1" smtClean="0"/>
              <a:t>we</a:t>
            </a:r>
            <a:r>
              <a:rPr lang="fr-CH" sz="1600" b="0" i="1" dirty="0" smtClean="0"/>
              <a:t> have </a:t>
            </a:r>
            <a:r>
              <a:rPr lang="fr-CH" sz="1600" b="0" i="1" dirty="0" err="1" smtClean="0"/>
              <a:t>provided</a:t>
            </a:r>
            <a:r>
              <a:rPr lang="fr-CH" sz="1600" b="0" i="1" dirty="0" smtClean="0"/>
              <a:t> on the gap has been </a:t>
            </a:r>
            <a:r>
              <a:rPr lang="fr-CH" sz="1600" b="0" i="1" dirty="0" err="1" smtClean="0"/>
              <a:t>really</a:t>
            </a:r>
            <a:r>
              <a:rPr lang="fr-CH" sz="1600" b="0" i="1" dirty="0" smtClean="0"/>
              <a:t> </a:t>
            </a:r>
            <a:r>
              <a:rPr lang="fr-CH" sz="1600" b="0" i="1" dirty="0" err="1" smtClean="0"/>
              <a:t>seen</a:t>
            </a:r>
            <a:r>
              <a:rPr lang="fr-CH" sz="1600" b="0" i="1" dirty="0" smtClean="0"/>
              <a:t> by a </a:t>
            </a:r>
            <a:r>
              <a:rPr lang="fr-CH" sz="1600" b="0" i="1" dirty="0" err="1" smtClean="0"/>
              <a:t>particle</a:t>
            </a:r>
            <a:r>
              <a:rPr lang="fr-CH" sz="1600" b="0" i="1" dirty="0" smtClean="0"/>
              <a:t> </a:t>
            </a:r>
            <a:r>
              <a:rPr lang="fr-CH" sz="1600" b="0" i="1" dirty="0" err="1" smtClean="0"/>
              <a:t>moving</a:t>
            </a:r>
            <a:r>
              <a:rPr lang="fr-CH" sz="1600" b="0" i="1" dirty="0" smtClean="0"/>
              <a:t> </a:t>
            </a:r>
            <a:r>
              <a:rPr lang="fr-CH" sz="1600" b="0" i="1" dirty="0" err="1" smtClean="0"/>
              <a:t>at</a:t>
            </a:r>
            <a:r>
              <a:rPr lang="fr-CH" sz="1600" b="0" i="1" dirty="0" smtClean="0"/>
              <a:t> </a:t>
            </a:r>
            <a:r>
              <a:rPr lang="fr-CH" sz="1600" b="0" i="1" dirty="0" err="1" smtClean="0"/>
              <a:t>velocity</a:t>
            </a:r>
            <a:r>
              <a:rPr lang="fr-CH" sz="1600" b="0" i="1" dirty="0" smtClean="0"/>
              <a:t> v=</a:t>
            </a:r>
            <a:r>
              <a:rPr lang="fr-CH" sz="1600" b="0" i="1" dirty="0" err="1" smtClean="0">
                <a:latin typeface="Symbol" pitchFamily="18" charset="2"/>
              </a:rPr>
              <a:t>b</a:t>
            </a:r>
            <a:r>
              <a:rPr lang="fr-CH" sz="1600" b="0" i="1" dirty="0" err="1" smtClean="0"/>
              <a:t>c</a:t>
            </a:r>
            <a:r>
              <a:rPr lang="fr-CH" sz="1600" b="0" i="1" dirty="0" smtClean="0"/>
              <a:t>.</a:t>
            </a:r>
          </a:p>
          <a:p>
            <a:r>
              <a:rPr lang="fr-CH" sz="1600" b="0" i="1" dirty="0" smtClean="0"/>
              <a:t>Is the ratio </a:t>
            </a:r>
            <a:r>
              <a:rPr lang="fr-CH" sz="1600" b="0" i="1" dirty="0" err="1" smtClean="0"/>
              <a:t>between</a:t>
            </a:r>
            <a:r>
              <a:rPr lang="fr-CH" sz="1600" b="0" i="1" dirty="0" smtClean="0"/>
              <a:t> 2 </a:t>
            </a:r>
            <a:r>
              <a:rPr lang="fr-CH" sz="1600" b="0" i="1" dirty="0" err="1" smtClean="0"/>
              <a:t>integrals</a:t>
            </a:r>
            <a:r>
              <a:rPr lang="fr-CH" sz="1600" b="0" i="1" dirty="0" smtClean="0"/>
              <a:t> (0 </a:t>
            </a:r>
            <a:r>
              <a:rPr lang="fr-CH" sz="1600" b="0" i="1" dirty="0" smtClean="0">
                <a:latin typeface="Arial"/>
                <a:cs typeface="Arial"/>
              </a:rPr>
              <a:t>≤</a:t>
            </a:r>
            <a:r>
              <a:rPr lang="fr-CH" sz="1600" b="0" i="1" dirty="0" smtClean="0"/>
              <a:t>T</a:t>
            </a:r>
            <a:r>
              <a:rPr lang="fr-CH" sz="1600" b="0" i="1" dirty="0" smtClean="0">
                <a:latin typeface="Arial"/>
                <a:cs typeface="Arial"/>
              </a:rPr>
              <a:t> ≤ </a:t>
            </a:r>
            <a:r>
              <a:rPr lang="fr-CH" sz="1600" b="0" i="1" dirty="0" smtClean="0"/>
              <a:t>1)</a:t>
            </a:r>
            <a:endParaRPr lang="en-US" sz="1600" b="0" i="1" dirty="0"/>
          </a:p>
        </p:txBody>
      </p:sp>
      <p:sp>
        <p:nvSpPr>
          <p:cNvPr id="12" name="Line Callout 1 11"/>
          <p:cNvSpPr/>
          <p:nvPr/>
        </p:nvSpPr>
        <p:spPr bwMode="auto">
          <a:xfrm>
            <a:off x="6934200" y="2209800"/>
            <a:ext cx="1981200" cy="685800"/>
          </a:xfrm>
          <a:prstGeom prst="borderCallout1">
            <a:avLst>
              <a:gd name="adj1" fmla="val 43238"/>
              <a:gd name="adj2" fmla="val -1445"/>
              <a:gd name="adj3" fmla="val 30927"/>
              <a:gd name="adj4" fmla="val -33499"/>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fr-CH" sz="1200" b="0" dirty="0" err="1" smtClean="0"/>
              <a:t>energy</a:t>
            </a:r>
            <a:r>
              <a:rPr lang="fr-CH" sz="1200" b="0" dirty="0" smtClean="0"/>
              <a:t> gain by a </a:t>
            </a:r>
            <a:r>
              <a:rPr lang="fr-CH" sz="1200" b="0" dirty="0" err="1" smtClean="0"/>
              <a:t>particle</a:t>
            </a:r>
            <a:r>
              <a:rPr lang="fr-CH" sz="1200" b="0" dirty="0" smtClean="0"/>
              <a:t> </a:t>
            </a:r>
            <a:r>
              <a:rPr lang="fr-CH" sz="1200" b="0" dirty="0" err="1" smtClean="0"/>
              <a:t>crossing</a:t>
            </a:r>
            <a:r>
              <a:rPr lang="fr-CH" sz="1200" b="0" dirty="0" smtClean="0"/>
              <a:t> the gap </a:t>
            </a:r>
            <a:r>
              <a:rPr lang="fr-CH" sz="1200" b="0" dirty="0" err="1" smtClean="0"/>
              <a:t>with</a:t>
            </a:r>
            <a:r>
              <a:rPr lang="fr-CH" sz="1200" b="0" dirty="0" smtClean="0"/>
              <a:t> </a:t>
            </a:r>
            <a:r>
              <a:rPr lang="fr-CH" sz="1200" b="0" dirty="0" err="1" smtClean="0"/>
              <a:t>infinite</a:t>
            </a:r>
            <a:r>
              <a:rPr lang="fr-CH" sz="1200" b="0" dirty="0" smtClean="0"/>
              <a:t> </a:t>
            </a:r>
            <a:r>
              <a:rPr lang="fr-CH" sz="1200" b="0" dirty="0" err="1" smtClean="0"/>
              <a:t>velocity</a:t>
            </a:r>
            <a:r>
              <a:rPr lang="fr-CH" sz="1200" b="0" dirty="0" smtClean="0"/>
              <a:t> </a:t>
            </a:r>
            <a:r>
              <a:rPr lang="fr-CH" sz="1200" b="0" dirty="0" err="1" smtClean="0"/>
              <a:t>at</a:t>
            </a:r>
            <a:r>
              <a:rPr lang="fr-CH" sz="1200" b="0" dirty="0" smtClean="0"/>
              <a:t> t=0</a:t>
            </a:r>
            <a:endParaRPr kumimoji="0" lang="en-US" sz="1200" b="0" i="0" u="none" strike="noStrike" cap="none" normalizeH="0" baseline="0" dirty="0" smtClean="0">
              <a:ln>
                <a:noFill/>
              </a:ln>
              <a:solidFill>
                <a:schemeClr val="tx1"/>
              </a:solidFill>
              <a:effectLst/>
              <a:latin typeface="Arial" charset="0"/>
            </a:endParaRPr>
          </a:p>
        </p:txBody>
      </p:sp>
      <p:cxnSp>
        <p:nvCxnSpPr>
          <p:cNvPr id="14" name="Straight Arrow Connector 13"/>
          <p:cNvCxnSpPr/>
          <p:nvPr/>
        </p:nvCxnSpPr>
        <p:spPr bwMode="auto">
          <a:xfrm flipV="1">
            <a:off x="6629400" y="4953000"/>
            <a:ext cx="0" cy="1447800"/>
          </a:xfrm>
          <a:prstGeom prst="straightConnector1">
            <a:avLst/>
          </a:prstGeom>
          <a:solidFill>
            <a:schemeClr val="bg1"/>
          </a:solidFill>
          <a:ln w="25400" cap="flat" cmpd="sng" algn="ctr">
            <a:solidFill>
              <a:schemeClr val="tx1"/>
            </a:solidFill>
            <a:prstDash val="solid"/>
            <a:round/>
            <a:headEnd type="none" w="sm" len="sm"/>
            <a:tailEnd type="arrow"/>
          </a:ln>
          <a:effectLst/>
        </p:spPr>
      </p:cxnSp>
      <p:cxnSp>
        <p:nvCxnSpPr>
          <p:cNvPr id="16" name="Straight Arrow Connector 15"/>
          <p:cNvCxnSpPr/>
          <p:nvPr/>
        </p:nvCxnSpPr>
        <p:spPr bwMode="auto">
          <a:xfrm>
            <a:off x="5791200" y="6400800"/>
            <a:ext cx="1752600" cy="0"/>
          </a:xfrm>
          <a:prstGeom prst="straightConnector1">
            <a:avLst/>
          </a:prstGeom>
          <a:solidFill>
            <a:schemeClr val="bg1"/>
          </a:solidFill>
          <a:ln w="25400" cap="flat" cmpd="sng" algn="ctr">
            <a:solidFill>
              <a:schemeClr val="tx1"/>
            </a:solidFill>
            <a:prstDash val="solid"/>
            <a:round/>
            <a:headEnd type="none" w="sm" len="sm"/>
            <a:tailEnd type="arrow"/>
          </a:ln>
          <a:effectLst/>
        </p:spPr>
      </p:cxnSp>
      <p:cxnSp>
        <p:nvCxnSpPr>
          <p:cNvPr id="20" name="Straight Connector 19"/>
          <p:cNvCxnSpPr/>
          <p:nvPr/>
        </p:nvCxnSpPr>
        <p:spPr bwMode="auto">
          <a:xfrm flipV="1">
            <a:off x="6172200" y="5257800"/>
            <a:ext cx="0" cy="1143000"/>
          </a:xfrm>
          <a:prstGeom prst="line">
            <a:avLst/>
          </a:prstGeom>
          <a:solidFill>
            <a:schemeClr val="bg1"/>
          </a:solidFill>
          <a:ln w="25400" cap="flat" cmpd="sng" algn="ctr">
            <a:solidFill>
              <a:schemeClr val="tx1"/>
            </a:solidFill>
            <a:prstDash val="dash"/>
            <a:round/>
            <a:headEnd type="none" w="sm" len="sm"/>
            <a:tailEnd type="none" w="sm" len="sm"/>
          </a:ln>
          <a:effectLst/>
        </p:spPr>
      </p:cxnSp>
      <p:cxnSp>
        <p:nvCxnSpPr>
          <p:cNvPr id="21" name="Straight Connector 20"/>
          <p:cNvCxnSpPr/>
          <p:nvPr/>
        </p:nvCxnSpPr>
        <p:spPr bwMode="auto">
          <a:xfrm flipV="1">
            <a:off x="7086600" y="5257800"/>
            <a:ext cx="0" cy="1143000"/>
          </a:xfrm>
          <a:prstGeom prst="line">
            <a:avLst/>
          </a:prstGeom>
          <a:solidFill>
            <a:schemeClr val="bg1"/>
          </a:solidFill>
          <a:ln w="25400" cap="flat" cmpd="sng" algn="ctr">
            <a:solidFill>
              <a:schemeClr val="tx1"/>
            </a:solidFill>
            <a:prstDash val="dash"/>
            <a:round/>
            <a:headEnd type="none" w="sm" len="sm"/>
            <a:tailEnd type="none" w="sm" len="sm"/>
          </a:ln>
          <a:effectLst/>
        </p:spPr>
      </p:cxnSp>
      <p:cxnSp>
        <p:nvCxnSpPr>
          <p:cNvPr id="23" name="Straight Connector 22"/>
          <p:cNvCxnSpPr/>
          <p:nvPr/>
        </p:nvCxnSpPr>
        <p:spPr bwMode="auto">
          <a:xfrm>
            <a:off x="6172200" y="5257800"/>
            <a:ext cx="914400" cy="0"/>
          </a:xfrm>
          <a:prstGeom prst="line">
            <a:avLst/>
          </a:prstGeom>
          <a:solidFill>
            <a:schemeClr val="bg1"/>
          </a:solidFill>
          <a:ln w="25400" cap="flat" cmpd="sng" algn="ctr">
            <a:solidFill>
              <a:srgbClr val="00FF00"/>
            </a:solidFill>
            <a:prstDash val="solid"/>
            <a:round/>
            <a:headEnd type="none" w="sm" len="sm"/>
            <a:tailEnd type="none" w="sm" len="sm"/>
          </a:ln>
          <a:effectLst/>
        </p:spPr>
      </p:cxnSp>
      <p:sp>
        <p:nvSpPr>
          <p:cNvPr id="29" name="TextBox 28"/>
          <p:cNvSpPr txBox="1"/>
          <p:nvPr/>
        </p:nvSpPr>
        <p:spPr>
          <a:xfrm>
            <a:off x="6705600" y="4800600"/>
            <a:ext cx="320922" cy="338554"/>
          </a:xfrm>
          <a:prstGeom prst="rect">
            <a:avLst/>
          </a:prstGeom>
          <a:noFill/>
        </p:spPr>
        <p:txBody>
          <a:bodyPr wrap="none" rtlCol="0">
            <a:spAutoFit/>
          </a:bodyPr>
          <a:lstStyle/>
          <a:p>
            <a:r>
              <a:rPr lang="fr-CH" sz="1600" b="0" i="1" dirty="0" smtClean="0"/>
              <a:t>E</a:t>
            </a:r>
            <a:endParaRPr lang="en-US" sz="1600" b="0" i="1" dirty="0"/>
          </a:p>
        </p:txBody>
      </p:sp>
      <p:sp>
        <p:nvSpPr>
          <p:cNvPr id="30" name="TextBox 29"/>
          <p:cNvSpPr txBox="1"/>
          <p:nvPr/>
        </p:nvSpPr>
        <p:spPr>
          <a:xfrm>
            <a:off x="7543800" y="6172200"/>
            <a:ext cx="287258" cy="338554"/>
          </a:xfrm>
          <a:prstGeom prst="rect">
            <a:avLst/>
          </a:prstGeom>
          <a:noFill/>
        </p:spPr>
        <p:txBody>
          <a:bodyPr wrap="none" rtlCol="0">
            <a:spAutoFit/>
          </a:bodyPr>
          <a:lstStyle/>
          <a:p>
            <a:r>
              <a:rPr lang="fr-CH" sz="1600" b="0" i="1" dirty="0" smtClean="0"/>
              <a:t>z</a:t>
            </a:r>
            <a:endParaRPr lang="en-US" sz="1600" b="0" i="1" dirty="0"/>
          </a:p>
        </p:txBody>
      </p:sp>
      <p:sp>
        <p:nvSpPr>
          <p:cNvPr id="31" name="TextBox 30"/>
          <p:cNvSpPr txBox="1"/>
          <p:nvPr/>
        </p:nvSpPr>
        <p:spPr>
          <a:xfrm>
            <a:off x="5867400" y="6400800"/>
            <a:ext cx="538930" cy="338554"/>
          </a:xfrm>
          <a:prstGeom prst="rect">
            <a:avLst/>
          </a:prstGeom>
          <a:noFill/>
        </p:spPr>
        <p:txBody>
          <a:bodyPr wrap="none" rtlCol="0">
            <a:spAutoFit/>
          </a:bodyPr>
          <a:lstStyle/>
          <a:p>
            <a:r>
              <a:rPr lang="fr-CH" sz="1600" b="0" i="1" dirty="0" smtClean="0"/>
              <a:t>-g/2</a:t>
            </a:r>
            <a:endParaRPr lang="en-US" sz="1600" b="0" i="1" dirty="0"/>
          </a:p>
        </p:txBody>
      </p:sp>
      <p:sp>
        <p:nvSpPr>
          <p:cNvPr id="32" name="TextBox 31"/>
          <p:cNvSpPr txBox="1"/>
          <p:nvPr/>
        </p:nvSpPr>
        <p:spPr>
          <a:xfrm>
            <a:off x="6858000" y="6400800"/>
            <a:ext cx="470000" cy="338554"/>
          </a:xfrm>
          <a:prstGeom prst="rect">
            <a:avLst/>
          </a:prstGeom>
          <a:noFill/>
        </p:spPr>
        <p:txBody>
          <a:bodyPr wrap="none" rtlCol="0">
            <a:spAutoFit/>
          </a:bodyPr>
          <a:lstStyle/>
          <a:p>
            <a:r>
              <a:rPr lang="fr-CH" sz="1600" b="0" i="1" dirty="0" smtClean="0"/>
              <a:t>g/2</a:t>
            </a:r>
            <a:endParaRPr lang="en-US" sz="1600" b="0" i="1" dirty="0"/>
          </a:p>
        </p:txBody>
      </p:sp>
      <p:sp>
        <p:nvSpPr>
          <p:cNvPr id="33" name="TextBox 32"/>
          <p:cNvSpPr txBox="1"/>
          <p:nvPr/>
        </p:nvSpPr>
        <p:spPr>
          <a:xfrm>
            <a:off x="7239000" y="5029200"/>
            <a:ext cx="561372" cy="338554"/>
          </a:xfrm>
          <a:prstGeom prst="rect">
            <a:avLst/>
          </a:prstGeom>
          <a:noFill/>
        </p:spPr>
        <p:txBody>
          <a:bodyPr wrap="none" rtlCol="0">
            <a:spAutoFit/>
          </a:bodyPr>
          <a:lstStyle/>
          <a:p>
            <a:r>
              <a:rPr lang="fr-CH" sz="1600" i="1" dirty="0" smtClean="0">
                <a:solidFill>
                  <a:srgbClr val="00B050"/>
                </a:solidFill>
              </a:rPr>
              <a:t>E(z)</a:t>
            </a:r>
            <a:endParaRPr lang="en-US" sz="1600" i="1" dirty="0">
              <a:solidFill>
                <a:srgbClr val="00B050"/>
              </a:solidFill>
            </a:endParaRPr>
          </a:p>
        </p:txBody>
      </p:sp>
      <p:sp>
        <p:nvSpPr>
          <p:cNvPr id="34" name="TextBox 33"/>
          <p:cNvSpPr txBox="1"/>
          <p:nvPr/>
        </p:nvSpPr>
        <p:spPr>
          <a:xfrm>
            <a:off x="7239000" y="5410200"/>
            <a:ext cx="1383712" cy="338554"/>
          </a:xfrm>
          <a:prstGeom prst="rect">
            <a:avLst/>
          </a:prstGeom>
          <a:noFill/>
        </p:spPr>
        <p:txBody>
          <a:bodyPr wrap="none" rtlCol="0">
            <a:spAutoFit/>
          </a:bodyPr>
          <a:lstStyle/>
          <a:p>
            <a:r>
              <a:rPr lang="fr-CH" sz="1600" i="1" dirty="0" smtClean="0">
                <a:solidFill>
                  <a:srgbClr val="FF0000"/>
                </a:solidFill>
              </a:rPr>
              <a:t>E(z)</a:t>
            </a:r>
            <a:r>
              <a:rPr lang="fr-CH" sz="1600" i="1" dirty="0" err="1" smtClean="0">
                <a:solidFill>
                  <a:srgbClr val="FF0000"/>
                </a:solidFill>
              </a:rPr>
              <a:t>cos</a:t>
            </a:r>
            <a:r>
              <a:rPr lang="fr-CH" sz="1600" i="1" dirty="0" err="1" smtClean="0">
                <a:solidFill>
                  <a:srgbClr val="FF0000"/>
                </a:solidFill>
                <a:latin typeface="Symbol" pitchFamily="18" charset="2"/>
              </a:rPr>
              <a:t>w</a:t>
            </a:r>
            <a:r>
              <a:rPr lang="fr-CH" sz="1600" i="1" dirty="0" err="1" smtClean="0">
                <a:solidFill>
                  <a:srgbClr val="FF0000"/>
                </a:solidFill>
              </a:rPr>
              <a:t>t</a:t>
            </a:r>
            <a:r>
              <a:rPr lang="fr-CH" sz="1600" i="1" dirty="0" smtClean="0">
                <a:solidFill>
                  <a:srgbClr val="FF0000"/>
                </a:solidFill>
              </a:rPr>
              <a:t>(z)</a:t>
            </a:r>
            <a:endParaRPr lang="en-US" sz="1600" i="1" dirty="0">
              <a:solidFill>
                <a:srgbClr val="FF0000"/>
              </a:solidFill>
            </a:endParaRPr>
          </a:p>
        </p:txBody>
      </p:sp>
      <p:sp>
        <p:nvSpPr>
          <p:cNvPr id="35" name="Rectangle 12"/>
          <p:cNvSpPr>
            <a:spLocks noChangeArrowheads="1"/>
          </p:cNvSpPr>
          <p:nvPr/>
        </p:nvSpPr>
        <p:spPr bwMode="auto">
          <a:xfrm>
            <a:off x="0" y="4343400"/>
            <a:ext cx="4648200" cy="381000"/>
          </a:xfrm>
          <a:prstGeom prst="rect">
            <a:avLst/>
          </a:prstGeom>
          <a:noFill/>
          <a:ln w="9525">
            <a:noFill/>
            <a:miter lim="800000"/>
            <a:headEnd/>
            <a:tailEnd/>
          </a:ln>
          <a:effectLst/>
        </p:spPr>
        <p:txBody>
          <a:bodyPr lIns="92075" tIns="46038" rIns="92075" bIns="46038"/>
          <a:lstStyle/>
          <a:p>
            <a:pPr marL="457200" indent="-457200">
              <a:spcBef>
                <a:spcPts val="600"/>
              </a:spcBef>
              <a:buClr>
                <a:schemeClr val="hlink"/>
              </a:buClr>
              <a:buSzPct val="70000"/>
              <a:buFont typeface="Symbol" pitchFamily="18" charset="2"/>
              <a:buNone/>
            </a:pPr>
            <a:r>
              <a:rPr lang="fr-CH" sz="1600" b="0" dirty="0" err="1" smtClean="0">
                <a:latin typeface="Comic Sans MS" pitchFamily="66" charset="0"/>
                <a:sym typeface="Symbol" pitchFamily="18" charset="2"/>
              </a:rPr>
              <a:t>Neglecting</a:t>
            </a:r>
            <a:r>
              <a:rPr lang="fr-CH" sz="1600" b="0" dirty="0" smtClean="0">
                <a:latin typeface="Comic Sans MS" pitchFamily="66" charset="0"/>
                <a:sym typeface="Symbol" pitchFamily="18" charset="2"/>
              </a:rPr>
              <a:t> the </a:t>
            </a:r>
            <a:r>
              <a:rPr lang="fr-CH" sz="1600" b="0" dirty="0" err="1" smtClean="0">
                <a:latin typeface="Comic Sans MS" pitchFamily="66" charset="0"/>
                <a:sym typeface="Symbol" pitchFamily="18" charset="2"/>
              </a:rPr>
              <a:t>increase</a:t>
            </a:r>
            <a:r>
              <a:rPr lang="fr-CH" sz="1600" b="0" dirty="0" smtClean="0">
                <a:latin typeface="Comic Sans MS" pitchFamily="66" charset="0"/>
                <a:sym typeface="Symbol" pitchFamily="18" charset="2"/>
              </a:rPr>
              <a:t> in </a:t>
            </a:r>
            <a:r>
              <a:rPr lang="fr-CH" sz="1600" b="0" dirty="0" err="1" smtClean="0">
                <a:latin typeface="Comic Sans MS" pitchFamily="66" charset="0"/>
                <a:sym typeface="Symbol" pitchFamily="18" charset="2"/>
              </a:rPr>
              <a:t>velocity</a:t>
            </a:r>
            <a:r>
              <a:rPr lang="fr-CH" sz="1600" b="0" dirty="0" smtClean="0">
                <a:latin typeface="Comic Sans MS" pitchFamily="66" charset="0"/>
                <a:sym typeface="Symbol" pitchFamily="18" charset="2"/>
              </a:rPr>
              <a:t> in the gap:</a:t>
            </a:r>
            <a:endParaRPr lang="en-US" sz="1600" b="0" dirty="0" smtClean="0">
              <a:latin typeface="Comic Sans MS" pitchFamily="66" charset="0"/>
              <a:sym typeface="Symbol" pitchFamily="18" charset="2"/>
            </a:endParaRPr>
          </a:p>
        </p:txBody>
      </p:sp>
      <p:graphicFrame>
        <p:nvGraphicFramePr>
          <p:cNvPr id="41988" name="Object 4"/>
          <p:cNvGraphicFramePr>
            <a:graphicFrameLocks noChangeAspect="1"/>
          </p:cNvGraphicFramePr>
          <p:nvPr/>
        </p:nvGraphicFramePr>
        <p:xfrm>
          <a:off x="3352800" y="4648200"/>
          <a:ext cx="2590800" cy="881558"/>
        </p:xfrm>
        <a:graphic>
          <a:graphicData uri="http://schemas.openxmlformats.org/presentationml/2006/ole">
            <mc:AlternateContent xmlns:mc="http://schemas.openxmlformats.org/markup-compatibility/2006">
              <mc:Choice xmlns:v="urn:schemas-microsoft-com:vml" Requires="v">
                <p:oleObj spid="_x0000_s42008" name="Equation" r:id="rId7" imgW="1866600" imgH="634680" progId="Equation.3">
                  <p:embed/>
                </p:oleObj>
              </mc:Choice>
              <mc:Fallback>
                <p:oleObj name="Equation" r:id="rId7" imgW="1866600" imgH="63468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52800" y="4648200"/>
                        <a:ext cx="2590800" cy="88155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7" name="Rectangle 12"/>
          <p:cNvSpPr>
            <a:spLocks noChangeArrowheads="1"/>
          </p:cNvSpPr>
          <p:nvPr/>
        </p:nvSpPr>
        <p:spPr bwMode="auto">
          <a:xfrm>
            <a:off x="152400" y="5562600"/>
            <a:ext cx="4191000" cy="381000"/>
          </a:xfrm>
          <a:prstGeom prst="rect">
            <a:avLst/>
          </a:prstGeom>
          <a:noFill/>
          <a:ln w="9525">
            <a:noFill/>
            <a:miter lim="800000"/>
            <a:headEnd/>
            <a:tailEnd/>
          </a:ln>
          <a:effectLst/>
        </p:spPr>
        <p:txBody>
          <a:bodyPr lIns="92075" tIns="46038" rIns="92075" bIns="46038"/>
          <a:lstStyle/>
          <a:p>
            <a:pPr marL="457200" indent="-457200">
              <a:spcBef>
                <a:spcPts val="600"/>
              </a:spcBef>
              <a:buClr>
                <a:schemeClr val="hlink"/>
              </a:buClr>
              <a:buSzPct val="70000"/>
              <a:buFont typeface="Symbol" pitchFamily="18" charset="2"/>
              <a:buNone/>
            </a:pPr>
            <a:r>
              <a:rPr lang="fr-CH" sz="1600" b="0" dirty="0" smtClean="0">
                <a:latin typeface="Comic Sans MS" pitchFamily="66" charset="0"/>
                <a:sym typeface="Symbol" pitchFamily="18" charset="2"/>
              </a:rPr>
              <a:t>For the </a:t>
            </a:r>
            <a:r>
              <a:rPr lang="fr-CH" sz="1600" b="0" dirty="0" err="1" smtClean="0">
                <a:latin typeface="Comic Sans MS" pitchFamily="66" charset="0"/>
                <a:sym typeface="Symbol" pitchFamily="18" charset="2"/>
              </a:rPr>
              <a:t>simplest</a:t>
            </a:r>
            <a:r>
              <a:rPr lang="fr-CH" sz="1600" b="0" dirty="0" smtClean="0">
                <a:latin typeface="Comic Sans MS" pitchFamily="66" charset="0"/>
                <a:sym typeface="Symbol" pitchFamily="18" charset="2"/>
              </a:rPr>
              <a:t> case E(z)=E</a:t>
            </a:r>
            <a:r>
              <a:rPr lang="fr-CH" sz="1600" b="0" baseline="-25000" dirty="0" smtClean="0">
                <a:latin typeface="Comic Sans MS" pitchFamily="66" charset="0"/>
                <a:sym typeface="Symbol" pitchFamily="18" charset="2"/>
              </a:rPr>
              <a:t>0</a:t>
            </a:r>
            <a:r>
              <a:rPr lang="fr-CH" sz="1600" b="0" dirty="0" smtClean="0">
                <a:latin typeface="Comic Sans MS" pitchFamily="66" charset="0"/>
                <a:sym typeface="Symbol" pitchFamily="18" charset="2"/>
              </a:rPr>
              <a:t> (-g/2, g/2):</a:t>
            </a:r>
            <a:endParaRPr lang="en-US" sz="1600" b="0" dirty="0" smtClean="0">
              <a:latin typeface="Comic Sans MS" pitchFamily="66" charset="0"/>
              <a:sym typeface="Symbol" pitchFamily="18" charset="2"/>
            </a:endParaRPr>
          </a:p>
        </p:txBody>
      </p:sp>
      <p:graphicFrame>
        <p:nvGraphicFramePr>
          <p:cNvPr id="41989" name="Object 5"/>
          <p:cNvGraphicFramePr>
            <a:graphicFrameLocks noChangeAspect="1"/>
          </p:cNvGraphicFramePr>
          <p:nvPr/>
        </p:nvGraphicFramePr>
        <p:xfrm>
          <a:off x="609600" y="5943600"/>
          <a:ext cx="1446213" cy="582613"/>
        </p:xfrm>
        <a:graphic>
          <a:graphicData uri="http://schemas.openxmlformats.org/presentationml/2006/ole">
            <mc:AlternateContent xmlns:mc="http://schemas.openxmlformats.org/markup-compatibility/2006">
              <mc:Choice xmlns:v="urn:schemas-microsoft-com:vml" Requires="v">
                <p:oleObj spid="_x0000_s42009" name="Equation" r:id="rId9" imgW="1041120" imgH="419040" progId="Equation.3">
                  <p:embed/>
                </p:oleObj>
              </mc:Choice>
              <mc:Fallback>
                <p:oleObj name="Equation" r:id="rId9" imgW="1041120" imgH="419040"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09600" y="5943600"/>
                        <a:ext cx="1446213" cy="5826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 name="TextBox 38"/>
          <p:cNvSpPr txBox="1"/>
          <p:nvPr/>
        </p:nvSpPr>
        <p:spPr>
          <a:xfrm>
            <a:off x="2438400" y="5874603"/>
            <a:ext cx="3352800" cy="830997"/>
          </a:xfrm>
          <a:prstGeom prst="rect">
            <a:avLst/>
          </a:prstGeom>
          <a:noFill/>
        </p:spPr>
        <p:txBody>
          <a:bodyPr wrap="square" rtlCol="0">
            <a:spAutoFit/>
          </a:bodyPr>
          <a:lstStyle/>
          <a:p>
            <a:r>
              <a:rPr lang="fr-CH" sz="1600" b="0" i="1" dirty="0" smtClean="0"/>
              <a:t>T </a:t>
            </a:r>
            <a:r>
              <a:rPr lang="fr-CH" sz="1600" b="0" i="1" dirty="0" err="1" smtClean="0"/>
              <a:t>is</a:t>
            </a:r>
            <a:r>
              <a:rPr lang="fr-CH" sz="1600" b="0" i="1" dirty="0" smtClean="0"/>
              <a:t> a </a:t>
            </a:r>
            <a:r>
              <a:rPr lang="fr-CH" sz="1600" b="0" i="1" dirty="0" err="1" smtClean="0"/>
              <a:t>characteristic</a:t>
            </a:r>
            <a:r>
              <a:rPr lang="fr-CH" sz="1600" b="0" i="1" dirty="0" smtClean="0"/>
              <a:t> of </a:t>
            </a:r>
            <a:r>
              <a:rPr lang="fr-CH" sz="1600" b="0" i="1" dirty="0" err="1" smtClean="0"/>
              <a:t>your</a:t>
            </a:r>
            <a:r>
              <a:rPr lang="fr-CH" sz="1600" b="0" i="1" dirty="0" smtClean="0"/>
              <a:t> design; </a:t>
            </a:r>
            <a:r>
              <a:rPr lang="fr-CH" sz="1600" b="0" i="1" dirty="0" err="1" smtClean="0"/>
              <a:t>it</a:t>
            </a:r>
            <a:r>
              <a:rPr lang="fr-CH" sz="1600" b="0" i="1" dirty="0" smtClean="0"/>
              <a:t> </a:t>
            </a:r>
            <a:r>
              <a:rPr lang="fr-CH" sz="1600" b="0" i="1" dirty="0" err="1" smtClean="0"/>
              <a:t>can</a:t>
            </a:r>
            <a:r>
              <a:rPr lang="fr-CH" sz="1600" b="0" i="1" dirty="0" smtClean="0"/>
              <a:t> </a:t>
            </a:r>
            <a:r>
              <a:rPr lang="fr-CH" sz="1600" b="0" i="1" dirty="0" err="1" smtClean="0"/>
              <a:t>be</a:t>
            </a:r>
            <a:r>
              <a:rPr lang="fr-CH" sz="1600" b="0" i="1" dirty="0" smtClean="0"/>
              <a:t> </a:t>
            </a:r>
            <a:r>
              <a:rPr lang="fr-CH" sz="1600" b="0" i="1" dirty="0" err="1" smtClean="0"/>
              <a:t>easily</a:t>
            </a:r>
            <a:r>
              <a:rPr lang="fr-CH" sz="1600" b="0" i="1" dirty="0" smtClean="0"/>
              <a:t> </a:t>
            </a:r>
            <a:r>
              <a:rPr lang="fr-CH" sz="1600" b="0" i="1" dirty="0" err="1" smtClean="0"/>
              <a:t>calculated</a:t>
            </a:r>
            <a:r>
              <a:rPr lang="fr-CH" sz="1600" b="0" i="1" dirty="0" smtClean="0"/>
              <a:t> by the RF design codes</a:t>
            </a:r>
            <a:endParaRPr lang="en-US" sz="1600" b="0" i="1" dirty="0"/>
          </a:p>
        </p:txBody>
      </p:sp>
      <p:graphicFrame>
        <p:nvGraphicFramePr>
          <p:cNvPr id="41990" name="Object 6"/>
          <p:cNvGraphicFramePr>
            <a:graphicFrameLocks noChangeAspect="1"/>
          </p:cNvGraphicFramePr>
          <p:nvPr/>
        </p:nvGraphicFramePr>
        <p:xfrm>
          <a:off x="820738" y="4800600"/>
          <a:ext cx="1778000" cy="582613"/>
        </p:xfrm>
        <a:graphic>
          <a:graphicData uri="http://schemas.openxmlformats.org/presentationml/2006/ole">
            <mc:AlternateContent xmlns:mc="http://schemas.openxmlformats.org/markup-compatibility/2006">
              <mc:Choice xmlns:v="urn:schemas-microsoft-com:vml" Requires="v">
                <p:oleObj spid="_x0000_s42010" name="Equation" r:id="rId11" imgW="1282680" imgH="419040" progId="Equation.3">
                  <p:embed/>
                </p:oleObj>
              </mc:Choice>
              <mc:Fallback>
                <p:oleObj name="Equation" r:id="rId11" imgW="1282680" imgH="419040" progId="Equation.3">
                  <p:embed/>
                  <p:pic>
                    <p:nvPicPr>
                      <p:cNvPr id="0" name="Picture 6"/>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20738" y="4800600"/>
                        <a:ext cx="1778000" cy="5826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Shunt </a:t>
            </a:r>
            <a:r>
              <a:rPr lang="fr-CH" dirty="0" err="1" smtClean="0"/>
              <a:t>Impedance</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21</a:t>
            </a:fld>
            <a:endParaRPr lang="en-GB"/>
          </a:p>
        </p:txBody>
      </p:sp>
      <p:sp>
        <p:nvSpPr>
          <p:cNvPr id="4" name="Rectangle 12"/>
          <p:cNvSpPr>
            <a:spLocks noChangeArrowheads="1"/>
          </p:cNvSpPr>
          <p:nvPr/>
        </p:nvSpPr>
        <p:spPr bwMode="auto">
          <a:xfrm>
            <a:off x="152400" y="1524000"/>
            <a:ext cx="8839200" cy="2590800"/>
          </a:xfrm>
          <a:prstGeom prst="rect">
            <a:avLst/>
          </a:prstGeom>
          <a:noFill/>
          <a:ln w="9525">
            <a:noFill/>
            <a:miter lim="800000"/>
            <a:headEnd/>
            <a:tailEnd/>
          </a:ln>
          <a:effectLst/>
        </p:spPr>
        <p:txBody>
          <a:bodyPr lIns="92075" tIns="46038" rIns="92075" bIns="46038"/>
          <a:lstStyle/>
          <a:p>
            <a:pPr indent="-457200">
              <a:spcBef>
                <a:spcPts val="600"/>
              </a:spcBef>
              <a:buClr>
                <a:schemeClr val="hlink"/>
              </a:buClr>
              <a:buSzPct val="70000"/>
              <a:buFont typeface="Symbol" pitchFamily="18" charset="2"/>
              <a:buNone/>
            </a:pPr>
            <a:r>
              <a:rPr lang="en-US" sz="1600" b="0" dirty="0" smtClean="0">
                <a:latin typeface="Comic Sans MS" pitchFamily="66" charset="0"/>
                <a:sym typeface="Symbol" pitchFamily="18" charset="2"/>
              </a:rPr>
              <a:t>Design of an accelerating system </a:t>
            </a:r>
            <a:r>
              <a:rPr lang="en-US" sz="1600" b="0" dirty="0" smtClean="0">
                <a:latin typeface="Arial"/>
                <a:cs typeface="Arial"/>
                <a:sym typeface="Symbol" pitchFamily="18" charset="2"/>
              </a:rPr>
              <a:t>→</a:t>
            </a:r>
            <a:r>
              <a:rPr lang="en-US" sz="1600" b="0" dirty="0" smtClean="0">
                <a:latin typeface="Comic Sans MS" pitchFamily="66" charset="0"/>
                <a:sym typeface="Symbol" pitchFamily="18" charset="2"/>
              </a:rPr>
              <a:t> goal is to maximize acceleration </a:t>
            </a:r>
            <a:r>
              <a:rPr lang="en-US" sz="1600" b="0" i="1" dirty="0" smtClean="0">
                <a:latin typeface="Symbol" pitchFamily="18" charset="2"/>
                <a:sym typeface="Symbol" pitchFamily="18" charset="2"/>
              </a:rPr>
              <a:t>D</a:t>
            </a:r>
            <a:r>
              <a:rPr lang="en-US" sz="1600" b="0" i="1" dirty="0" smtClean="0">
                <a:latin typeface="Comic Sans MS" pitchFamily="66" charset="0"/>
                <a:sym typeface="Symbol" pitchFamily="18" charset="2"/>
              </a:rPr>
              <a:t>W</a:t>
            </a:r>
            <a:r>
              <a:rPr lang="en-US" sz="1600" b="0" dirty="0" smtClean="0">
                <a:latin typeface="Comic Sans MS" pitchFamily="66" charset="0"/>
                <a:sym typeface="Symbol" pitchFamily="18" charset="2"/>
              </a:rPr>
              <a:t> for a given power delivered to the cavity </a:t>
            </a:r>
            <a:r>
              <a:rPr lang="en-US" sz="1600" b="0" i="1" dirty="0" smtClean="0">
                <a:latin typeface="Comic Sans MS" pitchFamily="66" charset="0"/>
                <a:sym typeface="Symbol" pitchFamily="18" charset="2"/>
              </a:rPr>
              <a:t>P</a:t>
            </a:r>
            <a:r>
              <a:rPr lang="en-US" sz="1600" b="0" i="1" baseline="-25000" dirty="0" smtClean="0">
                <a:latin typeface="Comic Sans MS" pitchFamily="66" charset="0"/>
                <a:sym typeface="Symbol" pitchFamily="18" charset="2"/>
              </a:rPr>
              <a:t>c </a:t>
            </a:r>
            <a:r>
              <a:rPr lang="en-US" sz="1600" b="0" i="1" dirty="0" smtClean="0">
                <a:latin typeface="Comic Sans MS" pitchFamily="66" charset="0"/>
                <a:sym typeface="Symbol" pitchFamily="18" charset="2"/>
              </a:rPr>
              <a:t>.</a:t>
            </a:r>
            <a:r>
              <a:rPr lang="en-US" sz="1600" b="0" dirty="0" smtClean="0">
                <a:latin typeface="Comic Sans MS" pitchFamily="66" charset="0"/>
                <a:sym typeface="Symbol" pitchFamily="18" charset="2"/>
              </a:rPr>
              <a:t> Can we define a </a:t>
            </a:r>
            <a:r>
              <a:rPr lang="en-US" sz="1600" dirty="0" smtClean="0">
                <a:solidFill>
                  <a:srgbClr val="FF0000"/>
                </a:solidFill>
                <a:latin typeface="Comic Sans MS" pitchFamily="66" charset="0"/>
                <a:sym typeface="Symbol" pitchFamily="18" charset="2"/>
              </a:rPr>
              <a:t>figure of merit </a:t>
            </a:r>
            <a:r>
              <a:rPr lang="en-US" sz="1600" b="0" dirty="0" smtClean="0">
                <a:latin typeface="Comic Sans MS" pitchFamily="66" charset="0"/>
                <a:sym typeface="Symbol" pitchFamily="18" charset="2"/>
              </a:rPr>
              <a:t>to compare different designs?</a:t>
            </a:r>
          </a:p>
          <a:p>
            <a:pPr marL="457200" indent="-457200">
              <a:spcBef>
                <a:spcPts val="600"/>
              </a:spcBef>
              <a:buClr>
                <a:schemeClr val="hlink"/>
              </a:buClr>
              <a:buSzPct val="70000"/>
              <a:buFont typeface="Symbol" pitchFamily="18" charset="2"/>
              <a:buNone/>
            </a:pPr>
            <a:endParaRPr lang="fr-CH" sz="500" b="0" dirty="0" smtClean="0">
              <a:latin typeface="Comic Sans MS" pitchFamily="66" charset="0"/>
              <a:sym typeface="Symbol" pitchFamily="18" charset="2"/>
            </a:endParaRPr>
          </a:p>
          <a:p>
            <a:pPr marL="457200" indent="-457200">
              <a:spcBef>
                <a:spcPts val="600"/>
              </a:spcBef>
              <a:buClr>
                <a:schemeClr val="hlink"/>
              </a:buClr>
              <a:buSzPct val="70000"/>
              <a:buFont typeface="Symbol" pitchFamily="18" charset="2"/>
              <a:buNone/>
            </a:pPr>
            <a:r>
              <a:rPr lang="fr-CH" sz="1600" b="0" dirty="0" err="1" smtClean="0">
                <a:latin typeface="Comic Sans MS" pitchFamily="66" charset="0"/>
                <a:sym typeface="Symbol" pitchFamily="18" charset="2"/>
              </a:rPr>
              <a:t>We</a:t>
            </a:r>
            <a:r>
              <a:rPr lang="fr-CH" sz="1600" b="0" dirty="0" smtClean="0">
                <a:latin typeface="Comic Sans MS" pitchFamily="66" charset="0"/>
                <a:sym typeface="Symbol" pitchFamily="18" charset="2"/>
              </a:rPr>
              <a:t> </a:t>
            </a:r>
            <a:r>
              <a:rPr lang="fr-CH" sz="1600" b="0" dirty="0" err="1" smtClean="0">
                <a:latin typeface="Comic Sans MS" pitchFamily="66" charset="0"/>
                <a:sym typeface="Symbol" pitchFamily="18" charset="2"/>
              </a:rPr>
              <a:t>define</a:t>
            </a:r>
            <a:r>
              <a:rPr lang="fr-CH" sz="1600" b="0" dirty="0" smtClean="0">
                <a:latin typeface="Comic Sans MS" pitchFamily="66" charset="0"/>
                <a:sym typeface="Symbol" pitchFamily="18" charset="2"/>
              </a:rPr>
              <a:t> a « shunt </a:t>
            </a:r>
            <a:r>
              <a:rPr lang="fr-CH" sz="1600" b="0" dirty="0" err="1" smtClean="0">
                <a:latin typeface="Comic Sans MS" pitchFamily="66" charset="0"/>
                <a:sym typeface="Symbol" pitchFamily="18" charset="2"/>
              </a:rPr>
              <a:t>impedance</a:t>
            </a:r>
            <a:r>
              <a:rPr lang="fr-CH" sz="1600" b="0" dirty="0" smtClean="0">
                <a:latin typeface="Comic Sans MS" pitchFamily="66" charset="0"/>
                <a:sym typeface="Symbol" pitchFamily="18" charset="2"/>
              </a:rPr>
              <a:t> » Z as 	 ; </a:t>
            </a:r>
            <a:r>
              <a:rPr lang="fr-CH" sz="1600" b="0" dirty="0" err="1" smtClean="0">
                <a:latin typeface="Comic Sans MS" pitchFamily="66" charset="0"/>
                <a:sym typeface="Symbol" pitchFamily="18" charset="2"/>
              </a:rPr>
              <a:t>exactly</a:t>
            </a:r>
            <a:r>
              <a:rPr lang="fr-CH" sz="1600" b="0" dirty="0" smtClean="0">
                <a:latin typeface="Comic Sans MS" pitchFamily="66" charset="0"/>
                <a:sym typeface="Symbol" pitchFamily="18" charset="2"/>
              </a:rPr>
              <a:t> </a:t>
            </a:r>
            <a:r>
              <a:rPr lang="fr-CH" sz="1600" b="0" dirty="0" err="1" smtClean="0">
                <a:latin typeface="Comic Sans MS" pitchFamily="66" charset="0"/>
                <a:sym typeface="Symbol" pitchFamily="18" charset="2"/>
              </a:rPr>
              <a:t>twice</a:t>
            </a:r>
            <a:r>
              <a:rPr lang="fr-CH" sz="1600" b="0" dirty="0" smtClean="0">
                <a:latin typeface="Comic Sans MS" pitchFamily="66" charset="0"/>
                <a:sym typeface="Symbol" pitchFamily="18" charset="2"/>
              </a:rPr>
              <a:t> the shunt </a:t>
            </a:r>
            <a:r>
              <a:rPr lang="fr-CH" sz="1600" b="0" dirty="0" err="1" smtClean="0">
                <a:latin typeface="Comic Sans MS" pitchFamily="66" charset="0"/>
                <a:sym typeface="Symbol" pitchFamily="18" charset="2"/>
              </a:rPr>
              <a:t>resistance</a:t>
            </a:r>
            <a:r>
              <a:rPr lang="fr-CH" sz="1600" b="0" dirty="0" smtClean="0">
                <a:latin typeface="Comic Sans MS" pitchFamily="66" charset="0"/>
                <a:sym typeface="Symbol" pitchFamily="18" charset="2"/>
              </a:rPr>
              <a:t> in the </a:t>
            </a:r>
            <a:r>
              <a:rPr lang="fr-CH" sz="1600" b="0" dirty="0" err="1" smtClean="0">
                <a:latin typeface="Comic Sans MS" pitchFamily="66" charset="0"/>
                <a:sym typeface="Symbol" pitchFamily="18" charset="2"/>
              </a:rPr>
              <a:t>equivalent</a:t>
            </a:r>
            <a:r>
              <a:rPr lang="fr-CH" sz="1600" b="0" dirty="0" smtClean="0">
                <a:latin typeface="Comic Sans MS" pitchFamily="66" charset="0"/>
                <a:sym typeface="Symbol" pitchFamily="18" charset="2"/>
              </a:rPr>
              <a:t> </a:t>
            </a:r>
            <a:r>
              <a:rPr lang="fr-CH" sz="1600" b="0" dirty="0" err="1" smtClean="0">
                <a:latin typeface="Comic Sans MS" pitchFamily="66" charset="0"/>
                <a:sym typeface="Symbol" pitchFamily="18" charset="2"/>
              </a:rPr>
              <a:t>parallel</a:t>
            </a:r>
            <a:r>
              <a:rPr lang="fr-CH" sz="1600" b="0" dirty="0" smtClean="0">
                <a:latin typeface="Comic Sans MS" pitchFamily="66" charset="0"/>
                <a:sym typeface="Symbol" pitchFamily="18" charset="2"/>
              </a:rPr>
              <a:t> circuit  </a:t>
            </a:r>
          </a:p>
          <a:p>
            <a:pPr marL="457200" indent="-457200">
              <a:spcBef>
                <a:spcPts val="600"/>
              </a:spcBef>
              <a:buClr>
                <a:schemeClr val="hlink"/>
              </a:buClr>
              <a:buSzPct val="70000"/>
              <a:buFont typeface="Symbol" pitchFamily="18" charset="2"/>
              <a:buNone/>
            </a:pPr>
            <a:endParaRPr lang="fr-CH" sz="800" b="0" dirty="0" smtClean="0">
              <a:latin typeface="Comic Sans MS" pitchFamily="66" charset="0"/>
              <a:sym typeface="Symbol" pitchFamily="18" charset="2"/>
            </a:endParaRPr>
          </a:p>
          <a:p>
            <a:pPr marL="457200" indent="-457200">
              <a:spcBef>
                <a:spcPts val="600"/>
              </a:spcBef>
              <a:buClr>
                <a:schemeClr val="hlink"/>
              </a:buClr>
              <a:buSzPct val="70000"/>
              <a:buFont typeface="Symbol" pitchFamily="18" charset="2"/>
              <a:buNone/>
            </a:pPr>
            <a:r>
              <a:rPr lang="fr-CH" sz="1600" b="0" dirty="0" smtClean="0">
                <a:latin typeface="Comic Sans MS" pitchFamily="66" charset="0"/>
                <a:sym typeface="Symbol" pitchFamily="18" charset="2"/>
              </a:rPr>
              <a:t>The figure of </a:t>
            </a:r>
            <a:r>
              <a:rPr lang="fr-CH" sz="1600" b="0" dirty="0" err="1" smtClean="0">
                <a:latin typeface="Comic Sans MS" pitchFamily="66" charset="0"/>
                <a:sym typeface="Symbol" pitchFamily="18" charset="2"/>
              </a:rPr>
              <a:t>merit</a:t>
            </a:r>
            <a:r>
              <a:rPr lang="fr-CH" sz="1600" b="0" dirty="0" smtClean="0">
                <a:latin typeface="Comic Sans MS" pitchFamily="66" charset="0"/>
                <a:sym typeface="Symbol" pitchFamily="18" charset="2"/>
              </a:rPr>
              <a:t> </a:t>
            </a:r>
            <a:r>
              <a:rPr lang="fr-CH" sz="1600" b="0" dirty="0" err="1" smtClean="0">
                <a:latin typeface="Comic Sans MS" pitchFamily="66" charset="0"/>
                <a:sym typeface="Symbol" pitchFamily="18" charset="2"/>
              </a:rPr>
              <a:t>is</a:t>
            </a:r>
            <a:r>
              <a:rPr lang="fr-CH" sz="1600" b="0" dirty="0" smtClean="0">
                <a:latin typeface="Comic Sans MS" pitchFamily="66" charset="0"/>
                <a:sym typeface="Symbol" pitchFamily="18" charset="2"/>
              </a:rPr>
              <a:t> (</a:t>
            </a:r>
            <a:r>
              <a:rPr lang="fr-CH" sz="1600" b="0" dirty="0" err="1" smtClean="0">
                <a:latin typeface="Comic Sans MS" pitchFamily="66" charset="0"/>
                <a:sym typeface="Symbol" pitchFamily="18" charset="2"/>
              </a:rPr>
              <a:t>considering</a:t>
            </a:r>
            <a:r>
              <a:rPr lang="fr-CH" sz="1600" b="0" dirty="0" smtClean="0">
                <a:latin typeface="Comic Sans MS" pitchFamily="66" charset="0"/>
                <a:sym typeface="Symbol" pitchFamily="18" charset="2"/>
              </a:rPr>
              <a:t> maximum </a:t>
            </a:r>
            <a:r>
              <a:rPr lang="fr-CH" sz="1600" b="0" dirty="0" err="1" smtClean="0">
                <a:latin typeface="Comic Sans MS" pitchFamily="66" charset="0"/>
                <a:sym typeface="Symbol" pitchFamily="18" charset="2"/>
              </a:rPr>
              <a:t>acceleration</a:t>
            </a:r>
            <a:r>
              <a:rPr lang="fr-CH" sz="1600" b="0" dirty="0" smtClean="0">
                <a:latin typeface="Comic Sans MS" pitchFamily="66" charset="0"/>
                <a:sym typeface="Symbol" pitchFamily="18" charset="2"/>
              </a:rPr>
              <a:t> </a:t>
            </a:r>
            <a:r>
              <a:rPr lang="fr-CH" sz="1600" b="0" dirty="0" err="1" smtClean="0">
                <a:latin typeface="Comic Sans MS" pitchFamily="66" charset="0"/>
                <a:sym typeface="Symbol" pitchFamily="18" charset="2"/>
              </a:rPr>
              <a:t>at</a:t>
            </a:r>
            <a:r>
              <a:rPr lang="fr-CH" sz="1600" b="0" dirty="0" smtClean="0">
                <a:latin typeface="Comic Sans MS" pitchFamily="66" charset="0"/>
                <a:sym typeface="Symbol" pitchFamily="18" charset="2"/>
              </a:rPr>
              <a:t> </a:t>
            </a:r>
            <a:r>
              <a:rPr lang="fr-CH" sz="1600" b="0" dirty="0" smtClean="0">
                <a:latin typeface="Symbol" pitchFamily="18" charset="2"/>
                <a:sym typeface="Symbol" pitchFamily="18" charset="2"/>
              </a:rPr>
              <a:t>f</a:t>
            </a:r>
            <a:r>
              <a:rPr lang="fr-CH" sz="1600" b="0" dirty="0" smtClean="0">
                <a:latin typeface="Comic Sans MS" pitchFamily="66" charset="0"/>
                <a:sym typeface="Symbol" pitchFamily="18" charset="2"/>
              </a:rPr>
              <a:t>=0 and </a:t>
            </a:r>
            <a:r>
              <a:rPr lang="fr-CH" sz="1600" b="0" dirty="0" err="1" smtClean="0">
                <a:latin typeface="Comic Sans MS" pitchFamily="66" charset="0"/>
                <a:sym typeface="Symbol" pitchFamily="18" charset="2"/>
              </a:rPr>
              <a:t>taking</a:t>
            </a:r>
            <a:r>
              <a:rPr lang="fr-CH" sz="1600" b="0" dirty="0" smtClean="0">
                <a:latin typeface="Comic Sans MS" pitchFamily="66" charset="0"/>
                <a:sym typeface="Symbol" pitchFamily="18" charset="2"/>
              </a:rPr>
              <a:t> the square of the </a:t>
            </a:r>
            <a:r>
              <a:rPr lang="fr-CH" sz="1600" b="0" dirty="0" err="1" smtClean="0">
                <a:latin typeface="Comic Sans MS" pitchFamily="66" charset="0"/>
                <a:sym typeface="Symbol" pitchFamily="18" charset="2"/>
              </a:rPr>
              <a:t>energy</a:t>
            </a:r>
            <a:r>
              <a:rPr lang="fr-CH" sz="1600" b="0" dirty="0" smtClean="0">
                <a:latin typeface="Comic Sans MS" pitchFamily="66" charset="0"/>
                <a:sym typeface="Symbol" pitchFamily="18" charset="2"/>
              </a:rPr>
              <a:t> gain in volts, to </a:t>
            </a:r>
            <a:r>
              <a:rPr lang="fr-CH" sz="1600" b="0" dirty="0" err="1" smtClean="0">
                <a:latin typeface="Comic Sans MS" pitchFamily="66" charset="0"/>
                <a:sym typeface="Symbol" pitchFamily="18" charset="2"/>
              </a:rPr>
              <a:t>give</a:t>
            </a:r>
            <a:r>
              <a:rPr lang="fr-CH" sz="1600" b="0" dirty="0" smtClean="0">
                <a:latin typeface="Comic Sans MS" pitchFamily="66" charset="0"/>
                <a:sym typeface="Symbol" pitchFamily="18" charset="2"/>
              </a:rPr>
              <a:t> </a:t>
            </a:r>
            <a:r>
              <a:rPr lang="fr-CH" sz="1600" b="0" dirty="0" err="1" smtClean="0">
                <a:latin typeface="Comic Sans MS" pitchFamily="66" charset="0"/>
                <a:sym typeface="Symbol" pitchFamily="18" charset="2"/>
              </a:rPr>
              <a:t>consistancy</a:t>
            </a:r>
            <a:r>
              <a:rPr lang="fr-CH" sz="1600" b="0" dirty="0" smtClean="0">
                <a:latin typeface="Comic Sans MS" pitchFamily="66" charset="0"/>
                <a:sym typeface="Symbol" pitchFamily="18" charset="2"/>
              </a:rPr>
              <a:t> to the </a:t>
            </a:r>
            <a:r>
              <a:rPr lang="fr-CH" sz="1600" b="0" dirty="0" err="1" smtClean="0">
                <a:latin typeface="Comic Sans MS" pitchFamily="66" charset="0"/>
                <a:sym typeface="Symbol" pitchFamily="18" charset="2"/>
              </a:rPr>
              <a:t>units</a:t>
            </a:r>
            <a:r>
              <a:rPr lang="fr-CH" sz="1600" b="0" dirty="0" smtClean="0">
                <a:latin typeface="Comic Sans MS" pitchFamily="66" charset="0"/>
                <a:sym typeface="Symbol" pitchFamily="18" charset="2"/>
              </a:rPr>
              <a:t>):</a:t>
            </a:r>
            <a:endParaRPr lang="en-US" sz="1600" b="0" dirty="0" smtClean="0">
              <a:latin typeface="Comic Sans MS" pitchFamily="66" charset="0"/>
              <a:sym typeface="Symbol" pitchFamily="18" charset="2"/>
            </a:endParaRPr>
          </a:p>
          <a:p>
            <a:pPr marL="457200" indent="-457200">
              <a:spcBef>
                <a:spcPts val="600"/>
              </a:spcBef>
              <a:buClr>
                <a:schemeClr val="hlink"/>
              </a:buClr>
              <a:buSzPct val="70000"/>
              <a:buFont typeface="Symbol" pitchFamily="18" charset="2"/>
              <a:buNone/>
            </a:pPr>
            <a:endParaRPr lang="en-US" sz="1600" b="0" dirty="0" smtClean="0">
              <a:latin typeface="Comic Sans MS" pitchFamily="66" charset="0"/>
              <a:sym typeface="Symbol" pitchFamily="18" charset="2"/>
            </a:endParaRPr>
          </a:p>
          <a:p>
            <a:pPr marL="457200" indent="-457200">
              <a:spcBef>
                <a:spcPts val="600"/>
              </a:spcBef>
              <a:buClr>
                <a:schemeClr val="hlink"/>
              </a:buClr>
              <a:buSzPct val="70000"/>
              <a:buFont typeface="Symbol" pitchFamily="18" charset="2"/>
              <a:buNone/>
            </a:pPr>
            <a:endParaRPr lang="en-US" sz="1600" b="0" dirty="0" smtClean="0">
              <a:latin typeface="Comic Sans MS" pitchFamily="66" charset="0"/>
              <a:sym typeface="Symbol" pitchFamily="18" charset="2"/>
            </a:endParaRPr>
          </a:p>
        </p:txBody>
      </p:sp>
      <p:graphicFrame>
        <p:nvGraphicFramePr>
          <p:cNvPr id="44035" name="Object 3"/>
          <p:cNvGraphicFramePr>
            <a:graphicFrameLocks noChangeAspect="1"/>
          </p:cNvGraphicFramePr>
          <p:nvPr/>
        </p:nvGraphicFramePr>
        <p:xfrm>
          <a:off x="3962400" y="2057400"/>
          <a:ext cx="742950" cy="684212"/>
        </p:xfrm>
        <a:graphic>
          <a:graphicData uri="http://schemas.openxmlformats.org/presentationml/2006/ole">
            <mc:AlternateContent xmlns:mc="http://schemas.openxmlformats.org/markup-compatibility/2006">
              <mc:Choice xmlns:v="urn:schemas-microsoft-com:vml" Requires="v">
                <p:oleObj spid="_x0000_s44062" name="Equation" r:id="rId3" imgW="495000" imgH="457200" progId="Equation.3">
                  <p:embed/>
                </p:oleObj>
              </mc:Choice>
              <mc:Fallback>
                <p:oleObj name="Equation" r:id="rId3" imgW="495000" imgH="457200" progId="Equation.3">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2057400"/>
                        <a:ext cx="742950" cy="684212"/>
                      </a:xfrm>
                      <a:prstGeom prst="rect">
                        <a:avLst/>
                      </a:prstGeom>
                      <a:noFill/>
                      <a:extLst>
                        <a:ext uri="{909E8E84-426E-40DD-AFC4-6F175D3DCCD1}">
                          <a14:hiddenFill xmlns:a14="http://schemas.microsoft.com/office/drawing/2010/main">
                            <a:solidFill>
                              <a:srgbClr val="FFFF00"/>
                            </a:solidFill>
                          </a14:hiddenFill>
                        </a:ext>
                      </a:extLst>
                    </p:spPr>
                  </p:pic>
                </p:oleObj>
              </mc:Fallback>
            </mc:AlternateContent>
          </a:graphicData>
        </a:graphic>
      </p:graphicFrame>
      <p:graphicFrame>
        <p:nvGraphicFramePr>
          <p:cNvPr id="44036" name="Object 4"/>
          <p:cNvGraphicFramePr>
            <a:graphicFrameLocks noChangeAspect="1"/>
          </p:cNvGraphicFramePr>
          <p:nvPr/>
        </p:nvGraphicFramePr>
        <p:xfrm>
          <a:off x="838200" y="3657600"/>
          <a:ext cx="3581400" cy="709000"/>
        </p:xfrm>
        <a:graphic>
          <a:graphicData uri="http://schemas.openxmlformats.org/presentationml/2006/ole">
            <mc:AlternateContent xmlns:mc="http://schemas.openxmlformats.org/markup-compatibility/2006">
              <mc:Choice xmlns:v="urn:schemas-microsoft-com:vml" Requires="v">
                <p:oleObj spid="_x0000_s44063" name="Equation" r:id="rId5" imgW="2311200" imgH="457200" progId="Equation.3">
                  <p:embed/>
                </p:oleObj>
              </mc:Choice>
              <mc:Fallback>
                <p:oleObj name="Equation" r:id="rId5" imgW="2311200" imgH="457200" progId="Equation.3">
                  <p:embed/>
                  <p:pic>
                    <p:nvPicPr>
                      <p:cNvPr id="0"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200" y="3657600"/>
                        <a:ext cx="3581400" cy="709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tangle 12"/>
          <p:cNvSpPr>
            <a:spLocks noChangeArrowheads="1"/>
          </p:cNvSpPr>
          <p:nvPr/>
        </p:nvSpPr>
        <p:spPr bwMode="auto">
          <a:xfrm>
            <a:off x="228600" y="4343400"/>
            <a:ext cx="8763000" cy="838200"/>
          </a:xfrm>
          <a:prstGeom prst="rect">
            <a:avLst/>
          </a:prstGeom>
          <a:noFill/>
          <a:ln w="9525">
            <a:noFill/>
            <a:miter lim="800000"/>
            <a:headEnd/>
            <a:tailEnd/>
          </a:ln>
          <a:effectLst/>
        </p:spPr>
        <p:txBody>
          <a:bodyPr lIns="92075" tIns="46038" rIns="92075" bIns="46038"/>
          <a:lstStyle/>
          <a:p>
            <a:pPr indent="-457200">
              <a:spcBef>
                <a:spcPts val="600"/>
              </a:spcBef>
              <a:buClr>
                <a:schemeClr val="hlink"/>
              </a:buClr>
              <a:buSzPct val="70000"/>
              <a:buFont typeface="Symbol" pitchFamily="18" charset="2"/>
              <a:buNone/>
            </a:pPr>
            <a:r>
              <a:rPr lang="en-US" sz="1600" b="0" dirty="0" smtClean="0">
                <a:latin typeface="Comic Sans MS" pitchFamily="66" charset="0"/>
                <a:sym typeface="Symbol" pitchFamily="18" charset="2"/>
              </a:rPr>
              <a:t>ZT</a:t>
            </a:r>
            <a:r>
              <a:rPr lang="en-US" sz="1600" b="0" baseline="30000" dirty="0" smtClean="0">
                <a:latin typeface="Comic Sans MS" pitchFamily="66" charset="0"/>
                <a:sym typeface="Symbol" pitchFamily="18" charset="2"/>
              </a:rPr>
              <a:t>2</a:t>
            </a:r>
            <a:r>
              <a:rPr lang="en-US" sz="1600" b="0" dirty="0" smtClean="0">
                <a:latin typeface="Comic Sans MS" pitchFamily="66" charset="0"/>
                <a:sym typeface="Symbol" pitchFamily="18" charset="2"/>
              </a:rPr>
              <a:t> is the </a:t>
            </a:r>
            <a:r>
              <a:rPr lang="en-US" sz="1600" dirty="0" smtClean="0">
                <a:solidFill>
                  <a:srgbClr val="FF0000"/>
                </a:solidFill>
                <a:latin typeface="Comic Sans MS" pitchFamily="66" charset="0"/>
                <a:sym typeface="Symbol" pitchFamily="18" charset="2"/>
              </a:rPr>
              <a:t>effective shunt impedance</a:t>
            </a:r>
            <a:r>
              <a:rPr lang="en-US" sz="1600" b="0" dirty="0" smtClean="0">
                <a:latin typeface="Comic Sans MS" pitchFamily="66" charset="0"/>
                <a:sym typeface="Symbol" pitchFamily="18" charset="2"/>
              </a:rPr>
              <a:t>, depends only on the geometry (and on RF frequency and particle velocity). Unit is ohms (usually M</a:t>
            </a:r>
            <a:r>
              <a:rPr lang="en-US" sz="1600" b="0" dirty="0" smtClean="0">
                <a:latin typeface="Symbol" pitchFamily="18" charset="2"/>
                <a:sym typeface="Symbol" pitchFamily="18" charset="2"/>
              </a:rPr>
              <a:t>W</a:t>
            </a:r>
            <a:r>
              <a:rPr lang="en-US" sz="1600" b="0" dirty="0" smtClean="0">
                <a:latin typeface="Comic Sans MS" pitchFamily="66" charset="0"/>
                <a:sym typeface="Symbol" pitchFamily="18" charset="2"/>
              </a:rPr>
              <a:t>, or M</a:t>
            </a:r>
            <a:r>
              <a:rPr lang="en-US" sz="1600" b="0" dirty="0" smtClean="0">
                <a:latin typeface="Symbol" pitchFamily="18" charset="2"/>
                <a:sym typeface="Symbol" pitchFamily="18" charset="2"/>
              </a:rPr>
              <a:t>W</a:t>
            </a:r>
            <a:r>
              <a:rPr lang="en-US" sz="1600" b="0" dirty="0" smtClean="0">
                <a:latin typeface="Comic Sans MS" pitchFamily="66" charset="0"/>
                <a:sym typeface="Symbol" pitchFamily="18" charset="2"/>
              </a:rPr>
              <a:t>/m if referred to the unit length). Can be easily calculated by computer codes, and then used to calculate the cavity power and the final power efficiency:</a:t>
            </a:r>
          </a:p>
        </p:txBody>
      </p:sp>
      <p:graphicFrame>
        <p:nvGraphicFramePr>
          <p:cNvPr id="44037" name="Object 5"/>
          <p:cNvGraphicFramePr>
            <a:graphicFrameLocks noChangeAspect="1"/>
          </p:cNvGraphicFramePr>
          <p:nvPr/>
        </p:nvGraphicFramePr>
        <p:xfrm>
          <a:off x="609600" y="5562600"/>
          <a:ext cx="3403600" cy="650875"/>
        </p:xfrm>
        <a:graphic>
          <a:graphicData uri="http://schemas.openxmlformats.org/presentationml/2006/ole">
            <mc:AlternateContent xmlns:mc="http://schemas.openxmlformats.org/markup-compatibility/2006">
              <mc:Choice xmlns:v="urn:schemas-microsoft-com:vml" Requires="v">
                <p:oleObj spid="_x0000_s44064" name="Equation" r:id="rId7" imgW="2197080" imgH="419040" progId="Equation.3">
                  <p:embed/>
                </p:oleObj>
              </mc:Choice>
              <mc:Fallback>
                <p:oleObj name="Equation" r:id="rId7" imgW="2197080" imgH="419040" progId="Equation.3">
                  <p:embed/>
                  <p:pic>
                    <p:nvPicPr>
                      <p:cNvPr id="0"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9600" y="5562600"/>
                        <a:ext cx="3403600" cy="650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040" name="Object 8"/>
          <p:cNvGraphicFramePr>
            <a:graphicFrameLocks noChangeAspect="1"/>
          </p:cNvGraphicFramePr>
          <p:nvPr/>
        </p:nvGraphicFramePr>
        <p:xfrm>
          <a:off x="6629400" y="3581400"/>
          <a:ext cx="1023937" cy="355600"/>
        </p:xfrm>
        <a:graphic>
          <a:graphicData uri="http://schemas.openxmlformats.org/presentationml/2006/ole">
            <mc:AlternateContent xmlns:mc="http://schemas.openxmlformats.org/markup-compatibility/2006">
              <mc:Choice xmlns:v="urn:schemas-microsoft-com:vml" Requires="v">
                <p:oleObj spid="_x0000_s44065" name="Equation" r:id="rId9" imgW="660240" imgH="228600" progId="Equation.3">
                  <p:embed/>
                </p:oleObj>
              </mc:Choice>
              <mc:Fallback>
                <p:oleObj name="Equation" r:id="rId9" imgW="660240" imgH="228600" progId="Equation.3">
                  <p:embed/>
                  <p:pic>
                    <p:nvPicPr>
                      <p:cNvPr id="0" name="Picture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629400" y="3581400"/>
                        <a:ext cx="1023937"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041" name="Object 9"/>
          <p:cNvGraphicFramePr>
            <a:graphicFrameLocks noChangeAspect="1"/>
          </p:cNvGraphicFramePr>
          <p:nvPr/>
        </p:nvGraphicFramePr>
        <p:xfrm>
          <a:off x="6334125" y="3962400"/>
          <a:ext cx="1614488" cy="355600"/>
        </p:xfrm>
        <a:graphic>
          <a:graphicData uri="http://schemas.openxmlformats.org/presentationml/2006/ole">
            <mc:AlternateContent xmlns:mc="http://schemas.openxmlformats.org/markup-compatibility/2006">
              <mc:Choice xmlns:v="urn:schemas-microsoft-com:vml" Requires="v">
                <p:oleObj spid="_x0000_s44066" name="Equation" r:id="rId11" imgW="1041120" imgH="228600" progId="Equation.3">
                  <p:embed/>
                </p:oleObj>
              </mc:Choice>
              <mc:Fallback>
                <p:oleObj name="Equation" r:id="rId11" imgW="1041120" imgH="228600" progId="Equation.3">
                  <p:embed/>
                  <p:pic>
                    <p:nvPicPr>
                      <p:cNvPr id="0" name="Picture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334125" y="3962400"/>
                        <a:ext cx="1614488"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44042" name="Picture 10"/>
          <p:cNvPicPr>
            <a:picLocks noChangeAspect="1" noChangeArrowheads="1"/>
          </p:cNvPicPr>
          <p:nvPr/>
        </p:nvPicPr>
        <p:blipFill>
          <a:blip r:embed="rId13" cstate="print"/>
          <a:srcRect/>
          <a:stretch>
            <a:fillRect/>
          </a:stretch>
        </p:blipFill>
        <p:spPr bwMode="auto">
          <a:xfrm>
            <a:off x="4648200" y="5257800"/>
            <a:ext cx="1363663" cy="1111250"/>
          </a:xfrm>
          <a:prstGeom prst="rect">
            <a:avLst/>
          </a:prstGeom>
          <a:noFill/>
          <a:ln w="9525">
            <a:noFill/>
            <a:miter lim="800000"/>
            <a:headEnd/>
            <a:tailEnd/>
          </a:ln>
          <a:effectLst/>
        </p:spPr>
      </p:pic>
      <p:graphicFrame>
        <p:nvGraphicFramePr>
          <p:cNvPr id="44043" name="Object 11"/>
          <p:cNvGraphicFramePr>
            <a:graphicFrameLocks noChangeAspect="1"/>
          </p:cNvGraphicFramePr>
          <p:nvPr/>
        </p:nvGraphicFramePr>
        <p:xfrm>
          <a:off x="7391400" y="5181600"/>
          <a:ext cx="895350" cy="588963"/>
        </p:xfrm>
        <a:graphic>
          <a:graphicData uri="http://schemas.openxmlformats.org/presentationml/2006/ole">
            <mc:AlternateContent xmlns:mc="http://schemas.openxmlformats.org/markup-compatibility/2006">
              <mc:Choice xmlns:v="urn:schemas-microsoft-com:vml" Requires="v">
                <p:oleObj spid="_x0000_s44067" name="Equation" r:id="rId14" imgW="596880" imgH="393480" progId="Equation.3">
                  <p:embed/>
                </p:oleObj>
              </mc:Choice>
              <mc:Fallback>
                <p:oleObj name="Equation" r:id="rId14" imgW="596880" imgH="393480" progId="Equation.3">
                  <p:embed/>
                  <p:pic>
                    <p:nvPicPr>
                      <p:cNvPr id="0" name="Picture 1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391400" y="5181600"/>
                        <a:ext cx="895350" cy="588963"/>
                      </a:xfrm>
                      <a:prstGeom prst="rect">
                        <a:avLst/>
                      </a:prstGeom>
                      <a:noFill/>
                      <a:extLst>
                        <a:ext uri="{909E8E84-426E-40DD-AFC4-6F175D3DCCD1}">
                          <a14:hiddenFill xmlns:a14="http://schemas.microsoft.com/office/drawing/2010/main">
                            <a:solidFill>
                              <a:srgbClr val="FFFF00"/>
                            </a:solidFill>
                          </a14:hiddenFill>
                        </a:ext>
                      </a:extLst>
                    </p:spPr>
                  </p:pic>
                </p:oleObj>
              </mc:Fallback>
            </mc:AlternateContent>
          </a:graphicData>
        </a:graphic>
      </p:graphicFrame>
      <p:sp>
        <p:nvSpPr>
          <p:cNvPr id="16" name="TextBox 15"/>
          <p:cNvSpPr txBox="1"/>
          <p:nvPr/>
        </p:nvSpPr>
        <p:spPr>
          <a:xfrm>
            <a:off x="5029200" y="6400800"/>
            <a:ext cx="533400" cy="307777"/>
          </a:xfrm>
          <a:prstGeom prst="rect">
            <a:avLst/>
          </a:prstGeom>
          <a:noFill/>
        </p:spPr>
        <p:txBody>
          <a:bodyPr wrap="square" rtlCol="0">
            <a:spAutoFit/>
          </a:bodyPr>
          <a:lstStyle/>
          <a:p>
            <a:r>
              <a:rPr lang="fr-CH" sz="1400" b="0" i="1" dirty="0" smtClean="0"/>
              <a:t> </a:t>
            </a:r>
            <a:r>
              <a:rPr lang="fr-CH" sz="1400" b="0" i="1" dirty="0" err="1" smtClean="0"/>
              <a:t>R</a:t>
            </a:r>
            <a:r>
              <a:rPr lang="fr-CH" sz="1400" b="0" i="1" baseline="-25000" dirty="0" err="1" smtClean="0"/>
              <a:t>p</a:t>
            </a:r>
            <a:endParaRPr lang="en-US" sz="1400" b="0" i="1" baseline="-25000" dirty="0"/>
          </a:p>
        </p:txBody>
      </p:sp>
      <p:sp>
        <p:nvSpPr>
          <p:cNvPr id="17" name="Line Callout 1 16"/>
          <p:cNvSpPr/>
          <p:nvPr/>
        </p:nvSpPr>
        <p:spPr bwMode="auto">
          <a:xfrm>
            <a:off x="6096000" y="5791200"/>
            <a:ext cx="3048000" cy="838200"/>
          </a:xfrm>
          <a:prstGeom prst="borderCallout1">
            <a:avLst>
              <a:gd name="adj1" fmla="val -1206"/>
              <a:gd name="adj2" fmla="val 31247"/>
              <a:gd name="adj3" fmla="val -38517"/>
              <a:gd name="adj4" fmla="val 42095"/>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fr-CH" sz="1200" b="0" dirty="0" smtClean="0"/>
              <a:t>ATTENTION!!!</a:t>
            </a:r>
          </a:p>
          <a:p>
            <a:pPr marL="0" marR="0" indent="0" algn="l" defTabSz="914400" rtl="0" eaLnBrk="0" fontAlgn="base" latinLnBrk="0" hangingPunct="0">
              <a:lnSpc>
                <a:spcPct val="100000"/>
              </a:lnSpc>
              <a:spcBef>
                <a:spcPct val="0"/>
              </a:spcBef>
              <a:spcAft>
                <a:spcPct val="0"/>
              </a:spcAft>
              <a:buClrTx/>
              <a:buSzTx/>
              <a:buFontTx/>
              <a:buNone/>
              <a:tabLst/>
            </a:pPr>
            <a:r>
              <a:rPr lang="fr-CH" sz="1200" b="0" dirty="0" err="1" smtClean="0"/>
              <a:t>Usually</a:t>
            </a:r>
            <a:r>
              <a:rPr lang="fr-CH" sz="1200" b="0" dirty="0" smtClean="0"/>
              <a:t> in linacs </a:t>
            </a:r>
            <a:r>
              <a:rPr lang="fr-CH" sz="1200" b="0" dirty="0" err="1" smtClean="0"/>
              <a:t>we</a:t>
            </a:r>
            <a:r>
              <a:rPr lang="fr-CH" sz="1200" b="0" dirty="0" smtClean="0"/>
              <a:t> use Z, </a:t>
            </a:r>
            <a:r>
              <a:rPr lang="fr-CH" sz="1200" b="0" dirty="0" err="1" smtClean="0"/>
              <a:t>while</a:t>
            </a:r>
            <a:r>
              <a:rPr lang="fr-CH" sz="1200" b="0" dirty="0" smtClean="0"/>
              <a:t> for </a:t>
            </a:r>
            <a:r>
              <a:rPr lang="fr-CH" sz="1200" b="0" dirty="0" err="1" smtClean="0"/>
              <a:t>other</a:t>
            </a:r>
            <a:r>
              <a:rPr lang="fr-CH" sz="1200" b="0" dirty="0" smtClean="0"/>
              <a:t> RF </a:t>
            </a:r>
            <a:r>
              <a:rPr lang="fr-CH" sz="1200" b="0" dirty="0" err="1" smtClean="0"/>
              <a:t>systems</a:t>
            </a:r>
            <a:r>
              <a:rPr lang="fr-CH" sz="1200" b="0" dirty="0" smtClean="0"/>
              <a:t> and in </a:t>
            </a:r>
            <a:r>
              <a:rPr lang="fr-CH" sz="1200" b="0" dirty="0" err="1" smtClean="0"/>
              <a:t>other</a:t>
            </a:r>
            <a:r>
              <a:rPr lang="fr-CH" sz="1200" b="0" dirty="0" smtClean="0"/>
              <a:t> </a:t>
            </a:r>
            <a:r>
              <a:rPr lang="fr-CH" sz="1200" b="0" dirty="0" err="1" smtClean="0"/>
              <a:t>literatures</a:t>
            </a:r>
            <a:r>
              <a:rPr lang="fr-CH" sz="1200" b="0" dirty="0" smtClean="0"/>
              <a:t> </a:t>
            </a:r>
            <a:r>
              <a:rPr lang="fr-CH" sz="1200" b="0" dirty="0" err="1" smtClean="0"/>
              <a:t>is</a:t>
            </a:r>
            <a:r>
              <a:rPr lang="fr-CH" sz="1200" b="0" dirty="0" smtClean="0"/>
              <a:t> </a:t>
            </a:r>
            <a:r>
              <a:rPr lang="fr-CH" sz="1200" b="0" dirty="0" err="1" smtClean="0"/>
              <a:t>used</a:t>
            </a:r>
            <a:r>
              <a:rPr lang="fr-CH" sz="1200" b="0" dirty="0" smtClean="0"/>
              <a:t> </a:t>
            </a:r>
            <a:r>
              <a:rPr lang="fr-CH" sz="1200" b="0" dirty="0" err="1" smtClean="0"/>
              <a:t>R</a:t>
            </a:r>
            <a:r>
              <a:rPr lang="fr-CH" sz="1200" b="0" baseline="-25000" dirty="0" err="1" smtClean="0"/>
              <a:t>p</a:t>
            </a:r>
            <a:r>
              <a:rPr lang="fr-CH" sz="1200" b="0" dirty="0" smtClean="0"/>
              <a:t>: </a:t>
            </a:r>
            <a:r>
              <a:rPr lang="fr-CH" sz="1200" b="0" dirty="0" err="1" smtClean="0"/>
              <a:t>difference</a:t>
            </a:r>
            <a:r>
              <a:rPr lang="fr-CH" sz="1200" b="0" dirty="0" smtClean="0"/>
              <a:t> by a factor 2 !</a:t>
            </a:r>
            <a:endParaRPr kumimoji="0" lang="en-US" sz="1200" b="0" i="0" u="none" strike="noStrike" cap="none" normalizeH="0" baseline="0" dirty="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Power </a:t>
            </a:r>
            <a:r>
              <a:rPr lang="fr-CH" dirty="0" err="1" smtClean="0"/>
              <a:t>efficiency</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22</a:t>
            </a:fld>
            <a:endParaRPr lang="en-GB"/>
          </a:p>
        </p:txBody>
      </p:sp>
      <p:graphicFrame>
        <p:nvGraphicFramePr>
          <p:cNvPr id="45058" name="Object 2"/>
          <p:cNvGraphicFramePr>
            <a:graphicFrameLocks noChangeAspect="1"/>
          </p:cNvGraphicFramePr>
          <p:nvPr/>
        </p:nvGraphicFramePr>
        <p:xfrm>
          <a:off x="304800" y="1676400"/>
          <a:ext cx="8477250" cy="709613"/>
        </p:xfrm>
        <a:graphic>
          <a:graphicData uri="http://schemas.openxmlformats.org/presentationml/2006/ole">
            <mc:AlternateContent xmlns:mc="http://schemas.openxmlformats.org/markup-compatibility/2006">
              <mc:Choice xmlns:v="urn:schemas-microsoft-com:vml" Requires="v">
                <p:oleObj spid="_x0000_s45066" name="Equation" r:id="rId3" imgW="5473440" imgH="457200" progId="Equation.3">
                  <p:embed/>
                </p:oleObj>
              </mc:Choice>
              <mc:Fallback>
                <p:oleObj name="Equation" r:id="rId3" imgW="5473440" imgH="45720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1676400"/>
                        <a:ext cx="8477250" cy="7096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Line Callout 1 5"/>
          <p:cNvSpPr/>
          <p:nvPr/>
        </p:nvSpPr>
        <p:spPr bwMode="auto">
          <a:xfrm>
            <a:off x="3429000" y="4419600"/>
            <a:ext cx="1447800" cy="457200"/>
          </a:xfrm>
          <a:prstGeom prst="borderCallout1">
            <a:avLst>
              <a:gd name="adj1" fmla="val -1458"/>
              <a:gd name="adj2" fmla="val 69452"/>
              <a:gd name="adj3" fmla="val -282987"/>
              <a:gd name="adj4" fmla="val 75617"/>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fr-CH" sz="1200" b="0" dirty="0" smtClean="0"/>
              <a:t>Shunt </a:t>
            </a:r>
            <a:r>
              <a:rPr lang="fr-CH" sz="1200" b="0" dirty="0" err="1" smtClean="0"/>
              <a:t>impedance</a:t>
            </a:r>
            <a:r>
              <a:rPr lang="fr-CH" sz="1200" b="0" dirty="0" smtClean="0"/>
              <a:t> per unit </a:t>
            </a:r>
            <a:r>
              <a:rPr lang="fr-CH" sz="1200" b="0" dirty="0" err="1" smtClean="0"/>
              <a:t>length</a:t>
            </a:r>
            <a:endParaRPr kumimoji="0" lang="en-US" sz="1200" b="0" i="0" u="none" strike="noStrike" cap="none" normalizeH="0" baseline="0" dirty="0" smtClean="0">
              <a:ln>
                <a:noFill/>
              </a:ln>
              <a:solidFill>
                <a:schemeClr val="tx1"/>
              </a:solidFill>
              <a:effectLst/>
              <a:latin typeface="Arial" charset="0"/>
            </a:endParaRPr>
          </a:p>
        </p:txBody>
      </p:sp>
      <p:sp>
        <p:nvSpPr>
          <p:cNvPr id="7" name="Line Callout 1 6"/>
          <p:cNvSpPr/>
          <p:nvPr/>
        </p:nvSpPr>
        <p:spPr bwMode="auto">
          <a:xfrm>
            <a:off x="2286000" y="3581400"/>
            <a:ext cx="1905000" cy="685800"/>
          </a:xfrm>
          <a:prstGeom prst="borderCallout1">
            <a:avLst>
              <a:gd name="adj1" fmla="val -5625"/>
              <a:gd name="adj2" fmla="val 83396"/>
              <a:gd name="adj3" fmla="val -52015"/>
              <a:gd name="adj4" fmla="val 95145"/>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fr-CH" sz="1200" b="0" dirty="0" smtClean="0"/>
              <a:t>Main d</a:t>
            </a:r>
            <a:r>
              <a:rPr kumimoji="0" lang="fr-CH" sz="1200" b="0" i="0" u="none" strike="noStrike" cap="none" normalizeH="0" baseline="0" dirty="0" smtClean="0">
                <a:ln>
                  <a:noFill/>
                </a:ln>
                <a:solidFill>
                  <a:schemeClr val="tx1"/>
                </a:solidFill>
                <a:effectLst/>
                <a:latin typeface="Arial" charset="0"/>
              </a:rPr>
              <a:t>esign </a:t>
            </a:r>
            <a:r>
              <a:rPr kumimoji="0" lang="fr-CH" sz="1200" b="0" i="0" u="none" strike="noStrike" cap="none" normalizeH="0" baseline="0" dirty="0" err="1" smtClean="0">
                <a:ln>
                  <a:noFill/>
                </a:ln>
                <a:solidFill>
                  <a:schemeClr val="tx1"/>
                </a:solidFill>
                <a:effectLst/>
                <a:latin typeface="Arial" charset="0"/>
              </a:rPr>
              <a:t>parameters</a:t>
            </a:r>
            <a:r>
              <a:rPr kumimoji="0" lang="fr-CH" sz="1200" b="0" i="0" u="none" strike="noStrike" cap="none" normalizeH="0" baseline="0" dirty="0" smtClean="0">
                <a:ln>
                  <a:noFill/>
                </a:ln>
                <a:solidFill>
                  <a:schemeClr val="tx1"/>
                </a:solidFill>
                <a:effectLst/>
                <a:latin typeface="Arial" charset="0"/>
              </a:rPr>
              <a:t>: </a:t>
            </a:r>
            <a:r>
              <a:rPr kumimoji="0" lang="fr-CH" sz="1200" b="0" i="0" u="none" strike="noStrike" cap="none" normalizeH="0" baseline="0" dirty="0" err="1" smtClean="0">
                <a:ln>
                  <a:noFill/>
                </a:ln>
                <a:solidFill>
                  <a:schemeClr val="tx1"/>
                </a:solidFill>
                <a:effectLst/>
                <a:latin typeface="Arial" charset="0"/>
              </a:rPr>
              <a:t>beam</a:t>
            </a:r>
            <a:r>
              <a:rPr kumimoji="0" lang="fr-CH" sz="1200" b="0" i="0" u="none" strike="noStrike" cap="none" normalizeH="0" baseline="0" dirty="0" smtClean="0">
                <a:ln>
                  <a:noFill/>
                </a:ln>
                <a:solidFill>
                  <a:schemeClr val="tx1"/>
                </a:solidFill>
                <a:effectLst/>
                <a:latin typeface="Arial" charset="0"/>
              </a:rPr>
              <a:t> </a:t>
            </a:r>
            <a:r>
              <a:rPr kumimoji="0" lang="fr-CH" sz="1200" b="0" i="0" u="none" strike="noStrike" cap="none" normalizeH="0" baseline="0" dirty="0" err="1" smtClean="0">
                <a:ln>
                  <a:noFill/>
                </a:ln>
                <a:solidFill>
                  <a:schemeClr val="tx1"/>
                </a:solidFill>
                <a:effectLst/>
                <a:latin typeface="Arial" charset="0"/>
              </a:rPr>
              <a:t>current</a:t>
            </a:r>
            <a:r>
              <a:rPr kumimoji="0" lang="fr-CH" sz="1200" b="0" i="0" u="none" strike="noStrike" cap="none" normalizeH="0" baseline="0" dirty="0" smtClean="0">
                <a:ln>
                  <a:noFill/>
                </a:ln>
                <a:solidFill>
                  <a:schemeClr val="tx1"/>
                </a:solidFill>
                <a:effectLst/>
                <a:latin typeface="Arial" charset="0"/>
              </a:rPr>
              <a:t> and effective gradient</a:t>
            </a:r>
            <a:endParaRPr kumimoji="0" lang="en-US" sz="1200" b="0" i="0" u="none" strike="noStrike" cap="none" normalizeH="0" baseline="0" dirty="0" smtClean="0">
              <a:ln>
                <a:noFill/>
              </a:ln>
              <a:solidFill>
                <a:schemeClr val="tx1"/>
              </a:solidFill>
              <a:effectLst/>
              <a:latin typeface="Arial" charset="0"/>
            </a:endParaRPr>
          </a:p>
        </p:txBody>
      </p:sp>
      <p:sp>
        <p:nvSpPr>
          <p:cNvPr id="8" name="Line Callout 1 7"/>
          <p:cNvSpPr/>
          <p:nvPr/>
        </p:nvSpPr>
        <p:spPr bwMode="auto">
          <a:xfrm>
            <a:off x="4572000" y="3581400"/>
            <a:ext cx="1143000" cy="533400"/>
          </a:xfrm>
          <a:prstGeom prst="borderCallout1">
            <a:avLst>
              <a:gd name="adj1" fmla="val -3352"/>
              <a:gd name="adj2" fmla="val 64427"/>
              <a:gd name="adj3" fmla="val -99537"/>
              <a:gd name="adj4" fmla="val 55986"/>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fr-CH" sz="1200" b="0" dirty="0" err="1" smtClean="0"/>
              <a:t>synchronous</a:t>
            </a:r>
            <a:r>
              <a:rPr lang="fr-CH" sz="1200" b="0" dirty="0" smtClean="0"/>
              <a:t> phase</a:t>
            </a:r>
            <a:endParaRPr kumimoji="0" lang="en-US" sz="1200" b="0" i="0" u="none" strike="noStrike" cap="none" normalizeH="0" baseline="0" dirty="0" smtClean="0">
              <a:ln>
                <a:noFill/>
              </a:ln>
              <a:solidFill>
                <a:schemeClr val="tx1"/>
              </a:solidFill>
              <a:effectLst/>
              <a:latin typeface="Arial" charset="0"/>
            </a:endParaRPr>
          </a:p>
        </p:txBody>
      </p:sp>
      <p:graphicFrame>
        <p:nvGraphicFramePr>
          <p:cNvPr id="45059" name="Object 3"/>
          <p:cNvGraphicFramePr>
            <a:graphicFrameLocks noChangeAspect="1"/>
          </p:cNvGraphicFramePr>
          <p:nvPr/>
        </p:nvGraphicFramePr>
        <p:xfrm>
          <a:off x="2743200" y="2514600"/>
          <a:ext cx="2674937" cy="709613"/>
        </p:xfrm>
        <a:graphic>
          <a:graphicData uri="http://schemas.openxmlformats.org/presentationml/2006/ole">
            <mc:AlternateContent xmlns:mc="http://schemas.openxmlformats.org/markup-compatibility/2006">
              <mc:Choice xmlns:v="urn:schemas-microsoft-com:vml" Requires="v">
                <p:oleObj spid="_x0000_s45067" name="Equation" r:id="rId5" imgW="1726920" imgH="457200" progId="Equation.3">
                  <p:embed/>
                </p:oleObj>
              </mc:Choice>
              <mc:Fallback>
                <p:oleObj name="Equation" r:id="rId5" imgW="1726920" imgH="45720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43200" y="2514600"/>
                        <a:ext cx="2674937" cy="7096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Rectangle 12"/>
          <p:cNvSpPr>
            <a:spLocks noChangeArrowheads="1"/>
          </p:cNvSpPr>
          <p:nvPr/>
        </p:nvSpPr>
        <p:spPr bwMode="auto">
          <a:xfrm>
            <a:off x="304800" y="5105400"/>
            <a:ext cx="8839200" cy="1371600"/>
          </a:xfrm>
          <a:prstGeom prst="rect">
            <a:avLst/>
          </a:prstGeom>
          <a:noFill/>
          <a:ln w="9525">
            <a:noFill/>
            <a:miter lim="800000"/>
            <a:headEnd/>
            <a:tailEnd/>
          </a:ln>
          <a:effectLst/>
        </p:spPr>
        <p:txBody>
          <a:bodyPr lIns="92075" tIns="46038" rIns="92075" bIns="46038"/>
          <a:lstStyle/>
          <a:p>
            <a:pPr indent="-457200">
              <a:spcBef>
                <a:spcPts val="600"/>
              </a:spcBef>
              <a:buClr>
                <a:schemeClr val="hlink"/>
              </a:buClr>
              <a:buSzPct val="70000"/>
              <a:buFont typeface="Symbol" pitchFamily="18" charset="2"/>
              <a:buNone/>
            </a:pPr>
            <a:r>
              <a:rPr lang="en-US" sz="1600" b="0" dirty="0" smtClean="0">
                <a:latin typeface="Comic Sans MS" pitchFamily="66" charset="0"/>
                <a:sym typeface="Symbol" pitchFamily="18" charset="2"/>
              </a:rPr>
              <a:t>For a normal conducting linac with low beam loading, the RF power efficiency (proportional to the wall plug efficiency) is proportional to peak beam current, shunt impedance, and cosine of the synchronous phase. It is inversely proportional to the effective gradient </a:t>
            </a:r>
            <a:r>
              <a:rPr lang="en-US" sz="1600" b="0" dirty="0" smtClean="0">
                <a:latin typeface="Arial"/>
                <a:cs typeface="Arial"/>
                <a:sym typeface="Symbol" pitchFamily="18" charset="2"/>
              </a:rPr>
              <a:t>→ </a:t>
            </a:r>
            <a:r>
              <a:rPr lang="en-US" sz="1600" b="0" dirty="0" smtClean="0">
                <a:latin typeface="Comic Sans MS" pitchFamily="66" charset="0"/>
                <a:sym typeface="Symbol" pitchFamily="18" charset="2"/>
              </a:rPr>
              <a:t>long linacs with low gradient have a higher efficiency (but higher construction cost…)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The 3 </a:t>
            </a:r>
            <a:r>
              <a:rPr lang="fr-CH" dirty="0" err="1" smtClean="0"/>
              <a:t>cavity</a:t>
            </a:r>
            <a:r>
              <a:rPr lang="fr-CH" dirty="0" smtClean="0"/>
              <a:t> </a:t>
            </a:r>
            <a:r>
              <a:rPr lang="fr-CH" dirty="0" err="1" smtClean="0"/>
              <a:t>parameters</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23</a:t>
            </a:fld>
            <a:endParaRPr lang="en-GB"/>
          </a:p>
        </p:txBody>
      </p:sp>
      <p:sp>
        <p:nvSpPr>
          <p:cNvPr id="4" name="Rectangle 12"/>
          <p:cNvSpPr>
            <a:spLocks noChangeArrowheads="1"/>
          </p:cNvSpPr>
          <p:nvPr/>
        </p:nvSpPr>
        <p:spPr bwMode="auto">
          <a:xfrm>
            <a:off x="228600" y="1524000"/>
            <a:ext cx="8610600" cy="1447800"/>
          </a:xfrm>
          <a:prstGeom prst="rect">
            <a:avLst/>
          </a:prstGeom>
          <a:noFill/>
          <a:ln w="9525">
            <a:noFill/>
            <a:miter lim="800000"/>
            <a:headEnd/>
            <a:tailEnd/>
          </a:ln>
          <a:effectLst/>
        </p:spPr>
        <p:txBody>
          <a:bodyPr lIns="92075" tIns="46038" rIns="92075" bIns="46038"/>
          <a:lstStyle/>
          <a:p>
            <a:pPr marL="457200" indent="-457200">
              <a:spcBef>
                <a:spcPts val="600"/>
              </a:spcBef>
              <a:buClr>
                <a:schemeClr val="hlink"/>
              </a:buClr>
              <a:buSzPct val="70000"/>
              <a:buFont typeface="Symbol" pitchFamily="18" charset="2"/>
              <a:buNone/>
            </a:pPr>
            <a:r>
              <a:rPr lang="en-US" sz="1600" b="0" dirty="0" smtClean="0">
                <a:solidFill>
                  <a:schemeClr val="hlink"/>
                </a:solidFill>
                <a:latin typeface="Comic Sans MS" pitchFamily="66" charset="0"/>
                <a:sym typeface="Symbol" pitchFamily="18" charset="2"/>
              </a:rPr>
              <a:t>A resonator (= a mode in a linac accelerating cavity) is defined by a set of 3 parameters. </a:t>
            </a:r>
            <a:r>
              <a:rPr lang="en-US" sz="1600" b="0" dirty="0" smtClean="0">
                <a:latin typeface="Comic Sans MS" pitchFamily="66" charset="0"/>
                <a:sym typeface="Symbol" pitchFamily="18" charset="2"/>
              </a:rPr>
              <a:t> </a:t>
            </a:r>
            <a:endParaRPr lang="en-US" sz="1600" b="0" dirty="0">
              <a:latin typeface="Comic Sans MS" pitchFamily="66" charset="0"/>
              <a:sym typeface="Symbol" pitchFamily="18" charset="2"/>
            </a:endParaRPr>
          </a:p>
          <a:p>
            <a:pPr marL="457200" indent="-457200">
              <a:spcBef>
                <a:spcPts val="600"/>
              </a:spcBef>
              <a:buClr>
                <a:schemeClr val="hlink"/>
              </a:buClr>
              <a:buSzPct val="70000"/>
              <a:buFont typeface="Symbol" pitchFamily="18" charset="2"/>
              <a:buNone/>
            </a:pPr>
            <a:r>
              <a:rPr lang="en-US" sz="1600" b="0" dirty="0" smtClean="0">
                <a:latin typeface="Comic Sans MS" pitchFamily="66" charset="0"/>
                <a:sym typeface="Symbol" pitchFamily="18" charset="2"/>
              </a:rPr>
              <a:t>They can be:</a:t>
            </a:r>
          </a:p>
          <a:p>
            <a:pPr marL="457200" indent="-457200">
              <a:spcBef>
                <a:spcPts val="600"/>
              </a:spcBef>
              <a:buClr>
                <a:schemeClr val="hlink"/>
              </a:buClr>
              <a:buSzPct val="70000"/>
              <a:buFont typeface="Symbol" pitchFamily="18" charset="2"/>
              <a:buNone/>
            </a:pPr>
            <a:r>
              <a:rPr lang="en-US" sz="1600" b="0" dirty="0" smtClean="0">
                <a:latin typeface="Comic Sans MS" pitchFamily="66" charset="0"/>
                <a:sym typeface="Symbol" pitchFamily="18" charset="2"/>
              </a:rPr>
              <a:t>(Capacitance, Inductance, Resistance)</a:t>
            </a:r>
          </a:p>
          <a:p>
            <a:pPr marL="457200" indent="-457200">
              <a:spcBef>
                <a:spcPts val="600"/>
              </a:spcBef>
              <a:buClr>
                <a:schemeClr val="hlink"/>
              </a:buClr>
              <a:buSzPct val="70000"/>
              <a:buFont typeface="Symbol" pitchFamily="18" charset="2"/>
              <a:buNone/>
            </a:pPr>
            <a:r>
              <a:rPr lang="en-US" sz="1600" b="0" dirty="0" smtClean="0">
                <a:latin typeface="Comic Sans MS" pitchFamily="66" charset="0"/>
                <a:sym typeface="Symbol" pitchFamily="18" charset="2"/>
              </a:rPr>
              <a:t>(Frequency, Q-value, R/Q)</a:t>
            </a:r>
          </a:p>
          <a:p>
            <a:pPr marL="457200" indent="-457200">
              <a:spcBef>
                <a:spcPts val="600"/>
              </a:spcBef>
              <a:buClr>
                <a:schemeClr val="hlink"/>
              </a:buClr>
              <a:buSzPct val="70000"/>
              <a:buFont typeface="Symbol" pitchFamily="18" charset="2"/>
              <a:buNone/>
            </a:pPr>
            <a:endParaRPr lang="en-US" sz="1600" b="0" dirty="0" smtClean="0">
              <a:latin typeface="Comic Sans MS" pitchFamily="66" charset="0"/>
              <a:sym typeface="Symbol" pitchFamily="18" charset="2"/>
            </a:endParaRPr>
          </a:p>
        </p:txBody>
      </p:sp>
      <p:pic>
        <p:nvPicPr>
          <p:cNvPr id="5" name="Picture 10"/>
          <p:cNvPicPr>
            <a:picLocks noChangeAspect="1" noChangeArrowheads="1"/>
          </p:cNvPicPr>
          <p:nvPr/>
        </p:nvPicPr>
        <p:blipFill>
          <a:blip r:embed="rId3" cstate="print"/>
          <a:srcRect/>
          <a:stretch>
            <a:fillRect/>
          </a:stretch>
        </p:blipFill>
        <p:spPr bwMode="auto">
          <a:xfrm>
            <a:off x="609600" y="3124200"/>
            <a:ext cx="1363663" cy="1111250"/>
          </a:xfrm>
          <a:prstGeom prst="rect">
            <a:avLst/>
          </a:prstGeom>
          <a:noFill/>
          <a:ln w="9525">
            <a:noFill/>
            <a:miter lim="800000"/>
            <a:headEnd/>
            <a:tailEnd/>
          </a:ln>
          <a:effectLst/>
        </p:spPr>
      </p:pic>
      <p:sp>
        <p:nvSpPr>
          <p:cNvPr id="6" name="TextBox 5"/>
          <p:cNvSpPr txBox="1"/>
          <p:nvPr/>
        </p:nvSpPr>
        <p:spPr>
          <a:xfrm>
            <a:off x="990600" y="4343400"/>
            <a:ext cx="533400" cy="307777"/>
          </a:xfrm>
          <a:prstGeom prst="rect">
            <a:avLst/>
          </a:prstGeom>
          <a:noFill/>
        </p:spPr>
        <p:txBody>
          <a:bodyPr wrap="square" rtlCol="0">
            <a:spAutoFit/>
          </a:bodyPr>
          <a:lstStyle/>
          <a:p>
            <a:r>
              <a:rPr lang="fr-CH" sz="1400" b="0" i="1" dirty="0" smtClean="0"/>
              <a:t> </a:t>
            </a:r>
            <a:r>
              <a:rPr lang="fr-CH" sz="1400" b="0" i="1" dirty="0" err="1" smtClean="0"/>
              <a:t>R</a:t>
            </a:r>
            <a:r>
              <a:rPr lang="fr-CH" sz="1400" b="0" i="1" baseline="-25000" dirty="0" err="1" smtClean="0"/>
              <a:t>p</a:t>
            </a:r>
            <a:endParaRPr lang="en-US" sz="1400" b="0" i="1" baseline="-25000" dirty="0"/>
          </a:p>
        </p:txBody>
      </p:sp>
      <p:sp>
        <p:nvSpPr>
          <p:cNvPr id="7" name="TextBox 6"/>
          <p:cNvSpPr txBox="1"/>
          <p:nvPr/>
        </p:nvSpPr>
        <p:spPr>
          <a:xfrm>
            <a:off x="457200" y="4343400"/>
            <a:ext cx="533400" cy="307777"/>
          </a:xfrm>
          <a:prstGeom prst="rect">
            <a:avLst/>
          </a:prstGeom>
          <a:noFill/>
        </p:spPr>
        <p:txBody>
          <a:bodyPr wrap="square" rtlCol="0">
            <a:spAutoFit/>
          </a:bodyPr>
          <a:lstStyle/>
          <a:p>
            <a:r>
              <a:rPr lang="fr-CH" sz="1400" b="0" i="1" dirty="0" smtClean="0"/>
              <a:t> L</a:t>
            </a:r>
            <a:r>
              <a:rPr lang="fr-CH" sz="1400" b="0" i="1" baseline="-25000" dirty="0" smtClean="0"/>
              <a:t>0</a:t>
            </a:r>
            <a:endParaRPr lang="en-US" sz="1400" b="0" i="1" baseline="-25000" dirty="0"/>
          </a:p>
        </p:txBody>
      </p:sp>
      <p:sp>
        <p:nvSpPr>
          <p:cNvPr id="8" name="TextBox 7"/>
          <p:cNvSpPr txBox="1"/>
          <p:nvPr/>
        </p:nvSpPr>
        <p:spPr>
          <a:xfrm>
            <a:off x="1524000" y="4343400"/>
            <a:ext cx="533400" cy="307777"/>
          </a:xfrm>
          <a:prstGeom prst="rect">
            <a:avLst/>
          </a:prstGeom>
          <a:noFill/>
        </p:spPr>
        <p:txBody>
          <a:bodyPr wrap="square" rtlCol="0">
            <a:spAutoFit/>
          </a:bodyPr>
          <a:lstStyle/>
          <a:p>
            <a:r>
              <a:rPr lang="fr-CH" sz="1400" b="0" i="1" dirty="0" smtClean="0"/>
              <a:t> C</a:t>
            </a:r>
            <a:r>
              <a:rPr lang="fr-CH" sz="1400" b="0" i="1" baseline="-25000" dirty="0" smtClean="0"/>
              <a:t>0</a:t>
            </a:r>
            <a:endParaRPr lang="en-US" sz="1400" b="0" i="1" baseline="-25000" dirty="0"/>
          </a:p>
        </p:txBody>
      </p:sp>
      <p:sp>
        <p:nvSpPr>
          <p:cNvPr id="9" name="Rectangle 12"/>
          <p:cNvSpPr>
            <a:spLocks noChangeArrowheads="1"/>
          </p:cNvSpPr>
          <p:nvPr/>
        </p:nvSpPr>
        <p:spPr bwMode="auto">
          <a:xfrm>
            <a:off x="228600" y="4953000"/>
            <a:ext cx="8610600" cy="1371600"/>
          </a:xfrm>
          <a:prstGeom prst="rect">
            <a:avLst/>
          </a:prstGeom>
          <a:noFill/>
          <a:ln w="9525">
            <a:noFill/>
            <a:miter lim="800000"/>
            <a:headEnd/>
            <a:tailEnd/>
          </a:ln>
          <a:effectLst/>
        </p:spPr>
        <p:txBody>
          <a:bodyPr lIns="92075" tIns="46038" rIns="92075" bIns="46038"/>
          <a:lstStyle/>
          <a:p>
            <a:pPr indent="-457200">
              <a:spcBef>
                <a:spcPts val="600"/>
              </a:spcBef>
              <a:buClr>
                <a:schemeClr val="hlink"/>
              </a:buClr>
              <a:buSzPct val="70000"/>
              <a:buFont typeface="Symbol" pitchFamily="18" charset="2"/>
              <a:buNone/>
            </a:pPr>
            <a:r>
              <a:rPr lang="fr-CH" sz="1600" b="0" dirty="0" smtClean="0">
                <a:latin typeface="Comic Sans MS" pitchFamily="66" charset="0"/>
                <a:sym typeface="Symbol" pitchFamily="18" charset="2"/>
              </a:rPr>
              <a:t>An RF transmission </a:t>
            </a:r>
            <a:r>
              <a:rPr lang="fr-CH" sz="1600" b="0" dirty="0" err="1" smtClean="0">
                <a:latin typeface="Comic Sans MS" pitchFamily="66" charset="0"/>
                <a:sym typeface="Symbol" pitchFamily="18" charset="2"/>
              </a:rPr>
              <a:t>measurement</a:t>
            </a:r>
            <a:r>
              <a:rPr lang="fr-CH" sz="1600" b="0" dirty="0" smtClean="0">
                <a:latin typeface="Comic Sans MS" pitchFamily="66" charset="0"/>
                <a:sym typeface="Symbol" pitchFamily="18" charset="2"/>
              </a:rPr>
              <a:t> </a:t>
            </a:r>
            <a:r>
              <a:rPr lang="fr-CH" sz="1600" b="0" dirty="0" err="1" smtClean="0">
                <a:latin typeface="Comic Sans MS" pitchFamily="66" charset="0"/>
                <a:sym typeface="Symbol" pitchFamily="18" charset="2"/>
              </a:rPr>
              <a:t>can</a:t>
            </a:r>
            <a:r>
              <a:rPr lang="fr-CH" sz="1600" b="0" dirty="0" smtClean="0">
                <a:latin typeface="Comic Sans MS" pitchFamily="66" charset="0"/>
                <a:sym typeface="Symbol" pitchFamily="18" charset="2"/>
              </a:rPr>
              <a:t> </a:t>
            </a:r>
            <a:r>
              <a:rPr lang="fr-CH" sz="1600" b="0" dirty="0" err="1" smtClean="0">
                <a:latin typeface="Comic Sans MS" pitchFamily="66" charset="0"/>
                <a:sym typeface="Symbol" pitchFamily="18" charset="2"/>
              </a:rPr>
              <a:t>easily</a:t>
            </a:r>
            <a:r>
              <a:rPr lang="fr-CH" sz="1600" b="0" dirty="0" smtClean="0">
                <a:latin typeface="Comic Sans MS" pitchFamily="66" charset="0"/>
                <a:sym typeface="Symbol" pitchFamily="18" charset="2"/>
              </a:rPr>
              <a:t> </a:t>
            </a:r>
            <a:r>
              <a:rPr lang="fr-CH" sz="1600" b="0" dirty="0" err="1" smtClean="0">
                <a:latin typeface="Comic Sans MS" pitchFamily="66" charset="0"/>
                <a:sym typeface="Symbol" pitchFamily="18" charset="2"/>
              </a:rPr>
              <a:t>allow</a:t>
            </a:r>
            <a:r>
              <a:rPr lang="fr-CH" sz="1600" b="0" dirty="0" smtClean="0">
                <a:latin typeface="Comic Sans MS" pitchFamily="66" charset="0"/>
                <a:sym typeface="Symbol" pitchFamily="18" charset="2"/>
              </a:rPr>
              <a:t> to </a:t>
            </a:r>
            <a:r>
              <a:rPr lang="fr-CH" sz="1600" b="0" dirty="0" err="1" smtClean="0">
                <a:latin typeface="Comic Sans MS" pitchFamily="66" charset="0"/>
                <a:sym typeface="Symbol" pitchFamily="18" charset="2"/>
              </a:rPr>
              <a:t>get</a:t>
            </a:r>
            <a:r>
              <a:rPr lang="fr-CH" sz="1600" b="0" dirty="0" smtClean="0">
                <a:latin typeface="Comic Sans MS" pitchFamily="66" charset="0"/>
                <a:sym typeface="Symbol" pitchFamily="18" charset="2"/>
              </a:rPr>
              <a:t> (f, Q) </a:t>
            </a:r>
            <a:r>
              <a:rPr lang="fr-CH" sz="1600" b="0" dirty="0" err="1" smtClean="0">
                <a:latin typeface="Comic Sans MS" pitchFamily="66" charset="0"/>
                <a:sym typeface="Symbol" pitchFamily="18" charset="2"/>
              </a:rPr>
              <a:t>from</a:t>
            </a:r>
            <a:r>
              <a:rPr lang="fr-CH" sz="1600" b="0" dirty="0" smtClean="0">
                <a:latin typeface="Comic Sans MS" pitchFamily="66" charset="0"/>
                <a:sym typeface="Symbol" pitchFamily="18" charset="2"/>
              </a:rPr>
              <a:t> the 3db </a:t>
            </a:r>
            <a:r>
              <a:rPr lang="fr-CH" sz="1600" b="0" dirty="0" err="1" smtClean="0">
                <a:latin typeface="Comic Sans MS" pitchFamily="66" charset="0"/>
                <a:sym typeface="Symbol" pitchFamily="18" charset="2"/>
              </a:rPr>
              <a:t>bandwidth</a:t>
            </a:r>
            <a:r>
              <a:rPr lang="fr-CH" sz="1600" b="0" dirty="0" smtClean="0">
                <a:latin typeface="Comic Sans MS" pitchFamily="66" charset="0"/>
                <a:sym typeface="Symbol" pitchFamily="18" charset="2"/>
              </a:rPr>
              <a:t>.</a:t>
            </a:r>
          </a:p>
          <a:p>
            <a:pPr indent="-457200">
              <a:spcBef>
                <a:spcPts val="600"/>
              </a:spcBef>
              <a:buClr>
                <a:schemeClr val="hlink"/>
              </a:buClr>
              <a:buSzPct val="70000"/>
              <a:buFont typeface="Symbol" pitchFamily="18" charset="2"/>
              <a:buNone/>
            </a:pPr>
            <a:r>
              <a:rPr lang="fr-CH" sz="1400" b="0" i="1" dirty="0" smtClean="0">
                <a:latin typeface="Comic Sans MS" pitchFamily="66" charset="0"/>
                <a:sym typeface="Symbol" pitchFamily="18" charset="2"/>
              </a:rPr>
              <a:t>(</a:t>
            </a:r>
            <a:r>
              <a:rPr lang="fr-CH" sz="1400" b="0" i="1" dirty="0" err="1" smtClean="0">
                <a:latin typeface="Comic Sans MS" pitchFamily="66" charset="0"/>
                <a:sym typeface="Symbol" pitchFamily="18" charset="2"/>
              </a:rPr>
              <a:t>precaution</a:t>
            </a:r>
            <a:r>
              <a:rPr lang="fr-CH" sz="1400" b="0" i="1" dirty="0" smtClean="0">
                <a:latin typeface="Comic Sans MS" pitchFamily="66" charset="0"/>
                <a:sym typeface="Symbol" pitchFamily="18" charset="2"/>
              </a:rPr>
              <a:t>: to </a:t>
            </a:r>
            <a:r>
              <a:rPr lang="fr-CH" sz="1400" b="0" i="1" dirty="0" err="1" smtClean="0">
                <a:latin typeface="Comic Sans MS" pitchFamily="66" charset="0"/>
                <a:sym typeface="Symbol" pitchFamily="18" charset="2"/>
              </a:rPr>
              <a:t>measure</a:t>
            </a:r>
            <a:r>
              <a:rPr lang="fr-CH" sz="1400" b="0" i="1" dirty="0" smtClean="0">
                <a:latin typeface="Comic Sans MS" pitchFamily="66" charset="0"/>
                <a:sym typeface="Symbol" pitchFamily="18" charset="2"/>
              </a:rPr>
              <a:t> Q</a:t>
            </a:r>
            <a:r>
              <a:rPr lang="fr-CH" sz="1400" b="0" i="1" baseline="-25000" dirty="0" smtClean="0">
                <a:latin typeface="Comic Sans MS" pitchFamily="66" charset="0"/>
                <a:sym typeface="Symbol" pitchFamily="18" charset="2"/>
              </a:rPr>
              <a:t>0</a:t>
            </a:r>
            <a:r>
              <a:rPr lang="fr-CH" sz="1400" b="0" i="1" dirty="0" smtClean="0">
                <a:latin typeface="Comic Sans MS" pitchFamily="66" charset="0"/>
                <a:sym typeface="Symbol" pitchFamily="18" charset="2"/>
              </a:rPr>
              <a:t>; </a:t>
            </a:r>
            <a:r>
              <a:rPr lang="fr-CH" sz="1400" b="0" i="1" dirty="0" err="1" smtClean="0">
                <a:latin typeface="Comic Sans MS" pitchFamily="66" charset="0"/>
                <a:sym typeface="Symbol" pitchFamily="18" charset="2"/>
              </a:rPr>
              <a:t>we</a:t>
            </a:r>
            <a:r>
              <a:rPr lang="fr-CH" sz="1400" b="0" i="1" dirty="0" smtClean="0">
                <a:latin typeface="Comic Sans MS" pitchFamily="66" charset="0"/>
                <a:sym typeface="Symbol" pitchFamily="18" charset="2"/>
              </a:rPr>
              <a:t> </a:t>
            </a:r>
            <a:r>
              <a:rPr lang="fr-CH" sz="1400" b="0" i="1" dirty="0" err="1" smtClean="0">
                <a:latin typeface="Comic Sans MS" pitchFamily="66" charset="0"/>
                <a:sym typeface="Symbol" pitchFamily="18" charset="2"/>
              </a:rPr>
              <a:t>need</a:t>
            </a:r>
            <a:r>
              <a:rPr lang="fr-CH" sz="1400" b="0" i="1" dirty="0" smtClean="0">
                <a:latin typeface="Comic Sans MS" pitchFamily="66" charset="0"/>
                <a:sym typeface="Symbol" pitchFamily="18" charset="2"/>
              </a:rPr>
              <a:t> a </a:t>
            </a:r>
            <a:r>
              <a:rPr lang="fr-CH" sz="1400" b="0" i="1" dirty="0" err="1" smtClean="0">
                <a:latin typeface="Comic Sans MS" pitchFamily="66" charset="0"/>
                <a:sym typeface="Symbol" pitchFamily="18" charset="2"/>
              </a:rPr>
              <a:t>sufficiently</a:t>
            </a:r>
            <a:r>
              <a:rPr lang="fr-CH" sz="1400" b="0" i="1" dirty="0" smtClean="0">
                <a:latin typeface="Comic Sans MS" pitchFamily="66" charset="0"/>
                <a:sym typeface="Symbol" pitchFamily="18" charset="2"/>
              </a:rPr>
              <a:t> </a:t>
            </a:r>
            <a:r>
              <a:rPr lang="fr-CH" sz="1400" b="0" i="1" dirty="0" err="1" smtClean="0">
                <a:latin typeface="Comic Sans MS" pitchFamily="66" charset="0"/>
                <a:sym typeface="Symbol" pitchFamily="18" charset="2"/>
              </a:rPr>
              <a:t>low</a:t>
            </a:r>
            <a:r>
              <a:rPr lang="fr-CH" sz="1400" b="0" i="1" dirty="0" smtClean="0">
                <a:latin typeface="Comic Sans MS" pitchFamily="66" charset="0"/>
                <a:sym typeface="Symbol" pitchFamily="18" charset="2"/>
              </a:rPr>
              <a:t> </a:t>
            </a:r>
            <a:r>
              <a:rPr lang="fr-CH" sz="1400" b="0" i="1" dirty="0" err="1" smtClean="0">
                <a:latin typeface="Comic Sans MS" pitchFamily="66" charset="0"/>
                <a:sym typeface="Symbol" pitchFamily="18" charset="2"/>
              </a:rPr>
              <a:t>ioupling</a:t>
            </a:r>
            <a:r>
              <a:rPr lang="fr-CH" sz="1400" b="0" i="1" dirty="0" smtClean="0">
                <a:latin typeface="Comic Sans MS" pitchFamily="66" charset="0"/>
                <a:sym typeface="Symbol" pitchFamily="18" charset="2"/>
              </a:rPr>
              <a:t>. If input </a:t>
            </a:r>
            <a:r>
              <a:rPr lang="fr-CH" sz="1400" b="0" i="1" dirty="0" err="1" smtClean="0">
                <a:latin typeface="Comic Sans MS" pitchFamily="66" charset="0"/>
                <a:sym typeface="Symbol" pitchFamily="18" charset="2"/>
              </a:rPr>
              <a:t>coupling</a:t>
            </a:r>
            <a:r>
              <a:rPr lang="fr-CH" sz="1400" b="0" i="1" dirty="0" smtClean="0">
                <a:latin typeface="Comic Sans MS" pitchFamily="66" charset="0"/>
                <a:sym typeface="Symbol" pitchFamily="18" charset="2"/>
              </a:rPr>
              <a:t> </a:t>
            </a:r>
            <a:r>
              <a:rPr lang="fr-CH" sz="1400" b="0" i="1" dirty="0" err="1" smtClean="0">
                <a:latin typeface="Comic Sans MS" pitchFamily="66" charset="0"/>
                <a:sym typeface="Symbol" pitchFamily="18" charset="2"/>
              </a:rPr>
              <a:t>is</a:t>
            </a:r>
            <a:r>
              <a:rPr lang="fr-CH" sz="1400" b="0" i="1" dirty="0" smtClean="0">
                <a:latin typeface="Comic Sans MS" pitchFamily="66" charset="0"/>
                <a:sym typeface="Symbol" pitchFamily="18" charset="2"/>
              </a:rPr>
              <a:t> </a:t>
            </a:r>
            <a:r>
              <a:rPr lang="fr-CH" sz="1400" b="0" i="1" dirty="0" err="1" smtClean="0">
                <a:latin typeface="Comic Sans MS" pitchFamily="66" charset="0"/>
                <a:sym typeface="Symbol" pitchFamily="18" charset="2"/>
              </a:rPr>
              <a:t>too</a:t>
            </a:r>
            <a:r>
              <a:rPr lang="fr-CH" sz="1400" b="0" i="1" dirty="0" smtClean="0">
                <a:latin typeface="Comic Sans MS" pitchFamily="66" charset="0"/>
                <a:sym typeface="Symbol" pitchFamily="18" charset="2"/>
              </a:rPr>
              <a:t> large, </a:t>
            </a:r>
            <a:r>
              <a:rPr lang="fr-CH" sz="1400" b="0" i="1" dirty="0" err="1" smtClean="0">
                <a:latin typeface="Comic Sans MS" pitchFamily="66" charset="0"/>
                <a:sym typeface="Symbol" pitchFamily="18" charset="2"/>
              </a:rPr>
              <a:t>is</a:t>
            </a:r>
            <a:r>
              <a:rPr lang="fr-CH" sz="1400" b="0" i="1" dirty="0" smtClean="0">
                <a:latin typeface="Comic Sans MS" pitchFamily="66" charset="0"/>
                <a:sym typeface="Symbol" pitchFamily="18" charset="2"/>
              </a:rPr>
              <a:t> </a:t>
            </a:r>
            <a:r>
              <a:rPr lang="fr-CH" sz="1400" b="0" i="1" dirty="0" err="1" smtClean="0">
                <a:latin typeface="Comic Sans MS" pitchFamily="66" charset="0"/>
                <a:sym typeface="Symbol" pitchFamily="18" charset="2"/>
              </a:rPr>
              <a:t>measured</a:t>
            </a:r>
            <a:r>
              <a:rPr lang="fr-CH" sz="1400" b="0" i="1" dirty="0" smtClean="0">
                <a:latin typeface="Comic Sans MS" pitchFamily="66" charset="0"/>
                <a:sym typeface="Symbol" pitchFamily="18" charset="2"/>
              </a:rPr>
              <a:t> the Q </a:t>
            </a:r>
            <a:r>
              <a:rPr lang="fr-CH" sz="1400" b="0" i="1" dirty="0" err="1" smtClean="0">
                <a:latin typeface="Comic Sans MS" pitchFamily="66" charset="0"/>
                <a:sym typeface="Symbol" pitchFamily="18" charset="2"/>
              </a:rPr>
              <a:t>loaded</a:t>
            </a:r>
            <a:r>
              <a:rPr lang="fr-CH" sz="1400" b="0" i="1" dirty="0" smtClean="0">
                <a:latin typeface="Comic Sans MS" pitchFamily="66" charset="0"/>
                <a:sym typeface="Symbol" pitchFamily="18" charset="2"/>
              </a:rPr>
              <a:t> (</a:t>
            </a:r>
            <a:r>
              <a:rPr lang="fr-CH" sz="1400" b="0" i="1" dirty="0" err="1" smtClean="0">
                <a:latin typeface="Comic Sans MS" pitchFamily="66" charset="0"/>
                <a:sym typeface="Symbol" pitchFamily="18" charset="2"/>
              </a:rPr>
              <a:t>Q</a:t>
            </a:r>
            <a:r>
              <a:rPr lang="fr-CH" sz="1400" b="0" i="1" baseline="-25000" dirty="0" err="1" smtClean="0">
                <a:latin typeface="Comic Sans MS" pitchFamily="66" charset="0"/>
                <a:sym typeface="Symbol" pitchFamily="18" charset="2"/>
              </a:rPr>
              <a:t>l</a:t>
            </a:r>
            <a:r>
              <a:rPr lang="fr-CH" sz="1400" b="0" i="1" dirty="0" smtClean="0">
                <a:latin typeface="Comic Sans MS" pitchFamily="66" charset="0"/>
                <a:sym typeface="Symbol" pitchFamily="18" charset="2"/>
              </a:rPr>
              <a:t>), </a:t>
            </a:r>
            <a:r>
              <a:rPr lang="fr-CH" sz="1400" b="0" i="1" dirty="0" err="1" smtClean="0">
                <a:latin typeface="Comic Sans MS" pitchFamily="66" charset="0"/>
                <a:sym typeface="Symbol" pitchFamily="18" charset="2"/>
              </a:rPr>
              <a:t>given</a:t>
            </a:r>
            <a:r>
              <a:rPr lang="fr-CH" sz="1400" b="0" i="1" dirty="0" smtClean="0">
                <a:latin typeface="Comic Sans MS" pitchFamily="66" charset="0"/>
                <a:sym typeface="Symbol" pitchFamily="18" charset="2"/>
              </a:rPr>
              <a:t> by the </a:t>
            </a:r>
            <a:r>
              <a:rPr lang="fr-CH" sz="1400" b="0" i="1" dirty="0" err="1" smtClean="0">
                <a:latin typeface="Comic Sans MS" pitchFamily="66" charset="0"/>
                <a:sym typeface="Symbol" pitchFamily="18" charset="2"/>
              </a:rPr>
              <a:t>parallel</a:t>
            </a:r>
            <a:r>
              <a:rPr lang="fr-CH" sz="1400" b="0" i="1" dirty="0" smtClean="0">
                <a:latin typeface="Comic Sans MS" pitchFamily="66" charset="0"/>
                <a:sym typeface="Symbol" pitchFamily="18" charset="2"/>
              </a:rPr>
              <a:t> of the </a:t>
            </a:r>
            <a:r>
              <a:rPr lang="fr-CH" sz="1400" b="0" i="1" dirty="0" err="1" smtClean="0">
                <a:latin typeface="Comic Sans MS" pitchFamily="66" charset="0"/>
                <a:sym typeface="Symbol" pitchFamily="18" charset="2"/>
              </a:rPr>
              <a:t>cavity</a:t>
            </a:r>
            <a:r>
              <a:rPr lang="fr-CH" sz="1400" b="0" i="1" dirty="0" smtClean="0">
                <a:latin typeface="Comic Sans MS" pitchFamily="66" charset="0"/>
                <a:sym typeface="Symbol" pitchFamily="18" charset="2"/>
              </a:rPr>
              <a:t> R and the </a:t>
            </a:r>
            <a:r>
              <a:rPr lang="fr-CH" sz="1400" b="0" i="1" dirty="0" err="1" smtClean="0">
                <a:latin typeface="Comic Sans MS" pitchFamily="66" charset="0"/>
                <a:sym typeface="Symbol" pitchFamily="18" charset="2"/>
              </a:rPr>
              <a:t>transformed</a:t>
            </a:r>
            <a:r>
              <a:rPr lang="fr-CH" sz="1400" b="0" i="1" dirty="0" smtClean="0">
                <a:latin typeface="Comic Sans MS" pitchFamily="66" charset="0"/>
                <a:sym typeface="Symbol" pitchFamily="18" charset="2"/>
              </a:rPr>
              <a:t> output </a:t>
            </a:r>
            <a:r>
              <a:rPr lang="fr-CH" sz="1400" b="0" i="1" dirty="0" err="1" smtClean="0">
                <a:latin typeface="Comic Sans MS" pitchFamily="66" charset="0"/>
                <a:sym typeface="Symbol" pitchFamily="18" charset="2"/>
              </a:rPr>
              <a:t>impedance</a:t>
            </a:r>
            <a:r>
              <a:rPr lang="fr-CH" sz="1400" b="0" i="1" dirty="0" smtClean="0">
                <a:latin typeface="Comic Sans MS" pitchFamily="66" charset="0"/>
                <a:sym typeface="Symbol" pitchFamily="18" charset="2"/>
              </a:rPr>
              <a:t> of the </a:t>
            </a:r>
            <a:r>
              <a:rPr lang="fr-CH" sz="1400" b="0" i="1" dirty="0" err="1" smtClean="0">
                <a:latin typeface="Comic Sans MS" pitchFamily="66" charset="0"/>
                <a:sym typeface="Symbol" pitchFamily="18" charset="2"/>
              </a:rPr>
              <a:t>measurement</a:t>
            </a:r>
            <a:r>
              <a:rPr lang="fr-CH" sz="1400" b="0" i="1" dirty="0" smtClean="0">
                <a:latin typeface="Comic Sans MS" pitchFamily="66" charset="0"/>
                <a:sym typeface="Symbol" pitchFamily="18" charset="2"/>
              </a:rPr>
              <a:t> </a:t>
            </a:r>
            <a:r>
              <a:rPr lang="fr-CH" sz="1400" b="0" i="1" dirty="0" err="1" smtClean="0">
                <a:latin typeface="Comic Sans MS" pitchFamily="66" charset="0"/>
                <a:sym typeface="Symbol" pitchFamily="18" charset="2"/>
              </a:rPr>
              <a:t>device</a:t>
            </a:r>
            <a:r>
              <a:rPr lang="fr-CH" sz="1400" b="0" i="1" dirty="0" smtClean="0">
                <a:latin typeface="Comic Sans MS" pitchFamily="66" charset="0"/>
                <a:sym typeface="Symbol" pitchFamily="18" charset="2"/>
              </a:rPr>
              <a:t>). </a:t>
            </a:r>
            <a:endParaRPr lang="en-US" sz="1400" b="0" i="1" dirty="0" smtClean="0">
              <a:latin typeface="Comic Sans MS" pitchFamily="66" charset="0"/>
              <a:sym typeface="Symbol" pitchFamily="18" charset="2"/>
            </a:endParaRPr>
          </a:p>
          <a:p>
            <a:pPr marL="457200" indent="-457200">
              <a:spcBef>
                <a:spcPts val="600"/>
              </a:spcBef>
              <a:buClr>
                <a:schemeClr val="hlink"/>
              </a:buClr>
              <a:buSzPct val="70000"/>
              <a:buFont typeface="Symbol" pitchFamily="18" charset="2"/>
              <a:buNone/>
            </a:pPr>
            <a:endParaRPr lang="en-US" sz="1600" b="0" dirty="0" smtClean="0">
              <a:latin typeface="Comic Sans MS" pitchFamily="66" charset="0"/>
              <a:sym typeface="Symbol" pitchFamily="18" charset="2"/>
            </a:endParaRPr>
          </a:p>
        </p:txBody>
      </p:sp>
      <p:pic>
        <p:nvPicPr>
          <p:cNvPr id="48130" name="Picture 2" descr="http://www.sengpielaudio.com/FilterBandwidth09B.gif"/>
          <p:cNvPicPr>
            <a:picLocks noChangeAspect="1" noChangeArrowheads="1"/>
          </p:cNvPicPr>
          <p:nvPr/>
        </p:nvPicPr>
        <p:blipFill>
          <a:blip r:embed="rId4" cstate="print"/>
          <a:srcRect/>
          <a:stretch>
            <a:fillRect/>
          </a:stretch>
        </p:blipFill>
        <p:spPr bwMode="auto">
          <a:xfrm>
            <a:off x="2286000" y="2819400"/>
            <a:ext cx="2619375" cy="1962907"/>
          </a:xfrm>
          <a:prstGeom prst="rect">
            <a:avLst/>
          </a:prstGeom>
          <a:noFill/>
        </p:spPr>
      </p:pic>
      <p:graphicFrame>
        <p:nvGraphicFramePr>
          <p:cNvPr id="48131" name="Object 3"/>
          <p:cNvGraphicFramePr>
            <a:graphicFrameLocks noChangeAspect="1"/>
          </p:cNvGraphicFramePr>
          <p:nvPr/>
        </p:nvGraphicFramePr>
        <p:xfrm>
          <a:off x="5410200" y="2286000"/>
          <a:ext cx="3086100" cy="663575"/>
        </p:xfrm>
        <a:graphic>
          <a:graphicData uri="http://schemas.openxmlformats.org/presentationml/2006/ole">
            <mc:AlternateContent xmlns:mc="http://schemas.openxmlformats.org/markup-compatibility/2006">
              <mc:Choice xmlns:v="urn:schemas-microsoft-com:vml" Requires="v">
                <p:oleObj spid="_x0000_s48143" name="Equation" r:id="rId5" imgW="2057400" imgH="444240" progId="Equation.3">
                  <p:embed/>
                </p:oleObj>
              </mc:Choice>
              <mc:Fallback>
                <p:oleObj name="Equation" r:id="rId5" imgW="2057400" imgH="444240" progId="Equation.3">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10200" y="2286000"/>
                        <a:ext cx="3086100" cy="663575"/>
                      </a:xfrm>
                      <a:prstGeom prst="rect">
                        <a:avLst/>
                      </a:prstGeom>
                      <a:noFill/>
                      <a:extLst>
                        <a:ext uri="{909E8E84-426E-40DD-AFC4-6F175D3DCCD1}">
                          <a14:hiddenFill xmlns:a14="http://schemas.microsoft.com/office/drawing/2010/main">
                            <a:solidFill>
                              <a:srgbClr val="FFFF00"/>
                            </a:solidFill>
                          </a14:hiddenFill>
                        </a:ext>
                      </a:extLst>
                    </p:spPr>
                  </p:pic>
                </p:oleObj>
              </mc:Fallback>
            </mc:AlternateContent>
          </a:graphicData>
        </a:graphic>
      </p:graphicFrame>
      <p:graphicFrame>
        <p:nvGraphicFramePr>
          <p:cNvPr id="48132" name="Object 4"/>
          <p:cNvGraphicFramePr>
            <a:graphicFrameLocks noChangeAspect="1"/>
          </p:cNvGraphicFramePr>
          <p:nvPr/>
        </p:nvGraphicFramePr>
        <p:xfrm>
          <a:off x="6019800" y="3124200"/>
          <a:ext cx="2190750" cy="720725"/>
        </p:xfrm>
        <a:graphic>
          <a:graphicData uri="http://schemas.openxmlformats.org/presentationml/2006/ole">
            <mc:AlternateContent xmlns:mc="http://schemas.openxmlformats.org/markup-compatibility/2006">
              <mc:Choice xmlns:v="urn:schemas-microsoft-com:vml" Requires="v">
                <p:oleObj spid="_x0000_s48144" name="Equation" r:id="rId7" imgW="1460160" imgH="482400" progId="Equation.3">
                  <p:embed/>
                </p:oleObj>
              </mc:Choice>
              <mc:Fallback>
                <p:oleObj name="Equation" r:id="rId7" imgW="1460160" imgH="482400" progId="Equation.3">
                  <p:embed/>
                  <p:pic>
                    <p:nvPicPr>
                      <p:cNvPr id="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19800" y="3124200"/>
                        <a:ext cx="2190750" cy="720725"/>
                      </a:xfrm>
                      <a:prstGeom prst="rect">
                        <a:avLst/>
                      </a:prstGeom>
                      <a:noFill/>
                      <a:extLst>
                        <a:ext uri="{909E8E84-426E-40DD-AFC4-6F175D3DCCD1}">
                          <a14:hiddenFill xmlns:a14="http://schemas.microsoft.com/office/drawing/2010/main">
                            <a:solidFill>
                              <a:srgbClr val="FFFF00"/>
                            </a:solidFill>
                          </a14:hiddenFill>
                        </a:ext>
                      </a:extLst>
                    </p:spPr>
                  </p:pic>
                </p:oleObj>
              </mc:Fallback>
            </mc:AlternateContent>
          </a:graphicData>
        </a:graphic>
      </p:graphicFrame>
      <p:sp>
        <p:nvSpPr>
          <p:cNvPr id="13" name="Line Callout 1 12"/>
          <p:cNvSpPr/>
          <p:nvPr/>
        </p:nvSpPr>
        <p:spPr bwMode="auto">
          <a:xfrm>
            <a:off x="6172200" y="4191000"/>
            <a:ext cx="2743200" cy="685800"/>
          </a:xfrm>
          <a:prstGeom prst="borderCallout1">
            <a:avLst>
              <a:gd name="adj1" fmla="val -17638"/>
              <a:gd name="adj2" fmla="val 3047"/>
              <a:gd name="adj3" fmla="val -85846"/>
              <a:gd name="adj4" fmla="val 3443"/>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fr-CH" sz="1200" b="0" dirty="0" smtClean="0"/>
              <a:t>R/Q </a:t>
            </a:r>
            <a:r>
              <a:rPr lang="fr-CH" sz="1200" b="0" dirty="0" err="1" smtClean="0"/>
              <a:t>is</a:t>
            </a:r>
            <a:r>
              <a:rPr lang="fr-CH" sz="1200" b="0" dirty="0" smtClean="0"/>
              <a:t> a </a:t>
            </a:r>
            <a:r>
              <a:rPr lang="fr-CH" sz="1200" b="0" dirty="0" err="1" smtClean="0"/>
              <a:t>geometrical</a:t>
            </a:r>
            <a:r>
              <a:rPr lang="fr-CH" sz="1200" b="0" dirty="0" smtClean="0"/>
              <a:t> </a:t>
            </a:r>
            <a:r>
              <a:rPr lang="fr-CH" sz="1200" b="0" dirty="0" err="1" smtClean="0"/>
              <a:t>parameter</a:t>
            </a:r>
            <a:r>
              <a:rPr lang="fr-CH" sz="1200" b="0" dirty="0" smtClean="0"/>
              <a:t>, </a:t>
            </a:r>
            <a:r>
              <a:rPr lang="fr-CH" sz="1200" b="0" dirty="0" err="1" smtClean="0"/>
              <a:t>basically</a:t>
            </a:r>
            <a:r>
              <a:rPr lang="fr-CH" sz="1200" b="0" dirty="0" smtClean="0"/>
              <a:t> tells </a:t>
            </a:r>
            <a:r>
              <a:rPr lang="fr-CH" sz="1200" b="0" dirty="0" err="1" smtClean="0"/>
              <a:t>you</a:t>
            </a:r>
            <a:r>
              <a:rPr lang="fr-CH" sz="1200" b="0" dirty="0" smtClean="0"/>
              <a:t> the ratio </a:t>
            </a:r>
            <a:r>
              <a:rPr lang="fr-CH" sz="1200" b="0" dirty="0" err="1" smtClean="0"/>
              <a:t>between</a:t>
            </a:r>
            <a:r>
              <a:rPr lang="fr-CH" sz="1200" b="0" dirty="0" smtClean="0"/>
              <a:t> </a:t>
            </a:r>
            <a:r>
              <a:rPr lang="fr-CH" sz="1200" b="0" dirty="0" err="1" smtClean="0"/>
              <a:t>current</a:t>
            </a:r>
            <a:r>
              <a:rPr lang="fr-CH" sz="1200" b="0" dirty="0" smtClean="0"/>
              <a:t> and voltage in </a:t>
            </a:r>
            <a:r>
              <a:rPr lang="fr-CH" sz="1200" b="0" dirty="0" err="1" smtClean="0"/>
              <a:t>your</a:t>
            </a:r>
            <a:r>
              <a:rPr lang="fr-CH" sz="1200" b="0" dirty="0" smtClean="0"/>
              <a:t> system</a:t>
            </a:r>
            <a:endParaRPr kumimoji="0" lang="en-US" sz="1200" b="0" i="0" u="none" strike="noStrike" cap="none" normalizeH="0" baseline="0" dirty="0" smtClean="0">
              <a:ln>
                <a:noFill/>
              </a:ln>
              <a:solidFill>
                <a:schemeClr val="tx1"/>
              </a:solidFill>
              <a:effectLst/>
              <a:latin typeface="Arial" charset="0"/>
            </a:endParaRPr>
          </a:p>
        </p:txBody>
      </p:sp>
      <p:sp>
        <p:nvSpPr>
          <p:cNvPr id="14" name="Oval 13"/>
          <p:cNvSpPr/>
          <p:nvPr/>
        </p:nvSpPr>
        <p:spPr bwMode="auto">
          <a:xfrm>
            <a:off x="4724400" y="5867400"/>
            <a:ext cx="914400" cy="838200"/>
          </a:xfrm>
          <a:prstGeom prst="ellipse">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fr-CH" sz="800" b="0" i="0" u="none" strike="noStrike" cap="none" normalizeH="0" baseline="0" dirty="0" err="1" smtClean="0">
                <a:ln>
                  <a:noFill/>
                </a:ln>
                <a:solidFill>
                  <a:schemeClr val="tx1"/>
                </a:solidFill>
                <a:effectLst/>
                <a:latin typeface="Arial" charset="0"/>
              </a:rPr>
              <a:t>resonator</a:t>
            </a:r>
            <a:endParaRPr kumimoji="0" lang="en-US" sz="800" b="0" i="0" u="none" strike="noStrike" cap="none" normalizeH="0" baseline="0" dirty="0" smtClean="0">
              <a:ln>
                <a:noFill/>
              </a:ln>
              <a:solidFill>
                <a:schemeClr val="tx1"/>
              </a:solidFill>
              <a:effectLst/>
              <a:latin typeface="Arial" charset="0"/>
            </a:endParaRPr>
          </a:p>
        </p:txBody>
      </p:sp>
      <p:sp>
        <p:nvSpPr>
          <p:cNvPr id="17" name="Freeform 16"/>
          <p:cNvSpPr/>
          <p:nvPr/>
        </p:nvSpPr>
        <p:spPr bwMode="auto">
          <a:xfrm>
            <a:off x="4724400" y="6172200"/>
            <a:ext cx="133350" cy="151855"/>
          </a:xfrm>
          <a:custGeom>
            <a:avLst/>
            <a:gdLst>
              <a:gd name="connsiteX0" fmla="*/ 0 w 431335"/>
              <a:gd name="connsiteY0" fmla="*/ 9961 h 380891"/>
              <a:gd name="connsiteX1" fmla="*/ 38100 w 431335"/>
              <a:gd name="connsiteY1" fmla="*/ 436 h 380891"/>
              <a:gd name="connsiteX2" fmla="*/ 285750 w 431335"/>
              <a:gd name="connsiteY2" fmla="*/ 19486 h 380891"/>
              <a:gd name="connsiteX3" fmla="*/ 323850 w 431335"/>
              <a:gd name="connsiteY3" fmla="*/ 29011 h 380891"/>
              <a:gd name="connsiteX4" fmla="*/ 400050 w 431335"/>
              <a:gd name="connsiteY4" fmla="*/ 57586 h 380891"/>
              <a:gd name="connsiteX5" fmla="*/ 409575 w 431335"/>
              <a:gd name="connsiteY5" fmla="*/ 86161 h 380891"/>
              <a:gd name="connsiteX6" fmla="*/ 409575 w 431335"/>
              <a:gd name="connsiteY6" fmla="*/ 305236 h 380891"/>
              <a:gd name="connsiteX7" fmla="*/ 361950 w 431335"/>
              <a:gd name="connsiteY7" fmla="*/ 314761 h 380891"/>
              <a:gd name="connsiteX8" fmla="*/ 257175 w 431335"/>
              <a:gd name="connsiteY8" fmla="*/ 362386 h 380891"/>
              <a:gd name="connsiteX9" fmla="*/ 0 w 431335"/>
              <a:gd name="connsiteY9" fmla="*/ 371911 h 380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1335" h="380891">
                <a:moveTo>
                  <a:pt x="0" y="9961"/>
                </a:moveTo>
                <a:cubicBezTo>
                  <a:pt x="12700" y="6786"/>
                  <a:pt x="25016" y="0"/>
                  <a:pt x="38100" y="436"/>
                </a:cubicBezTo>
                <a:cubicBezTo>
                  <a:pt x="120848" y="3194"/>
                  <a:pt x="285750" y="19486"/>
                  <a:pt x="285750" y="19486"/>
                </a:cubicBezTo>
                <a:cubicBezTo>
                  <a:pt x="298450" y="22661"/>
                  <a:pt x="311263" y="25415"/>
                  <a:pt x="323850" y="29011"/>
                </a:cubicBezTo>
                <a:cubicBezTo>
                  <a:pt x="349981" y="36477"/>
                  <a:pt x="374888" y="47521"/>
                  <a:pt x="400050" y="57586"/>
                </a:cubicBezTo>
                <a:cubicBezTo>
                  <a:pt x="403225" y="67111"/>
                  <a:pt x="407140" y="76421"/>
                  <a:pt x="409575" y="86161"/>
                </a:cubicBezTo>
                <a:cubicBezTo>
                  <a:pt x="427119" y="156337"/>
                  <a:pt x="431335" y="236331"/>
                  <a:pt x="409575" y="305236"/>
                </a:cubicBezTo>
                <a:cubicBezTo>
                  <a:pt x="404700" y="320674"/>
                  <a:pt x="377825" y="311586"/>
                  <a:pt x="361950" y="314761"/>
                </a:cubicBezTo>
                <a:cubicBezTo>
                  <a:pt x="333434" y="329019"/>
                  <a:pt x="283750" y="354793"/>
                  <a:pt x="257175" y="362386"/>
                </a:cubicBezTo>
                <a:cubicBezTo>
                  <a:pt x="192407" y="380891"/>
                  <a:pt x="29758" y="371911"/>
                  <a:pt x="0" y="371911"/>
                </a:cubicBezTo>
              </a:path>
            </a:pathLst>
          </a:cu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p:txBody>
      </p:sp>
      <p:sp>
        <p:nvSpPr>
          <p:cNvPr id="18" name="Freeform 17"/>
          <p:cNvSpPr/>
          <p:nvPr/>
        </p:nvSpPr>
        <p:spPr bwMode="auto">
          <a:xfrm rot="10800000">
            <a:off x="5486400" y="6172200"/>
            <a:ext cx="152400" cy="152400"/>
          </a:xfrm>
          <a:custGeom>
            <a:avLst/>
            <a:gdLst>
              <a:gd name="connsiteX0" fmla="*/ 0 w 431335"/>
              <a:gd name="connsiteY0" fmla="*/ 9961 h 380891"/>
              <a:gd name="connsiteX1" fmla="*/ 38100 w 431335"/>
              <a:gd name="connsiteY1" fmla="*/ 436 h 380891"/>
              <a:gd name="connsiteX2" fmla="*/ 285750 w 431335"/>
              <a:gd name="connsiteY2" fmla="*/ 19486 h 380891"/>
              <a:gd name="connsiteX3" fmla="*/ 323850 w 431335"/>
              <a:gd name="connsiteY3" fmla="*/ 29011 h 380891"/>
              <a:gd name="connsiteX4" fmla="*/ 400050 w 431335"/>
              <a:gd name="connsiteY4" fmla="*/ 57586 h 380891"/>
              <a:gd name="connsiteX5" fmla="*/ 409575 w 431335"/>
              <a:gd name="connsiteY5" fmla="*/ 86161 h 380891"/>
              <a:gd name="connsiteX6" fmla="*/ 409575 w 431335"/>
              <a:gd name="connsiteY6" fmla="*/ 305236 h 380891"/>
              <a:gd name="connsiteX7" fmla="*/ 361950 w 431335"/>
              <a:gd name="connsiteY7" fmla="*/ 314761 h 380891"/>
              <a:gd name="connsiteX8" fmla="*/ 257175 w 431335"/>
              <a:gd name="connsiteY8" fmla="*/ 362386 h 380891"/>
              <a:gd name="connsiteX9" fmla="*/ 0 w 431335"/>
              <a:gd name="connsiteY9" fmla="*/ 371911 h 380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1335" h="380891">
                <a:moveTo>
                  <a:pt x="0" y="9961"/>
                </a:moveTo>
                <a:cubicBezTo>
                  <a:pt x="12700" y="6786"/>
                  <a:pt x="25016" y="0"/>
                  <a:pt x="38100" y="436"/>
                </a:cubicBezTo>
                <a:cubicBezTo>
                  <a:pt x="120848" y="3194"/>
                  <a:pt x="285750" y="19486"/>
                  <a:pt x="285750" y="19486"/>
                </a:cubicBezTo>
                <a:cubicBezTo>
                  <a:pt x="298450" y="22661"/>
                  <a:pt x="311263" y="25415"/>
                  <a:pt x="323850" y="29011"/>
                </a:cubicBezTo>
                <a:cubicBezTo>
                  <a:pt x="349981" y="36477"/>
                  <a:pt x="374888" y="47521"/>
                  <a:pt x="400050" y="57586"/>
                </a:cubicBezTo>
                <a:cubicBezTo>
                  <a:pt x="403225" y="67111"/>
                  <a:pt x="407140" y="76421"/>
                  <a:pt x="409575" y="86161"/>
                </a:cubicBezTo>
                <a:cubicBezTo>
                  <a:pt x="427119" y="156337"/>
                  <a:pt x="431335" y="236331"/>
                  <a:pt x="409575" y="305236"/>
                </a:cubicBezTo>
                <a:cubicBezTo>
                  <a:pt x="404700" y="320674"/>
                  <a:pt x="377825" y="311586"/>
                  <a:pt x="361950" y="314761"/>
                </a:cubicBezTo>
                <a:cubicBezTo>
                  <a:pt x="333434" y="329019"/>
                  <a:pt x="283750" y="354793"/>
                  <a:pt x="257175" y="362386"/>
                </a:cubicBezTo>
                <a:cubicBezTo>
                  <a:pt x="192407" y="380891"/>
                  <a:pt x="29758" y="371911"/>
                  <a:pt x="0" y="371911"/>
                </a:cubicBezTo>
              </a:path>
            </a:pathLst>
          </a:cu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p:txBody>
      </p:sp>
      <p:cxnSp>
        <p:nvCxnSpPr>
          <p:cNvPr id="20" name="Straight Connector 19"/>
          <p:cNvCxnSpPr>
            <a:stCxn id="18" idx="1"/>
          </p:cNvCxnSpPr>
          <p:nvPr/>
        </p:nvCxnSpPr>
        <p:spPr bwMode="auto">
          <a:xfrm>
            <a:off x="5625338" y="6324426"/>
            <a:ext cx="699262" cy="174"/>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22" name="Straight Connector 21"/>
          <p:cNvCxnSpPr/>
          <p:nvPr/>
        </p:nvCxnSpPr>
        <p:spPr bwMode="auto">
          <a:xfrm>
            <a:off x="4038600" y="6324600"/>
            <a:ext cx="699262" cy="174"/>
          </a:xfrm>
          <a:prstGeom prst="line">
            <a:avLst/>
          </a:prstGeom>
          <a:solidFill>
            <a:schemeClr val="bg1"/>
          </a:solidFill>
          <a:ln w="12700" cap="flat" cmpd="sng" algn="ctr">
            <a:solidFill>
              <a:schemeClr val="tx1"/>
            </a:solidFill>
            <a:prstDash val="solid"/>
            <a:round/>
            <a:headEnd type="none" w="sm" len="sm"/>
            <a:tailEnd type="none" w="sm" len="sm"/>
          </a:ln>
          <a:effectLst/>
        </p:spPr>
      </p:cxnSp>
      <p:sp>
        <p:nvSpPr>
          <p:cNvPr id="23" name="TextBox 22"/>
          <p:cNvSpPr txBox="1"/>
          <p:nvPr/>
        </p:nvSpPr>
        <p:spPr>
          <a:xfrm>
            <a:off x="3505200" y="6096000"/>
            <a:ext cx="533400" cy="523220"/>
          </a:xfrm>
          <a:prstGeom prst="rect">
            <a:avLst/>
          </a:prstGeom>
          <a:noFill/>
        </p:spPr>
        <p:txBody>
          <a:bodyPr wrap="square" rtlCol="0">
            <a:spAutoFit/>
          </a:bodyPr>
          <a:lstStyle/>
          <a:p>
            <a:r>
              <a:rPr lang="fr-CH" sz="1400" b="0" i="1" dirty="0" smtClean="0"/>
              <a:t> RF in</a:t>
            </a:r>
            <a:endParaRPr lang="en-US" sz="1400" b="0" i="1" baseline="-25000" dirty="0"/>
          </a:p>
        </p:txBody>
      </p:sp>
      <p:sp>
        <p:nvSpPr>
          <p:cNvPr id="24" name="TextBox 23"/>
          <p:cNvSpPr txBox="1"/>
          <p:nvPr/>
        </p:nvSpPr>
        <p:spPr>
          <a:xfrm>
            <a:off x="6553200" y="6096000"/>
            <a:ext cx="533400" cy="523220"/>
          </a:xfrm>
          <a:prstGeom prst="rect">
            <a:avLst/>
          </a:prstGeom>
          <a:noFill/>
        </p:spPr>
        <p:txBody>
          <a:bodyPr wrap="square" rtlCol="0">
            <a:spAutoFit/>
          </a:bodyPr>
          <a:lstStyle/>
          <a:p>
            <a:r>
              <a:rPr lang="fr-CH" sz="1400" b="0" i="1" dirty="0" smtClean="0"/>
              <a:t> RF out</a:t>
            </a:r>
            <a:endParaRPr lang="en-US" sz="1400" b="0" i="1" baseline="-25000" dirty="0"/>
          </a:p>
        </p:txBody>
      </p:sp>
      <p:graphicFrame>
        <p:nvGraphicFramePr>
          <p:cNvPr id="48133" name="Object 5"/>
          <p:cNvGraphicFramePr>
            <a:graphicFrameLocks noChangeAspect="1"/>
          </p:cNvGraphicFramePr>
          <p:nvPr/>
        </p:nvGraphicFramePr>
        <p:xfrm>
          <a:off x="4724400" y="3810000"/>
          <a:ext cx="1219200" cy="542758"/>
        </p:xfrm>
        <a:graphic>
          <a:graphicData uri="http://schemas.openxmlformats.org/presentationml/2006/ole">
            <mc:AlternateContent xmlns:mc="http://schemas.openxmlformats.org/markup-compatibility/2006">
              <mc:Choice xmlns:v="urn:schemas-microsoft-com:vml" Requires="v">
                <p:oleObj spid="_x0000_s48145" name="Equation" r:id="rId9" imgW="965160" imgH="431640" progId="Equation.3">
                  <p:embed/>
                </p:oleObj>
              </mc:Choice>
              <mc:Fallback>
                <p:oleObj name="Equation" r:id="rId9" imgW="965160" imgH="431640" progId="Equation.3">
                  <p:embed/>
                  <p:pic>
                    <p:nvPicPr>
                      <p:cNvPr id="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724400" y="3810000"/>
                        <a:ext cx="1219200" cy="542758"/>
                      </a:xfrm>
                      <a:prstGeom prst="rect">
                        <a:avLst/>
                      </a:prstGeom>
                      <a:noFill/>
                      <a:extLst>
                        <a:ext uri="{909E8E84-426E-40DD-AFC4-6F175D3DCCD1}">
                          <a14:hiddenFill xmlns:a14="http://schemas.microsoft.com/office/drawing/2010/main">
                            <a:solidFill>
                              <a:srgbClr val="FFFF00"/>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Measurement</a:t>
            </a:r>
            <a:r>
              <a:rPr lang="fr-CH" dirty="0" smtClean="0"/>
              <a:t> of R (R/Q)</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24</a:t>
            </a:fld>
            <a:endParaRPr lang="en-GB"/>
          </a:p>
        </p:txBody>
      </p:sp>
      <p:sp>
        <p:nvSpPr>
          <p:cNvPr id="5" name="Rectangle 12"/>
          <p:cNvSpPr>
            <a:spLocks noChangeArrowheads="1"/>
          </p:cNvSpPr>
          <p:nvPr/>
        </p:nvSpPr>
        <p:spPr bwMode="auto">
          <a:xfrm>
            <a:off x="304800" y="1600200"/>
            <a:ext cx="8534400" cy="1371600"/>
          </a:xfrm>
          <a:prstGeom prst="rect">
            <a:avLst/>
          </a:prstGeom>
          <a:noFill/>
          <a:ln w="9525">
            <a:noFill/>
            <a:miter lim="800000"/>
            <a:headEnd/>
            <a:tailEnd/>
          </a:ln>
          <a:effectLst/>
        </p:spPr>
        <p:txBody>
          <a:bodyPr lIns="92075" tIns="46038" rIns="92075" bIns="46038"/>
          <a:lstStyle/>
          <a:p>
            <a:pPr indent="-457200">
              <a:spcBef>
                <a:spcPts val="600"/>
              </a:spcBef>
              <a:buClr>
                <a:schemeClr val="hlink"/>
              </a:buClr>
              <a:buSzPct val="70000"/>
              <a:buFont typeface="Symbol" pitchFamily="18" charset="2"/>
              <a:buNone/>
            </a:pPr>
            <a:r>
              <a:rPr lang="en-US" sz="1600" b="0" dirty="0" smtClean="0">
                <a:latin typeface="Comic Sans MS" pitchFamily="66" charset="0"/>
                <a:sym typeface="Symbol" pitchFamily="18" charset="2"/>
              </a:rPr>
              <a:t>The most difficult measurement (and for this reason one usually relies on simulation codes).</a:t>
            </a:r>
          </a:p>
          <a:p>
            <a:pPr indent="-457200">
              <a:spcBef>
                <a:spcPts val="600"/>
              </a:spcBef>
              <a:buClr>
                <a:schemeClr val="hlink"/>
              </a:buClr>
              <a:buSzPct val="70000"/>
              <a:buFont typeface="Symbol" pitchFamily="18" charset="2"/>
              <a:buNone/>
            </a:pPr>
            <a:endParaRPr lang="en-US" sz="1600" b="0" dirty="0" smtClean="0">
              <a:latin typeface="Comic Sans MS" pitchFamily="66" charset="0"/>
              <a:sym typeface="Symbol" pitchFamily="18" charset="2"/>
            </a:endParaRPr>
          </a:p>
          <a:p>
            <a:pPr indent="-457200">
              <a:spcBef>
                <a:spcPts val="600"/>
              </a:spcBef>
              <a:buClr>
                <a:schemeClr val="hlink"/>
              </a:buClr>
              <a:buSzPct val="70000"/>
              <a:buFont typeface="Symbol" pitchFamily="18" charset="2"/>
              <a:buAutoNum type="arabicPeriod"/>
            </a:pPr>
            <a:r>
              <a:rPr lang="en-US" sz="1600" b="0" dirty="0" smtClean="0">
                <a:latin typeface="Comic Sans MS" pitchFamily="66" charset="0"/>
                <a:sym typeface="Symbol" pitchFamily="18" charset="2"/>
              </a:rPr>
              <a:t>Direct voltage calibration:  	        : we need to measure the power and then the voltage from an X-ray measurement </a:t>
            </a:r>
          </a:p>
          <a:p>
            <a:pPr indent="-457200">
              <a:spcBef>
                <a:spcPts val="600"/>
              </a:spcBef>
              <a:buClr>
                <a:schemeClr val="hlink"/>
              </a:buClr>
              <a:buSzPct val="70000"/>
              <a:buFont typeface="Symbol" pitchFamily="18" charset="2"/>
              <a:buAutoNum type="arabicPeriod"/>
            </a:pPr>
            <a:endParaRPr lang="fr-CH" sz="1600" b="0" dirty="0" smtClean="0">
              <a:latin typeface="Comic Sans MS" pitchFamily="66" charset="0"/>
              <a:sym typeface="Symbol" pitchFamily="18" charset="2"/>
            </a:endParaRPr>
          </a:p>
          <a:p>
            <a:pPr indent="-457200">
              <a:spcBef>
                <a:spcPts val="600"/>
              </a:spcBef>
              <a:buClr>
                <a:schemeClr val="hlink"/>
              </a:buClr>
              <a:buSzPct val="70000"/>
              <a:buFont typeface="Symbol" pitchFamily="18" charset="2"/>
              <a:buAutoNum type="arabicPeriod"/>
            </a:pPr>
            <a:endParaRPr lang="en-US" sz="1600" b="0" dirty="0" smtClean="0">
              <a:latin typeface="Comic Sans MS" pitchFamily="66" charset="0"/>
              <a:sym typeface="Symbol" pitchFamily="18" charset="2"/>
            </a:endParaRPr>
          </a:p>
          <a:p>
            <a:pPr indent="-457200">
              <a:spcBef>
                <a:spcPts val="600"/>
              </a:spcBef>
              <a:buClr>
                <a:schemeClr val="hlink"/>
              </a:buClr>
              <a:buSzPct val="70000"/>
              <a:buFont typeface="Symbol" pitchFamily="18" charset="2"/>
              <a:buAutoNum type="arabicPeriod"/>
            </a:pPr>
            <a:r>
              <a:rPr lang="en-US" sz="1600" b="0" dirty="0" smtClean="0">
                <a:latin typeface="Comic Sans MS" pitchFamily="66" charset="0"/>
                <a:sym typeface="Symbol" pitchFamily="18" charset="2"/>
              </a:rPr>
              <a:t>Perturbation measurement: </a:t>
            </a:r>
          </a:p>
          <a:p>
            <a:pPr indent="-457200">
              <a:spcBef>
                <a:spcPts val="600"/>
              </a:spcBef>
              <a:buClr>
                <a:schemeClr val="hlink"/>
              </a:buClr>
              <a:buSzPct val="70000"/>
            </a:pPr>
            <a:endParaRPr lang="en-US" sz="1600" b="0" dirty="0" smtClean="0">
              <a:latin typeface="Comic Sans MS" pitchFamily="66" charset="0"/>
              <a:sym typeface="Symbol" pitchFamily="18" charset="2"/>
            </a:endParaRPr>
          </a:p>
          <a:p>
            <a:pPr indent="-457200">
              <a:spcBef>
                <a:spcPts val="600"/>
              </a:spcBef>
              <a:buClr>
                <a:schemeClr val="hlink"/>
              </a:buClr>
              <a:buSzPct val="70000"/>
            </a:pPr>
            <a:r>
              <a:rPr lang="en-US" sz="1600" b="0" dirty="0" smtClean="0">
                <a:latin typeface="Comic Sans MS" pitchFamily="66" charset="0"/>
                <a:sym typeface="Symbol" pitchFamily="18" charset="2"/>
              </a:rPr>
              <a:t>a small perturbation (introduction of an object in a resonant cavity) shifts the frequency by one half of the ratio between change in magnetic minus electric energy and the total stored energy </a:t>
            </a:r>
            <a:r>
              <a:rPr lang="en-US" sz="1600" b="0" dirty="0" smtClean="0">
                <a:latin typeface="Arial"/>
                <a:cs typeface="Arial"/>
                <a:sym typeface="Symbol" pitchFamily="18" charset="2"/>
              </a:rPr>
              <a:t>→ </a:t>
            </a:r>
            <a:r>
              <a:rPr lang="en-US" sz="1600" b="0" dirty="0" smtClean="0">
                <a:latin typeface="+mj-lt"/>
                <a:cs typeface="Arial"/>
                <a:sym typeface="Symbol" pitchFamily="18" charset="2"/>
              </a:rPr>
              <a:t>knowing </a:t>
            </a:r>
            <a:r>
              <a:rPr lang="en-US" sz="1600" b="0" i="1" dirty="0" smtClean="0">
                <a:latin typeface="Symbol" pitchFamily="18" charset="2"/>
                <a:cs typeface="Arial"/>
                <a:sym typeface="Symbol" pitchFamily="18" charset="2"/>
              </a:rPr>
              <a:t>D</a:t>
            </a:r>
            <a:r>
              <a:rPr lang="en-US" sz="1600" b="0" i="1" dirty="0" smtClean="0">
                <a:latin typeface="+mj-lt"/>
                <a:cs typeface="Arial"/>
                <a:sym typeface="Symbol" pitchFamily="18" charset="2"/>
              </a:rPr>
              <a:t>U</a:t>
            </a:r>
            <a:r>
              <a:rPr lang="en-US" sz="1600" b="0" dirty="0" smtClean="0">
                <a:latin typeface="+mj-lt"/>
                <a:cs typeface="Arial"/>
                <a:sym typeface="Symbol" pitchFamily="18" charset="2"/>
              </a:rPr>
              <a:t> it is possible to calculate </a:t>
            </a:r>
            <a:r>
              <a:rPr lang="en-US" sz="1600" b="0" i="1" dirty="0" smtClean="0">
                <a:latin typeface="+mj-lt"/>
                <a:cs typeface="Arial"/>
                <a:sym typeface="Symbol" pitchFamily="18" charset="2"/>
              </a:rPr>
              <a:t>U</a:t>
            </a:r>
            <a:r>
              <a:rPr lang="en-US" sz="1600" b="0" dirty="0" smtClean="0">
                <a:latin typeface="+mj-lt"/>
                <a:cs typeface="Arial"/>
                <a:sym typeface="Symbol" pitchFamily="18" charset="2"/>
              </a:rPr>
              <a:t> !!!</a:t>
            </a:r>
            <a:endParaRPr lang="en-US" sz="1600" b="0" dirty="0" smtClean="0">
              <a:latin typeface="+mj-lt"/>
              <a:sym typeface="Symbol" pitchFamily="18" charset="2"/>
            </a:endParaRPr>
          </a:p>
          <a:p>
            <a:pPr indent="-457200">
              <a:spcBef>
                <a:spcPts val="600"/>
              </a:spcBef>
              <a:buClr>
                <a:schemeClr val="hlink"/>
              </a:buClr>
              <a:buSzPct val="70000"/>
            </a:pPr>
            <a:r>
              <a:rPr lang="en-US" sz="1600" b="0" dirty="0" smtClean="0">
                <a:latin typeface="Comic Sans MS" pitchFamily="66" charset="0"/>
                <a:sym typeface="Symbol" pitchFamily="18" charset="2"/>
              </a:rPr>
              <a:t>R/Q:</a:t>
            </a:r>
          </a:p>
        </p:txBody>
      </p:sp>
      <p:graphicFrame>
        <p:nvGraphicFramePr>
          <p:cNvPr id="47105" name="Object 1"/>
          <p:cNvGraphicFramePr>
            <a:graphicFrameLocks noChangeAspect="1"/>
          </p:cNvGraphicFramePr>
          <p:nvPr/>
        </p:nvGraphicFramePr>
        <p:xfrm>
          <a:off x="3733800" y="2209800"/>
          <a:ext cx="742950" cy="684213"/>
        </p:xfrm>
        <a:graphic>
          <a:graphicData uri="http://schemas.openxmlformats.org/presentationml/2006/ole">
            <mc:AlternateContent xmlns:mc="http://schemas.openxmlformats.org/markup-compatibility/2006">
              <mc:Choice xmlns:v="urn:schemas-microsoft-com:vml" Requires="v">
                <p:oleObj spid="_x0000_s47121" name="Equation" r:id="rId3" imgW="495000" imgH="457200" progId="Equation.3">
                  <p:embed/>
                </p:oleObj>
              </mc:Choice>
              <mc:Fallback>
                <p:oleObj name="Equation" r:id="rId3" imgW="495000" imgH="457200"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33800" y="2209800"/>
                        <a:ext cx="742950" cy="684213"/>
                      </a:xfrm>
                      <a:prstGeom prst="rect">
                        <a:avLst/>
                      </a:prstGeom>
                      <a:noFill/>
                      <a:extLst>
                        <a:ext uri="{909E8E84-426E-40DD-AFC4-6F175D3DCCD1}">
                          <a14:hiddenFill xmlns:a14="http://schemas.microsoft.com/office/drawing/2010/main">
                            <a:solidFill>
                              <a:srgbClr val="FFFF00"/>
                            </a:solidFill>
                          </a14:hiddenFill>
                        </a:ext>
                      </a:extLst>
                    </p:spPr>
                  </p:pic>
                </p:oleObj>
              </mc:Fallback>
            </mc:AlternateContent>
          </a:graphicData>
        </a:graphic>
      </p:graphicFrame>
      <p:graphicFrame>
        <p:nvGraphicFramePr>
          <p:cNvPr id="47106" name="Object 2"/>
          <p:cNvGraphicFramePr>
            <a:graphicFrameLocks noChangeAspect="1"/>
          </p:cNvGraphicFramePr>
          <p:nvPr/>
        </p:nvGraphicFramePr>
        <p:xfrm>
          <a:off x="3581400" y="3429000"/>
          <a:ext cx="3143250" cy="757238"/>
        </p:xfrm>
        <a:graphic>
          <a:graphicData uri="http://schemas.openxmlformats.org/presentationml/2006/ole">
            <mc:AlternateContent xmlns:mc="http://schemas.openxmlformats.org/markup-compatibility/2006">
              <mc:Choice xmlns:v="urn:schemas-microsoft-com:vml" Requires="v">
                <p:oleObj spid="_x0000_s47122" name="Equation" r:id="rId5" imgW="2095200" imgH="507960" progId="Equation.3">
                  <p:embed/>
                </p:oleObj>
              </mc:Choice>
              <mc:Fallback>
                <p:oleObj name="Equation" r:id="rId5" imgW="2095200" imgH="507960" progId="Equation.3">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81400" y="3429000"/>
                        <a:ext cx="3143250" cy="757238"/>
                      </a:xfrm>
                      <a:prstGeom prst="rect">
                        <a:avLst/>
                      </a:prstGeom>
                      <a:noFill/>
                      <a:extLst>
                        <a:ext uri="{909E8E84-426E-40DD-AFC4-6F175D3DCCD1}">
                          <a14:hiddenFill xmlns:a14="http://schemas.microsoft.com/office/drawing/2010/main">
                            <a:solidFill>
                              <a:srgbClr val="FFFF00"/>
                            </a:solidFill>
                          </a14:hiddenFill>
                        </a:ext>
                      </a:extLst>
                    </p:spPr>
                  </p:pic>
                </p:oleObj>
              </mc:Fallback>
            </mc:AlternateContent>
          </a:graphicData>
        </a:graphic>
      </p:graphicFrame>
      <p:graphicFrame>
        <p:nvGraphicFramePr>
          <p:cNvPr id="8" name="Object 7"/>
          <p:cNvGraphicFramePr>
            <a:graphicFrameLocks noChangeAspect="1"/>
          </p:cNvGraphicFramePr>
          <p:nvPr/>
        </p:nvGraphicFramePr>
        <p:xfrm>
          <a:off x="1371600" y="5562600"/>
          <a:ext cx="865238" cy="609600"/>
        </p:xfrm>
        <a:graphic>
          <a:graphicData uri="http://schemas.openxmlformats.org/presentationml/2006/ole">
            <mc:AlternateContent xmlns:mc="http://schemas.openxmlformats.org/markup-compatibility/2006">
              <mc:Choice xmlns:v="urn:schemas-microsoft-com:vml" Requires="v">
                <p:oleObj spid="_x0000_s47123" name="Equation" r:id="rId7" imgW="558720" imgH="393480" progId="Equation.3">
                  <p:embed/>
                </p:oleObj>
              </mc:Choice>
              <mc:Fallback>
                <p:oleObj name="Equation" r:id="rId7" imgW="558720" imgH="393480" progId="Equation.3">
                  <p:embed/>
                  <p:pic>
                    <p:nvPicPr>
                      <p:cNvPr id="0"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71600" y="5562600"/>
                        <a:ext cx="865238"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7108" name="Object 4"/>
          <p:cNvGraphicFramePr>
            <a:graphicFrameLocks noChangeAspect="1"/>
          </p:cNvGraphicFramePr>
          <p:nvPr/>
        </p:nvGraphicFramePr>
        <p:xfrm>
          <a:off x="2667000" y="5562600"/>
          <a:ext cx="1435100" cy="688975"/>
        </p:xfrm>
        <a:graphic>
          <a:graphicData uri="http://schemas.openxmlformats.org/presentationml/2006/ole">
            <mc:AlternateContent xmlns:mc="http://schemas.openxmlformats.org/markup-compatibility/2006">
              <mc:Choice xmlns:v="urn:schemas-microsoft-com:vml" Requires="v">
                <p:oleObj spid="_x0000_s47124" name="Equation" r:id="rId9" imgW="927000" imgH="444240" progId="Equation.3">
                  <p:embed/>
                </p:oleObj>
              </mc:Choice>
              <mc:Fallback>
                <p:oleObj name="Equation" r:id="rId9" imgW="927000" imgH="444240" progId="Equation.3">
                  <p:embed/>
                  <p:pic>
                    <p:nvPicPr>
                      <p:cNvPr id="0"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667000" y="5562600"/>
                        <a:ext cx="1435100" cy="688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Field measurements</a:t>
            </a:r>
            <a:endParaRPr lang="en-US" dirty="0"/>
          </a:p>
        </p:txBody>
      </p:sp>
      <p:sp>
        <p:nvSpPr>
          <p:cNvPr id="3" name="Footer Placeholder 2"/>
          <p:cNvSpPr>
            <a:spLocks noGrp="1"/>
          </p:cNvSpPr>
          <p:nvPr>
            <p:ph type="ftr" sz="quarter" idx="11"/>
          </p:nvPr>
        </p:nvSpPr>
        <p:spPr/>
        <p:txBody>
          <a:bodyPr/>
          <a:lstStyle/>
          <a:p>
            <a:fld id="{C6D4DA58-6EE7-421F-A59D-1B46DBFEBC48}" type="slidenum">
              <a:rPr lang="en-GB" smtClean="0"/>
              <a:pPr/>
              <a:t>25</a:t>
            </a:fld>
            <a:endParaRPr lang="en-GB"/>
          </a:p>
        </p:txBody>
      </p:sp>
      <p:grpSp>
        <p:nvGrpSpPr>
          <p:cNvPr id="6" name="Group 184"/>
          <p:cNvGrpSpPr/>
          <p:nvPr/>
        </p:nvGrpSpPr>
        <p:grpSpPr>
          <a:xfrm>
            <a:off x="533400" y="1371600"/>
            <a:ext cx="4571999" cy="2895600"/>
            <a:chOff x="1371600" y="1676400"/>
            <a:chExt cx="5770563" cy="4343400"/>
          </a:xfrm>
        </p:grpSpPr>
        <p:grpSp>
          <p:nvGrpSpPr>
            <p:cNvPr id="7" name="Group 2"/>
            <p:cNvGrpSpPr>
              <a:grpSpLocks noChangeAspect="1"/>
            </p:cNvGrpSpPr>
            <p:nvPr/>
          </p:nvGrpSpPr>
          <p:grpSpPr bwMode="auto">
            <a:xfrm>
              <a:off x="1371600" y="1752600"/>
              <a:ext cx="5770563" cy="4267200"/>
              <a:chOff x="2632" y="4597"/>
              <a:chExt cx="6214" cy="4596"/>
            </a:xfrm>
          </p:grpSpPr>
          <p:sp>
            <p:nvSpPr>
              <p:cNvPr id="781315" name="AutoShape 3"/>
              <p:cNvSpPr>
                <a:spLocks noChangeAspect="1" noChangeArrowheads="1"/>
              </p:cNvSpPr>
              <p:nvPr/>
            </p:nvSpPr>
            <p:spPr bwMode="auto">
              <a:xfrm>
                <a:off x="2632" y="4597"/>
                <a:ext cx="6214" cy="459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81316" name="Rectangle 4"/>
              <p:cNvSpPr>
                <a:spLocks noChangeArrowheads="1"/>
              </p:cNvSpPr>
              <p:nvPr/>
            </p:nvSpPr>
            <p:spPr bwMode="auto">
              <a:xfrm>
                <a:off x="3024" y="4597"/>
                <a:ext cx="812" cy="308"/>
              </a:xfrm>
              <a:prstGeom prst="rect">
                <a:avLst/>
              </a:prstGeom>
              <a:solidFill>
                <a:srgbClr val="FFFFFF"/>
              </a:solidFill>
              <a:ln w="3175">
                <a:noFill/>
                <a:miter lim="800000"/>
                <a:headEnd/>
                <a:tailEnd/>
              </a:ln>
            </p:spPr>
            <p:txBody>
              <a:bodyPr vert="horz" wrap="square" lIns="100813" tIns="50406" rIns="100813" bIns="5040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Calibri" pitchFamily="34" charset="0"/>
                  </a:rPr>
                  <a:t>Motor</a:t>
                </a:r>
                <a:endParaRPr kumimoji="0" lang="en-US" sz="1800" b="0" i="0" u="none" strike="noStrike" cap="none" normalizeH="0" baseline="0" smtClean="0">
                  <a:ln>
                    <a:noFill/>
                  </a:ln>
                  <a:solidFill>
                    <a:schemeClr val="tx1"/>
                  </a:solidFill>
                  <a:effectLst/>
                  <a:latin typeface="Arial" pitchFamily="34" charset="0"/>
                </a:endParaRPr>
              </a:p>
            </p:txBody>
          </p:sp>
          <p:grpSp>
            <p:nvGrpSpPr>
              <p:cNvPr id="8" name="Group 5"/>
              <p:cNvGrpSpPr>
                <a:grpSpLocks/>
              </p:cNvGrpSpPr>
              <p:nvPr/>
            </p:nvGrpSpPr>
            <p:grpSpPr bwMode="auto">
              <a:xfrm>
                <a:off x="2646" y="4803"/>
                <a:ext cx="6200" cy="3949"/>
                <a:chOff x="2999" y="4799"/>
                <a:chExt cx="6200" cy="3948"/>
              </a:xfrm>
            </p:grpSpPr>
            <p:grpSp>
              <p:nvGrpSpPr>
                <p:cNvPr id="9" name="Group 6"/>
                <p:cNvGrpSpPr>
                  <a:grpSpLocks/>
                </p:cNvGrpSpPr>
                <p:nvPr/>
              </p:nvGrpSpPr>
              <p:grpSpPr bwMode="auto">
                <a:xfrm>
                  <a:off x="3165" y="5474"/>
                  <a:ext cx="5868" cy="1119"/>
                  <a:chOff x="3165" y="5474"/>
                  <a:chExt cx="5868" cy="1119"/>
                </a:xfrm>
              </p:grpSpPr>
              <p:sp>
                <p:nvSpPr>
                  <p:cNvPr id="781319" name="AutoShape 7"/>
                  <p:cNvSpPr>
                    <a:spLocks noChangeArrowheads="1"/>
                  </p:cNvSpPr>
                  <p:nvPr/>
                </p:nvSpPr>
                <p:spPr bwMode="auto">
                  <a:xfrm>
                    <a:off x="3693" y="5517"/>
                    <a:ext cx="4800" cy="1076"/>
                  </a:xfrm>
                  <a:prstGeom prst="plaque">
                    <a:avLst>
                      <a:gd name="adj" fmla="val 16667"/>
                    </a:avLst>
                  </a:prstGeom>
                  <a:solidFill>
                    <a:srgbClr val="FFFFFF"/>
                  </a:solidFill>
                  <a:ln w="5715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cxnSp>
                <p:nvCxnSpPr>
                  <p:cNvPr id="781320" name="AutoShape 8"/>
                  <p:cNvCxnSpPr>
                    <a:cxnSpLocks noChangeShapeType="1"/>
                  </p:cNvCxnSpPr>
                  <p:nvPr/>
                </p:nvCxnSpPr>
                <p:spPr bwMode="auto">
                  <a:xfrm>
                    <a:off x="8494" y="5716"/>
                    <a:ext cx="539" cy="1"/>
                  </a:xfrm>
                  <a:prstGeom prst="straightConnector1">
                    <a:avLst/>
                  </a:prstGeom>
                  <a:noFill/>
                  <a:ln w="57150">
                    <a:solidFill>
                      <a:srgbClr val="000000"/>
                    </a:solidFill>
                    <a:round/>
                    <a:headEnd/>
                    <a:tailEnd/>
                  </a:ln>
                </p:spPr>
              </p:cxnSp>
              <p:cxnSp>
                <p:nvCxnSpPr>
                  <p:cNvPr id="781321" name="AutoShape 9"/>
                  <p:cNvCxnSpPr>
                    <a:cxnSpLocks noChangeShapeType="1"/>
                  </p:cNvCxnSpPr>
                  <p:nvPr/>
                </p:nvCxnSpPr>
                <p:spPr bwMode="auto">
                  <a:xfrm flipV="1">
                    <a:off x="3165" y="5716"/>
                    <a:ext cx="529" cy="3"/>
                  </a:xfrm>
                  <a:prstGeom prst="straightConnector1">
                    <a:avLst/>
                  </a:prstGeom>
                  <a:noFill/>
                  <a:ln w="57150">
                    <a:solidFill>
                      <a:srgbClr val="000000"/>
                    </a:solidFill>
                    <a:round/>
                    <a:headEnd/>
                    <a:tailEnd/>
                  </a:ln>
                </p:spPr>
              </p:cxnSp>
              <p:cxnSp>
                <p:nvCxnSpPr>
                  <p:cNvPr id="781322" name="AutoShape 10"/>
                  <p:cNvCxnSpPr>
                    <a:cxnSpLocks noChangeShapeType="1"/>
                    <a:stCxn id="781340" idx="4"/>
                  </p:cNvCxnSpPr>
                  <p:nvPr/>
                </p:nvCxnSpPr>
                <p:spPr bwMode="auto">
                  <a:xfrm flipH="1">
                    <a:off x="3570" y="5474"/>
                    <a:ext cx="1" cy="242"/>
                  </a:xfrm>
                  <a:prstGeom prst="straightConnector1">
                    <a:avLst/>
                  </a:prstGeom>
                  <a:noFill/>
                  <a:ln w="57150">
                    <a:solidFill>
                      <a:srgbClr val="000000"/>
                    </a:solidFill>
                    <a:round/>
                    <a:headEnd/>
                    <a:tailEnd/>
                  </a:ln>
                </p:spPr>
              </p:cxnSp>
              <p:cxnSp>
                <p:nvCxnSpPr>
                  <p:cNvPr id="781323" name="AutoShape 11"/>
                  <p:cNvCxnSpPr>
                    <a:cxnSpLocks noChangeShapeType="1"/>
                  </p:cNvCxnSpPr>
                  <p:nvPr/>
                </p:nvCxnSpPr>
                <p:spPr bwMode="auto">
                  <a:xfrm flipV="1">
                    <a:off x="3571" y="5514"/>
                    <a:ext cx="530" cy="3"/>
                  </a:xfrm>
                  <a:prstGeom prst="straightConnector1">
                    <a:avLst/>
                  </a:prstGeom>
                  <a:noFill/>
                  <a:ln w="57150">
                    <a:solidFill>
                      <a:srgbClr val="000000"/>
                    </a:solidFill>
                    <a:round/>
                    <a:headEnd/>
                    <a:tailEnd/>
                  </a:ln>
                </p:spPr>
              </p:cxnSp>
            </p:grpSp>
            <p:grpSp>
              <p:nvGrpSpPr>
                <p:cNvPr id="10" name="Group 12"/>
                <p:cNvGrpSpPr>
                  <a:grpSpLocks/>
                </p:cNvGrpSpPr>
                <p:nvPr/>
              </p:nvGrpSpPr>
              <p:grpSpPr bwMode="auto">
                <a:xfrm>
                  <a:off x="3000" y="5029"/>
                  <a:ext cx="165" cy="1027"/>
                  <a:chOff x="3203" y="5029"/>
                  <a:chExt cx="164" cy="1027"/>
                </a:xfrm>
              </p:grpSpPr>
              <p:sp>
                <p:nvSpPr>
                  <p:cNvPr id="781325" name="Oval 13"/>
                  <p:cNvSpPr>
                    <a:spLocks noChangeArrowheads="1"/>
                  </p:cNvSpPr>
                  <p:nvPr/>
                </p:nvSpPr>
                <p:spPr bwMode="auto">
                  <a:xfrm>
                    <a:off x="3203" y="5921"/>
                    <a:ext cx="134" cy="135"/>
                  </a:xfrm>
                  <a:prstGeom prst="ellipse">
                    <a:avLst/>
                  </a:prstGeom>
                  <a:solidFill>
                    <a:srgbClr val="FFFFFF"/>
                  </a:solid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1326" name="Oval 14"/>
                  <p:cNvSpPr>
                    <a:spLocks noChangeArrowheads="1"/>
                  </p:cNvSpPr>
                  <p:nvPr/>
                </p:nvSpPr>
                <p:spPr bwMode="auto">
                  <a:xfrm>
                    <a:off x="3203" y="5029"/>
                    <a:ext cx="134" cy="135"/>
                  </a:xfrm>
                  <a:prstGeom prst="ellipse">
                    <a:avLst/>
                  </a:prstGeom>
                  <a:solidFill>
                    <a:srgbClr val="FFFFFF"/>
                  </a:solid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1" name="Group 15"/>
                  <p:cNvGrpSpPr>
                    <a:grpSpLocks/>
                  </p:cNvGrpSpPr>
                  <p:nvPr/>
                </p:nvGrpSpPr>
                <p:grpSpPr bwMode="auto">
                  <a:xfrm>
                    <a:off x="3337" y="5069"/>
                    <a:ext cx="30" cy="932"/>
                    <a:chOff x="3337" y="5069"/>
                    <a:chExt cx="30" cy="932"/>
                  </a:xfrm>
                </p:grpSpPr>
                <p:cxnSp>
                  <p:nvCxnSpPr>
                    <p:cNvPr id="781328" name="AutoShape 16"/>
                    <p:cNvCxnSpPr>
                      <a:cxnSpLocks noChangeShapeType="1"/>
                    </p:cNvCxnSpPr>
                    <p:nvPr/>
                  </p:nvCxnSpPr>
                  <p:spPr bwMode="auto">
                    <a:xfrm flipV="1">
                      <a:off x="3364" y="5069"/>
                      <a:ext cx="3" cy="931"/>
                    </a:xfrm>
                    <a:prstGeom prst="straightConnector1">
                      <a:avLst/>
                    </a:prstGeom>
                    <a:noFill/>
                    <a:ln w="3175">
                      <a:solidFill>
                        <a:srgbClr val="000000"/>
                      </a:solidFill>
                      <a:round/>
                      <a:headEnd/>
                      <a:tailEnd/>
                    </a:ln>
                  </p:spPr>
                </p:cxnSp>
                <p:cxnSp>
                  <p:nvCxnSpPr>
                    <p:cNvPr id="781329" name="AutoShape 17"/>
                    <p:cNvCxnSpPr>
                      <a:cxnSpLocks noChangeShapeType="1"/>
                    </p:cNvCxnSpPr>
                    <p:nvPr/>
                  </p:nvCxnSpPr>
                  <p:spPr bwMode="auto">
                    <a:xfrm>
                      <a:off x="3337" y="5069"/>
                      <a:ext cx="3" cy="931"/>
                    </a:xfrm>
                    <a:prstGeom prst="straightConnector1">
                      <a:avLst/>
                    </a:prstGeom>
                    <a:noFill/>
                    <a:ln w="3175">
                      <a:solidFill>
                        <a:srgbClr val="000000"/>
                      </a:solidFill>
                      <a:round/>
                      <a:headEnd/>
                      <a:tailEnd/>
                    </a:ln>
                  </p:spPr>
                </p:cxnSp>
                <p:cxnSp>
                  <p:nvCxnSpPr>
                    <p:cNvPr id="781330" name="AutoShape 18"/>
                    <p:cNvCxnSpPr>
                      <a:cxnSpLocks noChangeShapeType="1"/>
                    </p:cNvCxnSpPr>
                    <p:nvPr/>
                  </p:nvCxnSpPr>
                  <p:spPr bwMode="auto">
                    <a:xfrm flipH="1">
                      <a:off x="3337" y="6000"/>
                      <a:ext cx="24" cy="1"/>
                    </a:xfrm>
                    <a:prstGeom prst="straightConnector1">
                      <a:avLst/>
                    </a:prstGeom>
                    <a:noFill/>
                    <a:ln w="3175">
                      <a:solidFill>
                        <a:srgbClr val="000000"/>
                      </a:solidFill>
                      <a:round/>
                      <a:headEnd/>
                      <a:tailEnd/>
                    </a:ln>
                  </p:spPr>
                </p:cxnSp>
                <p:cxnSp>
                  <p:nvCxnSpPr>
                    <p:cNvPr id="781331" name="AutoShape 19"/>
                    <p:cNvCxnSpPr>
                      <a:cxnSpLocks noChangeShapeType="1"/>
                    </p:cNvCxnSpPr>
                    <p:nvPr/>
                  </p:nvCxnSpPr>
                  <p:spPr bwMode="auto">
                    <a:xfrm flipH="1">
                      <a:off x="3340" y="5072"/>
                      <a:ext cx="24" cy="1"/>
                    </a:xfrm>
                    <a:prstGeom prst="straightConnector1">
                      <a:avLst/>
                    </a:prstGeom>
                    <a:noFill/>
                    <a:ln w="3175">
                      <a:solidFill>
                        <a:srgbClr val="000000"/>
                      </a:solidFill>
                      <a:round/>
                      <a:headEnd/>
                      <a:tailEnd/>
                    </a:ln>
                  </p:spPr>
                </p:cxnSp>
              </p:grpSp>
            </p:grpSp>
            <p:grpSp>
              <p:nvGrpSpPr>
                <p:cNvPr id="12" name="Group 20"/>
                <p:cNvGrpSpPr>
                  <a:grpSpLocks/>
                </p:cNvGrpSpPr>
                <p:nvPr/>
              </p:nvGrpSpPr>
              <p:grpSpPr bwMode="auto">
                <a:xfrm>
                  <a:off x="9033" y="5032"/>
                  <a:ext cx="166" cy="1027"/>
                  <a:chOff x="8823" y="5032"/>
                  <a:chExt cx="166" cy="1027"/>
                </a:xfrm>
              </p:grpSpPr>
              <p:sp>
                <p:nvSpPr>
                  <p:cNvPr id="781333" name="Oval 21"/>
                  <p:cNvSpPr>
                    <a:spLocks noChangeArrowheads="1"/>
                  </p:cNvSpPr>
                  <p:nvPr/>
                </p:nvSpPr>
                <p:spPr bwMode="auto">
                  <a:xfrm>
                    <a:off x="8853" y="5032"/>
                    <a:ext cx="135" cy="135"/>
                  </a:xfrm>
                  <a:prstGeom prst="ellipse">
                    <a:avLst/>
                  </a:prstGeom>
                  <a:solidFill>
                    <a:srgbClr val="FFFFFF"/>
                  </a:solid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1334" name="Oval 22"/>
                  <p:cNvSpPr>
                    <a:spLocks noChangeArrowheads="1"/>
                  </p:cNvSpPr>
                  <p:nvPr/>
                </p:nvSpPr>
                <p:spPr bwMode="auto">
                  <a:xfrm>
                    <a:off x="8854" y="5924"/>
                    <a:ext cx="135" cy="135"/>
                  </a:xfrm>
                  <a:prstGeom prst="ellipse">
                    <a:avLst/>
                  </a:prstGeom>
                  <a:solidFill>
                    <a:srgbClr val="FFFFFF"/>
                  </a:solid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3" name="Group 23"/>
                  <p:cNvGrpSpPr>
                    <a:grpSpLocks/>
                  </p:cNvGrpSpPr>
                  <p:nvPr/>
                </p:nvGrpSpPr>
                <p:grpSpPr bwMode="auto">
                  <a:xfrm>
                    <a:off x="8823" y="5069"/>
                    <a:ext cx="30" cy="934"/>
                    <a:chOff x="8824" y="5069"/>
                    <a:chExt cx="30" cy="934"/>
                  </a:xfrm>
                </p:grpSpPr>
                <p:cxnSp>
                  <p:nvCxnSpPr>
                    <p:cNvPr id="781336" name="AutoShape 24"/>
                    <p:cNvCxnSpPr>
                      <a:cxnSpLocks noChangeShapeType="1"/>
                    </p:cNvCxnSpPr>
                    <p:nvPr/>
                  </p:nvCxnSpPr>
                  <p:spPr bwMode="auto">
                    <a:xfrm flipV="1">
                      <a:off x="8853" y="5072"/>
                      <a:ext cx="1" cy="931"/>
                    </a:xfrm>
                    <a:prstGeom prst="straightConnector1">
                      <a:avLst/>
                    </a:prstGeom>
                    <a:noFill/>
                    <a:ln w="3175">
                      <a:solidFill>
                        <a:srgbClr val="000000"/>
                      </a:solidFill>
                      <a:round/>
                      <a:headEnd/>
                      <a:tailEnd/>
                    </a:ln>
                  </p:spPr>
                </p:cxnSp>
                <p:cxnSp>
                  <p:nvCxnSpPr>
                    <p:cNvPr id="781337" name="AutoShape 25"/>
                    <p:cNvCxnSpPr>
                      <a:cxnSpLocks noChangeShapeType="1"/>
                    </p:cNvCxnSpPr>
                    <p:nvPr/>
                  </p:nvCxnSpPr>
                  <p:spPr bwMode="auto">
                    <a:xfrm>
                      <a:off x="8824" y="5069"/>
                      <a:ext cx="3" cy="931"/>
                    </a:xfrm>
                    <a:prstGeom prst="straightConnector1">
                      <a:avLst/>
                    </a:prstGeom>
                    <a:noFill/>
                    <a:ln w="3175">
                      <a:solidFill>
                        <a:srgbClr val="000000"/>
                      </a:solidFill>
                      <a:round/>
                      <a:headEnd/>
                      <a:tailEnd/>
                    </a:ln>
                  </p:spPr>
                </p:cxnSp>
                <p:cxnSp>
                  <p:nvCxnSpPr>
                    <p:cNvPr id="781338" name="AutoShape 26"/>
                    <p:cNvCxnSpPr>
                      <a:cxnSpLocks noChangeShapeType="1"/>
                    </p:cNvCxnSpPr>
                    <p:nvPr/>
                  </p:nvCxnSpPr>
                  <p:spPr bwMode="auto">
                    <a:xfrm flipH="1">
                      <a:off x="8827" y="5072"/>
                      <a:ext cx="24" cy="1"/>
                    </a:xfrm>
                    <a:prstGeom prst="straightConnector1">
                      <a:avLst/>
                    </a:prstGeom>
                    <a:noFill/>
                    <a:ln w="3175">
                      <a:solidFill>
                        <a:srgbClr val="000000"/>
                      </a:solidFill>
                      <a:round/>
                      <a:headEnd/>
                      <a:tailEnd/>
                    </a:ln>
                  </p:spPr>
                </p:cxnSp>
                <p:cxnSp>
                  <p:nvCxnSpPr>
                    <p:cNvPr id="781339" name="AutoShape 27"/>
                    <p:cNvCxnSpPr>
                      <a:cxnSpLocks noChangeShapeType="1"/>
                    </p:cNvCxnSpPr>
                    <p:nvPr/>
                  </p:nvCxnSpPr>
                  <p:spPr bwMode="auto">
                    <a:xfrm flipH="1">
                      <a:off x="8830" y="5999"/>
                      <a:ext cx="24" cy="1"/>
                    </a:xfrm>
                    <a:prstGeom prst="straightConnector1">
                      <a:avLst/>
                    </a:prstGeom>
                    <a:noFill/>
                    <a:ln w="3175">
                      <a:solidFill>
                        <a:srgbClr val="000000"/>
                      </a:solidFill>
                      <a:round/>
                      <a:headEnd/>
                      <a:tailEnd/>
                    </a:ln>
                  </p:spPr>
                </p:cxnSp>
              </p:grpSp>
            </p:grpSp>
            <p:sp>
              <p:nvSpPr>
                <p:cNvPr id="781340" name="Oval 28"/>
                <p:cNvSpPr>
                  <a:spLocks noChangeArrowheads="1"/>
                </p:cNvSpPr>
                <p:nvPr/>
              </p:nvSpPr>
              <p:spPr bwMode="auto">
                <a:xfrm>
                  <a:off x="3453" y="5238"/>
                  <a:ext cx="235" cy="236"/>
                </a:xfrm>
                <a:prstGeom prst="ellipse">
                  <a:avLst/>
                </a:prstGeom>
                <a:solidFill>
                  <a:srgbClr val="D8D8D8"/>
                </a:solid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1341" name="AutoShape 29"/>
                <p:cNvSpPr>
                  <a:spLocks noChangeArrowheads="1"/>
                </p:cNvSpPr>
                <p:nvPr/>
              </p:nvSpPr>
              <p:spPr bwMode="auto">
                <a:xfrm>
                  <a:off x="3514" y="5295"/>
                  <a:ext cx="112" cy="112"/>
                </a:xfrm>
                <a:prstGeom prst="star16">
                  <a:avLst>
                    <a:gd name="adj" fmla="val 37500"/>
                  </a:avLst>
                </a:prstGeom>
                <a:solidFill>
                  <a:srgbClr val="FFFFFF"/>
                </a:solidFill>
                <a:ln w="31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1342" name="AutoShape 30"/>
                <p:cNvSpPr>
                  <a:spLocks noChangeArrowheads="1"/>
                </p:cNvSpPr>
                <p:nvPr/>
              </p:nvSpPr>
              <p:spPr bwMode="auto">
                <a:xfrm>
                  <a:off x="3022" y="5052"/>
                  <a:ext cx="113" cy="112"/>
                </a:xfrm>
                <a:prstGeom prst="star16">
                  <a:avLst>
                    <a:gd name="adj" fmla="val 37500"/>
                  </a:avLst>
                </a:prstGeom>
                <a:solidFill>
                  <a:srgbClr val="FFFFFF"/>
                </a:solidFill>
                <a:ln w="31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nvGrpSpPr>
                <p:cNvPr id="14" name="Group 31"/>
                <p:cNvGrpSpPr>
                  <a:grpSpLocks/>
                </p:cNvGrpSpPr>
                <p:nvPr/>
              </p:nvGrpSpPr>
              <p:grpSpPr bwMode="auto">
                <a:xfrm>
                  <a:off x="3022" y="5052"/>
                  <a:ext cx="549" cy="355"/>
                  <a:chOff x="3022" y="5052"/>
                  <a:chExt cx="549" cy="355"/>
                </a:xfrm>
              </p:grpSpPr>
              <p:cxnSp>
                <p:nvCxnSpPr>
                  <p:cNvPr id="781344" name="AutoShape 32"/>
                  <p:cNvCxnSpPr>
                    <a:cxnSpLocks noChangeShapeType="1"/>
                    <a:stCxn id="781342" idx="0"/>
                    <a:endCxn id="781342" idx="1"/>
                  </p:cNvCxnSpPr>
                  <p:nvPr/>
                </p:nvCxnSpPr>
                <p:spPr bwMode="auto">
                  <a:xfrm rot="16200000" flipH="1" flipV="1">
                    <a:off x="3023" y="5051"/>
                    <a:ext cx="56" cy="57"/>
                  </a:xfrm>
                  <a:prstGeom prst="curvedConnector4">
                    <a:avLst>
                      <a:gd name="adj1" fmla="val 13509"/>
                      <a:gd name="adj2" fmla="val 76315"/>
                    </a:avLst>
                  </a:prstGeom>
                  <a:noFill/>
                  <a:ln w="25400">
                    <a:solidFill>
                      <a:srgbClr val="974706"/>
                    </a:solidFill>
                    <a:round/>
                    <a:headEnd/>
                    <a:tailEnd/>
                  </a:ln>
                </p:spPr>
              </p:cxnSp>
              <p:cxnSp>
                <p:nvCxnSpPr>
                  <p:cNvPr id="781345" name="AutoShape 33"/>
                  <p:cNvCxnSpPr>
                    <a:cxnSpLocks noChangeShapeType="1"/>
                    <a:stCxn id="781342" idx="1"/>
                    <a:endCxn id="781342" idx="2"/>
                  </p:cNvCxnSpPr>
                  <p:nvPr/>
                </p:nvCxnSpPr>
                <p:spPr bwMode="auto">
                  <a:xfrm rot="10800000" flipH="1" flipV="1">
                    <a:off x="3022" y="5108"/>
                    <a:ext cx="57" cy="56"/>
                  </a:xfrm>
                  <a:prstGeom prst="curvedConnector4">
                    <a:avLst>
                      <a:gd name="adj1" fmla="val 19736"/>
                      <a:gd name="adj2" fmla="val 78662"/>
                    </a:avLst>
                  </a:prstGeom>
                  <a:noFill/>
                  <a:ln w="25400">
                    <a:solidFill>
                      <a:srgbClr val="974706"/>
                    </a:solidFill>
                    <a:round/>
                    <a:headEnd/>
                    <a:tailEnd/>
                  </a:ln>
                </p:spPr>
              </p:cxnSp>
              <p:cxnSp>
                <p:nvCxnSpPr>
                  <p:cNvPr id="781346" name="AutoShape 34"/>
                  <p:cNvCxnSpPr>
                    <a:cxnSpLocks noChangeShapeType="1"/>
                    <a:stCxn id="781341" idx="2"/>
                    <a:endCxn id="781341" idx="0"/>
                  </p:cNvCxnSpPr>
                  <p:nvPr/>
                </p:nvCxnSpPr>
                <p:spPr bwMode="auto">
                  <a:xfrm rot="5400000" flipH="1" flipV="1">
                    <a:off x="3515" y="5350"/>
                    <a:ext cx="112" cy="1"/>
                  </a:xfrm>
                  <a:prstGeom prst="curvedConnector5">
                    <a:avLst>
                      <a:gd name="adj1" fmla="val 7380"/>
                      <a:gd name="adj2" fmla="val 6500000"/>
                      <a:gd name="adj3" fmla="val 87245"/>
                    </a:avLst>
                  </a:prstGeom>
                  <a:noFill/>
                  <a:ln w="25400">
                    <a:solidFill>
                      <a:srgbClr val="974706"/>
                    </a:solidFill>
                    <a:round/>
                    <a:headEnd/>
                    <a:tailEnd/>
                  </a:ln>
                </p:spPr>
              </p:cxnSp>
              <p:cxnSp>
                <p:nvCxnSpPr>
                  <p:cNvPr id="781347" name="AutoShape 35"/>
                  <p:cNvCxnSpPr>
                    <a:cxnSpLocks noChangeShapeType="1"/>
                    <a:stCxn id="781341" idx="0"/>
                    <a:endCxn id="781342" idx="0"/>
                  </p:cNvCxnSpPr>
                  <p:nvPr/>
                </p:nvCxnSpPr>
                <p:spPr bwMode="auto">
                  <a:xfrm flipH="1" flipV="1">
                    <a:off x="3079" y="5052"/>
                    <a:ext cx="491" cy="243"/>
                  </a:xfrm>
                  <a:prstGeom prst="straightConnector1">
                    <a:avLst/>
                  </a:prstGeom>
                  <a:noFill/>
                  <a:ln w="25400">
                    <a:solidFill>
                      <a:srgbClr val="974706"/>
                    </a:solidFill>
                    <a:round/>
                    <a:headEnd/>
                    <a:tailEnd/>
                  </a:ln>
                </p:spPr>
              </p:cxnSp>
              <p:cxnSp>
                <p:nvCxnSpPr>
                  <p:cNvPr id="781348" name="AutoShape 36"/>
                  <p:cNvCxnSpPr>
                    <a:cxnSpLocks noChangeShapeType="1"/>
                    <a:stCxn id="781341" idx="2"/>
                    <a:endCxn id="781342" idx="2"/>
                  </p:cNvCxnSpPr>
                  <p:nvPr/>
                </p:nvCxnSpPr>
                <p:spPr bwMode="auto">
                  <a:xfrm flipH="1" flipV="1">
                    <a:off x="3079" y="5164"/>
                    <a:ext cx="491" cy="243"/>
                  </a:xfrm>
                  <a:prstGeom prst="straightConnector1">
                    <a:avLst/>
                  </a:prstGeom>
                  <a:noFill/>
                  <a:ln w="25400">
                    <a:solidFill>
                      <a:srgbClr val="974706"/>
                    </a:solidFill>
                    <a:round/>
                    <a:headEnd/>
                    <a:tailEnd/>
                  </a:ln>
                </p:spPr>
              </p:cxnSp>
            </p:grpSp>
            <p:grpSp>
              <p:nvGrpSpPr>
                <p:cNvPr id="15" name="Group 37"/>
                <p:cNvGrpSpPr>
                  <a:grpSpLocks/>
                </p:cNvGrpSpPr>
                <p:nvPr/>
              </p:nvGrpSpPr>
              <p:grpSpPr bwMode="auto">
                <a:xfrm>
                  <a:off x="2999" y="5029"/>
                  <a:ext cx="6200" cy="1030"/>
                  <a:chOff x="2999" y="5029"/>
                  <a:chExt cx="6200" cy="1030"/>
                </a:xfrm>
              </p:grpSpPr>
              <p:cxnSp>
                <p:nvCxnSpPr>
                  <p:cNvPr id="781350" name="AutoShape 38"/>
                  <p:cNvCxnSpPr>
                    <a:cxnSpLocks noChangeShapeType="1"/>
                    <a:stCxn id="781334" idx="4"/>
                    <a:endCxn id="781334" idx="6"/>
                  </p:cNvCxnSpPr>
                  <p:nvPr/>
                </p:nvCxnSpPr>
                <p:spPr bwMode="auto">
                  <a:xfrm rot="5400000" flipH="1" flipV="1">
                    <a:off x="9132" y="5991"/>
                    <a:ext cx="68" cy="67"/>
                  </a:xfrm>
                  <a:prstGeom prst="curvedConnector4">
                    <a:avLst>
                      <a:gd name="adj1" fmla="val 10986"/>
                      <a:gd name="adj2" fmla="val 96662"/>
                    </a:avLst>
                  </a:prstGeom>
                  <a:noFill/>
                  <a:ln w="25400">
                    <a:solidFill>
                      <a:srgbClr val="BFBFBF"/>
                    </a:solidFill>
                    <a:round/>
                    <a:headEnd/>
                    <a:tailEnd/>
                  </a:ln>
                </p:spPr>
              </p:cxnSp>
              <p:grpSp>
                <p:nvGrpSpPr>
                  <p:cNvPr id="16" name="Group 39"/>
                  <p:cNvGrpSpPr>
                    <a:grpSpLocks/>
                  </p:cNvGrpSpPr>
                  <p:nvPr/>
                </p:nvGrpSpPr>
                <p:grpSpPr bwMode="auto">
                  <a:xfrm>
                    <a:off x="2999" y="5029"/>
                    <a:ext cx="6200" cy="1030"/>
                    <a:chOff x="2999" y="5029"/>
                    <a:chExt cx="6200" cy="1030"/>
                  </a:xfrm>
                </p:grpSpPr>
                <p:cxnSp>
                  <p:nvCxnSpPr>
                    <p:cNvPr id="781352" name="AutoShape 40"/>
                    <p:cNvCxnSpPr>
                      <a:cxnSpLocks noChangeShapeType="1"/>
                      <a:stCxn id="781333" idx="0"/>
                      <a:endCxn id="781333" idx="6"/>
                    </p:cNvCxnSpPr>
                    <p:nvPr/>
                  </p:nvCxnSpPr>
                  <p:spPr bwMode="auto">
                    <a:xfrm rot="5400000" flipV="1">
                      <a:off x="9131" y="5032"/>
                      <a:ext cx="67" cy="67"/>
                    </a:xfrm>
                    <a:prstGeom prst="curvedConnector4">
                      <a:avLst>
                        <a:gd name="adj1" fmla="val -4495"/>
                        <a:gd name="adj2" fmla="val 88764"/>
                      </a:avLst>
                    </a:prstGeom>
                    <a:noFill/>
                    <a:ln w="25400">
                      <a:solidFill>
                        <a:srgbClr val="BFBFBF"/>
                      </a:solidFill>
                      <a:round/>
                      <a:headEnd/>
                      <a:tailEnd/>
                    </a:ln>
                  </p:spPr>
                </p:cxnSp>
                <p:grpSp>
                  <p:nvGrpSpPr>
                    <p:cNvPr id="17" name="Group 41"/>
                    <p:cNvGrpSpPr>
                      <a:grpSpLocks/>
                    </p:cNvGrpSpPr>
                    <p:nvPr/>
                  </p:nvGrpSpPr>
                  <p:grpSpPr bwMode="auto">
                    <a:xfrm>
                      <a:off x="2999" y="5029"/>
                      <a:ext cx="6200" cy="1030"/>
                      <a:chOff x="2999" y="5029"/>
                      <a:chExt cx="6200" cy="1030"/>
                    </a:xfrm>
                  </p:grpSpPr>
                  <p:grpSp>
                    <p:nvGrpSpPr>
                      <p:cNvPr id="18" name="Group 42"/>
                      <p:cNvGrpSpPr>
                        <a:grpSpLocks/>
                      </p:cNvGrpSpPr>
                      <p:nvPr/>
                    </p:nvGrpSpPr>
                    <p:grpSpPr bwMode="auto">
                      <a:xfrm>
                        <a:off x="2999" y="5029"/>
                        <a:ext cx="6200" cy="1030"/>
                        <a:chOff x="2999" y="5029"/>
                        <a:chExt cx="6200" cy="1030"/>
                      </a:xfrm>
                    </p:grpSpPr>
                    <p:grpSp>
                      <p:nvGrpSpPr>
                        <p:cNvPr id="19" name="Group 43"/>
                        <p:cNvGrpSpPr>
                          <a:grpSpLocks/>
                        </p:cNvGrpSpPr>
                        <p:nvPr/>
                      </p:nvGrpSpPr>
                      <p:grpSpPr bwMode="auto">
                        <a:xfrm>
                          <a:off x="2999" y="5029"/>
                          <a:ext cx="6200" cy="1030"/>
                          <a:chOff x="2999" y="5029"/>
                          <a:chExt cx="6200" cy="1030"/>
                        </a:xfrm>
                      </p:grpSpPr>
                      <p:cxnSp>
                        <p:nvCxnSpPr>
                          <p:cNvPr id="781356" name="AutoShape 44"/>
                          <p:cNvCxnSpPr>
                            <a:cxnSpLocks noChangeShapeType="1"/>
                            <a:stCxn id="781325" idx="4"/>
                          </p:cNvCxnSpPr>
                          <p:nvPr/>
                        </p:nvCxnSpPr>
                        <p:spPr bwMode="auto">
                          <a:xfrm flipV="1">
                            <a:off x="3068" y="6054"/>
                            <a:ext cx="625" cy="2"/>
                          </a:xfrm>
                          <a:prstGeom prst="straightConnector1">
                            <a:avLst/>
                          </a:prstGeom>
                          <a:noFill/>
                          <a:ln w="25400">
                            <a:solidFill>
                              <a:srgbClr val="BFBFBF"/>
                            </a:solidFill>
                            <a:round/>
                            <a:headEnd/>
                            <a:tailEnd/>
                          </a:ln>
                        </p:spPr>
                      </p:cxnSp>
                      <p:cxnSp>
                        <p:nvCxnSpPr>
                          <p:cNvPr id="781357" name="AutoShape 45"/>
                          <p:cNvCxnSpPr>
                            <a:cxnSpLocks noChangeShapeType="1"/>
                            <a:endCxn id="781334" idx="4"/>
                          </p:cNvCxnSpPr>
                          <p:nvPr/>
                        </p:nvCxnSpPr>
                        <p:spPr bwMode="auto">
                          <a:xfrm>
                            <a:off x="8494" y="6053"/>
                            <a:ext cx="638" cy="6"/>
                          </a:xfrm>
                          <a:prstGeom prst="straightConnector1">
                            <a:avLst/>
                          </a:prstGeom>
                          <a:noFill/>
                          <a:ln w="25400">
                            <a:solidFill>
                              <a:srgbClr val="BFBFBF"/>
                            </a:solidFill>
                            <a:round/>
                            <a:headEnd/>
                            <a:tailEnd/>
                          </a:ln>
                        </p:spPr>
                      </p:cxnSp>
                      <p:cxnSp>
                        <p:nvCxnSpPr>
                          <p:cNvPr id="781358" name="AutoShape 46"/>
                          <p:cNvCxnSpPr>
                            <a:cxnSpLocks noChangeShapeType="1"/>
                          </p:cNvCxnSpPr>
                          <p:nvPr/>
                        </p:nvCxnSpPr>
                        <p:spPr bwMode="auto">
                          <a:xfrm flipV="1">
                            <a:off x="2999" y="5093"/>
                            <a:ext cx="1" cy="892"/>
                          </a:xfrm>
                          <a:prstGeom prst="straightConnector1">
                            <a:avLst/>
                          </a:prstGeom>
                          <a:noFill/>
                          <a:ln w="25400">
                            <a:solidFill>
                              <a:srgbClr val="BFBFBF"/>
                            </a:solidFill>
                            <a:round/>
                            <a:headEnd/>
                            <a:tailEnd/>
                          </a:ln>
                        </p:spPr>
                      </p:cxnSp>
                      <p:cxnSp>
                        <p:nvCxnSpPr>
                          <p:cNvPr id="781359" name="AutoShape 47"/>
                          <p:cNvCxnSpPr>
                            <a:cxnSpLocks noChangeShapeType="1"/>
                            <a:endCxn id="781334" idx="6"/>
                          </p:cNvCxnSpPr>
                          <p:nvPr/>
                        </p:nvCxnSpPr>
                        <p:spPr bwMode="auto">
                          <a:xfrm>
                            <a:off x="9198" y="5093"/>
                            <a:ext cx="1" cy="898"/>
                          </a:xfrm>
                          <a:prstGeom prst="straightConnector1">
                            <a:avLst/>
                          </a:prstGeom>
                          <a:noFill/>
                          <a:ln w="25400">
                            <a:solidFill>
                              <a:srgbClr val="BFBFBF"/>
                            </a:solidFill>
                            <a:round/>
                            <a:headEnd/>
                            <a:tailEnd/>
                          </a:ln>
                        </p:spPr>
                      </p:cxnSp>
                      <p:cxnSp>
                        <p:nvCxnSpPr>
                          <p:cNvPr id="781360" name="AutoShape 48"/>
                          <p:cNvCxnSpPr>
                            <a:cxnSpLocks noChangeShapeType="1"/>
                            <a:stCxn id="781326" idx="0"/>
                            <a:endCxn id="781333" idx="0"/>
                          </p:cNvCxnSpPr>
                          <p:nvPr/>
                        </p:nvCxnSpPr>
                        <p:spPr bwMode="auto">
                          <a:xfrm>
                            <a:off x="3068" y="5029"/>
                            <a:ext cx="6063" cy="3"/>
                          </a:xfrm>
                          <a:prstGeom prst="straightConnector1">
                            <a:avLst/>
                          </a:prstGeom>
                          <a:noFill/>
                          <a:ln w="25400">
                            <a:solidFill>
                              <a:srgbClr val="BFBFBF"/>
                            </a:solidFill>
                            <a:round/>
                            <a:headEnd/>
                            <a:tailEnd/>
                          </a:ln>
                        </p:spPr>
                      </p:cxnSp>
                      <p:cxnSp>
                        <p:nvCxnSpPr>
                          <p:cNvPr id="781361" name="AutoShape 49"/>
                          <p:cNvCxnSpPr>
                            <a:cxnSpLocks noChangeShapeType="1"/>
                          </p:cNvCxnSpPr>
                          <p:nvPr/>
                        </p:nvCxnSpPr>
                        <p:spPr bwMode="auto">
                          <a:xfrm>
                            <a:off x="3694" y="6053"/>
                            <a:ext cx="4800" cy="1"/>
                          </a:xfrm>
                          <a:prstGeom prst="straightConnector1">
                            <a:avLst/>
                          </a:prstGeom>
                          <a:noFill/>
                          <a:ln w="25400">
                            <a:solidFill>
                              <a:srgbClr val="BFBFBF"/>
                            </a:solidFill>
                            <a:round/>
                            <a:headEnd/>
                            <a:tailEnd/>
                          </a:ln>
                        </p:spPr>
                      </p:cxnSp>
                    </p:grpSp>
                    <p:cxnSp>
                      <p:nvCxnSpPr>
                        <p:cNvPr id="781362" name="AutoShape 50"/>
                        <p:cNvCxnSpPr>
                          <a:cxnSpLocks noChangeShapeType="1"/>
                          <a:stCxn id="781326" idx="0"/>
                          <a:endCxn id="781326" idx="2"/>
                        </p:cNvCxnSpPr>
                        <p:nvPr/>
                      </p:nvCxnSpPr>
                      <p:spPr bwMode="auto">
                        <a:xfrm rot="16200000" flipH="1" flipV="1">
                          <a:off x="3000" y="5029"/>
                          <a:ext cx="67" cy="68"/>
                        </a:xfrm>
                        <a:prstGeom prst="curvedConnector4">
                          <a:avLst>
                            <a:gd name="adj1" fmla="val 5616"/>
                            <a:gd name="adj2" fmla="val 95602"/>
                          </a:avLst>
                        </a:prstGeom>
                        <a:noFill/>
                        <a:ln w="25400">
                          <a:solidFill>
                            <a:srgbClr val="BFBFBF"/>
                          </a:solidFill>
                          <a:round/>
                          <a:headEnd/>
                          <a:tailEnd/>
                        </a:ln>
                      </p:spPr>
                    </p:cxnSp>
                  </p:grpSp>
                  <p:cxnSp>
                    <p:nvCxnSpPr>
                      <p:cNvPr id="781363" name="AutoShape 51"/>
                      <p:cNvCxnSpPr>
                        <a:cxnSpLocks noChangeShapeType="1"/>
                        <a:stCxn id="781325" idx="2"/>
                        <a:endCxn id="781325" idx="4"/>
                      </p:cNvCxnSpPr>
                      <p:nvPr/>
                    </p:nvCxnSpPr>
                    <p:spPr bwMode="auto">
                      <a:xfrm rot="10800000" flipH="1" flipV="1">
                        <a:off x="3000" y="5988"/>
                        <a:ext cx="68" cy="68"/>
                      </a:xfrm>
                      <a:prstGeom prst="curvedConnector4">
                        <a:avLst>
                          <a:gd name="adj1" fmla="val 5491"/>
                          <a:gd name="adj2" fmla="val 101097"/>
                        </a:avLst>
                      </a:prstGeom>
                      <a:noFill/>
                      <a:ln w="25400">
                        <a:solidFill>
                          <a:srgbClr val="BFBFBF"/>
                        </a:solidFill>
                        <a:round/>
                        <a:headEnd/>
                        <a:tailEnd/>
                      </a:ln>
                    </p:spPr>
                  </p:cxnSp>
                </p:grpSp>
              </p:grpSp>
            </p:grpSp>
            <p:sp>
              <p:nvSpPr>
                <p:cNvPr id="781364" name="AutoShape 52"/>
                <p:cNvSpPr>
                  <a:spLocks noChangeArrowheads="1"/>
                </p:cNvSpPr>
                <p:nvPr/>
              </p:nvSpPr>
              <p:spPr bwMode="auto">
                <a:xfrm>
                  <a:off x="4310" y="6593"/>
                  <a:ext cx="135" cy="628"/>
                </a:xfrm>
                <a:prstGeom prst="plaque">
                  <a:avLst>
                    <a:gd name="adj" fmla="val 1666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1365" name="AutoShape 53"/>
                <p:cNvSpPr>
                  <a:spLocks noChangeArrowheads="1"/>
                </p:cNvSpPr>
                <p:nvPr/>
              </p:nvSpPr>
              <p:spPr bwMode="auto">
                <a:xfrm>
                  <a:off x="7816" y="6593"/>
                  <a:ext cx="134" cy="628"/>
                </a:xfrm>
                <a:prstGeom prst="plaque">
                  <a:avLst>
                    <a:gd name="adj" fmla="val 1666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1366" name="Rectangle 54"/>
                <p:cNvSpPr>
                  <a:spLocks noChangeArrowheads="1"/>
                </p:cNvSpPr>
                <p:nvPr/>
              </p:nvSpPr>
              <p:spPr bwMode="auto">
                <a:xfrm>
                  <a:off x="5483" y="5595"/>
                  <a:ext cx="728" cy="295"/>
                </a:xfrm>
                <a:prstGeom prst="rect">
                  <a:avLst/>
                </a:prstGeom>
                <a:solidFill>
                  <a:srgbClr val="FFFFFF">
                    <a:alpha val="0"/>
                  </a:srgbClr>
                </a:solidFill>
                <a:ln w="3175">
                  <a:noFill/>
                  <a:miter lim="800000"/>
                  <a:headEnd/>
                  <a:tailEnd/>
                </a:ln>
              </p:spPr>
              <p:txBody>
                <a:bodyPr vert="horz" wrap="square" lIns="100813" tIns="50406" rIns="100813" bIns="5040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Calibri" pitchFamily="34" charset="0"/>
                    </a:rPr>
                    <a:t>Bead</a:t>
                  </a:r>
                  <a:endParaRPr kumimoji="0" lang="en-US" sz="1800" b="0" i="0" u="none" strike="noStrike" cap="none" normalizeH="0" baseline="0" smtClean="0">
                    <a:ln>
                      <a:noFill/>
                    </a:ln>
                    <a:solidFill>
                      <a:schemeClr val="tx1"/>
                    </a:solidFill>
                    <a:effectLst/>
                    <a:latin typeface="Arial" pitchFamily="34" charset="0"/>
                  </a:endParaRPr>
                </a:p>
              </p:txBody>
            </p:sp>
            <p:sp>
              <p:nvSpPr>
                <p:cNvPr id="781367" name="Rectangle 55"/>
                <p:cNvSpPr>
                  <a:spLocks noChangeArrowheads="1"/>
                </p:cNvSpPr>
                <p:nvPr/>
              </p:nvSpPr>
              <p:spPr bwMode="auto">
                <a:xfrm>
                  <a:off x="3944" y="7378"/>
                  <a:ext cx="867" cy="589"/>
                </a:xfrm>
                <a:prstGeom prst="rect">
                  <a:avLst/>
                </a:prstGeom>
                <a:solidFill>
                  <a:srgbClr val="FFFFFF">
                    <a:alpha val="0"/>
                  </a:srgbClr>
                </a:solidFill>
                <a:ln w="3175">
                  <a:noFill/>
                  <a:miter lim="800000"/>
                  <a:headEnd/>
                  <a:tailEnd/>
                </a:ln>
              </p:spPr>
              <p:txBody>
                <a:bodyPr vert="horz" wrap="square" lIns="100813" tIns="50406" rIns="100813" bIns="5040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rPr>
                    <a:t>RF power in</a:t>
                  </a:r>
                  <a:endParaRPr kumimoji="0" lang="en-US" sz="1800" b="0" i="0" u="none" strike="noStrike" cap="none" normalizeH="0" baseline="0" smtClean="0">
                    <a:ln>
                      <a:noFill/>
                    </a:ln>
                    <a:solidFill>
                      <a:schemeClr val="tx1"/>
                    </a:solidFill>
                    <a:effectLst/>
                    <a:latin typeface="Arial" pitchFamily="34" charset="0"/>
                  </a:endParaRPr>
                </a:p>
              </p:txBody>
            </p:sp>
            <p:sp>
              <p:nvSpPr>
                <p:cNvPr id="781368" name="Rectangle 56"/>
                <p:cNvSpPr>
                  <a:spLocks noChangeArrowheads="1"/>
                </p:cNvSpPr>
                <p:nvPr/>
              </p:nvSpPr>
              <p:spPr bwMode="auto">
                <a:xfrm>
                  <a:off x="7406" y="7378"/>
                  <a:ext cx="926" cy="341"/>
                </a:xfrm>
                <a:prstGeom prst="rect">
                  <a:avLst/>
                </a:prstGeom>
                <a:solidFill>
                  <a:srgbClr val="FFFFFF">
                    <a:alpha val="0"/>
                  </a:srgbClr>
                </a:solidFill>
                <a:ln w="3175">
                  <a:noFill/>
                  <a:miter lim="800000"/>
                  <a:headEnd/>
                  <a:tailEnd/>
                </a:ln>
              </p:spPr>
              <p:txBody>
                <a:bodyPr vert="horz" wrap="square" lIns="100813" tIns="50406" rIns="100813" bIns="5040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rPr>
                    <a:t>RF out</a:t>
                  </a:r>
                  <a:endParaRPr kumimoji="0" lang="en-US" sz="1800" b="0" i="0" u="none" strike="noStrike" cap="none" normalizeH="0" baseline="0" smtClean="0">
                    <a:ln>
                      <a:noFill/>
                    </a:ln>
                    <a:solidFill>
                      <a:schemeClr val="tx1"/>
                    </a:solidFill>
                    <a:effectLst/>
                    <a:latin typeface="Arial" pitchFamily="34" charset="0"/>
                  </a:endParaRPr>
                </a:p>
              </p:txBody>
            </p:sp>
            <p:sp>
              <p:nvSpPr>
                <p:cNvPr id="781369" name="Rectangle 57"/>
                <p:cNvSpPr>
                  <a:spLocks noChangeArrowheads="1"/>
                </p:cNvSpPr>
                <p:nvPr/>
              </p:nvSpPr>
              <p:spPr bwMode="auto">
                <a:xfrm>
                  <a:off x="5705" y="6593"/>
                  <a:ext cx="646" cy="341"/>
                </a:xfrm>
                <a:prstGeom prst="rect">
                  <a:avLst/>
                </a:prstGeom>
                <a:solidFill>
                  <a:srgbClr val="FFFFFF">
                    <a:alpha val="0"/>
                  </a:srgbClr>
                </a:solidFill>
                <a:ln w="3175">
                  <a:noFill/>
                  <a:miter lim="800000"/>
                  <a:headEnd/>
                  <a:tailEnd/>
                </a:ln>
              </p:spPr>
              <p:txBody>
                <a:bodyPr vert="horz" wrap="square" lIns="100813" tIns="50406" rIns="100813" bIns="5040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Calibri" pitchFamily="34" charset="0"/>
                    </a:rPr>
                    <a:t>Cavity</a:t>
                  </a:r>
                  <a:endParaRPr kumimoji="0" lang="en-US" sz="1800" b="0" i="0" u="none" strike="noStrike" cap="none" normalizeH="0" baseline="0" smtClean="0">
                    <a:ln>
                      <a:noFill/>
                    </a:ln>
                    <a:solidFill>
                      <a:schemeClr val="tx1"/>
                    </a:solidFill>
                    <a:effectLst/>
                    <a:latin typeface="Arial" pitchFamily="34" charset="0"/>
                  </a:endParaRPr>
                </a:p>
              </p:txBody>
            </p:sp>
            <p:cxnSp>
              <p:nvCxnSpPr>
                <p:cNvPr id="781370" name="AutoShape 58"/>
                <p:cNvCxnSpPr>
                  <a:cxnSpLocks noChangeShapeType="1"/>
                  <a:stCxn id="781316" idx="2"/>
                  <a:endCxn id="781340" idx="0"/>
                </p:cNvCxnSpPr>
                <p:nvPr/>
              </p:nvCxnSpPr>
              <p:spPr bwMode="auto">
                <a:xfrm flipH="1">
                  <a:off x="3571" y="4905"/>
                  <a:ext cx="64" cy="333"/>
                </a:xfrm>
                <a:prstGeom prst="straightConnector1">
                  <a:avLst/>
                </a:prstGeom>
                <a:noFill/>
                <a:ln w="9525">
                  <a:solidFill>
                    <a:srgbClr val="000000"/>
                  </a:solidFill>
                  <a:round/>
                  <a:headEnd/>
                  <a:tailEnd type="triangle" w="med" len="med"/>
                </a:ln>
              </p:spPr>
            </p:cxnSp>
            <p:cxnSp>
              <p:nvCxnSpPr>
                <p:cNvPr id="781371" name="AutoShape 59"/>
                <p:cNvCxnSpPr>
                  <a:cxnSpLocks noChangeShapeType="1"/>
                </p:cNvCxnSpPr>
                <p:nvPr/>
              </p:nvCxnSpPr>
              <p:spPr bwMode="auto">
                <a:xfrm>
                  <a:off x="6093" y="4799"/>
                  <a:ext cx="724" cy="230"/>
                </a:xfrm>
                <a:prstGeom prst="straightConnector1">
                  <a:avLst/>
                </a:prstGeom>
                <a:noFill/>
                <a:ln w="9525">
                  <a:solidFill>
                    <a:srgbClr val="000000"/>
                  </a:solidFill>
                  <a:round/>
                  <a:headEnd/>
                  <a:tailEnd type="triangle" w="med" len="med"/>
                </a:ln>
              </p:spPr>
            </p:cxnSp>
            <p:cxnSp>
              <p:nvCxnSpPr>
                <p:cNvPr id="781372" name="AutoShape 60"/>
                <p:cNvCxnSpPr>
                  <a:cxnSpLocks noChangeShapeType="1"/>
                  <a:stCxn id="781366" idx="2"/>
                  <a:endCxn id="781378" idx="7"/>
                </p:cNvCxnSpPr>
                <p:nvPr/>
              </p:nvCxnSpPr>
              <p:spPr bwMode="auto">
                <a:xfrm flipH="1">
                  <a:off x="5166" y="5890"/>
                  <a:ext cx="681" cy="102"/>
                </a:xfrm>
                <a:prstGeom prst="straightConnector1">
                  <a:avLst/>
                </a:prstGeom>
                <a:noFill/>
                <a:ln w="9525">
                  <a:solidFill>
                    <a:srgbClr val="000000"/>
                  </a:solidFill>
                  <a:round/>
                  <a:headEnd/>
                  <a:tailEnd type="triangle" w="med" len="med"/>
                </a:ln>
              </p:spPr>
            </p:cxnSp>
            <p:cxnSp>
              <p:nvCxnSpPr>
                <p:cNvPr id="781373" name="AutoShape 61"/>
                <p:cNvCxnSpPr>
                  <a:cxnSpLocks noChangeShapeType="1"/>
                  <a:stCxn id="781367" idx="0"/>
                </p:cNvCxnSpPr>
                <p:nvPr/>
              </p:nvCxnSpPr>
              <p:spPr bwMode="auto">
                <a:xfrm flipV="1">
                  <a:off x="4377" y="6284"/>
                  <a:ext cx="3" cy="1094"/>
                </a:xfrm>
                <a:prstGeom prst="straightConnector1">
                  <a:avLst/>
                </a:prstGeom>
                <a:noFill/>
                <a:ln w="12700">
                  <a:solidFill>
                    <a:srgbClr val="C00000"/>
                  </a:solidFill>
                  <a:round/>
                  <a:headEnd/>
                  <a:tailEnd type="triangle" w="med" len="med"/>
                </a:ln>
              </p:spPr>
            </p:cxnSp>
            <p:cxnSp>
              <p:nvCxnSpPr>
                <p:cNvPr id="781374" name="AutoShape 62"/>
                <p:cNvCxnSpPr>
                  <a:cxnSpLocks noChangeShapeType="1"/>
                </p:cNvCxnSpPr>
                <p:nvPr/>
              </p:nvCxnSpPr>
              <p:spPr bwMode="auto">
                <a:xfrm>
                  <a:off x="7883" y="6335"/>
                  <a:ext cx="1" cy="1084"/>
                </a:xfrm>
                <a:prstGeom prst="straightConnector1">
                  <a:avLst/>
                </a:prstGeom>
                <a:noFill/>
                <a:ln w="9525">
                  <a:solidFill>
                    <a:srgbClr val="0070C0"/>
                  </a:solidFill>
                  <a:round/>
                  <a:headEnd/>
                  <a:tailEnd type="triangle" w="med" len="med"/>
                </a:ln>
              </p:spPr>
            </p:cxnSp>
            <p:sp>
              <p:nvSpPr>
                <p:cNvPr id="781375" name="Rectangle 63"/>
                <p:cNvSpPr>
                  <a:spLocks noChangeArrowheads="1"/>
                </p:cNvSpPr>
                <p:nvPr/>
              </p:nvSpPr>
              <p:spPr bwMode="auto">
                <a:xfrm>
                  <a:off x="3626" y="8326"/>
                  <a:ext cx="4935" cy="421"/>
                </a:xfrm>
                <a:prstGeom prst="rect">
                  <a:avLst/>
                </a:prstGeom>
                <a:solidFill>
                  <a:srgbClr val="FFFFFF"/>
                </a:solidFill>
                <a:ln w="9525">
                  <a:solidFill>
                    <a:srgbClr val="000000"/>
                  </a:solidFill>
                  <a:miter lim="800000"/>
                  <a:headEnd/>
                  <a:tailEnd/>
                </a:ln>
              </p:spPr>
              <p:txBody>
                <a:bodyPr vert="horz" wrap="square" lIns="100813" tIns="50406" rIns="100813" bIns="5040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smtClean="0">
                      <a:ln>
                        <a:noFill/>
                      </a:ln>
                      <a:solidFill>
                        <a:schemeClr val="tx1"/>
                      </a:solidFill>
                      <a:effectLst/>
                      <a:latin typeface="Calibri" pitchFamily="34" charset="0"/>
                    </a:rPr>
                    <a:t>Generator	</a:t>
                  </a:r>
                  <a:r>
                    <a:rPr kumimoji="0" lang="en-US" sz="1400" b="1" i="0" u="none" strike="noStrike" cap="none" normalizeH="0" baseline="0" smtClean="0">
                      <a:ln>
                        <a:noFill/>
                      </a:ln>
                      <a:solidFill>
                        <a:schemeClr val="tx1"/>
                      </a:solidFill>
                      <a:effectLst/>
                      <a:latin typeface="Calibri" pitchFamily="34" charset="0"/>
                    </a:rPr>
                    <a:t>Network Analyzer</a:t>
                  </a:r>
                  <a:r>
                    <a:rPr kumimoji="0" lang="en-US" sz="1200" b="0" i="0" u="none" strike="noStrike" cap="none" normalizeH="0" baseline="0" smtClean="0">
                      <a:ln>
                        <a:noFill/>
                      </a:ln>
                      <a:solidFill>
                        <a:schemeClr val="tx1"/>
                      </a:solidFill>
                      <a:effectLst/>
                      <a:latin typeface="Times New Roman" pitchFamily="18" charset="0"/>
                    </a:rPr>
                    <a:t>	</a:t>
                  </a:r>
                  <a:r>
                    <a:rPr kumimoji="0" lang="en-US" sz="1200" b="0" i="0" u="none" strike="noStrike" cap="none" normalizeH="0" baseline="0" smtClean="0">
                      <a:ln>
                        <a:noFill/>
                      </a:ln>
                      <a:solidFill>
                        <a:schemeClr val="tx1"/>
                      </a:solidFill>
                      <a:effectLst/>
                      <a:latin typeface="Calibri" pitchFamily="34" charset="0"/>
                    </a:rPr>
                    <a:t>Detector</a:t>
                  </a:r>
                  <a:endParaRPr kumimoji="0" lang="en-US" sz="1800" b="0" i="0" u="none" strike="noStrike" cap="none" normalizeH="0" baseline="0" smtClean="0">
                    <a:ln>
                      <a:noFill/>
                    </a:ln>
                    <a:solidFill>
                      <a:schemeClr val="tx1"/>
                    </a:solidFill>
                    <a:effectLst/>
                    <a:latin typeface="Arial" pitchFamily="34" charset="0"/>
                  </a:endParaRPr>
                </a:p>
              </p:txBody>
            </p:sp>
            <p:cxnSp>
              <p:nvCxnSpPr>
                <p:cNvPr id="781376" name="AutoShape 64"/>
                <p:cNvCxnSpPr>
                  <a:cxnSpLocks noChangeShapeType="1"/>
                </p:cNvCxnSpPr>
                <p:nvPr/>
              </p:nvCxnSpPr>
              <p:spPr bwMode="auto">
                <a:xfrm flipV="1">
                  <a:off x="4380" y="7822"/>
                  <a:ext cx="1" cy="448"/>
                </a:xfrm>
                <a:prstGeom prst="straightConnector1">
                  <a:avLst/>
                </a:prstGeom>
                <a:noFill/>
                <a:ln w="9525">
                  <a:solidFill>
                    <a:srgbClr val="C00000"/>
                  </a:solidFill>
                  <a:round/>
                  <a:headEnd/>
                  <a:tailEnd type="triangle" w="med" len="med"/>
                </a:ln>
              </p:spPr>
            </p:cxnSp>
            <p:cxnSp>
              <p:nvCxnSpPr>
                <p:cNvPr id="781377" name="AutoShape 65"/>
                <p:cNvCxnSpPr>
                  <a:cxnSpLocks noChangeShapeType="1"/>
                </p:cNvCxnSpPr>
                <p:nvPr/>
              </p:nvCxnSpPr>
              <p:spPr bwMode="auto">
                <a:xfrm>
                  <a:off x="7883" y="7822"/>
                  <a:ext cx="1" cy="483"/>
                </a:xfrm>
                <a:prstGeom prst="straightConnector1">
                  <a:avLst/>
                </a:prstGeom>
                <a:noFill/>
                <a:ln w="9525">
                  <a:solidFill>
                    <a:srgbClr val="0070C0"/>
                  </a:solidFill>
                  <a:round/>
                  <a:headEnd/>
                  <a:tailEnd type="triangle" w="med" len="med"/>
                </a:ln>
              </p:spPr>
            </p:cxnSp>
            <p:sp>
              <p:nvSpPr>
                <p:cNvPr id="781378" name="Oval 66"/>
                <p:cNvSpPr>
                  <a:spLocks noChangeArrowheads="1"/>
                </p:cNvSpPr>
                <p:nvPr/>
              </p:nvSpPr>
              <p:spPr bwMode="auto">
                <a:xfrm>
                  <a:off x="5019" y="5967"/>
                  <a:ext cx="172" cy="172"/>
                </a:xfrm>
                <a:prstGeom prst="ellipse">
                  <a:avLst/>
                </a:prstGeom>
                <a:solidFill>
                  <a:srgbClr val="95B3D7"/>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cxnSp>
            <p:nvCxnSpPr>
              <p:cNvPr id="781379" name="AutoShape 67"/>
              <p:cNvCxnSpPr>
                <a:cxnSpLocks noChangeShapeType="1"/>
              </p:cNvCxnSpPr>
              <p:nvPr/>
            </p:nvCxnSpPr>
            <p:spPr bwMode="auto">
              <a:xfrm>
                <a:off x="2904" y="6968"/>
                <a:ext cx="529" cy="1"/>
              </a:xfrm>
              <a:prstGeom prst="straightConnector1">
                <a:avLst/>
              </a:prstGeom>
              <a:noFill/>
              <a:ln w="9525">
                <a:solidFill>
                  <a:srgbClr val="000000"/>
                </a:solidFill>
                <a:round/>
                <a:headEnd/>
                <a:tailEnd/>
              </a:ln>
            </p:spPr>
          </p:cxnSp>
          <p:cxnSp>
            <p:nvCxnSpPr>
              <p:cNvPr id="781380" name="AutoShape 68"/>
              <p:cNvCxnSpPr>
                <a:cxnSpLocks noChangeShapeType="1"/>
              </p:cNvCxnSpPr>
              <p:nvPr/>
            </p:nvCxnSpPr>
            <p:spPr bwMode="auto">
              <a:xfrm flipV="1">
                <a:off x="2812" y="6969"/>
                <a:ext cx="92" cy="84"/>
              </a:xfrm>
              <a:prstGeom prst="straightConnector1">
                <a:avLst/>
              </a:prstGeom>
              <a:noFill/>
              <a:ln w="9525">
                <a:solidFill>
                  <a:srgbClr val="000000"/>
                </a:solidFill>
                <a:round/>
                <a:headEnd/>
                <a:tailEnd/>
              </a:ln>
            </p:spPr>
          </p:cxnSp>
          <p:cxnSp>
            <p:nvCxnSpPr>
              <p:cNvPr id="781381" name="AutoShape 69"/>
              <p:cNvCxnSpPr>
                <a:cxnSpLocks noChangeShapeType="1"/>
              </p:cNvCxnSpPr>
              <p:nvPr/>
            </p:nvCxnSpPr>
            <p:spPr bwMode="auto">
              <a:xfrm flipV="1">
                <a:off x="3335" y="6969"/>
                <a:ext cx="92" cy="84"/>
              </a:xfrm>
              <a:prstGeom prst="straightConnector1">
                <a:avLst/>
              </a:prstGeom>
              <a:noFill/>
              <a:ln w="9525">
                <a:solidFill>
                  <a:srgbClr val="000000"/>
                </a:solidFill>
                <a:round/>
                <a:headEnd/>
                <a:tailEnd/>
              </a:ln>
            </p:spPr>
          </p:cxnSp>
          <p:cxnSp>
            <p:nvCxnSpPr>
              <p:cNvPr id="781382" name="AutoShape 70"/>
              <p:cNvCxnSpPr>
                <a:cxnSpLocks noChangeShapeType="1"/>
              </p:cNvCxnSpPr>
              <p:nvPr/>
            </p:nvCxnSpPr>
            <p:spPr bwMode="auto">
              <a:xfrm flipV="1">
                <a:off x="3341" y="7382"/>
                <a:ext cx="92" cy="85"/>
              </a:xfrm>
              <a:prstGeom prst="straightConnector1">
                <a:avLst/>
              </a:prstGeom>
              <a:noFill/>
              <a:ln w="9525">
                <a:solidFill>
                  <a:srgbClr val="000000"/>
                </a:solidFill>
                <a:round/>
                <a:headEnd/>
                <a:tailEnd/>
              </a:ln>
            </p:spPr>
          </p:cxnSp>
          <p:cxnSp>
            <p:nvCxnSpPr>
              <p:cNvPr id="781383" name="AutoShape 71"/>
              <p:cNvCxnSpPr>
                <a:cxnSpLocks noChangeShapeType="1"/>
              </p:cNvCxnSpPr>
              <p:nvPr/>
            </p:nvCxnSpPr>
            <p:spPr bwMode="auto">
              <a:xfrm>
                <a:off x="3340" y="7053"/>
                <a:ext cx="1" cy="418"/>
              </a:xfrm>
              <a:prstGeom prst="straightConnector1">
                <a:avLst/>
              </a:prstGeom>
              <a:noFill/>
              <a:ln w="9525">
                <a:solidFill>
                  <a:srgbClr val="000000"/>
                </a:solidFill>
                <a:round/>
                <a:headEnd/>
                <a:tailEnd/>
              </a:ln>
            </p:spPr>
          </p:cxnSp>
          <p:cxnSp>
            <p:nvCxnSpPr>
              <p:cNvPr id="781384" name="AutoShape 72"/>
              <p:cNvCxnSpPr>
                <a:cxnSpLocks noChangeShapeType="1"/>
              </p:cNvCxnSpPr>
              <p:nvPr/>
            </p:nvCxnSpPr>
            <p:spPr bwMode="auto">
              <a:xfrm>
                <a:off x="3431" y="6969"/>
                <a:ext cx="2" cy="418"/>
              </a:xfrm>
              <a:prstGeom prst="straightConnector1">
                <a:avLst/>
              </a:prstGeom>
              <a:noFill/>
              <a:ln w="9525">
                <a:solidFill>
                  <a:srgbClr val="000000"/>
                </a:solidFill>
                <a:round/>
                <a:headEnd/>
                <a:tailEnd/>
              </a:ln>
            </p:spPr>
          </p:cxnSp>
          <p:cxnSp>
            <p:nvCxnSpPr>
              <p:cNvPr id="781385" name="AutoShape 73"/>
              <p:cNvCxnSpPr>
                <a:cxnSpLocks noChangeShapeType="1"/>
              </p:cNvCxnSpPr>
              <p:nvPr/>
            </p:nvCxnSpPr>
            <p:spPr bwMode="auto">
              <a:xfrm>
                <a:off x="2806" y="7052"/>
                <a:ext cx="528" cy="1"/>
              </a:xfrm>
              <a:prstGeom prst="straightConnector1">
                <a:avLst/>
              </a:prstGeom>
              <a:noFill/>
              <a:ln w="9525">
                <a:solidFill>
                  <a:srgbClr val="000000"/>
                </a:solidFill>
                <a:round/>
                <a:headEnd/>
                <a:tailEnd/>
              </a:ln>
            </p:spPr>
          </p:cxnSp>
          <p:cxnSp>
            <p:nvCxnSpPr>
              <p:cNvPr id="781386" name="AutoShape 74"/>
              <p:cNvCxnSpPr>
                <a:cxnSpLocks noChangeShapeType="1"/>
              </p:cNvCxnSpPr>
              <p:nvPr/>
            </p:nvCxnSpPr>
            <p:spPr bwMode="auto">
              <a:xfrm>
                <a:off x="2813" y="7465"/>
                <a:ext cx="528" cy="2"/>
              </a:xfrm>
              <a:prstGeom prst="straightConnector1">
                <a:avLst/>
              </a:prstGeom>
              <a:noFill/>
              <a:ln w="9525">
                <a:solidFill>
                  <a:srgbClr val="000000"/>
                </a:solidFill>
                <a:round/>
                <a:headEnd/>
                <a:tailEnd/>
              </a:ln>
            </p:spPr>
          </p:cxnSp>
          <p:cxnSp>
            <p:nvCxnSpPr>
              <p:cNvPr id="781387" name="AutoShape 75"/>
              <p:cNvCxnSpPr>
                <a:cxnSpLocks noChangeShapeType="1"/>
              </p:cNvCxnSpPr>
              <p:nvPr/>
            </p:nvCxnSpPr>
            <p:spPr bwMode="auto">
              <a:xfrm>
                <a:off x="2813" y="7053"/>
                <a:ext cx="2" cy="418"/>
              </a:xfrm>
              <a:prstGeom prst="straightConnector1">
                <a:avLst/>
              </a:prstGeom>
              <a:noFill/>
              <a:ln w="9525">
                <a:solidFill>
                  <a:srgbClr val="000000"/>
                </a:solidFill>
                <a:round/>
                <a:headEnd/>
                <a:tailEnd/>
              </a:ln>
            </p:spPr>
          </p:cxnSp>
          <p:sp>
            <p:nvSpPr>
              <p:cNvPr id="781388" name="Freeform 76"/>
              <p:cNvSpPr>
                <a:spLocks/>
              </p:cNvSpPr>
              <p:nvPr/>
            </p:nvSpPr>
            <p:spPr bwMode="auto">
              <a:xfrm>
                <a:off x="2853" y="7089"/>
                <a:ext cx="420" cy="293"/>
              </a:xfrm>
              <a:custGeom>
                <a:avLst/>
                <a:gdLst/>
                <a:ahLst/>
                <a:cxnLst>
                  <a:cxn ang="0">
                    <a:pos x="0" y="428"/>
                  </a:cxn>
                  <a:cxn ang="0">
                    <a:pos x="315" y="0"/>
                  </a:cxn>
                  <a:cxn ang="0">
                    <a:pos x="614" y="428"/>
                  </a:cxn>
                </a:cxnLst>
                <a:rect l="0" t="0" r="r" b="b"/>
                <a:pathLst>
                  <a:path w="614" h="428">
                    <a:moveTo>
                      <a:pt x="0" y="428"/>
                    </a:moveTo>
                    <a:cubicBezTo>
                      <a:pt x="106" y="214"/>
                      <a:pt x="213" y="0"/>
                      <a:pt x="315" y="0"/>
                    </a:cubicBezTo>
                    <a:cubicBezTo>
                      <a:pt x="417" y="0"/>
                      <a:pt x="564" y="357"/>
                      <a:pt x="614" y="428"/>
                    </a:cubicBezTo>
                  </a:path>
                </a:pathLst>
              </a:custGeom>
              <a:noFill/>
              <a:ln w="15875">
                <a:solidFill>
                  <a:srgbClr val="31849B"/>
                </a:solid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781389" name="AutoShape 77"/>
              <p:cNvCxnSpPr>
                <a:cxnSpLocks noChangeShapeType="1"/>
              </p:cNvCxnSpPr>
              <p:nvPr/>
            </p:nvCxnSpPr>
            <p:spPr bwMode="auto">
              <a:xfrm>
                <a:off x="3341" y="7465"/>
                <a:ext cx="189" cy="0"/>
              </a:xfrm>
              <a:prstGeom prst="straightConnector1">
                <a:avLst/>
              </a:prstGeom>
              <a:noFill/>
              <a:ln w="9525">
                <a:solidFill>
                  <a:srgbClr val="000000"/>
                </a:solidFill>
                <a:round/>
                <a:headEnd/>
                <a:tailEnd/>
              </a:ln>
            </p:spPr>
          </p:cxnSp>
          <p:cxnSp>
            <p:nvCxnSpPr>
              <p:cNvPr id="781390" name="AutoShape 78"/>
              <p:cNvCxnSpPr>
                <a:cxnSpLocks noChangeShapeType="1"/>
              </p:cNvCxnSpPr>
              <p:nvPr/>
            </p:nvCxnSpPr>
            <p:spPr bwMode="auto">
              <a:xfrm>
                <a:off x="3530" y="7465"/>
                <a:ext cx="0" cy="362"/>
              </a:xfrm>
              <a:prstGeom prst="straightConnector1">
                <a:avLst/>
              </a:prstGeom>
              <a:noFill/>
              <a:ln w="9525">
                <a:solidFill>
                  <a:srgbClr val="000000"/>
                </a:solidFill>
                <a:round/>
                <a:headEnd/>
                <a:tailEnd/>
              </a:ln>
            </p:spPr>
          </p:cxnSp>
          <p:cxnSp>
            <p:nvCxnSpPr>
              <p:cNvPr id="781391" name="AutoShape 79"/>
              <p:cNvCxnSpPr>
                <a:cxnSpLocks noChangeShapeType="1"/>
              </p:cNvCxnSpPr>
              <p:nvPr/>
            </p:nvCxnSpPr>
            <p:spPr bwMode="auto">
              <a:xfrm flipH="1">
                <a:off x="2669" y="7827"/>
                <a:ext cx="861" cy="0"/>
              </a:xfrm>
              <a:prstGeom prst="straightConnector1">
                <a:avLst/>
              </a:prstGeom>
              <a:noFill/>
              <a:ln w="9525">
                <a:solidFill>
                  <a:srgbClr val="000000"/>
                </a:solidFill>
                <a:round/>
                <a:headEnd/>
                <a:tailEnd/>
              </a:ln>
            </p:spPr>
          </p:cxnSp>
          <p:cxnSp>
            <p:nvCxnSpPr>
              <p:cNvPr id="781392" name="AutoShape 80"/>
              <p:cNvCxnSpPr>
                <a:cxnSpLocks noChangeShapeType="1"/>
              </p:cNvCxnSpPr>
              <p:nvPr/>
            </p:nvCxnSpPr>
            <p:spPr bwMode="auto">
              <a:xfrm flipV="1">
                <a:off x="2669" y="7467"/>
                <a:ext cx="0" cy="360"/>
              </a:xfrm>
              <a:prstGeom prst="straightConnector1">
                <a:avLst/>
              </a:prstGeom>
              <a:noFill/>
              <a:ln w="9525">
                <a:solidFill>
                  <a:srgbClr val="000000"/>
                </a:solidFill>
                <a:round/>
                <a:headEnd/>
                <a:tailEnd/>
              </a:ln>
            </p:spPr>
          </p:cxnSp>
          <p:cxnSp>
            <p:nvCxnSpPr>
              <p:cNvPr id="781393" name="AutoShape 81"/>
              <p:cNvCxnSpPr>
                <a:cxnSpLocks noChangeShapeType="1"/>
              </p:cNvCxnSpPr>
              <p:nvPr/>
            </p:nvCxnSpPr>
            <p:spPr bwMode="auto">
              <a:xfrm>
                <a:off x="2669" y="7471"/>
                <a:ext cx="146" cy="0"/>
              </a:xfrm>
              <a:prstGeom prst="straightConnector1">
                <a:avLst/>
              </a:prstGeom>
              <a:noFill/>
              <a:ln w="9525">
                <a:solidFill>
                  <a:srgbClr val="000000"/>
                </a:solidFill>
                <a:round/>
                <a:headEnd/>
                <a:tailEnd/>
              </a:ln>
            </p:spPr>
          </p:cxnSp>
          <p:cxnSp>
            <p:nvCxnSpPr>
              <p:cNvPr id="781394" name="AutoShape 82"/>
              <p:cNvCxnSpPr>
                <a:cxnSpLocks noChangeShapeType="1"/>
              </p:cNvCxnSpPr>
              <p:nvPr/>
            </p:nvCxnSpPr>
            <p:spPr bwMode="auto">
              <a:xfrm flipV="1">
                <a:off x="3529" y="7345"/>
                <a:ext cx="62" cy="122"/>
              </a:xfrm>
              <a:prstGeom prst="straightConnector1">
                <a:avLst/>
              </a:prstGeom>
              <a:noFill/>
              <a:ln w="9525">
                <a:solidFill>
                  <a:srgbClr val="000000"/>
                </a:solidFill>
                <a:round/>
                <a:headEnd/>
                <a:tailEnd/>
              </a:ln>
            </p:spPr>
          </p:cxnSp>
          <p:cxnSp>
            <p:nvCxnSpPr>
              <p:cNvPr id="781395" name="AutoShape 83"/>
              <p:cNvCxnSpPr>
                <a:cxnSpLocks noChangeShapeType="1"/>
              </p:cNvCxnSpPr>
              <p:nvPr/>
            </p:nvCxnSpPr>
            <p:spPr bwMode="auto">
              <a:xfrm>
                <a:off x="3591" y="7345"/>
                <a:ext cx="2" cy="361"/>
              </a:xfrm>
              <a:prstGeom prst="straightConnector1">
                <a:avLst/>
              </a:prstGeom>
              <a:noFill/>
              <a:ln w="9525">
                <a:solidFill>
                  <a:srgbClr val="000000"/>
                </a:solidFill>
                <a:round/>
                <a:headEnd/>
                <a:tailEnd/>
              </a:ln>
            </p:spPr>
          </p:cxnSp>
          <p:cxnSp>
            <p:nvCxnSpPr>
              <p:cNvPr id="781396" name="AutoShape 84"/>
              <p:cNvCxnSpPr>
                <a:cxnSpLocks noChangeShapeType="1"/>
              </p:cNvCxnSpPr>
              <p:nvPr/>
            </p:nvCxnSpPr>
            <p:spPr bwMode="auto">
              <a:xfrm flipV="1">
                <a:off x="3529" y="7691"/>
                <a:ext cx="62" cy="136"/>
              </a:xfrm>
              <a:prstGeom prst="straightConnector1">
                <a:avLst/>
              </a:prstGeom>
              <a:noFill/>
              <a:ln w="9525">
                <a:solidFill>
                  <a:srgbClr val="000000"/>
                </a:solidFill>
                <a:round/>
                <a:headEnd/>
                <a:tailEnd/>
              </a:ln>
            </p:spPr>
          </p:cxnSp>
          <p:cxnSp>
            <p:nvCxnSpPr>
              <p:cNvPr id="781397" name="AutoShape 85"/>
              <p:cNvCxnSpPr>
                <a:cxnSpLocks noChangeShapeType="1"/>
              </p:cNvCxnSpPr>
              <p:nvPr/>
            </p:nvCxnSpPr>
            <p:spPr bwMode="auto">
              <a:xfrm flipV="1">
                <a:off x="2669" y="7345"/>
                <a:ext cx="61" cy="136"/>
              </a:xfrm>
              <a:prstGeom prst="straightConnector1">
                <a:avLst/>
              </a:prstGeom>
              <a:noFill/>
              <a:ln w="9525">
                <a:solidFill>
                  <a:srgbClr val="000000"/>
                </a:solidFill>
                <a:round/>
                <a:headEnd/>
                <a:tailEnd/>
              </a:ln>
            </p:spPr>
          </p:cxnSp>
          <p:cxnSp>
            <p:nvCxnSpPr>
              <p:cNvPr id="781398" name="AutoShape 86"/>
              <p:cNvCxnSpPr>
                <a:cxnSpLocks noChangeShapeType="1"/>
              </p:cNvCxnSpPr>
              <p:nvPr/>
            </p:nvCxnSpPr>
            <p:spPr bwMode="auto">
              <a:xfrm>
                <a:off x="2730" y="7345"/>
                <a:ext cx="76" cy="0"/>
              </a:xfrm>
              <a:prstGeom prst="straightConnector1">
                <a:avLst/>
              </a:prstGeom>
              <a:noFill/>
              <a:ln w="9525">
                <a:solidFill>
                  <a:srgbClr val="000000"/>
                </a:solidFill>
                <a:round/>
                <a:headEnd/>
                <a:tailEnd/>
              </a:ln>
            </p:spPr>
          </p:cxnSp>
          <p:cxnSp>
            <p:nvCxnSpPr>
              <p:cNvPr id="781399" name="AutoShape 87"/>
              <p:cNvCxnSpPr>
                <a:cxnSpLocks noChangeShapeType="1"/>
              </p:cNvCxnSpPr>
              <p:nvPr/>
            </p:nvCxnSpPr>
            <p:spPr bwMode="auto">
              <a:xfrm flipH="1">
                <a:off x="3433" y="7345"/>
                <a:ext cx="158" cy="0"/>
              </a:xfrm>
              <a:prstGeom prst="straightConnector1">
                <a:avLst/>
              </a:prstGeom>
              <a:noFill/>
              <a:ln w="9525">
                <a:solidFill>
                  <a:srgbClr val="000000"/>
                </a:solidFill>
                <a:round/>
                <a:headEnd/>
                <a:tailEnd/>
              </a:ln>
            </p:spPr>
          </p:cxnSp>
          <p:cxnSp>
            <p:nvCxnSpPr>
              <p:cNvPr id="781400" name="AutoShape 88"/>
              <p:cNvCxnSpPr>
                <a:cxnSpLocks noChangeShapeType="1"/>
                <a:endCxn id="781340" idx="3"/>
              </p:cNvCxnSpPr>
              <p:nvPr/>
            </p:nvCxnSpPr>
            <p:spPr bwMode="auto">
              <a:xfrm flipV="1">
                <a:off x="2715" y="5443"/>
                <a:ext cx="419" cy="1907"/>
              </a:xfrm>
              <a:prstGeom prst="straightConnector1">
                <a:avLst/>
              </a:prstGeom>
              <a:noFill/>
              <a:ln w="25400" cap="rnd">
                <a:solidFill>
                  <a:srgbClr val="000000"/>
                </a:solidFill>
                <a:prstDash val="sysDot"/>
                <a:round/>
                <a:headEnd/>
                <a:tailEnd/>
              </a:ln>
            </p:spPr>
          </p:cxnSp>
          <p:cxnSp>
            <p:nvCxnSpPr>
              <p:cNvPr id="781401" name="AutoShape 89"/>
              <p:cNvCxnSpPr>
                <a:cxnSpLocks noChangeShapeType="1"/>
                <a:stCxn id="781367" idx="1"/>
                <a:endCxn id="781367" idx="1"/>
              </p:cNvCxnSpPr>
              <p:nvPr/>
            </p:nvCxnSpPr>
            <p:spPr bwMode="auto">
              <a:xfrm>
                <a:off x="3591" y="7677"/>
                <a:ext cx="1" cy="1"/>
              </a:xfrm>
              <a:prstGeom prst="straightConnector1">
                <a:avLst/>
              </a:prstGeom>
              <a:noFill/>
              <a:ln w="9525">
                <a:solidFill>
                  <a:srgbClr val="000000"/>
                </a:solidFill>
                <a:round/>
                <a:headEnd/>
                <a:tailEnd/>
              </a:ln>
            </p:spPr>
          </p:cxnSp>
          <p:cxnSp>
            <p:nvCxnSpPr>
              <p:cNvPr id="781402" name="AutoShape 90"/>
              <p:cNvCxnSpPr>
                <a:cxnSpLocks noChangeShapeType="1"/>
                <a:stCxn id="781375" idx="1"/>
              </p:cNvCxnSpPr>
              <p:nvPr/>
            </p:nvCxnSpPr>
            <p:spPr bwMode="auto">
              <a:xfrm flipH="1" flipV="1">
                <a:off x="2955" y="7832"/>
                <a:ext cx="318" cy="709"/>
              </a:xfrm>
              <a:prstGeom prst="straightConnector1">
                <a:avLst/>
              </a:prstGeom>
              <a:noFill/>
              <a:ln w="25400" cap="rnd">
                <a:solidFill>
                  <a:srgbClr val="000000"/>
                </a:solidFill>
                <a:prstDash val="sysDot"/>
                <a:round/>
                <a:headEnd/>
                <a:tailEnd/>
              </a:ln>
            </p:spPr>
          </p:cxnSp>
          <p:sp>
            <p:nvSpPr>
              <p:cNvPr id="781403" name="Text Box 91"/>
              <p:cNvSpPr txBox="1">
                <a:spLocks noChangeArrowheads="1"/>
              </p:cNvSpPr>
              <p:nvPr/>
            </p:nvSpPr>
            <p:spPr bwMode="auto">
              <a:xfrm>
                <a:off x="2715" y="7519"/>
                <a:ext cx="763" cy="30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700" b="1" i="0" u="none" strike="noStrike" cap="none" normalizeH="0" baseline="0" smtClean="0">
                    <a:ln>
                      <a:noFill/>
                    </a:ln>
                    <a:solidFill>
                      <a:schemeClr val="tx1"/>
                    </a:solidFill>
                    <a:effectLst/>
                    <a:latin typeface="Calibri" pitchFamily="34" charset="0"/>
                  </a:rPr>
                  <a:t>PC+controller</a:t>
                </a:r>
                <a:endParaRPr kumimoji="0" lang="en-US" sz="1800" b="0" i="0" u="none" strike="noStrike" cap="none" normalizeH="0" baseline="0" smtClean="0">
                  <a:ln>
                    <a:noFill/>
                  </a:ln>
                  <a:solidFill>
                    <a:schemeClr val="tx1"/>
                  </a:solidFill>
                  <a:effectLst/>
                  <a:latin typeface="Arial" pitchFamily="34" charset="0"/>
                </a:endParaRPr>
              </a:p>
            </p:txBody>
          </p:sp>
        </p:grpSp>
        <p:pic>
          <p:nvPicPr>
            <p:cNvPr id="781494" name="Picture 182"/>
            <p:cNvPicPr>
              <a:picLocks noChangeAspect="1" noChangeArrowheads="1"/>
            </p:cNvPicPr>
            <p:nvPr/>
          </p:nvPicPr>
          <p:blipFill>
            <a:blip r:embed="rId2" cstate="print"/>
            <a:srcRect/>
            <a:stretch>
              <a:fillRect/>
            </a:stretch>
          </p:blipFill>
          <p:spPr bwMode="auto">
            <a:xfrm>
              <a:off x="3429000" y="1676400"/>
              <a:ext cx="1082675" cy="463550"/>
            </a:xfrm>
            <a:prstGeom prst="rect">
              <a:avLst/>
            </a:prstGeom>
            <a:noFill/>
          </p:spPr>
        </p:pic>
      </p:grpSp>
      <p:pic>
        <p:nvPicPr>
          <p:cNvPr id="4" name="Picture 2"/>
          <p:cNvPicPr>
            <a:picLocks noChangeAspect="1" noChangeArrowheads="1"/>
          </p:cNvPicPr>
          <p:nvPr/>
        </p:nvPicPr>
        <p:blipFill>
          <a:blip r:embed="rId3" cstate="print"/>
          <a:srcRect/>
          <a:stretch>
            <a:fillRect/>
          </a:stretch>
        </p:blipFill>
        <p:spPr bwMode="auto">
          <a:xfrm>
            <a:off x="0" y="4346389"/>
            <a:ext cx="5591175" cy="2511611"/>
          </a:xfrm>
          <a:prstGeom prst="rect">
            <a:avLst/>
          </a:prstGeom>
          <a:noFill/>
          <a:ln w="9525">
            <a:noFill/>
            <a:miter lim="800000"/>
            <a:headEnd/>
            <a:tailEnd/>
          </a:ln>
        </p:spPr>
      </p:pic>
      <p:pic>
        <p:nvPicPr>
          <p:cNvPr id="5" name="Picture 3"/>
          <p:cNvPicPr>
            <a:picLocks noChangeAspect="1" noChangeArrowheads="1"/>
          </p:cNvPicPr>
          <p:nvPr/>
        </p:nvPicPr>
        <p:blipFill>
          <a:blip r:embed="rId4" cstate="print"/>
          <a:srcRect/>
          <a:stretch>
            <a:fillRect/>
          </a:stretch>
        </p:blipFill>
        <p:spPr bwMode="auto">
          <a:xfrm>
            <a:off x="5638800" y="4855264"/>
            <a:ext cx="2971800" cy="2002735"/>
          </a:xfrm>
          <a:prstGeom prst="rect">
            <a:avLst/>
          </a:prstGeom>
          <a:noFill/>
          <a:ln w="9525">
            <a:noFill/>
            <a:miter lim="800000"/>
            <a:headEnd/>
            <a:tailEnd/>
          </a:ln>
        </p:spPr>
      </p:pic>
      <p:sp>
        <p:nvSpPr>
          <p:cNvPr id="99" name="TextBox 98"/>
          <p:cNvSpPr txBox="1"/>
          <p:nvPr/>
        </p:nvSpPr>
        <p:spPr>
          <a:xfrm>
            <a:off x="5181600" y="1295400"/>
            <a:ext cx="3962400" cy="3616375"/>
          </a:xfrm>
          <a:prstGeom prst="rect">
            <a:avLst/>
          </a:prstGeom>
          <a:noFill/>
        </p:spPr>
        <p:txBody>
          <a:bodyPr wrap="square" rtlCol="0">
            <a:spAutoFit/>
          </a:bodyPr>
          <a:lstStyle/>
          <a:p>
            <a:r>
              <a:rPr lang="en-US" sz="1600" b="0" i="1" dirty="0" smtClean="0"/>
              <a:t>“bead-pull” </a:t>
            </a:r>
            <a:r>
              <a:rPr lang="en-US" sz="1600" b="0" i="1" dirty="0" err="1" smtClean="0"/>
              <a:t>perturbative</a:t>
            </a:r>
            <a:r>
              <a:rPr lang="en-US" sz="1600" b="0" i="1" dirty="0" smtClean="0"/>
              <a:t> measurement.</a:t>
            </a:r>
          </a:p>
          <a:p>
            <a:endParaRPr lang="en-US" sz="1050" b="0" i="1" dirty="0" smtClean="0"/>
          </a:p>
          <a:p>
            <a:r>
              <a:rPr lang="en-US" sz="1600" b="0" i="1" dirty="0" smtClean="0"/>
              <a:t>A small metallic bead is slowly moved inside the resonator.</a:t>
            </a:r>
          </a:p>
          <a:p>
            <a:r>
              <a:rPr lang="en-US" sz="1600" b="0" i="1" dirty="0" smtClean="0">
                <a:solidFill>
                  <a:srgbClr val="FF0000"/>
                </a:solidFill>
              </a:rPr>
              <a:t>Slater’s perturbation theorem</a:t>
            </a:r>
            <a:r>
              <a:rPr lang="en-US" sz="1600" b="0" i="1" dirty="0" smtClean="0"/>
              <a:t>: the variation in resonant frequency is proportional to the difference between square of electric field and square of magnetic field at the position of the bead.</a:t>
            </a:r>
          </a:p>
          <a:p>
            <a:endParaRPr lang="en-US" sz="1050" b="0" i="1" dirty="0" smtClean="0"/>
          </a:p>
          <a:p>
            <a:r>
              <a:rPr lang="en-US" sz="1600" b="0" i="1" dirty="0" smtClean="0"/>
              <a:t>Bead in regions of pure E or pure B field: easy way to plot the longitudinal field distribution.</a:t>
            </a:r>
          </a:p>
          <a:p>
            <a:r>
              <a:rPr lang="en-US" sz="1600" b="0" i="1" dirty="0" smtClean="0"/>
              <a:t>It is a relative measurement (or needs calibration of the bead)  </a:t>
            </a:r>
            <a:endParaRPr lang="en-US" sz="1600" b="0" i="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590800"/>
            <a:ext cx="8534400" cy="2667000"/>
          </a:xfrm>
        </p:spPr>
        <p:txBody>
          <a:bodyPr/>
          <a:lstStyle/>
          <a:p>
            <a:pPr algn="l">
              <a:lnSpc>
                <a:spcPct val="150000"/>
              </a:lnSpc>
              <a:spcBef>
                <a:spcPts val="1200"/>
              </a:spcBef>
            </a:pPr>
            <a:r>
              <a:rPr lang="en-GB" dirty="0" smtClean="0"/>
              <a:t>Questions on Module 4 ?</a:t>
            </a:r>
            <a:br>
              <a:rPr lang="en-GB" dirty="0" smtClean="0"/>
            </a:br>
            <a:r>
              <a:rPr lang="en-GB" sz="1000" dirty="0" smtClean="0"/>
              <a:t/>
            </a:r>
            <a:br>
              <a:rPr lang="en-GB" sz="1000" dirty="0" smtClean="0"/>
            </a:br>
            <a:r>
              <a:rPr lang="en-GB" sz="2000" dirty="0" smtClean="0"/>
              <a:t>- Building blocks of a linear accelerator unit</a:t>
            </a:r>
            <a:r>
              <a:rPr lang="en-GB" sz="2000" dirty="0"/>
              <a:t> </a:t>
            </a:r>
            <a:r>
              <a:rPr lang="en-GB" sz="2000" dirty="0" smtClean="0"/>
              <a:t>and their interrelations</a:t>
            </a:r>
            <a:br>
              <a:rPr lang="en-GB" sz="2000" dirty="0" smtClean="0"/>
            </a:br>
            <a:r>
              <a:rPr lang="en-GB" sz="2000" dirty="0" smtClean="0"/>
              <a:t>- Construction: from a sketch to the drawing board to the metal</a:t>
            </a:r>
            <a:br>
              <a:rPr lang="en-GB" sz="2000" dirty="0" smtClean="0"/>
            </a:br>
            <a:r>
              <a:rPr lang="en-GB" sz="2000" dirty="0" smtClean="0"/>
              <a:t>- From accelerators to circuit theory, how accelerator parameters are defined by electrical parameters</a:t>
            </a:r>
            <a:br>
              <a:rPr lang="en-GB" sz="2000" dirty="0" smtClean="0"/>
            </a:br>
            <a:r>
              <a:rPr lang="en-GB" sz="2000" dirty="0" smtClean="0"/>
              <a:t/>
            </a:r>
            <a:br>
              <a:rPr lang="en-GB" sz="2000" dirty="0" smtClean="0"/>
            </a:br>
            <a:r>
              <a:rPr lang="en-GB" dirty="0" smtClean="0"/>
              <a:t/>
            </a:r>
            <a:br>
              <a:rPr lang="en-GB" dirty="0" smtClean="0"/>
            </a:br>
            <a:endParaRPr lang="en-GB" dirty="0"/>
          </a:p>
        </p:txBody>
      </p:sp>
      <p:sp>
        <p:nvSpPr>
          <p:cNvPr id="3" name="Footer Placeholder 2"/>
          <p:cNvSpPr>
            <a:spLocks noGrp="1"/>
          </p:cNvSpPr>
          <p:nvPr>
            <p:ph type="ftr" sz="quarter" idx="11"/>
          </p:nvPr>
        </p:nvSpPr>
        <p:spPr/>
        <p:txBody>
          <a:bodyPr/>
          <a:lstStyle/>
          <a:p>
            <a:fld id="{A30787F0-7746-430D-A219-2ACB3829ADC5}" type="slidenum">
              <a:rPr lang="en-GB" smtClean="0"/>
              <a:pPr/>
              <a:t>26</a:t>
            </a:fld>
            <a:endParaRPr lang="en-GB"/>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381000"/>
            <a:ext cx="6324600" cy="762000"/>
          </a:xfrm>
        </p:spPr>
        <p:txBody>
          <a:bodyPr/>
          <a:lstStyle/>
          <a:p>
            <a:r>
              <a:rPr lang="en-US" dirty="0" smtClean="0"/>
              <a:t>Anatomy - 1 </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3</a:t>
            </a:fld>
            <a:endParaRPr lang="en-GB"/>
          </a:p>
        </p:txBody>
      </p:sp>
      <p:sp>
        <p:nvSpPr>
          <p:cNvPr id="4" name="TextBox 3"/>
          <p:cNvSpPr txBox="1"/>
          <p:nvPr/>
        </p:nvSpPr>
        <p:spPr>
          <a:xfrm>
            <a:off x="3429000" y="1447800"/>
            <a:ext cx="5867400" cy="1938992"/>
          </a:xfrm>
          <a:prstGeom prst="rect">
            <a:avLst/>
          </a:prstGeom>
          <a:noFill/>
        </p:spPr>
        <p:txBody>
          <a:bodyPr wrap="square" rtlCol="0">
            <a:spAutoFit/>
          </a:bodyPr>
          <a:lstStyle/>
          <a:p>
            <a:r>
              <a:rPr lang="en-US" dirty="0" smtClean="0">
                <a:latin typeface="Calibri" pitchFamily="34" charset="0"/>
              </a:rPr>
              <a:t>The Power Converter</a:t>
            </a:r>
          </a:p>
          <a:p>
            <a:r>
              <a:rPr lang="en-US" b="0" dirty="0" smtClean="0">
                <a:latin typeface="Calibri" pitchFamily="34" charset="0"/>
              </a:rPr>
              <a:t>An essential ingredient for the reliability (high voltages!), stability (noise) and cost of a linac!</a:t>
            </a:r>
          </a:p>
          <a:p>
            <a:r>
              <a:rPr lang="en-US" b="0" dirty="0" smtClean="0">
                <a:latin typeface="Calibri" pitchFamily="34" charset="0"/>
              </a:rPr>
              <a:t>Made of rectifiers + HV transformer + energy storage  when pulsed (can be a PFN). </a:t>
            </a:r>
          </a:p>
          <a:p>
            <a:r>
              <a:rPr lang="en-US" b="0" dirty="0" smtClean="0">
                <a:latin typeface="Calibri" pitchFamily="34" charset="0"/>
              </a:rPr>
              <a:t>If pulsed and HV, called “modulator”.</a:t>
            </a:r>
          </a:p>
        </p:txBody>
      </p:sp>
      <p:pic>
        <p:nvPicPr>
          <p:cNvPr id="760834" name="Picture 2"/>
          <p:cNvPicPr>
            <a:picLocks noChangeAspect="1" noChangeArrowheads="1"/>
          </p:cNvPicPr>
          <p:nvPr/>
        </p:nvPicPr>
        <p:blipFill>
          <a:blip r:embed="rId3" cstate="print"/>
          <a:srcRect/>
          <a:stretch>
            <a:fillRect/>
          </a:stretch>
        </p:blipFill>
        <p:spPr bwMode="auto">
          <a:xfrm>
            <a:off x="228600" y="1524000"/>
            <a:ext cx="3118574" cy="2397125"/>
          </a:xfrm>
          <a:prstGeom prst="rect">
            <a:avLst/>
          </a:prstGeom>
          <a:noFill/>
          <a:ln w="9525">
            <a:noFill/>
            <a:miter lim="800000"/>
            <a:headEnd/>
            <a:tailEnd/>
          </a:ln>
          <a:effectLst/>
        </p:spPr>
      </p:pic>
      <p:sp>
        <p:nvSpPr>
          <p:cNvPr id="6" name="Oval 5"/>
          <p:cNvSpPr/>
          <p:nvPr/>
        </p:nvSpPr>
        <p:spPr bwMode="auto">
          <a:xfrm>
            <a:off x="1828800" y="1371600"/>
            <a:ext cx="990600" cy="762000"/>
          </a:xfrm>
          <a:prstGeom prst="ellipse">
            <a:avLst/>
          </a:prstGeom>
          <a:noFill/>
          <a:ln w="28575" cap="flat" cmpd="sng" algn="ctr">
            <a:solidFill>
              <a:srgbClr val="FF0000"/>
            </a:solidFill>
            <a:prstDash val="solid"/>
            <a:round/>
            <a:headEnd type="none" w="sm" len="sm"/>
            <a:tailEnd type="none" w="sm" len="sm"/>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p:txBody>
      </p:sp>
      <p:pic>
        <p:nvPicPr>
          <p:cNvPr id="7" name="Picture 26"/>
          <p:cNvPicPr>
            <a:picLocks noChangeAspect="1" noChangeArrowheads="1"/>
          </p:cNvPicPr>
          <p:nvPr/>
        </p:nvPicPr>
        <p:blipFill>
          <a:blip r:embed="rId4" cstate="print"/>
          <a:srcRect/>
          <a:stretch>
            <a:fillRect/>
          </a:stretch>
        </p:blipFill>
        <p:spPr bwMode="auto">
          <a:xfrm>
            <a:off x="5562600" y="3733800"/>
            <a:ext cx="2131473" cy="2667000"/>
          </a:xfrm>
          <a:prstGeom prst="rect">
            <a:avLst/>
          </a:prstGeom>
          <a:noFill/>
          <a:ln w="12700" cap="sq" algn="ctr">
            <a:noFill/>
            <a:miter lim="800000"/>
            <a:headEnd type="none" w="sm" len="sm"/>
            <a:tailEnd type="none" w="sm" len="sm"/>
          </a:ln>
        </p:spPr>
      </p:pic>
      <p:pic>
        <p:nvPicPr>
          <p:cNvPr id="8" name="Picture 45"/>
          <p:cNvPicPr>
            <a:picLocks noChangeAspect="1" noChangeArrowheads="1"/>
          </p:cNvPicPr>
          <p:nvPr/>
        </p:nvPicPr>
        <p:blipFill>
          <a:blip r:embed="rId5" cstate="print"/>
          <a:srcRect t="34338" r="40741"/>
          <a:stretch>
            <a:fillRect/>
          </a:stretch>
        </p:blipFill>
        <p:spPr bwMode="auto">
          <a:xfrm>
            <a:off x="685800" y="4419600"/>
            <a:ext cx="3347344" cy="2133600"/>
          </a:xfrm>
          <a:prstGeom prst="rect">
            <a:avLst/>
          </a:prstGeom>
          <a:solidFill>
            <a:srgbClr val="00FF00"/>
          </a:solidFill>
          <a:ln w="9525">
            <a:noFill/>
            <a:miter lim="800000"/>
            <a:headEnd/>
            <a:tailEnd/>
          </a:ln>
        </p:spPr>
      </p:pic>
      <p:sp>
        <p:nvSpPr>
          <p:cNvPr id="9" name="TextBox 8"/>
          <p:cNvSpPr txBox="1"/>
          <p:nvPr/>
        </p:nvSpPr>
        <p:spPr>
          <a:xfrm>
            <a:off x="4191000" y="5029200"/>
            <a:ext cx="1143000" cy="1169551"/>
          </a:xfrm>
          <a:prstGeom prst="rect">
            <a:avLst/>
          </a:prstGeom>
          <a:solidFill>
            <a:srgbClr val="FFFFAB"/>
          </a:solidFill>
        </p:spPr>
        <p:txBody>
          <a:bodyPr wrap="square" rtlCol="0">
            <a:spAutoFit/>
          </a:bodyPr>
          <a:lstStyle/>
          <a:p>
            <a:r>
              <a:rPr lang="en-US" sz="1400" b="0" dirty="0" smtClean="0"/>
              <a:t>Topology and layout of the Linac4 modulator </a:t>
            </a:r>
            <a:endParaRPr lang="en-US" sz="1400" b="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Anatomy - 2 </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4</a:t>
            </a:fld>
            <a:endParaRPr lang="en-GB"/>
          </a:p>
        </p:txBody>
      </p:sp>
      <p:sp>
        <p:nvSpPr>
          <p:cNvPr id="4" name="TextBox 3"/>
          <p:cNvSpPr txBox="1"/>
          <p:nvPr/>
        </p:nvSpPr>
        <p:spPr>
          <a:xfrm>
            <a:off x="3886200" y="1371600"/>
            <a:ext cx="4495800" cy="1938992"/>
          </a:xfrm>
          <a:prstGeom prst="rect">
            <a:avLst/>
          </a:prstGeom>
          <a:noFill/>
        </p:spPr>
        <p:txBody>
          <a:bodyPr wrap="square" rtlCol="0">
            <a:spAutoFit/>
          </a:bodyPr>
          <a:lstStyle/>
          <a:p>
            <a:r>
              <a:rPr lang="en-US" dirty="0" smtClean="0">
                <a:latin typeface="Calibri" pitchFamily="34" charset="0"/>
              </a:rPr>
              <a:t>The RF Amplifier</a:t>
            </a:r>
          </a:p>
          <a:p>
            <a:r>
              <a:rPr lang="en-US" b="0" dirty="0" smtClean="0">
                <a:latin typeface="Calibri" pitchFamily="34" charset="0"/>
              </a:rPr>
              <a:t>Usually an amplifier chain (sometimes called “transmitter”). </a:t>
            </a:r>
          </a:p>
          <a:p>
            <a:r>
              <a:rPr lang="en-US" b="0" dirty="0" smtClean="0">
                <a:latin typeface="Calibri" pitchFamily="34" charset="0"/>
              </a:rPr>
              <a:t>Provides the RF power, is based on an active device: RF tube (</a:t>
            </a:r>
            <a:r>
              <a:rPr lang="en-US" b="0" dirty="0" err="1" smtClean="0">
                <a:latin typeface="Calibri" pitchFamily="34" charset="0"/>
              </a:rPr>
              <a:t>tetrode</a:t>
            </a:r>
            <a:r>
              <a:rPr lang="en-US" b="0" dirty="0" smtClean="0">
                <a:latin typeface="Calibri" pitchFamily="34" charset="0"/>
              </a:rPr>
              <a:t> or triode), klystron or RF transistor (solid state).</a:t>
            </a:r>
          </a:p>
        </p:txBody>
      </p:sp>
      <p:pic>
        <p:nvPicPr>
          <p:cNvPr id="760834" name="Picture 2"/>
          <p:cNvPicPr>
            <a:picLocks noChangeAspect="1" noChangeArrowheads="1"/>
          </p:cNvPicPr>
          <p:nvPr/>
        </p:nvPicPr>
        <p:blipFill>
          <a:blip r:embed="rId3" cstate="print"/>
          <a:srcRect/>
          <a:stretch>
            <a:fillRect/>
          </a:stretch>
        </p:blipFill>
        <p:spPr bwMode="auto">
          <a:xfrm>
            <a:off x="457200" y="1371600"/>
            <a:ext cx="3118574" cy="2397125"/>
          </a:xfrm>
          <a:prstGeom prst="rect">
            <a:avLst/>
          </a:prstGeom>
          <a:noFill/>
          <a:ln w="9525">
            <a:noFill/>
            <a:miter lim="800000"/>
            <a:headEnd/>
            <a:tailEnd/>
          </a:ln>
          <a:effectLst/>
        </p:spPr>
      </p:pic>
      <p:sp>
        <p:nvSpPr>
          <p:cNvPr id="7" name="Oval 6"/>
          <p:cNvSpPr/>
          <p:nvPr/>
        </p:nvSpPr>
        <p:spPr bwMode="auto">
          <a:xfrm>
            <a:off x="1600200" y="1600200"/>
            <a:ext cx="685800" cy="685800"/>
          </a:xfrm>
          <a:prstGeom prst="ellipse">
            <a:avLst/>
          </a:prstGeom>
          <a:noFill/>
          <a:ln w="28575" cap="flat" cmpd="sng" algn="ctr">
            <a:solidFill>
              <a:srgbClr val="FF0000"/>
            </a:solidFill>
            <a:prstDash val="solid"/>
            <a:round/>
            <a:headEnd type="none" w="sm" len="sm"/>
            <a:tailEnd type="none" w="sm" len="sm"/>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p:txBody>
      </p:sp>
      <p:sp>
        <p:nvSpPr>
          <p:cNvPr id="102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241" name="Picture 1" descr="ampli"/>
          <p:cNvPicPr>
            <a:picLocks noChangeAspect="1" noChangeArrowheads="1"/>
          </p:cNvPicPr>
          <p:nvPr/>
        </p:nvPicPr>
        <p:blipFill>
          <a:blip r:embed="rId4" cstate="print"/>
          <a:srcRect/>
          <a:stretch>
            <a:fillRect/>
          </a:stretch>
        </p:blipFill>
        <p:spPr bwMode="auto">
          <a:xfrm>
            <a:off x="6096000" y="3312265"/>
            <a:ext cx="2112443" cy="3236173"/>
          </a:xfrm>
          <a:prstGeom prst="rect">
            <a:avLst/>
          </a:prstGeom>
          <a:noFill/>
        </p:spPr>
      </p:pic>
      <p:sp>
        <p:nvSpPr>
          <p:cNvPr id="10" name="TextBox 9"/>
          <p:cNvSpPr txBox="1"/>
          <p:nvPr/>
        </p:nvSpPr>
        <p:spPr>
          <a:xfrm>
            <a:off x="4343400" y="5562600"/>
            <a:ext cx="1676400" cy="954107"/>
          </a:xfrm>
          <a:prstGeom prst="rect">
            <a:avLst/>
          </a:prstGeom>
          <a:solidFill>
            <a:srgbClr val="FFFFAB"/>
          </a:solidFill>
        </p:spPr>
        <p:txBody>
          <a:bodyPr wrap="square" rtlCol="0">
            <a:spAutoFit/>
          </a:bodyPr>
          <a:lstStyle/>
          <a:p>
            <a:r>
              <a:rPr lang="en-US" sz="1400" b="0" dirty="0" smtClean="0"/>
              <a:t>The CERN Linac1 triode amplifiers (2 MW, 202 MHz) in a photo of 1959</a:t>
            </a:r>
            <a:endParaRPr lang="en-US" sz="1400" b="0" dirty="0"/>
          </a:p>
        </p:txBody>
      </p:sp>
      <p:pic>
        <p:nvPicPr>
          <p:cNvPr id="10244" name="Picture 4" descr="http://mediaarchive.cern.ch/MediaArchive/Photo/Public/1991/9112005/9112005_06/9112005_06-A5-at-72-dpi.jpg"/>
          <p:cNvPicPr>
            <a:picLocks noChangeAspect="1" noChangeArrowheads="1"/>
          </p:cNvPicPr>
          <p:nvPr/>
        </p:nvPicPr>
        <p:blipFill>
          <a:blip r:embed="rId5" cstate="print"/>
          <a:srcRect/>
          <a:stretch>
            <a:fillRect/>
          </a:stretch>
        </p:blipFill>
        <p:spPr bwMode="auto">
          <a:xfrm>
            <a:off x="838200" y="3962400"/>
            <a:ext cx="1700849" cy="2592870"/>
          </a:xfrm>
          <a:prstGeom prst="rect">
            <a:avLst/>
          </a:prstGeom>
          <a:noFill/>
        </p:spPr>
      </p:pic>
      <p:sp>
        <p:nvSpPr>
          <p:cNvPr id="12" name="TextBox 11"/>
          <p:cNvSpPr txBox="1"/>
          <p:nvPr/>
        </p:nvSpPr>
        <p:spPr>
          <a:xfrm>
            <a:off x="2514600" y="5943600"/>
            <a:ext cx="1524000" cy="523220"/>
          </a:xfrm>
          <a:prstGeom prst="rect">
            <a:avLst/>
          </a:prstGeom>
          <a:solidFill>
            <a:srgbClr val="FFFFAB"/>
          </a:solidFill>
        </p:spPr>
        <p:txBody>
          <a:bodyPr wrap="square" rtlCol="0">
            <a:spAutoFit/>
          </a:bodyPr>
          <a:lstStyle/>
          <a:p>
            <a:r>
              <a:rPr lang="en-US" sz="1400" b="0" dirty="0" smtClean="0"/>
              <a:t>The CERN LIL klystron (3 GHz)</a:t>
            </a:r>
            <a:endParaRPr lang="en-US" sz="1400" b="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Anatomy – 3 </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5</a:t>
            </a:fld>
            <a:endParaRPr lang="en-GB"/>
          </a:p>
        </p:txBody>
      </p:sp>
      <p:pic>
        <p:nvPicPr>
          <p:cNvPr id="760834" name="Picture 2"/>
          <p:cNvPicPr>
            <a:picLocks noChangeAspect="1" noChangeArrowheads="1"/>
          </p:cNvPicPr>
          <p:nvPr/>
        </p:nvPicPr>
        <p:blipFill>
          <a:blip r:embed="rId2" cstate="print"/>
          <a:srcRect/>
          <a:stretch>
            <a:fillRect/>
          </a:stretch>
        </p:blipFill>
        <p:spPr bwMode="auto">
          <a:xfrm>
            <a:off x="381000" y="1524000"/>
            <a:ext cx="3118574" cy="2397125"/>
          </a:xfrm>
          <a:prstGeom prst="rect">
            <a:avLst/>
          </a:prstGeom>
          <a:noFill/>
          <a:ln w="9525">
            <a:noFill/>
            <a:miter lim="800000"/>
            <a:headEnd/>
            <a:tailEnd/>
          </a:ln>
          <a:effectLst/>
        </p:spPr>
      </p:pic>
      <p:sp>
        <p:nvSpPr>
          <p:cNvPr id="7" name="TextBox 6"/>
          <p:cNvSpPr txBox="1"/>
          <p:nvPr/>
        </p:nvSpPr>
        <p:spPr>
          <a:xfrm>
            <a:off x="4038600" y="1524000"/>
            <a:ext cx="4495800" cy="1631216"/>
          </a:xfrm>
          <a:prstGeom prst="rect">
            <a:avLst/>
          </a:prstGeom>
          <a:noFill/>
        </p:spPr>
        <p:txBody>
          <a:bodyPr wrap="square" rtlCol="0">
            <a:spAutoFit/>
          </a:bodyPr>
          <a:lstStyle/>
          <a:p>
            <a:r>
              <a:rPr lang="en-US" dirty="0" smtClean="0">
                <a:latin typeface="Calibri" pitchFamily="34" charset="0"/>
              </a:rPr>
              <a:t>The transmission line</a:t>
            </a:r>
          </a:p>
          <a:p>
            <a:r>
              <a:rPr lang="en-US" b="0" dirty="0" smtClean="0">
                <a:latin typeface="Calibri" pitchFamily="34" charset="0"/>
              </a:rPr>
              <a:t>Power has to be transported to the final load without reflections (matching), with minimum loss and reliably (no arcs!).</a:t>
            </a:r>
          </a:p>
          <a:p>
            <a:r>
              <a:rPr lang="en-US" b="0" dirty="0" smtClean="0">
                <a:latin typeface="Calibri" pitchFamily="34" charset="0"/>
              </a:rPr>
              <a:t>Coaxial (rigid or cable) or waveguide.</a:t>
            </a:r>
          </a:p>
        </p:txBody>
      </p:sp>
      <p:sp>
        <p:nvSpPr>
          <p:cNvPr id="8" name="Oval 7"/>
          <p:cNvSpPr/>
          <p:nvPr/>
        </p:nvSpPr>
        <p:spPr bwMode="auto">
          <a:xfrm>
            <a:off x="1676400" y="2209800"/>
            <a:ext cx="304800" cy="381000"/>
          </a:xfrm>
          <a:prstGeom prst="ellipse">
            <a:avLst/>
          </a:prstGeom>
          <a:noFill/>
          <a:ln w="28575" cap="flat" cmpd="sng" algn="ctr">
            <a:solidFill>
              <a:srgbClr val="FF0000"/>
            </a:solidFill>
            <a:prstDash val="solid"/>
            <a:round/>
            <a:headEnd type="none" w="sm" len="sm"/>
            <a:tailEnd type="none" w="sm" len="sm"/>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p:txBody>
      </p:sp>
      <p:pic>
        <p:nvPicPr>
          <p:cNvPr id="9220" name="Picture 4" descr="http://mediaarchive.cern.ch/MediaArchive/Photo/Public/1999/9912012/9912012_01/9912012_01-A5-at-72-dpi.jpg"/>
          <p:cNvPicPr>
            <a:picLocks noChangeAspect="1" noChangeArrowheads="1"/>
          </p:cNvPicPr>
          <p:nvPr/>
        </p:nvPicPr>
        <p:blipFill>
          <a:blip r:embed="rId3" cstate="print"/>
          <a:srcRect/>
          <a:stretch>
            <a:fillRect/>
          </a:stretch>
        </p:blipFill>
        <p:spPr bwMode="auto">
          <a:xfrm>
            <a:off x="4147902" y="3657600"/>
            <a:ext cx="4015024" cy="2590800"/>
          </a:xfrm>
          <a:prstGeom prst="rect">
            <a:avLst/>
          </a:prstGeom>
          <a:noFill/>
        </p:spPr>
      </p:pic>
      <p:sp>
        <p:nvSpPr>
          <p:cNvPr id="12" name="TextBox 11"/>
          <p:cNvSpPr txBox="1"/>
          <p:nvPr/>
        </p:nvSpPr>
        <p:spPr>
          <a:xfrm>
            <a:off x="2286000" y="5334000"/>
            <a:ext cx="1752600" cy="954107"/>
          </a:xfrm>
          <a:prstGeom prst="rect">
            <a:avLst/>
          </a:prstGeom>
          <a:solidFill>
            <a:srgbClr val="FFFFAB"/>
          </a:solidFill>
        </p:spPr>
        <p:txBody>
          <a:bodyPr wrap="square" rtlCol="0">
            <a:spAutoFit/>
          </a:bodyPr>
          <a:lstStyle/>
          <a:p>
            <a:r>
              <a:rPr lang="en-US" sz="1400" b="0" dirty="0" smtClean="0"/>
              <a:t>Rigid coaxial lines for the CERN TW 400 MHz RF system at the SPS</a:t>
            </a:r>
            <a:endParaRPr lang="en-US" sz="1400" b="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Anatomy - 4</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6</a:t>
            </a:fld>
            <a:endParaRPr lang="en-GB"/>
          </a:p>
        </p:txBody>
      </p:sp>
      <p:sp>
        <p:nvSpPr>
          <p:cNvPr id="5" name="TextBox 4"/>
          <p:cNvSpPr txBox="1"/>
          <p:nvPr/>
        </p:nvSpPr>
        <p:spPr>
          <a:xfrm>
            <a:off x="3962400" y="1447800"/>
            <a:ext cx="4724400" cy="2554545"/>
          </a:xfrm>
          <a:prstGeom prst="rect">
            <a:avLst/>
          </a:prstGeom>
          <a:noFill/>
        </p:spPr>
        <p:txBody>
          <a:bodyPr wrap="square" rtlCol="0">
            <a:spAutoFit/>
          </a:bodyPr>
          <a:lstStyle/>
          <a:p>
            <a:r>
              <a:rPr lang="en-US" dirty="0" smtClean="0">
                <a:latin typeface="Calibri" pitchFamily="34" charset="0"/>
              </a:rPr>
              <a:t>The power coupler</a:t>
            </a:r>
          </a:p>
          <a:p>
            <a:r>
              <a:rPr lang="en-US" b="0" dirty="0" smtClean="0">
                <a:latin typeface="Calibri" pitchFamily="34" charset="0"/>
              </a:rPr>
              <a:t>Critical element, needs to transform the cavity impedance into the load impedance of the line (or into any wanted impedance), separating the vacuum in the cavity from the air (or dielectric) in the line (window).</a:t>
            </a:r>
          </a:p>
          <a:p>
            <a:r>
              <a:rPr lang="en-US" b="0" dirty="0" smtClean="0">
                <a:latin typeface="Calibri" pitchFamily="34" charset="0"/>
              </a:rPr>
              <a:t>Can be a loop, an antenna or an iris to a waveguide.</a:t>
            </a:r>
          </a:p>
        </p:txBody>
      </p:sp>
      <p:pic>
        <p:nvPicPr>
          <p:cNvPr id="6" name="Picture 2"/>
          <p:cNvPicPr>
            <a:picLocks noChangeAspect="1" noChangeArrowheads="1"/>
          </p:cNvPicPr>
          <p:nvPr/>
        </p:nvPicPr>
        <p:blipFill>
          <a:blip r:embed="rId2" cstate="print"/>
          <a:srcRect/>
          <a:stretch>
            <a:fillRect/>
          </a:stretch>
        </p:blipFill>
        <p:spPr bwMode="auto">
          <a:xfrm>
            <a:off x="381000" y="1524000"/>
            <a:ext cx="3118574" cy="2397125"/>
          </a:xfrm>
          <a:prstGeom prst="rect">
            <a:avLst/>
          </a:prstGeom>
          <a:noFill/>
          <a:ln w="9525">
            <a:noFill/>
            <a:miter lim="800000"/>
            <a:headEnd/>
            <a:tailEnd/>
          </a:ln>
          <a:effectLst/>
        </p:spPr>
      </p:pic>
      <p:sp>
        <p:nvSpPr>
          <p:cNvPr id="8" name="Oval 7"/>
          <p:cNvSpPr/>
          <p:nvPr/>
        </p:nvSpPr>
        <p:spPr bwMode="auto">
          <a:xfrm>
            <a:off x="1752600" y="2590800"/>
            <a:ext cx="304800" cy="228600"/>
          </a:xfrm>
          <a:prstGeom prst="ellipse">
            <a:avLst/>
          </a:prstGeom>
          <a:noFill/>
          <a:ln w="28575" cap="flat" cmpd="sng" algn="ctr">
            <a:solidFill>
              <a:srgbClr val="FF0000"/>
            </a:solidFill>
            <a:prstDash val="solid"/>
            <a:round/>
            <a:headEnd type="none" w="sm" len="sm"/>
            <a:tailEnd type="none" w="sm" len="sm"/>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p:txBody>
      </p:sp>
      <p:pic>
        <p:nvPicPr>
          <p:cNvPr id="80898" name="Picture 2" descr="http://cdsweb.cern.ch/record/40716/files/9704004_05.jpeg"/>
          <p:cNvPicPr>
            <a:picLocks noChangeAspect="1" noChangeArrowheads="1"/>
          </p:cNvPicPr>
          <p:nvPr/>
        </p:nvPicPr>
        <p:blipFill>
          <a:blip r:embed="rId3" cstate="print"/>
          <a:srcRect/>
          <a:stretch>
            <a:fillRect/>
          </a:stretch>
        </p:blipFill>
        <p:spPr bwMode="auto">
          <a:xfrm>
            <a:off x="533400" y="4114800"/>
            <a:ext cx="3962400" cy="2420171"/>
          </a:xfrm>
          <a:prstGeom prst="rect">
            <a:avLst/>
          </a:prstGeom>
          <a:noFill/>
        </p:spPr>
      </p:pic>
      <p:sp>
        <p:nvSpPr>
          <p:cNvPr id="10" name="TextBox 9"/>
          <p:cNvSpPr txBox="1"/>
          <p:nvPr/>
        </p:nvSpPr>
        <p:spPr>
          <a:xfrm>
            <a:off x="4419600" y="5486400"/>
            <a:ext cx="1524000" cy="954107"/>
          </a:xfrm>
          <a:prstGeom prst="rect">
            <a:avLst/>
          </a:prstGeom>
          <a:solidFill>
            <a:srgbClr val="FFFFAB"/>
          </a:solidFill>
        </p:spPr>
        <p:txBody>
          <a:bodyPr wrap="square" rtlCol="0">
            <a:spAutoFit/>
          </a:bodyPr>
          <a:lstStyle/>
          <a:p>
            <a:r>
              <a:rPr lang="en-US" sz="1400" b="0" dirty="0" smtClean="0"/>
              <a:t>Antenna coupler for the LEP2 superconducting cavities.</a:t>
            </a:r>
            <a:endParaRPr lang="en-US" sz="1400" b="0" dirty="0"/>
          </a:p>
        </p:txBody>
      </p:sp>
      <p:pic>
        <p:nvPicPr>
          <p:cNvPr id="80899" name="Picture 3" descr="C:\RF_photos\Cavite400Mhz\Boucle.bmp"/>
          <p:cNvPicPr>
            <a:picLocks noChangeAspect="1" noChangeArrowheads="1"/>
          </p:cNvPicPr>
          <p:nvPr/>
        </p:nvPicPr>
        <p:blipFill>
          <a:blip r:embed="rId4" cstate="print"/>
          <a:srcRect/>
          <a:stretch>
            <a:fillRect/>
          </a:stretch>
        </p:blipFill>
        <p:spPr bwMode="auto">
          <a:xfrm>
            <a:off x="6324600" y="3962400"/>
            <a:ext cx="2336800" cy="1752600"/>
          </a:xfrm>
          <a:prstGeom prst="rect">
            <a:avLst/>
          </a:prstGeom>
          <a:noFill/>
        </p:spPr>
      </p:pic>
      <p:sp>
        <p:nvSpPr>
          <p:cNvPr id="12" name="TextBox 11"/>
          <p:cNvSpPr txBox="1"/>
          <p:nvPr/>
        </p:nvSpPr>
        <p:spPr>
          <a:xfrm>
            <a:off x="6400800" y="5715000"/>
            <a:ext cx="2286000" cy="954107"/>
          </a:xfrm>
          <a:prstGeom prst="rect">
            <a:avLst/>
          </a:prstGeom>
          <a:solidFill>
            <a:srgbClr val="FFFFAB"/>
          </a:solidFill>
        </p:spPr>
        <p:txBody>
          <a:bodyPr wrap="square" rtlCol="0">
            <a:spAutoFit/>
          </a:bodyPr>
          <a:lstStyle/>
          <a:p>
            <a:r>
              <a:rPr lang="en-US" sz="1400" b="0" dirty="0" smtClean="0"/>
              <a:t>Small loop coupler to a 400 MHz buncher after 15 years of operation, with traces of </a:t>
            </a:r>
            <a:r>
              <a:rPr lang="en-US" sz="1400" b="0" dirty="0" err="1" smtClean="0"/>
              <a:t>multipactoring</a:t>
            </a:r>
            <a:endParaRPr lang="en-US" sz="1400" b="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Anatomy - 5</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7</a:t>
            </a:fld>
            <a:endParaRPr lang="en-GB"/>
          </a:p>
        </p:txBody>
      </p:sp>
      <p:sp>
        <p:nvSpPr>
          <p:cNvPr id="4" name="TextBox 3"/>
          <p:cNvSpPr txBox="1"/>
          <p:nvPr/>
        </p:nvSpPr>
        <p:spPr>
          <a:xfrm>
            <a:off x="3810000" y="1676400"/>
            <a:ext cx="4800600" cy="1938992"/>
          </a:xfrm>
          <a:prstGeom prst="rect">
            <a:avLst/>
          </a:prstGeom>
          <a:noFill/>
        </p:spPr>
        <p:txBody>
          <a:bodyPr wrap="square" rtlCol="0">
            <a:spAutoFit/>
          </a:bodyPr>
          <a:lstStyle/>
          <a:p>
            <a:r>
              <a:rPr lang="en-US" dirty="0" smtClean="0">
                <a:latin typeface="Calibri" pitchFamily="34" charset="0"/>
              </a:rPr>
              <a:t>The Low Level RF</a:t>
            </a:r>
          </a:p>
          <a:p>
            <a:r>
              <a:rPr lang="en-US" b="0" dirty="0" smtClean="0">
                <a:latin typeface="Calibri" pitchFamily="34" charset="0"/>
              </a:rPr>
              <a:t>Electronics aimed at stabilizing the voltage in the cavity against perturbations coming from inside the amplifier chain, from the cavity and from the beam.</a:t>
            </a:r>
          </a:p>
          <a:p>
            <a:r>
              <a:rPr lang="en-US" b="0" dirty="0" smtClean="0">
                <a:latin typeface="Calibri" pitchFamily="34" charset="0"/>
              </a:rPr>
              <a:t>Can be analog, analog/digital or digital.</a:t>
            </a:r>
          </a:p>
        </p:txBody>
      </p:sp>
      <p:pic>
        <p:nvPicPr>
          <p:cNvPr id="5" name="Picture 2"/>
          <p:cNvPicPr>
            <a:picLocks noChangeAspect="1" noChangeArrowheads="1"/>
          </p:cNvPicPr>
          <p:nvPr/>
        </p:nvPicPr>
        <p:blipFill>
          <a:blip r:embed="rId2" cstate="print"/>
          <a:srcRect/>
          <a:stretch>
            <a:fillRect/>
          </a:stretch>
        </p:blipFill>
        <p:spPr bwMode="auto">
          <a:xfrm>
            <a:off x="381000" y="1524000"/>
            <a:ext cx="3118574" cy="2397125"/>
          </a:xfrm>
          <a:prstGeom prst="rect">
            <a:avLst/>
          </a:prstGeom>
          <a:noFill/>
          <a:ln w="9525">
            <a:noFill/>
            <a:miter lim="800000"/>
            <a:headEnd/>
            <a:tailEnd/>
          </a:ln>
          <a:effectLst/>
        </p:spPr>
      </p:pic>
      <p:sp>
        <p:nvSpPr>
          <p:cNvPr id="6" name="Oval 5"/>
          <p:cNvSpPr/>
          <p:nvPr/>
        </p:nvSpPr>
        <p:spPr bwMode="auto">
          <a:xfrm>
            <a:off x="685800" y="1676400"/>
            <a:ext cx="838200" cy="1066800"/>
          </a:xfrm>
          <a:prstGeom prst="ellipse">
            <a:avLst/>
          </a:prstGeom>
          <a:noFill/>
          <a:ln w="28575" cap="flat" cmpd="sng" algn="ctr">
            <a:solidFill>
              <a:srgbClr val="FF0000"/>
            </a:solidFill>
            <a:prstDash val="solid"/>
            <a:round/>
            <a:headEnd type="none" w="sm" len="sm"/>
            <a:tailEnd type="none" w="sm" len="sm"/>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p:txBody>
      </p:sp>
      <p:pic>
        <p:nvPicPr>
          <p:cNvPr id="81921" name="Picture 1"/>
          <p:cNvPicPr>
            <a:picLocks noChangeAspect="1" noChangeArrowheads="1"/>
          </p:cNvPicPr>
          <p:nvPr/>
        </p:nvPicPr>
        <p:blipFill>
          <a:blip r:embed="rId3" cstate="print"/>
          <a:srcRect/>
          <a:stretch>
            <a:fillRect/>
          </a:stretch>
        </p:blipFill>
        <p:spPr bwMode="auto">
          <a:xfrm>
            <a:off x="3642658" y="3810000"/>
            <a:ext cx="5163205" cy="2499903"/>
          </a:xfrm>
          <a:prstGeom prst="rect">
            <a:avLst/>
          </a:prstGeom>
          <a:noFill/>
          <a:ln w="9525">
            <a:noFill/>
            <a:miter lim="800000"/>
            <a:headEnd/>
            <a:tailEnd/>
          </a:ln>
          <a:effectLst/>
        </p:spPr>
      </p:pic>
      <p:sp>
        <p:nvSpPr>
          <p:cNvPr id="8" name="TextBox 7"/>
          <p:cNvSpPr txBox="1"/>
          <p:nvPr/>
        </p:nvSpPr>
        <p:spPr>
          <a:xfrm>
            <a:off x="2286000" y="5334000"/>
            <a:ext cx="1219200" cy="954107"/>
          </a:xfrm>
          <a:prstGeom prst="rect">
            <a:avLst/>
          </a:prstGeom>
          <a:solidFill>
            <a:srgbClr val="FFFFAB"/>
          </a:solidFill>
        </p:spPr>
        <p:txBody>
          <a:bodyPr wrap="square" rtlCol="0">
            <a:spAutoFit/>
          </a:bodyPr>
          <a:lstStyle/>
          <a:p>
            <a:r>
              <a:rPr lang="en-US" sz="1400" b="0" dirty="0" smtClean="0"/>
              <a:t>The LHC LLRF (overview of one unit)</a:t>
            </a:r>
            <a:endParaRPr lang="en-US" sz="1400" b="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Anatomy – 6 </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8</a:t>
            </a:fld>
            <a:endParaRPr lang="en-GB"/>
          </a:p>
        </p:txBody>
      </p:sp>
      <p:sp>
        <p:nvSpPr>
          <p:cNvPr id="4" name="TextBox 3"/>
          <p:cNvSpPr txBox="1"/>
          <p:nvPr/>
        </p:nvSpPr>
        <p:spPr>
          <a:xfrm>
            <a:off x="3505200" y="1600200"/>
            <a:ext cx="5257800" cy="4462760"/>
          </a:xfrm>
          <a:prstGeom prst="rect">
            <a:avLst/>
          </a:prstGeom>
          <a:noFill/>
        </p:spPr>
        <p:txBody>
          <a:bodyPr wrap="square" rtlCol="0">
            <a:spAutoFit/>
          </a:bodyPr>
          <a:lstStyle/>
          <a:p>
            <a:r>
              <a:rPr lang="en-US" dirty="0" smtClean="0">
                <a:latin typeface="Calibri" pitchFamily="34" charset="0"/>
              </a:rPr>
              <a:t>The accelerating cavity</a:t>
            </a:r>
          </a:p>
          <a:p>
            <a:endParaRPr lang="en-US" sz="1200" b="0" dirty="0" smtClean="0">
              <a:latin typeface="Calibri" pitchFamily="34" charset="0"/>
            </a:endParaRPr>
          </a:p>
          <a:p>
            <a:r>
              <a:rPr lang="en-US" b="0" dirty="0" smtClean="0">
                <a:latin typeface="Calibri" pitchFamily="34" charset="0"/>
              </a:rPr>
              <a:t>The heart of the system.</a:t>
            </a:r>
          </a:p>
          <a:p>
            <a:r>
              <a:rPr lang="en-US" b="0" dirty="0" smtClean="0">
                <a:latin typeface="Calibri" pitchFamily="34" charset="0"/>
              </a:rPr>
              <a:t>Accumulates electric energy in a series of gaps, with minimum power loss.</a:t>
            </a:r>
          </a:p>
          <a:p>
            <a:r>
              <a:rPr lang="en-US" b="0" dirty="0" smtClean="0">
                <a:latin typeface="Calibri" pitchFamily="34" charset="0"/>
              </a:rPr>
              <a:t>Essential is the synchronism between field and particles </a:t>
            </a:r>
            <a:r>
              <a:rPr lang="en-US" b="0" dirty="0" smtClean="0">
                <a:latin typeface="Arial"/>
                <a:cs typeface="Arial"/>
              </a:rPr>
              <a:t>→ </a:t>
            </a:r>
            <a:r>
              <a:rPr lang="en-US" b="0" dirty="0" smtClean="0">
                <a:latin typeface="Calibri" pitchFamily="34" charset="0"/>
              </a:rPr>
              <a:t>the particles have to be at the right place at the right moment. </a:t>
            </a:r>
          </a:p>
          <a:p>
            <a:endParaRPr lang="en-US" sz="1200" b="0" dirty="0" smtClean="0">
              <a:latin typeface="Calibri" pitchFamily="34" charset="0"/>
            </a:endParaRPr>
          </a:p>
          <a:p>
            <a:r>
              <a:rPr lang="en-US" b="0" dirty="0" smtClean="0">
                <a:latin typeface="Calibri" pitchFamily="34" charset="0"/>
              </a:rPr>
              <a:t>An RF cavity is a multidisciplinary object: integrates beam dynamics (sequence and position of gaps), electromagnetic design (E-field configuration), mechanical design (construction, joining techniques), vacuum, thermo mechanical issues (cooling or cryogenics),… </a:t>
            </a:r>
          </a:p>
        </p:txBody>
      </p:sp>
      <p:pic>
        <p:nvPicPr>
          <p:cNvPr id="760834" name="Picture 2"/>
          <p:cNvPicPr>
            <a:picLocks noChangeAspect="1" noChangeArrowheads="1"/>
          </p:cNvPicPr>
          <p:nvPr/>
        </p:nvPicPr>
        <p:blipFill>
          <a:blip r:embed="rId2" cstate="print"/>
          <a:srcRect/>
          <a:stretch>
            <a:fillRect/>
          </a:stretch>
        </p:blipFill>
        <p:spPr bwMode="auto">
          <a:xfrm>
            <a:off x="228600" y="1447800"/>
            <a:ext cx="3118574" cy="2397125"/>
          </a:xfrm>
          <a:prstGeom prst="rect">
            <a:avLst/>
          </a:prstGeom>
          <a:noFill/>
          <a:ln w="9525">
            <a:noFill/>
            <a:miter lim="800000"/>
            <a:headEnd/>
            <a:tailEnd/>
          </a:ln>
          <a:effectLst/>
        </p:spPr>
      </p:pic>
      <p:sp>
        <p:nvSpPr>
          <p:cNvPr id="6" name="Oval 5"/>
          <p:cNvSpPr/>
          <p:nvPr/>
        </p:nvSpPr>
        <p:spPr bwMode="auto">
          <a:xfrm>
            <a:off x="914400" y="2438400"/>
            <a:ext cx="1524000" cy="838200"/>
          </a:xfrm>
          <a:prstGeom prst="ellipse">
            <a:avLst/>
          </a:prstGeom>
          <a:noFill/>
          <a:ln w="28575" cap="flat" cmpd="sng" algn="ctr">
            <a:solidFill>
              <a:srgbClr val="FF0000"/>
            </a:solidFill>
            <a:prstDash val="solid"/>
            <a:round/>
            <a:headEnd type="none" w="sm" len="sm"/>
            <a:tailEnd type="none" w="sm" len="sm"/>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smtClean="0">
              <a:ln>
                <a:noFill/>
              </a:ln>
              <a:solidFill>
                <a:schemeClr val="tx1"/>
              </a:solidFill>
              <a:effectLst/>
              <a:latin typeface="Arial" charset="0"/>
            </a:endParaRPr>
          </a:p>
        </p:txBody>
      </p:sp>
      <p:sp>
        <p:nvSpPr>
          <p:cNvPr id="8" name="TextBox 7"/>
          <p:cNvSpPr txBox="1"/>
          <p:nvPr/>
        </p:nvSpPr>
        <p:spPr>
          <a:xfrm>
            <a:off x="304800" y="6324600"/>
            <a:ext cx="3352800" cy="307777"/>
          </a:xfrm>
          <a:prstGeom prst="rect">
            <a:avLst/>
          </a:prstGeom>
          <a:solidFill>
            <a:srgbClr val="FFFFAB"/>
          </a:solidFill>
        </p:spPr>
        <p:txBody>
          <a:bodyPr wrap="square" rtlCol="0">
            <a:spAutoFit/>
          </a:bodyPr>
          <a:lstStyle/>
          <a:p>
            <a:r>
              <a:rPr lang="en-US" sz="1400" b="0" dirty="0" smtClean="0"/>
              <a:t>The CERN Linac2 accelerating cavities</a:t>
            </a:r>
            <a:endParaRPr lang="en-US" sz="1400" b="0" dirty="0"/>
          </a:p>
        </p:txBody>
      </p:sp>
      <p:pic>
        <p:nvPicPr>
          <p:cNvPr id="9" name="Picture 3" descr="7902525"/>
          <p:cNvPicPr>
            <a:picLocks noChangeAspect="1" noChangeArrowheads="1"/>
          </p:cNvPicPr>
          <p:nvPr/>
        </p:nvPicPr>
        <p:blipFill>
          <a:blip r:embed="rId3" cstate="print"/>
          <a:srcRect/>
          <a:stretch>
            <a:fillRect/>
          </a:stretch>
        </p:blipFill>
        <p:spPr bwMode="auto">
          <a:xfrm>
            <a:off x="228600" y="3886200"/>
            <a:ext cx="3124200" cy="248315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The RF system</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9</a:t>
            </a:fld>
            <a:endParaRPr lang="en-GB"/>
          </a:p>
        </p:txBody>
      </p:sp>
      <p:sp>
        <p:nvSpPr>
          <p:cNvPr id="4" name="TextBox 3"/>
          <p:cNvSpPr txBox="1"/>
          <p:nvPr/>
        </p:nvSpPr>
        <p:spPr>
          <a:xfrm>
            <a:off x="381000" y="1371600"/>
            <a:ext cx="8229600" cy="1015663"/>
          </a:xfrm>
          <a:prstGeom prst="rect">
            <a:avLst/>
          </a:prstGeom>
          <a:noFill/>
        </p:spPr>
        <p:txBody>
          <a:bodyPr wrap="square" rtlCol="0">
            <a:spAutoFit/>
          </a:bodyPr>
          <a:lstStyle/>
          <a:p>
            <a:r>
              <a:rPr lang="en-US" b="0" dirty="0" smtClean="0">
                <a:latin typeface="Calibri" pitchFamily="34" charset="0"/>
              </a:rPr>
              <a:t>A closer insight of what the RF does is given by the equivalent circuit of an amplifier/cavity system</a:t>
            </a:r>
          </a:p>
          <a:p>
            <a:r>
              <a:rPr lang="fr-CH" b="0" dirty="0" smtClean="0">
                <a:latin typeface="Calibri" pitchFamily="34" charset="0"/>
              </a:rPr>
              <a:t>RF </a:t>
            </a:r>
            <a:r>
              <a:rPr lang="fr-CH" b="0" dirty="0" err="1" smtClean="0">
                <a:latin typeface="Calibri" pitchFamily="34" charset="0"/>
              </a:rPr>
              <a:t>is</a:t>
            </a:r>
            <a:r>
              <a:rPr lang="fr-CH" b="0" dirty="0" smtClean="0">
                <a:latin typeface="Calibri" pitchFamily="34" charset="0"/>
              </a:rPr>
              <a:t> the art of </a:t>
            </a:r>
            <a:r>
              <a:rPr lang="fr-CH" b="0" dirty="0" err="1" smtClean="0">
                <a:latin typeface="Calibri" pitchFamily="34" charset="0"/>
              </a:rPr>
              <a:t>transporting</a:t>
            </a:r>
            <a:r>
              <a:rPr lang="fr-CH" b="0" dirty="0" smtClean="0">
                <a:latin typeface="Calibri" pitchFamily="34" charset="0"/>
              </a:rPr>
              <a:t> </a:t>
            </a:r>
            <a:r>
              <a:rPr lang="fr-CH" b="0" dirty="0" err="1" smtClean="0">
                <a:latin typeface="Calibri" pitchFamily="34" charset="0"/>
              </a:rPr>
              <a:t>energy</a:t>
            </a:r>
            <a:r>
              <a:rPr lang="fr-CH" b="0" dirty="0" smtClean="0">
                <a:latin typeface="Calibri" pitchFamily="34" charset="0"/>
              </a:rPr>
              <a:t> by </a:t>
            </a:r>
            <a:r>
              <a:rPr lang="fr-CH" b="0" dirty="0" err="1" smtClean="0">
                <a:latin typeface="Calibri" pitchFamily="34" charset="0"/>
              </a:rPr>
              <a:t>matching</a:t>
            </a:r>
            <a:r>
              <a:rPr lang="fr-CH" b="0" dirty="0" smtClean="0">
                <a:latin typeface="Calibri" pitchFamily="34" charset="0"/>
              </a:rPr>
              <a:t> </a:t>
            </a:r>
            <a:r>
              <a:rPr lang="fr-CH" b="0" dirty="0" err="1" smtClean="0">
                <a:latin typeface="Calibri" pitchFamily="34" charset="0"/>
              </a:rPr>
              <a:t>impedances</a:t>
            </a:r>
            <a:endParaRPr lang="en-US" b="0" dirty="0" smtClean="0">
              <a:latin typeface="Calibri" pitchFamily="34" charset="0"/>
            </a:endParaRPr>
          </a:p>
        </p:txBody>
      </p:sp>
      <p:pic>
        <p:nvPicPr>
          <p:cNvPr id="2052" name="Picture 4"/>
          <p:cNvPicPr>
            <a:picLocks noChangeAspect="1" noChangeArrowheads="1"/>
          </p:cNvPicPr>
          <p:nvPr/>
        </p:nvPicPr>
        <p:blipFill>
          <a:blip r:embed="rId2" cstate="print"/>
          <a:srcRect/>
          <a:stretch>
            <a:fillRect/>
          </a:stretch>
        </p:blipFill>
        <p:spPr bwMode="auto">
          <a:xfrm>
            <a:off x="1295400" y="2895600"/>
            <a:ext cx="5961063" cy="2133599"/>
          </a:xfrm>
          <a:prstGeom prst="rect">
            <a:avLst/>
          </a:prstGeom>
          <a:noFill/>
          <a:ln w="9525">
            <a:noFill/>
            <a:miter lim="800000"/>
            <a:headEnd/>
            <a:tailEnd/>
          </a:ln>
          <a:effectLst/>
        </p:spPr>
      </p:pic>
      <p:sp>
        <p:nvSpPr>
          <p:cNvPr id="9" name="TextBox 8"/>
          <p:cNvSpPr txBox="1"/>
          <p:nvPr/>
        </p:nvSpPr>
        <p:spPr>
          <a:xfrm>
            <a:off x="533400" y="5486400"/>
            <a:ext cx="1600200" cy="1169551"/>
          </a:xfrm>
          <a:prstGeom prst="rect">
            <a:avLst/>
          </a:prstGeom>
          <a:solidFill>
            <a:srgbClr val="FFFFAB"/>
          </a:solidFill>
        </p:spPr>
        <p:txBody>
          <a:bodyPr wrap="square" rtlCol="0">
            <a:spAutoFit/>
          </a:bodyPr>
          <a:lstStyle/>
          <a:p>
            <a:r>
              <a:rPr lang="fr-CH" sz="1400" b="0" dirty="0" smtClean="0"/>
              <a:t>active unit (tube or klystron):</a:t>
            </a:r>
          </a:p>
          <a:p>
            <a:r>
              <a:rPr lang="fr-CH" sz="1400" b="0" dirty="0" err="1" smtClean="0"/>
              <a:t>current</a:t>
            </a:r>
            <a:r>
              <a:rPr lang="fr-CH" sz="1400" b="0" dirty="0" smtClean="0"/>
              <a:t> </a:t>
            </a:r>
            <a:r>
              <a:rPr lang="fr-CH" sz="1400" b="0" dirty="0" err="1" smtClean="0"/>
              <a:t>generator</a:t>
            </a:r>
            <a:r>
              <a:rPr lang="fr-CH" sz="1400" b="0" dirty="0" smtClean="0"/>
              <a:t> </a:t>
            </a:r>
            <a:r>
              <a:rPr lang="fr-CH" sz="1400" b="0" dirty="0" err="1" smtClean="0"/>
              <a:t>with</a:t>
            </a:r>
            <a:r>
              <a:rPr lang="fr-CH" sz="1400" b="0" dirty="0" smtClean="0"/>
              <a:t> </a:t>
            </a:r>
            <a:r>
              <a:rPr lang="fr-CH" sz="1400" b="0" dirty="0" err="1" smtClean="0"/>
              <a:t>internal</a:t>
            </a:r>
            <a:r>
              <a:rPr lang="fr-CH" sz="1400" b="0" dirty="0" smtClean="0"/>
              <a:t> </a:t>
            </a:r>
            <a:r>
              <a:rPr lang="fr-CH" sz="1400" b="0" dirty="0" err="1" smtClean="0"/>
              <a:t>impedance</a:t>
            </a:r>
            <a:endParaRPr lang="en-US" sz="1400" b="0" dirty="0"/>
          </a:p>
        </p:txBody>
      </p:sp>
      <p:sp>
        <p:nvSpPr>
          <p:cNvPr id="11" name="Right Brace 10"/>
          <p:cNvSpPr/>
          <p:nvPr/>
        </p:nvSpPr>
        <p:spPr bwMode="auto">
          <a:xfrm rot="5400000">
            <a:off x="1600200" y="4724400"/>
            <a:ext cx="228600" cy="1143000"/>
          </a:xfrm>
          <a:prstGeom prst="rightBrace">
            <a:avLst/>
          </a:prstGeom>
          <a:solidFill>
            <a:schemeClr val="bg1"/>
          </a:solid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rgbClr val="FF0000"/>
              </a:solidFill>
              <a:effectLst/>
              <a:latin typeface="Arial" charset="0"/>
            </a:endParaRPr>
          </a:p>
        </p:txBody>
      </p:sp>
      <p:sp>
        <p:nvSpPr>
          <p:cNvPr id="12" name="TextBox 11"/>
          <p:cNvSpPr txBox="1"/>
          <p:nvPr/>
        </p:nvSpPr>
        <p:spPr>
          <a:xfrm>
            <a:off x="2209800" y="5410200"/>
            <a:ext cx="1600200" cy="1384995"/>
          </a:xfrm>
          <a:prstGeom prst="rect">
            <a:avLst/>
          </a:prstGeom>
          <a:solidFill>
            <a:srgbClr val="FFFFAB"/>
          </a:solidFill>
        </p:spPr>
        <p:txBody>
          <a:bodyPr wrap="square" rtlCol="0">
            <a:spAutoFit/>
          </a:bodyPr>
          <a:lstStyle/>
          <a:p>
            <a:r>
              <a:rPr lang="fr-CH" sz="1400" b="0" dirty="0" smtClean="0"/>
              <a:t>output </a:t>
            </a:r>
            <a:r>
              <a:rPr lang="fr-CH" sz="1400" b="0" dirty="0" err="1" smtClean="0"/>
              <a:t>resonator</a:t>
            </a:r>
            <a:r>
              <a:rPr lang="fr-CH" sz="1400" b="0" dirty="0" smtClean="0"/>
              <a:t> of the </a:t>
            </a:r>
            <a:r>
              <a:rPr lang="fr-CH" sz="1400" b="0" dirty="0" err="1" smtClean="0"/>
              <a:t>transmitter</a:t>
            </a:r>
            <a:r>
              <a:rPr lang="fr-CH" sz="1400" b="0" dirty="0" smtClean="0"/>
              <a:t> (klystron): </a:t>
            </a:r>
            <a:r>
              <a:rPr lang="fr-CH" sz="1400" b="0" dirty="0" err="1" smtClean="0"/>
              <a:t>filters</a:t>
            </a:r>
            <a:r>
              <a:rPr lang="fr-CH" sz="1400" b="0" dirty="0" smtClean="0"/>
              <a:t> </a:t>
            </a:r>
            <a:r>
              <a:rPr lang="fr-CH" sz="1400" b="0" dirty="0" err="1" smtClean="0"/>
              <a:t>higher</a:t>
            </a:r>
            <a:r>
              <a:rPr lang="fr-CH" sz="1400" b="0" dirty="0" smtClean="0"/>
              <a:t> </a:t>
            </a:r>
            <a:r>
              <a:rPr lang="fr-CH" sz="1400" b="0" dirty="0" err="1" smtClean="0"/>
              <a:t>order</a:t>
            </a:r>
            <a:r>
              <a:rPr lang="fr-CH" sz="1400" b="0" dirty="0" smtClean="0"/>
              <a:t> </a:t>
            </a:r>
            <a:r>
              <a:rPr lang="fr-CH" sz="1400" b="0" dirty="0" err="1" smtClean="0"/>
              <a:t>harmonics</a:t>
            </a:r>
            <a:r>
              <a:rPr lang="fr-CH" sz="1400" b="0" dirty="0" smtClean="0"/>
              <a:t> and coupes to the line</a:t>
            </a:r>
            <a:endParaRPr lang="en-US" sz="1400" b="0" dirty="0"/>
          </a:p>
        </p:txBody>
      </p:sp>
      <p:sp>
        <p:nvSpPr>
          <p:cNvPr id="13" name="Right Brace 12"/>
          <p:cNvSpPr/>
          <p:nvPr/>
        </p:nvSpPr>
        <p:spPr bwMode="auto">
          <a:xfrm rot="5400000">
            <a:off x="2971800" y="4800600"/>
            <a:ext cx="228600" cy="990600"/>
          </a:xfrm>
          <a:prstGeom prst="rightBrace">
            <a:avLst/>
          </a:prstGeom>
          <a:solidFill>
            <a:schemeClr val="bg1"/>
          </a:solid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rgbClr val="FF0000"/>
              </a:solidFill>
              <a:effectLst/>
              <a:latin typeface="Arial" charset="0"/>
            </a:endParaRPr>
          </a:p>
        </p:txBody>
      </p:sp>
      <p:sp>
        <p:nvSpPr>
          <p:cNvPr id="14" name="TextBox 13"/>
          <p:cNvSpPr txBox="1"/>
          <p:nvPr/>
        </p:nvSpPr>
        <p:spPr>
          <a:xfrm>
            <a:off x="3886200" y="5486400"/>
            <a:ext cx="1219200" cy="523220"/>
          </a:xfrm>
          <a:prstGeom prst="rect">
            <a:avLst/>
          </a:prstGeom>
          <a:solidFill>
            <a:srgbClr val="FFFFAB"/>
          </a:solidFill>
        </p:spPr>
        <p:txBody>
          <a:bodyPr wrap="square" rtlCol="0">
            <a:spAutoFit/>
          </a:bodyPr>
          <a:lstStyle/>
          <a:p>
            <a:r>
              <a:rPr lang="fr-CH" sz="1400" b="0" dirty="0" smtClean="0"/>
              <a:t>transmission line</a:t>
            </a:r>
            <a:endParaRPr lang="en-US" sz="1400" b="0" dirty="0"/>
          </a:p>
        </p:txBody>
      </p:sp>
      <p:sp>
        <p:nvSpPr>
          <p:cNvPr id="15" name="Right Brace 14"/>
          <p:cNvSpPr/>
          <p:nvPr/>
        </p:nvSpPr>
        <p:spPr bwMode="auto">
          <a:xfrm rot="5400000">
            <a:off x="3848100" y="4229100"/>
            <a:ext cx="152400" cy="381000"/>
          </a:xfrm>
          <a:prstGeom prst="rightBrace">
            <a:avLst/>
          </a:prstGeom>
          <a:solidFill>
            <a:schemeClr val="bg1"/>
          </a:solid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rgbClr val="FF0000"/>
              </a:solidFill>
              <a:effectLst/>
              <a:latin typeface="Arial" charset="0"/>
            </a:endParaRPr>
          </a:p>
        </p:txBody>
      </p:sp>
      <p:sp>
        <p:nvSpPr>
          <p:cNvPr id="17" name="Right Brace 16"/>
          <p:cNvSpPr/>
          <p:nvPr/>
        </p:nvSpPr>
        <p:spPr bwMode="auto">
          <a:xfrm rot="5400000">
            <a:off x="4343400" y="4724400"/>
            <a:ext cx="228600" cy="1143000"/>
          </a:xfrm>
          <a:prstGeom prst="rightBrace">
            <a:avLst/>
          </a:prstGeom>
          <a:solidFill>
            <a:schemeClr val="bg1"/>
          </a:solid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rgbClr val="FF0000"/>
              </a:solidFill>
              <a:effectLst/>
              <a:latin typeface="Arial" charset="0"/>
            </a:endParaRPr>
          </a:p>
        </p:txBody>
      </p:sp>
      <p:sp>
        <p:nvSpPr>
          <p:cNvPr id="18" name="Right Brace 17"/>
          <p:cNvSpPr/>
          <p:nvPr/>
        </p:nvSpPr>
        <p:spPr bwMode="auto">
          <a:xfrm rot="5400000">
            <a:off x="5067300" y="4229100"/>
            <a:ext cx="152400" cy="381000"/>
          </a:xfrm>
          <a:prstGeom prst="rightBrace">
            <a:avLst/>
          </a:prstGeom>
          <a:solidFill>
            <a:schemeClr val="bg1"/>
          </a:solid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rgbClr val="FF0000"/>
              </a:solidFill>
              <a:effectLst/>
              <a:latin typeface="Arial" charset="0"/>
            </a:endParaRPr>
          </a:p>
        </p:txBody>
      </p:sp>
      <p:sp>
        <p:nvSpPr>
          <p:cNvPr id="20" name="TextBox 19"/>
          <p:cNvSpPr txBox="1"/>
          <p:nvPr/>
        </p:nvSpPr>
        <p:spPr>
          <a:xfrm>
            <a:off x="3505200" y="4495800"/>
            <a:ext cx="914400" cy="646331"/>
          </a:xfrm>
          <a:prstGeom prst="rect">
            <a:avLst/>
          </a:prstGeom>
          <a:solidFill>
            <a:srgbClr val="FFFFAB"/>
          </a:solidFill>
        </p:spPr>
        <p:txBody>
          <a:bodyPr wrap="square" rtlCol="0">
            <a:spAutoFit/>
          </a:bodyPr>
          <a:lstStyle/>
          <a:p>
            <a:r>
              <a:rPr lang="fr-CH" sz="1200" b="0" dirty="0" err="1" smtClean="0"/>
              <a:t>transmitter</a:t>
            </a:r>
            <a:r>
              <a:rPr lang="fr-CH" sz="1200" b="0" dirty="0" smtClean="0"/>
              <a:t> output coupler</a:t>
            </a:r>
            <a:endParaRPr lang="en-US" sz="1200" b="0" dirty="0"/>
          </a:p>
        </p:txBody>
      </p:sp>
      <p:sp>
        <p:nvSpPr>
          <p:cNvPr id="21" name="TextBox 20"/>
          <p:cNvSpPr txBox="1"/>
          <p:nvPr/>
        </p:nvSpPr>
        <p:spPr>
          <a:xfrm>
            <a:off x="4724400" y="4495800"/>
            <a:ext cx="838200" cy="646331"/>
          </a:xfrm>
          <a:prstGeom prst="rect">
            <a:avLst/>
          </a:prstGeom>
          <a:solidFill>
            <a:srgbClr val="FFFFAB"/>
          </a:solidFill>
        </p:spPr>
        <p:txBody>
          <a:bodyPr wrap="square" rtlCol="0">
            <a:spAutoFit/>
          </a:bodyPr>
          <a:lstStyle/>
          <a:p>
            <a:r>
              <a:rPr lang="fr-CH" sz="1200" b="0" dirty="0" err="1" smtClean="0"/>
              <a:t>resonator</a:t>
            </a:r>
            <a:r>
              <a:rPr lang="fr-CH" sz="1200" b="0" dirty="0" smtClean="0"/>
              <a:t> input coupler</a:t>
            </a:r>
            <a:endParaRPr lang="en-US" sz="1200" b="0" dirty="0"/>
          </a:p>
        </p:txBody>
      </p:sp>
      <p:sp>
        <p:nvSpPr>
          <p:cNvPr id="22" name="TextBox 21"/>
          <p:cNvSpPr txBox="1"/>
          <p:nvPr/>
        </p:nvSpPr>
        <p:spPr>
          <a:xfrm>
            <a:off x="5334000" y="5486400"/>
            <a:ext cx="990600" cy="523220"/>
          </a:xfrm>
          <a:prstGeom prst="rect">
            <a:avLst/>
          </a:prstGeom>
          <a:solidFill>
            <a:srgbClr val="FFFFAB"/>
          </a:solidFill>
        </p:spPr>
        <p:txBody>
          <a:bodyPr wrap="square" rtlCol="0">
            <a:spAutoFit/>
          </a:bodyPr>
          <a:lstStyle/>
          <a:p>
            <a:r>
              <a:rPr lang="fr-CH" sz="1400" b="0" dirty="0" err="1" smtClean="0"/>
              <a:t>Cavity</a:t>
            </a:r>
            <a:r>
              <a:rPr lang="fr-CH" sz="1400" b="0" dirty="0" smtClean="0"/>
              <a:t> </a:t>
            </a:r>
            <a:r>
              <a:rPr lang="fr-CH" sz="1400" b="0" dirty="0" err="1" smtClean="0"/>
              <a:t>resonator</a:t>
            </a:r>
            <a:endParaRPr lang="en-US" sz="1400" b="0" dirty="0"/>
          </a:p>
        </p:txBody>
      </p:sp>
      <p:sp>
        <p:nvSpPr>
          <p:cNvPr id="23" name="Right Brace 22"/>
          <p:cNvSpPr/>
          <p:nvPr/>
        </p:nvSpPr>
        <p:spPr bwMode="auto">
          <a:xfrm rot="5400000">
            <a:off x="5715000" y="4724400"/>
            <a:ext cx="228600" cy="1143000"/>
          </a:xfrm>
          <a:prstGeom prst="rightBrace">
            <a:avLst/>
          </a:prstGeom>
          <a:solidFill>
            <a:schemeClr val="bg1"/>
          </a:solid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rgbClr val="FF0000"/>
              </a:solidFill>
              <a:effectLst/>
              <a:latin typeface="Arial" charset="0"/>
            </a:endParaRPr>
          </a:p>
        </p:txBody>
      </p:sp>
      <p:sp>
        <p:nvSpPr>
          <p:cNvPr id="24" name="TextBox 23"/>
          <p:cNvSpPr txBox="1"/>
          <p:nvPr/>
        </p:nvSpPr>
        <p:spPr>
          <a:xfrm>
            <a:off x="6553200" y="5486400"/>
            <a:ext cx="1752600" cy="1169551"/>
          </a:xfrm>
          <a:prstGeom prst="rect">
            <a:avLst/>
          </a:prstGeom>
          <a:solidFill>
            <a:srgbClr val="FFFFAB"/>
          </a:solidFill>
        </p:spPr>
        <p:txBody>
          <a:bodyPr wrap="square" rtlCol="0">
            <a:spAutoFit/>
          </a:bodyPr>
          <a:lstStyle/>
          <a:p>
            <a:r>
              <a:rPr lang="fr-CH" sz="1400" b="0" dirty="0" err="1" smtClean="0"/>
              <a:t>Beam</a:t>
            </a:r>
            <a:r>
              <a:rPr lang="fr-CH" sz="1400" b="0" dirty="0" smtClean="0"/>
              <a:t>: </a:t>
            </a:r>
            <a:r>
              <a:rPr lang="fr-CH" sz="1400" b="0" dirty="0" err="1" smtClean="0"/>
              <a:t>additional</a:t>
            </a:r>
            <a:r>
              <a:rPr lang="fr-CH" sz="1400" b="0" dirty="0" smtClean="0"/>
              <a:t> </a:t>
            </a:r>
            <a:r>
              <a:rPr lang="fr-CH" sz="1400" b="0" dirty="0" err="1" smtClean="0"/>
              <a:t>resistance</a:t>
            </a:r>
            <a:r>
              <a:rPr lang="fr-CH" sz="1400" b="0" dirty="0" smtClean="0"/>
              <a:t> (power </a:t>
            </a:r>
            <a:r>
              <a:rPr lang="fr-CH" sz="1400" b="0" dirty="0" err="1" smtClean="0"/>
              <a:t>given</a:t>
            </a:r>
            <a:r>
              <a:rPr lang="fr-CH" sz="1400" b="0" dirty="0" smtClean="0"/>
              <a:t> to the </a:t>
            </a:r>
            <a:r>
              <a:rPr lang="fr-CH" sz="1400" b="0" dirty="0" err="1" smtClean="0"/>
              <a:t>beam</a:t>
            </a:r>
            <a:r>
              <a:rPr lang="fr-CH" sz="1400" b="0" dirty="0" smtClean="0"/>
              <a:t>) + </a:t>
            </a:r>
            <a:r>
              <a:rPr lang="fr-CH" sz="1400" b="0" dirty="0" err="1" smtClean="0"/>
              <a:t>current</a:t>
            </a:r>
            <a:r>
              <a:rPr lang="fr-CH" sz="1400" b="0" dirty="0" smtClean="0"/>
              <a:t> </a:t>
            </a:r>
            <a:r>
              <a:rPr lang="fr-CH" sz="1400" b="0" dirty="0" err="1" smtClean="0"/>
              <a:t>generator</a:t>
            </a:r>
            <a:r>
              <a:rPr lang="fr-CH" sz="1400" b="0" dirty="0" smtClean="0"/>
              <a:t> out of phase</a:t>
            </a:r>
            <a:endParaRPr lang="en-US" sz="1400" b="0" dirty="0"/>
          </a:p>
        </p:txBody>
      </p:sp>
      <p:sp>
        <p:nvSpPr>
          <p:cNvPr id="25" name="Right Brace 24"/>
          <p:cNvSpPr/>
          <p:nvPr/>
        </p:nvSpPr>
        <p:spPr bwMode="auto">
          <a:xfrm rot="5400000">
            <a:off x="6858000" y="4953000"/>
            <a:ext cx="228600" cy="685800"/>
          </a:xfrm>
          <a:prstGeom prst="rightBrace">
            <a:avLst/>
          </a:prstGeom>
          <a:solidFill>
            <a:schemeClr val="bg1"/>
          </a:solid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rgbClr val="FF0000"/>
              </a:solidFill>
              <a:effectLst/>
              <a:latin typeface="Arial" charset="0"/>
            </a:endParaRPr>
          </a:p>
        </p:txBody>
      </p:sp>
      <p:sp>
        <p:nvSpPr>
          <p:cNvPr id="26" name="Left-Right Arrow 25"/>
          <p:cNvSpPr/>
          <p:nvPr/>
        </p:nvSpPr>
        <p:spPr bwMode="auto">
          <a:xfrm>
            <a:off x="1371600" y="2438400"/>
            <a:ext cx="2286000" cy="381000"/>
          </a:xfrm>
          <a:prstGeom prst="leftRightArrow">
            <a:avLst/>
          </a:prstGeom>
          <a:solidFill>
            <a:srgbClr val="99FF33"/>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fr-CH" sz="1100" b="0" i="0" u="none" strike="noStrike" cap="none" normalizeH="0" baseline="0" dirty="0" smtClean="0">
                <a:ln>
                  <a:noFill/>
                </a:ln>
                <a:solidFill>
                  <a:srgbClr val="FF0000"/>
                </a:solidFill>
                <a:effectLst/>
                <a:latin typeface="Arial" charset="0"/>
              </a:rPr>
              <a:t>RF amplifier</a:t>
            </a:r>
            <a:endParaRPr kumimoji="0" lang="en-US" sz="1100" b="0" i="0" u="none" strike="noStrike" cap="none" normalizeH="0" baseline="0" dirty="0" smtClean="0">
              <a:ln>
                <a:noFill/>
              </a:ln>
              <a:solidFill>
                <a:srgbClr val="FF0000"/>
              </a:solidFill>
              <a:effectLst/>
              <a:latin typeface="Arial" charset="0"/>
            </a:endParaRPr>
          </a:p>
        </p:txBody>
      </p:sp>
      <p:sp>
        <p:nvSpPr>
          <p:cNvPr id="27" name="Left-Right Arrow 26"/>
          <p:cNvSpPr/>
          <p:nvPr/>
        </p:nvSpPr>
        <p:spPr bwMode="auto">
          <a:xfrm>
            <a:off x="3657600" y="2438400"/>
            <a:ext cx="1524000" cy="381000"/>
          </a:xfrm>
          <a:prstGeom prst="leftRightArrow">
            <a:avLst/>
          </a:prstGeom>
          <a:solidFill>
            <a:srgbClr val="99FF33"/>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fr-CH" sz="1100" b="0" dirty="0" smtClean="0">
                <a:solidFill>
                  <a:srgbClr val="FF0000"/>
                </a:solidFill>
              </a:rPr>
              <a:t>transmission line</a:t>
            </a:r>
            <a:endParaRPr kumimoji="0" lang="en-US" sz="1100" b="0" i="0" u="none" strike="noStrike" cap="none" normalizeH="0" baseline="0" dirty="0" smtClean="0">
              <a:ln>
                <a:noFill/>
              </a:ln>
              <a:solidFill>
                <a:srgbClr val="FF0000"/>
              </a:solidFill>
              <a:effectLst/>
              <a:latin typeface="Arial" charset="0"/>
            </a:endParaRPr>
          </a:p>
        </p:txBody>
      </p:sp>
      <p:sp>
        <p:nvSpPr>
          <p:cNvPr id="28" name="Left-Right Arrow 27"/>
          <p:cNvSpPr/>
          <p:nvPr/>
        </p:nvSpPr>
        <p:spPr bwMode="auto">
          <a:xfrm>
            <a:off x="5181600" y="2438400"/>
            <a:ext cx="1524000" cy="381000"/>
          </a:xfrm>
          <a:prstGeom prst="leftRightArrow">
            <a:avLst/>
          </a:prstGeom>
          <a:solidFill>
            <a:srgbClr val="99FF33"/>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fr-CH" sz="1100" b="0" dirty="0" smtClean="0">
                <a:solidFill>
                  <a:srgbClr val="FF0000"/>
                </a:solidFill>
              </a:rPr>
              <a:t>RF </a:t>
            </a:r>
            <a:r>
              <a:rPr lang="fr-CH" sz="1100" b="0" dirty="0" err="1" smtClean="0">
                <a:solidFill>
                  <a:srgbClr val="FF0000"/>
                </a:solidFill>
              </a:rPr>
              <a:t>cavity</a:t>
            </a:r>
            <a:endParaRPr kumimoji="0" lang="en-US" sz="1100" b="0" i="0" u="none" strike="noStrike" cap="none" normalizeH="0" baseline="0" dirty="0" smtClean="0">
              <a:ln>
                <a:noFill/>
              </a:ln>
              <a:solidFill>
                <a:srgbClr val="FF0000"/>
              </a:solidFill>
              <a:effectLst/>
              <a:latin typeface="Arial" charset="0"/>
            </a:endParaRPr>
          </a:p>
        </p:txBody>
      </p:sp>
      <p:sp>
        <p:nvSpPr>
          <p:cNvPr id="29" name="Left-Right Arrow 28"/>
          <p:cNvSpPr/>
          <p:nvPr/>
        </p:nvSpPr>
        <p:spPr bwMode="auto">
          <a:xfrm>
            <a:off x="6705600" y="2438400"/>
            <a:ext cx="762000" cy="381000"/>
          </a:xfrm>
          <a:prstGeom prst="leftRightArrow">
            <a:avLst/>
          </a:prstGeom>
          <a:solidFill>
            <a:srgbClr val="99FF33"/>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fr-CH" sz="1100" b="0" dirty="0" err="1" smtClean="0">
                <a:solidFill>
                  <a:srgbClr val="FF0000"/>
                </a:solidFill>
              </a:rPr>
              <a:t>beam</a:t>
            </a:r>
            <a:endParaRPr kumimoji="0" lang="en-US" sz="1100" b="0" i="0" u="none" strike="noStrike" cap="none" normalizeH="0" baseline="0" dirty="0" smtClean="0">
              <a:ln>
                <a:noFill/>
              </a:ln>
              <a:solidFill>
                <a:srgbClr val="FF0000"/>
              </a:solidFill>
              <a:effectLst/>
              <a:latin typeface="Arial" charset="0"/>
            </a:endParaRPr>
          </a:p>
        </p:txBody>
      </p:sp>
      <p:cxnSp>
        <p:nvCxnSpPr>
          <p:cNvPr id="31" name="Straight Arrow Connector 30"/>
          <p:cNvCxnSpPr/>
          <p:nvPr/>
        </p:nvCxnSpPr>
        <p:spPr bwMode="auto">
          <a:xfrm>
            <a:off x="4876800" y="3352800"/>
            <a:ext cx="228600" cy="0"/>
          </a:xfrm>
          <a:prstGeom prst="straightConnector1">
            <a:avLst/>
          </a:prstGeom>
          <a:solidFill>
            <a:schemeClr val="bg1"/>
          </a:solidFill>
          <a:ln w="12700" cap="flat" cmpd="sng" algn="ctr">
            <a:solidFill>
              <a:schemeClr val="tx1"/>
            </a:solidFill>
            <a:prstDash val="solid"/>
            <a:round/>
            <a:headEnd type="none" w="sm" len="sm"/>
            <a:tailEnd type="arrow"/>
          </a:ln>
          <a:effectLst/>
        </p:spPr>
      </p:cxnSp>
      <p:cxnSp>
        <p:nvCxnSpPr>
          <p:cNvPr id="32" name="Straight Arrow Connector 31"/>
          <p:cNvCxnSpPr/>
          <p:nvPr/>
        </p:nvCxnSpPr>
        <p:spPr bwMode="auto">
          <a:xfrm>
            <a:off x="3657600" y="3124200"/>
            <a:ext cx="228600" cy="0"/>
          </a:xfrm>
          <a:prstGeom prst="straightConnector1">
            <a:avLst/>
          </a:prstGeom>
          <a:solidFill>
            <a:schemeClr val="bg1"/>
          </a:solidFill>
          <a:ln w="12700" cap="flat" cmpd="sng" algn="ctr">
            <a:solidFill>
              <a:schemeClr val="tx1"/>
            </a:solidFill>
            <a:prstDash val="solid"/>
            <a:round/>
            <a:headEnd type="none" w="sm" len="sm"/>
            <a:tailEnd type="arrow"/>
          </a:ln>
          <a:effectLst/>
        </p:spPr>
      </p:cxnSp>
      <p:sp>
        <p:nvSpPr>
          <p:cNvPr id="33" name="TextBox 32"/>
          <p:cNvSpPr txBox="1"/>
          <p:nvPr/>
        </p:nvSpPr>
        <p:spPr>
          <a:xfrm>
            <a:off x="4572000" y="3200400"/>
            <a:ext cx="360996" cy="307777"/>
          </a:xfrm>
          <a:prstGeom prst="rect">
            <a:avLst/>
          </a:prstGeom>
          <a:noFill/>
        </p:spPr>
        <p:txBody>
          <a:bodyPr wrap="none" rtlCol="0">
            <a:spAutoFit/>
          </a:bodyPr>
          <a:lstStyle/>
          <a:p>
            <a:r>
              <a:rPr lang="fr-CH" sz="1400" b="0" dirty="0" smtClean="0"/>
              <a:t>Z</a:t>
            </a:r>
            <a:r>
              <a:rPr lang="fr-CH" sz="1400" b="0" baseline="-25000" dirty="0" smtClean="0"/>
              <a:t>0</a:t>
            </a:r>
            <a:endParaRPr lang="en-US" sz="1400" b="0" baseline="-25000" dirty="0">
              <a:latin typeface="Symbol" pitchFamily="18" charset="2"/>
            </a:endParaRPr>
          </a:p>
        </p:txBody>
      </p:sp>
      <p:sp>
        <p:nvSpPr>
          <p:cNvPr id="34" name="TextBox 33"/>
          <p:cNvSpPr txBox="1"/>
          <p:nvPr/>
        </p:nvSpPr>
        <p:spPr>
          <a:xfrm>
            <a:off x="4343400" y="3657600"/>
            <a:ext cx="360996" cy="307777"/>
          </a:xfrm>
          <a:prstGeom prst="rect">
            <a:avLst/>
          </a:prstGeom>
          <a:noFill/>
        </p:spPr>
        <p:txBody>
          <a:bodyPr wrap="none" rtlCol="0">
            <a:spAutoFit/>
          </a:bodyPr>
          <a:lstStyle/>
          <a:p>
            <a:r>
              <a:rPr lang="fr-CH" sz="1400" b="0" dirty="0" smtClean="0"/>
              <a:t>Z</a:t>
            </a:r>
            <a:r>
              <a:rPr lang="fr-CH" sz="1400" b="0" baseline="-25000" dirty="0" smtClean="0"/>
              <a:t>0</a:t>
            </a:r>
            <a:endParaRPr lang="en-US" sz="1400" b="0" baseline="-25000" dirty="0">
              <a:latin typeface="Symbol" pitchFamily="18" charset="2"/>
            </a:endParaRPr>
          </a:p>
        </p:txBody>
      </p:sp>
      <p:sp>
        <p:nvSpPr>
          <p:cNvPr id="35" name="TextBox 34"/>
          <p:cNvSpPr txBox="1"/>
          <p:nvPr/>
        </p:nvSpPr>
        <p:spPr>
          <a:xfrm>
            <a:off x="3276600" y="2971800"/>
            <a:ext cx="320922" cy="307777"/>
          </a:xfrm>
          <a:prstGeom prst="rect">
            <a:avLst/>
          </a:prstGeom>
          <a:noFill/>
        </p:spPr>
        <p:txBody>
          <a:bodyPr wrap="none" rtlCol="0">
            <a:spAutoFit/>
          </a:bodyPr>
          <a:lstStyle/>
          <a:p>
            <a:r>
              <a:rPr lang="fr-CH" sz="1400" b="0" dirty="0" smtClean="0"/>
              <a:t>Z</a:t>
            </a:r>
            <a:r>
              <a:rPr lang="fr-CH" sz="1400" b="0" baseline="-25000" dirty="0" smtClean="0"/>
              <a:t>i</a:t>
            </a:r>
            <a:endParaRPr lang="en-US" sz="1400" b="0" baseline="-25000" dirty="0">
              <a:latin typeface="Symbol" pitchFamily="18" charset="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aper Presentation">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a:majorFont>
        <a:latin typeface="Comic Sans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Arial" charset="0"/>
          </a:defRPr>
        </a:defPPr>
      </a:lstStyle>
    </a:lnDef>
  </a:objectDefaults>
  <a:extraClrSchemeLst>
    <a:extraClrScheme>
      <a:clrScheme name="Paper Presentat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Z:\P32\MSO97PRO\Template\CERN\Paper Presentation.pot</Template>
  <TotalTime>100827</TotalTime>
  <Words>1735</Words>
  <Application>Microsoft Office PowerPoint</Application>
  <PresentationFormat>On-screen Show (4:3)</PresentationFormat>
  <Paragraphs>282</Paragraphs>
  <Slides>26</Slides>
  <Notes>3</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35" baseType="lpstr">
      <vt:lpstr>Arial Unicode MS</vt:lpstr>
      <vt:lpstr>Arial</vt:lpstr>
      <vt:lpstr>Calibri</vt:lpstr>
      <vt:lpstr>Comic Sans MS</vt:lpstr>
      <vt:lpstr>Symbol</vt:lpstr>
      <vt:lpstr>Times New Roman</vt:lpstr>
      <vt:lpstr>Wingdings</vt:lpstr>
      <vt:lpstr>Paper Presentation</vt:lpstr>
      <vt:lpstr>Equation</vt:lpstr>
      <vt:lpstr>Module 4 Anatomy of a linear accelerator Linac technologies RF parameters and measurements</vt:lpstr>
      <vt:lpstr>Linac building blocks</vt:lpstr>
      <vt:lpstr>Anatomy - 1 </vt:lpstr>
      <vt:lpstr>Anatomy - 2 </vt:lpstr>
      <vt:lpstr>Anatomy – 3 </vt:lpstr>
      <vt:lpstr>Anatomy - 4</vt:lpstr>
      <vt:lpstr>Anatomy - 5</vt:lpstr>
      <vt:lpstr>Anatomy – 6 </vt:lpstr>
      <vt:lpstr>The RF system</vt:lpstr>
      <vt:lpstr>Electron linac building blocks</vt:lpstr>
      <vt:lpstr>PowerPoint Presentation</vt:lpstr>
      <vt:lpstr>Particle production – the sources</vt:lpstr>
      <vt:lpstr>RF and construction technologies</vt:lpstr>
      <vt:lpstr>Construction technologies</vt:lpstr>
      <vt:lpstr>Joining techniques</vt:lpstr>
      <vt:lpstr>Example: Linac4 DTL Tank1</vt:lpstr>
      <vt:lpstr>PowerPoint Presentation</vt:lpstr>
      <vt:lpstr>Important RF parameters (and how to measure them…)</vt:lpstr>
      <vt:lpstr>Energy gain</vt:lpstr>
      <vt:lpstr>Transit time factor</vt:lpstr>
      <vt:lpstr>Shunt Impedance</vt:lpstr>
      <vt:lpstr>Power efficiency</vt:lpstr>
      <vt:lpstr>The 3 cavity parameters</vt:lpstr>
      <vt:lpstr>Measurement of R (R/Q)</vt:lpstr>
      <vt:lpstr>Field measurements</vt:lpstr>
      <vt:lpstr>Questions on Module 4 ?  - Building blocks of a linear accelerator unit and their interrelations - Construction: from a sketch to the drawing board to the metal - From accelerators to circuit theory, how accelerator parameters are defined by electrical parameters   </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Garoby</dc:creator>
  <cp:lastModifiedBy>Maurizio Vretenar</cp:lastModifiedBy>
  <cp:revision>1088</cp:revision>
  <cp:lastPrinted>2001-05-09T17:05:16Z</cp:lastPrinted>
  <dcterms:created xsi:type="dcterms:W3CDTF">1998-05-29T07:41:06Z</dcterms:created>
  <dcterms:modified xsi:type="dcterms:W3CDTF">2015-07-09T09:26:08Z</dcterms:modified>
</cp:coreProperties>
</file>