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583" r:id="rId2"/>
    <p:sldId id="585" r:id="rId3"/>
    <p:sldId id="535" r:id="rId4"/>
    <p:sldId id="537" r:id="rId5"/>
    <p:sldId id="536" r:id="rId6"/>
    <p:sldId id="503" r:id="rId7"/>
    <p:sldId id="533" r:id="rId8"/>
    <p:sldId id="512" r:id="rId9"/>
    <p:sldId id="584" r:id="rId10"/>
    <p:sldId id="586" r:id="rId11"/>
    <p:sldId id="587" r:id="rId12"/>
    <p:sldId id="588" r:id="rId13"/>
    <p:sldId id="589" r:id="rId14"/>
    <p:sldId id="590" r:id="rId15"/>
    <p:sldId id="591" r:id="rId16"/>
    <p:sldId id="541" r:id="rId17"/>
    <p:sldId id="561" r:id="rId18"/>
    <p:sldId id="563" r:id="rId19"/>
    <p:sldId id="582" r:id="rId20"/>
    <p:sldId id="564" r:id="rId21"/>
    <p:sldId id="505" r:id="rId22"/>
    <p:sldId id="568" r:id="rId23"/>
    <p:sldId id="543" r:id="rId24"/>
    <p:sldId id="566" r:id="rId25"/>
    <p:sldId id="581" r:id="rId26"/>
    <p:sldId id="575" r:id="rId27"/>
    <p:sldId id="573" r:id="rId28"/>
    <p:sldId id="576" r:id="rId29"/>
    <p:sldId id="577" r:id="rId30"/>
    <p:sldId id="579" r:id="rId31"/>
    <p:sldId id="544" r:id="rId32"/>
    <p:sldId id="557" r:id="rId33"/>
    <p:sldId id="569" r:id="rId34"/>
    <p:sldId id="567" r:id="rId35"/>
    <p:sldId id="578" r:id="rId36"/>
    <p:sldId id="592" r:id="rId37"/>
    <p:sldId id="594" r:id="rId38"/>
    <p:sldId id="593" r:id="rId39"/>
    <p:sldId id="562" r:id="rId40"/>
  </p:sldIdLst>
  <p:sldSz cx="9144000" cy="6858000" type="screen4x3"/>
  <p:notesSz cx="6746875" cy="99139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00FF00"/>
    <a:srgbClr val="0000CC"/>
    <a:srgbClr val="CC0000"/>
    <a:srgbClr val="FFFFAB"/>
    <a:srgbClr val="66FFFF"/>
    <a:srgbClr val="FF33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612" autoAdjust="0"/>
  </p:normalViewPr>
  <p:slideViewPr>
    <p:cSldViewPr>
      <p:cViewPr varScale="1">
        <p:scale>
          <a:sx n="82" d="100"/>
          <a:sy n="82" d="100"/>
        </p:scale>
        <p:origin x="73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89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Relationship Id="rId4" Type="http://schemas.openxmlformats.org/officeDocument/2006/relationships/image" Target="../media/image5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5875" y="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515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5875" y="945515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fld id="{DEE3A0E7-1C9F-43E5-B40B-E3402465EF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300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41255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311"/>
            <a:ext cx="5438140" cy="446889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797" tIns="45898" rIns="91797" bIns="45898"/>
          <a:lstStyle/>
          <a:p>
            <a:r>
              <a:rPr lang="en-US"/>
              <a:t>I find a solution, and I build the electrodes that generate this solution</a:t>
            </a:r>
          </a:p>
        </p:txBody>
      </p:sp>
    </p:spTree>
    <p:extLst>
      <p:ext uri="{BB962C8B-B14F-4D97-AF65-F5344CB8AC3E}">
        <p14:creationId xmlns:p14="http://schemas.microsoft.com/office/powerpoint/2010/main" val="4061592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749812-6C3F-411D-88FC-DDD8327C7B3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9E06369-A4A0-4614-B0AF-5D6588DE4DC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1750" y="381000"/>
            <a:ext cx="16954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381000"/>
            <a:ext cx="49339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A3B8B93-F1D6-478E-BD89-2D1A3172D6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5867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752600"/>
            <a:ext cx="33147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7526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37719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295400" y="6096000"/>
            <a:ext cx="24384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153400" y="6172200"/>
            <a:ext cx="457200" cy="381000"/>
          </a:xfrm>
        </p:spPr>
        <p:txBody>
          <a:bodyPr/>
          <a:lstStyle>
            <a:lvl1pPr>
              <a:defRPr/>
            </a:lvl1pPr>
          </a:lstStyle>
          <a:p>
            <a:fld id="{F4CC6B53-0315-4782-8A2C-F5DE3929C7F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EF5073-0FFB-420E-971B-D70A3380330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786CF0-63B3-4328-9F45-55C64C91E74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752600"/>
            <a:ext cx="3314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3314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5F133FC-A16C-4192-95E5-37D7D4E071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2891D1-992A-4A2A-A4B9-B5082A9A752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D4DA58-6EE7-421F-A59D-1B46DBFEBC4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A3E08E4-7BD3-45F0-9296-69C727278A6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A7002B8-E2C0-40C5-9435-AC328AD2867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E96D707-C96A-4D83-B44A-403D99C16A8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0960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153400" y="6172200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fld id="{D26F67E5-6AE8-4220-84E5-13A43952C47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381000"/>
            <a:ext cx="5638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752600"/>
            <a:ext cx="6781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>
            <a:off x="533400" y="12954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762000"/>
            <a:ext cx="1676400" cy="41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304800"/>
            <a:ext cx="884237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9pPr>
    </p:titleStyle>
    <p:bodyStyle>
      <a:lvl1pPr marL="292100" indent="-2921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35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143000" indent="-2413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1828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2860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27432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2004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657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9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0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9.wmf"/><Relationship Id="rId9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3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8.wmf"/><Relationship Id="rId4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image" Target="../media/image58.emf"/><Relationship Id="rId7" Type="http://schemas.openxmlformats.org/officeDocument/2006/relationships/image" Target="../media/image55.wmf"/><Relationship Id="rId12" Type="http://schemas.openxmlformats.org/officeDocument/2006/relationships/image" Target="../media/image5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11" Type="http://schemas.openxmlformats.org/officeDocument/2006/relationships/oleObject" Target="../embeddings/oleObject11.bin"/><Relationship Id="rId5" Type="http://schemas.openxmlformats.org/officeDocument/2006/relationships/image" Target="../media/image54.wmf"/><Relationship Id="rId10" Type="http://schemas.openxmlformats.org/officeDocument/2006/relationships/image" Target="../media/image59.w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5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9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emf"/><Relationship Id="rId2" Type="http://schemas.openxmlformats.org/officeDocument/2006/relationships/image" Target="../media/image93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5.wm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295399"/>
            <a:ext cx="9144000" cy="563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3446" y="1295399"/>
            <a:ext cx="7924800" cy="251777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7</a:t>
            </a:r>
            <a:b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Low-energy acceleration</a:t>
            </a:r>
            <a: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 Frequency </a:t>
            </a: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Quadrupole</a:t>
            </a: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RFQ </a:t>
            </a: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resonators</a:t>
            </a: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RFQ </a:t>
            </a: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construction</a:t>
            </a: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 of RFQs </a:t>
            </a:r>
            <a:endParaRPr lang="en-US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87042A07-DF7A-4262-BC9E-50873C446CD2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4267200" cy="105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RFQ beam dynamics</a:t>
            </a:r>
          </a:p>
        </p:txBody>
      </p:sp>
      <p:sp>
        <p:nvSpPr>
          <p:cNvPr id="669702" name="Text Box 6"/>
          <p:cNvSpPr txBox="1">
            <a:spLocks noChangeArrowheads="1"/>
          </p:cNvSpPr>
          <p:nvPr/>
        </p:nvSpPr>
        <p:spPr bwMode="auto">
          <a:xfrm>
            <a:off x="4495800" y="3962400"/>
            <a:ext cx="4267200" cy="193899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b="0" dirty="0" smtClean="0">
                <a:solidFill>
                  <a:schemeClr val="hlink"/>
                </a:solidFill>
              </a:rPr>
              <a:t>a</a:t>
            </a:r>
            <a:r>
              <a:rPr lang="en-US" sz="1600" b="0" dirty="0" smtClean="0"/>
              <a:t> </a:t>
            </a:r>
            <a:r>
              <a:rPr lang="en-US" sz="1600" b="0" dirty="0"/>
              <a:t>= minimum aperture</a:t>
            </a:r>
          </a:p>
          <a:p>
            <a:r>
              <a:rPr lang="en-US" sz="1600" b="0" dirty="0" smtClean="0">
                <a:solidFill>
                  <a:schemeClr val="hlink"/>
                </a:solidFill>
              </a:rPr>
              <a:t>m</a:t>
            </a:r>
            <a:r>
              <a:rPr lang="en-US" sz="1600" b="0" dirty="0" smtClean="0"/>
              <a:t> </a:t>
            </a:r>
            <a:r>
              <a:rPr lang="en-US" sz="1600" b="0" dirty="0"/>
              <a:t>= modulation factor (ratio </a:t>
            </a:r>
            <a:r>
              <a:rPr lang="en-US" sz="1600" b="0" dirty="0" err="1"/>
              <a:t>bw</a:t>
            </a:r>
            <a:r>
              <a:rPr lang="en-US" sz="1600" b="0" dirty="0"/>
              <a:t>. max and min </a:t>
            </a:r>
            <a:r>
              <a:rPr lang="en-US" sz="1600" b="0" dirty="0" smtClean="0"/>
              <a:t>			aperture</a:t>
            </a:r>
            <a:r>
              <a:rPr lang="en-US" sz="1600" b="0" dirty="0"/>
              <a:t>)</a:t>
            </a:r>
          </a:p>
          <a:p>
            <a:endParaRPr lang="en-US" sz="800" b="0" dirty="0"/>
          </a:p>
          <a:p>
            <a:r>
              <a:rPr lang="en-US" sz="1600" b="0" dirty="0" smtClean="0"/>
              <a:t>cell length/</a:t>
            </a:r>
            <a:r>
              <a:rPr lang="en-US" sz="1600" b="0" dirty="0" err="1" smtClean="0">
                <a:latin typeface="Symbol" pitchFamily="18" charset="2"/>
              </a:rPr>
              <a:t>bl</a:t>
            </a:r>
            <a:r>
              <a:rPr lang="en-US" sz="1600" b="0" dirty="0" smtClean="0"/>
              <a:t> = changing the length of the cell with respect to the optimum length for a given beta will change the RF phase seen by the beam. </a:t>
            </a:r>
            <a:endParaRPr lang="en-US" sz="1600" b="0" i="1" dirty="0">
              <a:latin typeface="Symbol" pitchFamily="18" charset="2"/>
            </a:endParaRPr>
          </a:p>
        </p:txBody>
      </p:sp>
      <p:pic>
        <p:nvPicPr>
          <p:cNvPr id="669711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3962400"/>
            <a:ext cx="36795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09600" y="1371600"/>
            <a:ext cx="7772400" cy="2369880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1600" b="0" dirty="0" smtClean="0">
                <a:sym typeface="Symbol" pitchFamily="18" charset="2"/>
              </a:rPr>
              <a:t>An RFQ is made of a sequence of cells (length </a:t>
            </a:r>
            <a:r>
              <a:rPr lang="en-US" sz="1600" b="0" dirty="0" err="1" smtClean="0">
                <a:latin typeface="Symbol" pitchFamily="18" charset="2"/>
                <a:sym typeface="Symbol" pitchFamily="18" charset="2"/>
              </a:rPr>
              <a:t>bl</a:t>
            </a:r>
            <a:r>
              <a:rPr lang="en-US" sz="1600" b="0" dirty="0" smtClean="0">
                <a:sym typeface="Symbol" pitchFamily="18" charset="2"/>
              </a:rPr>
              <a:t> </a:t>
            </a:r>
            <a:r>
              <a:rPr lang="en-US" sz="1600" b="0" dirty="0" smtClean="0">
                <a:latin typeface="Arial"/>
                <a:cs typeface="Arial"/>
                <a:sym typeface="Symbol" pitchFamily="18" charset="2"/>
              </a:rPr>
              <a:t>→ </a:t>
            </a:r>
            <a:r>
              <a:rPr lang="en-US" sz="1600" b="0" dirty="0" smtClean="0">
                <a:sym typeface="Symbol" pitchFamily="18" charset="2"/>
              </a:rPr>
              <a:t>in 1 m we can have &gt; 100 cells) where the beam dynamics designer can vary 3 parameters for each cell: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b="0" dirty="0" smtClean="0">
                <a:solidFill>
                  <a:srgbClr val="FF0000"/>
                </a:solidFill>
                <a:sym typeface="Symbol" pitchFamily="18" charset="2"/>
              </a:rPr>
              <a:t>Aperture</a:t>
            </a:r>
            <a:r>
              <a:rPr lang="en-US" sz="1600" b="0" dirty="0" smtClean="0">
                <a:sym typeface="Symbol" pitchFamily="18" charset="2"/>
              </a:rPr>
              <a:t> a (defines the focusing strength)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b="0" dirty="0" smtClean="0">
                <a:solidFill>
                  <a:srgbClr val="FF0000"/>
                </a:solidFill>
                <a:sym typeface="Symbol" pitchFamily="18" charset="2"/>
              </a:rPr>
              <a:t>Modulation factor </a:t>
            </a:r>
            <a:r>
              <a:rPr lang="en-US" sz="1600" b="0" dirty="0" smtClean="0">
                <a:sym typeface="Symbol" pitchFamily="18" charset="2"/>
              </a:rPr>
              <a:t>m (defines the longitudinal component)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en-US" sz="1600" b="0" dirty="0" smtClean="0">
                <a:sym typeface="Symbol" pitchFamily="18" charset="2"/>
              </a:rPr>
              <a:t>The </a:t>
            </a:r>
            <a:r>
              <a:rPr lang="en-US" sz="1600" b="0" dirty="0" smtClean="0">
                <a:solidFill>
                  <a:srgbClr val="FF0000"/>
                </a:solidFill>
                <a:sym typeface="Symbol" pitchFamily="18" charset="2"/>
              </a:rPr>
              <a:t>beam phase </a:t>
            </a:r>
            <a:r>
              <a:rPr lang="en-US" sz="1600" b="0" dirty="0" smtClean="0">
                <a:latin typeface="Symbol" pitchFamily="18" charset="2"/>
                <a:sym typeface="Symbol" pitchFamily="18" charset="2"/>
              </a:rPr>
              <a:t>f, </a:t>
            </a:r>
            <a:r>
              <a:rPr lang="en-US" sz="1600" b="0" dirty="0" smtClean="0">
                <a:sym typeface="Symbol" pitchFamily="18" charset="2"/>
              </a:rPr>
              <a:t>phase difference between bunch center and RF wave (defines the bunching and/or accelerating action).</a:t>
            </a:r>
          </a:p>
          <a:p>
            <a:pPr marL="342900" indent="-342900">
              <a:spcBef>
                <a:spcPts val="600"/>
              </a:spcBef>
            </a:pPr>
            <a:r>
              <a:rPr lang="en-US" sz="1600" b="0" dirty="0" smtClean="0">
                <a:sym typeface="Symbol" pitchFamily="18" charset="2"/>
              </a:rPr>
              <a:t>+ 1 more parameter that is common to all cells or can be changed only smoothly: the </a:t>
            </a:r>
            <a:r>
              <a:rPr lang="en-US" sz="1600" b="0" dirty="0" smtClean="0">
                <a:solidFill>
                  <a:srgbClr val="FF0000"/>
                </a:solidFill>
                <a:sym typeface="Symbol" pitchFamily="18" charset="2"/>
              </a:rPr>
              <a:t>RF voltage V</a:t>
            </a:r>
            <a:r>
              <a:rPr lang="en-US" sz="1600" b="0" dirty="0" smtClean="0">
                <a:sym typeface="Symbol" pitchFamily="18" charset="2"/>
              </a:rPr>
              <a:t>.</a:t>
            </a:r>
            <a:endParaRPr lang="en-US" sz="1600" b="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63861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Kapchinski</a:t>
            </a:r>
            <a:r>
              <a:rPr lang="en-US" dirty="0" smtClean="0"/>
              <a:t> potential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BEF5073-0FFB-420E-971B-D70A33803300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Footer Placeholder 4"/>
          <p:cNvSpPr txBox="1">
            <a:spLocks/>
          </p:cNvSpPr>
          <p:nvPr/>
        </p:nvSpPr>
        <p:spPr bwMode="auto">
          <a:xfrm>
            <a:off x="8153400" y="6172200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2B0EF84-1C23-491D-A6E2-3FF3532A37C1}" type="slidenum">
              <a:rPr kumimoji="0" lang="en-GB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517525" y="2830513"/>
            <a:ext cx="1841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609600" y="1447800"/>
            <a:ext cx="8093075" cy="24622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 dirty="0" smtClean="0"/>
              <a:t>In order to define the 3-dimensional shape of the RFQ electrodes, </a:t>
            </a:r>
            <a:r>
              <a:rPr lang="en-US" sz="1600" b="0" dirty="0" err="1" smtClean="0"/>
              <a:t>Kapchinski</a:t>
            </a:r>
            <a:r>
              <a:rPr lang="en-US" sz="1600" b="0" dirty="0" smtClean="0"/>
              <a:t> introduced an analytical </a:t>
            </a:r>
            <a:r>
              <a:rPr lang="en-US" sz="1600" b="0" dirty="0"/>
              <a:t>expression for the fields in an RFQ channel :</a:t>
            </a:r>
          </a:p>
          <a:p>
            <a:endParaRPr lang="en-US" sz="1000" b="0" dirty="0"/>
          </a:p>
          <a:p>
            <a:pPr>
              <a:buFontTx/>
              <a:buChar char="-"/>
            </a:pPr>
            <a:r>
              <a:rPr lang="en-US" sz="1600" b="0" dirty="0"/>
              <a:t>  The region between the vanes is small </a:t>
            </a:r>
            <a:r>
              <a:rPr lang="en-US" sz="1600" b="0" dirty="0" err="1"/>
              <a:t>w.r.t</a:t>
            </a:r>
            <a:r>
              <a:rPr lang="en-US" sz="1600" b="0" dirty="0"/>
              <a:t>. the wavelength </a:t>
            </a:r>
            <a:r>
              <a:rPr lang="en-US" sz="1600" b="0" dirty="0">
                <a:sym typeface="Symbol" pitchFamily="18" charset="2"/>
              </a:rPr>
              <a:t> static approximation, we</a:t>
            </a:r>
            <a:r>
              <a:rPr lang="en-US" sz="1600" b="0" dirty="0"/>
              <a:t> can use the formulae for static fields.</a:t>
            </a:r>
          </a:p>
          <a:p>
            <a:pPr>
              <a:buFontTx/>
              <a:buChar char="-"/>
            </a:pPr>
            <a:r>
              <a:rPr lang="en-US" sz="1600" b="0" dirty="0"/>
              <a:t>  The potential in the </a:t>
            </a:r>
            <a:r>
              <a:rPr lang="en-US" sz="1600" b="0" dirty="0" err="1"/>
              <a:t>intervane</a:t>
            </a:r>
            <a:r>
              <a:rPr lang="en-US" sz="1600" b="0" dirty="0"/>
              <a:t> region is then a solution of the Laplace equation, which in cylindrical coordinates can be solved by a series of Bessel functions.</a:t>
            </a:r>
          </a:p>
          <a:p>
            <a:pPr>
              <a:buFontTx/>
              <a:buChar char="-"/>
            </a:pPr>
            <a:r>
              <a:rPr lang="en-US" sz="1600" b="0" dirty="0"/>
              <a:t>  </a:t>
            </a:r>
            <a:r>
              <a:rPr lang="en-US" sz="1600" b="0" dirty="0" err="1"/>
              <a:t>Kapchinski’s</a:t>
            </a:r>
            <a:r>
              <a:rPr lang="en-US" sz="1600" b="0" dirty="0"/>
              <a:t> idea: of all the terms in the series, take only the 2 that are interesting for us (</a:t>
            </a:r>
            <a:r>
              <a:rPr lang="en-US" sz="1600" b="0" i="1" dirty="0"/>
              <a:t>the transverse quadrupole term + a longitudinal focusing and accelerating term</a:t>
            </a:r>
            <a:r>
              <a:rPr lang="en-US" sz="1600" b="0" dirty="0"/>
              <a:t>) and try to </a:t>
            </a:r>
            <a:r>
              <a:rPr lang="en-US" sz="1600" b="0" dirty="0">
                <a:solidFill>
                  <a:schemeClr val="hlink"/>
                </a:solidFill>
              </a:rPr>
              <a:t>build some electrodes</a:t>
            </a:r>
            <a:r>
              <a:rPr lang="en-US" sz="1600" b="0" dirty="0"/>
              <a:t> that give only those 2 terms. </a:t>
            </a:r>
          </a:p>
        </p:txBody>
      </p:sp>
      <p:graphicFrame>
        <p:nvGraphicFramePr>
          <p:cNvPr id="9" name="Object 9"/>
          <p:cNvGraphicFramePr>
            <a:graphicFrameLocks noGrp="1" noChangeAspect="1"/>
          </p:cNvGraphicFramePr>
          <p:nvPr>
            <p:ph idx="1"/>
          </p:nvPr>
        </p:nvGraphicFramePr>
        <p:xfrm>
          <a:off x="1143000" y="4038600"/>
          <a:ext cx="5181600" cy="506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3" imgW="2476440" imgH="241200" progId="Equation.3">
                  <p:embed/>
                </p:oleObj>
              </mc:Choice>
              <mc:Fallback>
                <p:oleObj name="Equation" r:id="rId3" imgW="2476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4038600"/>
                        <a:ext cx="5181600" cy="506413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AutoShape 11"/>
          <p:cNvSpPr>
            <a:spLocks/>
          </p:cNvSpPr>
          <p:nvPr/>
        </p:nvSpPr>
        <p:spPr bwMode="auto">
          <a:xfrm>
            <a:off x="990600" y="4610100"/>
            <a:ext cx="1600200" cy="495300"/>
          </a:xfrm>
          <a:prstGeom prst="borderCallout1">
            <a:avLst>
              <a:gd name="adj1" fmla="val 23079"/>
              <a:gd name="adj2" fmla="val 104764"/>
              <a:gd name="adj3" fmla="val -26921"/>
              <a:gd name="adj4" fmla="val 144046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400" b="0" i="1"/>
              <a:t>Transverse quadrupole term</a:t>
            </a:r>
          </a:p>
        </p:txBody>
      </p:sp>
      <p:sp>
        <p:nvSpPr>
          <p:cNvPr id="11" name="AutoShape 12"/>
          <p:cNvSpPr>
            <a:spLocks/>
          </p:cNvSpPr>
          <p:nvPr/>
        </p:nvSpPr>
        <p:spPr bwMode="auto">
          <a:xfrm>
            <a:off x="5105400" y="4648200"/>
            <a:ext cx="1371600" cy="495300"/>
          </a:xfrm>
          <a:prstGeom prst="borderCallout1">
            <a:avLst>
              <a:gd name="adj1" fmla="val 23079"/>
              <a:gd name="adj2" fmla="val -5556"/>
              <a:gd name="adj3" fmla="val -25000"/>
              <a:gd name="adj4" fmla="val -38194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400" b="0" i="1"/>
              <a:t>“Longitudinal” term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7086600" y="4114800"/>
            <a:ext cx="1007007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800" b="0" dirty="0"/>
              <a:t>k=2</a:t>
            </a:r>
            <a:r>
              <a:rPr lang="en-US" sz="1800" b="0" dirty="0">
                <a:latin typeface="Symbol" pitchFamily="18" charset="2"/>
              </a:rPr>
              <a:t>p/</a:t>
            </a:r>
            <a:r>
              <a:rPr lang="en-US" sz="1800" b="0" dirty="0" err="1">
                <a:latin typeface="Symbol" pitchFamily="18" charset="2"/>
              </a:rPr>
              <a:t>bl</a:t>
            </a:r>
            <a:endParaRPr lang="en-US" sz="1800" b="0" dirty="0">
              <a:latin typeface="Symbol" pitchFamily="18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5486400"/>
            <a:ext cx="7698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Arial"/>
                <a:cs typeface="Arial"/>
              </a:rPr>
              <a:t>→ an RFQ cell is defined by the 2 parameters, A</a:t>
            </a:r>
            <a:r>
              <a:rPr lang="en-US" sz="1800" b="0" baseline="-25000" dirty="0" smtClean="0">
                <a:latin typeface="Arial"/>
                <a:cs typeface="Arial"/>
              </a:rPr>
              <a:t>0</a:t>
            </a:r>
            <a:r>
              <a:rPr lang="en-US" sz="1800" b="0" dirty="0" smtClean="0">
                <a:latin typeface="Arial"/>
                <a:cs typeface="Arial"/>
              </a:rPr>
              <a:t> and A</a:t>
            </a:r>
            <a:r>
              <a:rPr lang="en-US" sz="1800" b="0" baseline="-25000" dirty="0" smtClean="0">
                <a:latin typeface="Arial"/>
                <a:cs typeface="Arial"/>
              </a:rPr>
              <a:t>10</a:t>
            </a:r>
            <a:r>
              <a:rPr lang="en-US" sz="1800" b="0" dirty="0" smtClean="0">
                <a:latin typeface="Arial"/>
                <a:cs typeface="Arial"/>
              </a:rPr>
              <a:t> (plus the phase)</a:t>
            </a:r>
            <a:endParaRPr lang="en-US" sz="1800" b="0" baseline="-25000" dirty="0" smtClean="0">
              <a:latin typeface="Arial"/>
              <a:cs typeface="Arial"/>
            </a:endParaRPr>
          </a:p>
          <a:p>
            <a:r>
              <a:rPr lang="en-US" sz="1800" b="0" dirty="0" smtClean="0">
                <a:latin typeface="Arial"/>
                <a:cs typeface="Arial"/>
              </a:rPr>
              <a:t>→ the 3 dimensional profile of an RFQ electrode must correspond to an </a:t>
            </a:r>
          </a:p>
          <a:p>
            <a:r>
              <a:rPr lang="en-US" sz="1800" b="0" dirty="0">
                <a:latin typeface="Arial"/>
                <a:cs typeface="Arial"/>
              </a:rPr>
              <a:t>	</a:t>
            </a:r>
            <a:r>
              <a:rPr lang="en-US" sz="1800" b="0" dirty="0" err="1" smtClean="0">
                <a:latin typeface="Arial"/>
                <a:cs typeface="Arial"/>
              </a:rPr>
              <a:t>equipotential</a:t>
            </a:r>
            <a:r>
              <a:rPr lang="en-US" sz="1800" b="0" dirty="0" smtClean="0">
                <a:latin typeface="Arial"/>
                <a:cs typeface="Arial"/>
              </a:rPr>
              <a:t> surface of V(</a:t>
            </a:r>
            <a:r>
              <a:rPr lang="en-US" sz="1800" b="0" dirty="0" err="1" smtClean="0">
                <a:latin typeface="Arial"/>
                <a:cs typeface="Arial"/>
              </a:rPr>
              <a:t>r,theta,z</a:t>
            </a:r>
            <a:r>
              <a:rPr lang="en-US" sz="1800" b="0" dirty="0" smtClean="0">
                <a:latin typeface="Arial"/>
                <a:cs typeface="Arial"/>
              </a:rPr>
              <a:t>)  </a:t>
            </a:r>
            <a:endParaRPr lang="en-US" sz="1800" b="0" baseline="-25000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619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580793" y="6212651"/>
            <a:ext cx="457200" cy="381000"/>
          </a:xfrm>
        </p:spPr>
        <p:txBody>
          <a:bodyPr/>
          <a:lstStyle/>
          <a:p>
            <a:fld id="{8D3D832F-F1B5-4C3C-A237-014F3FA74E31}" type="slidenum">
              <a:rPr lang="en-GB"/>
              <a:pPr/>
              <a:t>12</a:t>
            </a:fld>
            <a:endParaRPr lang="en-GB" dirty="0"/>
          </a:p>
        </p:txBody>
      </p:sp>
      <p:sp>
        <p:nvSpPr>
          <p:cNvPr id="69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RFQ beam dynamics - 2</a:t>
            </a:r>
          </a:p>
        </p:txBody>
      </p:sp>
      <p:graphicFrame>
        <p:nvGraphicFramePr>
          <p:cNvPr id="696325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533400" y="1447800"/>
          <a:ext cx="4267200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3" imgW="2476440" imgH="241200" progId="Equation.3">
                  <p:embed/>
                </p:oleObj>
              </mc:Choice>
              <mc:Fallback>
                <p:oleObj name="Equation" r:id="rId3" imgW="24764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1447800"/>
                        <a:ext cx="4267200" cy="415925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6328" name="Object 8"/>
          <p:cNvGraphicFramePr>
            <a:graphicFrameLocks noGrp="1" noChangeAspect="1"/>
          </p:cNvGraphicFramePr>
          <p:nvPr>
            <p:ph sz="quarter" idx="2"/>
            <p:extLst/>
          </p:nvPr>
        </p:nvGraphicFramePr>
        <p:xfrm>
          <a:off x="761999" y="4676775"/>
          <a:ext cx="3338245" cy="7875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5" imgW="1828800" imgH="431640" progId="Equation.3">
                  <p:embed/>
                </p:oleObj>
              </mc:Choice>
              <mc:Fallback>
                <p:oleObj name="Equation" r:id="rId5" imgW="182880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999" y="4676775"/>
                        <a:ext cx="3338245" cy="7875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27" name="Text Box 7"/>
          <p:cNvSpPr txBox="1">
            <a:spLocks noChangeArrowheads="1"/>
          </p:cNvSpPr>
          <p:nvPr/>
        </p:nvSpPr>
        <p:spPr bwMode="auto">
          <a:xfrm>
            <a:off x="311887" y="4067175"/>
            <a:ext cx="82296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 dirty="0"/>
              <a:t>The constants A</a:t>
            </a:r>
            <a:r>
              <a:rPr lang="en-US" sz="1600" b="0" baseline="-25000" dirty="0"/>
              <a:t>0</a:t>
            </a:r>
            <a:r>
              <a:rPr lang="en-US" sz="1600" b="0" dirty="0"/>
              <a:t>, A</a:t>
            </a:r>
            <a:r>
              <a:rPr lang="en-US" sz="1600" b="0" baseline="-25000" dirty="0"/>
              <a:t>10</a:t>
            </a:r>
            <a:r>
              <a:rPr lang="en-US" sz="1600" b="0" dirty="0"/>
              <a:t> </a:t>
            </a:r>
            <a:r>
              <a:rPr lang="en-US" sz="1600" b="0" dirty="0" smtClean="0"/>
              <a:t>depend </a:t>
            </a:r>
            <a:r>
              <a:rPr lang="en-US" sz="1600" b="0" dirty="0"/>
              <a:t>on the geometry, and can be related to the modulation factors and to the </a:t>
            </a:r>
            <a:r>
              <a:rPr lang="en-US" sz="1600" b="0" dirty="0" err="1"/>
              <a:t>intervane</a:t>
            </a:r>
            <a:r>
              <a:rPr lang="en-US" sz="1600" b="0" dirty="0"/>
              <a:t> voltage V: </a:t>
            </a:r>
          </a:p>
        </p:txBody>
      </p:sp>
      <p:graphicFrame>
        <p:nvGraphicFramePr>
          <p:cNvPr id="696330" name="Object 10"/>
          <p:cNvGraphicFramePr>
            <a:graphicFrameLocks noGrp="1" noChangeAspect="1"/>
          </p:cNvGraphicFramePr>
          <p:nvPr>
            <p:ph sz="quarter" idx="3"/>
            <p:extLst/>
          </p:nvPr>
        </p:nvGraphicFramePr>
        <p:xfrm>
          <a:off x="4407194" y="4572000"/>
          <a:ext cx="3345713" cy="85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Equation" r:id="rId7" imgW="1777680" imgH="457200" progId="Equation.3">
                  <p:embed/>
                </p:oleObj>
              </mc:Choice>
              <mc:Fallback>
                <p:oleObj name="Equation" r:id="rId7" imgW="177768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7194" y="4572000"/>
                        <a:ext cx="3345713" cy="85966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6332" name="Text Box 12"/>
          <p:cNvSpPr txBox="1">
            <a:spLocks noChangeArrowheads="1"/>
          </p:cNvSpPr>
          <p:nvPr/>
        </p:nvSpPr>
        <p:spPr bwMode="auto">
          <a:xfrm>
            <a:off x="343785" y="2139214"/>
            <a:ext cx="6195237" cy="181588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b="0" dirty="0"/>
              <a:t>The </a:t>
            </a:r>
            <a:r>
              <a:rPr lang="en-US" sz="1600" b="0" dirty="0" err="1"/>
              <a:t>equipotential</a:t>
            </a:r>
            <a:r>
              <a:rPr lang="en-US" sz="1600" b="0" dirty="0"/>
              <a:t> surfaces giving the 2-term RFQ potential are </a:t>
            </a:r>
            <a:r>
              <a:rPr lang="en-US" sz="1600" b="0" dirty="0">
                <a:solidFill>
                  <a:srgbClr val="FF0000"/>
                </a:solidFill>
              </a:rPr>
              <a:t>hyperbolic surfaces with a longitudinal sinusoidal modulation</a:t>
            </a:r>
            <a:r>
              <a:rPr lang="en-US" sz="1600" b="0" dirty="0"/>
              <a:t>. </a:t>
            </a:r>
          </a:p>
          <a:p>
            <a:endParaRPr lang="en-GB" sz="1600" b="0" dirty="0"/>
          </a:p>
          <a:p>
            <a:r>
              <a:rPr lang="en-GB" sz="1600" b="0" dirty="0" smtClean="0">
                <a:latin typeface="Arial"/>
                <a:cs typeface="Arial"/>
              </a:rPr>
              <a:t>→ </a:t>
            </a:r>
            <a:r>
              <a:rPr lang="en-GB" sz="1600" b="0" dirty="0" smtClean="0"/>
              <a:t>The </a:t>
            </a:r>
            <a:r>
              <a:rPr lang="en-GB" sz="1600" b="0" dirty="0"/>
              <a:t>vanes in the 1</a:t>
            </a:r>
            <a:r>
              <a:rPr lang="en-GB" sz="1600" b="0" baseline="30000" dirty="0"/>
              <a:t>st</a:t>
            </a:r>
            <a:r>
              <a:rPr lang="en-GB" sz="1600" b="0" dirty="0"/>
              <a:t> generation of RFQs were perfect truncated hyperbolae.</a:t>
            </a:r>
          </a:p>
          <a:p>
            <a:endParaRPr lang="en-GB" sz="1600" b="0" dirty="0"/>
          </a:p>
          <a:p>
            <a:r>
              <a:rPr lang="en-GB" sz="1600" b="0" dirty="0"/>
              <a:t>V=voltage applied between 2 adjacent vanes</a:t>
            </a:r>
            <a:endParaRPr lang="en-US" sz="1600" b="0" dirty="0"/>
          </a:p>
        </p:txBody>
      </p:sp>
      <p:sp>
        <p:nvSpPr>
          <p:cNvPr id="696347" name="Text Box 27"/>
          <p:cNvSpPr txBox="1">
            <a:spLocks noChangeArrowheads="1"/>
          </p:cNvSpPr>
          <p:nvPr/>
        </p:nvSpPr>
        <p:spPr bwMode="auto">
          <a:xfrm>
            <a:off x="4953000" y="1371600"/>
            <a:ext cx="37338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 dirty="0">
                <a:sym typeface="Symbol" pitchFamily="18" charset="2"/>
              </a:rPr>
              <a:t> The electrodes have to follow </a:t>
            </a:r>
            <a:r>
              <a:rPr lang="en-US" sz="1600" b="0" dirty="0" err="1">
                <a:sym typeface="Symbol" pitchFamily="18" charset="2"/>
              </a:rPr>
              <a:t>equipotential</a:t>
            </a:r>
            <a:r>
              <a:rPr lang="en-US" sz="1600" b="0" dirty="0">
                <a:sym typeface="Symbol" pitchFamily="18" charset="2"/>
              </a:rPr>
              <a:t> surfaces of this </a:t>
            </a:r>
            <a:r>
              <a:rPr lang="en-US" sz="1600" b="0" dirty="0" smtClean="0">
                <a:sym typeface="Symbol" pitchFamily="18" charset="2"/>
              </a:rPr>
              <a:t>equation  </a:t>
            </a:r>
            <a:endParaRPr lang="en-US" sz="1600" b="0" dirty="0">
              <a:sym typeface="Symbol" pitchFamily="18" charset="2"/>
            </a:endParaRPr>
          </a:p>
        </p:txBody>
      </p:sp>
      <p:pic>
        <p:nvPicPr>
          <p:cNvPr id="881669" name="Picture 5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00" y="2160587"/>
            <a:ext cx="1873422" cy="1794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52400" y="5562600"/>
            <a:ext cx="8839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latin typeface="Arial"/>
                <a:cs typeface="Arial"/>
              </a:rPr>
              <a:t>But truncated hyperbolic surfaces are difficult to machine, while modern field calculation codes allow to use vane profiles that cannot be analyzed analytically.</a:t>
            </a:r>
          </a:p>
          <a:p>
            <a:r>
              <a:rPr lang="en-US" sz="1600" b="0" dirty="0" smtClean="0">
                <a:latin typeface="Arial"/>
                <a:cs typeface="Arial"/>
              </a:rPr>
              <a:t>→ after the first generation of RFQs, the designers are now using simplified vane profiles with </a:t>
            </a:r>
            <a:r>
              <a:rPr lang="en-US" sz="1600" b="0" dirty="0" smtClean="0">
                <a:solidFill>
                  <a:srgbClr val="0000CC"/>
                </a:solidFill>
                <a:latin typeface="Arial"/>
                <a:cs typeface="Arial"/>
              </a:rPr>
              <a:t>constant curvature radius</a:t>
            </a:r>
            <a:r>
              <a:rPr lang="en-US" sz="1600" b="0" dirty="0">
                <a:latin typeface="Arial"/>
                <a:cs typeface="Arial"/>
              </a:rPr>
              <a:t> </a:t>
            </a:r>
            <a:r>
              <a:rPr lang="en-US" sz="1600" b="0" dirty="0" smtClean="0">
                <a:latin typeface="Arial"/>
                <a:cs typeface="Arial"/>
              </a:rPr>
              <a:t>or simplified surfaces → introduction of </a:t>
            </a:r>
            <a:r>
              <a:rPr lang="en-US" sz="1600" b="0" dirty="0" err="1" smtClean="0">
                <a:solidFill>
                  <a:srgbClr val="0000CC"/>
                </a:solidFill>
                <a:latin typeface="Arial"/>
                <a:cs typeface="Arial"/>
              </a:rPr>
              <a:t>multipoles</a:t>
            </a:r>
            <a:r>
              <a:rPr lang="en-US" sz="1600" b="0" dirty="0" smtClean="0">
                <a:latin typeface="Arial"/>
                <a:cs typeface="Arial"/>
              </a:rPr>
              <a:t>, can be calculated and kept within acceptable limits. </a:t>
            </a:r>
          </a:p>
        </p:txBody>
      </p:sp>
    </p:spTree>
    <p:extLst>
      <p:ext uri="{BB962C8B-B14F-4D97-AF65-F5344CB8AC3E}">
        <p14:creationId xmlns:p14="http://schemas.microsoft.com/office/powerpoint/2010/main" val="34048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38D49957-128B-4FA6-8A81-EAE0E423E8AF}" type="slidenum">
              <a:rPr lang="en-GB"/>
              <a:pPr/>
              <a:t>13</a:t>
            </a:fld>
            <a:endParaRPr lang="en-GB"/>
          </a:p>
        </p:txBody>
      </p:sp>
      <p:sp>
        <p:nvSpPr>
          <p:cNvPr id="68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Parameters of the RFQ</a:t>
            </a:r>
          </a:p>
        </p:txBody>
      </p:sp>
      <p:graphicFrame>
        <p:nvGraphicFramePr>
          <p:cNvPr id="685059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2971800" y="1524000"/>
          <a:ext cx="5441950" cy="9651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Equation" r:id="rId3" imgW="2717640" imgH="482400" progId="Equation.3">
                  <p:embed/>
                </p:oleObj>
              </mc:Choice>
              <mc:Fallback>
                <p:oleObj name="Equation" r:id="rId3" imgW="27176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1524000"/>
                        <a:ext cx="5441950" cy="9651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5060" name="Rectangle 4"/>
          <p:cNvSpPr>
            <a:spLocks noChangeArrowheads="1"/>
          </p:cNvSpPr>
          <p:nvPr/>
        </p:nvSpPr>
        <p:spPr bwMode="auto">
          <a:xfrm>
            <a:off x="0" y="2733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685061" name="Object 5"/>
          <p:cNvGraphicFramePr>
            <a:graphicFrameLocks noChangeAspect="1"/>
          </p:cNvGraphicFramePr>
          <p:nvPr/>
        </p:nvGraphicFramePr>
        <p:xfrm>
          <a:off x="3657600" y="3581400"/>
          <a:ext cx="4572000" cy="916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Equation" r:id="rId5" imgW="2286000" imgH="457200" progId="Equation.3">
                  <p:embed/>
                </p:oleObj>
              </mc:Choice>
              <mc:Fallback>
                <p:oleObj name="Equation" r:id="rId5" imgW="22860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3581400"/>
                        <a:ext cx="4572000" cy="9167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5062" name="AutoShape 6"/>
          <p:cNvSpPr>
            <a:spLocks/>
          </p:cNvSpPr>
          <p:nvPr/>
        </p:nvSpPr>
        <p:spPr bwMode="auto">
          <a:xfrm>
            <a:off x="1066800" y="4648200"/>
            <a:ext cx="3519488" cy="685800"/>
          </a:xfrm>
          <a:prstGeom prst="borderCallout1">
            <a:avLst>
              <a:gd name="adj1" fmla="val 16667"/>
              <a:gd name="adj2" fmla="val 102167"/>
              <a:gd name="adj3" fmla="val -37268"/>
              <a:gd name="adj4" fmla="val 12354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400" b="0" dirty="0"/>
              <a:t>Accelerating efficiency : fraction of the field deviated in the longitudinal direction</a:t>
            </a:r>
          </a:p>
          <a:p>
            <a:r>
              <a:rPr lang="en-US" sz="1400" b="0" dirty="0"/>
              <a:t>(=0 for un-modulated electrodes)</a:t>
            </a:r>
          </a:p>
        </p:txBody>
      </p:sp>
      <p:sp>
        <p:nvSpPr>
          <p:cNvPr id="685064" name="AutoShape 8"/>
          <p:cNvSpPr>
            <a:spLocks/>
          </p:cNvSpPr>
          <p:nvPr/>
        </p:nvSpPr>
        <p:spPr bwMode="auto">
          <a:xfrm>
            <a:off x="5867400" y="4876800"/>
            <a:ext cx="733425" cy="488950"/>
          </a:xfrm>
          <a:prstGeom prst="borderCallout1">
            <a:avLst>
              <a:gd name="adj1" fmla="val 23375"/>
              <a:gd name="adj2" fmla="val 110389"/>
              <a:gd name="adj3" fmla="val -96724"/>
              <a:gd name="adj4" fmla="val 27051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400" b="0"/>
              <a:t>cell length</a:t>
            </a:r>
          </a:p>
        </p:txBody>
      </p:sp>
      <p:sp>
        <p:nvSpPr>
          <p:cNvPr id="685065" name="AutoShape 9"/>
          <p:cNvSpPr>
            <a:spLocks/>
          </p:cNvSpPr>
          <p:nvPr/>
        </p:nvSpPr>
        <p:spPr bwMode="auto">
          <a:xfrm>
            <a:off x="3657600" y="2743200"/>
            <a:ext cx="3740150" cy="581025"/>
          </a:xfrm>
          <a:prstGeom prst="borderCallout1">
            <a:avLst>
              <a:gd name="adj1" fmla="val 19671"/>
              <a:gd name="adj2" fmla="val 102037"/>
              <a:gd name="adj3" fmla="val -52305"/>
              <a:gd name="adj4" fmla="val 1071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400" b="0"/>
              <a:t>Transverse field distortion due to modulation (=1 for un-modulated electrodes)</a:t>
            </a:r>
          </a:p>
        </p:txBody>
      </p:sp>
      <p:sp>
        <p:nvSpPr>
          <p:cNvPr id="685067" name="AutoShape 11"/>
          <p:cNvSpPr>
            <a:spLocks/>
          </p:cNvSpPr>
          <p:nvPr/>
        </p:nvSpPr>
        <p:spPr bwMode="auto">
          <a:xfrm>
            <a:off x="1828800" y="2743200"/>
            <a:ext cx="1185863" cy="477838"/>
          </a:xfrm>
          <a:prstGeom prst="borderCallout1">
            <a:avLst>
              <a:gd name="adj1" fmla="val 23921"/>
              <a:gd name="adj2" fmla="val 106426"/>
              <a:gd name="adj3" fmla="val -72656"/>
              <a:gd name="adj4" fmla="val 20899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400" b="0"/>
              <a:t>limited by sparking</a:t>
            </a:r>
          </a:p>
        </p:txBody>
      </p:sp>
      <p:sp>
        <p:nvSpPr>
          <p:cNvPr id="685068" name="Text Box 12"/>
          <p:cNvSpPr txBox="1">
            <a:spLocks noChangeArrowheads="1"/>
          </p:cNvSpPr>
          <p:nvPr/>
        </p:nvSpPr>
        <p:spPr bwMode="auto">
          <a:xfrm>
            <a:off x="838200" y="1524000"/>
            <a:ext cx="1981200" cy="915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800" dirty="0"/>
              <a:t>Transverse </a:t>
            </a:r>
          </a:p>
          <a:p>
            <a:r>
              <a:rPr lang="en-US" sz="1800" dirty="0"/>
              <a:t>focusing coefficient</a:t>
            </a:r>
          </a:p>
        </p:txBody>
      </p:sp>
      <p:sp>
        <p:nvSpPr>
          <p:cNvPr id="685069" name="Text Box 13"/>
          <p:cNvSpPr txBox="1">
            <a:spLocks noChangeArrowheads="1"/>
          </p:cNvSpPr>
          <p:nvPr/>
        </p:nvSpPr>
        <p:spPr bwMode="auto">
          <a:xfrm>
            <a:off x="838200" y="3505200"/>
            <a:ext cx="2438400" cy="9159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800" dirty="0"/>
              <a:t>Longitudinal bunching and accelerating field</a:t>
            </a:r>
          </a:p>
        </p:txBody>
      </p:sp>
      <p:sp>
        <p:nvSpPr>
          <p:cNvPr id="685070" name="AutoShape 14"/>
          <p:cNvSpPr>
            <a:spLocks noChangeArrowheads="1"/>
          </p:cNvSpPr>
          <p:nvPr/>
        </p:nvSpPr>
        <p:spPr bwMode="auto">
          <a:xfrm>
            <a:off x="533400" y="1905000"/>
            <a:ext cx="304800" cy="304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5071" name="AutoShape 15"/>
          <p:cNvSpPr>
            <a:spLocks noChangeArrowheads="1"/>
          </p:cNvSpPr>
          <p:nvPr/>
        </p:nvSpPr>
        <p:spPr bwMode="auto">
          <a:xfrm>
            <a:off x="381000" y="3733800"/>
            <a:ext cx="304800" cy="3048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" name="Object 6"/>
          <p:cNvGraphicFramePr>
            <a:graphicFrameLocks noChangeAspect="1"/>
          </p:cNvGraphicFramePr>
          <p:nvPr/>
        </p:nvGraphicFramePr>
        <p:xfrm>
          <a:off x="2971800" y="5715000"/>
          <a:ext cx="5472112" cy="865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6" name="Equation" r:id="rId7" imgW="3009900" imgH="508000" progId="">
                  <p:embed/>
                </p:oleObj>
              </mc:Choice>
              <mc:Fallback>
                <p:oleObj name="Equation" r:id="rId7" imgW="3009900" imgH="5080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5715000"/>
                        <a:ext cx="5472112" cy="865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28600" y="5638800"/>
            <a:ext cx="274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/>
              <a:t>Transverse focusing B is the external focusing contribution to phase advance (see linac lecture)  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239695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80949CC9-7BF0-4960-B41A-11B28306978C}" type="slidenum">
              <a:rPr lang="en-GB"/>
              <a:pPr/>
              <a:t>14</a:t>
            </a:fld>
            <a:endParaRPr lang="en-GB"/>
          </a:p>
        </p:txBody>
      </p:sp>
      <p:sp>
        <p:nvSpPr>
          <p:cNvPr id="6737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Example of an RFQ Beam Dynamics design</a:t>
            </a:r>
          </a:p>
        </p:txBody>
      </p:sp>
      <p:sp>
        <p:nvSpPr>
          <p:cNvPr id="673797" name="Text Box 5"/>
          <p:cNvSpPr txBox="1">
            <a:spLocks noChangeArrowheads="1"/>
          </p:cNvSpPr>
          <p:nvPr/>
        </p:nvSpPr>
        <p:spPr bwMode="auto">
          <a:xfrm>
            <a:off x="381000" y="1371600"/>
            <a:ext cx="6582508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 dirty="0"/>
              <a:t>The new CERN Linac4 RFQ:</a:t>
            </a:r>
          </a:p>
          <a:p>
            <a:r>
              <a:rPr lang="en-US" sz="1600" b="0" dirty="0" smtClean="0"/>
              <a:t>352 </a:t>
            </a:r>
            <a:r>
              <a:rPr lang="en-US" sz="1600" b="0" dirty="0"/>
              <a:t>MHz, 45 keV to 3 MeV, 303 cells, 3 m length, 70 mA beam current</a:t>
            </a:r>
          </a:p>
          <a:p>
            <a:r>
              <a:rPr lang="en-US" sz="1600" b="0" dirty="0"/>
              <a:t>Beam transmission </a:t>
            </a:r>
            <a:r>
              <a:rPr lang="en-US" sz="1600" b="0" dirty="0" smtClean="0"/>
              <a:t>95 </a:t>
            </a:r>
            <a:r>
              <a:rPr lang="en-US" sz="1600" b="0" dirty="0"/>
              <a:t>% (calculated)</a:t>
            </a:r>
          </a:p>
        </p:txBody>
      </p:sp>
      <p:pic>
        <p:nvPicPr>
          <p:cNvPr id="6737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514600"/>
            <a:ext cx="4876800" cy="274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73799" name="Text Box 7"/>
          <p:cNvSpPr txBox="1">
            <a:spLocks noChangeArrowheads="1"/>
          </p:cNvSpPr>
          <p:nvPr/>
        </p:nvSpPr>
        <p:spPr bwMode="auto">
          <a:xfrm>
            <a:off x="517525" y="5699125"/>
            <a:ext cx="8245475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 dirty="0"/>
              <a:t>The first </a:t>
            </a:r>
            <a:r>
              <a:rPr lang="en-US" sz="1600" b="0" dirty="0">
                <a:cs typeface="Arial" charset="0"/>
              </a:rPr>
              <a:t>~200</a:t>
            </a:r>
            <a:r>
              <a:rPr lang="en-US" sz="1600" b="0" dirty="0"/>
              <a:t> cells are used for adiabatic bunching of the beam: the synchronous phase is slowly increased from -90 to -20 deg </a:t>
            </a:r>
            <a:r>
              <a:rPr lang="en-US" sz="1600" b="0" dirty="0">
                <a:sym typeface="Symbol" pitchFamily="18" charset="2"/>
              </a:rPr>
              <a:t> bunching with low beam loss!</a:t>
            </a:r>
          </a:p>
        </p:txBody>
      </p:sp>
      <p:pic>
        <p:nvPicPr>
          <p:cNvPr id="673800" name="Picture 8" descr="RFQ vue general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8800" y="3048000"/>
            <a:ext cx="3048000" cy="21447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4576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AC6A4EE-38FE-4379-83BB-19E94A0DC4A1}" type="slidenum">
              <a:rPr lang="en-GB"/>
              <a:pPr/>
              <a:t>15</a:t>
            </a:fld>
            <a:endParaRPr lang="en-GB"/>
          </a:p>
        </p:txBody>
      </p:sp>
      <p:graphicFrame>
        <p:nvGraphicFramePr>
          <p:cNvPr id="692226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2209800" y="3124200"/>
          <a:ext cx="5562600" cy="350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Document" r:id="rId3" imgW="5631575" imgH="4567891" progId="Word.Document.8">
                  <p:embed/>
                </p:oleObj>
              </mc:Choice>
              <mc:Fallback>
                <p:oleObj name="Document" r:id="rId3" imgW="5631575" imgH="4567891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9800" y="3124200"/>
                        <a:ext cx="5562600" cy="3505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222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anchorCtr="1"/>
          <a:lstStyle/>
          <a:p>
            <a:r>
              <a:rPr lang="en-US"/>
              <a:t>RFQ sections  </a:t>
            </a:r>
          </a:p>
        </p:txBody>
      </p:sp>
      <p:pic>
        <p:nvPicPr>
          <p:cNvPr id="69222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966" b="19151"/>
          <a:stretch>
            <a:fillRect/>
          </a:stretch>
        </p:blipFill>
        <p:spPr bwMode="auto">
          <a:xfrm>
            <a:off x="685800" y="1371600"/>
            <a:ext cx="6324600" cy="1633538"/>
          </a:xfrm>
          <a:prstGeom prst="rect">
            <a:avLst/>
          </a:prstGeom>
          <a:solidFill>
            <a:srgbClr val="FFFFAB"/>
          </a:solidFill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3584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020C2842-9D76-492D-82D8-E354243499EC}" type="slidenum">
              <a:rPr lang="en-GB"/>
              <a:pPr/>
              <a:t>16</a:t>
            </a:fld>
            <a:endParaRPr lang="en-GB"/>
          </a:p>
        </p:txBody>
      </p:sp>
      <p:sp>
        <p:nvSpPr>
          <p:cNvPr id="67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RFQ resonator</a:t>
            </a:r>
          </a:p>
        </p:txBody>
      </p:sp>
      <p:sp>
        <p:nvSpPr>
          <p:cNvPr id="675845" name="Text Box 5"/>
          <p:cNvSpPr txBox="1">
            <a:spLocks noChangeArrowheads="1"/>
          </p:cNvSpPr>
          <p:nvPr/>
        </p:nvSpPr>
        <p:spPr bwMode="auto">
          <a:xfrm>
            <a:off x="304800" y="1295400"/>
            <a:ext cx="5502275" cy="43402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Problem:</a:t>
            </a:r>
          </a:p>
          <a:p>
            <a:r>
              <a:rPr lang="en-US" sz="1600" b="0"/>
              <a:t>How to produce on the electrodes the quadrupole RF field?</a:t>
            </a:r>
          </a:p>
          <a:p>
            <a:endParaRPr lang="en-US" sz="600" b="0"/>
          </a:p>
          <a:p>
            <a:r>
              <a:rPr lang="en-US" sz="1600" b="0"/>
              <a:t>2 main families of resonators: 4-vane and 4-rod structures</a:t>
            </a:r>
          </a:p>
          <a:p>
            <a:endParaRPr lang="en-US" sz="1600" b="0"/>
          </a:p>
          <a:p>
            <a:endParaRPr lang="en-US" sz="1600" b="0"/>
          </a:p>
          <a:p>
            <a:endParaRPr lang="en-US" sz="1600" b="0"/>
          </a:p>
          <a:p>
            <a:endParaRPr lang="en-US" sz="1600" b="0"/>
          </a:p>
          <a:p>
            <a:endParaRPr lang="en-US" sz="1600" b="0"/>
          </a:p>
          <a:p>
            <a:endParaRPr lang="en-US" sz="1600" b="0"/>
          </a:p>
          <a:p>
            <a:endParaRPr lang="en-US" sz="1600" b="0"/>
          </a:p>
          <a:p>
            <a:endParaRPr lang="en-US" sz="1600" b="0"/>
          </a:p>
          <a:p>
            <a:endParaRPr lang="en-US" sz="1600" b="0"/>
          </a:p>
          <a:p>
            <a:endParaRPr lang="en-US" sz="1600" b="0"/>
          </a:p>
          <a:p>
            <a:endParaRPr lang="en-US" sz="1600" b="0"/>
          </a:p>
          <a:p>
            <a:endParaRPr lang="en-US" sz="1600" b="0"/>
          </a:p>
          <a:p>
            <a:r>
              <a:rPr lang="en-US" sz="1600" b="0"/>
              <a:t>plus some more exotic options </a:t>
            </a:r>
          </a:p>
          <a:p>
            <a:r>
              <a:rPr lang="en-US" sz="1600" b="0"/>
              <a:t>(split-ring, double-H, etc.)</a:t>
            </a:r>
          </a:p>
        </p:txBody>
      </p:sp>
      <p:pic>
        <p:nvPicPr>
          <p:cNvPr id="675847" name="Picture 7" descr="83035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2667000" cy="2120900"/>
          </a:xfrm>
          <a:prstGeom prst="rect">
            <a:avLst/>
          </a:prstGeom>
          <a:noFill/>
        </p:spPr>
      </p:pic>
      <p:pic>
        <p:nvPicPr>
          <p:cNvPr id="675848" name="Picture 8" descr="rfq_acc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648200"/>
            <a:ext cx="2514600" cy="1768475"/>
          </a:xfrm>
          <a:prstGeom prst="rect">
            <a:avLst/>
          </a:prstGeom>
          <a:noFill/>
        </p:spPr>
      </p:pic>
      <p:pic>
        <p:nvPicPr>
          <p:cNvPr id="675850" name="Picture 10" descr="RFQE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2362200"/>
            <a:ext cx="2143125" cy="2152650"/>
          </a:xfrm>
          <a:prstGeom prst="rect">
            <a:avLst/>
          </a:prstGeom>
          <a:noFill/>
        </p:spPr>
      </p:pic>
      <p:sp>
        <p:nvSpPr>
          <p:cNvPr id="675852" name="Text Box 12"/>
          <p:cNvSpPr txBox="1">
            <a:spLocks noChangeArrowheads="1"/>
          </p:cNvSpPr>
          <p:nvPr/>
        </p:nvSpPr>
        <p:spPr bwMode="auto">
          <a:xfrm>
            <a:off x="6400800" y="1676400"/>
            <a:ext cx="2362200" cy="4454525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/>
              <a:t>Remark:</a:t>
            </a:r>
          </a:p>
          <a:p>
            <a:r>
              <a:rPr lang="en-US" sz="1400" b="0"/>
              <a:t>what is the ideal frequency for an RFQ?</a:t>
            </a:r>
          </a:p>
          <a:p>
            <a:endParaRPr lang="en-US" sz="1400" b="0"/>
          </a:p>
          <a:p>
            <a:r>
              <a:rPr lang="en-US" sz="1400" b="0"/>
              <a:t>Cell length </a:t>
            </a:r>
            <a:r>
              <a:rPr lang="en-US" sz="1400" b="0">
                <a:latin typeface="Symbol" pitchFamily="18" charset="2"/>
              </a:rPr>
              <a:t>bl</a:t>
            </a:r>
            <a:r>
              <a:rPr lang="en-US" sz="1400" b="0"/>
              <a:t>/2 at injection should be mechanically achievable, of the order of few mm.</a:t>
            </a:r>
          </a:p>
          <a:p>
            <a:endParaRPr lang="en-US" sz="1400" b="0"/>
          </a:p>
          <a:p>
            <a:r>
              <a:rPr lang="en-US" sz="1400" b="0"/>
              <a:t>For heavy ions, </a:t>
            </a:r>
          </a:p>
          <a:p>
            <a:r>
              <a:rPr lang="en-US" sz="1400" b="0">
                <a:latin typeface="Symbol" pitchFamily="18" charset="2"/>
              </a:rPr>
              <a:t>b</a:t>
            </a:r>
            <a:r>
              <a:rPr lang="en-US" sz="1400" b="0">
                <a:cs typeface="Arial" charset="0"/>
              </a:rPr>
              <a:t>~10</a:t>
            </a:r>
            <a:r>
              <a:rPr lang="en-US" sz="1400" b="0" baseline="30000">
                <a:cs typeface="Arial" charset="0"/>
              </a:rPr>
              <a:t>-4</a:t>
            </a:r>
            <a:r>
              <a:rPr lang="en-US" sz="1400" b="0">
                <a:cs typeface="Arial" charset="0"/>
              </a:rPr>
              <a:t> – 10</a:t>
            </a:r>
            <a:r>
              <a:rPr lang="en-US" sz="1400" b="0" baseline="30000">
                <a:cs typeface="Arial" charset="0"/>
              </a:rPr>
              <a:t>-3</a:t>
            </a:r>
          </a:p>
          <a:p>
            <a:r>
              <a:rPr lang="en-US" sz="1400" b="0">
                <a:cs typeface="Arial" charset="0"/>
              </a:rPr>
              <a:t>corresponding to </a:t>
            </a:r>
          </a:p>
          <a:p>
            <a:r>
              <a:rPr lang="en-US" sz="1400" b="0">
                <a:cs typeface="Arial" charset="0"/>
              </a:rPr>
              <a:t>f</a:t>
            </a:r>
            <a:r>
              <a:rPr lang="en-US" sz="1600" b="0"/>
              <a:t>~ </a:t>
            </a:r>
            <a:r>
              <a:rPr lang="en-US" sz="1400" b="0"/>
              <a:t>10 – 100 MHz</a:t>
            </a:r>
          </a:p>
          <a:p>
            <a:endParaRPr lang="en-US" sz="1400" b="0"/>
          </a:p>
          <a:p>
            <a:r>
              <a:rPr lang="en-US" sz="1400" b="0"/>
              <a:t>For protons, </a:t>
            </a:r>
          </a:p>
          <a:p>
            <a:r>
              <a:rPr lang="en-US" sz="1400" b="0">
                <a:latin typeface="Symbol" pitchFamily="18" charset="2"/>
              </a:rPr>
              <a:t>b</a:t>
            </a:r>
            <a:r>
              <a:rPr lang="en-US" sz="1400" b="0">
                <a:cs typeface="Arial" charset="0"/>
              </a:rPr>
              <a:t>~10</a:t>
            </a:r>
            <a:r>
              <a:rPr lang="en-US" sz="1400" b="0" baseline="30000">
                <a:cs typeface="Arial" charset="0"/>
              </a:rPr>
              <a:t>-2</a:t>
            </a:r>
            <a:r>
              <a:rPr lang="en-US" sz="1400" b="0">
                <a:cs typeface="Arial" charset="0"/>
              </a:rPr>
              <a:t> makes higher frequencies possible, but beam dynamics (focusing ~f</a:t>
            </a:r>
            <a:r>
              <a:rPr lang="en-US" sz="1400" b="0" baseline="30000">
                <a:cs typeface="Arial" charset="0"/>
              </a:rPr>
              <a:t>-2</a:t>
            </a:r>
            <a:r>
              <a:rPr lang="en-US" sz="1400" b="0">
                <a:cs typeface="Arial" charset="0"/>
              </a:rPr>
              <a:t>) and technology limit to  </a:t>
            </a:r>
          </a:p>
          <a:p>
            <a:r>
              <a:rPr lang="en-US" sz="1400" b="0">
                <a:cs typeface="Arial" charset="0"/>
              </a:rPr>
              <a:t>f </a:t>
            </a:r>
            <a:r>
              <a:rPr lang="en-US" sz="1600" b="0"/>
              <a:t>~ </a:t>
            </a:r>
            <a:r>
              <a:rPr lang="en-US" sz="1400" b="0"/>
              <a:t>200 – 400 MHz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E0E9CBF-B8A7-4750-9A74-42D6BFFF812B}" type="slidenum">
              <a:rPr lang="en-GB"/>
              <a:pPr/>
              <a:t>17</a:t>
            </a:fld>
            <a:endParaRPr lang="en-GB"/>
          </a:p>
        </p:txBody>
      </p:sp>
      <p:pic>
        <p:nvPicPr>
          <p:cNvPr id="711692" name="Picture 1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371600"/>
            <a:ext cx="2209800" cy="23622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</p:pic>
      <p:pic>
        <p:nvPicPr>
          <p:cNvPr id="711691" name="Picture 1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47800"/>
            <a:ext cx="2571750" cy="2173288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</p:pic>
      <p:sp>
        <p:nvSpPr>
          <p:cNvPr id="7116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“4-vane” RFQ</a:t>
            </a:r>
          </a:p>
        </p:txBody>
      </p:sp>
      <p:pic>
        <p:nvPicPr>
          <p:cNvPr id="71168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3733800"/>
            <a:ext cx="2379663" cy="2514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11686" name="Text Box 6"/>
          <p:cNvSpPr txBox="1">
            <a:spLocks noChangeArrowheads="1"/>
          </p:cNvSpPr>
          <p:nvPr/>
        </p:nvSpPr>
        <p:spPr bwMode="auto">
          <a:xfrm>
            <a:off x="2057400" y="1447800"/>
            <a:ext cx="8175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hlink"/>
                </a:solidFill>
              </a:rPr>
              <a:t>B-field</a:t>
            </a:r>
            <a:endParaRPr lang="en-US" sz="1600">
              <a:solidFill>
                <a:schemeClr val="hlink"/>
              </a:solidFill>
            </a:endParaRPr>
          </a:p>
        </p:txBody>
      </p:sp>
      <p:sp>
        <p:nvSpPr>
          <p:cNvPr id="711687" name="Text Box 7"/>
          <p:cNvSpPr txBox="1">
            <a:spLocks noChangeArrowheads="1"/>
          </p:cNvSpPr>
          <p:nvPr/>
        </p:nvSpPr>
        <p:spPr bwMode="auto">
          <a:xfrm>
            <a:off x="2057400" y="3048000"/>
            <a:ext cx="8064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hlink"/>
                </a:solidFill>
              </a:rPr>
              <a:t>E-field</a:t>
            </a:r>
            <a:endParaRPr lang="en-US" sz="1600">
              <a:solidFill>
                <a:schemeClr val="hlink"/>
              </a:solidFill>
            </a:endParaRPr>
          </a:p>
        </p:txBody>
      </p:sp>
      <p:sp>
        <p:nvSpPr>
          <p:cNvPr id="711688" name="Line 8"/>
          <p:cNvSpPr>
            <a:spLocks noChangeShapeType="1"/>
          </p:cNvSpPr>
          <p:nvPr/>
        </p:nvSpPr>
        <p:spPr bwMode="auto">
          <a:xfrm flipH="1">
            <a:off x="1828800" y="1676400"/>
            <a:ext cx="304800" cy="3810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1689" name="Line 9"/>
          <p:cNvSpPr>
            <a:spLocks noChangeShapeType="1"/>
          </p:cNvSpPr>
          <p:nvPr/>
        </p:nvSpPr>
        <p:spPr bwMode="auto">
          <a:xfrm flipH="1" flipV="1">
            <a:off x="1752600" y="2743200"/>
            <a:ext cx="381000" cy="3810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1693" name="Text Box 13"/>
          <p:cNvSpPr txBox="1">
            <a:spLocks noChangeArrowheads="1"/>
          </p:cNvSpPr>
          <p:nvPr/>
        </p:nvSpPr>
        <p:spPr bwMode="auto">
          <a:xfrm>
            <a:off x="4648200" y="1387475"/>
            <a:ext cx="4495800" cy="4981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Basic idea:</a:t>
            </a:r>
          </a:p>
          <a:p>
            <a:endParaRPr lang="en-US" sz="1600" b="0"/>
          </a:p>
          <a:p>
            <a:r>
              <a:rPr lang="en-US" sz="1600" b="0"/>
              <a:t>An empty cylindrical cavity can be excited on </a:t>
            </a:r>
            <a:r>
              <a:rPr lang="en-US" sz="1600" b="0">
                <a:solidFill>
                  <a:schemeClr val="hlink"/>
                </a:solidFill>
              </a:rPr>
              <a:t>different modes</a:t>
            </a:r>
            <a:r>
              <a:rPr lang="en-US" sz="1600" b="0"/>
              <a:t>.</a:t>
            </a:r>
          </a:p>
          <a:p>
            <a:r>
              <a:rPr lang="en-US" sz="1600" b="0"/>
              <a:t>Some of these modes have only </a:t>
            </a:r>
            <a:r>
              <a:rPr lang="en-US" sz="1600" b="0">
                <a:solidFill>
                  <a:schemeClr val="hlink"/>
                </a:solidFill>
              </a:rPr>
              <a:t>transverse electric field</a:t>
            </a:r>
            <a:r>
              <a:rPr lang="en-US" sz="1600" b="0"/>
              <a:t> (the TE modes), and in particular going up in frequency one can find a </a:t>
            </a:r>
            <a:r>
              <a:rPr lang="en-US" sz="1600" b="0">
                <a:solidFill>
                  <a:schemeClr val="hlink"/>
                </a:solidFill>
              </a:rPr>
              <a:t>“quadrupole”</a:t>
            </a:r>
            <a:r>
              <a:rPr lang="en-US" sz="1600" b="0"/>
              <a:t> mode, the TE210.</a:t>
            </a:r>
          </a:p>
          <a:p>
            <a:endParaRPr lang="en-US" sz="1600" b="0"/>
          </a:p>
          <a:p>
            <a:r>
              <a:rPr lang="en-US" sz="1600" b="0"/>
              <a:t>The introduction of 4 electrodes (the vanes) can then “load” the TE210 mode, with 2 effects:</a:t>
            </a:r>
          </a:p>
          <a:p>
            <a:pPr lvl="1">
              <a:buFontTx/>
              <a:buChar char="-"/>
            </a:pPr>
            <a:r>
              <a:rPr lang="en-US" sz="1600" b="0"/>
              <a:t> Concentrate the electric field on the axis, increasing the efficiency.</a:t>
            </a:r>
          </a:p>
          <a:p>
            <a:pPr lvl="1">
              <a:buFontTx/>
              <a:buChar char="-"/>
            </a:pPr>
            <a:r>
              <a:rPr lang="en-US" sz="1600" b="0"/>
              <a:t> Lower the frequency of the TE210 mode, separating it from the other modes of the cylinder.</a:t>
            </a:r>
          </a:p>
          <a:p>
            <a:pPr>
              <a:buFontTx/>
              <a:buChar char="-"/>
            </a:pPr>
            <a:endParaRPr lang="en-US" sz="1600" b="0"/>
          </a:p>
          <a:p>
            <a:r>
              <a:rPr lang="en-US" sz="1600" b="0"/>
              <a:t>Unfortunately, the dipole mode TE110 is lowered as well, and remains as a perturbing mode in this type of RFQs.   </a:t>
            </a:r>
          </a:p>
        </p:txBody>
      </p:sp>
      <p:sp>
        <p:nvSpPr>
          <p:cNvPr id="711694" name="Line 14"/>
          <p:cNvSpPr>
            <a:spLocks noChangeShapeType="1"/>
          </p:cNvSpPr>
          <p:nvPr/>
        </p:nvSpPr>
        <p:spPr bwMode="auto">
          <a:xfrm>
            <a:off x="2819400" y="1676400"/>
            <a:ext cx="304800" cy="3048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1695" name="Line 15"/>
          <p:cNvSpPr>
            <a:spLocks noChangeShapeType="1"/>
          </p:cNvSpPr>
          <p:nvPr/>
        </p:nvSpPr>
        <p:spPr bwMode="auto">
          <a:xfrm flipV="1">
            <a:off x="2819400" y="2971800"/>
            <a:ext cx="457200" cy="2286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1D5144D-A5CC-4F60-B47F-4A19C81BDA26}" type="slidenum">
              <a:rPr lang="en-GB"/>
              <a:pPr/>
              <a:t>18</a:t>
            </a:fld>
            <a:endParaRPr lang="en-GB"/>
          </a:p>
        </p:txBody>
      </p:sp>
      <p:sp>
        <p:nvSpPr>
          <p:cNvPr id="7147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4-vane RFQ</a:t>
            </a:r>
          </a:p>
        </p:txBody>
      </p:sp>
      <p:pic>
        <p:nvPicPr>
          <p:cNvPr id="714757" name="Picture 5" descr="rfq_lina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71600"/>
            <a:ext cx="5048250" cy="3267075"/>
          </a:xfrm>
          <a:prstGeom prst="rect">
            <a:avLst/>
          </a:prstGeom>
          <a:noFill/>
        </p:spPr>
      </p:pic>
      <p:sp>
        <p:nvSpPr>
          <p:cNvPr id="714758" name="Rectangle 6"/>
          <p:cNvSpPr>
            <a:spLocks noChangeArrowheads="1"/>
          </p:cNvSpPr>
          <p:nvPr/>
        </p:nvSpPr>
        <p:spPr bwMode="auto">
          <a:xfrm>
            <a:off x="3733800" y="4419600"/>
            <a:ext cx="1752600" cy="533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4759" name="Text Box 7"/>
          <p:cNvSpPr txBox="1">
            <a:spLocks noChangeArrowheads="1"/>
          </p:cNvSpPr>
          <p:nvPr/>
        </p:nvSpPr>
        <p:spPr bwMode="auto">
          <a:xfrm>
            <a:off x="5715000" y="1736725"/>
            <a:ext cx="3276600" cy="4492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The RFQ will result in cylinder containing the 4 vanes, which are connected (large RF currents!) to the cylinder along their length.</a:t>
            </a:r>
          </a:p>
          <a:p>
            <a:endParaRPr lang="en-GB" sz="1600" b="0"/>
          </a:p>
          <a:p>
            <a:endParaRPr lang="en-GB" sz="1600" b="0"/>
          </a:p>
          <a:p>
            <a:endParaRPr lang="en-GB" sz="1600" b="0"/>
          </a:p>
          <a:p>
            <a:endParaRPr lang="en-US" sz="1600" b="0"/>
          </a:p>
          <a:p>
            <a:endParaRPr lang="en-US" sz="1600" b="0"/>
          </a:p>
          <a:p>
            <a:r>
              <a:rPr lang="en-US" sz="1600" b="0"/>
              <a:t>A critical feature of this type of RFQs are the end cells:</a:t>
            </a:r>
          </a:p>
          <a:p>
            <a:r>
              <a:rPr lang="en-US" sz="1600" b="0"/>
              <a:t>The magnetic field flowing longitudinally in the 4 “quadrants” has to close its path and pass from one quadrant to the next via some openings at the end of the vanes, tuned at the RFQ frequency!</a:t>
            </a:r>
          </a:p>
        </p:txBody>
      </p:sp>
      <p:pic>
        <p:nvPicPr>
          <p:cNvPr id="714761" name="Picture 9" descr="RFQ cellule de couplage entre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4038600"/>
            <a:ext cx="2305050" cy="2514600"/>
          </a:xfrm>
          <a:prstGeom prst="rect">
            <a:avLst/>
          </a:prstGeom>
          <a:noFill/>
        </p:spPr>
      </p:pic>
      <p:sp>
        <p:nvSpPr>
          <p:cNvPr id="714762" name="Line 10"/>
          <p:cNvSpPr>
            <a:spLocks noChangeShapeType="1"/>
          </p:cNvSpPr>
          <p:nvPr/>
        </p:nvSpPr>
        <p:spPr bwMode="auto">
          <a:xfrm flipH="1">
            <a:off x="4648200" y="5562600"/>
            <a:ext cx="381000" cy="304800"/>
          </a:xfrm>
          <a:prstGeom prst="line">
            <a:avLst/>
          </a:prstGeom>
          <a:noFill/>
          <a:ln w="57150">
            <a:solidFill>
              <a:srgbClr val="66FFFF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63" name="Line 11"/>
          <p:cNvSpPr>
            <a:spLocks noChangeShapeType="1"/>
          </p:cNvSpPr>
          <p:nvPr/>
        </p:nvSpPr>
        <p:spPr bwMode="auto">
          <a:xfrm flipH="1">
            <a:off x="3810000" y="4648200"/>
            <a:ext cx="381000" cy="228600"/>
          </a:xfrm>
          <a:prstGeom prst="line">
            <a:avLst/>
          </a:prstGeom>
          <a:noFill/>
          <a:ln w="57150">
            <a:solidFill>
              <a:srgbClr val="66FFFF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64" name="Line 12"/>
          <p:cNvSpPr>
            <a:spLocks noChangeShapeType="1"/>
          </p:cNvSpPr>
          <p:nvPr/>
        </p:nvSpPr>
        <p:spPr bwMode="auto">
          <a:xfrm flipV="1">
            <a:off x="3810000" y="5334000"/>
            <a:ext cx="381000" cy="304800"/>
          </a:xfrm>
          <a:prstGeom prst="line">
            <a:avLst/>
          </a:prstGeom>
          <a:noFill/>
          <a:ln w="57150">
            <a:solidFill>
              <a:srgbClr val="66FFFF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65" name="Line 13"/>
          <p:cNvSpPr>
            <a:spLocks noChangeShapeType="1"/>
          </p:cNvSpPr>
          <p:nvPr/>
        </p:nvSpPr>
        <p:spPr bwMode="auto">
          <a:xfrm flipV="1">
            <a:off x="4419600" y="4800600"/>
            <a:ext cx="381000" cy="304800"/>
          </a:xfrm>
          <a:prstGeom prst="line">
            <a:avLst/>
          </a:prstGeom>
          <a:noFill/>
          <a:ln w="57150">
            <a:solidFill>
              <a:srgbClr val="66FFFF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66" name="Text Box 14"/>
          <p:cNvSpPr txBox="1">
            <a:spLocks noChangeArrowheads="1"/>
          </p:cNvSpPr>
          <p:nvPr/>
        </p:nvSpPr>
        <p:spPr bwMode="auto">
          <a:xfrm>
            <a:off x="3124200" y="5791200"/>
            <a:ext cx="9731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/>
              <a:t>B-field</a:t>
            </a:r>
            <a:endParaRPr lang="en-US"/>
          </a:p>
        </p:txBody>
      </p:sp>
      <p:sp>
        <p:nvSpPr>
          <p:cNvPr id="714767" name="Line 15"/>
          <p:cNvSpPr>
            <a:spLocks noChangeShapeType="1"/>
          </p:cNvSpPr>
          <p:nvPr/>
        </p:nvSpPr>
        <p:spPr bwMode="auto">
          <a:xfrm flipH="1">
            <a:off x="4191000" y="5867400"/>
            <a:ext cx="228600" cy="0"/>
          </a:xfrm>
          <a:prstGeom prst="line">
            <a:avLst/>
          </a:prstGeom>
          <a:noFill/>
          <a:ln w="57150">
            <a:solidFill>
              <a:srgbClr val="66FFFF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68" name="Line 16"/>
          <p:cNvSpPr>
            <a:spLocks noChangeShapeType="1"/>
          </p:cNvSpPr>
          <p:nvPr/>
        </p:nvSpPr>
        <p:spPr bwMode="auto">
          <a:xfrm flipH="1">
            <a:off x="3733800" y="5029200"/>
            <a:ext cx="0" cy="228600"/>
          </a:xfrm>
          <a:prstGeom prst="line">
            <a:avLst/>
          </a:prstGeom>
          <a:noFill/>
          <a:ln w="57150">
            <a:solidFill>
              <a:srgbClr val="66FFFF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69" name="Line 17"/>
          <p:cNvSpPr>
            <a:spLocks noChangeShapeType="1"/>
          </p:cNvSpPr>
          <p:nvPr/>
        </p:nvSpPr>
        <p:spPr bwMode="auto">
          <a:xfrm>
            <a:off x="4267200" y="4724400"/>
            <a:ext cx="228600" cy="0"/>
          </a:xfrm>
          <a:prstGeom prst="line">
            <a:avLst/>
          </a:prstGeom>
          <a:noFill/>
          <a:ln w="57150">
            <a:solidFill>
              <a:srgbClr val="66FFFF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4770" name="Line 18"/>
          <p:cNvSpPr>
            <a:spLocks noChangeShapeType="1"/>
          </p:cNvSpPr>
          <p:nvPr/>
        </p:nvSpPr>
        <p:spPr bwMode="auto">
          <a:xfrm flipH="1" flipV="1">
            <a:off x="4876800" y="5257800"/>
            <a:ext cx="0" cy="228600"/>
          </a:xfrm>
          <a:prstGeom prst="line">
            <a:avLst/>
          </a:prstGeom>
          <a:noFill/>
          <a:ln w="57150">
            <a:solidFill>
              <a:srgbClr val="66FFFF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09600" y="55626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/>
              <a:t>Field excitation via a loop or an iris in one (or more) quadrants</a:t>
            </a:r>
            <a:endParaRPr lang="en-US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symmetry and errors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6D4DA58-6EE7-421F-A59D-1B46DBFEBC48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4038600" y="1371600"/>
            <a:ext cx="5105400" cy="338554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600" b="0" dirty="0" smtClean="0"/>
              <a:t>Why RFQs are so </a:t>
            </a:r>
            <a:r>
              <a:rPr lang="en-GB" sz="1600" b="0" dirty="0" smtClean="0">
                <a:solidFill>
                  <a:srgbClr val="FF0000"/>
                </a:solidFill>
              </a:rPr>
              <a:t>demanding in terms of tolerances</a:t>
            </a:r>
            <a:r>
              <a:rPr lang="en-GB" sz="1600" b="0" dirty="0" smtClean="0"/>
              <a:t>?</a:t>
            </a:r>
            <a:endParaRPr lang="en-GB" sz="1600" b="0" dirty="0"/>
          </a:p>
          <a:p>
            <a:endParaRPr lang="en-GB" sz="700" b="0" dirty="0" smtClean="0"/>
          </a:p>
          <a:p>
            <a:pPr>
              <a:spcBef>
                <a:spcPts val="600"/>
              </a:spcBef>
              <a:buSzPct val="130000"/>
              <a:buFont typeface="Wingdings"/>
              <a:buChar char="F"/>
            </a:pPr>
            <a:r>
              <a:rPr lang="en-GB" sz="1600" b="0" dirty="0" smtClean="0"/>
              <a:t> Beam dynamics wants a </a:t>
            </a:r>
            <a:r>
              <a:rPr lang="en-GB" sz="1600" dirty="0" smtClean="0">
                <a:solidFill>
                  <a:srgbClr val="0000CC"/>
                </a:solidFill>
              </a:rPr>
              <a:t>pure quadrupole mode </a:t>
            </a:r>
            <a:r>
              <a:rPr lang="en-GB" sz="1600" b="0" dirty="0" smtClean="0"/>
              <a:t>(no dipole components, flat voltage along the RFQ).</a:t>
            </a:r>
          </a:p>
          <a:p>
            <a:pPr>
              <a:spcBef>
                <a:spcPts val="600"/>
              </a:spcBef>
              <a:buSzPct val="130000"/>
              <a:buFont typeface="Wingdings"/>
              <a:buChar char="F"/>
            </a:pPr>
            <a:r>
              <a:rPr lang="en-GB" sz="1600" b="0" dirty="0" smtClean="0"/>
              <a:t> But the TE210 quadrupole mode is not the only one: at frequencies close to the TE210 operating one there are all modes of the TE21 band (quadrupoles) and of the TE11 band (dipoles).</a:t>
            </a:r>
          </a:p>
          <a:p>
            <a:pPr>
              <a:spcBef>
                <a:spcPts val="600"/>
              </a:spcBef>
              <a:buSzPct val="130000"/>
              <a:buFont typeface="Wingdings"/>
              <a:buChar char="F"/>
            </a:pPr>
            <a:r>
              <a:rPr lang="en-GB" sz="1600" b="0" dirty="0" smtClean="0"/>
              <a:t> </a:t>
            </a:r>
            <a:r>
              <a:rPr lang="en-GB" sz="1600" dirty="0" smtClean="0">
                <a:solidFill>
                  <a:srgbClr val="0000CC"/>
                </a:solidFill>
              </a:rPr>
              <a:t>Errors in the RFQ geometry </a:t>
            </a:r>
            <a:r>
              <a:rPr lang="en-GB" sz="1600" b="0" dirty="0" smtClean="0"/>
              <a:t>(deviations from quadrupole symmetry) will induce </a:t>
            </a:r>
            <a:r>
              <a:rPr lang="en-GB" sz="1600" dirty="0" smtClean="0">
                <a:solidFill>
                  <a:srgbClr val="0000CC"/>
                </a:solidFill>
              </a:rPr>
              <a:t>errors in the electric field </a:t>
            </a:r>
            <a:r>
              <a:rPr lang="en-GB" sz="1600" b="0" dirty="0" smtClean="0"/>
              <a:t>(dipole components, longitudinal errors) inversely proportional to the frequency separation between operating and perturbing modes.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098925" cy="27638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3400" y="4191000"/>
            <a:ext cx="2895600" cy="73866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400" b="0" i="1" dirty="0"/>
              <a:t>Mode spectrum (after tuning) of a 425 MHz, 2.75m long RFQ (3.9 </a:t>
            </a:r>
            <a:r>
              <a:rPr lang="en-GB" sz="1400" b="0" i="1" dirty="0">
                <a:latin typeface="Symbol" pitchFamily="18" charset="2"/>
              </a:rPr>
              <a:t>l</a:t>
            </a:r>
            <a:r>
              <a:rPr lang="en-GB" sz="1400" b="0" i="1" dirty="0" smtClean="0"/>
              <a:t>) – a limit case!</a:t>
            </a:r>
            <a:endParaRPr lang="en-US" sz="1400" b="0" i="1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04800" y="5029200"/>
            <a:ext cx="8305800" cy="155427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600" b="0" dirty="0" smtClean="0"/>
              <a:t>In order to keep the </a:t>
            </a:r>
            <a:r>
              <a:rPr lang="en-GB" sz="1600" dirty="0" err="1" smtClean="0">
                <a:solidFill>
                  <a:srgbClr val="0000CC"/>
                </a:solidFill>
              </a:rPr>
              <a:t>e.m</a:t>
            </a:r>
            <a:r>
              <a:rPr lang="en-GB" sz="1600" dirty="0" smtClean="0">
                <a:solidFill>
                  <a:srgbClr val="0000CC"/>
                </a:solidFill>
              </a:rPr>
              <a:t>. field error &lt;~1% </a:t>
            </a:r>
            <a:r>
              <a:rPr lang="en-GB" sz="1600" b="0" dirty="0" smtClean="0"/>
              <a:t>as required by beam dynamics are needed:</a:t>
            </a:r>
          </a:p>
          <a:p>
            <a:pPr marL="342900" indent="-342900">
              <a:spcBef>
                <a:spcPts val="600"/>
              </a:spcBef>
              <a:buAutoNum type="alphaLcPeriod"/>
            </a:pPr>
            <a:r>
              <a:rPr lang="en-GB" sz="1600" b="0" dirty="0" smtClean="0"/>
              <a:t>Careful </a:t>
            </a:r>
            <a:r>
              <a:rPr lang="en-GB" sz="1600" dirty="0" smtClean="0">
                <a:solidFill>
                  <a:srgbClr val="FF0000"/>
                </a:solidFill>
              </a:rPr>
              <a:t>design</a:t>
            </a:r>
            <a:r>
              <a:rPr lang="en-GB" sz="1600" b="0" dirty="0" smtClean="0"/>
              <a:t> and in same cases </a:t>
            </a:r>
            <a:r>
              <a:rPr lang="en-GB" sz="1600" dirty="0" smtClean="0">
                <a:solidFill>
                  <a:srgbClr val="FF0000"/>
                </a:solidFill>
              </a:rPr>
              <a:t>stabilising</a:t>
            </a:r>
            <a:r>
              <a:rPr lang="en-GB" sz="1600" b="0" dirty="0" smtClean="0"/>
              <a:t> schemes (to keep perturbing modes far from operating mode).</a:t>
            </a:r>
          </a:p>
          <a:p>
            <a:pPr marL="342900" indent="-342900">
              <a:spcBef>
                <a:spcPts val="600"/>
              </a:spcBef>
              <a:buAutoNum type="alphaLcPeriod"/>
            </a:pPr>
            <a:r>
              <a:rPr lang="en-GB" sz="1600" b="0" dirty="0" smtClean="0"/>
              <a:t>Tight </a:t>
            </a:r>
            <a:r>
              <a:rPr lang="en-GB" sz="1600" dirty="0" smtClean="0">
                <a:solidFill>
                  <a:srgbClr val="FF0000"/>
                </a:solidFill>
              </a:rPr>
              <a:t>mechanical tolerances </a:t>
            </a:r>
            <a:r>
              <a:rPr lang="en-GB" sz="1600" b="0" dirty="0" smtClean="0"/>
              <a:t>in vane position (Linac4 RFQ: errors &lt; 30 </a:t>
            </a:r>
            <a:r>
              <a:rPr lang="en-GB" sz="1600" b="0" dirty="0" smtClean="0">
                <a:latin typeface="Symbol" pitchFamily="18" charset="2"/>
              </a:rPr>
              <a:t>m</a:t>
            </a:r>
            <a:r>
              <a:rPr lang="en-GB" sz="1600" b="0" dirty="0" smtClean="0"/>
              <a:t>m).</a:t>
            </a:r>
          </a:p>
          <a:p>
            <a:pPr marL="342900" indent="-342900">
              <a:spcBef>
                <a:spcPts val="600"/>
              </a:spcBef>
              <a:buAutoNum type="alphaLcPeriod"/>
            </a:pPr>
            <a:r>
              <a:rPr lang="en-GB" sz="1600" dirty="0" smtClean="0">
                <a:solidFill>
                  <a:srgbClr val="FF0000"/>
                </a:solidFill>
              </a:rPr>
              <a:t>Correction schemes </a:t>
            </a:r>
            <a:r>
              <a:rPr lang="en-GB" sz="1600" b="0" dirty="0" smtClean="0"/>
              <a:t>to flatten the voltage (local tuners, end cells, etc.).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B5020863-4BF7-492B-9D3B-7B7C3CAACA78}" type="slidenum">
              <a:rPr lang="en-GB"/>
              <a:pPr/>
              <a:t>2</a:t>
            </a:fld>
            <a:endParaRPr lang="en-GB"/>
          </a:p>
        </p:txBody>
      </p:sp>
      <p:sp>
        <p:nvSpPr>
          <p:cNvPr id="6625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Low-energy acceleration of protons and ions</a:t>
            </a:r>
          </a:p>
        </p:txBody>
      </p:sp>
      <p:sp>
        <p:nvSpPr>
          <p:cNvPr id="662533" name="Text Box 5"/>
          <p:cNvSpPr txBox="1">
            <a:spLocks noChangeArrowheads="1"/>
          </p:cNvSpPr>
          <p:nvPr/>
        </p:nvSpPr>
        <p:spPr bwMode="auto">
          <a:xfrm>
            <a:off x="517525" y="1916113"/>
            <a:ext cx="1841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662534" name="Text Box 6"/>
          <p:cNvSpPr txBox="1">
            <a:spLocks noChangeArrowheads="1"/>
          </p:cNvSpPr>
          <p:nvPr/>
        </p:nvSpPr>
        <p:spPr bwMode="auto">
          <a:xfrm>
            <a:off x="457200" y="1600200"/>
            <a:ext cx="8321675" cy="107721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i="1" dirty="0">
                <a:solidFill>
                  <a:schemeClr val="hlink"/>
                </a:solidFill>
              </a:rPr>
              <a:t>Low energy</a:t>
            </a:r>
            <a:r>
              <a:rPr lang="en-US" sz="1600" b="0" dirty="0"/>
              <a:t> </a:t>
            </a:r>
            <a:r>
              <a:rPr lang="en-US" sz="1600" b="0" dirty="0">
                <a:sym typeface="Symbol" pitchFamily="18" charset="2"/>
              </a:rPr>
              <a:t> </a:t>
            </a:r>
          </a:p>
          <a:p>
            <a:r>
              <a:rPr lang="en-US" sz="1600" b="0" dirty="0" smtClean="0">
                <a:sym typeface="Symbol" pitchFamily="18" charset="2"/>
              </a:rPr>
              <a:t>for </a:t>
            </a:r>
            <a:r>
              <a:rPr lang="en-US" sz="1600" b="0" dirty="0">
                <a:sym typeface="Symbol" pitchFamily="18" charset="2"/>
              </a:rPr>
              <a:t>protons, </a:t>
            </a:r>
          </a:p>
          <a:p>
            <a:r>
              <a:rPr lang="en-US" sz="1600" b="0" dirty="0">
                <a:sym typeface="Symbol" pitchFamily="18" charset="2"/>
              </a:rPr>
              <a:t>between </a:t>
            </a:r>
            <a:r>
              <a:rPr lang="en-US" sz="1600" b="0" dirty="0">
                <a:cs typeface="Arial" charset="0"/>
                <a:sym typeface="Symbol" pitchFamily="18" charset="2"/>
              </a:rPr>
              <a:t>~ 50 keV (source extraction) and ~ 3 MeV (limit for an effective use of the DTL)</a:t>
            </a:r>
            <a:r>
              <a:rPr lang="en-US" sz="1600" b="0" dirty="0"/>
              <a:t> </a:t>
            </a:r>
            <a:r>
              <a:rPr lang="en-US" sz="1600" b="0" dirty="0">
                <a:sym typeface="Symbol" pitchFamily="18" charset="2"/>
              </a:rPr>
              <a:t>			 range </a:t>
            </a:r>
            <a:r>
              <a:rPr lang="en-US" sz="1600" b="0" i="1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 dirty="0">
                <a:sym typeface="Symbol" pitchFamily="18" charset="2"/>
              </a:rPr>
              <a:t> = 0.01 – 0.10 </a:t>
            </a:r>
          </a:p>
        </p:txBody>
      </p:sp>
      <p:sp>
        <p:nvSpPr>
          <p:cNvPr id="662535" name="Text Box 7"/>
          <p:cNvSpPr txBox="1">
            <a:spLocks noChangeArrowheads="1"/>
          </p:cNvSpPr>
          <p:nvPr/>
        </p:nvSpPr>
        <p:spPr bwMode="auto">
          <a:xfrm>
            <a:off x="457200" y="2590800"/>
            <a:ext cx="8321675" cy="252992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/>
            <a:endParaRPr lang="en-US" sz="1600" b="0" dirty="0"/>
          </a:p>
          <a:p>
            <a:pPr marL="457200" indent="-457200"/>
            <a:r>
              <a:rPr lang="en-US" sz="1600" i="1" dirty="0">
                <a:solidFill>
                  <a:schemeClr val="hlink"/>
                </a:solidFill>
              </a:rPr>
              <a:t>Why it is a problem?</a:t>
            </a:r>
          </a:p>
          <a:p>
            <a:pPr marL="457200" indent="-457200">
              <a:spcBef>
                <a:spcPct val="30000"/>
              </a:spcBef>
              <a:buFontTx/>
              <a:buAutoNum type="arabicPeriod"/>
            </a:pPr>
            <a:r>
              <a:rPr lang="en-US" sz="1600" b="0" dirty="0" smtClean="0"/>
              <a:t>We have seen that at low energy we need </a:t>
            </a:r>
            <a:r>
              <a:rPr lang="en-US" sz="1600" b="0" dirty="0"/>
              <a:t>strong focusing (strong space charge!), but the short cell length (</a:t>
            </a:r>
            <a:r>
              <a:rPr lang="en-US" sz="1600" b="0" dirty="0">
                <a:cs typeface="Arial" charset="0"/>
              </a:rPr>
              <a:t>~</a:t>
            </a:r>
            <a:r>
              <a:rPr lang="en-US" sz="1600" b="0" dirty="0" err="1">
                <a:latin typeface="Symbol" pitchFamily="18" charset="2"/>
              </a:rPr>
              <a:t>bl</a:t>
            </a:r>
            <a:r>
              <a:rPr lang="en-US" sz="1600" b="0" dirty="0"/>
              <a:t>) limits the length of quadrupoles, for ex.</a:t>
            </a:r>
            <a:r>
              <a:rPr lang="en-US" sz="1600" b="0" dirty="0">
                <a:sym typeface="Symbol" pitchFamily="18" charset="2"/>
              </a:rPr>
              <a:t> </a:t>
            </a:r>
            <a:r>
              <a:rPr lang="en-US" sz="1600" b="0" dirty="0" err="1">
                <a:latin typeface="Symbol" pitchFamily="18" charset="2"/>
                <a:sym typeface="Symbol" pitchFamily="18" charset="2"/>
              </a:rPr>
              <a:t>bl</a:t>
            </a:r>
            <a:r>
              <a:rPr lang="en-US" sz="1600" b="0" dirty="0">
                <a:sym typeface="Symbol" pitchFamily="18" charset="2"/>
              </a:rPr>
              <a:t>(1MeV,352MHz) = 3.9cm</a:t>
            </a:r>
          </a:p>
          <a:p>
            <a:pPr marL="457200" indent="-457200">
              <a:spcBef>
                <a:spcPct val="30000"/>
              </a:spcBef>
              <a:buFontTx/>
              <a:buAutoNum type="arabicPeriod"/>
            </a:pPr>
            <a:r>
              <a:rPr lang="en-US" sz="1600" b="0" dirty="0"/>
              <a:t>in this region the beam needs to be bunched </a:t>
            </a:r>
            <a:r>
              <a:rPr lang="en-US" sz="1600" b="0" dirty="0">
                <a:sym typeface="Symbol" pitchFamily="18" charset="2"/>
              </a:rPr>
              <a:t> standard bunching systems are quite ineffective (</a:t>
            </a:r>
            <a:r>
              <a:rPr lang="en-US" sz="1600" b="0" dirty="0">
                <a:cs typeface="Arial" charset="0"/>
                <a:sym typeface="Symbol" pitchFamily="18" charset="2"/>
              </a:rPr>
              <a:t>~</a:t>
            </a:r>
            <a:r>
              <a:rPr lang="en-US" sz="1600" b="0" dirty="0">
                <a:sym typeface="Symbol" pitchFamily="18" charset="2"/>
              </a:rPr>
              <a:t>50% beam loss…)</a:t>
            </a:r>
            <a:r>
              <a:rPr lang="en-US" sz="1600" b="0" dirty="0"/>
              <a:t>.</a:t>
            </a:r>
          </a:p>
          <a:p>
            <a:pPr marL="457200" indent="-457200">
              <a:spcBef>
                <a:spcPct val="30000"/>
              </a:spcBef>
              <a:buFontTx/>
              <a:buAutoNum type="arabicPeriod"/>
            </a:pPr>
            <a:r>
              <a:rPr lang="en-GB" sz="1600" b="0" dirty="0"/>
              <a:t>At low energy, the usual accelerating structures have low efficiency (low shunt impedance</a:t>
            </a:r>
            <a:r>
              <a:rPr lang="en-GB" sz="1600" b="0" dirty="0" smtClean="0"/>
              <a:t>).</a:t>
            </a:r>
            <a:endParaRPr lang="en-US" sz="1600" b="0" dirty="0"/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457200" y="5029200"/>
            <a:ext cx="8321675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i="1" dirty="0" smtClean="0">
                <a:solidFill>
                  <a:schemeClr val="hlink"/>
                </a:solidFill>
              </a:rPr>
              <a:t>The </a:t>
            </a:r>
            <a:r>
              <a:rPr lang="en-US" sz="1600" i="1" dirty="0" smtClean="0">
                <a:solidFill>
                  <a:schemeClr val="hlink"/>
                </a:solidFill>
              </a:rPr>
              <a:t>“old” </a:t>
            </a:r>
            <a:r>
              <a:rPr lang="en-US" sz="1600" i="1" dirty="0" smtClean="0">
                <a:solidFill>
                  <a:schemeClr val="hlink"/>
                </a:solidFill>
              </a:rPr>
              <a:t>solution:</a:t>
            </a:r>
            <a:r>
              <a:rPr lang="en-US" sz="1600" b="0" dirty="0" smtClean="0">
                <a:sym typeface="Symbol" pitchFamily="18" charset="2"/>
              </a:rPr>
              <a:t> </a:t>
            </a:r>
            <a:endParaRPr lang="en-US" sz="1600" b="0" dirty="0">
              <a:sym typeface="Symbol" pitchFamily="18" charset="2"/>
            </a:endParaRPr>
          </a:p>
          <a:p>
            <a:pPr marL="342900" indent="-342900">
              <a:buAutoNum type="arabicPeriod"/>
            </a:pPr>
            <a:r>
              <a:rPr lang="en-US" sz="1600" b="0" dirty="0" smtClean="0">
                <a:sym typeface="Symbol" pitchFamily="18" charset="2"/>
              </a:rPr>
              <a:t>Increase as much as possible the extraction voltage from the source  huge HV installations, up to the maximum of some 800 kV.</a:t>
            </a:r>
            <a:endParaRPr lang="en-US" sz="1600" b="0" dirty="0">
              <a:sym typeface="Symbol" pitchFamily="18" charset="2"/>
            </a:endParaRPr>
          </a:p>
          <a:p>
            <a:pPr marL="342900" indent="-342900">
              <a:buAutoNum type="arabicPeriod"/>
            </a:pPr>
            <a:r>
              <a:rPr lang="en-US" sz="1600" b="0" dirty="0" smtClean="0">
                <a:sym typeface="Symbol" pitchFamily="18" charset="2"/>
              </a:rPr>
              <a:t>Add a bunching section (1 or 2 cavities) after the source extraction.</a:t>
            </a:r>
          </a:p>
          <a:p>
            <a:pPr marL="342900" indent="-342900">
              <a:buAutoNum type="arabicPeriod"/>
            </a:pPr>
            <a:r>
              <a:rPr lang="en-US" sz="1600" b="0" dirty="0" smtClean="0">
                <a:sym typeface="Symbol" pitchFamily="18" charset="2"/>
              </a:rPr>
              <a:t>Start the first accelerating structure (usually a Drift Tube Linac) from the minimum possible energy.</a:t>
            </a:r>
            <a:endParaRPr lang="en-US" sz="1600" b="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3453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153400" y="6324600"/>
            <a:ext cx="457200" cy="381000"/>
          </a:xfrm>
        </p:spPr>
        <p:txBody>
          <a:bodyPr/>
          <a:lstStyle/>
          <a:p>
            <a:fld id="{54E3B86C-E0E9-4E72-992D-6783E38EA310}" type="slidenum">
              <a:rPr lang="en-GB"/>
              <a:pPr/>
              <a:t>20</a:t>
            </a:fld>
            <a:endParaRPr lang="en-GB" dirty="0"/>
          </a:p>
        </p:txBody>
      </p:sp>
      <p:sp>
        <p:nvSpPr>
          <p:cNvPr id="7168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4-rod RFQ</a:t>
            </a:r>
          </a:p>
        </p:txBody>
      </p:sp>
      <p:pic>
        <p:nvPicPr>
          <p:cNvPr id="716806" name="Picture 6" descr="RFQ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3048000" cy="2065338"/>
          </a:xfrm>
          <a:prstGeom prst="rect">
            <a:avLst/>
          </a:prstGeom>
          <a:noFill/>
        </p:spPr>
      </p:pic>
      <p:pic>
        <p:nvPicPr>
          <p:cNvPr id="716807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0" r="12675" b="32666"/>
          <a:stretch>
            <a:fillRect/>
          </a:stretch>
        </p:blipFill>
        <p:spPr bwMode="auto">
          <a:xfrm>
            <a:off x="304800" y="3276600"/>
            <a:ext cx="4267200" cy="19939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16808" name="Rectangle 8"/>
          <p:cNvSpPr>
            <a:spLocks noChangeArrowheads="1"/>
          </p:cNvSpPr>
          <p:nvPr/>
        </p:nvSpPr>
        <p:spPr bwMode="auto">
          <a:xfrm>
            <a:off x="2667000" y="4876800"/>
            <a:ext cx="2362200" cy="533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6809" name="Text Box 9"/>
          <p:cNvSpPr txBox="1">
            <a:spLocks noChangeArrowheads="1"/>
          </p:cNvSpPr>
          <p:nvPr/>
        </p:nvSpPr>
        <p:spPr bwMode="auto">
          <a:xfrm>
            <a:off x="4343400" y="1447800"/>
            <a:ext cx="4648200" cy="501675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b="0" dirty="0"/>
              <a:t>An alternative solution is to machine the modulation not on the tip of an electrode, but on a set of rods </a:t>
            </a:r>
            <a:r>
              <a:rPr lang="en-US" sz="1600" b="0" dirty="0" smtClean="0"/>
              <a:t>(machining </a:t>
            </a:r>
            <a:r>
              <a:rPr lang="en-US" sz="1600" b="0" dirty="0"/>
              <a:t>on a </a:t>
            </a:r>
            <a:r>
              <a:rPr lang="en-US" sz="1600" b="0" dirty="0" smtClean="0"/>
              <a:t>lathe, old design) or on some small “</a:t>
            </a:r>
            <a:r>
              <a:rPr lang="en-US" sz="1600" b="0" dirty="0" err="1" smtClean="0"/>
              <a:t>vanelets</a:t>
            </a:r>
            <a:r>
              <a:rPr lang="en-US" sz="1600" b="0" dirty="0" smtClean="0"/>
              <a:t>”.</a:t>
            </a:r>
            <a:endParaRPr lang="en-US" sz="1600" b="0" dirty="0"/>
          </a:p>
          <a:p>
            <a:endParaRPr lang="en-US" sz="1600" b="0" dirty="0"/>
          </a:p>
          <a:p>
            <a:r>
              <a:rPr lang="en-US" sz="1600" b="0" dirty="0"/>
              <a:t>The </a:t>
            </a:r>
            <a:r>
              <a:rPr lang="en-US" sz="1600" b="0" dirty="0" smtClean="0"/>
              <a:t>4 electrodes are </a:t>
            </a:r>
            <a:r>
              <a:rPr lang="en-US" sz="1600" b="0" dirty="0"/>
              <a:t>then </a:t>
            </a:r>
            <a:r>
              <a:rPr lang="en-US" sz="1600" b="0" dirty="0" smtClean="0"/>
              <a:t>brought </a:t>
            </a:r>
            <a:r>
              <a:rPr lang="en-US" sz="1600" b="0" dirty="0"/>
              <a:t>to the correct quadrupole potential by an arrangement of quarter-wavelength transmission lines. The set-up is then inserted into a cylindrical tank.</a:t>
            </a:r>
          </a:p>
          <a:p>
            <a:endParaRPr lang="en-US" sz="1600" b="0" dirty="0"/>
          </a:p>
          <a:p>
            <a:r>
              <a:rPr lang="en-US" sz="1600" b="0" dirty="0"/>
              <a:t>Cost-effective solution, becomes critical at high frequencies </a:t>
            </a:r>
            <a:r>
              <a:rPr lang="en-US" sz="1600" b="0" dirty="0">
                <a:sym typeface="Symbol" pitchFamily="18" charset="2"/>
              </a:rPr>
              <a:t> dimensions become small and current densities go up</a:t>
            </a:r>
            <a:r>
              <a:rPr lang="en-US" sz="1600" b="0" dirty="0" smtClean="0">
                <a:sym typeface="Symbol" pitchFamily="18" charset="2"/>
              </a:rPr>
              <a:t>.</a:t>
            </a:r>
          </a:p>
          <a:p>
            <a:endParaRPr lang="en-US" sz="1600" b="0" dirty="0" smtClean="0">
              <a:sym typeface="Symbol" pitchFamily="18" charset="2"/>
            </a:endParaRPr>
          </a:p>
          <a:p>
            <a:r>
              <a:rPr lang="en-US" sz="1600" b="0" dirty="0" smtClean="0">
                <a:sym typeface="Symbol" pitchFamily="18" charset="2"/>
              </a:rPr>
              <a:t>Power densities are higher than in the 4-vane  more problems for high power applications.  </a:t>
            </a:r>
            <a:endParaRPr lang="en-US" sz="1600" b="0" dirty="0">
              <a:sym typeface="Symbol" pitchFamily="18" charset="2"/>
            </a:endParaRPr>
          </a:p>
          <a:p>
            <a:endParaRPr lang="en-US" sz="1600" b="0" dirty="0">
              <a:sym typeface="Symbol" pitchFamily="18" charset="2"/>
            </a:endParaRPr>
          </a:p>
          <a:p>
            <a:r>
              <a:rPr lang="en-US" sz="1600" dirty="0" smtClean="0">
                <a:solidFill>
                  <a:srgbClr val="FF0000"/>
                </a:solidFill>
                <a:sym typeface="Symbol" pitchFamily="18" charset="2"/>
              </a:rPr>
              <a:t>Commonly </a:t>
            </a:r>
            <a:r>
              <a:rPr lang="en-US" sz="1600" dirty="0">
                <a:solidFill>
                  <a:srgbClr val="FF0000"/>
                </a:solidFill>
                <a:sym typeface="Symbol" pitchFamily="18" charset="2"/>
              </a:rPr>
              <a:t>used for </a:t>
            </a:r>
            <a:r>
              <a:rPr lang="en-US" sz="1600" dirty="0" smtClean="0">
                <a:solidFill>
                  <a:srgbClr val="FF0000"/>
                </a:solidFill>
                <a:sym typeface="Symbol" pitchFamily="18" charset="2"/>
              </a:rPr>
              <a:t>heavy ions and protons at </a:t>
            </a:r>
            <a:r>
              <a:rPr lang="en-US" sz="1600" dirty="0">
                <a:solidFill>
                  <a:srgbClr val="FF0000"/>
                </a:solidFill>
                <a:sym typeface="Symbol" pitchFamily="18" charset="2"/>
              </a:rPr>
              <a:t>low frequency – low duty </a:t>
            </a:r>
            <a:r>
              <a:rPr lang="en-US" sz="1600" dirty="0" smtClean="0">
                <a:solidFill>
                  <a:srgbClr val="FF0000"/>
                </a:solidFill>
                <a:sym typeface="Symbol" pitchFamily="18" charset="2"/>
              </a:rPr>
              <a:t>cycle (f </a:t>
            </a:r>
            <a:r>
              <a:rPr lang="en-US" sz="1600" dirty="0">
                <a:solidFill>
                  <a:srgbClr val="FF0000"/>
                </a:solidFill>
                <a:sym typeface="Symbol" pitchFamily="18" charset="2"/>
              </a:rPr>
              <a:t>&lt;200 MHz</a:t>
            </a:r>
            <a:r>
              <a:rPr lang="en-US" sz="1600" dirty="0" smtClean="0">
                <a:solidFill>
                  <a:srgbClr val="FF0000"/>
                </a:solidFill>
                <a:sym typeface="Symbol" pitchFamily="18" charset="2"/>
              </a:rPr>
              <a:t>). </a:t>
            </a:r>
            <a:r>
              <a:rPr lang="en-US" sz="1600" b="0" dirty="0" smtClean="0">
                <a:sym typeface="Symbol" pitchFamily="18" charset="2"/>
              </a:rPr>
              <a:t>Under development versions for high duty</a:t>
            </a:r>
            <a:endParaRPr lang="en-US" sz="1600" b="0" dirty="0">
              <a:sym typeface="Symbol" pitchFamily="18" charset="2"/>
            </a:endParaRPr>
          </a:p>
        </p:txBody>
      </p:sp>
      <p:pic>
        <p:nvPicPr>
          <p:cNvPr id="716810" name="Picture 10" descr="Numériser0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42310">
            <a:off x="630630" y="5388728"/>
            <a:ext cx="2667000" cy="1071563"/>
          </a:xfrm>
          <a:prstGeom prst="rect">
            <a:avLst/>
          </a:prstGeom>
          <a:noFill/>
        </p:spPr>
      </p:pic>
      <p:sp>
        <p:nvSpPr>
          <p:cNvPr id="716811" name="Text Box 11"/>
          <p:cNvSpPr txBox="1">
            <a:spLocks noChangeArrowheads="1"/>
          </p:cNvSpPr>
          <p:nvPr/>
        </p:nvSpPr>
        <p:spPr bwMode="auto">
          <a:xfrm>
            <a:off x="3297630" y="5236328"/>
            <a:ext cx="331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hlink"/>
                </a:solidFill>
              </a:rPr>
              <a:t>+</a:t>
            </a:r>
            <a:endParaRPr lang="en-US">
              <a:solidFill>
                <a:schemeClr val="hlink"/>
              </a:solidFill>
            </a:endParaRPr>
          </a:p>
        </p:txBody>
      </p:sp>
      <p:sp>
        <p:nvSpPr>
          <p:cNvPr id="716812" name="Text Box 12"/>
          <p:cNvSpPr txBox="1">
            <a:spLocks noChangeArrowheads="1"/>
          </p:cNvSpPr>
          <p:nvPr/>
        </p:nvSpPr>
        <p:spPr bwMode="auto">
          <a:xfrm>
            <a:off x="3297630" y="5388728"/>
            <a:ext cx="2682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hlink"/>
                </a:solidFill>
              </a:rPr>
              <a:t>-</a:t>
            </a:r>
            <a:endParaRPr lang="en-US">
              <a:solidFill>
                <a:schemeClr val="hlink"/>
              </a:solidFill>
            </a:endParaRPr>
          </a:p>
        </p:txBody>
      </p:sp>
      <p:sp>
        <p:nvSpPr>
          <p:cNvPr id="716813" name="Line 13"/>
          <p:cNvSpPr>
            <a:spLocks noChangeShapeType="1"/>
          </p:cNvSpPr>
          <p:nvPr/>
        </p:nvSpPr>
        <p:spPr bwMode="auto">
          <a:xfrm>
            <a:off x="3678630" y="5617328"/>
            <a:ext cx="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6814" name="Text Box 14"/>
          <p:cNvSpPr txBox="1">
            <a:spLocks noChangeArrowheads="1"/>
          </p:cNvSpPr>
          <p:nvPr/>
        </p:nvSpPr>
        <p:spPr bwMode="auto">
          <a:xfrm>
            <a:off x="3662755" y="5750678"/>
            <a:ext cx="5842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 b="0"/>
              <a:t>&lt;</a:t>
            </a:r>
            <a:r>
              <a:rPr lang="en-GB" sz="1600" b="0">
                <a:latin typeface="Symbol" pitchFamily="18" charset="2"/>
              </a:rPr>
              <a:t>l</a:t>
            </a:r>
            <a:r>
              <a:rPr lang="en-GB" sz="1600" b="0"/>
              <a:t>/4</a:t>
            </a:r>
            <a:endParaRPr lang="en-US" sz="1600" b="0"/>
          </a:p>
        </p:txBody>
      </p:sp>
      <p:pic>
        <p:nvPicPr>
          <p:cNvPr id="716818" name="Picture 18" descr="indut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98" t="17778" r="40001" b="20000"/>
          <a:stretch>
            <a:fillRect/>
          </a:stretch>
        </p:blipFill>
        <p:spPr bwMode="auto">
          <a:xfrm>
            <a:off x="2154630" y="5693528"/>
            <a:ext cx="304800" cy="533400"/>
          </a:xfrm>
          <a:prstGeom prst="rect">
            <a:avLst/>
          </a:prstGeom>
          <a:noFill/>
        </p:spPr>
      </p:pic>
      <p:pic>
        <p:nvPicPr>
          <p:cNvPr id="716820" name="Picture 20" descr="indutt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98" t="17778" r="40001" b="20000"/>
          <a:stretch>
            <a:fillRect/>
          </a:stretch>
        </p:blipFill>
        <p:spPr bwMode="auto">
          <a:xfrm>
            <a:off x="2840430" y="5693528"/>
            <a:ext cx="304800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3B008ED-4273-4029-954E-D040BB9CD4F3}" type="slidenum">
              <a:rPr lang="en-GB"/>
              <a:pPr/>
              <a:t>21</a:t>
            </a:fld>
            <a:endParaRPr lang="en-GB"/>
          </a:p>
        </p:txBody>
      </p:sp>
      <p:sp>
        <p:nvSpPr>
          <p:cNvPr id="559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381000"/>
            <a:ext cx="5486400" cy="762000"/>
          </a:xfrm>
        </p:spPr>
        <p:txBody>
          <a:bodyPr/>
          <a:lstStyle/>
          <a:p>
            <a:r>
              <a:rPr lang="en-US" sz="3200" dirty="0" smtClean="0"/>
              <a:t>Alternative “4-rod” </a:t>
            </a:r>
            <a:r>
              <a:rPr lang="en-US" sz="3200" dirty="0"/>
              <a:t>geometries</a:t>
            </a:r>
          </a:p>
        </p:txBody>
      </p:sp>
      <p:sp>
        <p:nvSpPr>
          <p:cNvPr id="559111" name="Text Box 7"/>
          <p:cNvSpPr txBox="1">
            <a:spLocks noChangeArrowheads="1"/>
          </p:cNvSpPr>
          <p:nvPr/>
        </p:nvSpPr>
        <p:spPr bwMode="auto">
          <a:xfrm>
            <a:off x="533400" y="1524000"/>
            <a:ext cx="8153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0">
                <a:latin typeface="Times New Roman" pitchFamily="18" charset="0"/>
              </a:rPr>
              <a:t>The electrodes can also be “vane-like” in structures using doubled </a:t>
            </a:r>
            <a:r>
              <a:rPr lang="en-US" sz="1800" b="0">
                <a:latin typeface="Symbol" pitchFamily="18" charset="2"/>
              </a:rPr>
              <a:t>l</a:t>
            </a:r>
            <a:r>
              <a:rPr lang="en-US" sz="1800" b="0">
                <a:latin typeface="Times New Roman" pitchFamily="18" charset="0"/>
              </a:rPr>
              <a:t>/4 parallel plate lines to create the correct fields.</a:t>
            </a:r>
          </a:p>
        </p:txBody>
      </p:sp>
      <p:pic>
        <p:nvPicPr>
          <p:cNvPr id="559113" name="Picture 9" descr="9911006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743200"/>
            <a:ext cx="3962400" cy="2563813"/>
          </a:xfrm>
          <a:prstGeom prst="rect">
            <a:avLst/>
          </a:prstGeom>
          <a:noFill/>
        </p:spPr>
      </p:pic>
      <p:pic>
        <p:nvPicPr>
          <p:cNvPr id="559115" name="Picture 11" descr="0006028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1905000"/>
            <a:ext cx="3886200" cy="2559050"/>
          </a:xfrm>
          <a:prstGeom prst="rect">
            <a:avLst/>
          </a:prstGeom>
          <a:noFill/>
        </p:spPr>
      </p:pic>
      <p:pic>
        <p:nvPicPr>
          <p:cNvPr id="559121" name="Picture 17" descr="0006027_01-A5-at-72-dp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4495800"/>
            <a:ext cx="3286125" cy="2085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D616D97-FB74-43EA-BBCA-EA15F782E70C}" type="slidenum">
              <a:rPr lang="en-GB"/>
              <a:pPr/>
              <a:t>22</a:t>
            </a:fld>
            <a:endParaRPr lang="en-GB"/>
          </a:p>
        </p:txBody>
      </p:sp>
      <p:sp>
        <p:nvSpPr>
          <p:cNvPr id="7311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Length of an RFQ</a:t>
            </a:r>
            <a:endParaRPr lang="en-US"/>
          </a:p>
        </p:txBody>
      </p:sp>
      <p:sp>
        <p:nvSpPr>
          <p:cNvPr id="731141" name="Text Box 5"/>
          <p:cNvSpPr txBox="1">
            <a:spLocks noChangeArrowheads="1"/>
          </p:cNvSpPr>
          <p:nvPr/>
        </p:nvSpPr>
        <p:spPr bwMode="auto">
          <a:xfrm>
            <a:off x="3276600" y="1327150"/>
            <a:ext cx="5867400" cy="32624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Longitudinally, the RFQ behaves like a waveguide terminated at both ends by a metallic plate</a:t>
            </a:r>
          </a:p>
          <a:p>
            <a:r>
              <a:rPr lang="en-GB" sz="1600" b="0" dirty="0" smtClean="0"/>
              <a:t>	valid for 4-vane – quadrants are like waveguides</a:t>
            </a:r>
          </a:p>
          <a:p>
            <a:r>
              <a:rPr lang="en-GB" sz="1600" b="0" dirty="0" smtClean="0"/>
              <a:t>	valid for 4-rods – strongly coupled cells</a:t>
            </a:r>
          </a:p>
          <a:p>
            <a:endParaRPr lang="en-GB" sz="700" b="0" dirty="0" smtClean="0"/>
          </a:p>
          <a:p>
            <a:r>
              <a:rPr lang="en-GB" sz="1600" b="0" dirty="0" smtClean="0"/>
              <a:t>In the dispersion curve of a waveguide only some modes are allowed because of the terminations.</a:t>
            </a:r>
          </a:p>
          <a:p>
            <a:endParaRPr lang="en-GB" sz="700" b="0" dirty="0" smtClean="0"/>
          </a:p>
          <a:p>
            <a:r>
              <a:rPr lang="en-GB" sz="1600" b="0" dirty="0" smtClean="0"/>
              <a:t>In the RFQ length </a:t>
            </a:r>
            <a:r>
              <a:rPr lang="en-GB" sz="1600" b="0" i="1" dirty="0" smtClean="0"/>
              <a:t>L</a:t>
            </a:r>
            <a:r>
              <a:rPr lang="en-GB" sz="1600" b="0" dirty="0" smtClean="0"/>
              <a:t> we must have an integer number of wavelengths; we can then take the fundamental waveguide relation: </a:t>
            </a:r>
          </a:p>
          <a:p>
            <a:r>
              <a:rPr lang="en-GB" sz="1600" b="0" dirty="0" smtClean="0"/>
              <a:t>				</a:t>
            </a:r>
          </a:p>
          <a:p>
            <a:endParaRPr lang="en-GB" sz="1600" b="0" dirty="0" smtClean="0"/>
          </a:p>
          <a:p>
            <a:endParaRPr lang="en-GB" sz="1600" b="0" dirty="0" smtClean="0"/>
          </a:p>
        </p:txBody>
      </p:sp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274320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3962400" y="3657600"/>
          <a:ext cx="928687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Equation" r:id="rId4" imgW="571320" imgH="406080" progId="Equation.3">
                  <p:embed/>
                </p:oleObj>
              </mc:Choice>
              <mc:Fallback>
                <p:oleObj name="Equation" r:id="rId4" imgW="571320" imgH="4060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3657600"/>
                        <a:ext cx="928687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5334000" y="3581400"/>
          <a:ext cx="2711450" cy="822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Equation" r:id="rId6" imgW="1549080" imgH="469800" progId="Equation.3">
                  <p:embed/>
                </p:oleObj>
              </mc:Choice>
              <mc:Fallback>
                <p:oleObj name="Equation" r:id="rId6" imgW="1549080" imgH="4698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3581400"/>
                        <a:ext cx="2711450" cy="822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4191000" y="4267200"/>
          <a:ext cx="166687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8" imgW="977760" imgH="419040" progId="Equation.3">
                  <p:embed/>
                </p:oleObj>
              </mc:Choice>
              <mc:Fallback>
                <p:oleObj name="Equation" r:id="rId8" imgW="977760" imgH="419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4267200"/>
                        <a:ext cx="166687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ight Arrow 11"/>
          <p:cNvSpPr/>
          <p:nvPr/>
        </p:nvSpPr>
        <p:spPr bwMode="auto">
          <a:xfrm>
            <a:off x="3886200" y="4572000"/>
            <a:ext cx="228600" cy="228600"/>
          </a:xfrm>
          <a:prstGeom prst="rightArrow">
            <a:avLst/>
          </a:prstGeom>
          <a:solidFill>
            <a:srgbClr val="00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52400" y="5029200"/>
            <a:ext cx="8839200" cy="163121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The </a:t>
            </a:r>
            <a:r>
              <a:rPr lang="en-GB" sz="1600" b="0" dirty="0"/>
              <a:t>length of an RFQ is limited by field errors</a:t>
            </a:r>
            <a:r>
              <a:rPr lang="en-GB" sz="1600" b="0" dirty="0" smtClean="0"/>
              <a:t>: the higher (</a:t>
            </a:r>
            <a:r>
              <a:rPr lang="en-GB" sz="1600" b="0" i="1" dirty="0" smtClean="0"/>
              <a:t>L</a:t>
            </a:r>
            <a:r>
              <a:rPr lang="en-GB" sz="1600" b="0" dirty="0" smtClean="0"/>
              <a:t>/</a:t>
            </a:r>
            <a:r>
              <a:rPr lang="en-GB" sz="1600" b="0" dirty="0" smtClean="0">
                <a:latin typeface="Symbol" pitchFamily="18" charset="2"/>
              </a:rPr>
              <a:t>l</a:t>
            </a:r>
            <a:r>
              <a:rPr lang="en-GB" sz="1600" b="0" dirty="0" smtClean="0"/>
              <a:t>)</a:t>
            </a:r>
            <a:r>
              <a:rPr lang="en-GB" sz="1600" b="0" baseline="30000" dirty="0" smtClean="0"/>
              <a:t>2</a:t>
            </a:r>
            <a:r>
              <a:rPr lang="en-GB" sz="1600" b="0" dirty="0" smtClean="0"/>
              <a:t> , the higher will be the field error induced by a given perturbation (</a:t>
            </a:r>
            <a:r>
              <a:rPr lang="en-GB" sz="1600" b="0" dirty="0" err="1" smtClean="0"/>
              <a:t>eg</a:t>
            </a:r>
            <a:r>
              <a:rPr lang="en-GB" sz="1600" b="0" dirty="0" smtClean="0"/>
              <a:t>. error in the position of the vanes or in the tuning of the 4-rod cells) </a:t>
            </a:r>
            <a:r>
              <a:rPr lang="en-GB" sz="1600" b="0" dirty="0" smtClean="0">
                <a:sym typeface="Symbol" pitchFamily="18" charset="2"/>
              </a:rPr>
              <a:t> </a:t>
            </a:r>
            <a:r>
              <a:rPr lang="en-GB" sz="1600" b="0" dirty="0">
                <a:sym typeface="Symbol" pitchFamily="18" charset="2"/>
              </a:rPr>
              <a:t>t</a:t>
            </a:r>
            <a:r>
              <a:rPr lang="en-GB" sz="1600" b="0" dirty="0"/>
              <a:t>he longer the RFQ, the closer the higher-order modes come to the operating </a:t>
            </a:r>
            <a:r>
              <a:rPr lang="en-GB" sz="1600" b="0" dirty="0" smtClean="0"/>
              <a:t>mode and the more difficult becomes to keep the field flat.</a:t>
            </a:r>
            <a:endParaRPr lang="en-GB" sz="1600" b="0" dirty="0"/>
          </a:p>
          <a:p>
            <a:r>
              <a:rPr lang="en-GB" sz="1600" b="0" dirty="0" smtClean="0">
                <a:sym typeface="Symbol" pitchFamily="18" charset="2"/>
              </a:rPr>
              <a:t>Rule </a:t>
            </a:r>
            <a:r>
              <a:rPr lang="en-GB" sz="1600" b="0" dirty="0">
                <a:sym typeface="Symbol" pitchFamily="18" charset="2"/>
              </a:rPr>
              <a:t>of </a:t>
            </a:r>
            <a:r>
              <a:rPr lang="en-GB" sz="1600" b="0" dirty="0" smtClean="0">
                <a:sym typeface="Symbol" pitchFamily="18" charset="2"/>
              </a:rPr>
              <a:t>thumb (4-vane): 	</a:t>
            </a:r>
            <a:r>
              <a:rPr lang="en-GB" sz="1600" b="0" i="1" dirty="0" smtClean="0">
                <a:sym typeface="Symbol" pitchFamily="18" charset="2"/>
              </a:rPr>
              <a:t>L</a:t>
            </a:r>
            <a:r>
              <a:rPr lang="en-GB" sz="1600" b="0" dirty="0" smtClean="0">
                <a:latin typeface="Symbol" pitchFamily="18" charset="2"/>
                <a:sym typeface="Symbol" pitchFamily="18" charset="2"/>
              </a:rPr>
              <a:t> </a:t>
            </a:r>
            <a:r>
              <a:rPr lang="en-GB" sz="1600" b="0" dirty="0">
                <a:latin typeface="Symbol" pitchFamily="18" charset="2"/>
                <a:sym typeface="Symbol" pitchFamily="18" charset="2"/>
              </a:rPr>
              <a:t>&lt; </a:t>
            </a:r>
            <a:r>
              <a:rPr lang="en-GB" sz="1600" b="0" dirty="0" smtClean="0">
                <a:sym typeface="Symbol" pitchFamily="18" charset="2"/>
              </a:rPr>
              <a:t>2</a:t>
            </a:r>
            <a:r>
              <a:rPr lang="en-GB" sz="1600" b="0" dirty="0" smtClean="0">
                <a:latin typeface="Symbol" pitchFamily="18" charset="2"/>
                <a:sym typeface="Symbol" pitchFamily="18" charset="2"/>
              </a:rPr>
              <a:t>l</a:t>
            </a:r>
            <a:r>
              <a:rPr lang="en-GB" sz="1600" b="0" dirty="0" smtClean="0">
                <a:sym typeface="Symbol" pitchFamily="18" charset="2"/>
              </a:rPr>
              <a:t>  </a:t>
            </a:r>
            <a:r>
              <a:rPr lang="en-GB" sz="1600" b="0" dirty="0">
                <a:sym typeface="Symbol" pitchFamily="18" charset="2"/>
              </a:rPr>
              <a:t> no </a:t>
            </a:r>
            <a:r>
              <a:rPr lang="en-GB" sz="1600" b="0" dirty="0" smtClean="0">
                <a:sym typeface="Symbol" pitchFamily="18" charset="2"/>
              </a:rPr>
              <a:t>problem, 2</a:t>
            </a:r>
            <a:r>
              <a:rPr lang="en-GB" sz="1600" b="0" dirty="0" smtClean="0">
                <a:latin typeface="Symbol" pitchFamily="18" charset="2"/>
                <a:sym typeface="Symbol" pitchFamily="18" charset="2"/>
              </a:rPr>
              <a:t>l</a:t>
            </a:r>
            <a:r>
              <a:rPr lang="en-GB" sz="1600" b="0" dirty="0" smtClean="0">
                <a:sym typeface="Symbol" pitchFamily="18" charset="2"/>
              </a:rPr>
              <a:t> </a:t>
            </a:r>
            <a:r>
              <a:rPr lang="en-GB" b="0" dirty="0">
                <a:sym typeface="Symbol" pitchFamily="18" charset="2"/>
              </a:rPr>
              <a:t>&lt;</a:t>
            </a:r>
            <a:r>
              <a:rPr lang="en-GB" sz="1600" b="0" dirty="0">
                <a:sym typeface="Symbol" pitchFamily="18" charset="2"/>
              </a:rPr>
              <a:t> </a:t>
            </a:r>
            <a:r>
              <a:rPr lang="en-GB" sz="1600" b="0" i="1" dirty="0" smtClean="0">
                <a:sym typeface="Symbol" pitchFamily="18" charset="2"/>
              </a:rPr>
              <a:t>L</a:t>
            </a:r>
            <a:r>
              <a:rPr lang="en-GB" sz="1600" b="0" dirty="0" smtClean="0">
                <a:latin typeface="Symbol" pitchFamily="18" charset="2"/>
                <a:sym typeface="Symbol" pitchFamily="18" charset="2"/>
              </a:rPr>
              <a:t> </a:t>
            </a:r>
            <a:r>
              <a:rPr lang="en-GB" sz="1600" b="0" dirty="0">
                <a:latin typeface="Symbol" pitchFamily="18" charset="2"/>
                <a:sym typeface="Symbol" pitchFamily="18" charset="2"/>
              </a:rPr>
              <a:t>&lt;  </a:t>
            </a:r>
            <a:r>
              <a:rPr lang="en-GB" sz="1600" b="0" dirty="0">
                <a:sym typeface="Symbol" pitchFamily="18" charset="2"/>
              </a:rPr>
              <a:t>4</a:t>
            </a:r>
            <a:r>
              <a:rPr lang="en-GB" sz="1600" b="0" dirty="0">
                <a:latin typeface="Symbol" pitchFamily="18" charset="2"/>
                <a:sym typeface="Symbol" pitchFamily="18" charset="2"/>
              </a:rPr>
              <a:t>l</a:t>
            </a:r>
            <a:r>
              <a:rPr lang="en-GB" sz="1600" b="0" dirty="0">
                <a:sym typeface="Symbol" pitchFamily="18" charset="2"/>
              </a:rPr>
              <a:t>  need </a:t>
            </a:r>
            <a:r>
              <a:rPr lang="en-GB" sz="1600" b="0" dirty="0" smtClean="0">
                <a:sym typeface="Symbol" pitchFamily="18" charset="2"/>
              </a:rPr>
              <a:t>some </a:t>
            </a:r>
            <a:r>
              <a:rPr lang="en-GB" sz="1600" b="0" dirty="0">
                <a:sym typeface="Symbol" pitchFamily="18" charset="2"/>
              </a:rPr>
              <a:t>care</a:t>
            </a:r>
          </a:p>
          <a:p>
            <a:pPr lvl="1"/>
            <a:r>
              <a:rPr lang="en-GB" sz="1600" b="0" i="1" dirty="0" smtClean="0">
                <a:sym typeface="Symbol" pitchFamily="18" charset="2"/>
              </a:rPr>
              <a:t>			L</a:t>
            </a:r>
            <a:r>
              <a:rPr lang="en-GB" sz="1600" b="0" dirty="0" smtClean="0">
                <a:latin typeface="Symbol" pitchFamily="18" charset="2"/>
                <a:sym typeface="Symbol" pitchFamily="18" charset="2"/>
              </a:rPr>
              <a:t> </a:t>
            </a:r>
            <a:r>
              <a:rPr lang="en-GB" sz="1600" b="0" dirty="0">
                <a:latin typeface="Symbol" pitchFamily="18" charset="2"/>
                <a:sym typeface="Symbol" pitchFamily="18" charset="2"/>
              </a:rPr>
              <a:t>&gt;  </a:t>
            </a:r>
            <a:r>
              <a:rPr lang="en-GB" sz="1600" b="0" dirty="0" smtClean="0">
                <a:latin typeface="Comic Sans MS"/>
                <a:sym typeface="Symbol" pitchFamily="18" charset="2"/>
              </a:rPr>
              <a:t>~</a:t>
            </a:r>
            <a:r>
              <a:rPr lang="en-GB" sz="1600" b="0" dirty="0" smtClean="0">
                <a:sym typeface="Symbol" pitchFamily="18" charset="2"/>
              </a:rPr>
              <a:t>4</a:t>
            </a:r>
            <a:r>
              <a:rPr lang="en-GB" sz="1600" b="0" dirty="0" smtClean="0">
                <a:latin typeface="Symbol" pitchFamily="18" charset="2"/>
                <a:sym typeface="Symbol" pitchFamily="18" charset="2"/>
              </a:rPr>
              <a:t>l</a:t>
            </a:r>
            <a:r>
              <a:rPr lang="en-GB" sz="1600" b="0" dirty="0" smtClean="0">
                <a:sym typeface="Symbol" pitchFamily="18" charset="2"/>
              </a:rPr>
              <a:t> </a:t>
            </a:r>
            <a:r>
              <a:rPr lang="en-GB" sz="1600" b="0" dirty="0">
                <a:sym typeface="Symbol" pitchFamily="18" charset="2"/>
              </a:rPr>
              <a:t> require segmentation </a:t>
            </a:r>
            <a:r>
              <a:rPr lang="en-GB" sz="1600" b="0" dirty="0" smtClean="0">
                <a:sym typeface="Symbol" pitchFamily="18" charset="2"/>
              </a:rPr>
              <a:t>and </a:t>
            </a:r>
            <a:r>
              <a:rPr lang="en-GB" sz="1600" b="0" dirty="0">
                <a:sym typeface="Symbol" pitchFamily="18" charset="2"/>
              </a:rPr>
              <a:t>resonant coupling</a:t>
            </a:r>
          </a:p>
        </p:txBody>
      </p:sp>
      <p:pic>
        <p:nvPicPr>
          <p:cNvPr id="14" name="Picture 8" descr="Mario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53" t="47881" r="74181" b="33020"/>
          <a:stretch>
            <a:fillRect/>
          </a:stretch>
        </p:blipFill>
        <p:spPr bwMode="auto">
          <a:xfrm>
            <a:off x="228600" y="2895600"/>
            <a:ext cx="2971800" cy="1984375"/>
          </a:xfrm>
          <a:prstGeom prst="rect">
            <a:avLst/>
          </a:prstGeom>
          <a:solidFill>
            <a:srgbClr val="FFFFAB"/>
          </a:solidFill>
          <a:ln w="9525">
            <a:noFill/>
            <a:miter lim="800000"/>
            <a:headEnd/>
            <a:tailEnd/>
          </a:ln>
        </p:spPr>
      </p:pic>
      <p:sp>
        <p:nvSpPr>
          <p:cNvPr id="15" name="Oval 14"/>
          <p:cNvSpPr/>
          <p:nvPr/>
        </p:nvSpPr>
        <p:spPr bwMode="auto">
          <a:xfrm>
            <a:off x="1676400" y="4267200"/>
            <a:ext cx="76200" cy="76200"/>
          </a:xfrm>
          <a:prstGeom prst="ellipse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2057400" y="4038600"/>
            <a:ext cx="76200" cy="76200"/>
          </a:xfrm>
          <a:prstGeom prst="ellipse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2362200" y="3657600"/>
            <a:ext cx="76200" cy="76200"/>
          </a:xfrm>
          <a:prstGeom prst="ellipse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2667000" y="3276600"/>
            <a:ext cx="76200" cy="76200"/>
          </a:xfrm>
          <a:prstGeom prst="ellipse">
            <a:avLst/>
          </a:prstGeom>
          <a:solidFill>
            <a:srgbClr val="7030A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6324600" y="4343400"/>
          <a:ext cx="1990725" cy="7638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Equation" r:id="rId11" imgW="1257120" imgH="482400" progId="Equation.3">
                  <p:embed/>
                </p:oleObj>
              </mc:Choice>
              <mc:Fallback>
                <p:oleObj name="Equation" r:id="rId11" imgW="1257120" imgH="4824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4600" y="4343400"/>
                        <a:ext cx="1990725" cy="76384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Right Arrow 21"/>
          <p:cNvSpPr/>
          <p:nvPr/>
        </p:nvSpPr>
        <p:spPr bwMode="auto">
          <a:xfrm>
            <a:off x="5943600" y="4572000"/>
            <a:ext cx="228600" cy="228600"/>
          </a:xfrm>
          <a:prstGeom prst="rightArrow">
            <a:avLst/>
          </a:prstGeom>
          <a:solidFill>
            <a:srgbClr val="00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2C55A9C-1267-4969-9BAF-9D67245F73C2}" type="slidenum">
              <a:rPr lang="en-GB"/>
              <a:pPr/>
              <a:t>23</a:t>
            </a:fld>
            <a:endParaRPr lang="en-GB"/>
          </a:p>
        </p:txBody>
      </p:sp>
      <p:sp>
        <p:nvSpPr>
          <p:cNvPr id="6799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Mechanical aspects – tolerances</a:t>
            </a:r>
          </a:p>
        </p:txBody>
      </p:sp>
      <p:sp>
        <p:nvSpPr>
          <p:cNvPr id="679941" name="Text Box 5"/>
          <p:cNvSpPr txBox="1">
            <a:spLocks noChangeArrowheads="1"/>
          </p:cNvSpPr>
          <p:nvPr/>
        </p:nvSpPr>
        <p:spPr bwMode="auto">
          <a:xfrm>
            <a:off x="381000" y="1371600"/>
            <a:ext cx="83058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GB" sz="1600" b="0" dirty="0" smtClean="0"/>
              <a:t>Two main mechanical problems:</a:t>
            </a:r>
            <a:endParaRPr lang="en-GB" sz="1600" b="0" dirty="0"/>
          </a:p>
          <a:p>
            <a:pPr marL="457200" indent="-457200"/>
            <a:r>
              <a:rPr lang="en-GB" sz="1600" b="0" dirty="0" smtClean="0"/>
              <a:t>1</a:t>
            </a:r>
            <a:r>
              <a:rPr lang="en-GB" sz="1600" b="0" dirty="0"/>
              <a:t>. The need to </a:t>
            </a:r>
            <a:r>
              <a:rPr lang="en-GB" sz="1600" b="0" dirty="0" smtClean="0"/>
              <a:t>achieve the </a:t>
            </a:r>
            <a:r>
              <a:rPr lang="en-GB" sz="1600" b="0" u="sng" dirty="0">
                <a:solidFill>
                  <a:schemeClr val="hlink"/>
                </a:solidFill>
              </a:rPr>
              <a:t>tight tolerances</a:t>
            </a:r>
            <a:r>
              <a:rPr lang="en-GB" sz="1600" b="0" dirty="0"/>
              <a:t> in vane machining and positioning </a:t>
            </a:r>
            <a:r>
              <a:rPr lang="en-GB" sz="1600" b="0" dirty="0" smtClean="0"/>
              <a:t>required by beam dynamics and RF.</a:t>
            </a:r>
            <a:endParaRPr lang="en-US" sz="1600" b="0" dirty="0"/>
          </a:p>
        </p:txBody>
      </p:sp>
      <p:pic>
        <p:nvPicPr>
          <p:cNvPr id="679942" name="Picture 6" descr="P10201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6000"/>
            <a:ext cx="4465638" cy="3349625"/>
          </a:xfrm>
          <a:prstGeom prst="rect">
            <a:avLst/>
          </a:prstGeom>
          <a:noFill/>
        </p:spPr>
      </p:pic>
      <p:sp>
        <p:nvSpPr>
          <p:cNvPr id="679943" name="Text Box 7"/>
          <p:cNvSpPr txBox="1">
            <a:spLocks noChangeArrowheads="1"/>
          </p:cNvSpPr>
          <p:nvPr/>
        </p:nvSpPr>
        <p:spPr bwMode="auto">
          <a:xfrm>
            <a:off x="228600" y="5867400"/>
            <a:ext cx="266700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400" b="0" i="1" dirty="0"/>
              <a:t>Machining of a vane for the new CERN RFQ (linac4)</a:t>
            </a:r>
            <a:endParaRPr lang="en-US" sz="1400" b="0" i="1" dirty="0"/>
          </a:p>
        </p:txBody>
      </p:sp>
      <p:pic>
        <p:nvPicPr>
          <p:cNvPr id="780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953000"/>
            <a:ext cx="5943600" cy="1793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800600" y="2362200"/>
            <a:ext cx="4343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/>
              <a:t>RF and beam dynamics both require </a:t>
            </a:r>
            <a:r>
              <a:rPr lang="en-US" sz="1600" dirty="0" smtClean="0">
                <a:solidFill>
                  <a:srgbClr val="FF0000"/>
                </a:solidFill>
              </a:rPr>
              <a:t>tight tolerances </a:t>
            </a:r>
            <a:r>
              <a:rPr lang="en-US" sz="1600" b="0" dirty="0" smtClean="0"/>
              <a:t>in the position of the electrodes (Linac4 RFQ: &lt;30 </a:t>
            </a:r>
            <a:r>
              <a:rPr lang="en-US" sz="1600" b="0" dirty="0" smtClean="0">
                <a:latin typeface="Symbol" pitchFamily="18" charset="2"/>
              </a:rPr>
              <a:t>m</a:t>
            </a:r>
            <a:r>
              <a:rPr lang="en-US" sz="1600" b="0" dirty="0" smtClean="0"/>
              <a:t>m).</a:t>
            </a:r>
          </a:p>
          <a:p>
            <a:r>
              <a:rPr lang="en-US" sz="1600" b="0" dirty="0" smtClean="0"/>
              <a:t>RF: presence of dipole and/or longitudinal components.</a:t>
            </a:r>
          </a:p>
          <a:p>
            <a:r>
              <a:rPr lang="en-US" sz="1600" b="0" dirty="0" smtClean="0"/>
              <a:t>Beam dynamics: introduction of multipoles (Linac4 RFQ average aperture r</a:t>
            </a:r>
            <a:r>
              <a:rPr lang="en-US" sz="1600" b="0" baseline="-25000" dirty="0" smtClean="0"/>
              <a:t>0</a:t>
            </a:r>
            <a:r>
              <a:rPr lang="en-US" sz="1600" b="0" dirty="0" smtClean="0"/>
              <a:t> = 3.3 mm, 1% of aperture is ~30 </a:t>
            </a:r>
            <a:r>
              <a:rPr lang="en-US" sz="1600" b="0" dirty="0" smtClean="0">
                <a:latin typeface="Symbol" pitchFamily="18" charset="2"/>
              </a:rPr>
              <a:t>m</a:t>
            </a:r>
            <a:r>
              <a:rPr lang="en-US" sz="1600" b="0" dirty="0" smtClean="0"/>
              <a:t>m). Minimum aperture a = 1.8 mm 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03DF660B-3513-4F06-B850-B1A27A8D5968}" type="slidenum">
              <a:rPr lang="en-GB"/>
              <a:pPr/>
              <a:t>24</a:t>
            </a:fld>
            <a:endParaRPr lang="en-GB"/>
          </a:p>
        </p:txBody>
      </p:sp>
      <p:sp>
        <p:nvSpPr>
          <p:cNvPr id="7229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Mechanical aspects – joining RFQ parts</a:t>
            </a:r>
            <a:endParaRPr lang="en-US" sz="3200"/>
          </a:p>
        </p:txBody>
      </p:sp>
      <p:sp>
        <p:nvSpPr>
          <p:cNvPr id="722949" name="Text Box 5"/>
          <p:cNvSpPr txBox="1">
            <a:spLocks noChangeArrowheads="1"/>
          </p:cNvSpPr>
          <p:nvPr/>
        </p:nvSpPr>
        <p:spPr bwMode="auto">
          <a:xfrm>
            <a:off x="533400" y="1371600"/>
            <a:ext cx="7848600" cy="825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600" b="0" dirty="0"/>
              <a:t>2. </a:t>
            </a:r>
            <a:r>
              <a:rPr lang="en-GB" sz="1600" b="0" dirty="0" smtClean="0"/>
              <a:t>The need to assemble a LEGO</a:t>
            </a:r>
            <a:r>
              <a:rPr lang="en-GB" sz="1600" b="0" baseline="30000" dirty="0" smtClean="0"/>
              <a:t>®</a:t>
            </a:r>
            <a:r>
              <a:rPr lang="en-GB" sz="1600" b="0" dirty="0" smtClean="0">
                <a:latin typeface="WP TypographicSymbols" pitchFamily="2" charset="0"/>
              </a:rPr>
              <a:t>8</a:t>
            </a:r>
            <a:r>
              <a:rPr lang="en-GB" sz="1600" b="0" dirty="0" smtClean="0"/>
              <a:t> </a:t>
            </a:r>
            <a:r>
              <a:rPr lang="en-GB" sz="1600" b="0" dirty="0"/>
              <a:t>of </a:t>
            </a:r>
            <a:r>
              <a:rPr lang="en-GB" sz="1600" b="0" u="sng" dirty="0" smtClean="0">
                <a:solidFill>
                  <a:schemeClr val="hlink"/>
                </a:solidFill>
              </a:rPr>
              <a:t>several </a:t>
            </a:r>
            <a:r>
              <a:rPr lang="en-GB" sz="1600" b="0" u="sng" dirty="0">
                <a:solidFill>
                  <a:schemeClr val="hlink"/>
                </a:solidFill>
              </a:rPr>
              <a:t>components</a:t>
            </a:r>
            <a:r>
              <a:rPr lang="en-GB" sz="1600" b="0" dirty="0"/>
              <a:t> (tanks, vanes or rods, supports, etc.) that have to </a:t>
            </a:r>
            <a:r>
              <a:rPr lang="en-GB" sz="1600" b="0" dirty="0" smtClean="0"/>
              <a:t>fit </a:t>
            </a:r>
            <a:r>
              <a:rPr lang="en-GB" sz="1600" b="0" dirty="0"/>
              <a:t>together keeping the </a:t>
            </a:r>
            <a:r>
              <a:rPr lang="en-GB" sz="1600" b="0" u="sng" dirty="0">
                <a:solidFill>
                  <a:schemeClr val="hlink"/>
                </a:solidFill>
              </a:rPr>
              <a:t>tolerances</a:t>
            </a:r>
            <a:r>
              <a:rPr lang="en-GB" sz="1600" b="0" dirty="0"/>
              <a:t> and providing a </a:t>
            </a:r>
            <a:r>
              <a:rPr lang="en-GB" sz="1600" b="0" u="sng" dirty="0">
                <a:solidFill>
                  <a:schemeClr val="hlink"/>
                </a:solidFill>
              </a:rPr>
              <a:t>good quality RF contact</a:t>
            </a:r>
            <a:r>
              <a:rPr lang="en-GB" sz="1600" b="0" dirty="0"/>
              <a:t> (large currents flowing!).</a:t>
            </a:r>
            <a:endParaRPr lang="en-US" sz="1600" b="0" dirty="0"/>
          </a:p>
        </p:txBody>
      </p:sp>
      <p:pic>
        <p:nvPicPr>
          <p:cNvPr id="72295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819400"/>
            <a:ext cx="3746500" cy="343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2951" name="Text Box 7"/>
          <p:cNvSpPr txBox="1">
            <a:spLocks noChangeArrowheads="1"/>
          </p:cNvSpPr>
          <p:nvPr/>
        </p:nvSpPr>
        <p:spPr bwMode="auto">
          <a:xfrm>
            <a:off x="1066800" y="2286000"/>
            <a:ext cx="3140075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600" b="0" i="1" dirty="0"/>
              <a:t>4-vane, high frequency: </a:t>
            </a:r>
            <a:r>
              <a:rPr lang="en-GB" sz="1600" i="1" dirty="0">
                <a:solidFill>
                  <a:srgbClr val="FF0000"/>
                </a:solidFill>
              </a:rPr>
              <a:t>furnace brazing</a:t>
            </a:r>
            <a:r>
              <a:rPr lang="en-GB" sz="1600" b="0" i="1" dirty="0"/>
              <a:t> of </a:t>
            </a:r>
            <a:r>
              <a:rPr lang="en-GB" sz="1600" b="0" i="1" dirty="0" smtClean="0"/>
              <a:t>4 copper </a:t>
            </a:r>
            <a:r>
              <a:rPr lang="en-GB" sz="1600" b="0" i="1" dirty="0"/>
              <a:t>elements</a:t>
            </a:r>
            <a:endParaRPr lang="en-US" sz="1600" b="0" i="1" dirty="0"/>
          </a:p>
        </p:txBody>
      </p:sp>
      <p:sp>
        <p:nvSpPr>
          <p:cNvPr id="722952" name="Text Box 8"/>
          <p:cNvSpPr txBox="1">
            <a:spLocks noChangeArrowheads="1"/>
          </p:cNvSpPr>
          <p:nvPr/>
        </p:nvSpPr>
        <p:spPr bwMode="auto">
          <a:xfrm>
            <a:off x="4724400" y="2286000"/>
            <a:ext cx="3352800" cy="825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600" b="0" i="1"/>
              <a:t>4-vane, low frequency: EB welding or bolting of copper or copper plated elements</a:t>
            </a:r>
            <a:endParaRPr lang="en-US" sz="1600" b="0" i="1"/>
          </a:p>
        </p:txBody>
      </p:sp>
      <p:sp>
        <p:nvSpPr>
          <p:cNvPr id="722953" name="Text Box 9"/>
          <p:cNvSpPr txBox="1">
            <a:spLocks noChangeArrowheads="1"/>
          </p:cNvSpPr>
          <p:nvPr/>
        </p:nvSpPr>
        <p:spPr bwMode="auto">
          <a:xfrm>
            <a:off x="457200" y="6248400"/>
            <a:ext cx="200183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 b="0"/>
              <a:t>TRASCO, LNL, Italy</a:t>
            </a:r>
            <a:endParaRPr lang="en-US" sz="1600" b="0"/>
          </a:p>
        </p:txBody>
      </p:sp>
      <p:sp>
        <p:nvSpPr>
          <p:cNvPr id="722954" name="Text Box 10"/>
          <p:cNvSpPr txBox="1">
            <a:spLocks noChangeArrowheads="1"/>
          </p:cNvSpPr>
          <p:nvPr/>
        </p:nvSpPr>
        <p:spPr bwMode="auto">
          <a:xfrm>
            <a:off x="2514600" y="6248400"/>
            <a:ext cx="249713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 b="0"/>
              <a:t>IPHI, CEA-CNRS, France</a:t>
            </a:r>
            <a:endParaRPr lang="en-US" sz="1600" b="0"/>
          </a:p>
        </p:txBody>
      </p:sp>
      <p:pic>
        <p:nvPicPr>
          <p:cNvPr id="722955" name="Picture 11" descr="83035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200400"/>
            <a:ext cx="1905000" cy="1516063"/>
          </a:xfrm>
          <a:prstGeom prst="rect">
            <a:avLst/>
          </a:prstGeom>
          <a:noFill/>
        </p:spPr>
      </p:pic>
      <p:pic>
        <p:nvPicPr>
          <p:cNvPr id="722959" name="Picture 15" descr="16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4267200"/>
            <a:ext cx="2093913" cy="2209800"/>
          </a:xfrm>
          <a:prstGeom prst="rect">
            <a:avLst/>
          </a:prstGeom>
          <a:noFill/>
        </p:spPr>
      </p:pic>
      <p:sp>
        <p:nvSpPr>
          <p:cNvPr id="722960" name="Text Box 16"/>
          <p:cNvSpPr txBox="1">
            <a:spLocks noChangeArrowheads="1"/>
          </p:cNvSpPr>
          <p:nvPr/>
        </p:nvSpPr>
        <p:spPr bwMode="auto">
          <a:xfrm>
            <a:off x="4648200" y="4724400"/>
            <a:ext cx="14478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600" b="0"/>
              <a:t>RFQ1 and RFQ2, CERN</a:t>
            </a:r>
            <a:endParaRPr lang="en-US" sz="1600" b="0"/>
          </a:p>
        </p:txBody>
      </p:sp>
      <p:sp>
        <p:nvSpPr>
          <p:cNvPr id="722961" name="Text Box 17"/>
          <p:cNvSpPr txBox="1">
            <a:spLocks noChangeArrowheads="1"/>
          </p:cNvSpPr>
          <p:nvPr/>
        </p:nvSpPr>
        <p:spPr bwMode="auto">
          <a:xfrm>
            <a:off x="7086600" y="3581400"/>
            <a:ext cx="1735138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600" b="0"/>
              <a:t>SPIRAL2, CEA-CNRS, France</a:t>
            </a:r>
            <a:endParaRPr lang="en-US" sz="16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Errors before and after brazing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0" y="990600"/>
            <a:ext cx="533400" cy="244476"/>
          </a:xfrm>
          <a:prstGeom prst="rect">
            <a:avLst/>
          </a:prstGeom>
        </p:spPr>
        <p:txBody>
          <a:bodyPr>
            <a:normAutofit fontScale="55000" lnSpcReduction="20000"/>
          </a:bodyPr>
          <a:lstStyle/>
          <a:p>
            <a:fld id="{BEDE6111-17D0-46EC-97EE-DCEFBC02FF6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43400" y="6324600"/>
            <a:ext cx="381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/>
              <a:t>Errors before and after brazing &lt;25 </a:t>
            </a:r>
            <a:r>
              <a:rPr lang="en-US" sz="1600" b="0" dirty="0" smtClean="0">
                <a:latin typeface="Symbol" pitchFamily="18" charset="2"/>
              </a:rPr>
              <a:t>m</a:t>
            </a:r>
            <a:r>
              <a:rPr lang="en-US" sz="1600" b="0" dirty="0" smtClean="0"/>
              <a:t>m</a:t>
            </a:r>
          </a:p>
        </p:txBody>
      </p:sp>
      <p:pic>
        <p:nvPicPr>
          <p:cNvPr id="6" name="Picture 5" descr="\\cern.ch\dfs\Users\s\smathot\Desktop\Picture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524000"/>
            <a:ext cx="2819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505200"/>
            <a:ext cx="3037651" cy="26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G:\Departments\TS\Groups\MME\AS\Brasage\Photos\RFQ_CERN\TR1\TR1_BR1\P1000579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267200"/>
            <a:ext cx="3197225" cy="2099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86200" y="1371600"/>
            <a:ext cx="48768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/>
              <a:t>Linac4 RFQ: </a:t>
            </a:r>
          </a:p>
          <a:p>
            <a:r>
              <a:rPr lang="en-US" b="0" dirty="0" smtClean="0">
                <a:sym typeface="Wingdings"/>
              </a:rPr>
              <a:t></a:t>
            </a:r>
            <a:r>
              <a:rPr lang="en-US" sz="1600" b="0" dirty="0" smtClean="0"/>
              <a:t> 3 segments of 1 m, each formed by 4 parts 	brazed together </a:t>
            </a:r>
          </a:p>
          <a:p>
            <a:r>
              <a:rPr lang="en-US" b="0" dirty="0" smtClean="0">
                <a:sym typeface="Wingdings"/>
              </a:rPr>
              <a:t></a:t>
            </a:r>
            <a:r>
              <a:rPr lang="en-US" sz="1600" b="0" dirty="0" smtClean="0">
                <a:sym typeface="Wingdings"/>
              </a:rPr>
              <a:t> </a:t>
            </a:r>
            <a:r>
              <a:rPr lang="en-US" sz="1600" b="0" dirty="0" smtClean="0"/>
              <a:t>Required error in vane positions &lt;30 </a:t>
            </a:r>
            <a:r>
              <a:rPr lang="en-US" sz="1600" b="0" dirty="0" smtClean="0">
                <a:latin typeface="Symbol" pitchFamily="18" charset="2"/>
              </a:rPr>
              <a:t>m</a:t>
            </a:r>
            <a:r>
              <a:rPr lang="en-US" sz="1600" b="0" dirty="0" smtClean="0"/>
              <a:t>m</a:t>
            </a:r>
          </a:p>
          <a:p>
            <a:r>
              <a:rPr lang="en-US" b="0" dirty="0" smtClean="0">
                <a:sym typeface="Wingdings"/>
              </a:rPr>
              <a:t></a:t>
            </a:r>
            <a:r>
              <a:rPr lang="en-US" sz="1600" b="0" dirty="0" smtClean="0">
                <a:sym typeface="Wingdings"/>
              </a:rPr>
              <a:t> </a:t>
            </a:r>
            <a:r>
              <a:rPr lang="en-US" sz="1600" b="0" dirty="0" smtClean="0"/>
              <a:t>Achieved by a) precise machining of the contact surfaces and b) appropriate thermal treatments to minimize vane deformation during brazing.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RFQ – thermal aspects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6D4DA58-6EE7-421F-A59D-1B46DBFEBC48}" type="slidenum">
              <a:rPr lang="en-GB" smtClean="0"/>
              <a:pPr/>
              <a:t>26</a:t>
            </a:fld>
            <a:endParaRPr lang="en-GB"/>
          </a:p>
        </p:txBody>
      </p:sp>
      <p:pic>
        <p:nvPicPr>
          <p:cNvPr id="7567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4535586" cy="43434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TextBox 4"/>
          <p:cNvSpPr txBox="1"/>
          <p:nvPr/>
        </p:nvSpPr>
        <p:spPr>
          <a:xfrm>
            <a:off x="5181600" y="1447800"/>
            <a:ext cx="365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0" dirty="0" smtClean="0"/>
              <a:t>High (beam) power RFQs need to dissipate large amounts of RF power in small volumes (vanes are “thin” to maximize shunt impedance).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0" dirty="0" smtClean="0"/>
              <a:t>Thermal deformations can lead to large voltage variations and to beam loss. </a:t>
            </a:r>
          </a:p>
          <a:p>
            <a:r>
              <a:rPr lang="en-US" sz="1600" b="0" dirty="0" smtClean="0"/>
              <a:t> </a:t>
            </a:r>
            <a:endParaRPr lang="en-US" sz="16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5791200"/>
            <a:ext cx="3809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1" dirty="0" smtClean="0"/>
              <a:t>Example: thermal study of the TRASCO RFQ (CW, 352 MHz, 1 kW/cm) – courtesy of LNL, Legnaro</a:t>
            </a:r>
            <a:endParaRPr lang="en-US" sz="1600" b="0" i="1" dirty="0"/>
          </a:p>
        </p:txBody>
      </p:sp>
      <p:sp>
        <p:nvSpPr>
          <p:cNvPr id="7" name="Down Arrow 6"/>
          <p:cNvSpPr/>
          <p:nvPr/>
        </p:nvSpPr>
        <p:spPr bwMode="auto">
          <a:xfrm>
            <a:off x="6705600" y="3581400"/>
            <a:ext cx="381000" cy="457200"/>
          </a:xfrm>
          <a:prstGeom prst="downArrow">
            <a:avLst/>
          </a:prstGeom>
          <a:solidFill>
            <a:schemeClr val="accent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4343400"/>
            <a:ext cx="3657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/>
            <a:r>
              <a:rPr lang="en-US" sz="1600" b="0" dirty="0" smtClean="0"/>
              <a:t>Need to carefully design and dimension the cooling channels to </a:t>
            </a:r>
            <a:r>
              <a:rPr lang="en-US" sz="1600" b="0" smtClean="0"/>
              <a:t>keep High </a:t>
            </a:r>
            <a:r>
              <a:rPr lang="en-US" sz="1600" b="0" dirty="0" smtClean="0"/>
              <a:t>(beam) power RFQs need to dissipate large amounts of RF power in small volumes (vanes are “thin” to maximize shunt impedance).</a:t>
            </a:r>
          </a:p>
          <a:p>
            <a:pPr indent="-342900">
              <a:buFont typeface="+mj-lt"/>
              <a:buAutoNum type="arabicPeriod"/>
            </a:pPr>
            <a:r>
              <a:rPr lang="en-US" sz="1600" b="0" dirty="0" smtClean="0"/>
              <a:t>Thermal deformations can lead to large voltage variations and to beam loss. </a:t>
            </a:r>
          </a:p>
          <a:p>
            <a:r>
              <a:rPr lang="en-US" sz="1600" b="0" dirty="0" smtClean="0"/>
              <a:t> </a:t>
            </a:r>
            <a:endParaRPr lang="en-US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4-vane RFQ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6D4DA58-6EE7-421F-A59D-1B46DBFEBC48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7526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99" y="1598339"/>
            <a:ext cx="3609081" cy="4650061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5" name="TextBox 4"/>
          <p:cNvSpPr txBox="1"/>
          <p:nvPr/>
        </p:nvSpPr>
        <p:spPr>
          <a:xfrm>
            <a:off x="4343400" y="1524000"/>
            <a:ext cx="40974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/>
              <a:t>Proof </a:t>
            </a:r>
            <a:r>
              <a:rPr lang="en-US" sz="1600" b="0" dirty="0"/>
              <a:t>of </a:t>
            </a:r>
            <a:r>
              <a:rPr lang="en-US" sz="1600" b="0" dirty="0" smtClean="0"/>
              <a:t>Principle </a:t>
            </a:r>
            <a:r>
              <a:rPr lang="en-US" sz="1600" b="0" dirty="0"/>
              <a:t>(POP) </a:t>
            </a:r>
            <a:r>
              <a:rPr lang="en-US" sz="1600" b="0" dirty="0" smtClean="0"/>
              <a:t>RFQ, Los Alamos </a:t>
            </a:r>
            <a:endParaRPr lang="en-US" sz="1600" b="0" dirty="0"/>
          </a:p>
          <a:p>
            <a:r>
              <a:rPr lang="en-US" sz="1600" b="0" dirty="0"/>
              <a:t>1980 </a:t>
            </a:r>
            <a:r>
              <a:rPr lang="en-US" sz="1600" b="0" dirty="0" smtClean="0"/>
              <a:t>– the 1</a:t>
            </a:r>
            <a:r>
              <a:rPr lang="en-US" sz="1600" b="0" baseline="30000" dirty="0" smtClean="0"/>
              <a:t>st</a:t>
            </a:r>
            <a:r>
              <a:rPr lang="en-US" sz="1600" b="0" dirty="0" smtClean="0"/>
              <a:t> vane-type RFQ </a:t>
            </a:r>
            <a:endParaRPr lang="en-US" sz="1600" b="0" dirty="0"/>
          </a:p>
          <a:p>
            <a:r>
              <a:rPr lang="it-IT" sz="1600" b="0" dirty="0"/>
              <a:t>100 </a:t>
            </a:r>
            <a:r>
              <a:rPr lang="it-IT" sz="1600" b="0" dirty="0" err="1"/>
              <a:t>KeV</a:t>
            </a:r>
            <a:r>
              <a:rPr lang="it-IT" sz="1600" b="0" dirty="0"/>
              <a:t> - 650 </a:t>
            </a:r>
            <a:r>
              <a:rPr lang="it-IT" sz="1600" b="0" dirty="0" err="1"/>
              <a:t>KeV</a:t>
            </a:r>
            <a:r>
              <a:rPr lang="it-IT" sz="1600" b="0" dirty="0"/>
              <a:t>, 30 </a:t>
            </a:r>
            <a:r>
              <a:rPr lang="it-IT" sz="1600" b="0" dirty="0" err="1"/>
              <a:t>mA</a:t>
            </a:r>
            <a:r>
              <a:rPr lang="it-IT" sz="1600" b="0" dirty="0"/>
              <a:t> </a:t>
            </a:r>
            <a:r>
              <a:rPr lang="it-IT" sz="1600" b="0" dirty="0" smtClean="0"/>
              <a:t>, </a:t>
            </a:r>
            <a:r>
              <a:rPr lang="en-US" sz="1600" b="0" dirty="0" smtClean="0"/>
              <a:t>425 </a:t>
            </a:r>
            <a:r>
              <a:rPr lang="en-US" sz="1600" b="0" dirty="0"/>
              <a:t>MHz </a:t>
            </a:r>
          </a:p>
        </p:txBody>
      </p:sp>
      <p:pic>
        <p:nvPicPr>
          <p:cNvPr id="7526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590800"/>
            <a:ext cx="3805201" cy="36385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RFQs – 1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6D4DA58-6EE7-421F-A59D-1B46DBFEBC48}" type="slidenum">
              <a:rPr lang="en-GB" smtClean="0"/>
              <a:pPr/>
              <a:t>28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57200" y="1295400"/>
            <a:ext cx="822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“Star Wars” </a:t>
            </a:r>
            <a:r>
              <a:rPr lang="en-US" sz="1600" b="0" dirty="0"/>
              <a:t>RFQ </a:t>
            </a:r>
            <a:r>
              <a:rPr lang="en-US" sz="1600" b="0" dirty="0" smtClean="0"/>
              <a:t>(now de-classified), 1983, LANL </a:t>
            </a:r>
            <a:endParaRPr lang="en-US" sz="1600" b="0" dirty="0"/>
          </a:p>
          <a:p>
            <a:r>
              <a:rPr lang="en-US" sz="1600" b="0" dirty="0"/>
              <a:t>2 MeV, 100 mA, ~5% duty, </a:t>
            </a:r>
            <a:r>
              <a:rPr lang="en-US" sz="1600" b="0" dirty="0" smtClean="0"/>
              <a:t>H-minus, 425 </a:t>
            </a:r>
            <a:r>
              <a:rPr lang="en-US" sz="1600" b="0" dirty="0"/>
              <a:t>MHz </a:t>
            </a:r>
          </a:p>
          <a:p>
            <a:r>
              <a:rPr lang="en-US" sz="1600" b="0" dirty="0"/>
              <a:t>Cu plated carbon steel vanes and cavity, manifold coupled </a:t>
            </a:r>
          </a:p>
          <a:p>
            <a:r>
              <a:rPr lang="en-US" sz="1600" b="0" dirty="0"/>
              <a:t>Demonstrated very small emittance H-minus </a:t>
            </a:r>
            <a:r>
              <a:rPr lang="en-US" sz="1600" b="0" dirty="0" smtClean="0"/>
              <a:t>beams</a:t>
            </a:r>
            <a:endParaRPr lang="en-US" sz="1600" b="0" dirty="0"/>
          </a:p>
        </p:txBody>
      </p:sp>
      <p:pic>
        <p:nvPicPr>
          <p:cNvPr id="7536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62200"/>
            <a:ext cx="6172200" cy="4288686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RFQs - 2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6D4DA58-6EE7-421F-A59D-1B46DBFEBC48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81000" y="1371600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/>
              <a:t>“BEAR” RFQ (beam experiment aboard a rocket</a:t>
            </a:r>
            <a:r>
              <a:rPr lang="en-US" sz="1600" b="0" dirty="0" smtClean="0"/>
              <a:t>)(partly classified) 1989 </a:t>
            </a:r>
            <a:endParaRPr lang="en-US" sz="1600" b="0" dirty="0"/>
          </a:p>
          <a:p>
            <a:r>
              <a:rPr lang="en-US" sz="1600" b="0" dirty="0"/>
              <a:t>30 KeV – 1 MeV, 20 mA, &lt;1% duty H-minus </a:t>
            </a:r>
          </a:p>
          <a:p>
            <a:r>
              <a:rPr lang="en-US" sz="1600" b="0" dirty="0"/>
              <a:t>425 MHz, solid-state RF system </a:t>
            </a:r>
          </a:p>
          <a:p>
            <a:r>
              <a:rPr lang="en-US" sz="1600" b="0" dirty="0"/>
              <a:t>Cu plated Al quadrants, joined by electroforming, 55 kg </a:t>
            </a:r>
          </a:p>
          <a:p>
            <a:r>
              <a:rPr lang="en-US" sz="1600" b="0" dirty="0"/>
              <a:t>Operated in sub-orbital flight with a “neutral” beam, LANL</a:t>
            </a:r>
          </a:p>
        </p:txBody>
      </p:sp>
      <p:pic>
        <p:nvPicPr>
          <p:cNvPr id="7546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2743200"/>
            <a:ext cx="4724399" cy="3957723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2B24F0F9-8A64-4D5B-A593-890E3C17E642}" type="slidenum">
              <a:rPr lang="en-GB"/>
              <a:pPr/>
              <a:t>3</a:t>
            </a:fld>
            <a:endParaRPr lang="en-GB"/>
          </a:p>
        </p:txBody>
      </p:sp>
      <p:pic>
        <p:nvPicPr>
          <p:cNvPr id="664578" name="Picture 2" descr="7602012-A5-at-72-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3667125" cy="5295900"/>
          </a:xfrm>
          <a:prstGeom prst="rect">
            <a:avLst/>
          </a:prstGeom>
          <a:noFill/>
        </p:spPr>
      </p:pic>
      <p:sp>
        <p:nvSpPr>
          <p:cNvPr id="664579" name="Rectangle 3"/>
          <p:cNvSpPr>
            <a:spLocks noChangeArrowheads="1"/>
          </p:cNvSpPr>
          <p:nvPr/>
        </p:nvSpPr>
        <p:spPr bwMode="auto">
          <a:xfrm>
            <a:off x="1828800" y="381000"/>
            <a:ext cx="586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</a:pPr>
            <a:r>
              <a:rPr lang="en-US" sz="3200" b="0">
                <a:solidFill>
                  <a:srgbClr val="FF0000"/>
                </a:solidFill>
                <a:latin typeface="Comic Sans MS" pitchFamily="66" charset="0"/>
              </a:rPr>
              <a:t>The classical solution: HV column + LEBT + bunching</a:t>
            </a:r>
          </a:p>
        </p:txBody>
      </p:sp>
      <p:sp>
        <p:nvSpPr>
          <p:cNvPr id="664580" name="Text Box 4"/>
          <p:cNvSpPr txBox="1">
            <a:spLocks noChangeArrowheads="1"/>
          </p:cNvSpPr>
          <p:nvPr/>
        </p:nvSpPr>
        <p:spPr bwMode="auto">
          <a:xfrm>
            <a:off x="4191000" y="5105400"/>
            <a:ext cx="4232275" cy="15811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hlink"/>
                </a:solidFill>
              </a:rPr>
              <a:t>Drawbacks</a:t>
            </a:r>
            <a:r>
              <a:rPr lang="en-US" sz="1400" b="0"/>
              <a:t>:</a:t>
            </a:r>
          </a:p>
          <a:p>
            <a:pPr>
              <a:buFontTx/>
              <a:buChar char="-"/>
            </a:pPr>
            <a:r>
              <a:rPr lang="en-US" sz="1400" b="0"/>
              <a:t>Large and expensive HV column</a:t>
            </a:r>
          </a:p>
          <a:p>
            <a:pPr>
              <a:buFontTx/>
              <a:buChar char="-"/>
            </a:pPr>
            <a:r>
              <a:rPr lang="en-US" sz="1400" b="0"/>
              <a:t>Reliability (800 kV…)</a:t>
            </a:r>
          </a:p>
          <a:p>
            <a:pPr>
              <a:buFontTx/>
              <a:buChar char="-"/>
            </a:pPr>
            <a:r>
              <a:rPr lang="en-US" sz="1400" b="0"/>
              <a:t>Bunching efficiency (</a:t>
            </a:r>
            <a:r>
              <a:rPr lang="en-US" sz="1400" b="0">
                <a:cs typeface="Arial" charset="0"/>
              </a:rPr>
              <a:t>~</a:t>
            </a:r>
            <a:r>
              <a:rPr lang="en-US" sz="1400" b="0"/>
              <a:t>50%)</a:t>
            </a:r>
          </a:p>
          <a:p>
            <a:pPr>
              <a:buFontTx/>
              <a:buChar char="-"/>
            </a:pPr>
            <a:r>
              <a:rPr lang="en-US" sz="1400" b="0"/>
              <a:t>Long line with inefficient magnetic focusing (</a:t>
            </a:r>
            <a:r>
              <a:rPr lang="en-US" sz="1400" b="0">
                <a:sym typeface="Symbol" pitchFamily="18" charset="2"/>
              </a:rPr>
              <a:t> </a:t>
            </a:r>
            <a:r>
              <a:rPr lang="en-US" sz="1400" b="0" i="1">
                <a:latin typeface="Symbol" pitchFamily="18" charset="2"/>
                <a:sym typeface="Symbol" pitchFamily="18" charset="2"/>
              </a:rPr>
              <a:t>b</a:t>
            </a:r>
            <a:r>
              <a:rPr lang="en-US" sz="1400" b="0">
                <a:sym typeface="Symbol" pitchFamily="18" charset="2"/>
              </a:rPr>
              <a:t>)</a:t>
            </a:r>
          </a:p>
          <a:p>
            <a:pPr>
              <a:buFontTx/>
              <a:buChar char="-"/>
            </a:pPr>
            <a:r>
              <a:rPr lang="en-US" sz="1400" b="0"/>
              <a:t>Difficult DTL at low energy (short tubes and quads)</a:t>
            </a:r>
          </a:p>
          <a:p>
            <a:pPr>
              <a:buFontTx/>
              <a:buChar char="-"/>
            </a:pPr>
            <a:r>
              <a:rPr lang="en-US" sz="1400" b="0"/>
              <a:t>Large emittances for high currents</a:t>
            </a:r>
          </a:p>
        </p:txBody>
      </p:sp>
      <p:pic>
        <p:nvPicPr>
          <p:cNvPr id="664581" name="Picture 5" descr="bunch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3810000"/>
            <a:ext cx="2743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4582" name="Picture 6" descr="Numériser0001 (2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600200"/>
            <a:ext cx="4800600" cy="1600200"/>
          </a:xfrm>
          <a:prstGeom prst="rect">
            <a:avLst/>
          </a:prstGeom>
          <a:noFill/>
        </p:spPr>
      </p:pic>
      <p:sp>
        <p:nvSpPr>
          <p:cNvPr id="664583" name="Text Box 7"/>
          <p:cNvSpPr txBox="1">
            <a:spLocks noChangeArrowheads="1"/>
          </p:cNvSpPr>
          <p:nvPr/>
        </p:nvSpPr>
        <p:spPr bwMode="auto">
          <a:xfrm>
            <a:off x="5867400" y="1295400"/>
            <a:ext cx="63658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/>
              <a:t>5.6m</a:t>
            </a:r>
          </a:p>
        </p:txBody>
      </p:sp>
      <p:sp>
        <p:nvSpPr>
          <p:cNvPr id="664584" name="Line 8"/>
          <p:cNvSpPr>
            <a:spLocks noChangeShapeType="1"/>
          </p:cNvSpPr>
          <p:nvPr/>
        </p:nvSpPr>
        <p:spPr bwMode="auto">
          <a:xfrm flipH="1">
            <a:off x="4419600" y="1447800"/>
            <a:ext cx="137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4585" name="Line 9"/>
          <p:cNvSpPr>
            <a:spLocks noChangeShapeType="1"/>
          </p:cNvSpPr>
          <p:nvPr/>
        </p:nvSpPr>
        <p:spPr bwMode="auto">
          <a:xfrm>
            <a:off x="6477000" y="1447800"/>
            <a:ext cx="182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4586" name="Oval 10"/>
          <p:cNvSpPr>
            <a:spLocks noChangeArrowheads="1"/>
          </p:cNvSpPr>
          <p:nvPr/>
        </p:nvSpPr>
        <p:spPr bwMode="auto">
          <a:xfrm>
            <a:off x="7467600" y="1981200"/>
            <a:ext cx="457200" cy="685800"/>
          </a:xfrm>
          <a:prstGeom prst="ellips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4587" name="Line 11"/>
          <p:cNvSpPr>
            <a:spLocks noChangeShapeType="1"/>
          </p:cNvSpPr>
          <p:nvPr/>
        </p:nvSpPr>
        <p:spPr bwMode="auto">
          <a:xfrm flipV="1">
            <a:off x="7010400" y="2590800"/>
            <a:ext cx="457200" cy="685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4588" name="Text Box 12"/>
          <p:cNvSpPr txBox="1">
            <a:spLocks noChangeArrowheads="1"/>
          </p:cNvSpPr>
          <p:nvPr/>
        </p:nvSpPr>
        <p:spPr bwMode="auto">
          <a:xfrm>
            <a:off x="4038600" y="3276600"/>
            <a:ext cx="3443288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 b="0"/>
              <a:t>Double harmonic buncher (200-400 MHz)</a:t>
            </a:r>
          </a:p>
        </p:txBody>
      </p:sp>
      <p:sp>
        <p:nvSpPr>
          <p:cNvPr id="664589" name="Text Box 13"/>
          <p:cNvSpPr txBox="1">
            <a:spLocks noChangeArrowheads="1"/>
          </p:cNvSpPr>
          <p:nvPr/>
        </p:nvSpPr>
        <p:spPr bwMode="auto">
          <a:xfrm>
            <a:off x="8153400" y="3276600"/>
            <a:ext cx="519113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 b="0"/>
              <a:t>DTL</a:t>
            </a:r>
          </a:p>
        </p:txBody>
      </p:sp>
      <p:sp>
        <p:nvSpPr>
          <p:cNvPr id="664590" name="Line 14"/>
          <p:cNvSpPr>
            <a:spLocks noChangeShapeType="1"/>
          </p:cNvSpPr>
          <p:nvPr/>
        </p:nvSpPr>
        <p:spPr bwMode="auto">
          <a:xfrm flipV="1">
            <a:off x="8382000" y="2514600"/>
            <a:ext cx="76200" cy="76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64591" name="Picture 15" descr="bunchi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15200" y="3810000"/>
            <a:ext cx="1371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4592" name="Line 16"/>
          <p:cNvSpPr>
            <a:spLocks noChangeShapeType="1"/>
          </p:cNvSpPr>
          <p:nvPr/>
        </p:nvSpPr>
        <p:spPr bwMode="auto">
          <a:xfrm flipV="1">
            <a:off x="5029200" y="2362200"/>
            <a:ext cx="2133600" cy="1447800"/>
          </a:xfrm>
          <a:prstGeom prst="line">
            <a:avLst/>
          </a:prstGeom>
          <a:noFill/>
          <a:ln w="12700">
            <a:solidFill>
              <a:srgbClr val="99FF33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4593" name="Line 17"/>
          <p:cNvSpPr>
            <a:spLocks noChangeShapeType="1"/>
          </p:cNvSpPr>
          <p:nvPr/>
        </p:nvSpPr>
        <p:spPr bwMode="auto">
          <a:xfrm flipV="1">
            <a:off x="6400800" y="2362200"/>
            <a:ext cx="1447800" cy="1447800"/>
          </a:xfrm>
          <a:prstGeom prst="line">
            <a:avLst/>
          </a:prstGeom>
          <a:noFill/>
          <a:ln w="12700">
            <a:solidFill>
              <a:srgbClr val="99FF33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4594" name="Line 18"/>
          <p:cNvSpPr>
            <a:spLocks noChangeShapeType="1"/>
          </p:cNvSpPr>
          <p:nvPr/>
        </p:nvSpPr>
        <p:spPr bwMode="auto">
          <a:xfrm flipV="1">
            <a:off x="8001000" y="2362200"/>
            <a:ext cx="381000" cy="1447800"/>
          </a:xfrm>
          <a:prstGeom prst="line">
            <a:avLst/>
          </a:prstGeom>
          <a:noFill/>
          <a:ln w="12700">
            <a:solidFill>
              <a:srgbClr val="99FF33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4595" name="Text Box 19"/>
          <p:cNvSpPr txBox="1">
            <a:spLocks noChangeArrowheads="1"/>
          </p:cNvSpPr>
          <p:nvPr/>
        </p:nvSpPr>
        <p:spPr bwMode="auto">
          <a:xfrm>
            <a:off x="4022725" y="3821113"/>
            <a:ext cx="35242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W</a:t>
            </a:r>
          </a:p>
        </p:txBody>
      </p:sp>
      <p:sp>
        <p:nvSpPr>
          <p:cNvPr id="664596" name="Text Box 20"/>
          <p:cNvSpPr txBox="1">
            <a:spLocks noChangeArrowheads="1"/>
          </p:cNvSpPr>
          <p:nvPr/>
        </p:nvSpPr>
        <p:spPr bwMode="auto">
          <a:xfrm>
            <a:off x="5105400" y="4340225"/>
            <a:ext cx="27622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 i="1">
                <a:latin typeface="Symbol" pitchFamily="18" charset="2"/>
              </a:rPr>
              <a:t>f</a:t>
            </a:r>
          </a:p>
        </p:txBody>
      </p:sp>
      <p:sp>
        <p:nvSpPr>
          <p:cNvPr id="664597" name="Oval 21"/>
          <p:cNvSpPr>
            <a:spLocks noChangeArrowheads="1"/>
          </p:cNvSpPr>
          <p:nvPr/>
        </p:nvSpPr>
        <p:spPr bwMode="auto">
          <a:xfrm>
            <a:off x="8001000" y="3962400"/>
            <a:ext cx="228600" cy="533400"/>
          </a:xfrm>
          <a:prstGeom prst="ellips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4598" name="Text Box 22"/>
          <p:cNvSpPr txBox="1">
            <a:spLocks noChangeArrowheads="1"/>
          </p:cNvSpPr>
          <p:nvPr/>
        </p:nvSpPr>
        <p:spPr bwMode="auto">
          <a:xfrm>
            <a:off x="4953000" y="4648200"/>
            <a:ext cx="27051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200" b="0" i="1"/>
              <a:t>Principle of single-harmonic bunching</a:t>
            </a:r>
          </a:p>
        </p:txBody>
      </p:sp>
      <p:sp>
        <p:nvSpPr>
          <p:cNvPr id="664599" name="Text Box 23"/>
          <p:cNvSpPr txBox="1">
            <a:spLocks noChangeArrowheads="1"/>
          </p:cNvSpPr>
          <p:nvPr/>
        </p:nvSpPr>
        <p:spPr bwMode="auto">
          <a:xfrm>
            <a:off x="7581900" y="4876800"/>
            <a:ext cx="15621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 b="0" i="1"/>
              <a:t>Useful beam (inside DTL acceptance)</a:t>
            </a:r>
          </a:p>
        </p:txBody>
      </p:sp>
      <p:sp>
        <p:nvSpPr>
          <p:cNvPr id="664600" name="Line 24"/>
          <p:cNvSpPr>
            <a:spLocks noChangeShapeType="1"/>
          </p:cNvSpPr>
          <p:nvPr/>
        </p:nvSpPr>
        <p:spPr bwMode="auto">
          <a:xfrm flipV="1">
            <a:off x="8153400" y="4495800"/>
            <a:ext cx="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RFQs - 3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6D4DA58-6EE7-421F-A59D-1B46DBFEBC48}" type="slidenum">
              <a:rPr lang="en-GB" smtClean="0"/>
              <a:pPr/>
              <a:t>30</a:t>
            </a:fld>
            <a:endParaRPr lang="en-GB"/>
          </a:p>
        </p:txBody>
      </p:sp>
      <p:pic>
        <p:nvPicPr>
          <p:cNvPr id="7557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257800"/>
            <a:ext cx="7581900" cy="144780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pic>
        <p:nvPicPr>
          <p:cNvPr id="7557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371600"/>
            <a:ext cx="3783517" cy="379095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 type="none" w="sm" len="sm"/>
            <a:tailEnd type="none" w="sm" len="sm"/>
          </a:ln>
        </p:spPr>
      </p:pic>
      <p:sp>
        <p:nvSpPr>
          <p:cNvPr id="6" name="TextBox 5"/>
          <p:cNvSpPr txBox="1"/>
          <p:nvPr/>
        </p:nvSpPr>
        <p:spPr>
          <a:xfrm>
            <a:off x="762000" y="1981200"/>
            <a:ext cx="3810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The first high-beam-power RFQ</a:t>
            </a:r>
            <a:endParaRPr lang="en-US" sz="1600" dirty="0" smtClean="0"/>
          </a:p>
          <a:p>
            <a:endParaRPr lang="en-US" sz="1600" b="0" dirty="0"/>
          </a:p>
          <a:p>
            <a:r>
              <a:rPr lang="en-US" sz="1600" b="0" dirty="0" smtClean="0"/>
              <a:t>LEDA </a:t>
            </a:r>
            <a:r>
              <a:rPr lang="en-US" sz="1600" b="0" dirty="0"/>
              <a:t>RFQ (low energy demonstration accelerator) </a:t>
            </a:r>
          </a:p>
          <a:p>
            <a:r>
              <a:rPr lang="en-US" sz="1600" b="0" dirty="0"/>
              <a:t>1999 - 2000 </a:t>
            </a:r>
          </a:p>
          <a:p>
            <a:r>
              <a:rPr lang="it-IT" sz="1600" b="0" dirty="0"/>
              <a:t>75 keV-6.7 MeV, 100 </a:t>
            </a:r>
            <a:r>
              <a:rPr lang="it-IT" sz="1600" b="0" dirty="0" err="1"/>
              <a:t>mA</a:t>
            </a:r>
            <a:r>
              <a:rPr lang="it-IT" sz="1600" b="0" dirty="0"/>
              <a:t> </a:t>
            </a:r>
            <a:r>
              <a:rPr lang="it-IT" sz="1600" b="0" dirty="0" err="1"/>
              <a:t>cw</a:t>
            </a:r>
            <a:r>
              <a:rPr lang="it-IT" sz="1600" b="0" dirty="0"/>
              <a:t> </a:t>
            </a:r>
            <a:r>
              <a:rPr lang="it-IT" sz="1600" b="0" dirty="0" err="1"/>
              <a:t>protons</a:t>
            </a:r>
            <a:r>
              <a:rPr lang="it-IT" sz="1600" b="0" dirty="0"/>
              <a:t> </a:t>
            </a:r>
          </a:p>
          <a:p>
            <a:r>
              <a:rPr lang="en-US" sz="1600" b="0" dirty="0"/>
              <a:t>350 MHz </a:t>
            </a:r>
          </a:p>
          <a:p>
            <a:r>
              <a:rPr lang="en-US" sz="1600" b="0" dirty="0"/>
              <a:t>Brazed OFE Cu quadrants </a:t>
            </a:r>
          </a:p>
          <a:p>
            <a:r>
              <a:rPr lang="en-US" sz="1600" b="0" dirty="0"/>
              <a:t>Resonantly coupled, 8 m long, LANL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2ECC3ABB-00ED-40C2-8178-BA98F2BE249E}" type="slidenum">
              <a:rPr lang="en-GB"/>
              <a:pPr/>
              <a:t>31</a:t>
            </a:fld>
            <a:endParaRPr lang="en-GB"/>
          </a:p>
        </p:txBody>
      </p:sp>
      <p:sp>
        <p:nvSpPr>
          <p:cNvPr id="6819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RFQs - 4</a:t>
            </a:r>
          </a:p>
        </p:txBody>
      </p:sp>
      <p:sp>
        <p:nvSpPr>
          <p:cNvPr id="681989" name="Text Box 5"/>
          <p:cNvSpPr txBox="1">
            <a:spLocks noChangeArrowheads="1"/>
          </p:cNvSpPr>
          <p:nvPr/>
        </p:nvSpPr>
        <p:spPr bwMode="auto">
          <a:xfrm>
            <a:off x="685800" y="1447800"/>
            <a:ext cx="5086350" cy="1190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800" b="0"/>
              <a:t>High frequency (352 MHz), high duty cycle (CW)</a:t>
            </a:r>
          </a:p>
          <a:p>
            <a:r>
              <a:rPr lang="en-GB" sz="1800" b="0"/>
              <a:t>for ADS studies and other applications.</a:t>
            </a:r>
          </a:p>
          <a:p>
            <a:endParaRPr lang="en-GB" sz="1800" b="0"/>
          </a:p>
          <a:p>
            <a:r>
              <a:rPr lang="en-GB" sz="1800" b="0"/>
              <a:t>2 RFQs in construction in Europe:</a:t>
            </a:r>
            <a:endParaRPr lang="en-US" sz="1800" b="0"/>
          </a:p>
        </p:txBody>
      </p:sp>
      <p:pic>
        <p:nvPicPr>
          <p:cNvPr id="15" name="Picture 37" descr="MOP038f4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89607" y="1285874"/>
            <a:ext cx="2786082" cy="1785148"/>
          </a:xfrm>
          <a:prstGeom prst="roundRect">
            <a:avLst>
              <a:gd name="adj" fmla="val 17489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81991" name="Text Box 7"/>
          <p:cNvSpPr txBox="1">
            <a:spLocks noChangeArrowheads="1"/>
          </p:cNvSpPr>
          <p:nvPr/>
        </p:nvSpPr>
        <p:spPr bwMode="auto">
          <a:xfrm>
            <a:off x="511175" y="5913438"/>
            <a:ext cx="4760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b="0"/>
              <a:t>TRASCO@LegnaroINFN</a:t>
            </a:r>
          </a:p>
        </p:txBody>
      </p:sp>
      <p:sp>
        <p:nvSpPr>
          <p:cNvPr id="681992" name="Text Box 8"/>
          <p:cNvSpPr txBox="1">
            <a:spLocks noChangeArrowheads="1"/>
          </p:cNvSpPr>
          <p:nvPr/>
        </p:nvSpPr>
        <p:spPr bwMode="auto">
          <a:xfrm>
            <a:off x="4343400" y="5867400"/>
            <a:ext cx="3811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it-IT" b="0"/>
              <a:t>IPHI@Saclay.CEA</a:t>
            </a:r>
          </a:p>
        </p:txBody>
      </p:sp>
      <p:pic>
        <p:nvPicPr>
          <p:cNvPr id="68199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089275"/>
            <a:ext cx="28194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8199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352800"/>
            <a:ext cx="34290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81995" name="Rectangle 11"/>
          <p:cNvSpPr>
            <a:spLocks noChangeArrowheads="1"/>
          </p:cNvSpPr>
          <p:nvPr/>
        </p:nvSpPr>
        <p:spPr bwMode="auto">
          <a:xfrm>
            <a:off x="261938" y="2784475"/>
            <a:ext cx="3319462" cy="3617913"/>
          </a:xfrm>
          <a:prstGeom prst="rect">
            <a:avLst/>
          </a:prstGeom>
          <a:noFill/>
          <a:ln w="76200">
            <a:solidFill>
              <a:srgbClr val="33CC33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1996" name="Rectangle 12"/>
          <p:cNvSpPr>
            <a:spLocks noChangeArrowheads="1"/>
          </p:cNvSpPr>
          <p:nvPr/>
        </p:nvSpPr>
        <p:spPr bwMode="auto">
          <a:xfrm>
            <a:off x="3962400" y="3200400"/>
            <a:ext cx="3733800" cy="3236913"/>
          </a:xfrm>
          <a:prstGeom prst="rect">
            <a:avLst/>
          </a:prstGeom>
          <a:noFill/>
          <a:ln w="762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3AD7F23F-3258-443B-97C0-0DB84D09350B}" type="slidenum">
              <a:rPr lang="en-GB"/>
              <a:pPr/>
              <a:t>32</a:t>
            </a:fld>
            <a:endParaRPr lang="en-GB"/>
          </a:p>
        </p:txBody>
      </p:sp>
      <p:sp>
        <p:nvSpPr>
          <p:cNvPr id="7034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RFQs - 5</a:t>
            </a:r>
            <a:endParaRPr lang="en-US" dirty="0"/>
          </a:p>
        </p:txBody>
      </p:sp>
      <p:pic>
        <p:nvPicPr>
          <p:cNvPr id="703494" name="Picture 6" descr="mindy_rfq_pho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92288"/>
            <a:ext cx="5181600" cy="4271962"/>
          </a:xfrm>
          <a:prstGeom prst="rect">
            <a:avLst/>
          </a:prstGeom>
          <a:noFill/>
        </p:spPr>
      </p:pic>
      <p:sp>
        <p:nvSpPr>
          <p:cNvPr id="703499" name="Text Box 11"/>
          <p:cNvSpPr txBox="1">
            <a:spLocks noChangeArrowheads="1"/>
          </p:cNvSpPr>
          <p:nvPr/>
        </p:nvSpPr>
        <p:spPr bwMode="auto">
          <a:xfrm>
            <a:off x="6096000" y="1905000"/>
            <a:ext cx="2743200" cy="20145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800" b="0"/>
              <a:t>Low frequency (35 MHz), high duty cycle (CW)</a:t>
            </a:r>
          </a:p>
          <a:p>
            <a:r>
              <a:rPr lang="en-GB" sz="1800" b="0"/>
              <a:t>for post-acceleration of radioactive ions.</a:t>
            </a:r>
          </a:p>
          <a:p>
            <a:endParaRPr lang="en-GB" sz="1800" b="0"/>
          </a:p>
          <a:p>
            <a:r>
              <a:rPr lang="en-GB" sz="1800" b="0"/>
              <a:t>The ISAC-II RFQ at TRIUMF (Canada)</a:t>
            </a:r>
            <a:endParaRPr lang="en-US" sz="1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D2852C68-8E0A-4B56-B1CA-9DB354C6A605}" type="slidenum">
              <a:rPr lang="en-GB"/>
              <a:pPr/>
              <a:t>33</a:t>
            </a:fld>
            <a:endParaRPr lang="en-GB"/>
          </a:p>
        </p:txBody>
      </p:sp>
      <p:sp>
        <p:nvSpPr>
          <p:cNvPr id="7331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RFQ - 6</a:t>
            </a:r>
            <a:endParaRPr lang="en-US" dirty="0"/>
          </a:p>
        </p:txBody>
      </p:sp>
      <p:pic>
        <p:nvPicPr>
          <p:cNvPr id="733190" name="Picture 6" descr="RF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95400"/>
            <a:ext cx="2020888" cy="2743200"/>
          </a:xfrm>
          <a:prstGeom prst="rect">
            <a:avLst/>
          </a:prstGeom>
          <a:noFill/>
        </p:spPr>
      </p:pic>
      <p:sp>
        <p:nvSpPr>
          <p:cNvPr id="733191" name="Text Box 7"/>
          <p:cNvSpPr txBox="1">
            <a:spLocks noChangeArrowheads="1"/>
          </p:cNvSpPr>
          <p:nvPr/>
        </p:nvSpPr>
        <p:spPr bwMode="auto">
          <a:xfrm>
            <a:off x="4038600" y="2209800"/>
            <a:ext cx="4343400" cy="409342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800" dirty="0"/>
              <a:t>Superconducting RFQs:</a:t>
            </a:r>
          </a:p>
          <a:p>
            <a:endParaRPr lang="en-GB" sz="1800" dirty="0"/>
          </a:p>
          <a:p>
            <a:r>
              <a:rPr lang="en-GB" sz="1600" b="0" dirty="0"/>
              <a:t>Only </a:t>
            </a:r>
            <a:r>
              <a:rPr lang="en-GB" sz="1600" b="0" dirty="0" smtClean="0"/>
              <a:t>one operating Superconducting </a:t>
            </a:r>
            <a:r>
              <a:rPr lang="en-GB" sz="1600" b="0" dirty="0"/>
              <a:t>RFQs built so far in the world </a:t>
            </a:r>
            <a:r>
              <a:rPr lang="en-GB" sz="1600" b="0" dirty="0" smtClean="0"/>
              <a:t>(INFN </a:t>
            </a:r>
            <a:r>
              <a:rPr lang="en-GB" sz="1600" b="0" dirty="0"/>
              <a:t>Legnaro, Italy).</a:t>
            </a:r>
          </a:p>
          <a:p>
            <a:endParaRPr lang="en-GB" sz="1600" b="0" dirty="0"/>
          </a:p>
          <a:p>
            <a:r>
              <a:rPr lang="en-GB" sz="1600" b="0" dirty="0"/>
              <a:t>The modulation is extremely difficult to realise in </a:t>
            </a:r>
            <a:r>
              <a:rPr lang="en-GB" sz="1600" b="0" dirty="0" err="1"/>
              <a:t>Nb</a:t>
            </a:r>
            <a:r>
              <a:rPr lang="en-GB" sz="1600" b="0" dirty="0"/>
              <a:t> </a:t>
            </a:r>
            <a:r>
              <a:rPr lang="en-GB" sz="1600" b="0" dirty="0">
                <a:sym typeface="Symbol" pitchFamily="18" charset="2"/>
              </a:rPr>
              <a:t></a:t>
            </a:r>
            <a:r>
              <a:rPr lang="en-GB" sz="1600" b="0" dirty="0"/>
              <a:t> a superconducting RFQ is limited to few cells at low frequency </a:t>
            </a:r>
            <a:r>
              <a:rPr lang="en-GB" sz="1600" b="0" dirty="0">
                <a:sym typeface="Symbol" pitchFamily="18" charset="2"/>
              </a:rPr>
              <a:t> heavy ions</a:t>
            </a:r>
            <a:r>
              <a:rPr lang="en-GB" sz="1600" b="0" dirty="0"/>
              <a:t>.</a:t>
            </a:r>
          </a:p>
          <a:p>
            <a:endParaRPr lang="en-GB" sz="1600" b="0" dirty="0"/>
          </a:p>
          <a:p>
            <a:r>
              <a:rPr lang="en-GB" sz="1600" b="0" dirty="0"/>
              <a:t>LNL superconducting RFQ: 2 separate structures, 1.4 m and 0.8 m, 41 and 13 </a:t>
            </a:r>
            <a:r>
              <a:rPr lang="en-GB" sz="1600" b="0" dirty="0" smtClean="0"/>
              <a:t>cells</a:t>
            </a:r>
          </a:p>
          <a:p>
            <a:endParaRPr lang="en-GB" sz="1600" b="0" dirty="0"/>
          </a:p>
          <a:p>
            <a:r>
              <a:rPr lang="en-GB" sz="1600" b="0" dirty="0" smtClean="0"/>
              <a:t>On proton RFQs with high intensity, the unavoidable beam loss during the bunching process would be very dangerous for a superconducting structure.</a:t>
            </a:r>
            <a:endParaRPr lang="en-US" sz="1600" b="0" dirty="0"/>
          </a:p>
        </p:txBody>
      </p:sp>
      <p:sp>
        <p:nvSpPr>
          <p:cNvPr id="733192" name="Text Box 8"/>
          <p:cNvSpPr txBox="1">
            <a:spLocks noChangeArrowheads="1"/>
          </p:cNvSpPr>
          <p:nvPr/>
        </p:nvSpPr>
        <p:spPr bwMode="auto">
          <a:xfrm>
            <a:off x="533400" y="4038600"/>
            <a:ext cx="3352800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400" b="0" i="1"/>
              <a:t>Al prototype and the final installation of the superconducting RFQ at LNL, Italy</a:t>
            </a:r>
            <a:endParaRPr lang="en-US" sz="1400" b="0" i="1"/>
          </a:p>
        </p:txBody>
      </p:sp>
      <p:pic>
        <p:nvPicPr>
          <p:cNvPr id="73319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572000"/>
            <a:ext cx="2830513" cy="21002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ADB76F9-56BF-4295-BA38-D52A2BAE6050}" type="slidenum">
              <a:rPr lang="en-GB"/>
              <a:pPr/>
              <a:t>34</a:t>
            </a:fld>
            <a:endParaRPr lang="en-GB"/>
          </a:p>
        </p:txBody>
      </p:sp>
      <p:sp>
        <p:nvSpPr>
          <p:cNvPr id="7270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Examples of RFQ - 7</a:t>
            </a:r>
            <a:endParaRPr lang="en-US" dirty="0"/>
          </a:p>
        </p:txBody>
      </p:sp>
      <p:pic>
        <p:nvPicPr>
          <p:cNvPr id="727046" name="Picture 6" descr="3d53aa6e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752600"/>
            <a:ext cx="2239963" cy="2819400"/>
          </a:xfrm>
          <a:prstGeom prst="rect">
            <a:avLst/>
          </a:prstGeom>
          <a:noFill/>
        </p:spPr>
      </p:pic>
      <p:pic>
        <p:nvPicPr>
          <p:cNvPr id="727048" name="Picture 8" descr="6eb8760dd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828800"/>
            <a:ext cx="2443163" cy="1835150"/>
          </a:xfrm>
          <a:prstGeom prst="rect">
            <a:avLst/>
          </a:prstGeom>
          <a:noFill/>
        </p:spPr>
      </p:pic>
      <p:pic>
        <p:nvPicPr>
          <p:cNvPr id="727050" name="Picture 10" descr="SARAF-RFQ-Resonat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5029200"/>
            <a:ext cx="2619375" cy="866775"/>
          </a:xfrm>
          <a:prstGeom prst="rect">
            <a:avLst/>
          </a:prstGeom>
          <a:noFill/>
        </p:spPr>
      </p:pic>
      <p:pic>
        <p:nvPicPr>
          <p:cNvPr id="727052" name="Picture 12" descr="82dc7d24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4114800"/>
            <a:ext cx="1990725" cy="1895475"/>
          </a:xfrm>
          <a:prstGeom prst="rect">
            <a:avLst/>
          </a:prstGeom>
          <a:noFill/>
        </p:spPr>
      </p:pic>
      <p:sp>
        <p:nvSpPr>
          <p:cNvPr id="727053" name="Text Box 13"/>
          <p:cNvSpPr txBox="1">
            <a:spLocks noChangeArrowheads="1"/>
          </p:cNvSpPr>
          <p:nvPr/>
        </p:nvSpPr>
        <p:spPr bwMode="auto">
          <a:xfrm>
            <a:off x="6096000" y="1828800"/>
            <a:ext cx="2362200" cy="369331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800" b="0" dirty="0"/>
              <a:t>Medium frequency (176 MHz), high duty cycle (CW),</a:t>
            </a:r>
          </a:p>
          <a:p>
            <a:r>
              <a:rPr lang="en-GB" sz="1800" b="0" dirty="0"/>
              <a:t>4-rod design</a:t>
            </a:r>
          </a:p>
          <a:p>
            <a:r>
              <a:rPr lang="en-GB" sz="1800" b="0" dirty="0"/>
              <a:t>for high-intensity deuteron and proton acceleration.</a:t>
            </a:r>
          </a:p>
          <a:p>
            <a:endParaRPr lang="en-GB" sz="1800" b="0" dirty="0"/>
          </a:p>
          <a:p>
            <a:r>
              <a:rPr lang="en-GB" sz="1800" b="0" dirty="0"/>
              <a:t>The SARAF RFQ, built by NTG </a:t>
            </a:r>
            <a:r>
              <a:rPr lang="en-GB" sz="1800" b="0" dirty="0" smtClean="0"/>
              <a:t>for </a:t>
            </a:r>
            <a:r>
              <a:rPr lang="en-GB" sz="1800" b="0" dirty="0"/>
              <a:t>the </a:t>
            </a:r>
            <a:r>
              <a:rPr lang="en-GB" sz="1800" b="0" dirty="0" err="1"/>
              <a:t>Soreq</a:t>
            </a:r>
            <a:r>
              <a:rPr lang="en-GB" sz="1800" b="0" dirty="0"/>
              <a:t> Nuclear Research </a:t>
            </a:r>
            <a:r>
              <a:rPr lang="en-GB" sz="1800" b="0" dirty="0" err="1"/>
              <a:t>Center</a:t>
            </a:r>
            <a:r>
              <a:rPr lang="en-GB" sz="1800" b="0" dirty="0"/>
              <a:t> in Israel.</a:t>
            </a:r>
            <a:endParaRPr lang="en-US" sz="18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RFQs - 8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6D4DA58-6EE7-421F-A59D-1B46DBFEBC48}" type="slidenum">
              <a:rPr lang="en-GB" smtClean="0"/>
              <a:pPr/>
              <a:t>35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339073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The CERN Linac4 RFQ</a:t>
            </a:r>
          </a:p>
          <a:p>
            <a:r>
              <a:rPr lang="en-US" sz="1800" b="0" dirty="0" smtClean="0"/>
              <a:t>45 </a:t>
            </a:r>
            <a:r>
              <a:rPr lang="en-US" sz="1800" b="0" dirty="0" smtClean="0"/>
              <a:t>keV – 3 MeV, 3 m</a:t>
            </a:r>
          </a:p>
          <a:p>
            <a:r>
              <a:rPr lang="en-US" sz="1800" b="0" dirty="0" smtClean="0"/>
              <a:t>80 mA H-, max. 10% duty </a:t>
            </a:r>
            <a:r>
              <a:rPr lang="en-US" sz="1800" b="0" dirty="0" smtClean="0"/>
              <a:t>cycle</a:t>
            </a:r>
          </a:p>
          <a:p>
            <a:r>
              <a:rPr lang="en-US" sz="1800" b="0" dirty="0" smtClean="0"/>
              <a:t>Commissioned in 2013</a:t>
            </a:r>
            <a:r>
              <a:rPr lang="en-US" sz="1800" b="0" dirty="0" smtClean="0"/>
              <a:t> </a:t>
            </a:r>
            <a:endParaRPr lang="en-US" sz="1800" b="0" dirty="0"/>
          </a:p>
        </p:txBody>
      </p:sp>
      <p:pic>
        <p:nvPicPr>
          <p:cNvPr id="6" name="Picture 5" descr="http://mediaarchive.cern.ch/MediaArchive/Photo/Public/2010/1005113/1005113_01/1005113_01-A5-at-72-dp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657600"/>
            <a:ext cx="2896313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RF_photos\Linac4_RFQ\SL701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371600"/>
            <a:ext cx="4165600" cy="3124200"/>
          </a:xfrm>
          <a:prstGeom prst="rect">
            <a:avLst/>
          </a:prstGeom>
          <a:noFill/>
        </p:spPr>
      </p:pic>
      <p:pic>
        <p:nvPicPr>
          <p:cNvPr id="5" name="Picture 4" descr="RFQ1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57600" y="3962400"/>
            <a:ext cx="4267200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Examples</a:t>
            </a:r>
            <a:r>
              <a:rPr lang="fr-CH" dirty="0" smtClean="0"/>
              <a:t> of RFQ - 9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6D4DA58-6EE7-421F-A59D-1B46DBFEBC48}" type="slidenum">
              <a:rPr lang="en-GB" smtClean="0"/>
              <a:pPr/>
              <a:t>36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04800" y="1371600"/>
            <a:ext cx="4953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The </a:t>
            </a:r>
            <a:r>
              <a:rPr lang="en-US" b="0" dirty="0" smtClean="0"/>
              <a:t>compact high-frequency RFQ </a:t>
            </a:r>
            <a:r>
              <a:rPr lang="en-US" b="0" dirty="0" smtClean="0"/>
              <a:t>being built at CERN (commissioning early 2016)</a:t>
            </a:r>
            <a:endParaRPr lang="en-US" b="0" dirty="0" smtClean="0"/>
          </a:p>
          <a:p>
            <a:r>
              <a:rPr lang="en-US" sz="1800" b="0" dirty="0" smtClean="0"/>
              <a:t>40 </a:t>
            </a:r>
            <a:r>
              <a:rPr lang="en-US" sz="1800" b="0" dirty="0" smtClean="0"/>
              <a:t>keV – </a:t>
            </a:r>
            <a:r>
              <a:rPr lang="en-US" sz="1800" b="0" dirty="0" smtClean="0"/>
              <a:t>5 </a:t>
            </a:r>
            <a:r>
              <a:rPr lang="en-US" sz="1800" b="0" dirty="0" smtClean="0"/>
              <a:t>MeV</a:t>
            </a:r>
            <a:r>
              <a:rPr lang="en-US" sz="1800" b="0" dirty="0" smtClean="0"/>
              <a:t>, in only 2 </a:t>
            </a:r>
            <a:r>
              <a:rPr lang="en-US" sz="1800" b="0" dirty="0" smtClean="0"/>
              <a:t>m</a:t>
            </a:r>
          </a:p>
          <a:p>
            <a:r>
              <a:rPr lang="en-US" sz="1800" b="0" dirty="0" smtClean="0"/>
              <a:t>750 MHz, max. 5% </a:t>
            </a:r>
            <a:r>
              <a:rPr lang="en-US" sz="1800" b="0" dirty="0" smtClean="0"/>
              <a:t>duty </a:t>
            </a:r>
            <a:r>
              <a:rPr lang="en-US" sz="1800" b="0" dirty="0" smtClean="0"/>
              <a:t>cycle</a:t>
            </a:r>
          </a:p>
          <a:p>
            <a:r>
              <a:rPr lang="en-US" sz="1800" b="0" dirty="0" smtClean="0"/>
              <a:t>For medical and industrial applications</a:t>
            </a:r>
          </a:p>
          <a:p>
            <a:r>
              <a:rPr lang="en-US" sz="1800" b="0" dirty="0" smtClean="0"/>
              <a:t>Highest frequency in the world</a:t>
            </a:r>
            <a:endParaRPr lang="en-US" sz="1800" b="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3110" y="1406769"/>
            <a:ext cx="2580290" cy="21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G:\Workspaces\r\RFQ_SMATHOT\RFQ_HF\Plans_Design Office\HF-RFQ module assembl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5800" y="4034842"/>
            <a:ext cx="4289028" cy="213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G:\Workspaces\r\RFQ_SMATHOT\RFQ_HF\Photo\Usinage\IMG_136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476348"/>
            <a:ext cx="3525865" cy="264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33400" y="6276201"/>
            <a:ext cx="2058577" cy="2769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omic Sans MS" panose="030F0702030302020204" pitchFamily="66" charset="0"/>
              </a:rPr>
              <a:t>Modulation test machining</a:t>
            </a:r>
            <a:endParaRPr lang="en-GB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3251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The 750 MHz RFQ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6D4DA58-6EE7-421F-A59D-1B46DBFEBC48}" type="slidenum">
              <a:rPr lang="en-GB" smtClean="0"/>
              <a:pPr/>
              <a:t>37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64702" y="6172200"/>
            <a:ext cx="7888698" cy="33855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Comic Sans MS" panose="030F0702030302020204" pitchFamily="66" charset="0"/>
              </a:rPr>
              <a:t>Two modules (500 mm) out of 4 have been successfully brazed in June 2015</a:t>
            </a:r>
            <a:endParaRPr lang="en-GB" sz="1600" dirty="0">
              <a:latin typeface="Comic Sans MS" panose="030F07020303020202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32"/>
          <a:stretch/>
        </p:blipFill>
        <p:spPr>
          <a:xfrm>
            <a:off x="264702" y="1295400"/>
            <a:ext cx="4572000" cy="448510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9356"/>
          <a:stretch/>
        </p:blipFill>
        <p:spPr>
          <a:xfrm>
            <a:off x="4549020" y="1861552"/>
            <a:ext cx="4553949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3218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81000"/>
            <a:ext cx="5334000" cy="762000"/>
          </a:xfrm>
        </p:spPr>
        <p:txBody>
          <a:bodyPr/>
          <a:lstStyle/>
          <a:p>
            <a:r>
              <a:rPr lang="en-US" sz="4000" dirty="0" smtClean="0"/>
              <a:t>Low-energy proton </a:t>
            </a:r>
            <a:r>
              <a:rPr lang="en-US" sz="4000" dirty="0" err="1" smtClean="0"/>
              <a:t>linacs</a:t>
            </a:r>
            <a:endParaRPr lang="en-GB" sz="4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30097" y="6391860"/>
            <a:ext cx="457200" cy="381000"/>
          </a:xfrm>
        </p:spPr>
        <p:txBody>
          <a:bodyPr/>
          <a:lstStyle/>
          <a:p>
            <a:fld id="{EB996D84-0222-4F55-83D2-C4FDBB2E5B02}" type="slidenum">
              <a:rPr lang="en-GB" smtClean="0"/>
              <a:pPr/>
              <a:t>38</a:t>
            </a:fld>
            <a:endParaRPr lang="en-GB"/>
          </a:p>
        </p:txBody>
      </p:sp>
      <p:pic>
        <p:nvPicPr>
          <p:cNvPr id="8775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576" y="1886164"/>
            <a:ext cx="4795839" cy="2231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Line Callout 1 3"/>
          <p:cNvSpPr/>
          <p:nvPr/>
        </p:nvSpPr>
        <p:spPr bwMode="auto">
          <a:xfrm>
            <a:off x="164826" y="3646853"/>
            <a:ext cx="904874" cy="562014"/>
          </a:xfrm>
          <a:prstGeom prst="borderCallout1">
            <a:avLst>
              <a:gd name="adj1" fmla="val -5211"/>
              <a:gd name="adj2" fmla="val 87394"/>
              <a:gd name="adj3" fmla="val -136713"/>
              <a:gd name="adj4" fmla="val 229718"/>
            </a:avLst>
          </a:prstGeom>
          <a:ln w="28575">
            <a:headEnd type="none" w="sm" len="sm"/>
            <a:tailEnd type="none" w="sm" len="sm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Ion source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Line Callout 1 9"/>
          <p:cNvSpPr/>
          <p:nvPr/>
        </p:nvSpPr>
        <p:spPr bwMode="auto">
          <a:xfrm>
            <a:off x="164826" y="4324564"/>
            <a:ext cx="1600200" cy="572897"/>
          </a:xfrm>
          <a:prstGeom prst="borderCallout1">
            <a:avLst>
              <a:gd name="adj1" fmla="val -11928"/>
              <a:gd name="adj2" fmla="val 100393"/>
              <a:gd name="adj3" fmla="val -271468"/>
              <a:gd name="adj4" fmla="val 159077"/>
            </a:avLst>
          </a:prstGeom>
          <a:ln w="28575">
            <a:headEnd type="none" w="sm" len="sm"/>
            <a:tailEnd type="none" w="sm" len="sm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HV extraction, 20-100 kV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Line Callout 1 10"/>
          <p:cNvSpPr/>
          <p:nvPr/>
        </p:nvSpPr>
        <p:spPr bwMode="auto">
          <a:xfrm>
            <a:off x="1957010" y="4172163"/>
            <a:ext cx="1981200" cy="1066801"/>
          </a:xfrm>
          <a:prstGeom prst="borderCallout1">
            <a:avLst>
              <a:gd name="adj1" fmla="val 2736"/>
              <a:gd name="adj2" fmla="val 35201"/>
              <a:gd name="adj3" fmla="val -138962"/>
              <a:gd name="adj4" fmla="val 47476"/>
            </a:avLst>
          </a:prstGeom>
          <a:ln w="28575">
            <a:headEnd type="none" w="sm" len="sm"/>
            <a:tailEnd type="none" w="sm" len="sm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Low Energy Beam Transport (LEBT)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2 solenoid or electrostatic</a:t>
            </a:r>
            <a:endParaRPr kumimoji="0" lang="en-GB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Line Callout 1 11"/>
          <p:cNvSpPr/>
          <p:nvPr/>
        </p:nvSpPr>
        <p:spPr bwMode="auto">
          <a:xfrm>
            <a:off x="4051025" y="4203831"/>
            <a:ext cx="1371600" cy="1035133"/>
          </a:xfrm>
          <a:prstGeom prst="borderCallout1">
            <a:avLst>
              <a:gd name="adj1" fmla="val -5709"/>
              <a:gd name="adj2" fmla="val 26181"/>
              <a:gd name="adj3" fmla="val -166823"/>
              <a:gd name="adj4" fmla="val 27497"/>
            </a:avLst>
          </a:prstGeom>
          <a:ln w="28575">
            <a:headEnd type="none" w="sm" len="sm"/>
            <a:tailEnd type="none" w="sm" len="sm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RFQ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 MeV to 5 MeV depending on application</a:t>
            </a:r>
            <a:endParaRPr kumimoji="0" lang="en-GB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Line Callout 1 12"/>
          <p:cNvSpPr/>
          <p:nvPr/>
        </p:nvSpPr>
        <p:spPr bwMode="auto">
          <a:xfrm>
            <a:off x="5575025" y="4208867"/>
            <a:ext cx="1828800" cy="1487297"/>
          </a:xfrm>
          <a:prstGeom prst="borderCallout1">
            <a:avLst>
              <a:gd name="adj1" fmla="val -918"/>
              <a:gd name="adj2" fmla="val 36571"/>
              <a:gd name="adj3" fmla="val -99753"/>
              <a:gd name="adj4" fmla="val -4321"/>
            </a:avLst>
          </a:prstGeom>
          <a:ln w="28575">
            <a:headEnd type="none" w="sm" len="sm"/>
            <a:tailEnd type="none" w="sm" len="sm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Medium Energy Beam Transport (MEBT), </a:t>
            </a:r>
            <a:r>
              <a:rPr lang="en-US" sz="1400" i="1" dirty="0" smtClean="0">
                <a:solidFill>
                  <a:schemeClr val="tx1"/>
                </a:solidFill>
                <a:latin typeface="Arial" charset="0"/>
              </a:rPr>
              <a:t>match to following structure with space for diagnostics etc. </a:t>
            </a:r>
            <a:endParaRPr kumimoji="0" lang="en-GB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Left Brace 5"/>
          <p:cNvSpPr/>
          <p:nvPr/>
        </p:nvSpPr>
        <p:spPr bwMode="auto">
          <a:xfrm>
            <a:off x="6032225" y="1809964"/>
            <a:ext cx="457200" cy="1698111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000" t="9775" r="41210" b="70391"/>
          <a:stretch/>
        </p:blipFill>
        <p:spPr bwMode="auto">
          <a:xfrm>
            <a:off x="6358054" y="1685212"/>
            <a:ext cx="1128649" cy="95986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17" name="Picture 6" descr="20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91" t="60381" r="73003"/>
          <a:stretch/>
        </p:blipFill>
        <p:spPr bwMode="auto">
          <a:xfrm>
            <a:off x="6489425" y="2810460"/>
            <a:ext cx="1052449" cy="1033915"/>
          </a:xfrm>
          <a:prstGeom prst="rect">
            <a:avLst/>
          </a:prstGeom>
          <a:noFill/>
        </p:spPr>
      </p:pic>
      <p:sp>
        <p:nvSpPr>
          <p:cNvPr id="18" name="Line Callout 1 17"/>
          <p:cNvSpPr/>
          <p:nvPr/>
        </p:nvSpPr>
        <p:spPr bwMode="auto">
          <a:xfrm>
            <a:off x="7664340" y="1609598"/>
            <a:ext cx="1420834" cy="1226592"/>
          </a:xfrm>
          <a:prstGeom prst="borderCallout1">
            <a:avLst>
              <a:gd name="adj1" fmla="val 27"/>
              <a:gd name="adj2" fmla="val 207"/>
              <a:gd name="adj3" fmla="val -6212"/>
              <a:gd name="adj4" fmla="val -1940"/>
            </a:avLst>
          </a:prstGeom>
          <a:ln w="28575">
            <a:headEnd type="none" w="sm" len="sm"/>
            <a:tailEnd type="none" w="sm" len="sm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DTL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, </a:t>
            </a:r>
            <a:r>
              <a:rPr lang="en-US" sz="1400" i="1" dirty="0">
                <a:solidFill>
                  <a:schemeClr val="tx1"/>
                </a:solidFill>
                <a:latin typeface="Arial" charset="0"/>
              </a:rPr>
              <a:t>3</a:t>
            </a: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MeV to 80 MeV, high current,</a:t>
            </a:r>
            <a:r>
              <a:rPr kumimoji="0" lang="en-US" sz="1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high (&gt;200 MHz) frequency</a:t>
            </a:r>
            <a:endParaRPr kumimoji="0" lang="en-GB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Line Callout 1 18"/>
          <p:cNvSpPr/>
          <p:nvPr/>
        </p:nvSpPr>
        <p:spPr bwMode="auto">
          <a:xfrm>
            <a:off x="7673246" y="2982275"/>
            <a:ext cx="1403022" cy="1915186"/>
          </a:xfrm>
          <a:prstGeom prst="borderCallout1">
            <a:avLst>
              <a:gd name="adj1" fmla="val 27"/>
              <a:gd name="adj2" fmla="val 207"/>
              <a:gd name="adj3" fmla="val -6212"/>
              <a:gd name="adj4" fmla="val -1940"/>
            </a:avLst>
          </a:prstGeom>
          <a:ln w="28575">
            <a:headEnd type="none" w="sm" len="sm"/>
            <a:tailEnd type="none" w="sm" len="sm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err="1" smtClean="0">
                <a:solidFill>
                  <a:schemeClr val="tx1"/>
                </a:solidFill>
                <a:latin typeface="Arial" charset="0"/>
              </a:rPr>
              <a:t>Interdigital</a:t>
            </a:r>
            <a:r>
              <a:rPr lang="en-US" sz="1600" dirty="0" smtClean="0">
                <a:solidFill>
                  <a:schemeClr val="tx1"/>
                </a:solidFill>
                <a:latin typeface="Arial" charset="0"/>
              </a:rPr>
              <a:t> structures (IH, CH) </a:t>
            </a:r>
            <a:r>
              <a:rPr lang="en-US" sz="1400" i="1" dirty="0" smtClean="0">
                <a:solidFill>
                  <a:schemeClr val="tx1"/>
                </a:solidFill>
                <a:latin typeface="Arial" charset="0"/>
              </a:rPr>
              <a:t>3</a:t>
            </a: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MeV to 80 MeV, low current,</a:t>
            </a:r>
            <a:r>
              <a:rPr kumimoji="0" lang="en-US" sz="1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lower (&gt;</a:t>
            </a:r>
            <a:r>
              <a:rPr lang="en-US" sz="1400" i="1" dirty="0" smtClean="0">
                <a:solidFill>
                  <a:schemeClr val="tx1"/>
                </a:solidFill>
                <a:latin typeface="Arial" charset="0"/>
              </a:rPr>
              <a:t>35</a:t>
            </a:r>
            <a:r>
              <a:rPr kumimoji="0" lang="en-US" sz="1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0 MHz) frequency</a:t>
            </a:r>
            <a:endParaRPr kumimoji="0" lang="en-GB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069700" y="6010860"/>
            <a:ext cx="6334125" cy="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9" name="Rounded Rectangle 8"/>
          <p:cNvSpPr/>
          <p:nvPr/>
        </p:nvSpPr>
        <p:spPr bwMode="auto">
          <a:xfrm>
            <a:off x="7612757" y="5029200"/>
            <a:ext cx="1463511" cy="1152896"/>
          </a:xfrm>
          <a:prstGeom prst="round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Pulsed beam (1-100 Hz)</a:t>
            </a:r>
            <a:endParaRPr kumimoji="0" lang="en-GB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30029" y="5605648"/>
            <a:ext cx="30588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MeV in 5 – 10 meters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07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BC53E656-9CAE-4F4F-B5F0-495941EF08DB}" type="slidenum">
              <a:rPr lang="en-GB"/>
              <a:pPr/>
              <a:t>39</a:t>
            </a:fld>
            <a:endParaRPr lang="en-GB"/>
          </a:p>
        </p:txBody>
      </p:sp>
      <p:sp>
        <p:nvSpPr>
          <p:cNvPr id="71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RFQ </a:t>
            </a:r>
            <a:r>
              <a:rPr lang="fr-CH" dirty="0" err="1" smtClean="0"/>
              <a:t>bibliography</a:t>
            </a:r>
            <a:endParaRPr lang="en-US" dirty="0"/>
          </a:p>
        </p:txBody>
      </p:sp>
      <p:sp>
        <p:nvSpPr>
          <p:cNvPr id="71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752600"/>
            <a:ext cx="7467600" cy="3505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1800" dirty="0">
                <a:effectLst/>
              </a:rPr>
              <a:t>T.P.WANGLER, ”Space charge limits in linear accelerator”,LA-8388 (Los Alamos)</a:t>
            </a:r>
          </a:p>
          <a:p>
            <a:pPr>
              <a:lnSpc>
                <a:spcPct val="80000"/>
              </a:lnSpc>
            </a:pPr>
            <a:r>
              <a:rPr lang="en-GB" sz="1800" dirty="0">
                <a:effectLst/>
              </a:rPr>
              <a:t>R.H.STOKES and T.P.WANGLER, ”Radio Frequency Quadrupole and their applications</a:t>
            </a:r>
            <a:r>
              <a:rPr lang="en-GB" sz="1800" dirty="0" smtClean="0">
                <a:effectLst/>
              </a:rPr>
              <a:t>”, Annual </a:t>
            </a:r>
            <a:r>
              <a:rPr lang="en-GB" sz="1800" dirty="0">
                <a:effectLst/>
              </a:rPr>
              <a:t>Review of Nuclear and Particle Science , 1989</a:t>
            </a:r>
          </a:p>
          <a:p>
            <a:pPr>
              <a:lnSpc>
                <a:spcPct val="80000"/>
              </a:lnSpc>
            </a:pPr>
            <a:r>
              <a:rPr lang="en-GB" sz="1800" dirty="0">
                <a:effectLst/>
              </a:rPr>
              <a:t>K.R. CRANDALL,R.H.STOKES and T.P.WANGLER, “ RF Quadrupole Beam dynamics Design study”,1979 Linear Accelerator Conference</a:t>
            </a:r>
          </a:p>
          <a:p>
            <a:pPr>
              <a:lnSpc>
                <a:spcPct val="80000"/>
              </a:lnSpc>
            </a:pPr>
            <a:r>
              <a:rPr lang="en-GB" sz="1800" dirty="0">
                <a:effectLst/>
              </a:rPr>
              <a:t>M.WEISS, “ Radio Frequency Quadrupole” , CERN-PS/87-51 (CAS Aarhus,1986)</a:t>
            </a:r>
          </a:p>
          <a:p>
            <a:pPr>
              <a:lnSpc>
                <a:spcPct val="80000"/>
              </a:lnSpc>
            </a:pPr>
            <a:r>
              <a:rPr lang="en-GB" sz="1800" dirty="0">
                <a:effectLst/>
              </a:rPr>
              <a:t>M. PUGLISI, “Radio Frequency Quadrupole”, CERN 87-03 (CAS Oxford, 1985)</a:t>
            </a:r>
          </a:p>
          <a:p>
            <a:pPr>
              <a:lnSpc>
                <a:spcPct val="80000"/>
              </a:lnSpc>
            </a:pPr>
            <a:r>
              <a:rPr lang="en-GB" sz="1800" dirty="0">
                <a:effectLst/>
              </a:rPr>
              <a:t>RFQ chapter in </a:t>
            </a:r>
            <a:r>
              <a:rPr lang="en-GB" sz="1800" dirty="0" err="1">
                <a:effectLst/>
              </a:rPr>
              <a:t>Wangler</a:t>
            </a:r>
            <a:r>
              <a:rPr lang="en-GB" sz="1800" dirty="0">
                <a:effectLst/>
              </a:rPr>
              <a:t>, RF Linear Accelerators</a:t>
            </a:r>
            <a:endParaRPr lang="en-US" sz="18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804CEAF-416D-472B-9B31-79CDD8E7BAD6}" type="slidenum">
              <a:rPr lang="en-GB"/>
              <a:pPr/>
              <a:t>4</a:t>
            </a:fld>
            <a:endParaRPr lang="en-GB"/>
          </a:p>
        </p:txBody>
      </p:sp>
      <p:sp>
        <p:nvSpPr>
          <p:cNvPr id="6676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RFQ compared to the old pre-injectors</a:t>
            </a:r>
          </a:p>
        </p:txBody>
      </p:sp>
      <p:pic>
        <p:nvPicPr>
          <p:cNvPr id="667653" name="Picture 5" descr="7602012-A5-at-72-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3667125" cy="5295900"/>
          </a:xfrm>
          <a:prstGeom prst="rect">
            <a:avLst/>
          </a:prstGeom>
          <a:noFill/>
        </p:spPr>
      </p:pic>
      <p:pic>
        <p:nvPicPr>
          <p:cNvPr id="667654" name="Picture 6" descr="Numériser0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343400"/>
            <a:ext cx="2438400" cy="1565275"/>
          </a:xfrm>
          <a:prstGeom prst="rect">
            <a:avLst/>
          </a:prstGeom>
          <a:noFill/>
        </p:spPr>
      </p:pic>
      <p:pic>
        <p:nvPicPr>
          <p:cNvPr id="667656" name="Picture 8" descr="76081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1371600"/>
            <a:ext cx="3276600" cy="2184400"/>
          </a:xfrm>
          <a:prstGeom prst="rect">
            <a:avLst/>
          </a:prstGeom>
          <a:noFill/>
        </p:spPr>
      </p:pic>
      <p:sp>
        <p:nvSpPr>
          <p:cNvPr id="667657" name="Text Box 9"/>
          <p:cNvSpPr txBox="1">
            <a:spLocks noChangeArrowheads="1"/>
          </p:cNvSpPr>
          <p:nvPr/>
        </p:nvSpPr>
        <p:spPr bwMode="auto">
          <a:xfrm>
            <a:off x="7391400" y="4343400"/>
            <a:ext cx="1524000" cy="1558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The new RFQ2 pre-injector at CERN (1993):</a:t>
            </a:r>
          </a:p>
          <a:p>
            <a:r>
              <a:rPr lang="en-US" sz="1600" b="0"/>
              <a:t>Source+LEBT+RFQ </a:t>
            </a:r>
          </a:p>
        </p:txBody>
      </p:sp>
      <p:sp>
        <p:nvSpPr>
          <p:cNvPr id="667658" name="Text Box 10"/>
          <p:cNvSpPr txBox="1">
            <a:spLocks noChangeArrowheads="1"/>
          </p:cNvSpPr>
          <p:nvPr/>
        </p:nvSpPr>
        <p:spPr bwMode="auto">
          <a:xfrm>
            <a:off x="5791200" y="5943600"/>
            <a:ext cx="6477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3.2m</a:t>
            </a:r>
          </a:p>
        </p:txBody>
      </p:sp>
      <p:sp>
        <p:nvSpPr>
          <p:cNvPr id="667659" name="Line 11"/>
          <p:cNvSpPr>
            <a:spLocks noChangeShapeType="1"/>
          </p:cNvSpPr>
          <p:nvPr/>
        </p:nvSpPr>
        <p:spPr bwMode="auto">
          <a:xfrm flipH="1">
            <a:off x="5105400" y="6096000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7660" name="Line 12"/>
          <p:cNvSpPr>
            <a:spLocks noChangeShapeType="1"/>
          </p:cNvSpPr>
          <p:nvPr/>
        </p:nvSpPr>
        <p:spPr bwMode="auto">
          <a:xfrm>
            <a:off x="6553200" y="60960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67661" name="Oval 13"/>
          <p:cNvSpPr>
            <a:spLocks noChangeArrowheads="1"/>
          </p:cNvSpPr>
          <p:nvPr/>
        </p:nvSpPr>
        <p:spPr bwMode="auto">
          <a:xfrm>
            <a:off x="4191000" y="3733800"/>
            <a:ext cx="4724400" cy="2895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7663" name="AutoShape 15"/>
          <p:cNvSpPr>
            <a:spLocks noChangeArrowheads="1"/>
          </p:cNvSpPr>
          <p:nvPr/>
        </p:nvSpPr>
        <p:spPr bwMode="auto">
          <a:xfrm rot="2784656">
            <a:off x="4059238" y="3835400"/>
            <a:ext cx="762000" cy="1905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67664" name="Text Box 16"/>
          <p:cNvSpPr txBox="1">
            <a:spLocks noChangeArrowheads="1"/>
          </p:cNvSpPr>
          <p:nvPr/>
        </p:nvSpPr>
        <p:spPr bwMode="auto">
          <a:xfrm>
            <a:off x="7315200" y="1447800"/>
            <a:ext cx="1676400" cy="1558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The old pre-injector at CERN (1976):</a:t>
            </a:r>
          </a:p>
          <a:p>
            <a:r>
              <a:rPr lang="en-US" sz="1600" b="0"/>
              <a:t>Source+ Cockroft Walton +line+bunching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CC0F94D-A664-4EBA-9811-618BF2F719CE}" type="slidenum">
              <a:rPr lang="en-GB"/>
              <a:pPr/>
              <a:t>5</a:t>
            </a:fld>
            <a:endParaRPr lang="en-GB"/>
          </a:p>
        </p:txBody>
      </p:sp>
      <p:sp>
        <p:nvSpPr>
          <p:cNvPr id="66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New ideas – </a:t>
            </a:r>
            <a:r>
              <a:rPr lang="en-US" sz="3200" dirty="0" smtClean="0"/>
              <a:t>history </a:t>
            </a:r>
            <a:r>
              <a:rPr lang="en-US" sz="3200" dirty="0"/>
              <a:t>of the RFQ</a:t>
            </a:r>
          </a:p>
        </p:txBody>
      </p:sp>
      <p:sp>
        <p:nvSpPr>
          <p:cNvPr id="665605" name="Text Box 5"/>
          <p:cNvSpPr txBox="1">
            <a:spLocks noChangeArrowheads="1"/>
          </p:cNvSpPr>
          <p:nvPr/>
        </p:nvSpPr>
        <p:spPr bwMode="auto">
          <a:xfrm>
            <a:off x="228600" y="2286000"/>
            <a:ext cx="8915400" cy="43396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40000"/>
              </a:spcBef>
              <a:buFontTx/>
              <a:buChar char="-"/>
            </a:pPr>
            <a:r>
              <a:rPr lang="en-US" sz="1500" b="0" dirty="0"/>
              <a:t> 1960’s: Early works of I. </a:t>
            </a:r>
            <a:r>
              <a:rPr lang="en-US" sz="1500" b="0" dirty="0" err="1"/>
              <a:t>Kapchinski</a:t>
            </a:r>
            <a:r>
              <a:rPr lang="en-US" sz="1500" b="0" dirty="0"/>
              <a:t> at ITEP (Moscow): idea to </a:t>
            </a:r>
            <a:r>
              <a:rPr lang="en-US" sz="1500" b="0" i="1" dirty="0"/>
              <a:t>use at low energy an </a:t>
            </a:r>
            <a:r>
              <a:rPr lang="en-US" sz="1500" b="0" i="1" dirty="0">
                <a:solidFill>
                  <a:srgbClr val="0000CC"/>
                </a:solidFill>
              </a:rPr>
              <a:t>electric quadrupole focusing channel</a:t>
            </a:r>
            <a:r>
              <a:rPr lang="en-US" sz="1500" b="0" i="1" dirty="0"/>
              <a:t>, excited at RF frequency, and modulated to add a </a:t>
            </a:r>
            <a:r>
              <a:rPr lang="en-US" sz="1500" b="0" i="1" dirty="0">
                <a:solidFill>
                  <a:srgbClr val="0000CC"/>
                </a:solidFill>
              </a:rPr>
              <a:t>longitudinal field component </a:t>
            </a:r>
            <a:r>
              <a:rPr lang="en-US" sz="1500" b="0" i="1" dirty="0"/>
              <a:t>providing adiabatic bunching and acceleration</a:t>
            </a:r>
            <a:r>
              <a:rPr lang="en-US" sz="1500" b="0" dirty="0"/>
              <a:t>.</a:t>
            </a:r>
          </a:p>
          <a:p>
            <a:pPr>
              <a:spcBef>
                <a:spcPct val="40000"/>
              </a:spcBef>
              <a:buFontTx/>
              <a:buChar char="-"/>
            </a:pPr>
            <a:r>
              <a:rPr lang="en-US" sz="1500" b="0" dirty="0"/>
              <a:t> 1969: an RF resonator is designed around </a:t>
            </a:r>
            <a:r>
              <a:rPr lang="en-US" sz="1500" b="0" dirty="0" err="1"/>
              <a:t>Kapchinski’s</a:t>
            </a:r>
            <a:r>
              <a:rPr lang="en-US" sz="1500" b="0" dirty="0"/>
              <a:t> electrodes by V. </a:t>
            </a:r>
            <a:r>
              <a:rPr lang="en-US" sz="1500" b="0" dirty="0" err="1"/>
              <a:t>Tepliakov</a:t>
            </a:r>
            <a:r>
              <a:rPr lang="en-US" sz="1500" b="0" dirty="0"/>
              <a:t> (IHEP). </a:t>
            </a:r>
            <a:r>
              <a:rPr lang="en-US" sz="1500" b="0" dirty="0">
                <a:solidFill>
                  <a:srgbClr val="0000CC"/>
                </a:solidFill>
              </a:rPr>
              <a:t>First paper </a:t>
            </a:r>
            <a:r>
              <a:rPr lang="en-US" sz="1500" b="0" dirty="0"/>
              <a:t>on the RFQ by </a:t>
            </a:r>
            <a:r>
              <a:rPr lang="en-US" sz="1500" b="0" dirty="0" err="1"/>
              <a:t>Kapchinski</a:t>
            </a:r>
            <a:r>
              <a:rPr lang="en-US" sz="1500" b="0" dirty="0"/>
              <a:t> and </a:t>
            </a:r>
            <a:r>
              <a:rPr lang="en-US" sz="1500" b="0" dirty="0" err="1"/>
              <a:t>Teplyakov</a:t>
            </a:r>
            <a:r>
              <a:rPr lang="en-US" sz="1500" b="0" dirty="0"/>
              <a:t> (in Russian). First </a:t>
            </a:r>
            <a:r>
              <a:rPr lang="en-US" sz="1500" b="0" dirty="0">
                <a:solidFill>
                  <a:srgbClr val="0000CC"/>
                </a:solidFill>
              </a:rPr>
              <a:t>experimental RFQ </a:t>
            </a:r>
            <a:r>
              <a:rPr lang="en-US" sz="1500" b="0" dirty="0"/>
              <a:t>in Russia (1974).</a:t>
            </a:r>
          </a:p>
          <a:p>
            <a:pPr>
              <a:spcBef>
                <a:spcPct val="40000"/>
              </a:spcBef>
              <a:buFontTx/>
              <a:buChar char="-"/>
            </a:pPr>
            <a:r>
              <a:rPr lang="en-US" sz="1500" b="0" dirty="0"/>
              <a:t> 1977: the idea arrives at </a:t>
            </a:r>
            <a:r>
              <a:rPr lang="en-US" sz="1500" b="0" dirty="0">
                <a:solidFill>
                  <a:srgbClr val="0000CC"/>
                </a:solidFill>
              </a:rPr>
              <a:t>Los Alamos </a:t>
            </a:r>
            <a:r>
              <a:rPr lang="en-US" sz="1500" b="0" dirty="0"/>
              <a:t>(USA), </a:t>
            </a:r>
            <a:r>
              <a:rPr lang="en-US" sz="1500" b="0" dirty="0" smtClean="0"/>
              <a:t>introduced </a:t>
            </a:r>
            <a:r>
              <a:rPr lang="en-US" sz="1500" b="0" dirty="0"/>
              <a:t>by a Czech refugee</a:t>
            </a:r>
            <a:r>
              <a:rPr lang="fr-CA" sz="1500" b="0" dirty="0"/>
              <a:t>. </a:t>
            </a:r>
          </a:p>
          <a:p>
            <a:pPr>
              <a:spcBef>
                <a:spcPct val="40000"/>
              </a:spcBef>
              <a:buFontTx/>
              <a:buChar char="-"/>
            </a:pPr>
            <a:r>
              <a:rPr lang="fr-CA" sz="1500" b="0" dirty="0"/>
              <a:t> 1977-1980: the Los </a:t>
            </a:r>
            <a:r>
              <a:rPr lang="fr-CA" sz="1500" b="0" dirty="0" err="1"/>
              <a:t>Alamos</a:t>
            </a:r>
            <a:r>
              <a:rPr lang="fr-CA" sz="1500" b="0" dirty="0"/>
              <a:t> </a:t>
            </a:r>
            <a:r>
              <a:rPr lang="fr-CA" sz="1500" b="0" dirty="0" smtClean="0"/>
              <a:t>team </a:t>
            </a:r>
            <a:r>
              <a:rPr lang="fr-CA" sz="1500" b="0" dirty="0" err="1" smtClean="0"/>
              <a:t>is</a:t>
            </a:r>
            <a:r>
              <a:rPr lang="fr-CA" sz="1500" b="0" dirty="0" smtClean="0"/>
              <a:t> </a:t>
            </a:r>
            <a:r>
              <a:rPr lang="fr-CA" sz="1500" b="0" dirty="0" err="1"/>
              <a:t>enthusiastic</a:t>
            </a:r>
            <a:r>
              <a:rPr lang="fr-CA" sz="1500" b="0" dirty="0"/>
              <a:t> about </a:t>
            </a:r>
            <a:r>
              <a:rPr lang="fr-CA" sz="1500" b="0" dirty="0" err="1"/>
              <a:t>this</a:t>
            </a:r>
            <a:r>
              <a:rPr lang="fr-CA" sz="1500" b="0" dirty="0"/>
              <a:t> </a:t>
            </a:r>
            <a:r>
              <a:rPr lang="fr-CA" sz="1500" b="0" dirty="0" err="1" smtClean="0"/>
              <a:t>idea</a:t>
            </a:r>
            <a:r>
              <a:rPr lang="fr-CA" sz="1500" b="0" dirty="0" smtClean="0"/>
              <a:t> (for </a:t>
            </a:r>
            <a:r>
              <a:rPr lang="fr-CA" sz="1500" b="0" dirty="0" err="1" smtClean="0"/>
              <a:t>their</a:t>
            </a:r>
            <a:r>
              <a:rPr lang="fr-CA" sz="1500" b="0" dirty="0" smtClean="0"/>
              <a:t> Fusion </a:t>
            </a:r>
            <a:r>
              <a:rPr lang="fr-CA" sz="1500" b="0" dirty="0" err="1" smtClean="0"/>
              <a:t>Material</a:t>
            </a:r>
            <a:r>
              <a:rPr lang="fr-CA" sz="1500" b="0" dirty="0" smtClean="0"/>
              <a:t> Irradiation), </a:t>
            </a:r>
            <a:r>
              <a:rPr lang="fr-CA" sz="1500" b="0" dirty="0" err="1"/>
              <a:t>makes</a:t>
            </a:r>
            <a:r>
              <a:rPr lang="fr-CA" sz="1500" b="0" dirty="0"/>
              <a:t> </a:t>
            </a:r>
            <a:r>
              <a:rPr lang="fr-CA" sz="1500" b="0" dirty="0" err="1"/>
              <a:t>some</a:t>
            </a:r>
            <a:r>
              <a:rPr lang="fr-CA" sz="1500" b="0" dirty="0"/>
              <a:t> </a:t>
            </a:r>
            <a:r>
              <a:rPr lang="fr-CA" sz="1500" b="0" dirty="0" err="1"/>
              <a:t>improvements</a:t>
            </a:r>
            <a:r>
              <a:rPr lang="fr-CA" sz="1500" b="0" dirty="0"/>
              <a:t> to the original </a:t>
            </a:r>
            <a:r>
              <a:rPr lang="fr-CA" sz="1500" b="0" dirty="0" err="1"/>
              <a:t>Kapchinski</a:t>
            </a:r>
            <a:r>
              <a:rPr lang="fr-CA" sz="1500" b="0" dirty="0"/>
              <a:t> structure and </a:t>
            </a:r>
            <a:r>
              <a:rPr lang="fr-CA" sz="1500" b="0" dirty="0" err="1"/>
              <a:t>develops</a:t>
            </a:r>
            <a:r>
              <a:rPr lang="fr-CA" sz="1500" b="0" dirty="0"/>
              <a:t> a new </a:t>
            </a:r>
            <a:r>
              <a:rPr lang="fr-CA" sz="1500" b="0" dirty="0" err="1"/>
              <a:t>resonator</a:t>
            </a:r>
            <a:r>
              <a:rPr lang="fr-CA" sz="1500" b="0" dirty="0"/>
              <a:t> design. The </a:t>
            </a:r>
            <a:r>
              <a:rPr lang="fr-CA" sz="1500" b="0" dirty="0">
                <a:solidFill>
                  <a:srgbClr val="0000CC"/>
                </a:solidFill>
              </a:rPr>
              <a:t>first </a:t>
            </a:r>
            <a:r>
              <a:rPr lang="fr-CA" sz="1500" b="0" dirty="0" err="1">
                <a:solidFill>
                  <a:srgbClr val="0000CC"/>
                </a:solidFill>
              </a:rPr>
              <a:t>complete</a:t>
            </a:r>
            <a:r>
              <a:rPr lang="fr-CA" sz="1500" b="0" dirty="0">
                <a:solidFill>
                  <a:srgbClr val="0000CC"/>
                </a:solidFill>
              </a:rPr>
              <a:t> RFQ </a:t>
            </a:r>
            <a:r>
              <a:rPr lang="fr-CA" sz="1500" b="0" dirty="0" err="1"/>
              <a:t>is</a:t>
            </a:r>
            <a:r>
              <a:rPr lang="fr-CA" sz="1500" b="0" dirty="0"/>
              <a:t> </a:t>
            </a:r>
            <a:r>
              <a:rPr lang="fr-CA" sz="1500" b="0" dirty="0" err="1"/>
              <a:t>built</a:t>
            </a:r>
            <a:r>
              <a:rPr lang="fr-CA" sz="1500" b="0" dirty="0"/>
              <a:t> </a:t>
            </a:r>
            <a:r>
              <a:rPr lang="fr-CA" sz="1500" b="0" dirty="0" err="1"/>
              <a:t>at</a:t>
            </a:r>
            <a:r>
              <a:rPr lang="fr-CA" sz="1500" b="0" dirty="0"/>
              <a:t> Los </a:t>
            </a:r>
            <a:r>
              <a:rPr lang="fr-CA" sz="1500" b="0" dirty="0" err="1"/>
              <a:t>Alamos</a:t>
            </a:r>
            <a:r>
              <a:rPr lang="fr-CA" sz="1500" b="0" dirty="0"/>
              <a:t> and </a:t>
            </a:r>
            <a:r>
              <a:rPr lang="fr-CA" sz="1500" b="0" dirty="0" err="1"/>
              <a:t>successfully</a:t>
            </a:r>
            <a:r>
              <a:rPr lang="fr-CA" sz="1500" b="0" dirty="0"/>
              <a:t> </a:t>
            </a:r>
            <a:r>
              <a:rPr lang="fr-CA" sz="1500" b="0" dirty="0" err="1"/>
              <a:t>operated</a:t>
            </a:r>
            <a:r>
              <a:rPr lang="fr-CA" sz="1500" b="0" dirty="0"/>
              <a:t> (for a few </a:t>
            </a:r>
            <a:r>
              <a:rPr lang="fr-CA" sz="1500" b="0" dirty="0" err="1"/>
              <a:t>hours</a:t>
            </a:r>
            <a:r>
              <a:rPr lang="fr-CA" sz="1500" b="0" dirty="0"/>
              <a:t>…) in 1980.</a:t>
            </a:r>
          </a:p>
          <a:p>
            <a:pPr>
              <a:spcBef>
                <a:spcPct val="40000"/>
              </a:spcBef>
              <a:buFontTx/>
              <a:buChar char="-"/>
            </a:pPr>
            <a:r>
              <a:rPr lang="fr-CA" sz="1500" b="0" dirty="0"/>
              <a:t> 1980’s: the RFQ </a:t>
            </a:r>
            <a:r>
              <a:rPr lang="fr-CA" sz="1500" b="0" dirty="0" err="1"/>
              <a:t>principle</a:t>
            </a:r>
            <a:r>
              <a:rPr lang="fr-CA" sz="1500" b="0" dirty="0"/>
              <a:t> </a:t>
            </a:r>
            <a:r>
              <a:rPr lang="fr-CA" sz="1500" b="0" dirty="0" err="1"/>
              <a:t>spreads</a:t>
            </a:r>
            <a:r>
              <a:rPr lang="fr-CA" sz="1500" b="0" dirty="0"/>
              <a:t> </a:t>
            </a:r>
            <a:r>
              <a:rPr lang="fr-CA" sz="1500" b="0" dirty="0" err="1"/>
              <a:t>around</a:t>
            </a:r>
            <a:r>
              <a:rPr lang="fr-CA" sz="1500" b="0" dirty="0"/>
              <a:t> the world, more </a:t>
            </a:r>
            <a:r>
              <a:rPr lang="fr-CA" sz="1500" b="0" dirty="0" err="1"/>
              <a:t>RFQs</a:t>
            </a:r>
            <a:r>
              <a:rPr lang="fr-CA" sz="1500" b="0" dirty="0"/>
              <a:t> are </a:t>
            </a:r>
            <a:r>
              <a:rPr lang="fr-CA" sz="1500" b="0" dirty="0" err="1"/>
              <a:t>built</a:t>
            </a:r>
            <a:r>
              <a:rPr lang="fr-CA" sz="1500" b="0" dirty="0"/>
              <a:t> in the USA and in Europe (1</a:t>
            </a:r>
            <a:r>
              <a:rPr lang="fr-CA" sz="1500" b="0" baseline="30000" dirty="0"/>
              <a:t>st</a:t>
            </a:r>
            <a:r>
              <a:rPr lang="fr-CA" sz="1500" b="0" dirty="0"/>
              <a:t> CERN RFQ: 1984</a:t>
            </a:r>
            <a:r>
              <a:rPr lang="fr-CA" sz="1500" b="0" dirty="0" smtClean="0"/>
              <a:t>). Long and </a:t>
            </a:r>
            <a:r>
              <a:rPr lang="fr-CA" sz="1500" b="0" dirty="0" err="1" smtClean="0"/>
              <a:t>difficult</a:t>
            </a:r>
            <a:r>
              <a:rPr lang="fr-CA" sz="1500" b="0" dirty="0" smtClean="0"/>
              <a:t> </a:t>
            </a:r>
            <a:r>
              <a:rPr lang="fr-CA" sz="1500" b="0" dirty="0" err="1" smtClean="0">
                <a:solidFill>
                  <a:srgbClr val="0000CC"/>
                </a:solidFill>
              </a:rPr>
              <a:t>learning</a:t>
            </a:r>
            <a:r>
              <a:rPr lang="fr-CA" sz="1500" b="0" dirty="0" smtClean="0">
                <a:solidFill>
                  <a:srgbClr val="0000CC"/>
                </a:solidFill>
              </a:rPr>
              <a:t> </a:t>
            </a:r>
            <a:r>
              <a:rPr lang="fr-CA" sz="1500" b="0" dirty="0" err="1" smtClean="0">
                <a:solidFill>
                  <a:srgbClr val="0000CC"/>
                </a:solidFill>
              </a:rPr>
              <a:t>curve</a:t>
            </a:r>
            <a:r>
              <a:rPr lang="fr-CA" sz="1500" b="0" dirty="0" smtClean="0">
                <a:solidFill>
                  <a:srgbClr val="0000CC"/>
                </a:solidFill>
              </a:rPr>
              <a:t> </a:t>
            </a:r>
            <a:r>
              <a:rPr lang="fr-CA" sz="1500" b="0" dirty="0" smtClean="0"/>
              <a:t>(</a:t>
            </a:r>
            <a:r>
              <a:rPr lang="fr-CA" sz="1500" b="0" dirty="0" err="1" smtClean="0"/>
              <a:t>RFQs</a:t>
            </a:r>
            <a:r>
              <a:rPr lang="fr-CA" sz="1500" b="0" dirty="0" smtClean="0"/>
              <a:t> are not simple </a:t>
            </a:r>
            <a:r>
              <a:rPr lang="fr-CA" sz="1500" b="0" dirty="0" err="1" smtClean="0"/>
              <a:t>devices</a:t>
            </a:r>
            <a:r>
              <a:rPr lang="fr-CA" sz="1500" b="0" dirty="0" smtClean="0"/>
              <a:t>…).</a:t>
            </a:r>
            <a:endParaRPr lang="fr-CA" sz="1500" b="0" dirty="0"/>
          </a:p>
          <a:p>
            <a:pPr>
              <a:spcBef>
                <a:spcPct val="40000"/>
              </a:spcBef>
              <a:buFontTx/>
              <a:buChar char="-"/>
            </a:pPr>
            <a:r>
              <a:rPr lang="fr-CA" sz="1500" b="0" dirty="0"/>
              <a:t> 1985-1995 : </a:t>
            </a:r>
            <a:r>
              <a:rPr lang="fr-CA" sz="1500" b="0" dirty="0" err="1" smtClean="0">
                <a:solidFill>
                  <a:srgbClr val="0000CC"/>
                </a:solidFill>
              </a:rPr>
              <a:t>reliable</a:t>
            </a:r>
            <a:r>
              <a:rPr lang="fr-CA" sz="1500" b="0" dirty="0" smtClean="0">
                <a:solidFill>
                  <a:srgbClr val="0000CC"/>
                </a:solidFill>
              </a:rPr>
              <a:t> RFQ designs </a:t>
            </a:r>
            <a:r>
              <a:rPr lang="fr-CA" sz="1500" b="0" dirty="0" err="1" smtClean="0"/>
              <a:t>exist</a:t>
            </a:r>
            <a:r>
              <a:rPr lang="fr-CA" sz="1500" b="0" dirty="0" smtClean="0"/>
              <a:t> and </a:t>
            </a:r>
            <a:r>
              <a:rPr lang="fr-CA" sz="1500" b="0" dirty="0" err="1" smtClean="0"/>
              <a:t>progressively</a:t>
            </a:r>
            <a:r>
              <a:rPr lang="fr-CA" sz="1500" b="0" dirty="0" smtClean="0"/>
              <a:t> </a:t>
            </a:r>
            <a:r>
              <a:rPr lang="fr-CA" sz="1500" b="0" dirty="0"/>
              <a:t>replace the </a:t>
            </a:r>
            <a:r>
              <a:rPr lang="fr-CA" sz="1500" b="0" dirty="0" err="1"/>
              <a:t>old</a:t>
            </a:r>
            <a:r>
              <a:rPr lang="fr-CA" sz="1500" b="0" dirty="0"/>
              <a:t> </a:t>
            </a:r>
            <a:r>
              <a:rPr lang="fr-CA" sz="1500" b="0" dirty="0" err="1"/>
              <a:t>pre</a:t>
            </a:r>
            <a:r>
              <a:rPr lang="fr-CA" sz="1500" b="0" dirty="0"/>
              <a:t>-</a:t>
            </a:r>
            <a:r>
              <a:rPr lang="fr-CA" sz="1500" b="0" dirty="0" err="1"/>
              <a:t>injectors</a:t>
            </a:r>
            <a:r>
              <a:rPr lang="fr-CA" sz="1500" b="0" dirty="0"/>
              <a:t> in </a:t>
            </a:r>
            <a:r>
              <a:rPr lang="fr-CA" sz="1500" b="0" dirty="0" err="1"/>
              <a:t>most</a:t>
            </a:r>
            <a:r>
              <a:rPr lang="fr-CA" sz="1500" b="0" dirty="0"/>
              <a:t> </a:t>
            </a:r>
            <a:r>
              <a:rPr lang="fr-CA" sz="1500" b="0" dirty="0" err="1" smtClean="0"/>
              <a:t>accelerator</a:t>
            </a:r>
            <a:r>
              <a:rPr lang="fr-CA" sz="1500" b="0" dirty="0" smtClean="0"/>
              <a:t> </a:t>
            </a:r>
            <a:r>
              <a:rPr lang="fr-CA" sz="1500" b="0" dirty="0" err="1"/>
              <a:t>laboratories</a:t>
            </a:r>
            <a:r>
              <a:rPr lang="fr-CA" sz="1500" b="0" dirty="0"/>
              <a:t> (CERN: 1993). </a:t>
            </a:r>
            <a:r>
              <a:rPr lang="fr-CA" sz="1500" b="0" dirty="0" err="1"/>
              <a:t>Different</a:t>
            </a:r>
            <a:r>
              <a:rPr lang="fr-CA" sz="1500" b="0" dirty="0"/>
              <a:t> design and applications are </a:t>
            </a:r>
            <a:r>
              <a:rPr lang="fr-CA" sz="1500" b="0" dirty="0" err="1"/>
              <a:t>proposed</a:t>
            </a:r>
            <a:r>
              <a:rPr lang="fr-CA" sz="1500" b="0" dirty="0"/>
              <a:t> all over the world.</a:t>
            </a:r>
          </a:p>
          <a:p>
            <a:pPr>
              <a:spcBef>
                <a:spcPct val="40000"/>
              </a:spcBef>
              <a:buFontTx/>
              <a:buChar char="-"/>
            </a:pPr>
            <a:r>
              <a:rPr lang="fr-CA" sz="1500" b="0" dirty="0"/>
              <a:t> 1995-now : new </a:t>
            </a:r>
            <a:r>
              <a:rPr lang="fr-CA" sz="1500" b="0" dirty="0" err="1"/>
              <a:t>RFQs</a:t>
            </a:r>
            <a:r>
              <a:rPr lang="fr-CA" sz="1500" b="0" dirty="0"/>
              <a:t> are </a:t>
            </a:r>
            <a:r>
              <a:rPr lang="fr-CA" sz="1500" b="0" dirty="0" err="1"/>
              <a:t>designed</a:t>
            </a:r>
            <a:r>
              <a:rPr lang="fr-CA" sz="1500" b="0" dirty="0"/>
              <a:t> and </a:t>
            </a:r>
            <a:r>
              <a:rPr lang="fr-CA" sz="1500" b="0" dirty="0" err="1"/>
              <a:t>built</a:t>
            </a:r>
            <a:r>
              <a:rPr lang="fr-CA" sz="1500" b="0" dirty="0"/>
              <a:t> for </a:t>
            </a:r>
            <a:r>
              <a:rPr lang="fr-CA" sz="1500" b="0" dirty="0" err="1"/>
              <a:t>extreme</a:t>
            </a:r>
            <a:r>
              <a:rPr lang="fr-CA" sz="1500" b="0" dirty="0"/>
              <a:t> applications, </a:t>
            </a:r>
            <a:r>
              <a:rPr lang="fr-CA" sz="1500" b="0" dirty="0" err="1" smtClean="0"/>
              <a:t>like</a:t>
            </a:r>
            <a:r>
              <a:rPr lang="fr-CA" sz="1500" b="0" dirty="0" smtClean="0"/>
              <a:t> </a:t>
            </a:r>
            <a:r>
              <a:rPr lang="fr-CA" sz="1500" b="0" dirty="0" smtClean="0">
                <a:solidFill>
                  <a:srgbClr val="0000CC"/>
                </a:solidFill>
              </a:rPr>
              <a:t>high </a:t>
            </a:r>
            <a:r>
              <a:rPr lang="fr-CA" sz="1500" b="0" dirty="0" err="1">
                <a:solidFill>
                  <a:srgbClr val="0000CC"/>
                </a:solidFill>
              </a:rPr>
              <a:t>intensity</a:t>
            </a:r>
            <a:r>
              <a:rPr lang="fr-CA" sz="1500" b="0" dirty="0">
                <a:solidFill>
                  <a:srgbClr val="0000CC"/>
                </a:solidFill>
              </a:rPr>
              <a:t> </a:t>
            </a:r>
            <a:r>
              <a:rPr lang="fr-CA" sz="1500" b="0" dirty="0"/>
              <a:t>(CW, high </a:t>
            </a:r>
            <a:r>
              <a:rPr lang="fr-CA" sz="1500" b="0" dirty="0" err="1"/>
              <a:t>current</a:t>
            </a:r>
            <a:r>
              <a:rPr lang="fr-CA" sz="1500" b="0" dirty="0" smtClean="0"/>
              <a:t>) or compact high-</a:t>
            </a:r>
            <a:r>
              <a:rPr lang="fr-CA" sz="1500" b="0" dirty="0" err="1" smtClean="0"/>
              <a:t>frequency</a:t>
            </a:r>
            <a:r>
              <a:rPr lang="fr-CA" sz="1500" b="0" dirty="0" smtClean="0"/>
              <a:t>.  </a:t>
            </a:r>
            <a:endParaRPr lang="en-US" sz="1500" b="0" dirty="0"/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" y="1295400"/>
            <a:ext cx="8763000" cy="830997"/>
          </a:xfrm>
          <a:prstGeom prst="rect">
            <a:avLst/>
          </a:prstGeom>
          <a:noFill/>
          <a:ln w="12700">
            <a:solidFill>
              <a:schemeClr val="accent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b="0" dirty="0" smtClean="0">
                <a:sym typeface="Symbol" pitchFamily="18" charset="2"/>
              </a:rPr>
              <a:t>The driving force for the development of something new for the low-energy section was the research in URSS and USA on </a:t>
            </a:r>
            <a:r>
              <a:rPr lang="en-US" sz="1600" b="0" dirty="0" smtClean="0">
                <a:solidFill>
                  <a:srgbClr val="FF0000"/>
                </a:solidFill>
                <a:sym typeface="Symbol" pitchFamily="18" charset="2"/>
              </a:rPr>
              <a:t>high-current proton accelerators</a:t>
            </a:r>
            <a:r>
              <a:rPr lang="en-US" sz="1600" b="0" dirty="0" smtClean="0">
                <a:sym typeface="Symbol" pitchFamily="18" charset="2"/>
              </a:rPr>
              <a:t>. The idea is to break the limitation to current coming from </a:t>
            </a:r>
            <a:r>
              <a:rPr lang="en-US" sz="1600" b="0" i="1" dirty="0" smtClean="0">
                <a:solidFill>
                  <a:srgbClr val="0000CC"/>
                </a:solidFill>
                <a:sym typeface="Symbol" pitchFamily="18" charset="2"/>
              </a:rPr>
              <a:t>space charge in the beam transport </a:t>
            </a:r>
            <a:r>
              <a:rPr lang="en-US" sz="1600" b="0" dirty="0" smtClean="0">
                <a:sym typeface="Symbol" pitchFamily="18" charset="2"/>
              </a:rPr>
              <a:t>and from </a:t>
            </a:r>
            <a:r>
              <a:rPr lang="en-US" sz="1600" b="0" i="1" dirty="0" smtClean="0">
                <a:solidFill>
                  <a:srgbClr val="0000CC"/>
                </a:solidFill>
                <a:sym typeface="Symbol" pitchFamily="18" charset="2"/>
              </a:rPr>
              <a:t>bunching losses</a:t>
            </a:r>
            <a:r>
              <a:rPr lang="en-US" sz="1600" b="0" dirty="0" smtClean="0">
                <a:sym typeface="Symbol" pitchFamily="18" charset="2"/>
              </a:rPr>
              <a:t>.</a:t>
            </a:r>
            <a:endParaRPr lang="en-US" sz="1600" b="0" dirty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DE8B97E-262D-447F-8825-FCBF18BDFA57}" type="slidenum">
              <a:rPr lang="en-GB"/>
              <a:pPr/>
              <a:t>6</a:t>
            </a:fld>
            <a:endParaRPr lang="en-GB"/>
          </a:p>
        </p:txBody>
      </p:sp>
      <p:sp>
        <p:nvSpPr>
          <p:cNvPr id="557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The Radio Frequency Quadrupole (RFQ)</a:t>
            </a:r>
          </a:p>
        </p:txBody>
      </p:sp>
      <p:sp>
        <p:nvSpPr>
          <p:cNvPr id="557061" name="Text Box 5"/>
          <p:cNvSpPr txBox="1">
            <a:spLocks noChangeArrowheads="1"/>
          </p:cNvSpPr>
          <p:nvPr/>
        </p:nvSpPr>
        <p:spPr bwMode="auto">
          <a:xfrm>
            <a:off x="838200" y="1524000"/>
            <a:ext cx="7439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u="sng">
                <a:solidFill>
                  <a:schemeClr val="accent2"/>
                </a:solidFill>
                <a:latin typeface="Times New Roman" pitchFamily="18" charset="0"/>
              </a:rPr>
              <a:t>RFQ = Electric quadrupole focusing channel + bunching + acceleration</a:t>
            </a:r>
            <a:endParaRPr lang="en-US" sz="1800" b="0">
              <a:latin typeface="Times New Roman" pitchFamily="18" charset="0"/>
            </a:endParaRPr>
          </a:p>
        </p:txBody>
      </p:sp>
      <p:pic>
        <p:nvPicPr>
          <p:cNvPr id="557063" name="Picture 7" descr="83035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3967163" cy="3154363"/>
          </a:xfrm>
          <a:prstGeom prst="rect">
            <a:avLst/>
          </a:prstGeom>
          <a:noFill/>
        </p:spPr>
      </p:pic>
      <p:pic>
        <p:nvPicPr>
          <p:cNvPr id="557064" name="Picture 8" descr="RFQ vue genera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362200"/>
            <a:ext cx="4114800" cy="2895600"/>
          </a:xfrm>
          <a:prstGeom prst="rect">
            <a:avLst/>
          </a:prstGeom>
          <a:noFill/>
        </p:spPr>
      </p:pic>
      <p:sp>
        <p:nvSpPr>
          <p:cNvPr id="557065" name="Line 9"/>
          <p:cNvSpPr>
            <a:spLocks noChangeShapeType="1"/>
          </p:cNvSpPr>
          <p:nvPr/>
        </p:nvSpPr>
        <p:spPr bwMode="auto">
          <a:xfrm flipV="1">
            <a:off x="5867400" y="3200400"/>
            <a:ext cx="2667000" cy="1981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7066" name="Text Box 10"/>
          <p:cNvSpPr txBox="1">
            <a:spLocks noChangeArrowheads="1"/>
          </p:cNvSpPr>
          <p:nvPr/>
        </p:nvSpPr>
        <p:spPr bwMode="auto">
          <a:xfrm rot="-2246276">
            <a:off x="7010400" y="4191000"/>
            <a:ext cx="9239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>
                <a:cs typeface="Arial" charset="0"/>
              </a:rPr>
              <a:t>~1-3m</a:t>
            </a:r>
          </a:p>
        </p:txBody>
      </p:sp>
      <p:sp>
        <p:nvSpPr>
          <p:cNvPr id="557067" name="Text Box 11"/>
          <p:cNvSpPr txBox="1">
            <a:spLocks noChangeArrowheads="1"/>
          </p:cNvSpPr>
          <p:nvPr/>
        </p:nvSpPr>
        <p:spPr bwMode="auto">
          <a:xfrm>
            <a:off x="365125" y="5599113"/>
            <a:ext cx="8169275" cy="825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New and performing accelerator.</a:t>
            </a:r>
          </a:p>
          <a:p>
            <a:r>
              <a:rPr lang="en-US" sz="1600" b="0"/>
              <a:t>Compact and critical structure, where beam dynamics, RF and mechanical aspects are closely interconnected.</a:t>
            </a:r>
            <a:endParaRPr lang="en-US" sz="1600" b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3221FA75-0E26-48B5-9B16-C6C13BB78636}" type="slidenum">
              <a:rPr lang="en-GB"/>
              <a:pPr/>
              <a:t>7</a:t>
            </a:fld>
            <a:endParaRPr lang="en-GB"/>
          </a:p>
        </p:txBody>
      </p:sp>
      <p:pic>
        <p:nvPicPr>
          <p:cNvPr id="62055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3505200"/>
            <a:ext cx="3962400" cy="27892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205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basic RFQ principle</a:t>
            </a:r>
          </a:p>
        </p:txBody>
      </p:sp>
      <p:sp>
        <p:nvSpPr>
          <p:cNvPr id="620551" name="Rectangle 7"/>
          <p:cNvSpPr>
            <a:spLocks noChangeArrowheads="1"/>
          </p:cNvSpPr>
          <p:nvPr/>
        </p:nvSpPr>
        <p:spPr bwMode="auto">
          <a:xfrm>
            <a:off x="304800" y="1295400"/>
            <a:ext cx="4495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>
                <a:latin typeface="Comic Sans MS" pitchFamily="66" charset="0"/>
                <a:sym typeface="ZapfDingbats" pitchFamily="82" charset="2"/>
              </a:rPr>
              <a:t>1. Four electrodes (called </a:t>
            </a:r>
            <a:r>
              <a:rPr lang="en-GB" sz="1600" b="0">
                <a:solidFill>
                  <a:schemeClr val="hlink"/>
                </a:solidFill>
                <a:latin typeface="Comic Sans MS" pitchFamily="66" charset="0"/>
                <a:sym typeface="ZapfDingbats" pitchFamily="82" charset="2"/>
              </a:rPr>
              <a:t>vanes</a:t>
            </a:r>
            <a:r>
              <a:rPr lang="en-GB" sz="1600" b="0">
                <a:latin typeface="Comic Sans MS" pitchFamily="66" charset="0"/>
                <a:sym typeface="ZapfDingbats" pitchFamily="82" charset="2"/>
              </a:rPr>
              <a:t>) between which we excite an RF Quadrupole mode  </a:t>
            </a:r>
            <a:r>
              <a:rPr lang="en-GB" sz="1600" b="0">
                <a:latin typeface="Comic Sans MS" pitchFamily="66" charset="0"/>
                <a:sym typeface="Symbol" pitchFamily="18" charset="2"/>
              </a:rPr>
              <a:t> </a:t>
            </a:r>
            <a:r>
              <a:rPr lang="en-GB" sz="1600" b="0" u="sng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Electric focusing channel</a:t>
            </a:r>
            <a:r>
              <a:rPr lang="en-GB" sz="1600" b="0">
                <a:latin typeface="Comic Sans MS" pitchFamily="66" charset="0"/>
                <a:sym typeface="Symbol" pitchFamily="18" charset="2"/>
              </a:rPr>
              <a:t>, alternating gradient with the period of the RF. </a:t>
            </a:r>
            <a:r>
              <a:rPr lang="en-GB" sz="1400" b="0">
                <a:latin typeface="Comic Sans MS" pitchFamily="66" charset="0"/>
                <a:sym typeface="Symbol" pitchFamily="18" charset="2"/>
              </a:rPr>
              <a:t>Note that electric focusing does not depend on the velocity (ideal at low </a:t>
            </a:r>
            <a:r>
              <a:rPr lang="en-GB" sz="1400" b="0">
                <a:latin typeface="Symbol" pitchFamily="18" charset="2"/>
                <a:sym typeface="Symbol" pitchFamily="18" charset="2"/>
              </a:rPr>
              <a:t>b</a:t>
            </a:r>
            <a:r>
              <a:rPr lang="en-GB" sz="1400" b="0">
                <a:latin typeface="Comic Sans MS" pitchFamily="66" charset="0"/>
                <a:sym typeface="Symbol" pitchFamily="18" charset="2"/>
              </a:rPr>
              <a:t>!)</a:t>
            </a:r>
          </a:p>
        </p:txBody>
      </p:sp>
      <p:pic>
        <p:nvPicPr>
          <p:cNvPr id="62055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200" y="1447800"/>
            <a:ext cx="2438400" cy="17446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20553" name="Rectangle 9"/>
          <p:cNvSpPr>
            <a:spLocks noChangeArrowheads="1"/>
          </p:cNvSpPr>
          <p:nvPr/>
        </p:nvSpPr>
        <p:spPr bwMode="auto">
          <a:xfrm>
            <a:off x="228600" y="2743200"/>
            <a:ext cx="4876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>
                <a:latin typeface="Comic Sans MS" pitchFamily="66" charset="0"/>
                <a:sym typeface="ZapfDingbats" pitchFamily="82" charset="2"/>
              </a:rPr>
              <a:t>2. The vanes have a </a:t>
            </a:r>
            <a:r>
              <a:rPr lang="en-GB" sz="1600" b="0" u="sng">
                <a:solidFill>
                  <a:srgbClr val="FF3300"/>
                </a:solidFill>
                <a:latin typeface="Comic Sans MS" pitchFamily="66" charset="0"/>
                <a:sym typeface="ZapfDingbats" pitchFamily="82" charset="2"/>
              </a:rPr>
              <a:t>longitudinal modulation</a:t>
            </a:r>
            <a:r>
              <a:rPr lang="en-GB" sz="1600" b="0">
                <a:latin typeface="Comic Sans MS" pitchFamily="66" charset="0"/>
                <a:sym typeface="ZapfDingbats" pitchFamily="82" charset="2"/>
              </a:rPr>
              <a:t> with period = </a:t>
            </a:r>
            <a:r>
              <a:rPr lang="en-GB" sz="1600" b="0">
                <a:latin typeface="Symbol" pitchFamily="18" charset="2"/>
                <a:sym typeface="ZapfDingbats" pitchFamily="82" charset="2"/>
              </a:rPr>
              <a:t>bl</a:t>
            </a:r>
            <a:r>
              <a:rPr lang="en-GB" sz="1600" b="0">
                <a:latin typeface="Comic Sans MS" pitchFamily="66" charset="0"/>
                <a:sym typeface="ZapfDingbats" pitchFamily="82" charset="2"/>
              </a:rPr>
              <a:t> </a:t>
            </a:r>
            <a:r>
              <a:rPr lang="en-GB" sz="1600" b="0">
                <a:latin typeface="Comic Sans MS" pitchFamily="66" charset="0"/>
                <a:sym typeface="Symbol" pitchFamily="18" charset="2"/>
              </a:rPr>
              <a:t> this creates a longitudinal component of the electric field. The modulation corresponds exactly to a series of RF gaps and can provide acceleration.</a:t>
            </a:r>
          </a:p>
        </p:txBody>
      </p:sp>
      <p:pic>
        <p:nvPicPr>
          <p:cNvPr id="62055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191000"/>
            <a:ext cx="1824038" cy="1828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20556" name="Line 12"/>
          <p:cNvSpPr>
            <a:spLocks noChangeShapeType="1"/>
          </p:cNvSpPr>
          <p:nvPr/>
        </p:nvSpPr>
        <p:spPr bwMode="auto">
          <a:xfrm>
            <a:off x="6172200" y="25146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557" name="Line 13"/>
          <p:cNvSpPr>
            <a:spLocks noChangeShapeType="1"/>
          </p:cNvSpPr>
          <p:nvPr/>
        </p:nvSpPr>
        <p:spPr bwMode="auto">
          <a:xfrm>
            <a:off x="6858000" y="1828800"/>
            <a:ext cx="228600" cy="2286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558" name="Line 14"/>
          <p:cNvSpPr>
            <a:spLocks noChangeShapeType="1"/>
          </p:cNvSpPr>
          <p:nvPr/>
        </p:nvSpPr>
        <p:spPr bwMode="auto">
          <a:xfrm flipV="1">
            <a:off x="6858000" y="2514600"/>
            <a:ext cx="228600" cy="22860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559" name="Line 15"/>
          <p:cNvSpPr>
            <a:spLocks noChangeShapeType="1"/>
          </p:cNvSpPr>
          <p:nvPr/>
        </p:nvSpPr>
        <p:spPr bwMode="auto">
          <a:xfrm flipV="1">
            <a:off x="6096000" y="18288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560" name="Text Box 16"/>
          <p:cNvSpPr txBox="1">
            <a:spLocks noChangeArrowheads="1"/>
          </p:cNvSpPr>
          <p:nvPr/>
        </p:nvSpPr>
        <p:spPr bwMode="auto">
          <a:xfrm>
            <a:off x="6400800" y="1371600"/>
            <a:ext cx="331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/>
              <a:t>+</a:t>
            </a:r>
            <a:endParaRPr lang="en-US"/>
          </a:p>
        </p:txBody>
      </p:sp>
      <p:sp>
        <p:nvSpPr>
          <p:cNvPr id="620561" name="Text Box 17"/>
          <p:cNvSpPr txBox="1">
            <a:spLocks noChangeArrowheads="1"/>
          </p:cNvSpPr>
          <p:nvPr/>
        </p:nvSpPr>
        <p:spPr bwMode="auto">
          <a:xfrm>
            <a:off x="6400800" y="2743200"/>
            <a:ext cx="331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/>
              <a:t>+</a:t>
            </a:r>
            <a:endParaRPr lang="en-US"/>
          </a:p>
        </p:txBody>
      </p:sp>
      <p:sp>
        <p:nvSpPr>
          <p:cNvPr id="620562" name="Text Box 18"/>
          <p:cNvSpPr txBox="1">
            <a:spLocks noChangeArrowheads="1"/>
          </p:cNvSpPr>
          <p:nvPr/>
        </p:nvSpPr>
        <p:spPr bwMode="auto">
          <a:xfrm>
            <a:off x="7239000" y="2057400"/>
            <a:ext cx="331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>
                <a:cs typeface="Arial" charset="0"/>
              </a:rPr>
              <a:t>−</a:t>
            </a:r>
          </a:p>
        </p:txBody>
      </p:sp>
      <p:sp>
        <p:nvSpPr>
          <p:cNvPr id="620563" name="Text Box 19"/>
          <p:cNvSpPr txBox="1">
            <a:spLocks noChangeArrowheads="1"/>
          </p:cNvSpPr>
          <p:nvPr/>
        </p:nvSpPr>
        <p:spPr bwMode="auto">
          <a:xfrm>
            <a:off x="5638800" y="2057400"/>
            <a:ext cx="331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>
                <a:cs typeface="Arial" charset="0"/>
              </a:rPr>
              <a:t>−</a:t>
            </a:r>
          </a:p>
        </p:txBody>
      </p:sp>
      <p:pic>
        <p:nvPicPr>
          <p:cNvPr id="620564" name="Picture 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4191000"/>
            <a:ext cx="1824038" cy="990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620566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90800" y="5181600"/>
            <a:ext cx="1824038" cy="838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20567" name="Text Box 23"/>
          <p:cNvSpPr txBox="1">
            <a:spLocks noChangeArrowheads="1"/>
          </p:cNvSpPr>
          <p:nvPr/>
        </p:nvSpPr>
        <p:spPr bwMode="auto">
          <a:xfrm>
            <a:off x="152400" y="5943600"/>
            <a:ext cx="23034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hlink"/>
                </a:solidFill>
              </a:rPr>
              <a:t>Opposite vanes (180</a:t>
            </a:r>
            <a:r>
              <a:rPr lang="en-GB" sz="1600">
                <a:solidFill>
                  <a:schemeClr val="hlink"/>
                </a:solidFill>
                <a:cs typeface="Arial" charset="0"/>
              </a:rPr>
              <a:t>º)</a:t>
            </a:r>
          </a:p>
        </p:txBody>
      </p:sp>
      <p:sp>
        <p:nvSpPr>
          <p:cNvPr id="620568" name="Text Box 24"/>
          <p:cNvSpPr txBox="1">
            <a:spLocks noChangeArrowheads="1"/>
          </p:cNvSpPr>
          <p:nvPr/>
        </p:nvSpPr>
        <p:spPr bwMode="auto">
          <a:xfrm>
            <a:off x="2895600" y="5943600"/>
            <a:ext cx="222408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>
                <a:solidFill>
                  <a:schemeClr val="hlink"/>
                </a:solidFill>
              </a:rPr>
              <a:t>Adjacent vanes (90</a:t>
            </a:r>
            <a:r>
              <a:rPr lang="en-GB" sz="1600">
                <a:solidFill>
                  <a:schemeClr val="hlink"/>
                </a:solidFill>
                <a:cs typeface="Arial" charset="0"/>
              </a:rPr>
              <a:t>º)</a:t>
            </a:r>
            <a:r>
              <a:rPr lang="en-GB" sz="1600">
                <a:solidFill>
                  <a:schemeClr val="hlink"/>
                </a:solidFill>
              </a:rPr>
              <a:t> </a:t>
            </a:r>
            <a:endParaRPr lang="en-US" sz="1600">
              <a:solidFill>
                <a:schemeClr val="hlink"/>
              </a:solidFill>
            </a:endParaRPr>
          </a:p>
        </p:txBody>
      </p:sp>
      <p:sp>
        <p:nvSpPr>
          <p:cNvPr id="620570" name="Line 26"/>
          <p:cNvSpPr>
            <a:spLocks noChangeShapeType="1"/>
          </p:cNvSpPr>
          <p:nvPr/>
        </p:nvSpPr>
        <p:spPr bwMode="auto">
          <a:xfrm>
            <a:off x="3429000" y="5029200"/>
            <a:ext cx="152400" cy="304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571" name="Line 27"/>
          <p:cNvSpPr>
            <a:spLocks noChangeShapeType="1"/>
          </p:cNvSpPr>
          <p:nvPr/>
        </p:nvSpPr>
        <p:spPr bwMode="auto">
          <a:xfrm flipH="1">
            <a:off x="3581400" y="5029200"/>
            <a:ext cx="152400" cy="304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572" name="Line 28"/>
          <p:cNvSpPr>
            <a:spLocks noChangeShapeType="1"/>
          </p:cNvSpPr>
          <p:nvPr/>
        </p:nvSpPr>
        <p:spPr bwMode="auto">
          <a:xfrm>
            <a:off x="3810000" y="5029200"/>
            <a:ext cx="76200" cy="304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573" name="Line 29"/>
          <p:cNvSpPr>
            <a:spLocks noChangeShapeType="1"/>
          </p:cNvSpPr>
          <p:nvPr/>
        </p:nvSpPr>
        <p:spPr bwMode="auto">
          <a:xfrm flipH="1">
            <a:off x="3962400" y="5029200"/>
            <a:ext cx="152400" cy="304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574" name="Line 30"/>
          <p:cNvSpPr>
            <a:spLocks noChangeShapeType="1"/>
          </p:cNvSpPr>
          <p:nvPr/>
        </p:nvSpPr>
        <p:spPr bwMode="auto">
          <a:xfrm flipH="1">
            <a:off x="3200400" y="5029200"/>
            <a:ext cx="152400" cy="304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575" name="Line 31"/>
          <p:cNvSpPr>
            <a:spLocks noChangeShapeType="1"/>
          </p:cNvSpPr>
          <p:nvPr/>
        </p:nvSpPr>
        <p:spPr bwMode="auto">
          <a:xfrm>
            <a:off x="3048000" y="5029200"/>
            <a:ext cx="152400" cy="304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triangle" w="med" len="med"/>
            <a:tailEnd type="non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20576" name="Text Box 32"/>
          <p:cNvSpPr txBox="1">
            <a:spLocks noChangeArrowheads="1"/>
          </p:cNvSpPr>
          <p:nvPr/>
        </p:nvSpPr>
        <p:spPr bwMode="auto">
          <a:xfrm>
            <a:off x="4191000" y="5334000"/>
            <a:ext cx="331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/>
              <a:t>+</a:t>
            </a:r>
            <a:endParaRPr lang="en-US"/>
          </a:p>
        </p:txBody>
      </p:sp>
      <p:sp>
        <p:nvSpPr>
          <p:cNvPr id="620577" name="Text Box 33"/>
          <p:cNvSpPr txBox="1">
            <a:spLocks noChangeArrowheads="1"/>
          </p:cNvSpPr>
          <p:nvPr/>
        </p:nvSpPr>
        <p:spPr bwMode="auto">
          <a:xfrm>
            <a:off x="4343400" y="4648200"/>
            <a:ext cx="331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>
                <a:cs typeface="Arial" charset="0"/>
              </a:rPr>
              <a:t>−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D8E5CC0E-0E92-4944-AB0F-249BE3FD2EA5}" type="slidenum">
              <a:rPr lang="en-GB"/>
              <a:pPr/>
              <a:t>8</a:t>
            </a:fld>
            <a:endParaRPr lang="en-GB"/>
          </a:p>
        </p:txBody>
      </p:sp>
      <p:sp>
        <p:nvSpPr>
          <p:cNvPr id="570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Bunching and acceleration</a:t>
            </a:r>
            <a:endParaRPr lang="en-US"/>
          </a:p>
        </p:txBody>
      </p:sp>
      <p:grpSp>
        <p:nvGrpSpPr>
          <p:cNvPr id="570373" name="Group 5"/>
          <p:cNvGrpSpPr>
            <a:grpSpLocks/>
          </p:cNvGrpSpPr>
          <p:nvPr/>
        </p:nvGrpSpPr>
        <p:grpSpPr bwMode="auto">
          <a:xfrm>
            <a:off x="5943600" y="1524000"/>
            <a:ext cx="2133600" cy="4953000"/>
            <a:chOff x="1980" y="1332"/>
            <a:chExt cx="7769" cy="12160"/>
          </a:xfrm>
        </p:grpSpPr>
        <p:grpSp>
          <p:nvGrpSpPr>
            <p:cNvPr id="570374" name="Group 6"/>
            <p:cNvGrpSpPr>
              <a:grpSpLocks/>
            </p:cNvGrpSpPr>
            <p:nvPr/>
          </p:nvGrpSpPr>
          <p:grpSpPr bwMode="auto">
            <a:xfrm>
              <a:off x="1980" y="1332"/>
              <a:ext cx="7769" cy="9013"/>
              <a:chOff x="1980" y="1332"/>
              <a:chExt cx="7769" cy="9013"/>
            </a:xfrm>
          </p:grpSpPr>
          <p:pic>
            <p:nvPicPr>
              <p:cNvPr id="570375" name="Picture 7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980" y="1332"/>
                <a:ext cx="3843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0376" name="Picture 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611" y="1332"/>
                <a:ext cx="3843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0377" name="Picture 9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000"/>
              <a:stretch>
                <a:fillRect/>
              </a:stretch>
            </p:blipFill>
            <p:spPr bwMode="auto">
              <a:xfrm>
                <a:off x="5957" y="4383"/>
                <a:ext cx="3612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0378" name="Picture 10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000"/>
              <a:stretch>
                <a:fillRect/>
              </a:stretch>
            </p:blipFill>
            <p:spPr bwMode="auto">
              <a:xfrm>
                <a:off x="2153" y="7511"/>
                <a:ext cx="3612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0379" name="Picture 1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980" y="4383"/>
                <a:ext cx="3843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0380" name="Picture 1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5904" y="7488"/>
                <a:ext cx="3845" cy="28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70381" name="Group 13"/>
            <p:cNvGrpSpPr>
              <a:grpSpLocks/>
            </p:cNvGrpSpPr>
            <p:nvPr/>
          </p:nvGrpSpPr>
          <p:grpSpPr bwMode="auto">
            <a:xfrm>
              <a:off x="2196" y="10656"/>
              <a:ext cx="7337" cy="2836"/>
              <a:chOff x="2304" y="10656"/>
              <a:chExt cx="7337" cy="2836"/>
            </a:xfrm>
          </p:grpSpPr>
          <p:pic>
            <p:nvPicPr>
              <p:cNvPr id="570382" name="Picture 14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6000"/>
              <a:stretch>
                <a:fillRect/>
              </a:stretch>
            </p:blipFill>
            <p:spPr bwMode="auto">
              <a:xfrm>
                <a:off x="2304" y="10656"/>
                <a:ext cx="3612" cy="28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70383" name="Picture 15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796" y="10656"/>
                <a:ext cx="3845" cy="28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70384" name="Rectangle 16"/>
          <p:cNvSpPr>
            <a:spLocks noChangeArrowheads="1"/>
          </p:cNvSpPr>
          <p:nvPr/>
        </p:nvSpPr>
        <p:spPr bwMode="auto">
          <a:xfrm>
            <a:off x="533400" y="1447800"/>
            <a:ext cx="5029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>
                <a:latin typeface="Comic Sans MS" pitchFamily="66" charset="0"/>
                <a:sym typeface="ZapfDingbats" pitchFamily="82" charset="2"/>
              </a:rPr>
              <a:t>3. The </a:t>
            </a:r>
            <a:r>
              <a:rPr lang="en-GB" sz="1600" b="0" u="sng">
                <a:latin typeface="Comic Sans MS" pitchFamily="66" charset="0"/>
                <a:sym typeface="ZapfDingbats" pitchFamily="82" charset="2"/>
              </a:rPr>
              <a:t>modulation period</a:t>
            </a:r>
            <a:r>
              <a:rPr lang="en-GB" sz="1600" b="0">
                <a:latin typeface="Comic Sans MS" pitchFamily="66" charset="0"/>
                <a:sym typeface="ZapfDingbats" pitchFamily="82" charset="2"/>
              </a:rPr>
              <a:t> (distance between maxima</a:t>
            </a:r>
            <a:r>
              <a:rPr lang="en-GB" sz="1600" b="0" u="sng">
                <a:latin typeface="Comic Sans MS" pitchFamily="66" charset="0"/>
                <a:sym typeface="ZapfDingbats" pitchFamily="82" charset="2"/>
              </a:rPr>
              <a:t>)</a:t>
            </a:r>
            <a:r>
              <a:rPr lang="en-GB" sz="1600" b="0">
                <a:latin typeface="Comic Sans MS" pitchFamily="66" charset="0"/>
                <a:sym typeface="ZapfDingbats" pitchFamily="82" charset="2"/>
              </a:rPr>
              <a:t> can be slightly adjusted to change the phase of the beam inside the RFQ cells, and the </a:t>
            </a:r>
            <a:r>
              <a:rPr lang="en-GB" sz="1600" b="0" u="sng">
                <a:latin typeface="Comic Sans MS" pitchFamily="66" charset="0"/>
                <a:sym typeface="ZapfDingbats" pitchFamily="82" charset="2"/>
              </a:rPr>
              <a:t>amplitude of the modulation</a:t>
            </a:r>
            <a:r>
              <a:rPr lang="en-GB" sz="1600" b="0">
                <a:latin typeface="Comic Sans MS" pitchFamily="66" charset="0"/>
                <a:sym typeface="ZapfDingbats" pitchFamily="82" charset="2"/>
              </a:rPr>
              <a:t> can be changed to change the accelerating gradient </a:t>
            </a:r>
            <a:r>
              <a:rPr lang="en-GB" sz="1600" b="0">
                <a:latin typeface="Comic Sans MS" pitchFamily="66" charset="0"/>
                <a:sym typeface="Symbol" pitchFamily="18" charset="2"/>
              </a:rPr>
              <a:t> we can start at -90º phase (linac) with some bunching cells, progressively bunch the beam (</a:t>
            </a:r>
            <a:r>
              <a:rPr lang="en-GB" sz="1600" b="0" u="sng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adiabatic bunching channel)</a:t>
            </a:r>
            <a:r>
              <a:rPr lang="en-GB" sz="1600" b="0">
                <a:latin typeface="Comic Sans MS" pitchFamily="66" charset="0"/>
                <a:sym typeface="Symbol" pitchFamily="18" charset="2"/>
              </a:rPr>
              <a:t>, and only in the last cells switch on the acceleration.</a:t>
            </a:r>
          </a:p>
        </p:txBody>
      </p:sp>
      <p:sp>
        <p:nvSpPr>
          <p:cNvPr id="570385" name="Text Box 17"/>
          <p:cNvSpPr txBox="1">
            <a:spLocks noChangeArrowheads="1"/>
          </p:cNvSpPr>
          <p:nvPr/>
        </p:nvSpPr>
        <p:spPr bwMode="auto">
          <a:xfrm>
            <a:off x="685800" y="5791200"/>
            <a:ext cx="5029200" cy="7302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400"/>
              <a:t>Longitudinal beam profile of a proton beam along the CERN RFQ2: from a continuous beam to a bunched accelerated beam in 300 cells.</a:t>
            </a:r>
            <a:endParaRPr lang="en-US" sz="1400"/>
          </a:p>
        </p:txBody>
      </p:sp>
      <p:sp>
        <p:nvSpPr>
          <p:cNvPr id="570386" name="Line 18"/>
          <p:cNvSpPr>
            <a:spLocks noChangeShapeType="1"/>
          </p:cNvSpPr>
          <p:nvPr/>
        </p:nvSpPr>
        <p:spPr bwMode="auto">
          <a:xfrm>
            <a:off x="5410200" y="594360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0387" name="Rectangle 19"/>
          <p:cNvSpPr>
            <a:spLocks noChangeArrowheads="1"/>
          </p:cNvSpPr>
          <p:nvPr/>
        </p:nvSpPr>
        <p:spPr bwMode="auto">
          <a:xfrm>
            <a:off x="457200" y="3886200"/>
            <a:ext cx="5257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2400" b="0">
                <a:latin typeface="Comic Sans MS" pitchFamily="66" charset="0"/>
                <a:sym typeface="ZapfDingbats" pitchFamily="82" charset="2"/>
              </a:rPr>
              <a:t></a:t>
            </a:r>
            <a:r>
              <a:rPr lang="en-GB" sz="1600" b="0">
                <a:latin typeface="Comic Sans MS" pitchFamily="66" charset="0"/>
                <a:sym typeface="ZapfDingbats" pitchFamily="82" charset="2"/>
              </a:rPr>
              <a:t> An RFQ has 3 basic functions: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GB" sz="700" b="0">
              <a:latin typeface="Comic Sans MS" pitchFamily="66" charset="0"/>
              <a:sym typeface="ZapfDingbats" pitchFamily="82" charset="2"/>
            </a:endParaRPr>
          </a:p>
          <a:p>
            <a:pPr marL="457200" indent="-457200">
              <a:spcBef>
                <a:spcPct val="20000"/>
              </a:spcBef>
              <a:buClr>
                <a:schemeClr val="hlink"/>
              </a:buClr>
              <a:buFont typeface="Symbol" pitchFamily="18" charset="2"/>
              <a:buAutoNum type="arabicPeriod"/>
            </a:pPr>
            <a:r>
              <a:rPr lang="en-GB" sz="1600" b="0">
                <a:latin typeface="Comic Sans MS" pitchFamily="66" charset="0"/>
                <a:sym typeface="ZapfDingbats" pitchFamily="82" charset="2"/>
              </a:rPr>
              <a:t>Adiabatically </a:t>
            </a:r>
            <a:r>
              <a:rPr lang="en-GB" sz="1600" b="0" u="sng">
                <a:latin typeface="Comic Sans MS" pitchFamily="66" charset="0"/>
                <a:sym typeface="ZapfDingbats" pitchFamily="82" charset="2"/>
              </a:rPr>
              <a:t>bunching</a:t>
            </a:r>
            <a:r>
              <a:rPr lang="en-GB" sz="1600" b="0">
                <a:latin typeface="Comic Sans MS" pitchFamily="66" charset="0"/>
                <a:sym typeface="ZapfDingbats" pitchFamily="82" charset="2"/>
              </a:rPr>
              <a:t> of the beam.</a:t>
            </a:r>
          </a:p>
          <a:p>
            <a:pPr marL="457200" indent="-457200">
              <a:spcBef>
                <a:spcPct val="20000"/>
              </a:spcBef>
              <a:buClr>
                <a:schemeClr val="hlink"/>
              </a:buClr>
              <a:buFont typeface="Symbol" pitchFamily="18" charset="2"/>
              <a:buAutoNum type="arabicPeriod"/>
            </a:pPr>
            <a:r>
              <a:rPr lang="en-GB" sz="1600" b="0" u="sng">
                <a:latin typeface="Comic Sans MS" pitchFamily="66" charset="0"/>
                <a:sym typeface="ZapfDingbats" pitchFamily="82" charset="2"/>
              </a:rPr>
              <a:t>Focusing</a:t>
            </a:r>
            <a:r>
              <a:rPr lang="en-GB" sz="1600" b="0">
                <a:latin typeface="Comic Sans MS" pitchFamily="66" charset="0"/>
                <a:sym typeface="ZapfDingbats" pitchFamily="82" charset="2"/>
              </a:rPr>
              <a:t>, on electric quadrupole.</a:t>
            </a:r>
          </a:p>
          <a:p>
            <a:pPr marL="457200" indent="-457200">
              <a:spcBef>
                <a:spcPct val="20000"/>
              </a:spcBef>
              <a:buClr>
                <a:schemeClr val="hlink"/>
              </a:buClr>
              <a:buFont typeface="Symbol" pitchFamily="18" charset="2"/>
              <a:buAutoNum type="arabicPeriod"/>
            </a:pPr>
            <a:r>
              <a:rPr lang="en-GB" sz="1600" b="0" u="sng">
                <a:latin typeface="Comic Sans MS" pitchFamily="66" charset="0"/>
                <a:sym typeface="ZapfDingbats" pitchFamily="82" charset="2"/>
              </a:rPr>
              <a:t>Accelerating</a:t>
            </a:r>
            <a:r>
              <a:rPr lang="en-GB" sz="1600" b="0">
                <a:latin typeface="Comic Sans MS" pitchFamily="66" charset="0"/>
                <a:sym typeface="ZapfDingbats" pitchFamily="82" charset="2"/>
              </a:rPr>
              <a:t>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Peeping into an RFQ…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6D4DA58-6EE7-421F-A59D-1B46DBFEBC48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80290" name="Picture 2" descr="C:\RF_photos\New Folder\IMG_26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14488" y="1295311"/>
            <a:ext cx="4267201" cy="5181778"/>
          </a:xfrm>
          <a:prstGeom prst="rect">
            <a:avLst/>
          </a:prstGeom>
          <a:noFill/>
        </p:spPr>
      </p:pic>
      <p:pic>
        <p:nvPicPr>
          <p:cNvPr id="780291" name="Picture 3" descr="C:\RF_photos\New Folder\IMG_2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114800"/>
            <a:ext cx="2524388" cy="189344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43600" y="17526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/>
              <a:t>Looking from the RF port into the new CERN RFQ (Linac4, 2011)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Presentation.pot</Template>
  <TotalTime>90706</TotalTime>
  <Words>3342</Words>
  <Application>Microsoft Office PowerPoint</Application>
  <PresentationFormat>On-screen Show (4:3)</PresentationFormat>
  <Paragraphs>365</Paragraphs>
  <Slides>39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Comic Sans MS</vt:lpstr>
      <vt:lpstr>Symbol</vt:lpstr>
      <vt:lpstr>Times New Roman</vt:lpstr>
      <vt:lpstr>Wingdings</vt:lpstr>
      <vt:lpstr>WP TypographicSymbols</vt:lpstr>
      <vt:lpstr>ZapfDingbats</vt:lpstr>
      <vt:lpstr>Paper Presentation</vt:lpstr>
      <vt:lpstr>Equation</vt:lpstr>
      <vt:lpstr>Document</vt:lpstr>
      <vt:lpstr>Module 7 Low-energy acceleration The Radio Frequency Quadrupole RFQ resonators RFQ construction Overview of RFQs </vt:lpstr>
      <vt:lpstr>Low-energy acceleration of protons and ions</vt:lpstr>
      <vt:lpstr>PowerPoint Presentation</vt:lpstr>
      <vt:lpstr>RFQ compared to the old pre-injectors</vt:lpstr>
      <vt:lpstr>New ideas – history of the RFQ</vt:lpstr>
      <vt:lpstr>The Radio Frequency Quadrupole (RFQ)</vt:lpstr>
      <vt:lpstr>The basic RFQ principle</vt:lpstr>
      <vt:lpstr>Bunching and acceleration</vt:lpstr>
      <vt:lpstr>Peeping into an RFQ…</vt:lpstr>
      <vt:lpstr>RFQ beam dynamics</vt:lpstr>
      <vt:lpstr>The Kapchinski potential</vt:lpstr>
      <vt:lpstr>RFQ beam dynamics - 2</vt:lpstr>
      <vt:lpstr>Parameters of the RFQ</vt:lpstr>
      <vt:lpstr>Example of an RFQ Beam Dynamics design</vt:lpstr>
      <vt:lpstr>RFQ sections  </vt:lpstr>
      <vt:lpstr>The RFQ resonator</vt:lpstr>
      <vt:lpstr>The “4-vane” RFQ</vt:lpstr>
      <vt:lpstr>The 4-vane RFQ</vt:lpstr>
      <vt:lpstr>Field symmetry and errors</vt:lpstr>
      <vt:lpstr>The 4-rod RFQ</vt:lpstr>
      <vt:lpstr>Alternative “4-rod” geometries</vt:lpstr>
      <vt:lpstr>Length of an RFQ</vt:lpstr>
      <vt:lpstr>Mechanical aspects – tolerances</vt:lpstr>
      <vt:lpstr>Mechanical aspects – joining RFQ parts</vt:lpstr>
      <vt:lpstr>Errors before and after brazing</vt:lpstr>
      <vt:lpstr>RFQ – thermal aspects</vt:lpstr>
      <vt:lpstr>The 1st 4-vane RFQ</vt:lpstr>
      <vt:lpstr>Examples of RFQs – 1 </vt:lpstr>
      <vt:lpstr>Examples of RFQs - 2</vt:lpstr>
      <vt:lpstr>Examples of RFQs - 3</vt:lpstr>
      <vt:lpstr>Examples of RFQs - 4</vt:lpstr>
      <vt:lpstr>Examples of RFQs - 5</vt:lpstr>
      <vt:lpstr>Examples of RFQ - 6</vt:lpstr>
      <vt:lpstr>Examples of RFQ - 7</vt:lpstr>
      <vt:lpstr>Examples of RFQs - 8</vt:lpstr>
      <vt:lpstr>Examples of RFQ - 9</vt:lpstr>
      <vt:lpstr>The 750 MHz RFQ</vt:lpstr>
      <vt:lpstr>Low-energy proton linacs</vt:lpstr>
      <vt:lpstr>RFQ bibliography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vretenar</dc:creator>
  <cp:lastModifiedBy>Maurizio Vretenar</cp:lastModifiedBy>
  <cp:revision>679</cp:revision>
  <cp:lastPrinted>2001-05-09T17:05:16Z</cp:lastPrinted>
  <dcterms:created xsi:type="dcterms:W3CDTF">1998-05-29T07:41:06Z</dcterms:created>
  <dcterms:modified xsi:type="dcterms:W3CDTF">2015-07-09T10:36:57Z</dcterms:modified>
</cp:coreProperties>
</file>