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3" r:id="rId2"/>
    <p:sldMasterId id="2147483676" r:id="rId3"/>
  </p:sldMasterIdLst>
  <p:notesMasterIdLst>
    <p:notesMasterId r:id="rId54"/>
  </p:notesMasterIdLst>
  <p:handoutMasterIdLst>
    <p:handoutMasterId r:id="rId55"/>
  </p:handoutMasterIdLst>
  <p:sldIdLst>
    <p:sldId id="717" r:id="rId4"/>
    <p:sldId id="721" r:id="rId5"/>
    <p:sldId id="740" r:id="rId6"/>
    <p:sldId id="722" r:id="rId7"/>
    <p:sldId id="735" r:id="rId8"/>
    <p:sldId id="723" r:id="rId9"/>
    <p:sldId id="724" r:id="rId10"/>
    <p:sldId id="736" r:id="rId11"/>
    <p:sldId id="673" r:id="rId12"/>
    <p:sldId id="688" r:id="rId13"/>
    <p:sldId id="687" r:id="rId14"/>
    <p:sldId id="725" r:id="rId15"/>
    <p:sldId id="726" r:id="rId16"/>
    <p:sldId id="727" r:id="rId17"/>
    <p:sldId id="679" r:id="rId18"/>
    <p:sldId id="741" r:id="rId19"/>
    <p:sldId id="742" r:id="rId20"/>
    <p:sldId id="714" r:id="rId21"/>
    <p:sldId id="674" r:id="rId22"/>
    <p:sldId id="743" r:id="rId23"/>
    <p:sldId id="691" r:id="rId24"/>
    <p:sldId id="744" r:id="rId25"/>
    <p:sldId id="745" r:id="rId26"/>
    <p:sldId id="746" r:id="rId27"/>
    <p:sldId id="737" r:id="rId28"/>
    <p:sldId id="747" r:id="rId29"/>
    <p:sldId id="738" r:id="rId30"/>
    <p:sldId id="689" r:id="rId31"/>
    <p:sldId id="675" r:id="rId32"/>
    <p:sldId id="749" r:id="rId33"/>
    <p:sldId id="748" r:id="rId34"/>
    <p:sldId id="739" r:id="rId35"/>
    <p:sldId id="730" r:id="rId36"/>
    <p:sldId id="731" r:id="rId37"/>
    <p:sldId id="716" r:id="rId38"/>
    <p:sldId id="693" r:id="rId39"/>
    <p:sldId id="733" r:id="rId40"/>
    <p:sldId id="706" r:id="rId41"/>
    <p:sldId id="708" r:id="rId42"/>
    <p:sldId id="715" r:id="rId43"/>
    <p:sldId id="734" r:id="rId44"/>
    <p:sldId id="720" r:id="rId45"/>
    <p:sldId id="750" r:id="rId46"/>
    <p:sldId id="751" r:id="rId47"/>
    <p:sldId id="752" r:id="rId48"/>
    <p:sldId id="753" r:id="rId49"/>
    <p:sldId id="754" r:id="rId50"/>
    <p:sldId id="755" r:id="rId51"/>
    <p:sldId id="756" r:id="rId52"/>
    <p:sldId id="757" r:id="rId53"/>
  </p:sldIdLst>
  <p:sldSz cx="9144000" cy="6858000" type="screen4x3"/>
  <p:notesSz cx="6746875" cy="99139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FFFFAB"/>
    <a:srgbClr val="CC0000"/>
    <a:srgbClr val="66FFFF"/>
    <a:srgbClr val="00FF00"/>
    <a:srgbClr val="FF3300"/>
    <a:srgbClr val="3333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12" autoAdjust="0"/>
  </p:normalViewPr>
  <p:slideViewPr>
    <p:cSldViewPr>
      <p:cViewPr varScale="1">
        <p:scale>
          <a:sx n="100" d="100"/>
          <a:sy n="100" d="100"/>
        </p:scale>
        <p:origin x="48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6E2C35-4AAF-461B-9C94-339B04089D50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14FA08-25CA-428E-B715-F11D6718DBF7}">
      <dgm:prSet phldrT="[Text]" custT="1"/>
      <dgm:spPr/>
      <dgm:t>
        <a:bodyPr/>
        <a:lstStyle/>
        <a:p>
          <a:r>
            <a:rPr lang="en-US" sz="1600" dirty="0" smtClean="0"/>
            <a:t>1. Injector for proton therapy linac </a:t>
          </a:r>
          <a:endParaRPr lang="en-US" sz="1600" dirty="0"/>
        </a:p>
      </dgm:t>
    </dgm:pt>
    <dgm:pt modelId="{D78CC5CD-ACDB-47E7-8701-BE0F422AE1A2}" type="parTrans" cxnId="{84C35880-B25E-4FEE-871B-84422BA1F449}">
      <dgm:prSet/>
      <dgm:spPr/>
      <dgm:t>
        <a:bodyPr/>
        <a:lstStyle/>
        <a:p>
          <a:endParaRPr lang="en-US" sz="2800"/>
        </a:p>
      </dgm:t>
    </dgm:pt>
    <dgm:pt modelId="{F0728C7A-1B97-45E0-B4CE-6D95431E5DA5}" type="sibTrans" cxnId="{84C35880-B25E-4FEE-871B-84422BA1F449}">
      <dgm:prSet custT="1"/>
      <dgm:spPr/>
      <dgm:t>
        <a:bodyPr/>
        <a:lstStyle/>
        <a:p>
          <a:endParaRPr lang="en-US" sz="1100"/>
        </a:p>
      </dgm:t>
    </dgm:pt>
    <dgm:pt modelId="{FE576373-3F3C-4AB9-AC99-9268F984E915}">
      <dgm:prSet phldrT="[Text]" custT="1"/>
      <dgm:spPr/>
      <dgm:t>
        <a:bodyPr/>
        <a:lstStyle/>
        <a:p>
          <a:r>
            <a:rPr lang="en-US" sz="1400" dirty="0" smtClean="0"/>
            <a:t>5 MeV</a:t>
          </a:r>
          <a:endParaRPr lang="en-US" sz="1400" dirty="0"/>
        </a:p>
      </dgm:t>
    </dgm:pt>
    <dgm:pt modelId="{44182BFE-C9C4-4EAF-8C34-2473492DF544}" type="parTrans" cxnId="{AEC227DF-3BC6-4D28-A6CA-BFEA553C8B1A}">
      <dgm:prSet/>
      <dgm:spPr/>
      <dgm:t>
        <a:bodyPr/>
        <a:lstStyle/>
        <a:p>
          <a:endParaRPr lang="en-US" sz="2800"/>
        </a:p>
      </dgm:t>
    </dgm:pt>
    <dgm:pt modelId="{B2601686-5C65-4BD2-8A3A-C50BC96F3F9C}" type="sibTrans" cxnId="{AEC227DF-3BC6-4D28-A6CA-BFEA553C8B1A}">
      <dgm:prSet/>
      <dgm:spPr/>
      <dgm:t>
        <a:bodyPr/>
        <a:lstStyle/>
        <a:p>
          <a:endParaRPr lang="en-US" sz="2800"/>
        </a:p>
      </dgm:t>
    </dgm:pt>
    <dgm:pt modelId="{12F2A8B6-079C-45C4-AC85-3938F85567E8}">
      <dgm:prSet phldrT="[Text]" custT="1"/>
      <dgm:spPr/>
      <dgm:t>
        <a:bodyPr/>
        <a:lstStyle/>
        <a:p>
          <a:r>
            <a:rPr lang="en-US" sz="1600" dirty="0" smtClean="0"/>
            <a:t>2. Isotope production in hospitals</a:t>
          </a:r>
          <a:endParaRPr lang="en-US" sz="1600" dirty="0"/>
        </a:p>
      </dgm:t>
    </dgm:pt>
    <dgm:pt modelId="{B66B3FF4-632F-4B36-B752-3C9315DD2502}" type="parTrans" cxnId="{CABB4785-7C38-4759-90C0-88B6654E6B7E}">
      <dgm:prSet/>
      <dgm:spPr/>
      <dgm:t>
        <a:bodyPr/>
        <a:lstStyle/>
        <a:p>
          <a:endParaRPr lang="en-US" sz="2800"/>
        </a:p>
      </dgm:t>
    </dgm:pt>
    <dgm:pt modelId="{08C66492-75A6-4E44-9D80-41063387F32F}" type="sibTrans" cxnId="{CABB4785-7C38-4759-90C0-88B6654E6B7E}">
      <dgm:prSet custT="1"/>
      <dgm:spPr/>
      <dgm:t>
        <a:bodyPr/>
        <a:lstStyle/>
        <a:p>
          <a:endParaRPr lang="en-US" sz="1100"/>
        </a:p>
      </dgm:t>
    </dgm:pt>
    <dgm:pt modelId="{D8F7A07B-40FA-4E36-AF7B-C71323C79253}">
      <dgm:prSet phldrT="[Text]" custT="1"/>
      <dgm:spPr/>
      <dgm:t>
        <a:bodyPr/>
        <a:lstStyle/>
        <a:p>
          <a:r>
            <a:rPr lang="en-US" sz="1400" dirty="0" smtClean="0"/>
            <a:t>10 MeV</a:t>
          </a:r>
          <a:endParaRPr lang="en-US" sz="1400" dirty="0"/>
        </a:p>
      </dgm:t>
    </dgm:pt>
    <dgm:pt modelId="{267123F3-B257-4794-AA06-1EFB5BA47F25}" type="parTrans" cxnId="{3694F910-3A76-4060-9782-380A407EA775}">
      <dgm:prSet/>
      <dgm:spPr/>
      <dgm:t>
        <a:bodyPr/>
        <a:lstStyle/>
        <a:p>
          <a:endParaRPr lang="en-US" sz="2800"/>
        </a:p>
      </dgm:t>
    </dgm:pt>
    <dgm:pt modelId="{276025C1-A3E2-413D-81B8-624114409275}" type="sibTrans" cxnId="{3694F910-3A76-4060-9782-380A407EA775}">
      <dgm:prSet/>
      <dgm:spPr/>
      <dgm:t>
        <a:bodyPr/>
        <a:lstStyle/>
        <a:p>
          <a:endParaRPr lang="en-US" sz="2800"/>
        </a:p>
      </dgm:t>
    </dgm:pt>
    <dgm:pt modelId="{4978ED74-01FA-45EF-90BA-F7E2916EA9EB}">
      <dgm:prSet phldrT="[Text]" custT="1"/>
      <dgm:spPr/>
      <dgm:t>
        <a:bodyPr/>
        <a:lstStyle/>
        <a:p>
          <a:r>
            <a:rPr lang="en-US" sz="1600" dirty="0" smtClean="0"/>
            <a:t>3. Brachytherapy isotopes or Technetium production in dedicated centers</a:t>
          </a:r>
          <a:endParaRPr lang="en-US" sz="1600" dirty="0"/>
        </a:p>
      </dgm:t>
    </dgm:pt>
    <dgm:pt modelId="{8C8EF165-11BE-4883-A16C-2108C624A0E6}" type="parTrans" cxnId="{026A9286-8BF0-45B7-AE13-07B822BBDC53}">
      <dgm:prSet/>
      <dgm:spPr/>
      <dgm:t>
        <a:bodyPr/>
        <a:lstStyle/>
        <a:p>
          <a:endParaRPr lang="en-US" sz="2800"/>
        </a:p>
      </dgm:t>
    </dgm:pt>
    <dgm:pt modelId="{0AC736CD-7155-45A9-A485-464BF93F196A}" type="sibTrans" cxnId="{026A9286-8BF0-45B7-AE13-07B822BBDC53}">
      <dgm:prSet/>
      <dgm:spPr/>
      <dgm:t>
        <a:bodyPr/>
        <a:lstStyle/>
        <a:p>
          <a:endParaRPr lang="en-US" sz="2800"/>
        </a:p>
      </dgm:t>
    </dgm:pt>
    <dgm:pt modelId="{F8CEC4E1-874E-4B66-973B-EC265763129A}">
      <dgm:prSet phldrT="[Text]" custT="1"/>
      <dgm:spPr/>
      <dgm:t>
        <a:bodyPr/>
        <a:lstStyle/>
        <a:p>
          <a:r>
            <a:rPr lang="en-US" sz="1400" dirty="0" smtClean="0"/>
            <a:t>20 MeV</a:t>
          </a:r>
          <a:endParaRPr lang="en-US" sz="1400" dirty="0"/>
        </a:p>
      </dgm:t>
    </dgm:pt>
    <dgm:pt modelId="{63E356B8-A2AE-4726-AC25-EA8F8E99B973}" type="parTrans" cxnId="{BA219098-44F1-4111-A548-8FCE3F13A9FF}">
      <dgm:prSet/>
      <dgm:spPr/>
      <dgm:t>
        <a:bodyPr/>
        <a:lstStyle/>
        <a:p>
          <a:endParaRPr lang="en-US" sz="2800"/>
        </a:p>
      </dgm:t>
    </dgm:pt>
    <dgm:pt modelId="{0045150D-DEF7-4DA8-A3B4-87CDF2CF2650}" type="sibTrans" cxnId="{BA219098-44F1-4111-A548-8FCE3F13A9FF}">
      <dgm:prSet/>
      <dgm:spPr/>
      <dgm:t>
        <a:bodyPr/>
        <a:lstStyle/>
        <a:p>
          <a:endParaRPr lang="en-US" sz="2800"/>
        </a:p>
      </dgm:t>
    </dgm:pt>
    <dgm:pt modelId="{4596C96E-57B9-47D2-9619-46FABD10FA45}">
      <dgm:prSet phldrT="[Text]" custT="1"/>
      <dgm:spPr/>
      <dgm:t>
        <a:bodyPr/>
        <a:lstStyle/>
        <a:p>
          <a:r>
            <a:rPr lang="en-US" sz="1400" dirty="0" smtClean="0"/>
            <a:t>Low current</a:t>
          </a:r>
          <a:endParaRPr lang="en-US" sz="1400" dirty="0"/>
        </a:p>
      </dgm:t>
    </dgm:pt>
    <dgm:pt modelId="{D9D3B438-76FB-4F89-8473-3CF4F9AD3721}" type="parTrans" cxnId="{BEFD3D41-0849-4D64-81B3-B5EFE8EAC304}">
      <dgm:prSet/>
      <dgm:spPr/>
      <dgm:t>
        <a:bodyPr/>
        <a:lstStyle/>
        <a:p>
          <a:endParaRPr lang="en-US" sz="2800"/>
        </a:p>
      </dgm:t>
    </dgm:pt>
    <dgm:pt modelId="{D8E35B31-3E2A-443A-80DD-A913A7544093}" type="sibTrans" cxnId="{BEFD3D41-0849-4D64-81B3-B5EFE8EAC304}">
      <dgm:prSet/>
      <dgm:spPr/>
      <dgm:t>
        <a:bodyPr/>
        <a:lstStyle/>
        <a:p>
          <a:endParaRPr lang="en-US" sz="2800"/>
        </a:p>
      </dgm:t>
    </dgm:pt>
    <dgm:pt modelId="{3D8E2935-83B9-430B-8D06-433CE10882F9}">
      <dgm:prSet phldrT="[Text]" custT="1"/>
      <dgm:spPr/>
      <dgm:t>
        <a:bodyPr/>
        <a:lstStyle/>
        <a:p>
          <a:r>
            <a:rPr lang="en-US" sz="1400" dirty="0" smtClean="0"/>
            <a:t>Low duty cycle (&lt;1%)</a:t>
          </a:r>
          <a:endParaRPr lang="en-US" sz="1400" dirty="0"/>
        </a:p>
      </dgm:t>
    </dgm:pt>
    <dgm:pt modelId="{35BBE780-F33E-42BA-9C3B-4FE71A4019AD}" type="parTrans" cxnId="{5585DAB2-B225-41D8-8BA9-3ECCC1781A27}">
      <dgm:prSet/>
      <dgm:spPr/>
      <dgm:t>
        <a:bodyPr/>
        <a:lstStyle/>
        <a:p>
          <a:endParaRPr lang="en-US" sz="2800"/>
        </a:p>
      </dgm:t>
    </dgm:pt>
    <dgm:pt modelId="{B353FDCA-B542-4EA5-9C8E-75A5660E97FE}" type="sibTrans" cxnId="{5585DAB2-B225-41D8-8BA9-3ECCC1781A27}">
      <dgm:prSet/>
      <dgm:spPr/>
      <dgm:t>
        <a:bodyPr/>
        <a:lstStyle/>
        <a:p>
          <a:endParaRPr lang="en-US" sz="2800"/>
        </a:p>
      </dgm:t>
    </dgm:pt>
    <dgm:pt modelId="{584763EE-6721-440E-A919-0E522981A160}">
      <dgm:prSet phldrT="[Text]" custT="1"/>
      <dgm:spPr/>
      <dgm:t>
        <a:bodyPr/>
        <a:lstStyle/>
        <a:p>
          <a:r>
            <a:rPr lang="en-US" sz="1400" dirty="0" smtClean="0"/>
            <a:t>Low current</a:t>
          </a:r>
          <a:endParaRPr lang="en-US" sz="1400" dirty="0"/>
        </a:p>
      </dgm:t>
    </dgm:pt>
    <dgm:pt modelId="{84940311-988D-48F5-B061-053E6F5278AF}" type="parTrans" cxnId="{1C44E75A-7F7A-4470-A83D-15FA6B101C7C}">
      <dgm:prSet/>
      <dgm:spPr/>
      <dgm:t>
        <a:bodyPr/>
        <a:lstStyle/>
        <a:p>
          <a:endParaRPr lang="en-US" sz="2800"/>
        </a:p>
      </dgm:t>
    </dgm:pt>
    <dgm:pt modelId="{6B20696B-45A5-4D47-B8C9-51467F44EA7C}" type="sibTrans" cxnId="{1C44E75A-7F7A-4470-A83D-15FA6B101C7C}">
      <dgm:prSet/>
      <dgm:spPr/>
      <dgm:t>
        <a:bodyPr/>
        <a:lstStyle/>
        <a:p>
          <a:endParaRPr lang="en-US" sz="2800"/>
        </a:p>
      </dgm:t>
    </dgm:pt>
    <dgm:pt modelId="{DC9EE867-1C3F-402A-ABF2-0B1A72B43159}">
      <dgm:prSet phldrT="[Text]" custT="1"/>
      <dgm:spPr/>
      <dgm:t>
        <a:bodyPr/>
        <a:lstStyle/>
        <a:p>
          <a:r>
            <a:rPr lang="en-US" sz="1400" dirty="0" smtClean="0"/>
            <a:t>Medium duty cycle (&lt;5%)</a:t>
          </a:r>
          <a:endParaRPr lang="en-US" sz="1400" dirty="0"/>
        </a:p>
      </dgm:t>
    </dgm:pt>
    <dgm:pt modelId="{298B7A98-0806-4B45-AE11-E472397517BD}" type="parTrans" cxnId="{AE025C11-F8E2-40F2-A6AC-9E2BD821625E}">
      <dgm:prSet/>
      <dgm:spPr/>
      <dgm:t>
        <a:bodyPr/>
        <a:lstStyle/>
        <a:p>
          <a:endParaRPr lang="en-US" sz="2800"/>
        </a:p>
      </dgm:t>
    </dgm:pt>
    <dgm:pt modelId="{57FAB020-FF5D-43F0-AB48-35A2669E5508}" type="sibTrans" cxnId="{AE025C11-F8E2-40F2-A6AC-9E2BD821625E}">
      <dgm:prSet/>
      <dgm:spPr/>
      <dgm:t>
        <a:bodyPr/>
        <a:lstStyle/>
        <a:p>
          <a:endParaRPr lang="en-US" sz="2800"/>
        </a:p>
      </dgm:t>
    </dgm:pt>
    <dgm:pt modelId="{773F3F7A-4C7C-47E9-AC10-32E757837D4D}">
      <dgm:prSet phldrT="[Text]" custT="1"/>
      <dgm:spPr/>
      <dgm:t>
        <a:bodyPr/>
        <a:lstStyle/>
        <a:p>
          <a:r>
            <a:rPr lang="en-US" sz="1400" dirty="0" smtClean="0"/>
            <a:t>Includes DTL linac</a:t>
          </a:r>
          <a:endParaRPr lang="en-US" sz="1400" dirty="0"/>
        </a:p>
      </dgm:t>
    </dgm:pt>
    <dgm:pt modelId="{4969E587-76A8-41F0-8A7C-ADD979E327FA}" type="parTrans" cxnId="{85145586-D5C9-4215-AECA-3FD86A12ECC6}">
      <dgm:prSet/>
      <dgm:spPr/>
      <dgm:t>
        <a:bodyPr/>
        <a:lstStyle/>
        <a:p>
          <a:endParaRPr lang="en-US" sz="2800"/>
        </a:p>
      </dgm:t>
    </dgm:pt>
    <dgm:pt modelId="{1FE55A9D-F066-47C1-A4DD-6444E21AE43D}" type="sibTrans" cxnId="{85145586-D5C9-4215-AECA-3FD86A12ECC6}">
      <dgm:prSet/>
      <dgm:spPr/>
      <dgm:t>
        <a:bodyPr/>
        <a:lstStyle/>
        <a:p>
          <a:endParaRPr lang="en-US" sz="2800"/>
        </a:p>
      </dgm:t>
    </dgm:pt>
    <dgm:pt modelId="{886F6386-B71D-4833-9F70-815EBF1778DB}">
      <dgm:prSet phldrT="[Text]" custT="1"/>
      <dgm:spPr/>
      <dgm:t>
        <a:bodyPr/>
        <a:lstStyle/>
        <a:p>
          <a:r>
            <a:rPr lang="en-US" sz="1400" dirty="0" smtClean="0"/>
            <a:t>High current</a:t>
          </a:r>
          <a:endParaRPr lang="en-US" sz="1400" dirty="0"/>
        </a:p>
      </dgm:t>
    </dgm:pt>
    <dgm:pt modelId="{B82B5420-8832-4E45-8041-AB9584CACE3D}" type="parTrans" cxnId="{701D714E-8023-47BA-B83E-3D1B49731E0A}">
      <dgm:prSet/>
      <dgm:spPr/>
      <dgm:t>
        <a:bodyPr/>
        <a:lstStyle/>
        <a:p>
          <a:endParaRPr lang="en-US" sz="2800"/>
        </a:p>
      </dgm:t>
    </dgm:pt>
    <dgm:pt modelId="{682D67AF-3239-4FB6-81F1-CE368F0F401A}" type="sibTrans" cxnId="{701D714E-8023-47BA-B83E-3D1B49731E0A}">
      <dgm:prSet/>
      <dgm:spPr/>
      <dgm:t>
        <a:bodyPr/>
        <a:lstStyle/>
        <a:p>
          <a:endParaRPr lang="en-US" sz="2800"/>
        </a:p>
      </dgm:t>
    </dgm:pt>
    <dgm:pt modelId="{1C496AD2-0F21-487F-8EC8-44504D18E146}">
      <dgm:prSet phldrT="[Text]" custT="1"/>
      <dgm:spPr/>
      <dgm:t>
        <a:bodyPr/>
        <a:lstStyle/>
        <a:p>
          <a:r>
            <a:rPr lang="en-US" sz="1400" dirty="0" smtClean="0"/>
            <a:t>High duty cycle (10%)</a:t>
          </a:r>
          <a:endParaRPr lang="en-US" sz="1400" dirty="0"/>
        </a:p>
      </dgm:t>
    </dgm:pt>
    <dgm:pt modelId="{03D4050B-65DF-490C-81D1-8779DEBC4A44}" type="parTrans" cxnId="{2522FB09-1FA7-4F09-80C0-6324675D65CC}">
      <dgm:prSet/>
      <dgm:spPr/>
      <dgm:t>
        <a:bodyPr/>
        <a:lstStyle/>
        <a:p>
          <a:endParaRPr lang="en-US" sz="2800"/>
        </a:p>
      </dgm:t>
    </dgm:pt>
    <dgm:pt modelId="{7D4F4197-B7F3-4C35-A6F2-6B8BBE644666}" type="sibTrans" cxnId="{2522FB09-1FA7-4F09-80C0-6324675D65CC}">
      <dgm:prSet/>
      <dgm:spPr/>
      <dgm:t>
        <a:bodyPr/>
        <a:lstStyle/>
        <a:p>
          <a:endParaRPr lang="en-US" sz="2800"/>
        </a:p>
      </dgm:t>
    </dgm:pt>
    <dgm:pt modelId="{D5BEB679-D467-4E0B-9F75-C9734F968E3D}">
      <dgm:prSet phldrT="[Text]" custT="1"/>
      <dgm:spPr/>
      <dgm:t>
        <a:bodyPr/>
        <a:lstStyle/>
        <a:p>
          <a:endParaRPr lang="en-US" sz="1400" dirty="0"/>
        </a:p>
      </dgm:t>
    </dgm:pt>
    <dgm:pt modelId="{5FF5D1FC-FC19-43FB-B6E0-C0A93FF38753}" type="parTrans" cxnId="{A643C2DD-CD72-4B77-9D34-CF4F6875EA2F}">
      <dgm:prSet/>
      <dgm:spPr/>
      <dgm:t>
        <a:bodyPr/>
        <a:lstStyle/>
        <a:p>
          <a:endParaRPr lang="en-US"/>
        </a:p>
      </dgm:t>
    </dgm:pt>
    <dgm:pt modelId="{383867BC-8248-4B17-A625-2BF66AC41AE3}" type="sibTrans" cxnId="{A643C2DD-CD72-4B77-9D34-CF4F6875EA2F}">
      <dgm:prSet/>
      <dgm:spPr/>
      <dgm:t>
        <a:bodyPr/>
        <a:lstStyle/>
        <a:p>
          <a:endParaRPr lang="en-US"/>
        </a:p>
      </dgm:t>
    </dgm:pt>
    <dgm:pt modelId="{943BD788-76BF-4029-905B-0F287D45D8BD}">
      <dgm:prSet phldrT="[Text]" custT="1"/>
      <dgm:spPr/>
      <dgm:t>
        <a:bodyPr/>
        <a:lstStyle/>
        <a:p>
          <a:endParaRPr lang="en-US" sz="1400" dirty="0"/>
        </a:p>
      </dgm:t>
    </dgm:pt>
    <dgm:pt modelId="{621AA278-02FC-4AE3-B87E-4CF25EC6E692}" type="parTrans" cxnId="{DE147A25-1161-44BA-9AFF-6370A7A68007}">
      <dgm:prSet/>
      <dgm:spPr/>
      <dgm:t>
        <a:bodyPr/>
        <a:lstStyle/>
        <a:p>
          <a:endParaRPr lang="en-US"/>
        </a:p>
      </dgm:t>
    </dgm:pt>
    <dgm:pt modelId="{F0AFB5A0-EBBD-4326-B974-5A98FD105297}" type="sibTrans" cxnId="{DE147A25-1161-44BA-9AFF-6370A7A68007}">
      <dgm:prSet/>
      <dgm:spPr/>
      <dgm:t>
        <a:bodyPr/>
        <a:lstStyle/>
        <a:p>
          <a:endParaRPr lang="en-US"/>
        </a:p>
      </dgm:t>
    </dgm:pt>
    <dgm:pt modelId="{F1D46B8D-D204-48B1-BD4F-AA6316EF5BA0}">
      <dgm:prSet phldrT="[Text]" custT="1"/>
      <dgm:spPr/>
      <dgm:t>
        <a:bodyPr/>
        <a:lstStyle/>
        <a:p>
          <a:endParaRPr lang="en-US" sz="1400" dirty="0"/>
        </a:p>
      </dgm:t>
    </dgm:pt>
    <dgm:pt modelId="{5BB74CBD-12E2-4668-B6F1-2F579800243D}" type="parTrans" cxnId="{E1FCB5E0-2508-4AA7-94AD-A2DC4D878543}">
      <dgm:prSet/>
      <dgm:spPr/>
      <dgm:t>
        <a:bodyPr/>
        <a:lstStyle/>
        <a:p>
          <a:endParaRPr lang="en-US"/>
        </a:p>
      </dgm:t>
    </dgm:pt>
    <dgm:pt modelId="{050C020E-775F-46F8-91A5-4DC7A07A5D03}" type="sibTrans" cxnId="{E1FCB5E0-2508-4AA7-94AD-A2DC4D878543}">
      <dgm:prSet/>
      <dgm:spPr/>
      <dgm:t>
        <a:bodyPr/>
        <a:lstStyle/>
        <a:p>
          <a:endParaRPr lang="en-US"/>
        </a:p>
      </dgm:t>
    </dgm:pt>
    <dgm:pt modelId="{20D0045C-2DDF-4C15-AAC6-BE7A6033AA1B}">
      <dgm:prSet phldrT="[Text]" custT="1"/>
      <dgm:spPr/>
      <dgm:t>
        <a:bodyPr/>
        <a:lstStyle/>
        <a:p>
          <a:r>
            <a:rPr lang="en-US" sz="1400" dirty="0" smtClean="0">
              <a:solidFill>
                <a:srgbClr val="FF0000"/>
              </a:solidFill>
            </a:rPr>
            <a:t>In construction</a:t>
          </a:r>
          <a:endParaRPr lang="en-US" sz="1400" dirty="0">
            <a:solidFill>
              <a:srgbClr val="FF0000"/>
            </a:solidFill>
          </a:endParaRPr>
        </a:p>
      </dgm:t>
    </dgm:pt>
    <dgm:pt modelId="{AA668BCB-8C73-461D-B710-931A0D424ECB}" type="parTrans" cxnId="{D85EFD5B-F6A4-40B4-9C69-8EE87F44442D}">
      <dgm:prSet/>
      <dgm:spPr/>
      <dgm:t>
        <a:bodyPr/>
        <a:lstStyle/>
        <a:p>
          <a:endParaRPr lang="en-US"/>
        </a:p>
      </dgm:t>
    </dgm:pt>
    <dgm:pt modelId="{74458F53-07C9-462D-AC79-D48406115FA4}" type="sibTrans" cxnId="{D85EFD5B-F6A4-40B4-9C69-8EE87F44442D}">
      <dgm:prSet/>
      <dgm:spPr/>
      <dgm:t>
        <a:bodyPr/>
        <a:lstStyle/>
        <a:p>
          <a:endParaRPr lang="en-US"/>
        </a:p>
      </dgm:t>
    </dgm:pt>
    <dgm:pt modelId="{50EEB4D1-C8D9-43AD-86F1-EFEC50321D2B}">
      <dgm:prSet phldrT="[Text]" custT="1"/>
      <dgm:spPr/>
      <dgm:t>
        <a:bodyPr/>
        <a:lstStyle/>
        <a:p>
          <a:endParaRPr lang="en-US" sz="1400" dirty="0"/>
        </a:p>
      </dgm:t>
    </dgm:pt>
    <dgm:pt modelId="{E839CEB1-3761-4133-89AC-7AFA80225710}" type="parTrans" cxnId="{2D75DCCF-84D8-4A70-9815-7920AD68E7AC}">
      <dgm:prSet/>
      <dgm:spPr/>
      <dgm:t>
        <a:bodyPr/>
        <a:lstStyle/>
        <a:p>
          <a:endParaRPr lang="en-US"/>
        </a:p>
      </dgm:t>
    </dgm:pt>
    <dgm:pt modelId="{7BCF3E23-4F5D-4243-9FB8-51E8807E0757}" type="sibTrans" cxnId="{2D75DCCF-84D8-4A70-9815-7920AD68E7AC}">
      <dgm:prSet/>
      <dgm:spPr/>
      <dgm:t>
        <a:bodyPr/>
        <a:lstStyle/>
        <a:p>
          <a:endParaRPr lang="en-US"/>
        </a:p>
      </dgm:t>
    </dgm:pt>
    <dgm:pt modelId="{9A8F819E-C05B-4728-8166-CE9C05C482F5}">
      <dgm:prSet phldrT="[Text]" custT="1"/>
      <dgm:spPr/>
      <dgm:t>
        <a:bodyPr/>
        <a:lstStyle/>
        <a:p>
          <a:r>
            <a:rPr lang="en-US" sz="1400" dirty="0" smtClean="0">
              <a:solidFill>
                <a:srgbClr val="FF0000"/>
              </a:solidFill>
            </a:rPr>
            <a:t>Design</a:t>
          </a:r>
          <a:endParaRPr lang="en-US" sz="1400" dirty="0">
            <a:solidFill>
              <a:srgbClr val="FF0000"/>
            </a:solidFill>
          </a:endParaRPr>
        </a:p>
      </dgm:t>
    </dgm:pt>
    <dgm:pt modelId="{C5F25D06-19E1-467C-A55F-48C5CA55A948}" type="parTrans" cxnId="{79C20F7D-D522-4C48-9496-D8EA7B5EE12C}">
      <dgm:prSet/>
      <dgm:spPr/>
      <dgm:t>
        <a:bodyPr/>
        <a:lstStyle/>
        <a:p>
          <a:endParaRPr lang="en-US"/>
        </a:p>
      </dgm:t>
    </dgm:pt>
    <dgm:pt modelId="{2FA642ED-8802-4000-9CE2-40506CA00001}" type="sibTrans" cxnId="{79C20F7D-D522-4C48-9496-D8EA7B5EE12C}">
      <dgm:prSet/>
      <dgm:spPr/>
      <dgm:t>
        <a:bodyPr/>
        <a:lstStyle/>
        <a:p>
          <a:endParaRPr lang="en-US"/>
        </a:p>
      </dgm:t>
    </dgm:pt>
    <dgm:pt modelId="{E87B547E-43F6-4C2B-9451-872E27C70943}">
      <dgm:prSet phldrT="[Text]" custT="1"/>
      <dgm:spPr/>
      <dgm:t>
        <a:bodyPr/>
        <a:lstStyle/>
        <a:p>
          <a:endParaRPr lang="en-US" sz="1400" dirty="0"/>
        </a:p>
      </dgm:t>
    </dgm:pt>
    <dgm:pt modelId="{8114AB89-79D2-443C-AB18-3A9A91B6ADE7}" type="parTrans" cxnId="{7FF765C1-5A34-4824-8374-B0017C8AEF61}">
      <dgm:prSet/>
      <dgm:spPr/>
      <dgm:t>
        <a:bodyPr/>
        <a:lstStyle/>
        <a:p>
          <a:endParaRPr lang="en-US"/>
        </a:p>
      </dgm:t>
    </dgm:pt>
    <dgm:pt modelId="{2752DFD3-ADFE-444C-9D13-C4046D3A441F}" type="sibTrans" cxnId="{7FF765C1-5A34-4824-8374-B0017C8AEF61}">
      <dgm:prSet/>
      <dgm:spPr/>
      <dgm:t>
        <a:bodyPr/>
        <a:lstStyle/>
        <a:p>
          <a:endParaRPr lang="en-US"/>
        </a:p>
      </dgm:t>
    </dgm:pt>
    <dgm:pt modelId="{1216EBD8-DBA4-45C9-B70A-B45007BEA9A5}">
      <dgm:prSet phldrT="[Text]" custT="1"/>
      <dgm:spPr/>
      <dgm:t>
        <a:bodyPr/>
        <a:lstStyle/>
        <a:p>
          <a:r>
            <a:rPr lang="en-US" sz="1400" dirty="0" smtClean="0">
              <a:solidFill>
                <a:srgbClr val="FF0000"/>
              </a:solidFill>
            </a:rPr>
            <a:t>Preliminary design</a:t>
          </a:r>
          <a:endParaRPr lang="en-US" sz="1400" dirty="0">
            <a:solidFill>
              <a:srgbClr val="FF0000"/>
            </a:solidFill>
          </a:endParaRPr>
        </a:p>
      </dgm:t>
    </dgm:pt>
    <dgm:pt modelId="{AE651B38-FBCE-4447-9946-DBB74E0CE4DD}" type="parTrans" cxnId="{535DD4F8-2222-4C7D-B999-C9CE50141794}">
      <dgm:prSet/>
      <dgm:spPr/>
      <dgm:t>
        <a:bodyPr/>
        <a:lstStyle/>
        <a:p>
          <a:endParaRPr lang="en-US"/>
        </a:p>
      </dgm:t>
    </dgm:pt>
    <dgm:pt modelId="{33C3A128-28F9-44F9-847E-F88E67DF61C4}" type="sibTrans" cxnId="{535DD4F8-2222-4C7D-B999-C9CE50141794}">
      <dgm:prSet/>
      <dgm:spPr/>
      <dgm:t>
        <a:bodyPr/>
        <a:lstStyle/>
        <a:p>
          <a:endParaRPr lang="en-US"/>
        </a:p>
      </dgm:t>
    </dgm:pt>
    <dgm:pt modelId="{037FBC15-E603-45CC-A743-53927CC5D8A6}">
      <dgm:prSet phldrT="[Text]" custT="1"/>
      <dgm:spPr/>
      <dgm:t>
        <a:bodyPr/>
        <a:lstStyle/>
        <a:p>
          <a:endParaRPr lang="en-US" sz="1400" dirty="0"/>
        </a:p>
      </dgm:t>
    </dgm:pt>
    <dgm:pt modelId="{5A85887B-11CB-457A-97EA-DF5EF699FCB1}" type="parTrans" cxnId="{8706194B-098B-43A1-AE3E-73E7A0D2C343}">
      <dgm:prSet/>
      <dgm:spPr/>
      <dgm:t>
        <a:bodyPr/>
        <a:lstStyle/>
        <a:p>
          <a:endParaRPr lang="en-US"/>
        </a:p>
      </dgm:t>
    </dgm:pt>
    <dgm:pt modelId="{792CBDFD-ADFB-42FC-BC98-600136862EC2}" type="sibTrans" cxnId="{8706194B-098B-43A1-AE3E-73E7A0D2C343}">
      <dgm:prSet/>
      <dgm:spPr/>
      <dgm:t>
        <a:bodyPr/>
        <a:lstStyle/>
        <a:p>
          <a:endParaRPr lang="en-US"/>
        </a:p>
      </dgm:t>
    </dgm:pt>
    <dgm:pt modelId="{6F4D455E-653D-42BC-9781-418C14440D03}">
      <dgm:prSet phldrT="[Text]" custT="1"/>
      <dgm:spPr/>
      <dgm:t>
        <a:bodyPr/>
        <a:lstStyle/>
        <a:p>
          <a:endParaRPr lang="en-US" sz="1400" dirty="0"/>
        </a:p>
      </dgm:t>
    </dgm:pt>
    <dgm:pt modelId="{92625AEF-B836-4E12-BFA1-92D755DDC22D}" type="parTrans" cxnId="{5AF299AA-BB55-4EC8-93BF-3B15516080B5}">
      <dgm:prSet/>
      <dgm:spPr/>
      <dgm:t>
        <a:bodyPr/>
        <a:lstStyle/>
        <a:p>
          <a:endParaRPr lang="en-US"/>
        </a:p>
      </dgm:t>
    </dgm:pt>
    <dgm:pt modelId="{63F48FFE-52F8-48AC-8FDA-4F1A8FAC227E}" type="sibTrans" cxnId="{5AF299AA-BB55-4EC8-93BF-3B15516080B5}">
      <dgm:prSet/>
      <dgm:spPr/>
      <dgm:t>
        <a:bodyPr/>
        <a:lstStyle/>
        <a:p>
          <a:endParaRPr lang="en-US"/>
        </a:p>
      </dgm:t>
    </dgm:pt>
    <dgm:pt modelId="{746D93B5-1E13-48FA-AD7D-8CE6E1C8CF47}">
      <dgm:prSet phldrT="[Text]" custT="1"/>
      <dgm:spPr/>
      <dgm:t>
        <a:bodyPr/>
        <a:lstStyle/>
        <a:p>
          <a:endParaRPr lang="en-US" sz="1400" dirty="0"/>
        </a:p>
      </dgm:t>
    </dgm:pt>
    <dgm:pt modelId="{53CC76DC-E6BE-4588-B34F-B2B60A50BF28}" type="parTrans" cxnId="{4CE51571-71C2-49F9-B7FE-7A551E8012A9}">
      <dgm:prSet/>
      <dgm:spPr/>
      <dgm:t>
        <a:bodyPr/>
        <a:lstStyle/>
        <a:p>
          <a:endParaRPr lang="en-US"/>
        </a:p>
      </dgm:t>
    </dgm:pt>
    <dgm:pt modelId="{9022C23B-7BF0-4D9C-9092-75A5CF12F4F5}" type="sibTrans" cxnId="{4CE51571-71C2-49F9-B7FE-7A551E8012A9}">
      <dgm:prSet/>
      <dgm:spPr/>
      <dgm:t>
        <a:bodyPr/>
        <a:lstStyle/>
        <a:p>
          <a:endParaRPr lang="en-US"/>
        </a:p>
      </dgm:t>
    </dgm:pt>
    <dgm:pt modelId="{B9A79B13-6153-4EA2-B5C7-7BC728E4B409}">
      <dgm:prSet phldrT="[Text]" custT="1"/>
      <dgm:spPr/>
      <dgm:t>
        <a:bodyPr/>
        <a:lstStyle/>
        <a:p>
          <a:endParaRPr lang="en-US" sz="1400" dirty="0"/>
        </a:p>
      </dgm:t>
    </dgm:pt>
    <dgm:pt modelId="{BD5D094E-4D07-44A1-AF92-D9F1B371CACC}" type="parTrans" cxnId="{EA3DD1DF-0F2B-4C69-B2E6-C6B61887F4A8}">
      <dgm:prSet/>
      <dgm:spPr/>
      <dgm:t>
        <a:bodyPr/>
        <a:lstStyle/>
        <a:p>
          <a:endParaRPr lang="en-US"/>
        </a:p>
      </dgm:t>
    </dgm:pt>
    <dgm:pt modelId="{051EC0A0-E941-443E-BEA9-5AD82902A3E9}" type="sibTrans" cxnId="{EA3DD1DF-0F2B-4C69-B2E6-C6B61887F4A8}">
      <dgm:prSet/>
      <dgm:spPr/>
      <dgm:t>
        <a:bodyPr/>
        <a:lstStyle/>
        <a:p>
          <a:endParaRPr lang="en-US"/>
        </a:p>
      </dgm:t>
    </dgm:pt>
    <dgm:pt modelId="{9D4CE52C-853E-4B96-A5C1-A6887EEC432D}">
      <dgm:prSet phldrT="[Text]" custT="1"/>
      <dgm:spPr/>
      <dgm:t>
        <a:bodyPr/>
        <a:lstStyle/>
        <a:p>
          <a:endParaRPr lang="en-US" sz="1400" dirty="0"/>
        </a:p>
      </dgm:t>
    </dgm:pt>
    <dgm:pt modelId="{A7F39031-CBC4-4122-A44C-DAFF7FCF9D65}" type="parTrans" cxnId="{DCFB7EC7-F48F-4095-9B54-DD349FFCA8AE}">
      <dgm:prSet/>
      <dgm:spPr/>
      <dgm:t>
        <a:bodyPr/>
        <a:lstStyle/>
        <a:p>
          <a:endParaRPr lang="en-US"/>
        </a:p>
      </dgm:t>
    </dgm:pt>
    <dgm:pt modelId="{28E70A00-D5F3-4CCB-A48D-3489A995CAAD}" type="sibTrans" cxnId="{DCFB7EC7-F48F-4095-9B54-DD349FFCA8AE}">
      <dgm:prSet/>
      <dgm:spPr/>
      <dgm:t>
        <a:bodyPr/>
        <a:lstStyle/>
        <a:p>
          <a:endParaRPr lang="en-US"/>
        </a:p>
      </dgm:t>
    </dgm:pt>
    <dgm:pt modelId="{8875E1A4-968F-44EE-A121-3937AC3E4918}" type="pres">
      <dgm:prSet presAssocID="{596E2C35-4AAF-461B-9C94-339B04089D5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02FFD1-6F98-476D-8693-96301587C808}" type="pres">
      <dgm:prSet presAssocID="{FC14FA08-25CA-428E-B715-F11D6718DBF7}" presName="composite" presStyleCnt="0"/>
      <dgm:spPr/>
    </dgm:pt>
    <dgm:pt modelId="{FAD94776-A5AF-4F57-B54C-C8B5AF1B130F}" type="pres">
      <dgm:prSet presAssocID="{FC14FA08-25CA-428E-B715-F11D6718DBF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3B82E4-0B55-440D-BBFD-E193343DECE0}" type="pres">
      <dgm:prSet presAssocID="{FC14FA08-25CA-428E-B715-F11D6718DBF7}" presName="parSh" presStyleLbl="node1" presStyleIdx="0" presStyleCnt="3"/>
      <dgm:spPr/>
      <dgm:t>
        <a:bodyPr/>
        <a:lstStyle/>
        <a:p>
          <a:endParaRPr lang="en-US"/>
        </a:p>
      </dgm:t>
    </dgm:pt>
    <dgm:pt modelId="{196F6B34-9836-456E-B024-5DFC58535363}" type="pres">
      <dgm:prSet presAssocID="{FC14FA08-25CA-428E-B715-F11D6718DBF7}" presName="desTx" presStyleLbl="fgAcc1" presStyleIdx="0" presStyleCnt="3" custScaleY="682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C829E9-6E28-41BC-A194-5A6D6B50AD63}" type="pres">
      <dgm:prSet presAssocID="{F0728C7A-1B97-45E0-B4CE-6D95431E5DA5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DC145C4-771C-43FC-BF70-52619806D970}" type="pres">
      <dgm:prSet presAssocID="{F0728C7A-1B97-45E0-B4CE-6D95431E5DA5}" presName="connTx" presStyleLbl="sibTrans2D1" presStyleIdx="0" presStyleCnt="2"/>
      <dgm:spPr/>
      <dgm:t>
        <a:bodyPr/>
        <a:lstStyle/>
        <a:p>
          <a:endParaRPr lang="en-US"/>
        </a:p>
      </dgm:t>
    </dgm:pt>
    <dgm:pt modelId="{C1C009CA-C4BE-4B6D-A100-86CE9928B480}" type="pres">
      <dgm:prSet presAssocID="{12F2A8B6-079C-45C4-AC85-3938F85567E8}" presName="composite" presStyleCnt="0"/>
      <dgm:spPr/>
    </dgm:pt>
    <dgm:pt modelId="{FAA44220-DEEB-4535-8DE1-3697B5A7CAF9}" type="pres">
      <dgm:prSet presAssocID="{12F2A8B6-079C-45C4-AC85-3938F85567E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7A52CE-44F3-402B-BE22-36033CB89937}" type="pres">
      <dgm:prSet presAssocID="{12F2A8B6-079C-45C4-AC85-3938F85567E8}" presName="parSh" presStyleLbl="node1" presStyleIdx="1" presStyleCnt="3"/>
      <dgm:spPr/>
      <dgm:t>
        <a:bodyPr/>
        <a:lstStyle/>
        <a:p>
          <a:endParaRPr lang="en-US"/>
        </a:p>
      </dgm:t>
    </dgm:pt>
    <dgm:pt modelId="{EE6C45FA-5C85-4353-BDDD-570F4AF88C41}" type="pres">
      <dgm:prSet presAssocID="{12F2A8B6-079C-45C4-AC85-3938F85567E8}" presName="desTx" presStyleLbl="fgAcc1" presStyleIdx="1" presStyleCnt="3" custScaleY="701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94EEAC-0889-40E2-BB05-B7CCDF07555C}" type="pres">
      <dgm:prSet presAssocID="{08C66492-75A6-4E44-9D80-41063387F32F}" presName="sibTrans" presStyleLbl="sibTrans2D1" presStyleIdx="1" presStyleCnt="2"/>
      <dgm:spPr/>
      <dgm:t>
        <a:bodyPr/>
        <a:lstStyle/>
        <a:p>
          <a:endParaRPr lang="en-US"/>
        </a:p>
      </dgm:t>
    </dgm:pt>
    <dgm:pt modelId="{AE0CF663-C64C-4AC3-AA59-6A12AA6A230C}" type="pres">
      <dgm:prSet presAssocID="{08C66492-75A6-4E44-9D80-41063387F32F}" presName="connTx" presStyleLbl="sibTrans2D1" presStyleIdx="1" presStyleCnt="2"/>
      <dgm:spPr/>
      <dgm:t>
        <a:bodyPr/>
        <a:lstStyle/>
        <a:p>
          <a:endParaRPr lang="en-US"/>
        </a:p>
      </dgm:t>
    </dgm:pt>
    <dgm:pt modelId="{7CB657F0-B1DC-4885-B062-486C8BC771A6}" type="pres">
      <dgm:prSet presAssocID="{4978ED74-01FA-45EF-90BA-F7E2916EA9EB}" presName="composite" presStyleCnt="0"/>
      <dgm:spPr/>
    </dgm:pt>
    <dgm:pt modelId="{B415C8E9-3513-440A-ACEE-21F280712D96}" type="pres">
      <dgm:prSet presAssocID="{4978ED74-01FA-45EF-90BA-F7E2916EA9EB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629699-6852-44C2-89D6-72EEEDB3E4E2}" type="pres">
      <dgm:prSet presAssocID="{4978ED74-01FA-45EF-90BA-F7E2916EA9EB}" presName="parSh" presStyleLbl="node1" presStyleIdx="2" presStyleCnt="3"/>
      <dgm:spPr/>
      <dgm:t>
        <a:bodyPr/>
        <a:lstStyle/>
        <a:p>
          <a:endParaRPr lang="en-US"/>
        </a:p>
      </dgm:t>
    </dgm:pt>
    <dgm:pt modelId="{6CAE12A1-5BE2-4D93-AE34-371A6B201A69}" type="pres">
      <dgm:prSet presAssocID="{4978ED74-01FA-45EF-90BA-F7E2916EA9EB}" presName="desTx" presStyleLbl="fgAcc1" presStyleIdx="2" presStyleCnt="3" custScaleY="703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7180F4-C095-48E3-8FFA-BECA36B022A9}" type="presOf" srcId="{943BD788-76BF-4029-905B-0F287D45D8BD}" destId="{196F6B34-9836-456E-B024-5DFC58535363}" srcOrd="0" destOrd="4" presId="urn:microsoft.com/office/officeart/2005/8/layout/process3"/>
    <dgm:cxn modelId="{3694F910-3A76-4060-9782-380A407EA775}" srcId="{12F2A8B6-079C-45C4-AC85-3938F85567E8}" destId="{D8F7A07B-40FA-4E36-AF7B-C71323C79253}" srcOrd="0" destOrd="0" parTransId="{267123F3-B257-4794-AA06-1EFB5BA47F25}" sibTransId="{276025C1-A3E2-413D-81B8-624114409275}"/>
    <dgm:cxn modelId="{85145586-D5C9-4215-AECA-3FD86A12ECC6}" srcId="{4978ED74-01FA-45EF-90BA-F7E2916EA9EB}" destId="{773F3F7A-4C7C-47E9-AC10-32E757837D4D}" srcOrd="1" destOrd="0" parTransId="{4969E587-76A8-41F0-8A7C-ADD979E327FA}" sibTransId="{1FE55A9D-F066-47C1-A4DD-6444E21AE43D}"/>
    <dgm:cxn modelId="{A643C2DD-CD72-4B77-9D34-CF4F6875EA2F}" srcId="{FC14FA08-25CA-428E-B715-F11D6718DBF7}" destId="{D5BEB679-D467-4E0B-9F75-C9734F968E3D}" srcOrd="3" destOrd="0" parTransId="{5FF5D1FC-FC19-43FB-B6E0-C0A93FF38753}" sibTransId="{383867BC-8248-4B17-A625-2BF66AC41AE3}"/>
    <dgm:cxn modelId="{CABB4785-7C38-4759-90C0-88B6654E6B7E}" srcId="{596E2C35-4AAF-461B-9C94-339B04089D50}" destId="{12F2A8B6-079C-45C4-AC85-3938F85567E8}" srcOrd="1" destOrd="0" parTransId="{B66B3FF4-632F-4B36-B752-3C9315DD2502}" sibTransId="{08C66492-75A6-4E44-9D80-41063387F32F}"/>
    <dgm:cxn modelId="{1C44E75A-7F7A-4470-A83D-15FA6B101C7C}" srcId="{12F2A8B6-079C-45C4-AC85-3938F85567E8}" destId="{584763EE-6721-440E-A919-0E522981A160}" srcOrd="1" destOrd="0" parTransId="{84940311-988D-48F5-B061-053E6F5278AF}" sibTransId="{6B20696B-45A5-4D47-B8C9-51467F44EA7C}"/>
    <dgm:cxn modelId="{79C20F7D-D522-4C48-9496-D8EA7B5EE12C}" srcId="{12F2A8B6-079C-45C4-AC85-3938F85567E8}" destId="{9A8F819E-C05B-4728-8166-CE9C05C482F5}" srcOrd="7" destOrd="0" parTransId="{C5F25D06-19E1-467C-A55F-48C5CA55A948}" sibTransId="{2FA642ED-8802-4000-9CE2-40506CA00001}"/>
    <dgm:cxn modelId="{499ED8A3-8ADD-4F02-8D05-FB8A80820C40}" type="presOf" srcId="{B9A79B13-6153-4EA2-B5C7-7BC728E4B409}" destId="{EE6C45FA-5C85-4353-BDDD-570F4AF88C41}" srcOrd="0" destOrd="3" presId="urn:microsoft.com/office/officeart/2005/8/layout/process3"/>
    <dgm:cxn modelId="{E1FCB5E0-2508-4AA7-94AD-A2DC4D878543}" srcId="{FC14FA08-25CA-428E-B715-F11D6718DBF7}" destId="{F1D46B8D-D204-48B1-BD4F-AA6316EF5BA0}" srcOrd="5" destOrd="0" parTransId="{5BB74CBD-12E2-4668-B6F1-2F579800243D}" sibTransId="{050C020E-775F-46F8-91A5-4DC7A07A5D03}"/>
    <dgm:cxn modelId="{AEC227DF-3BC6-4D28-A6CA-BFEA553C8B1A}" srcId="{FC14FA08-25CA-428E-B715-F11D6718DBF7}" destId="{FE576373-3F3C-4AB9-AC99-9268F984E915}" srcOrd="0" destOrd="0" parTransId="{44182BFE-C9C4-4EAF-8C34-2473492DF544}" sibTransId="{B2601686-5C65-4BD2-8A3A-C50BC96F3F9C}"/>
    <dgm:cxn modelId="{701D714E-8023-47BA-B83E-3D1B49731E0A}" srcId="{4978ED74-01FA-45EF-90BA-F7E2916EA9EB}" destId="{886F6386-B71D-4833-9F70-815EBF1778DB}" srcOrd="2" destOrd="0" parTransId="{B82B5420-8832-4E45-8041-AB9584CACE3D}" sibTransId="{682D67AF-3239-4FB6-81F1-CE368F0F401A}"/>
    <dgm:cxn modelId="{DE147A25-1161-44BA-9AFF-6370A7A68007}" srcId="{FC14FA08-25CA-428E-B715-F11D6718DBF7}" destId="{943BD788-76BF-4029-905B-0F287D45D8BD}" srcOrd="4" destOrd="0" parTransId="{621AA278-02FC-4AE3-B87E-4CF25EC6E692}" sibTransId="{F0AFB5A0-EBBD-4326-B974-5A98FD105297}"/>
    <dgm:cxn modelId="{EB83F4EA-676E-4663-AC35-1A49C2D33F08}" type="presOf" srcId="{DC9EE867-1C3F-402A-ABF2-0B1A72B43159}" destId="{EE6C45FA-5C85-4353-BDDD-570F4AF88C41}" srcOrd="0" destOrd="2" presId="urn:microsoft.com/office/officeart/2005/8/layout/process3"/>
    <dgm:cxn modelId="{5AF299AA-BB55-4EC8-93BF-3B15516080B5}" srcId="{4978ED74-01FA-45EF-90BA-F7E2916EA9EB}" destId="{6F4D455E-653D-42BC-9781-418C14440D03}" srcOrd="5" destOrd="0" parTransId="{92625AEF-B836-4E12-BFA1-92D755DDC22D}" sibTransId="{63F48FFE-52F8-48AC-8FDA-4F1A8FAC227E}"/>
    <dgm:cxn modelId="{92E7A07C-104E-4835-BAD6-0F25B809D687}" type="presOf" srcId="{9D4CE52C-853E-4B96-A5C1-A6887EEC432D}" destId="{EE6C45FA-5C85-4353-BDDD-570F4AF88C41}" srcOrd="0" destOrd="4" presId="urn:microsoft.com/office/officeart/2005/8/layout/process3"/>
    <dgm:cxn modelId="{2522FB09-1FA7-4F09-80C0-6324675D65CC}" srcId="{4978ED74-01FA-45EF-90BA-F7E2916EA9EB}" destId="{1C496AD2-0F21-487F-8EC8-44504D18E146}" srcOrd="3" destOrd="0" parTransId="{03D4050B-65DF-490C-81D1-8779DEBC4A44}" sibTransId="{7D4F4197-B7F3-4C35-A6F2-6B8BBE644666}"/>
    <dgm:cxn modelId="{7DB543B7-8387-4D8A-B46C-F968C5B54E7D}" type="presOf" srcId="{12F2A8B6-079C-45C4-AC85-3938F85567E8}" destId="{FAA44220-DEEB-4535-8DE1-3697B5A7CAF9}" srcOrd="0" destOrd="0" presId="urn:microsoft.com/office/officeart/2005/8/layout/process3"/>
    <dgm:cxn modelId="{7A40707A-24C6-4090-BB97-E3F0E5A8EE36}" type="presOf" srcId="{FC14FA08-25CA-428E-B715-F11D6718DBF7}" destId="{AF3B82E4-0B55-440D-BBFD-E193343DECE0}" srcOrd="1" destOrd="0" presId="urn:microsoft.com/office/officeart/2005/8/layout/process3"/>
    <dgm:cxn modelId="{D1D70C1B-B2A6-4FC2-A8DA-0E88F37F7396}" type="presOf" srcId="{9A8F819E-C05B-4728-8166-CE9C05C482F5}" destId="{EE6C45FA-5C85-4353-BDDD-570F4AF88C41}" srcOrd="0" destOrd="7" presId="urn:microsoft.com/office/officeart/2005/8/layout/process3"/>
    <dgm:cxn modelId="{4A54E80C-8B31-4F96-8707-86900E66CA6B}" type="presOf" srcId="{037FBC15-E603-45CC-A743-53927CC5D8A6}" destId="{6CAE12A1-5BE2-4D93-AE34-371A6B201A69}" srcOrd="0" destOrd="4" presId="urn:microsoft.com/office/officeart/2005/8/layout/process3"/>
    <dgm:cxn modelId="{9ECCEFA2-25DB-474C-85E4-5E9D0EE7B75C}" type="presOf" srcId="{F1D46B8D-D204-48B1-BD4F-AA6316EF5BA0}" destId="{196F6B34-9836-456E-B024-5DFC58535363}" srcOrd="0" destOrd="5" presId="urn:microsoft.com/office/officeart/2005/8/layout/process3"/>
    <dgm:cxn modelId="{17C2C742-BE6A-4571-8D32-B386EBF3D7B1}" type="presOf" srcId="{20D0045C-2DDF-4C15-AAC6-BE7A6033AA1B}" destId="{196F6B34-9836-456E-B024-5DFC58535363}" srcOrd="0" destOrd="7" presId="urn:microsoft.com/office/officeart/2005/8/layout/process3"/>
    <dgm:cxn modelId="{BA219098-44F1-4111-A548-8FCE3F13A9FF}" srcId="{4978ED74-01FA-45EF-90BA-F7E2916EA9EB}" destId="{F8CEC4E1-874E-4B66-973B-EC265763129A}" srcOrd="0" destOrd="0" parTransId="{63E356B8-A2AE-4726-AC25-EA8F8E99B973}" sibTransId="{0045150D-DEF7-4DA8-A3B4-87CDF2CF2650}"/>
    <dgm:cxn modelId="{611522DE-02AD-4FA9-A3D3-30B7891EB3CB}" type="presOf" srcId="{596E2C35-4AAF-461B-9C94-339B04089D50}" destId="{8875E1A4-968F-44EE-A121-3937AC3E4918}" srcOrd="0" destOrd="0" presId="urn:microsoft.com/office/officeart/2005/8/layout/process3"/>
    <dgm:cxn modelId="{245F0E07-8173-4BA7-8074-BBDB2C7DDABE}" type="presOf" srcId="{773F3F7A-4C7C-47E9-AC10-32E757837D4D}" destId="{6CAE12A1-5BE2-4D93-AE34-371A6B201A69}" srcOrd="0" destOrd="1" presId="urn:microsoft.com/office/officeart/2005/8/layout/process3"/>
    <dgm:cxn modelId="{E5C3CEBC-95B3-4CBA-B9B8-3A14BAF85A38}" type="presOf" srcId="{FE576373-3F3C-4AB9-AC99-9268F984E915}" destId="{196F6B34-9836-456E-B024-5DFC58535363}" srcOrd="0" destOrd="0" presId="urn:microsoft.com/office/officeart/2005/8/layout/process3"/>
    <dgm:cxn modelId="{67A9C7D5-C92E-4D52-B5BA-D1E0D67A569B}" type="presOf" srcId="{F0728C7A-1B97-45E0-B4CE-6D95431E5DA5}" destId="{9DC145C4-771C-43FC-BF70-52619806D970}" srcOrd="1" destOrd="0" presId="urn:microsoft.com/office/officeart/2005/8/layout/process3"/>
    <dgm:cxn modelId="{7AA73531-7C80-4D59-A303-62BCB258F5CE}" type="presOf" srcId="{4978ED74-01FA-45EF-90BA-F7E2916EA9EB}" destId="{B415C8E9-3513-440A-ACEE-21F280712D96}" srcOrd="0" destOrd="0" presId="urn:microsoft.com/office/officeart/2005/8/layout/process3"/>
    <dgm:cxn modelId="{A1E25EB2-41E4-4027-AD97-C72B14F71247}" type="presOf" srcId="{1C496AD2-0F21-487F-8EC8-44504D18E146}" destId="{6CAE12A1-5BE2-4D93-AE34-371A6B201A69}" srcOrd="0" destOrd="3" presId="urn:microsoft.com/office/officeart/2005/8/layout/process3"/>
    <dgm:cxn modelId="{77C2FA1F-4CBC-4DE4-879A-7AF33AE22D49}" type="presOf" srcId="{4978ED74-01FA-45EF-90BA-F7E2916EA9EB}" destId="{E0629699-6852-44C2-89D6-72EEEDB3E4E2}" srcOrd="1" destOrd="0" presId="urn:microsoft.com/office/officeart/2005/8/layout/process3"/>
    <dgm:cxn modelId="{BEFD3D41-0849-4D64-81B3-B5EFE8EAC304}" srcId="{FC14FA08-25CA-428E-B715-F11D6718DBF7}" destId="{4596C96E-57B9-47D2-9619-46FABD10FA45}" srcOrd="1" destOrd="0" parTransId="{D9D3B438-76FB-4F89-8473-3CF4F9AD3721}" sibTransId="{D8E35B31-3E2A-443A-80DD-A913A7544093}"/>
    <dgm:cxn modelId="{F1AF57FA-7F06-4E1B-8E81-CDFF3DB2E8A0}" type="presOf" srcId="{4596C96E-57B9-47D2-9619-46FABD10FA45}" destId="{196F6B34-9836-456E-B024-5DFC58535363}" srcOrd="0" destOrd="1" presId="urn:microsoft.com/office/officeart/2005/8/layout/process3"/>
    <dgm:cxn modelId="{2D75DCCF-84D8-4A70-9815-7920AD68E7AC}" srcId="{FC14FA08-25CA-428E-B715-F11D6718DBF7}" destId="{50EEB4D1-C8D9-43AD-86F1-EFEC50321D2B}" srcOrd="6" destOrd="0" parTransId="{E839CEB1-3761-4133-89AC-7AFA80225710}" sibTransId="{7BCF3E23-4F5D-4243-9FB8-51E8807E0757}"/>
    <dgm:cxn modelId="{D85EFD5B-F6A4-40B4-9C69-8EE87F44442D}" srcId="{FC14FA08-25CA-428E-B715-F11D6718DBF7}" destId="{20D0045C-2DDF-4C15-AAC6-BE7A6033AA1B}" srcOrd="7" destOrd="0" parTransId="{AA668BCB-8C73-461D-B710-931A0D424ECB}" sibTransId="{74458F53-07C9-462D-AC79-D48406115FA4}"/>
    <dgm:cxn modelId="{45416143-9787-47C8-B5A5-5F7B1EBB71D1}" type="presOf" srcId="{6F4D455E-653D-42BC-9781-418C14440D03}" destId="{6CAE12A1-5BE2-4D93-AE34-371A6B201A69}" srcOrd="0" destOrd="5" presId="urn:microsoft.com/office/officeart/2005/8/layout/process3"/>
    <dgm:cxn modelId="{9D5B510D-0C91-4C51-B256-E3570146628C}" type="presOf" srcId="{1216EBD8-DBA4-45C9-B70A-B45007BEA9A5}" destId="{6CAE12A1-5BE2-4D93-AE34-371A6B201A69}" srcOrd="0" destOrd="6" presId="urn:microsoft.com/office/officeart/2005/8/layout/process3"/>
    <dgm:cxn modelId="{7FF765C1-5A34-4824-8374-B0017C8AEF61}" srcId="{12F2A8B6-079C-45C4-AC85-3938F85567E8}" destId="{E87B547E-43F6-4C2B-9451-872E27C70943}" srcOrd="6" destOrd="0" parTransId="{8114AB89-79D2-443C-AB18-3A9A91B6ADE7}" sibTransId="{2752DFD3-ADFE-444C-9D13-C4046D3A441F}"/>
    <dgm:cxn modelId="{C476CA9E-ECFC-4B6F-A44D-EFD129FC1330}" type="presOf" srcId="{584763EE-6721-440E-A919-0E522981A160}" destId="{EE6C45FA-5C85-4353-BDDD-570F4AF88C41}" srcOrd="0" destOrd="1" presId="urn:microsoft.com/office/officeart/2005/8/layout/process3"/>
    <dgm:cxn modelId="{127440C3-96E6-40F9-9B70-DB83341041BB}" type="presOf" srcId="{746D93B5-1E13-48FA-AD7D-8CE6E1C8CF47}" destId="{EE6C45FA-5C85-4353-BDDD-570F4AF88C41}" srcOrd="0" destOrd="5" presId="urn:microsoft.com/office/officeart/2005/8/layout/process3"/>
    <dgm:cxn modelId="{322A363C-5C79-4434-8139-B570BC6EE018}" type="presOf" srcId="{08C66492-75A6-4E44-9D80-41063387F32F}" destId="{AE0CF663-C64C-4AC3-AA59-6A12AA6A230C}" srcOrd="1" destOrd="0" presId="urn:microsoft.com/office/officeart/2005/8/layout/process3"/>
    <dgm:cxn modelId="{CC7CEE15-489D-4ED1-8BD1-0103D73B903A}" type="presOf" srcId="{886F6386-B71D-4833-9F70-815EBF1778DB}" destId="{6CAE12A1-5BE2-4D93-AE34-371A6B201A69}" srcOrd="0" destOrd="2" presId="urn:microsoft.com/office/officeart/2005/8/layout/process3"/>
    <dgm:cxn modelId="{DCFB7EC7-F48F-4095-9B54-DD349FFCA8AE}" srcId="{12F2A8B6-079C-45C4-AC85-3938F85567E8}" destId="{9D4CE52C-853E-4B96-A5C1-A6887EEC432D}" srcOrd="4" destOrd="0" parTransId="{A7F39031-CBC4-4122-A44C-DAFF7FCF9D65}" sibTransId="{28E70A00-D5F3-4CCB-A48D-3489A995CAAD}"/>
    <dgm:cxn modelId="{84C35880-B25E-4FEE-871B-84422BA1F449}" srcId="{596E2C35-4AAF-461B-9C94-339B04089D50}" destId="{FC14FA08-25CA-428E-B715-F11D6718DBF7}" srcOrd="0" destOrd="0" parTransId="{D78CC5CD-ACDB-47E7-8701-BE0F422AE1A2}" sibTransId="{F0728C7A-1B97-45E0-B4CE-6D95431E5DA5}"/>
    <dgm:cxn modelId="{AE025C11-F8E2-40F2-A6AC-9E2BD821625E}" srcId="{12F2A8B6-079C-45C4-AC85-3938F85567E8}" destId="{DC9EE867-1C3F-402A-ABF2-0B1A72B43159}" srcOrd="2" destOrd="0" parTransId="{298B7A98-0806-4B45-AE11-E472397517BD}" sibTransId="{57FAB020-FF5D-43F0-AB48-35A2669E5508}"/>
    <dgm:cxn modelId="{60B2FA4B-00DC-4AF5-9C38-4F3F889798BC}" type="presOf" srcId="{D8F7A07B-40FA-4E36-AF7B-C71323C79253}" destId="{EE6C45FA-5C85-4353-BDDD-570F4AF88C41}" srcOrd="0" destOrd="0" presId="urn:microsoft.com/office/officeart/2005/8/layout/process3"/>
    <dgm:cxn modelId="{5585DAB2-B225-41D8-8BA9-3ECCC1781A27}" srcId="{FC14FA08-25CA-428E-B715-F11D6718DBF7}" destId="{3D8E2935-83B9-430B-8D06-433CE10882F9}" srcOrd="2" destOrd="0" parTransId="{35BBE780-F33E-42BA-9C3B-4FE71A4019AD}" sibTransId="{B353FDCA-B542-4EA5-9C8E-75A5660E97FE}"/>
    <dgm:cxn modelId="{E5E91A18-183D-46F7-A4E1-DB72C27BB585}" type="presOf" srcId="{F0728C7A-1B97-45E0-B4CE-6D95431E5DA5}" destId="{9BC829E9-6E28-41BC-A194-5A6D6B50AD63}" srcOrd="0" destOrd="0" presId="urn:microsoft.com/office/officeart/2005/8/layout/process3"/>
    <dgm:cxn modelId="{4CE51571-71C2-49F9-B7FE-7A551E8012A9}" srcId="{12F2A8B6-079C-45C4-AC85-3938F85567E8}" destId="{746D93B5-1E13-48FA-AD7D-8CE6E1C8CF47}" srcOrd="5" destOrd="0" parTransId="{53CC76DC-E6BE-4588-B34F-B2B60A50BF28}" sibTransId="{9022C23B-7BF0-4D9C-9092-75A5CF12F4F5}"/>
    <dgm:cxn modelId="{87F4D7FE-5736-438E-9F45-35B1B6B11CCB}" type="presOf" srcId="{D5BEB679-D467-4E0B-9F75-C9734F968E3D}" destId="{196F6B34-9836-456E-B024-5DFC58535363}" srcOrd="0" destOrd="3" presId="urn:microsoft.com/office/officeart/2005/8/layout/process3"/>
    <dgm:cxn modelId="{535DD4F8-2222-4C7D-B999-C9CE50141794}" srcId="{4978ED74-01FA-45EF-90BA-F7E2916EA9EB}" destId="{1216EBD8-DBA4-45C9-B70A-B45007BEA9A5}" srcOrd="6" destOrd="0" parTransId="{AE651B38-FBCE-4447-9946-DBB74E0CE4DD}" sibTransId="{33C3A128-28F9-44F9-847E-F88E67DF61C4}"/>
    <dgm:cxn modelId="{2CAA36D2-7C3C-4ADD-A58D-5D2166D92042}" type="presOf" srcId="{3D8E2935-83B9-430B-8D06-433CE10882F9}" destId="{196F6B34-9836-456E-B024-5DFC58535363}" srcOrd="0" destOrd="2" presId="urn:microsoft.com/office/officeart/2005/8/layout/process3"/>
    <dgm:cxn modelId="{5F9877EF-3801-49B6-A088-7C28BDB2BF38}" type="presOf" srcId="{08C66492-75A6-4E44-9D80-41063387F32F}" destId="{BC94EEAC-0889-40E2-BB05-B7CCDF07555C}" srcOrd="0" destOrd="0" presId="urn:microsoft.com/office/officeart/2005/8/layout/process3"/>
    <dgm:cxn modelId="{7CC966E9-FE28-469F-BB7C-4F64331879EE}" type="presOf" srcId="{FC14FA08-25CA-428E-B715-F11D6718DBF7}" destId="{FAD94776-A5AF-4F57-B54C-C8B5AF1B130F}" srcOrd="0" destOrd="0" presId="urn:microsoft.com/office/officeart/2005/8/layout/process3"/>
    <dgm:cxn modelId="{026A9286-8BF0-45B7-AE13-07B822BBDC53}" srcId="{596E2C35-4AAF-461B-9C94-339B04089D50}" destId="{4978ED74-01FA-45EF-90BA-F7E2916EA9EB}" srcOrd="2" destOrd="0" parTransId="{8C8EF165-11BE-4883-A16C-2108C624A0E6}" sibTransId="{0AC736CD-7155-45A9-A485-464BF93F196A}"/>
    <dgm:cxn modelId="{D788EA3E-6150-4A27-8C4D-451C2A209A37}" type="presOf" srcId="{E87B547E-43F6-4C2B-9451-872E27C70943}" destId="{EE6C45FA-5C85-4353-BDDD-570F4AF88C41}" srcOrd="0" destOrd="6" presId="urn:microsoft.com/office/officeart/2005/8/layout/process3"/>
    <dgm:cxn modelId="{D170DA6A-9DC5-4734-AB21-37DF752CD14F}" type="presOf" srcId="{50EEB4D1-C8D9-43AD-86F1-EFEC50321D2B}" destId="{196F6B34-9836-456E-B024-5DFC58535363}" srcOrd="0" destOrd="6" presId="urn:microsoft.com/office/officeart/2005/8/layout/process3"/>
    <dgm:cxn modelId="{8706194B-098B-43A1-AE3E-73E7A0D2C343}" srcId="{4978ED74-01FA-45EF-90BA-F7E2916EA9EB}" destId="{037FBC15-E603-45CC-A743-53927CC5D8A6}" srcOrd="4" destOrd="0" parTransId="{5A85887B-11CB-457A-97EA-DF5EF699FCB1}" sibTransId="{792CBDFD-ADFB-42FC-BC98-600136862EC2}"/>
    <dgm:cxn modelId="{D594F15A-0BF1-4EAE-9AF2-C1C77C91A5F6}" type="presOf" srcId="{12F2A8B6-079C-45C4-AC85-3938F85567E8}" destId="{567A52CE-44F3-402B-BE22-36033CB89937}" srcOrd="1" destOrd="0" presId="urn:microsoft.com/office/officeart/2005/8/layout/process3"/>
    <dgm:cxn modelId="{AABDABE0-8E3D-46F4-A560-624D3A1C65CD}" type="presOf" srcId="{F8CEC4E1-874E-4B66-973B-EC265763129A}" destId="{6CAE12A1-5BE2-4D93-AE34-371A6B201A69}" srcOrd="0" destOrd="0" presId="urn:microsoft.com/office/officeart/2005/8/layout/process3"/>
    <dgm:cxn modelId="{EA3DD1DF-0F2B-4C69-B2E6-C6B61887F4A8}" srcId="{12F2A8B6-079C-45C4-AC85-3938F85567E8}" destId="{B9A79B13-6153-4EA2-B5C7-7BC728E4B409}" srcOrd="3" destOrd="0" parTransId="{BD5D094E-4D07-44A1-AF92-D9F1B371CACC}" sibTransId="{051EC0A0-E941-443E-BEA9-5AD82902A3E9}"/>
    <dgm:cxn modelId="{81D0C032-24A9-4877-9F6D-EE20D052046E}" type="presParOf" srcId="{8875E1A4-968F-44EE-A121-3937AC3E4918}" destId="{3402FFD1-6F98-476D-8693-96301587C808}" srcOrd="0" destOrd="0" presId="urn:microsoft.com/office/officeart/2005/8/layout/process3"/>
    <dgm:cxn modelId="{A0E41608-0145-449E-B0DC-37573EF5202B}" type="presParOf" srcId="{3402FFD1-6F98-476D-8693-96301587C808}" destId="{FAD94776-A5AF-4F57-B54C-C8B5AF1B130F}" srcOrd="0" destOrd="0" presId="urn:microsoft.com/office/officeart/2005/8/layout/process3"/>
    <dgm:cxn modelId="{DB8BE2EA-1A14-4B6B-8EC6-98C18B346AE4}" type="presParOf" srcId="{3402FFD1-6F98-476D-8693-96301587C808}" destId="{AF3B82E4-0B55-440D-BBFD-E193343DECE0}" srcOrd="1" destOrd="0" presId="urn:microsoft.com/office/officeart/2005/8/layout/process3"/>
    <dgm:cxn modelId="{82AD22BC-C3DF-4C61-AAAD-9CFFAAD51131}" type="presParOf" srcId="{3402FFD1-6F98-476D-8693-96301587C808}" destId="{196F6B34-9836-456E-B024-5DFC58535363}" srcOrd="2" destOrd="0" presId="urn:microsoft.com/office/officeart/2005/8/layout/process3"/>
    <dgm:cxn modelId="{DCDCCC20-E78A-41B0-9E5C-E554698D8997}" type="presParOf" srcId="{8875E1A4-968F-44EE-A121-3937AC3E4918}" destId="{9BC829E9-6E28-41BC-A194-5A6D6B50AD63}" srcOrd="1" destOrd="0" presId="urn:microsoft.com/office/officeart/2005/8/layout/process3"/>
    <dgm:cxn modelId="{E141D69E-3C66-4159-972F-6B280D2858DE}" type="presParOf" srcId="{9BC829E9-6E28-41BC-A194-5A6D6B50AD63}" destId="{9DC145C4-771C-43FC-BF70-52619806D970}" srcOrd="0" destOrd="0" presId="urn:microsoft.com/office/officeart/2005/8/layout/process3"/>
    <dgm:cxn modelId="{35B304EE-73C0-444D-9D43-B181ADBF58AF}" type="presParOf" srcId="{8875E1A4-968F-44EE-A121-3937AC3E4918}" destId="{C1C009CA-C4BE-4B6D-A100-86CE9928B480}" srcOrd="2" destOrd="0" presId="urn:microsoft.com/office/officeart/2005/8/layout/process3"/>
    <dgm:cxn modelId="{86CA85C6-F226-4BCF-8E9B-8B71065E8402}" type="presParOf" srcId="{C1C009CA-C4BE-4B6D-A100-86CE9928B480}" destId="{FAA44220-DEEB-4535-8DE1-3697B5A7CAF9}" srcOrd="0" destOrd="0" presId="urn:microsoft.com/office/officeart/2005/8/layout/process3"/>
    <dgm:cxn modelId="{2968676B-2125-41F5-8278-9EE843FACC09}" type="presParOf" srcId="{C1C009CA-C4BE-4B6D-A100-86CE9928B480}" destId="{567A52CE-44F3-402B-BE22-36033CB89937}" srcOrd="1" destOrd="0" presId="urn:microsoft.com/office/officeart/2005/8/layout/process3"/>
    <dgm:cxn modelId="{21B36FBD-5613-4184-9997-E13679E03AAA}" type="presParOf" srcId="{C1C009CA-C4BE-4B6D-A100-86CE9928B480}" destId="{EE6C45FA-5C85-4353-BDDD-570F4AF88C41}" srcOrd="2" destOrd="0" presId="urn:microsoft.com/office/officeart/2005/8/layout/process3"/>
    <dgm:cxn modelId="{A7814B18-D66C-4319-8AB9-BB0C7B817E25}" type="presParOf" srcId="{8875E1A4-968F-44EE-A121-3937AC3E4918}" destId="{BC94EEAC-0889-40E2-BB05-B7CCDF07555C}" srcOrd="3" destOrd="0" presId="urn:microsoft.com/office/officeart/2005/8/layout/process3"/>
    <dgm:cxn modelId="{79D9FB16-6752-405A-A9DF-79C375B2CB05}" type="presParOf" srcId="{BC94EEAC-0889-40E2-BB05-B7CCDF07555C}" destId="{AE0CF663-C64C-4AC3-AA59-6A12AA6A230C}" srcOrd="0" destOrd="0" presId="urn:microsoft.com/office/officeart/2005/8/layout/process3"/>
    <dgm:cxn modelId="{CB3C7872-CC69-4B44-AC6E-128F6FCE57A9}" type="presParOf" srcId="{8875E1A4-968F-44EE-A121-3937AC3E4918}" destId="{7CB657F0-B1DC-4885-B062-486C8BC771A6}" srcOrd="4" destOrd="0" presId="urn:microsoft.com/office/officeart/2005/8/layout/process3"/>
    <dgm:cxn modelId="{9FF4648A-1ADC-4BB0-8FC0-23E08843DA0D}" type="presParOf" srcId="{7CB657F0-B1DC-4885-B062-486C8BC771A6}" destId="{B415C8E9-3513-440A-ACEE-21F280712D96}" srcOrd="0" destOrd="0" presId="urn:microsoft.com/office/officeart/2005/8/layout/process3"/>
    <dgm:cxn modelId="{6116D0E1-3F6E-4BE1-86CA-0CADA0E1C357}" type="presParOf" srcId="{7CB657F0-B1DC-4885-B062-486C8BC771A6}" destId="{E0629699-6852-44C2-89D6-72EEEDB3E4E2}" srcOrd="1" destOrd="0" presId="urn:microsoft.com/office/officeart/2005/8/layout/process3"/>
    <dgm:cxn modelId="{7CFF5766-B0A1-49F6-BD05-BB489E01C8E0}" type="presParOf" srcId="{7CB657F0-B1DC-4885-B062-486C8BC771A6}" destId="{6CAE12A1-5BE2-4D93-AE34-371A6B201A6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B82E4-0B55-440D-BBFD-E193343DECE0}">
      <dsp:nvSpPr>
        <dsp:cNvPr id="0" name=""/>
        <dsp:cNvSpPr/>
      </dsp:nvSpPr>
      <dsp:spPr>
        <a:xfrm>
          <a:off x="3995" y="1362280"/>
          <a:ext cx="1816657" cy="2764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1. Injector for proton therapy linac </a:t>
          </a:r>
          <a:endParaRPr lang="en-US" sz="1600" kern="1200" dirty="0"/>
        </a:p>
      </dsp:txBody>
      <dsp:txXfrm>
        <a:off x="3995" y="1362280"/>
        <a:ext cx="1816657" cy="726662"/>
      </dsp:txXfrm>
    </dsp:sp>
    <dsp:sp modelId="{196F6B34-9836-456E-B024-5DFC58535363}">
      <dsp:nvSpPr>
        <dsp:cNvPr id="0" name=""/>
        <dsp:cNvSpPr/>
      </dsp:nvSpPr>
      <dsp:spPr>
        <a:xfrm>
          <a:off x="376081" y="2673366"/>
          <a:ext cx="1816657" cy="2517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5 MeV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Low current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Low duty cycle (&lt;1%)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FF0000"/>
              </a:solidFill>
            </a:rPr>
            <a:t>In construction</a:t>
          </a:r>
          <a:endParaRPr lang="en-US" sz="1400" kern="1200" dirty="0">
            <a:solidFill>
              <a:srgbClr val="FF0000"/>
            </a:solidFill>
          </a:endParaRPr>
        </a:p>
      </dsp:txBody>
      <dsp:txXfrm>
        <a:off x="429289" y="2726574"/>
        <a:ext cx="1710241" cy="2411137"/>
      </dsp:txXfrm>
    </dsp:sp>
    <dsp:sp modelId="{9BC829E9-6E28-41BC-A194-5A6D6B50AD63}">
      <dsp:nvSpPr>
        <dsp:cNvPr id="0" name=""/>
        <dsp:cNvSpPr/>
      </dsp:nvSpPr>
      <dsp:spPr>
        <a:xfrm rot="21580241">
          <a:off x="2096046" y="1490982"/>
          <a:ext cx="583854" cy="4522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096047" y="1581831"/>
        <a:ext cx="448166" cy="271377"/>
      </dsp:txXfrm>
    </dsp:sp>
    <dsp:sp modelId="{567A52CE-44F3-402B-BE22-36033CB89937}">
      <dsp:nvSpPr>
        <dsp:cNvPr id="0" name=""/>
        <dsp:cNvSpPr/>
      </dsp:nvSpPr>
      <dsp:spPr>
        <a:xfrm>
          <a:off x="2922247" y="1345507"/>
          <a:ext cx="1816657" cy="2764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2. Isotope production in hospitals</a:t>
          </a:r>
          <a:endParaRPr lang="en-US" sz="1600" kern="1200" dirty="0"/>
        </a:p>
      </dsp:txBody>
      <dsp:txXfrm>
        <a:off x="2922247" y="1345507"/>
        <a:ext cx="1816657" cy="726662"/>
      </dsp:txXfrm>
    </dsp:sp>
    <dsp:sp modelId="{EE6C45FA-5C85-4353-BDDD-570F4AF88C41}">
      <dsp:nvSpPr>
        <dsp:cNvPr id="0" name=""/>
        <dsp:cNvSpPr/>
      </dsp:nvSpPr>
      <dsp:spPr>
        <a:xfrm>
          <a:off x="3294333" y="2623047"/>
          <a:ext cx="1816657" cy="25846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10 MeV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Low current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Medium duty cycle (&lt;5%)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FF0000"/>
              </a:solidFill>
            </a:rPr>
            <a:t>Design</a:t>
          </a:r>
          <a:endParaRPr lang="en-US" sz="1400" kern="1200" dirty="0">
            <a:solidFill>
              <a:srgbClr val="FF0000"/>
            </a:solidFill>
          </a:endParaRPr>
        </a:p>
      </dsp:txBody>
      <dsp:txXfrm>
        <a:off x="3347541" y="2676255"/>
        <a:ext cx="1710241" cy="2478229"/>
      </dsp:txXfrm>
    </dsp:sp>
    <dsp:sp modelId="{BC94EEAC-0889-40E2-BB05-B7CCDF07555C}">
      <dsp:nvSpPr>
        <dsp:cNvPr id="0" name=""/>
        <dsp:cNvSpPr/>
      </dsp:nvSpPr>
      <dsp:spPr>
        <a:xfrm rot="21597557">
          <a:off x="5014302" y="1481642"/>
          <a:ext cx="583845" cy="4522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014302" y="1572149"/>
        <a:ext cx="448157" cy="271377"/>
      </dsp:txXfrm>
    </dsp:sp>
    <dsp:sp modelId="{E0629699-6852-44C2-89D6-72EEEDB3E4E2}">
      <dsp:nvSpPr>
        <dsp:cNvPr id="0" name=""/>
        <dsp:cNvSpPr/>
      </dsp:nvSpPr>
      <dsp:spPr>
        <a:xfrm>
          <a:off x="5840499" y="1343433"/>
          <a:ext cx="1816657" cy="2764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3. Brachytherapy isotopes or Technetium production in dedicated centers</a:t>
          </a:r>
          <a:endParaRPr lang="en-US" sz="1600" kern="1200" dirty="0"/>
        </a:p>
      </dsp:txBody>
      <dsp:txXfrm>
        <a:off x="5840499" y="1343433"/>
        <a:ext cx="1816657" cy="726662"/>
      </dsp:txXfrm>
    </dsp:sp>
    <dsp:sp modelId="{6CAE12A1-5BE2-4D93-AE34-371A6B201A69}">
      <dsp:nvSpPr>
        <dsp:cNvPr id="0" name=""/>
        <dsp:cNvSpPr/>
      </dsp:nvSpPr>
      <dsp:spPr>
        <a:xfrm>
          <a:off x="6212585" y="2616826"/>
          <a:ext cx="1816657" cy="25929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20 MeV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Includes DTL linac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High current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High duty cycle (10%)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FF0000"/>
              </a:solidFill>
            </a:rPr>
            <a:t>Preliminary design</a:t>
          </a:r>
          <a:endParaRPr lang="en-US" sz="1400" kern="1200" dirty="0">
            <a:solidFill>
              <a:srgbClr val="FF0000"/>
            </a:solidFill>
          </a:endParaRPr>
        </a:p>
      </dsp:txBody>
      <dsp:txXfrm>
        <a:off x="6265793" y="2670034"/>
        <a:ext cx="1710241" cy="24865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5875" y="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515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5875" y="945515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fld id="{7B5DF561-ACF8-438F-A5F9-196718C411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14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1851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makes</a:t>
            </a:r>
            <a:r>
              <a:rPr lang="fr-CH" dirty="0" smtClean="0"/>
              <a:t> life </a:t>
            </a:r>
            <a:r>
              <a:rPr lang="fr-CH" dirty="0" err="1" smtClean="0"/>
              <a:t>better</a:t>
            </a:r>
            <a:r>
              <a:rPr lang="fr-CH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/>
          <a:lstStyle/>
          <a:p>
            <a:fld id="{8E52EF53-9050-4DF2-888C-8E65C18F91D6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739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>
              <a:ea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blipFill dpi="0" rotWithShape="0">
                  <a:blip xmlns:r="http://schemas.openxmlformats.org/officeDocument/2006/relationships" r:embed="rId3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62CD2CF5-FCC6-4AB7-AC6F-231DAC856564}" type="slidenum">
              <a:rPr lang="en-US" altLang="en-US" sz="1200"/>
              <a:pPr eaLnBrk="1" hangingPunct="1"/>
              <a:t>16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794236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21128" y="9416653"/>
            <a:ext cx="2924172" cy="495697"/>
          </a:xfrm>
          <a:prstGeom prst="rect">
            <a:avLst/>
          </a:prstGeom>
          <a:ln/>
        </p:spPr>
        <p:txBody>
          <a:bodyPr/>
          <a:lstStyle/>
          <a:p>
            <a:fld id="{D9DA63A4-1F08-46BB-8793-6D1E30100560}" type="slidenum">
              <a:rPr lang="de-DE"/>
              <a:pPr/>
              <a:t>28</a:t>
            </a:fld>
            <a:endParaRPr lang="de-DE"/>
          </a:p>
        </p:txBody>
      </p:sp>
      <p:sp>
        <p:nvSpPr>
          <p:cNvPr id="64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2950"/>
            <a:ext cx="4956175" cy="3717925"/>
          </a:xfrm>
          <a:prstGeom prst="rect">
            <a:avLst/>
          </a:prstGeom>
          <a:ln/>
        </p:spPr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688" y="4709121"/>
            <a:ext cx="5397500" cy="4461272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804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042A07-DF7A-4262-BC9E-50873C446CD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1BEF68-218A-42FE-8792-78FD5DD873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1750" y="381000"/>
            <a:ext cx="16954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381000"/>
            <a:ext cx="49339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E44CC5-8FF0-4895-B9EB-6B7832A548B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5867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752600"/>
            <a:ext cx="33147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7526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37719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295400" y="6096000"/>
            <a:ext cx="24384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153400" y="6172200"/>
            <a:ext cx="457200" cy="381000"/>
          </a:xfrm>
        </p:spPr>
        <p:txBody>
          <a:bodyPr/>
          <a:lstStyle>
            <a:lvl1pPr>
              <a:defRPr/>
            </a:lvl1pPr>
          </a:lstStyle>
          <a:p>
            <a:fld id="{0A832623-D834-4522-8DBA-C4BF1BBF7D6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2578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295400"/>
            <a:ext cx="3906838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8838" y="1295400"/>
            <a:ext cx="3906837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400800"/>
            <a:ext cx="12192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M.Vretenar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400800"/>
            <a:ext cx="1828800" cy="304800"/>
          </a:xfrm>
        </p:spPr>
        <p:txBody>
          <a:bodyPr/>
          <a:lstStyle>
            <a:lvl1pPr>
              <a:defRPr/>
            </a:lvl1pPr>
          </a:lstStyle>
          <a:p>
            <a:fld id="{1FA65D9A-829E-4F1D-B3CA-CD1EF8A700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3696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b="0" dirty="0" smtClean="0">
                <a:solidFill>
                  <a:srgbClr val="0070C0">
                    <a:lumMod val="75000"/>
                  </a:srgbClr>
                </a:solidFill>
              </a:rPr>
              <a:t>EuCARD-2 is co-funded by the partners and the European Commission under Capacities 7th Framework Programme, Grant Agreement 312453</a:t>
            </a:r>
            <a:endParaRPr lang="en-US" b="0" dirty="0">
              <a:solidFill>
                <a:srgbClr val="0070C0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733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456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846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756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124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52BD5F-3CB0-4B80-962F-4D0A86435C7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080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374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748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394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728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029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  <a:prstGeom prst="rect">
            <a:avLst/>
          </a:prstGeo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endParaRPr kumimoji="1" lang="en-US" sz="2400" b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67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248400" cy="8953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8292766" y="632760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fld id="{189D9B96-9A29-48C7-A80A-E1A43E3A619B}" type="slidenum">
              <a:rPr kumimoji="1" lang="en-US" sz="1600" b="0" smtClean="0">
                <a:solidFill>
                  <a:prstClr val="black"/>
                </a:solidFill>
                <a:latin typeface="Calibri" panose="020F0502020204030204" pitchFamily="34" charset="0"/>
              </a:rPr>
              <a:pPr eaLnBrk="1" hangingPunct="1"/>
              <a:t>‹#›</a:t>
            </a:fld>
            <a:endParaRPr kumimoji="1" lang="en-US" sz="1600" b="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951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  <a:prstGeom prst="rect">
            <a:avLst/>
          </a:prstGeo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endParaRPr kumimoji="1" lang="en-US" sz="2400" b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F2FBE-8589-4AD8-B685-58B16194165D}" type="slidenum">
              <a:rPr lang="en-US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902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endParaRPr kumimoji="1" lang="en-US" sz="2400" b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1AFB0-3E62-4957-8267-50940DAF3F8D}" type="slidenum">
              <a:rPr lang="en-US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506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B2A8FE-3309-4E99-9D96-C28695BBDE6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endParaRPr kumimoji="1" lang="en-US" sz="2400" b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1CFFD-7C97-441B-B6B6-217A616F8E25}" type="slidenum">
              <a:rPr lang="en-US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039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endParaRPr kumimoji="1" lang="en-US" sz="2400" b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22984-BCA3-420D-B7EE-2BA2E972D2C3}" type="slidenum">
              <a:rPr lang="en-US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3290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endParaRPr kumimoji="1" lang="en-US" sz="2400" b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73C7F-C2DA-4F9C-8FB3-DB472811D59B}" type="slidenum">
              <a:rPr lang="en-US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8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endParaRPr kumimoji="1" lang="en-US" sz="2400" b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A9872-227C-4726-88A8-1E71E0D1BA3A}" type="slidenum">
              <a:rPr lang="en-US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4112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  <a:prstGeom prst="rect">
            <a:avLst/>
          </a:prstGeo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endParaRPr kumimoji="1" lang="en-US" sz="2400" b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619AD-A4DC-407E-B9C4-32C7ED955D6E}" type="slidenum">
              <a:rPr lang="en-US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823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endParaRPr kumimoji="1" lang="en-US" sz="2400" b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A81E3-377A-497C-8379-51F13EC130D6}" type="slidenum">
              <a:rPr lang="en-US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1993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>
              <a:defRPr/>
            </a:pPr>
            <a:endParaRPr kumimoji="1" lang="en-US" sz="2400" b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5A247-C962-4A6C-891B-F51E5F037F31}" type="slidenum">
              <a:rPr lang="en-US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4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752600"/>
            <a:ext cx="3314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3314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593DCE-14E9-4D49-B034-5203E99606E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D6184EA-73B6-4B79-8CEF-596F3286634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0787F0-7746-430D-A219-2ACB3829ADC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07F9E6-EB99-4F4C-ADBB-E45AA53012A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DA4B8FF-39F1-4E87-AD71-F41B6986A5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D5DDFD-3908-472E-AC83-722D8100076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0960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153400" y="6172200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fld id="{9B6F71F5-A25B-4C27-95C5-1D1A9DE1ACA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5562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752600"/>
            <a:ext cx="6781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>
            <a:off x="533400" y="12192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2400" y="685800"/>
            <a:ext cx="18509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304800"/>
            <a:ext cx="884237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75" r:id="rId14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9pPr>
    </p:titleStyle>
    <p:bodyStyle>
      <a:lvl1pPr marL="292100" indent="-2921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35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143000" indent="-2413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1828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2860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27432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2004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657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b="0" smtClean="0">
                <a:solidFill>
                  <a:srgbClr val="0070C0">
                    <a:tint val="75000"/>
                  </a:srgb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srgbClr val="0070C0">
                  <a:tint val="75000"/>
                </a:srgbClr>
              </a:solidFill>
              <a:latin typeface="Calibri"/>
            </a:endParaRPr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533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 b="0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043863" y="6248400"/>
            <a:ext cx="609600" cy="273424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8C1D3131-BB89-4330-AD54-8E522563841B}" type="slidenum">
              <a:rPr lang="en-US" b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 b="0">
              <a:solidFill>
                <a:prstClr val="black">
                  <a:shade val="50000"/>
                </a:prstClr>
              </a:solidFill>
            </a:endParaRPr>
          </a:p>
        </p:txBody>
      </p:sp>
      <p:pic>
        <p:nvPicPr>
          <p:cNvPr id="9" name="Picture 2" descr="G:\Departments\TS\Groups\MME\AS\Brasage\Photos\RFQ_CERN\TR3\TR3_BR1\IMG_2353.JPG"/>
          <p:cNvPicPr preferRelativeResize="0">
            <a:picLocks noChangeArrowheads="1"/>
          </p:cNvPicPr>
          <p:nvPr userDrawn="1"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" y="228600"/>
            <a:ext cx="904875" cy="95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design-guidelines.web.cern.ch/sites/design-guidelines.web.cern.ch/files/u6/CERN-logo_outline.jp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68014"/>
            <a:ext cx="931622" cy="91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252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maiserxx.esss.lu.se/press/site/ESS_vy_2.ti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gif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4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microsoft.com/office/2007/relationships/hdphoto" Target="../media/hdphoto4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3.jpeg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hyperlink" Target="http://cdsweb.cern.ch/record/1312611/files/TableLIGHT(1)_imag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70.jpeg"/><Relationship Id="rId7" Type="http://schemas.openxmlformats.org/officeDocument/2006/relationships/image" Target="../media/image73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8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295399"/>
            <a:ext cx="9144000" cy="563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01261"/>
            <a:ext cx="7391400" cy="990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8</a:t>
            </a:r>
            <a:b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of linacs</a:t>
            </a:r>
            <a:endParaRPr lang="en-US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87042A07-DF7A-4262-BC9E-50873C446CD2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4038600" cy="997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SNS - layout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E52BD5F-3CB0-4B80-962F-4D0A86435C7C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39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8601075" cy="407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SNS – Scientific 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E52BD5F-3CB0-4B80-962F-4D0A86435C7C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838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95400"/>
            <a:ext cx="7162800" cy="539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multi-purpose facility: JPARC (Japan)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837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98" y="1295400"/>
            <a:ext cx="8073064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162800" y="2286000"/>
            <a:ext cx="1828800" cy="2308324"/>
          </a:xfrm>
          <a:prstGeom prst="rect">
            <a:avLst/>
          </a:prstGeom>
          <a:solidFill>
            <a:srgbClr val="FFFFAB"/>
          </a:solidFill>
        </p:spPr>
        <p:txBody>
          <a:bodyPr wrap="square" rtlCol="0">
            <a:spAutoFit/>
          </a:bodyPr>
          <a:lstStyle/>
          <a:p>
            <a:r>
              <a:rPr lang="en-US" sz="1800" b="0" dirty="0" smtClean="0"/>
              <a:t>Accelerator commissioned in 2006/07.</a:t>
            </a:r>
          </a:p>
          <a:p>
            <a:r>
              <a:rPr lang="en-US" sz="1800" b="0" dirty="0" smtClean="0"/>
              <a:t>Start of user operation (neutrons and </a:t>
            </a:r>
            <a:r>
              <a:rPr lang="en-US" sz="1800" b="0" dirty="0" err="1" smtClean="0"/>
              <a:t>muons</a:t>
            </a:r>
            <a:r>
              <a:rPr lang="en-US" sz="1800" b="0" dirty="0" smtClean="0"/>
              <a:t>) in 2008,</a:t>
            </a:r>
          </a:p>
          <a:p>
            <a:r>
              <a:rPr lang="en-US" sz="1800" b="0" dirty="0" smtClean="0"/>
              <a:t>max. 120 kW.</a:t>
            </a:r>
            <a:endParaRPr lang="en-US" sz="1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JPARC main parameters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838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6869423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62200" y="457200"/>
            <a:ext cx="5410200" cy="587375"/>
          </a:xfrm>
        </p:spPr>
        <p:txBody>
          <a:bodyPr/>
          <a:lstStyle/>
          <a:p>
            <a:r>
              <a:rPr kumimoji="1" lang="en-US" altLang="ja-JP" sz="3600" b="1" dirty="0" smtClean="0"/>
              <a:t>Beam Power (3GeV)</a:t>
            </a:r>
            <a:endParaRPr kumimoji="1" lang="ja-JP" altLang="en-US" sz="3600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FEB506-3EEA-41FC-BEBB-ED3FAD33DAC8}" type="slidenum">
              <a:rPr lang="en-US" altLang="ja-JP" smtClean="0"/>
              <a:pPr>
                <a:defRPr/>
              </a:pPr>
              <a:t>14</a:t>
            </a:fld>
            <a:endParaRPr lang="en-US" altLang="ja-JP" dirty="0"/>
          </a:p>
        </p:txBody>
      </p:sp>
      <p:pic>
        <p:nvPicPr>
          <p:cNvPr id="4" name="Picture 7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8513380" cy="4840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11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</a:t>
            </a:r>
            <a:r>
              <a:rPr lang="en-US" dirty="0" err="1" smtClean="0"/>
              <a:t>Spallation</a:t>
            </a:r>
            <a:r>
              <a:rPr lang="en-US" dirty="0" smtClean="0"/>
              <a:t> Source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E52BD5F-3CB0-4B80-962F-4D0A86435C7C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849922" name="Picture 2" descr="visualisation from eas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4724400" cy="3343275"/>
          </a:xfrm>
          <a:prstGeom prst="rect">
            <a:avLst/>
          </a:prstGeom>
          <a:noFill/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486400" y="1828800"/>
            <a:ext cx="3429000" cy="23698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b="0" dirty="0" smtClean="0">
                <a:latin typeface="Comic Sans MS" pitchFamily="66" charset="0"/>
              </a:rPr>
              <a:t>The ESS is </a:t>
            </a:r>
            <a:r>
              <a:rPr lang="en-US" sz="1600" b="0" dirty="0" err="1" smtClean="0">
                <a:latin typeface="Comic Sans MS" pitchFamily="66" charset="0"/>
              </a:rPr>
              <a:t>beingbuilt</a:t>
            </a:r>
            <a:r>
              <a:rPr lang="en-US" sz="1600" b="0" dirty="0" smtClean="0">
                <a:latin typeface="Comic Sans MS" pitchFamily="66" charset="0"/>
              </a:rPr>
              <a:t> in Lund (Sweden).</a:t>
            </a:r>
          </a:p>
          <a:p>
            <a:endParaRPr lang="en-US" sz="1000" b="0" dirty="0" smtClean="0">
              <a:latin typeface="Comic Sans MS" pitchFamily="66" charset="0"/>
            </a:endParaRPr>
          </a:p>
          <a:p>
            <a:r>
              <a:rPr lang="en-US" sz="1600" b="0" dirty="0" smtClean="0">
                <a:latin typeface="Comic Sans MS" pitchFamily="66" charset="0"/>
              </a:rPr>
              <a:t>Will provide the EU neutron science community with a modern facility replacing the old reactor-based ILL in Grenoble (France).</a:t>
            </a:r>
          </a:p>
          <a:p>
            <a:endParaRPr lang="en-US" sz="1000" b="0" dirty="0" smtClean="0">
              <a:latin typeface="Comic Sans MS" pitchFamily="66" charset="0"/>
            </a:endParaRPr>
          </a:p>
          <a:p>
            <a:r>
              <a:rPr lang="en-US" sz="1600" b="0" dirty="0" smtClean="0">
                <a:latin typeface="Comic Sans MS" pitchFamily="66" charset="0"/>
              </a:rPr>
              <a:t>Expect to complete construction in 2025.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81000" y="5105400"/>
            <a:ext cx="8229600" cy="107721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b="0" dirty="0" smtClean="0">
                <a:latin typeface="Comic Sans MS" pitchFamily="66" charset="0"/>
              </a:rPr>
              <a:t>5 MW long-pulse: no need of an accumulator/compressor like SNS.</a:t>
            </a:r>
          </a:p>
          <a:p>
            <a:endParaRPr lang="fr-CH" sz="1600" b="0" dirty="0" smtClean="0">
              <a:latin typeface="Comic Sans MS" pitchFamily="66" charset="0"/>
            </a:endParaRPr>
          </a:p>
          <a:p>
            <a:r>
              <a:rPr lang="fr-CH" sz="1600" b="0" dirty="0" smtClean="0">
                <a:latin typeface="Comic Sans MS" pitchFamily="66" charset="0"/>
              </a:rPr>
              <a:t>He-</a:t>
            </a:r>
            <a:r>
              <a:rPr lang="fr-CH" sz="1600" b="0" dirty="0" err="1" smtClean="0">
                <a:latin typeface="Comic Sans MS" pitchFamily="66" charset="0"/>
              </a:rPr>
              <a:t>cooled</a:t>
            </a:r>
            <a:r>
              <a:rPr lang="fr-CH" sz="1600" b="0" dirty="0" smtClean="0">
                <a:latin typeface="Comic Sans MS" pitchFamily="66" charset="0"/>
              </a:rPr>
              <a:t> </a:t>
            </a:r>
            <a:r>
              <a:rPr lang="fr-CH" sz="1600" b="0" dirty="0" err="1" smtClean="0">
                <a:latin typeface="Comic Sans MS" pitchFamily="66" charset="0"/>
              </a:rPr>
              <a:t>rotating</a:t>
            </a:r>
            <a:r>
              <a:rPr lang="fr-CH" sz="1600" b="0" dirty="0" smtClean="0">
                <a:latin typeface="Comic Sans MS" pitchFamily="66" charset="0"/>
              </a:rPr>
              <a:t> </a:t>
            </a:r>
            <a:r>
              <a:rPr lang="fr-CH" sz="1600" b="0" dirty="0" err="1" smtClean="0">
                <a:latin typeface="Comic Sans MS" pitchFamily="66" charset="0"/>
              </a:rPr>
              <a:t>tungsten</a:t>
            </a:r>
            <a:r>
              <a:rPr lang="fr-CH" sz="1600" b="0" dirty="0" smtClean="0">
                <a:latin typeface="Comic Sans MS" pitchFamily="66" charset="0"/>
              </a:rPr>
              <a:t> </a:t>
            </a:r>
            <a:r>
              <a:rPr lang="fr-CH" sz="1600" b="0" dirty="0" err="1" smtClean="0">
                <a:latin typeface="Comic Sans MS" pitchFamily="66" charset="0"/>
              </a:rPr>
              <a:t>wheel</a:t>
            </a:r>
            <a:r>
              <a:rPr lang="fr-CH" sz="1600" b="0" dirty="0" smtClean="0">
                <a:latin typeface="Comic Sans MS" pitchFamily="66" charset="0"/>
              </a:rPr>
              <a:t> </a:t>
            </a:r>
            <a:r>
              <a:rPr lang="fr-CH" sz="1600" b="0" dirty="0" err="1" smtClean="0">
                <a:latin typeface="Comic Sans MS" pitchFamily="66" charset="0"/>
              </a:rPr>
              <a:t>target</a:t>
            </a:r>
            <a:r>
              <a:rPr lang="fr-CH" sz="1600" b="0" dirty="0" smtClean="0">
                <a:latin typeface="Comic Sans MS" pitchFamily="66" charset="0"/>
              </a:rPr>
              <a:t> (to </a:t>
            </a:r>
            <a:r>
              <a:rPr lang="fr-CH" sz="1600" b="0" dirty="0" err="1" smtClean="0">
                <a:latin typeface="Comic Sans MS" pitchFamily="66" charset="0"/>
              </a:rPr>
              <a:t>avoid</a:t>
            </a:r>
            <a:r>
              <a:rPr lang="fr-CH" sz="1600" b="0" dirty="0" smtClean="0">
                <a:latin typeface="Comic Sans MS" pitchFamily="66" charset="0"/>
              </a:rPr>
              <a:t> management of </a:t>
            </a:r>
            <a:r>
              <a:rPr lang="fr-CH" sz="1600" b="0" dirty="0" err="1" smtClean="0">
                <a:latin typeface="Comic Sans MS" pitchFamily="66" charset="0"/>
              </a:rPr>
              <a:t>activated</a:t>
            </a:r>
            <a:r>
              <a:rPr lang="fr-CH" sz="1600" b="0" dirty="0" smtClean="0">
                <a:latin typeface="Comic Sans MS" pitchFamily="66" charset="0"/>
              </a:rPr>
              <a:t> Hg as in SNS).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7" name="Picture 1" descr="essaerial_05may201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8846" y="-147663"/>
            <a:ext cx="10663041" cy="710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698" name="Title 1"/>
          <p:cNvSpPr>
            <a:spLocks noGrp="1"/>
          </p:cNvSpPr>
          <p:nvPr>
            <p:ph type="title"/>
          </p:nvPr>
        </p:nvSpPr>
        <p:spPr>
          <a:xfrm>
            <a:off x="-84804" y="121628"/>
            <a:ext cx="8230494" cy="602557"/>
          </a:xfrm>
        </p:spPr>
        <p:txBody>
          <a:bodyPr/>
          <a:lstStyle/>
          <a:p>
            <a:pPr eaLnBrk="1" hangingPunct="1"/>
            <a:r>
              <a:rPr lang="en-US" altLang="en-US" sz="3374">
                <a:solidFill>
                  <a:srgbClr val="000090"/>
                </a:solidFill>
                <a:latin typeface="Calibri" panose="020F0502020204030204" pitchFamily="34" charset="0"/>
              </a:rPr>
              <a:t>Update from the ESS site</a:t>
            </a:r>
          </a:p>
        </p:txBody>
      </p:sp>
      <p:cxnSp>
        <p:nvCxnSpPr>
          <p:cNvPr id="36" name="Straight Arrow Connector 35"/>
          <p:cNvCxnSpPr>
            <a:cxnSpLocks noChangeShapeType="1"/>
            <a:stCxn id="39" idx="6"/>
          </p:cNvCxnSpPr>
          <p:nvPr/>
        </p:nvCxnSpPr>
        <p:spPr bwMode="auto">
          <a:xfrm flipH="1">
            <a:off x="3389202" y="2313153"/>
            <a:ext cx="2768791" cy="1151555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5872334" y="2214957"/>
            <a:ext cx="1638590" cy="634683"/>
            <a:chOff x="6787880" y="2585338"/>
            <a:chExt cx="1745712" cy="801537"/>
          </a:xfrm>
        </p:grpSpPr>
        <p:sp>
          <p:nvSpPr>
            <p:cNvPr id="157720" name="TextBox 5"/>
            <p:cNvSpPr txBox="1">
              <a:spLocks noChangeArrowheads="1"/>
            </p:cNvSpPr>
            <p:nvPr/>
          </p:nvSpPr>
          <p:spPr bwMode="auto">
            <a:xfrm>
              <a:off x="6787880" y="2687396"/>
              <a:ext cx="1745712" cy="699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r>
                <a:rPr lang="en-US" altLang="en-US" sz="2999">
                  <a:solidFill>
                    <a:srgbClr val="FF0000"/>
                  </a:solidFill>
                </a:rPr>
                <a:t>Protons</a:t>
              </a:r>
            </a:p>
          </p:txBody>
        </p:sp>
        <p:sp>
          <p:nvSpPr>
            <p:cNvPr id="39" name="Oval 38"/>
            <p:cNvSpPr>
              <a:spLocks noChangeArrowheads="1"/>
            </p:cNvSpPr>
            <p:nvPr/>
          </p:nvSpPr>
          <p:spPr bwMode="auto">
            <a:xfrm>
              <a:off x="6895664" y="2585338"/>
              <a:ext cx="196547" cy="24989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sz="1874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154130" y="3362053"/>
            <a:ext cx="1215531" cy="401264"/>
            <a:chOff x="3366219" y="3585592"/>
            <a:chExt cx="1296417" cy="428403"/>
          </a:xfrm>
        </p:grpSpPr>
        <p:sp>
          <p:nvSpPr>
            <p:cNvPr id="157718" name="TextBox 8"/>
            <p:cNvSpPr txBox="1">
              <a:spLocks noChangeArrowheads="1"/>
            </p:cNvSpPr>
            <p:nvPr/>
          </p:nvSpPr>
          <p:spPr bwMode="auto">
            <a:xfrm>
              <a:off x="3654326" y="3607498"/>
              <a:ext cx="1008310" cy="406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r>
                <a:rPr lang="en-US" altLang="en-US" sz="1874">
                  <a:solidFill>
                    <a:srgbClr val="000090"/>
                  </a:solidFill>
                </a:rPr>
                <a:t>Target</a:t>
              </a:r>
            </a:p>
          </p:txBody>
        </p:sp>
        <p:sp>
          <p:nvSpPr>
            <p:cNvPr id="45" name="Oval 44"/>
            <p:cNvSpPr>
              <a:spLocks noChangeArrowheads="1"/>
            </p:cNvSpPr>
            <p:nvPr/>
          </p:nvSpPr>
          <p:spPr bwMode="auto">
            <a:xfrm>
              <a:off x="3366219" y="3585592"/>
              <a:ext cx="257062" cy="28432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83C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sz="1874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46" name="Group 45"/>
          <p:cNvGrpSpPr>
            <a:grpSpLocks/>
          </p:cNvGrpSpPr>
          <p:nvPr/>
        </p:nvGrpSpPr>
        <p:grpSpPr bwMode="auto">
          <a:xfrm>
            <a:off x="1828801" y="2885955"/>
            <a:ext cx="2000790" cy="1145604"/>
            <a:chOff x="1920917" y="3014462"/>
            <a:chExt cx="2133677" cy="1223830"/>
          </a:xfrm>
        </p:grpSpPr>
        <p:grpSp>
          <p:nvGrpSpPr>
            <p:cNvPr id="157703" name="Group 45"/>
            <p:cNvGrpSpPr>
              <a:grpSpLocks/>
            </p:cNvGrpSpPr>
            <p:nvPr/>
          </p:nvGrpSpPr>
          <p:grpSpPr bwMode="auto">
            <a:xfrm>
              <a:off x="2327430" y="3014462"/>
              <a:ext cx="1727164" cy="1223830"/>
              <a:chOff x="2327430" y="3014462"/>
              <a:chExt cx="1727164" cy="1223830"/>
            </a:xfrm>
          </p:grpSpPr>
          <p:cxnSp>
            <p:nvCxnSpPr>
              <p:cNvPr id="49" name="Straight Arrow Connector 48"/>
              <p:cNvCxnSpPr>
                <a:stCxn id="45" idx="5"/>
              </p:cNvCxnSpPr>
              <p:nvPr/>
            </p:nvCxnSpPr>
            <p:spPr>
              <a:xfrm>
                <a:off x="3572264" y="3812336"/>
                <a:ext cx="337949" cy="2829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>
                <a:stCxn id="45" idx="5"/>
              </p:cNvCxnSpPr>
              <p:nvPr/>
            </p:nvCxnSpPr>
            <p:spPr>
              <a:xfrm>
                <a:off x="3572264" y="3812336"/>
                <a:ext cx="266551" cy="35443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stCxn id="45" idx="5"/>
              </p:cNvCxnSpPr>
              <p:nvPr/>
            </p:nvCxnSpPr>
            <p:spPr>
              <a:xfrm>
                <a:off x="3572264" y="3812336"/>
                <a:ext cx="482330" cy="13986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>
                <a:stCxn id="45" idx="5"/>
              </p:cNvCxnSpPr>
              <p:nvPr/>
            </p:nvCxnSpPr>
            <p:spPr>
              <a:xfrm>
                <a:off x="3572264" y="3812336"/>
                <a:ext cx="410933" cy="2113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>
                <a:stCxn id="45" idx="1"/>
              </p:cNvCxnSpPr>
              <p:nvPr/>
            </p:nvCxnSpPr>
            <p:spPr>
              <a:xfrm flipH="1" flipV="1">
                <a:off x="2831316" y="3014462"/>
                <a:ext cx="558488" cy="59761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stCxn id="45" idx="1"/>
              </p:cNvCxnSpPr>
              <p:nvPr/>
            </p:nvCxnSpPr>
            <p:spPr>
              <a:xfrm flipH="1" flipV="1">
                <a:off x="2686934" y="3085984"/>
                <a:ext cx="702870" cy="5260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>
                <a:stCxn id="45" idx="1"/>
              </p:cNvCxnSpPr>
              <p:nvPr/>
            </p:nvCxnSpPr>
            <p:spPr>
              <a:xfrm flipH="1" flipV="1">
                <a:off x="2542553" y="3159096"/>
                <a:ext cx="847251" cy="45297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>
                <a:stCxn id="45" idx="1"/>
              </p:cNvCxnSpPr>
              <p:nvPr/>
            </p:nvCxnSpPr>
            <p:spPr>
              <a:xfrm flipH="1" flipV="1">
                <a:off x="2398170" y="3302141"/>
                <a:ext cx="991633" cy="30993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>
                <a:stCxn id="45" idx="1"/>
              </p:cNvCxnSpPr>
              <p:nvPr/>
            </p:nvCxnSpPr>
            <p:spPr>
              <a:xfrm flipH="1" flipV="1">
                <a:off x="2326773" y="3446776"/>
                <a:ext cx="1063030" cy="16529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>
                <a:stCxn id="45" idx="2"/>
              </p:cNvCxnSpPr>
              <p:nvPr/>
            </p:nvCxnSpPr>
            <p:spPr>
              <a:xfrm flipH="1" flipV="1">
                <a:off x="2902713" y="3662933"/>
                <a:ext cx="450598" cy="4927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>
                <a:stCxn id="45" idx="4"/>
              </p:cNvCxnSpPr>
              <p:nvPr/>
            </p:nvCxnSpPr>
            <p:spPr>
              <a:xfrm>
                <a:off x="3481827" y="3853660"/>
                <a:ext cx="212606" cy="31310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>
                <a:stCxn id="45" idx="2"/>
              </p:cNvCxnSpPr>
              <p:nvPr/>
            </p:nvCxnSpPr>
            <p:spPr>
              <a:xfrm flipH="1">
                <a:off x="2902713" y="3712204"/>
                <a:ext cx="450598" cy="9536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>
                <a:stCxn id="45" idx="4"/>
              </p:cNvCxnSpPr>
              <p:nvPr/>
            </p:nvCxnSpPr>
            <p:spPr>
              <a:xfrm>
                <a:off x="3481827" y="3853660"/>
                <a:ext cx="68224" cy="38463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2761" name="TextBox 46"/>
            <p:cNvSpPr txBox="1">
              <a:spLocks noChangeArrowheads="1"/>
            </p:cNvSpPr>
            <p:nvPr/>
          </p:nvSpPr>
          <p:spPr bwMode="auto">
            <a:xfrm>
              <a:off x="1920917" y="3659754"/>
              <a:ext cx="1860780" cy="53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eaLnBrk="1" hangingPunct="1">
                <a:defRPr/>
              </a:pPr>
              <a:r>
                <a:rPr lang="en-US" sz="2624" dirty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Neutrons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610257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Title 1"/>
          <p:cNvSpPr>
            <a:spLocks noGrp="1"/>
          </p:cNvSpPr>
          <p:nvPr>
            <p:ph type="title"/>
          </p:nvPr>
        </p:nvSpPr>
        <p:spPr>
          <a:xfrm>
            <a:off x="2209800" y="160310"/>
            <a:ext cx="5386892" cy="1041458"/>
          </a:xfrm>
        </p:spPr>
        <p:txBody>
          <a:bodyPr/>
          <a:lstStyle/>
          <a:p>
            <a:r>
              <a:rPr lang="en-US" altLang="en-US" sz="3374" dirty="0" smtClean="0"/>
              <a:t>Accelerator technical </a:t>
            </a:r>
            <a:r>
              <a:rPr lang="en-US" altLang="en-US" sz="3374" dirty="0"/>
              <a:t>performances</a:t>
            </a:r>
          </a:p>
        </p:txBody>
      </p:sp>
      <p:sp>
        <p:nvSpPr>
          <p:cNvPr id="70" name="Content Placeholder 2"/>
          <p:cNvSpPr txBox="1">
            <a:spLocks/>
          </p:cNvSpPr>
          <p:nvPr/>
        </p:nvSpPr>
        <p:spPr>
          <a:xfrm>
            <a:off x="479071" y="1773082"/>
            <a:ext cx="3456153" cy="2154330"/>
          </a:xfrm>
          <a:prstGeom prst="rect">
            <a:avLst/>
          </a:prstGeom>
          <a:noFill/>
          <a:ln>
            <a:solidFill>
              <a:srgbClr val="0084C0"/>
            </a:solidFill>
          </a:ln>
        </p:spPr>
        <p:txBody>
          <a:bodyPr lIns="103757" tIns="51878" rIns="103757" bIns="51878"/>
          <a:lstStyle>
            <a:lvl1pPr marL="342813" indent="-3428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742760" indent="-285677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2pPr>
            <a:lvl3pPr marL="1142706" indent="-22854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3pPr>
            <a:lvl4pPr marL="1599790" indent="-228541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4pPr>
            <a:lvl5pPr marL="2056875" indent="-228541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5pPr>
            <a:lvl6pPr marL="2513959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6pPr>
            <a:lvl7pPr marL="2971040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7pPr>
            <a:lvl8pPr marL="3428124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8pPr>
            <a:lvl9pPr marL="3885205" indent="-228541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000000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>
              <a:buNone/>
              <a:defRPr/>
            </a:pPr>
            <a:r>
              <a:rPr lang="en-US" sz="1593" dirty="0">
                <a:latin typeface="Arial"/>
                <a:cs typeface="Arial"/>
              </a:rPr>
              <a:t>Design Drivers:</a:t>
            </a:r>
          </a:p>
          <a:p>
            <a:pPr marL="0" indent="0">
              <a:buNone/>
              <a:defRPr/>
            </a:pPr>
            <a:r>
              <a:rPr lang="en-US" sz="1593" dirty="0" smtClean="0">
                <a:latin typeface="Arial"/>
                <a:cs typeface="Arial"/>
              </a:rPr>
              <a:t>High </a:t>
            </a:r>
            <a:r>
              <a:rPr lang="en-US" sz="1593" dirty="0">
                <a:latin typeface="Arial"/>
                <a:cs typeface="Arial"/>
              </a:rPr>
              <a:t>Average Beam Power</a:t>
            </a:r>
          </a:p>
          <a:p>
            <a:pPr marL="0" indent="0">
              <a:buNone/>
              <a:defRPr/>
            </a:pPr>
            <a:r>
              <a:rPr lang="en-US" sz="1593" dirty="0">
                <a:latin typeface="Arial"/>
                <a:cs typeface="Arial"/>
              </a:rPr>
              <a:t>		5 MW</a:t>
            </a:r>
          </a:p>
          <a:p>
            <a:pPr marL="0" indent="0">
              <a:buNone/>
              <a:defRPr/>
            </a:pPr>
            <a:r>
              <a:rPr lang="en-US" sz="1593" dirty="0" smtClean="0">
                <a:latin typeface="Arial"/>
                <a:cs typeface="Arial"/>
              </a:rPr>
              <a:t>High </a:t>
            </a:r>
            <a:r>
              <a:rPr lang="en-US" sz="1593" dirty="0">
                <a:latin typeface="Arial"/>
                <a:cs typeface="Arial"/>
              </a:rPr>
              <a:t>Peak Beam Power</a:t>
            </a:r>
          </a:p>
          <a:p>
            <a:pPr marL="0" indent="0">
              <a:buNone/>
              <a:defRPr/>
            </a:pPr>
            <a:r>
              <a:rPr lang="en-US" sz="1593" dirty="0">
                <a:latin typeface="Arial"/>
                <a:cs typeface="Arial"/>
              </a:rPr>
              <a:t>		125 MW</a:t>
            </a:r>
            <a:endParaRPr lang="sv-SE" sz="1593" dirty="0">
              <a:latin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593" dirty="0" smtClean="0">
                <a:latin typeface="Arial"/>
                <a:cs typeface="Arial"/>
              </a:rPr>
              <a:t>High </a:t>
            </a:r>
            <a:r>
              <a:rPr lang="en-US" sz="1593" dirty="0">
                <a:latin typeface="Arial"/>
                <a:cs typeface="Arial"/>
              </a:rPr>
              <a:t>Availability </a:t>
            </a:r>
          </a:p>
          <a:p>
            <a:pPr marL="0" indent="0">
              <a:buNone/>
              <a:defRPr/>
            </a:pPr>
            <a:r>
              <a:rPr lang="en-US" sz="1593" dirty="0">
                <a:latin typeface="Arial"/>
                <a:cs typeface="Arial"/>
              </a:rPr>
              <a:t>		&gt; 95%</a:t>
            </a:r>
          </a:p>
          <a:p>
            <a:pPr marL="517318" lvl="1" indent="0">
              <a:buNone/>
              <a:defRPr/>
            </a:pPr>
            <a:endParaRPr lang="sv-SE" sz="1593" dirty="0">
              <a:cs typeface="ヒラギノ角ゴ ProN W3" charset="0"/>
            </a:endParaRPr>
          </a:p>
          <a:p>
            <a:pPr>
              <a:defRPr/>
            </a:pPr>
            <a:endParaRPr lang="sv-SE" sz="1593" dirty="0"/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5241509" y="1538011"/>
            <a:ext cx="3610883" cy="25798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72723" tIns="36359" rIns="72723" bIns="36359"/>
          <a:lstStyle/>
          <a:p>
            <a:pPr marL="365689" defTabSz="1034469">
              <a:defRPr/>
            </a:pPr>
            <a:r>
              <a:rPr lang="en-US" sz="1593" kern="0" dirty="0">
                <a:solidFill>
                  <a:srgbClr val="0000E5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Key parameters:</a:t>
            </a:r>
          </a:p>
          <a:p>
            <a:pPr marL="365689" lvl="2" indent="258856" defTabSz="1034469">
              <a:defRPr/>
            </a:pPr>
            <a:r>
              <a:rPr lang="en-US" sz="1593" kern="0" dirty="0">
                <a:solidFill>
                  <a:srgbClr val="0000E5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-</a:t>
            </a:r>
            <a:r>
              <a:rPr lang="en-US" sz="1593" kern="0" dirty="0">
                <a:solidFill>
                  <a:srgbClr val="C0504D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2.86 </a:t>
            </a:r>
            <a:r>
              <a:rPr lang="en-US" sz="1593" kern="0" dirty="0" err="1">
                <a:solidFill>
                  <a:srgbClr val="C0504D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ms</a:t>
            </a:r>
            <a:r>
              <a:rPr lang="en-US" sz="1593" kern="0" dirty="0">
                <a:solidFill>
                  <a:srgbClr val="C0504D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 pulses</a:t>
            </a:r>
          </a:p>
          <a:p>
            <a:pPr marL="365689" lvl="2" indent="258856" defTabSz="1034469">
              <a:defRPr/>
            </a:pPr>
            <a:r>
              <a:rPr lang="en-US" sz="1593" kern="0" dirty="0">
                <a:solidFill>
                  <a:schemeClr val="accent2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-2 </a:t>
            </a:r>
            <a:r>
              <a:rPr lang="en-US" sz="1593" kern="0" dirty="0" err="1">
                <a:solidFill>
                  <a:schemeClr val="accent2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GeV</a:t>
            </a:r>
            <a:endParaRPr lang="en-US" sz="1593" kern="0" dirty="0">
              <a:solidFill>
                <a:schemeClr val="accent2"/>
              </a:solidFill>
              <a:latin typeface="Arial"/>
              <a:ea typeface="ヒラギノ角ゴ ProN W3" charset="0"/>
              <a:cs typeface="Arial"/>
              <a:sym typeface="Futura Condensed" charset="0"/>
            </a:endParaRPr>
          </a:p>
          <a:p>
            <a:pPr marL="365689" lvl="2" indent="258856" defTabSz="1034469">
              <a:defRPr/>
            </a:pPr>
            <a:r>
              <a:rPr lang="en-US" sz="1593" kern="0" dirty="0">
                <a:solidFill>
                  <a:schemeClr val="accent2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-62.5 mA peak</a:t>
            </a:r>
          </a:p>
          <a:p>
            <a:pPr marL="365689" lvl="2" indent="258856" defTabSz="1034469">
              <a:defRPr/>
            </a:pPr>
            <a:r>
              <a:rPr lang="en-US" sz="1593" kern="0" dirty="0">
                <a:solidFill>
                  <a:schemeClr val="accent2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-14 Hz</a:t>
            </a:r>
          </a:p>
          <a:p>
            <a:pPr marL="365689" lvl="2" indent="258856" defTabSz="1034469">
              <a:defRPr/>
            </a:pPr>
            <a:r>
              <a:rPr lang="en-US" sz="1593" kern="0" dirty="0">
                <a:solidFill>
                  <a:srgbClr val="0000E5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-Protons (H+)	</a:t>
            </a:r>
          </a:p>
          <a:p>
            <a:pPr marL="365689" lvl="2" indent="258856" defTabSz="1034469">
              <a:defRPr/>
            </a:pPr>
            <a:r>
              <a:rPr lang="en-US" sz="1593" kern="0" dirty="0">
                <a:solidFill>
                  <a:srgbClr val="0000E5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-Low losses</a:t>
            </a:r>
          </a:p>
          <a:p>
            <a:pPr marL="365689" lvl="2" indent="258856" defTabSz="1034469">
              <a:defRPr/>
            </a:pPr>
            <a:r>
              <a:rPr lang="en-US" sz="1593" kern="0" dirty="0">
                <a:solidFill>
                  <a:srgbClr val="0000E5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-Minimize energy use</a:t>
            </a:r>
          </a:p>
          <a:p>
            <a:pPr marL="365689" lvl="2" indent="258856" defTabSz="1034469">
              <a:defRPr/>
            </a:pPr>
            <a:r>
              <a:rPr lang="en-US" sz="1593" kern="0" dirty="0">
                <a:solidFill>
                  <a:srgbClr val="0000E5"/>
                </a:solidFill>
                <a:latin typeface="Arial"/>
                <a:ea typeface="ヒラギノ角ゴ ProN W3" charset="0"/>
                <a:cs typeface="Arial"/>
                <a:sym typeface="Futura Condensed" charset="0"/>
              </a:rPr>
              <a:t>-Flexible design for mitigation and future upgrades</a:t>
            </a:r>
          </a:p>
        </p:txBody>
      </p:sp>
      <p:grpSp>
        <p:nvGrpSpPr>
          <p:cNvPr id="159748" name="Group 10"/>
          <p:cNvGrpSpPr>
            <a:grpSpLocks/>
          </p:cNvGrpSpPr>
          <p:nvPr/>
        </p:nvGrpSpPr>
        <p:grpSpPr bwMode="auto">
          <a:xfrm>
            <a:off x="152400" y="4622826"/>
            <a:ext cx="8897026" cy="1065263"/>
            <a:chOff x="0" y="0"/>
            <a:chExt cx="12547601" cy="1720850"/>
          </a:xfrm>
        </p:grpSpPr>
        <p:sp>
          <p:nvSpPr>
            <p:cNvPr id="73" name="AutoShape 11"/>
            <p:cNvSpPr>
              <a:spLocks/>
            </p:cNvSpPr>
            <p:nvPr/>
          </p:nvSpPr>
          <p:spPr bwMode="auto">
            <a:xfrm>
              <a:off x="5461774" y="648924"/>
              <a:ext cx="965200" cy="468666"/>
            </a:xfrm>
            <a:prstGeom prst="roundRect">
              <a:avLst>
                <a:gd name="adj" fmla="val 29731"/>
              </a:avLst>
            </a:prstGeom>
            <a:solidFill>
              <a:srgbClr val="66A1DD">
                <a:alpha val="79999"/>
              </a:srgbClr>
            </a:solidFill>
            <a:ln w="25400" cap="flat" cmpd="sng">
              <a:solidFill>
                <a:srgbClr val="606060">
                  <a:alpha val="7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ヒラギノ角ゴ ProN W3" charset="0"/>
                  <a:cs typeface="Gill Sans" charset="0"/>
                </a:rPr>
                <a:t>Spokes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74" name="AutoShape 12"/>
            <p:cNvSpPr>
              <a:spLocks/>
            </p:cNvSpPr>
            <p:nvPr/>
          </p:nvSpPr>
          <p:spPr bwMode="auto">
            <a:xfrm>
              <a:off x="6615818" y="648924"/>
              <a:ext cx="1240072" cy="468666"/>
            </a:xfrm>
            <a:prstGeom prst="roundRect">
              <a:avLst>
                <a:gd name="adj" fmla="val 27028"/>
              </a:avLst>
            </a:prstGeom>
            <a:solidFill>
              <a:srgbClr val="4180FC">
                <a:alpha val="79999"/>
              </a:srgbClr>
            </a:solidFill>
            <a:ln w="25400" cap="flat" cmpd="sng">
              <a:solidFill>
                <a:srgbClr val="606060">
                  <a:alpha val="7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r>
                <a:rPr lang="en-US" altLang="en-US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Medium β</a:t>
              </a:r>
              <a:endParaRPr lang="en-US" altLang="en-US" sz="2400" b="0"/>
            </a:p>
          </p:txBody>
        </p:sp>
        <p:sp>
          <p:nvSpPr>
            <p:cNvPr id="75" name="AutoShape 13"/>
            <p:cNvSpPr>
              <a:spLocks/>
            </p:cNvSpPr>
            <p:nvPr/>
          </p:nvSpPr>
          <p:spPr bwMode="auto">
            <a:xfrm>
              <a:off x="8095091" y="641713"/>
              <a:ext cx="1271546" cy="480684"/>
            </a:xfrm>
            <a:prstGeom prst="roundRect">
              <a:avLst>
                <a:gd name="adj" fmla="val 26315"/>
              </a:avLst>
            </a:prstGeom>
            <a:solidFill>
              <a:srgbClr val="0196FC">
                <a:alpha val="79999"/>
              </a:srgbClr>
            </a:solidFill>
            <a:ln w="25400" cap="flat" cmpd="sng">
              <a:solidFill>
                <a:srgbClr val="606060">
                  <a:alpha val="7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r>
                <a:rPr lang="en-US" altLang="en-US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High β</a:t>
              </a:r>
              <a:endParaRPr lang="en-US" altLang="en-US" sz="2400" b="0"/>
            </a:p>
          </p:txBody>
        </p:sp>
        <p:sp>
          <p:nvSpPr>
            <p:cNvPr id="76" name="AutoShape 14"/>
            <p:cNvSpPr>
              <a:spLocks/>
            </p:cNvSpPr>
            <p:nvPr/>
          </p:nvSpPr>
          <p:spPr bwMode="auto">
            <a:xfrm>
              <a:off x="4343400" y="648924"/>
              <a:ext cx="774259" cy="468666"/>
            </a:xfrm>
            <a:prstGeom prst="roundRect">
              <a:avLst>
                <a:gd name="adj" fmla="val 21620"/>
              </a:avLst>
            </a:prstGeom>
            <a:solidFill>
              <a:srgbClr val="FFD479">
                <a:alpha val="89999"/>
              </a:srgbClr>
            </a:soli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ヒラギノ角ゴ ProN W3" charset="0"/>
                  <a:cs typeface="Gill Sans" charset="0"/>
                </a:rPr>
                <a:t>DTL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77" name="AutoShape 15"/>
            <p:cNvSpPr>
              <a:spLocks/>
            </p:cNvSpPr>
            <p:nvPr/>
          </p:nvSpPr>
          <p:spPr bwMode="auto">
            <a:xfrm>
              <a:off x="3302663" y="648924"/>
              <a:ext cx="862386" cy="468666"/>
            </a:xfrm>
            <a:prstGeom prst="roundRect">
              <a:avLst>
                <a:gd name="adj" fmla="val 29731"/>
              </a:avLst>
            </a:prstGeom>
            <a:solidFill>
              <a:srgbClr val="FE7C1A">
                <a:alpha val="89999"/>
              </a:srgbClr>
            </a:soli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ヒラギノ角ゴ ProN W3" charset="0"/>
                  <a:cs typeface="Gill Sans" charset="0"/>
                </a:rPr>
                <a:t>MEBT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78" name="AutoShape 16"/>
            <p:cNvSpPr>
              <a:spLocks/>
            </p:cNvSpPr>
            <p:nvPr/>
          </p:nvSpPr>
          <p:spPr bwMode="auto">
            <a:xfrm>
              <a:off x="2234649" y="648924"/>
              <a:ext cx="870778" cy="468666"/>
            </a:xfrm>
            <a:prstGeom prst="roundRect">
              <a:avLst>
                <a:gd name="adj" fmla="val 29731"/>
              </a:avLst>
            </a:prstGeom>
            <a:solidFill>
              <a:srgbClr val="FD2612">
                <a:alpha val="89999"/>
              </a:srgbClr>
            </a:soli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200" b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ヒラギノ角ゴ ProN W3" charset="0"/>
                  <a:cs typeface="Gill Sans" charset="0"/>
                </a:rPr>
                <a:t>RFQ</a:t>
              </a:r>
              <a:endParaRPr lang="en-US" sz="1600" b="0" dirty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79" name="AutoShape 17"/>
            <p:cNvSpPr>
              <a:spLocks/>
            </p:cNvSpPr>
            <p:nvPr/>
          </p:nvSpPr>
          <p:spPr bwMode="auto">
            <a:xfrm>
              <a:off x="1219090" y="648924"/>
              <a:ext cx="870778" cy="468666"/>
            </a:xfrm>
            <a:prstGeom prst="roundRect">
              <a:avLst>
                <a:gd name="adj" fmla="val 27028"/>
              </a:avLst>
            </a:prstGeom>
            <a:solidFill>
              <a:srgbClr val="FE7E78">
                <a:alpha val="89999"/>
              </a:srgbClr>
            </a:soli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ヒラギノ角ゴ ProN W3" charset="0"/>
                  <a:cs typeface="Gill Sans" charset="0"/>
                </a:rPr>
                <a:t>LEBT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80" name="AutoShape 18"/>
            <p:cNvSpPr>
              <a:spLocks/>
            </p:cNvSpPr>
            <p:nvPr/>
          </p:nvSpPr>
          <p:spPr bwMode="auto">
            <a:xfrm>
              <a:off x="0" y="648924"/>
              <a:ext cx="1055426" cy="468666"/>
            </a:xfrm>
            <a:prstGeom prst="roundRect">
              <a:avLst>
                <a:gd name="adj" fmla="val 24324"/>
              </a:avLst>
            </a:prstGeom>
            <a:solidFill>
              <a:srgbClr val="EB811A">
                <a:alpha val="89999"/>
              </a:srgbClr>
            </a:soli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ヒラギノ角ゴ ProN W3" charset="0"/>
                  <a:cs typeface="Gill Sans" charset="0"/>
                </a:rPr>
                <a:t>Source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81" name="AutoShape 19"/>
            <p:cNvSpPr>
              <a:spLocks/>
            </p:cNvSpPr>
            <p:nvPr/>
          </p:nvSpPr>
          <p:spPr bwMode="auto">
            <a:xfrm>
              <a:off x="9586955" y="648924"/>
              <a:ext cx="1804504" cy="468666"/>
            </a:xfrm>
            <a:prstGeom prst="roundRect">
              <a:avLst>
                <a:gd name="adj" fmla="val 18917"/>
              </a:avLst>
            </a:prstGeom>
            <a:gradFill rotWithShape="0">
              <a:gsLst>
                <a:gs pos="0">
                  <a:srgbClr val="C1B3D1">
                    <a:alpha val="89999"/>
                  </a:srgbClr>
                </a:gs>
                <a:gs pos="50990">
                  <a:srgbClr val="DEBFBA">
                    <a:alpha val="89999"/>
                  </a:srgbClr>
                </a:gs>
                <a:gs pos="81346">
                  <a:srgbClr val="FACBA3">
                    <a:alpha val="89999"/>
                  </a:srgbClr>
                </a:gs>
                <a:gs pos="91818">
                  <a:srgbClr val="FCA58F">
                    <a:alpha val="89999"/>
                  </a:srgbClr>
                </a:gs>
                <a:gs pos="100000">
                  <a:srgbClr val="FE7E7B">
                    <a:alpha val="89999"/>
                  </a:srgbClr>
                </a:gs>
              </a:gsLst>
              <a:lin ang="0"/>
            </a:gradFill>
            <a:ln w="25400" cap="flat" cmpd="sng">
              <a:solidFill>
                <a:srgbClr val="606060">
                  <a:alpha val="8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ヒラギノ角ゴ ProN W3" charset="0"/>
                  <a:cs typeface="Gill Sans" charset="0"/>
                </a:rPr>
                <a:t>HEBT &amp; Contingency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82" name="AutoShape 20"/>
            <p:cNvSpPr>
              <a:spLocks/>
            </p:cNvSpPr>
            <p:nvPr/>
          </p:nvSpPr>
          <p:spPr bwMode="auto">
            <a:xfrm>
              <a:off x="11582401" y="406178"/>
              <a:ext cx="965200" cy="96617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E7E78">
                <a:alpha val="79999"/>
              </a:srgbClr>
            </a:solidFill>
            <a:ln w="25400" cap="flat" cmpd="sng">
              <a:solidFill>
                <a:srgbClr val="7A7A7A">
                  <a:alpha val="79999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  <a:defRPr/>
              </a:pPr>
              <a:r>
                <a:rPr lang="en-US" sz="1200" b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ヒラギノ角ゴ ProN W3" charset="0"/>
                  <a:cs typeface="Gill Sans" charset="0"/>
                </a:rPr>
                <a:t>Target</a:t>
              </a:r>
              <a:endParaRPr lang="en-US" sz="1600" b="0" dirty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83" name="Line 21"/>
            <p:cNvSpPr>
              <a:spLocks noChangeShapeType="1"/>
            </p:cNvSpPr>
            <p:nvPr/>
          </p:nvSpPr>
          <p:spPr bwMode="auto">
            <a:xfrm flipH="1">
              <a:off x="1040737" y="889266"/>
              <a:ext cx="190942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84" name="Line 22"/>
            <p:cNvSpPr>
              <a:spLocks noChangeShapeType="1"/>
            </p:cNvSpPr>
            <p:nvPr/>
          </p:nvSpPr>
          <p:spPr bwMode="auto">
            <a:xfrm flipH="1">
              <a:off x="2083574" y="889266"/>
              <a:ext cx="190941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85" name="Line 23"/>
            <p:cNvSpPr>
              <a:spLocks noChangeShapeType="1"/>
            </p:cNvSpPr>
            <p:nvPr/>
          </p:nvSpPr>
          <p:spPr bwMode="auto">
            <a:xfrm flipH="1">
              <a:off x="3111722" y="889266"/>
              <a:ext cx="190941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86" name="Line 24"/>
            <p:cNvSpPr>
              <a:spLocks noChangeShapeType="1"/>
            </p:cNvSpPr>
            <p:nvPr/>
          </p:nvSpPr>
          <p:spPr bwMode="auto">
            <a:xfrm flipH="1">
              <a:off x="4165049" y="889266"/>
              <a:ext cx="190941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87" name="Line 25"/>
            <p:cNvSpPr>
              <a:spLocks noChangeShapeType="1"/>
            </p:cNvSpPr>
            <p:nvPr/>
          </p:nvSpPr>
          <p:spPr bwMode="auto">
            <a:xfrm flipH="1">
              <a:off x="5132346" y="889266"/>
              <a:ext cx="316838" cy="0"/>
            </a:xfrm>
            <a:prstGeom prst="line">
              <a:avLst/>
            </a:prstGeom>
            <a:noFill/>
            <a:ln w="50800" cap="flat" cmpd="sng">
              <a:solidFill>
                <a:srgbClr val="7B219F"/>
              </a:solidFill>
              <a:prstDash val="solid"/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88" name="Line 26"/>
            <p:cNvSpPr>
              <a:spLocks noChangeShapeType="1"/>
            </p:cNvSpPr>
            <p:nvPr/>
          </p:nvSpPr>
          <p:spPr bwMode="auto">
            <a:xfrm flipH="1">
              <a:off x="6439564" y="889266"/>
              <a:ext cx="190941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89" name="Line 27"/>
            <p:cNvSpPr>
              <a:spLocks noChangeShapeType="1"/>
            </p:cNvSpPr>
            <p:nvPr/>
          </p:nvSpPr>
          <p:spPr bwMode="auto">
            <a:xfrm flipH="1">
              <a:off x="7837006" y="889266"/>
              <a:ext cx="241299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90" name="Line 28"/>
            <p:cNvSpPr>
              <a:spLocks noChangeShapeType="1"/>
            </p:cNvSpPr>
            <p:nvPr/>
          </p:nvSpPr>
          <p:spPr bwMode="auto">
            <a:xfrm flipH="1">
              <a:off x="9398112" y="889266"/>
              <a:ext cx="188843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91" name="Line 29"/>
            <p:cNvSpPr>
              <a:spLocks noChangeShapeType="1"/>
            </p:cNvSpPr>
            <p:nvPr/>
          </p:nvSpPr>
          <p:spPr bwMode="auto">
            <a:xfrm flipH="1">
              <a:off x="11391460" y="889266"/>
              <a:ext cx="190941" cy="0"/>
            </a:xfrm>
            <a:prstGeom prst="line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92" name="Line 30"/>
            <p:cNvSpPr>
              <a:spLocks noChangeShapeType="1"/>
            </p:cNvSpPr>
            <p:nvPr/>
          </p:nvSpPr>
          <p:spPr bwMode="auto">
            <a:xfrm flipH="1">
              <a:off x="1892631" y="483087"/>
              <a:ext cx="203532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93" name="Line 31"/>
            <p:cNvSpPr>
              <a:spLocks noChangeShapeType="1"/>
            </p:cNvSpPr>
            <p:nvPr/>
          </p:nvSpPr>
          <p:spPr bwMode="auto">
            <a:xfrm flipH="1">
              <a:off x="1246367" y="483087"/>
              <a:ext cx="18884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94" name="AutoShape 32"/>
            <p:cNvSpPr>
              <a:spLocks/>
            </p:cNvSpPr>
            <p:nvPr/>
          </p:nvSpPr>
          <p:spPr bwMode="auto">
            <a:xfrm>
              <a:off x="1386951" y="305234"/>
              <a:ext cx="543449" cy="3172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 dirty="0">
                  <a:ea typeface="ヒラギノ角ゴ ProN W3" charset="0"/>
                  <a:cs typeface="Gill Sans" charset="0"/>
                </a:rPr>
                <a:t>2.4 m</a:t>
              </a:r>
              <a:endParaRPr lang="en-US" sz="1400" b="0" dirty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95" name="Line 33"/>
            <p:cNvSpPr>
              <a:spLocks noChangeShapeType="1"/>
            </p:cNvSpPr>
            <p:nvPr/>
          </p:nvSpPr>
          <p:spPr bwMode="auto">
            <a:xfrm flipH="1">
              <a:off x="2933369" y="483087"/>
              <a:ext cx="1783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96" name="Line 34"/>
            <p:cNvSpPr>
              <a:spLocks noChangeShapeType="1"/>
            </p:cNvSpPr>
            <p:nvPr/>
          </p:nvSpPr>
          <p:spPr bwMode="auto">
            <a:xfrm flipH="1">
              <a:off x="2261925" y="483087"/>
              <a:ext cx="163664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97" name="AutoShape 35"/>
            <p:cNvSpPr>
              <a:spLocks/>
            </p:cNvSpPr>
            <p:nvPr/>
          </p:nvSpPr>
          <p:spPr bwMode="auto">
            <a:xfrm>
              <a:off x="2408804" y="305234"/>
              <a:ext cx="547647" cy="3172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4.6 m</a:t>
              </a:r>
              <a:endParaRPr lang="en-US" sz="14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98" name="Line 36"/>
            <p:cNvSpPr>
              <a:spLocks noChangeShapeType="1"/>
            </p:cNvSpPr>
            <p:nvPr/>
          </p:nvSpPr>
          <p:spPr bwMode="auto">
            <a:xfrm flipH="1">
              <a:off x="3986696" y="483087"/>
              <a:ext cx="1783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99" name="Line 37"/>
            <p:cNvSpPr>
              <a:spLocks noChangeShapeType="1"/>
            </p:cNvSpPr>
            <p:nvPr/>
          </p:nvSpPr>
          <p:spPr bwMode="auto">
            <a:xfrm flipH="1">
              <a:off x="3353021" y="483087"/>
              <a:ext cx="163664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00" name="AutoShape 38"/>
            <p:cNvSpPr>
              <a:spLocks/>
            </p:cNvSpPr>
            <p:nvPr/>
          </p:nvSpPr>
          <p:spPr bwMode="auto">
            <a:xfrm>
              <a:off x="3476819" y="305234"/>
              <a:ext cx="545548" cy="3172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3.8 m</a:t>
              </a:r>
              <a:endParaRPr lang="en-US" sz="14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01" name="Line 39"/>
            <p:cNvSpPr>
              <a:spLocks noChangeShapeType="1"/>
            </p:cNvSpPr>
            <p:nvPr/>
          </p:nvSpPr>
          <p:spPr bwMode="auto">
            <a:xfrm flipH="1">
              <a:off x="5014844" y="483087"/>
              <a:ext cx="142682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02" name="Line 40"/>
            <p:cNvSpPr>
              <a:spLocks noChangeShapeType="1"/>
            </p:cNvSpPr>
            <p:nvPr/>
          </p:nvSpPr>
          <p:spPr bwMode="auto">
            <a:xfrm flipH="1">
              <a:off x="4328713" y="483087"/>
              <a:ext cx="130092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03" name="AutoShape 41"/>
            <p:cNvSpPr>
              <a:spLocks/>
            </p:cNvSpPr>
            <p:nvPr/>
          </p:nvSpPr>
          <p:spPr bwMode="auto">
            <a:xfrm>
              <a:off x="4488181" y="305234"/>
              <a:ext cx="503583" cy="3172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39 m</a:t>
              </a:r>
              <a:endParaRPr lang="en-US" sz="14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04" name="Line 42"/>
            <p:cNvSpPr>
              <a:spLocks noChangeShapeType="1"/>
            </p:cNvSpPr>
            <p:nvPr/>
          </p:nvSpPr>
          <p:spPr bwMode="auto">
            <a:xfrm flipH="1">
              <a:off x="6236032" y="483087"/>
              <a:ext cx="176254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05" name="Line 43"/>
            <p:cNvSpPr>
              <a:spLocks noChangeShapeType="1"/>
            </p:cNvSpPr>
            <p:nvPr/>
          </p:nvSpPr>
          <p:spPr bwMode="auto">
            <a:xfrm flipH="1">
              <a:off x="5486953" y="483087"/>
              <a:ext cx="165762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06" name="AutoShape 44"/>
            <p:cNvSpPr>
              <a:spLocks/>
            </p:cNvSpPr>
            <p:nvPr/>
          </p:nvSpPr>
          <p:spPr bwMode="auto">
            <a:xfrm>
              <a:off x="5694680" y="305234"/>
              <a:ext cx="503583" cy="3172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56 m</a:t>
              </a:r>
              <a:endParaRPr lang="en-US" sz="14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07" name="Line 45"/>
            <p:cNvSpPr>
              <a:spLocks noChangeShapeType="1"/>
            </p:cNvSpPr>
            <p:nvPr/>
          </p:nvSpPr>
          <p:spPr bwMode="auto">
            <a:xfrm flipH="1">
              <a:off x="7545347" y="483087"/>
              <a:ext cx="251791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08" name="Line 46"/>
            <p:cNvSpPr>
              <a:spLocks noChangeShapeType="1"/>
            </p:cNvSpPr>
            <p:nvPr/>
          </p:nvSpPr>
          <p:spPr bwMode="auto">
            <a:xfrm flipH="1">
              <a:off x="6630505" y="483087"/>
              <a:ext cx="291659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09" name="AutoShape 47"/>
            <p:cNvSpPr>
              <a:spLocks/>
            </p:cNvSpPr>
            <p:nvPr/>
          </p:nvSpPr>
          <p:spPr bwMode="auto">
            <a:xfrm>
              <a:off x="6972522" y="305234"/>
              <a:ext cx="503583" cy="3172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77 m</a:t>
              </a:r>
              <a:endParaRPr lang="en-US" sz="14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10" name="Line 48"/>
            <p:cNvSpPr>
              <a:spLocks noChangeShapeType="1"/>
            </p:cNvSpPr>
            <p:nvPr/>
          </p:nvSpPr>
          <p:spPr bwMode="auto">
            <a:xfrm flipH="1">
              <a:off x="9119042" y="483087"/>
              <a:ext cx="293757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11" name="Line 49"/>
            <p:cNvSpPr>
              <a:spLocks noChangeShapeType="1"/>
            </p:cNvSpPr>
            <p:nvPr/>
          </p:nvSpPr>
          <p:spPr bwMode="auto">
            <a:xfrm flipH="1">
              <a:off x="8088797" y="483087"/>
              <a:ext cx="230809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defTabSz="364732">
                <a:defRPr/>
              </a:pPr>
              <a:endParaRPr lang="en-US" sz="900" b="0">
                <a:latin typeface="Helvetica" charset="0"/>
                <a:ea typeface="ヒラギノ角ゴ ProN W3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12" name="AutoShape 50"/>
            <p:cNvSpPr>
              <a:spLocks/>
            </p:cNvSpPr>
            <p:nvPr/>
          </p:nvSpPr>
          <p:spPr bwMode="auto">
            <a:xfrm>
              <a:off x="8409830" y="305234"/>
              <a:ext cx="598005" cy="3172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179 m</a:t>
              </a:r>
              <a:endParaRPr lang="en-US" sz="14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13" name="AutoShape 51"/>
            <p:cNvSpPr>
              <a:spLocks/>
            </p:cNvSpPr>
            <p:nvPr/>
          </p:nvSpPr>
          <p:spPr bwMode="auto">
            <a:xfrm rot="16200000">
              <a:off x="1011441" y="1136855"/>
              <a:ext cx="329270" cy="165762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2800" b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ヒラギノ角ゴ ProN W3" charset="0"/>
                <a:cs typeface="Gill Sans" charset="0"/>
              </a:endParaRPr>
            </a:p>
          </p:txBody>
        </p:sp>
        <p:sp>
          <p:nvSpPr>
            <p:cNvPr id="114" name="AutoShape 52"/>
            <p:cNvSpPr>
              <a:spLocks/>
            </p:cNvSpPr>
            <p:nvPr/>
          </p:nvSpPr>
          <p:spPr bwMode="auto">
            <a:xfrm rot="16200000">
              <a:off x="3042558" y="1136855"/>
              <a:ext cx="329270" cy="165762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2800" b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ヒラギノ角ゴ ProN W3" charset="0"/>
                <a:cs typeface="Gill Sans" charset="0"/>
              </a:endParaRPr>
            </a:p>
          </p:txBody>
        </p:sp>
        <p:sp>
          <p:nvSpPr>
            <p:cNvPr id="115" name="AutoShape 53"/>
            <p:cNvSpPr>
              <a:spLocks/>
            </p:cNvSpPr>
            <p:nvPr/>
          </p:nvSpPr>
          <p:spPr bwMode="auto">
            <a:xfrm rot="16200000">
              <a:off x="5088363" y="1136854"/>
              <a:ext cx="329270" cy="165763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2800" b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ヒラギノ角ゴ ProN W3" charset="0"/>
                <a:cs typeface="Gill Sans" charset="0"/>
              </a:endParaRPr>
            </a:p>
          </p:txBody>
        </p:sp>
        <p:sp>
          <p:nvSpPr>
            <p:cNvPr id="116" name="AutoShape 54"/>
            <p:cNvSpPr>
              <a:spLocks/>
            </p:cNvSpPr>
            <p:nvPr/>
          </p:nvSpPr>
          <p:spPr bwMode="auto">
            <a:xfrm rot="16200000">
              <a:off x="6382989" y="1136855"/>
              <a:ext cx="329270" cy="165762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2800" b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ヒラギノ角ゴ ProN W3" charset="0"/>
                <a:cs typeface="Gill Sans" charset="0"/>
              </a:endParaRPr>
            </a:p>
          </p:txBody>
        </p:sp>
        <p:sp>
          <p:nvSpPr>
            <p:cNvPr id="117" name="AutoShape 55"/>
            <p:cNvSpPr>
              <a:spLocks/>
            </p:cNvSpPr>
            <p:nvPr/>
          </p:nvSpPr>
          <p:spPr bwMode="auto">
            <a:xfrm rot="16200000">
              <a:off x="7793021" y="1136855"/>
              <a:ext cx="329270" cy="165762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2800" b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ヒラギノ角ゴ ProN W3" charset="0"/>
                <a:cs typeface="Gill Sans" charset="0"/>
              </a:endParaRPr>
            </a:p>
          </p:txBody>
        </p:sp>
        <p:sp>
          <p:nvSpPr>
            <p:cNvPr id="118" name="AutoShape 56"/>
            <p:cNvSpPr>
              <a:spLocks/>
            </p:cNvSpPr>
            <p:nvPr/>
          </p:nvSpPr>
          <p:spPr bwMode="auto">
            <a:xfrm rot="16200000">
              <a:off x="9340489" y="1137903"/>
              <a:ext cx="329270" cy="163664"/>
            </a:xfrm>
            <a:prstGeom prst="rightArrow">
              <a:avLst>
                <a:gd name="adj1" fmla="val 40000"/>
                <a:gd name="adj2" fmla="val 107694"/>
              </a:avLst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2800" b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ヒラギノ角ゴ ProN W3" charset="0"/>
                <a:cs typeface="Gill Sans" charset="0"/>
              </a:endParaRPr>
            </a:p>
          </p:txBody>
        </p:sp>
        <p:sp>
          <p:nvSpPr>
            <p:cNvPr id="119" name="AutoShape 57"/>
            <p:cNvSpPr>
              <a:spLocks/>
            </p:cNvSpPr>
            <p:nvPr/>
          </p:nvSpPr>
          <p:spPr bwMode="auto">
            <a:xfrm>
              <a:off x="803635" y="1372353"/>
              <a:ext cx="686131" cy="3436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75 keV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20" name="AutoShape 58"/>
            <p:cNvSpPr>
              <a:spLocks/>
            </p:cNvSpPr>
            <p:nvPr/>
          </p:nvSpPr>
          <p:spPr bwMode="auto">
            <a:xfrm>
              <a:off x="2855734" y="1377160"/>
              <a:ext cx="795240" cy="3436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3.6 MeV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21" name="AutoShape 59"/>
            <p:cNvSpPr>
              <a:spLocks/>
            </p:cNvSpPr>
            <p:nvPr/>
          </p:nvSpPr>
          <p:spPr bwMode="auto">
            <a:xfrm>
              <a:off x="4857475" y="1377160"/>
              <a:ext cx="751177" cy="3436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90 MeV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22" name="AutoShape 60"/>
            <p:cNvSpPr>
              <a:spLocks/>
            </p:cNvSpPr>
            <p:nvPr/>
          </p:nvSpPr>
          <p:spPr bwMode="auto">
            <a:xfrm>
              <a:off x="6068171" y="1377160"/>
              <a:ext cx="856091" cy="3436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216 MeV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23" name="AutoShape 61"/>
            <p:cNvSpPr>
              <a:spLocks/>
            </p:cNvSpPr>
            <p:nvPr/>
          </p:nvSpPr>
          <p:spPr bwMode="auto">
            <a:xfrm>
              <a:off x="7471908" y="1377160"/>
              <a:ext cx="856091" cy="3436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571 MeV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24" name="AutoShape 62"/>
            <p:cNvSpPr>
              <a:spLocks/>
            </p:cNvSpPr>
            <p:nvPr/>
          </p:nvSpPr>
          <p:spPr bwMode="auto">
            <a:xfrm>
              <a:off x="8934395" y="1377160"/>
              <a:ext cx="952611" cy="3436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2000 MeV</a:t>
              </a:r>
              <a:endParaRPr lang="en-US" sz="16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25" name="AutoShape 63"/>
            <p:cNvSpPr>
              <a:spLocks/>
            </p:cNvSpPr>
            <p:nvPr/>
          </p:nvSpPr>
          <p:spPr bwMode="auto">
            <a:xfrm>
              <a:off x="3802049" y="0"/>
              <a:ext cx="1053327" cy="3172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352.21 MHz</a:t>
              </a:r>
              <a:endParaRPr lang="en-US" sz="14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26" name="AutoShape 64"/>
            <p:cNvSpPr>
              <a:spLocks/>
            </p:cNvSpPr>
            <p:nvPr/>
          </p:nvSpPr>
          <p:spPr bwMode="auto">
            <a:xfrm>
              <a:off x="7480301" y="0"/>
              <a:ext cx="1053327" cy="3172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100" b="0">
                  <a:ea typeface="ヒラギノ角ゴ ProN W3" charset="0"/>
                  <a:cs typeface="Gill Sans" charset="0"/>
                </a:rPr>
                <a:t>704.42 MHz</a:t>
              </a:r>
              <a:endParaRPr lang="en-US" sz="1400" b="0">
                <a:ea typeface="ヒラギノ角ゴ ProN W3" charset="0"/>
                <a:cs typeface="Gill Sans Light" charset="0"/>
              </a:endParaRPr>
            </a:p>
          </p:txBody>
        </p:sp>
        <p:sp>
          <p:nvSpPr>
            <p:cNvPr id="127" name="AutoShape 65"/>
            <p:cNvSpPr>
              <a:spLocks/>
            </p:cNvSpPr>
            <p:nvPr/>
          </p:nvSpPr>
          <p:spPr bwMode="auto">
            <a:xfrm flipH="1">
              <a:off x="2222059" y="64892"/>
              <a:ext cx="1588383" cy="189871"/>
            </a:xfrm>
            <a:prstGeom prst="rightArrow">
              <a:avLst>
                <a:gd name="adj1" fmla="val 50824"/>
                <a:gd name="adj2" fmla="val 213349"/>
              </a:avLst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28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N W3" charset="0"/>
                <a:cs typeface="Gill Sans" charset="0"/>
              </a:endParaRPr>
            </a:p>
          </p:txBody>
        </p:sp>
        <p:sp>
          <p:nvSpPr>
            <p:cNvPr id="128" name="AutoShape 66"/>
            <p:cNvSpPr>
              <a:spLocks/>
            </p:cNvSpPr>
            <p:nvPr/>
          </p:nvSpPr>
          <p:spPr bwMode="auto">
            <a:xfrm>
              <a:off x="8495860" y="64892"/>
              <a:ext cx="927431" cy="189871"/>
            </a:xfrm>
            <a:prstGeom prst="rightArrow">
              <a:avLst>
                <a:gd name="adj1" fmla="val 50824"/>
                <a:gd name="adj2" fmla="val 213322"/>
              </a:avLst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28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N W3" charset="0"/>
                <a:cs typeface="Gill Sans" charset="0"/>
              </a:endParaRPr>
            </a:p>
          </p:txBody>
        </p:sp>
        <p:sp>
          <p:nvSpPr>
            <p:cNvPr id="129" name="AutoShape 67"/>
            <p:cNvSpPr>
              <a:spLocks/>
            </p:cNvSpPr>
            <p:nvPr/>
          </p:nvSpPr>
          <p:spPr bwMode="auto">
            <a:xfrm flipH="1">
              <a:off x="6590639" y="64892"/>
              <a:ext cx="942119" cy="189871"/>
            </a:xfrm>
            <a:prstGeom prst="rightArrow">
              <a:avLst>
                <a:gd name="adj1" fmla="val 50824"/>
                <a:gd name="adj2" fmla="val 213344"/>
              </a:avLst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28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N W3" charset="0"/>
                <a:cs typeface="Gill Sans" charset="0"/>
              </a:endParaRPr>
            </a:p>
          </p:txBody>
        </p:sp>
        <p:sp>
          <p:nvSpPr>
            <p:cNvPr id="130" name="AutoShape 68"/>
            <p:cNvSpPr>
              <a:spLocks/>
            </p:cNvSpPr>
            <p:nvPr/>
          </p:nvSpPr>
          <p:spPr bwMode="auto">
            <a:xfrm>
              <a:off x="4826000" y="64892"/>
              <a:ext cx="1600974" cy="189871"/>
            </a:xfrm>
            <a:prstGeom prst="rightArrow">
              <a:avLst>
                <a:gd name="adj1" fmla="val 50824"/>
                <a:gd name="adj2" fmla="val 213344"/>
              </a:avLst>
            </a:prstGeom>
            <a:solidFill>
              <a:srgbClr val="91919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28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N W3" charset="0"/>
                <a:cs typeface="Gill Sans" charset="0"/>
              </a:endParaRPr>
            </a:p>
          </p:txBody>
        </p:sp>
      </p:grpSp>
      <p:sp>
        <p:nvSpPr>
          <p:cNvPr id="132" name="Right Arrow 131"/>
          <p:cNvSpPr>
            <a:spLocks noChangeArrowheads="1"/>
          </p:cNvSpPr>
          <p:nvPr/>
        </p:nvSpPr>
        <p:spPr bwMode="auto">
          <a:xfrm>
            <a:off x="4289319" y="2435152"/>
            <a:ext cx="690338" cy="769191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lIns="97259" tIns="48630" rIns="97259" bIns="48630" anchor="ctr"/>
          <a:lstStyle/>
          <a:p>
            <a:pPr>
              <a:defRPr/>
            </a:pPr>
            <a:endParaRPr lang="en-US" sz="1874">
              <a:solidFill>
                <a:schemeClr val="l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66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5791200" cy="762000"/>
          </a:xfrm>
        </p:spPr>
        <p:txBody>
          <a:bodyPr/>
          <a:lstStyle/>
          <a:p>
            <a:r>
              <a:rPr lang="en-US" dirty="0" smtClean="0"/>
              <a:t>ESS Energy Management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E52BD5F-3CB0-4B80-962F-4D0A86435C7C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884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6949133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010400" y="1219200"/>
            <a:ext cx="2133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/>
              <a:t>Modern facilities like the ESS need to be “green”, to be accepted socially and politically and to prepare for a sustainable future. </a:t>
            </a:r>
            <a:endParaRPr lang="en-US" sz="1800" b="0" dirty="0" smtClean="0">
              <a:latin typeface="Arial"/>
              <a:cs typeface="Arial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7924800" y="3200400"/>
            <a:ext cx="228600" cy="381000"/>
          </a:xfrm>
          <a:prstGeom prst="downArrow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5600" y="3657600"/>
            <a:ext cx="2438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/>
              <a:t>This is </a:t>
            </a:r>
            <a:r>
              <a:rPr lang="en-US" sz="1800" b="0" dirty="0" smtClean="0">
                <a:solidFill>
                  <a:srgbClr val="FF0000"/>
                </a:solidFill>
              </a:rPr>
              <a:t>an important technical challenge </a:t>
            </a:r>
            <a:r>
              <a:rPr lang="en-US" sz="1800" b="0" dirty="0" smtClean="0"/>
              <a:t>involving:</a:t>
            </a:r>
          </a:p>
          <a:p>
            <a:pPr>
              <a:buFontTx/>
              <a:buChar char="-"/>
            </a:pPr>
            <a:r>
              <a:rPr lang="en-US" sz="1800" b="0" dirty="0" smtClean="0"/>
              <a:t>Higher efficiency RF;</a:t>
            </a:r>
          </a:p>
          <a:p>
            <a:pPr>
              <a:buFontTx/>
              <a:buChar char="-"/>
            </a:pPr>
            <a:r>
              <a:rPr lang="en-US" sz="1800" b="0" dirty="0" smtClean="0"/>
              <a:t>Recuperation of cooling water (operation at higher temperature and pressure);</a:t>
            </a:r>
          </a:p>
          <a:p>
            <a:pPr>
              <a:buFontTx/>
              <a:buChar char="-"/>
            </a:pPr>
            <a:r>
              <a:rPr lang="fr-CH" sz="1800" b="0" dirty="0" smtClean="0"/>
              <a:t>More PMQ-</a:t>
            </a:r>
            <a:r>
              <a:rPr lang="fr-CH" sz="1800" b="0" dirty="0" err="1" smtClean="0"/>
              <a:t>based</a:t>
            </a:r>
            <a:r>
              <a:rPr lang="fr-CH" sz="1800" b="0" dirty="0" smtClean="0"/>
              <a:t> </a:t>
            </a:r>
            <a:r>
              <a:rPr lang="fr-CH" sz="1800" b="0" dirty="0" err="1" smtClean="0"/>
              <a:t>beam</a:t>
            </a:r>
            <a:r>
              <a:rPr lang="fr-CH" sz="1800" b="0" dirty="0" smtClean="0"/>
              <a:t> transport</a:t>
            </a:r>
            <a:endParaRPr lang="en-US" sz="1800" b="0" dirty="0" smtClean="0"/>
          </a:p>
          <a:p>
            <a:pPr>
              <a:buFontTx/>
              <a:buChar char="-"/>
            </a:pPr>
            <a:endParaRPr lang="en-US" sz="1800" b="0" dirty="0" smtClean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7912" y="304800"/>
            <a:ext cx="5562600" cy="762000"/>
          </a:xfrm>
        </p:spPr>
        <p:txBody>
          <a:bodyPr/>
          <a:lstStyle/>
          <a:p>
            <a:r>
              <a:rPr lang="en-US" dirty="0" smtClean="0"/>
              <a:t>Linacs for fusion material testing: IFMIF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8376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717426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20000" y="1981200"/>
            <a:ext cx="1371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1" dirty="0" smtClean="0"/>
              <a:t>Test under strong neutron fluxes of materials to be used in ITER  </a:t>
            </a:r>
            <a:endParaRPr lang="en-US" sz="1800" b="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E52BD5F-3CB0-4B80-962F-4D0A86435C7C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81000" y="1447800"/>
            <a:ext cx="83058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+mj-lt"/>
              </a:rPr>
              <a:t>Linac applications be</a:t>
            </a:r>
            <a:r>
              <a:rPr lang="fr-CH" b="0" dirty="0" err="1" smtClean="0">
                <a:latin typeface="+mj-lt"/>
              </a:rPr>
              <a:t>yond</a:t>
            </a:r>
            <a:r>
              <a:rPr lang="fr-CH" b="0" dirty="0" smtClean="0">
                <a:latin typeface="+mj-lt"/>
              </a:rPr>
              <a:t> the </a:t>
            </a:r>
            <a:r>
              <a:rPr lang="fr-CH" b="0" dirty="0" err="1" smtClean="0">
                <a:latin typeface="+mj-lt"/>
              </a:rPr>
              <a:t>usual</a:t>
            </a:r>
            <a:r>
              <a:rPr lang="fr-CH" b="0" dirty="0" smtClean="0">
                <a:latin typeface="+mj-lt"/>
              </a:rPr>
              <a:t> </a:t>
            </a:r>
            <a:r>
              <a:rPr lang="fr-CH" b="0" dirty="0" err="1" smtClean="0">
                <a:latin typeface="+mj-lt"/>
              </a:rPr>
              <a:t>fields</a:t>
            </a:r>
            <a:r>
              <a:rPr lang="fr-CH" b="0" dirty="0" smtClean="0">
                <a:latin typeface="+mj-lt"/>
              </a:rPr>
              <a:t> of:</a:t>
            </a:r>
          </a:p>
          <a:p>
            <a:endParaRPr lang="fr-CH" sz="900" b="0" dirty="0" smtClean="0">
              <a:latin typeface="+mj-lt"/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fr-CH" b="0" dirty="0" err="1" smtClean="0">
                <a:latin typeface="+mj-lt"/>
              </a:rPr>
              <a:t>Injectors</a:t>
            </a:r>
            <a:r>
              <a:rPr lang="fr-CH" b="0" dirty="0" smtClean="0">
                <a:latin typeface="+mj-lt"/>
              </a:rPr>
              <a:t> for synchrotrons (</a:t>
            </a:r>
            <a:r>
              <a:rPr lang="fr-CH" b="0" dirty="0" err="1" smtClean="0">
                <a:latin typeface="+mj-lt"/>
              </a:rPr>
              <a:t>usually</a:t>
            </a:r>
            <a:r>
              <a:rPr lang="fr-CH" b="0" dirty="0" smtClean="0">
                <a:latin typeface="+mj-lt"/>
              </a:rPr>
              <a:t> for </a:t>
            </a:r>
            <a:r>
              <a:rPr lang="fr-CH" b="0" dirty="0" err="1" smtClean="0">
                <a:latin typeface="+mj-lt"/>
              </a:rPr>
              <a:t>particle</a:t>
            </a:r>
            <a:r>
              <a:rPr lang="fr-CH" b="0" dirty="0" smtClean="0">
                <a:latin typeface="+mj-lt"/>
              </a:rPr>
              <a:t> </a:t>
            </a:r>
            <a:r>
              <a:rPr lang="fr-CH" b="0" dirty="0" err="1" smtClean="0">
                <a:latin typeface="+mj-lt"/>
              </a:rPr>
              <a:t>physics</a:t>
            </a:r>
            <a:r>
              <a:rPr lang="fr-CH" b="0" dirty="0" smtClean="0">
                <a:latin typeface="+mj-lt"/>
              </a:rPr>
              <a:t>)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fr-CH" b="0" dirty="0" smtClean="0">
                <a:latin typeface="+mj-lt"/>
              </a:rPr>
              <a:t>Stand-</a:t>
            </a:r>
            <a:r>
              <a:rPr lang="fr-CH" b="0" dirty="0" err="1" smtClean="0">
                <a:latin typeface="+mj-lt"/>
              </a:rPr>
              <a:t>alone</a:t>
            </a:r>
            <a:r>
              <a:rPr lang="fr-CH" b="0" dirty="0" smtClean="0">
                <a:latin typeface="+mj-lt"/>
              </a:rPr>
              <a:t> </a:t>
            </a:r>
            <a:r>
              <a:rPr lang="fr-CH" b="0" dirty="0" err="1" smtClean="0">
                <a:latin typeface="+mj-lt"/>
              </a:rPr>
              <a:t>accelerators</a:t>
            </a:r>
            <a:r>
              <a:rPr lang="fr-CH" b="0" dirty="0" smtClean="0">
                <a:latin typeface="+mj-lt"/>
              </a:rPr>
              <a:t> for </a:t>
            </a:r>
            <a:r>
              <a:rPr lang="fr-CH" b="0" dirty="0" err="1" smtClean="0">
                <a:latin typeface="+mj-lt"/>
              </a:rPr>
              <a:t>nuclear</a:t>
            </a:r>
            <a:r>
              <a:rPr lang="fr-CH" b="0" dirty="0" smtClean="0">
                <a:latin typeface="+mj-lt"/>
              </a:rPr>
              <a:t> </a:t>
            </a:r>
            <a:r>
              <a:rPr lang="fr-CH" b="0" dirty="0" err="1" smtClean="0">
                <a:latin typeface="+mj-lt"/>
              </a:rPr>
              <a:t>physics</a:t>
            </a:r>
            <a:r>
              <a:rPr lang="fr-CH" b="0" dirty="0" smtClean="0">
                <a:latin typeface="+mj-lt"/>
              </a:rPr>
              <a:t>;</a:t>
            </a:r>
          </a:p>
          <a:p>
            <a:pPr>
              <a:spcBef>
                <a:spcPts val="600"/>
              </a:spcBef>
            </a:pPr>
            <a:endParaRPr lang="fr-CH" b="0" dirty="0" smtClean="0">
              <a:latin typeface="+mj-lt"/>
            </a:endParaRPr>
          </a:p>
          <a:p>
            <a:pPr>
              <a:spcBef>
                <a:spcPts val="600"/>
              </a:spcBef>
            </a:pPr>
            <a:r>
              <a:rPr lang="fr-CH" b="0" dirty="0" smtClean="0">
                <a:latin typeface="+mj-lt"/>
              </a:rPr>
              <a:t>					In </a:t>
            </a:r>
            <a:r>
              <a:rPr lang="fr-CH" b="0" dirty="0" err="1" smtClean="0">
                <a:latin typeface="+mj-lt"/>
              </a:rPr>
              <a:t>particular</a:t>
            </a:r>
            <a:r>
              <a:rPr lang="fr-CH" b="0" dirty="0" smtClean="0">
                <a:latin typeface="+mj-lt"/>
              </a:rPr>
              <a:t>:</a:t>
            </a:r>
          </a:p>
          <a:p>
            <a:pPr>
              <a:spcBef>
                <a:spcPts val="600"/>
              </a:spcBef>
            </a:pPr>
            <a:endParaRPr lang="fr-CH" b="0" dirty="0" smtClean="0">
              <a:latin typeface="+mj-lt"/>
            </a:endParaRP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fr-CH" b="0" dirty="0" smtClean="0">
                <a:latin typeface="+mj-lt"/>
              </a:rPr>
              <a:t>Applications of </a:t>
            </a:r>
            <a:r>
              <a:rPr lang="fr-CH" b="0" dirty="0" smtClean="0">
                <a:solidFill>
                  <a:srgbClr val="FF0000"/>
                </a:solidFill>
                <a:latin typeface="+mj-lt"/>
              </a:rPr>
              <a:t>High-Power Proton </a:t>
            </a:r>
            <a:r>
              <a:rPr lang="fr-CH" b="0" dirty="0" err="1" smtClean="0">
                <a:solidFill>
                  <a:srgbClr val="FF0000"/>
                </a:solidFill>
                <a:latin typeface="+mj-lt"/>
              </a:rPr>
              <a:t>Accelerators</a:t>
            </a:r>
            <a:r>
              <a:rPr lang="fr-CH" b="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fr-CH" b="0" dirty="0" smtClean="0">
                <a:latin typeface="+mj-lt"/>
              </a:rPr>
              <a:t>(neutron science, </a:t>
            </a:r>
            <a:r>
              <a:rPr lang="fr-CH" b="0" dirty="0" err="1" smtClean="0">
                <a:latin typeface="+mj-lt"/>
              </a:rPr>
              <a:t>energy</a:t>
            </a:r>
            <a:r>
              <a:rPr lang="fr-CH" b="0" dirty="0" smtClean="0">
                <a:latin typeface="+mj-lt"/>
              </a:rPr>
              <a:t> production, fusion </a:t>
            </a:r>
            <a:r>
              <a:rPr lang="fr-CH" b="0" dirty="0" err="1" smtClean="0">
                <a:latin typeface="+mj-lt"/>
              </a:rPr>
              <a:t>material</a:t>
            </a:r>
            <a:r>
              <a:rPr lang="fr-CH" b="0" dirty="0" smtClean="0">
                <a:latin typeface="+mj-lt"/>
              </a:rPr>
              <a:t> </a:t>
            </a:r>
            <a:r>
              <a:rPr lang="fr-CH" b="0" dirty="0" err="1" smtClean="0">
                <a:latin typeface="+mj-lt"/>
              </a:rPr>
              <a:t>testing</a:t>
            </a:r>
            <a:r>
              <a:rPr lang="fr-CH" b="0" dirty="0" smtClean="0">
                <a:latin typeface="+mj-lt"/>
              </a:rPr>
              <a:t>, new </a:t>
            </a:r>
            <a:r>
              <a:rPr lang="fr-CH" b="0" dirty="0" err="1" smtClean="0">
                <a:latin typeface="+mj-lt"/>
              </a:rPr>
              <a:t>physics</a:t>
            </a:r>
            <a:r>
              <a:rPr lang="fr-CH" b="0" dirty="0" smtClean="0">
                <a:latin typeface="+mj-lt"/>
              </a:rPr>
              <a:t> applications)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fr-CH" b="0" dirty="0">
                <a:latin typeface="+mj-lt"/>
              </a:rPr>
              <a:t> </a:t>
            </a:r>
            <a:r>
              <a:rPr lang="fr-CH" b="0" dirty="0" err="1" smtClean="0">
                <a:solidFill>
                  <a:srgbClr val="FF0000"/>
                </a:solidFill>
                <a:latin typeface="+mj-lt"/>
              </a:rPr>
              <a:t>Industrial</a:t>
            </a:r>
            <a:r>
              <a:rPr lang="fr-CH" b="0" dirty="0" smtClean="0">
                <a:latin typeface="+mj-lt"/>
              </a:rPr>
              <a:t> and </a:t>
            </a:r>
            <a:r>
              <a:rPr lang="fr-CH" b="0" dirty="0" smtClean="0">
                <a:solidFill>
                  <a:srgbClr val="FF0000"/>
                </a:solidFill>
                <a:latin typeface="+mj-lt"/>
              </a:rPr>
              <a:t>Medical</a:t>
            </a:r>
            <a:r>
              <a:rPr lang="fr-CH" b="0" dirty="0" smtClean="0">
                <a:latin typeface="+mj-lt"/>
              </a:rPr>
              <a:t> applications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33600" y="381000"/>
            <a:ext cx="5562600" cy="762000"/>
          </a:xfrm>
        </p:spPr>
        <p:txBody>
          <a:bodyPr/>
          <a:lstStyle/>
          <a:p>
            <a:r>
              <a:rPr lang="fr-CH" dirty="0" err="1" smtClean="0"/>
              <a:t>Overview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5867400" cy="762000"/>
          </a:xfrm>
        </p:spPr>
        <p:txBody>
          <a:bodyPr/>
          <a:lstStyle/>
          <a:p>
            <a:r>
              <a:rPr lang="fr-CH" dirty="0" smtClean="0"/>
              <a:t>Advanced </a:t>
            </a:r>
            <a:r>
              <a:rPr lang="fr-CH" dirty="0" err="1" smtClean="0"/>
              <a:t>materials</a:t>
            </a:r>
            <a:r>
              <a:rPr lang="fr-CH" dirty="0" smtClean="0"/>
              <a:t> on the </a:t>
            </a:r>
            <a:r>
              <a:rPr lang="fr-CH" dirty="0" err="1" smtClean="0"/>
              <a:t>critical</a:t>
            </a:r>
            <a:r>
              <a:rPr lang="fr-CH" dirty="0" smtClean="0"/>
              <a:t> </a:t>
            </a:r>
            <a:r>
              <a:rPr lang="fr-CH" dirty="0" err="1" smtClean="0"/>
              <a:t>path</a:t>
            </a:r>
            <a:r>
              <a:rPr lang="fr-CH" dirty="0" smtClean="0"/>
              <a:t> to fusion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8931"/>
            <a:ext cx="7547610" cy="432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31764" y="1464568"/>
            <a:ext cx="5093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b="1" dirty="0" smtClean="0">
                <a:solidFill>
                  <a:srgbClr val="003366"/>
                </a:solidFill>
                <a:latin typeface="Arial Narrow"/>
              </a:rPr>
              <a:t>DEMO = Fusion Power Plant </a:t>
            </a:r>
            <a:r>
              <a:rPr lang="fr-FR" b="1" dirty="0" err="1" smtClean="0">
                <a:solidFill>
                  <a:srgbClr val="003366"/>
                </a:solidFill>
                <a:latin typeface="Arial Narrow"/>
              </a:rPr>
              <a:t>Demonstrator</a:t>
            </a:r>
            <a:r>
              <a:rPr lang="fr-FR" b="1" dirty="0" smtClean="0">
                <a:solidFill>
                  <a:srgbClr val="003366"/>
                </a:solidFill>
                <a:latin typeface="Arial Narrow"/>
              </a:rPr>
              <a:t> (</a:t>
            </a:r>
            <a:r>
              <a:rPr lang="fr-FR" b="1" dirty="0" err="1" smtClean="0">
                <a:solidFill>
                  <a:srgbClr val="003366"/>
                </a:solidFill>
                <a:latin typeface="Arial Narrow"/>
              </a:rPr>
              <a:t>after</a:t>
            </a:r>
            <a:r>
              <a:rPr lang="fr-FR" b="1" dirty="0" smtClean="0">
                <a:solidFill>
                  <a:srgbClr val="003366"/>
                </a:solidFill>
                <a:latin typeface="Arial Narrow"/>
              </a:rPr>
              <a:t> ITER)</a:t>
            </a:r>
            <a:endParaRPr lang="en-US" b="1" dirty="0">
              <a:solidFill>
                <a:srgbClr val="003366"/>
              </a:solidFill>
              <a:latin typeface="Arial Narrow"/>
            </a:endParaRPr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3812427" y="1752600"/>
            <a:ext cx="3922869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588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3366"/>
                </a:solidFill>
                <a:latin typeface="Arial Narrow"/>
              </a:rPr>
              <a:t>Fusion Power:	2.5 GW	( x 5 ITER )</a:t>
            </a:r>
            <a:endParaRPr lang="en-US" baseline="-25000" dirty="0">
              <a:solidFill>
                <a:srgbClr val="003366"/>
              </a:solidFill>
              <a:latin typeface="Arial Narrow"/>
            </a:endParaRPr>
          </a:p>
          <a:p>
            <a:pPr marL="1588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3366"/>
                </a:solidFill>
                <a:latin typeface="Arial Narrow"/>
              </a:rPr>
              <a:t>Reactor Efficiency:	37-45</a:t>
            </a:r>
            <a:r>
              <a:rPr lang="en-US" dirty="0">
                <a:solidFill>
                  <a:srgbClr val="003366"/>
                </a:solidFill>
                <a:latin typeface="Arial Narrow"/>
              </a:rPr>
              <a:t>%</a:t>
            </a:r>
            <a:endParaRPr lang="en-GB" dirty="0">
              <a:solidFill>
                <a:srgbClr val="003366"/>
              </a:solidFill>
              <a:latin typeface="Arial Narrow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360" y="2514600"/>
            <a:ext cx="1684079" cy="1499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7885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IFMIF principles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839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399" y="1371600"/>
            <a:ext cx="7212481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94" y="2848987"/>
            <a:ext cx="8937502" cy="3236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59632" y="263981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/>
                </a:solidFill>
                <a:latin typeface="Calibri"/>
              </a:rPr>
              <a:t>Injector + LEBT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CEA </a:t>
            </a:r>
            <a:r>
              <a:rPr lang="en-GB" sz="1200" b="0" i="1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Saclay</a:t>
            </a:r>
            <a:endParaRPr lang="en-GB" sz="1200" b="0" i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3080573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/>
                </a:solidFill>
                <a:latin typeface="Calibri"/>
              </a:rPr>
              <a:t>RFQ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INFN </a:t>
            </a:r>
            <a:r>
              <a:rPr lang="en-GB" sz="1200" b="0" i="1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Legnaro</a:t>
            </a:r>
            <a:endParaRPr lang="en-GB" sz="1200" b="0" i="1" dirty="0" smtClean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JAEA Tokai</a:t>
            </a:r>
            <a:endParaRPr lang="en-GB" sz="1200" b="0" i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364502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/>
                </a:solidFill>
                <a:latin typeface="Calibri"/>
              </a:rPr>
              <a:t>MEBT</a:t>
            </a:r>
            <a:endParaRPr lang="en-GB" sz="1200" b="0" i="1" dirty="0" smtClean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CIEMAT Madrid</a:t>
            </a:r>
            <a:endParaRPr lang="en-GB" sz="1200" b="0" i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3440613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/>
                </a:solidFill>
                <a:latin typeface="Calibri"/>
              </a:rPr>
              <a:t>SRF </a:t>
            </a:r>
            <a:r>
              <a:rPr lang="en-GB" sz="1200" b="0" i="1" dirty="0" err="1" smtClean="0">
                <a:solidFill>
                  <a:prstClr val="black"/>
                </a:solidFill>
                <a:latin typeface="Calibri"/>
              </a:rPr>
              <a:t>Linac</a:t>
            </a:r>
            <a:endParaRPr lang="en-GB" sz="1200" b="0" i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CEA </a:t>
            </a:r>
            <a:r>
              <a:rPr lang="en-GB" sz="1200" b="0" i="1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Saclay</a:t>
            </a:r>
            <a:endParaRPr lang="en-GB" sz="1200" b="0" i="1" dirty="0" smtClean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CIEMAT Madrid</a:t>
            </a:r>
            <a:endParaRPr lang="en-GB" sz="1200" b="0" i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4088685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/>
                </a:solidFill>
                <a:latin typeface="Calibri"/>
              </a:rPr>
              <a:t>HEBT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CIEMAT Madrid</a:t>
            </a:r>
            <a:endParaRPr lang="en-GB" sz="1200" b="0" i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68344" y="4376717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/>
                </a:solidFill>
                <a:latin typeface="Calibri"/>
              </a:rPr>
              <a:t>BD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CIEMAT Madrid</a:t>
            </a:r>
            <a:endParaRPr lang="en-GB" sz="1200" b="0" i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77566" y="5059322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/>
                </a:solidFill>
                <a:latin typeface="Calibri"/>
              </a:rPr>
              <a:t>Diagnostics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CEA </a:t>
            </a:r>
            <a:r>
              <a:rPr lang="en-GB" sz="1200" b="0" i="1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Saclay</a:t>
            </a:r>
            <a:endParaRPr lang="en-GB" sz="1200" b="0" i="1" dirty="0" smtClean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CIEMAT Madrid</a:t>
            </a:r>
            <a:endParaRPr lang="en-GB" sz="1200" b="0" i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5329783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/>
                </a:solidFill>
                <a:latin typeface="Calibri"/>
              </a:rPr>
              <a:t>RF Power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CIEMAT Madrid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CEA </a:t>
            </a:r>
            <a:r>
              <a:rPr lang="en-GB" sz="1200" b="0" i="1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Saclay</a:t>
            </a:r>
            <a:endParaRPr lang="en-GB" sz="1200" b="0" i="1" dirty="0" smtClean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SCK </a:t>
            </a:r>
            <a:r>
              <a:rPr lang="en-GB" sz="1200" b="0" i="1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Mol</a:t>
            </a:r>
            <a:endParaRPr lang="en-GB" sz="1200" b="0" i="1" dirty="0" smtClean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1520" y="4342452"/>
            <a:ext cx="8496944" cy="1906473"/>
          </a:xfrm>
          <a:prstGeom prst="straightConnector1">
            <a:avLst/>
          </a:prstGeom>
          <a:noFill/>
          <a:ln w="9525" cap="flat" cmpd="sng" algn="ctr">
            <a:solidFill>
              <a:srgbClr val="EEECE1">
                <a:lumMod val="50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 rot="657934">
            <a:off x="3911758" y="4955178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36 m</a:t>
            </a:r>
            <a:endParaRPr lang="en-GB" sz="1600" b="0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248400" y="1279801"/>
            <a:ext cx="2684126" cy="2141067"/>
            <a:chOff x="3347863" y="2420889"/>
            <a:chExt cx="5358192" cy="3960442"/>
          </a:xfrm>
        </p:grpSpPr>
        <p:grpSp>
          <p:nvGrpSpPr>
            <p:cNvPr id="16" name="Group 2"/>
            <p:cNvGrpSpPr>
              <a:grpSpLocks/>
            </p:cNvGrpSpPr>
            <p:nvPr/>
          </p:nvGrpSpPr>
          <p:grpSpPr bwMode="auto">
            <a:xfrm rot="103454">
              <a:off x="3347863" y="2420889"/>
              <a:ext cx="4608512" cy="3960442"/>
              <a:chOff x="1200" y="432"/>
              <a:chExt cx="3120" cy="2658"/>
            </a:xfrm>
          </p:grpSpPr>
          <p:sp>
            <p:nvSpPr>
              <p:cNvPr id="21" name="Freeform 3"/>
              <p:cNvSpPr>
                <a:spLocks/>
              </p:cNvSpPr>
              <p:nvPr/>
            </p:nvSpPr>
            <p:spPr bwMode="auto">
              <a:xfrm>
                <a:off x="1200" y="2614"/>
                <a:ext cx="49" cy="25"/>
              </a:xfrm>
              <a:custGeom>
                <a:avLst/>
                <a:gdLst>
                  <a:gd name="T0" fmla="*/ 18 w 55"/>
                  <a:gd name="T1" fmla="*/ 3 h 32"/>
                  <a:gd name="T2" fmla="*/ 18 w 55"/>
                  <a:gd name="T3" fmla="*/ 2 h 32"/>
                  <a:gd name="T4" fmla="*/ 14 w 55"/>
                  <a:gd name="T5" fmla="*/ 2 h 32"/>
                  <a:gd name="T6" fmla="*/ 12 w 55"/>
                  <a:gd name="T7" fmla="*/ 2 h 32"/>
                  <a:gd name="T8" fmla="*/ 10 w 55"/>
                  <a:gd name="T9" fmla="*/ 0 h 32"/>
                  <a:gd name="T10" fmla="*/ 4 w 55"/>
                  <a:gd name="T11" fmla="*/ 0 h 32"/>
                  <a:gd name="T12" fmla="*/ 0 w 55"/>
                  <a:gd name="T13" fmla="*/ 2 h 32"/>
                  <a:gd name="T14" fmla="*/ 0 w 55"/>
                  <a:gd name="T15" fmla="*/ 2 h 32"/>
                  <a:gd name="T16" fmla="*/ 4 w 55"/>
                  <a:gd name="T17" fmla="*/ 2 h 32"/>
                  <a:gd name="T18" fmla="*/ 4 w 55"/>
                  <a:gd name="T19" fmla="*/ 2 h 32"/>
                  <a:gd name="T20" fmla="*/ 7 w 55"/>
                  <a:gd name="T21" fmla="*/ 2 h 32"/>
                  <a:gd name="T22" fmla="*/ 12 w 55"/>
                  <a:gd name="T23" fmla="*/ 3 h 32"/>
                  <a:gd name="T24" fmla="*/ 14 w 55"/>
                  <a:gd name="T25" fmla="*/ 3 h 32"/>
                  <a:gd name="T26" fmla="*/ 14 w 55"/>
                  <a:gd name="T27" fmla="*/ 2 h 32"/>
                  <a:gd name="T28" fmla="*/ 14 w 55"/>
                  <a:gd name="T29" fmla="*/ 2 h 32"/>
                  <a:gd name="T30" fmla="*/ 18 w 55"/>
                  <a:gd name="T31" fmla="*/ 3 h 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5"/>
                  <a:gd name="T49" fmla="*/ 0 h 32"/>
                  <a:gd name="T50" fmla="*/ 55 w 55"/>
                  <a:gd name="T51" fmla="*/ 32 h 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5" h="32">
                    <a:moveTo>
                      <a:pt x="55" y="32"/>
                    </a:moveTo>
                    <a:lnTo>
                      <a:pt x="55" y="16"/>
                    </a:lnTo>
                    <a:lnTo>
                      <a:pt x="47" y="8"/>
                    </a:lnTo>
                    <a:lnTo>
                      <a:pt x="39" y="8"/>
                    </a:lnTo>
                    <a:lnTo>
                      <a:pt x="31" y="0"/>
                    </a:lnTo>
                    <a:lnTo>
                      <a:pt x="16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8" y="24"/>
                    </a:lnTo>
                    <a:lnTo>
                      <a:pt x="16" y="24"/>
                    </a:lnTo>
                    <a:lnTo>
                      <a:pt x="23" y="24"/>
                    </a:lnTo>
                    <a:lnTo>
                      <a:pt x="39" y="32"/>
                    </a:lnTo>
                    <a:lnTo>
                      <a:pt x="47" y="32"/>
                    </a:lnTo>
                    <a:lnTo>
                      <a:pt x="47" y="24"/>
                    </a:lnTo>
                    <a:lnTo>
                      <a:pt x="47" y="16"/>
                    </a:lnTo>
                    <a:lnTo>
                      <a:pt x="55" y="32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" name="Freeform 4"/>
              <p:cNvSpPr>
                <a:spLocks/>
              </p:cNvSpPr>
              <p:nvPr/>
            </p:nvSpPr>
            <p:spPr bwMode="auto">
              <a:xfrm>
                <a:off x="1200" y="2614"/>
                <a:ext cx="49" cy="25"/>
              </a:xfrm>
              <a:custGeom>
                <a:avLst/>
                <a:gdLst>
                  <a:gd name="T0" fmla="*/ 18 w 55"/>
                  <a:gd name="T1" fmla="*/ 3 h 32"/>
                  <a:gd name="T2" fmla="*/ 18 w 55"/>
                  <a:gd name="T3" fmla="*/ 2 h 32"/>
                  <a:gd name="T4" fmla="*/ 14 w 55"/>
                  <a:gd name="T5" fmla="*/ 2 h 32"/>
                  <a:gd name="T6" fmla="*/ 12 w 55"/>
                  <a:gd name="T7" fmla="*/ 2 h 32"/>
                  <a:gd name="T8" fmla="*/ 10 w 55"/>
                  <a:gd name="T9" fmla="*/ 0 h 32"/>
                  <a:gd name="T10" fmla="*/ 4 w 55"/>
                  <a:gd name="T11" fmla="*/ 0 h 32"/>
                  <a:gd name="T12" fmla="*/ 0 w 55"/>
                  <a:gd name="T13" fmla="*/ 2 h 32"/>
                  <a:gd name="T14" fmla="*/ 0 w 55"/>
                  <a:gd name="T15" fmla="*/ 2 h 32"/>
                  <a:gd name="T16" fmla="*/ 4 w 55"/>
                  <a:gd name="T17" fmla="*/ 2 h 32"/>
                  <a:gd name="T18" fmla="*/ 4 w 55"/>
                  <a:gd name="T19" fmla="*/ 2 h 32"/>
                  <a:gd name="T20" fmla="*/ 7 w 55"/>
                  <a:gd name="T21" fmla="*/ 2 h 32"/>
                  <a:gd name="T22" fmla="*/ 12 w 55"/>
                  <a:gd name="T23" fmla="*/ 3 h 32"/>
                  <a:gd name="T24" fmla="*/ 14 w 55"/>
                  <a:gd name="T25" fmla="*/ 3 h 32"/>
                  <a:gd name="T26" fmla="*/ 14 w 55"/>
                  <a:gd name="T27" fmla="*/ 2 h 32"/>
                  <a:gd name="T28" fmla="*/ 14 w 55"/>
                  <a:gd name="T29" fmla="*/ 2 h 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5"/>
                  <a:gd name="T46" fmla="*/ 0 h 32"/>
                  <a:gd name="T47" fmla="*/ 55 w 55"/>
                  <a:gd name="T48" fmla="*/ 32 h 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5" h="32">
                    <a:moveTo>
                      <a:pt x="55" y="32"/>
                    </a:moveTo>
                    <a:lnTo>
                      <a:pt x="55" y="16"/>
                    </a:lnTo>
                    <a:lnTo>
                      <a:pt x="47" y="8"/>
                    </a:lnTo>
                    <a:lnTo>
                      <a:pt x="39" y="8"/>
                    </a:lnTo>
                    <a:lnTo>
                      <a:pt x="31" y="0"/>
                    </a:lnTo>
                    <a:lnTo>
                      <a:pt x="16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8" y="24"/>
                    </a:lnTo>
                    <a:lnTo>
                      <a:pt x="16" y="24"/>
                    </a:lnTo>
                    <a:lnTo>
                      <a:pt x="23" y="24"/>
                    </a:lnTo>
                    <a:lnTo>
                      <a:pt x="39" y="32"/>
                    </a:lnTo>
                    <a:lnTo>
                      <a:pt x="47" y="32"/>
                    </a:lnTo>
                    <a:lnTo>
                      <a:pt x="47" y="24"/>
                    </a:lnTo>
                    <a:lnTo>
                      <a:pt x="47" y="1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1263" y="2515"/>
                <a:ext cx="50" cy="74"/>
              </a:xfrm>
              <a:custGeom>
                <a:avLst/>
                <a:gdLst>
                  <a:gd name="T0" fmla="*/ 15 w 56"/>
                  <a:gd name="T1" fmla="*/ 0 h 96"/>
                  <a:gd name="T2" fmla="*/ 13 w 56"/>
                  <a:gd name="T3" fmla="*/ 2 h 96"/>
                  <a:gd name="T4" fmla="*/ 13 w 56"/>
                  <a:gd name="T5" fmla="*/ 2 h 96"/>
                  <a:gd name="T6" fmla="*/ 11 w 56"/>
                  <a:gd name="T7" fmla="*/ 2 h 96"/>
                  <a:gd name="T8" fmla="*/ 8 w 56"/>
                  <a:gd name="T9" fmla="*/ 2 h 96"/>
                  <a:gd name="T10" fmla="*/ 8 w 56"/>
                  <a:gd name="T11" fmla="*/ 2 h 96"/>
                  <a:gd name="T12" fmla="*/ 8 w 56"/>
                  <a:gd name="T13" fmla="*/ 2 h 96"/>
                  <a:gd name="T14" fmla="*/ 5 w 56"/>
                  <a:gd name="T15" fmla="*/ 4 h 96"/>
                  <a:gd name="T16" fmla="*/ 4 w 56"/>
                  <a:gd name="T17" fmla="*/ 6 h 96"/>
                  <a:gd name="T18" fmla="*/ 0 w 56"/>
                  <a:gd name="T19" fmla="*/ 7 h 96"/>
                  <a:gd name="T20" fmla="*/ 4 w 56"/>
                  <a:gd name="T21" fmla="*/ 7 h 96"/>
                  <a:gd name="T22" fmla="*/ 5 w 56"/>
                  <a:gd name="T23" fmla="*/ 7 h 96"/>
                  <a:gd name="T24" fmla="*/ 8 w 56"/>
                  <a:gd name="T25" fmla="*/ 7 h 96"/>
                  <a:gd name="T26" fmla="*/ 8 w 56"/>
                  <a:gd name="T27" fmla="*/ 6 h 96"/>
                  <a:gd name="T28" fmla="*/ 13 w 56"/>
                  <a:gd name="T29" fmla="*/ 5 h 96"/>
                  <a:gd name="T30" fmla="*/ 15 w 56"/>
                  <a:gd name="T31" fmla="*/ 5 h 96"/>
                  <a:gd name="T32" fmla="*/ 15 w 56"/>
                  <a:gd name="T33" fmla="*/ 4 h 96"/>
                  <a:gd name="T34" fmla="*/ 15 w 56"/>
                  <a:gd name="T35" fmla="*/ 2 h 96"/>
                  <a:gd name="T36" fmla="*/ 19 w 56"/>
                  <a:gd name="T37" fmla="*/ 2 h 96"/>
                  <a:gd name="T38" fmla="*/ 19 w 56"/>
                  <a:gd name="T39" fmla="*/ 2 h 96"/>
                  <a:gd name="T40" fmla="*/ 15 w 56"/>
                  <a:gd name="T41" fmla="*/ 0 h 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6"/>
                  <a:gd name="T64" fmla="*/ 0 h 96"/>
                  <a:gd name="T65" fmla="*/ 56 w 56"/>
                  <a:gd name="T66" fmla="*/ 96 h 9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6" h="96">
                    <a:moveTo>
                      <a:pt x="48" y="0"/>
                    </a:moveTo>
                    <a:lnTo>
                      <a:pt x="40" y="8"/>
                    </a:lnTo>
                    <a:lnTo>
                      <a:pt x="40" y="16"/>
                    </a:lnTo>
                    <a:lnTo>
                      <a:pt x="32" y="16"/>
                    </a:lnTo>
                    <a:lnTo>
                      <a:pt x="24" y="16"/>
                    </a:lnTo>
                    <a:lnTo>
                      <a:pt x="24" y="24"/>
                    </a:lnTo>
                    <a:lnTo>
                      <a:pt x="24" y="32"/>
                    </a:lnTo>
                    <a:lnTo>
                      <a:pt x="16" y="56"/>
                    </a:lnTo>
                    <a:lnTo>
                      <a:pt x="8" y="80"/>
                    </a:lnTo>
                    <a:lnTo>
                      <a:pt x="0" y="88"/>
                    </a:lnTo>
                    <a:lnTo>
                      <a:pt x="8" y="96"/>
                    </a:lnTo>
                    <a:lnTo>
                      <a:pt x="16" y="96"/>
                    </a:lnTo>
                    <a:lnTo>
                      <a:pt x="24" y="88"/>
                    </a:lnTo>
                    <a:lnTo>
                      <a:pt x="24" y="80"/>
                    </a:lnTo>
                    <a:lnTo>
                      <a:pt x="40" y="72"/>
                    </a:lnTo>
                    <a:lnTo>
                      <a:pt x="48" y="64"/>
                    </a:lnTo>
                    <a:lnTo>
                      <a:pt x="48" y="56"/>
                    </a:lnTo>
                    <a:lnTo>
                      <a:pt x="48" y="32"/>
                    </a:lnTo>
                    <a:lnTo>
                      <a:pt x="56" y="16"/>
                    </a:lnTo>
                    <a:lnTo>
                      <a:pt x="56" y="8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4" name="Freeform 6"/>
              <p:cNvSpPr>
                <a:spLocks/>
              </p:cNvSpPr>
              <p:nvPr/>
            </p:nvSpPr>
            <p:spPr bwMode="auto">
              <a:xfrm>
                <a:off x="1263" y="2515"/>
                <a:ext cx="50" cy="74"/>
              </a:xfrm>
              <a:custGeom>
                <a:avLst/>
                <a:gdLst>
                  <a:gd name="T0" fmla="*/ 15 w 56"/>
                  <a:gd name="T1" fmla="*/ 0 h 96"/>
                  <a:gd name="T2" fmla="*/ 13 w 56"/>
                  <a:gd name="T3" fmla="*/ 2 h 96"/>
                  <a:gd name="T4" fmla="*/ 13 w 56"/>
                  <a:gd name="T5" fmla="*/ 2 h 96"/>
                  <a:gd name="T6" fmla="*/ 11 w 56"/>
                  <a:gd name="T7" fmla="*/ 2 h 96"/>
                  <a:gd name="T8" fmla="*/ 8 w 56"/>
                  <a:gd name="T9" fmla="*/ 2 h 96"/>
                  <a:gd name="T10" fmla="*/ 8 w 56"/>
                  <a:gd name="T11" fmla="*/ 2 h 96"/>
                  <a:gd name="T12" fmla="*/ 8 w 56"/>
                  <a:gd name="T13" fmla="*/ 2 h 96"/>
                  <a:gd name="T14" fmla="*/ 5 w 56"/>
                  <a:gd name="T15" fmla="*/ 4 h 96"/>
                  <a:gd name="T16" fmla="*/ 4 w 56"/>
                  <a:gd name="T17" fmla="*/ 6 h 96"/>
                  <a:gd name="T18" fmla="*/ 0 w 56"/>
                  <a:gd name="T19" fmla="*/ 7 h 96"/>
                  <a:gd name="T20" fmla="*/ 4 w 56"/>
                  <a:gd name="T21" fmla="*/ 7 h 96"/>
                  <a:gd name="T22" fmla="*/ 5 w 56"/>
                  <a:gd name="T23" fmla="*/ 7 h 96"/>
                  <a:gd name="T24" fmla="*/ 8 w 56"/>
                  <a:gd name="T25" fmla="*/ 7 h 96"/>
                  <a:gd name="T26" fmla="*/ 8 w 56"/>
                  <a:gd name="T27" fmla="*/ 6 h 96"/>
                  <a:gd name="T28" fmla="*/ 13 w 56"/>
                  <a:gd name="T29" fmla="*/ 5 h 96"/>
                  <a:gd name="T30" fmla="*/ 15 w 56"/>
                  <a:gd name="T31" fmla="*/ 5 h 96"/>
                  <a:gd name="T32" fmla="*/ 15 w 56"/>
                  <a:gd name="T33" fmla="*/ 4 h 96"/>
                  <a:gd name="T34" fmla="*/ 15 w 56"/>
                  <a:gd name="T35" fmla="*/ 2 h 96"/>
                  <a:gd name="T36" fmla="*/ 19 w 56"/>
                  <a:gd name="T37" fmla="*/ 2 h 96"/>
                  <a:gd name="T38" fmla="*/ 19 w 56"/>
                  <a:gd name="T39" fmla="*/ 2 h 96"/>
                  <a:gd name="T40" fmla="*/ 15 w 56"/>
                  <a:gd name="T41" fmla="*/ 0 h 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6"/>
                  <a:gd name="T64" fmla="*/ 0 h 96"/>
                  <a:gd name="T65" fmla="*/ 56 w 56"/>
                  <a:gd name="T66" fmla="*/ 96 h 9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6" h="96">
                    <a:moveTo>
                      <a:pt x="48" y="0"/>
                    </a:moveTo>
                    <a:lnTo>
                      <a:pt x="40" y="8"/>
                    </a:lnTo>
                    <a:lnTo>
                      <a:pt x="40" y="16"/>
                    </a:lnTo>
                    <a:lnTo>
                      <a:pt x="32" y="16"/>
                    </a:lnTo>
                    <a:lnTo>
                      <a:pt x="24" y="16"/>
                    </a:lnTo>
                    <a:lnTo>
                      <a:pt x="24" y="24"/>
                    </a:lnTo>
                    <a:lnTo>
                      <a:pt x="24" y="32"/>
                    </a:lnTo>
                    <a:lnTo>
                      <a:pt x="16" y="56"/>
                    </a:lnTo>
                    <a:lnTo>
                      <a:pt x="8" y="80"/>
                    </a:lnTo>
                    <a:lnTo>
                      <a:pt x="0" y="88"/>
                    </a:lnTo>
                    <a:lnTo>
                      <a:pt x="8" y="96"/>
                    </a:lnTo>
                    <a:lnTo>
                      <a:pt x="16" y="96"/>
                    </a:lnTo>
                    <a:lnTo>
                      <a:pt x="24" y="88"/>
                    </a:lnTo>
                    <a:lnTo>
                      <a:pt x="24" y="80"/>
                    </a:lnTo>
                    <a:lnTo>
                      <a:pt x="40" y="72"/>
                    </a:lnTo>
                    <a:lnTo>
                      <a:pt x="48" y="64"/>
                    </a:lnTo>
                    <a:lnTo>
                      <a:pt x="48" y="56"/>
                    </a:lnTo>
                    <a:lnTo>
                      <a:pt x="48" y="32"/>
                    </a:lnTo>
                    <a:lnTo>
                      <a:pt x="56" y="16"/>
                    </a:lnTo>
                    <a:lnTo>
                      <a:pt x="56" y="8"/>
                    </a:lnTo>
                    <a:lnTo>
                      <a:pt x="48" y="0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" name="Freeform 7"/>
              <p:cNvSpPr>
                <a:spLocks/>
              </p:cNvSpPr>
              <p:nvPr/>
            </p:nvSpPr>
            <p:spPr bwMode="auto">
              <a:xfrm>
                <a:off x="1342" y="2416"/>
                <a:ext cx="469" cy="532"/>
              </a:xfrm>
              <a:custGeom>
                <a:avLst/>
                <a:gdLst>
                  <a:gd name="T0" fmla="*/ 8 w 527"/>
                  <a:gd name="T1" fmla="*/ 8 h 686"/>
                  <a:gd name="T2" fmla="*/ 0 w 527"/>
                  <a:gd name="T3" fmla="*/ 12 h 686"/>
                  <a:gd name="T4" fmla="*/ 8 w 527"/>
                  <a:gd name="T5" fmla="*/ 10 h 686"/>
                  <a:gd name="T6" fmla="*/ 15 w 527"/>
                  <a:gd name="T7" fmla="*/ 10 h 686"/>
                  <a:gd name="T8" fmla="*/ 18 w 527"/>
                  <a:gd name="T9" fmla="*/ 12 h 686"/>
                  <a:gd name="T10" fmla="*/ 15 w 527"/>
                  <a:gd name="T11" fmla="*/ 15 h 686"/>
                  <a:gd name="T12" fmla="*/ 10 w 527"/>
                  <a:gd name="T13" fmla="*/ 17 h 686"/>
                  <a:gd name="T14" fmla="*/ 18 w 527"/>
                  <a:gd name="T15" fmla="*/ 19 h 686"/>
                  <a:gd name="T16" fmla="*/ 18 w 527"/>
                  <a:gd name="T17" fmla="*/ 23 h 686"/>
                  <a:gd name="T18" fmla="*/ 25 w 527"/>
                  <a:gd name="T19" fmla="*/ 23 h 686"/>
                  <a:gd name="T20" fmla="*/ 33 w 527"/>
                  <a:gd name="T21" fmla="*/ 20 h 686"/>
                  <a:gd name="T22" fmla="*/ 43 w 527"/>
                  <a:gd name="T23" fmla="*/ 20 h 686"/>
                  <a:gd name="T24" fmla="*/ 44 w 527"/>
                  <a:gd name="T25" fmla="*/ 24 h 686"/>
                  <a:gd name="T26" fmla="*/ 58 w 527"/>
                  <a:gd name="T27" fmla="*/ 22 h 686"/>
                  <a:gd name="T28" fmla="*/ 48 w 527"/>
                  <a:gd name="T29" fmla="*/ 19 h 686"/>
                  <a:gd name="T30" fmla="*/ 49 w 527"/>
                  <a:gd name="T31" fmla="*/ 13 h 686"/>
                  <a:gd name="T32" fmla="*/ 61 w 527"/>
                  <a:gd name="T33" fmla="*/ 16 h 686"/>
                  <a:gd name="T34" fmla="*/ 68 w 527"/>
                  <a:gd name="T35" fmla="*/ 20 h 686"/>
                  <a:gd name="T36" fmla="*/ 77 w 527"/>
                  <a:gd name="T37" fmla="*/ 22 h 686"/>
                  <a:gd name="T38" fmla="*/ 66 w 527"/>
                  <a:gd name="T39" fmla="*/ 24 h 686"/>
                  <a:gd name="T40" fmla="*/ 68 w 527"/>
                  <a:gd name="T41" fmla="*/ 28 h 686"/>
                  <a:gd name="T42" fmla="*/ 48 w 527"/>
                  <a:gd name="T43" fmla="*/ 33 h 686"/>
                  <a:gd name="T44" fmla="*/ 43 w 527"/>
                  <a:gd name="T45" fmla="*/ 34 h 686"/>
                  <a:gd name="T46" fmla="*/ 39 w 527"/>
                  <a:gd name="T47" fmla="*/ 38 h 686"/>
                  <a:gd name="T48" fmla="*/ 48 w 527"/>
                  <a:gd name="T49" fmla="*/ 43 h 686"/>
                  <a:gd name="T50" fmla="*/ 39 w 527"/>
                  <a:gd name="T51" fmla="*/ 47 h 686"/>
                  <a:gd name="T52" fmla="*/ 49 w 527"/>
                  <a:gd name="T53" fmla="*/ 51 h 686"/>
                  <a:gd name="T54" fmla="*/ 49 w 527"/>
                  <a:gd name="T55" fmla="*/ 49 h 686"/>
                  <a:gd name="T56" fmla="*/ 68 w 527"/>
                  <a:gd name="T57" fmla="*/ 43 h 686"/>
                  <a:gd name="T58" fmla="*/ 68 w 527"/>
                  <a:gd name="T59" fmla="*/ 46 h 686"/>
                  <a:gd name="T60" fmla="*/ 68 w 527"/>
                  <a:gd name="T61" fmla="*/ 53 h 686"/>
                  <a:gd name="T62" fmla="*/ 69 w 527"/>
                  <a:gd name="T63" fmla="*/ 53 h 686"/>
                  <a:gd name="T64" fmla="*/ 87 w 527"/>
                  <a:gd name="T65" fmla="*/ 49 h 686"/>
                  <a:gd name="T66" fmla="*/ 93 w 527"/>
                  <a:gd name="T67" fmla="*/ 50 h 686"/>
                  <a:gd name="T68" fmla="*/ 105 w 527"/>
                  <a:gd name="T69" fmla="*/ 46 h 686"/>
                  <a:gd name="T70" fmla="*/ 114 w 527"/>
                  <a:gd name="T71" fmla="*/ 40 h 686"/>
                  <a:gd name="T72" fmla="*/ 132 w 527"/>
                  <a:gd name="T73" fmla="*/ 32 h 686"/>
                  <a:gd name="T74" fmla="*/ 147 w 527"/>
                  <a:gd name="T75" fmla="*/ 26 h 686"/>
                  <a:gd name="T76" fmla="*/ 162 w 527"/>
                  <a:gd name="T77" fmla="*/ 22 h 686"/>
                  <a:gd name="T78" fmla="*/ 157 w 527"/>
                  <a:gd name="T79" fmla="*/ 20 h 686"/>
                  <a:gd name="T80" fmla="*/ 155 w 527"/>
                  <a:gd name="T81" fmla="*/ 17 h 686"/>
                  <a:gd name="T82" fmla="*/ 150 w 527"/>
                  <a:gd name="T83" fmla="*/ 16 h 686"/>
                  <a:gd name="T84" fmla="*/ 140 w 527"/>
                  <a:gd name="T85" fmla="*/ 13 h 686"/>
                  <a:gd name="T86" fmla="*/ 150 w 527"/>
                  <a:gd name="T87" fmla="*/ 12 h 686"/>
                  <a:gd name="T88" fmla="*/ 142 w 527"/>
                  <a:gd name="T89" fmla="*/ 6 h 686"/>
                  <a:gd name="T90" fmla="*/ 117 w 527"/>
                  <a:gd name="T91" fmla="*/ 7 h 686"/>
                  <a:gd name="T92" fmla="*/ 109 w 527"/>
                  <a:gd name="T93" fmla="*/ 7 h 686"/>
                  <a:gd name="T94" fmla="*/ 105 w 527"/>
                  <a:gd name="T95" fmla="*/ 2 h 686"/>
                  <a:gd name="T96" fmla="*/ 93 w 527"/>
                  <a:gd name="T97" fmla="*/ 2 h 686"/>
                  <a:gd name="T98" fmla="*/ 77 w 527"/>
                  <a:gd name="T99" fmla="*/ 0 h 686"/>
                  <a:gd name="T100" fmla="*/ 68 w 527"/>
                  <a:gd name="T101" fmla="*/ 4 h 686"/>
                  <a:gd name="T102" fmla="*/ 54 w 527"/>
                  <a:gd name="T103" fmla="*/ 4 h 686"/>
                  <a:gd name="T104" fmla="*/ 48 w 527"/>
                  <a:gd name="T105" fmla="*/ 7 h 686"/>
                  <a:gd name="T106" fmla="*/ 33 w 527"/>
                  <a:gd name="T107" fmla="*/ 6 h 686"/>
                  <a:gd name="T108" fmla="*/ 20 w 527"/>
                  <a:gd name="T109" fmla="*/ 7 h 68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527"/>
                  <a:gd name="T166" fmla="*/ 0 h 686"/>
                  <a:gd name="T167" fmla="*/ 527 w 527"/>
                  <a:gd name="T168" fmla="*/ 686 h 68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527" h="686">
                    <a:moveTo>
                      <a:pt x="48" y="96"/>
                    </a:moveTo>
                    <a:lnTo>
                      <a:pt x="40" y="96"/>
                    </a:lnTo>
                    <a:lnTo>
                      <a:pt x="32" y="96"/>
                    </a:lnTo>
                    <a:lnTo>
                      <a:pt x="24" y="96"/>
                    </a:lnTo>
                    <a:lnTo>
                      <a:pt x="24" y="104"/>
                    </a:lnTo>
                    <a:lnTo>
                      <a:pt x="16" y="112"/>
                    </a:lnTo>
                    <a:lnTo>
                      <a:pt x="16" y="119"/>
                    </a:lnTo>
                    <a:lnTo>
                      <a:pt x="8" y="127"/>
                    </a:lnTo>
                    <a:lnTo>
                      <a:pt x="0" y="135"/>
                    </a:lnTo>
                    <a:lnTo>
                      <a:pt x="0" y="151"/>
                    </a:lnTo>
                    <a:lnTo>
                      <a:pt x="0" y="159"/>
                    </a:lnTo>
                    <a:lnTo>
                      <a:pt x="8" y="159"/>
                    </a:lnTo>
                    <a:lnTo>
                      <a:pt x="16" y="151"/>
                    </a:lnTo>
                    <a:lnTo>
                      <a:pt x="24" y="143"/>
                    </a:lnTo>
                    <a:lnTo>
                      <a:pt x="24" y="135"/>
                    </a:lnTo>
                    <a:lnTo>
                      <a:pt x="32" y="135"/>
                    </a:lnTo>
                    <a:lnTo>
                      <a:pt x="32" y="127"/>
                    </a:lnTo>
                    <a:lnTo>
                      <a:pt x="32" y="119"/>
                    </a:lnTo>
                    <a:lnTo>
                      <a:pt x="40" y="119"/>
                    </a:lnTo>
                    <a:lnTo>
                      <a:pt x="48" y="127"/>
                    </a:lnTo>
                    <a:lnTo>
                      <a:pt x="56" y="127"/>
                    </a:lnTo>
                    <a:lnTo>
                      <a:pt x="56" y="119"/>
                    </a:lnTo>
                    <a:lnTo>
                      <a:pt x="56" y="127"/>
                    </a:lnTo>
                    <a:lnTo>
                      <a:pt x="64" y="135"/>
                    </a:lnTo>
                    <a:lnTo>
                      <a:pt x="56" y="143"/>
                    </a:lnTo>
                    <a:lnTo>
                      <a:pt x="48" y="151"/>
                    </a:lnTo>
                    <a:lnTo>
                      <a:pt x="48" y="159"/>
                    </a:lnTo>
                    <a:lnTo>
                      <a:pt x="48" y="167"/>
                    </a:lnTo>
                    <a:lnTo>
                      <a:pt x="48" y="175"/>
                    </a:lnTo>
                    <a:lnTo>
                      <a:pt x="48" y="183"/>
                    </a:lnTo>
                    <a:lnTo>
                      <a:pt x="48" y="191"/>
                    </a:lnTo>
                    <a:lnTo>
                      <a:pt x="48" y="199"/>
                    </a:lnTo>
                    <a:lnTo>
                      <a:pt x="48" y="207"/>
                    </a:lnTo>
                    <a:lnTo>
                      <a:pt x="40" y="215"/>
                    </a:lnTo>
                    <a:lnTo>
                      <a:pt x="32" y="215"/>
                    </a:lnTo>
                    <a:lnTo>
                      <a:pt x="40" y="215"/>
                    </a:lnTo>
                    <a:lnTo>
                      <a:pt x="40" y="223"/>
                    </a:lnTo>
                    <a:lnTo>
                      <a:pt x="48" y="231"/>
                    </a:lnTo>
                    <a:lnTo>
                      <a:pt x="56" y="223"/>
                    </a:lnTo>
                    <a:lnTo>
                      <a:pt x="56" y="239"/>
                    </a:lnTo>
                    <a:lnTo>
                      <a:pt x="56" y="255"/>
                    </a:lnTo>
                    <a:lnTo>
                      <a:pt x="64" y="263"/>
                    </a:lnTo>
                    <a:lnTo>
                      <a:pt x="72" y="271"/>
                    </a:lnTo>
                    <a:lnTo>
                      <a:pt x="64" y="279"/>
                    </a:lnTo>
                    <a:lnTo>
                      <a:pt x="56" y="295"/>
                    </a:lnTo>
                    <a:lnTo>
                      <a:pt x="56" y="303"/>
                    </a:lnTo>
                    <a:lnTo>
                      <a:pt x="56" y="311"/>
                    </a:lnTo>
                    <a:lnTo>
                      <a:pt x="72" y="303"/>
                    </a:lnTo>
                    <a:lnTo>
                      <a:pt x="72" y="295"/>
                    </a:lnTo>
                    <a:lnTo>
                      <a:pt x="80" y="295"/>
                    </a:lnTo>
                    <a:lnTo>
                      <a:pt x="88" y="287"/>
                    </a:lnTo>
                    <a:lnTo>
                      <a:pt x="96" y="279"/>
                    </a:lnTo>
                    <a:lnTo>
                      <a:pt x="96" y="271"/>
                    </a:lnTo>
                    <a:lnTo>
                      <a:pt x="96" y="263"/>
                    </a:lnTo>
                    <a:lnTo>
                      <a:pt x="104" y="263"/>
                    </a:lnTo>
                    <a:lnTo>
                      <a:pt x="112" y="255"/>
                    </a:lnTo>
                    <a:lnTo>
                      <a:pt x="120" y="255"/>
                    </a:lnTo>
                    <a:lnTo>
                      <a:pt x="128" y="255"/>
                    </a:lnTo>
                    <a:lnTo>
                      <a:pt x="136" y="255"/>
                    </a:lnTo>
                    <a:lnTo>
                      <a:pt x="136" y="263"/>
                    </a:lnTo>
                    <a:lnTo>
                      <a:pt x="144" y="279"/>
                    </a:lnTo>
                    <a:lnTo>
                      <a:pt x="136" y="295"/>
                    </a:lnTo>
                    <a:lnTo>
                      <a:pt x="128" y="303"/>
                    </a:lnTo>
                    <a:lnTo>
                      <a:pt x="136" y="303"/>
                    </a:lnTo>
                    <a:lnTo>
                      <a:pt x="144" y="303"/>
                    </a:lnTo>
                    <a:lnTo>
                      <a:pt x="152" y="303"/>
                    </a:lnTo>
                    <a:lnTo>
                      <a:pt x="160" y="295"/>
                    </a:lnTo>
                    <a:lnTo>
                      <a:pt x="168" y="287"/>
                    </a:lnTo>
                    <a:lnTo>
                      <a:pt x="176" y="287"/>
                    </a:lnTo>
                    <a:lnTo>
                      <a:pt x="184" y="271"/>
                    </a:lnTo>
                    <a:lnTo>
                      <a:pt x="184" y="263"/>
                    </a:lnTo>
                    <a:lnTo>
                      <a:pt x="184" y="247"/>
                    </a:lnTo>
                    <a:lnTo>
                      <a:pt x="168" y="239"/>
                    </a:lnTo>
                    <a:lnTo>
                      <a:pt x="160" y="239"/>
                    </a:lnTo>
                    <a:lnTo>
                      <a:pt x="152" y="239"/>
                    </a:lnTo>
                    <a:lnTo>
                      <a:pt x="144" y="239"/>
                    </a:lnTo>
                    <a:lnTo>
                      <a:pt x="144" y="231"/>
                    </a:lnTo>
                    <a:lnTo>
                      <a:pt x="152" y="231"/>
                    </a:lnTo>
                    <a:lnTo>
                      <a:pt x="160" y="199"/>
                    </a:lnTo>
                    <a:lnTo>
                      <a:pt x="160" y="175"/>
                    </a:lnTo>
                    <a:lnTo>
                      <a:pt x="168" y="167"/>
                    </a:lnTo>
                    <a:lnTo>
                      <a:pt x="176" y="175"/>
                    </a:lnTo>
                    <a:lnTo>
                      <a:pt x="184" y="183"/>
                    </a:lnTo>
                    <a:lnTo>
                      <a:pt x="184" y="191"/>
                    </a:lnTo>
                    <a:lnTo>
                      <a:pt x="192" y="207"/>
                    </a:lnTo>
                    <a:lnTo>
                      <a:pt x="208" y="231"/>
                    </a:lnTo>
                    <a:lnTo>
                      <a:pt x="208" y="239"/>
                    </a:lnTo>
                    <a:lnTo>
                      <a:pt x="208" y="247"/>
                    </a:lnTo>
                    <a:lnTo>
                      <a:pt x="208" y="255"/>
                    </a:lnTo>
                    <a:lnTo>
                      <a:pt x="216" y="255"/>
                    </a:lnTo>
                    <a:lnTo>
                      <a:pt x="223" y="255"/>
                    </a:lnTo>
                    <a:lnTo>
                      <a:pt x="231" y="263"/>
                    </a:lnTo>
                    <a:lnTo>
                      <a:pt x="239" y="263"/>
                    </a:lnTo>
                    <a:lnTo>
                      <a:pt x="247" y="271"/>
                    </a:lnTo>
                    <a:lnTo>
                      <a:pt x="247" y="287"/>
                    </a:lnTo>
                    <a:lnTo>
                      <a:pt x="247" y="295"/>
                    </a:lnTo>
                    <a:lnTo>
                      <a:pt x="239" y="295"/>
                    </a:lnTo>
                    <a:lnTo>
                      <a:pt x="223" y="303"/>
                    </a:lnTo>
                    <a:lnTo>
                      <a:pt x="216" y="311"/>
                    </a:lnTo>
                    <a:lnTo>
                      <a:pt x="208" y="311"/>
                    </a:lnTo>
                    <a:lnTo>
                      <a:pt x="216" y="319"/>
                    </a:lnTo>
                    <a:lnTo>
                      <a:pt x="216" y="327"/>
                    </a:lnTo>
                    <a:lnTo>
                      <a:pt x="223" y="335"/>
                    </a:lnTo>
                    <a:lnTo>
                      <a:pt x="223" y="343"/>
                    </a:lnTo>
                    <a:lnTo>
                      <a:pt x="216" y="351"/>
                    </a:lnTo>
                    <a:lnTo>
                      <a:pt x="208" y="367"/>
                    </a:lnTo>
                    <a:lnTo>
                      <a:pt x="200" y="375"/>
                    </a:lnTo>
                    <a:lnTo>
                      <a:pt x="192" y="399"/>
                    </a:lnTo>
                    <a:lnTo>
                      <a:pt x="176" y="423"/>
                    </a:lnTo>
                    <a:lnTo>
                      <a:pt x="152" y="423"/>
                    </a:lnTo>
                    <a:lnTo>
                      <a:pt x="144" y="415"/>
                    </a:lnTo>
                    <a:lnTo>
                      <a:pt x="136" y="407"/>
                    </a:lnTo>
                    <a:lnTo>
                      <a:pt x="136" y="415"/>
                    </a:lnTo>
                    <a:lnTo>
                      <a:pt x="136" y="423"/>
                    </a:lnTo>
                    <a:lnTo>
                      <a:pt x="136" y="431"/>
                    </a:lnTo>
                    <a:lnTo>
                      <a:pt x="136" y="439"/>
                    </a:lnTo>
                    <a:lnTo>
                      <a:pt x="136" y="455"/>
                    </a:lnTo>
                    <a:lnTo>
                      <a:pt x="128" y="471"/>
                    </a:lnTo>
                    <a:lnTo>
                      <a:pt x="120" y="479"/>
                    </a:lnTo>
                    <a:lnTo>
                      <a:pt x="128" y="487"/>
                    </a:lnTo>
                    <a:lnTo>
                      <a:pt x="136" y="495"/>
                    </a:lnTo>
                    <a:lnTo>
                      <a:pt x="144" y="511"/>
                    </a:lnTo>
                    <a:lnTo>
                      <a:pt x="152" y="519"/>
                    </a:lnTo>
                    <a:lnTo>
                      <a:pt x="152" y="535"/>
                    </a:lnTo>
                    <a:lnTo>
                      <a:pt x="152" y="551"/>
                    </a:lnTo>
                    <a:lnTo>
                      <a:pt x="144" y="559"/>
                    </a:lnTo>
                    <a:lnTo>
                      <a:pt x="144" y="575"/>
                    </a:lnTo>
                    <a:lnTo>
                      <a:pt x="144" y="591"/>
                    </a:lnTo>
                    <a:lnTo>
                      <a:pt x="136" y="599"/>
                    </a:lnTo>
                    <a:lnTo>
                      <a:pt x="128" y="599"/>
                    </a:lnTo>
                    <a:lnTo>
                      <a:pt x="120" y="599"/>
                    </a:lnTo>
                    <a:lnTo>
                      <a:pt x="120" y="607"/>
                    </a:lnTo>
                    <a:lnTo>
                      <a:pt x="128" y="615"/>
                    </a:lnTo>
                    <a:lnTo>
                      <a:pt x="144" y="631"/>
                    </a:lnTo>
                    <a:lnTo>
                      <a:pt x="160" y="647"/>
                    </a:lnTo>
                    <a:lnTo>
                      <a:pt x="176" y="654"/>
                    </a:lnTo>
                    <a:lnTo>
                      <a:pt x="184" y="654"/>
                    </a:lnTo>
                    <a:lnTo>
                      <a:pt x="184" y="647"/>
                    </a:lnTo>
                    <a:lnTo>
                      <a:pt x="176" y="639"/>
                    </a:lnTo>
                    <a:lnTo>
                      <a:pt x="160" y="615"/>
                    </a:lnTo>
                    <a:lnTo>
                      <a:pt x="160" y="591"/>
                    </a:lnTo>
                    <a:lnTo>
                      <a:pt x="168" y="575"/>
                    </a:lnTo>
                    <a:lnTo>
                      <a:pt x="184" y="551"/>
                    </a:lnTo>
                    <a:lnTo>
                      <a:pt x="200" y="535"/>
                    </a:lnTo>
                    <a:lnTo>
                      <a:pt x="216" y="543"/>
                    </a:lnTo>
                    <a:lnTo>
                      <a:pt x="223" y="559"/>
                    </a:lnTo>
                    <a:lnTo>
                      <a:pt x="216" y="567"/>
                    </a:lnTo>
                    <a:lnTo>
                      <a:pt x="208" y="567"/>
                    </a:lnTo>
                    <a:lnTo>
                      <a:pt x="208" y="575"/>
                    </a:lnTo>
                    <a:lnTo>
                      <a:pt x="216" y="583"/>
                    </a:lnTo>
                    <a:lnTo>
                      <a:pt x="231" y="607"/>
                    </a:lnTo>
                    <a:lnTo>
                      <a:pt x="231" y="623"/>
                    </a:lnTo>
                    <a:lnTo>
                      <a:pt x="231" y="639"/>
                    </a:lnTo>
                    <a:lnTo>
                      <a:pt x="223" y="654"/>
                    </a:lnTo>
                    <a:lnTo>
                      <a:pt x="216" y="670"/>
                    </a:lnTo>
                    <a:lnTo>
                      <a:pt x="216" y="678"/>
                    </a:lnTo>
                    <a:lnTo>
                      <a:pt x="208" y="686"/>
                    </a:lnTo>
                    <a:lnTo>
                      <a:pt x="200" y="686"/>
                    </a:lnTo>
                    <a:lnTo>
                      <a:pt x="208" y="686"/>
                    </a:lnTo>
                    <a:lnTo>
                      <a:pt x="223" y="670"/>
                    </a:lnTo>
                    <a:lnTo>
                      <a:pt x="247" y="662"/>
                    </a:lnTo>
                    <a:lnTo>
                      <a:pt x="255" y="662"/>
                    </a:lnTo>
                    <a:lnTo>
                      <a:pt x="271" y="662"/>
                    </a:lnTo>
                    <a:lnTo>
                      <a:pt x="279" y="639"/>
                    </a:lnTo>
                    <a:lnTo>
                      <a:pt x="279" y="615"/>
                    </a:lnTo>
                    <a:lnTo>
                      <a:pt x="287" y="607"/>
                    </a:lnTo>
                    <a:lnTo>
                      <a:pt x="287" y="599"/>
                    </a:lnTo>
                    <a:lnTo>
                      <a:pt x="295" y="607"/>
                    </a:lnTo>
                    <a:lnTo>
                      <a:pt x="303" y="615"/>
                    </a:lnTo>
                    <a:lnTo>
                      <a:pt x="303" y="631"/>
                    </a:lnTo>
                    <a:lnTo>
                      <a:pt x="303" y="639"/>
                    </a:lnTo>
                    <a:lnTo>
                      <a:pt x="311" y="639"/>
                    </a:lnTo>
                    <a:lnTo>
                      <a:pt x="319" y="631"/>
                    </a:lnTo>
                    <a:lnTo>
                      <a:pt x="327" y="607"/>
                    </a:lnTo>
                    <a:lnTo>
                      <a:pt x="343" y="583"/>
                    </a:lnTo>
                    <a:lnTo>
                      <a:pt x="359" y="559"/>
                    </a:lnTo>
                    <a:lnTo>
                      <a:pt x="367" y="551"/>
                    </a:lnTo>
                    <a:lnTo>
                      <a:pt x="367" y="543"/>
                    </a:lnTo>
                    <a:lnTo>
                      <a:pt x="359" y="535"/>
                    </a:lnTo>
                    <a:lnTo>
                      <a:pt x="367" y="511"/>
                    </a:lnTo>
                    <a:lnTo>
                      <a:pt x="367" y="487"/>
                    </a:lnTo>
                    <a:lnTo>
                      <a:pt x="375" y="463"/>
                    </a:lnTo>
                    <a:lnTo>
                      <a:pt x="383" y="447"/>
                    </a:lnTo>
                    <a:lnTo>
                      <a:pt x="407" y="431"/>
                    </a:lnTo>
                    <a:lnTo>
                      <a:pt x="423" y="407"/>
                    </a:lnTo>
                    <a:lnTo>
                      <a:pt x="423" y="399"/>
                    </a:lnTo>
                    <a:lnTo>
                      <a:pt x="423" y="383"/>
                    </a:lnTo>
                    <a:lnTo>
                      <a:pt x="431" y="359"/>
                    </a:lnTo>
                    <a:lnTo>
                      <a:pt x="447" y="335"/>
                    </a:lnTo>
                    <a:lnTo>
                      <a:pt x="471" y="319"/>
                    </a:lnTo>
                    <a:lnTo>
                      <a:pt x="487" y="303"/>
                    </a:lnTo>
                    <a:lnTo>
                      <a:pt x="511" y="287"/>
                    </a:lnTo>
                    <a:lnTo>
                      <a:pt x="519" y="271"/>
                    </a:lnTo>
                    <a:lnTo>
                      <a:pt x="527" y="271"/>
                    </a:lnTo>
                    <a:lnTo>
                      <a:pt x="519" y="271"/>
                    </a:lnTo>
                    <a:lnTo>
                      <a:pt x="511" y="271"/>
                    </a:lnTo>
                    <a:lnTo>
                      <a:pt x="495" y="271"/>
                    </a:lnTo>
                    <a:lnTo>
                      <a:pt x="487" y="263"/>
                    </a:lnTo>
                    <a:lnTo>
                      <a:pt x="495" y="255"/>
                    </a:lnTo>
                    <a:lnTo>
                      <a:pt x="503" y="247"/>
                    </a:lnTo>
                    <a:lnTo>
                      <a:pt x="503" y="239"/>
                    </a:lnTo>
                    <a:lnTo>
                      <a:pt x="503" y="231"/>
                    </a:lnTo>
                    <a:lnTo>
                      <a:pt x="503" y="223"/>
                    </a:lnTo>
                    <a:lnTo>
                      <a:pt x="503" y="215"/>
                    </a:lnTo>
                    <a:lnTo>
                      <a:pt x="495" y="215"/>
                    </a:lnTo>
                    <a:lnTo>
                      <a:pt x="503" y="207"/>
                    </a:lnTo>
                    <a:lnTo>
                      <a:pt x="503" y="199"/>
                    </a:lnTo>
                    <a:lnTo>
                      <a:pt x="503" y="191"/>
                    </a:lnTo>
                    <a:lnTo>
                      <a:pt x="495" y="191"/>
                    </a:lnTo>
                    <a:lnTo>
                      <a:pt x="479" y="191"/>
                    </a:lnTo>
                    <a:lnTo>
                      <a:pt x="471" y="191"/>
                    </a:lnTo>
                    <a:lnTo>
                      <a:pt x="463" y="183"/>
                    </a:lnTo>
                    <a:lnTo>
                      <a:pt x="455" y="183"/>
                    </a:lnTo>
                    <a:lnTo>
                      <a:pt x="447" y="183"/>
                    </a:lnTo>
                    <a:lnTo>
                      <a:pt x="447" y="175"/>
                    </a:lnTo>
                    <a:lnTo>
                      <a:pt x="455" y="175"/>
                    </a:lnTo>
                    <a:lnTo>
                      <a:pt x="463" y="167"/>
                    </a:lnTo>
                    <a:lnTo>
                      <a:pt x="471" y="159"/>
                    </a:lnTo>
                    <a:lnTo>
                      <a:pt x="479" y="151"/>
                    </a:lnTo>
                    <a:lnTo>
                      <a:pt x="479" y="143"/>
                    </a:lnTo>
                    <a:lnTo>
                      <a:pt x="479" y="135"/>
                    </a:lnTo>
                    <a:lnTo>
                      <a:pt x="471" y="127"/>
                    </a:lnTo>
                    <a:lnTo>
                      <a:pt x="463" y="104"/>
                    </a:lnTo>
                    <a:lnTo>
                      <a:pt x="463" y="88"/>
                    </a:lnTo>
                    <a:lnTo>
                      <a:pt x="455" y="80"/>
                    </a:lnTo>
                    <a:lnTo>
                      <a:pt x="447" y="88"/>
                    </a:lnTo>
                    <a:lnTo>
                      <a:pt x="439" y="96"/>
                    </a:lnTo>
                    <a:lnTo>
                      <a:pt x="407" y="96"/>
                    </a:lnTo>
                    <a:lnTo>
                      <a:pt x="383" y="96"/>
                    </a:lnTo>
                    <a:lnTo>
                      <a:pt x="375" y="96"/>
                    </a:lnTo>
                    <a:lnTo>
                      <a:pt x="375" y="88"/>
                    </a:lnTo>
                    <a:lnTo>
                      <a:pt x="375" y="96"/>
                    </a:lnTo>
                    <a:lnTo>
                      <a:pt x="367" y="96"/>
                    </a:lnTo>
                    <a:lnTo>
                      <a:pt x="359" y="96"/>
                    </a:lnTo>
                    <a:lnTo>
                      <a:pt x="351" y="88"/>
                    </a:lnTo>
                    <a:lnTo>
                      <a:pt x="343" y="72"/>
                    </a:lnTo>
                    <a:lnTo>
                      <a:pt x="335" y="56"/>
                    </a:lnTo>
                    <a:lnTo>
                      <a:pt x="343" y="40"/>
                    </a:lnTo>
                    <a:lnTo>
                      <a:pt x="343" y="32"/>
                    </a:lnTo>
                    <a:lnTo>
                      <a:pt x="343" y="24"/>
                    </a:lnTo>
                    <a:lnTo>
                      <a:pt x="335" y="24"/>
                    </a:lnTo>
                    <a:lnTo>
                      <a:pt x="327" y="24"/>
                    </a:lnTo>
                    <a:lnTo>
                      <a:pt x="319" y="24"/>
                    </a:lnTo>
                    <a:lnTo>
                      <a:pt x="311" y="24"/>
                    </a:lnTo>
                    <a:lnTo>
                      <a:pt x="303" y="16"/>
                    </a:lnTo>
                    <a:lnTo>
                      <a:pt x="287" y="8"/>
                    </a:lnTo>
                    <a:lnTo>
                      <a:pt x="287" y="0"/>
                    </a:lnTo>
                    <a:lnTo>
                      <a:pt x="279" y="0"/>
                    </a:lnTo>
                    <a:lnTo>
                      <a:pt x="255" y="0"/>
                    </a:lnTo>
                    <a:lnTo>
                      <a:pt x="247" y="0"/>
                    </a:lnTo>
                    <a:lnTo>
                      <a:pt x="239" y="16"/>
                    </a:lnTo>
                    <a:lnTo>
                      <a:pt x="223" y="32"/>
                    </a:lnTo>
                    <a:lnTo>
                      <a:pt x="223" y="40"/>
                    </a:lnTo>
                    <a:lnTo>
                      <a:pt x="223" y="48"/>
                    </a:lnTo>
                    <a:lnTo>
                      <a:pt x="216" y="56"/>
                    </a:lnTo>
                    <a:lnTo>
                      <a:pt x="208" y="56"/>
                    </a:lnTo>
                    <a:lnTo>
                      <a:pt x="208" y="64"/>
                    </a:lnTo>
                    <a:lnTo>
                      <a:pt x="192" y="64"/>
                    </a:lnTo>
                    <a:lnTo>
                      <a:pt x="184" y="56"/>
                    </a:lnTo>
                    <a:lnTo>
                      <a:pt x="176" y="56"/>
                    </a:lnTo>
                    <a:lnTo>
                      <a:pt x="168" y="64"/>
                    </a:lnTo>
                    <a:lnTo>
                      <a:pt x="160" y="64"/>
                    </a:lnTo>
                    <a:lnTo>
                      <a:pt x="168" y="72"/>
                    </a:lnTo>
                    <a:lnTo>
                      <a:pt x="160" y="80"/>
                    </a:lnTo>
                    <a:lnTo>
                      <a:pt x="152" y="88"/>
                    </a:lnTo>
                    <a:lnTo>
                      <a:pt x="136" y="88"/>
                    </a:lnTo>
                    <a:lnTo>
                      <a:pt x="128" y="72"/>
                    </a:lnTo>
                    <a:lnTo>
                      <a:pt x="112" y="72"/>
                    </a:lnTo>
                    <a:lnTo>
                      <a:pt x="104" y="72"/>
                    </a:lnTo>
                    <a:lnTo>
                      <a:pt x="104" y="80"/>
                    </a:lnTo>
                    <a:lnTo>
                      <a:pt x="96" y="80"/>
                    </a:lnTo>
                    <a:lnTo>
                      <a:pt x="96" y="88"/>
                    </a:lnTo>
                    <a:lnTo>
                      <a:pt x="88" y="88"/>
                    </a:lnTo>
                    <a:lnTo>
                      <a:pt x="72" y="88"/>
                    </a:lnTo>
                    <a:lnTo>
                      <a:pt x="64" y="88"/>
                    </a:lnTo>
                    <a:lnTo>
                      <a:pt x="56" y="88"/>
                    </a:lnTo>
                    <a:lnTo>
                      <a:pt x="48" y="96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" name="Freeform 8"/>
              <p:cNvSpPr>
                <a:spLocks/>
              </p:cNvSpPr>
              <p:nvPr/>
            </p:nvSpPr>
            <p:spPr bwMode="auto">
              <a:xfrm>
                <a:off x="1342" y="2416"/>
                <a:ext cx="469" cy="532"/>
              </a:xfrm>
              <a:custGeom>
                <a:avLst/>
                <a:gdLst>
                  <a:gd name="T0" fmla="*/ 8 w 527"/>
                  <a:gd name="T1" fmla="*/ 8 h 686"/>
                  <a:gd name="T2" fmla="*/ 0 w 527"/>
                  <a:gd name="T3" fmla="*/ 12 h 686"/>
                  <a:gd name="T4" fmla="*/ 8 w 527"/>
                  <a:gd name="T5" fmla="*/ 10 h 686"/>
                  <a:gd name="T6" fmla="*/ 15 w 527"/>
                  <a:gd name="T7" fmla="*/ 10 h 686"/>
                  <a:gd name="T8" fmla="*/ 18 w 527"/>
                  <a:gd name="T9" fmla="*/ 12 h 686"/>
                  <a:gd name="T10" fmla="*/ 15 w 527"/>
                  <a:gd name="T11" fmla="*/ 15 h 686"/>
                  <a:gd name="T12" fmla="*/ 10 w 527"/>
                  <a:gd name="T13" fmla="*/ 17 h 686"/>
                  <a:gd name="T14" fmla="*/ 18 w 527"/>
                  <a:gd name="T15" fmla="*/ 19 h 686"/>
                  <a:gd name="T16" fmla="*/ 18 w 527"/>
                  <a:gd name="T17" fmla="*/ 23 h 686"/>
                  <a:gd name="T18" fmla="*/ 25 w 527"/>
                  <a:gd name="T19" fmla="*/ 23 h 686"/>
                  <a:gd name="T20" fmla="*/ 33 w 527"/>
                  <a:gd name="T21" fmla="*/ 20 h 686"/>
                  <a:gd name="T22" fmla="*/ 43 w 527"/>
                  <a:gd name="T23" fmla="*/ 20 h 686"/>
                  <a:gd name="T24" fmla="*/ 44 w 527"/>
                  <a:gd name="T25" fmla="*/ 24 h 686"/>
                  <a:gd name="T26" fmla="*/ 58 w 527"/>
                  <a:gd name="T27" fmla="*/ 22 h 686"/>
                  <a:gd name="T28" fmla="*/ 48 w 527"/>
                  <a:gd name="T29" fmla="*/ 19 h 686"/>
                  <a:gd name="T30" fmla="*/ 49 w 527"/>
                  <a:gd name="T31" fmla="*/ 13 h 686"/>
                  <a:gd name="T32" fmla="*/ 61 w 527"/>
                  <a:gd name="T33" fmla="*/ 16 h 686"/>
                  <a:gd name="T34" fmla="*/ 68 w 527"/>
                  <a:gd name="T35" fmla="*/ 20 h 686"/>
                  <a:gd name="T36" fmla="*/ 77 w 527"/>
                  <a:gd name="T37" fmla="*/ 22 h 686"/>
                  <a:gd name="T38" fmla="*/ 66 w 527"/>
                  <a:gd name="T39" fmla="*/ 24 h 686"/>
                  <a:gd name="T40" fmla="*/ 68 w 527"/>
                  <a:gd name="T41" fmla="*/ 28 h 686"/>
                  <a:gd name="T42" fmla="*/ 48 w 527"/>
                  <a:gd name="T43" fmla="*/ 33 h 686"/>
                  <a:gd name="T44" fmla="*/ 43 w 527"/>
                  <a:gd name="T45" fmla="*/ 34 h 686"/>
                  <a:gd name="T46" fmla="*/ 39 w 527"/>
                  <a:gd name="T47" fmla="*/ 38 h 686"/>
                  <a:gd name="T48" fmla="*/ 48 w 527"/>
                  <a:gd name="T49" fmla="*/ 43 h 686"/>
                  <a:gd name="T50" fmla="*/ 39 w 527"/>
                  <a:gd name="T51" fmla="*/ 47 h 686"/>
                  <a:gd name="T52" fmla="*/ 49 w 527"/>
                  <a:gd name="T53" fmla="*/ 51 h 686"/>
                  <a:gd name="T54" fmla="*/ 49 w 527"/>
                  <a:gd name="T55" fmla="*/ 49 h 686"/>
                  <a:gd name="T56" fmla="*/ 68 w 527"/>
                  <a:gd name="T57" fmla="*/ 43 h 686"/>
                  <a:gd name="T58" fmla="*/ 68 w 527"/>
                  <a:gd name="T59" fmla="*/ 46 h 686"/>
                  <a:gd name="T60" fmla="*/ 68 w 527"/>
                  <a:gd name="T61" fmla="*/ 53 h 686"/>
                  <a:gd name="T62" fmla="*/ 69 w 527"/>
                  <a:gd name="T63" fmla="*/ 53 h 686"/>
                  <a:gd name="T64" fmla="*/ 87 w 527"/>
                  <a:gd name="T65" fmla="*/ 49 h 686"/>
                  <a:gd name="T66" fmla="*/ 93 w 527"/>
                  <a:gd name="T67" fmla="*/ 50 h 686"/>
                  <a:gd name="T68" fmla="*/ 105 w 527"/>
                  <a:gd name="T69" fmla="*/ 46 h 686"/>
                  <a:gd name="T70" fmla="*/ 114 w 527"/>
                  <a:gd name="T71" fmla="*/ 40 h 686"/>
                  <a:gd name="T72" fmla="*/ 132 w 527"/>
                  <a:gd name="T73" fmla="*/ 32 h 686"/>
                  <a:gd name="T74" fmla="*/ 147 w 527"/>
                  <a:gd name="T75" fmla="*/ 26 h 686"/>
                  <a:gd name="T76" fmla="*/ 162 w 527"/>
                  <a:gd name="T77" fmla="*/ 22 h 686"/>
                  <a:gd name="T78" fmla="*/ 157 w 527"/>
                  <a:gd name="T79" fmla="*/ 20 h 686"/>
                  <a:gd name="T80" fmla="*/ 155 w 527"/>
                  <a:gd name="T81" fmla="*/ 17 h 686"/>
                  <a:gd name="T82" fmla="*/ 150 w 527"/>
                  <a:gd name="T83" fmla="*/ 16 h 686"/>
                  <a:gd name="T84" fmla="*/ 140 w 527"/>
                  <a:gd name="T85" fmla="*/ 13 h 686"/>
                  <a:gd name="T86" fmla="*/ 150 w 527"/>
                  <a:gd name="T87" fmla="*/ 12 h 686"/>
                  <a:gd name="T88" fmla="*/ 142 w 527"/>
                  <a:gd name="T89" fmla="*/ 6 h 686"/>
                  <a:gd name="T90" fmla="*/ 117 w 527"/>
                  <a:gd name="T91" fmla="*/ 7 h 686"/>
                  <a:gd name="T92" fmla="*/ 109 w 527"/>
                  <a:gd name="T93" fmla="*/ 7 h 686"/>
                  <a:gd name="T94" fmla="*/ 105 w 527"/>
                  <a:gd name="T95" fmla="*/ 2 h 686"/>
                  <a:gd name="T96" fmla="*/ 93 w 527"/>
                  <a:gd name="T97" fmla="*/ 2 h 686"/>
                  <a:gd name="T98" fmla="*/ 77 w 527"/>
                  <a:gd name="T99" fmla="*/ 0 h 686"/>
                  <a:gd name="T100" fmla="*/ 68 w 527"/>
                  <a:gd name="T101" fmla="*/ 4 h 686"/>
                  <a:gd name="T102" fmla="*/ 54 w 527"/>
                  <a:gd name="T103" fmla="*/ 4 h 686"/>
                  <a:gd name="T104" fmla="*/ 48 w 527"/>
                  <a:gd name="T105" fmla="*/ 7 h 686"/>
                  <a:gd name="T106" fmla="*/ 33 w 527"/>
                  <a:gd name="T107" fmla="*/ 6 h 686"/>
                  <a:gd name="T108" fmla="*/ 20 w 527"/>
                  <a:gd name="T109" fmla="*/ 7 h 68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527"/>
                  <a:gd name="T166" fmla="*/ 0 h 686"/>
                  <a:gd name="T167" fmla="*/ 527 w 527"/>
                  <a:gd name="T168" fmla="*/ 686 h 68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527" h="686">
                    <a:moveTo>
                      <a:pt x="48" y="96"/>
                    </a:moveTo>
                    <a:lnTo>
                      <a:pt x="40" y="96"/>
                    </a:lnTo>
                    <a:lnTo>
                      <a:pt x="32" y="96"/>
                    </a:lnTo>
                    <a:lnTo>
                      <a:pt x="24" y="96"/>
                    </a:lnTo>
                    <a:lnTo>
                      <a:pt x="24" y="104"/>
                    </a:lnTo>
                    <a:lnTo>
                      <a:pt x="16" y="112"/>
                    </a:lnTo>
                    <a:lnTo>
                      <a:pt x="16" y="119"/>
                    </a:lnTo>
                    <a:lnTo>
                      <a:pt x="8" y="127"/>
                    </a:lnTo>
                    <a:lnTo>
                      <a:pt x="0" y="135"/>
                    </a:lnTo>
                    <a:lnTo>
                      <a:pt x="0" y="151"/>
                    </a:lnTo>
                    <a:lnTo>
                      <a:pt x="0" y="159"/>
                    </a:lnTo>
                    <a:lnTo>
                      <a:pt x="8" y="159"/>
                    </a:lnTo>
                    <a:lnTo>
                      <a:pt x="16" y="151"/>
                    </a:lnTo>
                    <a:lnTo>
                      <a:pt x="24" y="143"/>
                    </a:lnTo>
                    <a:lnTo>
                      <a:pt x="24" y="135"/>
                    </a:lnTo>
                    <a:lnTo>
                      <a:pt x="32" y="135"/>
                    </a:lnTo>
                    <a:lnTo>
                      <a:pt x="32" y="127"/>
                    </a:lnTo>
                    <a:lnTo>
                      <a:pt x="32" y="119"/>
                    </a:lnTo>
                    <a:lnTo>
                      <a:pt x="40" y="119"/>
                    </a:lnTo>
                    <a:lnTo>
                      <a:pt x="48" y="127"/>
                    </a:lnTo>
                    <a:lnTo>
                      <a:pt x="56" y="127"/>
                    </a:lnTo>
                    <a:lnTo>
                      <a:pt x="56" y="119"/>
                    </a:lnTo>
                    <a:lnTo>
                      <a:pt x="56" y="127"/>
                    </a:lnTo>
                    <a:lnTo>
                      <a:pt x="64" y="135"/>
                    </a:lnTo>
                    <a:lnTo>
                      <a:pt x="56" y="143"/>
                    </a:lnTo>
                    <a:lnTo>
                      <a:pt x="48" y="151"/>
                    </a:lnTo>
                    <a:lnTo>
                      <a:pt x="48" y="159"/>
                    </a:lnTo>
                    <a:lnTo>
                      <a:pt x="48" y="167"/>
                    </a:lnTo>
                    <a:lnTo>
                      <a:pt x="48" y="175"/>
                    </a:lnTo>
                    <a:lnTo>
                      <a:pt x="48" y="183"/>
                    </a:lnTo>
                    <a:lnTo>
                      <a:pt x="48" y="191"/>
                    </a:lnTo>
                    <a:lnTo>
                      <a:pt x="48" y="199"/>
                    </a:lnTo>
                    <a:lnTo>
                      <a:pt x="48" y="207"/>
                    </a:lnTo>
                    <a:lnTo>
                      <a:pt x="40" y="215"/>
                    </a:lnTo>
                    <a:lnTo>
                      <a:pt x="32" y="215"/>
                    </a:lnTo>
                    <a:lnTo>
                      <a:pt x="40" y="215"/>
                    </a:lnTo>
                    <a:lnTo>
                      <a:pt x="40" y="223"/>
                    </a:lnTo>
                    <a:lnTo>
                      <a:pt x="48" y="231"/>
                    </a:lnTo>
                    <a:lnTo>
                      <a:pt x="56" y="223"/>
                    </a:lnTo>
                    <a:lnTo>
                      <a:pt x="56" y="239"/>
                    </a:lnTo>
                    <a:lnTo>
                      <a:pt x="56" y="255"/>
                    </a:lnTo>
                    <a:lnTo>
                      <a:pt x="64" y="263"/>
                    </a:lnTo>
                    <a:lnTo>
                      <a:pt x="72" y="271"/>
                    </a:lnTo>
                    <a:lnTo>
                      <a:pt x="64" y="279"/>
                    </a:lnTo>
                    <a:lnTo>
                      <a:pt x="56" y="295"/>
                    </a:lnTo>
                    <a:lnTo>
                      <a:pt x="56" y="303"/>
                    </a:lnTo>
                    <a:lnTo>
                      <a:pt x="56" y="311"/>
                    </a:lnTo>
                    <a:lnTo>
                      <a:pt x="72" y="303"/>
                    </a:lnTo>
                    <a:lnTo>
                      <a:pt x="72" y="295"/>
                    </a:lnTo>
                    <a:lnTo>
                      <a:pt x="80" y="295"/>
                    </a:lnTo>
                    <a:lnTo>
                      <a:pt x="88" y="287"/>
                    </a:lnTo>
                    <a:lnTo>
                      <a:pt x="96" y="279"/>
                    </a:lnTo>
                    <a:lnTo>
                      <a:pt x="96" y="271"/>
                    </a:lnTo>
                    <a:lnTo>
                      <a:pt x="96" y="263"/>
                    </a:lnTo>
                    <a:lnTo>
                      <a:pt x="104" y="263"/>
                    </a:lnTo>
                    <a:lnTo>
                      <a:pt x="112" y="255"/>
                    </a:lnTo>
                    <a:lnTo>
                      <a:pt x="120" y="255"/>
                    </a:lnTo>
                    <a:lnTo>
                      <a:pt x="128" y="255"/>
                    </a:lnTo>
                    <a:lnTo>
                      <a:pt x="136" y="255"/>
                    </a:lnTo>
                    <a:lnTo>
                      <a:pt x="136" y="263"/>
                    </a:lnTo>
                    <a:lnTo>
                      <a:pt x="144" y="279"/>
                    </a:lnTo>
                    <a:lnTo>
                      <a:pt x="136" y="295"/>
                    </a:lnTo>
                    <a:lnTo>
                      <a:pt x="128" y="303"/>
                    </a:lnTo>
                    <a:lnTo>
                      <a:pt x="136" y="303"/>
                    </a:lnTo>
                    <a:lnTo>
                      <a:pt x="144" y="303"/>
                    </a:lnTo>
                    <a:lnTo>
                      <a:pt x="152" y="303"/>
                    </a:lnTo>
                    <a:lnTo>
                      <a:pt x="160" y="295"/>
                    </a:lnTo>
                    <a:lnTo>
                      <a:pt x="168" y="287"/>
                    </a:lnTo>
                    <a:lnTo>
                      <a:pt x="176" y="287"/>
                    </a:lnTo>
                    <a:lnTo>
                      <a:pt x="184" y="271"/>
                    </a:lnTo>
                    <a:lnTo>
                      <a:pt x="184" y="263"/>
                    </a:lnTo>
                    <a:lnTo>
                      <a:pt x="184" y="247"/>
                    </a:lnTo>
                    <a:lnTo>
                      <a:pt x="168" y="239"/>
                    </a:lnTo>
                    <a:lnTo>
                      <a:pt x="160" y="239"/>
                    </a:lnTo>
                    <a:lnTo>
                      <a:pt x="152" y="239"/>
                    </a:lnTo>
                    <a:lnTo>
                      <a:pt x="144" y="239"/>
                    </a:lnTo>
                    <a:lnTo>
                      <a:pt x="144" y="231"/>
                    </a:lnTo>
                    <a:lnTo>
                      <a:pt x="152" y="231"/>
                    </a:lnTo>
                    <a:lnTo>
                      <a:pt x="160" y="199"/>
                    </a:lnTo>
                    <a:lnTo>
                      <a:pt x="160" y="175"/>
                    </a:lnTo>
                    <a:lnTo>
                      <a:pt x="168" y="167"/>
                    </a:lnTo>
                    <a:lnTo>
                      <a:pt x="176" y="175"/>
                    </a:lnTo>
                    <a:lnTo>
                      <a:pt x="184" y="183"/>
                    </a:lnTo>
                    <a:lnTo>
                      <a:pt x="184" y="191"/>
                    </a:lnTo>
                    <a:lnTo>
                      <a:pt x="192" y="207"/>
                    </a:lnTo>
                    <a:lnTo>
                      <a:pt x="208" y="231"/>
                    </a:lnTo>
                    <a:lnTo>
                      <a:pt x="208" y="239"/>
                    </a:lnTo>
                    <a:lnTo>
                      <a:pt x="208" y="247"/>
                    </a:lnTo>
                    <a:lnTo>
                      <a:pt x="208" y="255"/>
                    </a:lnTo>
                    <a:lnTo>
                      <a:pt x="216" y="255"/>
                    </a:lnTo>
                    <a:lnTo>
                      <a:pt x="223" y="255"/>
                    </a:lnTo>
                    <a:lnTo>
                      <a:pt x="231" y="263"/>
                    </a:lnTo>
                    <a:lnTo>
                      <a:pt x="239" y="263"/>
                    </a:lnTo>
                    <a:lnTo>
                      <a:pt x="247" y="271"/>
                    </a:lnTo>
                    <a:lnTo>
                      <a:pt x="247" y="287"/>
                    </a:lnTo>
                    <a:lnTo>
                      <a:pt x="247" y="295"/>
                    </a:lnTo>
                    <a:lnTo>
                      <a:pt x="239" y="295"/>
                    </a:lnTo>
                    <a:lnTo>
                      <a:pt x="223" y="303"/>
                    </a:lnTo>
                    <a:lnTo>
                      <a:pt x="216" y="311"/>
                    </a:lnTo>
                    <a:lnTo>
                      <a:pt x="208" y="311"/>
                    </a:lnTo>
                    <a:lnTo>
                      <a:pt x="216" y="319"/>
                    </a:lnTo>
                    <a:lnTo>
                      <a:pt x="216" y="327"/>
                    </a:lnTo>
                    <a:lnTo>
                      <a:pt x="223" y="335"/>
                    </a:lnTo>
                    <a:lnTo>
                      <a:pt x="223" y="343"/>
                    </a:lnTo>
                    <a:lnTo>
                      <a:pt x="216" y="351"/>
                    </a:lnTo>
                    <a:lnTo>
                      <a:pt x="208" y="367"/>
                    </a:lnTo>
                    <a:lnTo>
                      <a:pt x="200" y="375"/>
                    </a:lnTo>
                    <a:lnTo>
                      <a:pt x="192" y="399"/>
                    </a:lnTo>
                    <a:lnTo>
                      <a:pt x="176" y="423"/>
                    </a:lnTo>
                    <a:lnTo>
                      <a:pt x="152" y="423"/>
                    </a:lnTo>
                    <a:lnTo>
                      <a:pt x="144" y="415"/>
                    </a:lnTo>
                    <a:lnTo>
                      <a:pt x="136" y="407"/>
                    </a:lnTo>
                    <a:lnTo>
                      <a:pt x="136" y="415"/>
                    </a:lnTo>
                    <a:lnTo>
                      <a:pt x="136" y="423"/>
                    </a:lnTo>
                    <a:lnTo>
                      <a:pt x="136" y="431"/>
                    </a:lnTo>
                    <a:lnTo>
                      <a:pt x="136" y="439"/>
                    </a:lnTo>
                    <a:lnTo>
                      <a:pt x="136" y="455"/>
                    </a:lnTo>
                    <a:lnTo>
                      <a:pt x="128" y="471"/>
                    </a:lnTo>
                    <a:lnTo>
                      <a:pt x="120" y="479"/>
                    </a:lnTo>
                    <a:lnTo>
                      <a:pt x="128" y="487"/>
                    </a:lnTo>
                    <a:lnTo>
                      <a:pt x="136" y="495"/>
                    </a:lnTo>
                    <a:lnTo>
                      <a:pt x="144" y="511"/>
                    </a:lnTo>
                    <a:lnTo>
                      <a:pt x="152" y="519"/>
                    </a:lnTo>
                    <a:lnTo>
                      <a:pt x="152" y="535"/>
                    </a:lnTo>
                    <a:lnTo>
                      <a:pt x="152" y="551"/>
                    </a:lnTo>
                    <a:lnTo>
                      <a:pt x="144" y="559"/>
                    </a:lnTo>
                    <a:lnTo>
                      <a:pt x="144" y="575"/>
                    </a:lnTo>
                    <a:lnTo>
                      <a:pt x="144" y="591"/>
                    </a:lnTo>
                    <a:lnTo>
                      <a:pt x="136" y="599"/>
                    </a:lnTo>
                    <a:lnTo>
                      <a:pt x="128" y="599"/>
                    </a:lnTo>
                    <a:lnTo>
                      <a:pt x="120" y="599"/>
                    </a:lnTo>
                    <a:lnTo>
                      <a:pt x="120" y="607"/>
                    </a:lnTo>
                    <a:lnTo>
                      <a:pt x="128" y="615"/>
                    </a:lnTo>
                    <a:lnTo>
                      <a:pt x="144" y="631"/>
                    </a:lnTo>
                    <a:lnTo>
                      <a:pt x="160" y="647"/>
                    </a:lnTo>
                    <a:lnTo>
                      <a:pt x="176" y="654"/>
                    </a:lnTo>
                    <a:lnTo>
                      <a:pt x="184" y="654"/>
                    </a:lnTo>
                    <a:lnTo>
                      <a:pt x="184" y="647"/>
                    </a:lnTo>
                    <a:lnTo>
                      <a:pt x="176" y="639"/>
                    </a:lnTo>
                    <a:lnTo>
                      <a:pt x="160" y="615"/>
                    </a:lnTo>
                    <a:lnTo>
                      <a:pt x="160" y="591"/>
                    </a:lnTo>
                    <a:lnTo>
                      <a:pt x="168" y="575"/>
                    </a:lnTo>
                    <a:lnTo>
                      <a:pt x="184" y="551"/>
                    </a:lnTo>
                    <a:lnTo>
                      <a:pt x="200" y="535"/>
                    </a:lnTo>
                    <a:lnTo>
                      <a:pt x="216" y="543"/>
                    </a:lnTo>
                    <a:lnTo>
                      <a:pt x="223" y="559"/>
                    </a:lnTo>
                    <a:lnTo>
                      <a:pt x="216" y="567"/>
                    </a:lnTo>
                    <a:lnTo>
                      <a:pt x="208" y="567"/>
                    </a:lnTo>
                    <a:lnTo>
                      <a:pt x="208" y="575"/>
                    </a:lnTo>
                    <a:lnTo>
                      <a:pt x="216" y="583"/>
                    </a:lnTo>
                    <a:lnTo>
                      <a:pt x="231" y="607"/>
                    </a:lnTo>
                    <a:lnTo>
                      <a:pt x="231" y="623"/>
                    </a:lnTo>
                    <a:lnTo>
                      <a:pt x="231" y="639"/>
                    </a:lnTo>
                    <a:lnTo>
                      <a:pt x="223" y="654"/>
                    </a:lnTo>
                    <a:lnTo>
                      <a:pt x="216" y="670"/>
                    </a:lnTo>
                    <a:lnTo>
                      <a:pt x="216" y="678"/>
                    </a:lnTo>
                    <a:lnTo>
                      <a:pt x="208" y="686"/>
                    </a:lnTo>
                    <a:lnTo>
                      <a:pt x="200" y="686"/>
                    </a:lnTo>
                    <a:lnTo>
                      <a:pt x="208" y="686"/>
                    </a:lnTo>
                    <a:lnTo>
                      <a:pt x="223" y="670"/>
                    </a:lnTo>
                    <a:lnTo>
                      <a:pt x="247" y="662"/>
                    </a:lnTo>
                    <a:lnTo>
                      <a:pt x="255" y="662"/>
                    </a:lnTo>
                    <a:lnTo>
                      <a:pt x="271" y="662"/>
                    </a:lnTo>
                    <a:lnTo>
                      <a:pt x="279" y="639"/>
                    </a:lnTo>
                    <a:lnTo>
                      <a:pt x="279" y="615"/>
                    </a:lnTo>
                    <a:lnTo>
                      <a:pt x="287" y="607"/>
                    </a:lnTo>
                    <a:lnTo>
                      <a:pt x="287" y="599"/>
                    </a:lnTo>
                    <a:lnTo>
                      <a:pt x="295" y="607"/>
                    </a:lnTo>
                    <a:lnTo>
                      <a:pt x="303" y="615"/>
                    </a:lnTo>
                    <a:lnTo>
                      <a:pt x="303" y="631"/>
                    </a:lnTo>
                    <a:lnTo>
                      <a:pt x="303" y="639"/>
                    </a:lnTo>
                    <a:lnTo>
                      <a:pt x="311" y="639"/>
                    </a:lnTo>
                    <a:lnTo>
                      <a:pt x="319" y="631"/>
                    </a:lnTo>
                    <a:lnTo>
                      <a:pt x="327" y="607"/>
                    </a:lnTo>
                    <a:lnTo>
                      <a:pt x="343" y="583"/>
                    </a:lnTo>
                    <a:lnTo>
                      <a:pt x="359" y="559"/>
                    </a:lnTo>
                    <a:lnTo>
                      <a:pt x="367" y="551"/>
                    </a:lnTo>
                    <a:lnTo>
                      <a:pt x="367" y="543"/>
                    </a:lnTo>
                    <a:lnTo>
                      <a:pt x="359" y="535"/>
                    </a:lnTo>
                    <a:lnTo>
                      <a:pt x="367" y="511"/>
                    </a:lnTo>
                    <a:lnTo>
                      <a:pt x="367" y="487"/>
                    </a:lnTo>
                    <a:lnTo>
                      <a:pt x="375" y="463"/>
                    </a:lnTo>
                    <a:lnTo>
                      <a:pt x="383" y="447"/>
                    </a:lnTo>
                    <a:lnTo>
                      <a:pt x="407" y="431"/>
                    </a:lnTo>
                    <a:lnTo>
                      <a:pt x="423" y="407"/>
                    </a:lnTo>
                    <a:lnTo>
                      <a:pt x="423" y="399"/>
                    </a:lnTo>
                    <a:lnTo>
                      <a:pt x="423" y="383"/>
                    </a:lnTo>
                    <a:lnTo>
                      <a:pt x="431" y="359"/>
                    </a:lnTo>
                    <a:lnTo>
                      <a:pt x="447" y="335"/>
                    </a:lnTo>
                    <a:lnTo>
                      <a:pt x="471" y="319"/>
                    </a:lnTo>
                    <a:lnTo>
                      <a:pt x="487" y="303"/>
                    </a:lnTo>
                    <a:lnTo>
                      <a:pt x="511" y="287"/>
                    </a:lnTo>
                    <a:lnTo>
                      <a:pt x="519" y="271"/>
                    </a:lnTo>
                    <a:lnTo>
                      <a:pt x="527" y="271"/>
                    </a:lnTo>
                    <a:lnTo>
                      <a:pt x="519" y="271"/>
                    </a:lnTo>
                    <a:lnTo>
                      <a:pt x="511" y="271"/>
                    </a:lnTo>
                    <a:lnTo>
                      <a:pt x="495" y="271"/>
                    </a:lnTo>
                    <a:lnTo>
                      <a:pt x="487" y="263"/>
                    </a:lnTo>
                    <a:lnTo>
                      <a:pt x="495" y="255"/>
                    </a:lnTo>
                    <a:lnTo>
                      <a:pt x="503" y="247"/>
                    </a:lnTo>
                    <a:lnTo>
                      <a:pt x="503" y="239"/>
                    </a:lnTo>
                    <a:lnTo>
                      <a:pt x="503" y="231"/>
                    </a:lnTo>
                    <a:lnTo>
                      <a:pt x="503" y="223"/>
                    </a:lnTo>
                    <a:lnTo>
                      <a:pt x="503" y="215"/>
                    </a:lnTo>
                    <a:lnTo>
                      <a:pt x="495" y="215"/>
                    </a:lnTo>
                    <a:lnTo>
                      <a:pt x="503" y="207"/>
                    </a:lnTo>
                    <a:lnTo>
                      <a:pt x="503" y="199"/>
                    </a:lnTo>
                    <a:lnTo>
                      <a:pt x="503" y="191"/>
                    </a:lnTo>
                    <a:lnTo>
                      <a:pt x="495" y="191"/>
                    </a:lnTo>
                    <a:lnTo>
                      <a:pt x="479" y="191"/>
                    </a:lnTo>
                    <a:lnTo>
                      <a:pt x="471" y="191"/>
                    </a:lnTo>
                    <a:lnTo>
                      <a:pt x="463" y="183"/>
                    </a:lnTo>
                    <a:lnTo>
                      <a:pt x="455" y="183"/>
                    </a:lnTo>
                    <a:lnTo>
                      <a:pt x="447" y="183"/>
                    </a:lnTo>
                    <a:lnTo>
                      <a:pt x="447" y="175"/>
                    </a:lnTo>
                    <a:lnTo>
                      <a:pt x="455" y="175"/>
                    </a:lnTo>
                    <a:lnTo>
                      <a:pt x="463" y="167"/>
                    </a:lnTo>
                    <a:lnTo>
                      <a:pt x="471" y="159"/>
                    </a:lnTo>
                    <a:lnTo>
                      <a:pt x="479" y="151"/>
                    </a:lnTo>
                    <a:lnTo>
                      <a:pt x="479" y="143"/>
                    </a:lnTo>
                    <a:lnTo>
                      <a:pt x="479" y="135"/>
                    </a:lnTo>
                    <a:lnTo>
                      <a:pt x="471" y="127"/>
                    </a:lnTo>
                    <a:lnTo>
                      <a:pt x="463" y="104"/>
                    </a:lnTo>
                    <a:lnTo>
                      <a:pt x="463" y="88"/>
                    </a:lnTo>
                    <a:lnTo>
                      <a:pt x="455" y="80"/>
                    </a:lnTo>
                    <a:lnTo>
                      <a:pt x="447" y="88"/>
                    </a:lnTo>
                    <a:lnTo>
                      <a:pt x="439" y="96"/>
                    </a:lnTo>
                    <a:lnTo>
                      <a:pt x="407" y="96"/>
                    </a:lnTo>
                    <a:lnTo>
                      <a:pt x="383" y="96"/>
                    </a:lnTo>
                    <a:lnTo>
                      <a:pt x="375" y="96"/>
                    </a:lnTo>
                    <a:lnTo>
                      <a:pt x="375" y="88"/>
                    </a:lnTo>
                    <a:lnTo>
                      <a:pt x="375" y="96"/>
                    </a:lnTo>
                    <a:lnTo>
                      <a:pt x="367" y="96"/>
                    </a:lnTo>
                    <a:lnTo>
                      <a:pt x="359" y="96"/>
                    </a:lnTo>
                    <a:lnTo>
                      <a:pt x="351" y="88"/>
                    </a:lnTo>
                    <a:lnTo>
                      <a:pt x="343" y="72"/>
                    </a:lnTo>
                    <a:lnTo>
                      <a:pt x="335" y="56"/>
                    </a:lnTo>
                    <a:lnTo>
                      <a:pt x="343" y="40"/>
                    </a:lnTo>
                    <a:lnTo>
                      <a:pt x="343" y="32"/>
                    </a:lnTo>
                    <a:lnTo>
                      <a:pt x="343" y="24"/>
                    </a:lnTo>
                    <a:lnTo>
                      <a:pt x="335" y="24"/>
                    </a:lnTo>
                    <a:lnTo>
                      <a:pt x="327" y="24"/>
                    </a:lnTo>
                    <a:lnTo>
                      <a:pt x="319" y="24"/>
                    </a:lnTo>
                    <a:lnTo>
                      <a:pt x="311" y="24"/>
                    </a:lnTo>
                    <a:lnTo>
                      <a:pt x="303" y="16"/>
                    </a:lnTo>
                    <a:lnTo>
                      <a:pt x="287" y="8"/>
                    </a:lnTo>
                    <a:lnTo>
                      <a:pt x="287" y="0"/>
                    </a:lnTo>
                    <a:lnTo>
                      <a:pt x="279" y="0"/>
                    </a:lnTo>
                    <a:lnTo>
                      <a:pt x="255" y="0"/>
                    </a:lnTo>
                    <a:lnTo>
                      <a:pt x="247" y="0"/>
                    </a:lnTo>
                    <a:lnTo>
                      <a:pt x="239" y="16"/>
                    </a:lnTo>
                    <a:lnTo>
                      <a:pt x="223" y="32"/>
                    </a:lnTo>
                    <a:lnTo>
                      <a:pt x="223" y="40"/>
                    </a:lnTo>
                    <a:lnTo>
                      <a:pt x="223" y="48"/>
                    </a:lnTo>
                    <a:lnTo>
                      <a:pt x="216" y="56"/>
                    </a:lnTo>
                    <a:lnTo>
                      <a:pt x="208" y="56"/>
                    </a:lnTo>
                    <a:lnTo>
                      <a:pt x="208" y="64"/>
                    </a:lnTo>
                    <a:lnTo>
                      <a:pt x="192" y="64"/>
                    </a:lnTo>
                    <a:lnTo>
                      <a:pt x="184" y="56"/>
                    </a:lnTo>
                    <a:lnTo>
                      <a:pt x="176" y="56"/>
                    </a:lnTo>
                    <a:lnTo>
                      <a:pt x="168" y="64"/>
                    </a:lnTo>
                    <a:lnTo>
                      <a:pt x="160" y="64"/>
                    </a:lnTo>
                    <a:lnTo>
                      <a:pt x="168" y="72"/>
                    </a:lnTo>
                    <a:lnTo>
                      <a:pt x="160" y="80"/>
                    </a:lnTo>
                    <a:lnTo>
                      <a:pt x="152" y="88"/>
                    </a:lnTo>
                    <a:lnTo>
                      <a:pt x="136" y="88"/>
                    </a:lnTo>
                    <a:lnTo>
                      <a:pt x="128" y="72"/>
                    </a:lnTo>
                    <a:lnTo>
                      <a:pt x="112" y="72"/>
                    </a:lnTo>
                    <a:lnTo>
                      <a:pt x="104" y="72"/>
                    </a:lnTo>
                    <a:lnTo>
                      <a:pt x="104" y="80"/>
                    </a:lnTo>
                    <a:lnTo>
                      <a:pt x="96" y="80"/>
                    </a:lnTo>
                    <a:lnTo>
                      <a:pt x="96" y="88"/>
                    </a:lnTo>
                    <a:lnTo>
                      <a:pt x="88" y="88"/>
                    </a:lnTo>
                    <a:lnTo>
                      <a:pt x="72" y="88"/>
                    </a:lnTo>
                    <a:lnTo>
                      <a:pt x="64" y="88"/>
                    </a:lnTo>
                    <a:lnTo>
                      <a:pt x="56" y="88"/>
                    </a:lnTo>
                    <a:lnTo>
                      <a:pt x="48" y="9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" name="Freeform 9"/>
              <p:cNvSpPr>
                <a:spLocks/>
              </p:cNvSpPr>
              <p:nvPr/>
            </p:nvSpPr>
            <p:spPr bwMode="auto">
              <a:xfrm>
                <a:off x="1399" y="2416"/>
                <a:ext cx="42" cy="31"/>
              </a:xfrm>
              <a:custGeom>
                <a:avLst/>
                <a:gdLst>
                  <a:gd name="T0" fmla="*/ 9 w 48"/>
                  <a:gd name="T1" fmla="*/ 2 h 40"/>
                  <a:gd name="T2" fmla="*/ 11 w 48"/>
                  <a:gd name="T3" fmla="*/ 2 h 40"/>
                  <a:gd name="T4" fmla="*/ 13 w 48"/>
                  <a:gd name="T5" fmla="*/ 2 h 40"/>
                  <a:gd name="T6" fmla="*/ 13 w 48"/>
                  <a:gd name="T7" fmla="*/ 2 h 40"/>
                  <a:gd name="T8" fmla="*/ 13 w 48"/>
                  <a:gd name="T9" fmla="*/ 2 h 40"/>
                  <a:gd name="T10" fmla="*/ 11 w 48"/>
                  <a:gd name="T11" fmla="*/ 2 h 40"/>
                  <a:gd name="T12" fmla="*/ 11 w 48"/>
                  <a:gd name="T13" fmla="*/ 0 h 40"/>
                  <a:gd name="T14" fmla="*/ 9 w 48"/>
                  <a:gd name="T15" fmla="*/ 0 h 40"/>
                  <a:gd name="T16" fmla="*/ 7 w 48"/>
                  <a:gd name="T17" fmla="*/ 0 h 40"/>
                  <a:gd name="T18" fmla="*/ 4 w 48"/>
                  <a:gd name="T19" fmla="*/ 0 h 40"/>
                  <a:gd name="T20" fmla="*/ 4 w 48"/>
                  <a:gd name="T21" fmla="*/ 2 h 40"/>
                  <a:gd name="T22" fmla="*/ 4 w 48"/>
                  <a:gd name="T23" fmla="*/ 2 h 40"/>
                  <a:gd name="T24" fmla="*/ 0 w 48"/>
                  <a:gd name="T25" fmla="*/ 2 h 40"/>
                  <a:gd name="T26" fmla="*/ 4 w 48"/>
                  <a:gd name="T27" fmla="*/ 2 h 40"/>
                  <a:gd name="T28" fmla="*/ 4 w 48"/>
                  <a:gd name="T29" fmla="*/ 3 h 40"/>
                  <a:gd name="T30" fmla="*/ 7 w 48"/>
                  <a:gd name="T31" fmla="*/ 3 h 40"/>
                  <a:gd name="T32" fmla="*/ 9 w 48"/>
                  <a:gd name="T33" fmla="*/ 3 h 40"/>
                  <a:gd name="T34" fmla="*/ 9 w 48"/>
                  <a:gd name="T35" fmla="*/ 2 h 40"/>
                  <a:gd name="T36" fmla="*/ 9 w 48"/>
                  <a:gd name="T37" fmla="*/ 2 h 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40"/>
                  <a:gd name="T59" fmla="*/ 48 w 48"/>
                  <a:gd name="T60" fmla="*/ 40 h 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40">
                    <a:moveTo>
                      <a:pt x="32" y="24"/>
                    </a:moveTo>
                    <a:lnTo>
                      <a:pt x="40" y="24"/>
                    </a:lnTo>
                    <a:lnTo>
                      <a:pt x="48" y="24"/>
                    </a:lnTo>
                    <a:lnTo>
                      <a:pt x="48" y="16"/>
                    </a:lnTo>
                    <a:lnTo>
                      <a:pt x="48" y="8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16" y="8"/>
                    </a:lnTo>
                    <a:lnTo>
                      <a:pt x="8" y="8"/>
                    </a:lnTo>
                    <a:lnTo>
                      <a:pt x="0" y="16"/>
                    </a:lnTo>
                    <a:lnTo>
                      <a:pt x="8" y="32"/>
                    </a:lnTo>
                    <a:lnTo>
                      <a:pt x="16" y="40"/>
                    </a:lnTo>
                    <a:lnTo>
                      <a:pt x="24" y="40"/>
                    </a:lnTo>
                    <a:lnTo>
                      <a:pt x="32" y="40"/>
                    </a:lnTo>
                    <a:lnTo>
                      <a:pt x="32" y="32"/>
                    </a:lnTo>
                    <a:lnTo>
                      <a:pt x="32" y="24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" name="Freeform 10"/>
              <p:cNvSpPr>
                <a:spLocks/>
              </p:cNvSpPr>
              <p:nvPr/>
            </p:nvSpPr>
            <p:spPr bwMode="auto">
              <a:xfrm>
                <a:off x="1399" y="2416"/>
                <a:ext cx="42" cy="31"/>
              </a:xfrm>
              <a:custGeom>
                <a:avLst/>
                <a:gdLst>
                  <a:gd name="T0" fmla="*/ 9 w 48"/>
                  <a:gd name="T1" fmla="*/ 2 h 40"/>
                  <a:gd name="T2" fmla="*/ 11 w 48"/>
                  <a:gd name="T3" fmla="*/ 2 h 40"/>
                  <a:gd name="T4" fmla="*/ 13 w 48"/>
                  <a:gd name="T5" fmla="*/ 2 h 40"/>
                  <a:gd name="T6" fmla="*/ 13 w 48"/>
                  <a:gd name="T7" fmla="*/ 2 h 40"/>
                  <a:gd name="T8" fmla="*/ 13 w 48"/>
                  <a:gd name="T9" fmla="*/ 2 h 40"/>
                  <a:gd name="T10" fmla="*/ 11 w 48"/>
                  <a:gd name="T11" fmla="*/ 2 h 40"/>
                  <a:gd name="T12" fmla="*/ 11 w 48"/>
                  <a:gd name="T13" fmla="*/ 0 h 40"/>
                  <a:gd name="T14" fmla="*/ 9 w 48"/>
                  <a:gd name="T15" fmla="*/ 0 h 40"/>
                  <a:gd name="T16" fmla="*/ 7 w 48"/>
                  <a:gd name="T17" fmla="*/ 0 h 40"/>
                  <a:gd name="T18" fmla="*/ 4 w 48"/>
                  <a:gd name="T19" fmla="*/ 0 h 40"/>
                  <a:gd name="T20" fmla="*/ 4 w 48"/>
                  <a:gd name="T21" fmla="*/ 2 h 40"/>
                  <a:gd name="T22" fmla="*/ 4 w 48"/>
                  <a:gd name="T23" fmla="*/ 2 h 40"/>
                  <a:gd name="T24" fmla="*/ 0 w 48"/>
                  <a:gd name="T25" fmla="*/ 2 h 40"/>
                  <a:gd name="T26" fmla="*/ 4 w 48"/>
                  <a:gd name="T27" fmla="*/ 2 h 40"/>
                  <a:gd name="T28" fmla="*/ 4 w 48"/>
                  <a:gd name="T29" fmla="*/ 3 h 40"/>
                  <a:gd name="T30" fmla="*/ 7 w 48"/>
                  <a:gd name="T31" fmla="*/ 3 h 40"/>
                  <a:gd name="T32" fmla="*/ 9 w 48"/>
                  <a:gd name="T33" fmla="*/ 3 h 40"/>
                  <a:gd name="T34" fmla="*/ 9 w 48"/>
                  <a:gd name="T35" fmla="*/ 2 h 40"/>
                  <a:gd name="T36" fmla="*/ 9 w 48"/>
                  <a:gd name="T37" fmla="*/ 2 h 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40"/>
                  <a:gd name="T59" fmla="*/ 48 w 48"/>
                  <a:gd name="T60" fmla="*/ 40 h 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40">
                    <a:moveTo>
                      <a:pt x="32" y="24"/>
                    </a:moveTo>
                    <a:lnTo>
                      <a:pt x="40" y="24"/>
                    </a:lnTo>
                    <a:lnTo>
                      <a:pt x="48" y="24"/>
                    </a:lnTo>
                    <a:lnTo>
                      <a:pt x="48" y="16"/>
                    </a:lnTo>
                    <a:lnTo>
                      <a:pt x="48" y="8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16" y="8"/>
                    </a:lnTo>
                    <a:lnTo>
                      <a:pt x="8" y="8"/>
                    </a:lnTo>
                    <a:lnTo>
                      <a:pt x="0" y="16"/>
                    </a:lnTo>
                    <a:lnTo>
                      <a:pt x="8" y="32"/>
                    </a:lnTo>
                    <a:lnTo>
                      <a:pt x="16" y="40"/>
                    </a:lnTo>
                    <a:lnTo>
                      <a:pt x="24" y="40"/>
                    </a:lnTo>
                    <a:lnTo>
                      <a:pt x="32" y="40"/>
                    </a:lnTo>
                    <a:lnTo>
                      <a:pt x="32" y="32"/>
                    </a:lnTo>
                    <a:lnTo>
                      <a:pt x="32" y="24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9" name="Freeform 11"/>
              <p:cNvSpPr>
                <a:spLocks/>
              </p:cNvSpPr>
              <p:nvPr/>
            </p:nvSpPr>
            <p:spPr bwMode="auto">
              <a:xfrm>
                <a:off x="1456" y="3059"/>
                <a:ext cx="50" cy="31"/>
              </a:xfrm>
              <a:custGeom>
                <a:avLst/>
                <a:gdLst>
                  <a:gd name="T0" fmla="*/ 0 w 56"/>
                  <a:gd name="T1" fmla="*/ 2 h 40"/>
                  <a:gd name="T2" fmla="*/ 0 w 56"/>
                  <a:gd name="T3" fmla="*/ 2 h 40"/>
                  <a:gd name="T4" fmla="*/ 0 w 56"/>
                  <a:gd name="T5" fmla="*/ 2 h 40"/>
                  <a:gd name="T6" fmla="*/ 5 w 56"/>
                  <a:gd name="T7" fmla="*/ 0 h 40"/>
                  <a:gd name="T8" fmla="*/ 11 w 56"/>
                  <a:gd name="T9" fmla="*/ 0 h 40"/>
                  <a:gd name="T10" fmla="*/ 15 w 56"/>
                  <a:gd name="T11" fmla="*/ 0 h 40"/>
                  <a:gd name="T12" fmla="*/ 19 w 56"/>
                  <a:gd name="T13" fmla="*/ 0 h 40"/>
                  <a:gd name="T14" fmla="*/ 19 w 56"/>
                  <a:gd name="T15" fmla="*/ 2 h 40"/>
                  <a:gd name="T16" fmla="*/ 15 w 56"/>
                  <a:gd name="T17" fmla="*/ 2 h 40"/>
                  <a:gd name="T18" fmla="*/ 15 w 56"/>
                  <a:gd name="T19" fmla="*/ 2 h 40"/>
                  <a:gd name="T20" fmla="*/ 15 w 56"/>
                  <a:gd name="T21" fmla="*/ 2 h 40"/>
                  <a:gd name="T22" fmla="*/ 13 w 56"/>
                  <a:gd name="T23" fmla="*/ 3 h 40"/>
                  <a:gd name="T24" fmla="*/ 8 w 56"/>
                  <a:gd name="T25" fmla="*/ 3 h 40"/>
                  <a:gd name="T26" fmla="*/ 5 w 56"/>
                  <a:gd name="T27" fmla="*/ 3 h 40"/>
                  <a:gd name="T28" fmla="*/ 0 w 56"/>
                  <a:gd name="T29" fmla="*/ 2 h 40"/>
                  <a:gd name="T30" fmla="*/ 0 w 56"/>
                  <a:gd name="T31" fmla="*/ 2 h 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40"/>
                  <a:gd name="T50" fmla="*/ 56 w 56"/>
                  <a:gd name="T51" fmla="*/ 40 h 4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40">
                    <a:moveTo>
                      <a:pt x="0" y="24"/>
                    </a:moveTo>
                    <a:lnTo>
                      <a:pt x="0" y="16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56" y="0"/>
                    </a:lnTo>
                    <a:lnTo>
                      <a:pt x="56" y="8"/>
                    </a:lnTo>
                    <a:lnTo>
                      <a:pt x="48" y="8"/>
                    </a:lnTo>
                    <a:lnTo>
                      <a:pt x="48" y="16"/>
                    </a:lnTo>
                    <a:lnTo>
                      <a:pt x="48" y="32"/>
                    </a:lnTo>
                    <a:lnTo>
                      <a:pt x="40" y="40"/>
                    </a:lnTo>
                    <a:lnTo>
                      <a:pt x="24" y="40"/>
                    </a:lnTo>
                    <a:lnTo>
                      <a:pt x="16" y="40"/>
                    </a:lnTo>
                    <a:lnTo>
                      <a:pt x="0" y="3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1456" y="3059"/>
                <a:ext cx="50" cy="31"/>
              </a:xfrm>
              <a:custGeom>
                <a:avLst/>
                <a:gdLst>
                  <a:gd name="T0" fmla="*/ 0 w 56"/>
                  <a:gd name="T1" fmla="*/ 2 h 40"/>
                  <a:gd name="T2" fmla="*/ 0 w 56"/>
                  <a:gd name="T3" fmla="*/ 2 h 40"/>
                  <a:gd name="T4" fmla="*/ 0 w 56"/>
                  <a:gd name="T5" fmla="*/ 2 h 40"/>
                  <a:gd name="T6" fmla="*/ 5 w 56"/>
                  <a:gd name="T7" fmla="*/ 0 h 40"/>
                  <a:gd name="T8" fmla="*/ 11 w 56"/>
                  <a:gd name="T9" fmla="*/ 0 h 40"/>
                  <a:gd name="T10" fmla="*/ 15 w 56"/>
                  <a:gd name="T11" fmla="*/ 0 h 40"/>
                  <a:gd name="T12" fmla="*/ 19 w 56"/>
                  <a:gd name="T13" fmla="*/ 0 h 40"/>
                  <a:gd name="T14" fmla="*/ 19 w 56"/>
                  <a:gd name="T15" fmla="*/ 2 h 40"/>
                  <a:gd name="T16" fmla="*/ 15 w 56"/>
                  <a:gd name="T17" fmla="*/ 2 h 40"/>
                  <a:gd name="T18" fmla="*/ 15 w 56"/>
                  <a:gd name="T19" fmla="*/ 2 h 40"/>
                  <a:gd name="T20" fmla="*/ 15 w 56"/>
                  <a:gd name="T21" fmla="*/ 2 h 40"/>
                  <a:gd name="T22" fmla="*/ 13 w 56"/>
                  <a:gd name="T23" fmla="*/ 3 h 40"/>
                  <a:gd name="T24" fmla="*/ 8 w 56"/>
                  <a:gd name="T25" fmla="*/ 3 h 40"/>
                  <a:gd name="T26" fmla="*/ 5 w 56"/>
                  <a:gd name="T27" fmla="*/ 3 h 40"/>
                  <a:gd name="T28" fmla="*/ 0 w 56"/>
                  <a:gd name="T29" fmla="*/ 2 h 40"/>
                  <a:gd name="T30" fmla="*/ 0 w 56"/>
                  <a:gd name="T31" fmla="*/ 2 h 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6"/>
                  <a:gd name="T49" fmla="*/ 0 h 40"/>
                  <a:gd name="T50" fmla="*/ 56 w 56"/>
                  <a:gd name="T51" fmla="*/ 40 h 4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6" h="40">
                    <a:moveTo>
                      <a:pt x="0" y="24"/>
                    </a:moveTo>
                    <a:lnTo>
                      <a:pt x="0" y="16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56" y="0"/>
                    </a:lnTo>
                    <a:lnTo>
                      <a:pt x="56" y="8"/>
                    </a:lnTo>
                    <a:lnTo>
                      <a:pt x="48" y="8"/>
                    </a:lnTo>
                    <a:lnTo>
                      <a:pt x="48" y="16"/>
                    </a:lnTo>
                    <a:lnTo>
                      <a:pt x="48" y="32"/>
                    </a:lnTo>
                    <a:lnTo>
                      <a:pt x="40" y="40"/>
                    </a:lnTo>
                    <a:lnTo>
                      <a:pt x="24" y="40"/>
                    </a:lnTo>
                    <a:lnTo>
                      <a:pt x="16" y="40"/>
                    </a:lnTo>
                    <a:lnTo>
                      <a:pt x="0" y="3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1" name="Freeform 13"/>
              <p:cNvSpPr>
                <a:spLocks/>
              </p:cNvSpPr>
              <p:nvPr/>
            </p:nvSpPr>
            <p:spPr bwMode="auto">
              <a:xfrm>
                <a:off x="1540" y="3003"/>
                <a:ext cx="36" cy="75"/>
              </a:xfrm>
              <a:custGeom>
                <a:avLst/>
                <a:gdLst>
                  <a:gd name="T0" fmla="*/ 0 w 40"/>
                  <a:gd name="T1" fmla="*/ 6 h 96"/>
                  <a:gd name="T2" fmla="*/ 0 w 40"/>
                  <a:gd name="T3" fmla="*/ 5 h 96"/>
                  <a:gd name="T4" fmla="*/ 0 w 40"/>
                  <a:gd name="T5" fmla="*/ 5 h 96"/>
                  <a:gd name="T6" fmla="*/ 5 w 40"/>
                  <a:gd name="T7" fmla="*/ 5 h 96"/>
                  <a:gd name="T8" fmla="*/ 5 w 40"/>
                  <a:gd name="T9" fmla="*/ 3 h 96"/>
                  <a:gd name="T10" fmla="*/ 5 w 40"/>
                  <a:gd name="T11" fmla="*/ 2 h 96"/>
                  <a:gd name="T12" fmla="*/ 5 w 40"/>
                  <a:gd name="T13" fmla="*/ 2 h 96"/>
                  <a:gd name="T14" fmla="*/ 5 w 40"/>
                  <a:gd name="T15" fmla="*/ 2 h 96"/>
                  <a:gd name="T16" fmla="*/ 5 w 40"/>
                  <a:gd name="T17" fmla="*/ 0 h 96"/>
                  <a:gd name="T18" fmla="*/ 9 w 40"/>
                  <a:gd name="T19" fmla="*/ 0 h 96"/>
                  <a:gd name="T20" fmla="*/ 14 w 40"/>
                  <a:gd name="T21" fmla="*/ 2 h 96"/>
                  <a:gd name="T22" fmla="*/ 14 w 40"/>
                  <a:gd name="T23" fmla="*/ 2 h 96"/>
                  <a:gd name="T24" fmla="*/ 12 w 40"/>
                  <a:gd name="T25" fmla="*/ 3 h 96"/>
                  <a:gd name="T26" fmla="*/ 12 w 40"/>
                  <a:gd name="T27" fmla="*/ 4 h 96"/>
                  <a:gd name="T28" fmla="*/ 12 w 40"/>
                  <a:gd name="T29" fmla="*/ 5 h 96"/>
                  <a:gd name="T30" fmla="*/ 12 w 40"/>
                  <a:gd name="T31" fmla="*/ 5 h 96"/>
                  <a:gd name="T32" fmla="*/ 5 w 40"/>
                  <a:gd name="T33" fmla="*/ 7 h 96"/>
                  <a:gd name="T34" fmla="*/ 5 w 40"/>
                  <a:gd name="T35" fmla="*/ 8 h 96"/>
                  <a:gd name="T36" fmla="*/ 0 w 40"/>
                  <a:gd name="T37" fmla="*/ 8 h 96"/>
                  <a:gd name="T38" fmla="*/ 0 w 40"/>
                  <a:gd name="T39" fmla="*/ 8 h 96"/>
                  <a:gd name="T40" fmla="*/ 0 w 40"/>
                  <a:gd name="T41" fmla="*/ 6 h 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0"/>
                  <a:gd name="T64" fmla="*/ 0 h 96"/>
                  <a:gd name="T65" fmla="*/ 40 w 40"/>
                  <a:gd name="T66" fmla="*/ 96 h 9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0" h="96">
                    <a:moveTo>
                      <a:pt x="0" y="72"/>
                    </a:moveTo>
                    <a:lnTo>
                      <a:pt x="0" y="64"/>
                    </a:lnTo>
                    <a:lnTo>
                      <a:pt x="0" y="56"/>
                    </a:lnTo>
                    <a:lnTo>
                      <a:pt x="8" y="56"/>
                    </a:lnTo>
                    <a:lnTo>
                      <a:pt x="16" y="40"/>
                    </a:lnTo>
                    <a:lnTo>
                      <a:pt x="16" y="24"/>
                    </a:lnTo>
                    <a:lnTo>
                      <a:pt x="16" y="16"/>
                    </a:lnTo>
                    <a:lnTo>
                      <a:pt x="16" y="8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0" y="24"/>
                    </a:lnTo>
                    <a:lnTo>
                      <a:pt x="32" y="40"/>
                    </a:lnTo>
                    <a:lnTo>
                      <a:pt x="32" y="48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16" y="80"/>
                    </a:lnTo>
                    <a:lnTo>
                      <a:pt x="8" y="96"/>
                    </a:lnTo>
                    <a:lnTo>
                      <a:pt x="0" y="96"/>
                    </a:lnTo>
                    <a:lnTo>
                      <a:pt x="0" y="88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2" name="Freeform 14"/>
              <p:cNvSpPr>
                <a:spLocks/>
              </p:cNvSpPr>
              <p:nvPr/>
            </p:nvSpPr>
            <p:spPr bwMode="auto">
              <a:xfrm>
                <a:off x="1540" y="3003"/>
                <a:ext cx="36" cy="75"/>
              </a:xfrm>
              <a:custGeom>
                <a:avLst/>
                <a:gdLst>
                  <a:gd name="T0" fmla="*/ 0 w 40"/>
                  <a:gd name="T1" fmla="*/ 6 h 96"/>
                  <a:gd name="T2" fmla="*/ 0 w 40"/>
                  <a:gd name="T3" fmla="*/ 5 h 96"/>
                  <a:gd name="T4" fmla="*/ 0 w 40"/>
                  <a:gd name="T5" fmla="*/ 5 h 96"/>
                  <a:gd name="T6" fmla="*/ 5 w 40"/>
                  <a:gd name="T7" fmla="*/ 5 h 96"/>
                  <a:gd name="T8" fmla="*/ 5 w 40"/>
                  <a:gd name="T9" fmla="*/ 3 h 96"/>
                  <a:gd name="T10" fmla="*/ 5 w 40"/>
                  <a:gd name="T11" fmla="*/ 2 h 96"/>
                  <a:gd name="T12" fmla="*/ 5 w 40"/>
                  <a:gd name="T13" fmla="*/ 2 h 96"/>
                  <a:gd name="T14" fmla="*/ 5 w 40"/>
                  <a:gd name="T15" fmla="*/ 2 h 96"/>
                  <a:gd name="T16" fmla="*/ 5 w 40"/>
                  <a:gd name="T17" fmla="*/ 0 h 96"/>
                  <a:gd name="T18" fmla="*/ 9 w 40"/>
                  <a:gd name="T19" fmla="*/ 0 h 96"/>
                  <a:gd name="T20" fmla="*/ 14 w 40"/>
                  <a:gd name="T21" fmla="*/ 2 h 96"/>
                  <a:gd name="T22" fmla="*/ 14 w 40"/>
                  <a:gd name="T23" fmla="*/ 2 h 96"/>
                  <a:gd name="T24" fmla="*/ 12 w 40"/>
                  <a:gd name="T25" fmla="*/ 3 h 96"/>
                  <a:gd name="T26" fmla="*/ 12 w 40"/>
                  <a:gd name="T27" fmla="*/ 4 h 96"/>
                  <a:gd name="T28" fmla="*/ 12 w 40"/>
                  <a:gd name="T29" fmla="*/ 5 h 96"/>
                  <a:gd name="T30" fmla="*/ 12 w 40"/>
                  <a:gd name="T31" fmla="*/ 5 h 96"/>
                  <a:gd name="T32" fmla="*/ 5 w 40"/>
                  <a:gd name="T33" fmla="*/ 7 h 96"/>
                  <a:gd name="T34" fmla="*/ 5 w 40"/>
                  <a:gd name="T35" fmla="*/ 8 h 96"/>
                  <a:gd name="T36" fmla="*/ 0 w 40"/>
                  <a:gd name="T37" fmla="*/ 8 h 96"/>
                  <a:gd name="T38" fmla="*/ 0 w 40"/>
                  <a:gd name="T39" fmla="*/ 8 h 96"/>
                  <a:gd name="T40" fmla="*/ 0 w 40"/>
                  <a:gd name="T41" fmla="*/ 6 h 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0"/>
                  <a:gd name="T64" fmla="*/ 0 h 96"/>
                  <a:gd name="T65" fmla="*/ 40 w 40"/>
                  <a:gd name="T66" fmla="*/ 96 h 9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0" h="96">
                    <a:moveTo>
                      <a:pt x="0" y="72"/>
                    </a:moveTo>
                    <a:lnTo>
                      <a:pt x="0" y="64"/>
                    </a:lnTo>
                    <a:lnTo>
                      <a:pt x="0" y="56"/>
                    </a:lnTo>
                    <a:lnTo>
                      <a:pt x="8" y="56"/>
                    </a:lnTo>
                    <a:lnTo>
                      <a:pt x="16" y="40"/>
                    </a:lnTo>
                    <a:lnTo>
                      <a:pt x="16" y="24"/>
                    </a:lnTo>
                    <a:lnTo>
                      <a:pt x="16" y="16"/>
                    </a:lnTo>
                    <a:lnTo>
                      <a:pt x="16" y="8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0" y="24"/>
                    </a:lnTo>
                    <a:lnTo>
                      <a:pt x="32" y="40"/>
                    </a:lnTo>
                    <a:lnTo>
                      <a:pt x="32" y="48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16" y="80"/>
                    </a:lnTo>
                    <a:lnTo>
                      <a:pt x="8" y="96"/>
                    </a:lnTo>
                    <a:lnTo>
                      <a:pt x="0" y="96"/>
                    </a:lnTo>
                    <a:lnTo>
                      <a:pt x="0" y="88"/>
                    </a:lnTo>
                    <a:lnTo>
                      <a:pt x="0" y="72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3" name="Freeform 15"/>
              <p:cNvSpPr>
                <a:spLocks/>
              </p:cNvSpPr>
              <p:nvPr/>
            </p:nvSpPr>
            <p:spPr bwMode="auto">
              <a:xfrm>
                <a:off x="1413" y="2676"/>
                <a:ext cx="50" cy="49"/>
              </a:xfrm>
              <a:custGeom>
                <a:avLst/>
                <a:gdLst>
                  <a:gd name="T0" fmla="*/ 0 w 56"/>
                  <a:gd name="T1" fmla="*/ 4 h 64"/>
                  <a:gd name="T2" fmla="*/ 0 w 56"/>
                  <a:gd name="T3" fmla="*/ 3 h 64"/>
                  <a:gd name="T4" fmla="*/ 4 w 56"/>
                  <a:gd name="T5" fmla="*/ 3 h 64"/>
                  <a:gd name="T6" fmla="*/ 5 w 56"/>
                  <a:gd name="T7" fmla="*/ 2 h 64"/>
                  <a:gd name="T8" fmla="*/ 5 w 56"/>
                  <a:gd name="T9" fmla="*/ 2 h 64"/>
                  <a:gd name="T10" fmla="*/ 5 w 56"/>
                  <a:gd name="T11" fmla="*/ 2 h 64"/>
                  <a:gd name="T12" fmla="*/ 5 w 56"/>
                  <a:gd name="T13" fmla="*/ 2 h 64"/>
                  <a:gd name="T14" fmla="*/ 8 w 56"/>
                  <a:gd name="T15" fmla="*/ 0 h 64"/>
                  <a:gd name="T16" fmla="*/ 11 w 56"/>
                  <a:gd name="T17" fmla="*/ 0 h 64"/>
                  <a:gd name="T18" fmla="*/ 15 w 56"/>
                  <a:gd name="T19" fmla="*/ 2 h 64"/>
                  <a:gd name="T20" fmla="*/ 19 w 56"/>
                  <a:gd name="T21" fmla="*/ 2 h 64"/>
                  <a:gd name="T22" fmla="*/ 19 w 56"/>
                  <a:gd name="T23" fmla="*/ 3 h 64"/>
                  <a:gd name="T24" fmla="*/ 15 w 56"/>
                  <a:gd name="T25" fmla="*/ 3 h 64"/>
                  <a:gd name="T26" fmla="*/ 13 w 56"/>
                  <a:gd name="T27" fmla="*/ 3 h 64"/>
                  <a:gd name="T28" fmla="*/ 11 w 56"/>
                  <a:gd name="T29" fmla="*/ 3 h 64"/>
                  <a:gd name="T30" fmla="*/ 8 w 56"/>
                  <a:gd name="T31" fmla="*/ 5 h 64"/>
                  <a:gd name="T32" fmla="*/ 4 w 56"/>
                  <a:gd name="T33" fmla="*/ 5 h 64"/>
                  <a:gd name="T34" fmla="*/ 0 w 56"/>
                  <a:gd name="T35" fmla="*/ 5 h 64"/>
                  <a:gd name="T36" fmla="*/ 0 w 56"/>
                  <a:gd name="T37" fmla="*/ 4 h 6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64"/>
                  <a:gd name="T59" fmla="*/ 56 w 56"/>
                  <a:gd name="T60" fmla="*/ 64 h 6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64">
                    <a:moveTo>
                      <a:pt x="0" y="56"/>
                    </a:moveTo>
                    <a:lnTo>
                      <a:pt x="0" y="48"/>
                    </a:lnTo>
                    <a:lnTo>
                      <a:pt x="8" y="40"/>
                    </a:lnTo>
                    <a:lnTo>
                      <a:pt x="16" y="32"/>
                    </a:lnTo>
                    <a:lnTo>
                      <a:pt x="16" y="24"/>
                    </a:lnTo>
                    <a:lnTo>
                      <a:pt x="16" y="16"/>
                    </a:lnTo>
                    <a:lnTo>
                      <a:pt x="16" y="8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56" y="32"/>
                    </a:lnTo>
                    <a:lnTo>
                      <a:pt x="56" y="40"/>
                    </a:lnTo>
                    <a:lnTo>
                      <a:pt x="48" y="40"/>
                    </a:lnTo>
                    <a:lnTo>
                      <a:pt x="40" y="40"/>
                    </a:lnTo>
                    <a:lnTo>
                      <a:pt x="32" y="48"/>
                    </a:lnTo>
                    <a:lnTo>
                      <a:pt x="24" y="64"/>
                    </a:lnTo>
                    <a:lnTo>
                      <a:pt x="8" y="64"/>
                    </a:lnTo>
                    <a:lnTo>
                      <a:pt x="0" y="6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4" name="Freeform 16"/>
              <p:cNvSpPr>
                <a:spLocks/>
              </p:cNvSpPr>
              <p:nvPr/>
            </p:nvSpPr>
            <p:spPr bwMode="auto">
              <a:xfrm>
                <a:off x="1413" y="2676"/>
                <a:ext cx="50" cy="49"/>
              </a:xfrm>
              <a:custGeom>
                <a:avLst/>
                <a:gdLst>
                  <a:gd name="T0" fmla="*/ 0 w 56"/>
                  <a:gd name="T1" fmla="*/ 4 h 64"/>
                  <a:gd name="T2" fmla="*/ 0 w 56"/>
                  <a:gd name="T3" fmla="*/ 3 h 64"/>
                  <a:gd name="T4" fmla="*/ 4 w 56"/>
                  <a:gd name="T5" fmla="*/ 3 h 64"/>
                  <a:gd name="T6" fmla="*/ 5 w 56"/>
                  <a:gd name="T7" fmla="*/ 2 h 64"/>
                  <a:gd name="T8" fmla="*/ 5 w 56"/>
                  <a:gd name="T9" fmla="*/ 2 h 64"/>
                  <a:gd name="T10" fmla="*/ 5 w 56"/>
                  <a:gd name="T11" fmla="*/ 2 h 64"/>
                  <a:gd name="T12" fmla="*/ 5 w 56"/>
                  <a:gd name="T13" fmla="*/ 2 h 64"/>
                  <a:gd name="T14" fmla="*/ 8 w 56"/>
                  <a:gd name="T15" fmla="*/ 0 h 64"/>
                  <a:gd name="T16" fmla="*/ 11 w 56"/>
                  <a:gd name="T17" fmla="*/ 0 h 64"/>
                  <a:gd name="T18" fmla="*/ 15 w 56"/>
                  <a:gd name="T19" fmla="*/ 2 h 64"/>
                  <a:gd name="T20" fmla="*/ 19 w 56"/>
                  <a:gd name="T21" fmla="*/ 2 h 64"/>
                  <a:gd name="T22" fmla="*/ 19 w 56"/>
                  <a:gd name="T23" fmla="*/ 3 h 64"/>
                  <a:gd name="T24" fmla="*/ 15 w 56"/>
                  <a:gd name="T25" fmla="*/ 3 h 64"/>
                  <a:gd name="T26" fmla="*/ 13 w 56"/>
                  <a:gd name="T27" fmla="*/ 3 h 64"/>
                  <a:gd name="T28" fmla="*/ 11 w 56"/>
                  <a:gd name="T29" fmla="*/ 3 h 64"/>
                  <a:gd name="T30" fmla="*/ 8 w 56"/>
                  <a:gd name="T31" fmla="*/ 5 h 64"/>
                  <a:gd name="T32" fmla="*/ 4 w 56"/>
                  <a:gd name="T33" fmla="*/ 5 h 64"/>
                  <a:gd name="T34" fmla="*/ 0 w 56"/>
                  <a:gd name="T35" fmla="*/ 5 h 64"/>
                  <a:gd name="T36" fmla="*/ 0 w 56"/>
                  <a:gd name="T37" fmla="*/ 4 h 6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64"/>
                  <a:gd name="T59" fmla="*/ 56 w 56"/>
                  <a:gd name="T60" fmla="*/ 64 h 6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64">
                    <a:moveTo>
                      <a:pt x="0" y="56"/>
                    </a:moveTo>
                    <a:lnTo>
                      <a:pt x="0" y="48"/>
                    </a:lnTo>
                    <a:lnTo>
                      <a:pt x="8" y="40"/>
                    </a:lnTo>
                    <a:lnTo>
                      <a:pt x="16" y="32"/>
                    </a:lnTo>
                    <a:lnTo>
                      <a:pt x="16" y="24"/>
                    </a:lnTo>
                    <a:lnTo>
                      <a:pt x="16" y="16"/>
                    </a:lnTo>
                    <a:lnTo>
                      <a:pt x="16" y="8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56" y="32"/>
                    </a:lnTo>
                    <a:lnTo>
                      <a:pt x="56" y="40"/>
                    </a:lnTo>
                    <a:lnTo>
                      <a:pt x="48" y="40"/>
                    </a:lnTo>
                    <a:lnTo>
                      <a:pt x="40" y="40"/>
                    </a:lnTo>
                    <a:lnTo>
                      <a:pt x="32" y="48"/>
                    </a:lnTo>
                    <a:lnTo>
                      <a:pt x="24" y="64"/>
                    </a:lnTo>
                    <a:lnTo>
                      <a:pt x="8" y="64"/>
                    </a:lnTo>
                    <a:lnTo>
                      <a:pt x="0" y="64"/>
                    </a:lnTo>
                    <a:lnTo>
                      <a:pt x="0" y="5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5" name="Freeform 17"/>
              <p:cNvSpPr>
                <a:spLocks/>
              </p:cNvSpPr>
              <p:nvPr/>
            </p:nvSpPr>
            <p:spPr bwMode="auto">
              <a:xfrm>
                <a:off x="1477" y="2682"/>
                <a:ext cx="21" cy="12"/>
              </a:xfrm>
              <a:custGeom>
                <a:avLst/>
                <a:gdLst>
                  <a:gd name="T0" fmla="*/ 0 w 24"/>
                  <a:gd name="T1" fmla="*/ 2 h 16"/>
                  <a:gd name="T2" fmla="*/ 0 w 24"/>
                  <a:gd name="T3" fmla="*/ 2 h 16"/>
                  <a:gd name="T4" fmla="*/ 4 w 24"/>
                  <a:gd name="T5" fmla="*/ 0 h 16"/>
                  <a:gd name="T6" fmla="*/ 4 w 24"/>
                  <a:gd name="T7" fmla="*/ 0 h 16"/>
                  <a:gd name="T8" fmla="*/ 7 w 24"/>
                  <a:gd name="T9" fmla="*/ 0 h 16"/>
                  <a:gd name="T10" fmla="*/ 7 w 24"/>
                  <a:gd name="T11" fmla="*/ 2 h 16"/>
                  <a:gd name="T12" fmla="*/ 4 w 24"/>
                  <a:gd name="T13" fmla="*/ 2 h 16"/>
                  <a:gd name="T14" fmla="*/ 0 w 24"/>
                  <a:gd name="T15" fmla="*/ 2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6"/>
                  <a:gd name="T26" fmla="*/ 24 w 24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6">
                    <a:moveTo>
                      <a:pt x="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8"/>
                    </a:lnTo>
                    <a:lnTo>
                      <a:pt x="8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6" name="Freeform 18"/>
              <p:cNvSpPr>
                <a:spLocks/>
              </p:cNvSpPr>
              <p:nvPr/>
            </p:nvSpPr>
            <p:spPr bwMode="auto">
              <a:xfrm>
                <a:off x="1477" y="2682"/>
                <a:ext cx="21" cy="12"/>
              </a:xfrm>
              <a:custGeom>
                <a:avLst/>
                <a:gdLst>
                  <a:gd name="T0" fmla="*/ 0 w 24"/>
                  <a:gd name="T1" fmla="*/ 2 h 16"/>
                  <a:gd name="T2" fmla="*/ 0 w 24"/>
                  <a:gd name="T3" fmla="*/ 2 h 16"/>
                  <a:gd name="T4" fmla="*/ 4 w 24"/>
                  <a:gd name="T5" fmla="*/ 0 h 16"/>
                  <a:gd name="T6" fmla="*/ 4 w 24"/>
                  <a:gd name="T7" fmla="*/ 0 h 16"/>
                  <a:gd name="T8" fmla="*/ 7 w 24"/>
                  <a:gd name="T9" fmla="*/ 0 h 16"/>
                  <a:gd name="T10" fmla="*/ 7 w 24"/>
                  <a:gd name="T11" fmla="*/ 2 h 16"/>
                  <a:gd name="T12" fmla="*/ 4 w 24"/>
                  <a:gd name="T13" fmla="*/ 2 h 16"/>
                  <a:gd name="T14" fmla="*/ 0 w 24"/>
                  <a:gd name="T15" fmla="*/ 2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6"/>
                  <a:gd name="T26" fmla="*/ 24 w 24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6">
                    <a:moveTo>
                      <a:pt x="0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4" y="8"/>
                    </a:lnTo>
                    <a:lnTo>
                      <a:pt x="8" y="16"/>
                    </a:lnTo>
                    <a:lnTo>
                      <a:pt x="0" y="1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1804" y="2410"/>
                <a:ext cx="490" cy="266"/>
              </a:xfrm>
              <a:custGeom>
                <a:avLst/>
                <a:gdLst>
                  <a:gd name="T0" fmla="*/ 20 w 550"/>
                  <a:gd name="T1" fmla="*/ 16 h 343"/>
                  <a:gd name="T2" fmla="*/ 4 w 550"/>
                  <a:gd name="T3" fmla="*/ 16 h 343"/>
                  <a:gd name="T4" fmla="*/ 4 w 550"/>
                  <a:gd name="T5" fmla="*/ 15 h 343"/>
                  <a:gd name="T6" fmla="*/ 12 w 550"/>
                  <a:gd name="T7" fmla="*/ 13 h 343"/>
                  <a:gd name="T8" fmla="*/ 23 w 550"/>
                  <a:gd name="T9" fmla="*/ 12 h 343"/>
                  <a:gd name="T10" fmla="*/ 40 w 550"/>
                  <a:gd name="T11" fmla="*/ 10 h 343"/>
                  <a:gd name="T12" fmla="*/ 45 w 550"/>
                  <a:gd name="T13" fmla="*/ 7 h 343"/>
                  <a:gd name="T14" fmla="*/ 48 w 550"/>
                  <a:gd name="T15" fmla="*/ 6 h 343"/>
                  <a:gd name="T16" fmla="*/ 53 w 550"/>
                  <a:gd name="T17" fmla="*/ 4 h 343"/>
                  <a:gd name="T18" fmla="*/ 62 w 550"/>
                  <a:gd name="T19" fmla="*/ 2 h 343"/>
                  <a:gd name="T20" fmla="*/ 68 w 550"/>
                  <a:gd name="T21" fmla="*/ 4 h 343"/>
                  <a:gd name="T22" fmla="*/ 85 w 550"/>
                  <a:gd name="T23" fmla="*/ 5 h 343"/>
                  <a:gd name="T24" fmla="*/ 93 w 550"/>
                  <a:gd name="T25" fmla="*/ 5 h 343"/>
                  <a:gd name="T26" fmla="*/ 101 w 550"/>
                  <a:gd name="T27" fmla="*/ 5 h 343"/>
                  <a:gd name="T28" fmla="*/ 103 w 550"/>
                  <a:gd name="T29" fmla="*/ 4 h 343"/>
                  <a:gd name="T30" fmla="*/ 111 w 550"/>
                  <a:gd name="T31" fmla="*/ 2 h 343"/>
                  <a:gd name="T32" fmla="*/ 113 w 550"/>
                  <a:gd name="T33" fmla="*/ 2 h 343"/>
                  <a:gd name="T34" fmla="*/ 127 w 550"/>
                  <a:gd name="T35" fmla="*/ 0 h 343"/>
                  <a:gd name="T36" fmla="*/ 143 w 550"/>
                  <a:gd name="T37" fmla="*/ 2 h 343"/>
                  <a:gd name="T38" fmla="*/ 159 w 550"/>
                  <a:gd name="T39" fmla="*/ 2 h 343"/>
                  <a:gd name="T40" fmla="*/ 168 w 550"/>
                  <a:gd name="T41" fmla="*/ 4 h 343"/>
                  <a:gd name="T42" fmla="*/ 165 w 550"/>
                  <a:gd name="T43" fmla="*/ 6 h 343"/>
                  <a:gd name="T44" fmla="*/ 171 w 550"/>
                  <a:gd name="T45" fmla="*/ 9 h 343"/>
                  <a:gd name="T46" fmla="*/ 159 w 550"/>
                  <a:gd name="T47" fmla="*/ 12 h 343"/>
                  <a:gd name="T48" fmla="*/ 143 w 550"/>
                  <a:gd name="T49" fmla="*/ 16 h 343"/>
                  <a:gd name="T50" fmla="*/ 137 w 550"/>
                  <a:gd name="T51" fmla="*/ 16 h 343"/>
                  <a:gd name="T52" fmla="*/ 135 w 550"/>
                  <a:gd name="T53" fmla="*/ 19 h 343"/>
                  <a:gd name="T54" fmla="*/ 128 w 550"/>
                  <a:gd name="T55" fmla="*/ 18 h 343"/>
                  <a:gd name="T56" fmla="*/ 127 w 550"/>
                  <a:gd name="T57" fmla="*/ 16 h 343"/>
                  <a:gd name="T58" fmla="*/ 120 w 550"/>
                  <a:gd name="T59" fmla="*/ 13 h 343"/>
                  <a:gd name="T60" fmla="*/ 113 w 550"/>
                  <a:gd name="T61" fmla="*/ 15 h 343"/>
                  <a:gd name="T62" fmla="*/ 98 w 550"/>
                  <a:gd name="T63" fmla="*/ 16 h 343"/>
                  <a:gd name="T64" fmla="*/ 90 w 550"/>
                  <a:gd name="T65" fmla="*/ 16 h 343"/>
                  <a:gd name="T66" fmla="*/ 78 w 550"/>
                  <a:gd name="T67" fmla="*/ 17 h 343"/>
                  <a:gd name="T68" fmla="*/ 73 w 550"/>
                  <a:gd name="T69" fmla="*/ 20 h 343"/>
                  <a:gd name="T70" fmla="*/ 57 w 550"/>
                  <a:gd name="T71" fmla="*/ 22 h 343"/>
                  <a:gd name="T72" fmla="*/ 54 w 550"/>
                  <a:gd name="T73" fmla="*/ 26 h 343"/>
                  <a:gd name="T74" fmla="*/ 53 w 550"/>
                  <a:gd name="T75" fmla="*/ 26 h 343"/>
                  <a:gd name="T76" fmla="*/ 45 w 550"/>
                  <a:gd name="T77" fmla="*/ 26 h 343"/>
                  <a:gd name="T78" fmla="*/ 43 w 550"/>
                  <a:gd name="T79" fmla="*/ 26 h 343"/>
                  <a:gd name="T80" fmla="*/ 43 w 550"/>
                  <a:gd name="T81" fmla="*/ 23 h 343"/>
                  <a:gd name="T82" fmla="*/ 34 w 550"/>
                  <a:gd name="T83" fmla="*/ 22 h 343"/>
                  <a:gd name="T84" fmla="*/ 34 w 550"/>
                  <a:gd name="T85" fmla="*/ 20 h 343"/>
                  <a:gd name="T86" fmla="*/ 34 w 550"/>
                  <a:gd name="T87" fmla="*/ 17 h 343"/>
                  <a:gd name="T88" fmla="*/ 23 w 550"/>
                  <a:gd name="T89" fmla="*/ 15 h 34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50"/>
                  <a:gd name="T136" fmla="*/ 0 h 343"/>
                  <a:gd name="T137" fmla="*/ 550 w 550"/>
                  <a:gd name="T138" fmla="*/ 343 h 34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50" h="343">
                    <a:moveTo>
                      <a:pt x="71" y="183"/>
                    </a:moveTo>
                    <a:lnTo>
                      <a:pt x="63" y="183"/>
                    </a:lnTo>
                    <a:lnTo>
                      <a:pt x="63" y="191"/>
                    </a:lnTo>
                    <a:lnTo>
                      <a:pt x="48" y="191"/>
                    </a:lnTo>
                    <a:lnTo>
                      <a:pt x="24" y="191"/>
                    </a:lnTo>
                    <a:lnTo>
                      <a:pt x="8" y="199"/>
                    </a:lnTo>
                    <a:lnTo>
                      <a:pt x="0" y="199"/>
                    </a:lnTo>
                    <a:lnTo>
                      <a:pt x="0" y="191"/>
                    </a:lnTo>
                    <a:lnTo>
                      <a:pt x="8" y="183"/>
                    </a:lnTo>
                    <a:lnTo>
                      <a:pt x="16" y="183"/>
                    </a:lnTo>
                    <a:lnTo>
                      <a:pt x="32" y="183"/>
                    </a:lnTo>
                    <a:lnTo>
                      <a:pt x="40" y="175"/>
                    </a:lnTo>
                    <a:lnTo>
                      <a:pt x="48" y="175"/>
                    </a:lnTo>
                    <a:lnTo>
                      <a:pt x="63" y="167"/>
                    </a:lnTo>
                    <a:lnTo>
                      <a:pt x="71" y="151"/>
                    </a:lnTo>
                    <a:lnTo>
                      <a:pt x="79" y="143"/>
                    </a:lnTo>
                    <a:lnTo>
                      <a:pt x="95" y="143"/>
                    </a:lnTo>
                    <a:lnTo>
                      <a:pt x="127" y="127"/>
                    </a:lnTo>
                    <a:lnTo>
                      <a:pt x="135" y="120"/>
                    </a:lnTo>
                    <a:lnTo>
                      <a:pt x="135" y="112"/>
                    </a:lnTo>
                    <a:lnTo>
                      <a:pt x="143" y="96"/>
                    </a:lnTo>
                    <a:lnTo>
                      <a:pt x="143" y="88"/>
                    </a:lnTo>
                    <a:lnTo>
                      <a:pt x="143" y="80"/>
                    </a:lnTo>
                    <a:lnTo>
                      <a:pt x="151" y="80"/>
                    </a:lnTo>
                    <a:lnTo>
                      <a:pt x="159" y="64"/>
                    </a:lnTo>
                    <a:lnTo>
                      <a:pt x="159" y="56"/>
                    </a:lnTo>
                    <a:lnTo>
                      <a:pt x="167" y="48"/>
                    </a:lnTo>
                    <a:lnTo>
                      <a:pt x="175" y="48"/>
                    </a:lnTo>
                    <a:lnTo>
                      <a:pt x="191" y="40"/>
                    </a:lnTo>
                    <a:lnTo>
                      <a:pt x="199" y="32"/>
                    </a:lnTo>
                    <a:lnTo>
                      <a:pt x="199" y="24"/>
                    </a:lnTo>
                    <a:lnTo>
                      <a:pt x="207" y="32"/>
                    </a:lnTo>
                    <a:lnTo>
                      <a:pt x="215" y="56"/>
                    </a:lnTo>
                    <a:lnTo>
                      <a:pt x="231" y="72"/>
                    </a:lnTo>
                    <a:lnTo>
                      <a:pt x="255" y="72"/>
                    </a:lnTo>
                    <a:lnTo>
                      <a:pt x="271" y="72"/>
                    </a:lnTo>
                    <a:lnTo>
                      <a:pt x="279" y="72"/>
                    </a:lnTo>
                    <a:lnTo>
                      <a:pt x="287" y="72"/>
                    </a:lnTo>
                    <a:lnTo>
                      <a:pt x="295" y="72"/>
                    </a:lnTo>
                    <a:lnTo>
                      <a:pt x="303" y="72"/>
                    </a:lnTo>
                    <a:lnTo>
                      <a:pt x="311" y="72"/>
                    </a:lnTo>
                    <a:lnTo>
                      <a:pt x="319" y="72"/>
                    </a:lnTo>
                    <a:lnTo>
                      <a:pt x="319" y="64"/>
                    </a:lnTo>
                    <a:lnTo>
                      <a:pt x="319" y="56"/>
                    </a:lnTo>
                    <a:lnTo>
                      <a:pt x="327" y="56"/>
                    </a:lnTo>
                    <a:lnTo>
                      <a:pt x="335" y="48"/>
                    </a:lnTo>
                    <a:lnTo>
                      <a:pt x="343" y="40"/>
                    </a:lnTo>
                    <a:lnTo>
                      <a:pt x="351" y="24"/>
                    </a:lnTo>
                    <a:lnTo>
                      <a:pt x="351" y="8"/>
                    </a:lnTo>
                    <a:lnTo>
                      <a:pt x="351" y="0"/>
                    </a:lnTo>
                    <a:lnTo>
                      <a:pt x="359" y="8"/>
                    </a:lnTo>
                    <a:lnTo>
                      <a:pt x="367" y="8"/>
                    </a:lnTo>
                    <a:lnTo>
                      <a:pt x="383" y="8"/>
                    </a:lnTo>
                    <a:lnTo>
                      <a:pt x="399" y="0"/>
                    </a:lnTo>
                    <a:lnTo>
                      <a:pt x="422" y="0"/>
                    </a:lnTo>
                    <a:lnTo>
                      <a:pt x="446" y="8"/>
                    </a:lnTo>
                    <a:lnTo>
                      <a:pt x="454" y="8"/>
                    </a:lnTo>
                    <a:lnTo>
                      <a:pt x="470" y="16"/>
                    </a:lnTo>
                    <a:lnTo>
                      <a:pt x="494" y="32"/>
                    </a:lnTo>
                    <a:lnTo>
                      <a:pt x="502" y="32"/>
                    </a:lnTo>
                    <a:lnTo>
                      <a:pt x="518" y="40"/>
                    </a:lnTo>
                    <a:lnTo>
                      <a:pt x="534" y="40"/>
                    </a:lnTo>
                    <a:lnTo>
                      <a:pt x="534" y="48"/>
                    </a:lnTo>
                    <a:lnTo>
                      <a:pt x="534" y="56"/>
                    </a:lnTo>
                    <a:lnTo>
                      <a:pt x="526" y="72"/>
                    </a:lnTo>
                    <a:lnTo>
                      <a:pt x="526" y="80"/>
                    </a:lnTo>
                    <a:lnTo>
                      <a:pt x="526" y="88"/>
                    </a:lnTo>
                    <a:lnTo>
                      <a:pt x="534" y="96"/>
                    </a:lnTo>
                    <a:lnTo>
                      <a:pt x="542" y="112"/>
                    </a:lnTo>
                    <a:lnTo>
                      <a:pt x="550" y="120"/>
                    </a:lnTo>
                    <a:lnTo>
                      <a:pt x="534" y="127"/>
                    </a:lnTo>
                    <a:lnTo>
                      <a:pt x="502" y="151"/>
                    </a:lnTo>
                    <a:lnTo>
                      <a:pt x="470" y="167"/>
                    </a:lnTo>
                    <a:lnTo>
                      <a:pt x="462" y="183"/>
                    </a:lnTo>
                    <a:lnTo>
                      <a:pt x="454" y="191"/>
                    </a:lnTo>
                    <a:lnTo>
                      <a:pt x="454" y="199"/>
                    </a:lnTo>
                    <a:lnTo>
                      <a:pt x="446" y="207"/>
                    </a:lnTo>
                    <a:lnTo>
                      <a:pt x="438" y="207"/>
                    </a:lnTo>
                    <a:lnTo>
                      <a:pt x="438" y="215"/>
                    </a:lnTo>
                    <a:lnTo>
                      <a:pt x="438" y="223"/>
                    </a:lnTo>
                    <a:lnTo>
                      <a:pt x="430" y="239"/>
                    </a:lnTo>
                    <a:lnTo>
                      <a:pt x="422" y="239"/>
                    </a:lnTo>
                    <a:lnTo>
                      <a:pt x="414" y="239"/>
                    </a:lnTo>
                    <a:lnTo>
                      <a:pt x="407" y="231"/>
                    </a:lnTo>
                    <a:lnTo>
                      <a:pt x="407" y="223"/>
                    </a:lnTo>
                    <a:lnTo>
                      <a:pt x="407" y="215"/>
                    </a:lnTo>
                    <a:lnTo>
                      <a:pt x="399" y="199"/>
                    </a:lnTo>
                    <a:lnTo>
                      <a:pt x="391" y="183"/>
                    </a:lnTo>
                    <a:lnTo>
                      <a:pt x="383" y="183"/>
                    </a:lnTo>
                    <a:lnTo>
                      <a:pt x="383" y="175"/>
                    </a:lnTo>
                    <a:lnTo>
                      <a:pt x="375" y="183"/>
                    </a:lnTo>
                    <a:lnTo>
                      <a:pt x="367" y="183"/>
                    </a:lnTo>
                    <a:lnTo>
                      <a:pt x="359" y="183"/>
                    </a:lnTo>
                    <a:lnTo>
                      <a:pt x="343" y="183"/>
                    </a:lnTo>
                    <a:lnTo>
                      <a:pt x="327" y="183"/>
                    </a:lnTo>
                    <a:lnTo>
                      <a:pt x="311" y="191"/>
                    </a:lnTo>
                    <a:lnTo>
                      <a:pt x="303" y="191"/>
                    </a:lnTo>
                    <a:lnTo>
                      <a:pt x="295" y="183"/>
                    </a:lnTo>
                    <a:lnTo>
                      <a:pt x="287" y="191"/>
                    </a:lnTo>
                    <a:lnTo>
                      <a:pt x="263" y="207"/>
                    </a:lnTo>
                    <a:lnTo>
                      <a:pt x="247" y="215"/>
                    </a:lnTo>
                    <a:lnTo>
                      <a:pt x="247" y="223"/>
                    </a:lnTo>
                    <a:lnTo>
                      <a:pt x="239" y="239"/>
                    </a:lnTo>
                    <a:lnTo>
                      <a:pt x="231" y="247"/>
                    </a:lnTo>
                    <a:lnTo>
                      <a:pt x="231" y="255"/>
                    </a:lnTo>
                    <a:lnTo>
                      <a:pt x="215" y="271"/>
                    </a:lnTo>
                    <a:lnTo>
                      <a:pt x="191" y="279"/>
                    </a:lnTo>
                    <a:lnTo>
                      <a:pt x="183" y="287"/>
                    </a:lnTo>
                    <a:lnTo>
                      <a:pt x="183" y="303"/>
                    </a:lnTo>
                    <a:lnTo>
                      <a:pt x="175" y="311"/>
                    </a:lnTo>
                    <a:lnTo>
                      <a:pt x="175" y="319"/>
                    </a:lnTo>
                    <a:lnTo>
                      <a:pt x="175" y="327"/>
                    </a:lnTo>
                    <a:lnTo>
                      <a:pt x="175" y="335"/>
                    </a:lnTo>
                    <a:lnTo>
                      <a:pt x="167" y="343"/>
                    </a:lnTo>
                    <a:lnTo>
                      <a:pt x="159" y="343"/>
                    </a:lnTo>
                    <a:lnTo>
                      <a:pt x="151" y="335"/>
                    </a:lnTo>
                    <a:lnTo>
                      <a:pt x="143" y="327"/>
                    </a:lnTo>
                    <a:lnTo>
                      <a:pt x="135" y="327"/>
                    </a:lnTo>
                    <a:lnTo>
                      <a:pt x="127" y="327"/>
                    </a:lnTo>
                    <a:lnTo>
                      <a:pt x="135" y="327"/>
                    </a:lnTo>
                    <a:lnTo>
                      <a:pt x="143" y="319"/>
                    </a:lnTo>
                    <a:lnTo>
                      <a:pt x="143" y="303"/>
                    </a:lnTo>
                    <a:lnTo>
                      <a:pt x="135" y="295"/>
                    </a:lnTo>
                    <a:lnTo>
                      <a:pt x="127" y="287"/>
                    </a:lnTo>
                    <a:lnTo>
                      <a:pt x="119" y="287"/>
                    </a:lnTo>
                    <a:lnTo>
                      <a:pt x="111" y="287"/>
                    </a:lnTo>
                    <a:lnTo>
                      <a:pt x="103" y="279"/>
                    </a:lnTo>
                    <a:lnTo>
                      <a:pt x="103" y="271"/>
                    </a:lnTo>
                    <a:lnTo>
                      <a:pt x="111" y="263"/>
                    </a:lnTo>
                    <a:lnTo>
                      <a:pt x="119" y="247"/>
                    </a:lnTo>
                    <a:lnTo>
                      <a:pt x="119" y="231"/>
                    </a:lnTo>
                    <a:lnTo>
                      <a:pt x="111" y="215"/>
                    </a:lnTo>
                    <a:lnTo>
                      <a:pt x="95" y="199"/>
                    </a:lnTo>
                    <a:lnTo>
                      <a:pt x="79" y="183"/>
                    </a:lnTo>
                    <a:lnTo>
                      <a:pt x="71" y="183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/>
            </p:nvSpPr>
            <p:spPr bwMode="auto">
              <a:xfrm>
                <a:off x="1804" y="2410"/>
                <a:ext cx="490" cy="266"/>
              </a:xfrm>
              <a:custGeom>
                <a:avLst/>
                <a:gdLst>
                  <a:gd name="T0" fmla="*/ 20 w 550"/>
                  <a:gd name="T1" fmla="*/ 16 h 343"/>
                  <a:gd name="T2" fmla="*/ 4 w 550"/>
                  <a:gd name="T3" fmla="*/ 16 h 343"/>
                  <a:gd name="T4" fmla="*/ 4 w 550"/>
                  <a:gd name="T5" fmla="*/ 15 h 343"/>
                  <a:gd name="T6" fmla="*/ 12 w 550"/>
                  <a:gd name="T7" fmla="*/ 13 h 343"/>
                  <a:gd name="T8" fmla="*/ 23 w 550"/>
                  <a:gd name="T9" fmla="*/ 12 h 343"/>
                  <a:gd name="T10" fmla="*/ 40 w 550"/>
                  <a:gd name="T11" fmla="*/ 10 h 343"/>
                  <a:gd name="T12" fmla="*/ 45 w 550"/>
                  <a:gd name="T13" fmla="*/ 7 h 343"/>
                  <a:gd name="T14" fmla="*/ 48 w 550"/>
                  <a:gd name="T15" fmla="*/ 6 h 343"/>
                  <a:gd name="T16" fmla="*/ 53 w 550"/>
                  <a:gd name="T17" fmla="*/ 4 h 343"/>
                  <a:gd name="T18" fmla="*/ 62 w 550"/>
                  <a:gd name="T19" fmla="*/ 2 h 343"/>
                  <a:gd name="T20" fmla="*/ 68 w 550"/>
                  <a:gd name="T21" fmla="*/ 4 h 343"/>
                  <a:gd name="T22" fmla="*/ 85 w 550"/>
                  <a:gd name="T23" fmla="*/ 5 h 343"/>
                  <a:gd name="T24" fmla="*/ 93 w 550"/>
                  <a:gd name="T25" fmla="*/ 5 h 343"/>
                  <a:gd name="T26" fmla="*/ 101 w 550"/>
                  <a:gd name="T27" fmla="*/ 5 h 343"/>
                  <a:gd name="T28" fmla="*/ 103 w 550"/>
                  <a:gd name="T29" fmla="*/ 4 h 343"/>
                  <a:gd name="T30" fmla="*/ 111 w 550"/>
                  <a:gd name="T31" fmla="*/ 2 h 343"/>
                  <a:gd name="T32" fmla="*/ 113 w 550"/>
                  <a:gd name="T33" fmla="*/ 2 h 343"/>
                  <a:gd name="T34" fmla="*/ 127 w 550"/>
                  <a:gd name="T35" fmla="*/ 0 h 343"/>
                  <a:gd name="T36" fmla="*/ 143 w 550"/>
                  <a:gd name="T37" fmla="*/ 2 h 343"/>
                  <a:gd name="T38" fmla="*/ 159 w 550"/>
                  <a:gd name="T39" fmla="*/ 2 h 343"/>
                  <a:gd name="T40" fmla="*/ 168 w 550"/>
                  <a:gd name="T41" fmla="*/ 4 h 343"/>
                  <a:gd name="T42" fmla="*/ 165 w 550"/>
                  <a:gd name="T43" fmla="*/ 6 h 343"/>
                  <a:gd name="T44" fmla="*/ 171 w 550"/>
                  <a:gd name="T45" fmla="*/ 9 h 343"/>
                  <a:gd name="T46" fmla="*/ 159 w 550"/>
                  <a:gd name="T47" fmla="*/ 12 h 343"/>
                  <a:gd name="T48" fmla="*/ 143 w 550"/>
                  <a:gd name="T49" fmla="*/ 16 h 343"/>
                  <a:gd name="T50" fmla="*/ 137 w 550"/>
                  <a:gd name="T51" fmla="*/ 16 h 343"/>
                  <a:gd name="T52" fmla="*/ 135 w 550"/>
                  <a:gd name="T53" fmla="*/ 19 h 343"/>
                  <a:gd name="T54" fmla="*/ 128 w 550"/>
                  <a:gd name="T55" fmla="*/ 18 h 343"/>
                  <a:gd name="T56" fmla="*/ 127 w 550"/>
                  <a:gd name="T57" fmla="*/ 16 h 343"/>
                  <a:gd name="T58" fmla="*/ 120 w 550"/>
                  <a:gd name="T59" fmla="*/ 13 h 343"/>
                  <a:gd name="T60" fmla="*/ 113 w 550"/>
                  <a:gd name="T61" fmla="*/ 15 h 343"/>
                  <a:gd name="T62" fmla="*/ 98 w 550"/>
                  <a:gd name="T63" fmla="*/ 16 h 343"/>
                  <a:gd name="T64" fmla="*/ 90 w 550"/>
                  <a:gd name="T65" fmla="*/ 16 h 343"/>
                  <a:gd name="T66" fmla="*/ 78 w 550"/>
                  <a:gd name="T67" fmla="*/ 17 h 343"/>
                  <a:gd name="T68" fmla="*/ 73 w 550"/>
                  <a:gd name="T69" fmla="*/ 20 h 343"/>
                  <a:gd name="T70" fmla="*/ 57 w 550"/>
                  <a:gd name="T71" fmla="*/ 22 h 343"/>
                  <a:gd name="T72" fmla="*/ 54 w 550"/>
                  <a:gd name="T73" fmla="*/ 26 h 343"/>
                  <a:gd name="T74" fmla="*/ 53 w 550"/>
                  <a:gd name="T75" fmla="*/ 26 h 343"/>
                  <a:gd name="T76" fmla="*/ 45 w 550"/>
                  <a:gd name="T77" fmla="*/ 26 h 343"/>
                  <a:gd name="T78" fmla="*/ 43 w 550"/>
                  <a:gd name="T79" fmla="*/ 26 h 343"/>
                  <a:gd name="T80" fmla="*/ 43 w 550"/>
                  <a:gd name="T81" fmla="*/ 23 h 343"/>
                  <a:gd name="T82" fmla="*/ 34 w 550"/>
                  <a:gd name="T83" fmla="*/ 22 h 343"/>
                  <a:gd name="T84" fmla="*/ 34 w 550"/>
                  <a:gd name="T85" fmla="*/ 20 h 343"/>
                  <a:gd name="T86" fmla="*/ 34 w 550"/>
                  <a:gd name="T87" fmla="*/ 17 h 343"/>
                  <a:gd name="T88" fmla="*/ 23 w 550"/>
                  <a:gd name="T89" fmla="*/ 15 h 34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50"/>
                  <a:gd name="T136" fmla="*/ 0 h 343"/>
                  <a:gd name="T137" fmla="*/ 550 w 550"/>
                  <a:gd name="T138" fmla="*/ 343 h 34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50" h="343">
                    <a:moveTo>
                      <a:pt x="71" y="183"/>
                    </a:moveTo>
                    <a:lnTo>
                      <a:pt x="63" y="183"/>
                    </a:lnTo>
                    <a:lnTo>
                      <a:pt x="63" y="191"/>
                    </a:lnTo>
                    <a:lnTo>
                      <a:pt x="48" y="191"/>
                    </a:lnTo>
                    <a:lnTo>
                      <a:pt x="24" y="191"/>
                    </a:lnTo>
                    <a:lnTo>
                      <a:pt x="8" y="199"/>
                    </a:lnTo>
                    <a:lnTo>
                      <a:pt x="0" y="199"/>
                    </a:lnTo>
                    <a:lnTo>
                      <a:pt x="0" y="191"/>
                    </a:lnTo>
                    <a:lnTo>
                      <a:pt x="8" y="183"/>
                    </a:lnTo>
                    <a:lnTo>
                      <a:pt x="16" y="183"/>
                    </a:lnTo>
                    <a:lnTo>
                      <a:pt x="32" y="183"/>
                    </a:lnTo>
                    <a:lnTo>
                      <a:pt x="40" y="175"/>
                    </a:lnTo>
                    <a:lnTo>
                      <a:pt x="48" y="175"/>
                    </a:lnTo>
                    <a:lnTo>
                      <a:pt x="63" y="167"/>
                    </a:lnTo>
                    <a:lnTo>
                      <a:pt x="71" y="151"/>
                    </a:lnTo>
                    <a:lnTo>
                      <a:pt x="79" y="143"/>
                    </a:lnTo>
                    <a:lnTo>
                      <a:pt x="95" y="143"/>
                    </a:lnTo>
                    <a:lnTo>
                      <a:pt x="127" y="127"/>
                    </a:lnTo>
                    <a:lnTo>
                      <a:pt x="135" y="120"/>
                    </a:lnTo>
                    <a:lnTo>
                      <a:pt x="135" y="112"/>
                    </a:lnTo>
                    <a:lnTo>
                      <a:pt x="143" y="96"/>
                    </a:lnTo>
                    <a:lnTo>
                      <a:pt x="143" y="88"/>
                    </a:lnTo>
                    <a:lnTo>
                      <a:pt x="143" y="80"/>
                    </a:lnTo>
                    <a:lnTo>
                      <a:pt x="151" y="80"/>
                    </a:lnTo>
                    <a:lnTo>
                      <a:pt x="159" y="64"/>
                    </a:lnTo>
                    <a:lnTo>
                      <a:pt x="159" y="56"/>
                    </a:lnTo>
                    <a:lnTo>
                      <a:pt x="167" y="48"/>
                    </a:lnTo>
                    <a:lnTo>
                      <a:pt x="175" y="48"/>
                    </a:lnTo>
                    <a:lnTo>
                      <a:pt x="191" y="40"/>
                    </a:lnTo>
                    <a:lnTo>
                      <a:pt x="199" y="32"/>
                    </a:lnTo>
                    <a:lnTo>
                      <a:pt x="199" y="24"/>
                    </a:lnTo>
                    <a:lnTo>
                      <a:pt x="207" y="32"/>
                    </a:lnTo>
                    <a:lnTo>
                      <a:pt x="215" y="56"/>
                    </a:lnTo>
                    <a:lnTo>
                      <a:pt x="231" y="72"/>
                    </a:lnTo>
                    <a:lnTo>
                      <a:pt x="255" y="72"/>
                    </a:lnTo>
                    <a:lnTo>
                      <a:pt x="271" y="72"/>
                    </a:lnTo>
                    <a:lnTo>
                      <a:pt x="279" y="72"/>
                    </a:lnTo>
                    <a:lnTo>
                      <a:pt x="287" y="72"/>
                    </a:lnTo>
                    <a:lnTo>
                      <a:pt x="295" y="72"/>
                    </a:lnTo>
                    <a:lnTo>
                      <a:pt x="303" y="72"/>
                    </a:lnTo>
                    <a:lnTo>
                      <a:pt x="311" y="72"/>
                    </a:lnTo>
                    <a:lnTo>
                      <a:pt x="319" y="72"/>
                    </a:lnTo>
                    <a:lnTo>
                      <a:pt x="319" y="64"/>
                    </a:lnTo>
                    <a:lnTo>
                      <a:pt x="319" y="56"/>
                    </a:lnTo>
                    <a:lnTo>
                      <a:pt x="327" y="56"/>
                    </a:lnTo>
                    <a:lnTo>
                      <a:pt x="335" y="48"/>
                    </a:lnTo>
                    <a:lnTo>
                      <a:pt x="343" y="40"/>
                    </a:lnTo>
                    <a:lnTo>
                      <a:pt x="351" y="24"/>
                    </a:lnTo>
                    <a:lnTo>
                      <a:pt x="351" y="8"/>
                    </a:lnTo>
                    <a:lnTo>
                      <a:pt x="351" y="0"/>
                    </a:lnTo>
                    <a:lnTo>
                      <a:pt x="359" y="8"/>
                    </a:lnTo>
                    <a:lnTo>
                      <a:pt x="367" y="8"/>
                    </a:lnTo>
                    <a:lnTo>
                      <a:pt x="383" y="8"/>
                    </a:lnTo>
                    <a:lnTo>
                      <a:pt x="399" y="0"/>
                    </a:lnTo>
                    <a:lnTo>
                      <a:pt x="422" y="0"/>
                    </a:lnTo>
                    <a:lnTo>
                      <a:pt x="446" y="8"/>
                    </a:lnTo>
                    <a:lnTo>
                      <a:pt x="454" y="8"/>
                    </a:lnTo>
                    <a:lnTo>
                      <a:pt x="470" y="16"/>
                    </a:lnTo>
                    <a:lnTo>
                      <a:pt x="494" y="32"/>
                    </a:lnTo>
                    <a:lnTo>
                      <a:pt x="502" y="32"/>
                    </a:lnTo>
                    <a:lnTo>
                      <a:pt x="518" y="40"/>
                    </a:lnTo>
                    <a:lnTo>
                      <a:pt x="534" y="40"/>
                    </a:lnTo>
                    <a:lnTo>
                      <a:pt x="534" y="48"/>
                    </a:lnTo>
                    <a:lnTo>
                      <a:pt x="534" y="56"/>
                    </a:lnTo>
                    <a:lnTo>
                      <a:pt x="526" y="72"/>
                    </a:lnTo>
                    <a:lnTo>
                      <a:pt x="526" y="80"/>
                    </a:lnTo>
                    <a:lnTo>
                      <a:pt x="526" y="88"/>
                    </a:lnTo>
                    <a:lnTo>
                      <a:pt x="534" y="96"/>
                    </a:lnTo>
                    <a:lnTo>
                      <a:pt x="542" y="112"/>
                    </a:lnTo>
                    <a:lnTo>
                      <a:pt x="550" y="120"/>
                    </a:lnTo>
                    <a:lnTo>
                      <a:pt x="534" y="127"/>
                    </a:lnTo>
                    <a:lnTo>
                      <a:pt x="502" y="151"/>
                    </a:lnTo>
                    <a:lnTo>
                      <a:pt x="470" y="167"/>
                    </a:lnTo>
                    <a:lnTo>
                      <a:pt x="462" y="183"/>
                    </a:lnTo>
                    <a:lnTo>
                      <a:pt x="454" y="191"/>
                    </a:lnTo>
                    <a:lnTo>
                      <a:pt x="454" y="199"/>
                    </a:lnTo>
                    <a:lnTo>
                      <a:pt x="446" y="207"/>
                    </a:lnTo>
                    <a:lnTo>
                      <a:pt x="438" y="207"/>
                    </a:lnTo>
                    <a:lnTo>
                      <a:pt x="438" y="215"/>
                    </a:lnTo>
                    <a:lnTo>
                      <a:pt x="438" y="223"/>
                    </a:lnTo>
                    <a:lnTo>
                      <a:pt x="430" y="239"/>
                    </a:lnTo>
                    <a:lnTo>
                      <a:pt x="422" y="239"/>
                    </a:lnTo>
                    <a:lnTo>
                      <a:pt x="414" y="239"/>
                    </a:lnTo>
                    <a:lnTo>
                      <a:pt x="407" y="231"/>
                    </a:lnTo>
                    <a:lnTo>
                      <a:pt x="407" y="223"/>
                    </a:lnTo>
                    <a:lnTo>
                      <a:pt x="407" y="215"/>
                    </a:lnTo>
                    <a:lnTo>
                      <a:pt x="399" y="199"/>
                    </a:lnTo>
                    <a:lnTo>
                      <a:pt x="391" y="183"/>
                    </a:lnTo>
                    <a:lnTo>
                      <a:pt x="383" y="183"/>
                    </a:lnTo>
                    <a:lnTo>
                      <a:pt x="383" y="175"/>
                    </a:lnTo>
                    <a:lnTo>
                      <a:pt x="375" y="183"/>
                    </a:lnTo>
                    <a:lnTo>
                      <a:pt x="367" y="183"/>
                    </a:lnTo>
                    <a:lnTo>
                      <a:pt x="359" y="183"/>
                    </a:lnTo>
                    <a:lnTo>
                      <a:pt x="343" y="183"/>
                    </a:lnTo>
                    <a:lnTo>
                      <a:pt x="327" y="183"/>
                    </a:lnTo>
                    <a:lnTo>
                      <a:pt x="311" y="191"/>
                    </a:lnTo>
                    <a:lnTo>
                      <a:pt x="303" y="191"/>
                    </a:lnTo>
                    <a:lnTo>
                      <a:pt x="295" y="183"/>
                    </a:lnTo>
                    <a:lnTo>
                      <a:pt x="287" y="191"/>
                    </a:lnTo>
                    <a:lnTo>
                      <a:pt x="263" y="207"/>
                    </a:lnTo>
                    <a:lnTo>
                      <a:pt x="247" y="215"/>
                    </a:lnTo>
                    <a:lnTo>
                      <a:pt x="247" y="223"/>
                    </a:lnTo>
                    <a:lnTo>
                      <a:pt x="239" y="239"/>
                    </a:lnTo>
                    <a:lnTo>
                      <a:pt x="231" y="247"/>
                    </a:lnTo>
                    <a:lnTo>
                      <a:pt x="231" y="255"/>
                    </a:lnTo>
                    <a:lnTo>
                      <a:pt x="215" y="271"/>
                    </a:lnTo>
                    <a:lnTo>
                      <a:pt x="191" y="279"/>
                    </a:lnTo>
                    <a:lnTo>
                      <a:pt x="183" y="287"/>
                    </a:lnTo>
                    <a:lnTo>
                      <a:pt x="183" y="303"/>
                    </a:lnTo>
                    <a:lnTo>
                      <a:pt x="175" y="311"/>
                    </a:lnTo>
                    <a:lnTo>
                      <a:pt x="175" y="319"/>
                    </a:lnTo>
                    <a:lnTo>
                      <a:pt x="175" y="327"/>
                    </a:lnTo>
                    <a:lnTo>
                      <a:pt x="175" y="335"/>
                    </a:lnTo>
                    <a:lnTo>
                      <a:pt x="167" y="343"/>
                    </a:lnTo>
                    <a:lnTo>
                      <a:pt x="159" y="343"/>
                    </a:lnTo>
                    <a:lnTo>
                      <a:pt x="151" y="335"/>
                    </a:lnTo>
                    <a:lnTo>
                      <a:pt x="143" y="327"/>
                    </a:lnTo>
                    <a:lnTo>
                      <a:pt x="135" y="327"/>
                    </a:lnTo>
                    <a:lnTo>
                      <a:pt x="127" y="327"/>
                    </a:lnTo>
                    <a:lnTo>
                      <a:pt x="135" y="327"/>
                    </a:lnTo>
                    <a:lnTo>
                      <a:pt x="143" y="319"/>
                    </a:lnTo>
                    <a:lnTo>
                      <a:pt x="143" y="303"/>
                    </a:lnTo>
                    <a:lnTo>
                      <a:pt x="135" y="295"/>
                    </a:lnTo>
                    <a:lnTo>
                      <a:pt x="127" y="287"/>
                    </a:lnTo>
                    <a:lnTo>
                      <a:pt x="119" y="287"/>
                    </a:lnTo>
                    <a:lnTo>
                      <a:pt x="111" y="287"/>
                    </a:lnTo>
                    <a:lnTo>
                      <a:pt x="103" y="279"/>
                    </a:lnTo>
                    <a:lnTo>
                      <a:pt x="103" y="271"/>
                    </a:lnTo>
                    <a:lnTo>
                      <a:pt x="111" y="263"/>
                    </a:lnTo>
                    <a:lnTo>
                      <a:pt x="119" y="247"/>
                    </a:lnTo>
                    <a:lnTo>
                      <a:pt x="119" y="231"/>
                    </a:lnTo>
                    <a:lnTo>
                      <a:pt x="111" y="215"/>
                    </a:lnTo>
                    <a:lnTo>
                      <a:pt x="95" y="199"/>
                    </a:lnTo>
                    <a:lnTo>
                      <a:pt x="79" y="183"/>
                    </a:lnTo>
                    <a:lnTo>
                      <a:pt x="71" y="183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9" name="Freeform 21"/>
              <p:cNvSpPr>
                <a:spLocks/>
              </p:cNvSpPr>
              <p:nvPr/>
            </p:nvSpPr>
            <p:spPr bwMode="auto">
              <a:xfrm>
                <a:off x="1335" y="2268"/>
                <a:ext cx="64" cy="93"/>
              </a:xfrm>
              <a:custGeom>
                <a:avLst/>
                <a:gdLst>
                  <a:gd name="T0" fmla="*/ 0 w 72"/>
                  <a:gd name="T1" fmla="*/ 9 h 120"/>
                  <a:gd name="T2" fmla="*/ 0 w 72"/>
                  <a:gd name="T3" fmla="*/ 8 h 120"/>
                  <a:gd name="T4" fmla="*/ 4 w 72"/>
                  <a:gd name="T5" fmla="*/ 7 h 120"/>
                  <a:gd name="T6" fmla="*/ 4 w 72"/>
                  <a:gd name="T7" fmla="*/ 6 h 120"/>
                  <a:gd name="T8" fmla="*/ 8 w 72"/>
                  <a:gd name="T9" fmla="*/ 4 h 120"/>
                  <a:gd name="T10" fmla="*/ 10 w 72"/>
                  <a:gd name="T11" fmla="*/ 3 h 120"/>
                  <a:gd name="T12" fmla="*/ 12 w 72"/>
                  <a:gd name="T13" fmla="*/ 2 h 120"/>
                  <a:gd name="T14" fmla="*/ 15 w 72"/>
                  <a:gd name="T15" fmla="*/ 2 h 120"/>
                  <a:gd name="T16" fmla="*/ 18 w 72"/>
                  <a:gd name="T17" fmla="*/ 0 h 120"/>
                  <a:gd name="T18" fmla="*/ 22 w 72"/>
                  <a:gd name="T19" fmla="*/ 0 h 120"/>
                  <a:gd name="T20" fmla="*/ 22 w 72"/>
                  <a:gd name="T21" fmla="*/ 2 h 120"/>
                  <a:gd name="T22" fmla="*/ 22 w 72"/>
                  <a:gd name="T23" fmla="*/ 2 h 120"/>
                  <a:gd name="T24" fmla="*/ 20 w 72"/>
                  <a:gd name="T25" fmla="*/ 4 h 120"/>
                  <a:gd name="T26" fmla="*/ 18 w 72"/>
                  <a:gd name="T27" fmla="*/ 4 h 120"/>
                  <a:gd name="T28" fmla="*/ 18 w 72"/>
                  <a:gd name="T29" fmla="*/ 5 h 120"/>
                  <a:gd name="T30" fmla="*/ 18 w 72"/>
                  <a:gd name="T31" fmla="*/ 6 h 120"/>
                  <a:gd name="T32" fmla="*/ 12 w 72"/>
                  <a:gd name="T33" fmla="*/ 7 h 120"/>
                  <a:gd name="T34" fmla="*/ 8 w 72"/>
                  <a:gd name="T35" fmla="*/ 9 h 120"/>
                  <a:gd name="T36" fmla="*/ 4 w 72"/>
                  <a:gd name="T37" fmla="*/ 9 h 120"/>
                  <a:gd name="T38" fmla="*/ 0 w 72"/>
                  <a:gd name="T39" fmla="*/ 9 h 120"/>
                  <a:gd name="T40" fmla="*/ 0 w 72"/>
                  <a:gd name="T41" fmla="*/ 9 h 120"/>
                  <a:gd name="T42" fmla="*/ 0 w 72"/>
                  <a:gd name="T43" fmla="*/ 8 h 120"/>
                  <a:gd name="T44" fmla="*/ 0 w 72"/>
                  <a:gd name="T45" fmla="*/ 9 h 12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72"/>
                  <a:gd name="T70" fmla="*/ 0 h 120"/>
                  <a:gd name="T71" fmla="*/ 72 w 72"/>
                  <a:gd name="T72" fmla="*/ 120 h 12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72" h="120">
                    <a:moveTo>
                      <a:pt x="0" y="112"/>
                    </a:moveTo>
                    <a:lnTo>
                      <a:pt x="0" y="104"/>
                    </a:lnTo>
                    <a:lnTo>
                      <a:pt x="8" y="96"/>
                    </a:lnTo>
                    <a:lnTo>
                      <a:pt x="16" y="80"/>
                    </a:lnTo>
                    <a:lnTo>
                      <a:pt x="24" y="56"/>
                    </a:lnTo>
                    <a:lnTo>
                      <a:pt x="32" y="40"/>
                    </a:lnTo>
                    <a:lnTo>
                      <a:pt x="40" y="16"/>
                    </a:lnTo>
                    <a:lnTo>
                      <a:pt x="48" y="8"/>
                    </a:lnTo>
                    <a:lnTo>
                      <a:pt x="56" y="0"/>
                    </a:lnTo>
                    <a:lnTo>
                      <a:pt x="72" y="0"/>
                    </a:lnTo>
                    <a:lnTo>
                      <a:pt x="72" y="16"/>
                    </a:lnTo>
                    <a:lnTo>
                      <a:pt x="72" y="32"/>
                    </a:lnTo>
                    <a:lnTo>
                      <a:pt x="64" y="48"/>
                    </a:lnTo>
                    <a:lnTo>
                      <a:pt x="56" y="56"/>
                    </a:lnTo>
                    <a:lnTo>
                      <a:pt x="56" y="64"/>
                    </a:lnTo>
                    <a:lnTo>
                      <a:pt x="56" y="80"/>
                    </a:lnTo>
                    <a:lnTo>
                      <a:pt x="40" y="96"/>
                    </a:lnTo>
                    <a:lnTo>
                      <a:pt x="24" y="112"/>
                    </a:lnTo>
                    <a:lnTo>
                      <a:pt x="8" y="120"/>
                    </a:lnTo>
                    <a:lnTo>
                      <a:pt x="0" y="120"/>
                    </a:lnTo>
                    <a:lnTo>
                      <a:pt x="0" y="112"/>
                    </a:lnTo>
                    <a:lnTo>
                      <a:pt x="0" y="104"/>
                    </a:lnTo>
                    <a:lnTo>
                      <a:pt x="0" y="112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0" name="Freeform 22"/>
              <p:cNvSpPr>
                <a:spLocks/>
              </p:cNvSpPr>
              <p:nvPr/>
            </p:nvSpPr>
            <p:spPr bwMode="auto">
              <a:xfrm>
                <a:off x="1335" y="2268"/>
                <a:ext cx="64" cy="93"/>
              </a:xfrm>
              <a:custGeom>
                <a:avLst/>
                <a:gdLst>
                  <a:gd name="T0" fmla="*/ 0 w 72"/>
                  <a:gd name="T1" fmla="*/ 9 h 120"/>
                  <a:gd name="T2" fmla="*/ 0 w 72"/>
                  <a:gd name="T3" fmla="*/ 8 h 120"/>
                  <a:gd name="T4" fmla="*/ 4 w 72"/>
                  <a:gd name="T5" fmla="*/ 7 h 120"/>
                  <a:gd name="T6" fmla="*/ 4 w 72"/>
                  <a:gd name="T7" fmla="*/ 6 h 120"/>
                  <a:gd name="T8" fmla="*/ 8 w 72"/>
                  <a:gd name="T9" fmla="*/ 4 h 120"/>
                  <a:gd name="T10" fmla="*/ 10 w 72"/>
                  <a:gd name="T11" fmla="*/ 3 h 120"/>
                  <a:gd name="T12" fmla="*/ 12 w 72"/>
                  <a:gd name="T13" fmla="*/ 2 h 120"/>
                  <a:gd name="T14" fmla="*/ 15 w 72"/>
                  <a:gd name="T15" fmla="*/ 2 h 120"/>
                  <a:gd name="T16" fmla="*/ 18 w 72"/>
                  <a:gd name="T17" fmla="*/ 0 h 120"/>
                  <a:gd name="T18" fmla="*/ 22 w 72"/>
                  <a:gd name="T19" fmla="*/ 0 h 120"/>
                  <a:gd name="T20" fmla="*/ 22 w 72"/>
                  <a:gd name="T21" fmla="*/ 2 h 120"/>
                  <a:gd name="T22" fmla="*/ 22 w 72"/>
                  <a:gd name="T23" fmla="*/ 2 h 120"/>
                  <a:gd name="T24" fmla="*/ 20 w 72"/>
                  <a:gd name="T25" fmla="*/ 4 h 120"/>
                  <a:gd name="T26" fmla="*/ 18 w 72"/>
                  <a:gd name="T27" fmla="*/ 4 h 120"/>
                  <a:gd name="T28" fmla="*/ 18 w 72"/>
                  <a:gd name="T29" fmla="*/ 5 h 120"/>
                  <a:gd name="T30" fmla="*/ 18 w 72"/>
                  <a:gd name="T31" fmla="*/ 6 h 120"/>
                  <a:gd name="T32" fmla="*/ 12 w 72"/>
                  <a:gd name="T33" fmla="*/ 7 h 120"/>
                  <a:gd name="T34" fmla="*/ 8 w 72"/>
                  <a:gd name="T35" fmla="*/ 9 h 120"/>
                  <a:gd name="T36" fmla="*/ 4 w 72"/>
                  <a:gd name="T37" fmla="*/ 9 h 120"/>
                  <a:gd name="T38" fmla="*/ 0 w 72"/>
                  <a:gd name="T39" fmla="*/ 9 h 120"/>
                  <a:gd name="T40" fmla="*/ 0 w 72"/>
                  <a:gd name="T41" fmla="*/ 9 h 120"/>
                  <a:gd name="T42" fmla="*/ 0 w 72"/>
                  <a:gd name="T43" fmla="*/ 8 h 12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2"/>
                  <a:gd name="T67" fmla="*/ 0 h 120"/>
                  <a:gd name="T68" fmla="*/ 72 w 72"/>
                  <a:gd name="T69" fmla="*/ 120 h 12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2" h="120">
                    <a:moveTo>
                      <a:pt x="0" y="112"/>
                    </a:moveTo>
                    <a:lnTo>
                      <a:pt x="0" y="104"/>
                    </a:lnTo>
                    <a:lnTo>
                      <a:pt x="8" y="96"/>
                    </a:lnTo>
                    <a:lnTo>
                      <a:pt x="16" y="80"/>
                    </a:lnTo>
                    <a:lnTo>
                      <a:pt x="24" y="56"/>
                    </a:lnTo>
                    <a:lnTo>
                      <a:pt x="32" y="40"/>
                    </a:lnTo>
                    <a:lnTo>
                      <a:pt x="40" y="16"/>
                    </a:lnTo>
                    <a:lnTo>
                      <a:pt x="48" y="8"/>
                    </a:lnTo>
                    <a:lnTo>
                      <a:pt x="56" y="0"/>
                    </a:lnTo>
                    <a:lnTo>
                      <a:pt x="72" y="0"/>
                    </a:lnTo>
                    <a:lnTo>
                      <a:pt x="72" y="16"/>
                    </a:lnTo>
                    <a:lnTo>
                      <a:pt x="72" y="32"/>
                    </a:lnTo>
                    <a:lnTo>
                      <a:pt x="64" y="48"/>
                    </a:lnTo>
                    <a:lnTo>
                      <a:pt x="56" y="56"/>
                    </a:lnTo>
                    <a:lnTo>
                      <a:pt x="56" y="64"/>
                    </a:lnTo>
                    <a:lnTo>
                      <a:pt x="56" y="80"/>
                    </a:lnTo>
                    <a:lnTo>
                      <a:pt x="40" y="96"/>
                    </a:lnTo>
                    <a:lnTo>
                      <a:pt x="24" y="112"/>
                    </a:lnTo>
                    <a:lnTo>
                      <a:pt x="8" y="120"/>
                    </a:lnTo>
                    <a:lnTo>
                      <a:pt x="0" y="120"/>
                    </a:lnTo>
                    <a:lnTo>
                      <a:pt x="0" y="112"/>
                    </a:lnTo>
                    <a:lnTo>
                      <a:pt x="0" y="104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" name="Freeform 23"/>
              <p:cNvSpPr>
                <a:spLocks/>
              </p:cNvSpPr>
              <p:nvPr/>
            </p:nvSpPr>
            <p:spPr bwMode="auto">
              <a:xfrm>
                <a:off x="1626" y="1816"/>
                <a:ext cx="1777" cy="779"/>
              </a:xfrm>
              <a:custGeom>
                <a:avLst/>
                <a:gdLst>
                  <a:gd name="T0" fmla="*/ 482 w 1995"/>
                  <a:gd name="T1" fmla="*/ 9 h 1006"/>
                  <a:gd name="T2" fmla="*/ 444 w 1995"/>
                  <a:gd name="T3" fmla="*/ 13 h 1006"/>
                  <a:gd name="T4" fmla="*/ 412 w 1995"/>
                  <a:gd name="T5" fmla="*/ 19 h 1006"/>
                  <a:gd name="T6" fmla="*/ 391 w 1995"/>
                  <a:gd name="T7" fmla="*/ 16 h 1006"/>
                  <a:gd name="T8" fmla="*/ 399 w 1995"/>
                  <a:gd name="T9" fmla="*/ 10 h 1006"/>
                  <a:gd name="T10" fmla="*/ 413 w 1995"/>
                  <a:gd name="T11" fmla="*/ 5 h 1006"/>
                  <a:gd name="T12" fmla="*/ 384 w 1995"/>
                  <a:gd name="T13" fmla="*/ 9 h 1006"/>
                  <a:gd name="T14" fmla="*/ 379 w 1995"/>
                  <a:gd name="T15" fmla="*/ 16 h 1006"/>
                  <a:gd name="T16" fmla="*/ 356 w 1995"/>
                  <a:gd name="T17" fmla="*/ 26 h 1006"/>
                  <a:gd name="T18" fmla="*/ 331 w 1995"/>
                  <a:gd name="T19" fmla="*/ 30 h 1006"/>
                  <a:gd name="T20" fmla="*/ 333 w 1995"/>
                  <a:gd name="T21" fmla="*/ 34 h 1006"/>
                  <a:gd name="T22" fmla="*/ 314 w 1995"/>
                  <a:gd name="T23" fmla="*/ 38 h 1006"/>
                  <a:gd name="T24" fmla="*/ 286 w 1995"/>
                  <a:gd name="T25" fmla="*/ 39 h 1006"/>
                  <a:gd name="T26" fmla="*/ 267 w 1995"/>
                  <a:gd name="T27" fmla="*/ 36 h 1006"/>
                  <a:gd name="T28" fmla="*/ 249 w 1995"/>
                  <a:gd name="T29" fmla="*/ 36 h 1006"/>
                  <a:gd name="T30" fmla="*/ 203 w 1995"/>
                  <a:gd name="T31" fmla="*/ 38 h 1006"/>
                  <a:gd name="T32" fmla="*/ 176 w 1995"/>
                  <a:gd name="T33" fmla="*/ 36 h 1006"/>
                  <a:gd name="T34" fmla="*/ 149 w 1995"/>
                  <a:gd name="T35" fmla="*/ 36 h 1006"/>
                  <a:gd name="T36" fmla="*/ 120 w 1995"/>
                  <a:gd name="T37" fmla="*/ 38 h 1006"/>
                  <a:gd name="T38" fmla="*/ 75 w 1995"/>
                  <a:gd name="T39" fmla="*/ 46 h 1006"/>
                  <a:gd name="T40" fmla="*/ 40 w 1995"/>
                  <a:gd name="T41" fmla="*/ 51 h 1006"/>
                  <a:gd name="T42" fmla="*/ 27 w 1995"/>
                  <a:gd name="T43" fmla="*/ 53 h 1006"/>
                  <a:gd name="T44" fmla="*/ 10 w 1995"/>
                  <a:gd name="T45" fmla="*/ 54 h 1006"/>
                  <a:gd name="T46" fmla="*/ 4 w 1995"/>
                  <a:gd name="T47" fmla="*/ 59 h 1006"/>
                  <a:gd name="T48" fmla="*/ 23 w 1995"/>
                  <a:gd name="T49" fmla="*/ 60 h 1006"/>
                  <a:gd name="T50" fmla="*/ 33 w 1995"/>
                  <a:gd name="T51" fmla="*/ 61 h 1006"/>
                  <a:gd name="T52" fmla="*/ 62 w 1995"/>
                  <a:gd name="T53" fmla="*/ 62 h 1006"/>
                  <a:gd name="T54" fmla="*/ 83 w 1995"/>
                  <a:gd name="T55" fmla="*/ 65 h 1006"/>
                  <a:gd name="T56" fmla="*/ 83 w 1995"/>
                  <a:gd name="T57" fmla="*/ 62 h 1006"/>
                  <a:gd name="T58" fmla="*/ 102 w 1995"/>
                  <a:gd name="T59" fmla="*/ 59 h 1006"/>
                  <a:gd name="T60" fmla="*/ 131 w 1995"/>
                  <a:gd name="T61" fmla="*/ 58 h 1006"/>
                  <a:gd name="T62" fmla="*/ 208 w 1995"/>
                  <a:gd name="T63" fmla="*/ 54 h 1006"/>
                  <a:gd name="T64" fmla="*/ 250 w 1995"/>
                  <a:gd name="T65" fmla="*/ 54 h 1006"/>
                  <a:gd name="T66" fmla="*/ 286 w 1995"/>
                  <a:gd name="T67" fmla="*/ 54 h 1006"/>
                  <a:gd name="T68" fmla="*/ 261 w 1995"/>
                  <a:gd name="T69" fmla="*/ 60 h 1006"/>
                  <a:gd name="T70" fmla="*/ 261 w 1995"/>
                  <a:gd name="T71" fmla="*/ 67 h 1006"/>
                  <a:gd name="T72" fmla="*/ 271 w 1995"/>
                  <a:gd name="T73" fmla="*/ 70 h 1006"/>
                  <a:gd name="T74" fmla="*/ 300 w 1995"/>
                  <a:gd name="T75" fmla="*/ 78 h 1006"/>
                  <a:gd name="T76" fmla="*/ 326 w 1995"/>
                  <a:gd name="T77" fmla="*/ 69 h 1006"/>
                  <a:gd name="T78" fmla="*/ 354 w 1995"/>
                  <a:gd name="T79" fmla="*/ 65 h 1006"/>
                  <a:gd name="T80" fmla="*/ 372 w 1995"/>
                  <a:gd name="T81" fmla="*/ 62 h 1006"/>
                  <a:gd name="T82" fmla="*/ 354 w 1995"/>
                  <a:gd name="T83" fmla="*/ 57 h 1006"/>
                  <a:gd name="T84" fmla="*/ 387 w 1995"/>
                  <a:gd name="T85" fmla="*/ 53 h 1006"/>
                  <a:gd name="T86" fmla="*/ 399 w 1995"/>
                  <a:gd name="T87" fmla="*/ 57 h 1006"/>
                  <a:gd name="T88" fmla="*/ 394 w 1995"/>
                  <a:gd name="T89" fmla="*/ 59 h 1006"/>
                  <a:gd name="T90" fmla="*/ 446 w 1995"/>
                  <a:gd name="T91" fmla="*/ 59 h 1006"/>
                  <a:gd name="T92" fmla="*/ 476 w 1995"/>
                  <a:gd name="T93" fmla="*/ 53 h 1006"/>
                  <a:gd name="T94" fmla="*/ 495 w 1995"/>
                  <a:gd name="T95" fmla="*/ 53 h 1006"/>
                  <a:gd name="T96" fmla="*/ 491 w 1995"/>
                  <a:gd name="T97" fmla="*/ 60 h 1006"/>
                  <a:gd name="T98" fmla="*/ 509 w 1995"/>
                  <a:gd name="T99" fmla="*/ 57 h 1006"/>
                  <a:gd name="T100" fmla="*/ 509 w 1995"/>
                  <a:gd name="T101" fmla="*/ 53 h 1006"/>
                  <a:gd name="T102" fmla="*/ 534 w 1995"/>
                  <a:gd name="T103" fmla="*/ 47 h 1006"/>
                  <a:gd name="T104" fmla="*/ 547 w 1995"/>
                  <a:gd name="T105" fmla="*/ 50 h 1006"/>
                  <a:gd name="T106" fmla="*/ 544 w 1995"/>
                  <a:gd name="T107" fmla="*/ 44 h 1006"/>
                  <a:gd name="T108" fmla="*/ 572 w 1995"/>
                  <a:gd name="T109" fmla="*/ 42 h 1006"/>
                  <a:gd name="T110" fmla="*/ 562 w 1995"/>
                  <a:gd name="T111" fmla="*/ 49 h 1006"/>
                  <a:gd name="T112" fmla="*/ 556 w 1995"/>
                  <a:gd name="T113" fmla="*/ 54 h 1006"/>
                  <a:gd name="T114" fmla="*/ 590 w 1995"/>
                  <a:gd name="T115" fmla="*/ 49 h 1006"/>
                  <a:gd name="T116" fmla="*/ 594 w 1995"/>
                  <a:gd name="T117" fmla="*/ 44 h 1006"/>
                  <a:gd name="T118" fmla="*/ 617 w 1995"/>
                  <a:gd name="T119" fmla="*/ 39 h 1006"/>
                  <a:gd name="T120" fmla="*/ 605 w 1995"/>
                  <a:gd name="T121" fmla="*/ 36 h 1006"/>
                  <a:gd name="T122" fmla="*/ 613 w 1995"/>
                  <a:gd name="T123" fmla="*/ 20 h 10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95"/>
                  <a:gd name="T187" fmla="*/ 0 h 1006"/>
                  <a:gd name="T188" fmla="*/ 1995 w 1995"/>
                  <a:gd name="T189" fmla="*/ 1006 h 10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95" h="1006">
                    <a:moveTo>
                      <a:pt x="1604" y="0"/>
                    </a:moveTo>
                    <a:lnTo>
                      <a:pt x="1588" y="40"/>
                    </a:lnTo>
                    <a:lnTo>
                      <a:pt x="1572" y="56"/>
                    </a:lnTo>
                    <a:lnTo>
                      <a:pt x="1564" y="72"/>
                    </a:lnTo>
                    <a:lnTo>
                      <a:pt x="1548" y="96"/>
                    </a:lnTo>
                    <a:lnTo>
                      <a:pt x="1532" y="120"/>
                    </a:lnTo>
                    <a:lnTo>
                      <a:pt x="1524" y="128"/>
                    </a:lnTo>
                    <a:lnTo>
                      <a:pt x="1508" y="144"/>
                    </a:lnTo>
                    <a:lnTo>
                      <a:pt x="1492" y="152"/>
                    </a:lnTo>
                    <a:lnTo>
                      <a:pt x="1460" y="152"/>
                    </a:lnTo>
                    <a:lnTo>
                      <a:pt x="1436" y="160"/>
                    </a:lnTo>
                    <a:lnTo>
                      <a:pt x="1412" y="176"/>
                    </a:lnTo>
                    <a:lnTo>
                      <a:pt x="1380" y="192"/>
                    </a:lnTo>
                    <a:lnTo>
                      <a:pt x="1348" y="200"/>
                    </a:lnTo>
                    <a:lnTo>
                      <a:pt x="1332" y="200"/>
                    </a:lnTo>
                    <a:lnTo>
                      <a:pt x="1332" y="208"/>
                    </a:lnTo>
                    <a:lnTo>
                      <a:pt x="1325" y="232"/>
                    </a:lnTo>
                    <a:lnTo>
                      <a:pt x="1309" y="248"/>
                    </a:lnTo>
                    <a:lnTo>
                      <a:pt x="1293" y="248"/>
                    </a:lnTo>
                    <a:lnTo>
                      <a:pt x="1285" y="240"/>
                    </a:lnTo>
                    <a:lnTo>
                      <a:pt x="1277" y="240"/>
                    </a:lnTo>
                    <a:lnTo>
                      <a:pt x="1261" y="224"/>
                    </a:lnTo>
                    <a:lnTo>
                      <a:pt x="1245" y="216"/>
                    </a:lnTo>
                    <a:lnTo>
                      <a:pt x="1245" y="208"/>
                    </a:lnTo>
                    <a:lnTo>
                      <a:pt x="1253" y="200"/>
                    </a:lnTo>
                    <a:lnTo>
                      <a:pt x="1253" y="176"/>
                    </a:lnTo>
                    <a:lnTo>
                      <a:pt x="1253" y="152"/>
                    </a:lnTo>
                    <a:lnTo>
                      <a:pt x="1253" y="144"/>
                    </a:lnTo>
                    <a:lnTo>
                      <a:pt x="1253" y="136"/>
                    </a:lnTo>
                    <a:lnTo>
                      <a:pt x="1269" y="128"/>
                    </a:lnTo>
                    <a:lnTo>
                      <a:pt x="1285" y="112"/>
                    </a:lnTo>
                    <a:lnTo>
                      <a:pt x="1301" y="104"/>
                    </a:lnTo>
                    <a:lnTo>
                      <a:pt x="1309" y="88"/>
                    </a:lnTo>
                    <a:lnTo>
                      <a:pt x="1325" y="80"/>
                    </a:lnTo>
                    <a:lnTo>
                      <a:pt x="1325" y="72"/>
                    </a:lnTo>
                    <a:lnTo>
                      <a:pt x="1317" y="64"/>
                    </a:lnTo>
                    <a:lnTo>
                      <a:pt x="1301" y="56"/>
                    </a:lnTo>
                    <a:lnTo>
                      <a:pt x="1293" y="64"/>
                    </a:lnTo>
                    <a:lnTo>
                      <a:pt x="1269" y="72"/>
                    </a:lnTo>
                    <a:lnTo>
                      <a:pt x="1245" y="80"/>
                    </a:lnTo>
                    <a:lnTo>
                      <a:pt x="1229" y="88"/>
                    </a:lnTo>
                    <a:lnTo>
                      <a:pt x="1221" y="112"/>
                    </a:lnTo>
                    <a:lnTo>
                      <a:pt x="1221" y="128"/>
                    </a:lnTo>
                    <a:lnTo>
                      <a:pt x="1213" y="136"/>
                    </a:lnTo>
                    <a:lnTo>
                      <a:pt x="1205" y="152"/>
                    </a:lnTo>
                    <a:lnTo>
                      <a:pt x="1197" y="168"/>
                    </a:lnTo>
                    <a:lnTo>
                      <a:pt x="1197" y="184"/>
                    </a:lnTo>
                    <a:lnTo>
                      <a:pt x="1205" y="208"/>
                    </a:lnTo>
                    <a:lnTo>
                      <a:pt x="1205" y="232"/>
                    </a:lnTo>
                    <a:lnTo>
                      <a:pt x="1205" y="248"/>
                    </a:lnTo>
                    <a:lnTo>
                      <a:pt x="1189" y="280"/>
                    </a:lnTo>
                    <a:lnTo>
                      <a:pt x="1165" y="304"/>
                    </a:lnTo>
                    <a:lnTo>
                      <a:pt x="1149" y="328"/>
                    </a:lnTo>
                    <a:lnTo>
                      <a:pt x="1133" y="336"/>
                    </a:lnTo>
                    <a:lnTo>
                      <a:pt x="1117" y="344"/>
                    </a:lnTo>
                    <a:lnTo>
                      <a:pt x="1109" y="344"/>
                    </a:lnTo>
                    <a:lnTo>
                      <a:pt x="1109" y="352"/>
                    </a:lnTo>
                    <a:lnTo>
                      <a:pt x="1101" y="352"/>
                    </a:lnTo>
                    <a:lnTo>
                      <a:pt x="1077" y="375"/>
                    </a:lnTo>
                    <a:lnTo>
                      <a:pt x="1053" y="391"/>
                    </a:lnTo>
                    <a:lnTo>
                      <a:pt x="1037" y="407"/>
                    </a:lnTo>
                    <a:lnTo>
                      <a:pt x="1029" y="415"/>
                    </a:lnTo>
                    <a:lnTo>
                      <a:pt x="1037" y="423"/>
                    </a:lnTo>
                    <a:lnTo>
                      <a:pt x="1053" y="431"/>
                    </a:lnTo>
                    <a:lnTo>
                      <a:pt x="1061" y="431"/>
                    </a:lnTo>
                    <a:lnTo>
                      <a:pt x="1061" y="439"/>
                    </a:lnTo>
                    <a:lnTo>
                      <a:pt x="1053" y="447"/>
                    </a:lnTo>
                    <a:lnTo>
                      <a:pt x="1037" y="463"/>
                    </a:lnTo>
                    <a:lnTo>
                      <a:pt x="1021" y="463"/>
                    </a:lnTo>
                    <a:lnTo>
                      <a:pt x="1013" y="463"/>
                    </a:lnTo>
                    <a:lnTo>
                      <a:pt x="1013" y="471"/>
                    </a:lnTo>
                    <a:lnTo>
                      <a:pt x="997" y="487"/>
                    </a:lnTo>
                    <a:lnTo>
                      <a:pt x="973" y="503"/>
                    </a:lnTo>
                    <a:lnTo>
                      <a:pt x="958" y="511"/>
                    </a:lnTo>
                    <a:lnTo>
                      <a:pt x="950" y="511"/>
                    </a:lnTo>
                    <a:lnTo>
                      <a:pt x="942" y="511"/>
                    </a:lnTo>
                    <a:lnTo>
                      <a:pt x="926" y="503"/>
                    </a:lnTo>
                    <a:lnTo>
                      <a:pt x="910" y="495"/>
                    </a:lnTo>
                    <a:lnTo>
                      <a:pt x="894" y="479"/>
                    </a:lnTo>
                    <a:lnTo>
                      <a:pt x="886" y="463"/>
                    </a:lnTo>
                    <a:lnTo>
                      <a:pt x="870" y="455"/>
                    </a:lnTo>
                    <a:lnTo>
                      <a:pt x="870" y="447"/>
                    </a:lnTo>
                    <a:lnTo>
                      <a:pt x="870" y="455"/>
                    </a:lnTo>
                    <a:lnTo>
                      <a:pt x="846" y="455"/>
                    </a:lnTo>
                    <a:lnTo>
                      <a:pt x="830" y="463"/>
                    </a:lnTo>
                    <a:lnTo>
                      <a:pt x="822" y="463"/>
                    </a:lnTo>
                    <a:lnTo>
                      <a:pt x="814" y="455"/>
                    </a:lnTo>
                    <a:lnTo>
                      <a:pt x="806" y="455"/>
                    </a:lnTo>
                    <a:lnTo>
                      <a:pt x="806" y="463"/>
                    </a:lnTo>
                    <a:lnTo>
                      <a:pt x="790" y="463"/>
                    </a:lnTo>
                    <a:lnTo>
                      <a:pt x="766" y="455"/>
                    </a:lnTo>
                    <a:lnTo>
                      <a:pt x="750" y="455"/>
                    </a:lnTo>
                    <a:lnTo>
                      <a:pt x="734" y="463"/>
                    </a:lnTo>
                    <a:lnTo>
                      <a:pt x="702" y="479"/>
                    </a:lnTo>
                    <a:lnTo>
                      <a:pt x="670" y="487"/>
                    </a:lnTo>
                    <a:lnTo>
                      <a:pt x="646" y="487"/>
                    </a:lnTo>
                    <a:lnTo>
                      <a:pt x="638" y="479"/>
                    </a:lnTo>
                    <a:lnTo>
                      <a:pt x="630" y="479"/>
                    </a:lnTo>
                    <a:lnTo>
                      <a:pt x="614" y="471"/>
                    </a:lnTo>
                    <a:lnTo>
                      <a:pt x="599" y="463"/>
                    </a:lnTo>
                    <a:lnTo>
                      <a:pt x="591" y="471"/>
                    </a:lnTo>
                    <a:lnTo>
                      <a:pt x="559" y="471"/>
                    </a:lnTo>
                    <a:lnTo>
                      <a:pt x="535" y="471"/>
                    </a:lnTo>
                    <a:lnTo>
                      <a:pt x="519" y="463"/>
                    </a:lnTo>
                    <a:lnTo>
                      <a:pt x="511" y="463"/>
                    </a:lnTo>
                    <a:lnTo>
                      <a:pt x="503" y="463"/>
                    </a:lnTo>
                    <a:lnTo>
                      <a:pt x="487" y="463"/>
                    </a:lnTo>
                    <a:lnTo>
                      <a:pt x="471" y="463"/>
                    </a:lnTo>
                    <a:lnTo>
                      <a:pt x="455" y="463"/>
                    </a:lnTo>
                    <a:lnTo>
                      <a:pt x="431" y="463"/>
                    </a:lnTo>
                    <a:lnTo>
                      <a:pt x="415" y="463"/>
                    </a:lnTo>
                    <a:lnTo>
                      <a:pt x="407" y="463"/>
                    </a:lnTo>
                    <a:lnTo>
                      <a:pt x="391" y="471"/>
                    </a:lnTo>
                    <a:lnTo>
                      <a:pt x="383" y="487"/>
                    </a:lnTo>
                    <a:lnTo>
                      <a:pt x="367" y="495"/>
                    </a:lnTo>
                    <a:lnTo>
                      <a:pt x="343" y="503"/>
                    </a:lnTo>
                    <a:lnTo>
                      <a:pt x="311" y="535"/>
                    </a:lnTo>
                    <a:lnTo>
                      <a:pt x="287" y="567"/>
                    </a:lnTo>
                    <a:lnTo>
                      <a:pt x="263" y="583"/>
                    </a:lnTo>
                    <a:lnTo>
                      <a:pt x="240" y="599"/>
                    </a:lnTo>
                    <a:lnTo>
                      <a:pt x="216" y="615"/>
                    </a:lnTo>
                    <a:lnTo>
                      <a:pt x="200" y="623"/>
                    </a:lnTo>
                    <a:lnTo>
                      <a:pt x="184" y="631"/>
                    </a:lnTo>
                    <a:lnTo>
                      <a:pt x="160" y="639"/>
                    </a:lnTo>
                    <a:lnTo>
                      <a:pt x="144" y="647"/>
                    </a:lnTo>
                    <a:lnTo>
                      <a:pt x="128" y="663"/>
                    </a:lnTo>
                    <a:lnTo>
                      <a:pt x="120" y="679"/>
                    </a:lnTo>
                    <a:lnTo>
                      <a:pt x="112" y="679"/>
                    </a:lnTo>
                    <a:lnTo>
                      <a:pt x="104" y="679"/>
                    </a:lnTo>
                    <a:lnTo>
                      <a:pt x="104" y="687"/>
                    </a:lnTo>
                    <a:lnTo>
                      <a:pt x="96" y="687"/>
                    </a:lnTo>
                    <a:lnTo>
                      <a:pt x="88" y="687"/>
                    </a:lnTo>
                    <a:lnTo>
                      <a:pt x="80" y="687"/>
                    </a:lnTo>
                    <a:lnTo>
                      <a:pt x="72" y="687"/>
                    </a:lnTo>
                    <a:lnTo>
                      <a:pt x="64" y="687"/>
                    </a:lnTo>
                    <a:lnTo>
                      <a:pt x="56" y="687"/>
                    </a:lnTo>
                    <a:lnTo>
                      <a:pt x="40" y="687"/>
                    </a:lnTo>
                    <a:lnTo>
                      <a:pt x="32" y="695"/>
                    </a:lnTo>
                    <a:lnTo>
                      <a:pt x="24" y="703"/>
                    </a:lnTo>
                    <a:lnTo>
                      <a:pt x="16" y="711"/>
                    </a:lnTo>
                    <a:lnTo>
                      <a:pt x="8" y="727"/>
                    </a:lnTo>
                    <a:lnTo>
                      <a:pt x="0" y="751"/>
                    </a:lnTo>
                    <a:lnTo>
                      <a:pt x="0" y="759"/>
                    </a:lnTo>
                    <a:lnTo>
                      <a:pt x="8" y="759"/>
                    </a:lnTo>
                    <a:lnTo>
                      <a:pt x="16" y="767"/>
                    </a:lnTo>
                    <a:lnTo>
                      <a:pt x="16" y="775"/>
                    </a:lnTo>
                    <a:lnTo>
                      <a:pt x="24" y="775"/>
                    </a:lnTo>
                    <a:lnTo>
                      <a:pt x="32" y="775"/>
                    </a:lnTo>
                    <a:lnTo>
                      <a:pt x="56" y="775"/>
                    </a:lnTo>
                    <a:lnTo>
                      <a:pt x="72" y="783"/>
                    </a:lnTo>
                    <a:lnTo>
                      <a:pt x="72" y="791"/>
                    </a:lnTo>
                    <a:lnTo>
                      <a:pt x="80" y="791"/>
                    </a:lnTo>
                    <a:lnTo>
                      <a:pt x="80" y="799"/>
                    </a:lnTo>
                    <a:lnTo>
                      <a:pt x="88" y="799"/>
                    </a:lnTo>
                    <a:lnTo>
                      <a:pt x="96" y="799"/>
                    </a:lnTo>
                    <a:lnTo>
                      <a:pt x="104" y="791"/>
                    </a:lnTo>
                    <a:lnTo>
                      <a:pt x="112" y="791"/>
                    </a:lnTo>
                    <a:lnTo>
                      <a:pt x="128" y="791"/>
                    </a:lnTo>
                    <a:lnTo>
                      <a:pt x="152" y="783"/>
                    </a:lnTo>
                    <a:lnTo>
                      <a:pt x="160" y="783"/>
                    </a:lnTo>
                    <a:lnTo>
                      <a:pt x="176" y="783"/>
                    </a:lnTo>
                    <a:lnTo>
                      <a:pt x="200" y="799"/>
                    </a:lnTo>
                    <a:lnTo>
                      <a:pt x="216" y="815"/>
                    </a:lnTo>
                    <a:lnTo>
                      <a:pt x="232" y="831"/>
                    </a:lnTo>
                    <a:lnTo>
                      <a:pt x="240" y="831"/>
                    </a:lnTo>
                    <a:lnTo>
                      <a:pt x="255" y="831"/>
                    </a:lnTo>
                    <a:lnTo>
                      <a:pt x="255" y="823"/>
                    </a:lnTo>
                    <a:lnTo>
                      <a:pt x="263" y="831"/>
                    </a:lnTo>
                    <a:lnTo>
                      <a:pt x="287" y="839"/>
                    </a:lnTo>
                    <a:lnTo>
                      <a:pt x="295" y="839"/>
                    </a:lnTo>
                    <a:lnTo>
                      <a:pt x="295" y="831"/>
                    </a:lnTo>
                    <a:lnTo>
                      <a:pt x="279" y="815"/>
                    </a:lnTo>
                    <a:lnTo>
                      <a:pt x="263" y="807"/>
                    </a:lnTo>
                    <a:lnTo>
                      <a:pt x="263" y="799"/>
                    </a:lnTo>
                    <a:lnTo>
                      <a:pt x="263" y="783"/>
                    </a:lnTo>
                    <a:lnTo>
                      <a:pt x="279" y="759"/>
                    </a:lnTo>
                    <a:lnTo>
                      <a:pt x="303" y="743"/>
                    </a:lnTo>
                    <a:lnTo>
                      <a:pt x="327" y="735"/>
                    </a:lnTo>
                    <a:lnTo>
                      <a:pt x="335" y="751"/>
                    </a:lnTo>
                    <a:lnTo>
                      <a:pt x="327" y="759"/>
                    </a:lnTo>
                    <a:lnTo>
                      <a:pt x="335" y="767"/>
                    </a:lnTo>
                    <a:lnTo>
                      <a:pt x="351" y="775"/>
                    </a:lnTo>
                    <a:lnTo>
                      <a:pt x="359" y="775"/>
                    </a:lnTo>
                    <a:lnTo>
                      <a:pt x="367" y="767"/>
                    </a:lnTo>
                    <a:lnTo>
                      <a:pt x="383" y="759"/>
                    </a:lnTo>
                    <a:lnTo>
                      <a:pt x="415" y="751"/>
                    </a:lnTo>
                    <a:lnTo>
                      <a:pt x="463" y="751"/>
                    </a:lnTo>
                    <a:lnTo>
                      <a:pt x="503" y="743"/>
                    </a:lnTo>
                    <a:lnTo>
                      <a:pt x="551" y="719"/>
                    </a:lnTo>
                    <a:lnTo>
                      <a:pt x="599" y="711"/>
                    </a:lnTo>
                    <a:lnTo>
                      <a:pt x="638" y="703"/>
                    </a:lnTo>
                    <a:lnTo>
                      <a:pt x="662" y="703"/>
                    </a:lnTo>
                    <a:lnTo>
                      <a:pt x="702" y="695"/>
                    </a:lnTo>
                    <a:lnTo>
                      <a:pt x="726" y="687"/>
                    </a:lnTo>
                    <a:lnTo>
                      <a:pt x="750" y="679"/>
                    </a:lnTo>
                    <a:lnTo>
                      <a:pt x="774" y="687"/>
                    </a:lnTo>
                    <a:lnTo>
                      <a:pt x="790" y="703"/>
                    </a:lnTo>
                    <a:lnTo>
                      <a:pt x="798" y="703"/>
                    </a:lnTo>
                    <a:lnTo>
                      <a:pt x="814" y="711"/>
                    </a:lnTo>
                    <a:lnTo>
                      <a:pt x="838" y="719"/>
                    </a:lnTo>
                    <a:lnTo>
                      <a:pt x="854" y="719"/>
                    </a:lnTo>
                    <a:lnTo>
                      <a:pt x="878" y="711"/>
                    </a:lnTo>
                    <a:lnTo>
                      <a:pt x="902" y="703"/>
                    </a:lnTo>
                    <a:lnTo>
                      <a:pt x="910" y="703"/>
                    </a:lnTo>
                    <a:lnTo>
                      <a:pt x="910" y="719"/>
                    </a:lnTo>
                    <a:lnTo>
                      <a:pt x="902" y="743"/>
                    </a:lnTo>
                    <a:lnTo>
                      <a:pt x="886" y="759"/>
                    </a:lnTo>
                    <a:lnTo>
                      <a:pt x="870" y="775"/>
                    </a:lnTo>
                    <a:lnTo>
                      <a:pt x="846" y="783"/>
                    </a:lnTo>
                    <a:lnTo>
                      <a:pt x="830" y="775"/>
                    </a:lnTo>
                    <a:lnTo>
                      <a:pt x="822" y="775"/>
                    </a:lnTo>
                    <a:lnTo>
                      <a:pt x="830" y="783"/>
                    </a:lnTo>
                    <a:lnTo>
                      <a:pt x="838" y="807"/>
                    </a:lnTo>
                    <a:lnTo>
                      <a:pt x="838" y="823"/>
                    </a:lnTo>
                    <a:lnTo>
                      <a:pt x="838" y="847"/>
                    </a:lnTo>
                    <a:lnTo>
                      <a:pt x="830" y="871"/>
                    </a:lnTo>
                    <a:lnTo>
                      <a:pt x="822" y="887"/>
                    </a:lnTo>
                    <a:lnTo>
                      <a:pt x="814" y="887"/>
                    </a:lnTo>
                    <a:lnTo>
                      <a:pt x="822" y="894"/>
                    </a:lnTo>
                    <a:lnTo>
                      <a:pt x="830" y="902"/>
                    </a:lnTo>
                    <a:lnTo>
                      <a:pt x="846" y="910"/>
                    </a:lnTo>
                    <a:lnTo>
                      <a:pt x="862" y="918"/>
                    </a:lnTo>
                    <a:lnTo>
                      <a:pt x="878" y="942"/>
                    </a:lnTo>
                    <a:lnTo>
                      <a:pt x="878" y="958"/>
                    </a:lnTo>
                    <a:lnTo>
                      <a:pt x="886" y="974"/>
                    </a:lnTo>
                    <a:lnTo>
                      <a:pt x="918" y="990"/>
                    </a:lnTo>
                    <a:lnTo>
                      <a:pt x="942" y="1006"/>
                    </a:lnTo>
                    <a:lnTo>
                      <a:pt x="950" y="1006"/>
                    </a:lnTo>
                    <a:lnTo>
                      <a:pt x="966" y="990"/>
                    </a:lnTo>
                    <a:lnTo>
                      <a:pt x="981" y="974"/>
                    </a:lnTo>
                    <a:lnTo>
                      <a:pt x="989" y="950"/>
                    </a:lnTo>
                    <a:lnTo>
                      <a:pt x="1005" y="926"/>
                    </a:lnTo>
                    <a:lnTo>
                      <a:pt x="1021" y="910"/>
                    </a:lnTo>
                    <a:lnTo>
                      <a:pt x="1037" y="894"/>
                    </a:lnTo>
                    <a:lnTo>
                      <a:pt x="1053" y="879"/>
                    </a:lnTo>
                    <a:lnTo>
                      <a:pt x="1061" y="863"/>
                    </a:lnTo>
                    <a:lnTo>
                      <a:pt x="1061" y="855"/>
                    </a:lnTo>
                    <a:lnTo>
                      <a:pt x="1069" y="847"/>
                    </a:lnTo>
                    <a:lnTo>
                      <a:pt x="1101" y="847"/>
                    </a:lnTo>
                    <a:lnTo>
                      <a:pt x="1125" y="839"/>
                    </a:lnTo>
                    <a:lnTo>
                      <a:pt x="1133" y="831"/>
                    </a:lnTo>
                    <a:lnTo>
                      <a:pt x="1149" y="831"/>
                    </a:lnTo>
                    <a:lnTo>
                      <a:pt x="1165" y="831"/>
                    </a:lnTo>
                    <a:lnTo>
                      <a:pt x="1181" y="831"/>
                    </a:lnTo>
                    <a:lnTo>
                      <a:pt x="1181" y="815"/>
                    </a:lnTo>
                    <a:lnTo>
                      <a:pt x="1181" y="799"/>
                    </a:lnTo>
                    <a:lnTo>
                      <a:pt x="1181" y="783"/>
                    </a:lnTo>
                    <a:lnTo>
                      <a:pt x="1165" y="775"/>
                    </a:lnTo>
                    <a:lnTo>
                      <a:pt x="1149" y="767"/>
                    </a:lnTo>
                    <a:lnTo>
                      <a:pt x="1133" y="759"/>
                    </a:lnTo>
                    <a:lnTo>
                      <a:pt x="1117" y="743"/>
                    </a:lnTo>
                    <a:lnTo>
                      <a:pt x="1125" y="719"/>
                    </a:lnTo>
                    <a:lnTo>
                      <a:pt x="1133" y="703"/>
                    </a:lnTo>
                    <a:lnTo>
                      <a:pt x="1149" y="695"/>
                    </a:lnTo>
                    <a:lnTo>
                      <a:pt x="1173" y="679"/>
                    </a:lnTo>
                    <a:lnTo>
                      <a:pt x="1197" y="671"/>
                    </a:lnTo>
                    <a:lnTo>
                      <a:pt x="1213" y="663"/>
                    </a:lnTo>
                    <a:lnTo>
                      <a:pt x="1229" y="679"/>
                    </a:lnTo>
                    <a:lnTo>
                      <a:pt x="1245" y="695"/>
                    </a:lnTo>
                    <a:lnTo>
                      <a:pt x="1253" y="703"/>
                    </a:lnTo>
                    <a:lnTo>
                      <a:pt x="1269" y="711"/>
                    </a:lnTo>
                    <a:lnTo>
                      <a:pt x="1277" y="727"/>
                    </a:lnTo>
                    <a:lnTo>
                      <a:pt x="1277" y="735"/>
                    </a:lnTo>
                    <a:lnTo>
                      <a:pt x="1269" y="743"/>
                    </a:lnTo>
                    <a:lnTo>
                      <a:pt x="1245" y="751"/>
                    </a:lnTo>
                    <a:lnTo>
                      <a:pt x="1229" y="751"/>
                    </a:lnTo>
                    <a:lnTo>
                      <a:pt x="1221" y="759"/>
                    </a:lnTo>
                    <a:lnTo>
                      <a:pt x="1229" y="767"/>
                    </a:lnTo>
                    <a:lnTo>
                      <a:pt x="1237" y="767"/>
                    </a:lnTo>
                    <a:lnTo>
                      <a:pt x="1253" y="759"/>
                    </a:lnTo>
                    <a:lnTo>
                      <a:pt x="1277" y="759"/>
                    </a:lnTo>
                    <a:lnTo>
                      <a:pt x="1301" y="751"/>
                    </a:lnTo>
                    <a:lnTo>
                      <a:pt x="1317" y="751"/>
                    </a:lnTo>
                    <a:lnTo>
                      <a:pt x="1364" y="751"/>
                    </a:lnTo>
                    <a:lnTo>
                      <a:pt x="1396" y="751"/>
                    </a:lnTo>
                    <a:lnTo>
                      <a:pt x="1420" y="759"/>
                    </a:lnTo>
                    <a:lnTo>
                      <a:pt x="1444" y="767"/>
                    </a:lnTo>
                    <a:lnTo>
                      <a:pt x="1452" y="759"/>
                    </a:lnTo>
                    <a:lnTo>
                      <a:pt x="1460" y="727"/>
                    </a:lnTo>
                    <a:lnTo>
                      <a:pt x="1476" y="711"/>
                    </a:lnTo>
                    <a:lnTo>
                      <a:pt x="1492" y="703"/>
                    </a:lnTo>
                    <a:lnTo>
                      <a:pt x="1516" y="679"/>
                    </a:lnTo>
                    <a:lnTo>
                      <a:pt x="1532" y="663"/>
                    </a:lnTo>
                    <a:lnTo>
                      <a:pt x="1548" y="655"/>
                    </a:lnTo>
                    <a:lnTo>
                      <a:pt x="1564" y="663"/>
                    </a:lnTo>
                    <a:lnTo>
                      <a:pt x="1572" y="671"/>
                    </a:lnTo>
                    <a:lnTo>
                      <a:pt x="1580" y="679"/>
                    </a:lnTo>
                    <a:lnTo>
                      <a:pt x="1572" y="687"/>
                    </a:lnTo>
                    <a:lnTo>
                      <a:pt x="1564" y="703"/>
                    </a:lnTo>
                    <a:lnTo>
                      <a:pt x="1556" y="735"/>
                    </a:lnTo>
                    <a:lnTo>
                      <a:pt x="1556" y="767"/>
                    </a:lnTo>
                    <a:lnTo>
                      <a:pt x="1556" y="775"/>
                    </a:lnTo>
                    <a:lnTo>
                      <a:pt x="1564" y="775"/>
                    </a:lnTo>
                    <a:lnTo>
                      <a:pt x="1564" y="783"/>
                    </a:lnTo>
                    <a:lnTo>
                      <a:pt x="1572" y="783"/>
                    </a:lnTo>
                    <a:lnTo>
                      <a:pt x="1580" y="767"/>
                    </a:lnTo>
                    <a:lnTo>
                      <a:pt x="1596" y="751"/>
                    </a:lnTo>
                    <a:lnTo>
                      <a:pt x="1604" y="743"/>
                    </a:lnTo>
                    <a:lnTo>
                      <a:pt x="1612" y="735"/>
                    </a:lnTo>
                    <a:lnTo>
                      <a:pt x="1620" y="727"/>
                    </a:lnTo>
                    <a:lnTo>
                      <a:pt x="1620" y="719"/>
                    </a:lnTo>
                    <a:lnTo>
                      <a:pt x="1628" y="719"/>
                    </a:lnTo>
                    <a:lnTo>
                      <a:pt x="1628" y="711"/>
                    </a:lnTo>
                    <a:lnTo>
                      <a:pt x="1628" y="703"/>
                    </a:lnTo>
                    <a:lnTo>
                      <a:pt x="1628" y="695"/>
                    </a:lnTo>
                    <a:lnTo>
                      <a:pt x="1620" y="687"/>
                    </a:lnTo>
                    <a:lnTo>
                      <a:pt x="1620" y="679"/>
                    </a:lnTo>
                    <a:lnTo>
                      <a:pt x="1620" y="663"/>
                    </a:lnTo>
                    <a:lnTo>
                      <a:pt x="1628" y="647"/>
                    </a:lnTo>
                    <a:lnTo>
                      <a:pt x="1652" y="623"/>
                    </a:lnTo>
                    <a:lnTo>
                      <a:pt x="1676" y="607"/>
                    </a:lnTo>
                    <a:lnTo>
                      <a:pt x="1699" y="615"/>
                    </a:lnTo>
                    <a:lnTo>
                      <a:pt x="1715" y="623"/>
                    </a:lnTo>
                    <a:lnTo>
                      <a:pt x="1723" y="631"/>
                    </a:lnTo>
                    <a:lnTo>
                      <a:pt x="1723" y="639"/>
                    </a:lnTo>
                    <a:lnTo>
                      <a:pt x="1723" y="647"/>
                    </a:lnTo>
                    <a:lnTo>
                      <a:pt x="1731" y="647"/>
                    </a:lnTo>
                    <a:lnTo>
                      <a:pt x="1739" y="647"/>
                    </a:lnTo>
                    <a:lnTo>
                      <a:pt x="1755" y="647"/>
                    </a:lnTo>
                    <a:lnTo>
                      <a:pt x="1747" y="631"/>
                    </a:lnTo>
                    <a:lnTo>
                      <a:pt x="1739" y="615"/>
                    </a:lnTo>
                    <a:lnTo>
                      <a:pt x="1739" y="607"/>
                    </a:lnTo>
                    <a:lnTo>
                      <a:pt x="1739" y="591"/>
                    </a:lnTo>
                    <a:lnTo>
                      <a:pt x="1731" y="575"/>
                    </a:lnTo>
                    <a:lnTo>
                      <a:pt x="1739" y="559"/>
                    </a:lnTo>
                    <a:lnTo>
                      <a:pt x="1755" y="543"/>
                    </a:lnTo>
                    <a:lnTo>
                      <a:pt x="1771" y="535"/>
                    </a:lnTo>
                    <a:lnTo>
                      <a:pt x="1795" y="527"/>
                    </a:lnTo>
                    <a:lnTo>
                      <a:pt x="1811" y="535"/>
                    </a:lnTo>
                    <a:lnTo>
                      <a:pt x="1819" y="543"/>
                    </a:lnTo>
                    <a:lnTo>
                      <a:pt x="1827" y="551"/>
                    </a:lnTo>
                    <a:lnTo>
                      <a:pt x="1827" y="567"/>
                    </a:lnTo>
                    <a:lnTo>
                      <a:pt x="1827" y="583"/>
                    </a:lnTo>
                    <a:lnTo>
                      <a:pt x="1819" y="591"/>
                    </a:lnTo>
                    <a:lnTo>
                      <a:pt x="1803" y="599"/>
                    </a:lnTo>
                    <a:lnTo>
                      <a:pt x="1787" y="623"/>
                    </a:lnTo>
                    <a:lnTo>
                      <a:pt x="1771" y="647"/>
                    </a:lnTo>
                    <a:lnTo>
                      <a:pt x="1763" y="663"/>
                    </a:lnTo>
                    <a:lnTo>
                      <a:pt x="1763" y="671"/>
                    </a:lnTo>
                    <a:lnTo>
                      <a:pt x="1763" y="679"/>
                    </a:lnTo>
                    <a:lnTo>
                      <a:pt x="1763" y="687"/>
                    </a:lnTo>
                    <a:lnTo>
                      <a:pt x="1771" y="703"/>
                    </a:lnTo>
                    <a:lnTo>
                      <a:pt x="1779" y="711"/>
                    </a:lnTo>
                    <a:lnTo>
                      <a:pt x="1795" y="703"/>
                    </a:lnTo>
                    <a:lnTo>
                      <a:pt x="1819" y="671"/>
                    </a:lnTo>
                    <a:lnTo>
                      <a:pt x="1851" y="647"/>
                    </a:lnTo>
                    <a:lnTo>
                      <a:pt x="1875" y="631"/>
                    </a:lnTo>
                    <a:lnTo>
                      <a:pt x="1875" y="623"/>
                    </a:lnTo>
                    <a:lnTo>
                      <a:pt x="1875" y="615"/>
                    </a:lnTo>
                    <a:lnTo>
                      <a:pt x="1875" y="599"/>
                    </a:lnTo>
                    <a:lnTo>
                      <a:pt x="1875" y="591"/>
                    </a:lnTo>
                    <a:lnTo>
                      <a:pt x="1883" y="583"/>
                    </a:lnTo>
                    <a:lnTo>
                      <a:pt x="1891" y="575"/>
                    </a:lnTo>
                    <a:lnTo>
                      <a:pt x="1891" y="567"/>
                    </a:lnTo>
                    <a:lnTo>
                      <a:pt x="1891" y="559"/>
                    </a:lnTo>
                    <a:lnTo>
                      <a:pt x="1899" y="551"/>
                    </a:lnTo>
                    <a:lnTo>
                      <a:pt x="1915" y="543"/>
                    </a:lnTo>
                    <a:lnTo>
                      <a:pt x="1939" y="527"/>
                    </a:lnTo>
                    <a:lnTo>
                      <a:pt x="1955" y="519"/>
                    </a:lnTo>
                    <a:lnTo>
                      <a:pt x="1963" y="511"/>
                    </a:lnTo>
                    <a:lnTo>
                      <a:pt x="1955" y="503"/>
                    </a:lnTo>
                    <a:lnTo>
                      <a:pt x="1931" y="487"/>
                    </a:lnTo>
                    <a:lnTo>
                      <a:pt x="1923" y="471"/>
                    </a:lnTo>
                    <a:lnTo>
                      <a:pt x="1931" y="463"/>
                    </a:lnTo>
                    <a:lnTo>
                      <a:pt x="1931" y="455"/>
                    </a:lnTo>
                    <a:lnTo>
                      <a:pt x="1923" y="455"/>
                    </a:lnTo>
                    <a:lnTo>
                      <a:pt x="1915" y="439"/>
                    </a:lnTo>
                    <a:lnTo>
                      <a:pt x="1915" y="415"/>
                    </a:lnTo>
                    <a:lnTo>
                      <a:pt x="1915" y="383"/>
                    </a:lnTo>
                    <a:lnTo>
                      <a:pt x="1923" y="336"/>
                    </a:lnTo>
                    <a:lnTo>
                      <a:pt x="1931" y="288"/>
                    </a:lnTo>
                    <a:lnTo>
                      <a:pt x="1947" y="264"/>
                    </a:lnTo>
                    <a:lnTo>
                      <a:pt x="1963" y="248"/>
                    </a:lnTo>
                    <a:lnTo>
                      <a:pt x="1979" y="232"/>
                    </a:lnTo>
                    <a:lnTo>
                      <a:pt x="1995" y="216"/>
                    </a:lnTo>
                    <a:lnTo>
                      <a:pt x="1995" y="208"/>
                    </a:lnTo>
                    <a:lnTo>
                      <a:pt x="1604" y="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" name="Freeform 24"/>
              <p:cNvSpPr>
                <a:spLocks/>
              </p:cNvSpPr>
              <p:nvPr/>
            </p:nvSpPr>
            <p:spPr bwMode="auto">
              <a:xfrm>
                <a:off x="1626" y="1816"/>
                <a:ext cx="1777" cy="779"/>
              </a:xfrm>
              <a:custGeom>
                <a:avLst/>
                <a:gdLst>
                  <a:gd name="T0" fmla="*/ 482 w 1995"/>
                  <a:gd name="T1" fmla="*/ 9 h 1006"/>
                  <a:gd name="T2" fmla="*/ 444 w 1995"/>
                  <a:gd name="T3" fmla="*/ 13 h 1006"/>
                  <a:gd name="T4" fmla="*/ 412 w 1995"/>
                  <a:gd name="T5" fmla="*/ 19 h 1006"/>
                  <a:gd name="T6" fmla="*/ 391 w 1995"/>
                  <a:gd name="T7" fmla="*/ 16 h 1006"/>
                  <a:gd name="T8" fmla="*/ 399 w 1995"/>
                  <a:gd name="T9" fmla="*/ 10 h 1006"/>
                  <a:gd name="T10" fmla="*/ 413 w 1995"/>
                  <a:gd name="T11" fmla="*/ 5 h 1006"/>
                  <a:gd name="T12" fmla="*/ 384 w 1995"/>
                  <a:gd name="T13" fmla="*/ 9 h 1006"/>
                  <a:gd name="T14" fmla="*/ 379 w 1995"/>
                  <a:gd name="T15" fmla="*/ 16 h 1006"/>
                  <a:gd name="T16" fmla="*/ 356 w 1995"/>
                  <a:gd name="T17" fmla="*/ 26 h 1006"/>
                  <a:gd name="T18" fmla="*/ 331 w 1995"/>
                  <a:gd name="T19" fmla="*/ 30 h 1006"/>
                  <a:gd name="T20" fmla="*/ 333 w 1995"/>
                  <a:gd name="T21" fmla="*/ 34 h 1006"/>
                  <a:gd name="T22" fmla="*/ 314 w 1995"/>
                  <a:gd name="T23" fmla="*/ 38 h 1006"/>
                  <a:gd name="T24" fmla="*/ 286 w 1995"/>
                  <a:gd name="T25" fmla="*/ 39 h 1006"/>
                  <a:gd name="T26" fmla="*/ 267 w 1995"/>
                  <a:gd name="T27" fmla="*/ 36 h 1006"/>
                  <a:gd name="T28" fmla="*/ 249 w 1995"/>
                  <a:gd name="T29" fmla="*/ 36 h 1006"/>
                  <a:gd name="T30" fmla="*/ 203 w 1995"/>
                  <a:gd name="T31" fmla="*/ 38 h 1006"/>
                  <a:gd name="T32" fmla="*/ 176 w 1995"/>
                  <a:gd name="T33" fmla="*/ 36 h 1006"/>
                  <a:gd name="T34" fmla="*/ 149 w 1995"/>
                  <a:gd name="T35" fmla="*/ 36 h 1006"/>
                  <a:gd name="T36" fmla="*/ 120 w 1995"/>
                  <a:gd name="T37" fmla="*/ 38 h 1006"/>
                  <a:gd name="T38" fmla="*/ 75 w 1995"/>
                  <a:gd name="T39" fmla="*/ 46 h 1006"/>
                  <a:gd name="T40" fmla="*/ 40 w 1995"/>
                  <a:gd name="T41" fmla="*/ 51 h 1006"/>
                  <a:gd name="T42" fmla="*/ 27 w 1995"/>
                  <a:gd name="T43" fmla="*/ 53 h 1006"/>
                  <a:gd name="T44" fmla="*/ 10 w 1995"/>
                  <a:gd name="T45" fmla="*/ 54 h 1006"/>
                  <a:gd name="T46" fmla="*/ 4 w 1995"/>
                  <a:gd name="T47" fmla="*/ 59 h 1006"/>
                  <a:gd name="T48" fmla="*/ 23 w 1995"/>
                  <a:gd name="T49" fmla="*/ 60 h 1006"/>
                  <a:gd name="T50" fmla="*/ 33 w 1995"/>
                  <a:gd name="T51" fmla="*/ 61 h 1006"/>
                  <a:gd name="T52" fmla="*/ 62 w 1995"/>
                  <a:gd name="T53" fmla="*/ 62 h 1006"/>
                  <a:gd name="T54" fmla="*/ 83 w 1995"/>
                  <a:gd name="T55" fmla="*/ 65 h 1006"/>
                  <a:gd name="T56" fmla="*/ 83 w 1995"/>
                  <a:gd name="T57" fmla="*/ 62 h 1006"/>
                  <a:gd name="T58" fmla="*/ 102 w 1995"/>
                  <a:gd name="T59" fmla="*/ 59 h 1006"/>
                  <a:gd name="T60" fmla="*/ 131 w 1995"/>
                  <a:gd name="T61" fmla="*/ 58 h 1006"/>
                  <a:gd name="T62" fmla="*/ 208 w 1995"/>
                  <a:gd name="T63" fmla="*/ 54 h 1006"/>
                  <a:gd name="T64" fmla="*/ 250 w 1995"/>
                  <a:gd name="T65" fmla="*/ 54 h 1006"/>
                  <a:gd name="T66" fmla="*/ 286 w 1995"/>
                  <a:gd name="T67" fmla="*/ 54 h 1006"/>
                  <a:gd name="T68" fmla="*/ 261 w 1995"/>
                  <a:gd name="T69" fmla="*/ 60 h 1006"/>
                  <a:gd name="T70" fmla="*/ 261 w 1995"/>
                  <a:gd name="T71" fmla="*/ 67 h 1006"/>
                  <a:gd name="T72" fmla="*/ 271 w 1995"/>
                  <a:gd name="T73" fmla="*/ 70 h 1006"/>
                  <a:gd name="T74" fmla="*/ 300 w 1995"/>
                  <a:gd name="T75" fmla="*/ 78 h 1006"/>
                  <a:gd name="T76" fmla="*/ 326 w 1995"/>
                  <a:gd name="T77" fmla="*/ 69 h 1006"/>
                  <a:gd name="T78" fmla="*/ 354 w 1995"/>
                  <a:gd name="T79" fmla="*/ 65 h 1006"/>
                  <a:gd name="T80" fmla="*/ 372 w 1995"/>
                  <a:gd name="T81" fmla="*/ 62 h 1006"/>
                  <a:gd name="T82" fmla="*/ 354 w 1995"/>
                  <a:gd name="T83" fmla="*/ 57 h 1006"/>
                  <a:gd name="T84" fmla="*/ 387 w 1995"/>
                  <a:gd name="T85" fmla="*/ 53 h 1006"/>
                  <a:gd name="T86" fmla="*/ 399 w 1995"/>
                  <a:gd name="T87" fmla="*/ 57 h 1006"/>
                  <a:gd name="T88" fmla="*/ 394 w 1995"/>
                  <a:gd name="T89" fmla="*/ 59 h 1006"/>
                  <a:gd name="T90" fmla="*/ 446 w 1995"/>
                  <a:gd name="T91" fmla="*/ 59 h 1006"/>
                  <a:gd name="T92" fmla="*/ 476 w 1995"/>
                  <a:gd name="T93" fmla="*/ 53 h 1006"/>
                  <a:gd name="T94" fmla="*/ 495 w 1995"/>
                  <a:gd name="T95" fmla="*/ 53 h 1006"/>
                  <a:gd name="T96" fmla="*/ 491 w 1995"/>
                  <a:gd name="T97" fmla="*/ 60 h 1006"/>
                  <a:gd name="T98" fmla="*/ 509 w 1995"/>
                  <a:gd name="T99" fmla="*/ 57 h 1006"/>
                  <a:gd name="T100" fmla="*/ 509 w 1995"/>
                  <a:gd name="T101" fmla="*/ 53 h 1006"/>
                  <a:gd name="T102" fmla="*/ 534 w 1995"/>
                  <a:gd name="T103" fmla="*/ 47 h 1006"/>
                  <a:gd name="T104" fmla="*/ 547 w 1995"/>
                  <a:gd name="T105" fmla="*/ 50 h 1006"/>
                  <a:gd name="T106" fmla="*/ 544 w 1995"/>
                  <a:gd name="T107" fmla="*/ 44 h 1006"/>
                  <a:gd name="T108" fmla="*/ 572 w 1995"/>
                  <a:gd name="T109" fmla="*/ 42 h 1006"/>
                  <a:gd name="T110" fmla="*/ 562 w 1995"/>
                  <a:gd name="T111" fmla="*/ 49 h 1006"/>
                  <a:gd name="T112" fmla="*/ 556 w 1995"/>
                  <a:gd name="T113" fmla="*/ 54 h 1006"/>
                  <a:gd name="T114" fmla="*/ 590 w 1995"/>
                  <a:gd name="T115" fmla="*/ 49 h 1006"/>
                  <a:gd name="T116" fmla="*/ 594 w 1995"/>
                  <a:gd name="T117" fmla="*/ 44 h 1006"/>
                  <a:gd name="T118" fmla="*/ 617 w 1995"/>
                  <a:gd name="T119" fmla="*/ 39 h 1006"/>
                  <a:gd name="T120" fmla="*/ 605 w 1995"/>
                  <a:gd name="T121" fmla="*/ 36 h 1006"/>
                  <a:gd name="T122" fmla="*/ 613 w 1995"/>
                  <a:gd name="T123" fmla="*/ 20 h 100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95"/>
                  <a:gd name="T187" fmla="*/ 0 h 1006"/>
                  <a:gd name="T188" fmla="*/ 1995 w 1995"/>
                  <a:gd name="T189" fmla="*/ 1006 h 100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95" h="1006">
                    <a:moveTo>
                      <a:pt x="1604" y="0"/>
                    </a:moveTo>
                    <a:lnTo>
                      <a:pt x="1588" y="40"/>
                    </a:lnTo>
                    <a:lnTo>
                      <a:pt x="1572" y="56"/>
                    </a:lnTo>
                    <a:lnTo>
                      <a:pt x="1564" y="72"/>
                    </a:lnTo>
                    <a:lnTo>
                      <a:pt x="1548" y="96"/>
                    </a:lnTo>
                    <a:lnTo>
                      <a:pt x="1532" y="120"/>
                    </a:lnTo>
                    <a:lnTo>
                      <a:pt x="1524" y="128"/>
                    </a:lnTo>
                    <a:lnTo>
                      <a:pt x="1508" y="144"/>
                    </a:lnTo>
                    <a:lnTo>
                      <a:pt x="1492" y="152"/>
                    </a:lnTo>
                    <a:lnTo>
                      <a:pt x="1460" y="152"/>
                    </a:lnTo>
                    <a:lnTo>
                      <a:pt x="1436" y="160"/>
                    </a:lnTo>
                    <a:lnTo>
                      <a:pt x="1412" y="176"/>
                    </a:lnTo>
                    <a:lnTo>
                      <a:pt x="1380" y="192"/>
                    </a:lnTo>
                    <a:lnTo>
                      <a:pt x="1348" y="200"/>
                    </a:lnTo>
                    <a:lnTo>
                      <a:pt x="1332" y="200"/>
                    </a:lnTo>
                    <a:lnTo>
                      <a:pt x="1332" y="208"/>
                    </a:lnTo>
                    <a:lnTo>
                      <a:pt x="1325" y="232"/>
                    </a:lnTo>
                    <a:lnTo>
                      <a:pt x="1309" y="248"/>
                    </a:lnTo>
                    <a:lnTo>
                      <a:pt x="1293" y="248"/>
                    </a:lnTo>
                    <a:lnTo>
                      <a:pt x="1285" y="240"/>
                    </a:lnTo>
                    <a:lnTo>
                      <a:pt x="1277" y="240"/>
                    </a:lnTo>
                    <a:lnTo>
                      <a:pt x="1261" y="224"/>
                    </a:lnTo>
                    <a:lnTo>
                      <a:pt x="1245" y="216"/>
                    </a:lnTo>
                    <a:lnTo>
                      <a:pt x="1245" y="208"/>
                    </a:lnTo>
                    <a:lnTo>
                      <a:pt x="1253" y="200"/>
                    </a:lnTo>
                    <a:lnTo>
                      <a:pt x="1253" y="176"/>
                    </a:lnTo>
                    <a:lnTo>
                      <a:pt x="1253" y="152"/>
                    </a:lnTo>
                    <a:lnTo>
                      <a:pt x="1253" y="144"/>
                    </a:lnTo>
                    <a:lnTo>
                      <a:pt x="1253" y="136"/>
                    </a:lnTo>
                    <a:lnTo>
                      <a:pt x="1269" y="128"/>
                    </a:lnTo>
                    <a:lnTo>
                      <a:pt x="1285" y="112"/>
                    </a:lnTo>
                    <a:lnTo>
                      <a:pt x="1301" y="104"/>
                    </a:lnTo>
                    <a:lnTo>
                      <a:pt x="1309" y="88"/>
                    </a:lnTo>
                    <a:lnTo>
                      <a:pt x="1325" y="80"/>
                    </a:lnTo>
                    <a:lnTo>
                      <a:pt x="1325" y="72"/>
                    </a:lnTo>
                    <a:lnTo>
                      <a:pt x="1317" y="64"/>
                    </a:lnTo>
                    <a:lnTo>
                      <a:pt x="1301" y="56"/>
                    </a:lnTo>
                    <a:lnTo>
                      <a:pt x="1293" y="64"/>
                    </a:lnTo>
                    <a:lnTo>
                      <a:pt x="1269" y="72"/>
                    </a:lnTo>
                    <a:lnTo>
                      <a:pt x="1245" y="80"/>
                    </a:lnTo>
                    <a:lnTo>
                      <a:pt x="1229" y="88"/>
                    </a:lnTo>
                    <a:lnTo>
                      <a:pt x="1221" y="112"/>
                    </a:lnTo>
                    <a:lnTo>
                      <a:pt x="1221" y="128"/>
                    </a:lnTo>
                    <a:lnTo>
                      <a:pt x="1213" y="136"/>
                    </a:lnTo>
                    <a:lnTo>
                      <a:pt x="1205" y="152"/>
                    </a:lnTo>
                    <a:lnTo>
                      <a:pt x="1197" y="168"/>
                    </a:lnTo>
                    <a:lnTo>
                      <a:pt x="1197" y="184"/>
                    </a:lnTo>
                    <a:lnTo>
                      <a:pt x="1205" y="208"/>
                    </a:lnTo>
                    <a:lnTo>
                      <a:pt x="1205" y="232"/>
                    </a:lnTo>
                    <a:lnTo>
                      <a:pt x="1205" y="248"/>
                    </a:lnTo>
                    <a:lnTo>
                      <a:pt x="1189" y="280"/>
                    </a:lnTo>
                    <a:lnTo>
                      <a:pt x="1165" y="304"/>
                    </a:lnTo>
                    <a:lnTo>
                      <a:pt x="1149" y="328"/>
                    </a:lnTo>
                    <a:lnTo>
                      <a:pt x="1133" y="336"/>
                    </a:lnTo>
                    <a:lnTo>
                      <a:pt x="1117" y="344"/>
                    </a:lnTo>
                    <a:lnTo>
                      <a:pt x="1109" y="344"/>
                    </a:lnTo>
                    <a:lnTo>
                      <a:pt x="1109" y="352"/>
                    </a:lnTo>
                    <a:lnTo>
                      <a:pt x="1101" y="352"/>
                    </a:lnTo>
                    <a:lnTo>
                      <a:pt x="1077" y="375"/>
                    </a:lnTo>
                    <a:lnTo>
                      <a:pt x="1053" y="391"/>
                    </a:lnTo>
                    <a:lnTo>
                      <a:pt x="1037" y="407"/>
                    </a:lnTo>
                    <a:lnTo>
                      <a:pt x="1029" y="415"/>
                    </a:lnTo>
                    <a:lnTo>
                      <a:pt x="1037" y="423"/>
                    </a:lnTo>
                    <a:lnTo>
                      <a:pt x="1053" y="431"/>
                    </a:lnTo>
                    <a:lnTo>
                      <a:pt x="1061" y="431"/>
                    </a:lnTo>
                    <a:lnTo>
                      <a:pt x="1061" y="439"/>
                    </a:lnTo>
                    <a:lnTo>
                      <a:pt x="1053" y="447"/>
                    </a:lnTo>
                    <a:lnTo>
                      <a:pt x="1037" y="463"/>
                    </a:lnTo>
                    <a:lnTo>
                      <a:pt x="1021" y="463"/>
                    </a:lnTo>
                    <a:lnTo>
                      <a:pt x="1013" y="463"/>
                    </a:lnTo>
                    <a:lnTo>
                      <a:pt x="1013" y="471"/>
                    </a:lnTo>
                    <a:lnTo>
                      <a:pt x="997" y="487"/>
                    </a:lnTo>
                    <a:lnTo>
                      <a:pt x="973" y="503"/>
                    </a:lnTo>
                    <a:lnTo>
                      <a:pt x="958" y="511"/>
                    </a:lnTo>
                    <a:lnTo>
                      <a:pt x="950" y="511"/>
                    </a:lnTo>
                    <a:lnTo>
                      <a:pt x="942" y="511"/>
                    </a:lnTo>
                    <a:lnTo>
                      <a:pt x="926" y="503"/>
                    </a:lnTo>
                    <a:lnTo>
                      <a:pt x="910" y="495"/>
                    </a:lnTo>
                    <a:lnTo>
                      <a:pt x="894" y="479"/>
                    </a:lnTo>
                    <a:lnTo>
                      <a:pt x="886" y="463"/>
                    </a:lnTo>
                    <a:lnTo>
                      <a:pt x="870" y="455"/>
                    </a:lnTo>
                    <a:lnTo>
                      <a:pt x="870" y="447"/>
                    </a:lnTo>
                    <a:lnTo>
                      <a:pt x="870" y="455"/>
                    </a:lnTo>
                    <a:lnTo>
                      <a:pt x="846" y="455"/>
                    </a:lnTo>
                    <a:lnTo>
                      <a:pt x="830" y="463"/>
                    </a:lnTo>
                    <a:lnTo>
                      <a:pt x="822" y="463"/>
                    </a:lnTo>
                    <a:lnTo>
                      <a:pt x="814" y="455"/>
                    </a:lnTo>
                    <a:lnTo>
                      <a:pt x="806" y="455"/>
                    </a:lnTo>
                    <a:lnTo>
                      <a:pt x="806" y="463"/>
                    </a:lnTo>
                    <a:lnTo>
                      <a:pt x="790" y="463"/>
                    </a:lnTo>
                    <a:lnTo>
                      <a:pt x="766" y="455"/>
                    </a:lnTo>
                    <a:lnTo>
                      <a:pt x="750" y="455"/>
                    </a:lnTo>
                    <a:lnTo>
                      <a:pt x="734" y="463"/>
                    </a:lnTo>
                    <a:lnTo>
                      <a:pt x="702" y="479"/>
                    </a:lnTo>
                    <a:lnTo>
                      <a:pt x="670" y="487"/>
                    </a:lnTo>
                    <a:lnTo>
                      <a:pt x="646" y="487"/>
                    </a:lnTo>
                    <a:lnTo>
                      <a:pt x="638" y="479"/>
                    </a:lnTo>
                    <a:lnTo>
                      <a:pt x="630" y="479"/>
                    </a:lnTo>
                    <a:lnTo>
                      <a:pt x="614" y="471"/>
                    </a:lnTo>
                    <a:lnTo>
                      <a:pt x="599" y="463"/>
                    </a:lnTo>
                    <a:lnTo>
                      <a:pt x="591" y="471"/>
                    </a:lnTo>
                    <a:lnTo>
                      <a:pt x="559" y="471"/>
                    </a:lnTo>
                    <a:lnTo>
                      <a:pt x="535" y="471"/>
                    </a:lnTo>
                    <a:lnTo>
                      <a:pt x="519" y="463"/>
                    </a:lnTo>
                    <a:lnTo>
                      <a:pt x="511" y="463"/>
                    </a:lnTo>
                    <a:lnTo>
                      <a:pt x="503" y="463"/>
                    </a:lnTo>
                    <a:lnTo>
                      <a:pt x="487" y="463"/>
                    </a:lnTo>
                    <a:lnTo>
                      <a:pt x="471" y="463"/>
                    </a:lnTo>
                    <a:lnTo>
                      <a:pt x="455" y="463"/>
                    </a:lnTo>
                    <a:lnTo>
                      <a:pt x="431" y="463"/>
                    </a:lnTo>
                    <a:lnTo>
                      <a:pt x="415" y="463"/>
                    </a:lnTo>
                    <a:lnTo>
                      <a:pt x="407" y="463"/>
                    </a:lnTo>
                    <a:lnTo>
                      <a:pt x="391" y="471"/>
                    </a:lnTo>
                    <a:lnTo>
                      <a:pt x="383" y="487"/>
                    </a:lnTo>
                    <a:lnTo>
                      <a:pt x="367" y="495"/>
                    </a:lnTo>
                    <a:lnTo>
                      <a:pt x="343" y="503"/>
                    </a:lnTo>
                    <a:lnTo>
                      <a:pt x="311" y="535"/>
                    </a:lnTo>
                    <a:lnTo>
                      <a:pt x="287" y="567"/>
                    </a:lnTo>
                    <a:lnTo>
                      <a:pt x="263" y="583"/>
                    </a:lnTo>
                    <a:lnTo>
                      <a:pt x="240" y="599"/>
                    </a:lnTo>
                    <a:lnTo>
                      <a:pt x="216" y="615"/>
                    </a:lnTo>
                    <a:lnTo>
                      <a:pt x="200" y="623"/>
                    </a:lnTo>
                    <a:lnTo>
                      <a:pt x="184" y="631"/>
                    </a:lnTo>
                    <a:lnTo>
                      <a:pt x="160" y="639"/>
                    </a:lnTo>
                    <a:lnTo>
                      <a:pt x="144" y="647"/>
                    </a:lnTo>
                    <a:lnTo>
                      <a:pt x="128" y="663"/>
                    </a:lnTo>
                    <a:lnTo>
                      <a:pt x="120" y="679"/>
                    </a:lnTo>
                    <a:lnTo>
                      <a:pt x="112" y="679"/>
                    </a:lnTo>
                    <a:lnTo>
                      <a:pt x="104" y="679"/>
                    </a:lnTo>
                    <a:lnTo>
                      <a:pt x="104" y="687"/>
                    </a:lnTo>
                    <a:lnTo>
                      <a:pt x="96" y="687"/>
                    </a:lnTo>
                    <a:lnTo>
                      <a:pt x="88" y="687"/>
                    </a:lnTo>
                    <a:lnTo>
                      <a:pt x="80" y="687"/>
                    </a:lnTo>
                    <a:lnTo>
                      <a:pt x="72" y="687"/>
                    </a:lnTo>
                    <a:lnTo>
                      <a:pt x="64" y="687"/>
                    </a:lnTo>
                    <a:lnTo>
                      <a:pt x="56" y="687"/>
                    </a:lnTo>
                    <a:lnTo>
                      <a:pt x="40" y="687"/>
                    </a:lnTo>
                    <a:lnTo>
                      <a:pt x="32" y="695"/>
                    </a:lnTo>
                    <a:lnTo>
                      <a:pt x="24" y="703"/>
                    </a:lnTo>
                    <a:lnTo>
                      <a:pt x="16" y="711"/>
                    </a:lnTo>
                    <a:lnTo>
                      <a:pt x="8" y="727"/>
                    </a:lnTo>
                    <a:lnTo>
                      <a:pt x="0" y="751"/>
                    </a:lnTo>
                    <a:lnTo>
                      <a:pt x="0" y="759"/>
                    </a:lnTo>
                    <a:lnTo>
                      <a:pt x="8" y="759"/>
                    </a:lnTo>
                    <a:lnTo>
                      <a:pt x="16" y="767"/>
                    </a:lnTo>
                    <a:lnTo>
                      <a:pt x="16" y="775"/>
                    </a:lnTo>
                    <a:lnTo>
                      <a:pt x="24" y="775"/>
                    </a:lnTo>
                    <a:lnTo>
                      <a:pt x="32" y="775"/>
                    </a:lnTo>
                    <a:lnTo>
                      <a:pt x="56" y="775"/>
                    </a:lnTo>
                    <a:lnTo>
                      <a:pt x="72" y="783"/>
                    </a:lnTo>
                    <a:lnTo>
                      <a:pt x="72" y="791"/>
                    </a:lnTo>
                    <a:lnTo>
                      <a:pt x="80" y="791"/>
                    </a:lnTo>
                    <a:lnTo>
                      <a:pt x="80" y="799"/>
                    </a:lnTo>
                    <a:lnTo>
                      <a:pt x="88" y="799"/>
                    </a:lnTo>
                    <a:lnTo>
                      <a:pt x="96" y="799"/>
                    </a:lnTo>
                    <a:lnTo>
                      <a:pt x="104" y="791"/>
                    </a:lnTo>
                    <a:lnTo>
                      <a:pt x="112" y="791"/>
                    </a:lnTo>
                    <a:lnTo>
                      <a:pt x="128" y="791"/>
                    </a:lnTo>
                    <a:lnTo>
                      <a:pt x="152" y="783"/>
                    </a:lnTo>
                    <a:lnTo>
                      <a:pt x="160" y="783"/>
                    </a:lnTo>
                    <a:lnTo>
                      <a:pt x="176" y="783"/>
                    </a:lnTo>
                    <a:lnTo>
                      <a:pt x="200" y="799"/>
                    </a:lnTo>
                    <a:lnTo>
                      <a:pt x="216" y="815"/>
                    </a:lnTo>
                    <a:lnTo>
                      <a:pt x="232" y="831"/>
                    </a:lnTo>
                    <a:lnTo>
                      <a:pt x="240" y="831"/>
                    </a:lnTo>
                    <a:lnTo>
                      <a:pt x="255" y="831"/>
                    </a:lnTo>
                    <a:lnTo>
                      <a:pt x="255" y="823"/>
                    </a:lnTo>
                    <a:lnTo>
                      <a:pt x="263" y="831"/>
                    </a:lnTo>
                    <a:lnTo>
                      <a:pt x="287" y="839"/>
                    </a:lnTo>
                    <a:lnTo>
                      <a:pt x="295" y="839"/>
                    </a:lnTo>
                    <a:lnTo>
                      <a:pt x="295" y="831"/>
                    </a:lnTo>
                    <a:lnTo>
                      <a:pt x="279" y="815"/>
                    </a:lnTo>
                    <a:lnTo>
                      <a:pt x="263" y="807"/>
                    </a:lnTo>
                    <a:lnTo>
                      <a:pt x="263" y="799"/>
                    </a:lnTo>
                    <a:lnTo>
                      <a:pt x="263" y="783"/>
                    </a:lnTo>
                    <a:lnTo>
                      <a:pt x="279" y="759"/>
                    </a:lnTo>
                    <a:lnTo>
                      <a:pt x="303" y="743"/>
                    </a:lnTo>
                    <a:lnTo>
                      <a:pt x="327" y="735"/>
                    </a:lnTo>
                    <a:lnTo>
                      <a:pt x="335" y="751"/>
                    </a:lnTo>
                    <a:lnTo>
                      <a:pt x="327" y="759"/>
                    </a:lnTo>
                    <a:lnTo>
                      <a:pt x="335" y="767"/>
                    </a:lnTo>
                    <a:lnTo>
                      <a:pt x="351" y="775"/>
                    </a:lnTo>
                    <a:lnTo>
                      <a:pt x="359" y="775"/>
                    </a:lnTo>
                    <a:lnTo>
                      <a:pt x="367" y="767"/>
                    </a:lnTo>
                    <a:lnTo>
                      <a:pt x="383" y="759"/>
                    </a:lnTo>
                    <a:lnTo>
                      <a:pt x="415" y="751"/>
                    </a:lnTo>
                    <a:lnTo>
                      <a:pt x="463" y="751"/>
                    </a:lnTo>
                    <a:lnTo>
                      <a:pt x="503" y="743"/>
                    </a:lnTo>
                    <a:lnTo>
                      <a:pt x="551" y="719"/>
                    </a:lnTo>
                    <a:lnTo>
                      <a:pt x="599" y="711"/>
                    </a:lnTo>
                    <a:lnTo>
                      <a:pt x="638" y="703"/>
                    </a:lnTo>
                    <a:lnTo>
                      <a:pt x="662" y="703"/>
                    </a:lnTo>
                    <a:lnTo>
                      <a:pt x="702" y="695"/>
                    </a:lnTo>
                    <a:lnTo>
                      <a:pt x="726" y="687"/>
                    </a:lnTo>
                    <a:lnTo>
                      <a:pt x="750" y="679"/>
                    </a:lnTo>
                    <a:lnTo>
                      <a:pt x="774" y="687"/>
                    </a:lnTo>
                    <a:lnTo>
                      <a:pt x="790" y="703"/>
                    </a:lnTo>
                    <a:lnTo>
                      <a:pt x="798" y="703"/>
                    </a:lnTo>
                    <a:lnTo>
                      <a:pt x="814" y="711"/>
                    </a:lnTo>
                    <a:lnTo>
                      <a:pt x="838" y="719"/>
                    </a:lnTo>
                    <a:lnTo>
                      <a:pt x="854" y="719"/>
                    </a:lnTo>
                    <a:lnTo>
                      <a:pt x="878" y="711"/>
                    </a:lnTo>
                    <a:lnTo>
                      <a:pt x="902" y="703"/>
                    </a:lnTo>
                    <a:lnTo>
                      <a:pt x="910" y="703"/>
                    </a:lnTo>
                    <a:lnTo>
                      <a:pt x="910" y="719"/>
                    </a:lnTo>
                    <a:lnTo>
                      <a:pt x="902" y="743"/>
                    </a:lnTo>
                    <a:lnTo>
                      <a:pt x="886" y="759"/>
                    </a:lnTo>
                    <a:lnTo>
                      <a:pt x="870" y="775"/>
                    </a:lnTo>
                    <a:lnTo>
                      <a:pt x="846" y="783"/>
                    </a:lnTo>
                    <a:lnTo>
                      <a:pt x="830" y="775"/>
                    </a:lnTo>
                    <a:lnTo>
                      <a:pt x="822" y="775"/>
                    </a:lnTo>
                    <a:lnTo>
                      <a:pt x="830" y="783"/>
                    </a:lnTo>
                    <a:lnTo>
                      <a:pt x="838" y="807"/>
                    </a:lnTo>
                    <a:lnTo>
                      <a:pt x="838" y="823"/>
                    </a:lnTo>
                    <a:lnTo>
                      <a:pt x="838" y="847"/>
                    </a:lnTo>
                    <a:lnTo>
                      <a:pt x="830" y="871"/>
                    </a:lnTo>
                    <a:lnTo>
                      <a:pt x="822" y="887"/>
                    </a:lnTo>
                    <a:lnTo>
                      <a:pt x="814" y="887"/>
                    </a:lnTo>
                    <a:lnTo>
                      <a:pt x="822" y="894"/>
                    </a:lnTo>
                    <a:lnTo>
                      <a:pt x="830" y="902"/>
                    </a:lnTo>
                    <a:lnTo>
                      <a:pt x="846" y="910"/>
                    </a:lnTo>
                    <a:lnTo>
                      <a:pt x="862" y="918"/>
                    </a:lnTo>
                    <a:lnTo>
                      <a:pt x="878" y="942"/>
                    </a:lnTo>
                    <a:lnTo>
                      <a:pt x="878" y="958"/>
                    </a:lnTo>
                    <a:lnTo>
                      <a:pt x="886" y="974"/>
                    </a:lnTo>
                    <a:lnTo>
                      <a:pt x="918" y="990"/>
                    </a:lnTo>
                    <a:lnTo>
                      <a:pt x="942" y="1006"/>
                    </a:lnTo>
                    <a:lnTo>
                      <a:pt x="950" y="1006"/>
                    </a:lnTo>
                    <a:lnTo>
                      <a:pt x="966" y="990"/>
                    </a:lnTo>
                    <a:lnTo>
                      <a:pt x="981" y="974"/>
                    </a:lnTo>
                    <a:lnTo>
                      <a:pt x="989" y="950"/>
                    </a:lnTo>
                    <a:lnTo>
                      <a:pt x="1005" y="926"/>
                    </a:lnTo>
                    <a:lnTo>
                      <a:pt x="1021" y="910"/>
                    </a:lnTo>
                    <a:lnTo>
                      <a:pt x="1037" y="894"/>
                    </a:lnTo>
                    <a:lnTo>
                      <a:pt x="1053" y="879"/>
                    </a:lnTo>
                    <a:lnTo>
                      <a:pt x="1061" y="863"/>
                    </a:lnTo>
                    <a:lnTo>
                      <a:pt x="1061" y="855"/>
                    </a:lnTo>
                    <a:lnTo>
                      <a:pt x="1069" y="847"/>
                    </a:lnTo>
                    <a:lnTo>
                      <a:pt x="1101" y="847"/>
                    </a:lnTo>
                    <a:lnTo>
                      <a:pt x="1125" y="839"/>
                    </a:lnTo>
                    <a:lnTo>
                      <a:pt x="1133" y="831"/>
                    </a:lnTo>
                    <a:lnTo>
                      <a:pt x="1149" y="831"/>
                    </a:lnTo>
                    <a:lnTo>
                      <a:pt x="1165" y="831"/>
                    </a:lnTo>
                    <a:lnTo>
                      <a:pt x="1181" y="831"/>
                    </a:lnTo>
                    <a:lnTo>
                      <a:pt x="1181" y="815"/>
                    </a:lnTo>
                    <a:lnTo>
                      <a:pt x="1181" y="799"/>
                    </a:lnTo>
                    <a:lnTo>
                      <a:pt x="1181" y="783"/>
                    </a:lnTo>
                    <a:lnTo>
                      <a:pt x="1165" y="775"/>
                    </a:lnTo>
                    <a:lnTo>
                      <a:pt x="1149" y="767"/>
                    </a:lnTo>
                    <a:lnTo>
                      <a:pt x="1133" y="759"/>
                    </a:lnTo>
                    <a:lnTo>
                      <a:pt x="1117" y="743"/>
                    </a:lnTo>
                    <a:lnTo>
                      <a:pt x="1125" y="719"/>
                    </a:lnTo>
                    <a:lnTo>
                      <a:pt x="1133" y="703"/>
                    </a:lnTo>
                    <a:lnTo>
                      <a:pt x="1149" y="695"/>
                    </a:lnTo>
                    <a:lnTo>
                      <a:pt x="1173" y="679"/>
                    </a:lnTo>
                    <a:lnTo>
                      <a:pt x="1197" y="671"/>
                    </a:lnTo>
                    <a:lnTo>
                      <a:pt x="1213" y="663"/>
                    </a:lnTo>
                    <a:lnTo>
                      <a:pt x="1229" y="679"/>
                    </a:lnTo>
                    <a:lnTo>
                      <a:pt x="1245" y="695"/>
                    </a:lnTo>
                    <a:lnTo>
                      <a:pt x="1253" y="703"/>
                    </a:lnTo>
                    <a:lnTo>
                      <a:pt x="1269" y="711"/>
                    </a:lnTo>
                    <a:lnTo>
                      <a:pt x="1277" y="727"/>
                    </a:lnTo>
                    <a:lnTo>
                      <a:pt x="1277" y="735"/>
                    </a:lnTo>
                    <a:lnTo>
                      <a:pt x="1269" y="743"/>
                    </a:lnTo>
                    <a:lnTo>
                      <a:pt x="1245" y="751"/>
                    </a:lnTo>
                    <a:lnTo>
                      <a:pt x="1229" y="751"/>
                    </a:lnTo>
                    <a:lnTo>
                      <a:pt x="1221" y="759"/>
                    </a:lnTo>
                    <a:lnTo>
                      <a:pt x="1229" y="767"/>
                    </a:lnTo>
                    <a:lnTo>
                      <a:pt x="1237" y="767"/>
                    </a:lnTo>
                    <a:lnTo>
                      <a:pt x="1253" y="759"/>
                    </a:lnTo>
                    <a:lnTo>
                      <a:pt x="1277" y="759"/>
                    </a:lnTo>
                    <a:lnTo>
                      <a:pt x="1301" y="751"/>
                    </a:lnTo>
                    <a:lnTo>
                      <a:pt x="1317" y="751"/>
                    </a:lnTo>
                    <a:lnTo>
                      <a:pt x="1364" y="751"/>
                    </a:lnTo>
                    <a:lnTo>
                      <a:pt x="1396" y="751"/>
                    </a:lnTo>
                    <a:lnTo>
                      <a:pt x="1420" y="759"/>
                    </a:lnTo>
                    <a:lnTo>
                      <a:pt x="1444" y="767"/>
                    </a:lnTo>
                    <a:lnTo>
                      <a:pt x="1452" y="759"/>
                    </a:lnTo>
                    <a:lnTo>
                      <a:pt x="1460" y="727"/>
                    </a:lnTo>
                    <a:lnTo>
                      <a:pt x="1476" y="711"/>
                    </a:lnTo>
                    <a:lnTo>
                      <a:pt x="1492" y="703"/>
                    </a:lnTo>
                    <a:lnTo>
                      <a:pt x="1516" y="679"/>
                    </a:lnTo>
                    <a:lnTo>
                      <a:pt x="1532" y="663"/>
                    </a:lnTo>
                    <a:lnTo>
                      <a:pt x="1548" y="655"/>
                    </a:lnTo>
                    <a:lnTo>
                      <a:pt x="1564" y="663"/>
                    </a:lnTo>
                    <a:lnTo>
                      <a:pt x="1572" y="671"/>
                    </a:lnTo>
                    <a:lnTo>
                      <a:pt x="1580" y="679"/>
                    </a:lnTo>
                    <a:lnTo>
                      <a:pt x="1572" y="687"/>
                    </a:lnTo>
                    <a:lnTo>
                      <a:pt x="1564" y="703"/>
                    </a:lnTo>
                    <a:lnTo>
                      <a:pt x="1556" y="735"/>
                    </a:lnTo>
                    <a:lnTo>
                      <a:pt x="1556" y="767"/>
                    </a:lnTo>
                    <a:lnTo>
                      <a:pt x="1556" y="775"/>
                    </a:lnTo>
                    <a:lnTo>
                      <a:pt x="1564" y="775"/>
                    </a:lnTo>
                    <a:lnTo>
                      <a:pt x="1564" y="783"/>
                    </a:lnTo>
                    <a:lnTo>
                      <a:pt x="1572" y="783"/>
                    </a:lnTo>
                    <a:lnTo>
                      <a:pt x="1580" y="767"/>
                    </a:lnTo>
                    <a:lnTo>
                      <a:pt x="1596" y="751"/>
                    </a:lnTo>
                    <a:lnTo>
                      <a:pt x="1604" y="743"/>
                    </a:lnTo>
                    <a:lnTo>
                      <a:pt x="1612" y="735"/>
                    </a:lnTo>
                    <a:lnTo>
                      <a:pt x="1620" y="727"/>
                    </a:lnTo>
                    <a:lnTo>
                      <a:pt x="1620" y="719"/>
                    </a:lnTo>
                    <a:lnTo>
                      <a:pt x="1628" y="719"/>
                    </a:lnTo>
                    <a:lnTo>
                      <a:pt x="1628" y="711"/>
                    </a:lnTo>
                    <a:lnTo>
                      <a:pt x="1628" y="703"/>
                    </a:lnTo>
                    <a:lnTo>
                      <a:pt x="1628" y="695"/>
                    </a:lnTo>
                    <a:lnTo>
                      <a:pt x="1620" y="687"/>
                    </a:lnTo>
                    <a:lnTo>
                      <a:pt x="1620" y="679"/>
                    </a:lnTo>
                    <a:lnTo>
                      <a:pt x="1620" y="663"/>
                    </a:lnTo>
                    <a:lnTo>
                      <a:pt x="1628" y="647"/>
                    </a:lnTo>
                    <a:lnTo>
                      <a:pt x="1652" y="623"/>
                    </a:lnTo>
                    <a:lnTo>
                      <a:pt x="1676" y="607"/>
                    </a:lnTo>
                    <a:lnTo>
                      <a:pt x="1699" y="615"/>
                    </a:lnTo>
                    <a:lnTo>
                      <a:pt x="1715" y="623"/>
                    </a:lnTo>
                    <a:lnTo>
                      <a:pt x="1723" y="631"/>
                    </a:lnTo>
                    <a:lnTo>
                      <a:pt x="1723" y="639"/>
                    </a:lnTo>
                    <a:lnTo>
                      <a:pt x="1723" y="647"/>
                    </a:lnTo>
                    <a:lnTo>
                      <a:pt x="1731" y="647"/>
                    </a:lnTo>
                    <a:lnTo>
                      <a:pt x="1739" y="647"/>
                    </a:lnTo>
                    <a:lnTo>
                      <a:pt x="1755" y="647"/>
                    </a:lnTo>
                    <a:lnTo>
                      <a:pt x="1747" y="631"/>
                    </a:lnTo>
                    <a:lnTo>
                      <a:pt x="1739" y="615"/>
                    </a:lnTo>
                    <a:lnTo>
                      <a:pt x="1739" y="607"/>
                    </a:lnTo>
                    <a:lnTo>
                      <a:pt x="1739" y="591"/>
                    </a:lnTo>
                    <a:lnTo>
                      <a:pt x="1731" y="575"/>
                    </a:lnTo>
                    <a:lnTo>
                      <a:pt x="1739" y="559"/>
                    </a:lnTo>
                    <a:lnTo>
                      <a:pt x="1755" y="543"/>
                    </a:lnTo>
                    <a:lnTo>
                      <a:pt x="1771" y="535"/>
                    </a:lnTo>
                    <a:lnTo>
                      <a:pt x="1795" y="527"/>
                    </a:lnTo>
                    <a:lnTo>
                      <a:pt x="1811" y="535"/>
                    </a:lnTo>
                    <a:lnTo>
                      <a:pt x="1819" y="543"/>
                    </a:lnTo>
                    <a:lnTo>
                      <a:pt x="1827" y="551"/>
                    </a:lnTo>
                    <a:lnTo>
                      <a:pt x="1827" y="567"/>
                    </a:lnTo>
                    <a:lnTo>
                      <a:pt x="1827" y="583"/>
                    </a:lnTo>
                    <a:lnTo>
                      <a:pt x="1819" y="591"/>
                    </a:lnTo>
                    <a:lnTo>
                      <a:pt x="1803" y="599"/>
                    </a:lnTo>
                    <a:lnTo>
                      <a:pt x="1787" y="623"/>
                    </a:lnTo>
                    <a:lnTo>
                      <a:pt x="1771" y="647"/>
                    </a:lnTo>
                    <a:lnTo>
                      <a:pt x="1763" y="663"/>
                    </a:lnTo>
                    <a:lnTo>
                      <a:pt x="1763" y="671"/>
                    </a:lnTo>
                    <a:lnTo>
                      <a:pt x="1763" y="679"/>
                    </a:lnTo>
                    <a:lnTo>
                      <a:pt x="1763" y="687"/>
                    </a:lnTo>
                    <a:lnTo>
                      <a:pt x="1771" y="703"/>
                    </a:lnTo>
                    <a:lnTo>
                      <a:pt x="1779" y="711"/>
                    </a:lnTo>
                    <a:lnTo>
                      <a:pt x="1795" y="703"/>
                    </a:lnTo>
                    <a:lnTo>
                      <a:pt x="1819" y="671"/>
                    </a:lnTo>
                    <a:lnTo>
                      <a:pt x="1851" y="647"/>
                    </a:lnTo>
                    <a:lnTo>
                      <a:pt x="1875" y="631"/>
                    </a:lnTo>
                    <a:lnTo>
                      <a:pt x="1875" y="623"/>
                    </a:lnTo>
                    <a:lnTo>
                      <a:pt x="1875" y="615"/>
                    </a:lnTo>
                    <a:lnTo>
                      <a:pt x="1875" y="599"/>
                    </a:lnTo>
                    <a:lnTo>
                      <a:pt x="1875" y="591"/>
                    </a:lnTo>
                    <a:lnTo>
                      <a:pt x="1883" y="583"/>
                    </a:lnTo>
                    <a:lnTo>
                      <a:pt x="1891" y="575"/>
                    </a:lnTo>
                    <a:lnTo>
                      <a:pt x="1891" y="567"/>
                    </a:lnTo>
                    <a:lnTo>
                      <a:pt x="1891" y="559"/>
                    </a:lnTo>
                    <a:lnTo>
                      <a:pt x="1899" y="551"/>
                    </a:lnTo>
                    <a:lnTo>
                      <a:pt x="1915" y="543"/>
                    </a:lnTo>
                    <a:lnTo>
                      <a:pt x="1939" y="527"/>
                    </a:lnTo>
                    <a:lnTo>
                      <a:pt x="1955" y="519"/>
                    </a:lnTo>
                    <a:lnTo>
                      <a:pt x="1963" y="511"/>
                    </a:lnTo>
                    <a:lnTo>
                      <a:pt x="1955" y="503"/>
                    </a:lnTo>
                    <a:lnTo>
                      <a:pt x="1931" y="487"/>
                    </a:lnTo>
                    <a:lnTo>
                      <a:pt x="1923" y="471"/>
                    </a:lnTo>
                    <a:lnTo>
                      <a:pt x="1931" y="463"/>
                    </a:lnTo>
                    <a:lnTo>
                      <a:pt x="1931" y="455"/>
                    </a:lnTo>
                    <a:lnTo>
                      <a:pt x="1923" y="455"/>
                    </a:lnTo>
                    <a:lnTo>
                      <a:pt x="1915" y="439"/>
                    </a:lnTo>
                    <a:lnTo>
                      <a:pt x="1915" y="415"/>
                    </a:lnTo>
                    <a:lnTo>
                      <a:pt x="1915" y="383"/>
                    </a:lnTo>
                    <a:lnTo>
                      <a:pt x="1923" y="336"/>
                    </a:lnTo>
                    <a:lnTo>
                      <a:pt x="1931" y="288"/>
                    </a:lnTo>
                    <a:lnTo>
                      <a:pt x="1947" y="264"/>
                    </a:lnTo>
                    <a:lnTo>
                      <a:pt x="1963" y="248"/>
                    </a:lnTo>
                    <a:lnTo>
                      <a:pt x="1979" y="232"/>
                    </a:lnTo>
                    <a:lnTo>
                      <a:pt x="1995" y="216"/>
                    </a:lnTo>
                    <a:lnTo>
                      <a:pt x="1995" y="208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" name="Freeform 25"/>
              <p:cNvSpPr>
                <a:spLocks/>
              </p:cNvSpPr>
              <p:nvPr/>
            </p:nvSpPr>
            <p:spPr bwMode="auto">
              <a:xfrm>
                <a:off x="2216" y="2379"/>
                <a:ext cx="28" cy="19"/>
              </a:xfrm>
              <a:custGeom>
                <a:avLst/>
                <a:gdLst>
                  <a:gd name="T0" fmla="*/ 4 w 32"/>
                  <a:gd name="T1" fmla="*/ 2 h 24"/>
                  <a:gd name="T2" fmla="*/ 0 w 32"/>
                  <a:gd name="T3" fmla="*/ 2 h 24"/>
                  <a:gd name="T4" fmla="*/ 4 w 32"/>
                  <a:gd name="T5" fmla="*/ 0 h 24"/>
                  <a:gd name="T6" fmla="*/ 4 w 32"/>
                  <a:gd name="T7" fmla="*/ 0 h 24"/>
                  <a:gd name="T8" fmla="*/ 7 w 32"/>
                  <a:gd name="T9" fmla="*/ 2 h 24"/>
                  <a:gd name="T10" fmla="*/ 9 w 32"/>
                  <a:gd name="T11" fmla="*/ 2 h 24"/>
                  <a:gd name="T12" fmla="*/ 9 w 32"/>
                  <a:gd name="T13" fmla="*/ 2 h 24"/>
                  <a:gd name="T14" fmla="*/ 7 w 32"/>
                  <a:gd name="T15" fmla="*/ 2 h 24"/>
                  <a:gd name="T16" fmla="*/ 4 w 32"/>
                  <a:gd name="T17" fmla="*/ 2 h 24"/>
                  <a:gd name="T18" fmla="*/ 4 w 32"/>
                  <a:gd name="T19" fmla="*/ 2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"/>
                  <a:gd name="T31" fmla="*/ 0 h 24"/>
                  <a:gd name="T32" fmla="*/ 32 w 32"/>
                  <a:gd name="T33" fmla="*/ 24 h 2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" h="24">
                    <a:moveTo>
                      <a:pt x="8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32" y="16"/>
                    </a:lnTo>
                    <a:lnTo>
                      <a:pt x="32" y="24"/>
                    </a:lnTo>
                    <a:lnTo>
                      <a:pt x="24" y="24"/>
                    </a:lnTo>
                    <a:lnTo>
                      <a:pt x="8" y="24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" name="Freeform 26"/>
              <p:cNvSpPr>
                <a:spLocks/>
              </p:cNvSpPr>
              <p:nvPr/>
            </p:nvSpPr>
            <p:spPr bwMode="auto">
              <a:xfrm>
                <a:off x="2216" y="2379"/>
                <a:ext cx="28" cy="19"/>
              </a:xfrm>
              <a:custGeom>
                <a:avLst/>
                <a:gdLst>
                  <a:gd name="T0" fmla="*/ 4 w 32"/>
                  <a:gd name="T1" fmla="*/ 2 h 24"/>
                  <a:gd name="T2" fmla="*/ 0 w 32"/>
                  <a:gd name="T3" fmla="*/ 2 h 24"/>
                  <a:gd name="T4" fmla="*/ 4 w 32"/>
                  <a:gd name="T5" fmla="*/ 0 h 24"/>
                  <a:gd name="T6" fmla="*/ 4 w 32"/>
                  <a:gd name="T7" fmla="*/ 0 h 24"/>
                  <a:gd name="T8" fmla="*/ 7 w 32"/>
                  <a:gd name="T9" fmla="*/ 2 h 24"/>
                  <a:gd name="T10" fmla="*/ 9 w 32"/>
                  <a:gd name="T11" fmla="*/ 2 h 24"/>
                  <a:gd name="T12" fmla="*/ 9 w 32"/>
                  <a:gd name="T13" fmla="*/ 2 h 24"/>
                  <a:gd name="T14" fmla="*/ 7 w 32"/>
                  <a:gd name="T15" fmla="*/ 2 h 24"/>
                  <a:gd name="T16" fmla="*/ 4 w 32"/>
                  <a:gd name="T17" fmla="*/ 2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24"/>
                  <a:gd name="T29" fmla="*/ 32 w 32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24">
                    <a:moveTo>
                      <a:pt x="8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32" y="16"/>
                    </a:lnTo>
                    <a:lnTo>
                      <a:pt x="32" y="24"/>
                    </a:lnTo>
                    <a:lnTo>
                      <a:pt x="24" y="24"/>
                    </a:lnTo>
                    <a:lnTo>
                      <a:pt x="8" y="24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" name="Freeform 27"/>
              <p:cNvSpPr>
                <a:spLocks/>
              </p:cNvSpPr>
              <p:nvPr/>
            </p:nvSpPr>
            <p:spPr bwMode="auto">
              <a:xfrm>
                <a:off x="2301" y="2398"/>
                <a:ext cx="36" cy="62"/>
              </a:xfrm>
              <a:custGeom>
                <a:avLst/>
                <a:gdLst>
                  <a:gd name="T0" fmla="*/ 12 w 40"/>
                  <a:gd name="T1" fmla="*/ 0 h 80"/>
                  <a:gd name="T2" fmla="*/ 9 w 40"/>
                  <a:gd name="T3" fmla="*/ 0 h 80"/>
                  <a:gd name="T4" fmla="*/ 9 w 40"/>
                  <a:gd name="T5" fmla="*/ 2 h 80"/>
                  <a:gd name="T6" fmla="*/ 9 w 40"/>
                  <a:gd name="T7" fmla="*/ 2 h 80"/>
                  <a:gd name="T8" fmla="*/ 5 w 40"/>
                  <a:gd name="T9" fmla="*/ 2 h 80"/>
                  <a:gd name="T10" fmla="*/ 5 w 40"/>
                  <a:gd name="T11" fmla="*/ 2 h 80"/>
                  <a:gd name="T12" fmla="*/ 0 w 40"/>
                  <a:gd name="T13" fmla="*/ 4 h 80"/>
                  <a:gd name="T14" fmla="*/ 5 w 40"/>
                  <a:gd name="T15" fmla="*/ 5 h 80"/>
                  <a:gd name="T16" fmla="*/ 9 w 40"/>
                  <a:gd name="T17" fmla="*/ 6 h 80"/>
                  <a:gd name="T18" fmla="*/ 12 w 40"/>
                  <a:gd name="T19" fmla="*/ 6 h 80"/>
                  <a:gd name="T20" fmla="*/ 12 w 40"/>
                  <a:gd name="T21" fmla="*/ 5 h 80"/>
                  <a:gd name="T22" fmla="*/ 14 w 40"/>
                  <a:gd name="T23" fmla="*/ 4 h 80"/>
                  <a:gd name="T24" fmla="*/ 14 w 40"/>
                  <a:gd name="T25" fmla="*/ 3 h 80"/>
                  <a:gd name="T26" fmla="*/ 12 w 40"/>
                  <a:gd name="T27" fmla="*/ 2 h 80"/>
                  <a:gd name="T28" fmla="*/ 12 w 40"/>
                  <a:gd name="T29" fmla="*/ 2 h 80"/>
                  <a:gd name="T30" fmla="*/ 14 w 40"/>
                  <a:gd name="T31" fmla="*/ 2 h 80"/>
                  <a:gd name="T32" fmla="*/ 14 w 40"/>
                  <a:gd name="T33" fmla="*/ 0 h 80"/>
                  <a:gd name="T34" fmla="*/ 12 w 40"/>
                  <a:gd name="T35" fmla="*/ 0 h 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0"/>
                  <a:gd name="T55" fmla="*/ 0 h 80"/>
                  <a:gd name="T56" fmla="*/ 40 w 40"/>
                  <a:gd name="T57" fmla="*/ 80 h 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0" h="80">
                    <a:moveTo>
                      <a:pt x="32" y="0"/>
                    </a:moveTo>
                    <a:lnTo>
                      <a:pt x="24" y="0"/>
                    </a:lnTo>
                    <a:lnTo>
                      <a:pt x="24" y="8"/>
                    </a:lnTo>
                    <a:lnTo>
                      <a:pt x="24" y="16"/>
                    </a:lnTo>
                    <a:lnTo>
                      <a:pt x="16" y="24"/>
                    </a:lnTo>
                    <a:lnTo>
                      <a:pt x="8" y="32"/>
                    </a:lnTo>
                    <a:lnTo>
                      <a:pt x="0" y="48"/>
                    </a:lnTo>
                    <a:lnTo>
                      <a:pt x="8" y="64"/>
                    </a:lnTo>
                    <a:lnTo>
                      <a:pt x="24" y="80"/>
                    </a:lnTo>
                    <a:lnTo>
                      <a:pt x="32" y="80"/>
                    </a:lnTo>
                    <a:lnTo>
                      <a:pt x="32" y="64"/>
                    </a:lnTo>
                    <a:lnTo>
                      <a:pt x="40" y="56"/>
                    </a:lnTo>
                    <a:lnTo>
                      <a:pt x="40" y="40"/>
                    </a:lnTo>
                    <a:lnTo>
                      <a:pt x="32" y="24"/>
                    </a:lnTo>
                    <a:lnTo>
                      <a:pt x="32" y="16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6" name="Freeform 28"/>
              <p:cNvSpPr>
                <a:spLocks/>
              </p:cNvSpPr>
              <p:nvPr/>
            </p:nvSpPr>
            <p:spPr bwMode="auto">
              <a:xfrm>
                <a:off x="2301" y="2398"/>
                <a:ext cx="36" cy="62"/>
              </a:xfrm>
              <a:custGeom>
                <a:avLst/>
                <a:gdLst>
                  <a:gd name="T0" fmla="*/ 12 w 40"/>
                  <a:gd name="T1" fmla="*/ 0 h 80"/>
                  <a:gd name="T2" fmla="*/ 9 w 40"/>
                  <a:gd name="T3" fmla="*/ 0 h 80"/>
                  <a:gd name="T4" fmla="*/ 9 w 40"/>
                  <a:gd name="T5" fmla="*/ 2 h 80"/>
                  <a:gd name="T6" fmla="*/ 9 w 40"/>
                  <a:gd name="T7" fmla="*/ 2 h 80"/>
                  <a:gd name="T8" fmla="*/ 5 w 40"/>
                  <a:gd name="T9" fmla="*/ 2 h 80"/>
                  <a:gd name="T10" fmla="*/ 5 w 40"/>
                  <a:gd name="T11" fmla="*/ 2 h 80"/>
                  <a:gd name="T12" fmla="*/ 0 w 40"/>
                  <a:gd name="T13" fmla="*/ 4 h 80"/>
                  <a:gd name="T14" fmla="*/ 5 w 40"/>
                  <a:gd name="T15" fmla="*/ 5 h 80"/>
                  <a:gd name="T16" fmla="*/ 9 w 40"/>
                  <a:gd name="T17" fmla="*/ 6 h 80"/>
                  <a:gd name="T18" fmla="*/ 12 w 40"/>
                  <a:gd name="T19" fmla="*/ 6 h 80"/>
                  <a:gd name="T20" fmla="*/ 12 w 40"/>
                  <a:gd name="T21" fmla="*/ 5 h 80"/>
                  <a:gd name="T22" fmla="*/ 14 w 40"/>
                  <a:gd name="T23" fmla="*/ 4 h 80"/>
                  <a:gd name="T24" fmla="*/ 14 w 40"/>
                  <a:gd name="T25" fmla="*/ 3 h 80"/>
                  <a:gd name="T26" fmla="*/ 12 w 40"/>
                  <a:gd name="T27" fmla="*/ 2 h 80"/>
                  <a:gd name="T28" fmla="*/ 12 w 40"/>
                  <a:gd name="T29" fmla="*/ 2 h 80"/>
                  <a:gd name="T30" fmla="*/ 14 w 40"/>
                  <a:gd name="T31" fmla="*/ 2 h 80"/>
                  <a:gd name="T32" fmla="*/ 14 w 40"/>
                  <a:gd name="T33" fmla="*/ 0 h 80"/>
                  <a:gd name="T34" fmla="*/ 12 w 40"/>
                  <a:gd name="T35" fmla="*/ 0 h 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0"/>
                  <a:gd name="T55" fmla="*/ 0 h 80"/>
                  <a:gd name="T56" fmla="*/ 40 w 40"/>
                  <a:gd name="T57" fmla="*/ 80 h 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0" h="80">
                    <a:moveTo>
                      <a:pt x="32" y="0"/>
                    </a:moveTo>
                    <a:lnTo>
                      <a:pt x="24" y="0"/>
                    </a:lnTo>
                    <a:lnTo>
                      <a:pt x="24" y="8"/>
                    </a:lnTo>
                    <a:lnTo>
                      <a:pt x="24" y="16"/>
                    </a:lnTo>
                    <a:lnTo>
                      <a:pt x="16" y="24"/>
                    </a:lnTo>
                    <a:lnTo>
                      <a:pt x="8" y="32"/>
                    </a:lnTo>
                    <a:lnTo>
                      <a:pt x="0" y="48"/>
                    </a:lnTo>
                    <a:lnTo>
                      <a:pt x="8" y="64"/>
                    </a:lnTo>
                    <a:lnTo>
                      <a:pt x="24" y="80"/>
                    </a:lnTo>
                    <a:lnTo>
                      <a:pt x="32" y="80"/>
                    </a:lnTo>
                    <a:lnTo>
                      <a:pt x="32" y="64"/>
                    </a:lnTo>
                    <a:lnTo>
                      <a:pt x="40" y="56"/>
                    </a:lnTo>
                    <a:lnTo>
                      <a:pt x="40" y="40"/>
                    </a:lnTo>
                    <a:lnTo>
                      <a:pt x="32" y="24"/>
                    </a:lnTo>
                    <a:lnTo>
                      <a:pt x="32" y="16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7" name="Freeform 29"/>
              <p:cNvSpPr>
                <a:spLocks/>
              </p:cNvSpPr>
              <p:nvPr/>
            </p:nvSpPr>
            <p:spPr bwMode="auto">
              <a:xfrm>
                <a:off x="3048" y="1168"/>
                <a:ext cx="533" cy="816"/>
              </a:xfrm>
              <a:custGeom>
                <a:avLst/>
                <a:gdLst>
                  <a:gd name="T0" fmla="*/ 127 w 598"/>
                  <a:gd name="T1" fmla="*/ 81 h 1054"/>
                  <a:gd name="T2" fmla="*/ 132 w 598"/>
                  <a:gd name="T3" fmla="*/ 74 h 1054"/>
                  <a:gd name="T4" fmla="*/ 127 w 598"/>
                  <a:gd name="T5" fmla="*/ 66 h 1054"/>
                  <a:gd name="T6" fmla="*/ 132 w 598"/>
                  <a:gd name="T7" fmla="*/ 60 h 1054"/>
                  <a:gd name="T8" fmla="*/ 142 w 598"/>
                  <a:gd name="T9" fmla="*/ 58 h 1054"/>
                  <a:gd name="T10" fmla="*/ 162 w 598"/>
                  <a:gd name="T11" fmla="*/ 59 h 1054"/>
                  <a:gd name="T12" fmla="*/ 159 w 598"/>
                  <a:gd name="T13" fmla="*/ 54 h 1054"/>
                  <a:gd name="T14" fmla="*/ 166 w 598"/>
                  <a:gd name="T15" fmla="*/ 49 h 1054"/>
                  <a:gd name="T16" fmla="*/ 182 w 598"/>
                  <a:gd name="T17" fmla="*/ 44 h 1054"/>
                  <a:gd name="T18" fmla="*/ 186 w 598"/>
                  <a:gd name="T19" fmla="*/ 39 h 1054"/>
                  <a:gd name="T20" fmla="*/ 189 w 598"/>
                  <a:gd name="T21" fmla="*/ 38 h 1054"/>
                  <a:gd name="T22" fmla="*/ 186 w 598"/>
                  <a:gd name="T23" fmla="*/ 30 h 1054"/>
                  <a:gd name="T24" fmla="*/ 185 w 598"/>
                  <a:gd name="T25" fmla="*/ 26 h 1054"/>
                  <a:gd name="T26" fmla="*/ 177 w 598"/>
                  <a:gd name="T27" fmla="*/ 20 h 1054"/>
                  <a:gd name="T28" fmla="*/ 156 w 598"/>
                  <a:gd name="T29" fmla="*/ 12 h 1054"/>
                  <a:gd name="T30" fmla="*/ 156 w 598"/>
                  <a:gd name="T31" fmla="*/ 9 h 1054"/>
                  <a:gd name="T32" fmla="*/ 153 w 598"/>
                  <a:gd name="T33" fmla="*/ 4 h 1054"/>
                  <a:gd name="T34" fmla="*/ 156 w 598"/>
                  <a:gd name="T35" fmla="*/ 3 h 1054"/>
                  <a:gd name="T36" fmla="*/ 156 w 598"/>
                  <a:gd name="T37" fmla="*/ 2 h 1054"/>
                  <a:gd name="T38" fmla="*/ 144 w 598"/>
                  <a:gd name="T39" fmla="*/ 2 h 1054"/>
                  <a:gd name="T40" fmla="*/ 132 w 598"/>
                  <a:gd name="T41" fmla="*/ 0 h 1054"/>
                  <a:gd name="T42" fmla="*/ 121 w 598"/>
                  <a:gd name="T43" fmla="*/ 4 h 1054"/>
                  <a:gd name="T44" fmla="*/ 127 w 598"/>
                  <a:gd name="T45" fmla="*/ 5 h 1054"/>
                  <a:gd name="T46" fmla="*/ 138 w 598"/>
                  <a:gd name="T47" fmla="*/ 4 h 1054"/>
                  <a:gd name="T48" fmla="*/ 148 w 598"/>
                  <a:gd name="T49" fmla="*/ 5 h 1054"/>
                  <a:gd name="T50" fmla="*/ 146 w 598"/>
                  <a:gd name="T51" fmla="*/ 9 h 1054"/>
                  <a:gd name="T52" fmla="*/ 144 w 598"/>
                  <a:gd name="T53" fmla="*/ 12 h 1054"/>
                  <a:gd name="T54" fmla="*/ 132 w 598"/>
                  <a:gd name="T55" fmla="*/ 12 h 1054"/>
                  <a:gd name="T56" fmla="*/ 123 w 598"/>
                  <a:gd name="T57" fmla="*/ 12 h 1054"/>
                  <a:gd name="T58" fmla="*/ 111 w 598"/>
                  <a:gd name="T59" fmla="*/ 9 h 1054"/>
                  <a:gd name="T60" fmla="*/ 111 w 598"/>
                  <a:gd name="T61" fmla="*/ 7 h 1054"/>
                  <a:gd name="T62" fmla="*/ 101 w 598"/>
                  <a:gd name="T63" fmla="*/ 4 h 1054"/>
                  <a:gd name="T64" fmla="*/ 94 w 598"/>
                  <a:gd name="T65" fmla="*/ 7 h 1054"/>
                  <a:gd name="T66" fmla="*/ 94 w 598"/>
                  <a:gd name="T67" fmla="*/ 9 h 1054"/>
                  <a:gd name="T68" fmla="*/ 84 w 598"/>
                  <a:gd name="T69" fmla="*/ 12 h 1054"/>
                  <a:gd name="T70" fmla="*/ 73 w 598"/>
                  <a:gd name="T71" fmla="*/ 14 h 1054"/>
                  <a:gd name="T72" fmla="*/ 78 w 598"/>
                  <a:gd name="T73" fmla="*/ 20 h 1054"/>
                  <a:gd name="T74" fmla="*/ 78 w 598"/>
                  <a:gd name="T75" fmla="*/ 22 h 1054"/>
                  <a:gd name="T76" fmla="*/ 70 w 598"/>
                  <a:gd name="T77" fmla="*/ 26 h 1054"/>
                  <a:gd name="T78" fmla="*/ 58 w 598"/>
                  <a:gd name="T79" fmla="*/ 26 h 1054"/>
                  <a:gd name="T80" fmla="*/ 55 w 598"/>
                  <a:gd name="T81" fmla="*/ 29 h 1054"/>
                  <a:gd name="T82" fmla="*/ 65 w 598"/>
                  <a:gd name="T83" fmla="*/ 29 h 1054"/>
                  <a:gd name="T84" fmla="*/ 76 w 598"/>
                  <a:gd name="T85" fmla="*/ 31 h 1054"/>
                  <a:gd name="T86" fmla="*/ 70 w 598"/>
                  <a:gd name="T87" fmla="*/ 36 h 1054"/>
                  <a:gd name="T88" fmla="*/ 53 w 598"/>
                  <a:gd name="T89" fmla="*/ 49 h 1054"/>
                  <a:gd name="T90" fmla="*/ 37 w 598"/>
                  <a:gd name="T91" fmla="*/ 54 h 1054"/>
                  <a:gd name="T92" fmla="*/ 23 w 598"/>
                  <a:gd name="T93" fmla="*/ 63 h 1054"/>
                  <a:gd name="T94" fmla="*/ 15 w 598"/>
                  <a:gd name="T95" fmla="*/ 63 h 1054"/>
                  <a:gd name="T96" fmla="*/ 4 w 598"/>
                  <a:gd name="T97" fmla="*/ 65 h 105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98"/>
                  <a:gd name="T148" fmla="*/ 0 h 1054"/>
                  <a:gd name="T149" fmla="*/ 598 w 598"/>
                  <a:gd name="T150" fmla="*/ 1054 h 105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98" h="1054">
                    <a:moveTo>
                      <a:pt x="399" y="1054"/>
                    </a:moveTo>
                    <a:lnTo>
                      <a:pt x="399" y="1046"/>
                    </a:lnTo>
                    <a:lnTo>
                      <a:pt x="399" y="1038"/>
                    </a:lnTo>
                    <a:lnTo>
                      <a:pt x="407" y="1022"/>
                    </a:lnTo>
                    <a:lnTo>
                      <a:pt x="407" y="990"/>
                    </a:lnTo>
                    <a:lnTo>
                      <a:pt x="415" y="958"/>
                    </a:lnTo>
                    <a:lnTo>
                      <a:pt x="423" y="926"/>
                    </a:lnTo>
                    <a:lnTo>
                      <a:pt x="415" y="894"/>
                    </a:lnTo>
                    <a:lnTo>
                      <a:pt x="399" y="854"/>
                    </a:lnTo>
                    <a:lnTo>
                      <a:pt x="407" y="814"/>
                    </a:lnTo>
                    <a:lnTo>
                      <a:pt x="407" y="798"/>
                    </a:lnTo>
                    <a:lnTo>
                      <a:pt x="415" y="782"/>
                    </a:lnTo>
                    <a:lnTo>
                      <a:pt x="431" y="766"/>
                    </a:lnTo>
                    <a:lnTo>
                      <a:pt x="439" y="758"/>
                    </a:lnTo>
                    <a:lnTo>
                      <a:pt x="447" y="750"/>
                    </a:lnTo>
                    <a:lnTo>
                      <a:pt x="454" y="750"/>
                    </a:lnTo>
                    <a:lnTo>
                      <a:pt x="486" y="758"/>
                    </a:lnTo>
                    <a:lnTo>
                      <a:pt x="510" y="758"/>
                    </a:lnTo>
                    <a:lnTo>
                      <a:pt x="510" y="750"/>
                    </a:lnTo>
                    <a:lnTo>
                      <a:pt x="510" y="726"/>
                    </a:lnTo>
                    <a:lnTo>
                      <a:pt x="502" y="702"/>
                    </a:lnTo>
                    <a:lnTo>
                      <a:pt x="510" y="686"/>
                    </a:lnTo>
                    <a:lnTo>
                      <a:pt x="518" y="663"/>
                    </a:lnTo>
                    <a:lnTo>
                      <a:pt x="526" y="631"/>
                    </a:lnTo>
                    <a:lnTo>
                      <a:pt x="550" y="591"/>
                    </a:lnTo>
                    <a:lnTo>
                      <a:pt x="566" y="575"/>
                    </a:lnTo>
                    <a:lnTo>
                      <a:pt x="574" y="567"/>
                    </a:lnTo>
                    <a:lnTo>
                      <a:pt x="582" y="559"/>
                    </a:lnTo>
                    <a:lnTo>
                      <a:pt x="590" y="527"/>
                    </a:lnTo>
                    <a:lnTo>
                      <a:pt x="590" y="511"/>
                    </a:lnTo>
                    <a:lnTo>
                      <a:pt x="598" y="511"/>
                    </a:lnTo>
                    <a:lnTo>
                      <a:pt x="598" y="503"/>
                    </a:lnTo>
                    <a:lnTo>
                      <a:pt x="598" y="487"/>
                    </a:lnTo>
                    <a:lnTo>
                      <a:pt x="598" y="455"/>
                    </a:lnTo>
                    <a:lnTo>
                      <a:pt x="598" y="415"/>
                    </a:lnTo>
                    <a:lnTo>
                      <a:pt x="590" y="383"/>
                    </a:lnTo>
                    <a:lnTo>
                      <a:pt x="590" y="375"/>
                    </a:lnTo>
                    <a:lnTo>
                      <a:pt x="590" y="359"/>
                    </a:lnTo>
                    <a:lnTo>
                      <a:pt x="582" y="335"/>
                    </a:lnTo>
                    <a:lnTo>
                      <a:pt x="574" y="311"/>
                    </a:lnTo>
                    <a:lnTo>
                      <a:pt x="566" y="287"/>
                    </a:lnTo>
                    <a:lnTo>
                      <a:pt x="558" y="263"/>
                    </a:lnTo>
                    <a:lnTo>
                      <a:pt x="526" y="223"/>
                    </a:lnTo>
                    <a:lnTo>
                      <a:pt x="502" y="167"/>
                    </a:lnTo>
                    <a:lnTo>
                      <a:pt x="494" y="143"/>
                    </a:lnTo>
                    <a:lnTo>
                      <a:pt x="494" y="135"/>
                    </a:lnTo>
                    <a:lnTo>
                      <a:pt x="494" y="128"/>
                    </a:lnTo>
                    <a:lnTo>
                      <a:pt x="494" y="112"/>
                    </a:lnTo>
                    <a:lnTo>
                      <a:pt x="494" y="96"/>
                    </a:lnTo>
                    <a:lnTo>
                      <a:pt x="486" y="72"/>
                    </a:lnTo>
                    <a:lnTo>
                      <a:pt x="486" y="56"/>
                    </a:lnTo>
                    <a:lnTo>
                      <a:pt x="494" y="56"/>
                    </a:lnTo>
                    <a:lnTo>
                      <a:pt x="494" y="48"/>
                    </a:lnTo>
                    <a:lnTo>
                      <a:pt x="494" y="40"/>
                    </a:lnTo>
                    <a:lnTo>
                      <a:pt x="494" y="32"/>
                    </a:lnTo>
                    <a:lnTo>
                      <a:pt x="494" y="24"/>
                    </a:lnTo>
                    <a:lnTo>
                      <a:pt x="494" y="32"/>
                    </a:lnTo>
                    <a:lnTo>
                      <a:pt x="478" y="32"/>
                    </a:lnTo>
                    <a:lnTo>
                      <a:pt x="462" y="32"/>
                    </a:lnTo>
                    <a:lnTo>
                      <a:pt x="454" y="32"/>
                    </a:lnTo>
                    <a:lnTo>
                      <a:pt x="439" y="16"/>
                    </a:lnTo>
                    <a:lnTo>
                      <a:pt x="423" y="8"/>
                    </a:lnTo>
                    <a:lnTo>
                      <a:pt x="415" y="0"/>
                    </a:lnTo>
                    <a:lnTo>
                      <a:pt x="407" y="8"/>
                    </a:lnTo>
                    <a:lnTo>
                      <a:pt x="399" y="32"/>
                    </a:lnTo>
                    <a:lnTo>
                      <a:pt x="383" y="48"/>
                    </a:lnTo>
                    <a:lnTo>
                      <a:pt x="383" y="56"/>
                    </a:lnTo>
                    <a:lnTo>
                      <a:pt x="391" y="64"/>
                    </a:lnTo>
                    <a:lnTo>
                      <a:pt x="399" y="72"/>
                    </a:lnTo>
                    <a:lnTo>
                      <a:pt x="415" y="64"/>
                    </a:lnTo>
                    <a:lnTo>
                      <a:pt x="431" y="56"/>
                    </a:lnTo>
                    <a:lnTo>
                      <a:pt x="439" y="48"/>
                    </a:lnTo>
                    <a:lnTo>
                      <a:pt x="454" y="48"/>
                    </a:lnTo>
                    <a:lnTo>
                      <a:pt x="470" y="56"/>
                    </a:lnTo>
                    <a:lnTo>
                      <a:pt x="470" y="72"/>
                    </a:lnTo>
                    <a:lnTo>
                      <a:pt x="470" y="80"/>
                    </a:lnTo>
                    <a:lnTo>
                      <a:pt x="462" y="104"/>
                    </a:lnTo>
                    <a:lnTo>
                      <a:pt x="462" y="112"/>
                    </a:lnTo>
                    <a:lnTo>
                      <a:pt x="462" y="120"/>
                    </a:lnTo>
                    <a:lnTo>
                      <a:pt x="462" y="135"/>
                    </a:lnTo>
                    <a:lnTo>
                      <a:pt x="454" y="151"/>
                    </a:lnTo>
                    <a:lnTo>
                      <a:pt x="439" y="159"/>
                    </a:lnTo>
                    <a:lnTo>
                      <a:pt x="431" y="159"/>
                    </a:lnTo>
                    <a:lnTo>
                      <a:pt x="415" y="151"/>
                    </a:lnTo>
                    <a:lnTo>
                      <a:pt x="407" y="143"/>
                    </a:lnTo>
                    <a:lnTo>
                      <a:pt x="399" y="143"/>
                    </a:lnTo>
                    <a:lnTo>
                      <a:pt x="391" y="143"/>
                    </a:lnTo>
                    <a:lnTo>
                      <a:pt x="367" y="135"/>
                    </a:lnTo>
                    <a:lnTo>
                      <a:pt x="351" y="120"/>
                    </a:lnTo>
                    <a:lnTo>
                      <a:pt x="351" y="112"/>
                    </a:lnTo>
                    <a:lnTo>
                      <a:pt x="351" y="104"/>
                    </a:lnTo>
                    <a:lnTo>
                      <a:pt x="351" y="96"/>
                    </a:lnTo>
                    <a:lnTo>
                      <a:pt x="351" y="88"/>
                    </a:lnTo>
                    <a:lnTo>
                      <a:pt x="343" y="72"/>
                    </a:lnTo>
                    <a:lnTo>
                      <a:pt x="327" y="64"/>
                    </a:lnTo>
                    <a:lnTo>
                      <a:pt x="319" y="56"/>
                    </a:lnTo>
                    <a:lnTo>
                      <a:pt x="311" y="64"/>
                    </a:lnTo>
                    <a:lnTo>
                      <a:pt x="303" y="80"/>
                    </a:lnTo>
                    <a:lnTo>
                      <a:pt x="295" y="88"/>
                    </a:lnTo>
                    <a:lnTo>
                      <a:pt x="303" y="96"/>
                    </a:lnTo>
                    <a:lnTo>
                      <a:pt x="303" y="104"/>
                    </a:lnTo>
                    <a:lnTo>
                      <a:pt x="295" y="112"/>
                    </a:lnTo>
                    <a:lnTo>
                      <a:pt x="279" y="128"/>
                    </a:lnTo>
                    <a:lnTo>
                      <a:pt x="271" y="143"/>
                    </a:lnTo>
                    <a:lnTo>
                      <a:pt x="263" y="143"/>
                    </a:lnTo>
                    <a:lnTo>
                      <a:pt x="255" y="151"/>
                    </a:lnTo>
                    <a:lnTo>
                      <a:pt x="247" y="159"/>
                    </a:lnTo>
                    <a:lnTo>
                      <a:pt x="231" y="183"/>
                    </a:lnTo>
                    <a:lnTo>
                      <a:pt x="223" y="207"/>
                    </a:lnTo>
                    <a:lnTo>
                      <a:pt x="231" y="239"/>
                    </a:lnTo>
                    <a:lnTo>
                      <a:pt x="247" y="255"/>
                    </a:lnTo>
                    <a:lnTo>
                      <a:pt x="247" y="247"/>
                    </a:lnTo>
                    <a:lnTo>
                      <a:pt x="247" y="263"/>
                    </a:lnTo>
                    <a:lnTo>
                      <a:pt x="247" y="295"/>
                    </a:lnTo>
                    <a:lnTo>
                      <a:pt x="231" y="319"/>
                    </a:lnTo>
                    <a:lnTo>
                      <a:pt x="223" y="327"/>
                    </a:lnTo>
                    <a:lnTo>
                      <a:pt x="223" y="335"/>
                    </a:lnTo>
                    <a:lnTo>
                      <a:pt x="215" y="335"/>
                    </a:lnTo>
                    <a:lnTo>
                      <a:pt x="199" y="335"/>
                    </a:lnTo>
                    <a:lnTo>
                      <a:pt x="183" y="335"/>
                    </a:lnTo>
                    <a:lnTo>
                      <a:pt x="175" y="343"/>
                    </a:lnTo>
                    <a:lnTo>
                      <a:pt x="167" y="359"/>
                    </a:lnTo>
                    <a:lnTo>
                      <a:pt x="175" y="375"/>
                    </a:lnTo>
                    <a:lnTo>
                      <a:pt x="191" y="383"/>
                    </a:lnTo>
                    <a:lnTo>
                      <a:pt x="199" y="383"/>
                    </a:lnTo>
                    <a:lnTo>
                      <a:pt x="207" y="375"/>
                    </a:lnTo>
                    <a:lnTo>
                      <a:pt x="215" y="367"/>
                    </a:lnTo>
                    <a:lnTo>
                      <a:pt x="231" y="383"/>
                    </a:lnTo>
                    <a:lnTo>
                      <a:pt x="239" y="407"/>
                    </a:lnTo>
                    <a:lnTo>
                      <a:pt x="239" y="423"/>
                    </a:lnTo>
                    <a:lnTo>
                      <a:pt x="239" y="447"/>
                    </a:lnTo>
                    <a:lnTo>
                      <a:pt x="223" y="463"/>
                    </a:lnTo>
                    <a:lnTo>
                      <a:pt x="215" y="503"/>
                    </a:lnTo>
                    <a:lnTo>
                      <a:pt x="183" y="583"/>
                    </a:lnTo>
                    <a:lnTo>
                      <a:pt x="167" y="631"/>
                    </a:lnTo>
                    <a:lnTo>
                      <a:pt x="151" y="647"/>
                    </a:lnTo>
                    <a:lnTo>
                      <a:pt x="135" y="670"/>
                    </a:lnTo>
                    <a:lnTo>
                      <a:pt x="119" y="710"/>
                    </a:lnTo>
                    <a:lnTo>
                      <a:pt x="103" y="758"/>
                    </a:lnTo>
                    <a:lnTo>
                      <a:pt x="88" y="790"/>
                    </a:lnTo>
                    <a:lnTo>
                      <a:pt x="72" y="806"/>
                    </a:lnTo>
                    <a:lnTo>
                      <a:pt x="64" y="814"/>
                    </a:lnTo>
                    <a:lnTo>
                      <a:pt x="56" y="814"/>
                    </a:lnTo>
                    <a:lnTo>
                      <a:pt x="48" y="814"/>
                    </a:lnTo>
                    <a:lnTo>
                      <a:pt x="40" y="814"/>
                    </a:lnTo>
                    <a:lnTo>
                      <a:pt x="32" y="814"/>
                    </a:lnTo>
                    <a:lnTo>
                      <a:pt x="16" y="830"/>
                    </a:lnTo>
                    <a:lnTo>
                      <a:pt x="0" y="846"/>
                    </a:lnTo>
                    <a:lnTo>
                      <a:pt x="399" y="1054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8" name="Freeform 30"/>
              <p:cNvSpPr>
                <a:spLocks/>
              </p:cNvSpPr>
              <p:nvPr/>
            </p:nvSpPr>
            <p:spPr bwMode="auto">
              <a:xfrm>
                <a:off x="3048" y="1168"/>
                <a:ext cx="533" cy="816"/>
              </a:xfrm>
              <a:custGeom>
                <a:avLst/>
                <a:gdLst>
                  <a:gd name="T0" fmla="*/ 127 w 598"/>
                  <a:gd name="T1" fmla="*/ 81 h 1054"/>
                  <a:gd name="T2" fmla="*/ 132 w 598"/>
                  <a:gd name="T3" fmla="*/ 74 h 1054"/>
                  <a:gd name="T4" fmla="*/ 127 w 598"/>
                  <a:gd name="T5" fmla="*/ 66 h 1054"/>
                  <a:gd name="T6" fmla="*/ 132 w 598"/>
                  <a:gd name="T7" fmla="*/ 60 h 1054"/>
                  <a:gd name="T8" fmla="*/ 142 w 598"/>
                  <a:gd name="T9" fmla="*/ 58 h 1054"/>
                  <a:gd name="T10" fmla="*/ 162 w 598"/>
                  <a:gd name="T11" fmla="*/ 59 h 1054"/>
                  <a:gd name="T12" fmla="*/ 159 w 598"/>
                  <a:gd name="T13" fmla="*/ 54 h 1054"/>
                  <a:gd name="T14" fmla="*/ 166 w 598"/>
                  <a:gd name="T15" fmla="*/ 49 h 1054"/>
                  <a:gd name="T16" fmla="*/ 182 w 598"/>
                  <a:gd name="T17" fmla="*/ 44 h 1054"/>
                  <a:gd name="T18" fmla="*/ 186 w 598"/>
                  <a:gd name="T19" fmla="*/ 39 h 1054"/>
                  <a:gd name="T20" fmla="*/ 189 w 598"/>
                  <a:gd name="T21" fmla="*/ 38 h 1054"/>
                  <a:gd name="T22" fmla="*/ 186 w 598"/>
                  <a:gd name="T23" fmla="*/ 30 h 1054"/>
                  <a:gd name="T24" fmla="*/ 185 w 598"/>
                  <a:gd name="T25" fmla="*/ 26 h 1054"/>
                  <a:gd name="T26" fmla="*/ 177 w 598"/>
                  <a:gd name="T27" fmla="*/ 20 h 1054"/>
                  <a:gd name="T28" fmla="*/ 156 w 598"/>
                  <a:gd name="T29" fmla="*/ 12 h 1054"/>
                  <a:gd name="T30" fmla="*/ 156 w 598"/>
                  <a:gd name="T31" fmla="*/ 9 h 1054"/>
                  <a:gd name="T32" fmla="*/ 153 w 598"/>
                  <a:gd name="T33" fmla="*/ 4 h 1054"/>
                  <a:gd name="T34" fmla="*/ 156 w 598"/>
                  <a:gd name="T35" fmla="*/ 3 h 1054"/>
                  <a:gd name="T36" fmla="*/ 156 w 598"/>
                  <a:gd name="T37" fmla="*/ 2 h 1054"/>
                  <a:gd name="T38" fmla="*/ 144 w 598"/>
                  <a:gd name="T39" fmla="*/ 2 h 1054"/>
                  <a:gd name="T40" fmla="*/ 132 w 598"/>
                  <a:gd name="T41" fmla="*/ 0 h 1054"/>
                  <a:gd name="T42" fmla="*/ 121 w 598"/>
                  <a:gd name="T43" fmla="*/ 4 h 1054"/>
                  <a:gd name="T44" fmla="*/ 127 w 598"/>
                  <a:gd name="T45" fmla="*/ 5 h 1054"/>
                  <a:gd name="T46" fmla="*/ 138 w 598"/>
                  <a:gd name="T47" fmla="*/ 4 h 1054"/>
                  <a:gd name="T48" fmla="*/ 148 w 598"/>
                  <a:gd name="T49" fmla="*/ 5 h 1054"/>
                  <a:gd name="T50" fmla="*/ 146 w 598"/>
                  <a:gd name="T51" fmla="*/ 9 h 1054"/>
                  <a:gd name="T52" fmla="*/ 144 w 598"/>
                  <a:gd name="T53" fmla="*/ 12 h 1054"/>
                  <a:gd name="T54" fmla="*/ 132 w 598"/>
                  <a:gd name="T55" fmla="*/ 12 h 1054"/>
                  <a:gd name="T56" fmla="*/ 123 w 598"/>
                  <a:gd name="T57" fmla="*/ 12 h 1054"/>
                  <a:gd name="T58" fmla="*/ 111 w 598"/>
                  <a:gd name="T59" fmla="*/ 9 h 1054"/>
                  <a:gd name="T60" fmla="*/ 111 w 598"/>
                  <a:gd name="T61" fmla="*/ 7 h 1054"/>
                  <a:gd name="T62" fmla="*/ 101 w 598"/>
                  <a:gd name="T63" fmla="*/ 4 h 1054"/>
                  <a:gd name="T64" fmla="*/ 94 w 598"/>
                  <a:gd name="T65" fmla="*/ 7 h 1054"/>
                  <a:gd name="T66" fmla="*/ 94 w 598"/>
                  <a:gd name="T67" fmla="*/ 9 h 1054"/>
                  <a:gd name="T68" fmla="*/ 84 w 598"/>
                  <a:gd name="T69" fmla="*/ 12 h 1054"/>
                  <a:gd name="T70" fmla="*/ 73 w 598"/>
                  <a:gd name="T71" fmla="*/ 14 h 1054"/>
                  <a:gd name="T72" fmla="*/ 78 w 598"/>
                  <a:gd name="T73" fmla="*/ 20 h 1054"/>
                  <a:gd name="T74" fmla="*/ 78 w 598"/>
                  <a:gd name="T75" fmla="*/ 22 h 1054"/>
                  <a:gd name="T76" fmla="*/ 70 w 598"/>
                  <a:gd name="T77" fmla="*/ 26 h 1054"/>
                  <a:gd name="T78" fmla="*/ 58 w 598"/>
                  <a:gd name="T79" fmla="*/ 26 h 1054"/>
                  <a:gd name="T80" fmla="*/ 55 w 598"/>
                  <a:gd name="T81" fmla="*/ 29 h 1054"/>
                  <a:gd name="T82" fmla="*/ 65 w 598"/>
                  <a:gd name="T83" fmla="*/ 29 h 1054"/>
                  <a:gd name="T84" fmla="*/ 76 w 598"/>
                  <a:gd name="T85" fmla="*/ 31 h 1054"/>
                  <a:gd name="T86" fmla="*/ 70 w 598"/>
                  <a:gd name="T87" fmla="*/ 36 h 1054"/>
                  <a:gd name="T88" fmla="*/ 53 w 598"/>
                  <a:gd name="T89" fmla="*/ 49 h 1054"/>
                  <a:gd name="T90" fmla="*/ 37 w 598"/>
                  <a:gd name="T91" fmla="*/ 54 h 1054"/>
                  <a:gd name="T92" fmla="*/ 23 w 598"/>
                  <a:gd name="T93" fmla="*/ 63 h 1054"/>
                  <a:gd name="T94" fmla="*/ 15 w 598"/>
                  <a:gd name="T95" fmla="*/ 63 h 1054"/>
                  <a:gd name="T96" fmla="*/ 4 w 598"/>
                  <a:gd name="T97" fmla="*/ 65 h 105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98"/>
                  <a:gd name="T148" fmla="*/ 0 h 1054"/>
                  <a:gd name="T149" fmla="*/ 598 w 598"/>
                  <a:gd name="T150" fmla="*/ 1054 h 105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98" h="1054">
                    <a:moveTo>
                      <a:pt x="399" y="1054"/>
                    </a:moveTo>
                    <a:lnTo>
                      <a:pt x="399" y="1046"/>
                    </a:lnTo>
                    <a:lnTo>
                      <a:pt x="399" y="1038"/>
                    </a:lnTo>
                    <a:lnTo>
                      <a:pt x="407" y="1022"/>
                    </a:lnTo>
                    <a:lnTo>
                      <a:pt x="407" y="990"/>
                    </a:lnTo>
                    <a:lnTo>
                      <a:pt x="415" y="958"/>
                    </a:lnTo>
                    <a:lnTo>
                      <a:pt x="423" y="926"/>
                    </a:lnTo>
                    <a:lnTo>
                      <a:pt x="415" y="894"/>
                    </a:lnTo>
                    <a:lnTo>
                      <a:pt x="399" y="854"/>
                    </a:lnTo>
                    <a:lnTo>
                      <a:pt x="407" y="814"/>
                    </a:lnTo>
                    <a:lnTo>
                      <a:pt x="407" y="798"/>
                    </a:lnTo>
                    <a:lnTo>
                      <a:pt x="415" y="782"/>
                    </a:lnTo>
                    <a:lnTo>
                      <a:pt x="431" y="766"/>
                    </a:lnTo>
                    <a:lnTo>
                      <a:pt x="439" y="758"/>
                    </a:lnTo>
                    <a:lnTo>
                      <a:pt x="447" y="750"/>
                    </a:lnTo>
                    <a:lnTo>
                      <a:pt x="454" y="750"/>
                    </a:lnTo>
                    <a:lnTo>
                      <a:pt x="486" y="758"/>
                    </a:lnTo>
                    <a:lnTo>
                      <a:pt x="510" y="758"/>
                    </a:lnTo>
                    <a:lnTo>
                      <a:pt x="510" y="750"/>
                    </a:lnTo>
                    <a:lnTo>
                      <a:pt x="510" y="726"/>
                    </a:lnTo>
                    <a:lnTo>
                      <a:pt x="502" y="702"/>
                    </a:lnTo>
                    <a:lnTo>
                      <a:pt x="510" y="686"/>
                    </a:lnTo>
                    <a:lnTo>
                      <a:pt x="518" y="663"/>
                    </a:lnTo>
                    <a:lnTo>
                      <a:pt x="526" y="631"/>
                    </a:lnTo>
                    <a:lnTo>
                      <a:pt x="550" y="591"/>
                    </a:lnTo>
                    <a:lnTo>
                      <a:pt x="566" y="575"/>
                    </a:lnTo>
                    <a:lnTo>
                      <a:pt x="574" y="567"/>
                    </a:lnTo>
                    <a:lnTo>
                      <a:pt x="582" y="559"/>
                    </a:lnTo>
                    <a:lnTo>
                      <a:pt x="590" y="527"/>
                    </a:lnTo>
                    <a:lnTo>
                      <a:pt x="590" y="511"/>
                    </a:lnTo>
                    <a:lnTo>
                      <a:pt x="598" y="511"/>
                    </a:lnTo>
                    <a:lnTo>
                      <a:pt x="598" y="503"/>
                    </a:lnTo>
                    <a:lnTo>
                      <a:pt x="598" y="487"/>
                    </a:lnTo>
                    <a:lnTo>
                      <a:pt x="598" y="455"/>
                    </a:lnTo>
                    <a:lnTo>
                      <a:pt x="598" y="415"/>
                    </a:lnTo>
                    <a:lnTo>
                      <a:pt x="590" y="383"/>
                    </a:lnTo>
                    <a:lnTo>
                      <a:pt x="590" y="375"/>
                    </a:lnTo>
                    <a:lnTo>
                      <a:pt x="590" y="359"/>
                    </a:lnTo>
                    <a:lnTo>
                      <a:pt x="582" y="335"/>
                    </a:lnTo>
                    <a:lnTo>
                      <a:pt x="574" y="311"/>
                    </a:lnTo>
                    <a:lnTo>
                      <a:pt x="566" y="287"/>
                    </a:lnTo>
                    <a:lnTo>
                      <a:pt x="558" y="263"/>
                    </a:lnTo>
                    <a:lnTo>
                      <a:pt x="526" y="223"/>
                    </a:lnTo>
                    <a:lnTo>
                      <a:pt x="502" y="167"/>
                    </a:lnTo>
                    <a:lnTo>
                      <a:pt x="494" y="143"/>
                    </a:lnTo>
                    <a:lnTo>
                      <a:pt x="494" y="135"/>
                    </a:lnTo>
                    <a:lnTo>
                      <a:pt x="494" y="128"/>
                    </a:lnTo>
                    <a:lnTo>
                      <a:pt x="494" y="112"/>
                    </a:lnTo>
                    <a:lnTo>
                      <a:pt x="494" y="96"/>
                    </a:lnTo>
                    <a:lnTo>
                      <a:pt x="486" y="72"/>
                    </a:lnTo>
                    <a:lnTo>
                      <a:pt x="486" y="56"/>
                    </a:lnTo>
                    <a:lnTo>
                      <a:pt x="494" y="56"/>
                    </a:lnTo>
                    <a:lnTo>
                      <a:pt x="494" y="48"/>
                    </a:lnTo>
                    <a:lnTo>
                      <a:pt x="494" y="40"/>
                    </a:lnTo>
                    <a:lnTo>
                      <a:pt x="494" y="32"/>
                    </a:lnTo>
                    <a:lnTo>
                      <a:pt x="494" y="24"/>
                    </a:lnTo>
                    <a:lnTo>
                      <a:pt x="494" y="32"/>
                    </a:lnTo>
                    <a:lnTo>
                      <a:pt x="478" y="32"/>
                    </a:lnTo>
                    <a:lnTo>
                      <a:pt x="462" y="32"/>
                    </a:lnTo>
                    <a:lnTo>
                      <a:pt x="454" y="32"/>
                    </a:lnTo>
                    <a:lnTo>
                      <a:pt x="439" y="16"/>
                    </a:lnTo>
                    <a:lnTo>
                      <a:pt x="423" y="8"/>
                    </a:lnTo>
                    <a:lnTo>
                      <a:pt x="415" y="0"/>
                    </a:lnTo>
                    <a:lnTo>
                      <a:pt x="407" y="8"/>
                    </a:lnTo>
                    <a:lnTo>
                      <a:pt x="399" y="32"/>
                    </a:lnTo>
                    <a:lnTo>
                      <a:pt x="383" y="48"/>
                    </a:lnTo>
                    <a:lnTo>
                      <a:pt x="383" y="56"/>
                    </a:lnTo>
                    <a:lnTo>
                      <a:pt x="391" y="64"/>
                    </a:lnTo>
                    <a:lnTo>
                      <a:pt x="399" y="72"/>
                    </a:lnTo>
                    <a:lnTo>
                      <a:pt x="415" y="64"/>
                    </a:lnTo>
                    <a:lnTo>
                      <a:pt x="431" y="56"/>
                    </a:lnTo>
                    <a:lnTo>
                      <a:pt x="439" y="48"/>
                    </a:lnTo>
                    <a:lnTo>
                      <a:pt x="454" y="48"/>
                    </a:lnTo>
                    <a:lnTo>
                      <a:pt x="470" y="56"/>
                    </a:lnTo>
                    <a:lnTo>
                      <a:pt x="470" y="72"/>
                    </a:lnTo>
                    <a:lnTo>
                      <a:pt x="470" y="80"/>
                    </a:lnTo>
                    <a:lnTo>
                      <a:pt x="462" y="104"/>
                    </a:lnTo>
                    <a:lnTo>
                      <a:pt x="462" y="112"/>
                    </a:lnTo>
                    <a:lnTo>
                      <a:pt x="462" y="120"/>
                    </a:lnTo>
                    <a:lnTo>
                      <a:pt x="462" y="135"/>
                    </a:lnTo>
                    <a:lnTo>
                      <a:pt x="454" y="151"/>
                    </a:lnTo>
                    <a:lnTo>
                      <a:pt x="439" y="159"/>
                    </a:lnTo>
                    <a:lnTo>
                      <a:pt x="431" y="159"/>
                    </a:lnTo>
                    <a:lnTo>
                      <a:pt x="415" y="151"/>
                    </a:lnTo>
                    <a:lnTo>
                      <a:pt x="407" y="143"/>
                    </a:lnTo>
                    <a:lnTo>
                      <a:pt x="399" y="143"/>
                    </a:lnTo>
                    <a:lnTo>
                      <a:pt x="391" y="143"/>
                    </a:lnTo>
                    <a:lnTo>
                      <a:pt x="367" y="135"/>
                    </a:lnTo>
                    <a:lnTo>
                      <a:pt x="351" y="120"/>
                    </a:lnTo>
                    <a:lnTo>
                      <a:pt x="351" y="112"/>
                    </a:lnTo>
                    <a:lnTo>
                      <a:pt x="351" y="104"/>
                    </a:lnTo>
                    <a:lnTo>
                      <a:pt x="351" y="96"/>
                    </a:lnTo>
                    <a:lnTo>
                      <a:pt x="351" y="88"/>
                    </a:lnTo>
                    <a:lnTo>
                      <a:pt x="343" y="72"/>
                    </a:lnTo>
                    <a:lnTo>
                      <a:pt x="327" y="64"/>
                    </a:lnTo>
                    <a:lnTo>
                      <a:pt x="319" y="56"/>
                    </a:lnTo>
                    <a:lnTo>
                      <a:pt x="311" y="64"/>
                    </a:lnTo>
                    <a:lnTo>
                      <a:pt x="303" y="80"/>
                    </a:lnTo>
                    <a:lnTo>
                      <a:pt x="295" y="88"/>
                    </a:lnTo>
                    <a:lnTo>
                      <a:pt x="303" y="96"/>
                    </a:lnTo>
                    <a:lnTo>
                      <a:pt x="303" y="104"/>
                    </a:lnTo>
                    <a:lnTo>
                      <a:pt x="295" y="112"/>
                    </a:lnTo>
                    <a:lnTo>
                      <a:pt x="279" y="128"/>
                    </a:lnTo>
                    <a:lnTo>
                      <a:pt x="271" y="143"/>
                    </a:lnTo>
                    <a:lnTo>
                      <a:pt x="263" y="143"/>
                    </a:lnTo>
                    <a:lnTo>
                      <a:pt x="255" y="151"/>
                    </a:lnTo>
                    <a:lnTo>
                      <a:pt x="247" y="159"/>
                    </a:lnTo>
                    <a:lnTo>
                      <a:pt x="231" y="183"/>
                    </a:lnTo>
                    <a:lnTo>
                      <a:pt x="223" y="207"/>
                    </a:lnTo>
                    <a:lnTo>
                      <a:pt x="231" y="239"/>
                    </a:lnTo>
                    <a:lnTo>
                      <a:pt x="247" y="255"/>
                    </a:lnTo>
                    <a:lnTo>
                      <a:pt x="247" y="247"/>
                    </a:lnTo>
                    <a:lnTo>
                      <a:pt x="247" y="263"/>
                    </a:lnTo>
                    <a:lnTo>
                      <a:pt x="247" y="295"/>
                    </a:lnTo>
                    <a:lnTo>
                      <a:pt x="231" y="319"/>
                    </a:lnTo>
                    <a:lnTo>
                      <a:pt x="223" y="327"/>
                    </a:lnTo>
                    <a:lnTo>
                      <a:pt x="223" y="335"/>
                    </a:lnTo>
                    <a:lnTo>
                      <a:pt x="215" y="335"/>
                    </a:lnTo>
                    <a:lnTo>
                      <a:pt x="199" y="335"/>
                    </a:lnTo>
                    <a:lnTo>
                      <a:pt x="183" y="335"/>
                    </a:lnTo>
                    <a:lnTo>
                      <a:pt x="175" y="343"/>
                    </a:lnTo>
                    <a:lnTo>
                      <a:pt x="167" y="359"/>
                    </a:lnTo>
                    <a:lnTo>
                      <a:pt x="175" y="375"/>
                    </a:lnTo>
                    <a:lnTo>
                      <a:pt x="191" y="383"/>
                    </a:lnTo>
                    <a:lnTo>
                      <a:pt x="199" y="383"/>
                    </a:lnTo>
                    <a:lnTo>
                      <a:pt x="207" y="375"/>
                    </a:lnTo>
                    <a:lnTo>
                      <a:pt x="215" y="367"/>
                    </a:lnTo>
                    <a:lnTo>
                      <a:pt x="231" y="383"/>
                    </a:lnTo>
                    <a:lnTo>
                      <a:pt x="239" y="407"/>
                    </a:lnTo>
                    <a:lnTo>
                      <a:pt x="239" y="423"/>
                    </a:lnTo>
                    <a:lnTo>
                      <a:pt x="239" y="447"/>
                    </a:lnTo>
                    <a:lnTo>
                      <a:pt x="223" y="463"/>
                    </a:lnTo>
                    <a:lnTo>
                      <a:pt x="215" y="503"/>
                    </a:lnTo>
                    <a:lnTo>
                      <a:pt x="183" y="583"/>
                    </a:lnTo>
                    <a:lnTo>
                      <a:pt x="167" y="631"/>
                    </a:lnTo>
                    <a:lnTo>
                      <a:pt x="151" y="647"/>
                    </a:lnTo>
                    <a:lnTo>
                      <a:pt x="135" y="670"/>
                    </a:lnTo>
                    <a:lnTo>
                      <a:pt x="119" y="710"/>
                    </a:lnTo>
                    <a:lnTo>
                      <a:pt x="103" y="758"/>
                    </a:lnTo>
                    <a:lnTo>
                      <a:pt x="88" y="790"/>
                    </a:lnTo>
                    <a:lnTo>
                      <a:pt x="72" y="806"/>
                    </a:lnTo>
                    <a:lnTo>
                      <a:pt x="64" y="814"/>
                    </a:lnTo>
                    <a:lnTo>
                      <a:pt x="56" y="814"/>
                    </a:lnTo>
                    <a:lnTo>
                      <a:pt x="48" y="814"/>
                    </a:lnTo>
                    <a:lnTo>
                      <a:pt x="40" y="814"/>
                    </a:lnTo>
                    <a:lnTo>
                      <a:pt x="32" y="814"/>
                    </a:lnTo>
                    <a:lnTo>
                      <a:pt x="16" y="830"/>
                    </a:lnTo>
                    <a:lnTo>
                      <a:pt x="0" y="84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9" name="Freeform 31"/>
              <p:cNvSpPr>
                <a:spLocks/>
              </p:cNvSpPr>
              <p:nvPr/>
            </p:nvSpPr>
            <p:spPr bwMode="auto">
              <a:xfrm>
                <a:off x="2934" y="1736"/>
                <a:ext cx="71" cy="99"/>
              </a:xfrm>
              <a:custGeom>
                <a:avLst/>
                <a:gdLst>
                  <a:gd name="T0" fmla="*/ 15 w 80"/>
                  <a:gd name="T1" fmla="*/ 2 h 128"/>
                  <a:gd name="T2" fmla="*/ 10 w 80"/>
                  <a:gd name="T3" fmla="*/ 2 h 128"/>
                  <a:gd name="T4" fmla="*/ 4 w 80"/>
                  <a:gd name="T5" fmla="*/ 4 h 128"/>
                  <a:gd name="T6" fmla="*/ 4 w 80"/>
                  <a:gd name="T7" fmla="*/ 4 h 128"/>
                  <a:gd name="T8" fmla="*/ 0 w 80"/>
                  <a:gd name="T9" fmla="*/ 4 h 128"/>
                  <a:gd name="T10" fmla="*/ 4 w 80"/>
                  <a:gd name="T11" fmla="*/ 5 h 128"/>
                  <a:gd name="T12" fmla="*/ 4 w 80"/>
                  <a:gd name="T13" fmla="*/ 5 h 128"/>
                  <a:gd name="T14" fmla="*/ 8 w 80"/>
                  <a:gd name="T15" fmla="*/ 7 h 128"/>
                  <a:gd name="T16" fmla="*/ 4 w 80"/>
                  <a:gd name="T17" fmla="*/ 9 h 128"/>
                  <a:gd name="T18" fmla="*/ 4 w 80"/>
                  <a:gd name="T19" fmla="*/ 9 h 128"/>
                  <a:gd name="T20" fmla="*/ 4 w 80"/>
                  <a:gd name="T21" fmla="*/ 10 h 128"/>
                  <a:gd name="T22" fmla="*/ 4 w 80"/>
                  <a:gd name="T23" fmla="*/ 10 h 128"/>
                  <a:gd name="T24" fmla="*/ 8 w 80"/>
                  <a:gd name="T25" fmla="*/ 9 h 128"/>
                  <a:gd name="T26" fmla="*/ 10 w 80"/>
                  <a:gd name="T27" fmla="*/ 9 h 128"/>
                  <a:gd name="T28" fmla="*/ 12 w 80"/>
                  <a:gd name="T29" fmla="*/ 9 h 128"/>
                  <a:gd name="T30" fmla="*/ 12 w 80"/>
                  <a:gd name="T31" fmla="*/ 8 h 128"/>
                  <a:gd name="T32" fmla="*/ 15 w 80"/>
                  <a:gd name="T33" fmla="*/ 8 h 128"/>
                  <a:gd name="T34" fmla="*/ 20 w 80"/>
                  <a:gd name="T35" fmla="*/ 7 h 128"/>
                  <a:gd name="T36" fmla="*/ 25 w 80"/>
                  <a:gd name="T37" fmla="*/ 5 h 128"/>
                  <a:gd name="T38" fmla="*/ 25 w 80"/>
                  <a:gd name="T39" fmla="*/ 4 h 128"/>
                  <a:gd name="T40" fmla="*/ 25 w 80"/>
                  <a:gd name="T41" fmla="*/ 3 h 128"/>
                  <a:gd name="T42" fmla="*/ 20 w 80"/>
                  <a:gd name="T43" fmla="*/ 3 h 128"/>
                  <a:gd name="T44" fmla="*/ 18 w 80"/>
                  <a:gd name="T45" fmla="*/ 2 h 128"/>
                  <a:gd name="T46" fmla="*/ 20 w 80"/>
                  <a:gd name="T47" fmla="*/ 2 h 128"/>
                  <a:gd name="T48" fmla="*/ 22 w 80"/>
                  <a:gd name="T49" fmla="*/ 2 h 128"/>
                  <a:gd name="T50" fmla="*/ 22 w 80"/>
                  <a:gd name="T51" fmla="*/ 0 h 128"/>
                  <a:gd name="T52" fmla="*/ 20 w 80"/>
                  <a:gd name="T53" fmla="*/ 0 h 128"/>
                  <a:gd name="T54" fmla="*/ 15 w 80"/>
                  <a:gd name="T55" fmla="*/ 2 h 12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0"/>
                  <a:gd name="T85" fmla="*/ 0 h 128"/>
                  <a:gd name="T86" fmla="*/ 80 w 80"/>
                  <a:gd name="T87" fmla="*/ 128 h 12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0" h="128">
                    <a:moveTo>
                      <a:pt x="48" y="8"/>
                    </a:moveTo>
                    <a:lnTo>
                      <a:pt x="32" y="32"/>
                    </a:lnTo>
                    <a:lnTo>
                      <a:pt x="16" y="48"/>
                    </a:lnTo>
                    <a:lnTo>
                      <a:pt x="8" y="56"/>
                    </a:lnTo>
                    <a:lnTo>
                      <a:pt x="0" y="56"/>
                    </a:lnTo>
                    <a:lnTo>
                      <a:pt x="8" y="64"/>
                    </a:lnTo>
                    <a:lnTo>
                      <a:pt x="16" y="72"/>
                    </a:lnTo>
                    <a:lnTo>
                      <a:pt x="24" y="88"/>
                    </a:lnTo>
                    <a:lnTo>
                      <a:pt x="16" y="112"/>
                    </a:lnTo>
                    <a:lnTo>
                      <a:pt x="8" y="120"/>
                    </a:lnTo>
                    <a:lnTo>
                      <a:pt x="8" y="128"/>
                    </a:lnTo>
                    <a:lnTo>
                      <a:pt x="16" y="128"/>
                    </a:lnTo>
                    <a:lnTo>
                      <a:pt x="24" y="120"/>
                    </a:lnTo>
                    <a:lnTo>
                      <a:pt x="32" y="120"/>
                    </a:lnTo>
                    <a:lnTo>
                      <a:pt x="40" y="112"/>
                    </a:lnTo>
                    <a:lnTo>
                      <a:pt x="40" y="104"/>
                    </a:lnTo>
                    <a:lnTo>
                      <a:pt x="48" y="104"/>
                    </a:lnTo>
                    <a:lnTo>
                      <a:pt x="64" y="88"/>
                    </a:lnTo>
                    <a:lnTo>
                      <a:pt x="80" y="72"/>
                    </a:lnTo>
                    <a:lnTo>
                      <a:pt x="80" y="48"/>
                    </a:lnTo>
                    <a:lnTo>
                      <a:pt x="80" y="40"/>
                    </a:lnTo>
                    <a:lnTo>
                      <a:pt x="64" y="40"/>
                    </a:lnTo>
                    <a:lnTo>
                      <a:pt x="56" y="32"/>
                    </a:lnTo>
                    <a:lnTo>
                      <a:pt x="64" y="24"/>
                    </a:lnTo>
                    <a:lnTo>
                      <a:pt x="72" y="16"/>
                    </a:lnTo>
                    <a:lnTo>
                      <a:pt x="72" y="0"/>
                    </a:lnTo>
                    <a:lnTo>
                      <a:pt x="64" y="0"/>
                    </a:lnTo>
                    <a:lnTo>
                      <a:pt x="48" y="8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0" name="Freeform 32"/>
              <p:cNvSpPr>
                <a:spLocks/>
              </p:cNvSpPr>
              <p:nvPr/>
            </p:nvSpPr>
            <p:spPr bwMode="auto">
              <a:xfrm>
                <a:off x="2934" y="1736"/>
                <a:ext cx="71" cy="99"/>
              </a:xfrm>
              <a:custGeom>
                <a:avLst/>
                <a:gdLst>
                  <a:gd name="T0" fmla="*/ 15 w 80"/>
                  <a:gd name="T1" fmla="*/ 2 h 128"/>
                  <a:gd name="T2" fmla="*/ 10 w 80"/>
                  <a:gd name="T3" fmla="*/ 2 h 128"/>
                  <a:gd name="T4" fmla="*/ 4 w 80"/>
                  <a:gd name="T5" fmla="*/ 4 h 128"/>
                  <a:gd name="T6" fmla="*/ 4 w 80"/>
                  <a:gd name="T7" fmla="*/ 4 h 128"/>
                  <a:gd name="T8" fmla="*/ 0 w 80"/>
                  <a:gd name="T9" fmla="*/ 4 h 128"/>
                  <a:gd name="T10" fmla="*/ 4 w 80"/>
                  <a:gd name="T11" fmla="*/ 5 h 128"/>
                  <a:gd name="T12" fmla="*/ 4 w 80"/>
                  <a:gd name="T13" fmla="*/ 5 h 128"/>
                  <a:gd name="T14" fmla="*/ 8 w 80"/>
                  <a:gd name="T15" fmla="*/ 7 h 128"/>
                  <a:gd name="T16" fmla="*/ 4 w 80"/>
                  <a:gd name="T17" fmla="*/ 9 h 128"/>
                  <a:gd name="T18" fmla="*/ 4 w 80"/>
                  <a:gd name="T19" fmla="*/ 9 h 128"/>
                  <a:gd name="T20" fmla="*/ 4 w 80"/>
                  <a:gd name="T21" fmla="*/ 10 h 128"/>
                  <a:gd name="T22" fmla="*/ 4 w 80"/>
                  <a:gd name="T23" fmla="*/ 10 h 128"/>
                  <a:gd name="T24" fmla="*/ 8 w 80"/>
                  <a:gd name="T25" fmla="*/ 9 h 128"/>
                  <a:gd name="T26" fmla="*/ 10 w 80"/>
                  <a:gd name="T27" fmla="*/ 9 h 128"/>
                  <a:gd name="T28" fmla="*/ 12 w 80"/>
                  <a:gd name="T29" fmla="*/ 9 h 128"/>
                  <a:gd name="T30" fmla="*/ 12 w 80"/>
                  <a:gd name="T31" fmla="*/ 8 h 128"/>
                  <a:gd name="T32" fmla="*/ 15 w 80"/>
                  <a:gd name="T33" fmla="*/ 8 h 128"/>
                  <a:gd name="T34" fmla="*/ 20 w 80"/>
                  <a:gd name="T35" fmla="*/ 7 h 128"/>
                  <a:gd name="T36" fmla="*/ 25 w 80"/>
                  <a:gd name="T37" fmla="*/ 5 h 128"/>
                  <a:gd name="T38" fmla="*/ 25 w 80"/>
                  <a:gd name="T39" fmla="*/ 4 h 128"/>
                  <a:gd name="T40" fmla="*/ 25 w 80"/>
                  <a:gd name="T41" fmla="*/ 3 h 128"/>
                  <a:gd name="T42" fmla="*/ 20 w 80"/>
                  <a:gd name="T43" fmla="*/ 3 h 128"/>
                  <a:gd name="T44" fmla="*/ 18 w 80"/>
                  <a:gd name="T45" fmla="*/ 2 h 128"/>
                  <a:gd name="T46" fmla="*/ 20 w 80"/>
                  <a:gd name="T47" fmla="*/ 2 h 128"/>
                  <a:gd name="T48" fmla="*/ 22 w 80"/>
                  <a:gd name="T49" fmla="*/ 2 h 128"/>
                  <a:gd name="T50" fmla="*/ 22 w 80"/>
                  <a:gd name="T51" fmla="*/ 0 h 128"/>
                  <a:gd name="T52" fmla="*/ 20 w 80"/>
                  <a:gd name="T53" fmla="*/ 0 h 128"/>
                  <a:gd name="T54" fmla="*/ 15 w 80"/>
                  <a:gd name="T55" fmla="*/ 2 h 12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80"/>
                  <a:gd name="T85" fmla="*/ 0 h 128"/>
                  <a:gd name="T86" fmla="*/ 80 w 80"/>
                  <a:gd name="T87" fmla="*/ 128 h 12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80" h="128">
                    <a:moveTo>
                      <a:pt x="48" y="8"/>
                    </a:moveTo>
                    <a:lnTo>
                      <a:pt x="32" y="32"/>
                    </a:lnTo>
                    <a:lnTo>
                      <a:pt x="16" y="48"/>
                    </a:lnTo>
                    <a:lnTo>
                      <a:pt x="8" y="56"/>
                    </a:lnTo>
                    <a:lnTo>
                      <a:pt x="0" y="56"/>
                    </a:lnTo>
                    <a:lnTo>
                      <a:pt x="8" y="64"/>
                    </a:lnTo>
                    <a:lnTo>
                      <a:pt x="16" y="72"/>
                    </a:lnTo>
                    <a:lnTo>
                      <a:pt x="24" y="88"/>
                    </a:lnTo>
                    <a:lnTo>
                      <a:pt x="16" y="112"/>
                    </a:lnTo>
                    <a:lnTo>
                      <a:pt x="8" y="120"/>
                    </a:lnTo>
                    <a:lnTo>
                      <a:pt x="8" y="128"/>
                    </a:lnTo>
                    <a:lnTo>
                      <a:pt x="16" y="128"/>
                    </a:lnTo>
                    <a:lnTo>
                      <a:pt x="24" y="120"/>
                    </a:lnTo>
                    <a:lnTo>
                      <a:pt x="32" y="120"/>
                    </a:lnTo>
                    <a:lnTo>
                      <a:pt x="40" y="112"/>
                    </a:lnTo>
                    <a:lnTo>
                      <a:pt x="40" y="104"/>
                    </a:lnTo>
                    <a:lnTo>
                      <a:pt x="48" y="104"/>
                    </a:lnTo>
                    <a:lnTo>
                      <a:pt x="64" y="88"/>
                    </a:lnTo>
                    <a:lnTo>
                      <a:pt x="80" y="72"/>
                    </a:lnTo>
                    <a:lnTo>
                      <a:pt x="80" y="48"/>
                    </a:lnTo>
                    <a:lnTo>
                      <a:pt x="80" y="40"/>
                    </a:lnTo>
                    <a:lnTo>
                      <a:pt x="64" y="40"/>
                    </a:lnTo>
                    <a:lnTo>
                      <a:pt x="56" y="32"/>
                    </a:lnTo>
                    <a:lnTo>
                      <a:pt x="64" y="24"/>
                    </a:lnTo>
                    <a:lnTo>
                      <a:pt x="72" y="16"/>
                    </a:lnTo>
                    <a:lnTo>
                      <a:pt x="72" y="0"/>
                    </a:lnTo>
                    <a:lnTo>
                      <a:pt x="64" y="0"/>
                    </a:lnTo>
                    <a:lnTo>
                      <a:pt x="48" y="8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auto">
              <a:xfrm>
                <a:off x="3246" y="432"/>
                <a:ext cx="946" cy="723"/>
              </a:xfrm>
              <a:custGeom>
                <a:avLst/>
                <a:gdLst>
                  <a:gd name="T0" fmla="*/ 23 w 1061"/>
                  <a:gd name="T1" fmla="*/ 57 h 934"/>
                  <a:gd name="T2" fmla="*/ 44 w 1061"/>
                  <a:gd name="T3" fmla="*/ 63 h 934"/>
                  <a:gd name="T4" fmla="*/ 69 w 1061"/>
                  <a:gd name="T5" fmla="*/ 67 h 934"/>
                  <a:gd name="T6" fmla="*/ 54 w 1061"/>
                  <a:gd name="T7" fmla="*/ 67 h 934"/>
                  <a:gd name="T8" fmla="*/ 28 w 1061"/>
                  <a:gd name="T9" fmla="*/ 70 h 934"/>
                  <a:gd name="T10" fmla="*/ 8 w 1061"/>
                  <a:gd name="T11" fmla="*/ 70 h 934"/>
                  <a:gd name="T12" fmla="*/ 15 w 1061"/>
                  <a:gd name="T13" fmla="*/ 66 h 934"/>
                  <a:gd name="T14" fmla="*/ 4 w 1061"/>
                  <a:gd name="T15" fmla="*/ 60 h 934"/>
                  <a:gd name="T16" fmla="*/ 4 w 1061"/>
                  <a:gd name="T17" fmla="*/ 56 h 934"/>
                  <a:gd name="T18" fmla="*/ 11 w 1061"/>
                  <a:gd name="T19" fmla="*/ 50 h 934"/>
                  <a:gd name="T20" fmla="*/ 31 w 1061"/>
                  <a:gd name="T21" fmla="*/ 41 h 934"/>
                  <a:gd name="T22" fmla="*/ 49 w 1061"/>
                  <a:gd name="T23" fmla="*/ 41 h 934"/>
                  <a:gd name="T24" fmla="*/ 62 w 1061"/>
                  <a:gd name="T25" fmla="*/ 42 h 934"/>
                  <a:gd name="T26" fmla="*/ 73 w 1061"/>
                  <a:gd name="T27" fmla="*/ 42 h 934"/>
                  <a:gd name="T28" fmla="*/ 86 w 1061"/>
                  <a:gd name="T29" fmla="*/ 40 h 934"/>
                  <a:gd name="T30" fmla="*/ 84 w 1061"/>
                  <a:gd name="T31" fmla="*/ 37 h 934"/>
                  <a:gd name="T32" fmla="*/ 84 w 1061"/>
                  <a:gd name="T33" fmla="*/ 34 h 934"/>
                  <a:gd name="T34" fmla="*/ 89 w 1061"/>
                  <a:gd name="T35" fmla="*/ 30 h 934"/>
                  <a:gd name="T36" fmla="*/ 99 w 1061"/>
                  <a:gd name="T37" fmla="*/ 26 h 934"/>
                  <a:gd name="T38" fmla="*/ 108 w 1061"/>
                  <a:gd name="T39" fmla="*/ 19 h 934"/>
                  <a:gd name="T40" fmla="*/ 99 w 1061"/>
                  <a:gd name="T41" fmla="*/ 5 h 934"/>
                  <a:gd name="T42" fmla="*/ 99 w 1061"/>
                  <a:gd name="T43" fmla="*/ 3 h 934"/>
                  <a:gd name="T44" fmla="*/ 112 w 1061"/>
                  <a:gd name="T45" fmla="*/ 2 h 934"/>
                  <a:gd name="T46" fmla="*/ 129 w 1061"/>
                  <a:gd name="T47" fmla="*/ 4 h 934"/>
                  <a:gd name="T48" fmla="*/ 152 w 1061"/>
                  <a:gd name="T49" fmla="*/ 12 h 934"/>
                  <a:gd name="T50" fmla="*/ 160 w 1061"/>
                  <a:gd name="T51" fmla="*/ 15 h 934"/>
                  <a:gd name="T52" fmla="*/ 185 w 1061"/>
                  <a:gd name="T53" fmla="*/ 19 h 934"/>
                  <a:gd name="T54" fmla="*/ 212 w 1061"/>
                  <a:gd name="T55" fmla="*/ 22 h 934"/>
                  <a:gd name="T56" fmla="*/ 231 w 1061"/>
                  <a:gd name="T57" fmla="*/ 24 h 934"/>
                  <a:gd name="T58" fmla="*/ 253 w 1061"/>
                  <a:gd name="T59" fmla="*/ 28 h 934"/>
                  <a:gd name="T60" fmla="*/ 275 w 1061"/>
                  <a:gd name="T61" fmla="*/ 26 h 934"/>
                  <a:gd name="T62" fmla="*/ 300 w 1061"/>
                  <a:gd name="T63" fmla="*/ 19 h 934"/>
                  <a:gd name="T64" fmla="*/ 294 w 1061"/>
                  <a:gd name="T65" fmla="*/ 24 h 934"/>
                  <a:gd name="T66" fmla="*/ 291 w 1061"/>
                  <a:gd name="T67" fmla="*/ 31 h 934"/>
                  <a:gd name="T68" fmla="*/ 297 w 1061"/>
                  <a:gd name="T69" fmla="*/ 32 h 934"/>
                  <a:gd name="T70" fmla="*/ 306 w 1061"/>
                  <a:gd name="T71" fmla="*/ 38 h 934"/>
                  <a:gd name="T72" fmla="*/ 334 w 1061"/>
                  <a:gd name="T73" fmla="*/ 33 h 934"/>
                  <a:gd name="T74" fmla="*/ 324 w 1061"/>
                  <a:gd name="T75" fmla="*/ 36 h 934"/>
                  <a:gd name="T76" fmla="*/ 312 w 1061"/>
                  <a:gd name="T77" fmla="*/ 39 h 934"/>
                  <a:gd name="T78" fmla="*/ 297 w 1061"/>
                  <a:gd name="T79" fmla="*/ 40 h 934"/>
                  <a:gd name="T80" fmla="*/ 276 w 1061"/>
                  <a:gd name="T81" fmla="*/ 42 h 934"/>
                  <a:gd name="T82" fmla="*/ 257 w 1061"/>
                  <a:gd name="T83" fmla="*/ 44 h 934"/>
                  <a:gd name="T84" fmla="*/ 228 w 1061"/>
                  <a:gd name="T85" fmla="*/ 45 h 934"/>
                  <a:gd name="T86" fmla="*/ 202 w 1061"/>
                  <a:gd name="T87" fmla="*/ 51 h 934"/>
                  <a:gd name="T88" fmla="*/ 189 w 1061"/>
                  <a:gd name="T89" fmla="*/ 57 h 934"/>
                  <a:gd name="T90" fmla="*/ 187 w 1061"/>
                  <a:gd name="T91" fmla="*/ 60 h 934"/>
                  <a:gd name="T92" fmla="*/ 172 w 1061"/>
                  <a:gd name="T93" fmla="*/ 59 h 934"/>
                  <a:gd name="T94" fmla="*/ 152 w 1061"/>
                  <a:gd name="T95" fmla="*/ 57 h 934"/>
                  <a:gd name="T96" fmla="*/ 99 w 1061"/>
                  <a:gd name="T97" fmla="*/ 51 h 934"/>
                  <a:gd name="T98" fmla="*/ 69 w 1061"/>
                  <a:gd name="T99" fmla="*/ 54 h 934"/>
                  <a:gd name="T100" fmla="*/ 49 w 1061"/>
                  <a:gd name="T101" fmla="*/ 52 h 934"/>
                  <a:gd name="T102" fmla="*/ 26 w 1061"/>
                  <a:gd name="T103" fmla="*/ 54 h 93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061"/>
                  <a:gd name="T157" fmla="*/ 0 h 934"/>
                  <a:gd name="T158" fmla="*/ 1061 w 1061"/>
                  <a:gd name="T159" fmla="*/ 934 h 934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061" h="934">
                    <a:moveTo>
                      <a:pt x="80" y="702"/>
                    </a:moveTo>
                    <a:lnTo>
                      <a:pt x="72" y="710"/>
                    </a:lnTo>
                    <a:lnTo>
                      <a:pt x="72" y="718"/>
                    </a:lnTo>
                    <a:lnTo>
                      <a:pt x="72" y="726"/>
                    </a:lnTo>
                    <a:lnTo>
                      <a:pt x="72" y="742"/>
                    </a:lnTo>
                    <a:lnTo>
                      <a:pt x="80" y="758"/>
                    </a:lnTo>
                    <a:lnTo>
                      <a:pt x="96" y="774"/>
                    </a:lnTo>
                    <a:lnTo>
                      <a:pt x="104" y="790"/>
                    </a:lnTo>
                    <a:lnTo>
                      <a:pt x="112" y="798"/>
                    </a:lnTo>
                    <a:lnTo>
                      <a:pt x="136" y="806"/>
                    </a:lnTo>
                    <a:lnTo>
                      <a:pt x="160" y="814"/>
                    </a:lnTo>
                    <a:lnTo>
                      <a:pt x="176" y="822"/>
                    </a:lnTo>
                    <a:lnTo>
                      <a:pt x="184" y="838"/>
                    </a:lnTo>
                    <a:lnTo>
                      <a:pt x="200" y="846"/>
                    </a:lnTo>
                    <a:lnTo>
                      <a:pt x="216" y="862"/>
                    </a:lnTo>
                    <a:lnTo>
                      <a:pt x="216" y="870"/>
                    </a:lnTo>
                    <a:lnTo>
                      <a:pt x="208" y="878"/>
                    </a:lnTo>
                    <a:lnTo>
                      <a:pt x="200" y="878"/>
                    </a:lnTo>
                    <a:lnTo>
                      <a:pt x="192" y="870"/>
                    </a:lnTo>
                    <a:lnTo>
                      <a:pt x="168" y="870"/>
                    </a:lnTo>
                    <a:lnTo>
                      <a:pt x="160" y="862"/>
                    </a:lnTo>
                    <a:lnTo>
                      <a:pt x="144" y="862"/>
                    </a:lnTo>
                    <a:lnTo>
                      <a:pt x="128" y="862"/>
                    </a:lnTo>
                    <a:lnTo>
                      <a:pt x="112" y="878"/>
                    </a:lnTo>
                    <a:lnTo>
                      <a:pt x="88" y="902"/>
                    </a:lnTo>
                    <a:lnTo>
                      <a:pt x="72" y="918"/>
                    </a:lnTo>
                    <a:lnTo>
                      <a:pt x="64" y="934"/>
                    </a:lnTo>
                    <a:lnTo>
                      <a:pt x="48" y="934"/>
                    </a:lnTo>
                    <a:lnTo>
                      <a:pt x="32" y="934"/>
                    </a:lnTo>
                    <a:lnTo>
                      <a:pt x="24" y="918"/>
                    </a:lnTo>
                    <a:lnTo>
                      <a:pt x="32" y="902"/>
                    </a:lnTo>
                    <a:lnTo>
                      <a:pt x="32" y="878"/>
                    </a:lnTo>
                    <a:lnTo>
                      <a:pt x="40" y="870"/>
                    </a:lnTo>
                    <a:lnTo>
                      <a:pt x="40" y="862"/>
                    </a:lnTo>
                    <a:lnTo>
                      <a:pt x="48" y="854"/>
                    </a:lnTo>
                    <a:lnTo>
                      <a:pt x="48" y="838"/>
                    </a:lnTo>
                    <a:lnTo>
                      <a:pt x="48" y="822"/>
                    </a:lnTo>
                    <a:lnTo>
                      <a:pt x="48" y="814"/>
                    </a:lnTo>
                    <a:lnTo>
                      <a:pt x="40" y="806"/>
                    </a:lnTo>
                    <a:lnTo>
                      <a:pt x="16" y="782"/>
                    </a:lnTo>
                    <a:lnTo>
                      <a:pt x="0" y="758"/>
                    </a:lnTo>
                    <a:lnTo>
                      <a:pt x="0" y="742"/>
                    </a:lnTo>
                    <a:lnTo>
                      <a:pt x="8" y="742"/>
                    </a:lnTo>
                    <a:lnTo>
                      <a:pt x="8" y="726"/>
                    </a:lnTo>
                    <a:lnTo>
                      <a:pt x="8" y="718"/>
                    </a:lnTo>
                    <a:lnTo>
                      <a:pt x="8" y="710"/>
                    </a:lnTo>
                    <a:lnTo>
                      <a:pt x="8" y="694"/>
                    </a:lnTo>
                    <a:lnTo>
                      <a:pt x="8" y="686"/>
                    </a:lnTo>
                    <a:lnTo>
                      <a:pt x="16" y="670"/>
                    </a:lnTo>
                    <a:lnTo>
                      <a:pt x="32" y="654"/>
                    </a:lnTo>
                    <a:lnTo>
                      <a:pt x="56" y="638"/>
                    </a:lnTo>
                    <a:lnTo>
                      <a:pt x="88" y="630"/>
                    </a:lnTo>
                    <a:lnTo>
                      <a:pt x="104" y="598"/>
                    </a:lnTo>
                    <a:lnTo>
                      <a:pt x="104" y="558"/>
                    </a:lnTo>
                    <a:lnTo>
                      <a:pt x="96" y="535"/>
                    </a:lnTo>
                    <a:lnTo>
                      <a:pt x="96" y="519"/>
                    </a:lnTo>
                    <a:lnTo>
                      <a:pt x="104" y="511"/>
                    </a:lnTo>
                    <a:lnTo>
                      <a:pt x="112" y="519"/>
                    </a:lnTo>
                    <a:lnTo>
                      <a:pt x="128" y="527"/>
                    </a:lnTo>
                    <a:lnTo>
                      <a:pt x="152" y="535"/>
                    </a:lnTo>
                    <a:lnTo>
                      <a:pt x="160" y="535"/>
                    </a:lnTo>
                    <a:lnTo>
                      <a:pt x="168" y="543"/>
                    </a:lnTo>
                    <a:lnTo>
                      <a:pt x="176" y="550"/>
                    </a:lnTo>
                    <a:lnTo>
                      <a:pt x="184" y="550"/>
                    </a:lnTo>
                    <a:lnTo>
                      <a:pt x="192" y="543"/>
                    </a:lnTo>
                    <a:lnTo>
                      <a:pt x="200" y="543"/>
                    </a:lnTo>
                    <a:lnTo>
                      <a:pt x="200" y="550"/>
                    </a:lnTo>
                    <a:lnTo>
                      <a:pt x="208" y="550"/>
                    </a:lnTo>
                    <a:lnTo>
                      <a:pt x="224" y="550"/>
                    </a:lnTo>
                    <a:lnTo>
                      <a:pt x="231" y="550"/>
                    </a:lnTo>
                    <a:lnTo>
                      <a:pt x="239" y="550"/>
                    </a:lnTo>
                    <a:lnTo>
                      <a:pt x="247" y="550"/>
                    </a:lnTo>
                    <a:lnTo>
                      <a:pt x="255" y="535"/>
                    </a:lnTo>
                    <a:lnTo>
                      <a:pt x="263" y="527"/>
                    </a:lnTo>
                    <a:lnTo>
                      <a:pt x="271" y="519"/>
                    </a:lnTo>
                    <a:lnTo>
                      <a:pt x="271" y="511"/>
                    </a:lnTo>
                    <a:lnTo>
                      <a:pt x="271" y="503"/>
                    </a:lnTo>
                    <a:lnTo>
                      <a:pt x="271" y="495"/>
                    </a:lnTo>
                    <a:lnTo>
                      <a:pt x="271" y="487"/>
                    </a:lnTo>
                    <a:lnTo>
                      <a:pt x="263" y="479"/>
                    </a:lnTo>
                    <a:lnTo>
                      <a:pt x="263" y="471"/>
                    </a:lnTo>
                    <a:lnTo>
                      <a:pt x="263" y="463"/>
                    </a:lnTo>
                    <a:lnTo>
                      <a:pt x="263" y="455"/>
                    </a:lnTo>
                    <a:lnTo>
                      <a:pt x="263" y="447"/>
                    </a:lnTo>
                    <a:lnTo>
                      <a:pt x="263" y="439"/>
                    </a:lnTo>
                    <a:lnTo>
                      <a:pt x="255" y="431"/>
                    </a:lnTo>
                    <a:lnTo>
                      <a:pt x="247" y="431"/>
                    </a:lnTo>
                    <a:lnTo>
                      <a:pt x="255" y="415"/>
                    </a:lnTo>
                    <a:lnTo>
                      <a:pt x="271" y="399"/>
                    </a:lnTo>
                    <a:lnTo>
                      <a:pt x="279" y="391"/>
                    </a:lnTo>
                    <a:lnTo>
                      <a:pt x="287" y="375"/>
                    </a:lnTo>
                    <a:lnTo>
                      <a:pt x="303" y="367"/>
                    </a:lnTo>
                    <a:lnTo>
                      <a:pt x="311" y="351"/>
                    </a:lnTo>
                    <a:lnTo>
                      <a:pt x="311" y="343"/>
                    </a:lnTo>
                    <a:lnTo>
                      <a:pt x="311" y="335"/>
                    </a:lnTo>
                    <a:lnTo>
                      <a:pt x="311" y="319"/>
                    </a:lnTo>
                    <a:lnTo>
                      <a:pt x="311" y="303"/>
                    </a:lnTo>
                    <a:lnTo>
                      <a:pt x="311" y="295"/>
                    </a:lnTo>
                    <a:lnTo>
                      <a:pt x="327" y="271"/>
                    </a:lnTo>
                    <a:lnTo>
                      <a:pt x="343" y="239"/>
                    </a:lnTo>
                    <a:lnTo>
                      <a:pt x="343" y="191"/>
                    </a:lnTo>
                    <a:lnTo>
                      <a:pt x="343" y="143"/>
                    </a:lnTo>
                    <a:lnTo>
                      <a:pt x="335" y="103"/>
                    </a:lnTo>
                    <a:lnTo>
                      <a:pt x="327" y="71"/>
                    </a:lnTo>
                    <a:lnTo>
                      <a:pt x="311" y="63"/>
                    </a:lnTo>
                    <a:lnTo>
                      <a:pt x="303" y="55"/>
                    </a:lnTo>
                    <a:lnTo>
                      <a:pt x="303" y="47"/>
                    </a:lnTo>
                    <a:lnTo>
                      <a:pt x="295" y="39"/>
                    </a:lnTo>
                    <a:lnTo>
                      <a:pt x="303" y="39"/>
                    </a:lnTo>
                    <a:lnTo>
                      <a:pt x="311" y="39"/>
                    </a:lnTo>
                    <a:lnTo>
                      <a:pt x="311" y="31"/>
                    </a:lnTo>
                    <a:lnTo>
                      <a:pt x="311" y="23"/>
                    </a:lnTo>
                    <a:lnTo>
                      <a:pt x="319" y="15"/>
                    </a:lnTo>
                    <a:lnTo>
                      <a:pt x="327" y="15"/>
                    </a:lnTo>
                    <a:lnTo>
                      <a:pt x="351" y="8"/>
                    </a:lnTo>
                    <a:lnTo>
                      <a:pt x="367" y="0"/>
                    </a:lnTo>
                    <a:lnTo>
                      <a:pt x="375" y="8"/>
                    </a:lnTo>
                    <a:lnTo>
                      <a:pt x="383" y="15"/>
                    </a:lnTo>
                    <a:lnTo>
                      <a:pt x="391" y="23"/>
                    </a:lnTo>
                    <a:lnTo>
                      <a:pt x="407" y="47"/>
                    </a:lnTo>
                    <a:lnTo>
                      <a:pt x="431" y="79"/>
                    </a:lnTo>
                    <a:lnTo>
                      <a:pt x="455" y="111"/>
                    </a:lnTo>
                    <a:lnTo>
                      <a:pt x="471" y="127"/>
                    </a:lnTo>
                    <a:lnTo>
                      <a:pt x="471" y="135"/>
                    </a:lnTo>
                    <a:lnTo>
                      <a:pt x="479" y="143"/>
                    </a:lnTo>
                    <a:lnTo>
                      <a:pt x="479" y="159"/>
                    </a:lnTo>
                    <a:lnTo>
                      <a:pt x="479" y="175"/>
                    </a:lnTo>
                    <a:lnTo>
                      <a:pt x="487" y="183"/>
                    </a:lnTo>
                    <a:lnTo>
                      <a:pt x="495" y="191"/>
                    </a:lnTo>
                    <a:lnTo>
                      <a:pt x="503" y="199"/>
                    </a:lnTo>
                    <a:lnTo>
                      <a:pt x="511" y="199"/>
                    </a:lnTo>
                    <a:lnTo>
                      <a:pt x="527" y="207"/>
                    </a:lnTo>
                    <a:lnTo>
                      <a:pt x="543" y="223"/>
                    </a:lnTo>
                    <a:lnTo>
                      <a:pt x="559" y="231"/>
                    </a:lnTo>
                    <a:lnTo>
                      <a:pt x="583" y="247"/>
                    </a:lnTo>
                    <a:lnTo>
                      <a:pt x="606" y="263"/>
                    </a:lnTo>
                    <a:lnTo>
                      <a:pt x="622" y="271"/>
                    </a:lnTo>
                    <a:lnTo>
                      <a:pt x="638" y="279"/>
                    </a:lnTo>
                    <a:lnTo>
                      <a:pt x="662" y="287"/>
                    </a:lnTo>
                    <a:lnTo>
                      <a:pt x="670" y="295"/>
                    </a:lnTo>
                    <a:lnTo>
                      <a:pt x="678" y="303"/>
                    </a:lnTo>
                    <a:lnTo>
                      <a:pt x="686" y="303"/>
                    </a:lnTo>
                    <a:lnTo>
                      <a:pt x="694" y="303"/>
                    </a:lnTo>
                    <a:lnTo>
                      <a:pt x="710" y="303"/>
                    </a:lnTo>
                    <a:lnTo>
                      <a:pt x="726" y="311"/>
                    </a:lnTo>
                    <a:lnTo>
                      <a:pt x="742" y="319"/>
                    </a:lnTo>
                    <a:lnTo>
                      <a:pt x="766" y="335"/>
                    </a:lnTo>
                    <a:lnTo>
                      <a:pt x="774" y="335"/>
                    </a:lnTo>
                    <a:lnTo>
                      <a:pt x="782" y="343"/>
                    </a:lnTo>
                    <a:lnTo>
                      <a:pt x="798" y="351"/>
                    </a:lnTo>
                    <a:lnTo>
                      <a:pt x="822" y="359"/>
                    </a:lnTo>
                    <a:lnTo>
                      <a:pt x="830" y="359"/>
                    </a:lnTo>
                    <a:lnTo>
                      <a:pt x="846" y="351"/>
                    </a:lnTo>
                    <a:lnTo>
                      <a:pt x="854" y="335"/>
                    </a:lnTo>
                    <a:lnTo>
                      <a:pt x="862" y="327"/>
                    </a:lnTo>
                    <a:lnTo>
                      <a:pt x="886" y="303"/>
                    </a:lnTo>
                    <a:lnTo>
                      <a:pt x="926" y="271"/>
                    </a:lnTo>
                    <a:lnTo>
                      <a:pt x="949" y="239"/>
                    </a:lnTo>
                    <a:lnTo>
                      <a:pt x="949" y="231"/>
                    </a:lnTo>
                    <a:lnTo>
                      <a:pt x="949" y="239"/>
                    </a:lnTo>
                    <a:lnTo>
                      <a:pt x="949" y="255"/>
                    </a:lnTo>
                    <a:lnTo>
                      <a:pt x="949" y="271"/>
                    </a:lnTo>
                    <a:lnTo>
                      <a:pt x="942" y="271"/>
                    </a:lnTo>
                    <a:lnTo>
                      <a:pt x="942" y="279"/>
                    </a:lnTo>
                    <a:lnTo>
                      <a:pt x="926" y="311"/>
                    </a:lnTo>
                    <a:lnTo>
                      <a:pt x="910" y="343"/>
                    </a:lnTo>
                    <a:lnTo>
                      <a:pt x="902" y="367"/>
                    </a:lnTo>
                    <a:lnTo>
                      <a:pt x="902" y="383"/>
                    </a:lnTo>
                    <a:lnTo>
                      <a:pt x="910" y="391"/>
                    </a:lnTo>
                    <a:lnTo>
                      <a:pt x="918" y="399"/>
                    </a:lnTo>
                    <a:lnTo>
                      <a:pt x="934" y="407"/>
                    </a:lnTo>
                    <a:lnTo>
                      <a:pt x="949" y="415"/>
                    </a:lnTo>
                    <a:lnTo>
                      <a:pt x="957" y="415"/>
                    </a:lnTo>
                    <a:lnTo>
                      <a:pt x="949" y="415"/>
                    </a:lnTo>
                    <a:lnTo>
                      <a:pt x="934" y="415"/>
                    </a:lnTo>
                    <a:lnTo>
                      <a:pt x="918" y="431"/>
                    </a:lnTo>
                    <a:lnTo>
                      <a:pt x="926" y="447"/>
                    </a:lnTo>
                    <a:lnTo>
                      <a:pt x="934" y="463"/>
                    </a:lnTo>
                    <a:lnTo>
                      <a:pt x="949" y="479"/>
                    </a:lnTo>
                    <a:lnTo>
                      <a:pt x="965" y="487"/>
                    </a:lnTo>
                    <a:lnTo>
                      <a:pt x="981" y="479"/>
                    </a:lnTo>
                    <a:lnTo>
                      <a:pt x="1005" y="471"/>
                    </a:lnTo>
                    <a:lnTo>
                      <a:pt x="1029" y="455"/>
                    </a:lnTo>
                    <a:lnTo>
                      <a:pt x="1045" y="439"/>
                    </a:lnTo>
                    <a:lnTo>
                      <a:pt x="1053" y="431"/>
                    </a:lnTo>
                    <a:lnTo>
                      <a:pt x="1061" y="439"/>
                    </a:lnTo>
                    <a:lnTo>
                      <a:pt x="1061" y="447"/>
                    </a:lnTo>
                    <a:lnTo>
                      <a:pt x="1061" y="455"/>
                    </a:lnTo>
                    <a:lnTo>
                      <a:pt x="1045" y="463"/>
                    </a:lnTo>
                    <a:lnTo>
                      <a:pt x="1021" y="471"/>
                    </a:lnTo>
                    <a:lnTo>
                      <a:pt x="1013" y="487"/>
                    </a:lnTo>
                    <a:lnTo>
                      <a:pt x="1005" y="503"/>
                    </a:lnTo>
                    <a:lnTo>
                      <a:pt x="997" y="511"/>
                    </a:lnTo>
                    <a:lnTo>
                      <a:pt x="989" y="511"/>
                    </a:lnTo>
                    <a:lnTo>
                      <a:pt x="981" y="511"/>
                    </a:lnTo>
                    <a:lnTo>
                      <a:pt x="973" y="519"/>
                    </a:lnTo>
                    <a:lnTo>
                      <a:pt x="965" y="519"/>
                    </a:lnTo>
                    <a:lnTo>
                      <a:pt x="949" y="519"/>
                    </a:lnTo>
                    <a:lnTo>
                      <a:pt x="942" y="511"/>
                    </a:lnTo>
                    <a:lnTo>
                      <a:pt x="934" y="519"/>
                    </a:lnTo>
                    <a:lnTo>
                      <a:pt x="918" y="535"/>
                    </a:lnTo>
                    <a:lnTo>
                      <a:pt x="894" y="550"/>
                    </a:lnTo>
                    <a:lnTo>
                      <a:pt x="886" y="550"/>
                    </a:lnTo>
                    <a:lnTo>
                      <a:pt x="878" y="550"/>
                    </a:lnTo>
                    <a:lnTo>
                      <a:pt x="870" y="550"/>
                    </a:lnTo>
                    <a:lnTo>
                      <a:pt x="862" y="550"/>
                    </a:lnTo>
                    <a:lnTo>
                      <a:pt x="854" y="558"/>
                    </a:lnTo>
                    <a:lnTo>
                      <a:pt x="838" y="566"/>
                    </a:lnTo>
                    <a:lnTo>
                      <a:pt x="814" y="574"/>
                    </a:lnTo>
                    <a:lnTo>
                      <a:pt x="806" y="574"/>
                    </a:lnTo>
                    <a:lnTo>
                      <a:pt x="790" y="566"/>
                    </a:lnTo>
                    <a:lnTo>
                      <a:pt x="766" y="558"/>
                    </a:lnTo>
                    <a:lnTo>
                      <a:pt x="742" y="558"/>
                    </a:lnTo>
                    <a:lnTo>
                      <a:pt x="726" y="566"/>
                    </a:lnTo>
                    <a:lnTo>
                      <a:pt x="718" y="582"/>
                    </a:lnTo>
                    <a:lnTo>
                      <a:pt x="710" y="590"/>
                    </a:lnTo>
                    <a:lnTo>
                      <a:pt x="686" y="614"/>
                    </a:lnTo>
                    <a:lnTo>
                      <a:pt x="662" y="630"/>
                    </a:lnTo>
                    <a:lnTo>
                      <a:pt x="646" y="646"/>
                    </a:lnTo>
                    <a:lnTo>
                      <a:pt x="638" y="662"/>
                    </a:lnTo>
                    <a:lnTo>
                      <a:pt x="638" y="670"/>
                    </a:lnTo>
                    <a:lnTo>
                      <a:pt x="638" y="678"/>
                    </a:lnTo>
                    <a:lnTo>
                      <a:pt x="622" y="686"/>
                    </a:lnTo>
                    <a:lnTo>
                      <a:pt x="606" y="710"/>
                    </a:lnTo>
                    <a:lnTo>
                      <a:pt x="598" y="742"/>
                    </a:lnTo>
                    <a:lnTo>
                      <a:pt x="598" y="750"/>
                    </a:lnTo>
                    <a:lnTo>
                      <a:pt x="598" y="758"/>
                    </a:lnTo>
                    <a:lnTo>
                      <a:pt x="590" y="766"/>
                    </a:lnTo>
                    <a:lnTo>
                      <a:pt x="590" y="774"/>
                    </a:lnTo>
                    <a:lnTo>
                      <a:pt x="590" y="782"/>
                    </a:lnTo>
                    <a:lnTo>
                      <a:pt x="583" y="790"/>
                    </a:lnTo>
                    <a:lnTo>
                      <a:pt x="575" y="806"/>
                    </a:lnTo>
                    <a:lnTo>
                      <a:pt x="567" y="806"/>
                    </a:lnTo>
                    <a:lnTo>
                      <a:pt x="551" y="782"/>
                    </a:lnTo>
                    <a:lnTo>
                      <a:pt x="543" y="758"/>
                    </a:lnTo>
                    <a:lnTo>
                      <a:pt x="519" y="750"/>
                    </a:lnTo>
                    <a:lnTo>
                      <a:pt x="503" y="742"/>
                    </a:lnTo>
                    <a:lnTo>
                      <a:pt x="495" y="734"/>
                    </a:lnTo>
                    <a:lnTo>
                      <a:pt x="495" y="742"/>
                    </a:lnTo>
                    <a:lnTo>
                      <a:pt x="479" y="734"/>
                    </a:lnTo>
                    <a:lnTo>
                      <a:pt x="455" y="726"/>
                    </a:lnTo>
                    <a:lnTo>
                      <a:pt x="423" y="718"/>
                    </a:lnTo>
                    <a:lnTo>
                      <a:pt x="383" y="702"/>
                    </a:lnTo>
                    <a:lnTo>
                      <a:pt x="343" y="678"/>
                    </a:lnTo>
                    <a:lnTo>
                      <a:pt x="311" y="662"/>
                    </a:lnTo>
                    <a:lnTo>
                      <a:pt x="295" y="662"/>
                    </a:lnTo>
                    <a:lnTo>
                      <a:pt x="279" y="670"/>
                    </a:lnTo>
                    <a:lnTo>
                      <a:pt x="255" y="678"/>
                    </a:lnTo>
                    <a:lnTo>
                      <a:pt x="231" y="694"/>
                    </a:lnTo>
                    <a:lnTo>
                      <a:pt x="216" y="710"/>
                    </a:lnTo>
                    <a:lnTo>
                      <a:pt x="200" y="726"/>
                    </a:lnTo>
                    <a:lnTo>
                      <a:pt x="192" y="726"/>
                    </a:lnTo>
                    <a:lnTo>
                      <a:pt x="192" y="718"/>
                    </a:lnTo>
                    <a:lnTo>
                      <a:pt x="176" y="694"/>
                    </a:lnTo>
                    <a:lnTo>
                      <a:pt x="152" y="670"/>
                    </a:lnTo>
                    <a:lnTo>
                      <a:pt x="128" y="662"/>
                    </a:lnTo>
                    <a:lnTo>
                      <a:pt x="112" y="670"/>
                    </a:lnTo>
                    <a:lnTo>
                      <a:pt x="96" y="686"/>
                    </a:lnTo>
                    <a:lnTo>
                      <a:pt x="88" y="694"/>
                    </a:lnTo>
                    <a:lnTo>
                      <a:pt x="80" y="702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2" name="Freeform 34"/>
              <p:cNvSpPr>
                <a:spLocks/>
              </p:cNvSpPr>
              <p:nvPr/>
            </p:nvSpPr>
            <p:spPr bwMode="auto">
              <a:xfrm>
                <a:off x="3246" y="432"/>
                <a:ext cx="946" cy="723"/>
              </a:xfrm>
              <a:custGeom>
                <a:avLst/>
                <a:gdLst>
                  <a:gd name="T0" fmla="*/ 23 w 1061"/>
                  <a:gd name="T1" fmla="*/ 57 h 934"/>
                  <a:gd name="T2" fmla="*/ 44 w 1061"/>
                  <a:gd name="T3" fmla="*/ 63 h 934"/>
                  <a:gd name="T4" fmla="*/ 69 w 1061"/>
                  <a:gd name="T5" fmla="*/ 67 h 934"/>
                  <a:gd name="T6" fmla="*/ 54 w 1061"/>
                  <a:gd name="T7" fmla="*/ 67 h 934"/>
                  <a:gd name="T8" fmla="*/ 28 w 1061"/>
                  <a:gd name="T9" fmla="*/ 70 h 934"/>
                  <a:gd name="T10" fmla="*/ 8 w 1061"/>
                  <a:gd name="T11" fmla="*/ 70 h 934"/>
                  <a:gd name="T12" fmla="*/ 15 w 1061"/>
                  <a:gd name="T13" fmla="*/ 66 h 934"/>
                  <a:gd name="T14" fmla="*/ 4 w 1061"/>
                  <a:gd name="T15" fmla="*/ 60 h 934"/>
                  <a:gd name="T16" fmla="*/ 4 w 1061"/>
                  <a:gd name="T17" fmla="*/ 56 h 934"/>
                  <a:gd name="T18" fmla="*/ 11 w 1061"/>
                  <a:gd name="T19" fmla="*/ 50 h 934"/>
                  <a:gd name="T20" fmla="*/ 31 w 1061"/>
                  <a:gd name="T21" fmla="*/ 41 h 934"/>
                  <a:gd name="T22" fmla="*/ 49 w 1061"/>
                  <a:gd name="T23" fmla="*/ 41 h 934"/>
                  <a:gd name="T24" fmla="*/ 62 w 1061"/>
                  <a:gd name="T25" fmla="*/ 42 h 934"/>
                  <a:gd name="T26" fmla="*/ 73 w 1061"/>
                  <a:gd name="T27" fmla="*/ 42 h 934"/>
                  <a:gd name="T28" fmla="*/ 86 w 1061"/>
                  <a:gd name="T29" fmla="*/ 40 h 934"/>
                  <a:gd name="T30" fmla="*/ 84 w 1061"/>
                  <a:gd name="T31" fmla="*/ 37 h 934"/>
                  <a:gd name="T32" fmla="*/ 84 w 1061"/>
                  <a:gd name="T33" fmla="*/ 34 h 934"/>
                  <a:gd name="T34" fmla="*/ 89 w 1061"/>
                  <a:gd name="T35" fmla="*/ 30 h 934"/>
                  <a:gd name="T36" fmla="*/ 99 w 1061"/>
                  <a:gd name="T37" fmla="*/ 26 h 934"/>
                  <a:gd name="T38" fmla="*/ 108 w 1061"/>
                  <a:gd name="T39" fmla="*/ 19 h 934"/>
                  <a:gd name="T40" fmla="*/ 99 w 1061"/>
                  <a:gd name="T41" fmla="*/ 5 h 934"/>
                  <a:gd name="T42" fmla="*/ 99 w 1061"/>
                  <a:gd name="T43" fmla="*/ 3 h 934"/>
                  <a:gd name="T44" fmla="*/ 112 w 1061"/>
                  <a:gd name="T45" fmla="*/ 2 h 934"/>
                  <a:gd name="T46" fmla="*/ 129 w 1061"/>
                  <a:gd name="T47" fmla="*/ 4 h 934"/>
                  <a:gd name="T48" fmla="*/ 152 w 1061"/>
                  <a:gd name="T49" fmla="*/ 12 h 934"/>
                  <a:gd name="T50" fmla="*/ 160 w 1061"/>
                  <a:gd name="T51" fmla="*/ 15 h 934"/>
                  <a:gd name="T52" fmla="*/ 185 w 1061"/>
                  <a:gd name="T53" fmla="*/ 19 h 934"/>
                  <a:gd name="T54" fmla="*/ 212 w 1061"/>
                  <a:gd name="T55" fmla="*/ 22 h 934"/>
                  <a:gd name="T56" fmla="*/ 231 w 1061"/>
                  <a:gd name="T57" fmla="*/ 24 h 934"/>
                  <a:gd name="T58" fmla="*/ 253 w 1061"/>
                  <a:gd name="T59" fmla="*/ 28 h 934"/>
                  <a:gd name="T60" fmla="*/ 275 w 1061"/>
                  <a:gd name="T61" fmla="*/ 26 h 934"/>
                  <a:gd name="T62" fmla="*/ 300 w 1061"/>
                  <a:gd name="T63" fmla="*/ 19 h 934"/>
                  <a:gd name="T64" fmla="*/ 294 w 1061"/>
                  <a:gd name="T65" fmla="*/ 24 h 934"/>
                  <a:gd name="T66" fmla="*/ 291 w 1061"/>
                  <a:gd name="T67" fmla="*/ 31 h 934"/>
                  <a:gd name="T68" fmla="*/ 297 w 1061"/>
                  <a:gd name="T69" fmla="*/ 32 h 934"/>
                  <a:gd name="T70" fmla="*/ 306 w 1061"/>
                  <a:gd name="T71" fmla="*/ 38 h 934"/>
                  <a:gd name="T72" fmla="*/ 334 w 1061"/>
                  <a:gd name="T73" fmla="*/ 33 h 934"/>
                  <a:gd name="T74" fmla="*/ 324 w 1061"/>
                  <a:gd name="T75" fmla="*/ 36 h 934"/>
                  <a:gd name="T76" fmla="*/ 312 w 1061"/>
                  <a:gd name="T77" fmla="*/ 39 h 934"/>
                  <a:gd name="T78" fmla="*/ 297 w 1061"/>
                  <a:gd name="T79" fmla="*/ 40 h 934"/>
                  <a:gd name="T80" fmla="*/ 276 w 1061"/>
                  <a:gd name="T81" fmla="*/ 42 h 934"/>
                  <a:gd name="T82" fmla="*/ 257 w 1061"/>
                  <a:gd name="T83" fmla="*/ 44 h 934"/>
                  <a:gd name="T84" fmla="*/ 228 w 1061"/>
                  <a:gd name="T85" fmla="*/ 45 h 934"/>
                  <a:gd name="T86" fmla="*/ 202 w 1061"/>
                  <a:gd name="T87" fmla="*/ 51 h 934"/>
                  <a:gd name="T88" fmla="*/ 189 w 1061"/>
                  <a:gd name="T89" fmla="*/ 57 h 934"/>
                  <a:gd name="T90" fmla="*/ 187 w 1061"/>
                  <a:gd name="T91" fmla="*/ 60 h 934"/>
                  <a:gd name="T92" fmla="*/ 172 w 1061"/>
                  <a:gd name="T93" fmla="*/ 59 h 934"/>
                  <a:gd name="T94" fmla="*/ 152 w 1061"/>
                  <a:gd name="T95" fmla="*/ 57 h 934"/>
                  <a:gd name="T96" fmla="*/ 99 w 1061"/>
                  <a:gd name="T97" fmla="*/ 51 h 934"/>
                  <a:gd name="T98" fmla="*/ 69 w 1061"/>
                  <a:gd name="T99" fmla="*/ 54 h 934"/>
                  <a:gd name="T100" fmla="*/ 49 w 1061"/>
                  <a:gd name="T101" fmla="*/ 52 h 934"/>
                  <a:gd name="T102" fmla="*/ 26 w 1061"/>
                  <a:gd name="T103" fmla="*/ 54 h 93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061"/>
                  <a:gd name="T157" fmla="*/ 0 h 934"/>
                  <a:gd name="T158" fmla="*/ 1061 w 1061"/>
                  <a:gd name="T159" fmla="*/ 934 h 934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061" h="934">
                    <a:moveTo>
                      <a:pt x="80" y="702"/>
                    </a:moveTo>
                    <a:lnTo>
                      <a:pt x="72" y="710"/>
                    </a:lnTo>
                    <a:lnTo>
                      <a:pt x="72" y="718"/>
                    </a:lnTo>
                    <a:lnTo>
                      <a:pt x="72" y="726"/>
                    </a:lnTo>
                    <a:lnTo>
                      <a:pt x="72" y="742"/>
                    </a:lnTo>
                    <a:lnTo>
                      <a:pt x="80" y="758"/>
                    </a:lnTo>
                    <a:lnTo>
                      <a:pt x="96" y="774"/>
                    </a:lnTo>
                    <a:lnTo>
                      <a:pt x="104" y="790"/>
                    </a:lnTo>
                    <a:lnTo>
                      <a:pt x="112" y="798"/>
                    </a:lnTo>
                    <a:lnTo>
                      <a:pt x="136" y="806"/>
                    </a:lnTo>
                    <a:lnTo>
                      <a:pt x="160" y="814"/>
                    </a:lnTo>
                    <a:lnTo>
                      <a:pt x="176" y="822"/>
                    </a:lnTo>
                    <a:lnTo>
                      <a:pt x="184" y="838"/>
                    </a:lnTo>
                    <a:lnTo>
                      <a:pt x="200" y="846"/>
                    </a:lnTo>
                    <a:lnTo>
                      <a:pt x="216" y="862"/>
                    </a:lnTo>
                    <a:lnTo>
                      <a:pt x="216" y="870"/>
                    </a:lnTo>
                    <a:lnTo>
                      <a:pt x="208" y="878"/>
                    </a:lnTo>
                    <a:lnTo>
                      <a:pt x="200" y="878"/>
                    </a:lnTo>
                    <a:lnTo>
                      <a:pt x="192" y="870"/>
                    </a:lnTo>
                    <a:lnTo>
                      <a:pt x="168" y="870"/>
                    </a:lnTo>
                    <a:lnTo>
                      <a:pt x="160" y="862"/>
                    </a:lnTo>
                    <a:lnTo>
                      <a:pt x="144" y="862"/>
                    </a:lnTo>
                    <a:lnTo>
                      <a:pt x="128" y="862"/>
                    </a:lnTo>
                    <a:lnTo>
                      <a:pt x="112" y="878"/>
                    </a:lnTo>
                    <a:lnTo>
                      <a:pt x="88" y="902"/>
                    </a:lnTo>
                    <a:lnTo>
                      <a:pt x="72" y="918"/>
                    </a:lnTo>
                    <a:lnTo>
                      <a:pt x="64" y="934"/>
                    </a:lnTo>
                    <a:lnTo>
                      <a:pt x="48" y="934"/>
                    </a:lnTo>
                    <a:lnTo>
                      <a:pt x="32" y="934"/>
                    </a:lnTo>
                    <a:lnTo>
                      <a:pt x="24" y="918"/>
                    </a:lnTo>
                    <a:lnTo>
                      <a:pt x="32" y="902"/>
                    </a:lnTo>
                    <a:lnTo>
                      <a:pt x="32" y="878"/>
                    </a:lnTo>
                    <a:lnTo>
                      <a:pt x="40" y="870"/>
                    </a:lnTo>
                    <a:lnTo>
                      <a:pt x="40" y="862"/>
                    </a:lnTo>
                    <a:lnTo>
                      <a:pt x="48" y="854"/>
                    </a:lnTo>
                    <a:lnTo>
                      <a:pt x="48" y="838"/>
                    </a:lnTo>
                    <a:lnTo>
                      <a:pt x="48" y="822"/>
                    </a:lnTo>
                    <a:lnTo>
                      <a:pt x="48" y="814"/>
                    </a:lnTo>
                    <a:lnTo>
                      <a:pt x="40" y="806"/>
                    </a:lnTo>
                    <a:lnTo>
                      <a:pt x="16" y="782"/>
                    </a:lnTo>
                    <a:lnTo>
                      <a:pt x="0" y="758"/>
                    </a:lnTo>
                    <a:lnTo>
                      <a:pt x="0" y="742"/>
                    </a:lnTo>
                    <a:lnTo>
                      <a:pt x="8" y="742"/>
                    </a:lnTo>
                    <a:lnTo>
                      <a:pt x="8" y="726"/>
                    </a:lnTo>
                    <a:lnTo>
                      <a:pt x="8" y="718"/>
                    </a:lnTo>
                    <a:lnTo>
                      <a:pt x="8" y="710"/>
                    </a:lnTo>
                    <a:lnTo>
                      <a:pt x="8" y="694"/>
                    </a:lnTo>
                    <a:lnTo>
                      <a:pt x="8" y="686"/>
                    </a:lnTo>
                    <a:lnTo>
                      <a:pt x="16" y="670"/>
                    </a:lnTo>
                    <a:lnTo>
                      <a:pt x="32" y="654"/>
                    </a:lnTo>
                    <a:lnTo>
                      <a:pt x="56" y="638"/>
                    </a:lnTo>
                    <a:lnTo>
                      <a:pt x="88" y="630"/>
                    </a:lnTo>
                    <a:lnTo>
                      <a:pt x="104" y="598"/>
                    </a:lnTo>
                    <a:lnTo>
                      <a:pt x="104" y="558"/>
                    </a:lnTo>
                    <a:lnTo>
                      <a:pt x="96" y="535"/>
                    </a:lnTo>
                    <a:lnTo>
                      <a:pt x="96" y="519"/>
                    </a:lnTo>
                    <a:lnTo>
                      <a:pt x="104" y="511"/>
                    </a:lnTo>
                    <a:lnTo>
                      <a:pt x="112" y="519"/>
                    </a:lnTo>
                    <a:lnTo>
                      <a:pt x="128" y="527"/>
                    </a:lnTo>
                    <a:lnTo>
                      <a:pt x="152" y="535"/>
                    </a:lnTo>
                    <a:lnTo>
                      <a:pt x="160" y="535"/>
                    </a:lnTo>
                    <a:lnTo>
                      <a:pt x="168" y="543"/>
                    </a:lnTo>
                    <a:lnTo>
                      <a:pt x="176" y="550"/>
                    </a:lnTo>
                    <a:lnTo>
                      <a:pt x="184" y="550"/>
                    </a:lnTo>
                    <a:lnTo>
                      <a:pt x="192" y="543"/>
                    </a:lnTo>
                    <a:lnTo>
                      <a:pt x="200" y="543"/>
                    </a:lnTo>
                    <a:lnTo>
                      <a:pt x="200" y="550"/>
                    </a:lnTo>
                    <a:lnTo>
                      <a:pt x="208" y="550"/>
                    </a:lnTo>
                    <a:lnTo>
                      <a:pt x="224" y="550"/>
                    </a:lnTo>
                    <a:lnTo>
                      <a:pt x="231" y="550"/>
                    </a:lnTo>
                    <a:lnTo>
                      <a:pt x="239" y="550"/>
                    </a:lnTo>
                    <a:lnTo>
                      <a:pt x="247" y="550"/>
                    </a:lnTo>
                    <a:lnTo>
                      <a:pt x="255" y="535"/>
                    </a:lnTo>
                    <a:lnTo>
                      <a:pt x="263" y="527"/>
                    </a:lnTo>
                    <a:lnTo>
                      <a:pt x="271" y="519"/>
                    </a:lnTo>
                    <a:lnTo>
                      <a:pt x="271" y="511"/>
                    </a:lnTo>
                    <a:lnTo>
                      <a:pt x="271" y="503"/>
                    </a:lnTo>
                    <a:lnTo>
                      <a:pt x="271" y="495"/>
                    </a:lnTo>
                    <a:lnTo>
                      <a:pt x="271" y="487"/>
                    </a:lnTo>
                    <a:lnTo>
                      <a:pt x="263" y="479"/>
                    </a:lnTo>
                    <a:lnTo>
                      <a:pt x="263" y="471"/>
                    </a:lnTo>
                    <a:lnTo>
                      <a:pt x="263" y="463"/>
                    </a:lnTo>
                    <a:lnTo>
                      <a:pt x="263" y="455"/>
                    </a:lnTo>
                    <a:lnTo>
                      <a:pt x="263" y="447"/>
                    </a:lnTo>
                    <a:lnTo>
                      <a:pt x="263" y="439"/>
                    </a:lnTo>
                    <a:lnTo>
                      <a:pt x="255" y="431"/>
                    </a:lnTo>
                    <a:lnTo>
                      <a:pt x="247" y="431"/>
                    </a:lnTo>
                    <a:lnTo>
                      <a:pt x="255" y="415"/>
                    </a:lnTo>
                    <a:lnTo>
                      <a:pt x="271" y="399"/>
                    </a:lnTo>
                    <a:lnTo>
                      <a:pt x="279" y="391"/>
                    </a:lnTo>
                    <a:lnTo>
                      <a:pt x="287" y="375"/>
                    </a:lnTo>
                    <a:lnTo>
                      <a:pt x="303" y="367"/>
                    </a:lnTo>
                    <a:lnTo>
                      <a:pt x="311" y="351"/>
                    </a:lnTo>
                    <a:lnTo>
                      <a:pt x="311" y="343"/>
                    </a:lnTo>
                    <a:lnTo>
                      <a:pt x="311" y="335"/>
                    </a:lnTo>
                    <a:lnTo>
                      <a:pt x="311" y="319"/>
                    </a:lnTo>
                    <a:lnTo>
                      <a:pt x="311" y="303"/>
                    </a:lnTo>
                    <a:lnTo>
                      <a:pt x="311" y="295"/>
                    </a:lnTo>
                    <a:lnTo>
                      <a:pt x="327" y="271"/>
                    </a:lnTo>
                    <a:lnTo>
                      <a:pt x="343" y="239"/>
                    </a:lnTo>
                    <a:lnTo>
                      <a:pt x="343" y="191"/>
                    </a:lnTo>
                    <a:lnTo>
                      <a:pt x="343" y="143"/>
                    </a:lnTo>
                    <a:lnTo>
                      <a:pt x="335" y="103"/>
                    </a:lnTo>
                    <a:lnTo>
                      <a:pt x="327" y="71"/>
                    </a:lnTo>
                    <a:lnTo>
                      <a:pt x="311" y="63"/>
                    </a:lnTo>
                    <a:lnTo>
                      <a:pt x="303" y="55"/>
                    </a:lnTo>
                    <a:lnTo>
                      <a:pt x="303" y="47"/>
                    </a:lnTo>
                    <a:lnTo>
                      <a:pt x="295" y="39"/>
                    </a:lnTo>
                    <a:lnTo>
                      <a:pt x="303" y="39"/>
                    </a:lnTo>
                    <a:lnTo>
                      <a:pt x="311" y="39"/>
                    </a:lnTo>
                    <a:lnTo>
                      <a:pt x="311" y="31"/>
                    </a:lnTo>
                    <a:lnTo>
                      <a:pt x="311" y="23"/>
                    </a:lnTo>
                    <a:lnTo>
                      <a:pt x="319" y="15"/>
                    </a:lnTo>
                    <a:lnTo>
                      <a:pt x="327" y="15"/>
                    </a:lnTo>
                    <a:lnTo>
                      <a:pt x="351" y="8"/>
                    </a:lnTo>
                    <a:lnTo>
                      <a:pt x="367" y="0"/>
                    </a:lnTo>
                    <a:lnTo>
                      <a:pt x="375" y="8"/>
                    </a:lnTo>
                    <a:lnTo>
                      <a:pt x="383" y="15"/>
                    </a:lnTo>
                    <a:lnTo>
                      <a:pt x="391" y="23"/>
                    </a:lnTo>
                    <a:lnTo>
                      <a:pt x="407" y="47"/>
                    </a:lnTo>
                    <a:lnTo>
                      <a:pt x="431" y="79"/>
                    </a:lnTo>
                    <a:lnTo>
                      <a:pt x="455" y="111"/>
                    </a:lnTo>
                    <a:lnTo>
                      <a:pt x="471" y="127"/>
                    </a:lnTo>
                    <a:lnTo>
                      <a:pt x="471" y="135"/>
                    </a:lnTo>
                    <a:lnTo>
                      <a:pt x="479" y="143"/>
                    </a:lnTo>
                    <a:lnTo>
                      <a:pt x="479" y="159"/>
                    </a:lnTo>
                    <a:lnTo>
                      <a:pt x="479" y="175"/>
                    </a:lnTo>
                    <a:lnTo>
                      <a:pt x="487" y="183"/>
                    </a:lnTo>
                    <a:lnTo>
                      <a:pt x="495" y="191"/>
                    </a:lnTo>
                    <a:lnTo>
                      <a:pt x="503" y="199"/>
                    </a:lnTo>
                    <a:lnTo>
                      <a:pt x="511" y="199"/>
                    </a:lnTo>
                    <a:lnTo>
                      <a:pt x="527" y="207"/>
                    </a:lnTo>
                    <a:lnTo>
                      <a:pt x="543" y="223"/>
                    </a:lnTo>
                    <a:lnTo>
                      <a:pt x="559" y="231"/>
                    </a:lnTo>
                    <a:lnTo>
                      <a:pt x="583" y="247"/>
                    </a:lnTo>
                    <a:lnTo>
                      <a:pt x="606" y="263"/>
                    </a:lnTo>
                    <a:lnTo>
                      <a:pt x="622" y="271"/>
                    </a:lnTo>
                    <a:lnTo>
                      <a:pt x="638" y="279"/>
                    </a:lnTo>
                    <a:lnTo>
                      <a:pt x="662" y="287"/>
                    </a:lnTo>
                    <a:lnTo>
                      <a:pt x="670" y="295"/>
                    </a:lnTo>
                    <a:lnTo>
                      <a:pt x="678" y="303"/>
                    </a:lnTo>
                    <a:lnTo>
                      <a:pt x="686" y="303"/>
                    </a:lnTo>
                    <a:lnTo>
                      <a:pt x="694" y="303"/>
                    </a:lnTo>
                    <a:lnTo>
                      <a:pt x="710" y="303"/>
                    </a:lnTo>
                    <a:lnTo>
                      <a:pt x="726" y="311"/>
                    </a:lnTo>
                    <a:lnTo>
                      <a:pt x="742" y="319"/>
                    </a:lnTo>
                    <a:lnTo>
                      <a:pt x="766" y="335"/>
                    </a:lnTo>
                    <a:lnTo>
                      <a:pt x="774" y="335"/>
                    </a:lnTo>
                    <a:lnTo>
                      <a:pt x="782" y="343"/>
                    </a:lnTo>
                    <a:lnTo>
                      <a:pt x="798" y="351"/>
                    </a:lnTo>
                    <a:lnTo>
                      <a:pt x="822" y="359"/>
                    </a:lnTo>
                    <a:lnTo>
                      <a:pt x="830" y="359"/>
                    </a:lnTo>
                    <a:lnTo>
                      <a:pt x="846" y="351"/>
                    </a:lnTo>
                    <a:lnTo>
                      <a:pt x="854" y="335"/>
                    </a:lnTo>
                    <a:lnTo>
                      <a:pt x="862" y="327"/>
                    </a:lnTo>
                    <a:lnTo>
                      <a:pt x="886" y="303"/>
                    </a:lnTo>
                    <a:lnTo>
                      <a:pt x="926" y="271"/>
                    </a:lnTo>
                    <a:lnTo>
                      <a:pt x="949" y="239"/>
                    </a:lnTo>
                    <a:lnTo>
                      <a:pt x="949" y="231"/>
                    </a:lnTo>
                    <a:lnTo>
                      <a:pt x="949" y="239"/>
                    </a:lnTo>
                    <a:lnTo>
                      <a:pt x="949" y="255"/>
                    </a:lnTo>
                    <a:lnTo>
                      <a:pt x="949" y="271"/>
                    </a:lnTo>
                    <a:lnTo>
                      <a:pt x="942" y="271"/>
                    </a:lnTo>
                    <a:lnTo>
                      <a:pt x="942" y="279"/>
                    </a:lnTo>
                    <a:lnTo>
                      <a:pt x="926" y="311"/>
                    </a:lnTo>
                    <a:lnTo>
                      <a:pt x="910" y="343"/>
                    </a:lnTo>
                    <a:lnTo>
                      <a:pt x="902" y="367"/>
                    </a:lnTo>
                    <a:lnTo>
                      <a:pt x="902" y="383"/>
                    </a:lnTo>
                    <a:lnTo>
                      <a:pt x="910" y="391"/>
                    </a:lnTo>
                    <a:lnTo>
                      <a:pt x="918" y="399"/>
                    </a:lnTo>
                    <a:lnTo>
                      <a:pt x="934" y="407"/>
                    </a:lnTo>
                    <a:lnTo>
                      <a:pt x="949" y="415"/>
                    </a:lnTo>
                    <a:lnTo>
                      <a:pt x="957" y="415"/>
                    </a:lnTo>
                    <a:lnTo>
                      <a:pt x="949" y="415"/>
                    </a:lnTo>
                    <a:lnTo>
                      <a:pt x="934" y="415"/>
                    </a:lnTo>
                    <a:lnTo>
                      <a:pt x="918" y="431"/>
                    </a:lnTo>
                    <a:lnTo>
                      <a:pt x="926" y="447"/>
                    </a:lnTo>
                    <a:lnTo>
                      <a:pt x="934" y="463"/>
                    </a:lnTo>
                    <a:lnTo>
                      <a:pt x="949" y="479"/>
                    </a:lnTo>
                    <a:lnTo>
                      <a:pt x="965" y="487"/>
                    </a:lnTo>
                    <a:lnTo>
                      <a:pt x="981" y="479"/>
                    </a:lnTo>
                    <a:lnTo>
                      <a:pt x="1005" y="471"/>
                    </a:lnTo>
                    <a:lnTo>
                      <a:pt x="1029" y="455"/>
                    </a:lnTo>
                    <a:lnTo>
                      <a:pt x="1045" y="439"/>
                    </a:lnTo>
                    <a:lnTo>
                      <a:pt x="1053" y="431"/>
                    </a:lnTo>
                    <a:lnTo>
                      <a:pt x="1061" y="439"/>
                    </a:lnTo>
                    <a:lnTo>
                      <a:pt x="1061" y="447"/>
                    </a:lnTo>
                    <a:lnTo>
                      <a:pt x="1061" y="455"/>
                    </a:lnTo>
                    <a:lnTo>
                      <a:pt x="1045" y="463"/>
                    </a:lnTo>
                    <a:lnTo>
                      <a:pt x="1021" y="471"/>
                    </a:lnTo>
                    <a:lnTo>
                      <a:pt x="1013" y="487"/>
                    </a:lnTo>
                    <a:lnTo>
                      <a:pt x="1005" y="503"/>
                    </a:lnTo>
                    <a:lnTo>
                      <a:pt x="997" y="511"/>
                    </a:lnTo>
                    <a:lnTo>
                      <a:pt x="989" y="511"/>
                    </a:lnTo>
                    <a:lnTo>
                      <a:pt x="981" y="511"/>
                    </a:lnTo>
                    <a:lnTo>
                      <a:pt x="973" y="519"/>
                    </a:lnTo>
                    <a:lnTo>
                      <a:pt x="965" y="519"/>
                    </a:lnTo>
                    <a:lnTo>
                      <a:pt x="949" y="519"/>
                    </a:lnTo>
                    <a:lnTo>
                      <a:pt x="942" y="511"/>
                    </a:lnTo>
                    <a:lnTo>
                      <a:pt x="934" y="519"/>
                    </a:lnTo>
                    <a:lnTo>
                      <a:pt x="918" y="535"/>
                    </a:lnTo>
                    <a:lnTo>
                      <a:pt x="894" y="550"/>
                    </a:lnTo>
                    <a:lnTo>
                      <a:pt x="886" y="550"/>
                    </a:lnTo>
                    <a:lnTo>
                      <a:pt x="878" y="550"/>
                    </a:lnTo>
                    <a:lnTo>
                      <a:pt x="870" y="550"/>
                    </a:lnTo>
                    <a:lnTo>
                      <a:pt x="862" y="550"/>
                    </a:lnTo>
                    <a:lnTo>
                      <a:pt x="854" y="558"/>
                    </a:lnTo>
                    <a:lnTo>
                      <a:pt x="838" y="566"/>
                    </a:lnTo>
                    <a:lnTo>
                      <a:pt x="814" y="574"/>
                    </a:lnTo>
                    <a:lnTo>
                      <a:pt x="806" y="574"/>
                    </a:lnTo>
                    <a:lnTo>
                      <a:pt x="790" y="566"/>
                    </a:lnTo>
                    <a:lnTo>
                      <a:pt x="766" y="558"/>
                    </a:lnTo>
                    <a:lnTo>
                      <a:pt x="742" y="558"/>
                    </a:lnTo>
                    <a:lnTo>
                      <a:pt x="726" y="566"/>
                    </a:lnTo>
                    <a:lnTo>
                      <a:pt x="718" y="582"/>
                    </a:lnTo>
                    <a:lnTo>
                      <a:pt x="710" y="590"/>
                    </a:lnTo>
                    <a:lnTo>
                      <a:pt x="686" y="614"/>
                    </a:lnTo>
                    <a:lnTo>
                      <a:pt x="662" y="630"/>
                    </a:lnTo>
                    <a:lnTo>
                      <a:pt x="646" y="646"/>
                    </a:lnTo>
                    <a:lnTo>
                      <a:pt x="638" y="662"/>
                    </a:lnTo>
                    <a:lnTo>
                      <a:pt x="638" y="670"/>
                    </a:lnTo>
                    <a:lnTo>
                      <a:pt x="638" y="678"/>
                    </a:lnTo>
                    <a:lnTo>
                      <a:pt x="622" y="686"/>
                    </a:lnTo>
                    <a:lnTo>
                      <a:pt x="606" y="710"/>
                    </a:lnTo>
                    <a:lnTo>
                      <a:pt x="598" y="742"/>
                    </a:lnTo>
                    <a:lnTo>
                      <a:pt x="598" y="750"/>
                    </a:lnTo>
                    <a:lnTo>
                      <a:pt x="598" y="758"/>
                    </a:lnTo>
                    <a:lnTo>
                      <a:pt x="590" y="766"/>
                    </a:lnTo>
                    <a:lnTo>
                      <a:pt x="590" y="774"/>
                    </a:lnTo>
                    <a:lnTo>
                      <a:pt x="590" y="782"/>
                    </a:lnTo>
                    <a:lnTo>
                      <a:pt x="583" y="790"/>
                    </a:lnTo>
                    <a:lnTo>
                      <a:pt x="575" y="806"/>
                    </a:lnTo>
                    <a:lnTo>
                      <a:pt x="567" y="806"/>
                    </a:lnTo>
                    <a:lnTo>
                      <a:pt x="551" y="782"/>
                    </a:lnTo>
                    <a:lnTo>
                      <a:pt x="543" y="758"/>
                    </a:lnTo>
                    <a:lnTo>
                      <a:pt x="519" y="750"/>
                    </a:lnTo>
                    <a:lnTo>
                      <a:pt x="503" y="742"/>
                    </a:lnTo>
                    <a:lnTo>
                      <a:pt x="495" y="734"/>
                    </a:lnTo>
                    <a:lnTo>
                      <a:pt x="495" y="742"/>
                    </a:lnTo>
                    <a:lnTo>
                      <a:pt x="479" y="734"/>
                    </a:lnTo>
                    <a:lnTo>
                      <a:pt x="455" y="726"/>
                    </a:lnTo>
                    <a:lnTo>
                      <a:pt x="423" y="718"/>
                    </a:lnTo>
                    <a:lnTo>
                      <a:pt x="383" y="702"/>
                    </a:lnTo>
                    <a:lnTo>
                      <a:pt x="343" y="678"/>
                    </a:lnTo>
                    <a:lnTo>
                      <a:pt x="311" y="662"/>
                    </a:lnTo>
                    <a:lnTo>
                      <a:pt x="295" y="662"/>
                    </a:lnTo>
                    <a:lnTo>
                      <a:pt x="279" y="670"/>
                    </a:lnTo>
                    <a:lnTo>
                      <a:pt x="255" y="678"/>
                    </a:lnTo>
                    <a:lnTo>
                      <a:pt x="231" y="694"/>
                    </a:lnTo>
                    <a:lnTo>
                      <a:pt x="216" y="710"/>
                    </a:lnTo>
                    <a:lnTo>
                      <a:pt x="200" y="726"/>
                    </a:lnTo>
                    <a:lnTo>
                      <a:pt x="192" y="726"/>
                    </a:lnTo>
                    <a:lnTo>
                      <a:pt x="192" y="718"/>
                    </a:lnTo>
                    <a:lnTo>
                      <a:pt x="176" y="694"/>
                    </a:lnTo>
                    <a:lnTo>
                      <a:pt x="152" y="670"/>
                    </a:lnTo>
                    <a:lnTo>
                      <a:pt x="128" y="662"/>
                    </a:lnTo>
                    <a:lnTo>
                      <a:pt x="112" y="670"/>
                    </a:lnTo>
                    <a:lnTo>
                      <a:pt x="96" y="686"/>
                    </a:lnTo>
                    <a:lnTo>
                      <a:pt x="88" y="694"/>
                    </a:lnTo>
                    <a:lnTo>
                      <a:pt x="80" y="702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3" name="Freeform 35"/>
              <p:cNvSpPr>
                <a:spLocks/>
              </p:cNvSpPr>
              <p:nvPr/>
            </p:nvSpPr>
            <p:spPr bwMode="auto">
              <a:xfrm>
                <a:off x="3182" y="1013"/>
                <a:ext cx="22" cy="31"/>
              </a:xfrm>
              <a:custGeom>
                <a:avLst/>
                <a:gdLst>
                  <a:gd name="T0" fmla="*/ 6 w 24"/>
                  <a:gd name="T1" fmla="*/ 0 h 40"/>
                  <a:gd name="T2" fmla="*/ 11 w 24"/>
                  <a:gd name="T3" fmla="*/ 2 h 40"/>
                  <a:gd name="T4" fmla="*/ 11 w 24"/>
                  <a:gd name="T5" fmla="*/ 2 h 40"/>
                  <a:gd name="T6" fmla="*/ 6 w 24"/>
                  <a:gd name="T7" fmla="*/ 2 h 40"/>
                  <a:gd name="T8" fmla="*/ 6 w 24"/>
                  <a:gd name="T9" fmla="*/ 2 h 40"/>
                  <a:gd name="T10" fmla="*/ 6 w 24"/>
                  <a:gd name="T11" fmla="*/ 3 h 40"/>
                  <a:gd name="T12" fmla="*/ 0 w 24"/>
                  <a:gd name="T13" fmla="*/ 3 h 40"/>
                  <a:gd name="T14" fmla="*/ 0 w 24"/>
                  <a:gd name="T15" fmla="*/ 2 h 40"/>
                  <a:gd name="T16" fmla="*/ 0 w 24"/>
                  <a:gd name="T17" fmla="*/ 2 h 40"/>
                  <a:gd name="T18" fmla="*/ 0 w 24"/>
                  <a:gd name="T19" fmla="*/ 2 h 40"/>
                  <a:gd name="T20" fmla="*/ 0 w 24"/>
                  <a:gd name="T21" fmla="*/ 2 h 40"/>
                  <a:gd name="T22" fmla="*/ 6 w 24"/>
                  <a:gd name="T23" fmla="*/ 0 h 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40"/>
                  <a:gd name="T38" fmla="*/ 24 w 24"/>
                  <a:gd name="T39" fmla="*/ 40 h 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40">
                    <a:moveTo>
                      <a:pt x="16" y="0"/>
                    </a:moveTo>
                    <a:lnTo>
                      <a:pt x="24" y="8"/>
                    </a:lnTo>
                    <a:lnTo>
                      <a:pt x="24" y="16"/>
                    </a:lnTo>
                    <a:lnTo>
                      <a:pt x="16" y="24"/>
                    </a:lnTo>
                    <a:lnTo>
                      <a:pt x="8" y="32"/>
                    </a:lnTo>
                    <a:lnTo>
                      <a:pt x="8" y="40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4" name="Freeform 36"/>
              <p:cNvSpPr>
                <a:spLocks/>
              </p:cNvSpPr>
              <p:nvPr/>
            </p:nvSpPr>
            <p:spPr bwMode="auto">
              <a:xfrm>
                <a:off x="3182" y="1013"/>
                <a:ext cx="22" cy="31"/>
              </a:xfrm>
              <a:custGeom>
                <a:avLst/>
                <a:gdLst>
                  <a:gd name="T0" fmla="*/ 6 w 24"/>
                  <a:gd name="T1" fmla="*/ 0 h 40"/>
                  <a:gd name="T2" fmla="*/ 11 w 24"/>
                  <a:gd name="T3" fmla="*/ 2 h 40"/>
                  <a:gd name="T4" fmla="*/ 11 w 24"/>
                  <a:gd name="T5" fmla="*/ 2 h 40"/>
                  <a:gd name="T6" fmla="*/ 6 w 24"/>
                  <a:gd name="T7" fmla="*/ 2 h 40"/>
                  <a:gd name="T8" fmla="*/ 6 w 24"/>
                  <a:gd name="T9" fmla="*/ 2 h 40"/>
                  <a:gd name="T10" fmla="*/ 6 w 24"/>
                  <a:gd name="T11" fmla="*/ 3 h 40"/>
                  <a:gd name="T12" fmla="*/ 0 w 24"/>
                  <a:gd name="T13" fmla="*/ 3 h 40"/>
                  <a:gd name="T14" fmla="*/ 0 w 24"/>
                  <a:gd name="T15" fmla="*/ 2 h 40"/>
                  <a:gd name="T16" fmla="*/ 0 w 24"/>
                  <a:gd name="T17" fmla="*/ 2 h 40"/>
                  <a:gd name="T18" fmla="*/ 0 w 24"/>
                  <a:gd name="T19" fmla="*/ 2 h 40"/>
                  <a:gd name="T20" fmla="*/ 0 w 24"/>
                  <a:gd name="T21" fmla="*/ 2 h 40"/>
                  <a:gd name="T22" fmla="*/ 6 w 24"/>
                  <a:gd name="T23" fmla="*/ 0 h 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40"/>
                  <a:gd name="T38" fmla="*/ 24 w 24"/>
                  <a:gd name="T39" fmla="*/ 40 h 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40">
                    <a:moveTo>
                      <a:pt x="16" y="0"/>
                    </a:moveTo>
                    <a:lnTo>
                      <a:pt x="24" y="8"/>
                    </a:lnTo>
                    <a:lnTo>
                      <a:pt x="24" y="16"/>
                    </a:lnTo>
                    <a:lnTo>
                      <a:pt x="16" y="24"/>
                    </a:lnTo>
                    <a:lnTo>
                      <a:pt x="8" y="32"/>
                    </a:lnTo>
                    <a:lnTo>
                      <a:pt x="8" y="40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3446" y="462"/>
                <a:ext cx="28" cy="31"/>
              </a:xfrm>
              <a:custGeom>
                <a:avLst/>
                <a:gdLst>
                  <a:gd name="T0" fmla="*/ 0 w 31"/>
                  <a:gd name="T1" fmla="*/ 2 h 40"/>
                  <a:gd name="T2" fmla="*/ 0 w 31"/>
                  <a:gd name="T3" fmla="*/ 2 h 40"/>
                  <a:gd name="T4" fmla="*/ 5 w 31"/>
                  <a:gd name="T5" fmla="*/ 0 h 40"/>
                  <a:gd name="T6" fmla="*/ 9 w 31"/>
                  <a:gd name="T7" fmla="*/ 2 h 40"/>
                  <a:gd name="T8" fmla="*/ 9 w 31"/>
                  <a:gd name="T9" fmla="*/ 2 h 40"/>
                  <a:gd name="T10" fmla="*/ 12 w 31"/>
                  <a:gd name="T11" fmla="*/ 2 h 40"/>
                  <a:gd name="T12" fmla="*/ 12 w 31"/>
                  <a:gd name="T13" fmla="*/ 3 h 40"/>
                  <a:gd name="T14" fmla="*/ 9 w 31"/>
                  <a:gd name="T15" fmla="*/ 3 h 40"/>
                  <a:gd name="T16" fmla="*/ 5 w 31"/>
                  <a:gd name="T17" fmla="*/ 2 h 40"/>
                  <a:gd name="T18" fmla="*/ 0 w 31"/>
                  <a:gd name="T19" fmla="*/ 2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40"/>
                  <a:gd name="T32" fmla="*/ 31 w 31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40">
                    <a:moveTo>
                      <a:pt x="0" y="16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3" y="8"/>
                    </a:lnTo>
                    <a:lnTo>
                      <a:pt x="23" y="16"/>
                    </a:lnTo>
                    <a:lnTo>
                      <a:pt x="31" y="32"/>
                    </a:lnTo>
                    <a:lnTo>
                      <a:pt x="31" y="40"/>
                    </a:lnTo>
                    <a:lnTo>
                      <a:pt x="23" y="40"/>
                    </a:lnTo>
                    <a:lnTo>
                      <a:pt x="7" y="32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3446" y="462"/>
                <a:ext cx="28" cy="31"/>
              </a:xfrm>
              <a:custGeom>
                <a:avLst/>
                <a:gdLst>
                  <a:gd name="T0" fmla="*/ 0 w 31"/>
                  <a:gd name="T1" fmla="*/ 2 h 40"/>
                  <a:gd name="T2" fmla="*/ 0 w 31"/>
                  <a:gd name="T3" fmla="*/ 2 h 40"/>
                  <a:gd name="T4" fmla="*/ 5 w 31"/>
                  <a:gd name="T5" fmla="*/ 0 h 40"/>
                  <a:gd name="T6" fmla="*/ 9 w 31"/>
                  <a:gd name="T7" fmla="*/ 2 h 40"/>
                  <a:gd name="T8" fmla="*/ 9 w 31"/>
                  <a:gd name="T9" fmla="*/ 2 h 40"/>
                  <a:gd name="T10" fmla="*/ 12 w 31"/>
                  <a:gd name="T11" fmla="*/ 2 h 40"/>
                  <a:gd name="T12" fmla="*/ 12 w 31"/>
                  <a:gd name="T13" fmla="*/ 3 h 40"/>
                  <a:gd name="T14" fmla="*/ 9 w 31"/>
                  <a:gd name="T15" fmla="*/ 3 h 40"/>
                  <a:gd name="T16" fmla="*/ 5 w 31"/>
                  <a:gd name="T17" fmla="*/ 2 h 40"/>
                  <a:gd name="T18" fmla="*/ 0 w 31"/>
                  <a:gd name="T19" fmla="*/ 2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40"/>
                  <a:gd name="T32" fmla="*/ 31 w 31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40">
                    <a:moveTo>
                      <a:pt x="0" y="16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3" y="8"/>
                    </a:lnTo>
                    <a:lnTo>
                      <a:pt x="23" y="16"/>
                    </a:lnTo>
                    <a:lnTo>
                      <a:pt x="31" y="32"/>
                    </a:lnTo>
                    <a:lnTo>
                      <a:pt x="31" y="40"/>
                    </a:lnTo>
                    <a:lnTo>
                      <a:pt x="23" y="40"/>
                    </a:lnTo>
                    <a:lnTo>
                      <a:pt x="7" y="32"/>
                    </a:lnTo>
                    <a:lnTo>
                      <a:pt x="0" y="16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7" name="Freeform 39"/>
              <p:cNvSpPr>
                <a:spLocks/>
              </p:cNvSpPr>
              <p:nvPr/>
            </p:nvSpPr>
            <p:spPr bwMode="auto">
              <a:xfrm>
                <a:off x="4113" y="580"/>
                <a:ext cx="136" cy="155"/>
              </a:xfrm>
              <a:custGeom>
                <a:avLst/>
                <a:gdLst>
                  <a:gd name="T0" fmla="*/ 0 w 152"/>
                  <a:gd name="T1" fmla="*/ 12 h 200"/>
                  <a:gd name="T2" fmla="*/ 4 w 152"/>
                  <a:gd name="T3" fmla="*/ 12 h 200"/>
                  <a:gd name="T4" fmla="*/ 5 w 152"/>
                  <a:gd name="T5" fmla="*/ 10 h 200"/>
                  <a:gd name="T6" fmla="*/ 11 w 152"/>
                  <a:gd name="T7" fmla="*/ 9 h 200"/>
                  <a:gd name="T8" fmla="*/ 15 w 152"/>
                  <a:gd name="T9" fmla="*/ 9 h 200"/>
                  <a:gd name="T10" fmla="*/ 19 w 152"/>
                  <a:gd name="T11" fmla="*/ 7 h 200"/>
                  <a:gd name="T12" fmla="*/ 27 w 152"/>
                  <a:gd name="T13" fmla="*/ 5 h 200"/>
                  <a:gd name="T14" fmla="*/ 31 w 152"/>
                  <a:gd name="T15" fmla="*/ 4 h 200"/>
                  <a:gd name="T16" fmla="*/ 34 w 152"/>
                  <a:gd name="T17" fmla="*/ 2 h 200"/>
                  <a:gd name="T18" fmla="*/ 37 w 152"/>
                  <a:gd name="T19" fmla="*/ 2 h 200"/>
                  <a:gd name="T20" fmla="*/ 37 w 152"/>
                  <a:gd name="T21" fmla="*/ 2 h 200"/>
                  <a:gd name="T22" fmla="*/ 37 w 152"/>
                  <a:gd name="T23" fmla="*/ 0 h 200"/>
                  <a:gd name="T24" fmla="*/ 37 w 152"/>
                  <a:gd name="T25" fmla="*/ 2 h 200"/>
                  <a:gd name="T26" fmla="*/ 39 w 152"/>
                  <a:gd name="T27" fmla="*/ 2 h 200"/>
                  <a:gd name="T28" fmla="*/ 42 w 152"/>
                  <a:gd name="T29" fmla="*/ 2 h 200"/>
                  <a:gd name="T30" fmla="*/ 46 w 152"/>
                  <a:gd name="T31" fmla="*/ 2 h 200"/>
                  <a:gd name="T32" fmla="*/ 47 w 152"/>
                  <a:gd name="T33" fmla="*/ 3 h 200"/>
                  <a:gd name="T34" fmla="*/ 51 w 152"/>
                  <a:gd name="T35" fmla="*/ 4 h 200"/>
                  <a:gd name="T36" fmla="*/ 51 w 152"/>
                  <a:gd name="T37" fmla="*/ 4 h 200"/>
                  <a:gd name="T38" fmla="*/ 46 w 152"/>
                  <a:gd name="T39" fmla="*/ 4 h 200"/>
                  <a:gd name="T40" fmla="*/ 42 w 152"/>
                  <a:gd name="T41" fmla="*/ 5 h 200"/>
                  <a:gd name="T42" fmla="*/ 42 w 152"/>
                  <a:gd name="T43" fmla="*/ 5 h 200"/>
                  <a:gd name="T44" fmla="*/ 37 w 152"/>
                  <a:gd name="T45" fmla="*/ 7 h 200"/>
                  <a:gd name="T46" fmla="*/ 31 w 152"/>
                  <a:gd name="T47" fmla="*/ 7 h 200"/>
                  <a:gd name="T48" fmla="*/ 27 w 152"/>
                  <a:gd name="T49" fmla="*/ 9 h 200"/>
                  <a:gd name="T50" fmla="*/ 21 w 152"/>
                  <a:gd name="T51" fmla="*/ 10 h 200"/>
                  <a:gd name="T52" fmla="*/ 15 w 152"/>
                  <a:gd name="T53" fmla="*/ 12 h 200"/>
                  <a:gd name="T54" fmla="*/ 11 w 152"/>
                  <a:gd name="T55" fmla="*/ 12 h 200"/>
                  <a:gd name="T56" fmla="*/ 8 w 152"/>
                  <a:gd name="T57" fmla="*/ 12 h 200"/>
                  <a:gd name="T58" fmla="*/ 5 w 152"/>
                  <a:gd name="T59" fmla="*/ 13 h 200"/>
                  <a:gd name="T60" fmla="*/ 5 w 152"/>
                  <a:gd name="T61" fmla="*/ 13 h 200"/>
                  <a:gd name="T62" fmla="*/ 5 w 152"/>
                  <a:gd name="T63" fmla="*/ 15 h 200"/>
                  <a:gd name="T64" fmla="*/ 5 w 152"/>
                  <a:gd name="T65" fmla="*/ 16 h 200"/>
                  <a:gd name="T66" fmla="*/ 4 w 152"/>
                  <a:gd name="T67" fmla="*/ 16 h 200"/>
                  <a:gd name="T68" fmla="*/ 4 w 152"/>
                  <a:gd name="T69" fmla="*/ 15 h 200"/>
                  <a:gd name="T70" fmla="*/ 0 w 152"/>
                  <a:gd name="T71" fmla="*/ 15 h 200"/>
                  <a:gd name="T72" fmla="*/ 0 w 152"/>
                  <a:gd name="T73" fmla="*/ 12 h 20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2"/>
                  <a:gd name="T112" fmla="*/ 0 h 200"/>
                  <a:gd name="T113" fmla="*/ 152 w 152"/>
                  <a:gd name="T114" fmla="*/ 200 h 20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2" h="200">
                    <a:moveTo>
                      <a:pt x="0" y="160"/>
                    </a:moveTo>
                    <a:lnTo>
                      <a:pt x="8" y="144"/>
                    </a:lnTo>
                    <a:lnTo>
                      <a:pt x="16" y="128"/>
                    </a:lnTo>
                    <a:lnTo>
                      <a:pt x="32" y="120"/>
                    </a:lnTo>
                    <a:lnTo>
                      <a:pt x="48" y="112"/>
                    </a:lnTo>
                    <a:lnTo>
                      <a:pt x="56" y="96"/>
                    </a:lnTo>
                    <a:lnTo>
                      <a:pt x="80" y="72"/>
                    </a:lnTo>
                    <a:lnTo>
                      <a:pt x="96" y="48"/>
                    </a:lnTo>
                    <a:lnTo>
                      <a:pt x="104" y="32"/>
                    </a:lnTo>
                    <a:lnTo>
                      <a:pt x="112" y="16"/>
                    </a:lnTo>
                    <a:lnTo>
                      <a:pt x="112" y="8"/>
                    </a:lnTo>
                    <a:lnTo>
                      <a:pt x="112" y="0"/>
                    </a:lnTo>
                    <a:lnTo>
                      <a:pt x="112" y="8"/>
                    </a:lnTo>
                    <a:lnTo>
                      <a:pt x="120" y="16"/>
                    </a:lnTo>
                    <a:lnTo>
                      <a:pt x="128" y="32"/>
                    </a:lnTo>
                    <a:lnTo>
                      <a:pt x="136" y="32"/>
                    </a:lnTo>
                    <a:lnTo>
                      <a:pt x="144" y="40"/>
                    </a:lnTo>
                    <a:lnTo>
                      <a:pt x="152" y="48"/>
                    </a:lnTo>
                    <a:lnTo>
                      <a:pt x="152" y="56"/>
                    </a:lnTo>
                    <a:lnTo>
                      <a:pt x="136" y="56"/>
                    </a:lnTo>
                    <a:lnTo>
                      <a:pt x="128" y="64"/>
                    </a:lnTo>
                    <a:lnTo>
                      <a:pt x="128" y="72"/>
                    </a:lnTo>
                    <a:lnTo>
                      <a:pt x="112" y="88"/>
                    </a:lnTo>
                    <a:lnTo>
                      <a:pt x="96" y="96"/>
                    </a:lnTo>
                    <a:lnTo>
                      <a:pt x="80" y="112"/>
                    </a:lnTo>
                    <a:lnTo>
                      <a:pt x="64" y="128"/>
                    </a:lnTo>
                    <a:lnTo>
                      <a:pt x="48" y="144"/>
                    </a:lnTo>
                    <a:lnTo>
                      <a:pt x="32" y="152"/>
                    </a:lnTo>
                    <a:lnTo>
                      <a:pt x="24" y="160"/>
                    </a:lnTo>
                    <a:lnTo>
                      <a:pt x="16" y="168"/>
                    </a:lnTo>
                    <a:lnTo>
                      <a:pt x="16" y="176"/>
                    </a:lnTo>
                    <a:lnTo>
                      <a:pt x="16" y="184"/>
                    </a:lnTo>
                    <a:lnTo>
                      <a:pt x="16" y="200"/>
                    </a:lnTo>
                    <a:lnTo>
                      <a:pt x="8" y="200"/>
                    </a:lnTo>
                    <a:lnTo>
                      <a:pt x="8" y="192"/>
                    </a:lnTo>
                    <a:lnTo>
                      <a:pt x="0" y="18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8" name="Freeform 40"/>
              <p:cNvSpPr>
                <a:spLocks/>
              </p:cNvSpPr>
              <p:nvPr/>
            </p:nvSpPr>
            <p:spPr bwMode="auto">
              <a:xfrm>
                <a:off x="4113" y="580"/>
                <a:ext cx="136" cy="155"/>
              </a:xfrm>
              <a:custGeom>
                <a:avLst/>
                <a:gdLst>
                  <a:gd name="T0" fmla="*/ 0 w 152"/>
                  <a:gd name="T1" fmla="*/ 12 h 200"/>
                  <a:gd name="T2" fmla="*/ 4 w 152"/>
                  <a:gd name="T3" fmla="*/ 12 h 200"/>
                  <a:gd name="T4" fmla="*/ 5 w 152"/>
                  <a:gd name="T5" fmla="*/ 10 h 200"/>
                  <a:gd name="T6" fmla="*/ 11 w 152"/>
                  <a:gd name="T7" fmla="*/ 9 h 200"/>
                  <a:gd name="T8" fmla="*/ 15 w 152"/>
                  <a:gd name="T9" fmla="*/ 9 h 200"/>
                  <a:gd name="T10" fmla="*/ 19 w 152"/>
                  <a:gd name="T11" fmla="*/ 7 h 200"/>
                  <a:gd name="T12" fmla="*/ 27 w 152"/>
                  <a:gd name="T13" fmla="*/ 5 h 200"/>
                  <a:gd name="T14" fmla="*/ 31 w 152"/>
                  <a:gd name="T15" fmla="*/ 4 h 200"/>
                  <a:gd name="T16" fmla="*/ 34 w 152"/>
                  <a:gd name="T17" fmla="*/ 2 h 200"/>
                  <a:gd name="T18" fmla="*/ 37 w 152"/>
                  <a:gd name="T19" fmla="*/ 2 h 200"/>
                  <a:gd name="T20" fmla="*/ 37 w 152"/>
                  <a:gd name="T21" fmla="*/ 2 h 200"/>
                  <a:gd name="T22" fmla="*/ 37 w 152"/>
                  <a:gd name="T23" fmla="*/ 0 h 200"/>
                  <a:gd name="T24" fmla="*/ 37 w 152"/>
                  <a:gd name="T25" fmla="*/ 2 h 200"/>
                  <a:gd name="T26" fmla="*/ 39 w 152"/>
                  <a:gd name="T27" fmla="*/ 2 h 200"/>
                  <a:gd name="T28" fmla="*/ 42 w 152"/>
                  <a:gd name="T29" fmla="*/ 2 h 200"/>
                  <a:gd name="T30" fmla="*/ 46 w 152"/>
                  <a:gd name="T31" fmla="*/ 2 h 200"/>
                  <a:gd name="T32" fmla="*/ 47 w 152"/>
                  <a:gd name="T33" fmla="*/ 3 h 200"/>
                  <a:gd name="T34" fmla="*/ 51 w 152"/>
                  <a:gd name="T35" fmla="*/ 4 h 200"/>
                  <a:gd name="T36" fmla="*/ 51 w 152"/>
                  <a:gd name="T37" fmla="*/ 4 h 200"/>
                  <a:gd name="T38" fmla="*/ 46 w 152"/>
                  <a:gd name="T39" fmla="*/ 4 h 200"/>
                  <a:gd name="T40" fmla="*/ 42 w 152"/>
                  <a:gd name="T41" fmla="*/ 5 h 200"/>
                  <a:gd name="T42" fmla="*/ 42 w 152"/>
                  <a:gd name="T43" fmla="*/ 5 h 200"/>
                  <a:gd name="T44" fmla="*/ 37 w 152"/>
                  <a:gd name="T45" fmla="*/ 7 h 200"/>
                  <a:gd name="T46" fmla="*/ 31 w 152"/>
                  <a:gd name="T47" fmla="*/ 7 h 200"/>
                  <a:gd name="T48" fmla="*/ 27 w 152"/>
                  <a:gd name="T49" fmla="*/ 9 h 200"/>
                  <a:gd name="T50" fmla="*/ 21 w 152"/>
                  <a:gd name="T51" fmla="*/ 10 h 200"/>
                  <a:gd name="T52" fmla="*/ 15 w 152"/>
                  <a:gd name="T53" fmla="*/ 12 h 200"/>
                  <a:gd name="T54" fmla="*/ 11 w 152"/>
                  <a:gd name="T55" fmla="*/ 12 h 200"/>
                  <a:gd name="T56" fmla="*/ 8 w 152"/>
                  <a:gd name="T57" fmla="*/ 12 h 200"/>
                  <a:gd name="T58" fmla="*/ 5 w 152"/>
                  <a:gd name="T59" fmla="*/ 13 h 200"/>
                  <a:gd name="T60" fmla="*/ 5 w 152"/>
                  <a:gd name="T61" fmla="*/ 13 h 200"/>
                  <a:gd name="T62" fmla="*/ 5 w 152"/>
                  <a:gd name="T63" fmla="*/ 15 h 200"/>
                  <a:gd name="T64" fmla="*/ 5 w 152"/>
                  <a:gd name="T65" fmla="*/ 16 h 200"/>
                  <a:gd name="T66" fmla="*/ 4 w 152"/>
                  <a:gd name="T67" fmla="*/ 16 h 200"/>
                  <a:gd name="T68" fmla="*/ 4 w 152"/>
                  <a:gd name="T69" fmla="*/ 15 h 200"/>
                  <a:gd name="T70" fmla="*/ 0 w 152"/>
                  <a:gd name="T71" fmla="*/ 15 h 200"/>
                  <a:gd name="T72" fmla="*/ 0 w 152"/>
                  <a:gd name="T73" fmla="*/ 12 h 20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2"/>
                  <a:gd name="T112" fmla="*/ 0 h 200"/>
                  <a:gd name="T113" fmla="*/ 152 w 152"/>
                  <a:gd name="T114" fmla="*/ 200 h 20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2" h="200">
                    <a:moveTo>
                      <a:pt x="0" y="160"/>
                    </a:moveTo>
                    <a:lnTo>
                      <a:pt x="8" y="144"/>
                    </a:lnTo>
                    <a:lnTo>
                      <a:pt x="16" y="128"/>
                    </a:lnTo>
                    <a:lnTo>
                      <a:pt x="32" y="120"/>
                    </a:lnTo>
                    <a:lnTo>
                      <a:pt x="48" y="112"/>
                    </a:lnTo>
                    <a:lnTo>
                      <a:pt x="56" y="96"/>
                    </a:lnTo>
                    <a:lnTo>
                      <a:pt x="80" y="72"/>
                    </a:lnTo>
                    <a:lnTo>
                      <a:pt x="96" y="48"/>
                    </a:lnTo>
                    <a:lnTo>
                      <a:pt x="104" y="32"/>
                    </a:lnTo>
                    <a:lnTo>
                      <a:pt x="112" y="16"/>
                    </a:lnTo>
                    <a:lnTo>
                      <a:pt x="112" y="8"/>
                    </a:lnTo>
                    <a:lnTo>
                      <a:pt x="112" y="0"/>
                    </a:lnTo>
                    <a:lnTo>
                      <a:pt x="112" y="8"/>
                    </a:lnTo>
                    <a:lnTo>
                      <a:pt x="120" y="16"/>
                    </a:lnTo>
                    <a:lnTo>
                      <a:pt x="128" y="32"/>
                    </a:lnTo>
                    <a:lnTo>
                      <a:pt x="136" y="32"/>
                    </a:lnTo>
                    <a:lnTo>
                      <a:pt x="144" y="40"/>
                    </a:lnTo>
                    <a:lnTo>
                      <a:pt x="152" y="48"/>
                    </a:lnTo>
                    <a:lnTo>
                      <a:pt x="152" y="56"/>
                    </a:lnTo>
                    <a:lnTo>
                      <a:pt x="136" y="56"/>
                    </a:lnTo>
                    <a:lnTo>
                      <a:pt x="128" y="64"/>
                    </a:lnTo>
                    <a:lnTo>
                      <a:pt x="128" y="72"/>
                    </a:lnTo>
                    <a:lnTo>
                      <a:pt x="112" y="88"/>
                    </a:lnTo>
                    <a:lnTo>
                      <a:pt x="96" y="96"/>
                    </a:lnTo>
                    <a:lnTo>
                      <a:pt x="80" y="112"/>
                    </a:lnTo>
                    <a:lnTo>
                      <a:pt x="64" y="128"/>
                    </a:lnTo>
                    <a:lnTo>
                      <a:pt x="48" y="144"/>
                    </a:lnTo>
                    <a:lnTo>
                      <a:pt x="32" y="152"/>
                    </a:lnTo>
                    <a:lnTo>
                      <a:pt x="24" y="160"/>
                    </a:lnTo>
                    <a:lnTo>
                      <a:pt x="16" y="168"/>
                    </a:lnTo>
                    <a:lnTo>
                      <a:pt x="16" y="176"/>
                    </a:lnTo>
                    <a:lnTo>
                      <a:pt x="16" y="184"/>
                    </a:lnTo>
                    <a:lnTo>
                      <a:pt x="16" y="200"/>
                    </a:lnTo>
                    <a:lnTo>
                      <a:pt x="8" y="200"/>
                    </a:lnTo>
                    <a:lnTo>
                      <a:pt x="8" y="192"/>
                    </a:lnTo>
                    <a:lnTo>
                      <a:pt x="0" y="184"/>
                    </a:lnTo>
                    <a:lnTo>
                      <a:pt x="0" y="160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9" name="Freeform 41"/>
              <p:cNvSpPr>
                <a:spLocks/>
              </p:cNvSpPr>
              <p:nvPr/>
            </p:nvSpPr>
            <p:spPr bwMode="auto">
              <a:xfrm>
                <a:off x="4270" y="698"/>
                <a:ext cx="50" cy="31"/>
              </a:xfrm>
              <a:custGeom>
                <a:avLst/>
                <a:gdLst>
                  <a:gd name="T0" fmla="*/ 0 w 56"/>
                  <a:gd name="T1" fmla="*/ 3 h 40"/>
                  <a:gd name="T2" fmla="*/ 0 w 56"/>
                  <a:gd name="T3" fmla="*/ 2 h 40"/>
                  <a:gd name="T4" fmla="*/ 4 w 56"/>
                  <a:gd name="T5" fmla="*/ 2 h 40"/>
                  <a:gd name="T6" fmla="*/ 11 w 56"/>
                  <a:gd name="T7" fmla="*/ 0 h 40"/>
                  <a:gd name="T8" fmla="*/ 15 w 56"/>
                  <a:gd name="T9" fmla="*/ 2 h 40"/>
                  <a:gd name="T10" fmla="*/ 19 w 56"/>
                  <a:gd name="T11" fmla="*/ 2 h 40"/>
                  <a:gd name="T12" fmla="*/ 19 w 56"/>
                  <a:gd name="T13" fmla="*/ 2 h 40"/>
                  <a:gd name="T14" fmla="*/ 15 w 56"/>
                  <a:gd name="T15" fmla="*/ 2 h 40"/>
                  <a:gd name="T16" fmla="*/ 11 w 56"/>
                  <a:gd name="T17" fmla="*/ 3 h 40"/>
                  <a:gd name="T18" fmla="*/ 4 w 56"/>
                  <a:gd name="T19" fmla="*/ 3 h 40"/>
                  <a:gd name="T20" fmla="*/ 0 w 56"/>
                  <a:gd name="T21" fmla="*/ 3 h 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6"/>
                  <a:gd name="T34" fmla="*/ 0 h 40"/>
                  <a:gd name="T35" fmla="*/ 56 w 56"/>
                  <a:gd name="T36" fmla="*/ 40 h 4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6" h="40">
                    <a:moveTo>
                      <a:pt x="0" y="40"/>
                    </a:moveTo>
                    <a:lnTo>
                      <a:pt x="0" y="32"/>
                    </a:lnTo>
                    <a:lnTo>
                      <a:pt x="8" y="16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56" y="16"/>
                    </a:lnTo>
                    <a:lnTo>
                      <a:pt x="56" y="24"/>
                    </a:lnTo>
                    <a:lnTo>
                      <a:pt x="48" y="32"/>
                    </a:lnTo>
                    <a:lnTo>
                      <a:pt x="32" y="40"/>
                    </a:lnTo>
                    <a:lnTo>
                      <a:pt x="8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33C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0" name="Freeform 42"/>
              <p:cNvSpPr>
                <a:spLocks/>
              </p:cNvSpPr>
              <p:nvPr/>
            </p:nvSpPr>
            <p:spPr bwMode="auto">
              <a:xfrm>
                <a:off x="4270" y="698"/>
                <a:ext cx="50" cy="31"/>
              </a:xfrm>
              <a:custGeom>
                <a:avLst/>
                <a:gdLst>
                  <a:gd name="T0" fmla="*/ 0 w 56"/>
                  <a:gd name="T1" fmla="*/ 3 h 40"/>
                  <a:gd name="T2" fmla="*/ 0 w 56"/>
                  <a:gd name="T3" fmla="*/ 2 h 40"/>
                  <a:gd name="T4" fmla="*/ 4 w 56"/>
                  <a:gd name="T5" fmla="*/ 2 h 40"/>
                  <a:gd name="T6" fmla="*/ 11 w 56"/>
                  <a:gd name="T7" fmla="*/ 0 h 40"/>
                  <a:gd name="T8" fmla="*/ 15 w 56"/>
                  <a:gd name="T9" fmla="*/ 2 h 40"/>
                  <a:gd name="T10" fmla="*/ 19 w 56"/>
                  <a:gd name="T11" fmla="*/ 2 h 40"/>
                  <a:gd name="T12" fmla="*/ 19 w 56"/>
                  <a:gd name="T13" fmla="*/ 2 h 40"/>
                  <a:gd name="T14" fmla="*/ 15 w 56"/>
                  <a:gd name="T15" fmla="*/ 2 h 40"/>
                  <a:gd name="T16" fmla="*/ 11 w 56"/>
                  <a:gd name="T17" fmla="*/ 3 h 40"/>
                  <a:gd name="T18" fmla="*/ 4 w 56"/>
                  <a:gd name="T19" fmla="*/ 3 h 40"/>
                  <a:gd name="T20" fmla="*/ 0 w 56"/>
                  <a:gd name="T21" fmla="*/ 3 h 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6"/>
                  <a:gd name="T34" fmla="*/ 0 h 40"/>
                  <a:gd name="T35" fmla="*/ 56 w 56"/>
                  <a:gd name="T36" fmla="*/ 40 h 4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6" h="40">
                    <a:moveTo>
                      <a:pt x="0" y="40"/>
                    </a:moveTo>
                    <a:lnTo>
                      <a:pt x="0" y="32"/>
                    </a:lnTo>
                    <a:lnTo>
                      <a:pt x="8" y="16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56" y="16"/>
                    </a:lnTo>
                    <a:lnTo>
                      <a:pt x="56" y="24"/>
                    </a:lnTo>
                    <a:lnTo>
                      <a:pt x="48" y="32"/>
                    </a:lnTo>
                    <a:lnTo>
                      <a:pt x="32" y="40"/>
                    </a:lnTo>
                    <a:lnTo>
                      <a:pt x="8" y="40"/>
                    </a:lnTo>
                    <a:lnTo>
                      <a:pt x="0" y="40"/>
                    </a:lnTo>
                  </a:path>
                </a:pathLst>
              </a:custGeom>
              <a:solidFill>
                <a:srgbClr val="33CC33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b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7" name="テキスト ボックス 49"/>
            <p:cNvSpPr txBox="1">
              <a:spLocks noChangeArrowheads="1"/>
            </p:cNvSpPr>
            <p:nvPr/>
          </p:nvSpPr>
          <p:spPr bwMode="auto">
            <a:xfrm>
              <a:off x="6228182" y="4705403"/>
              <a:ext cx="382013" cy="457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200" b="0" dirty="0">
                  <a:solidFill>
                    <a:srgbClr val="FF0000"/>
                  </a:solidFill>
                  <a:ea typeface="HG丸ｺﾞｼｯｸM-PRO" pitchFamily="50" charset="-128"/>
                </a:rPr>
                <a:t>★</a:t>
              </a:r>
            </a:p>
          </p:txBody>
        </p:sp>
        <p:sp>
          <p:nvSpPr>
            <p:cNvPr id="18" name="テキスト ボックス 49"/>
            <p:cNvSpPr txBox="1">
              <a:spLocks noChangeArrowheads="1"/>
            </p:cNvSpPr>
            <p:nvPr/>
          </p:nvSpPr>
          <p:spPr bwMode="auto">
            <a:xfrm>
              <a:off x="6566252" y="3501010"/>
              <a:ext cx="382013" cy="457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200" b="0" dirty="0">
                  <a:solidFill>
                    <a:srgbClr val="FF0000"/>
                  </a:solidFill>
                  <a:ea typeface="HG丸ｺﾞｼｯｸM-PRO" pitchFamily="50" charset="-128"/>
                </a:rPr>
                <a:t>★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76258" y="3491719"/>
              <a:ext cx="1829797" cy="559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600" b="0" dirty="0" err="1" smtClean="0">
                  <a:solidFill>
                    <a:srgbClr val="002060"/>
                  </a:solidFill>
                  <a:latin typeface="Calibri"/>
                </a:rPr>
                <a:t>Rokkasho</a:t>
              </a:r>
              <a:endParaRPr lang="en-GB" sz="1600" b="0" dirty="0">
                <a:solidFill>
                  <a:srgbClr val="002060"/>
                </a:solidFill>
                <a:latin typeface="Calibri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660230" y="4653137"/>
              <a:ext cx="1179853" cy="559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600" b="0" dirty="0" err="1" smtClean="0">
                  <a:solidFill>
                    <a:srgbClr val="002060"/>
                  </a:solidFill>
                  <a:latin typeface="Calibri"/>
                </a:rPr>
                <a:t>Oarai</a:t>
              </a:r>
              <a:endParaRPr lang="en-GB" sz="1600" b="0" dirty="0">
                <a:solidFill>
                  <a:srgbClr val="002060"/>
                </a:solidFill>
                <a:latin typeface="Calibri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80144" y="1302005"/>
            <a:ext cx="6726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b="0" dirty="0" smtClean="0">
                <a:solidFill>
                  <a:srgbClr val="003366"/>
                </a:solidFill>
                <a:latin typeface="Calibri"/>
              </a:rPr>
              <a:t>Equipment designed (finished)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b="0" dirty="0" smtClean="0">
                <a:solidFill>
                  <a:srgbClr val="003366"/>
                </a:solidFill>
                <a:latin typeface="Calibri"/>
              </a:rPr>
              <a:t>and constructed in Europe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b="0" dirty="0" smtClean="0">
                <a:solidFill>
                  <a:srgbClr val="003366"/>
                </a:solidFill>
                <a:latin typeface="Calibri"/>
              </a:rPr>
              <a:t>Installed and commissioned in </a:t>
            </a:r>
            <a:r>
              <a:rPr lang="en-GB" b="0" dirty="0" err="1" smtClean="0">
                <a:solidFill>
                  <a:srgbClr val="003366"/>
                </a:solidFill>
                <a:latin typeface="Calibri"/>
              </a:rPr>
              <a:t>Rokkasho</a:t>
            </a:r>
            <a:endParaRPr lang="en-GB" b="0" dirty="0" smtClean="0">
              <a:solidFill>
                <a:srgbClr val="003366"/>
              </a:solidFill>
              <a:latin typeface="Calibri"/>
            </a:endParaRPr>
          </a:p>
        </p:txBody>
      </p:sp>
      <p:sp>
        <p:nvSpPr>
          <p:cNvPr id="62" name="Text Box 36"/>
          <p:cNvSpPr txBox="1">
            <a:spLocks noChangeArrowheads="1"/>
          </p:cNvSpPr>
          <p:nvPr/>
        </p:nvSpPr>
        <p:spPr bwMode="auto">
          <a:xfrm>
            <a:off x="38793" y="5910366"/>
            <a:ext cx="658822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sz="1800" b="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LIPAc</a:t>
            </a:r>
            <a:r>
              <a:rPr lang="fr-FR" sz="1800" b="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= </a:t>
            </a:r>
            <a:r>
              <a:rPr lang="fr-FR" sz="1800" b="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Linear</a:t>
            </a:r>
            <a:r>
              <a:rPr lang="fr-FR" sz="1800" b="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IFMIF Prototype Accelerator</a:t>
            </a:r>
          </a:p>
          <a:p>
            <a:r>
              <a:rPr lang="fr-FR" sz="1800" b="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includes</a:t>
            </a:r>
            <a:r>
              <a:rPr lang="fr-FR" sz="1800" b="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all </a:t>
            </a:r>
            <a:r>
              <a:rPr lang="fr-FR" sz="1800" b="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critical</a:t>
            </a:r>
            <a:r>
              <a:rPr lang="fr-FR" sz="1800" b="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b="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accelerator</a:t>
            </a:r>
            <a:r>
              <a:rPr lang="fr-FR" sz="1800" b="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components</a:t>
            </a:r>
          </a:p>
          <a:p>
            <a:r>
              <a:rPr lang="fr-FR" sz="1800" b="0" i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</a:t>
            </a:r>
            <a:r>
              <a:rPr lang="fr-FR" sz="1800" b="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o </a:t>
            </a:r>
            <a:r>
              <a:rPr lang="fr-FR" sz="1800" b="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be</a:t>
            </a:r>
            <a:r>
              <a:rPr lang="fr-FR" sz="1800" b="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b="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tested</a:t>
            </a:r>
            <a:r>
              <a:rPr lang="fr-FR" sz="1800" b="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at nominal </a:t>
            </a:r>
            <a:r>
              <a:rPr lang="fr-FR" sz="1800" b="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beam</a:t>
            </a:r>
            <a:r>
              <a:rPr lang="fr-FR" sz="1800" b="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b="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current</a:t>
            </a:r>
            <a:r>
              <a:rPr lang="fr-FR" sz="1800" b="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at BA site</a:t>
            </a:r>
            <a:endParaRPr lang="fr-FR" sz="1800" b="0" i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3" name="Title 1"/>
          <p:cNvSpPr txBox="1">
            <a:spLocks/>
          </p:cNvSpPr>
          <p:nvPr/>
        </p:nvSpPr>
        <p:spPr>
          <a:xfrm>
            <a:off x="2214221" y="344687"/>
            <a:ext cx="5562600" cy="762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9pPr>
          </a:lstStyle>
          <a:p>
            <a:r>
              <a:rPr lang="en-US" b="0" kern="0" dirty="0" err="1" smtClean="0"/>
              <a:t>LIPAc</a:t>
            </a:r>
            <a:r>
              <a:rPr lang="en-US" b="0" kern="0" dirty="0" smtClean="0"/>
              <a:t> in construction</a:t>
            </a:r>
            <a:endParaRPr lang="en-US" b="0" kern="0" dirty="0"/>
          </a:p>
        </p:txBody>
      </p:sp>
    </p:spTree>
    <p:extLst>
      <p:ext uri="{BB962C8B-B14F-4D97-AF65-F5344CB8AC3E}">
        <p14:creationId xmlns:p14="http://schemas.microsoft.com/office/powerpoint/2010/main" val="36480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IMG_73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275" y="1860848"/>
            <a:ext cx="237962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2828" y="1284784"/>
            <a:ext cx="4398073" cy="369332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Injector (CEA,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Saclay</a:t>
            </a:r>
            <a:r>
              <a:rPr kumimoji="0" lang="en-US" sz="1800" b="0" i="0" u="none" strike="noStrike" kern="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12613" y="4669160"/>
            <a:ext cx="429758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D</a:t>
            </a:r>
            <a:r>
              <a:rPr lang="en-US" sz="1600" baseline="30000" dirty="0" smtClean="0">
                <a:solidFill>
                  <a:prstClr val="black"/>
                </a:solidFill>
                <a:latin typeface="Calibri"/>
              </a:rPr>
              <a:t>+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(95% species fraction)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Ion Source ECR (2.45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GHz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) - CW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E = 100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keV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I = 140 mA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3366"/>
                </a:solidFill>
                <a:latin typeface="Calibri"/>
              </a:rPr>
              <a:t>emittance</a:t>
            </a:r>
            <a:r>
              <a:rPr lang="en-US" sz="1600" dirty="0">
                <a:solidFill>
                  <a:srgbClr val="003366"/>
                </a:solidFill>
                <a:latin typeface="Calibri"/>
              </a:rPr>
              <a:t> of 0.25 </a:t>
            </a:r>
            <a:r>
              <a:rPr lang="el-GR" sz="1600" dirty="0">
                <a:solidFill>
                  <a:srgbClr val="003366"/>
                </a:solidFill>
                <a:latin typeface="Calibri"/>
              </a:rPr>
              <a:t>π</a:t>
            </a:r>
            <a:r>
              <a:rPr lang="en-US" sz="1600" dirty="0">
                <a:solidFill>
                  <a:srgbClr val="003366"/>
                </a:solidFill>
                <a:latin typeface="Calibri"/>
              </a:rPr>
              <a:t> </a:t>
            </a:r>
            <a:r>
              <a:rPr lang="en-US" sz="1600" dirty="0" err="1">
                <a:solidFill>
                  <a:srgbClr val="003366"/>
                </a:solidFill>
                <a:latin typeface="Calibri"/>
              </a:rPr>
              <a:t>mm·mrad</a:t>
            </a:r>
            <a:endParaRPr lang="en-US" sz="1600" dirty="0">
              <a:solidFill>
                <a:srgbClr val="003366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3366"/>
                </a:solidFill>
                <a:latin typeface="Calibri"/>
              </a:rPr>
              <a:t>Availability &gt; 95%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003366"/>
                </a:solidFill>
                <a:latin typeface="Calibri"/>
              </a:rPr>
              <a:t>Acceptance tests in </a:t>
            </a:r>
            <a:r>
              <a:rPr lang="en-US" sz="1600" b="1" err="1">
                <a:solidFill>
                  <a:srgbClr val="003366"/>
                </a:solidFill>
                <a:latin typeface="Calibri"/>
              </a:rPr>
              <a:t>Saclay</a:t>
            </a:r>
            <a:r>
              <a:rPr lang="en-US" sz="1600" b="1">
                <a:solidFill>
                  <a:srgbClr val="003366"/>
                </a:solidFill>
                <a:latin typeface="Calibri"/>
              </a:rPr>
              <a:t> </a:t>
            </a:r>
            <a:r>
              <a:rPr lang="en-US" sz="1600" b="1" smtClean="0">
                <a:solidFill>
                  <a:srgbClr val="003366"/>
                </a:solidFill>
                <a:latin typeface="Calibri"/>
              </a:rPr>
              <a:t>successfull</a:t>
            </a:r>
            <a:endParaRPr lang="en-US" sz="1600" b="1" dirty="0" smtClean="0">
              <a:solidFill>
                <a:srgbClr val="003366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smtClean="0">
                <a:solidFill>
                  <a:srgbClr val="003366"/>
                </a:solidFill>
                <a:latin typeface="Calibri"/>
              </a:rPr>
              <a:t>Commissioning in Rokkasho on-going</a:t>
            </a:r>
            <a:endParaRPr lang="en-US" sz="1600" b="1" dirty="0">
              <a:solidFill>
                <a:srgbClr val="003366"/>
              </a:solidFill>
              <a:latin typeface="Calibri"/>
            </a:endParaRPr>
          </a:p>
        </p:txBody>
      </p:sp>
      <p:pic>
        <p:nvPicPr>
          <p:cNvPr id="17" name="Picture 2" descr="C:\Users\knastej\Documents\IFMIF\LIPAc\INJECTOR\Injector FOTOS\beam\_STX55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9" y="1860848"/>
            <a:ext cx="1987130" cy="132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IMG_73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4" y="3229000"/>
            <a:ext cx="192814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603301" y="1284784"/>
            <a:ext cx="4398073" cy="369332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RFQ (INFN,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Legnaro</a:t>
            </a:r>
            <a:r>
              <a:rPr kumimoji="0" lang="en-US" sz="1800" b="0" i="0" u="none" strike="noStrike" kern="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)</a:t>
            </a:r>
          </a:p>
        </p:txBody>
      </p:sp>
      <p:pic>
        <p:nvPicPr>
          <p:cNvPr id="20" name="Picture 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707" y="1844056"/>
            <a:ext cx="1498482" cy="140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189" y="1834877"/>
            <a:ext cx="2790234" cy="143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523" y="3247296"/>
            <a:ext cx="2880320" cy="171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Content Placeholder 1"/>
          <p:cNvSpPr txBox="1">
            <a:spLocks/>
          </p:cNvSpPr>
          <p:nvPr/>
        </p:nvSpPr>
        <p:spPr>
          <a:xfrm>
            <a:off x="4301332" y="5029200"/>
            <a:ext cx="4852193" cy="1583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Blip>
                <a:blip r:embed="rId8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175 MHz; I</a:t>
            </a:r>
            <a:r>
              <a:rPr kumimoji="0" lang="en-US" sz="1600" b="0" i="0" u="none" strike="noStrike" kern="1200" cap="none" spc="0" normalizeH="0" baseline="-2500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input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130 mA ; E</a:t>
            </a:r>
            <a:r>
              <a:rPr kumimoji="0" lang="en-US" sz="1600" b="0" i="0" u="none" strike="noStrike" kern="1200" cap="none" spc="0" normalizeH="0" baseline="-2500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out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5 MeV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Up to 10mA beam losses allowed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Max surface field 25.2 MV/m (1.8 Kp)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smtClean="0">
                <a:latin typeface="Calibri"/>
              </a:rPr>
              <a:t>18 module (9.8 m long)</a:t>
            </a:r>
            <a:endParaRPr kumimoji="0" lang="en-US" sz="1600" b="0" i="0" u="none" strike="noStrike" kern="120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Tuning  demonstrated in </a:t>
            </a: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 Al full scale prototype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smtClean="0">
                <a:latin typeface="Calibri"/>
              </a:rPr>
              <a:t>3-module </a:t>
            </a:r>
            <a:r>
              <a:rPr lang="en-US" sz="1600" b="1">
                <a:latin typeface="Calibri"/>
              </a:rPr>
              <a:t>RFQ </a:t>
            </a:r>
            <a:r>
              <a:rPr lang="en-US" sz="1600" b="1" smtClean="0">
                <a:latin typeface="Calibri"/>
              </a:rPr>
              <a:t>successfully conditioned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1600" smtClean="0">
                <a:latin typeface="Calibri"/>
              </a:rPr>
              <a:t>at 178 </a:t>
            </a:r>
            <a:r>
              <a:rPr lang="en-US" sz="1600">
                <a:latin typeface="Calibri"/>
              </a:rPr>
              <a:t>kW in </a:t>
            </a:r>
            <a:r>
              <a:rPr lang="en-US" sz="1600" smtClean="0">
                <a:latin typeface="Calibri"/>
              </a:rPr>
              <a:t>CW (nominal field) </a:t>
            </a:r>
            <a:endParaRPr lang="en-US" sz="1600">
              <a:latin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 rot="19742261">
            <a:off x="5440153" y="2496363"/>
            <a:ext cx="1569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World  longest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06432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684483" y="1292566"/>
            <a:ext cx="4398073" cy="369332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SRF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Cryomodule</a:t>
            </a:r>
            <a:r>
              <a:rPr kumimoji="0" lang="en-US" sz="1800" b="0" i="0" u="none" strike="noStrike" kern="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(CEA,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Saclay</a:t>
            </a:r>
            <a:r>
              <a:rPr kumimoji="0" lang="en-US" sz="1800" b="0" i="0" u="none" strike="noStrike" kern="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19042" y="4979490"/>
            <a:ext cx="45635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prstClr val="black"/>
                </a:solidFill>
                <a:latin typeface="Calibri"/>
              </a:rPr>
              <a:t>8 resonators </a:t>
            </a:r>
            <a:r>
              <a:rPr lang="en-US" sz="1600" smtClean="0">
                <a:solidFill>
                  <a:prstClr val="black"/>
                </a:solidFill>
                <a:latin typeface="Calibri"/>
              </a:rPr>
              <a:t>(</a:t>
            </a:r>
            <a:r>
              <a:rPr lang="en-US" sz="1600" smtClean="0">
                <a:solidFill>
                  <a:prstClr val="black"/>
                </a:solidFill>
                <a:latin typeface="Calibri"/>
                <a:sym typeface="Symbol"/>
              </a:rPr>
              <a:t></a:t>
            </a:r>
            <a:r>
              <a:rPr lang="en-US" sz="1600" smtClean="0">
                <a:solidFill>
                  <a:prstClr val="black"/>
                </a:solidFill>
                <a:latin typeface="Calibri"/>
              </a:rPr>
              <a:t>=0.094) E</a:t>
            </a:r>
            <a:r>
              <a:rPr lang="en-US" sz="1600" baseline="-25000" smtClean="0">
                <a:solidFill>
                  <a:prstClr val="black"/>
                </a:solidFill>
                <a:latin typeface="Calibri"/>
              </a:rPr>
              <a:t>acc</a:t>
            </a:r>
            <a:r>
              <a:rPr lang="en-US" sz="1600" smtClean="0">
                <a:solidFill>
                  <a:prstClr val="black"/>
                </a:solidFill>
                <a:latin typeface="Calibri"/>
              </a:rPr>
              <a:t>=4.5 MeV/m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prstClr val="black"/>
                </a:solidFill>
                <a:latin typeface="Calibri"/>
              </a:rPr>
              <a:t>8 solenoid </a:t>
            </a:r>
            <a:r>
              <a:rPr lang="en-US" sz="1600" smtClean="0">
                <a:solidFill>
                  <a:prstClr val="black"/>
                </a:solidFill>
                <a:latin typeface="Calibri"/>
              </a:rPr>
              <a:t>packages + steerers &amp; BPM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Max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transm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. RF power = 70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kW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003366"/>
                </a:solidFill>
                <a:latin typeface="Calibri"/>
              </a:rPr>
              <a:t>Cavity licensing process unexpectedly difficult and time </a:t>
            </a:r>
            <a:r>
              <a:rPr lang="en-US" sz="1600" smtClean="0">
                <a:solidFill>
                  <a:srgbClr val="003366"/>
                </a:solidFill>
                <a:latin typeface="Calibri"/>
              </a:rPr>
              <a:t>consuming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smtClean="0">
                <a:latin typeface="Calibri"/>
              </a:rPr>
              <a:t>Assembly </a:t>
            </a:r>
            <a:r>
              <a:rPr lang="en-US" sz="1600" b="1" dirty="0" smtClean="0">
                <a:latin typeface="Calibri"/>
              </a:rPr>
              <a:t>in Japan being assessed</a:t>
            </a:r>
            <a:endParaRPr lang="en-US" sz="1600" b="1" dirty="0">
              <a:latin typeface="Calibri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481" y="1868630"/>
            <a:ext cx="1835696" cy="836712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8" name="Picture 17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2" t="3073" r="4403" b="5867"/>
          <a:stretch/>
        </p:blipFill>
        <p:spPr bwMode="auto">
          <a:xfrm>
            <a:off x="6667834" y="1842659"/>
            <a:ext cx="2466165" cy="19768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98865" y="1292566"/>
            <a:ext cx="4398073" cy="369332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MEBT (CIEMAT, Madrid)</a:t>
            </a:r>
          </a:p>
        </p:txBody>
      </p:sp>
      <p:pic>
        <p:nvPicPr>
          <p:cNvPr id="25" name="Imagen 25" descr="Y:\IFMIF\MEBT\Buncher\Pictures\20140805- Calibration limit switches\IMG_0521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7" r="31618" b="7058"/>
          <a:stretch/>
        </p:blipFill>
        <p:spPr bwMode="auto">
          <a:xfrm>
            <a:off x="2934867" y="1953566"/>
            <a:ext cx="1512167" cy="2291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54546" y="4244894"/>
            <a:ext cx="45635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prstClr val="black"/>
                </a:solidFill>
                <a:latin typeface="Calibri"/>
              </a:rPr>
              <a:t>very compact </a:t>
            </a:r>
            <a:r>
              <a:rPr lang="en-US" sz="1600" smtClean="0">
                <a:solidFill>
                  <a:prstClr val="black"/>
                </a:solidFill>
                <a:latin typeface="Calibri"/>
                <a:sym typeface="Symbol"/>
              </a:rPr>
              <a:t></a:t>
            </a:r>
            <a:r>
              <a:rPr lang="en-US" sz="160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>
                <a:solidFill>
                  <a:prstClr val="black"/>
                </a:solidFill>
                <a:latin typeface="Calibri"/>
              </a:rPr>
              <a:t>2 m, many components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prstClr val="black"/>
                </a:solidFill>
                <a:latin typeface="Calibri"/>
              </a:rPr>
              <a:t>5 quadrupoles &amp; steering coils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prstClr val="black"/>
                </a:solidFill>
                <a:latin typeface="Calibri"/>
              </a:rPr>
              <a:t>2 </a:t>
            </a:r>
            <a:r>
              <a:rPr lang="en-US" sz="1600" smtClean="0">
                <a:solidFill>
                  <a:prstClr val="black"/>
                </a:solidFill>
                <a:latin typeface="Calibri"/>
              </a:rPr>
              <a:t>bunchers (5 gaps IH), </a:t>
            </a:r>
            <a:r>
              <a:rPr lang="en-US" sz="1600">
                <a:solidFill>
                  <a:prstClr val="black"/>
                </a:solidFill>
                <a:latin typeface="Calibri"/>
              </a:rPr>
              <a:t>2 movable scrapers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prstClr val="black"/>
                </a:solidFill>
                <a:latin typeface="Calibri"/>
              </a:rPr>
              <a:t>BPMs (in the center of quads)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prstClr val="black"/>
                </a:solidFill>
                <a:latin typeface="Calibri"/>
              </a:rPr>
              <a:t>turbomolecular pumps on bunchers</a:t>
            </a:r>
            <a:br>
              <a:rPr lang="en-US" sz="1600">
                <a:solidFill>
                  <a:prstClr val="black"/>
                </a:solidFill>
                <a:latin typeface="Calibri"/>
              </a:rPr>
            </a:br>
            <a:r>
              <a:rPr lang="en-US" sz="1600">
                <a:solidFill>
                  <a:prstClr val="black"/>
                </a:solidFill>
                <a:latin typeface="Calibri"/>
              </a:rPr>
              <a:t>(1300 l/s /buncher</a:t>
            </a:r>
            <a:r>
              <a:rPr lang="en-US" sz="160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smtClean="0">
                <a:solidFill>
                  <a:prstClr val="black"/>
                </a:solidFill>
                <a:latin typeface="Calibri"/>
              </a:rPr>
              <a:t>High </a:t>
            </a:r>
            <a:r>
              <a:rPr lang="en-US" sz="1600" b="1">
                <a:solidFill>
                  <a:prstClr val="black"/>
                </a:solidFill>
                <a:latin typeface="Calibri"/>
              </a:rPr>
              <a:t>Power Test of the Buncher </a:t>
            </a:r>
            <a:r>
              <a:rPr lang="en-US" sz="1600" b="1" smtClean="0">
                <a:solidFill>
                  <a:prstClr val="black"/>
                </a:solidFill>
                <a:latin typeface="Calibri"/>
              </a:rPr>
              <a:t>successful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smtClean="0">
                <a:solidFill>
                  <a:prstClr val="black"/>
                </a:solidFill>
                <a:latin typeface="Calibri"/>
              </a:rPr>
              <a:t>up to CW operation </a:t>
            </a:r>
            <a:r>
              <a:rPr lang="en-US" sz="1600" b="1">
                <a:solidFill>
                  <a:prstClr val="black"/>
                </a:solidFill>
                <a:latin typeface="Calibri"/>
              </a:rPr>
              <a:t>at the target value (350 kV) </a:t>
            </a:r>
            <a:endParaRPr lang="en-US" sz="16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3366"/>
                </a:solidFill>
                <a:latin typeface="Calibri"/>
              </a:rPr>
              <a:t>Contracts being launched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3366"/>
                </a:solidFill>
                <a:latin typeface="Calibri"/>
              </a:rPr>
              <a:t>Assembly in Japan being assessed</a:t>
            </a:r>
            <a:endParaRPr lang="en-US" sz="1600" dirty="0">
              <a:solidFill>
                <a:srgbClr val="003366"/>
              </a:solidFill>
              <a:latin typeface="Calibri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724614"/>
            <a:ext cx="3228432" cy="2216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8"/>
          <p:cNvSpPr/>
          <p:nvPr/>
        </p:nvSpPr>
        <p:spPr bwMode="auto">
          <a:xfrm>
            <a:off x="7732392" y="3231014"/>
            <a:ext cx="1323154" cy="28803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smtClean="0">
                <a:ln>
                  <a:noFill/>
                </a:ln>
                <a:solidFill>
                  <a:srgbClr val="003366"/>
                </a:solidFill>
                <a:effectLst/>
                <a:latin typeface="Tahoma" pitchFamily="34" charset="0"/>
              </a:rPr>
              <a:t>Prototype cavity</a:t>
            </a:r>
            <a:endParaRPr kumimoji="0" lang="en-US" sz="1200" b="0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Tahoma" pitchFamily="34" charset="0"/>
            </a:endParaRPr>
          </a:p>
        </p:txBody>
      </p:sp>
      <p:pic>
        <p:nvPicPr>
          <p:cNvPr id="14" name="Imagen 7" descr="SRF_4Knaster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937" y="2895600"/>
            <a:ext cx="3190457" cy="206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917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/>
              <a:t>Accelerator </a:t>
            </a:r>
            <a:r>
              <a:rPr lang="fr-CH" sz="3200" dirty="0" err="1" smtClean="0"/>
              <a:t>Driven</a:t>
            </a:r>
            <a:r>
              <a:rPr lang="fr-CH" sz="3200" dirty="0" smtClean="0"/>
              <a:t> </a:t>
            </a:r>
            <a:r>
              <a:rPr lang="fr-CH" sz="3200" dirty="0" err="1" smtClean="0"/>
              <a:t>Systems</a:t>
            </a:r>
            <a:endParaRPr lang="en-GB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EB996D84-0222-4F55-83D2-C4FDBB2E5B02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4" name="Picture 3" descr="accelerator driven system A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5336681" cy="3582988"/>
          </a:xfrm>
          <a:prstGeom prst="rect">
            <a:avLst/>
          </a:prstGeom>
          <a:noFill/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6019800" y="1295400"/>
            <a:ext cx="2971800" cy="440120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1600" b="0" dirty="0" smtClean="0">
                <a:latin typeface="Comic Sans MS" pitchFamily="66" charset="0"/>
              </a:rPr>
              <a:t>A linac coupled to a spallation source provides the missing neutrons to maintain the reaction in a </a:t>
            </a:r>
            <a:r>
              <a:rPr lang="en-US" sz="1600" dirty="0" smtClean="0">
                <a:solidFill>
                  <a:srgbClr val="C00000"/>
                </a:solidFill>
                <a:latin typeface="Comic Sans MS" pitchFamily="66" charset="0"/>
              </a:rPr>
              <a:t>subcritical reactor</a:t>
            </a:r>
            <a:r>
              <a:rPr lang="en-US" sz="1600" b="0" dirty="0" smtClean="0">
                <a:latin typeface="Comic Sans MS" pitchFamily="66" charset="0"/>
              </a:rPr>
              <a:t>. </a:t>
            </a:r>
          </a:p>
          <a:p>
            <a:pPr>
              <a:spcBef>
                <a:spcPct val="50000"/>
              </a:spcBef>
            </a:pPr>
            <a:r>
              <a:rPr lang="en-US" sz="1600" b="0" dirty="0" smtClean="0">
                <a:latin typeface="Comic Sans MS" pitchFamily="66" charset="0"/>
              </a:rPr>
              <a:t>Can be used for a </a:t>
            </a:r>
            <a:r>
              <a:rPr lang="en-US" sz="1600" dirty="0" smtClean="0">
                <a:solidFill>
                  <a:srgbClr val="C00000"/>
                </a:solidFill>
                <a:latin typeface="Comic Sans MS" pitchFamily="66" charset="0"/>
              </a:rPr>
              <a:t>transmutation facility </a:t>
            </a:r>
            <a:r>
              <a:rPr lang="en-US" sz="1600" b="0" dirty="0" smtClean="0">
                <a:latin typeface="Comic Sans MS" pitchFamily="66" charset="0"/>
              </a:rPr>
              <a:t>processing long-life nuclear waste and transforming it into shorter lifetime waste.</a:t>
            </a:r>
          </a:p>
          <a:p>
            <a:pPr>
              <a:spcBef>
                <a:spcPct val="50000"/>
              </a:spcBef>
            </a:pPr>
            <a:r>
              <a:rPr lang="en-US" sz="1600" b="0" dirty="0" smtClean="0">
                <a:latin typeface="Comic Sans MS" pitchFamily="66" charset="0"/>
              </a:rPr>
              <a:t>In addition, it could be used for energy production allowing </a:t>
            </a:r>
            <a:r>
              <a:rPr lang="en-US" sz="1600" dirty="0">
                <a:solidFill>
                  <a:srgbClr val="C00000"/>
                </a:solidFill>
                <a:latin typeface="Comic Sans MS" pitchFamily="66" charset="0"/>
              </a:rPr>
              <a:t>alternative fuel cycles</a:t>
            </a:r>
            <a:r>
              <a:rPr lang="en-US" sz="1600" b="0" dirty="0">
                <a:latin typeface="Comic Sans MS" pitchFamily="66" charset="0"/>
              </a:rPr>
              <a:t> (thorium</a:t>
            </a:r>
            <a:r>
              <a:rPr lang="en-US" sz="1600" b="0" dirty="0" smtClean="0">
                <a:latin typeface="Comic Sans MS" pitchFamily="66" charset="0"/>
              </a:rPr>
              <a:t>) and with no </a:t>
            </a:r>
            <a:r>
              <a:rPr lang="en-US" sz="1600" b="0" dirty="0">
                <a:latin typeface="Comic Sans MS" pitchFamily="66" charset="0"/>
              </a:rPr>
              <a:t>safety concerns (subcritical).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en-US" sz="1600" b="0" dirty="0" smtClean="0">
              <a:latin typeface="Comic Sans MS" pitchFamily="66" charset="0"/>
            </a:endParaRPr>
          </a:p>
        </p:txBody>
      </p:sp>
      <p:sp>
        <p:nvSpPr>
          <p:cNvPr id="8" name="Text Box 28"/>
          <p:cNvSpPr txBox="1">
            <a:spLocks noChangeArrowheads="1"/>
          </p:cNvSpPr>
          <p:nvPr/>
        </p:nvSpPr>
        <p:spPr bwMode="auto">
          <a:xfrm>
            <a:off x="104775" y="5497513"/>
            <a:ext cx="8915400" cy="120032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50000"/>
              </a:spcBef>
            </a:pPr>
            <a:r>
              <a:rPr lang="en-GB" sz="1600" b="0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MYRRHA </a:t>
            </a:r>
            <a:r>
              <a:rPr lang="en-GB" sz="1600" b="0" u="none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Project</a:t>
            </a:r>
            <a:r>
              <a:rPr lang="en-GB" sz="1600" b="0" u="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600" b="0" u="non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it-IT" sz="1600" b="0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M</a:t>
            </a:r>
            <a:r>
              <a:rPr lang="it-IT" sz="1600" b="0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ulti-</a:t>
            </a:r>
            <a:r>
              <a:rPr lang="it-IT" sz="1600" b="0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purpose</a:t>
            </a:r>
            <a:r>
              <a:rPr lang="it-IT" sz="1600" b="0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h</a:t>
            </a:r>
            <a:r>
              <a:rPr lang="it-IT" sz="1600" b="0" u="none" dirty="0" err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Y</a:t>
            </a:r>
            <a:r>
              <a:rPr lang="it-IT" sz="1600" b="0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brid</a:t>
            </a:r>
            <a:r>
              <a:rPr lang="it-IT" sz="1600" b="0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u="none" dirty="0" err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R</a:t>
            </a:r>
            <a:r>
              <a:rPr lang="it-IT" sz="1600" b="0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esearch</a:t>
            </a:r>
            <a:r>
              <a:rPr lang="it-IT" sz="1600" b="0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u="none" dirty="0" err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R</a:t>
            </a:r>
            <a:r>
              <a:rPr lang="it-IT" sz="1600" b="0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eactor</a:t>
            </a:r>
            <a:r>
              <a:rPr lang="it-IT" sz="1600" b="0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for </a:t>
            </a:r>
            <a:r>
              <a:rPr lang="it-IT" sz="1600" b="0" u="none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H</a:t>
            </a:r>
            <a:r>
              <a:rPr lang="it-IT" sz="1600" b="0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igh-tech </a:t>
            </a:r>
            <a:r>
              <a:rPr lang="it-IT" sz="1600" b="0" u="none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A</a:t>
            </a:r>
            <a:r>
              <a:rPr lang="it-IT" sz="1600" b="0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pplications) </a:t>
            </a:r>
            <a:r>
              <a:rPr lang="it-IT" sz="1600" b="0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based</a:t>
            </a:r>
            <a:r>
              <a:rPr lang="it-IT" sz="1600" b="0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u="none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at</a:t>
            </a:r>
            <a:r>
              <a:rPr lang="it-IT" sz="1600" b="0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Mol</a:t>
            </a:r>
            <a:r>
              <a:rPr lang="it-IT" sz="1600" b="0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(</a:t>
            </a:r>
            <a:r>
              <a:rPr lang="it-IT" sz="1600" b="0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BE)</a:t>
            </a:r>
            <a:r>
              <a:rPr lang="it-IT" sz="1600" b="0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is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the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European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way to an ADS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demonstrator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: in the ESFRI list,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partly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supported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by EU and by the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Belgian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government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,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looking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for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other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international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partners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.</a:t>
            </a:r>
          </a:p>
          <a:p>
            <a:pPr marL="457200" indent="-457200" eaLnBrk="1" hangingPunct="1">
              <a:spcBef>
                <a:spcPct val="50000"/>
              </a:spcBef>
            </a:pP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ADS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demonstrator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+ fast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neutron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irradiation</a:t>
            </a:r>
            <a:r>
              <a:rPr lang="it-IT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600" b="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facility</a:t>
            </a:r>
            <a:endParaRPr lang="it-IT" sz="1600" b="0" u="none" dirty="0" smtClean="0"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2293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transmutation issue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4" name="Rounded Rectangle 3"/>
          <p:cNvSpPr/>
          <p:nvPr/>
        </p:nvSpPr>
        <p:spPr bwMode="auto">
          <a:xfrm>
            <a:off x="1318419" y="1343819"/>
            <a:ext cx="781050" cy="1552575"/>
          </a:xfrm>
          <a:prstGeom prst="roundRect">
            <a:avLst/>
          </a:prstGeom>
          <a:solidFill>
            <a:srgbClr val="FFFFFF">
              <a:lumMod val="9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5112544" y="1697831"/>
            <a:ext cx="3328988" cy="1089025"/>
          </a:xfrm>
          <a:prstGeom prst="roundRect">
            <a:avLst/>
          </a:prstGeom>
          <a:solidFill>
            <a:srgbClr val="919191">
              <a:lumMod val="40000"/>
              <a:lumOff val="60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5892007" y="1748631"/>
            <a:ext cx="2468562" cy="1001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7C6FE">
                  <a:tint val="50000"/>
                  <a:satMod val="300000"/>
                </a:srgbClr>
              </a:gs>
              <a:gs pos="35000">
                <a:srgbClr val="B7C6FE">
                  <a:tint val="37000"/>
                  <a:satMod val="300000"/>
                </a:srgbClr>
              </a:gs>
              <a:gs pos="100000">
                <a:srgbClr val="B7C6FE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B7C6FE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367632" y="1372394"/>
            <a:ext cx="684212" cy="658812"/>
          </a:xfrm>
          <a:prstGeom prst="ellipse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ＭＳ Ｐゴシック" pitchFamily="-109" charset="-128"/>
                <a:cs typeface="+mn-cs"/>
              </a:rPr>
              <a:t>U</a:t>
            </a:r>
            <a:r>
              <a:rPr kumimoji="0" lang="fr-BE" sz="12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ＭＳ Ｐゴシック" pitchFamily="-109" charset="-128"/>
                <a:cs typeface="+mn-cs"/>
              </a:rPr>
              <a:t>235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80232" y="1972469"/>
            <a:ext cx="239712" cy="2413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n</a:t>
            </a:r>
            <a:endParaRPr kumimoji="0" lang="en-US" sz="12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149057" y="1974056"/>
            <a:ext cx="717550" cy="708025"/>
          </a:xfrm>
          <a:prstGeom prst="ellipse">
            <a:avLst/>
          </a:prstGeom>
          <a:solidFill>
            <a:srgbClr val="FFFFFF">
              <a:lumMod val="9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ＭＳ Ｐゴシック" pitchFamily="-109" charset="-128"/>
                <a:cs typeface="+mn-cs"/>
              </a:rPr>
              <a:t>Pu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2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 bwMode="auto">
          <a:xfrm>
            <a:off x="3101182" y="2486819"/>
            <a:ext cx="450850" cy="431800"/>
          </a:xfrm>
          <a:prstGeom prst="ellipse">
            <a:avLst/>
          </a:prstGeom>
          <a:solidFill>
            <a:srgbClr val="919191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881857" y="2012156"/>
            <a:ext cx="307975" cy="176213"/>
          </a:xfrm>
          <a:prstGeom prst="rightArrow">
            <a:avLst/>
          </a:prstGeom>
          <a:solidFill>
            <a:srgbClr val="000000">
              <a:lumMod val="65000"/>
              <a:lumOff val="3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2783682" y="2023269"/>
            <a:ext cx="327025" cy="104775"/>
          </a:xfrm>
          <a:prstGeom prst="rightArrow">
            <a:avLst/>
          </a:prstGeom>
          <a:solidFill>
            <a:srgbClr val="000000">
              <a:lumMod val="65000"/>
              <a:lumOff val="35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5934869" y="1956594"/>
            <a:ext cx="763588" cy="742950"/>
          </a:xfrm>
          <a:prstGeom prst="ellipse">
            <a:avLst/>
          </a:prstGeom>
          <a:solidFill>
            <a:srgbClr val="618FFD"/>
          </a:solidFill>
          <a:ln w="25400" cap="flat" cmpd="sng" algn="ctr">
            <a:solidFill>
              <a:srgbClr val="618FFD">
                <a:shade val="50000"/>
              </a:srgbClr>
            </a:solidFill>
            <a:prstDash val="solid"/>
            <a:headEnd/>
            <a:tailEnd/>
          </a:ln>
          <a:effectLst/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200" b="1" i="0" u="none" strike="noStrike" kern="1200" cap="none" spc="0" normalizeH="0" baseline="30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6738144" y="1956594"/>
            <a:ext cx="747713" cy="742950"/>
          </a:xfrm>
          <a:prstGeom prst="ellipse">
            <a:avLst/>
          </a:prstGeom>
          <a:solidFill>
            <a:srgbClr val="618FFD"/>
          </a:solidFill>
          <a:ln w="25400" cap="flat" cmpd="sng" algn="ctr">
            <a:solidFill>
              <a:srgbClr val="618FFD">
                <a:shade val="50000"/>
              </a:srgbClr>
            </a:solidFill>
            <a:prstDash val="solid"/>
            <a:headEnd/>
            <a:tailEnd/>
          </a:ln>
          <a:effectLst/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200" b="1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7527132" y="1955006"/>
            <a:ext cx="752475" cy="746125"/>
          </a:xfrm>
          <a:prstGeom prst="ellipse">
            <a:avLst/>
          </a:prstGeom>
          <a:solidFill>
            <a:srgbClr val="618FFD"/>
          </a:solidFill>
          <a:ln w="25400" cap="flat" cmpd="sng" algn="ctr">
            <a:solidFill>
              <a:srgbClr val="618FFD">
                <a:shade val="50000"/>
              </a:srgbClr>
            </a:solidFill>
            <a:prstDash val="solid"/>
            <a:headEnd/>
            <a:tailEnd/>
          </a:ln>
          <a:effectLst/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Cm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200" b="1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42"/>
          <p:cNvSpPr txBox="1">
            <a:spLocks noChangeArrowheads="1"/>
          </p:cNvSpPr>
          <p:nvPr/>
        </p:nvSpPr>
        <p:spPr bwMode="auto">
          <a:xfrm>
            <a:off x="5088732" y="1716881"/>
            <a:ext cx="8778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Actinides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17" name="TextBox 43"/>
          <p:cNvSpPr txBox="1">
            <a:spLocks noChangeArrowheads="1"/>
          </p:cNvSpPr>
          <p:nvPr/>
        </p:nvSpPr>
        <p:spPr bwMode="auto">
          <a:xfrm>
            <a:off x="6446044" y="1701006"/>
            <a:ext cx="13350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Minor</a:t>
            </a: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 </a:t>
            </a: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Actinides</a:t>
            </a:r>
          </a:p>
        </p:txBody>
      </p:sp>
      <p:sp>
        <p:nvSpPr>
          <p:cNvPr id="18" name="TextBox 35"/>
          <p:cNvSpPr txBox="1">
            <a:spLocks noChangeArrowheads="1"/>
          </p:cNvSpPr>
          <p:nvPr/>
        </p:nvSpPr>
        <p:spPr bwMode="auto">
          <a:xfrm>
            <a:off x="1339057" y="1961356"/>
            <a:ext cx="8715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0" i="0" u="none" strike="noStrike" kern="1200" cap="none" spc="0" normalizeH="0" baseline="0" noProof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Uranium</a:t>
            </a:r>
            <a:endParaRPr kumimoji="0" lang="en-US" sz="1200" b="0" i="0" u="none" strike="noStrike" kern="1200" cap="none" spc="0" normalizeH="0" baseline="30000" noProof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19" name="TextBox 36"/>
          <p:cNvSpPr txBox="1">
            <a:spLocks noChangeArrowheads="1"/>
          </p:cNvSpPr>
          <p:nvPr/>
        </p:nvSpPr>
        <p:spPr bwMode="auto">
          <a:xfrm>
            <a:off x="2037557" y="1959769"/>
            <a:ext cx="7905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Fission</a:t>
            </a:r>
            <a:endParaRPr kumimoji="0" lang="fr-BE" sz="1200" b="1" i="0" u="none" strike="noStrike" kern="1200" cap="none" spc="0" normalizeH="0" baseline="0" noProof="0" dirty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77157" y="2191544"/>
            <a:ext cx="684212" cy="658812"/>
          </a:xfrm>
          <a:prstGeom prst="ellipse">
            <a:avLst/>
          </a:prstGeom>
          <a:solidFill>
            <a:srgbClr val="FFFFFF">
              <a:lumMod val="7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ＭＳ Ｐゴシック" pitchFamily="-109" charset="-128"/>
                <a:cs typeface="+mn-cs"/>
              </a:rPr>
              <a:t>U</a:t>
            </a:r>
            <a:r>
              <a:rPr kumimoji="0" lang="fr-BE" sz="12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ＭＳ Ｐゴシック" pitchFamily="-109" charset="-128"/>
                <a:cs typeface="+mn-cs"/>
              </a:rPr>
              <a:t>238</a:t>
            </a: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3332957" y="1934369"/>
            <a:ext cx="241300" cy="2413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n</a:t>
            </a:r>
            <a:endParaRPr kumimoji="0" lang="en-US" sz="12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3312319" y="1583531"/>
            <a:ext cx="239713" cy="2413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n</a:t>
            </a:r>
            <a:endParaRPr kumimoji="0" lang="en-US" sz="12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3334544" y="2209006"/>
            <a:ext cx="239713" cy="2413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n</a:t>
            </a:r>
            <a:endParaRPr kumimoji="0" lang="en-US" sz="12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3963194" y="2015331"/>
            <a:ext cx="684213" cy="658813"/>
          </a:xfrm>
          <a:prstGeom prst="ellipse">
            <a:avLst/>
          </a:prstGeom>
          <a:solidFill>
            <a:srgbClr val="FFFFFF">
              <a:lumMod val="7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ＭＳ Ｐゴシック" pitchFamily="-109" charset="-128"/>
                <a:cs typeface="+mn-cs"/>
              </a:rPr>
              <a:t>U</a:t>
            </a:r>
            <a:r>
              <a:rPr kumimoji="0" lang="fr-BE" sz="12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ＭＳ Ｐゴシック" pitchFamily="-109" charset="-128"/>
                <a:cs typeface="+mn-cs"/>
              </a:rPr>
              <a:t>238</a:t>
            </a:r>
          </a:p>
        </p:txBody>
      </p:sp>
      <p:sp>
        <p:nvSpPr>
          <p:cNvPr id="25" name="Right Arrow 24"/>
          <p:cNvSpPr/>
          <p:nvPr/>
        </p:nvSpPr>
        <p:spPr bwMode="auto">
          <a:xfrm rot="18454178">
            <a:off x="2722563" y="1646237"/>
            <a:ext cx="327025" cy="106363"/>
          </a:xfrm>
          <a:prstGeom prst="rightArrow">
            <a:avLst/>
          </a:prstGeom>
          <a:solidFill>
            <a:srgbClr val="000000">
              <a:lumMod val="65000"/>
              <a:lumOff val="3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26" name="Right Arrow 25"/>
          <p:cNvSpPr/>
          <p:nvPr/>
        </p:nvSpPr>
        <p:spPr bwMode="auto">
          <a:xfrm rot="20154555">
            <a:off x="2786857" y="1804194"/>
            <a:ext cx="325437" cy="106362"/>
          </a:xfrm>
          <a:prstGeom prst="rightArrow">
            <a:avLst/>
          </a:prstGeom>
          <a:solidFill>
            <a:srgbClr val="000000">
              <a:lumMod val="65000"/>
              <a:lumOff val="3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27" name="Right Arrow 26"/>
          <p:cNvSpPr/>
          <p:nvPr/>
        </p:nvSpPr>
        <p:spPr bwMode="auto">
          <a:xfrm rot="530987">
            <a:off x="2783682" y="2177256"/>
            <a:ext cx="327025" cy="104775"/>
          </a:xfrm>
          <a:prstGeom prst="rightArrow">
            <a:avLst/>
          </a:prstGeom>
          <a:solidFill>
            <a:srgbClr val="000000">
              <a:lumMod val="65000"/>
              <a:lumOff val="3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28" name="Right Arrow 27"/>
          <p:cNvSpPr/>
          <p:nvPr/>
        </p:nvSpPr>
        <p:spPr bwMode="auto">
          <a:xfrm rot="2618217">
            <a:off x="2704307" y="2347119"/>
            <a:ext cx="327025" cy="106362"/>
          </a:xfrm>
          <a:prstGeom prst="rightArrow">
            <a:avLst/>
          </a:prstGeom>
          <a:solidFill>
            <a:srgbClr val="000000">
              <a:lumMod val="65000"/>
              <a:lumOff val="3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29" name="Right Arrow 28"/>
          <p:cNvSpPr/>
          <p:nvPr/>
        </p:nvSpPr>
        <p:spPr bwMode="auto">
          <a:xfrm rot="20830524">
            <a:off x="3586957" y="1572419"/>
            <a:ext cx="327025" cy="106362"/>
          </a:xfrm>
          <a:prstGeom prst="rightArrow">
            <a:avLst/>
          </a:prstGeom>
          <a:solidFill>
            <a:srgbClr val="000000">
              <a:lumMod val="65000"/>
              <a:lumOff val="3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30" name="Right Arrow 29"/>
          <p:cNvSpPr/>
          <p:nvPr/>
        </p:nvSpPr>
        <p:spPr bwMode="auto">
          <a:xfrm>
            <a:off x="3604419" y="2272506"/>
            <a:ext cx="327025" cy="106363"/>
          </a:xfrm>
          <a:prstGeom prst="rightArrow">
            <a:avLst/>
          </a:prstGeom>
          <a:solidFill>
            <a:srgbClr val="919191">
              <a:lumMod val="7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31" name="Right Arrow 30"/>
          <p:cNvSpPr/>
          <p:nvPr/>
        </p:nvSpPr>
        <p:spPr bwMode="auto">
          <a:xfrm>
            <a:off x="4707732" y="2272506"/>
            <a:ext cx="327025" cy="104775"/>
          </a:xfrm>
          <a:prstGeom prst="rightArrow">
            <a:avLst/>
          </a:prstGeom>
          <a:solidFill>
            <a:srgbClr val="919191">
              <a:lumMod val="7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ＭＳ Ｐゴシック" pitchFamily="-109" charset="-128"/>
              <a:cs typeface="+mn-cs"/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5179710" y="2399506"/>
            <a:ext cx="68640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Plutonium</a:t>
            </a:r>
            <a:endParaRPr kumimoji="0" lang="en-US" sz="12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5912522" y="2399506"/>
            <a:ext cx="813044" cy="23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Neptunium</a:t>
            </a:r>
            <a:endParaRPr kumimoji="0" lang="en-US" sz="1400" b="1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6714332" y="2399506"/>
            <a:ext cx="804862" cy="23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Americium</a:t>
            </a:r>
            <a:endParaRPr kumimoji="0" lang="en-US" sz="1400" b="1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7627144" y="2399506"/>
            <a:ext cx="601663" cy="23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Curium</a:t>
            </a:r>
            <a:endParaRPr kumimoji="0" lang="en-US" sz="1400" b="1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36" name="Rounded Rectangle 35"/>
          <p:cNvSpPr>
            <a:spLocks noChangeArrowheads="1"/>
          </p:cNvSpPr>
          <p:nvPr/>
        </p:nvSpPr>
        <p:spPr bwMode="auto">
          <a:xfrm>
            <a:off x="5822157" y="2918619"/>
            <a:ext cx="2549525" cy="170894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18FFD">
                  <a:shade val="51000"/>
                  <a:satMod val="130000"/>
                </a:srgbClr>
              </a:gs>
              <a:gs pos="80000">
                <a:srgbClr val="618FFD">
                  <a:shade val="93000"/>
                  <a:satMod val="130000"/>
                </a:srgbClr>
              </a:gs>
              <a:gs pos="100000">
                <a:srgbClr val="618FF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618FFD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1" i="0" u="sng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Minor</a:t>
            </a:r>
            <a:r>
              <a:rPr kumimoji="0" lang="fr-BE" sz="1600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Actinides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542925" marR="0" lvl="0" indent="-180975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Long </a:t>
            </a:r>
            <a:r>
              <a:rPr kumimoji="0" lang="fr-BE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lived</a:t>
            </a:r>
            <a:r>
              <a: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BE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(&gt;1,000 </a:t>
            </a:r>
            <a:r>
              <a:rPr lang="fr-BE" sz="1400" b="1" dirty="0" err="1" smtClean="0">
                <a:solidFill>
                  <a:srgbClr val="FFFFFF"/>
                </a:solidFill>
                <a:latin typeface="Arial"/>
              </a:rPr>
              <a:t>years</a:t>
            </a:r>
            <a:r>
              <a: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)</a:t>
            </a:r>
            <a:endParaRPr kumimoji="0" lang="fr-BE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542925" marR="0" lvl="0" indent="-180975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fr-BE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Very</a:t>
            </a:r>
            <a:r>
              <a: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</a:t>
            </a:r>
            <a:r>
              <a:rPr lang="fr-BE" sz="1400" b="1" noProof="0" dirty="0" err="1" smtClean="0">
                <a:solidFill>
                  <a:srgbClr val="FFFFFF"/>
                </a:solidFill>
                <a:latin typeface="Arial"/>
              </a:rPr>
              <a:t>radiotoxic</a:t>
            </a:r>
            <a:endParaRPr kumimoji="0" lang="fr-BE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542925" marR="0" lvl="0" indent="-180975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fr-BE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Very</a:t>
            </a:r>
            <a:r>
              <a: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hot</a:t>
            </a:r>
            <a:endParaRPr kumimoji="0" lang="fr-BE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542925" marR="0" lvl="0" indent="-180975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 bwMode="auto">
          <a:xfrm>
            <a:off x="351785" y="3433095"/>
            <a:ext cx="5068579" cy="114379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9pPr>
          </a:lstStyle>
          <a:p>
            <a:r>
              <a:rPr lang="nl-BE" sz="2400" b="0" kern="0" dirty="0" smtClean="0">
                <a:solidFill>
                  <a:schemeClr val="tx1"/>
                </a:solidFill>
              </a:rPr>
              <a:t>The European Strategy for Partitioning &amp; Transmutation</a:t>
            </a:r>
            <a:r>
              <a:rPr lang="fr-CH" sz="2400" b="0" kern="0" dirty="0" smtClean="0">
                <a:solidFill>
                  <a:schemeClr val="tx1"/>
                </a:solidFill>
              </a:rPr>
              <a:t>: 4 building blocks</a:t>
            </a:r>
            <a:endParaRPr lang="nl-BE" sz="2400" b="0" kern="0" dirty="0">
              <a:solidFill>
                <a:schemeClr val="tx1"/>
              </a:solidFill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>
          <a:xfrm>
            <a:off x="98899" y="4688899"/>
            <a:ext cx="6906265" cy="2029043"/>
          </a:xfrm>
          <a:prstGeom prst="rect">
            <a:avLst/>
          </a:prstGeom>
        </p:spPr>
        <p:txBody>
          <a:bodyPr/>
          <a:lstStyle>
            <a:lvl1pPr marL="292100" indent="-2921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635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143000" indent="-2413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2860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27432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2004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3657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 lvl="1">
              <a:spcBef>
                <a:spcPts val="0"/>
              </a:spcBef>
            </a:pPr>
            <a:r>
              <a:rPr lang="en-US" sz="1600" b="0" kern="0" dirty="0" smtClean="0"/>
              <a:t>Process a sizable amount of spent fuel from commercial LWRs </a:t>
            </a:r>
          </a:p>
          <a:p>
            <a:pPr lvl="2">
              <a:spcBef>
                <a:spcPts val="0"/>
              </a:spcBef>
            </a:pPr>
            <a:r>
              <a:rPr lang="en-US" sz="1400" b="0" kern="0" dirty="0" smtClean="0"/>
              <a:t>Separate plutonium (Pu), uranium (U) and minor actinides (MA), </a:t>
            </a:r>
          </a:p>
          <a:p>
            <a:pPr lvl="2">
              <a:spcBef>
                <a:spcPts val="0"/>
              </a:spcBef>
            </a:pPr>
            <a:endParaRPr lang="en-US" sz="1400" b="0" kern="0" dirty="0" smtClean="0"/>
          </a:p>
          <a:p>
            <a:pPr lvl="1">
              <a:spcBef>
                <a:spcPts val="0"/>
              </a:spcBef>
            </a:pPr>
            <a:r>
              <a:rPr lang="en-US" sz="1600" b="0" kern="0" dirty="0" smtClean="0"/>
              <a:t>Fabricate at a semi-industrial level the dedicated fuel</a:t>
            </a:r>
          </a:p>
          <a:p>
            <a:pPr lvl="1">
              <a:spcBef>
                <a:spcPts val="0"/>
              </a:spcBef>
            </a:pPr>
            <a:endParaRPr lang="en-US" sz="1600" b="0" kern="0" dirty="0" smtClean="0"/>
          </a:p>
          <a:p>
            <a:pPr lvl="1">
              <a:spcBef>
                <a:spcPts val="0"/>
              </a:spcBef>
            </a:pPr>
            <a:r>
              <a:rPr lang="en-US" sz="1600" b="0" kern="0" dirty="0" smtClean="0"/>
              <a:t>Design and construction of one or more dedicated </a:t>
            </a:r>
            <a:r>
              <a:rPr lang="en-US" sz="1600" b="0" kern="0" dirty="0" err="1" smtClean="0"/>
              <a:t>transmuters</a:t>
            </a:r>
            <a:endParaRPr lang="en-US" sz="1600" b="0" kern="0" dirty="0" smtClean="0"/>
          </a:p>
          <a:p>
            <a:pPr lvl="1">
              <a:spcBef>
                <a:spcPts val="0"/>
              </a:spcBef>
            </a:pPr>
            <a:endParaRPr lang="en-US" sz="1600" b="0" kern="0" dirty="0" smtClean="0"/>
          </a:p>
          <a:p>
            <a:pPr lvl="1">
              <a:spcBef>
                <a:spcPts val="0"/>
              </a:spcBef>
            </a:pPr>
            <a:r>
              <a:rPr lang="en-US" sz="1600" b="0" kern="0" dirty="0" smtClean="0"/>
              <a:t>Process the dedicated fuel unloaded from the </a:t>
            </a:r>
            <a:r>
              <a:rPr lang="en-US" sz="1600" b="0" kern="0" dirty="0" err="1" smtClean="0"/>
              <a:t>transmuter</a:t>
            </a:r>
            <a:endParaRPr lang="en-US" sz="1600" b="0" kern="0" dirty="0" smtClean="0"/>
          </a:p>
          <a:p>
            <a:pPr lvl="2">
              <a:spcBef>
                <a:spcPts val="0"/>
              </a:spcBef>
            </a:pPr>
            <a:r>
              <a:rPr lang="en-US" sz="1400" b="0" kern="0" dirty="0" smtClean="0"/>
              <a:t> Fabricate new dedicated fuel</a:t>
            </a:r>
            <a:endParaRPr lang="en-GB" sz="1400" b="0" kern="0" dirty="0"/>
          </a:p>
        </p:txBody>
      </p:sp>
    </p:spTree>
    <p:extLst>
      <p:ext uri="{BB962C8B-B14F-4D97-AF65-F5344CB8AC3E}">
        <p14:creationId xmlns:p14="http://schemas.microsoft.com/office/powerpoint/2010/main" val="36737918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Production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E52BD5F-3CB0-4B80-962F-4D0A86435C7C}" type="slidenum">
              <a:rPr lang="en-GB" smtClean="0"/>
              <a:pPr/>
              <a:t>27</a:t>
            </a:fld>
            <a:endParaRPr lang="en-GB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5800" y="2286000"/>
          <a:ext cx="77724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403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Safety: subcritical</a:t>
                      </a:r>
                      <a:r>
                        <a:rPr lang="en-US" sz="2000" baseline="0" dirty="0" smtClean="0"/>
                        <a:t> reaction, allows for immediate switch-off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High reliability (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→cost) required for the accelerator, to protect</a:t>
                      </a:r>
                      <a:r>
                        <a:rPr lang="en-US" sz="2000" baseline="0" dirty="0" smtClean="0">
                          <a:latin typeface="Arial"/>
                          <a:cs typeface="Arial"/>
                        </a:rPr>
                        <a:t> structures from thermal shocks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Possibility to operate below</a:t>
                      </a:r>
                      <a:r>
                        <a:rPr lang="en-US" sz="2000" baseline="0" dirty="0" smtClean="0"/>
                        <a:t> criticality opens the way to new reactor concepts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Reduction in net plant power efficiency due to power consumption of accelerator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Simple</a:t>
                      </a:r>
                      <a:r>
                        <a:rPr lang="en-US" sz="2000" baseline="0" dirty="0" smtClean="0"/>
                        <a:t> reactor control by modulating accelerator current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Increased complexity (and cost)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43000" y="1371600"/>
            <a:ext cx="617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Advantages/disadvantages of accelerator driven systems as compared to conventional reactors: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70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58" name="Text Box 14"/>
          <p:cNvSpPr txBox="1">
            <a:spLocks noChangeArrowheads="1"/>
          </p:cNvSpPr>
          <p:nvPr/>
        </p:nvSpPr>
        <p:spPr bwMode="auto">
          <a:xfrm>
            <a:off x="228600" y="1643300"/>
            <a:ext cx="4572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50000"/>
              </a:spcBef>
              <a:buFontTx/>
              <a:buChar char="-"/>
            </a:pPr>
            <a:r>
              <a:rPr lang="en-GB" sz="1400" b="0" dirty="0"/>
              <a:t>Beam trips longer than 1 sec are </a:t>
            </a:r>
            <a:r>
              <a:rPr lang="en-GB" sz="1400" b="0" dirty="0" smtClean="0"/>
              <a:t>forbidden</a:t>
            </a:r>
            <a:r>
              <a:rPr lang="en-GB" sz="1400" b="0" u="none" dirty="0" smtClean="0"/>
              <a:t> </a:t>
            </a:r>
            <a:r>
              <a:rPr lang="en-US" sz="1400" b="0" u="none" dirty="0"/>
              <a:t>to avoid thermal stresses &amp; fatigue on the ADS target, fuel &amp; assembly &amp; to provide good plant availability.</a:t>
            </a:r>
          </a:p>
          <a:p>
            <a:pPr marL="457200" indent="-457200" eaLnBrk="1" hangingPunct="1">
              <a:spcBef>
                <a:spcPct val="50000"/>
              </a:spcBef>
              <a:buFontTx/>
              <a:buChar char="-"/>
            </a:pPr>
            <a:r>
              <a:rPr lang="en-US" sz="1400" b="0" dirty="0"/>
              <a:t>Present </a:t>
            </a:r>
            <a:r>
              <a:rPr lang="en-US" sz="1400" b="0" dirty="0" smtClean="0"/>
              <a:t>SPECIFICATIONS</a:t>
            </a:r>
            <a:endParaRPr lang="en-US" sz="1100" b="0" u="none" dirty="0"/>
          </a:p>
          <a:p>
            <a:pPr marL="457200" indent="-457200" eaLnBrk="1" hangingPunct="1">
              <a:spcBef>
                <a:spcPct val="50000"/>
              </a:spcBef>
            </a:pPr>
            <a:r>
              <a:rPr lang="en-US" sz="1400" b="0" u="none" dirty="0">
                <a:solidFill>
                  <a:srgbClr val="CC0000"/>
                </a:solidFill>
              </a:rPr>
              <a:t>	Less than 5-10 beam trips (&gt;1-3sec) per 3-month operation cycle (MYRRHA)</a:t>
            </a:r>
            <a:br>
              <a:rPr lang="en-US" sz="1400" b="0" u="none" dirty="0">
                <a:solidFill>
                  <a:srgbClr val="CC0000"/>
                </a:solidFill>
              </a:rPr>
            </a:br>
            <a:endParaRPr lang="en-US" sz="800" b="0" u="none" dirty="0">
              <a:solidFill>
                <a:srgbClr val="CC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905000" y="457200"/>
            <a:ext cx="5943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reliability challenge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6" descr="Beamtrip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538" y="1371600"/>
            <a:ext cx="3957085" cy="2514600"/>
          </a:xfrm>
          <a:prstGeom prst="rect">
            <a:avLst/>
          </a:prstGeom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152400" y="3886200"/>
            <a:ext cx="8915400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400" b="0" u="none" dirty="0" smtClean="0"/>
              <a:t>Reliability </a:t>
            </a:r>
            <a:r>
              <a:rPr lang="en-US" sz="1400" b="0" u="none" dirty="0"/>
              <a:t>guidelines have been followed during the ADS accelerator design</a:t>
            </a:r>
          </a:p>
          <a:p>
            <a:pPr marL="914400" lvl="1" indent="-457200" eaLnBrk="1" hangingPunct="1">
              <a:spcBef>
                <a:spcPct val="50000"/>
              </a:spcBef>
            </a:pPr>
            <a:r>
              <a:rPr lang="en-GB" sz="1400" b="0" dirty="0"/>
              <a:t>1.	Strong component design (“</a:t>
            </a:r>
            <a:r>
              <a:rPr lang="en-GB" sz="1400" b="0" dirty="0">
                <a:solidFill>
                  <a:srgbClr val="008000"/>
                </a:solidFill>
              </a:rPr>
              <a:t>overdesign</a:t>
            </a:r>
            <a:r>
              <a:rPr lang="en-GB" sz="1400" b="0" dirty="0"/>
              <a:t>”)</a:t>
            </a:r>
          </a:p>
          <a:p>
            <a:pPr marL="914400" lvl="1" indent="-457200" eaLnBrk="1" hangingPunct="1">
              <a:spcBef>
                <a:spcPct val="50000"/>
              </a:spcBef>
              <a:buFontTx/>
              <a:buChar char="-"/>
            </a:pPr>
            <a:r>
              <a:rPr lang="en-GB" sz="1400" b="0" u="none" dirty="0"/>
              <a:t>All components are </a:t>
            </a:r>
            <a:r>
              <a:rPr lang="en-GB" sz="1400" b="0" u="none" dirty="0" err="1"/>
              <a:t>derated</a:t>
            </a:r>
            <a:r>
              <a:rPr lang="en-GB" sz="1400" b="0" u="none" dirty="0"/>
              <a:t> with respect to technological limitations</a:t>
            </a:r>
          </a:p>
          <a:p>
            <a:pPr marL="914400" lvl="1" indent="-457200" eaLnBrk="1" hangingPunct="1">
              <a:spcBef>
                <a:spcPct val="50000"/>
              </a:spcBef>
            </a:pPr>
            <a:r>
              <a:rPr lang="en-US" sz="1400" b="0" dirty="0"/>
              <a:t>2.	Inclusion of </a:t>
            </a:r>
            <a:r>
              <a:rPr lang="en-US" sz="1400" b="0" dirty="0">
                <a:solidFill>
                  <a:srgbClr val="008000"/>
                </a:solidFill>
              </a:rPr>
              <a:t>redundancies</a:t>
            </a:r>
            <a:r>
              <a:rPr lang="en-US" sz="1400" b="0" dirty="0"/>
              <a:t> in critical areas</a:t>
            </a:r>
          </a:p>
          <a:p>
            <a:pPr marL="914400" lvl="1" indent="-457200" eaLnBrk="1" hangingPunct="1">
              <a:spcBef>
                <a:spcPct val="50000"/>
              </a:spcBef>
              <a:buFontTx/>
              <a:buChar char="-"/>
            </a:pPr>
            <a:r>
              <a:rPr lang="en-US" sz="1400" b="0" u="none" dirty="0"/>
              <a:t>Possible doubled front-end (hot stand-by injector), solid-state RF power amplifiers where possible…</a:t>
            </a:r>
          </a:p>
          <a:p>
            <a:pPr marL="914400" lvl="1" indent="-457200" eaLnBrk="1" hangingPunct="1">
              <a:spcBef>
                <a:spcPct val="50000"/>
              </a:spcBef>
            </a:pPr>
            <a:r>
              <a:rPr lang="en-US" sz="1400" b="0" dirty="0"/>
              <a:t>3.	Enhance the capability of </a:t>
            </a:r>
            <a:r>
              <a:rPr lang="en-US" sz="1400" b="0" dirty="0">
                <a:solidFill>
                  <a:srgbClr val="008000"/>
                </a:solidFill>
              </a:rPr>
              <a:t>fault-tolerant</a:t>
            </a:r>
            <a:r>
              <a:rPr lang="en-US" sz="1400" b="0" dirty="0">
                <a:solidFill>
                  <a:srgbClr val="3333FF"/>
                </a:solidFill>
              </a:rPr>
              <a:t> </a:t>
            </a:r>
            <a:r>
              <a:rPr lang="en-US" sz="1400" b="0" dirty="0"/>
              <a:t>operation</a:t>
            </a:r>
            <a:r>
              <a:rPr lang="en-US" sz="1400" b="0" u="none" dirty="0"/>
              <a:t> </a:t>
            </a:r>
          </a:p>
          <a:p>
            <a:pPr marL="914400" lvl="1" indent="-457200" eaLnBrk="1" hangingPunct="1">
              <a:spcBef>
                <a:spcPct val="50000"/>
              </a:spcBef>
              <a:buFontTx/>
              <a:buChar char="-"/>
            </a:pPr>
            <a:r>
              <a:rPr lang="en-US" sz="1400" b="0" u="none" dirty="0"/>
              <a:t>“Fault-tolerance” = ability to pursue operation despite some major faults in the system  </a:t>
            </a:r>
          </a:p>
          <a:p>
            <a:pPr marL="914400" lvl="1" indent="-457200" eaLnBrk="1" hangingPunct="1">
              <a:spcBef>
                <a:spcPct val="50000"/>
              </a:spcBef>
              <a:buFontTx/>
              <a:buChar char="-"/>
            </a:pPr>
            <a:r>
              <a:rPr lang="en-US" sz="1400" b="0" u="none" dirty="0"/>
              <a:t>Expected in the independently-phased superconducting linac, especially for RF faults (RF systems = critical reliability area)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ccelerator driven system 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667000"/>
            <a:ext cx="5336681" cy="35829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57200"/>
            <a:ext cx="5638800" cy="609600"/>
          </a:xfrm>
        </p:spPr>
        <p:txBody>
          <a:bodyPr/>
          <a:lstStyle/>
          <a:p>
            <a:r>
              <a:rPr lang="en-US" dirty="0" smtClean="0"/>
              <a:t>EU: The </a:t>
            </a:r>
            <a:r>
              <a:rPr lang="en-US" dirty="0" err="1" smtClean="0"/>
              <a:t>Myrrha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FA65D9A-829E-4F1D-B3CA-CD1EF8A700E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228600" y="1371600"/>
            <a:ext cx="8686800" cy="78483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 eaLnBrk="1" hangingPunct="1">
              <a:spcBef>
                <a:spcPct val="50000"/>
              </a:spcBef>
            </a:pPr>
            <a:r>
              <a:rPr lang="en-GB" sz="1800" b="1" u="none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MYRRHA Project</a:t>
            </a:r>
            <a:r>
              <a:rPr lang="en-GB" sz="1800" b="1" u="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457200" indent="-457200" algn="ctr" eaLnBrk="1" hangingPunct="1">
              <a:spcBef>
                <a:spcPct val="50000"/>
              </a:spcBef>
            </a:pPr>
            <a:r>
              <a:rPr lang="it-IT" sz="1800" b="1" u="none" dirty="0" err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M</a:t>
            </a:r>
            <a:r>
              <a:rPr lang="it-IT" sz="1800" b="1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ulti-purpose</a:t>
            </a:r>
            <a:r>
              <a:rPr lang="it-IT" sz="1800" b="1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800" b="1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h</a:t>
            </a:r>
            <a:r>
              <a:rPr lang="it-IT" sz="1800" b="1" u="none" dirty="0" err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Y</a:t>
            </a:r>
            <a:r>
              <a:rPr lang="it-IT" sz="1800" b="1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brid</a:t>
            </a:r>
            <a:r>
              <a:rPr lang="it-IT" sz="1800" b="1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800" b="1" u="none" dirty="0" err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R</a:t>
            </a:r>
            <a:r>
              <a:rPr lang="it-IT" sz="1800" b="1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esearch</a:t>
            </a:r>
            <a:r>
              <a:rPr lang="it-IT" sz="1800" b="1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800" b="1" u="none" dirty="0" err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R</a:t>
            </a:r>
            <a:r>
              <a:rPr lang="it-IT" sz="1800" b="1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eactor</a:t>
            </a:r>
            <a:r>
              <a:rPr lang="it-IT" sz="1800" b="1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800" b="1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for</a:t>
            </a:r>
            <a:r>
              <a:rPr lang="it-IT" sz="1800" b="1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800" b="1" u="none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H</a:t>
            </a:r>
            <a:r>
              <a:rPr lang="it-IT" sz="1800" b="1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igh-tech </a:t>
            </a:r>
            <a:r>
              <a:rPr lang="it-IT" sz="1800" b="1" u="none" dirty="0" err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A</a:t>
            </a:r>
            <a:r>
              <a:rPr lang="it-IT" sz="1800" b="1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pplications</a:t>
            </a:r>
            <a:r>
              <a:rPr lang="it-IT" sz="1800" b="1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800" b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at </a:t>
            </a:r>
            <a:r>
              <a:rPr lang="it-IT" sz="1800" b="1" u="none" dirty="0" err="1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Mol</a:t>
            </a:r>
            <a:r>
              <a:rPr lang="it-IT" sz="1800" b="1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(</a:t>
            </a:r>
            <a:r>
              <a:rPr lang="it-IT" sz="1800" b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BE)</a:t>
            </a:r>
            <a:endParaRPr lang="it-IT" sz="1800" b="1" u="none" dirty="0"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>
            <a:off x="152400" y="2209800"/>
            <a:ext cx="4724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eaLnBrk="1" hangingPunct="1">
              <a:spcBef>
                <a:spcPct val="50000"/>
              </a:spcBef>
            </a:pPr>
            <a:r>
              <a:rPr lang="en-US" sz="1600" i="1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Development, construction &amp; commissioning of </a:t>
            </a:r>
            <a:r>
              <a:rPr lang="en-US" sz="1600" i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a </a:t>
            </a:r>
            <a:r>
              <a:rPr lang="en-US" sz="1600" i="1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new large fast neutron research </a:t>
            </a:r>
            <a:r>
              <a:rPr lang="en-US" sz="1600" i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infrastructure to </a:t>
            </a:r>
            <a:r>
              <a:rPr lang="en-US" sz="1600" i="1" u="none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be operational in 2023</a:t>
            </a:r>
          </a:p>
          <a:p>
            <a:pPr marL="12700" indent="-12700" eaLnBrk="1" hangingPunct="1">
              <a:spcBef>
                <a:spcPct val="50000"/>
              </a:spcBef>
            </a:pPr>
            <a:r>
              <a:rPr lang="en-US" sz="1600" b="1" u="none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 ADS demonstrator</a:t>
            </a:r>
            <a:endParaRPr lang="en-US" sz="1600" b="1" u="none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2700" indent="-12700" eaLnBrk="1" hangingPunct="1">
              <a:spcBef>
                <a:spcPct val="50000"/>
              </a:spcBef>
            </a:pPr>
            <a:r>
              <a:rPr lang="en-US" sz="1600" b="1" u="none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 </a:t>
            </a:r>
            <a:r>
              <a:rPr lang="en-US" sz="1600" b="1" u="none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Fast neutron irradiation facility</a:t>
            </a:r>
            <a:r>
              <a:rPr lang="en-US" sz="1600" b="1" u="none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</a:t>
            </a:r>
          </a:p>
          <a:p>
            <a:pPr marL="12700" indent="-12700" eaLnBrk="1" hangingPunct="1">
              <a:spcBef>
                <a:spcPct val="50000"/>
              </a:spcBef>
            </a:pPr>
            <a:r>
              <a:rPr lang="en-US" sz="1600" b="1" u="none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 </a:t>
            </a:r>
            <a:r>
              <a:rPr lang="en-US" sz="1600" b="1" u="none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Pilot plant for LFR technology</a:t>
            </a:r>
            <a:endParaRPr lang="en-GB" sz="1600" b="1" u="none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04800" y="4114800"/>
            <a:ext cx="3856037" cy="195438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>
              <a:spcBef>
                <a:spcPct val="50000"/>
              </a:spcBef>
            </a:pPr>
            <a:r>
              <a:rPr lang="it-IT" sz="1600" b="1" i="1" u="none" dirty="0" err="1">
                <a:solidFill>
                  <a:srgbClr val="3333FF"/>
                </a:solidFill>
                <a:sym typeface="Symbol" pitchFamily="18" charset="2"/>
              </a:rPr>
              <a:t>Main</a:t>
            </a:r>
            <a:r>
              <a:rPr lang="it-IT" sz="1600" b="1" i="1" u="none" dirty="0">
                <a:solidFill>
                  <a:srgbClr val="3333FF"/>
                </a:solidFill>
                <a:sym typeface="Symbol" pitchFamily="18" charset="2"/>
              </a:rPr>
              <a:t> </a:t>
            </a:r>
            <a:r>
              <a:rPr lang="it-IT" sz="1600" b="1" i="1" u="none" dirty="0" err="1">
                <a:solidFill>
                  <a:srgbClr val="3333FF"/>
                </a:solidFill>
                <a:sym typeface="Symbol" pitchFamily="18" charset="2"/>
              </a:rPr>
              <a:t>features</a:t>
            </a:r>
            <a:r>
              <a:rPr lang="it-IT" sz="1600" b="1" i="1" u="none" dirty="0">
                <a:solidFill>
                  <a:srgbClr val="3333FF"/>
                </a:solidFill>
                <a:sym typeface="Symbol" pitchFamily="18" charset="2"/>
              </a:rPr>
              <a:t> </a:t>
            </a:r>
            <a:r>
              <a:rPr lang="it-IT" sz="1600" b="1" i="1" u="none" dirty="0" err="1">
                <a:solidFill>
                  <a:srgbClr val="3333FF"/>
                </a:solidFill>
                <a:sym typeface="Symbol" pitchFamily="18" charset="2"/>
              </a:rPr>
              <a:t>of</a:t>
            </a:r>
            <a:r>
              <a:rPr lang="it-IT" sz="1600" b="1" i="1" u="none" dirty="0">
                <a:solidFill>
                  <a:srgbClr val="3333FF"/>
                </a:solidFill>
                <a:sym typeface="Symbol" pitchFamily="18" charset="2"/>
              </a:rPr>
              <a:t> the ADS demo</a:t>
            </a:r>
          </a:p>
          <a:p>
            <a:pPr marL="457200" indent="-457200" eaLnBrk="1" hangingPunct="1">
              <a:spcBef>
                <a:spcPct val="50000"/>
              </a:spcBef>
            </a:pPr>
            <a:r>
              <a:rPr lang="it-IT" sz="1400" i="1" u="none" dirty="0">
                <a:solidFill>
                  <a:srgbClr val="3333FF"/>
                </a:solidFill>
                <a:sym typeface="Symbol" pitchFamily="18" charset="2"/>
              </a:rPr>
              <a:t>50-100 </a:t>
            </a: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MWth</a:t>
            </a:r>
            <a:r>
              <a:rPr lang="it-IT" sz="1400" i="1" u="none" dirty="0">
                <a:solidFill>
                  <a:srgbClr val="3333FF"/>
                </a:solidFill>
                <a:sym typeface="Symbol" pitchFamily="18" charset="2"/>
              </a:rPr>
              <a:t> </a:t>
            </a: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power</a:t>
            </a:r>
            <a:endParaRPr lang="it-IT" sz="1400" i="1" u="none" dirty="0">
              <a:solidFill>
                <a:srgbClr val="3333FF"/>
              </a:solidFill>
              <a:sym typeface="Symbol" pitchFamily="18" charset="2"/>
            </a:endParaRPr>
          </a:p>
          <a:p>
            <a:pPr marL="457200" indent="-457200" eaLnBrk="1" hangingPunct="1">
              <a:spcBef>
                <a:spcPct val="50000"/>
              </a:spcBef>
            </a:pP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k</a:t>
            </a:r>
            <a:r>
              <a:rPr lang="it-IT" sz="1400" i="1" u="none" baseline="-25000" dirty="0" err="1">
                <a:solidFill>
                  <a:srgbClr val="3333FF"/>
                </a:solidFill>
                <a:sym typeface="Symbol" pitchFamily="18" charset="2"/>
              </a:rPr>
              <a:t>eff</a:t>
            </a:r>
            <a:r>
              <a:rPr lang="it-IT" sz="1400" i="1" u="none" dirty="0">
                <a:solidFill>
                  <a:srgbClr val="3333FF"/>
                </a:solidFill>
                <a:sym typeface="Symbol" pitchFamily="18" charset="2"/>
              </a:rPr>
              <a:t> </a:t>
            </a: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around</a:t>
            </a:r>
            <a:r>
              <a:rPr lang="it-IT" sz="1400" i="1" u="none" dirty="0">
                <a:solidFill>
                  <a:srgbClr val="3333FF"/>
                </a:solidFill>
                <a:sym typeface="Symbol" pitchFamily="18" charset="2"/>
              </a:rPr>
              <a:t> 0.95</a:t>
            </a:r>
          </a:p>
          <a:p>
            <a:pPr marL="457200" indent="-457200" eaLnBrk="1" hangingPunct="1">
              <a:spcBef>
                <a:spcPct val="50000"/>
              </a:spcBef>
            </a:pPr>
            <a:r>
              <a:rPr lang="it-IT" sz="1400" i="1" u="none" dirty="0">
                <a:solidFill>
                  <a:srgbClr val="3333FF"/>
                </a:solidFill>
                <a:sym typeface="Symbol" pitchFamily="18" charset="2"/>
              </a:rPr>
              <a:t>600 MeV, 2.5 - 4 </a:t>
            </a: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mA</a:t>
            </a:r>
            <a:r>
              <a:rPr lang="it-IT" sz="1400" i="1" u="none" dirty="0">
                <a:solidFill>
                  <a:srgbClr val="3333FF"/>
                </a:solidFill>
                <a:sym typeface="Symbol" pitchFamily="18" charset="2"/>
              </a:rPr>
              <a:t> </a:t>
            </a: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proton</a:t>
            </a:r>
            <a:r>
              <a:rPr lang="it-IT" sz="1400" i="1" u="none" dirty="0">
                <a:solidFill>
                  <a:srgbClr val="3333FF"/>
                </a:solidFill>
                <a:sym typeface="Symbol" pitchFamily="18" charset="2"/>
              </a:rPr>
              <a:t> </a:t>
            </a: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beam</a:t>
            </a:r>
            <a:endParaRPr lang="it-IT" sz="1400" i="1" u="none" dirty="0">
              <a:solidFill>
                <a:srgbClr val="3333FF"/>
              </a:solidFill>
              <a:sym typeface="Symbol" pitchFamily="18" charset="2"/>
            </a:endParaRPr>
          </a:p>
          <a:p>
            <a:pPr marL="457200" indent="-457200" eaLnBrk="1" hangingPunct="1">
              <a:spcBef>
                <a:spcPct val="50000"/>
              </a:spcBef>
            </a:pP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Highly-enriched</a:t>
            </a:r>
            <a:r>
              <a:rPr lang="it-IT" sz="1400" i="1" u="none" dirty="0">
                <a:solidFill>
                  <a:srgbClr val="3333FF"/>
                </a:solidFill>
                <a:sym typeface="Symbol" pitchFamily="18" charset="2"/>
              </a:rPr>
              <a:t> MOX </a:t>
            </a: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fuel</a:t>
            </a:r>
            <a:endParaRPr lang="it-IT" sz="1400" i="1" u="none" dirty="0">
              <a:solidFill>
                <a:srgbClr val="3333FF"/>
              </a:solidFill>
              <a:sym typeface="Symbol" pitchFamily="18" charset="2"/>
            </a:endParaRPr>
          </a:p>
          <a:p>
            <a:pPr marL="457200" indent="-457200" eaLnBrk="1" hangingPunct="1">
              <a:spcBef>
                <a:spcPct val="50000"/>
              </a:spcBef>
            </a:pP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Pb-Bi</a:t>
            </a:r>
            <a:r>
              <a:rPr lang="it-IT" sz="1400" i="1" u="none" dirty="0">
                <a:solidFill>
                  <a:srgbClr val="3333FF"/>
                </a:solidFill>
                <a:sym typeface="Symbol" pitchFamily="18" charset="2"/>
              </a:rPr>
              <a:t> </a:t>
            </a: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Eutectic</a:t>
            </a:r>
            <a:r>
              <a:rPr lang="it-IT" sz="1400" i="1" u="none" dirty="0">
                <a:solidFill>
                  <a:srgbClr val="3333FF"/>
                </a:solidFill>
                <a:sym typeface="Symbol" pitchFamily="18" charset="2"/>
              </a:rPr>
              <a:t> </a:t>
            </a:r>
            <a:r>
              <a:rPr lang="it-IT" sz="1400" i="1" u="none" dirty="0" err="1">
                <a:solidFill>
                  <a:srgbClr val="3333FF"/>
                </a:solidFill>
                <a:sym typeface="Symbol" pitchFamily="18" charset="2"/>
              </a:rPr>
              <a:t>coolant</a:t>
            </a:r>
            <a:r>
              <a:rPr lang="it-IT" sz="1400" i="1" u="none" dirty="0">
                <a:solidFill>
                  <a:srgbClr val="3333FF"/>
                </a:solidFill>
                <a:sym typeface="Symbol" pitchFamily="18" charset="2"/>
              </a:rPr>
              <a:t> &amp; target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6248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it-IT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2010: MYRRHA </a:t>
            </a:r>
            <a:r>
              <a:rPr lang="it-IT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is</a:t>
            </a:r>
            <a:r>
              <a:rPr lang="it-IT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on the </a:t>
            </a:r>
            <a:r>
              <a:rPr lang="it-IT" sz="1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ESFRI </a:t>
            </a:r>
            <a:r>
              <a:rPr lang="it-IT" sz="1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list</a:t>
            </a:r>
            <a:r>
              <a:rPr lang="it-IT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, and </a:t>
            </a:r>
            <a:r>
              <a:rPr lang="it-IT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is</a:t>
            </a:r>
            <a:r>
              <a:rPr lang="it-IT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officially</a:t>
            </a:r>
            <a:r>
              <a:rPr lang="it-IT" sz="1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supported</a:t>
            </a:r>
            <a:r>
              <a:rPr lang="it-IT" sz="1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by</a:t>
            </a:r>
            <a:r>
              <a:rPr lang="it-IT" sz="1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the </a:t>
            </a:r>
            <a:r>
              <a:rPr lang="it-IT" sz="1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Belgium</a:t>
            </a:r>
            <a:r>
              <a:rPr lang="it-IT" sz="1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4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government</a:t>
            </a:r>
            <a:r>
              <a:rPr lang="it-IT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at a 40% </a:t>
            </a:r>
            <a:r>
              <a:rPr lang="it-IT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level</a:t>
            </a:r>
            <a:r>
              <a:rPr lang="it-IT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(384M€, w/ 60M€ </a:t>
            </a:r>
            <a:r>
              <a:rPr lang="it-IT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already</a:t>
            </a:r>
            <a:r>
              <a:rPr lang="it-IT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</a:t>
            </a:r>
            <a:r>
              <a:rPr lang="it-IT" sz="1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engaged</a:t>
            </a:r>
            <a:r>
              <a:rPr lang="it-IT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) </a:t>
            </a:r>
            <a:endParaRPr lang="it-IT" sz="1400" dirty="0"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28600"/>
            <a:ext cx="6019800" cy="1020762"/>
          </a:xfrm>
        </p:spPr>
        <p:txBody>
          <a:bodyPr/>
          <a:lstStyle/>
          <a:p>
            <a:r>
              <a:rPr lang="fr-CH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questions: </a:t>
            </a:r>
            <a:r>
              <a:rPr lang="fr-CH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fr-CH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</a:t>
            </a:r>
            <a:r>
              <a:rPr lang="fr-CH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man in the </a:t>
            </a:r>
            <a:r>
              <a:rPr lang="fr-CH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street</a:t>
            </a:r>
            <a:r>
              <a:rPr lang="fr-CH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</a:t>
            </a:r>
            <a:r>
              <a:rPr lang="fr-CH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3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3314" name="Picture 2" descr="C:\Users\vretenar\AppData\Local\Microsoft\Windows\Temporary Internet Files\Content.Outlook\NNLAZA88\APAE poster 4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447799"/>
            <a:ext cx="2429647" cy="343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0999" y="1447799"/>
            <a:ext cx="402642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smtClean="0">
                <a:solidFill>
                  <a:srgbClr val="0070C0"/>
                </a:solidFill>
              </a:rPr>
              <a:t>More and </a:t>
            </a:r>
            <a:r>
              <a:rPr lang="fr-CH" sz="1800" b="0" dirty="0" err="1" smtClean="0">
                <a:solidFill>
                  <a:srgbClr val="0070C0"/>
                </a:solidFill>
              </a:rPr>
              <a:t>better</a:t>
            </a:r>
            <a:r>
              <a:rPr lang="fr-CH" sz="1800" b="0" dirty="0" smtClean="0">
                <a:solidFill>
                  <a:srgbClr val="0070C0"/>
                </a:solidFill>
              </a:rPr>
              <a:t> science – </a:t>
            </a:r>
            <a:r>
              <a:rPr lang="fr-CH" sz="1800" b="0" dirty="0" err="1" smtClean="0">
                <a:solidFill>
                  <a:srgbClr val="0070C0"/>
                </a:solidFill>
              </a:rPr>
              <a:t>we</a:t>
            </a:r>
            <a:r>
              <a:rPr lang="fr-CH" sz="1800" b="0" dirty="0" smtClean="0">
                <a:solidFill>
                  <a:srgbClr val="0070C0"/>
                </a:solidFill>
              </a:rPr>
              <a:t> all </a:t>
            </a:r>
            <a:r>
              <a:rPr lang="fr-CH" sz="1800" b="0" dirty="0" err="1" smtClean="0">
                <a:solidFill>
                  <a:srgbClr val="0070C0"/>
                </a:solidFill>
              </a:rPr>
              <a:t>agree</a:t>
            </a:r>
            <a:r>
              <a:rPr lang="fr-CH" sz="1800" b="0" dirty="0" smtClean="0">
                <a:solidFill>
                  <a:srgbClr val="0070C0"/>
                </a:solidFill>
              </a:rPr>
              <a:t>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smtClean="0">
                <a:solidFill>
                  <a:srgbClr val="0070C0"/>
                </a:solidFill>
              </a:rPr>
              <a:t>More and </a:t>
            </a:r>
            <a:r>
              <a:rPr lang="fr-CH" sz="1800" b="0" dirty="0" err="1" smtClean="0">
                <a:solidFill>
                  <a:srgbClr val="0070C0"/>
                </a:solidFill>
              </a:rPr>
              <a:t>better</a:t>
            </a:r>
            <a:r>
              <a:rPr lang="fr-CH" sz="1800" b="0" dirty="0" smtClean="0">
                <a:solidFill>
                  <a:srgbClr val="0070C0"/>
                </a:solidFill>
              </a:rPr>
              <a:t> life – </a:t>
            </a:r>
            <a:r>
              <a:rPr lang="fr-CH" sz="1800" b="0" dirty="0" err="1" smtClean="0">
                <a:solidFill>
                  <a:srgbClr val="0070C0"/>
                </a:solidFill>
              </a:rPr>
              <a:t>we</a:t>
            </a:r>
            <a:r>
              <a:rPr lang="fr-CH" sz="1800" b="0" dirty="0" smtClean="0">
                <a:solidFill>
                  <a:srgbClr val="0070C0"/>
                </a:solidFill>
              </a:rPr>
              <a:t> all </a:t>
            </a:r>
            <a:r>
              <a:rPr lang="fr-CH" sz="1800" b="0" dirty="0" err="1" smtClean="0">
                <a:solidFill>
                  <a:srgbClr val="0070C0"/>
                </a:solidFill>
              </a:rPr>
              <a:t>agree</a:t>
            </a:r>
            <a:r>
              <a:rPr lang="fr-CH" sz="1800" b="0" dirty="0" smtClean="0">
                <a:solidFill>
                  <a:srgbClr val="0070C0"/>
                </a:solidFill>
              </a:rPr>
              <a:t>, </a:t>
            </a:r>
            <a:r>
              <a:rPr lang="fr-CH" sz="1800" b="0" dirty="0" err="1" smtClean="0">
                <a:solidFill>
                  <a:srgbClr val="0070C0"/>
                </a:solidFill>
              </a:rPr>
              <a:t>too</a:t>
            </a:r>
            <a:r>
              <a:rPr lang="fr-CH" sz="1800" b="0" dirty="0" smtClean="0">
                <a:solidFill>
                  <a:srgbClr val="0070C0"/>
                </a:solidFill>
              </a:rPr>
              <a:t>…</a:t>
            </a:r>
            <a:endParaRPr lang="en-US" sz="1800" b="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099" y="5479057"/>
            <a:ext cx="5860852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b="0" dirty="0" smtClean="0">
                <a:solidFill>
                  <a:srgbClr val="0070C0"/>
                </a:solidFill>
              </a:rPr>
              <a:t>People in the </a:t>
            </a:r>
            <a:r>
              <a:rPr lang="fr-CH" sz="1800" b="0" dirty="0" err="1" smtClean="0">
                <a:solidFill>
                  <a:srgbClr val="0070C0"/>
                </a:solidFill>
              </a:rPr>
              <a:t>street</a:t>
            </a:r>
            <a:r>
              <a:rPr lang="fr-CH" sz="1800" b="0" dirty="0" smtClean="0">
                <a:solidFill>
                  <a:srgbClr val="0070C0"/>
                </a:solidFill>
              </a:rPr>
              <a:t> </a:t>
            </a:r>
            <a:r>
              <a:rPr lang="fr-CH" sz="1800" b="0" dirty="0" err="1" smtClean="0">
                <a:solidFill>
                  <a:srgbClr val="0070C0"/>
                </a:solidFill>
              </a:rPr>
              <a:t>need</a:t>
            </a:r>
            <a:r>
              <a:rPr lang="fr-CH" sz="1800" b="0" dirty="0" smtClean="0">
                <a:solidFill>
                  <a:srgbClr val="0070C0"/>
                </a:solidFill>
              </a:rPr>
              <a:t> the LHC (and </a:t>
            </a:r>
            <a:r>
              <a:rPr lang="fr-CH" sz="1800" b="0" dirty="0" err="1" smtClean="0">
                <a:solidFill>
                  <a:srgbClr val="0070C0"/>
                </a:solidFill>
              </a:rPr>
              <a:t>now</a:t>
            </a:r>
            <a:r>
              <a:rPr lang="fr-CH" sz="1800" b="0" dirty="0" smtClean="0">
                <a:solidFill>
                  <a:srgbClr val="0070C0"/>
                </a:solidFill>
              </a:rPr>
              <a:t> the FCC…) but </a:t>
            </a:r>
            <a:r>
              <a:rPr lang="fr-CH" sz="1800" b="0" dirty="0" err="1" smtClean="0">
                <a:solidFill>
                  <a:srgbClr val="0070C0"/>
                </a:solidFill>
              </a:rPr>
              <a:t>need</a:t>
            </a:r>
            <a:r>
              <a:rPr lang="fr-CH" sz="1800" b="0" dirty="0" smtClean="0">
                <a:solidFill>
                  <a:srgbClr val="0070C0"/>
                </a:solidFill>
              </a:rPr>
              <a:t> as </a:t>
            </a:r>
            <a:r>
              <a:rPr lang="fr-CH" sz="1800" b="0" dirty="0" err="1" smtClean="0">
                <a:solidFill>
                  <a:srgbClr val="0070C0"/>
                </a:solidFill>
              </a:rPr>
              <a:t>well</a:t>
            </a:r>
            <a:r>
              <a:rPr lang="fr-CH" sz="1800" b="0" dirty="0" smtClean="0">
                <a:solidFill>
                  <a:srgbClr val="0070C0"/>
                </a:solidFill>
              </a:rPr>
              <a:t> more and </a:t>
            </a:r>
            <a:r>
              <a:rPr lang="fr-CH" sz="1800" b="0" dirty="0" err="1" smtClean="0">
                <a:solidFill>
                  <a:srgbClr val="0070C0"/>
                </a:solidFill>
              </a:rPr>
              <a:t>better</a:t>
            </a:r>
            <a:r>
              <a:rPr lang="fr-CH" sz="1800" b="0" dirty="0" smtClean="0">
                <a:solidFill>
                  <a:srgbClr val="0070C0"/>
                </a:solidFill>
              </a:rPr>
              <a:t> </a:t>
            </a:r>
            <a:r>
              <a:rPr lang="fr-CH" sz="1800" b="0" dirty="0" err="1" smtClean="0">
                <a:solidFill>
                  <a:srgbClr val="0070C0"/>
                </a:solidFill>
              </a:rPr>
              <a:t>medical</a:t>
            </a:r>
            <a:r>
              <a:rPr lang="fr-CH" sz="1800" b="0" dirty="0" smtClean="0">
                <a:solidFill>
                  <a:srgbClr val="0070C0"/>
                </a:solidFill>
              </a:rPr>
              <a:t> isotopes, </a:t>
            </a:r>
            <a:r>
              <a:rPr lang="fr-CH" sz="1800" b="0" dirty="0" err="1" smtClean="0">
                <a:solidFill>
                  <a:srgbClr val="0070C0"/>
                </a:solidFill>
              </a:rPr>
              <a:t>better</a:t>
            </a:r>
            <a:r>
              <a:rPr lang="fr-CH" sz="1800" b="0" dirty="0" smtClean="0">
                <a:solidFill>
                  <a:srgbClr val="0070C0"/>
                </a:solidFill>
              </a:rPr>
              <a:t> </a:t>
            </a:r>
            <a:r>
              <a:rPr lang="fr-CH" sz="1800" b="0" dirty="0" err="1" smtClean="0">
                <a:solidFill>
                  <a:srgbClr val="0070C0"/>
                </a:solidFill>
              </a:rPr>
              <a:t>materials</a:t>
            </a:r>
            <a:r>
              <a:rPr lang="fr-CH" sz="1800" b="0" dirty="0" smtClean="0">
                <a:solidFill>
                  <a:srgbClr val="0070C0"/>
                </a:solidFill>
              </a:rPr>
              <a:t>, </a:t>
            </a:r>
            <a:r>
              <a:rPr lang="fr-CH" sz="1800" b="0" dirty="0" err="1" smtClean="0">
                <a:solidFill>
                  <a:srgbClr val="0070C0"/>
                </a:solidFill>
              </a:rPr>
              <a:t>better</a:t>
            </a:r>
            <a:r>
              <a:rPr lang="fr-CH" sz="1800" b="0" dirty="0" smtClean="0">
                <a:solidFill>
                  <a:srgbClr val="0070C0"/>
                </a:solidFill>
              </a:rPr>
              <a:t> </a:t>
            </a:r>
            <a:r>
              <a:rPr lang="fr-CH" sz="1800" b="0" dirty="0" err="1" smtClean="0">
                <a:solidFill>
                  <a:srgbClr val="0070C0"/>
                </a:solidFill>
              </a:rPr>
              <a:t>semiconductors</a:t>
            </a:r>
            <a:r>
              <a:rPr lang="fr-CH" sz="1800" b="0" dirty="0" smtClean="0">
                <a:solidFill>
                  <a:srgbClr val="0070C0"/>
                </a:solidFill>
              </a:rPr>
              <a:t>, </a:t>
            </a:r>
            <a:r>
              <a:rPr lang="fr-CH" sz="1800" b="0" dirty="0" err="1" smtClean="0">
                <a:solidFill>
                  <a:srgbClr val="0070C0"/>
                </a:solidFill>
              </a:rPr>
              <a:t>improved</a:t>
            </a:r>
            <a:r>
              <a:rPr lang="fr-CH" sz="1800" b="0" dirty="0" smtClean="0">
                <a:solidFill>
                  <a:srgbClr val="0070C0"/>
                </a:solidFill>
              </a:rPr>
              <a:t> </a:t>
            </a:r>
            <a:r>
              <a:rPr lang="fr-CH" sz="1800" b="0" dirty="0" err="1" smtClean="0">
                <a:solidFill>
                  <a:srgbClr val="0070C0"/>
                </a:solidFill>
              </a:rPr>
              <a:t>security</a:t>
            </a:r>
            <a:r>
              <a:rPr lang="fr-CH" sz="1800" b="0" dirty="0" smtClean="0">
                <a:solidFill>
                  <a:srgbClr val="0070C0"/>
                </a:solidFill>
              </a:rPr>
              <a:t>, etc.</a:t>
            </a:r>
            <a:endParaRPr lang="en-US" sz="1800" b="0" dirty="0">
              <a:solidFill>
                <a:srgbClr val="0070C0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68" y="2362200"/>
            <a:ext cx="5751513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68" y="3733800"/>
            <a:ext cx="5751513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75562" y="4912311"/>
            <a:ext cx="2619267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0" i="1" dirty="0" smtClean="0">
                <a:solidFill>
                  <a:prstClr val="white"/>
                </a:solidFill>
              </a:rPr>
              <a:t>June 2015: Kick-off meeting of APAE: document for policy-makers on applications </a:t>
            </a:r>
            <a:r>
              <a:rPr lang="en-US" sz="1600" b="0" i="1" dirty="0">
                <a:solidFill>
                  <a:prstClr val="white"/>
                </a:solidFill>
              </a:rPr>
              <a:t>of interest in Europe and for which technology developed for research can have an impact.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36298" y="1495415"/>
            <a:ext cx="1839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0070C0"/>
                </a:solidFill>
                <a:latin typeface="Calibri"/>
              </a:rPr>
              <a:t>WP4 Accelerator applications</a:t>
            </a:r>
            <a:endParaRPr lang="en-US" sz="1800" b="0" dirty="0">
              <a:solidFill>
                <a:srgbClr val="0070C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32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81000"/>
            <a:ext cx="5257800" cy="609600"/>
          </a:xfrm>
        </p:spPr>
        <p:txBody>
          <a:bodyPr/>
          <a:lstStyle/>
          <a:p>
            <a:r>
              <a:rPr lang="fr-CH" dirty="0" smtClean="0"/>
              <a:t>The MYRRHA </a:t>
            </a:r>
            <a:r>
              <a:rPr lang="fr-CH" dirty="0" err="1" smtClean="0"/>
              <a:t>accelerator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FA65D9A-829E-4F1D-B3CA-CD1EF8A700EC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Image 1" descr="SlidingML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22010"/>
            <a:ext cx="8305800" cy="139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7795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Roadmap of ADS project in China</a:t>
            </a:r>
            <a:endParaRPr kumimoji="1"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5053" y="5545996"/>
            <a:ext cx="412233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600" b="0" dirty="0" smtClean="0">
                <a:solidFill>
                  <a:prstClr val="black"/>
                </a:solidFill>
                <a:latin typeface="Times New Roman"/>
                <a:ea typeface="宋体"/>
              </a:rPr>
              <a:t>“</a:t>
            </a:r>
            <a:r>
              <a:rPr lang="en-US" altLang="zh-CN" sz="1600" b="0" dirty="0">
                <a:solidFill>
                  <a:prstClr val="black"/>
                </a:solidFill>
                <a:latin typeface="Times New Roman"/>
                <a:ea typeface="宋体"/>
              </a:rPr>
              <a:t>S</a:t>
            </a:r>
            <a:r>
              <a:rPr lang="en-US" altLang="zh-CN" sz="1600" b="0" dirty="0" smtClean="0">
                <a:solidFill>
                  <a:prstClr val="black"/>
                </a:solidFill>
                <a:latin typeface="Times New Roman"/>
                <a:ea typeface="宋体"/>
              </a:rPr>
              <a:t>trategic Technology Pilot Project”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600" b="0" dirty="0" smtClean="0">
                <a:solidFill>
                  <a:prstClr val="black"/>
                </a:solidFill>
                <a:latin typeface="Times New Roman"/>
                <a:ea typeface="宋体"/>
              </a:rPr>
              <a:t>of </a:t>
            </a:r>
            <a:r>
              <a:rPr lang="en-US" altLang="zh-CN" sz="1600" b="0" dirty="0">
                <a:solidFill>
                  <a:prstClr val="black"/>
                </a:solidFill>
                <a:latin typeface="Times New Roman"/>
                <a:ea typeface="宋体"/>
              </a:rPr>
              <a:t>the Chinese Academy of </a:t>
            </a:r>
            <a:r>
              <a:rPr lang="en-US" altLang="zh-CN" sz="1600" b="0" dirty="0" smtClean="0">
                <a:solidFill>
                  <a:prstClr val="black"/>
                </a:solidFill>
                <a:latin typeface="Times New Roman"/>
                <a:ea typeface="宋体"/>
              </a:rPr>
              <a:t>Sciences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800" b="0" dirty="0" smtClean="0">
                <a:solidFill>
                  <a:srgbClr val="3366FF"/>
                </a:solidFill>
                <a:latin typeface="Times New Roman"/>
                <a:ea typeface="仿宋" pitchFamily="49" charset="-122"/>
              </a:rPr>
              <a:t>Key </a:t>
            </a:r>
            <a:r>
              <a:rPr lang="en-US" altLang="zh-CN" sz="1800" b="0" dirty="0">
                <a:solidFill>
                  <a:srgbClr val="3366FF"/>
                </a:solidFill>
                <a:latin typeface="Times New Roman"/>
                <a:ea typeface="仿宋" pitchFamily="49" charset="-122"/>
              </a:rPr>
              <a:t>technology R&amp;</a:t>
            </a:r>
            <a:r>
              <a:rPr lang="en-US" altLang="zh-CN" sz="1800" b="0" dirty="0" smtClean="0">
                <a:solidFill>
                  <a:srgbClr val="3366FF"/>
                </a:solidFill>
                <a:latin typeface="Times New Roman"/>
                <a:ea typeface="仿宋" pitchFamily="49" charset="-122"/>
              </a:rPr>
              <a:t>D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600" b="0" dirty="0" smtClean="0">
                <a:solidFill>
                  <a:srgbClr val="3366FF"/>
                </a:solidFill>
                <a:latin typeface="Times New Roman"/>
                <a:ea typeface="仿宋" pitchFamily="49" charset="-122"/>
              </a:rPr>
              <a:t>Y2011-2017, 1.78 B CNY</a:t>
            </a:r>
            <a:endParaRPr lang="zh-CN" altLang="en-US" sz="1600" b="0" dirty="0">
              <a:solidFill>
                <a:srgbClr val="3366FF"/>
              </a:solidFill>
              <a:latin typeface="Times New Roman"/>
              <a:ea typeface="仿宋" pitchFamily="49" charset="-122"/>
            </a:endParaRPr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50" y="2233628"/>
            <a:ext cx="8969620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3073483" y="4666674"/>
            <a:ext cx="3368159" cy="892552"/>
          </a:xfrm>
          <a:prstGeom prst="rect">
            <a:avLst/>
          </a:prstGeom>
          <a:noFill/>
          <a:ln>
            <a:noFill/>
          </a:ln>
          <a:effectLst>
            <a:prstShdw prst="shdw12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0" dirty="0" smtClean="0">
                <a:solidFill>
                  <a:srgbClr val="FF0000"/>
                </a:solidFill>
                <a:latin typeface="Arial" pitchFamily="34" charset="0"/>
                <a:ea typeface="宋体"/>
              </a:rPr>
              <a:t>Stage 1: Research facility (CIADS)</a:t>
            </a:r>
            <a:endParaRPr lang="en-US" altLang="zh-CN" sz="1400" b="0" dirty="0">
              <a:solidFill>
                <a:srgbClr val="FF0000"/>
              </a:solidFill>
              <a:latin typeface="Arial" pitchFamily="34" charset="0"/>
              <a:ea typeface="宋体"/>
            </a:endParaRPr>
          </a:p>
          <a:p>
            <a:pPr algn="ctr" defTabSz="914400" fontAlgn="auto"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0" dirty="0" smtClean="0">
                <a:solidFill>
                  <a:srgbClr val="FF0000"/>
                </a:solidFill>
                <a:latin typeface="Arial" pitchFamily="34" charset="0"/>
                <a:ea typeface="宋体"/>
              </a:rPr>
              <a:t>(250 MeV, 10 mA, 10 </a:t>
            </a:r>
            <a:r>
              <a:rPr lang="en-US" altLang="zh-CN" sz="1400" b="0" dirty="0" err="1" smtClean="0">
                <a:solidFill>
                  <a:srgbClr val="FF0000"/>
                </a:solidFill>
                <a:latin typeface="Arial" pitchFamily="34" charset="0"/>
                <a:ea typeface="宋体"/>
              </a:rPr>
              <a:t>MWt</a:t>
            </a:r>
            <a:r>
              <a:rPr lang="en-US" altLang="zh-CN" sz="1400" b="0" dirty="0" smtClean="0">
                <a:solidFill>
                  <a:srgbClr val="FF0000"/>
                </a:solidFill>
                <a:latin typeface="Arial" pitchFamily="34" charset="0"/>
                <a:ea typeface="宋体"/>
              </a:rPr>
              <a:t>) </a:t>
            </a:r>
          </a:p>
          <a:p>
            <a:pPr algn="ctr" defTabSz="914400" fontAlgn="auto"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0" dirty="0" smtClean="0">
                <a:solidFill>
                  <a:srgbClr val="FF0000"/>
                </a:solidFill>
                <a:latin typeface="Arial" pitchFamily="34" charset="0"/>
                <a:ea typeface="宋体"/>
              </a:rPr>
              <a:t>Y2017</a:t>
            </a:r>
            <a:r>
              <a:rPr lang="en-US" altLang="zh-CN" sz="1400" b="0" dirty="0">
                <a:solidFill>
                  <a:srgbClr val="FF0000"/>
                </a:solidFill>
                <a:latin typeface="Arial" pitchFamily="34" charset="0"/>
                <a:ea typeface="宋体"/>
              </a:rPr>
              <a:t>-</a:t>
            </a:r>
            <a:r>
              <a:rPr lang="en-US" altLang="zh-CN" sz="1400" b="0" dirty="0" smtClean="0">
                <a:solidFill>
                  <a:srgbClr val="FF0000"/>
                </a:solidFill>
                <a:latin typeface="Arial" pitchFamily="34" charset="0"/>
                <a:ea typeface="宋体"/>
              </a:rPr>
              <a:t>2022, 2.25 B CNY</a:t>
            </a:r>
            <a:endParaRPr lang="en-US" altLang="zh-CN" sz="1400" b="0" dirty="0">
              <a:solidFill>
                <a:srgbClr val="FF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5649555" y="5791200"/>
            <a:ext cx="3373125" cy="892552"/>
          </a:xfrm>
          <a:prstGeom prst="rect">
            <a:avLst/>
          </a:prstGeom>
          <a:noFill/>
          <a:ln>
            <a:noFill/>
          </a:ln>
          <a:effectLst>
            <a:prstShdw prst="shdw12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0" dirty="0" smtClean="0">
                <a:solidFill>
                  <a:srgbClr val="4B24A2"/>
                </a:solidFill>
                <a:latin typeface="Arial" pitchFamily="34" charset="0"/>
                <a:ea typeface="宋体"/>
              </a:rPr>
              <a:t>Stage 2: Demo facility (CDADS)</a:t>
            </a:r>
            <a:endParaRPr lang="en-US" altLang="zh-CN" sz="1400" b="0" dirty="0">
              <a:solidFill>
                <a:srgbClr val="4B24A2"/>
              </a:solidFill>
              <a:latin typeface="Arial" pitchFamily="34" charset="0"/>
              <a:ea typeface="宋体"/>
            </a:endParaRPr>
          </a:p>
          <a:p>
            <a:pPr algn="ctr" defTabSz="914400" fontAlgn="auto"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0" dirty="0" smtClean="0">
                <a:solidFill>
                  <a:srgbClr val="4B24A2"/>
                </a:solidFill>
                <a:latin typeface="Arial" pitchFamily="34" charset="0"/>
                <a:ea typeface="宋体"/>
              </a:rPr>
              <a:t>(1.2~1.5GeV, 10~25 mA, 100 </a:t>
            </a:r>
            <a:r>
              <a:rPr lang="en-US" altLang="zh-CN" sz="1400" b="0" dirty="0" err="1" smtClean="0">
                <a:solidFill>
                  <a:srgbClr val="4B24A2"/>
                </a:solidFill>
                <a:latin typeface="Arial" pitchFamily="34" charset="0"/>
                <a:ea typeface="宋体"/>
              </a:rPr>
              <a:t>MWt</a:t>
            </a:r>
            <a:r>
              <a:rPr lang="en-US" altLang="zh-CN" sz="1400" b="0" dirty="0" smtClean="0">
                <a:solidFill>
                  <a:srgbClr val="4B24A2"/>
                </a:solidFill>
                <a:latin typeface="Arial" pitchFamily="34" charset="0"/>
                <a:ea typeface="宋体"/>
              </a:rPr>
              <a:t>)</a:t>
            </a:r>
          </a:p>
          <a:p>
            <a:pPr algn="ctr" defTabSz="914400" fontAlgn="auto"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0" dirty="0" smtClean="0">
                <a:solidFill>
                  <a:srgbClr val="4B24A2"/>
                </a:solidFill>
                <a:latin typeface="Arial" pitchFamily="34" charset="0"/>
                <a:ea typeface="宋体"/>
              </a:rPr>
              <a:t>Y2030</a:t>
            </a:r>
            <a:endParaRPr lang="en-US" altLang="zh-CN" sz="1400" b="0" dirty="0">
              <a:solidFill>
                <a:srgbClr val="4B24A2"/>
              </a:solidFill>
              <a:latin typeface="Arial" pitchFamily="34" charset="0"/>
              <a:ea typeface="宋体"/>
            </a:endParaRPr>
          </a:p>
        </p:txBody>
      </p:sp>
      <p:cxnSp>
        <p:nvCxnSpPr>
          <p:cNvPr id="8" name="直接连接符 2"/>
          <p:cNvCxnSpPr>
            <a:cxnSpLocks noChangeShapeType="1"/>
          </p:cNvCxnSpPr>
          <p:nvPr/>
        </p:nvCxnSpPr>
        <p:spPr bwMode="auto">
          <a:xfrm>
            <a:off x="4898781" y="2953708"/>
            <a:ext cx="0" cy="2346067"/>
          </a:xfrm>
          <a:prstGeom prst="line">
            <a:avLst/>
          </a:prstGeom>
          <a:noFill/>
          <a:ln w="28575" algn="ctr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直接连接符 2"/>
          <p:cNvCxnSpPr>
            <a:cxnSpLocks noChangeShapeType="1"/>
          </p:cNvCxnSpPr>
          <p:nvPr/>
        </p:nvCxnSpPr>
        <p:spPr bwMode="auto">
          <a:xfrm>
            <a:off x="2265179" y="1701442"/>
            <a:ext cx="8927" cy="2584414"/>
          </a:xfrm>
          <a:prstGeom prst="line">
            <a:avLst/>
          </a:prstGeom>
          <a:noFill/>
          <a:ln w="28575" algn="ctr">
            <a:solidFill>
              <a:srgbClr val="66FF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文本框 19"/>
          <p:cNvSpPr txBox="1"/>
          <p:nvPr/>
        </p:nvSpPr>
        <p:spPr bwMode="auto">
          <a:xfrm>
            <a:off x="2274106" y="1585556"/>
            <a:ext cx="19431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1" lang="en-US" altLang="zh-CN" sz="1600" b="0" dirty="0" smtClean="0">
                <a:solidFill>
                  <a:srgbClr val="66FFFF"/>
                </a:solidFill>
                <a:latin typeface="Arial Narrow" pitchFamily="34" charset="0"/>
                <a:ea typeface="楷体_GB2312" pitchFamily="49" charset="-122"/>
                <a:cs typeface="Times New Roman" pitchFamily="18" charset="0"/>
              </a:rPr>
              <a:t>Goal in 2015.06, 5 MeV</a:t>
            </a:r>
            <a:endParaRPr kumimoji="1" lang="zh-CN" altLang="en-US" sz="1600" b="0" dirty="0" smtClean="0">
              <a:solidFill>
                <a:srgbClr val="66FFFF"/>
              </a:solidFill>
              <a:latin typeface="Arial Narrow" pitchFamily="34" charset="0"/>
              <a:ea typeface="楷体_GB2312" pitchFamily="49" charset="-122"/>
              <a:cs typeface="Times New Roman" pitchFamily="18" charset="0"/>
            </a:endParaRPr>
          </a:p>
        </p:txBody>
      </p:sp>
      <p:cxnSp>
        <p:nvCxnSpPr>
          <p:cNvPr id="21" name="直接连接符 2"/>
          <p:cNvCxnSpPr>
            <a:cxnSpLocks noChangeShapeType="1"/>
          </p:cNvCxnSpPr>
          <p:nvPr/>
        </p:nvCxnSpPr>
        <p:spPr bwMode="auto">
          <a:xfrm>
            <a:off x="2841243" y="2097139"/>
            <a:ext cx="0" cy="2188717"/>
          </a:xfrm>
          <a:prstGeom prst="line">
            <a:avLst/>
          </a:prstGeom>
          <a:noFill/>
          <a:ln w="28575" algn="ctr">
            <a:solidFill>
              <a:srgbClr val="D129C5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文本框 23"/>
          <p:cNvSpPr txBox="1"/>
          <p:nvPr/>
        </p:nvSpPr>
        <p:spPr bwMode="auto">
          <a:xfrm>
            <a:off x="2954324" y="1945596"/>
            <a:ext cx="20361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1" lang="en-US" altLang="zh-CN" sz="1600" b="0" dirty="0" smtClean="0">
                <a:solidFill>
                  <a:srgbClr val="D129C5"/>
                </a:solidFill>
                <a:latin typeface="Arial Narrow" pitchFamily="34" charset="0"/>
                <a:ea typeface="楷体_GB2312" pitchFamily="49" charset="-122"/>
                <a:cs typeface="Times New Roman" pitchFamily="18" charset="0"/>
              </a:rPr>
              <a:t>Goal in 2015.12, 10 MeV</a:t>
            </a:r>
            <a:endParaRPr kumimoji="1" lang="zh-CN" altLang="en-US" sz="1600" b="0" dirty="0" smtClean="0">
              <a:solidFill>
                <a:srgbClr val="D129C5"/>
              </a:solidFill>
              <a:latin typeface="Arial Narrow" pitchFamily="34" charset="0"/>
              <a:ea typeface="楷体_GB2312" pitchFamily="49" charset="-122"/>
              <a:cs typeface="Times New Roman" pitchFamily="18" charset="0"/>
            </a:endParaRPr>
          </a:p>
        </p:txBody>
      </p:sp>
      <p:cxnSp>
        <p:nvCxnSpPr>
          <p:cNvPr id="17" name="直接连接符 14"/>
          <p:cNvCxnSpPr>
            <a:cxnSpLocks noChangeShapeType="1"/>
          </p:cNvCxnSpPr>
          <p:nvPr/>
        </p:nvCxnSpPr>
        <p:spPr bwMode="auto">
          <a:xfrm>
            <a:off x="9002409" y="2953708"/>
            <a:ext cx="0" cy="3744416"/>
          </a:xfrm>
          <a:prstGeom prst="line">
            <a:avLst/>
          </a:prstGeom>
          <a:noFill/>
          <a:ln w="28575" algn="ctr">
            <a:solidFill>
              <a:srgbClr val="4B24A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接连接符 2"/>
          <p:cNvCxnSpPr>
            <a:cxnSpLocks noChangeShapeType="1"/>
          </p:cNvCxnSpPr>
          <p:nvPr/>
        </p:nvCxnSpPr>
        <p:spPr bwMode="auto">
          <a:xfrm>
            <a:off x="3921363" y="2449854"/>
            <a:ext cx="0" cy="3600198"/>
          </a:xfrm>
          <a:prstGeom prst="line">
            <a:avLst/>
          </a:prstGeom>
          <a:noFill/>
          <a:ln w="28575" algn="ctr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直接连接符 2"/>
          <p:cNvCxnSpPr>
            <a:cxnSpLocks noChangeShapeType="1"/>
          </p:cNvCxnSpPr>
          <p:nvPr/>
        </p:nvCxnSpPr>
        <p:spPr bwMode="auto">
          <a:xfrm>
            <a:off x="1719219" y="1355495"/>
            <a:ext cx="0" cy="2930361"/>
          </a:xfrm>
          <a:prstGeom prst="line">
            <a:avLst/>
          </a:prstGeom>
          <a:noFill/>
          <a:ln w="28575" algn="ctr">
            <a:solidFill>
              <a:srgbClr val="008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文本框 33"/>
          <p:cNvSpPr txBox="1"/>
          <p:nvPr/>
        </p:nvSpPr>
        <p:spPr bwMode="auto">
          <a:xfrm>
            <a:off x="4011427" y="2305636"/>
            <a:ext cx="20361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1" lang="en-US" altLang="zh-CN" sz="1600" b="0" dirty="0" smtClean="0">
                <a:solidFill>
                  <a:srgbClr val="0000FF"/>
                </a:solidFill>
                <a:latin typeface="Arial Narrow" pitchFamily="34" charset="0"/>
                <a:ea typeface="楷体_GB2312" pitchFamily="49" charset="-122"/>
                <a:cs typeface="Times New Roman" pitchFamily="18" charset="0"/>
              </a:rPr>
              <a:t>Goal in 2016.09, 25 MeV</a:t>
            </a:r>
            <a:endParaRPr kumimoji="1" lang="zh-CN" altLang="en-US" sz="1600" b="0" dirty="0" smtClean="0">
              <a:solidFill>
                <a:srgbClr val="0000FF"/>
              </a:solidFill>
              <a:latin typeface="Arial Narrow" pitchFamily="34" charset="0"/>
              <a:ea typeface="楷体_GB2312" pitchFamily="49" charset="-122"/>
              <a:cs typeface="Times New Roman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 bwMode="auto">
          <a:xfrm>
            <a:off x="1761123" y="1225516"/>
            <a:ext cx="23631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1" lang="en-US" altLang="zh-CN" sz="1600" b="0" dirty="0" smtClean="0">
                <a:solidFill>
                  <a:srgbClr val="008000"/>
                </a:solidFill>
                <a:latin typeface="Arial Narrow" pitchFamily="34" charset="0"/>
                <a:ea typeface="楷体_GB2312" pitchFamily="49" charset="-122"/>
                <a:cs typeface="Times New Roman" pitchFamily="18" charset="0"/>
              </a:rPr>
              <a:t>2014.06, 2.1 MeV/10 mA/CW</a:t>
            </a:r>
            <a:endParaRPr kumimoji="1" lang="zh-CN" altLang="en-US" sz="1600" b="0" dirty="0" smtClean="0">
              <a:solidFill>
                <a:srgbClr val="008000"/>
              </a:solidFill>
              <a:latin typeface="Arial Narrow" pitchFamily="34" charset="0"/>
              <a:ea typeface="楷体_GB2312" pitchFamily="49" charset="-122"/>
              <a:cs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248955" y="1916708"/>
            <a:ext cx="22813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1" lang="en-US" altLang="zh-CN" sz="1800" b="0" dirty="0" smtClean="0">
                <a:solidFill>
                  <a:srgbClr val="0000FF"/>
                </a:solidFill>
                <a:latin typeface="Times New Roman"/>
                <a:ea typeface="楷体_GB2312" pitchFamily="49" charset="-122"/>
                <a:cs typeface="Times New Roman" pitchFamily="18" charset="0"/>
              </a:rPr>
              <a:t>Injector II, 162.5 MHz</a:t>
            </a:r>
            <a:endParaRPr kumimoji="1" lang="zh-CN" altLang="en-US" sz="1800" b="0" dirty="0" smtClean="0">
              <a:solidFill>
                <a:srgbClr val="0000FF"/>
              </a:solidFill>
              <a:latin typeface="Times New Roman"/>
              <a:ea typeface="楷体_GB2312" pitchFamily="49" charset="-122"/>
              <a:cs typeface="Times New Roman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248955" y="4132879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1" lang="en-US" altLang="zh-CN" sz="1800" b="0" dirty="0" smtClean="0">
                <a:solidFill>
                  <a:srgbClr val="0000FF"/>
                </a:solidFill>
                <a:latin typeface="Times New Roman"/>
                <a:ea typeface="楷体_GB2312" pitchFamily="49" charset="-122"/>
                <a:cs typeface="Times New Roman" pitchFamily="18" charset="0"/>
              </a:rPr>
              <a:t>Injector I, 325 MHz</a:t>
            </a:r>
            <a:endParaRPr kumimoji="1" lang="zh-CN" altLang="en-US" sz="1800" b="0" dirty="0" smtClean="0">
              <a:solidFill>
                <a:srgbClr val="0000FF"/>
              </a:solidFill>
              <a:latin typeface="Times New Roman"/>
              <a:ea typeface="楷体_GB2312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789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14609"/>
    </mc:Choice>
    <mc:Fallback>
      <p:transition advTm="1146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/>
      <p:bldP spid="7" grpId="0"/>
      <p:bldP spid="20" grpId="0"/>
      <p:bldP spid="24" grpId="0"/>
      <p:bldP spid="34" grpId="0"/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81000"/>
            <a:ext cx="5486400" cy="762000"/>
          </a:xfrm>
        </p:spPr>
        <p:txBody>
          <a:bodyPr/>
          <a:lstStyle/>
          <a:p>
            <a:r>
              <a:rPr lang="en-US" dirty="0" smtClean="0"/>
              <a:t>Industrial applications of </a:t>
            </a:r>
            <a:r>
              <a:rPr lang="en-US" dirty="0" err="1" smtClean="0"/>
              <a:t>linacs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32</a:t>
            </a:fld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04800" y="1447800"/>
          <a:ext cx="86868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819400"/>
                <a:gridCol w="281940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Goal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Examples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Accelerator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Material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processing</a:t>
                      </a:r>
                      <a:endParaRPr lang="fr-CH" sz="1200" dirty="0" smtClean="0"/>
                    </a:p>
                    <a:p>
                      <a:r>
                        <a:rPr lang="fr-CH" sz="1200" dirty="0" smtClean="0"/>
                        <a:t>(</a:t>
                      </a:r>
                      <a:r>
                        <a:rPr lang="fr-CH" sz="1200" dirty="0" err="1" smtClean="0"/>
                        <a:t>electrons</a:t>
                      </a:r>
                      <a:r>
                        <a:rPr lang="fr-CH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Improve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polymer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resins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inducing</a:t>
                      </a:r>
                      <a:r>
                        <a:rPr lang="fr-CH" sz="1200" baseline="0" dirty="0" smtClean="0"/>
                        <a:t> cross-</a:t>
                      </a:r>
                      <a:r>
                        <a:rPr lang="fr-CH" sz="1200" baseline="0" dirty="0" err="1" smtClean="0"/>
                        <a:t>linking</a:t>
                      </a:r>
                      <a:r>
                        <a:rPr lang="fr-CH" sz="1200" baseline="0" dirty="0" smtClean="0"/>
                        <a:t> of </a:t>
                      </a:r>
                      <a:r>
                        <a:rPr lang="fr-CH" sz="1200" baseline="0" dirty="0" err="1" smtClean="0"/>
                        <a:t>polymer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chains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smtClean="0">
                          <a:latin typeface="Arial"/>
                          <a:cs typeface="Arial"/>
                        </a:rPr>
                        <a:t>→ </a:t>
                      </a:r>
                      <a:r>
                        <a:rPr lang="fr-CH" sz="1200" baseline="0" dirty="0" err="1" smtClean="0">
                          <a:latin typeface="Arial"/>
                          <a:cs typeface="Arial"/>
                        </a:rPr>
                        <a:t>higher</a:t>
                      </a:r>
                      <a:r>
                        <a:rPr lang="fr-CH" sz="1200" baseline="0" dirty="0" smtClean="0">
                          <a:latin typeface="Arial"/>
                          <a:cs typeface="Arial"/>
                        </a:rPr>
                        <a:t>  stress </a:t>
                      </a:r>
                      <a:r>
                        <a:rPr lang="fr-CH" sz="1200" baseline="0" dirty="0" err="1" smtClean="0">
                          <a:latin typeface="Arial"/>
                          <a:cs typeface="Arial"/>
                        </a:rPr>
                        <a:t>resistance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Heat</a:t>
                      </a:r>
                      <a:r>
                        <a:rPr lang="fr-CH" sz="1200" dirty="0" smtClean="0"/>
                        <a:t>-</a:t>
                      </a:r>
                      <a:r>
                        <a:rPr lang="fr-CH" sz="1200" dirty="0" err="1" smtClean="0"/>
                        <a:t>shrinkable</a:t>
                      </a:r>
                      <a:r>
                        <a:rPr lang="fr-CH" sz="1200" dirty="0" smtClean="0"/>
                        <a:t> films for </a:t>
                      </a:r>
                      <a:r>
                        <a:rPr lang="fr-CH" sz="1200" dirty="0" err="1" smtClean="0"/>
                        <a:t>food</a:t>
                      </a:r>
                      <a:r>
                        <a:rPr lang="fr-CH" sz="1200" dirty="0" smtClean="0"/>
                        <a:t>  packaging, tires and </a:t>
                      </a:r>
                      <a:r>
                        <a:rPr lang="fr-CH" sz="1200" dirty="0" err="1" smtClean="0"/>
                        <a:t>cable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insul</a:t>
                      </a:r>
                      <a:r>
                        <a:rPr lang="fr-CH" sz="1200" dirty="0" smtClean="0"/>
                        <a:t>.</a:t>
                      </a:r>
                    </a:p>
                    <a:p>
                      <a:r>
                        <a:rPr lang="fr-CH" sz="1200" dirty="0" err="1" smtClean="0"/>
                        <a:t>Gemstone</a:t>
                      </a:r>
                      <a:r>
                        <a:rPr lang="fr-CH" sz="1200" dirty="0" smtClean="0"/>
                        <a:t> irradiation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Electrons,</a:t>
                      </a:r>
                      <a:r>
                        <a:rPr lang="fr-CH" sz="1200" baseline="0" dirty="0" smtClean="0"/>
                        <a:t> 100 keV-10 MeV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Sterilization</a:t>
                      </a:r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Kill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microroganisms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Sterilization</a:t>
                      </a:r>
                      <a:r>
                        <a:rPr lang="fr-CH" sz="1200" dirty="0" smtClean="0"/>
                        <a:t> of </a:t>
                      </a:r>
                      <a:r>
                        <a:rPr lang="fr-CH" sz="1200" dirty="0" err="1" smtClean="0"/>
                        <a:t>medical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products</a:t>
                      </a:r>
                      <a:endParaRPr lang="fr-CH" sz="1200" dirty="0" smtClean="0"/>
                    </a:p>
                    <a:p>
                      <a:r>
                        <a:rPr lang="fr-CH" sz="1200" dirty="0" smtClean="0"/>
                        <a:t>Food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processing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050" baseline="0" dirty="0" smtClean="0"/>
                        <a:t>(public </a:t>
                      </a:r>
                      <a:r>
                        <a:rPr lang="fr-CH" sz="1050" baseline="0" dirty="0" err="1" smtClean="0"/>
                        <a:t>acceptance</a:t>
                      </a:r>
                      <a:r>
                        <a:rPr lang="fr-CH" sz="1050" baseline="0" dirty="0" smtClean="0"/>
                        <a:t>!)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Electrons,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smtClean="0">
                          <a:latin typeface="Comic Sans MS"/>
                        </a:rPr>
                        <a:t>~</a:t>
                      </a:r>
                      <a:r>
                        <a:rPr lang="fr-CH" sz="1200" baseline="0" dirty="0" smtClean="0"/>
                        <a:t>10 MeV</a:t>
                      </a:r>
                      <a:endParaRPr lang="en-US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Wastewater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treatment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Distruction</a:t>
                      </a:r>
                      <a:r>
                        <a:rPr lang="fr-CH" sz="1200" dirty="0" smtClean="0"/>
                        <a:t> of </a:t>
                      </a:r>
                      <a:r>
                        <a:rPr lang="fr-CH" sz="1200" dirty="0" err="1" smtClean="0"/>
                        <a:t>organic</a:t>
                      </a:r>
                      <a:r>
                        <a:rPr lang="fr-CH" sz="1200" dirty="0" smtClean="0"/>
                        <a:t> compounds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Russia</a:t>
                      </a:r>
                      <a:r>
                        <a:rPr lang="fr-CH" sz="1200" dirty="0" smtClean="0"/>
                        <a:t>, </a:t>
                      </a:r>
                      <a:r>
                        <a:rPr lang="fr-CH" sz="1200" dirty="0" err="1" smtClean="0"/>
                        <a:t>Korea</a:t>
                      </a:r>
                      <a:r>
                        <a:rPr lang="fr-CH" sz="1200" dirty="0" smtClean="0"/>
                        <a:t>, USA, </a:t>
                      </a:r>
                      <a:r>
                        <a:rPr lang="fr-CH" sz="1200" dirty="0" err="1" smtClean="0"/>
                        <a:t>Brazil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Electrons,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smtClean="0">
                          <a:latin typeface="Comic Sans MS"/>
                        </a:rPr>
                        <a:t>~</a:t>
                      </a:r>
                      <a:r>
                        <a:rPr lang="fr-CH" sz="1200" baseline="0" dirty="0" smtClean="0"/>
                        <a:t>10 MeV</a:t>
                      </a:r>
                      <a:endParaRPr lang="en-US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Non-destructive </a:t>
                      </a:r>
                      <a:r>
                        <a:rPr lang="fr-CH" sz="1200" dirty="0" err="1" smtClean="0"/>
                        <a:t>testing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Detect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discontinuities</a:t>
                      </a:r>
                      <a:r>
                        <a:rPr lang="fr-CH" sz="1200" dirty="0" smtClean="0"/>
                        <a:t> in a </a:t>
                      </a:r>
                      <a:r>
                        <a:rPr lang="fr-CH" sz="1200" dirty="0" err="1" smtClean="0"/>
                        <a:t>material</a:t>
                      </a:r>
                      <a:r>
                        <a:rPr lang="fr-CH" sz="1200" baseline="0" dirty="0" smtClean="0"/>
                        <a:t> (cracks, etc.)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Inspection of pipelines,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ships</a:t>
                      </a:r>
                      <a:r>
                        <a:rPr lang="fr-CH" sz="1200" baseline="0" dirty="0" smtClean="0"/>
                        <a:t>, bridges, etc. (</a:t>
                      </a:r>
                      <a:r>
                        <a:rPr lang="fr-CH" sz="1200" baseline="0" dirty="0" err="1" smtClean="0"/>
                        <a:t>depth</a:t>
                      </a:r>
                      <a:r>
                        <a:rPr lang="fr-CH" sz="1200" baseline="0" dirty="0" smtClean="0"/>
                        <a:t> + variable </a:t>
                      </a:r>
                      <a:r>
                        <a:rPr lang="fr-CH" sz="1200" baseline="0" dirty="0" err="1" smtClean="0"/>
                        <a:t>energy</a:t>
                      </a:r>
                      <a:r>
                        <a:rPr lang="fr-CH" sz="1200" baseline="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Electrons</a:t>
                      </a:r>
                      <a:r>
                        <a:rPr lang="fr-CH" sz="1200" baseline="0" dirty="0" smtClean="0"/>
                        <a:t> for X-rays, 1-15 MeV,  portable (9 GHz)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Cargo inspection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Screening of trucks or containers for </a:t>
                      </a:r>
                      <a:r>
                        <a:rPr lang="fr-CH" sz="1200" dirty="0" err="1" smtClean="0"/>
                        <a:t>illegal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objects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Many</a:t>
                      </a:r>
                      <a:r>
                        <a:rPr lang="fr-CH" sz="1200" dirty="0" smtClean="0"/>
                        <a:t> ports, customs, etc.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Electrons</a:t>
                      </a:r>
                      <a:r>
                        <a:rPr lang="fr-CH" sz="1200" baseline="0" dirty="0" smtClean="0"/>
                        <a:t> for X-rays, 3-6 MeV</a:t>
                      </a:r>
                      <a:endParaRPr lang="en-US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Ion implantation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Alter </a:t>
                      </a:r>
                      <a:r>
                        <a:rPr lang="fr-CH" sz="1200" dirty="0" err="1" smtClean="0"/>
                        <a:t>near</a:t>
                      </a:r>
                      <a:r>
                        <a:rPr lang="fr-CH" sz="1200" dirty="0" smtClean="0"/>
                        <a:t>-surface </a:t>
                      </a:r>
                      <a:r>
                        <a:rPr lang="fr-CH" sz="1200" dirty="0" err="1" smtClean="0"/>
                        <a:t>properties</a:t>
                      </a:r>
                      <a:r>
                        <a:rPr lang="fr-CH" sz="1200" baseline="0" dirty="0" smtClean="0"/>
                        <a:t> of </a:t>
                      </a:r>
                      <a:r>
                        <a:rPr lang="fr-CH" sz="1200" baseline="0" dirty="0" err="1" smtClean="0"/>
                        <a:t>semiconductors</a:t>
                      </a:r>
                      <a:r>
                        <a:rPr lang="fr-CH" sz="1200" baseline="0" dirty="0" smtClean="0"/>
                        <a:t> (doping)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Semiconductor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industry</a:t>
                      </a:r>
                      <a:r>
                        <a:rPr lang="fr-CH" sz="1200" baseline="0" dirty="0" smtClean="0"/>
                        <a:t> (arsenic, </a:t>
                      </a:r>
                      <a:r>
                        <a:rPr lang="fr-CH" sz="1200" baseline="0" dirty="0" err="1" smtClean="0"/>
                        <a:t>boron</a:t>
                      </a:r>
                      <a:r>
                        <a:rPr lang="fr-CH" sz="1200" baseline="0" dirty="0" smtClean="0"/>
                        <a:t>, indium, </a:t>
                      </a:r>
                      <a:r>
                        <a:rPr lang="fr-CH" sz="1200" baseline="0" dirty="0" err="1" smtClean="0"/>
                        <a:t>phosphorus</a:t>
                      </a:r>
                      <a:r>
                        <a:rPr lang="fr-CH" sz="1200" baseline="0" dirty="0" smtClean="0"/>
                        <a:t>,…)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Ions, </a:t>
                      </a:r>
                      <a:r>
                        <a:rPr lang="fr-CH" sz="1200" dirty="0" err="1" smtClean="0"/>
                        <a:t>from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low</a:t>
                      </a:r>
                      <a:r>
                        <a:rPr lang="fr-CH" sz="1200" dirty="0" smtClean="0"/>
                        <a:t> to </a:t>
                      </a:r>
                      <a:r>
                        <a:rPr lang="fr-CH" sz="1200" baseline="0" dirty="0" smtClean="0"/>
                        <a:t>high </a:t>
                      </a:r>
                      <a:r>
                        <a:rPr lang="fr-CH" sz="1200" baseline="0" dirty="0" err="1" smtClean="0"/>
                        <a:t>energy</a:t>
                      </a:r>
                      <a:r>
                        <a:rPr lang="fr-CH" sz="1200" baseline="0" dirty="0" smtClean="0"/>
                        <a:t> (5 MeV)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PET isotope production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Production of radiotracers</a:t>
                      </a:r>
                      <a:r>
                        <a:rPr lang="en-US" sz="1200" baseline="0" dirty="0" smtClean="0"/>
                        <a:t> for </a:t>
                      </a:r>
                      <a:r>
                        <a:rPr lang="en-US" sz="1200" dirty="0" smtClean="0"/>
                        <a:t>Positron Emission Tomography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Linacs</a:t>
                      </a:r>
                      <a:r>
                        <a:rPr lang="en-US" sz="1200" dirty="0" smtClean="0"/>
                        <a:t> are smaller and have less res. </a:t>
                      </a:r>
                      <a:r>
                        <a:rPr lang="en-US" sz="1200" baseline="0" dirty="0" smtClean="0"/>
                        <a:t>activation than cyclotrons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Protons, 7 MeV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Neutron testing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Neutron generation for non-destructive</a:t>
                      </a:r>
                      <a:r>
                        <a:rPr lang="en-US" sz="1200" baseline="0" dirty="0" smtClean="0"/>
                        <a:t> inspection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Inspection</a:t>
                      </a:r>
                      <a:r>
                        <a:rPr lang="en-US" sz="1200" baseline="0" dirty="0" smtClean="0"/>
                        <a:t> of materials, cargo, etc.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Protons, 1-10 MeV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6725" y="5867400"/>
            <a:ext cx="876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0" dirty="0" smtClean="0"/>
              <a:t>More </a:t>
            </a:r>
            <a:r>
              <a:rPr lang="fr-CH" sz="1600" b="0" dirty="0" err="1" smtClean="0"/>
              <a:t>than</a:t>
            </a:r>
            <a:r>
              <a:rPr lang="fr-CH" sz="1600" b="0" dirty="0" smtClean="0"/>
              <a:t> 20’000 </a:t>
            </a:r>
            <a:r>
              <a:rPr lang="fr-CH" sz="1600" b="0" dirty="0" err="1" smtClean="0"/>
              <a:t>industrial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linacs</a:t>
            </a:r>
            <a:r>
              <a:rPr lang="fr-CH" sz="1600" b="0" dirty="0" smtClean="0"/>
              <a:t> in </a:t>
            </a:r>
            <a:r>
              <a:rPr lang="fr-CH" sz="1600" b="0" dirty="0" err="1" smtClean="0"/>
              <a:t>operation</a:t>
            </a:r>
            <a:r>
              <a:rPr lang="fr-CH" sz="1600" b="0" dirty="0" smtClean="0"/>
              <a:t> in the world.</a:t>
            </a:r>
          </a:p>
          <a:p>
            <a:endParaRPr lang="fr-CH" sz="1000" b="0" dirty="0" smtClean="0"/>
          </a:p>
          <a:p>
            <a:r>
              <a:rPr lang="fr-CH" sz="1600" b="0" dirty="0"/>
              <a:t>A</a:t>
            </a:r>
            <a:r>
              <a:rPr lang="fr-CH" sz="1600" b="0" dirty="0" smtClean="0"/>
              <a:t> large fraction </a:t>
            </a:r>
            <a:r>
              <a:rPr lang="fr-CH" sz="1600" b="0" dirty="0" err="1" smtClean="0"/>
              <a:t>is</a:t>
            </a:r>
            <a:r>
              <a:rPr lang="fr-CH" sz="1600" b="0" dirty="0" smtClean="0"/>
              <a:t> made of </a:t>
            </a:r>
            <a:r>
              <a:rPr lang="fr-CH" sz="1600" b="0" dirty="0" err="1" smtClean="0"/>
              <a:t>small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electrostatic</a:t>
            </a:r>
            <a:r>
              <a:rPr lang="fr-CH" sz="1600" b="0" dirty="0" smtClean="0"/>
              <a:t> machines for ion implantation (10’000 </a:t>
            </a:r>
            <a:r>
              <a:rPr lang="fr-CH" sz="1600" b="0" dirty="0" err="1" smtClean="0"/>
              <a:t>units</a:t>
            </a:r>
            <a:r>
              <a:rPr lang="fr-CH" sz="1600" b="0" dirty="0" smtClean="0"/>
              <a:t>).</a:t>
            </a: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341509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Ion implantation system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77826" name="Picture 2" descr="http://www.halbleiter.org/img/waferfabrication/doping/implan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5729502" cy="31242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886200"/>
            <a:ext cx="2808312" cy="2619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Cargo screening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34</a:t>
            </a:fld>
            <a:endParaRPr lang="en-GB"/>
          </a:p>
        </p:txBody>
      </p:sp>
      <p:pic>
        <p:nvPicPr>
          <p:cNvPr id="4" name="Picture 10" descr="tru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8610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629400" y="6477001"/>
            <a:ext cx="2438400" cy="244475"/>
          </a:xfrm>
          <a:prstGeom prst="rect">
            <a:avLst/>
          </a:prstGeom>
          <a:noFill/>
        </p:spPr>
        <p:txBody>
          <a:bodyPr/>
          <a:lstStyle/>
          <a:p>
            <a:fld id="{B88FCE84-4527-4A7B-84A8-88D795E93D26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9219" name="Slide Number Placeholder 5"/>
          <p:cNvSpPr txBox="1">
            <a:spLocks noGrp="1"/>
          </p:cNvSpPr>
          <p:nvPr/>
        </p:nvSpPr>
        <p:spPr bwMode="auto">
          <a:xfrm>
            <a:off x="6629400" y="6475807"/>
            <a:ext cx="2438400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algn="r">
              <a:spcBef>
                <a:spcPct val="0"/>
              </a:spcBef>
            </a:pPr>
            <a:fld id="{C6839A20-BF2F-48EA-8129-AAFD26275FED}" type="slidenum">
              <a:rPr lang="en-GB" sz="1000" b="0">
                <a:solidFill>
                  <a:schemeClr val="tx1"/>
                </a:solidFill>
                <a:latin typeface="Arial Unicode MS" pitchFamily="34" charset="-128"/>
              </a:rPr>
              <a:pPr algn="r">
                <a:spcBef>
                  <a:spcPct val="0"/>
                </a:spcBef>
              </a:pPr>
              <a:t>35</a:t>
            </a:fld>
            <a:endParaRPr lang="en-GB" sz="1000" b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5538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227012"/>
            <a:ext cx="5334000" cy="8397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Radiotherapy with linear accelerators</a:t>
            </a:r>
            <a:endParaRPr lang="en-US" b="0" dirty="0" smtClean="0"/>
          </a:p>
        </p:txBody>
      </p:sp>
      <p:sp>
        <p:nvSpPr>
          <p:cNvPr id="2553860" name="Text Box 4"/>
          <p:cNvSpPr txBox="1">
            <a:spLocks noChangeArrowheads="1"/>
          </p:cNvSpPr>
          <p:nvPr/>
        </p:nvSpPr>
        <p:spPr bwMode="auto">
          <a:xfrm>
            <a:off x="4495800" y="5791200"/>
            <a:ext cx="3886200" cy="70788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Arial" pitchFamily="34" charset="0"/>
              </a:rPr>
              <a:t>20 000 patients per year every 10 million inhabitants</a:t>
            </a:r>
          </a:p>
        </p:txBody>
      </p:sp>
      <p:grpSp>
        <p:nvGrpSpPr>
          <p:cNvPr id="3" name="Group 148"/>
          <p:cNvGrpSpPr>
            <a:grpSpLocks/>
          </p:cNvGrpSpPr>
          <p:nvPr/>
        </p:nvGrpSpPr>
        <p:grpSpPr bwMode="auto">
          <a:xfrm>
            <a:off x="0" y="1447800"/>
            <a:ext cx="9047285" cy="5294531"/>
            <a:chOff x="60258" y="681057"/>
            <a:chExt cx="9801563" cy="5294391"/>
          </a:xfrm>
        </p:grpSpPr>
        <p:grpSp>
          <p:nvGrpSpPr>
            <p:cNvPr id="4" name="Group 147"/>
            <p:cNvGrpSpPr>
              <a:grpSpLocks/>
            </p:cNvGrpSpPr>
            <p:nvPr/>
          </p:nvGrpSpPr>
          <p:grpSpPr bwMode="auto">
            <a:xfrm>
              <a:off x="60258" y="681057"/>
              <a:ext cx="9801563" cy="5294391"/>
              <a:chOff x="60258" y="681057"/>
              <a:chExt cx="9801563" cy="5294391"/>
            </a:xfrm>
          </p:grpSpPr>
          <p:grpSp>
            <p:nvGrpSpPr>
              <p:cNvPr id="5" name="Group 146"/>
              <p:cNvGrpSpPr>
                <a:grpSpLocks/>
              </p:cNvGrpSpPr>
              <p:nvPr/>
            </p:nvGrpSpPr>
            <p:grpSpPr bwMode="auto">
              <a:xfrm>
                <a:off x="60258" y="681057"/>
                <a:ext cx="9801563" cy="4500441"/>
                <a:chOff x="352657" y="717570"/>
                <a:chExt cx="9801563" cy="4500441"/>
              </a:xfrm>
            </p:grpSpPr>
            <p:sp>
              <p:nvSpPr>
                <p:cNvPr id="9231" name="Rectangle 5"/>
                <p:cNvSpPr>
                  <a:spLocks noChangeArrowheads="1"/>
                </p:cNvSpPr>
                <p:nvPr/>
              </p:nvSpPr>
              <p:spPr bwMode="auto">
                <a:xfrm>
                  <a:off x="8759673" y="2312988"/>
                  <a:ext cx="1394547" cy="290513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lIns="12700" tIns="12700" rIns="12700" bIns="12700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b="0">
                    <a:solidFill>
                      <a:schemeClr val="bg2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32" name="Rectangle 80"/>
                <p:cNvSpPr>
                  <a:spLocks noChangeArrowheads="1"/>
                </p:cNvSpPr>
                <p:nvPr/>
              </p:nvSpPr>
              <p:spPr bwMode="auto">
                <a:xfrm>
                  <a:off x="352657" y="741936"/>
                  <a:ext cx="4381560" cy="4476074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fr-FR"/>
                </a:p>
              </p:txBody>
            </p:sp>
            <p:pic>
              <p:nvPicPr>
                <p:cNvPr id="9233" name="Picture 5" descr="figura1b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22906" y="717570"/>
                  <a:ext cx="5068888" cy="4208463"/>
                </a:xfrm>
                <a:prstGeom prst="rect">
                  <a:avLst/>
                </a:prstGeom>
                <a:noFill/>
                <a:ln w="9525">
                  <a:solidFill>
                    <a:srgbClr val="0033CC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9234" name="Rectangle 7"/>
                <p:cNvSpPr>
                  <a:spLocks noChangeArrowheads="1"/>
                </p:cNvSpPr>
                <p:nvPr/>
              </p:nvSpPr>
              <p:spPr bwMode="auto">
                <a:xfrm>
                  <a:off x="353771" y="735033"/>
                  <a:ext cx="3225800" cy="4482978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grpSp>
              <p:nvGrpSpPr>
                <p:cNvPr id="6" name="Group 101"/>
                <p:cNvGrpSpPr>
                  <a:grpSpLocks/>
                </p:cNvGrpSpPr>
                <p:nvPr/>
              </p:nvGrpSpPr>
              <p:grpSpPr bwMode="auto">
                <a:xfrm>
                  <a:off x="464278" y="4950442"/>
                  <a:ext cx="2920966" cy="110695"/>
                  <a:chOff x="542813" y="4603220"/>
                  <a:chExt cx="2920966" cy="110695"/>
                </a:xfrm>
              </p:grpSpPr>
              <p:sp>
                <p:nvSpPr>
                  <p:cNvPr id="9284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623951" y="4624507"/>
                    <a:ext cx="48682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85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542813" y="4713915"/>
                    <a:ext cx="48682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86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2814675" y="4603220"/>
                    <a:ext cx="48682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87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2976951" y="4692627"/>
                    <a:ext cx="48682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pic>
              <p:nvPicPr>
                <p:cNvPr id="9236" name="Picture 8" descr="figura1a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lum contrast="6000"/>
                </a:blip>
                <a:srcRect/>
                <a:stretch>
                  <a:fillRect/>
                </a:stretch>
              </p:blipFill>
              <p:spPr bwMode="auto">
                <a:xfrm>
                  <a:off x="464896" y="1116033"/>
                  <a:ext cx="3073400" cy="2281238"/>
                </a:xfrm>
                <a:prstGeom prst="rect">
                  <a:avLst/>
                </a:prstGeom>
                <a:solidFill>
                  <a:srgbClr val="FDFFE5"/>
                </a:solidFill>
                <a:ln w="38100" cmpd="dbl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8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391606" y="1008074"/>
                  <a:ext cx="1299359" cy="369322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r">
                    <a:defRPr/>
                  </a:pPr>
                  <a:r>
                    <a:rPr lang="fr-CH" sz="1800" dirty="0" err="1">
                      <a:solidFill>
                        <a:srgbClr val="FF0000"/>
                      </a:solidFill>
                      <a:latin typeface="+mj-lt"/>
                    </a:rPr>
                    <a:t>electrons</a:t>
                  </a:r>
                  <a:endParaRPr lang="fr-CH" sz="18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9238" name="Line 16"/>
                <p:cNvSpPr>
                  <a:spLocks noChangeShapeType="1"/>
                </p:cNvSpPr>
                <p:nvPr/>
              </p:nvSpPr>
              <p:spPr bwMode="auto">
                <a:xfrm>
                  <a:off x="1226896" y="1420833"/>
                  <a:ext cx="0" cy="26828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7" name="Group 26"/>
                <p:cNvGrpSpPr>
                  <a:grpSpLocks/>
                </p:cNvGrpSpPr>
                <p:nvPr/>
              </p:nvGrpSpPr>
              <p:grpSpPr bwMode="auto">
                <a:xfrm>
                  <a:off x="723664" y="3162338"/>
                  <a:ext cx="998540" cy="1535120"/>
                  <a:chOff x="811" y="2489"/>
                  <a:chExt cx="629" cy="967"/>
                </a:xfrm>
              </p:grpSpPr>
              <p:sp>
                <p:nvSpPr>
                  <p:cNvPr id="9241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883" y="2524"/>
                    <a:ext cx="193" cy="73"/>
                  </a:xfrm>
                  <a:prstGeom prst="rect">
                    <a:avLst/>
                  </a:prstGeom>
                  <a:solidFill>
                    <a:srgbClr val="FDFFE5"/>
                  </a:soli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9242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174" y="2524"/>
                    <a:ext cx="193" cy="73"/>
                  </a:xfrm>
                  <a:prstGeom prst="rect">
                    <a:avLst/>
                  </a:prstGeom>
                  <a:solidFill>
                    <a:srgbClr val="FDFFE5"/>
                  </a:solidFill>
                  <a:ln w="9525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9243" name="AutoShape 1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041" y="2525"/>
                    <a:ext cx="169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73 w 21600"/>
                      <a:gd name="T13" fmla="*/ 4508 h 21600"/>
                      <a:gd name="T14" fmla="*/ 17127 w 21600"/>
                      <a:gd name="T15" fmla="*/ 17092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DFFE5"/>
                  </a:solidFill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9244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20" y="2670"/>
                    <a:ext cx="208" cy="212"/>
                  </a:xfrm>
                  <a:prstGeom prst="rect">
                    <a:avLst/>
                  </a:prstGeom>
                  <a:solidFill>
                    <a:srgbClr val="FDFFE5"/>
                  </a:solidFill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r"/>
                    <a:r>
                      <a:rPr lang="en-US" sz="1600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X</a:t>
                    </a:r>
                    <a:endParaRPr lang="en-GB" sz="1600">
                      <a:solidFill>
                        <a:srgbClr val="FF00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9245" name="AutoShape 2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998" y="2490"/>
                    <a:ext cx="260" cy="42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86 w 21600"/>
                      <a:gd name="T13" fmla="*/ 4504 h 21600"/>
                      <a:gd name="T14" fmla="*/ 17114 w 21600"/>
                      <a:gd name="T15" fmla="*/ 17096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8E556"/>
                  </a:solidFill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9246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1200" y="2490"/>
                    <a:ext cx="172" cy="107"/>
                  </a:xfrm>
                  <a:prstGeom prst="rect">
                    <a:avLst/>
                  </a:prstGeom>
                  <a:solidFill>
                    <a:schemeClr val="bg2"/>
                  </a:solidFill>
                  <a:ln w="9525" algn="ctr">
                    <a:solidFill>
                      <a:schemeClr val="bg2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9247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880" y="2489"/>
                    <a:ext cx="172" cy="107"/>
                  </a:xfrm>
                  <a:prstGeom prst="rect">
                    <a:avLst/>
                  </a:prstGeom>
                  <a:solidFill>
                    <a:schemeClr val="bg2"/>
                  </a:solidFill>
                  <a:ln w="9525" algn="ctr">
                    <a:solidFill>
                      <a:schemeClr val="bg2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9248" name="AutoShape 2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15" y="3069"/>
                    <a:ext cx="618" cy="156"/>
                  </a:xfrm>
                  <a:prstGeom prst="rightArrow">
                    <a:avLst>
                      <a:gd name="adj1" fmla="val 50000"/>
                      <a:gd name="adj2" fmla="val 99038"/>
                    </a:avLst>
                  </a:prstGeom>
                  <a:solidFill>
                    <a:srgbClr val="F8E556"/>
                  </a:solidFill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9249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2912"/>
                    <a:ext cx="266" cy="72"/>
                  </a:xfrm>
                  <a:prstGeom prst="rect">
                    <a:avLst/>
                  </a:prstGeom>
                  <a:solidFill>
                    <a:schemeClr val="bg2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9250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174" y="2912"/>
                    <a:ext cx="266" cy="72"/>
                  </a:xfrm>
                  <a:prstGeom prst="rect">
                    <a:avLst/>
                  </a:prstGeom>
                  <a:solidFill>
                    <a:schemeClr val="bg2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9240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239596" y="4002108"/>
                  <a:ext cx="401512" cy="400099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>
                      <a:solidFill>
                        <a:srgbClr val="0033CC"/>
                      </a:solidFill>
                      <a:latin typeface="Times New Roman" pitchFamily="18" charset="0"/>
                    </a:rPr>
                    <a:t>X</a:t>
                  </a:r>
                </a:p>
              </p:txBody>
            </p:sp>
          </p:grpSp>
          <p:sp>
            <p:nvSpPr>
              <p:cNvPr id="9230" name="Text Box 51"/>
              <p:cNvSpPr txBox="1">
                <a:spLocks noChangeArrowheads="1"/>
              </p:cNvSpPr>
              <p:nvPr/>
            </p:nvSpPr>
            <p:spPr bwMode="auto">
              <a:xfrm>
                <a:off x="720681" y="5329134"/>
                <a:ext cx="4045089" cy="64631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lvl="1" algn="l"/>
                <a:r>
                  <a:rPr lang="en-US" sz="1800" dirty="0" smtClean="0">
                    <a:solidFill>
                      <a:srgbClr val="FF0000"/>
                    </a:solidFill>
                  </a:rPr>
                  <a:t>&gt;7000 electron linacs in the world for radiotherapy</a:t>
                </a:r>
                <a:endParaRPr lang="en-GB" sz="18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228" name="Text Box 11"/>
            <p:cNvSpPr txBox="1">
              <a:spLocks noChangeArrowheads="1"/>
            </p:cNvSpPr>
            <p:nvPr/>
          </p:nvSpPr>
          <p:spPr bwMode="auto">
            <a:xfrm>
              <a:off x="1713500" y="3297276"/>
              <a:ext cx="2540186" cy="1365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n-US" sz="1600">
                <a:solidFill>
                  <a:schemeClr val="hlink"/>
                </a:solidFill>
              </a:endParaRPr>
            </a:p>
            <a:p>
              <a:pPr eaLnBrk="0" hangingPunct="0">
                <a:spcBef>
                  <a:spcPct val="0"/>
                </a:spcBef>
              </a:pPr>
              <a:r>
                <a:rPr lang="en-US" sz="1800">
                  <a:solidFill>
                    <a:schemeClr val="hlink"/>
                  </a:solidFill>
                </a:rPr>
                <a:t>Linac for electrons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n-US" sz="1800">
                  <a:solidFill>
                    <a:schemeClr val="hlink"/>
                  </a:solidFill>
                </a:rPr>
                <a:t> @3 GHz</a:t>
              </a:r>
            </a:p>
            <a:p>
              <a:pPr eaLnBrk="0" hangingPunct="0">
                <a:spcBef>
                  <a:spcPct val="0"/>
                </a:spcBef>
              </a:pPr>
              <a:r>
                <a:rPr lang="en-US" sz="1800">
                  <a:solidFill>
                    <a:schemeClr val="hlink"/>
                  </a:solidFill>
                </a:rPr>
                <a:t>5-20 MeV</a:t>
              </a:r>
            </a:p>
          </p:txBody>
        </p:sp>
      </p:grpSp>
      <p:sp>
        <p:nvSpPr>
          <p:cNvPr id="9223" name="TextBox 70"/>
          <p:cNvSpPr txBox="1">
            <a:spLocks noChangeArrowheads="1"/>
          </p:cNvSpPr>
          <p:nvPr/>
        </p:nvSpPr>
        <p:spPr bwMode="auto">
          <a:xfrm>
            <a:off x="6858000" y="1447800"/>
            <a:ext cx="19864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Courtesy of </a:t>
            </a:r>
            <a:r>
              <a:rPr lang="en-GB" sz="1600" dirty="0" err="1">
                <a:solidFill>
                  <a:schemeClr val="tx1"/>
                </a:solidFill>
              </a:rPr>
              <a:t>Elekta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Hadrontherapy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19800" y="2667000"/>
            <a:ext cx="2819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b="0" dirty="0" smtClean="0">
                <a:latin typeface="+mj-lt"/>
              </a:rPr>
              <a:t>M</a:t>
            </a:r>
            <a:r>
              <a:rPr lang="en-GB" sz="1600" b="0" dirty="0" smtClean="0">
                <a:solidFill>
                  <a:schemeClr val="tx1"/>
                </a:solidFill>
                <a:latin typeface="+mj-lt"/>
              </a:rPr>
              <a:t>ost </a:t>
            </a:r>
            <a:r>
              <a:rPr lang="en-GB" sz="1600" b="0" dirty="0">
                <a:solidFill>
                  <a:schemeClr val="tx1"/>
                </a:solidFill>
                <a:latin typeface="+mj-lt"/>
              </a:rPr>
              <a:t>used </a:t>
            </a:r>
            <a:r>
              <a:rPr lang="en-GB" sz="1600" b="0" dirty="0" smtClean="0">
                <a:solidFill>
                  <a:schemeClr val="tx1"/>
                </a:solidFill>
                <a:latin typeface="+mj-lt"/>
              </a:rPr>
              <a:t>hadrons: protons </a:t>
            </a:r>
            <a:r>
              <a:rPr lang="en-GB" sz="1600" b="0" dirty="0">
                <a:solidFill>
                  <a:schemeClr val="tx1"/>
                </a:solidFill>
                <a:latin typeface="+mj-lt"/>
              </a:rPr>
              <a:t>and carbon ions. </a:t>
            </a:r>
            <a:endParaRPr lang="en-GB" sz="1600" b="0" dirty="0" smtClean="0">
              <a:solidFill>
                <a:schemeClr val="tx1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GB" sz="1600" b="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600" b="0" dirty="0" err="1" smtClean="0">
                <a:solidFill>
                  <a:schemeClr val="tx1"/>
                </a:solidFill>
                <a:latin typeface="+mj-lt"/>
              </a:rPr>
              <a:t>Protontherapy</a:t>
            </a:r>
            <a:r>
              <a:rPr lang="en-GB" sz="1600" b="0" dirty="0" smtClean="0">
                <a:solidFill>
                  <a:schemeClr val="tx1"/>
                </a:solidFill>
                <a:latin typeface="+mj-lt"/>
              </a:rPr>
              <a:t> is rapidly developing: </a:t>
            </a:r>
            <a:r>
              <a:rPr lang="en-GB" sz="1600" b="0" dirty="0">
                <a:solidFill>
                  <a:schemeClr val="tx1"/>
                </a:solidFill>
                <a:latin typeface="+mj-lt"/>
              </a:rPr>
              <a:t>more than 65'000 patients </a:t>
            </a:r>
            <a:r>
              <a:rPr lang="en-GB" sz="1600" b="0" dirty="0" smtClean="0">
                <a:solidFill>
                  <a:schemeClr val="tx1"/>
                </a:solidFill>
                <a:latin typeface="+mj-lt"/>
              </a:rPr>
              <a:t>treated, 5  companies </a:t>
            </a:r>
            <a:r>
              <a:rPr lang="en-GB" sz="1600" b="0" dirty="0">
                <a:solidFill>
                  <a:schemeClr val="tx1"/>
                </a:solidFill>
                <a:latin typeface="+mj-lt"/>
              </a:rPr>
              <a:t>offer turn-key </a:t>
            </a:r>
            <a:r>
              <a:rPr lang="en-GB" sz="1600" b="0" dirty="0" smtClean="0">
                <a:latin typeface="+mj-lt"/>
              </a:rPr>
              <a:t>solutions</a:t>
            </a:r>
            <a:r>
              <a:rPr lang="en-GB" sz="1600" b="0" dirty="0" smtClean="0">
                <a:solidFill>
                  <a:schemeClr val="tx1"/>
                </a:solidFill>
                <a:latin typeface="+mj-lt"/>
              </a:rPr>
              <a:t>. </a:t>
            </a:r>
            <a:endParaRPr lang="en-GB" sz="1600" b="0" dirty="0" smtClean="0">
              <a:solidFill>
                <a:schemeClr val="tx1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GB" sz="1600" b="0" dirty="0" smtClean="0">
                <a:latin typeface="+mj-lt"/>
              </a:rPr>
              <a:t> </a:t>
            </a:r>
            <a:r>
              <a:rPr lang="en-GB" sz="1600" b="0" dirty="0" smtClean="0">
                <a:solidFill>
                  <a:schemeClr val="tx1"/>
                </a:solidFill>
                <a:latin typeface="+mj-lt"/>
              </a:rPr>
              <a:t>Carbon </a:t>
            </a:r>
            <a:r>
              <a:rPr lang="en-GB" sz="1600" b="0" dirty="0">
                <a:solidFill>
                  <a:schemeClr val="tx1"/>
                </a:solidFill>
                <a:latin typeface="+mj-lt"/>
              </a:rPr>
              <a:t>ions, used for about 6000 patients, have a larger radiobiological effectiveness </a:t>
            </a:r>
            <a:r>
              <a:rPr lang="en-GB" sz="1600" b="0" dirty="0" smtClean="0">
                <a:solidFill>
                  <a:schemeClr val="tx1"/>
                </a:solidFill>
                <a:latin typeface="+mj-lt"/>
              </a:rPr>
              <a:t>and require more </a:t>
            </a:r>
            <a:r>
              <a:rPr lang="en-GB" sz="1600" b="0" dirty="0">
                <a:solidFill>
                  <a:schemeClr val="tx1"/>
                </a:solidFill>
                <a:latin typeface="+mj-lt"/>
              </a:rPr>
              <a:t>radiobiological </a:t>
            </a:r>
            <a:r>
              <a:rPr lang="en-GB" sz="1600" b="0" dirty="0" smtClean="0">
                <a:solidFill>
                  <a:schemeClr val="tx1"/>
                </a:solidFill>
                <a:latin typeface="+mj-lt"/>
              </a:rPr>
              <a:t>and clinical </a:t>
            </a:r>
            <a:r>
              <a:rPr lang="en-GB" sz="1600" b="0" dirty="0">
                <a:solidFill>
                  <a:schemeClr val="tx1"/>
                </a:solidFill>
                <a:latin typeface="+mj-lt"/>
              </a:rPr>
              <a:t>studies to define the best tumour targets</a:t>
            </a:r>
            <a:r>
              <a:rPr lang="en-GB" sz="1600" b="0" dirty="0" smtClean="0">
                <a:solidFill>
                  <a:schemeClr val="tx1"/>
                </a:solidFill>
                <a:latin typeface="+mj-lt"/>
              </a:rPr>
              <a:t>.</a:t>
            </a:r>
            <a:endParaRPr lang="fr-FR" sz="1600" b="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743200"/>
            <a:ext cx="5642517" cy="3505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8600" y="1371600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GB" sz="1800" b="0" dirty="0" smtClean="0">
                <a:solidFill>
                  <a:schemeClr val="tx1"/>
                </a:solidFill>
                <a:latin typeface="+mj-lt"/>
              </a:rPr>
              <a:t>‘</a:t>
            </a:r>
            <a:r>
              <a:rPr lang="en-GB" sz="1800" b="0" dirty="0" err="1">
                <a:solidFill>
                  <a:schemeClr val="tx1"/>
                </a:solidFill>
                <a:latin typeface="+mj-lt"/>
              </a:rPr>
              <a:t>Hadrontherapy</a:t>
            </a:r>
            <a:r>
              <a:rPr lang="en-GB" sz="1800" b="0" dirty="0" smtClean="0">
                <a:solidFill>
                  <a:schemeClr val="tx1"/>
                </a:solidFill>
                <a:latin typeface="+mj-lt"/>
              </a:rPr>
              <a:t>’: cancer </a:t>
            </a:r>
            <a:r>
              <a:rPr lang="en-GB" sz="1800" b="0" dirty="0">
                <a:solidFill>
                  <a:schemeClr val="tx1"/>
                </a:solidFill>
                <a:latin typeface="+mj-lt"/>
              </a:rPr>
              <a:t>therapy modalities which irradiate patients with beams of hadrons. </a:t>
            </a:r>
            <a:r>
              <a:rPr lang="en-GB" sz="1800" b="0" dirty="0" smtClean="0">
                <a:solidFill>
                  <a:schemeClr val="tx1"/>
                </a:solidFill>
                <a:latin typeface="+mj-lt"/>
              </a:rPr>
              <a:t>The “Bragg peak” allows to concentrate the radiation dose on a deep tumour, minimising the dose to the adjacent tissues.</a:t>
            </a:r>
          </a:p>
          <a:p>
            <a:pPr algn="just"/>
            <a:r>
              <a:rPr lang="en-GB" sz="1800" b="0" dirty="0" smtClean="0">
                <a:latin typeface="+mj-lt"/>
              </a:rPr>
              <a:t>Hadrontherapy is an alternative to usual irradiation with X-rays from e- linacs.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MedAustron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37</a:t>
            </a:fld>
            <a:endParaRPr lang="en-GB"/>
          </a:p>
        </p:txBody>
      </p:sp>
      <p:pic>
        <p:nvPicPr>
          <p:cNvPr id="819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859155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7200" y="5257800"/>
            <a:ext cx="83776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0" dirty="0" err="1" smtClean="0"/>
              <a:t>Recently</a:t>
            </a:r>
            <a:r>
              <a:rPr lang="fr-CH" b="0" dirty="0" smtClean="0"/>
              <a:t> </a:t>
            </a:r>
            <a:r>
              <a:rPr lang="fr-CH" b="0" dirty="0" err="1" smtClean="0"/>
              <a:t>commissioned</a:t>
            </a:r>
            <a:r>
              <a:rPr lang="fr-CH" b="0" dirty="0" smtClean="0"/>
              <a:t> at </a:t>
            </a:r>
            <a:r>
              <a:rPr lang="fr-CH" b="0" dirty="0" smtClean="0"/>
              <a:t>Wiener Neustadt</a:t>
            </a:r>
          </a:p>
          <a:p>
            <a:r>
              <a:rPr lang="fr-CH" b="0" dirty="0" smtClean="0"/>
              <a:t>Linac: protons and </a:t>
            </a:r>
            <a:r>
              <a:rPr lang="fr-CH" b="0" dirty="0" err="1" smtClean="0"/>
              <a:t>carbon</a:t>
            </a:r>
            <a:r>
              <a:rPr lang="fr-CH" b="0" dirty="0" smtClean="0"/>
              <a:t> ions (2 sources+hot </a:t>
            </a:r>
            <a:r>
              <a:rPr lang="fr-CH" b="0" dirty="0" err="1" smtClean="0"/>
              <a:t>spares</a:t>
            </a:r>
            <a:r>
              <a:rPr lang="fr-CH" b="0" dirty="0" smtClean="0"/>
              <a:t>), 7 MeV/</a:t>
            </a:r>
            <a:r>
              <a:rPr lang="fr-CH" b="0" dirty="0" err="1" smtClean="0"/>
              <a:t>nucleon</a:t>
            </a:r>
            <a:r>
              <a:rPr lang="fr-CH" b="0" dirty="0" smtClean="0"/>
              <a:t>, </a:t>
            </a:r>
          </a:p>
          <a:p>
            <a:r>
              <a:rPr lang="fr-CH" b="0" dirty="0" smtClean="0"/>
              <a:t>RFQ+IH, 216.8 MHz, stripping </a:t>
            </a:r>
            <a:r>
              <a:rPr lang="fr-CH" b="0" dirty="0" err="1" smtClean="0"/>
              <a:t>after</a:t>
            </a:r>
            <a:r>
              <a:rPr lang="fr-CH" b="0" dirty="0" smtClean="0"/>
              <a:t> linac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6096000"/>
            <a:ext cx="7772400" cy="461963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i="1" dirty="0"/>
              <a:t>The synchrotron area in October 2008</a:t>
            </a:r>
            <a:endParaRPr lang="en-GB" sz="2400" i="1" dirty="0"/>
          </a:p>
        </p:txBody>
      </p:sp>
      <p:pic>
        <p:nvPicPr>
          <p:cNvPr id="3079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41867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133600" y="381000"/>
            <a:ext cx="5562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3600" b="0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CNAO in </a:t>
            </a:r>
            <a:r>
              <a:rPr lang="fr-CH" sz="3600" b="0" kern="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Pavia</a:t>
            </a:r>
            <a:r>
              <a:rPr lang="fr-CH" sz="3600" b="0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(</a:t>
            </a:r>
            <a:r>
              <a:rPr lang="fr-CH" sz="3600" b="0" kern="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Italy</a:t>
            </a:r>
            <a:r>
              <a:rPr lang="fr-CH" sz="3600" b="0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)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407F9E6-EB99-4F4C-ADBB-E45AA53012A5}" type="slidenum">
              <a:rPr lang="en-GB" smtClean="0"/>
              <a:pPr/>
              <a:t>39</a:t>
            </a:fld>
            <a:endParaRPr lang="en-GB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828800" y="228600"/>
            <a:ext cx="59436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challenges</a:t>
            </a:r>
            <a:r>
              <a:rPr kumimoji="0" lang="en-GB" sz="32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hadrontherapy accelerators</a:t>
            </a: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2875" y="1313677"/>
            <a:ext cx="498669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b="0" dirty="0" smtClean="0">
                <a:latin typeface="+mj-lt"/>
              </a:rPr>
              <a:t>Challenges for the new generation machines:</a:t>
            </a:r>
          </a:p>
          <a:p>
            <a:pPr marL="342900" indent="-342900">
              <a:buAutoNum type="arabicPeriod"/>
            </a:pPr>
            <a:r>
              <a:rPr lang="en-GB" sz="1800" b="0" dirty="0" smtClean="0">
                <a:solidFill>
                  <a:schemeClr val="tx1"/>
                </a:solidFill>
                <a:latin typeface="+mj-lt"/>
              </a:rPr>
              <a:t>More compact (to fit in </a:t>
            </a:r>
            <a:r>
              <a:rPr lang="en-GB" sz="1800" b="0" dirty="0" smtClean="0">
                <a:latin typeface="+mj-lt"/>
              </a:rPr>
              <a:t>conventional hospitals): often cyclotron based, trend to single-room facilities.</a:t>
            </a:r>
          </a:p>
          <a:p>
            <a:pPr marL="342900" indent="-342900">
              <a:buAutoNum type="arabicPeriod"/>
            </a:pPr>
            <a:r>
              <a:rPr lang="en-GB" sz="1800" b="0" dirty="0" smtClean="0">
                <a:latin typeface="+mj-lt"/>
              </a:rPr>
              <a:t>Avoid complicated and expensive gantries.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38023"/>
          <a:stretch>
            <a:fillRect/>
          </a:stretch>
        </p:blipFill>
        <p:spPr bwMode="auto">
          <a:xfrm>
            <a:off x="648260" y="3119914"/>
            <a:ext cx="368654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itolo 1"/>
          <p:cNvSpPr txBox="1">
            <a:spLocks/>
          </p:cNvSpPr>
          <p:nvPr/>
        </p:nvSpPr>
        <p:spPr>
          <a:xfrm>
            <a:off x="5534463" y="5010794"/>
            <a:ext cx="3070242" cy="84266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0" i="1" kern="0" dirty="0" smtClean="0">
                <a:latin typeface="+mj-lt"/>
                <a:ea typeface="+mj-ea"/>
                <a:cs typeface="Arial" pitchFamily="34" charset="0"/>
              </a:rPr>
              <a:t>The </a:t>
            </a:r>
            <a:r>
              <a:rPr lang="it-IT" sz="1600" b="0" i="1" kern="0" dirty="0" smtClean="0">
                <a:latin typeface="+mj-lt"/>
                <a:ea typeface="+mj-ea"/>
                <a:cs typeface="Arial" pitchFamily="34" charset="0"/>
              </a:rPr>
              <a:t>TULIP </a:t>
            </a:r>
            <a:r>
              <a:rPr lang="it-IT" sz="1600" b="0" i="1" kern="0" dirty="0" err="1" smtClean="0">
                <a:latin typeface="+mj-lt"/>
                <a:ea typeface="+mj-ea"/>
                <a:cs typeface="Arial" pitchFamily="34" charset="0"/>
              </a:rPr>
              <a:t>concept</a:t>
            </a:r>
            <a:r>
              <a:rPr lang="it-IT" sz="1600" b="0" i="1" kern="0" dirty="0" smtClean="0">
                <a:latin typeface="+mj-lt"/>
                <a:ea typeface="+mj-ea"/>
                <a:cs typeface="Arial" pitchFamily="34" charset="0"/>
              </a:rPr>
              <a:t> (TERA Foundation), </a:t>
            </a:r>
            <a:r>
              <a:rPr lang="it-IT" sz="1600" b="0" i="1" kern="0" dirty="0" smtClean="0">
                <a:latin typeface="+mj-lt"/>
                <a:ea typeface="+mj-ea"/>
                <a:cs typeface="Arial" pitchFamily="34" charset="0"/>
              </a:rPr>
              <a:t>compact linac </a:t>
            </a:r>
            <a:r>
              <a:rPr lang="it-IT" sz="1600" b="0" i="1" kern="0" dirty="0" err="1" smtClean="0">
                <a:latin typeface="+mj-lt"/>
                <a:ea typeface="+mj-ea"/>
                <a:cs typeface="Arial" pitchFamily="34" charset="0"/>
              </a:rPr>
              <a:t>rotating</a:t>
            </a:r>
            <a:r>
              <a:rPr lang="it-IT" sz="1600" b="0" i="1" kern="0" dirty="0" smtClean="0">
                <a:latin typeface="+mj-lt"/>
                <a:ea typeface="+mj-ea"/>
                <a:cs typeface="Arial" pitchFamily="34" charset="0"/>
              </a:rPr>
              <a:t> </a:t>
            </a:r>
            <a:r>
              <a:rPr lang="it-IT" sz="1600" b="0" i="1" kern="0" dirty="0" err="1" smtClean="0">
                <a:latin typeface="+mj-lt"/>
                <a:ea typeface="+mj-ea"/>
                <a:cs typeface="Arial" pitchFamily="34" charset="0"/>
              </a:rPr>
              <a:t>around</a:t>
            </a:r>
            <a:r>
              <a:rPr lang="it-IT" sz="1600" b="0" i="1" kern="0" dirty="0" smtClean="0">
                <a:latin typeface="+mj-lt"/>
                <a:ea typeface="+mj-ea"/>
                <a:cs typeface="Arial" pitchFamily="34" charset="0"/>
              </a:rPr>
              <a:t> the </a:t>
            </a:r>
            <a:r>
              <a:rPr lang="it-IT" sz="1600" b="0" i="1" kern="0" dirty="0" err="1" smtClean="0">
                <a:latin typeface="+mj-lt"/>
                <a:ea typeface="+mj-ea"/>
                <a:cs typeface="Arial" pitchFamily="34" charset="0"/>
              </a:rPr>
              <a:t>patient</a:t>
            </a:r>
            <a:r>
              <a:rPr lang="it-IT" sz="1600" b="0" i="1" kern="0" dirty="0" smtClean="0">
                <a:latin typeface="+mj-lt"/>
                <a:ea typeface="+mj-ea"/>
                <a:cs typeface="Arial" pitchFamily="34" charset="0"/>
              </a:rPr>
              <a:t>.</a:t>
            </a:r>
            <a:endParaRPr kumimoji="0" lang="it-IT" sz="1600" b="0" i="1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Arial" pitchFamily="34" charset="0"/>
            </a:endParaRPr>
          </a:p>
        </p:txBody>
      </p:sp>
      <p:sp>
        <p:nvSpPr>
          <p:cNvPr id="25" name="Titolo 1"/>
          <p:cNvSpPr txBox="1">
            <a:spLocks/>
          </p:cNvSpPr>
          <p:nvPr/>
        </p:nvSpPr>
        <p:spPr>
          <a:xfrm>
            <a:off x="311904" y="6019800"/>
            <a:ext cx="4495800" cy="533400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600" b="0" i="1" dirty="0" smtClean="0">
                <a:latin typeface="+mj-lt"/>
              </a:rPr>
              <a:t>First single room facility: Still River synchrocyclotron rotating around the patient</a:t>
            </a:r>
            <a:endParaRPr kumimoji="0" lang="it-IT" sz="1600" b="0" i="1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Arial" pitchFamily="34" charset="0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823" y="1776728"/>
            <a:ext cx="4249523" cy="3019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5562600" cy="762000"/>
          </a:xfrm>
        </p:spPr>
        <p:txBody>
          <a:bodyPr/>
          <a:lstStyle/>
          <a:p>
            <a:r>
              <a:rPr lang="fr-CH" dirty="0" err="1" smtClean="0"/>
              <a:t>Existing</a:t>
            </a:r>
            <a:r>
              <a:rPr lang="fr-CH" dirty="0" smtClean="0"/>
              <a:t> </a:t>
            </a:r>
            <a:r>
              <a:rPr lang="fr-CH" dirty="0" err="1" smtClean="0"/>
              <a:t>accelerators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E52BD5F-3CB0-4B80-962F-4D0A86435C7C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371600"/>
          <a:ext cx="7862919" cy="5280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4876800"/>
                <a:gridCol w="1385919"/>
              </a:tblGrid>
              <a:tr h="379094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Recherche</a:t>
                      </a:r>
                      <a:endParaRPr lang="fr-FR" sz="1600" dirty="0"/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6%</a:t>
                      </a:r>
                      <a:endParaRPr lang="fr-FR" sz="1600" dirty="0"/>
                    </a:p>
                  </a:txBody>
                  <a:tcPr>
                    <a:solidFill>
                      <a:srgbClr val="00C000"/>
                    </a:solidFill>
                  </a:tcPr>
                </a:tc>
              </a:tr>
              <a:tr h="338438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Physique</a:t>
                      </a:r>
                      <a:r>
                        <a:rPr lang="fr-FR" sz="1600" baseline="0" smtClean="0"/>
                        <a:t> des particules</a:t>
                      </a:r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0,5%</a:t>
                      </a:r>
                      <a:endParaRPr lang="fr-FR" sz="1600"/>
                    </a:p>
                  </a:txBody>
                  <a:tcPr/>
                </a:tc>
              </a:tr>
              <a:tr h="275968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/>
                        <a:t>Physique  nucléaire, de l’état solide, des matériaux</a:t>
                      </a:r>
                      <a:endParaRPr lang="fr-F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0,2 a 0,9%</a:t>
                      </a:r>
                      <a:endParaRPr lang="fr-FR" sz="1600"/>
                    </a:p>
                  </a:txBody>
                  <a:tcPr/>
                </a:tc>
              </a:tr>
              <a:tr h="338438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biologie</a:t>
                      </a:r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5%</a:t>
                      </a:r>
                      <a:endParaRPr lang="fr-FR" sz="1600"/>
                    </a:p>
                  </a:txBody>
                  <a:tcPr/>
                </a:tc>
              </a:tr>
              <a:tr h="592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smtClean="0">
                          <a:solidFill>
                            <a:schemeClr val="bg1"/>
                          </a:solidFill>
                        </a:rPr>
                        <a:t>Applications médicales</a:t>
                      </a:r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35</a:t>
                      </a:r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</a:rPr>
                        <a:t>%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C000"/>
                    </a:solidFill>
                  </a:tcPr>
                </a:tc>
              </a:tr>
              <a:tr h="124598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Diagnostic/traitement par X ou électrons</a:t>
                      </a:r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33%</a:t>
                      </a:r>
                      <a:endParaRPr lang="fr-FR" sz="1600"/>
                    </a:p>
                  </a:txBody>
                  <a:tcPr/>
                </a:tc>
              </a:tr>
              <a:tr h="338438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Production de radio-isotopes</a:t>
                      </a:r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2%</a:t>
                      </a:r>
                      <a:endParaRPr lang="fr-FR" sz="1600"/>
                    </a:p>
                  </a:txBody>
                  <a:tcPr/>
                </a:tc>
              </a:tr>
              <a:tr h="338438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Traitement par protons et ions</a:t>
                      </a:r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0,1%</a:t>
                      </a:r>
                      <a:endParaRPr lang="fr-FR" sz="1600"/>
                    </a:p>
                  </a:txBody>
                  <a:tcPr/>
                </a:tc>
              </a:tr>
              <a:tr h="592266">
                <a:tc>
                  <a:txBody>
                    <a:bodyPr/>
                    <a:lstStyle/>
                    <a:p>
                      <a:r>
                        <a:rPr lang="fr-FR" sz="1600" b="1" smtClean="0">
                          <a:solidFill>
                            <a:schemeClr val="bg1"/>
                          </a:solidFill>
                        </a:rPr>
                        <a:t>Applications industrielles</a:t>
                      </a:r>
                      <a:endParaRPr lang="fr-FR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60%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C000"/>
                    </a:solidFill>
                  </a:tcPr>
                </a:tc>
              </a:tr>
              <a:tr h="338438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Implantation d’ions</a:t>
                      </a:r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34%</a:t>
                      </a:r>
                      <a:endParaRPr lang="fr-FR" sz="1600"/>
                    </a:p>
                  </a:txBody>
                  <a:tcPr/>
                </a:tc>
              </a:tr>
              <a:tr h="338438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Découpage et soudure par électrons</a:t>
                      </a:r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16%</a:t>
                      </a:r>
                      <a:endParaRPr lang="fr-FR" sz="1600"/>
                    </a:p>
                  </a:txBody>
                  <a:tcPr/>
                </a:tc>
              </a:tr>
              <a:tr h="338438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Polymérisation, …</a:t>
                      </a:r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7%</a:t>
                      </a:r>
                      <a:endParaRPr lang="fr-FR" sz="1600"/>
                    </a:p>
                  </a:txBody>
                  <a:tcPr/>
                </a:tc>
              </a:tr>
              <a:tr h="338438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Traitement par neutrons</a:t>
                      </a:r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3.5%</a:t>
                      </a:r>
                      <a:endParaRPr lang="fr-FR" sz="1600"/>
                    </a:p>
                  </a:txBody>
                  <a:tcPr/>
                </a:tc>
              </a:tr>
              <a:tr h="338438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smtClean="0"/>
                        <a:t>Tests non destructifs</a:t>
                      </a:r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2,3%</a:t>
                      </a:r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00800" y="838200"/>
            <a:ext cx="1356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/>
              </a:rPr>
              <a:t>~30’000 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407F9E6-EB99-4F4C-ADBB-E45AA53012A5}" type="slidenum">
              <a:rPr lang="en-GB" smtClean="0"/>
              <a:pPr/>
              <a:t>40</a:t>
            </a:fld>
            <a:endParaRPr lang="en-GB"/>
          </a:p>
        </p:txBody>
      </p:sp>
      <p:pic>
        <p:nvPicPr>
          <p:cNvPr id="1074178" name="Picture 2" descr="http://mediaarchive.cern.ch/MediaArchive/Photo/Public/2000/0010002/0010002_01/0010002_01-A5-at-72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810000"/>
            <a:ext cx="3695700" cy="2596432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828800" y="228600"/>
            <a:ext cx="59436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0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Compact proton linacs for </a:t>
            </a:r>
            <a:r>
              <a:rPr kumimoji="0" lang="en-GB" sz="32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hadrontherapy</a:t>
            </a:r>
            <a:endParaRPr kumimoji="0" lang="en-GB" sz="3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1600200"/>
            <a:ext cx="8077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b="0" dirty="0" smtClean="0">
                <a:latin typeface="+mj-lt"/>
              </a:rPr>
              <a:t>The LIBO (</a:t>
            </a:r>
            <a:r>
              <a:rPr lang="en-GB" sz="1800" b="0" dirty="0" err="1" smtClean="0">
                <a:latin typeface="+mj-lt"/>
              </a:rPr>
              <a:t>LInac</a:t>
            </a:r>
            <a:r>
              <a:rPr lang="en-GB" sz="1800" b="0" dirty="0" smtClean="0">
                <a:latin typeface="+mj-lt"/>
              </a:rPr>
              <a:t> </a:t>
            </a:r>
            <a:r>
              <a:rPr lang="en-GB" sz="1800" b="0" dirty="0" err="1" smtClean="0">
                <a:latin typeface="+mj-lt"/>
              </a:rPr>
              <a:t>BOoster</a:t>
            </a:r>
            <a:r>
              <a:rPr lang="en-GB" sz="1800" b="0" dirty="0" smtClean="0">
                <a:latin typeface="+mj-lt"/>
              </a:rPr>
              <a:t>) project (1993 – 2003)</a:t>
            </a:r>
          </a:p>
          <a:p>
            <a:endParaRPr lang="en-GB" sz="1800" b="0" dirty="0" smtClean="0">
              <a:latin typeface="+mj-lt"/>
            </a:endParaRPr>
          </a:p>
          <a:p>
            <a:r>
              <a:rPr lang="en-GB" sz="1800" b="0" dirty="0" smtClean="0">
                <a:latin typeface="+mj-lt"/>
              </a:rPr>
              <a:t>Development of a 3 GHz Side-Coupled module as prototype for a compact linac to be used after a commercial cyclotron, to increase proton energy from about 70 MeV (existing cyclotrons) to values interesting for deep tumour treatment (200 MeV).</a:t>
            </a:r>
          </a:p>
        </p:txBody>
      </p:sp>
      <p:pic>
        <p:nvPicPr>
          <p:cNvPr id="7" name="Picture 2" descr="LIBOper most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0"/>
            <a:ext cx="4237038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407F9E6-EB99-4F4C-ADBB-E45AA53012A5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133600" y="381000"/>
            <a:ext cx="5562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3600" b="0" kern="0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The LIBO prototype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2946" name="Object 2"/>
          <p:cNvGraphicFramePr>
            <a:graphicFrameLocks noChangeAspect="1"/>
          </p:cNvGraphicFramePr>
          <p:nvPr/>
        </p:nvGraphicFramePr>
        <p:xfrm>
          <a:off x="3352800" y="1371600"/>
          <a:ext cx="5646738" cy="300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0" r:id="rId3" imgW="4300728" imgH="2385060" progId="">
                  <p:embed/>
                </p:oleObj>
              </mc:Choice>
              <mc:Fallback>
                <p:oleObj r:id="rId3" imgW="4300728" imgH="23850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254" t="3836" r="4254" b="7672"/>
                      <a:stretch>
                        <a:fillRect/>
                      </a:stretch>
                    </p:blipFill>
                    <p:spPr bwMode="auto">
                      <a:xfrm>
                        <a:off x="3352800" y="1371600"/>
                        <a:ext cx="5646738" cy="300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 l="3412" r="3412"/>
          <a:stretch>
            <a:fillRect/>
          </a:stretch>
        </p:blipFill>
        <p:spPr bwMode="auto">
          <a:xfrm>
            <a:off x="187676" y="4267200"/>
            <a:ext cx="5282849" cy="2328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Imm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419600"/>
            <a:ext cx="2857500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" y="1447800"/>
            <a:ext cx="2971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b="0" dirty="0" smtClean="0">
                <a:latin typeface="+mj-lt"/>
              </a:rPr>
              <a:t>1</a:t>
            </a:r>
            <a:r>
              <a:rPr lang="en-GB" sz="1800" b="0" baseline="30000" dirty="0" smtClean="0">
                <a:latin typeface="+mj-lt"/>
              </a:rPr>
              <a:t>st</a:t>
            </a:r>
            <a:r>
              <a:rPr lang="en-GB" sz="1800" b="0" dirty="0" smtClean="0">
                <a:latin typeface="+mj-lt"/>
              </a:rPr>
              <a:t> module, 62-74 MeV</a:t>
            </a:r>
          </a:p>
          <a:p>
            <a:r>
              <a:rPr lang="en-GB" sz="1800" b="0" dirty="0" smtClean="0">
                <a:latin typeface="+mj-lt"/>
              </a:rPr>
              <a:t> </a:t>
            </a:r>
          </a:p>
          <a:p>
            <a:r>
              <a:rPr lang="en-GB" sz="1800" b="0" dirty="0" smtClean="0">
                <a:latin typeface="+mj-lt"/>
              </a:rPr>
              <a:t>3 GHz (e- linac standard)</a:t>
            </a:r>
          </a:p>
          <a:p>
            <a:r>
              <a:rPr lang="en-GB" sz="1800" b="0" dirty="0" smtClean="0">
                <a:latin typeface="+mj-lt"/>
              </a:rPr>
              <a:t>4 Side-Coupled tanks of 13 accelerating cells each, connected by bridge couplers of 3 cells each: a module contains 109 coupled cells in 1.3 m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407F9E6-EB99-4F4C-ADBB-E45AA53012A5}" type="slidenum">
              <a:rPr lang="en-GB" smtClean="0"/>
              <a:pPr/>
              <a:t>42</a:t>
            </a:fld>
            <a:endParaRPr lang="en-GB"/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133600" y="381000"/>
            <a:ext cx="5562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121877" y="176774"/>
            <a:ext cx="5562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3600" b="0" kern="0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Compact proton linacs for </a:t>
            </a:r>
            <a:r>
              <a:rPr lang="fr-CH" sz="3600" b="0" kern="0" noProof="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hadrontherapy</a:t>
            </a:r>
            <a:r>
              <a:rPr lang="fr-CH" sz="3600" b="0" kern="0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/ 2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http://cdsweb.cern.ch/record/1312611/files/icon-TableLIGHT(1)_ima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1491" y="3200400"/>
            <a:ext cx="4102509" cy="1695705"/>
          </a:xfrm>
          <a:prstGeom prst="rect">
            <a:avLst/>
          </a:prstGeom>
          <a:noFill/>
        </p:spPr>
      </p:pic>
      <p:pic>
        <p:nvPicPr>
          <p:cNvPr id="12" name="Picture 10" descr="Click to open big size image"/>
          <p:cNvPicPr>
            <a:picLocks noChangeAspect="1" noChangeArrowheads="1"/>
          </p:cNvPicPr>
          <p:nvPr/>
        </p:nvPicPr>
        <p:blipFill>
          <a:blip r:embed="rId4" cstate="print"/>
          <a:srcRect l="4484"/>
          <a:stretch>
            <a:fillRect/>
          </a:stretch>
        </p:blipFill>
        <p:spPr bwMode="auto">
          <a:xfrm>
            <a:off x="0" y="3810000"/>
            <a:ext cx="4869181" cy="2743200"/>
          </a:xfrm>
          <a:prstGeom prst="rect">
            <a:avLst/>
          </a:prstGeom>
          <a:noFill/>
        </p:spPr>
      </p:pic>
      <p:pic>
        <p:nvPicPr>
          <p:cNvPr id="14" name="Picture 8" descr="img3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76675" y="5000624"/>
            <a:ext cx="5267325" cy="1857376"/>
          </a:xfrm>
          <a:prstGeom prst="rect">
            <a:avLst/>
          </a:prstGeom>
          <a:noFill/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57200" y="1447800"/>
            <a:ext cx="5638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b="0" dirty="0" smtClean="0">
                <a:latin typeface="+mj-lt"/>
              </a:rPr>
              <a:t>LIGHT (Linac for Image Guided Hadron Therapy) project developed by the ADAM company in collaboration with CERN (related to TERA)</a:t>
            </a:r>
          </a:p>
          <a:p>
            <a:endParaRPr lang="en-GB" sz="1800" b="0" dirty="0" smtClean="0">
              <a:latin typeface="+mj-lt"/>
            </a:endParaRPr>
          </a:p>
          <a:p>
            <a:r>
              <a:rPr lang="en-GB" sz="1800" b="0" dirty="0" smtClean="0">
                <a:latin typeface="+mj-lt"/>
              </a:rPr>
              <a:t>Recently built and successfully tested a prototype unit (2 modules).</a:t>
            </a:r>
          </a:p>
          <a:p>
            <a:r>
              <a:rPr lang="en-GB" sz="1800" b="0" dirty="0" smtClean="0">
                <a:latin typeface="+mj-lt"/>
              </a:rPr>
              <a:t>Modular design, compact, output energy variation</a:t>
            </a:r>
          </a:p>
          <a:p>
            <a:r>
              <a:rPr lang="en-GB" sz="1800" b="0" dirty="0" smtClean="0">
                <a:latin typeface="+mj-lt"/>
              </a:rPr>
              <a:t>Conventional proton linac as injector</a:t>
            </a:r>
          </a:p>
        </p:txBody>
      </p:sp>
      <p:pic>
        <p:nvPicPr>
          <p:cNvPr id="68618" name="Picture 10" descr="http://cdsweb.cern.ch/stats/customevent_register?event_id=media_download&amp;arg=CERN-EX-1011305%2011,photo,Medium,WEBSTAT_IP&amp;url=https%3A//mediastream.cern.ch/MediaArchive/Photo/Public/2010/1011305/1011305_11/1011305_11-A5-at-72-dp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1447800"/>
            <a:ext cx="3124200" cy="1759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28600"/>
            <a:ext cx="5410200" cy="895350"/>
          </a:xfrm>
        </p:spPr>
        <p:txBody>
          <a:bodyPr/>
          <a:lstStyle/>
          <a:p>
            <a:r>
              <a:rPr lang="fr-CH" sz="4000" dirty="0" smtClean="0"/>
              <a:t>RFQ for Proton </a:t>
            </a:r>
            <a:r>
              <a:rPr lang="fr-CH" sz="4000" dirty="0" err="1" smtClean="0"/>
              <a:t>therapy</a:t>
            </a:r>
            <a:r>
              <a:rPr lang="fr-CH" sz="4000" dirty="0"/>
              <a:t> </a:t>
            </a:r>
            <a:endParaRPr lang="en-US" sz="40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6705600" cy="466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865561"/>
            <a:ext cx="5471590" cy="38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74799" y="1447800"/>
            <a:ext cx="2092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2 examples of proton therapy linacs using the HF-RFQ as injector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5607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5943600" cy="990600"/>
          </a:xfrm>
        </p:spPr>
        <p:txBody>
          <a:bodyPr/>
          <a:lstStyle/>
          <a:p>
            <a:r>
              <a:rPr lang="fr-CH" dirty="0" smtClean="0"/>
              <a:t>The 750 MHz RFQ </a:t>
            </a:r>
            <a:r>
              <a:rPr lang="fr-CH" dirty="0" err="1" smtClean="0"/>
              <a:t>project</a:t>
            </a:r>
            <a:r>
              <a:rPr lang="fr-CH" dirty="0" smtClean="0"/>
              <a:t> at CERN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E52BD5F-3CB0-4B80-962F-4D0A86435C7C}" type="slidenum">
              <a:rPr lang="en-GB" smtClean="0"/>
              <a:pPr/>
              <a:t>44</a:t>
            </a:fld>
            <a:endParaRPr lang="en-GB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427876"/>
              </p:ext>
            </p:extLst>
          </p:nvPr>
        </p:nvGraphicFramePr>
        <p:xfrm>
          <a:off x="304800" y="1416270"/>
          <a:ext cx="5703254" cy="3332584"/>
        </p:xfrm>
        <a:graphic>
          <a:graphicData uri="http://schemas.openxmlformats.org/drawingml/2006/table">
            <a:tbl>
              <a:tblPr firstRow="1" bandRow="1"/>
              <a:tblGrid>
                <a:gridCol w="1930718"/>
                <a:gridCol w="1886268"/>
                <a:gridCol w="1886268"/>
              </a:tblGrid>
              <a:tr h="14275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9pPr>
                    </a:lstStyle>
                    <a:p>
                      <a:r>
                        <a:rPr lang="en-GB" sz="1400" dirty="0" smtClean="0"/>
                        <a:t>1990</a:t>
                      </a:r>
                    </a:p>
                    <a:p>
                      <a:r>
                        <a:rPr lang="en-GB" sz="1400" dirty="0" smtClean="0"/>
                        <a:t>RFQ2 </a:t>
                      </a:r>
                    </a:p>
                    <a:p>
                      <a:r>
                        <a:rPr lang="en-GB" sz="1400" dirty="0" smtClean="0"/>
                        <a:t>200 MHz</a:t>
                      </a:r>
                    </a:p>
                    <a:p>
                      <a:r>
                        <a:rPr lang="en-GB" sz="1400" dirty="0" smtClean="0"/>
                        <a:t>0.5 MeV /m</a:t>
                      </a:r>
                    </a:p>
                    <a:p>
                      <a:r>
                        <a:rPr lang="en-GB" sz="1400" dirty="0" smtClean="0"/>
                        <a:t>Weight : 1000 kg/m</a:t>
                      </a:r>
                    </a:p>
                    <a:p>
                      <a:r>
                        <a:rPr lang="en-GB" sz="1400" dirty="0" smtClean="0"/>
                        <a:t>Ext. diameter : 45 cm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9pPr>
                    </a:lstStyle>
                    <a:p>
                      <a:r>
                        <a:rPr lang="en-GB" sz="1400" dirty="0" smtClean="0"/>
                        <a:t>2007</a:t>
                      </a:r>
                    </a:p>
                    <a:p>
                      <a:r>
                        <a:rPr lang="en-GB" sz="1400" dirty="0" smtClean="0"/>
                        <a:t>LINAC4 RFQ</a:t>
                      </a:r>
                    </a:p>
                    <a:p>
                      <a:r>
                        <a:rPr lang="en-GB" sz="1400" dirty="0" smtClean="0"/>
                        <a:t>352 MHz</a:t>
                      </a:r>
                    </a:p>
                    <a:p>
                      <a:r>
                        <a:rPr lang="en-GB" sz="1400" dirty="0" smtClean="0"/>
                        <a:t>1MeV/m</a:t>
                      </a:r>
                    </a:p>
                    <a:p>
                      <a:r>
                        <a:rPr lang="en-GB" sz="1400" dirty="0" smtClean="0"/>
                        <a:t>Weight : 400kg/m</a:t>
                      </a:r>
                    </a:p>
                    <a:p>
                      <a:r>
                        <a:rPr lang="en-GB" sz="1400" dirty="0" smtClean="0"/>
                        <a:t>Ext.</a:t>
                      </a:r>
                      <a:r>
                        <a:rPr lang="en-GB" sz="1400" baseline="0" dirty="0" smtClean="0"/>
                        <a:t> diameter</a:t>
                      </a:r>
                      <a:r>
                        <a:rPr lang="en-GB" sz="1400" dirty="0" smtClean="0"/>
                        <a:t> : 29 cm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Book Antiqua"/>
                        </a:defRPr>
                      </a:lvl9pPr>
                    </a:lstStyle>
                    <a:p>
                      <a:r>
                        <a:rPr lang="en-GB" sz="1400" dirty="0" smtClean="0"/>
                        <a:t>2014</a:t>
                      </a:r>
                    </a:p>
                    <a:p>
                      <a:r>
                        <a:rPr lang="en-GB" sz="1400" dirty="0" smtClean="0"/>
                        <a:t>HF RFQ</a:t>
                      </a:r>
                    </a:p>
                    <a:p>
                      <a:r>
                        <a:rPr lang="en-GB" sz="1400" dirty="0" smtClean="0"/>
                        <a:t>750MHz</a:t>
                      </a:r>
                    </a:p>
                    <a:p>
                      <a:r>
                        <a:rPr lang="en-GB" sz="1400" dirty="0" smtClean="0"/>
                        <a:t>2.5MeV/m</a:t>
                      </a:r>
                    </a:p>
                    <a:p>
                      <a:r>
                        <a:rPr lang="en-GB" sz="1400" dirty="0" smtClean="0"/>
                        <a:t>Weight : 100 kg/m</a:t>
                      </a:r>
                    </a:p>
                    <a:p>
                      <a:r>
                        <a:rPr lang="en-GB" sz="1400" dirty="0" smtClean="0"/>
                        <a:t>Ext. diameter : 13 cm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6FC6"/>
                    </a:solidFill>
                  </a:tcPr>
                </a:tc>
              </a:tr>
              <a:tr h="1905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6F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6FC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6FC6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245931"/>
            <a:ext cx="1279780" cy="119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G:\Workspaces\r\RFQ_SMATHOT\RFQ_HF\Photo\Usinage\IMG_135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43400" y="3446067"/>
            <a:ext cx="1547111" cy="79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04799" y="4876800"/>
            <a:ext cx="3959469" cy="1200329"/>
          </a:xfrm>
          <a:prstGeom prst="rect">
            <a:avLst/>
          </a:prstGeom>
          <a:gradFill rotWithShape="1">
            <a:gsLst>
              <a:gs pos="0">
                <a:srgbClr val="009DD9">
                  <a:shade val="60000"/>
                </a:srgbClr>
              </a:gs>
              <a:gs pos="33000">
                <a:srgbClr val="009DD9">
                  <a:tint val="86500"/>
                </a:srgbClr>
              </a:gs>
              <a:gs pos="46750">
                <a:srgbClr val="009DD9">
                  <a:tint val="71000"/>
                  <a:satMod val="112000"/>
                </a:srgbClr>
              </a:gs>
              <a:gs pos="53000">
                <a:srgbClr val="009DD9">
                  <a:tint val="71000"/>
                  <a:satMod val="112000"/>
                </a:srgbClr>
              </a:gs>
              <a:gs pos="68000">
                <a:srgbClr val="009DD9">
                  <a:tint val="86000"/>
                </a:srgbClr>
              </a:gs>
              <a:gs pos="100000">
                <a:srgbClr val="009DD9">
                  <a:shade val="60000"/>
                </a:srgbClr>
              </a:gs>
            </a:gsLst>
            <a:lin ang="8350000" scaled="1"/>
          </a:gradFill>
          <a:ln>
            <a:noFill/>
          </a:ln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p:spPr>
        <p:txBody>
          <a:bodyPr wrap="square">
            <a:spAutoFit/>
          </a:bodyPr>
          <a:lstStyle/>
          <a:p>
            <a:pPr marL="13652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HIGHER FREQUENCY</a:t>
            </a:r>
          </a:p>
          <a:p>
            <a:pPr marL="13652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13652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Initial RFQs in the </a:t>
            </a: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200 MHz </a:t>
            </a: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frequency range</a:t>
            </a:r>
          </a:p>
          <a:p>
            <a:pPr marL="13652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Later, </a:t>
            </a: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400 MHz</a:t>
            </a: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range (Linac4, 352 MHz).</a:t>
            </a:r>
          </a:p>
          <a:p>
            <a:pPr marL="13652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New frequency range </a:t>
            </a:r>
            <a:r>
              <a:rPr kumimoji="1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700 – 800 MHz</a:t>
            </a:r>
          </a:p>
        </p:txBody>
      </p:sp>
      <p:pic>
        <p:nvPicPr>
          <p:cNvPr id="18" name="Picture 11" descr="830351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3931" y="2930697"/>
            <a:ext cx="1752600" cy="1736792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5791200" y="4692134"/>
            <a:ext cx="3276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kumimoji="1" lang="en-US" sz="1600" b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New development at </a:t>
            </a:r>
            <a:r>
              <a:rPr kumimoji="1" lang="en-US" sz="1600" b="0" dirty="0">
                <a:solidFill>
                  <a:prstClr val="black"/>
                </a:solidFill>
                <a:latin typeface="Calibri" panose="020F0502020204030204" pitchFamily="34" charset="0"/>
              </a:rPr>
              <a:t>750 MHz</a:t>
            </a:r>
          </a:p>
          <a:p>
            <a:pPr eaLnBrk="1" hangingPunct="1">
              <a:buFontTx/>
              <a:buChar char="-"/>
            </a:pPr>
            <a:r>
              <a:rPr kumimoji="1" lang="en-US" sz="1600" b="0" dirty="0">
                <a:solidFill>
                  <a:prstClr val="black"/>
                </a:solidFill>
                <a:latin typeface="Calibri" panose="020F0502020204030204" pitchFamily="34" charset="0"/>
              </a:rPr>
              <a:t>Smaller, less expensive </a:t>
            </a:r>
            <a:r>
              <a:rPr kumimoji="1" lang="en-US" sz="1600" b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construction</a:t>
            </a:r>
          </a:p>
          <a:p>
            <a:pPr eaLnBrk="1" hangingPunct="1">
              <a:buFontTx/>
              <a:buChar char="-"/>
            </a:pPr>
            <a:r>
              <a:rPr kumimoji="1" lang="en-US" sz="1600" b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More cells/unit length, shorter</a:t>
            </a:r>
          </a:p>
          <a:p>
            <a:pPr eaLnBrk="1" hangingPunct="1"/>
            <a:r>
              <a:rPr kumimoji="1" lang="en-US" sz="1600" b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But:</a:t>
            </a:r>
            <a:endParaRPr kumimoji="1" lang="en-US" sz="1600" b="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Char char="-"/>
            </a:pPr>
            <a:r>
              <a:rPr kumimoji="1" lang="en-US" sz="1600" b="0" dirty="0">
                <a:solidFill>
                  <a:prstClr val="black"/>
                </a:solidFill>
                <a:latin typeface="Calibri" panose="020F0502020204030204" pitchFamily="34" charset="0"/>
              </a:rPr>
              <a:t>Lower current capability</a:t>
            </a:r>
          </a:p>
          <a:p>
            <a:pPr eaLnBrk="1" hangingPunct="1">
              <a:buFontTx/>
              <a:buChar char="-"/>
            </a:pPr>
            <a:r>
              <a:rPr kumimoji="1" lang="en-US" sz="1600" b="0" dirty="0">
                <a:solidFill>
                  <a:prstClr val="black"/>
                </a:solidFill>
                <a:latin typeface="Calibri" panose="020F0502020204030204" pitchFamily="34" charset="0"/>
              </a:rPr>
              <a:t>Same range of RF power</a:t>
            </a:r>
          </a:p>
        </p:txBody>
      </p:sp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905" y="3124200"/>
            <a:ext cx="2648978" cy="1646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52973"/>
            <a:ext cx="2767683" cy="157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13591" y="6324600"/>
            <a:ext cx="6315809" cy="369332"/>
          </a:xfrm>
          <a:prstGeom prst="rect">
            <a:avLst/>
          </a:prstGeom>
          <a:gradFill rotWithShape="1">
            <a:gsLst>
              <a:gs pos="0">
                <a:srgbClr val="009DD9">
                  <a:shade val="60000"/>
                </a:srgbClr>
              </a:gs>
              <a:gs pos="33000">
                <a:srgbClr val="009DD9">
                  <a:tint val="86500"/>
                </a:srgbClr>
              </a:gs>
              <a:gs pos="46750">
                <a:srgbClr val="009DD9">
                  <a:tint val="71000"/>
                  <a:satMod val="112000"/>
                </a:srgbClr>
              </a:gs>
              <a:gs pos="53000">
                <a:srgbClr val="009DD9">
                  <a:tint val="71000"/>
                  <a:satMod val="112000"/>
                </a:srgbClr>
              </a:gs>
              <a:gs pos="68000">
                <a:srgbClr val="009DD9">
                  <a:tint val="86000"/>
                </a:srgbClr>
              </a:gs>
              <a:gs pos="100000">
                <a:srgbClr val="009DD9">
                  <a:shade val="60000"/>
                </a:srgbClr>
              </a:gs>
            </a:gsLst>
            <a:lin ang="8350000" scaled="1"/>
          </a:gradFill>
          <a:ln>
            <a:noFill/>
          </a:ln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Fabrication cost per meter about </a:t>
            </a:r>
            <a:r>
              <a:rPr kumimoji="1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50%</a:t>
            </a:r>
            <a:r>
              <a:rPr kumimoji="1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at 750 MHz w.r.t. 350 MHz</a:t>
            </a:r>
          </a:p>
        </p:txBody>
      </p:sp>
    </p:spTree>
    <p:extLst>
      <p:ext uri="{BB962C8B-B14F-4D97-AF65-F5344CB8AC3E}">
        <p14:creationId xmlns:p14="http://schemas.microsoft.com/office/powerpoint/2010/main" val="17151788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6248400" cy="895350"/>
          </a:xfrm>
        </p:spPr>
        <p:txBody>
          <a:bodyPr/>
          <a:lstStyle/>
          <a:p>
            <a:r>
              <a:rPr lang="en-US" dirty="0" smtClean="0"/>
              <a:t>Linacs vs. cyclotrons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1600200"/>
          </a:xfrm>
        </p:spPr>
        <p:txBody>
          <a:bodyPr/>
          <a:lstStyle/>
          <a:p>
            <a:pPr>
              <a:buClr>
                <a:srgbClr val="7030A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</a:rPr>
              <a:t>I</a:t>
            </a:r>
            <a:r>
              <a:rPr lang="en-US" sz="1800" dirty="0" smtClean="0">
                <a:latin typeface="Calibri" panose="020F0502020204030204" pitchFamily="34" charset="0"/>
              </a:rPr>
              <a:t>ndustrial and medical applications: standard low-energy accelerator is the </a:t>
            </a:r>
            <a:r>
              <a:rPr lang="en-US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cyclotron</a:t>
            </a:r>
            <a:r>
              <a:rPr lang="en-US" sz="1800" dirty="0" smtClean="0">
                <a:latin typeface="Calibri" panose="020F0502020204030204" pitchFamily="34" charset="0"/>
              </a:rPr>
              <a:t>. </a:t>
            </a:r>
          </a:p>
          <a:p>
            <a:pPr>
              <a:buClr>
                <a:srgbClr val="7030A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 panose="020F0502020204030204" pitchFamily="34" charset="0"/>
              </a:rPr>
              <a:t>M</a:t>
            </a:r>
            <a:r>
              <a:rPr lang="en-US" sz="1800" dirty="0" smtClean="0">
                <a:latin typeface="Calibri" panose="020F0502020204030204" pitchFamily="34" charset="0"/>
              </a:rPr>
              <a:t>ost of scientific applications: low-energy acceleration provided by </a:t>
            </a:r>
            <a:r>
              <a:rPr lang="en-US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linear accelerators</a:t>
            </a:r>
            <a:r>
              <a:rPr lang="en-US" sz="1800" dirty="0" smtClean="0">
                <a:latin typeface="Calibri" panose="020F0502020204030204" pitchFamily="34" charset="0"/>
              </a:rPr>
              <a:t>.</a:t>
            </a:r>
          </a:p>
          <a:p>
            <a:pPr marL="136525" indent="0">
              <a:buNone/>
            </a:pPr>
            <a:r>
              <a:rPr lang="en-US" sz="1800" i="1" dirty="0" smtClean="0">
                <a:latin typeface="Calibri" panose="020F0502020204030204" pitchFamily="34" charset="0"/>
              </a:rPr>
              <a:t>Two different (competing?) technologies coming from the same origin, the work of Ernest O. Lawrence team at Berkeley in the 30’s – great success of the cyclotron, interest for linacs came only after WWII when high RF frequencies became available.</a:t>
            </a:r>
            <a:endParaRPr lang="en-US" sz="1800" i="1" dirty="0">
              <a:latin typeface="Calibri" panose="020F050202020403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28600" y="2971800"/>
          <a:ext cx="8610600" cy="119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530"/>
                <a:gridCol w="1714817"/>
                <a:gridCol w="932180"/>
                <a:gridCol w="848043"/>
                <a:gridCol w="927187"/>
                <a:gridCol w="786043"/>
                <a:gridCol w="762000"/>
                <a:gridCol w="609600"/>
                <a:gridCol w="838200"/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Principle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Operation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Focusing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Extraction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Beam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quality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RF power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Cost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Maintenance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CYCLOTRON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Cyclic (magnet based)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CW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Weak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Lossy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Average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1" dirty="0" err="1" smtClean="0">
                          <a:solidFill>
                            <a:srgbClr val="00B050"/>
                          </a:solidFill>
                        </a:rPr>
                        <a:t>Low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1" dirty="0" err="1" smtClean="0">
                          <a:solidFill>
                            <a:srgbClr val="00B050"/>
                          </a:solidFill>
                        </a:rPr>
                        <a:t>Low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0" dirty="0" err="1" smtClean="0">
                          <a:solidFill>
                            <a:schemeClr val="tx1"/>
                          </a:solidFill>
                        </a:rPr>
                        <a:t>Higher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LINAC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Linear (RF based)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Pulsed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1" dirty="0" err="1" smtClean="0">
                          <a:solidFill>
                            <a:srgbClr val="00B050"/>
                          </a:solidFill>
                        </a:rPr>
                        <a:t>Strong</a:t>
                      </a:r>
                      <a:r>
                        <a:rPr lang="fr-CH" sz="120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1" dirty="0" smtClean="0">
                          <a:solidFill>
                            <a:srgbClr val="00B050"/>
                          </a:solidFill>
                        </a:rPr>
                        <a:t>Clean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1" dirty="0" smtClean="0">
                          <a:solidFill>
                            <a:srgbClr val="00B050"/>
                          </a:solidFill>
                        </a:rPr>
                        <a:t>Good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High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High?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1" dirty="0" err="1" smtClean="0">
                          <a:solidFill>
                            <a:srgbClr val="00B050"/>
                          </a:solidFill>
                        </a:rPr>
                        <a:t>Lower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C:\LINAC4_civil_engineering\building_progress\tunnel june 2014\SL70019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598" y="4329740"/>
            <a:ext cx="3276987" cy="230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81400" y="4832644"/>
            <a:ext cx="3276600" cy="101566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12 MeV section (from left, DTL1, RFQ, source) of the CERN Linac4 under commissioning at CERN. Linac4 is 80 meters, 160 MeV, 80 MEUR (500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kEUR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/MeV building and infrastructure included)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19" descr="Logo-Lina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338" y="4359428"/>
            <a:ext cx="457200" cy="464575"/>
          </a:xfrm>
          <a:prstGeom prst="rect">
            <a:avLst/>
          </a:prstGeom>
          <a:noFill/>
        </p:spPr>
      </p:pic>
      <p:pic>
        <p:nvPicPr>
          <p:cNvPr id="8" name="Picture 1" descr="Ernest Lawrence in 193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375297"/>
            <a:ext cx="1676400" cy="233476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62600" y="4388518"/>
            <a:ext cx="1295400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E. O. Lawrence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90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Technological Roadmap</a:t>
            </a:r>
            <a:endParaRPr lang="en-US" sz="3600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522672" y="685800"/>
          <a:ext cx="8033238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9691" y="6043437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</a:rPr>
              <a:t>Increasing complexity from one step to the next, will profit of experience from previous step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Proton therapy RFQ at 750 MHz (submultiple of 3 GHz), others in range 700-800 MHz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6082" y="1376091"/>
            <a:ext cx="7526419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</a:rPr>
              <a:t>Develop a modular high-frequency RFQ design covering 3 applications:</a:t>
            </a:r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63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parameters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914400" y="1600200"/>
          <a:ext cx="7162800" cy="40030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699768"/>
                <a:gridCol w="1551962"/>
                <a:gridCol w="1182447"/>
                <a:gridCol w="1256350"/>
                <a:gridCol w="1472273"/>
              </a:tblGrid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Step 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Step 2</a:t>
                      </a:r>
                      <a:endParaRPr lang="en-GB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Step 3</a:t>
                      </a:r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/>
                </a:tc>
              </a:tr>
              <a:tr h="5652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 smtClean="0"/>
                        <a:t>Application:</a:t>
                      </a:r>
                    </a:p>
                    <a:p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Injector for Hadron Therapy Accelerator</a:t>
                      </a:r>
                      <a:endParaRPr lang="en-GB" sz="1200" b="1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 smtClean="0"/>
                        <a:t>PET Isotope Production</a:t>
                      </a:r>
                      <a:endParaRPr lang="en-GB" sz="1200" b="1" noProof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30000" noProof="0" dirty="0" smtClean="0"/>
                        <a:t>99m</a:t>
                      </a:r>
                      <a:r>
                        <a:rPr lang="en-GB" sz="1200" noProof="0" dirty="0" smtClean="0"/>
                        <a:t>Tc Production</a:t>
                      </a:r>
                      <a:endParaRPr lang="en-GB" sz="1200" b="1" noProof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 smtClean="0"/>
                        <a:t>Isotope Production</a:t>
                      </a:r>
                      <a:r>
                        <a:rPr lang="en-GB" sz="1200" baseline="0" noProof="0" dirty="0" smtClean="0"/>
                        <a:t> for Brachytherapy</a:t>
                      </a:r>
                      <a:endParaRPr lang="en-GB" sz="1200" noProof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noProof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 smtClean="0"/>
                        <a:t>Particle:</a:t>
                      </a:r>
                      <a:endParaRPr lang="en-GB" sz="1200" b="1" noProof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p</a:t>
                      </a:r>
                      <a:r>
                        <a:rPr lang="en-GB" sz="1200" baseline="30000" noProof="0" dirty="0" smtClean="0"/>
                        <a:t>+</a:t>
                      </a:r>
                      <a:endParaRPr lang="en-GB" sz="12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 smtClean="0"/>
                        <a:t>p</a:t>
                      </a:r>
                      <a:r>
                        <a:rPr lang="en-GB" sz="1200" baseline="30000" noProof="0" dirty="0" smtClean="0"/>
                        <a:t>+</a:t>
                      </a:r>
                      <a:endParaRPr lang="en-GB" sz="1200" baseline="30000" noProof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 smtClean="0"/>
                        <a:t>p</a:t>
                      </a:r>
                      <a:r>
                        <a:rPr lang="en-GB" sz="1200" baseline="30000" noProof="0" dirty="0" smtClean="0"/>
                        <a:t>+</a:t>
                      </a:r>
                      <a:endParaRPr lang="en-GB" sz="1200" baseline="30000" noProof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 smtClean="0"/>
                        <a:t>α /</a:t>
                      </a:r>
                      <a:r>
                        <a:rPr lang="en-GB" sz="1200" baseline="0" noProof="0" dirty="0" smtClean="0"/>
                        <a:t> </a:t>
                      </a:r>
                      <a:r>
                        <a:rPr lang="en-GB" sz="1200" noProof="0" dirty="0" smtClean="0"/>
                        <a:t>d</a:t>
                      </a:r>
                      <a:r>
                        <a:rPr lang="en-GB" sz="1200" baseline="30000" noProof="0" dirty="0" smtClean="0"/>
                        <a:t>+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aseline="30000" noProof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Beam energy (MeV)</a:t>
                      </a:r>
                      <a:endParaRPr lang="en-GB" sz="1200" b="1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5</a:t>
                      </a:r>
                      <a:endParaRPr lang="en-GB" sz="12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10</a:t>
                      </a:r>
                      <a:endParaRPr lang="en-GB" sz="12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18</a:t>
                      </a:r>
                      <a:endParaRPr lang="en-GB" sz="12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noProof="0" dirty="0" smtClean="0"/>
                        <a:t>20</a:t>
                      </a:r>
                      <a:endParaRPr lang="en-GB" sz="12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Accelerator length (m)</a:t>
                      </a:r>
                      <a:endParaRPr lang="en-GB" sz="1200" b="1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2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4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noProof="0" dirty="0" smtClean="0"/>
                        <a:t>≈</a:t>
                      </a:r>
                      <a:r>
                        <a:rPr lang="en-GB" sz="1200" noProof="0" dirty="0" smtClean="0"/>
                        <a:t>10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noProof="0" dirty="0" smtClean="0"/>
                        <a:t>≈10</a:t>
                      </a:r>
                      <a:endParaRPr lang="en-GB" sz="12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Average current (mA)</a:t>
                      </a:r>
                      <a:endParaRPr lang="en-GB" sz="1200" b="1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0.015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0.02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1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~0.1</a:t>
                      </a:r>
                      <a:endParaRPr lang="en-GB" sz="12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Peak current (mA)</a:t>
                      </a:r>
                      <a:endParaRPr lang="en-GB" sz="1200" b="1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0.3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0.5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10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~1</a:t>
                      </a:r>
                      <a:endParaRPr lang="en-GB" sz="12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RF Frequency (MHz)</a:t>
                      </a:r>
                      <a:endParaRPr lang="en-GB" sz="1200" b="1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750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750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704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 smtClean="0"/>
                        <a:t>704</a:t>
                      </a:r>
                      <a:endParaRPr lang="en-GB" sz="12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noProof="0" dirty="0" err="1" smtClean="0"/>
                        <a:t>Duty</a:t>
                      </a:r>
                      <a:r>
                        <a:rPr lang="fr-CH" sz="1200" noProof="0" dirty="0" smtClean="0"/>
                        <a:t> Cycle (%)</a:t>
                      </a:r>
                      <a:endParaRPr lang="en-GB" sz="1200" b="1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noProof="0" dirty="0" smtClean="0"/>
                        <a:t>&lt;</a:t>
                      </a:r>
                      <a:r>
                        <a:rPr lang="fr-CH" sz="1200" baseline="0" noProof="0" dirty="0" smtClean="0"/>
                        <a:t> 1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noProof="0" dirty="0" smtClean="0"/>
                        <a:t>4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noProof="0" dirty="0" smtClean="0"/>
                        <a:t>10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noProof="0" dirty="0" smtClean="0"/>
                        <a:t>10</a:t>
                      </a:r>
                      <a:endParaRPr lang="en-GB" sz="12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noProof="0" dirty="0" smtClean="0"/>
                        <a:t>Peak RF Power (kW)</a:t>
                      </a:r>
                      <a:endParaRPr lang="en-GB" sz="1200" b="1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noProof="0" dirty="0" smtClean="0"/>
                        <a:t>400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noProof="0" dirty="0" smtClean="0"/>
                        <a:t>800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noProof="0" dirty="0" smtClean="0"/>
                        <a:t>≈1500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noProof="0" dirty="0" smtClean="0"/>
                        <a:t>≈1500</a:t>
                      </a:r>
                      <a:endParaRPr lang="en-GB" sz="12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799" y="5787775"/>
            <a:ext cx="2438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Note: higher current (~10 mA) can be obtained with a lower frequency RFQ (</a:t>
            </a:r>
            <a:r>
              <a:rPr lang="en-US" sz="1400" dirty="0" err="1" smtClean="0"/>
              <a:t>eg</a:t>
            </a:r>
            <a:r>
              <a:rPr lang="en-US" sz="1400" dirty="0" smtClean="0"/>
              <a:t>. 350 MHz)</a:t>
            </a:r>
            <a:endParaRPr lang="en-US" sz="1400" dirty="0"/>
          </a:p>
        </p:txBody>
      </p:sp>
      <p:sp>
        <p:nvSpPr>
          <p:cNvPr id="6" name="Up Arrow 5"/>
          <p:cNvSpPr/>
          <p:nvPr/>
        </p:nvSpPr>
        <p:spPr>
          <a:xfrm>
            <a:off x="5867400" y="5562600"/>
            <a:ext cx="228599" cy="22449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7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vretenar\AppData\Local\Microsoft\Windows\Temporary Internet Files\Content.Outlook\NNLAZA88\Mock-up 1 (3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86200" y="3429000"/>
            <a:ext cx="5098610" cy="325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5486400" cy="562074"/>
          </a:xfrm>
        </p:spPr>
        <p:txBody>
          <a:bodyPr>
            <a:noAutofit/>
          </a:bodyPr>
          <a:lstStyle/>
          <a:p>
            <a:r>
              <a:rPr lang="fr-CH" sz="3600" dirty="0" smtClean="0"/>
              <a:t>The isotope RFQ system</a:t>
            </a:r>
            <a:endParaRPr lang="en-US" sz="3600" dirty="0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121" y="1085850"/>
            <a:ext cx="6157912" cy="240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Donut 30"/>
          <p:cNvSpPr/>
          <p:nvPr/>
        </p:nvSpPr>
        <p:spPr>
          <a:xfrm>
            <a:off x="1347421" y="1981200"/>
            <a:ext cx="1371600" cy="1295400"/>
          </a:xfrm>
          <a:prstGeom prst="donut">
            <a:avLst>
              <a:gd name="adj" fmla="val 32462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854" y="2396893"/>
            <a:ext cx="1152525" cy="45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9870" y="3876263"/>
            <a:ext cx="3724939" cy="280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Calibri" panose="020F0502020204030204" pitchFamily="34" charset="0"/>
              </a:rPr>
              <a:t>To be installed in hospitals (or movable on a lorry?)</a:t>
            </a:r>
          </a:p>
          <a:p>
            <a:endParaRPr lang="en-US" sz="1050" b="1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2 (or more) movable targets.</a:t>
            </a:r>
          </a:p>
          <a:p>
            <a:endParaRPr lang="en-US" sz="1100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Target shielded by layers of iron and borated (6%) polyethylene, overall radius &lt;0.9 m.</a:t>
            </a:r>
          </a:p>
          <a:p>
            <a:endParaRPr lang="en-US" sz="1100" dirty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Maximum calculated dose at shielding 2 </a:t>
            </a:r>
            <a:r>
              <a:rPr lang="en-US" sz="1800" dirty="0" err="1" smtClean="0">
                <a:latin typeface="Symbol" panose="05050102010706020507" pitchFamily="18" charset="2"/>
              </a:rPr>
              <a:t>m</a:t>
            </a:r>
            <a:r>
              <a:rPr lang="en-US" sz="1800" dirty="0" err="1" smtClean="0">
                <a:latin typeface="Calibri" panose="020F0502020204030204" pitchFamily="34" charset="0"/>
              </a:rPr>
              <a:t>Sv</a:t>
            </a:r>
            <a:r>
              <a:rPr lang="en-US" sz="1800" dirty="0" smtClean="0">
                <a:latin typeface="Calibri" panose="020F0502020204030204" pitchFamily="34" charset="0"/>
              </a:rPr>
              <a:t>/h</a:t>
            </a:r>
            <a:endParaRPr lang="en-US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71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/>
          <p:cNvSpPr txBox="1"/>
          <p:nvPr/>
        </p:nvSpPr>
        <p:spPr>
          <a:xfrm>
            <a:off x="5905995" y="1599958"/>
            <a:ext cx="3080797" cy="3077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2 </a:t>
            </a:r>
            <a:r>
              <a:rPr lang="fr-CH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RFQs</a:t>
            </a:r>
            <a:endParaRPr lang="fr-CH" sz="16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Input </a:t>
            </a:r>
            <a:r>
              <a:rPr lang="fr-CH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energy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= 40 KeV </a:t>
            </a:r>
          </a:p>
          <a:p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Total </a:t>
            </a:r>
            <a:r>
              <a:rPr lang="fr-CH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Length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= 4.0 m</a:t>
            </a:r>
          </a:p>
          <a:p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Output </a:t>
            </a:r>
            <a:r>
              <a:rPr lang="fr-CH" sz="1600" b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E</a:t>
            </a:r>
            <a:r>
              <a:rPr lang="fr-CH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nergy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= 10 MeV </a:t>
            </a:r>
          </a:p>
          <a:p>
            <a:r>
              <a:rPr lang="fr-CH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Frequency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750 MHz</a:t>
            </a:r>
          </a:p>
          <a:p>
            <a:r>
              <a:rPr lang="fr-CH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Average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fr-CH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current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= 20 </a:t>
            </a:r>
            <a:r>
              <a:rPr lang="fr-CH" sz="1600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</a:t>
            </a:r>
          </a:p>
          <a:p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Peak </a:t>
            </a:r>
            <a:r>
              <a:rPr lang="fr-CH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current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= 500 </a:t>
            </a:r>
            <a:r>
              <a:rPr lang="fr-CH" sz="1600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</a:t>
            </a:r>
          </a:p>
          <a:p>
            <a:r>
              <a:rPr lang="fr-CH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Duty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cycle </a:t>
            </a:r>
            <a:r>
              <a:rPr lang="fr-CH" sz="1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=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4 %</a:t>
            </a:r>
          </a:p>
          <a:p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Peak RF power &lt; 800 kW</a:t>
            </a:r>
          </a:p>
          <a:p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Total </a:t>
            </a:r>
            <a:r>
              <a:rPr lang="fr-CH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weight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(RFQ): 500 kg</a:t>
            </a:r>
          </a:p>
          <a:p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Mains power &lt; 65 kW</a:t>
            </a:r>
          </a:p>
          <a:p>
            <a:r>
              <a:rPr lang="fr-CH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Cooling</a:t>
            </a:r>
            <a:r>
              <a:rPr lang="fr-CH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~ 100 l/min </a:t>
            </a:r>
          </a:p>
        </p:txBody>
      </p:sp>
      <p:pic>
        <p:nvPicPr>
          <p:cNvPr id="4098" name="Picture 2" descr="C:\Users\vretenar\AppData\Local\Microsoft\Windows\Temporary Internet Files\Content.Outlook\NNLAZA88\Mock-up 2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99958"/>
            <a:ext cx="5562600" cy="381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3511" y="5716227"/>
            <a:ext cx="2019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CH" sz="1800" dirty="0">
                <a:latin typeface="Calibri" panose="020F0502020204030204" pitchFamily="34" charset="0"/>
              </a:rPr>
              <a:t>P</a:t>
            </a:r>
            <a:r>
              <a:rPr lang="fr-CH" sz="1800" dirty="0" smtClean="0">
                <a:latin typeface="Calibri" panose="020F0502020204030204" pitchFamily="34" charset="0"/>
              </a:rPr>
              <a:t>roduction for PET scans of </a:t>
            </a:r>
            <a:r>
              <a:rPr lang="fr-CH" sz="1800" baseline="30000" dirty="0" smtClean="0">
                <a:latin typeface="Calibri" panose="020F0502020204030204" pitchFamily="34" charset="0"/>
              </a:rPr>
              <a:t>18</a:t>
            </a:r>
            <a:r>
              <a:rPr lang="fr-CH" sz="1800" dirty="0" smtClean="0">
                <a:latin typeface="Calibri" panose="020F0502020204030204" pitchFamily="34" charset="0"/>
              </a:rPr>
              <a:t>F and </a:t>
            </a:r>
            <a:r>
              <a:rPr lang="fr-CH" sz="1800" baseline="30000" dirty="0" smtClean="0">
                <a:latin typeface="Calibri" panose="020F0502020204030204" pitchFamily="34" charset="0"/>
              </a:rPr>
              <a:t>11</a:t>
            </a:r>
            <a:r>
              <a:rPr lang="fr-CH" sz="1800" dirty="0" smtClean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86200" y="5029200"/>
            <a:ext cx="5100592" cy="15542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latin typeface="Calibri" panose="020F0502020204030204" pitchFamily="34" charset="0"/>
              </a:rPr>
              <a:t>No radiation </a:t>
            </a:r>
            <a:r>
              <a:rPr lang="fr-CH" sz="2000" dirty="0" err="1" smtClean="0">
                <a:latin typeface="Calibri" panose="020F0502020204030204" pitchFamily="34" charset="0"/>
              </a:rPr>
              <a:t>around</a:t>
            </a:r>
            <a:r>
              <a:rPr lang="fr-CH" sz="2000" dirty="0" smtClean="0">
                <a:latin typeface="Calibri" panose="020F0502020204030204" pitchFamily="34" charset="0"/>
              </a:rPr>
              <a:t> </a:t>
            </a:r>
            <a:r>
              <a:rPr lang="fr-CH" sz="2000" dirty="0" err="1" smtClean="0">
                <a:latin typeface="Calibri" panose="020F0502020204030204" pitchFamily="34" charset="0"/>
              </a:rPr>
              <a:t>accelerator</a:t>
            </a:r>
            <a:r>
              <a:rPr lang="fr-CH" sz="2000" dirty="0" smtClean="0">
                <a:latin typeface="Calibri" panose="020F0502020204030204" pitchFamily="34" charset="0"/>
              </a:rPr>
              <a:t> and </a:t>
            </a:r>
            <a:r>
              <a:rPr lang="fr-CH" sz="2000" dirty="0" err="1" smtClean="0">
                <a:latin typeface="Calibri" panose="020F0502020204030204" pitchFamily="34" charset="0"/>
              </a:rPr>
              <a:t>target</a:t>
            </a:r>
            <a:r>
              <a:rPr lang="fr-CH" sz="2000" dirty="0" smtClean="0">
                <a:latin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CH" sz="2000" dirty="0" err="1" smtClean="0">
                <a:latin typeface="Calibri" panose="020F0502020204030204" pitchFamily="34" charset="0"/>
              </a:rPr>
              <a:t>Easy</a:t>
            </a:r>
            <a:r>
              <a:rPr lang="fr-CH" sz="2000" dirty="0" smtClean="0">
                <a:latin typeface="Calibri" panose="020F0502020204030204" pitchFamily="34" charset="0"/>
              </a:rPr>
              <a:t> </a:t>
            </a:r>
            <a:r>
              <a:rPr lang="fr-CH" sz="2000" dirty="0" err="1" smtClean="0">
                <a:latin typeface="Calibri" panose="020F0502020204030204" pitchFamily="34" charset="0"/>
              </a:rPr>
              <a:t>operation</a:t>
            </a:r>
            <a:r>
              <a:rPr lang="fr-CH" sz="2000" dirty="0" smtClean="0">
                <a:latin typeface="Calibri" panose="020F0502020204030204" pitchFamily="34" charset="0"/>
              </a:rPr>
              <a:t> (one </a:t>
            </a:r>
            <a:r>
              <a:rPr lang="fr-CH" sz="2000" dirty="0" err="1" smtClean="0">
                <a:latin typeface="Calibri" panose="020F0502020204030204" pitchFamily="34" charset="0"/>
              </a:rPr>
              <a:t>button</a:t>
            </a:r>
            <a:r>
              <a:rPr lang="fr-CH" sz="2000" dirty="0" smtClean="0">
                <a:latin typeface="Calibri" panose="020F0502020204030204" pitchFamily="34" charset="0"/>
              </a:rPr>
              <a:t> machine).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latin typeface="Calibri" panose="020F0502020204030204" pitchFamily="34" charset="0"/>
              </a:rPr>
              <a:t>High </a:t>
            </a:r>
            <a:r>
              <a:rPr lang="fr-CH" sz="2000" dirty="0" err="1" smtClean="0">
                <a:latin typeface="Calibri" panose="020F0502020204030204" pitchFamily="34" charset="0"/>
              </a:rPr>
              <a:t>reliability</a:t>
            </a:r>
            <a:r>
              <a:rPr lang="fr-CH" sz="2000" dirty="0" smtClean="0">
                <a:latin typeface="Calibri" panose="020F0502020204030204" pitchFamily="34" charset="0"/>
              </a:rPr>
              <a:t> 	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CH" sz="2000" dirty="0" smtClean="0">
                <a:latin typeface="Calibri" panose="020F0502020204030204" pitchFamily="34" charset="0"/>
              </a:rPr>
              <a:t>Minimum </a:t>
            </a:r>
            <a:r>
              <a:rPr lang="fr-CH" sz="2000" dirty="0" err="1" smtClean="0">
                <a:latin typeface="Calibri" panose="020F0502020204030204" pitchFamily="34" charset="0"/>
              </a:rPr>
              <a:t>footprint</a:t>
            </a:r>
            <a:r>
              <a:rPr lang="fr-CH" sz="2000" dirty="0" smtClean="0">
                <a:latin typeface="Calibri" panose="020F0502020204030204" pitchFamily="34" charset="0"/>
              </a:rPr>
              <a:t> (15 m2)</a:t>
            </a:r>
          </a:p>
        </p:txBody>
      </p:sp>
      <p:sp>
        <p:nvSpPr>
          <p:cNvPr id="2" name="Right Arrow 1"/>
          <p:cNvSpPr/>
          <p:nvPr/>
        </p:nvSpPr>
        <p:spPr>
          <a:xfrm>
            <a:off x="3009900" y="5539636"/>
            <a:ext cx="800100" cy="5334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133600" y="274638"/>
            <a:ext cx="5486400" cy="56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9pPr>
          </a:lstStyle>
          <a:p>
            <a:r>
              <a:rPr lang="fr-CH" b="0" kern="0" dirty="0" err="1" smtClean="0"/>
              <a:t>Parameters</a:t>
            </a:r>
            <a:r>
              <a:rPr lang="fr-CH" b="0" kern="0" dirty="0" smtClean="0"/>
              <a:t> for isotopes</a:t>
            </a:r>
            <a:endParaRPr lang="en-US" b="0" kern="0" dirty="0"/>
          </a:p>
        </p:txBody>
      </p:sp>
    </p:spTree>
    <p:extLst>
      <p:ext uri="{BB962C8B-B14F-4D97-AF65-F5344CB8AC3E}">
        <p14:creationId xmlns:p14="http://schemas.microsoft.com/office/powerpoint/2010/main" val="17102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752600"/>
            <a:ext cx="5562600" cy="2743200"/>
          </a:xfrm>
        </p:spPr>
        <p:txBody>
          <a:bodyPr/>
          <a:lstStyle/>
          <a:p>
            <a:pPr algn="l"/>
            <a:r>
              <a:rPr lang="en-US" dirty="0" smtClean="0"/>
              <a:t>Linacs for production of intense secondary particle beams</a:t>
            </a:r>
            <a:br>
              <a:rPr lang="en-US" dirty="0" smtClean="0"/>
            </a:br>
            <a:r>
              <a:rPr lang="en-US" dirty="0" smtClean="0"/>
              <a:t>for applied science and energy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E52BD5F-3CB0-4B80-962F-4D0A86435C7C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7" y="1981200"/>
            <a:ext cx="8704388" cy="1981200"/>
          </a:xfrm>
        </p:spPr>
        <p:txBody>
          <a:bodyPr/>
          <a:lstStyle/>
          <a:p>
            <a:pPr marL="136525" indent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Next challenge: the miniature accelerator!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>
              <a:buClr>
                <a:srgbClr val="FFC000"/>
              </a:buClr>
            </a:pPr>
            <a:r>
              <a:rPr lang="en-US" sz="2000" dirty="0" smtClean="0">
                <a:latin typeface="Calibri" panose="020F0502020204030204" pitchFamily="34" charset="0"/>
              </a:rPr>
              <a:t>Brings protons above Coulomb barrier</a:t>
            </a:r>
          </a:p>
          <a:p>
            <a:pPr>
              <a:buClr>
                <a:srgbClr val="FFC000"/>
              </a:buClr>
            </a:pPr>
            <a:r>
              <a:rPr lang="en-US" sz="2000" dirty="0" smtClean="0">
                <a:latin typeface="Calibri" panose="020F0502020204030204" pitchFamily="34" charset="0"/>
              </a:rPr>
              <a:t>Could fit </a:t>
            </a:r>
            <a:r>
              <a:rPr lang="en-US" sz="2000" dirty="0" smtClean="0">
                <a:latin typeface="Calibri" panose="020F0502020204030204" pitchFamily="34" charset="0"/>
              </a:rPr>
              <a:t>in your kitchen (or in a standard industrial environment)</a:t>
            </a:r>
          </a:p>
          <a:p>
            <a:pPr>
              <a:buClr>
                <a:srgbClr val="FFC000"/>
              </a:buClr>
            </a:pPr>
            <a:r>
              <a:rPr lang="en-US" sz="2000" dirty="0" smtClean="0">
                <a:latin typeface="Calibri" panose="020F0502020204030204" pitchFamily="34" charset="0"/>
              </a:rPr>
              <a:t>Allow you to stay </a:t>
            </a:r>
            <a:r>
              <a:rPr lang="en-US" sz="2000" dirty="0" smtClean="0">
                <a:latin typeface="Calibri" panose="020F0502020204030204" pitchFamily="34" charset="0"/>
              </a:rPr>
              <a:t>next to it </a:t>
            </a:r>
            <a:r>
              <a:rPr lang="en-US" sz="2000" dirty="0" smtClean="0">
                <a:latin typeface="Calibri" panose="020F0502020204030204" pitchFamily="34" charset="0"/>
              </a:rPr>
              <a:t>while it works (low radiation!)</a:t>
            </a:r>
          </a:p>
          <a:p>
            <a:pPr>
              <a:buClr>
                <a:srgbClr val="FFC000"/>
              </a:buClr>
            </a:pPr>
            <a:r>
              <a:rPr lang="en-US" sz="2000" dirty="0" smtClean="0">
                <a:latin typeface="Calibri" panose="020F0502020204030204" pitchFamily="34" charset="0"/>
              </a:rPr>
              <a:t>Is cheap</a:t>
            </a:r>
            <a:r>
              <a:rPr lang="en-US" sz="2000" dirty="0" smtClean="0">
                <a:latin typeface="Calibri" panose="020F0502020204030204" pitchFamily="34" charset="0"/>
              </a:rPr>
              <a:t>, reliable and maintenance-free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76" y="4135138"/>
            <a:ext cx="203996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24409" y="4649304"/>
            <a:ext cx="2839915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/>
            <a:r>
              <a:rPr kumimoji="1" lang="en-US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AVAILABLE IN THE VIRTUAL WORLD</a:t>
            </a:r>
            <a:r>
              <a:rPr kumimoji="1" lang="en-US" sz="1400" b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:</a:t>
            </a:r>
          </a:p>
          <a:p>
            <a:pPr eaLnBrk="1" hangingPunct="1"/>
            <a:r>
              <a:rPr kumimoji="1" lang="en-US" sz="1400" b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In “The SIMS” (life simulation video game) you can already buy:</a:t>
            </a:r>
          </a:p>
          <a:p>
            <a:pPr eaLnBrk="1" hangingPunct="1"/>
            <a:r>
              <a:rPr kumimoji="1" lang="en-US" sz="1400" b="0" i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“the smallest and cheapest particle accelerator in the world. Produce new subatomic particles in the comfort and intimacy of your home. Notice: a wrong usage could destroy the planet.”</a:t>
            </a:r>
            <a:endParaRPr kumimoji="1" lang="en-US" sz="1400" b="0" i="1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066800"/>
            <a:ext cx="296593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medical_RFQ\accelleratore.bmp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78042" y="4028046"/>
            <a:ext cx="3816943" cy="265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1647091" y="76200"/>
            <a:ext cx="5943600" cy="924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>
                <a:solidFill>
                  <a:srgbClr val="FF0000"/>
                </a:solidFill>
                <a:latin typeface="Comic Sans MS" pitchFamily="66" charset="0"/>
              </a:defRPr>
            </a:lvl9pPr>
          </a:lstStyle>
          <a:p>
            <a:r>
              <a:rPr lang="fr-CH" b="0" kern="0" dirty="0" smtClean="0"/>
              <a:t>The miniature </a:t>
            </a:r>
            <a:r>
              <a:rPr lang="fr-CH" b="0" kern="0" dirty="0" err="1" smtClean="0"/>
              <a:t>accelerator</a:t>
            </a:r>
            <a:r>
              <a:rPr lang="fr-CH" b="0" kern="0" dirty="0" smtClean="0"/>
              <a:t>: a linac?</a:t>
            </a:r>
            <a:endParaRPr lang="en-US" b="0" kern="0" dirty="0"/>
          </a:p>
        </p:txBody>
      </p:sp>
    </p:spTree>
    <p:extLst>
      <p:ext uri="{BB962C8B-B14F-4D97-AF65-F5344CB8AC3E}">
        <p14:creationId xmlns:p14="http://schemas.microsoft.com/office/powerpoint/2010/main" val="271914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particle beams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750594" name="Picture 2" descr="http://www.jaea.go.jp/04/qubs/english/section_e/J-PARC-1-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1447800"/>
            <a:ext cx="8432625" cy="4495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6019800"/>
            <a:ext cx="15742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1" dirty="0" smtClean="0"/>
              <a:t>(courtesy of JPARC)</a:t>
            </a:r>
            <a:endParaRPr lang="en-US" sz="1200" b="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267344" y="5562600"/>
            <a:ext cx="4876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. Energy production (Accelerator Driven Systems), &gt; 2 GeV</a:t>
            </a:r>
          </a:p>
          <a:p>
            <a:r>
              <a:rPr lang="en-US" sz="1400" b="0" dirty="0" smtClean="0"/>
              <a:t>. </a:t>
            </a:r>
            <a:r>
              <a:rPr lang="en-US" sz="1400" b="0" dirty="0" err="1" smtClean="0"/>
              <a:t>Radiactive</a:t>
            </a:r>
            <a:r>
              <a:rPr lang="en-US" sz="1400" b="0" dirty="0" smtClean="0"/>
              <a:t> Ion Beams (ISOL), &gt; 1 GeV</a:t>
            </a:r>
            <a:endParaRPr lang="en-US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power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105400" y="1371600"/>
            <a:ext cx="3886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/>
              <a:t>Figure of merit for accelerators at the intensity frontier is </a:t>
            </a:r>
            <a:r>
              <a:rPr lang="en-US" sz="1800" dirty="0" smtClean="0">
                <a:solidFill>
                  <a:srgbClr val="FF0000"/>
                </a:solidFill>
              </a:rPr>
              <a:t>beam power</a:t>
            </a:r>
            <a:r>
              <a:rPr lang="en-US" sz="1800" b="0" dirty="0" smtClean="0"/>
              <a:t> P=</a:t>
            </a:r>
            <a:r>
              <a:rPr lang="en-US" sz="1800" b="0" dirty="0" err="1" smtClean="0"/>
              <a:t>W×I×duty</a:t>
            </a:r>
            <a:r>
              <a:rPr lang="en-US" sz="1800" b="0" dirty="0" smtClean="0"/>
              <a:t> cycle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Production rate (cross-section) for most of the particles in high-intensity applications is independent on the energy (above a certain threshold) but proportional to beam power.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The new generation of accelerators under project or construction aims at moving the power from the 100 kW’s range to the MW’s range.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A MW-class machine presents a large number of challenges and requires the development of specific technologies.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676400"/>
            <a:ext cx="480603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24200" y="6362700"/>
            <a:ext cx="16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 smtClean="0"/>
              <a:t>Jie</a:t>
            </a:r>
            <a:r>
              <a:rPr lang="fr-FR" sz="1400" i="1" dirty="0" smtClean="0"/>
              <a:t> Wei, IPAC 2014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81000"/>
            <a:ext cx="5562600" cy="762000"/>
          </a:xfrm>
        </p:spPr>
        <p:txBody>
          <a:bodyPr/>
          <a:lstStyle/>
          <a:p>
            <a:r>
              <a:rPr lang="en-US" sz="3200" dirty="0" smtClean="0"/>
              <a:t>Neutron scattering:</a:t>
            </a:r>
            <a:br>
              <a:rPr lang="en-US" sz="3200" dirty="0" smtClean="0"/>
            </a:br>
            <a:r>
              <a:rPr lang="en-US" sz="3200" dirty="0" smtClean="0"/>
              <a:t>Spallation Neutron Sources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E52BD5F-3CB0-4B80-962F-4D0A86435C7C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667000" y="3120003"/>
            <a:ext cx="640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+mj-lt"/>
              </a:rPr>
              <a:t>Traditionally, neutrons were produced by  </a:t>
            </a:r>
            <a:r>
              <a:rPr lang="en-US" b="0" dirty="0" smtClean="0">
                <a:solidFill>
                  <a:srgbClr val="C00000"/>
                </a:solidFill>
                <a:latin typeface="+mj-lt"/>
              </a:rPr>
              <a:t>nuclear reactors;  </a:t>
            </a:r>
            <a:r>
              <a:rPr lang="en-US" b="0" dirty="0" smtClean="0">
                <a:latin typeface="+mj-lt"/>
              </a:rPr>
              <a:t>nowadays, are used </a:t>
            </a:r>
            <a:r>
              <a:rPr lang="en-US" b="0" dirty="0" smtClean="0">
                <a:solidFill>
                  <a:srgbClr val="C00000"/>
                </a:solidFill>
                <a:latin typeface="+mj-lt"/>
              </a:rPr>
              <a:t>linear accelerators </a:t>
            </a:r>
            <a:r>
              <a:rPr lang="en-US" b="0" dirty="0" smtClean="0">
                <a:latin typeface="+mj-lt"/>
              </a:rPr>
              <a:t>at energy </a:t>
            </a:r>
            <a:r>
              <a:rPr lang="en-US" b="0" dirty="0" smtClean="0">
                <a:latin typeface="Book Antiqua"/>
              </a:rPr>
              <a:t>≥ </a:t>
            </a:r>
            <a:r>
              <a:rPr lang="en-US" b="0" dirty="0" smtClean="0">
                <a:latin typeface="+mj-lt"/>
              </a:rPr>
              <a:t>1 GeV  </a:t>
            </a:r>
          </a:p>
          <a:p>
            <a:endParaRPr lang="en-US" b="0" dirty="0">
              <a:latin typeface="+mj-lt"/>
            </a:endParaRPr>
          </a:p>
          <a:p>
            <a:r>
              <a:rPr lang="en-US" b="0" dirty="0" smtClean="0">
                <a:latin typeface="+mj-lt"/>
              </a:rPr>
              <a:t>2 linac-based facilities operational (SNS at Oak Ridge – USA and J-PARC at Tokai – Japan) and a third is in construction (</a:t>
            </a:r>
            <a:r>
              <a:rPr lang="en-US" b="0" dirty="0" smtClean="0">
                <a:solidFill>
                  <a:srgbClr val="C00000"/>
                </a:solidFill>
                <a:latin typeface="+mj-lt"/>
              </a:rPr>
              <a:t>European Spallation Source at Lund – Sweden</a:t>
            </a:r>
            <a:r>
              <a:rPr lang="en-US" b="0" dirty="0" smtClean="0">
                <a:latin typeface="+mj-lt"/>
              </a:rPr>
              <a:t>). </a:t>
            </a:r>
            <a:endParaRPr lang="fr-CH" b="0" dirty="0" smtClean="0">
              <a:latin typeface="+mj-lt"/>
            </a:endParaRPr>
          </a:p>
        </p:txBody>
      </p:sp>
      <p:pic>
        <p:nvPicPr>
          <p:cNvPr id="36866" name="Picture 2" descr="http://www.lbl.gov/Science-Articles/Archive/images2/neutron-spalla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819400"/>
            <a:ext cx="2190750" cy="284797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57200" y="1388239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0" dirty="0" smtClean="0"/>
              <a:t>Neutrons are ideal probes to map the molecular and magnetic structure and behavior of materials (high-temperature superconductors, polymers, metals), and biological samples </a:t>
            </a:r>
            <a:r>
              <a:rPr lang="en-US" sz="1800" b="0" dirty="0" smtClean="0">
                <a:latin typeface="Book Antiqua"/>
              </a:rPr>
              <a:t>→ </a:t>
            </a:r>
            <a:r>
              <a:rPr lang="en-US" sz="1800" b="0" dirty="0" smtClean="0"/>
              <a:t>Application to </a:t>
            </a:r>
            <a:r>
              <a:rPr lang="en-US" sz="1800" b="0" dirty="0" smtClean="0">
                <a:solidFill>
                  <a:schemeClr val="accent1"/>
                </a:solidFill>
              </a:rPr>
              <a:t>fundamental physics</a:t>
            </a:r>
            <a:r>
              <a:rPr lang="en-US" sz="1800" b="0" dirty="0" smtClean="0"/>
              <a:t>, </a:t>
            </a:r>
            <a:r>
              <a:rPr lang="en-US" sz="1800" b="0" dirty="0" smtClean="0">
                <a:solidFill>
                  <a:schemeClr val="accent1"/>
                </a:solidFill>
              </a:rPr>
              <a:t>structural biology</a:t>
            </a:r>
            <a:r>
              <a:rPr lang="en-US" sz="1800" b="0" dirty="0" smtClean="0"/>
              <a:t> and </a:t>
            </a:r>
            <a:r>
              <a:rPr lang="en-US" sz="1800" b="0" dirty="0" smtClean="0">
                <a:solidFill>
                  <a:schemeClr val="accent1"/>
                </a:solidFill>
              </a:rPr>
              <a:t>biotechnology</a:t>
            </a:r>
            <a:r>
              <a:rPr lang="en-US" sz="1800" b="0" dirty="0" smtClean="0"/>
              <a:t>, </a:t>
            </a:r>
            <a:r>
              <a:rPr lang="en-US" sz="1800" b="0" dirty="0" smtClean="0">
                <a:solidFill>
                  <a:schemeClr val="accent1"/>
                </a:solidFill>
              </a:rPr>
              <a:t>magnetism and superconductivity</a:t>
            </a:r>
            <a:r>
              <a:rPr lang="en-US" sz="1800" b="0" dirty="0" smtClean="0"/>
              <a:t>, </a:t>
            </a:r>
            <a:r>
              <a:rPr lang="en-US" sz="1800" b="0" dirty="0" smtClean="0">
                <a:solidFill>
                  <a:schemeClr val="accent1"/>
                </a:solidFill>
              </a:rPr>
              <a:t>chemical and engineering materials</a:t>
            </a:r>
            <a:r>
              <a:rPr lang="en-US" sz="1800" b="0" dirty="0" smtClean="0"/>
              <a:t>, </a:t>
            </a:r>
            <a:r>
              <a:rPr lang="en-US" sz="1800" b="0" dirty="0" smtClean="0">
                <a:solidFill>
                  <a:schemeClr val="accent1"/>
                </a:solidFill>
              </a:rPr>
              <a:t>nanotechnology</a:t>
            </a:r>
            <a:r>
              <a:rPr lang="en-US" sz="1800" b="0" dirty="0" smtClean="0"/>
              <a:t>, </a:t>
            </a:r>
            <a:r>
              <a:rPr lang="en-US" sz="1800" b="0" dirty="0" smtClean="0">
                <a:solidFill>
                  <a:schemeClr val="accent1"/>
                </a:solidFill>
              </a:rPr>
              <a:t>complex fluids</a:t>
            </a:r>
            <a:r>
              <a:rPr lang="en-US" sz="1800" b="0" dirty="0" smtClean="0"/>
              <a:t>, ...</a:t>
            </a:r>
            <a:endParaRPr lang="en-US" sz="1800" b="0" dirty="0"/>
          </a:p>
        </p:txBody>
      </p:sp>
      <p:pic>
        <p:nvPicPr>
          <p:cNvPr id="11161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58674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 bwMode="auto">
          <a:xfrm>
            <a:off x="3467100" y="6096000"/>
            <a:ext cx="5562600" cy="5334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18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</a:t>
            </a:r>
            <a:r>
              <a:rPr lang="en-US" dirty="0" err="1" smtClean="0"/>
              <a:t>Spallation</a:t>
            </a:r>
            <a:r>
              <a:rPr lang="en-US" dirty="0" smtClean="0"/>
              <a:t> Neutron Source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E52BD5F-3CB0-4B80-962F-4D0A86435C7C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37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639631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239000" y="1752600"/>
            <a:ext cx="1905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US </a:t>
            </a:r>
            <a:r>
              <a:rPr lang="en-US" b="0" dirty="0" err="1" smtClean="0"/>
              <a:t>Spallation</a:t>
            </a:r>
            <a:r>
              <a:rPr lang="en-US" b="0" dirty="0" smtClean="0"/>
              <a:t> Neutron Source (Oak Ridge)</a:t>
            </a:r>
          </a:p>
          <a:p>
            <a:r>
              <a:rPr lang="en-US" b="0" dirty="0" smtClean="0"/>
              <a:t>World’s highest power proton source (1 MW)</a:t>
            </a:r>
          </a:p>
          <a:p>
            <a:r>
              <a:rPr lang="en-US" b="0" dirty="0" smtClean="0"/>
              <a:t>1 GeV, 5% duty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Paper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Presentation.pot</Template>
  <TotalTime>84052</TotalTime>
  <Words>3079</Words>
  <Application>Microsoft Office PowerPoint</Application>
  <PresentationFormat>On-screen Show (4:3)</PresentationFormat>
  <Paragraphs>607</Paragraphs>
  <Slides>50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23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50</vt:i4>
      </vt:variant>
    </vt:vector>
  </HeadingPairs>
  <TitlesOfParts>
    <vt:vector size="76" baseType="lpstr">
      <vt:lpstr>Arial Unicode MS</vt:lpstr>
      <vt:lpstr>ＭＳ Ｐゴシック</vt:lpstr>
      <vt:lpstr>宋体</vt:lpstr>
      <vt:lpstr>仿宋</vt:lpstr>
      <vt:lpstr>Arial</vt:lpstr>
      <vt:lpstr>Arial Narrow</vt:lpstr>
      <vt:lpstr>Book Antiqua</vt:lpstr>
      <vt:lpstr>Calibri</vt:lpstr>
      <vt:lpstr>Comic Sans MS</vt:lpstr>
      <vt:lpstr>Futura Condensed</vt:lpstr>
      <vt:lpstr>Gill Sans</vt:lpstr>
      <vt:lpstr>Gill Sans Light</vt:lpstr>
      <vt:lpstr>Helvetica</vt:lpstr>
      <vt:lpstr>HG丸ｺﾞｼｯｸM-PRO</vt:lpstr>
      <vt:lpstr>楷体_GB2312</vt:lpstr>
      <vt:lpstr>Lucida Sans</vt:lpstr>
      <vt:lpstr>Symbol</vt:lpstr>
      <vt:lpstr>Tahoma</vt:lpstr>
      <vt:lpstr>Times New Roman</vt:lpstr>
      <vt:lpstr>Wingdings</vt:lpstr>
      <vt:lpstr>Wingdings 2</vt:lpstr>
      <vt:lpstr>Wingdings 3</vt:lpstr>
      <vt:lpstr>ヒラギノ角ゴ ProN W3</vt:lpstr>
      <vt:lpstr>Paper Presentation</vt:lpstr>
      <vt:lpstr>Office Theme</vt:lpstr>
      <vt:lpstr>Apex</vt:lpstr>
      <vt:lpstr>Module 8 Applications of linacs</vt:lpstr>
      <vt:lpstr>Overview</vt:lpstr>
      <vt:lpstr>Key questions: what does the man in the street need?</vt:lpstr>
      <vt:lpstr>Existing accelerators</vt:lpstr>
      <vt:lpstr>Linacs for production of intense secondary particle beams for applied science and energy</vt:lpstr>
      <vt:lpstr>Secondary particle beams</vt:lpstr>
      <vt:lpstr>Beam power</vt:lpstr>
      <vt:lpstr>Neutron scattering: Spallation Neutron Sources</vt:lpstr>
      <vt:lpstr>US Spallation Neutron Source</vt:lpstr>
      <vt:lpstr>SNS - layout</vt:lpstr>
      <vt:lpstr>SNS – Scientific Program</vt:lpstr>
      <vt:lpstr>A multi-purpose facility: JPARC (Japan)</vt:lpstr>
      <vt:lpstr>JPARC main parameters</vt:lpstr>
      <vt:lpstr>Beam Power (3GeV)</vt:lpstr>
      <vt:lpstr>European Spallation Source</vt:lpstr>
      <vt:lpstr>Update from the ESS site</vt:lpstr>
      <vt:lpstr>Accelerator technical performances</vt:lpstr>
      <vt:lpstr>ESS Energy Management</vt:lpstr>
      <vt:lpstr>Linacs for fusion material testing: IFMIF</vt:lpstr>
      <vt:lpstr>Advanced materials on the critical path to fusion</vt:lpstr>
      <vt:lpstr>IFMIF principles</vt:lpstr>
      <vt:lpstr>PowerPoint Presentation</vt:lpstr>
      <vt:lpstr>PowerPoint Presentation</vt:lpstr>
      <vt:lpstr>PowerPoint Presentation</vt:lpstr>
      <vt:lpstr>Accelerator Driven Systems</vt:lpstr>
      <vt:lpstr>The transmutation issue</vt:lpstr>
      <vt:lpstr>Energy Production</vt:lpstr>
      <vt:lpstr>PowerPoint Presentation</vt:lpstr>
      <vt:lpstr>EU: The Myrrha project</vt:lpstr>
      <vt:lpstr>The MYRRHA accelerator</vt:lpstr>
      <vt:lpstr>Roadmap of ADS project in China</vt:lpstr>
      <vt:lpstr>Industrial applications of linacs</vt:lpstr>
      <vt:lpstr>Ion implantation system</vt:lpstr>
      <vt:lpstr>Cargo screening</vt:lpstr>
      <vt:lpstr>Radiotherapy with linear accelerators</vt:lpstr>
      <vt:lpstr>Hadrontherapy</vt:lpstr>
      <vt:lpstr>MedAustron</vt:lpstr>
      <vt:lpstr>The synchrotron area in October 2008</vt:lpstr>
      <vt:lpstr>PowerPoint Presentation</vt:lpstr>
      <vt:lpstr>PowerPoint Presentation</vt:lpstr>
      <vt:lpstr>PowerPoint Presentation</vt:lpstr>
      <vt:lpstr>PowerPoint Presentation</vt:lpstr>
      <vt:lpstr>RFQ for Proton therapy </vt:lpstr>
      <vt:lpstr>The 750 MHz RFQ project at CERN</vt:lpstr>
      <vt:lpstr>Linacs vs. cyclotrons</vt:lpstr>
      <vt:lpstr>Technological Roadmap</vt:lpstr>
      <vt:lpstr>Basic parameters</vt:lpstr>
      <vt:lpstr>The isotope RFQ system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Garoby</dc:creator>
  <cp:lastModifiedBy>Maurizio Vretenar</cp:lastModifiedBy>
  <cp:revision>718</cp:revision>
  <cp:lastPrinted>2001-05-09T17:05:16Z</cp:lastPrinted>
  <dcterms:created xsi:type="dcterms:W3CDTF">1998-05-29T07:41:06Z</dcterms:created>
  <dcterms:modified xsi:type="dcterms:W3CDTF">2015-07-10T16:36:12Z</dcterms:modified>
</cp:coreProperties>
</file>