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80" r:id="rId12"/>
    <p:sldId id="262" r:id="rId13"/>
    <p:sldId id="265" r:id="rId14"/>
    <p:sldId id="266" r:id="rId15"/>
    <p:sldId id="277" r:id="rId16"/>
    <p:sldId id="267" r:id="rId17"/>
    <p:sldId id="268" r:id="rId18"/>
    <p:sldId id="269" r:id="rId19"/>
    <p:sldId id="270" r:id="rId20"/>
    <p:sldId id="271" r:id="rId21"/>
    <p:sldId id="278" r:id="rId22"/>
    <p:sldId id="279" r:id="rId23"/>
    <p:sldId id="276" r:id="rId24"/>
    <p:sldId id="275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78947" autoAdjust="0"/>
  </p:normalViewPr>
  <p:slideViewPr>
    <p:cSldViewPr>
      <p:cViewPr>
        <p:scale>
          <a:sx n="100" d="100"/>
          <a:sy n="100" d="100"/>
        </p:scale>
        <p:origin x="-219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699EC-2071-470F-8086-23F6D9C0B2B8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2F488-C71C-4AB4-8153-6E9CC68D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I’m the new guy...</a:t>
            </a:r>
          </a:p>
          <a:p>
            <a:r>
              <a:rPr lang="en-GB" dirty="0" smtClean="0"/>
              <a:t>Name, 3</a:t>
            </a:r>
            <a:r>
              <a:rPr lang="en-GB" baseline="0" dirty="0" smtClean="0"/>
              <a:t> weeks</a:t>
            </a:r>
          </a:p>
          <a:p>
            <a:r>
              <a:rPr lang="en-GB" baseline="0" dirty="0" smtClean="0"/>
              <a:t>I.T system</a:t>
            </a:r>
          </a:p>
          <a:p>
            <a:r>
              <a:rPr lang="en-GB" baseline="0" dirty="0" smtClean="0"/>
              <a:t>4 sections to presentation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Thyristors,</a:t>
            </a:r>
            <a:r>
              <a:rPr lang="en-GB" baseline="0" dirty="0" smtClean="0"/>
              <a:t> no model, all standard model parameters in data sheet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PCs </a:t>
            </a:r>
            <a:r>
              <a:rPr lang="en-GB" smtClean="0"/>
              <a:t>are </a:t>
            </a:r>
            <a:endParaRPr lang="en-GB" dirty="0" smtClean="0"/>
          </a:p>
          <a:p>
            <a:r>
              <a:rPr lang="en-GB" dirty="0" smtClean="0"/>
              <a:t>run with test</a:t>
            </a:r>
            <a:r>
              <a:rPr lang="en-GB" baseline="0" dirty="0" smtClean="0"/>
              <a:t> stimulus</a:t>
            </a:r>
          </a:p>
          <a:p>
            <a:r>
              <a:rPr lang="en-GB" dirty="0" smtClean="0"/>
              <a:t>Based on real test, </a:t>
            </a:r>
            <a:r>
              <a:rPr lang="en-GB" dirty="0" err="1" smtClean="0"/>
              <a:t>pic</a:t>
            </a:r>
            <a:r>
              <a:rPr lang="en-GB" dirty="0" smtClean="0"/>
              <a:t> shown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PC,</a:t>
            </a:r>
            <a:r>
              <a:rPr lang="en-GB" baseline="0" dirty="0" smtClean="0"/>
              <a:t> modelled by ideal current source</a:t>
            </a:r>
          </a:p>
          <a:p>
            <a:r>
              <a:rPr lang="en-GB" baseline="0" dirty="0" smtClean="0"/>
              <a:t>For </a:t>
            </a:r>
            <a:r>
              <a:rPr lang="en-GB" baseline="0" dirty="0" err="1" smtClean="0"/>
              <a:t>e.g</a:t>
            </a:r>
            <a:r>
              <a:rPr lang="en-GB" baseline="0" dirty="0" smtClean="0"/>
              <a:t> PNO.d16</a:t>
            </a:r>
          </a:p>
          <a:p>
            <a:r>
              <a:rPr lang="en-GB" baseline="0" dirty="0" smtClean="0"/>
              <a:t>Txt example and solution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Schematic.</a:t>
            </a:r>
          </a:p>
          <a:p>
            <a:r>
              <a:rPr lang="en-GB" dirty="0" smtClean="0"/>
              <a:t>It’s green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Ignore v sources</a:t>
            </a:r>
            <a:endParaRPr lang="en-GB" dirty="0" smtClean="0"/>
          </a:p>
          <a:p>
            <a:endParaRPr lang="en-GB" smtClean="0"/>
          </a:p>
          <a:p>
            <a:r>
              <a:rPr lang="en-GB" smtClean="0"/>
              <a:t>Rtqx</a:t>
            </a:r>
            <a:r>
              <a:rPr lang="en-GB" baseline="0" smtClean="0"/>
              <a:t>2 </a:t>
            </a:r>
            <a:r>
              <a:rPr lang="en-GB" baseline="0" dirty="0" smtClean="0"/>
              <a:t>1 block</a:t>
            </a:r>
          </a:p>
          <a:p>
            <a:r>
              <a:rPr lang="en-GB" baseline="0" dirty="0" err="1" smtClean="0"/>
              <a:t>Rqx</a:t>
            </a:r>
            <a:r>
              <a:rPr lang="en-GB" baseline="0" dirty="0" smtClean="0"/>
              <a:t> 2 blocks</a:t>
            </a:r>
          </a:p>
          <a:p>
            <a:r>
              <a:rPr lang="en-GB" baseline="0" dirty="0" smtClean="0"/>
              <a:t>Rtqx1 crowbar and </a:t>
            </a:r>
            <a:r>
              <a:rPr lang="en-GB" baseline="0" dirty="0" err="1" smtClean="0"/>
              <a:t>fwt</a:t>
            </a:r>
            <a:r>
              <a:rPr lang="en-GB" baseline="0" dirty="0" smtClean="0"/>
              <a:t> set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Magnets, inductor</a:t>
            </a:r>
          </a:p>
          <a:p>
            <a:r>
              <a:rPr lang="en-GB" dirty="0" smtClean="0"/>
              <a:t>Bus-bar resistance</a:t>
            </a:r>
          </a:p>
          <a:p>
            <a:r>
              <a:rPr lang="en-GB" dirty="0" err="1" smtClean="0"/>
              <a:t>Abm</a:t>
            </a:r>
            <a:r>
              <a:rPr lang="en-GB" dirty="0" smtClean="0"/>
              <a:t>,</a:t>
            </a:r>
            <a:r>
              <a:rPr lang="en-GB" baseline="0" dirty="0" smtClean="0"/>
              <a:t> quench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AMS, compare with measured values of the system itself</a:t>
            </a:r>
          </a:p>
          <a:p>
            <a:r>
              <a:rPr lang="en-GB" dirty="0" smtClean="0"/>
              <a:t>Diagnostic</a:t>
            </a:r>
            <a:r>
              <a:rPr lang="en-GB" baseline="0" dirty="0" smtClean="0"/>
              <a:t> tool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Some early</a:t>
            </a:r>
            <a:r>
              <a:rPr lang="en-GB" baseline="0" dirty="0" smtClean="0"/>
              <a:t> results... PNO.d16</a:t>
            </a:r>
            <a:endParaRPr lang="en-GB" dirty="0" smtClean="0"/>
          </a:p>
          <a:p>
            <a:r>
              <a:rPr lang="en-GB" dirty="0" smtClean="0"/>
              <a:t>Major</a:t>
            </a:r>
            <a:r>
              <a:rPr lang="en-GB" baseline="0" dirty="0" smtClean="0"/>
              <a:t> similarities already</a:t>
            </a:r>
          </a:p>
          <a:p>
            <a:r>
              <a:rPr lang="en-GB" baseline="0" dirty="0" smtClean="0"/>
              <a:t>Exponential decay</a:t>
            </a:r>
          </a:p>
          <a:p>
            <a:r>
              <a:rPr lang="en-GB" baseline="0" dirty="0" smtClean="0"/>
              <a:t>Bump - technical term (induced current/</a:t>
            </a:r>
            <a:r>
              <a:rPr lang="en-GB" baseline="0" dirty="0" err="1" smtClean="0"/>
              <a:t>emf</a:t>
            </a:r>
            <a:r>
              <a:rPr lang="en-GB" baseline="0" dirty="0" smtClean="0"/>
              <a:t> perhaps?)</a:t>
            </a:r>
          </a:p>
          <a:p>
            <a:r>
              <a:rPr lang="en-GB" baseline="0" dirty="0" smtClean="0"/>
              <a:t>Likely to be just current 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Component effects,</a:t>
            </a:r>
          </a:p>
          <a:p>
            <a:r>
              <a:rPr lang="en-GB" dirty="0" smtClean="0"/>
              <a:t>Resistance of</a:t>
            </a:r>
            <a:r>
              <a:rPr lang="en-GB" baseline="0" dirty="0" smtClean="0"/>
              <a:t> cables (high current, low voltage)</a:t>
            </a:r>
          </a:p>
          <a:p>
            <a:r>
              <a:rPr lang="en-GB" baseline="0" dirty="0" smtClean="0"/>
              <a:t>Sweeps</a:t>
            </a:r>
          </a:p>
          <a:p>
            <a:r>
              <a:rPr lang="en-GB" baseline="0" dirty="0" smtClean="0"/>
              <a:t>Diff up 1kA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bump,</a:t>
            </a:r>
            <a:r>
              <a:rPr lang="en-GB" baseline="0" dirty="0" smtClean="0"/>
              <a:t> crowbar </a:t>
            </a:r>
            <a:r>
              <a:rPr lang="en-GB" baseline="0" dirty="0" err="1" smtClean="0"/>
              <a:t>thyristor</a:t>
            </a:r>
            <a:r>
              <a:rPr lang="en-GB" baseline="0" dirty="0" smtClean="0"/>
              <a:t> turned on, current chooses it’s path to discharge, adding to main current loop.</a:t>
            </a:r>
            <a:endParaRPr lang="en-GB" dirty="0" smtClean="0"/>
          </a:p>
          <a:p>
            <a:r>
              <a:rPr lang="en-GB" dirty="0" smtClean="0"/>
              <a:t>Crowbar, current from </a:t>
            </a:r>
            <a:r>
              <a:rPr lang="en-GB" dirty="0" err="1" smtClean="0"/>
              <a:t>mqxa</a:t>
            </a:r>
            <a:r>
              <a:rPr lang="en-GB" baseline="0" dirty="0" smtClean="0"/>
              <a:t> Q1</a:t>
            </a:r>
          </a:p>
          <a:p>
            <a:r>
              <a:rPr lang="en-GB" baseline="0" dirty="0" smtClean="0"/>
              <a:t>1</a:t>
            </a:r>
            <a:r>
              <a:rPr lang="en-GB" baseline="30000" dirty="0" smtClean="0"/>
              <a:t>st</a:t>
            </a:r>
            <a:r>
              <a:rPr lang="en-GB" baseline="0" dirty="0" smtClean="0"/>
              <a:t> graph, 2 plots sweep of 20mohm and top is the current in crowbar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LHC,</a:t>
            </a:r>
            <a:r>
              <a:rPr lang="en-GB" baseline="0" dirty="0" smtClean="0"/>
              <a:t> in case you somehow didn’t know that.</a:t>
            </a:r>
          </a:p>
          <a:p>
            <a:r>
              <a:rPr lang="en-GB" baseline="0" dirty="0" smtClean="0"/>
              <a:t>Both sides either collider</a:t>
            </a:r>
          </a:p>
          <a:p>
            <a:r>
              <a:rPr lang="en-GB" baseline="0" dirty="0" smtClean="0"/>
              <a:t>2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FWT &amp; FWD not</a:t>
            </a:r>
            <a:r>
              <a:rPr lang="en-GB" baseline="0" dirty="0" smtClean="0"/>
              <a:t> in use in normal operation or pc failure.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Type 2 diode failure, quick discharge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ATLAS/CMS FWT Q1,</a:t>
            </a:r>
            <a:r>
              <a:rPr lang="en-GB" baseline="0" dirty="0" smtClean="0"/>
              <a:t> FWD Q3</a:t>
            </a:r>
          </a:p>
          <a:p>
            <a:r>
              <a:rPr lang="en-GB" baseline="0" dirty="0" smtClean="0"/>
              <a:t>ALICE/</a:t>
            </a:r>
            <a:r>
              <a:rPr lang="en-GB" baseline="0" dirty="0" err="1" smtClean="0"/>
              <a:t>LHCb</a:t>
            </a:r>
            <a:r>
              <a:rPr lang="en-GB" baseline="0" dirty="0" smtClean="0"/>
              <a:t> FWD Q1, FWT Q3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Focusing on type</a:t>
            </a:r>
            <a:r>
              <a:rPr lang="en-GB" baseline="0" dirty="0" smtClean="0"/>
              <a:t> 1,</a:t>
            </a:r>
          </a:p>
          <a:p>
            <a:r>
              <a:rPr lang="en-GB" baseline="0" dirty="0" smtClean="0"/>
              <a:t>List components, point at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Don’t </a:t>
            </a:r>
            <a:r>
              <a:rPr lang="en-GB" dirty="0" err="1" smtClean="0"/>
              <a:t>wanna</a:t>
            </a:r>
            <a:r>
              <a:rPr lang="en-GB" dirty="0" smtClean="0"/>
              <a:t> bore</a:t>
            </a:r>
            <a:r>
              <a:rPr lang="en-GB" baseline="0" dirty="0" smtClean="0"/>
              <a:t> you.</a:t>
            </a:r>
          </a:p>
          <a:p>
            <a:r>
              <a:rPr lang="en-GB" baseline="0" dirty="0" smtClean="0"/>
              <a:t>Took ages to find info on component names so...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Modellin</a:t>
            </a:r>
            <a:r>
              <a:rPr lang="en-GB" dirty="0" smtClean="0"/>
              <a:t> diodes, AMS</a:t>
            </a:r>
          </a:p>
          <a:p>
            <a:r>
              <a:rPr lang="en-GB" dirty="0" smtClean="0"/>
              <a:t>2 Main approaches,</a:t>
            </a:r>
            <a:r>
              <a:rPr lang="en-GB" baseline="0" dirty="0" smtClean="0"/>
              <a:t> manual calc, using DCC w datasheet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DCC explain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DCC explain potential inaccuracies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Resultant</a:t>
            </a:r>
            <a:r>
              <a:rPr lang="en-GB" baseline="0" dirty="0" smtClean="0"/>
              <a:t> diode model and its parameter values are several iterations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09D5-107B-43A7-98BC-8FDD21F02B0D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A512B-08F6-45D0-B63F-28A77888C3D7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BD19-B32B-44F2-B205-99EB202980CC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D9F8-5DC3-4591-8F74-DECF9019DF23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F404-A87B-43A9-9913-4CE15064C624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CF25-E9B9-4FAD-AF43-D833DCE1DA7D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42EC-DF70-4B5F-8C0D-8D56B45C329D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1141-4AD0-4F6B-BE6F-59E500B58805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6DDC0-CC54-4B84-B0C7-D4BF1064EFDC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5D97C-4D9E-4C0B-BDC4-5EE79F0598DE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4D3C-4327-4F61-980E-7513569EF413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8761DB-FBFF-40E3-976F-60A5BE69C318}" type="datetime1">
              <a:rPr lang="en-GB" smtClean="0"/>
              <a:pPr/>
              <a:t>24/06/2011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Inner Triplet System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40" y="3068960"/>
            <a:ext cx="3592488" cy="175260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 algn="r"/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Introduction to system</a:t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	    Device modelling</a:t>
            </a:r>
          </a:p>
          <a:p>
            <a:pPr algn="r"/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Design Entry HDL Schematics	    AMS simulations</a:t>
            </a:r>
            <a:endParaRPr lang="en-GB" sz="2400" b="1" i="1" dirty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pPr algn="r"/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LHC-CM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Thyristors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2776"/>
          </a:xfrm>
        </p:spPr>
        <p:txBody>
          <a:bodyPr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latin typeface="Browallia New" pitchFamily="34" charset="-34"/>
                <a:cs typeface="Browallia New" pitchFamily="34" charset="-34"/>
              </a:rPr>
              <a:t>The DCC application does not have a thyristor model.</a:t>
            </a:r>
          </a:p>
          <a:p>
            <a:r>
              <a:rPr lang="en-US" sz="2400" b="1" i="1" dirty="0" smtClean="0">
                <a:latin typeface="Browallia New" pitchFamily="34" charset="-34"/>
                <a:cs typeface="Browallia New" pitchFamily="34" charset="-34"/>
              </a:rPr>
              <a:t>Luckily the datasheets contained all the information to directly enter the values for the parameters required to model a thyristor.</a:t>
            </a:r>
          </a:p>
          <a:p>
            <a:endParaRPr lang="en-GB" b="1" i="1" dirty="0" smtClean="0">
              <a:latin typeface="Browallia New" pitchFamily="34" charset="-34"/>
              <a:cs typeface="Browallia New" pitchFamily="34" charset="-34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24944"/>
            <a:ext cx="4536504" cy="238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5445224"/>
            <a:ext cx="8229600" cy="848072"/>
          </a:xfrm>
          <a:prstGeom prst="rect">
            <a:avLst/>
          </a:prstGeom>
        </p:spPr>
        <p:txBody>
          <a:bodyPr vert="horz">
            <a:normAutofit fontScale="92500" lnSpcReduction="10000"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Shown above is the model parameters entry for the TZ425N thyristor.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The</a:t>
            </a:r>
            <a:r>
              <a:rPr kumimoji="0" lang="en-US" sz="2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T3709N thyristor is </a:t>
            </a:r>
            <a:r>
              <a:rPr kumimoji="0" lang="en-GB" sz="26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modelled</a:t>
            </a:r>
            <a:r>
              <a:rPr kumimoji="0" lang="en-US" sz="2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in the same way.</a:t>
            </a:r>
            <a:endParaRPr kumimoji="0" lang="en-GB" sz="2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Notched Right Arrow 7"/>
          <p:cNvSpPr/>
          <p:nvPr/>
        </p:nvSpPr>
        <p:spPr>
          <a:xfrm rot="10218068">
            <a:off x="3858832" y="3939632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88024" y="3573016"/>
            <a:ext cx="239841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Entered values from datasheet</a:t>
            </a:r>
          </a:p>
        </p:txBody>
      </p:sp>
      <p:sp>
        <p:nvSpPr>
          <p:cNvPr id="10" name="Notched Right Arrow 9"/>
          <p:cNvSpPr/>
          <p:nvPr/>
        </p:nvSpPr>
        <p:spPr>
          <a:xfrm rot="19888480">
            <a:off x="702066" y="4206390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11559" y="4581128"/>
            <a:ext cx="2533066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Several different models created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PCs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1612776"/>
          </a:xfrm>
        </p:spPr>
        <p:txBody>
          <a:bodyPr>
            <a:normAutofit lnSpcReduction="10000"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Power Converters are modelled using ideal current sources with a programmable stimulus.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Stimuli are programmed to simulate a multitude of tests e.g. PCC.T1, PLI3.d10, PNO.D16 etc...</a:t>
            </a: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006146" y="2186542"/>
            <a:ext cx="313170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11" name="Notched Right Arrow 10"/>
          <p:cNvSpPr/>
          <p:nvPr/>
        </p:nvSpPr>
        <p:spPr>
          <a:xfrm rot="10218068">
            <a:off x="6307104" y="4515696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516216" y="4149080"/>
            <a:ext cx="2492990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Final tests, all PCs High current</a:t>
            </a:r>
          </a:p>
        </p:txBody>
      </p:sp>
      <p:sp>
        <p:nvSpPr>
          <p:cNvPr id="13" name="Notched Right Arrow 12"/>
          <p:cNvSpPr/>
          <p:nvPr/>
        </p:nvSpPr>
        <p:spPr>
          <a:xfrm rot="1045983">
            <a:off x="1037356" y="4630488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5659" y="4143714"/>
            <a:ext cx="2767104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Initial tests, single PCs Low current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PCs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1756792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 lvl="0">
              <a:defRPr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The stimulus is manually programmed into the design file of the project.</a:t>
            </a:r>
          </a:p>
          <a:p>
            <a:pPr lvl="0">
              <a:defRPr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Example of PNO.D16 stimulus text for the RTQX2 power converter, simulating  PC shutoff at 90% nominal current:</a:t>
            </a: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3212976"/>
            <a:ext cx="40324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.STIMULUS RTQX2_PNO.D16 PWL</a:t>
            </a:r>
          </a:p>
          <a:p>
            <a:r>
              <a:rPr lang="en-US" sz="1200" dirty="0" smtClean="0"/>
              <a:t>+ TIME_SCALE_FACTOR = 1</a:t>
            </a:r>
          </a:p>
          <a:p>
            <a:r>
              <a:rPr lang="en-US" sz="1200" dirty="0" smtClean="0"/>
              <a:t>+ VALUE_SCALE_FACTOR = 1</a:t>
            </a:r>
          </a:p>
          <a:p>
            <a:r>
              <a:rPr lang="en-US" sz="1200" dirty="0" smtClean="0"/>
              <a:t>+   ( 0, 0 )</a:t>
            </a:r>
          </a:p>
          <a:p>
            <a:r>
              <a:rPr lang="en-US" sz="1200" dirty="0" smtClean="0"/>
              <a:t>+   ( 31, 0 )</a:t>
            </a:r>
          </a:p>
          <a:p>
            <a:r>
              <a:rPr lang="en-US" sz="1200" dirty="0" smtClean="0"/>
              <a:t>+   ( 80, 200 )</a:t>
            </a:r>
          </a:p>
          <a:p>
            <a:r>
              <a:rPr lang="en-US" sz="1200" dirty="0" smtClean="0"/>
              <a:t>+   ( 120, 200 )</a:t>
            </a:r>
          </a:p>
          <a:p>
            <a:r>
              <a:rPr lang="en-US" sz="1200" dirty="0" smtClean="0"/>
              <a:t>+   ( 937.5, 3510 )</a:t>
            </a:r>
          </a:p>
          <a:p>
            <a:r>
              <a:rPr lang="en-US" sz="1200" dirty="0" smtClean="0"/>
              <a:t>+   ( 960, 3510 )</a:t>
            </a:r>
          </a:p>
          <a:p>
            <a:r>
              <a:rPr lang="en-US" sz="1200" dirty="0" smtClean="0"/>
              <a:t>+   ( 960.05, 0 )</a:t>
            </a:r>
          </a:p>
          <a:p>
            <a:r>
              <a:rPr lang="en-US" sz="1200" dirty="0" smtClean="0"/>
              <a:t>+   ( 10k, 0 )</a:t>
            </a:r>
            <a:endParaRPr lang="en-GB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39" y="3068961"/>
            <a:ext cx="5682204" cy="262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8" name="Notched Right Arrow 7"/>
          <p:cNvSpPr/>
          <p:nvPr/>
        </p:nvSpPr>
        <p:spPr>
          <a:xfrm rot="12973757">
            <a:off x="5906974" y="3940443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372200" y="4365103"/>
            <a:ext cx="159851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Point of PC Shutoff</a:t>
            </a:r>
          </a:p>
        </p:txBody>
      </p:sp>
      <p:sp>
        <p:nvSpPr>
          <p:cNvPr id="10" name="Notched Right Arrow 9"/>
          <p:cNvSpPr/>
          <p:nvPr/>
        </p:nvSpPr>
        <p:spPr>
          <a:xfrm rot="20000325">
            <a:off x="4809590" y="5648536"/>
            <a:ext cx="1284364" cy="241448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283968" y="5877272"/>
            <a:ext cx="1741182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50ms to drop to zero.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Design Entry HDL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The circuit schematic is constructed using Cadence Design Entry HDL. 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It’s green. Very green.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780928"/>
            <a:ext cx="5544616" cy="3590754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Design Entry HDL - PCs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458616" cy="604664"/>
          </a:xfrm>
        </p:spPr>
        <p:txBody>
          <a:bodyPr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RTQX2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340768"/>
            <a:ext cx="3467100" cy="131445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356992"/>
            <a:ext cx="2458616" cy="604664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owallia New" pitchFamily="34" charset="-34"/>
                <a:cs typeface="Browallia New" pitchFamily="34" charset="-34"/>
              </a:rPr>
              <a:t>RQX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1560" y="4869160"/>
            <a:ext cx="2458616" cy="604664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owallia New" pitchFamily="34" charset="-34"/>
                <a:cs typeface="Browallia New" pitchFamily="34" charset="-34"/>
              </a:rPr>
              <a:t>RTQX1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996952"/>
            <a:ext cx="5076825" cy="113347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437112"/>
            <a:ext cx="3000375" cy="166687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10" name="Notched Right Arrow 9"/>
          <p:cNvSpPr/>
          <p:nvPr/>
        </p:nvSpPr>
        <p:spPr>
          <a:xfrm rot="19862011">
            <a:off x="2643173" y="5756350"/>
            <a:ext cx="1312136" cy="29085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195736" y="6093296"/>
            <a:ext cx="79541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Crowbar</a:t>
            </a:r>
          </a:p>
        </p:txBody>
      </p:sp>
      <p:sp>
        <p:nvSpPr>
          <p:cNvPr id="12" name="Notched Right Arrow 11"/>
          <p:cNvSpPr/>
          <p:nvPr/>
        </p:nvSpPr>
        <p:spPr>
          <a:xfrm rot="11500130">
            <a:off x="5657248" y="5697611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372200" y="5877272"/>
            <a:ext cx="167225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Free wheel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4" name="Notched Right Arrow 13"/>
          <p:cNvSpPr/>
          <p:nvPr/>
        </p:nvSpPr>
        <p:spPr>
          <a:xfrm rot="11500130">
            <a:off x="5585240" y="2241227"/>
            <a:ext cx="1807736" cy="23542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588224" y="2492896"/>
            <a:ext cx="1763624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20x 245NQ015R block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Design Entry HDL - Magnets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4680520" cy="470916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Magnets are currently modelled as a simple inductor.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The resistances shown are those which represent the cable resistance of the bus-bar.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 have also begun using Analogue Behavioural Modelling (ABM) components to simulate a linear increase in resistance. 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Note: This is merely to help understand the current flow and is not an accurate quench modelling technique.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412776"/>
            <a:ext cx="890722" cy="476536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Notched Right Arrow 6"/>
          <p:cNvSpPr/>
          <p:nvPr/>
        </p:nvSpPr>
        <p:spPr>
          <a:xfrm rot="19237999">
            <a:off x="5379477" y="2804022"/>
            <a:ext cx="1312136" cy="29085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55976" y="3140968"/>
            <a:ext cx="206338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MQXA magnet inductance</a:t>
            </a:r>
          </a:p>
        </p:txBody>
      </p:sp>
      <p:sp>
        <p:nvSpPr>
          <p:cNvPr id="9" name="Notched Right Arrow 8"/>
          <p:cNvSpPr/>
          <p:nvPr/>
        </p:nvSpPr>
        <p:spPr>
          <a:xfrm rot="11991362">
            <a:off x="7174679" y="3571185"/>
            <a:ext cx="1312136" cy="29085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080615" y="3789040"/>
            <a:ext cx="1705916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Q2a magnet bus-bar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Simulator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To see the results of a simulation I will be using AMS simulator and comparing the plot with measurements taken from the system itself.</a:t>
            </a:r>
          </a:p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At the moment, I am merely using AMS simulator as a diagnostic tool to assist me in creating an accurate model. For e.g. Parametric sweeps of model/global parameters.</a:t>
            </a:r>
          </a:p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Onward...</a:t>
            </a:r>
          </a:p>
          <a:p>
            <a:pPr>
              <a:buNone/>
            </a:pPr>
            <a:endParaRPr lang="en-GB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Simulator</a:t>
            </a:r>
            <a:endParaRPr lang="en-GB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645025"/>
            <a:ext cx="4968552" cy="2534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96752"/>
            <a:ext cx="59592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11" name="Notched Right Arrow 10"/>
          <p:cNvSpPr/>
          <p:nvPr/>
        </p:nvSpPr>
        <p:spPr>
          <a:xfrm rot="19237999">
            <a:off x="6456072" y="5773621"/>
            <a:ext cx="1109650" cy="20730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Notched Right Arrow 14"/>
          <p:cNvSpPr/>
          <p:nvPr/>
        </p:nvSpPr>
        <p:spPr>
          <a:xfrm rot="19237999">
            <a:off x="5676002" y="5309825"/>
            <a:ext cx="2386357" cy="247799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292079" y="5949280"/>
            <a:ext cx="278794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Exponential decay during discharge</a:t>
            </a:r>
          </a:p>
        </p:txBody>
      </p:sp>
      <p:sp>
        <p:nvSpPr>
          <p:cNvPr id="16" name="Notched Right Arrow 15"/>
          <p:cNvSpPr/>
          <p:nvPr/>
        </p:nvSpPr>
        <p:spPr>
          <a:xfrm rot="9979609">
            <a:off x="7406007" y="3690767"/>
            <a:ext cx="890672" cy="28507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884368" y="3501008"/>
            <a:ext cx="61106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Bump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3501008"/>
            <a:ext cx="3024336" cy="504056"/>
          </a:xfrm>
          <a:solidFill>
            <a:schemeClr val="bg1"/>
          </a:solidFill>
          <a:ln>
            <a:solidFill>
              <a:srgbClr val="800000"/>
            </a:solidFill>
          </a:ln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>
              <a:buNone/>
            </a:pPr>
            <a:r>
              <a:rPr lang="en-GB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PM Browser Measurements</a:t>
            </a:r>
            <a:endParaRPr lang="en-GB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88024" y="1412776"/>
            <a:ext cx="1872208" cy="504056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en-GB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AMS simulation</a:t>
            </a:r>
            <a:endParaRPr kumimoji="0" lang="en-GB" sz="2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4365104"/>
            <a:ext cx="3168352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pPr lvl="0"/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As you can see there is already major similarities in the discharge characteristics. Much to be done though...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228184" y="1844825"/>
            <a:ext cx="259228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pPr lvl="0"/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Simulation of PNO.d16 test run.</a:t>
            </a:r>
          </a:p>
          <a:p>
            <a:pPr lvl="0"/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PM Browser results take from RQX.L1, 16/02/10</a:t>
            </a:r>
          </a:p>
          <a:p>
            <a:endParaRPr lang="en-GB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Simulator - Resistance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12976"/>
            <a:ext cx="5019317" cy="295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5949280"/>
            <a:ext cx="3312368" cy="504056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GB" sz="2400" b="1" i="1" u="sng" dirty="0" smtClean="0">
                <a:latin typeface="Browallia New" pitchFamily="34" charset="-34"/>
                <a:cs typeface="Browallia New" pitchFamily="34" charset="-34"/>
              </a:rPr>
              <a:t>0.3m</a:t>
            </a:r>
            <a:r>
              <a:rPr lang="el-GR" b="1" u="sng" dirty="0" smtClean="0">
                <a:cs typeface="Browallia New" pitchFamily="34" charset="-34"/>
              </a:rPr>
              <a:t>Ω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 sweep of </a:t>
            </a:r>
            <a:r>
              <a:rPr lang="en-US" sz="2400" b="1" i="1" u="sng" dirty="0" err="1" smtClean="0">
                <a:latin typeface="Browallia New" pitchFamily="34" charset="-34"/>
                <a:cs typeface="Browallia New" pitchFamily="34" charset="-34"/>
              </a:rPr>
              <a:t>R_Outerloop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.</a:t>
            </a:r>
            <a:endParaRPr lang="en-GB" sz="2400" b="1" i="1" u="sng" dirty="0"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9232" y="1340768"/>
            <a:ext cx="497050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17" name="Notched Right Arrow 16"/>
          <p:cNvSpPr/>
          <p:nvPr/>
        </p:nvSpPr>
        <p:spPr>
          <a:xfrm rot="20606039">
            <a:off x="4357563" y="3590288"/>
            <a:ext cx="1673565" cy="25477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Notched Right Arrow 17"/>
          <p:cNvSpPr/>
          <p:nvPr/>
        </p:nvSpPr>
        <p:spPr>
          <a:xfrm rot="7263209">
            <a:off x="3157012" y="4209722"/>
            <a:ext cx="965626" cy="268281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131840" y="3861048"/>
            <a:ext cx="193514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Max differences of ~1kA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52120" y="1412776"/>
            <a:ext cx="3276872" cy="504056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en-GB" sz="2400" b="1" i="1" u="sng" dirty="0" smtClean="0">
                <a:latin typeface="Browallia New" pitchFamily="34" charset="-34"/>
                <a:cs typeface="Browallia New" pitchFamily="34" charset="-34"/>
              </a:rPr>
              <a:t>0.3m</a:t>
            </a:r>
            <a:r>
              <a:rPr lang="el-GR" b="1" u="sng" dirty="0" smtClean="0">
                <a:cs typeface="Browallia New" pitchFamily="34" charset="-34"/>
              </a:rPr>
              <a:t>Ω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 sweep of </a:t>
            </a:r>
            <a:r>
              <a:rPr lang="en-US" sz="2400" b="1" i="1" u="sng" dirty="0" err="1" smtClean="0">
                <a:latin typeface="Browallia New" pitchFamily="34" charset="-34"/>
                <a:cs typeface="Browallia New" pitchFamily="34" charset="-34"/>
              </a:rPr>
              <a:t>R_Innerloop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.</a:t>
            </a:r>
            <a:endParaRPr kumimoji="0" lang="en-GB" sz="2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112" y="4293096"/>
            <a:ext cx="324036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Parametric sweep of bus-bar resistance show that accurately calculating resistance in the circuit is essential.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1628800"/>
            <a:ext cx="3600400" cy="15841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pPr lvl="0"/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Major components alone don’t account for all effects. Cable resistance must be included.</a:t>
            </a:r>
          </a:p>
          <a:p>
            <a:endParaRPr lang="en-GB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Simulator - Resistance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65065"/>
            <a:ext cx="5472608" cy="283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861048"/>
            <a:ext cx="5287445" cy="242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9" name="TextBox 8"/>
          <p:cNvSpPr txBox="1"/>
          <p:nvPr/>
        </p:nvSpPr>
        <p:spPr>
          <a:xfrm>
            <a:off x="251520" y="4365104"/>
            <a:ext cx="3312368" cy="22066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Its curve characteristics are highly dependant on the series resistance and the model parameters of the crowbar </a:t>
            </a:r>
            <a:r>
              <a:rPr lang="en-GB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.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02624" y="1412776"/>
            <a:ext cx="3241376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It was found that the initial increase in current after shutoff (the bump) is due Q1 current being allowed to discharge across the RTQX1 crowbar.</a:t>
            </a:r>
          </a:p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52120" y="3789040"/>
            <a:ext cx="3240360" cy="504056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Comparison with PM Browser</a:t>
            </a:r>
            <a:endParaRPr lang="en-GB" sz="2400" b="1" i="1" u="sng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1340768"/>
            <a:ext cx="3168352" cy="504056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GB" sz="2400" b="1" i="1" u="sng" dirty="0" smtClean="0">
                <a:latin typeface="Browallia New" pitchFamily="34" charset="-34"/>
                <a:cs typeface="Browallia New" pitchFamily="34" charset="-34"/>
              </a:rPr>
              <a:t>20m</a:t>
            </a:r>
            <a:r>
              <a:rPr lang="el-GR" b="1" u="sng" dirty="0" smtClean="0">
                <a:cs typeface="Browallia New" pitchFamily="34" charset="-34"/>
              </a:rPr>
              <a:t>Ω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 sweep of </a:t>
            </a:r>
            <a:r>
              <a:rPr lang="en-US" sz="2400" b="1" i="1" u="sng" dirty="0" err="1" smtClean="0">
                <a:latin typeface="Browallia New" pitchFamily="34" charset="-34"/>
                <a:cs typeface="Browallia New" pitchFamily="34" charset="-34"/>
              </a:rPr>
              <a:t>RCrowbar</a:t>
            </a:r>
            <a:r>
              <a:rPr lang="en-US" sz="2400" b="1" i="1" u="sng" dirty="0" smtClean="0">
                <a:latin typeface="Browallia New" pitchFamily="34" charset="-34"/>
                <a:cs typeface="Browallia New" pitchFamily="34" charset="-34"/>
              </a:rPr>
              <a:t>.</a:t>
            </a:r>
            <a:endParaRPr lang="en-GB" sz="2400" b="1" i="1" u="sng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2" name="Notched Right Arrow 11"/>
          <p:cNvSpPr/>
          <p:nvPr/>
        </p:nvSpPr>
        <p:spPr>
          <a:xfrm rot="20606039">
            <a:off x="1225723" y="2366151"/>
            <a:ext cx="1673565" cy="25477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23528" y="2564904"/>
            <a:ext cx="323518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Current through crowbar after PC shutoff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 Inner Triplet System</a:t>
            </a:r>
            <a:endParaRPr lang="en-GB" sz="4800" dirty="0"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869160"/>
            <a:ext cx="8229600" cy="1512208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 Inner Triplet System is present at either side of the 4 main colliders of the LHC and determines the flow of current through the beam focusing, superconducting magnets. </a:t>
            </a:r>
          </a:p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Two different setups; Type 1: ATLAS &amp; CMS;  Type 2: ALICE &amp; </a:t>
            </a:r>
            <a:r>
              <a:rPr lang="en-GB" sz="2400" b="1" i="1" dirty="0" err="1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LHCb</a:t>
            </a:r>
            <a:endParaRPr lang="en-GB" sz="2400" b="1" i="1" dirty="0" smtClean="0">
              <a:ln w="3175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By Scott Rowan LHC-CM 24/06/11</a:t>
            </a:r>
          </a:p>
        </p:txBody>
      </p:sp>
      <p:pic>
        <p:nvPicPr>
          <p:cNvPr id="6" name="Picture 5" descr="LH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9432" y="1484784"/>
            <a:ext cx="4447560" cy="337363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Notched Right Arrow 6"/>
          <p:cNvSpPr/>
          <p:nvPr/>
        </p:nvSpPr>
        <p:spPr>
          <a:xfrm rot="8284635">
            <a:off x="5805782" y="2075376"/>
            <a:ext cx="1894891" cy="24833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940152" y="1484785"/>
            <a:ext cx="2160240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 Large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Hadron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Collider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Simulator - FWT &amp; FWD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273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In normal operation or PC failure use of paths is still negligible at best (&lt;100ma)</a:t>
            </a:r>
            <a:endParaRPr lang="en-GB" sz="2400" b="1" i="1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114815"/>
            <a:ext cx="5284634" cy="1980298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4077072"/>
            <a:ext cx="3672408" cy="2448272"/>
          </a:xfrm>
          <a:prstGeom prst="rect">
            <a:avLst/>
          </a:prstGeom>
        </p:spPr>
        <p:txBody>
          <a:bodyPr vert="horz">
            <a:no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When a quench or diode failure occurs the operation of the FWD and FWT comes into play with a quick discharge mode. Hopefully future simulations will confirm this.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89040"/>
            <a:ext cx="4314175" cy="249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What Next?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Direct comparison of exported results of both measured and simulated plots.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Calculation and inclusion of more accurate cable resistances throughout (e.g. Path from PCs to and from internal diodes).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Begin implementing thermal influences.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Gain a more in-depth understanding of current flow/direction during PC failure and quenches.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Go see Mont Blanc for my birthday (3</a:t>
            </a:r>
            <a:r>
              <a:rPr lang="en-GB" sz="2400" b="1" i="1" baseline="30000" dirty="0" smtClean="0">
                <a:latin typeface="Browallia New" pitchFamily="34" charset="-34"/>
                <a:cs typeface="Browallia New" pitchFamily="34" charset="-34"/>
              </a:rPr>
              <a:t>rd</a:t>
            </a: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July).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ANY QUESTIONS?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40" y="3068960"/>
            <a:ext cx="3592488" cy="175260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 algn="r"/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endParaRPr lang="en-GB" sz="2400" b="1" i="1" dirty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pPr algn="r"/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LHC-CM</a:t>
            </a:r>
            <a:endParaRPr lang="en-GB" dirty="0">
              <a:effectLst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04048" y="3212976"/>
            <a:ext cx="3592488" cy="1752600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Thank you for listening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The Inner Triplet System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212976"/>
            <a:ext cx="8229600" cy="460648"/>
          </a:xfrm>
        </p:spPr>
        <p:txBody>
          <a:bodyPr>
            <a:normAutofit fontScale="92500"/>
            <a:scene3d>
              <a:camera prst="obliqueBottomRight"/>
              <a:lightRig rig="threePt" dir="t"/>
            </a:scene3d>
          </a:bodyPr>
          <a:lstStyle/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Type 1: ATLAS &amp; CMS, FWT in parallel with Q1, FWD in parallel with Q3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5445224"/>
            <a:ext cx="8229600" cy="460648"/>
          </a:xfrm>
          <a:prstGeom prst="rect">
            <a:avLst/>
          </a:prstGeom>
        </p:spPr>
        <p:txBody>
          <a:bodyPr vert="horz">
            <a:no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cs typeface="Browallia New" pitchFamily="34" charset="-34"/>
              </a:rPr>
              <a:t>Type 2: ALICE &amp;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cs typeface="Browallia New" pitchFamily="34" charset="-34"/>
              </a:rPr>
              <a:t>LHCb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cs typeface="Browallia New" pitchFamily="34" charset="-34"/>
              </a:rPr>
              <a:t>, FWT in parallel with Q3, FWD in parallel with Q1</a:t>
            </a:r>
          </a:p>
        </p:txBody>
      </p:sp>
      <p:pic>
        <p:nvPicPr>
          <p:cNvPr id="1026" name="Picture 2" descr="https://espace.cern.ch/LHC-CM/Circuits/RQX%20(IT)/RQX%20-%20Schemat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340768"/>
            <a:ext cx="3096344" cy="186434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573016"/>
            <a:ext cx="30963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Components - Type 1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3568" y="5085184"/>
            <a:ext cx="8229600" cy="1540768"/>
          </a:xfrm>
          <a:prstGeom prst="rect">
            <a:avLst/>
          </a:prstGeom>
          <a:scene3d>
            <a:camera prst="obliqueBottomRight"/>
            <a:lightRig rig="threePt" dir="t"/>
          </a:scene3d>
        </p:spPr>
        <p:txBody>
          <a:bodyPr vert="horz">
            <a:normAutofit lnSpcReduction="10000"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3x Power Converters, RQX, RTQX1 &amp; RTQX2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200" b="1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4x</a:t>
            </a:r>
            <a:r>
              <a:rPr kumimoji="0" lang="en-US" sz="22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Superconducting Magnets; 2x MQXA (KEK); 2x MQXB (FERMILAB)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200" b="1" i="1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Free</a:t>
            </a:r>
            <a:r>
              <a:rPr lang="en-US" sz="2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Wheel Diode in Parallel with Q3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200" b="1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Free</a:t>
            </a:r>
            <a:r>
              <a:rPr kumimoji="0" lang="en-US" sz="22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Wheel Thyristor &amp; Crowbar in parallel with Q1</a:t>
            </a:r>
            <a:endParaRPr kumimoji="0" lang="en-US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ttps://espace.cern.ch/LHC-CM/Circuits/RQX%20(IT)/RQX%20-%20Schemat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96752"/>
            <a:ext cx="6486197" cy="390541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Components – Power Converters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3305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 - 7kA 8V; Internal FWD path constructed of 40x 245NQ015R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schottky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diodes in parallel.</a:t>
            </a: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RTQX2 - 5kA 8V; Internal FWD path constructed </a:t>
            </a:r>
            <a:r>
              <a:rPr lang="en-US" sz="2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of </a:t>
            </a:r>
            <a:r>
              <a:rPr lang="en-US" sz="2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20x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245NQ015R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schottky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diodes in parallel.</a:t>
            </a: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RTQX1 - ±600A ±10V; Internal bi-directional Crowbar (2x TZ459N thyristors) &amp; External bi-directional FWT path construct or 2x T3709N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thyrisitors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in parallel in either direction.</a:t>
            </a: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Note additional FWD (in parallel with Q3) is construct of 2x D4457N rectifier diodes in parallel.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pic>
        <p:nvPicPr>
          <p:cNvPr id="5" name="Picture 2" descr="https://espace.cern.ch/LHC-CM/Circuits/RQX%20(IT)/RQX%20-%20Schemat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17032"/>
            <a:ext cx="4392488" cy="264477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Notched Right Arrow 5"/>
          <p:cNvSpPr/>
          <p:nvPr/>
        </p:nvSpPr>
        <p:spPr>
          <a:xfrm rot="12215807">
            <a:off x="3106857" y="5016144"/>
            <a:ext cx="1497803" cy="210087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Notched Right Arrow 7"/>
          <p:cNvSpPr/>
          <p:nvPr/>
        </p:nvSpPr>
        <p:spPr>
          <a:xfrm rot="15536099" flipV="1">
            <a:off x="4276291" y="4647600"/>
            <a:ext cx="1238694" cy="27055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Notched Right Arrow 8"/>
          <p:cNvSpPr/>
          <p:nvPr/>
        </p:nvSpPr>
        <p:spPr>
          <a:xfrm rot="14169447" flipV="1">
            <a:off x="4454599" y="5029518"/>
            <a:ext cx="492768" cy="21817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139952" y="5157192"/>
            <a:ext cx="1486896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Power Converters</a:t>
            </a:r>
          </a:p>
        </p:txBody>
      </p:sp>
      <p:sp>
        <p:nvSpPr>
          <p:cNvPr id="10" name="Notched Right Arrow 9"/>
          <p:cNvSpPr/>
          <p:nvPr/>
        </p:nvSpPr>
        <p:spPr>
          <a:xfrm rot="9072482">
            <a:off x="6163842" y="4301302"/>
            <a:ext cx="1284783" cy="28442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588224" y="4005064"/>
            <a:ext cx="1463862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Free Wheel Diode</a:t>
            </a:r>
          </a:p>
        </p:txBody>
      </p:sp>
      <p:sp>
        <p:nvSpPr>
          <p:cNvPr id="12" name="Notched Right Arrow 11"/>
          <p:cNvSpPr/>
          <p:nvPr/>
        </p:nvSpPr>
        <p:spPr>
          <a:xfrm rot="19760659">
            <a:off x="1674414" y="4672770"/>
            <a:ext cx="1284783" cy="28442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55576" y="4941168"/>
            <a:ext cx="169790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Free Wheel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</a:t>
            </a:r>
            <a:endParaRPr lang="en-GB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Diodes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Using AMS Model Editor it is possible to simulate a diode by entering a number of parameters.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Two main approaches to establishing these parameters… 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Manual calculation/reading from datasheet, or taking values from the datasheet and using them in conjunction with AMS Model Editor - Device Characteristic Curves option. This is an iterative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optimising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application and will generate a result based on your inputs.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pic>
        <p:nvPicPr>
          <p:cNvPr id="17412" name="Picture 4" descr="http://swordrock.files.wordpress.com/2010/08/diode.jpg"/>
          <p:cNvPicPr>
            <a:picLocks noChangeAspect="1" noChangeArrowheads="1"/>
          </p:cNvPicPr>
          <p:nvPr/>
        </p:nvPicPr>
        <p:blipFill>
          <a:blip r:embed="rId3" cstate="print"/>
          <a:srcRect b="47239"/>
          <a:stretch>
            <a:fillRect/>
          </a:stretch>
        </p:blipFill>
        <p:spPr bwMode="auto">
          <a:xfrm>
            <a:off x="3491880" y="4509120"/>
            <a:ext cx="2232248" cy="120178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2411760" y="580526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pPr>
              <a:buFont typeface="Wingdings" pitchFamily="2" charset="2"/>
              <a:buChar char="Ø"/>
            </a:pP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Obligatory picture of a diode to break up text.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Diodes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Model Editor - Device Characteristic Curves in action…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5326972" cy="370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8" name="Notched Right Arrow 7"/>
          <p:cNvSpPr/>
          <p:nvPr/>
        </p:nvSpPr>
        <p:spPr>
          <a:xfrm rot="636794">
            <a:off x="2544988" y="2903876"/>
            <a:ext cx="1673326" cy="312709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Notched Right Arrow 8"/>
          <p:cNvSpPr/>
          <p:nvPr/>
        </p:nvSpPr>
        <p:spPr>
          <a:xfrm>
            <a:off x="2483768" y="3789040"/>
            <a:ext cx="2957379" cy="288032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Notched Right Arrow 9"/>
          <p:cNvSpPr/>
          <p:nvPr/>
        </p:nvSpPr>
        <p:spPr>
          <a:xfrm rot="20910965">
            <a:off x="2935614" y="5491852"/>
            <a:ext cx="1224136" cy="321979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71600" y="2708920"/>
            <a:ext cx="239841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Entered values from datasheet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3717032"/>
            <a:ext cx="3831498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Resultant Plot of both entered values and solution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5661248"/>
            <a:ext cx="311816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Parameter values calculated by software</a:t>
            </a:r>
          </a:p>
        </p:txBody>
      </p:sp>
      <p:sp>
        <p:nvSpPr>
          <p:cNvPr id="15" name="Notched Right Arrow 14"/>
          <p:cNvSpPr/>
          <p:nvPr/>
        </p:nvSpPr>
        <p:spPr>
          <a:xfrm rot="21334271">
            <a:off x="2203513" y="4733149"/>
            <a:ext cx="2083222" cy="281986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23528" y="4725144"/>
            <a:ext cx="309251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Several tabs for different characteristics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Diodes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Cause for inaccuracies, particularly in reverse leakage.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As you can see the editor does not attempt to solve with an exponential as the plots from the data clearly show.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24944"/>
            <a:ext cx="5544616" cy="342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otched Right Arrow 7"/>
          <p:cNvSpPr/>
          <p:nvPr/>
        </p:nvSpPr>
        <p:spPr>
          <a:xfrm rot="11597326">
            <a:off x="5796942" y="4861397"/>
            <a:ext cx="2472996" cy="295088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444208" y="5085184"/>
            <a:ext cx="239841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Entered values from datasheet</a:t>
            </a:r>
          </a:p>
        </p:txBody>
      </p:sp>
      <p:sp>
        <p:nvSpPr>
          <p:cNvPr id="17" name="Notched Right Arrow 16"/>
          <p:cNvSpPr/>
          <p:nvPr/>
        </p:nvSpPr>
        <p:spPr>
          <a:xfrm rot="868877">
            <a:off x="3518571" y="3790166"/>
            <a:ext cx="1932661" cy="30617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339752" y="3573016"/>
            <a:ext cx="2223686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Solution calculated by DCC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Device Modelling - Diodes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3682752" cy="388640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D245NQ015R Schottky Diode</a:t>
            </a:r>
            <a:endParaRPr lang="en-GB" sz="2400" u="sng" dirty="0" smtClean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LHC-CM 24/06/11</a:t>
            </a:r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71600" y="2708920"/>
          <a:ext cx="3059113" cy="3048000"/>
        </p:xfrm>
        <a:graphic>
          <a:graphicData uri="http://schemas.openxmlformats.org/drawingml/2006/table">
            <a:tbl>
              <a:tblPr/>
              <a:tblGrid>
                <a:gridCol w="1779588"/>
                <a:gridCol w="284163"/>
                <a:gridCol w="795337"/>
                <a:gridCol w="20002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Parameters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Abb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Values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Saturation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1.93186E-02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Emission Coefficient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1.15684E+00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Resistance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2.37362E-04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Ω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High-Inject Knee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IKF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2.60259E+02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Saturation Current Temp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coeff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XTI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3.00000E+00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Energy of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Bandgap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1.11000E+00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Junction Capacitance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CJO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2.85375E-09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Grading Coefficient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3.02598E-01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Junction Potential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VJ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3.90500E-01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Depletion Capacitance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coeff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FC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5.00000E-01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Recombination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ISR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5.38782E-02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Emission Coefficient of ISR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4.99500E+00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Reverse Breakdown Voltage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1.50000E+01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Reverse Breakdown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IBV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4.00000E-02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Carrier Transit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5.00000E-09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44008" y="2708920"/>
          <a:ext cx="3059113" cy="3048000"/>
        </p:xfrm>
        <a:graphic>
          <a:graphicData uri="http://schemas.openxmlformats.org/drawingml/2006/table">
            <a:tbl>
              <a:tblPr/>
              <a:tblGrid>
                <a:gridCol w="1779588"/>
                <a:gridCol w="284163"/>
                <a:gridCol w="795337"/>
                <a:gridCol w="20002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Parameters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Abb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Values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Saturation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4.21700E-03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Emission Coefficient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2.59000E+00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Resistance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1.71970E-05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Ω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High-Inject Knee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IKF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1.00000E+03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Saturation Current Temp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coeff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XTI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3.00000E+00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Energy of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Bandgap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1.11000E+00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Junction Capacitance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CJO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1.00000E-12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Grading Coefficient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3.33300E-01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Junction Potential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VJ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7.50000E-01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Depletion Capacitance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coeff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FC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5.00000E-01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Recombination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ISR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1.00000E-10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Emission Coefficient of ISR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2.00000E+00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Reverse Breakdown Voltage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2.00000E+02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Reverse Breakdown Current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IBV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6.00000E-02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Carrier Transit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1.00000E-02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499992" y="2060848"/>
            <a:ext cx="3682752" cy="388640"/>
          </a:xfrm>
          <a:prstGeom prst="rect">
            <a:avLst/>
          </a:prstGeom>
        </p:spPr>
        <p:txBody>
          <a:bodyPr vert="horz">
            <a:no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D4457N Rectifier Diode</a:t>
            </a:r>
            <a:endParaRPr kumimoji="0" lang="en-GB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9552" y="1484784"/>
            <a:ext cx="7776864" cy="576064"/>
          </a:xfrm>
          <a:prstGeom prst="rect">
            <a:avLst/>
          </a:prstGeom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Resultant values from datasheet in conjunction with DCC application:</a:t>
            </a:r>
            <a:endParaRPr lang="en-US" sz="2400" b="1" i="1" dirty="0" smtClean="0"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opics xmlns="70d9f1ca-673f-4054-a660-f2f9ec090122">Introduction to system
Device modelling
Design Entry HDL Schematics
AMS simulations
</Topic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0D28E6-7938-49D3-B479-BC1CA0B09766}"/>
</file>

<file path=customXml/itemProps2.xml><?xml version="1.0" encoding="utf-8"?>
<ds:datastoreItem xmlns:ds="http://schemas.openxmlformats.org/officeDocument/2006/customXml" ds:itemID="{A3EDF3E6-F080-48EA-AF1E-7F341BE6796D}"/>
</file>

<file path=customXml/itemProps3.xml><?xml version="1.0" encoding="utf-8"?>
<ds:datastoreItem xmlns:ds="http://schemas.openxmlformats.org/officeDocument/2006/customXml" ds:itemID="{8C0D9A3B-ECA3-40A6-BFB9-C56F4635C544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1440</TotalTime>
  <Words>1691</Words>
  <Application>Microsoft Office PowerPoint</Application>
  <PresentationFormat>On-screen Show (4:3)</PresentationFormat>
  <Paragraphs>338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Apex</vt:lpstr>
      <vt:lpstr>Inner Triplet System</vt:lpstr>
      <vt:lpstr>The Inner Triplet System</vt:lpstr>
      <vt:lpstr>The Inner Triplet System</vt:lpstr>
      <vt:lpstr>Components - Type 1</vt:lpstr>
      <vt:lpstr>Components – Power Converters</vt:lpstr>
      <vt:lpstr>Device Modelling - Diodes</vt:lpstr>
      <vt:lpstr>Device Modelling - Diodes</vt:lpstr>
      <vt:lpstr>Device Modelling - Diodes</vt:lpstr>
      <vt:lpstr>Device Modelling - Diodes</vt:lpstr>
      <vt:lpstr>Device Modelling - Thyristors</vt:lpstr>
      <vt:lpstr>Device Modelling - PCs</vt:lpstr>
      <vt:lpstr>Device Modelling - PCs</vt:lpstr>
      <vt:lpstr>Design Entry HDL</vt:lpstr>
      <vt:lpstr>Design Entry HDL - PCs</vt:lpstr>
      <vt:lpstr>Design Entry HDL - Magnets</vt:lpstr>
      <vt:lpstr>AMS Simulator</vt:lpstr>
      <vt:lpstr>AMS Simulator</vt:lpstr>
      <vt:lpstr>AMS Simulator - Resistance</vt:lpstr>
      <vt:lpstr>AMS Simulator - Resistance</vt:lpstr>
      <vt:lpstr>AMS Simulator - FWT &amp; FWD</vt:lpstr>
      <vt:lpstr>What Next?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Triplet System</dc:title>
  <dc:creator>Scott Rowan</dc:creator>
  <cp:lastModifiedBy>srowan</cp:lastModifiedBy>
  <cp:revision>142</cp:revision>
  <dcterms:created xsi:type="dcterms:W3CDTF">2011-06-20T17:20:31Z</dcterms:created>
  <dcterms:modified xsi:type="dcterms:W3CDTF">2011-06-24T13:48:18Z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