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75" r:id="rId10"/>
    <p:sldId id="279" r:id="rId11"/>
    <p:sldId id="281" r:id="rId12"/>
    <p:sldId id="286" r:id="rId13"/>
    <p:sldId id="289" r:id="rId14"/>
    <p:sldId id="287" r:id="rId15"/>
    <p:sldId id="290" r:id="rId16"/>
    <p:sldId id="288" r:id="rId17"/>
    <p:sldId id="291" r:id="rId18"/>
    <p:sldId id="292" r:id="rId19"/>
    <p:sldId id="293" r:id="rId20"/>
    <p:sldId id="285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51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78947" autoAdjust="0"/>
  </p:normalViewPr>
  <p:slideViewPr>
    <p:cSldViewPr>
      <p:cViewPr varScale="1">
        <p:scale>
          <a:sx n="71" d="100"/>
          <a:sy n="71" d="100"/>
        </p:scale>
        <p:origin x="-5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699EC-2071-470F-8086-23F6D9C0B2B8}" type="datetimeFigureOut">
              <a:rPr lang="en-US" smtClean="0"/>
              <a:pPr/>
              <a:t>8/31/2011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2F488-C71C-4AB4-8153-6E9CC68D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2F488-C71C-4AB4-8153-6E9CC68DA6B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GB" smtClean="0"/>
              <a:t>04/08/2011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001EB1-8FAA-4EC5-8D61-8502D5B4A5F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hf sldNum="0"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mplate_m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229600" cy="1828800"/>
          </a:xfrm>
        </p:spPr>
        <p:txBody>
          <a:bodyPr>
            <a:scene3d>
              <a:camera prst="perspectiveHeroicExtremeRigh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dirty="0" smtClean="0">
                <a:ln w="317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Lucida Sans Unicode" pitchFamily="34" charset="0"/>
                <a:cs typeface="Lucida Sans Unicode" pitchFamily="34" charset="0"/>
              </a:rPr>
              <a:t>Inner Triplet System</a:t>
            </a:r>
            <a:endParaRPr lang="en-GB" dirty="0">
              <a:ln w="3175">
                <a:solidFill>
                  <a:schemeClr val="accent4">
                    <a:lumMod val="50000"/>
                  </a:scheme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4008" y="3068960"/>
            <a:ext cx="3880520" cy="2376264"/>
          </a:xfrm>
        </p:spPr>
        <p:txBody>
          <a:bodyPr>
            <a:noAutofit/>
            <a:scene3d>
              <a:camera prst="obliqueBottomRight"/>
              <a:lightRig rig="threePt" dir="t"/>
            </a:scene3d>
          </a:bodyPr>
          <a:lstStyle/>
          <a:p>
            <a:pPr algn="r">
              <a:spcBef>
                <a:spcPts val="0"/>
              </a:spcBef>
            </a:pP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Recap</a:t>
            </a:r>
            <a:b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</a:b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Updates</a:t>
            </a:r>
            <a:b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</a:b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	 AMS/PM comparison</a:t>
            </a:r>
          </a:p>
          <a:p>
            <a:pPr algn="r">
              <a:spcBef>
                <a:spcPts val="0"/>
              </a:spcBef>
            </a:pP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Unexplained anomalies</a:t>
            </a:r>
          </a:p>
          <a:p>
            <a:pPr algn="r">
              <a:spcBef>
                <a:spcPts val="0"/>
              </a:spcBef>
            </a:pP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Further work</a:t>
            </a:r>
          </a:p>
          <a:p>
            <a:pPr algn="r">
              <a:spcBef>
                <a:spcPts val="0"/>
              </a:spcBef>
            </a:pP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 algn="r">
              <a:spcBef>
                <a:spcPts val="0"/>
              </a:spcBef>
            </a:pP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4288" y="6021288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Below"/>
              <a:lightRig rig="threePt" dir="t"/>
            </a:scene3d>
          </a:bodyPr>
          <a:lstStyle/>
          <a:p>
            <a:r>
              <a:rPr lang="en-GB" dirty="0" smtClean="0">
                <a:effectLst/>
              </a:rPr>
              <a:t>By Scott Rowan</a:t>
            </a:r>
          </a:p>
          <a:p>
            <a:r>
              <a:rPr lang="en-GB" dirty="0">
                <a:effectLst/>
              </a:rPr>
              <a:t> </a:t>
            </a:r>
            <a:r>
              <a:rPr lang="en-GB" dirty="0" smtClean="0">
                <a:effectLst/>
              </a:rPr>
              <a:t>     TE-MPE-PE</a:t>
            </a:r>
            <a:endParaRPr lang="en-GB" dirty="0">
              <a:effectLst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AMS/PM Comparison - PNO.D12/13 error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344816" cy="508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9" name="Notched Right Arrow 8"/>
          <p:cNvSpPr/>
          <p:nvPr/>
        </p:nvSpPr>
        <p:spPr>
          <a:xfrm rot="14105428">
            <a:off x="5657670" y="2974535"/>
            <a:ext cx="1076800" cy="234928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Notched Right Arrow 9"/>
          <p:cNvSpPr/>
          <p:nvPr/>
        </p:nvSpPr>
        <p:spPr>
          <a:xfrm rot="10506973">
            <a:off x="4125139" y="3758562"/>
            <a:ext cx="1175849" cy="24016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21585615">
            <a:off x="4645923" y="3148906"/>
            <a:ext cx="3796232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Note: minor errors with RTQX1 off are greatly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amplified when in operation, assuming main error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lies in FWD/FWT path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AMS/PM Comparison - PNO.D16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16295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7" name="TextBox 6"/>
          <p:cNvSpPr txBox="1"/>
          <p:nvPr/>
        </p:nvSpPr>
        <p:spPr>
          <a:xfrm rot="21585615">
            <a:off x="2125072" y="2136848"/>
            <a:ext cx="1909497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All converters ramped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to 90% nom before FPA</a:t>
            </a:r>
          </a:p>
        </p:txBody>
      </p:sp>
      <p:sp>
        <p:nvSpPr>
          <p:cNvPr id="9" name="Notched Right Arrow 8"/>
          <p:cNvSpPr/>
          <p:nvPr/>
        </p:nvSpPr>
        <p:spPr>
          <a:xfrm rot="7751475">
            <a:off x="4928769" y="1646247"/>
            <a:ext cx="1264675" cy="22055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21585615">
            <a:off x="4058901" y="1133562"/>
            <a:ext cx="5101076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Point of FPA, note current stored in Q1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chooses RQX loop rather than 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thyristor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loop causing bump in RQX</a:t>
            </a:r>
          </a:p>
        </p:txBody>
      </p:sp>
      <p:sp>
        <p:nvSpPr>
          <p:cNvPr id="11" name="TextBox 10"/>
          <p:cNvSpPr txBox="1"/>
          <p:nvPr/>
        </p:nvSpPr>
        <p:spPr>
          <a:xfrm rot="21585615">
            <a:off x="6106354" y="3863658"/>
            <a:ext cx="1207382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Max error 80A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(&lt;2% of Imax)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AMS/PM Comparison - PNO.D16 error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16295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052736"/>
            <a:ext cx="7344816" cy="508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7" name="Notched Right Arrow 6"/>
          <p:cNvSpPr/>
          <p:nvPr/>
        </p:nvSpPr>
        <p:spPr>
          <a:xfrm rot="10588630">
            <a:off x="3268937" y="2123882"/>
            <a:ext cx="1637500" cy="17485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21585615">
            <a:off x="4640586" y="1650504"/>
            <a:ext cx="3238387" cy="1200329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Main error: due to time at which current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stops flowing through 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thyrsitor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path. Main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Controlling parameter unknown (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ideality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factor?)</a:t>
            </a:r>
          </a:p>
        </p:txBody>
      </p:sp>
      <p:sp>
        <p:nvSpPr>
          <p:cNvPr id="9" name="Notched Right Arrow 8"/>
          <p:cNvSpPr/>
          <p:nvPr/>
        </p:nvSpPr>
        <p:spPr>
          <a:xfrm rot="20275572">
            <a:off x="4332294" y="3835040"/>
            <a:ext cx="1486141" cy="163826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21585615">
            <a:off x="1406145" y="3507791"/>
            <a:ext cx="3244799" cy="1200329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Main time constant remains steady, small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discrepancies can again be explained to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thermal increase in resistance / current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decrease in inductance over time.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AMS/PM Comparison - PNO.D17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272808" cy="5043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8" name="Notched Right Arrow 7"/>
          <p:cNvSpPr/>
          <p:nvPr/>
        </p:nvSpPr>
        <p:spPr>
          <a:xfrm rot="7920635">
            <a:off x="3712117" y="3248951"/>
            <a:ext cx="986327" cy="256548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21585615">
            <a:off x="4357318" y="2641521"/>
            <a:ext cx="2204450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Expected change in time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constant (large current test)</a:t>
            </a:r>
          </a:p>
        </p:txBody>
      </p:sp>
      <p:sp>
        <p:nvSpPr>
          <p:cNvPr id="11" name="Notched Right Arrow 10"/>
          <p:cNvSpPr/>
          <p:nvPr/>
        </p:nvSpPr>
        <p:spPr>
          <a:xfrm rot="10800000">
            <a:off x="2483767" y="1988840"/>
            <a:ext cx="986327" cy="216024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21585615">
            <a:off x="2905011" y="1843916"/>
            <a:ext cx="237276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No idea, discovered yesterday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Unexplained Anomalies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586492" cy="522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Notched Right Arrow 6"/>
          <p:cNvSpPr/>
          <p:nvPr/>
        </p:nvSpPr>
        <p:spPr>
          <a:xfrm rot="7542871">
            <a:off x="4177987" y="3232953"/>
            <a:ext cx="982538" cy="28946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21585615">
            <a:off x="4140706" y="2578984"/>
            <a:ext cx="4093228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Discharge anomaly: shown with RQX.L5 to conform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Noticeable kink in simulation, somewhat corresponds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Unexplained Anomalies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400600"/>
          </a:xfrm>
        </p:spPr>
        <p:txBody>
          <a:bodyPr>
            <a:normAutofit lnSpcReduction="10000"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Apart from PNO.D17 RQX transient of course...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I_A measurements don’t correspond to I_MEAS, note in both cases I_MEAS reads above/below 0A</a:t>
            </a:r>
          </a:p>
          <a:p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I_A RTQX1 in positive operation </a:t>
            </a:r>
          </a:p>
          <a:p>
            <a:pPr>
              <a:buNone/>
            </a:pP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      always wavers from -2A-2A back</a:t>
            </a:r>
          </a:p>
          <a:p>
            <a:pPr>
              <a:buNone/>
            </a:pP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     up to 10A before falling to 0A.</a:t>
            </a:r>
          </a:p>
          <a:p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pPr>
              <a:buNone/>
            </a:pP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pPr>
              <a:buNone/>
            </a:pP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I_A RTQX1 in negative </a:t>
            </a:r>
          </a:p>
          <a:p>
            <a:pPr>
              <a:buNone/>
            </a:pP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      operation oscillates for </a:t>
            </a:r>
          </a:p>
          <a:p>
            <a:pPr>
              <a:buNone/>
            </a:pP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      10ms at 10-20A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005064"/>
            <a:ext cx="4824536" cy="243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772816"/>
            <a:ext cx="4536504" cy="253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Unexplained Anomalies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400600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89040"/>
            <a:ext cx="3600400" cy="243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3600400" cy="253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861048"/>
            <a:ext cx="3888432" cy="2383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21585615">
            <a:off x="2772565" y="4656607"/>
            <a:ext cx="1659429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RQX.R5 PNO.D13 09</a:t>
            </a:r>
          </a:p>
        </p:txBody>
      </p:sp>
      <p:sp>
        <p:nvSpPr>
          <p:cNvPr id="9" name="TextBox 8"/>
          <p:cNvSpPr txBox="1"/>
          <p:nvPr/>
        </p:nvSpPr>
        <p:spPr>
          <a:xfrm rot="21585615">
            <a:off x="6660998" y="4872631"/>
            <a:ext cx="1659429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RQX.R5 PNO.D13 11</a:t>
            </a:r>
          </a:p>
        </p:txBody>
      </p:sp>
      <p:sp>
        <p:nvSpPr>
          <p:cNvPr id="10" name="TextBox 9"/>
          <p:cNvSpPr txBox="1"/>
          <p:nvPr/>
        </p:nvSpPr>
        <p:spPr>
          <a:xfrm rot="21585615">
            <a:off x="2268510" y="1704279"/>
            <a:ext cx="1659429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RQX.R5 PNO.D12 09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052736"/>
            <a:ext cx="3816424" cy="2546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rot="21585615">
            <a:off x="6300958" y="1632270"/>
            <a:ext cx="1659429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RQX.R5 PNO.D12 11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Further Work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709160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Test circuit model against PM with ALICE/</a:t>
            </a:r>
            <a:r>
              <a:rPr lang="en-GB" sz="2400" b="1" i="1" dirty="0" err="1" smtClean="0">
                <a:latin typeface="Browallia New" pitchFamily="34" charset="-34"/>
                <a:cs typeface="Browallia New" pitchFamily="34" charset="-34"/>
              </a:rPr>
              <a:t>LHCb</a:t>
            </a:r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 circuit set-up/parameters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Enquire about, study, and test inductance variance with current and resistance variance with temperature properly.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Begin quench modelling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Enjoy my holiday, going to Inverness then to a music festival in </a:t>
            </a:r>
            <a:r>
              <a:rPr lang="en-GB" sz="2400" b="1" i="1" smtClean="0">
                <a:latin typeface="Browallia New" pitchFamily="34" charset="-34"/>
                <a:cs typeface="Browallia New" pitchFamily="34" charset="-34"/>
              </a:rPr>
              <a:t>English...</a:t>
            </a: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Note: Full database of RQX circuit events is now available to me.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mplate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229600" cy="1828800"/>
          </a:xfrm>
        </p:spPr>
        <p:txBody>
          <a:bodyPr>
            <a:scene3d>
              <a:camera prst="perspectiveHeroicExtremeRigh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dirty="0" smtClean="0">
                <a:ln w="317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Lucida Sans Unicode" pitchFamily="34" charset="0"/>
                <a:cs typeface="Lucida Sans Unicode" pitchFamily="34" charset="0"/>
              </a:rPr>
              <a:t>ANY QUESTIONS?</a:t>
            </a:r>
            <a:endParaRPr lang="en-GB" dirty="0">
              <a:ln w="3175">
                <a:solidFill>
                  <a:schemeClr val="accent4">
                    <a:lumMod val="50000"/>
                  </a:schemeClr>
                </a:solidFill>
              </a:ln>
              <a:solidFill>
                <a:schemeClr val="tx1">
                  <a:lumMod val="8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2040" y="3068960"/>
            <a:ext cx="3592488" cy="1752600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pPr algn="r"/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</a:t>
            </a:r>
            <a:endParaRPr lang="en-GB" sz="2400" b="1" i="1" dirty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4288" y="6021288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Below"/>
              <a:lightRig rig="threePt" dir="t"/>
            </a:scene3d>
          </a:bodyPr>
          <a:lstStyle/>
          <a:p>
            <a:r>
              <a:rPr lang="en-GB" dirty="0" smtClean="0">
                <a:effectLst/>
              </a:rPr>
              <a:t>By Scott Rowan</a:t>
            </a:r>
          </a:p>
          <a:p>
            <a:r>
              <a:rPr lang="en-GB" dirty="0">
                <a:effectLst/>
              </a:rPr>
              <a:t> </a:t>
            </a:r>
            <a:r>
              <a:rPr lang="en-GB" dirty="0" smtClean="0">
                <a:effectLst/>
              </a:rPr>
              <a:t>     TE-MPE-PE</a:t>
            </a:r>
            <a:endParaRPr lang="en-GB" dirty="0">
              <a:effectLst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004048" y="3212976"/>
            <a:ext cx="3592488" cy="2088232"/>
          </a:xfrm>
          <a:prstGeom prst="rect">
            <a:avLst/>
          </a:prstGeom>
        </p:spPr>
        <p:txBody>
          <a:bodyPr vert="horz">
            <a:normAutofit fontScale="92500" lnSpcReduction="10000"/>
            <a:scene3d>
              <a:camera prst="obliqueBottomRight"/>
              <a:lightRig rig="threePt" dir="t"/>
            </a:scene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Thank you for listening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Thanks</a:t>
            </a:r>
            <a:r>
              <a:rPr kumimoji="0" lang="en-GB" sz="2400" b="1" i="1" u="none" strike="noStrike" kern="1200" cap="none" spc="0" normalizeH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to...</a:t>
            </a: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/>
            </a:r>
            <a:b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</a:br>
            <a:r>
              <a:rPr kumimoji="0" lang="en-GB" sz="2400" b="1" i="1" u="none" strike="noStrike" kern="1200" cap="none" spc="0" normalizeH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</a:t>
            </a:r>
            <a:r>
              <a:rPr kumimoji="0" lang="en-GB" sz="2400" b="1" i="1" u="none" strike="noStrike" kern="1200" cap="none" spc="0" normalizeH="0" noProof="0" dirty="0" err="1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Emmanuele</a:t>
            </a:r>
            <a:r>
              <a:rPr kumimoji="0" lang="en-GB" sz="2400" b="1" i="1" u="none" strike="noStrike" kern="1200" cap="none" spc="0" normalizeH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</a:t>
            </a:r>
            <a:r>
              <a:rPr kumimoji="0" lang="en-GB" sz="2400" b="1" i="1" u="none" strike="noStrike" kern="1200" cap="none" spc="0" normalizeH="0" noProof="0" dirty="0" err="1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Ravaioli</a:t>
            </a:r>
            <a:endParaRPr kumimoji="0" lang="en-GB" sz="2400" b="1" i="1" u="none" strike="noStrike" kern="1200" cap="none" spc="0" normalizeH="0" noProof="0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en-GB" sz="2400" b="1" i="1" dirty="0" err="1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Hugues</a:t>
            </a:r>
            <a:r>
              <a:rPr lang="en-GB" sz="2400" b="1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</a:t>
            </a:r>
            <a:r>
              <a:rPr lang="en-GB" sz="2400" b="1" i="1" dirty="0" err="1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Thiesen</a:t>
            </a:r>
            <a:endParaRPr lang="en-GB" sz="2400" b="1" i="1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en-GB" sz="2400" b="1" i="1" u="none" strike="noStrike" kern="1200" cap="none" spc="0" normalizeH="0" noProof="0" dirty="0" err="1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Davide</a:t>
            </a:r>
            <a:r>
              <a:rPr kumimoji="0" lang="en-GB" sz="2400" b="1" i="1" u="none" strike="noStrike" kern="1200" cap="none" spc="0" normalizeH="0" noProof="0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 </a:t>
            </a:r>
            <a:r>
              <a:rPr kumimoji="0" lang="en-GB" sz="2400" b="1" i="1" u="none" strike="noStrike" kern="1200" cap="none" spc="0" normalizeH="0" noProof="0" dirty="0" err="1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Browallia New" pitchFamily="34" charset="-34"/>
                <a:ea typeface="+mn-ea"/>
                <a:cs typeface="Browallia New" pitchFamily="34" charset="-34"/>
              </a:rPr>
              <a:t>Valentinis</a:t>
            </a:r>
            <a:endParaRPr kumimoji="0" lang="en-GB" sz="2400" b="1" i="1" u="none" strike="noStrike" kern="1200" cap="none" spc="0" normalizeH="0" noProof="0" dirty="0" smtClean="0">
              <a:ln w="0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Browallia New" pitchFamily="34" charset="-34"/>
              <a:ea typeface="+mn-ea"/>
              <a:cs typeface="Browallia New" pitchFamily="34" charset="-34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Recap</a:t>
            </a:r>
            <a:endParaRPr lang="en-GB" sz="3600" dirty="0"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936104"/>
          </a:xfrm>
        </p:spPr>
        <p:txBody>
          <a:bodyPr>
            <a:noAutofit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Last presentation found similarities in curve characteristics, including RQX bump, but rather inaccurate. </a:t>
            </a:r>
          </a:p>
          <a:p>
            <a:r>
              <a:rPr lang="en-GB" sz="2400" b="1" i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1</a:t>
            </a:r>
            <a:r>
              <a:rPr lang="en-GB" sz="2400" b="1" i="1" baseline="30000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st</a:t>
            </a:r>
            <a:r>
              <a:rPr lang="en-GB" sz="2400" b="1" i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AMS/PM comparison, as of last month. (max error ~1kA)</a:t>
            </a:r>
          </a:p>
          <a:p>
            <a:pPr>
              <a:buNone/>
            </a:pPr>
            <a:endParaRPr lang="en-GB" sz="2400" b="1" i="1" dirty="0" smtClean="0">
              <a:ln w="3175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99" y="2348880"/>
            <a:ext cx="7209003" cy="408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US" dirty="0" smtClean="0"/>
          </a:p>
        </p:txBody>
      </p:sp>
      <p:sp>
        <p:nvSpPr>
          <p:cNvPr id="10" name="Notched Right Arrow 9"/>
          <p:cNvSpPr/>
          <p:nvPr/>
        </p:nvSpPr>
        <p:spPr>
          <a:xfrm rot="8284635">
            <a:off x="5476734" y="3330758"/>
            <a:ext cx="1284783" cy="18273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Notched Right Arrow 11"/>
          <p:cNvSpPr/>
          <p:nvPr/>
        </p:nvSpPr>
        <p:spPr>
          <a:xfrm rot="7671237">
            <a:off x="4716946" y="3908722"/>
            <a:ext cx="2211525" cy="172507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580112" y="2924944"/>
            <a:ext cx="2028119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 simulation result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(resolution of excel data)</a:t>
            </a:r>
          </a:p>
        </p:txBody>
      </p:sp>
      <p:sp>
        <p:nvSpPr>
          <p:cNvPr id="14" name="Notched Right Arrow 13"/>
          <p:cNvSpPr/>
          <p:nvPr/>
        </p:nvSpPr>
        <p:spPr>
          <a:xfrm rot="10507622">
            <a:off x="5800456" y="4478563"/>
            <a:ext cx="982041" cy="14349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Notched Right Arrow 14"/>
          <p:cNvSpPr/>
          <p:nvPr/>
        </p:nvSpPr>
        <p:spPr>
          <a:xfrm rot="9340211">
            <a:off x="5110362" y="4692331"/>
            <a:ext cx="1966654" cy="164507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444208" y="4293096"/>
            <a:ext cx="2103461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RQX.L5 &amp; RQX.R5 PM plot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3568" y="2852936"/>
            <a:ext cx="3024336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RQX.L5/R5 PNO.D16, FPA at 90% Inom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Reasons for Errors &amp; Solutions thus far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824536"/>
          </a:xfrm>
        </p:spPr>
        <p:txBody>
          <a:bodyPr>
            <a:normAutofit fontScale="85000" lnSpcReduction="20000"/>
            <a:scene3d>
              <a:camera prst="obliqueBottomRight"/>
              <a:lightRig rig="threePt" dir="t"/>
            </a:scene3d>
          </a:bodyPr>
          <a:lstStyle/>
          <a:p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Missing information on databases (design info as well as measured)</a:t>
            </a:r>
          </a:p>
          <a:p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Miscalculation of resistances</a:t>
            </a:r>
          </a:p>
          <a:p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Inaccurate parameters for </a:t>
            </a:r>
            <a:r>
              <a:rPr lang="en-US" sz="2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thyristors</a:t>
            </a:r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/diodes</a:t>
            </a:r>
          </a:p>
          <a:p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Low frequency simulations</a:t>
            </a:r>
          </a:p>
          <a:p>
            <a:endParaRPr lang="en-US" sz="2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endParaRPr lang="en-US" sz="2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Missing information resolved (to an extent) after further meetings with H. </a:t>
            </a:r>
            <a:r>
              <a:rPr lang="en-US" sz="2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Thiesen</a:t>
            </a:r>
            <a:endParaRPr lang="en-US" sz="2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  <a:p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Recalculation with more accurate equations/resistance per unit length</a:t>
            </a:r>
          </a:p>
          <a:p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Device </a:t>
            </a:r>
            <a:r>
              <a:rPr lang="en-US" sz="2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modelling</a:t>
            </a:r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errors resolved by using excel along with the equation to establish the most pertinent. Trial and error </a:t>
            </a:r>
            <a:r>
              <a:rPr lang="en-US" sz="2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optimisation</a:t>
            </a:r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in the AMS model editor was also used.</a:t>
            </a:r>
          </a:p>
          <a:p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Use of ABM with break function to accurately measure specific points in a simulation without taking up too much time/memory…</a:t>
            </a:r>
          </a:p>
          <a:p>
            <a:pPr>
              <a:buNone/>
            </a:pPr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/>
            </a:r>
            <a:b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</a:br>
            <a:r>
              <a:rPr lang="en-US" sz="2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e.g</a:t>
            </a:r>
            <a:r>
              <a:rPr lang="en-U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BREAK((TIME+300U)*FLOOR(TIME/679)*(1-FLOOR(TIME/700)))</a:t>
            </a:r>
          </a:p>
          <a:p>
            <a:endParaRPr lang="en-US" sz="2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5517232"/>
            <a:ext cx="8229600" cy="460648"/>
          </a:xfrm>
          <a:prstGeom prst="rect">
            <a:avLst/>
          </a:prstGeom>
        </p:spPr>
        <p:txBody>
          <a:bodyPr vert="horz">
            <a:no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en-US" sz="24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wallia New" pitchFamily="34" charset="-34"/>
                <a:cs typeface="Browallia New" pitchFamily="34" charset="-34"/>
              </a:rPr>
              <a:t> 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Updates - S</a:t>
            </a:r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chematic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3568" y="5085184"/>
            <a:ext cx="8229600" cy="1540768"/>
          </a:xfrm>
          <a:prstGeom prst="rect">
            <a:avLst/>
          </a:prstGeom>
          <a:scene3d>
            <a:camera prst="obliqueBottomRight"/>
            <a:lightRig rig="threePt" dir="t"/>
          </a:scene3d>
        </p:spPr>
        <p:txBody>
          <a:bodyPr vert="horz">
            <a:normAutofit/>
            <a:scene3d>
              <a:camera prst="obliqueBottomRight"/>
              <a:lightRig rig="threePt" dir="t"/>
            </a:scene3d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\\cernhomes.cern.ch\s\srowan\Public\RQX IT modelling screenshots\updated schematic_greysca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836712"/>
            <a:ext cx="6984776" cy="5527571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Notched Right Arrow 6"/>
          <p:cNvSpPr/>
          <p:nvPr/>
        </p:nvSpPr>
        <p:spPr>
          <a:xfrm rot="8284635">
            <a:off x="4828662" y="1458551"/>
            <a:ext cx="1284783" cy="18273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364088" y="908720"/>
            <a:ext cx="1645002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Internal impedances</a:t>
            </a:r>
          </a:p>
        </p:txBody>
      </p:sp>
      <p:sp>
        <p:nvSpPr>
          <p:cNvPr id="12" name="Notched Right Arrow 11"/>
          <p:cNvSpPr/>
          <p:nvPr/>
        </p:nvSpPr>
        <p:spPr>
          <a:xfrm rot="11431436">
            <a:off x="2920536" y="3112358"/>
            <a:ext cx="1284783" cy="18273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Notched Right Arrow 13"/>
          <p:cNvSpPr/>
          <p:nvPr/>
        </p:nvSpPr>
        <p:spPr>
          <a:xfrm rot="14563478">
            <a:off x="4278077" y="2997003"/>
            <a:ext cx="603603" cy="192607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 rot="23819">
            <a:off x="3543723" y="3068960"/>
            <a:ext cx="1829347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Cable/LEM resistances</a:t>
            </a:r>
          </a:p>
        </p:txBody>
      </p:sp>
      <p:sp>
        <p:nvSpPr>
          <p:cNvPr id="16" name="Notched Right Arrow 15"/>
          <p:cNvSpPr/>
          <p:nvPr/>
        </p:nvSpPr>
        <p:spPr>
          <a:xfrm rot="1459319">
            <a:off x="1744304" y="1381212"/>
            <a:ext cx="1284783" cy="18273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rot="23819">
            <a:off x="802015" y="1058430"/>
            <a:ext cx="2130711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Thyristor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triggering altered</a:t>
            </a:r>
          </a:p>
        </p:txBody>
      </p:sp>
      <p:sp>
        <p:nvSpPr>
          <p:cNvPr id="17" name="Notched Right Arrow 16"/>
          <p:cNvSpPr/>
          <p:nvPr/>
        </p:nvSpPr>
        <p:spPr>
          <a:xfrm rot="9795532">
            <a:off x="3490970" y="5554384"/>
            <a:ext cx="1284783" cy="18273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 rot="23819">
            <a:off x="4249710" y="5162281"/>
            <a:ext cx="1829347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Cable/LEM resistances</a:t>
            </a:r>
          </a:p>
        </p:txBody>
      </p:sp>
      <p:sp>
        <p:nvSpPr>
          <p:cNvPr id="19" name="Notched Right Arrow 18"/>
          <p:cNvSpPr/>
          <p:nvPr/>
        </p:nvSpPr>
        <p:spPr>
          <a:xfrm rot="12652825">
            <a:off x="6184012" y="4033787"/>
            <a:ext cx="1284783" cy="18273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 rot="23819">
            <a:off x="6689721" y="4154167"/>
            <a:ext cx="2133918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Use of variable parameters</a:t>
            </a: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Updates - </a:t>
            </a:r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Browallia New" pitchFamily="34" charset="-34"/>
                <a:cs typeface="Browallia New" pitchFamily="34" charset="-34"/>
              </a:rPr>
              <a:t>Cable Resistances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77072"/>
            <a:ext cx="8229600" cy="936104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RQX/RTQX2 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busbar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resistance taken from layout database</a:t>
            </a:r>
          </a:p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Use of various resistance per unit length gave results as follows: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123728" y="4941168"/>
          <a:ext cx="5144046" cy="1524000"/>
        </p:xfrm>
        <a:graphic>
          <a:graphicData uri="http://schemas.openxmlformats.org/drawingml/2006/table">
            <a:tbl>
              <a:tblPr/>
              <a:tblGrid>
                <a:gridCol w="723900"/>
                <a:gridCol w="609600"/>
                <a:gridCol w="660400"/>
                <a:gridCol w="1365250"/>
                <a:gridCol w="565696"/>
                <a:gridCol w="609600"/>
                <a:gridCol w="60960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sng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Copper resistivity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Resistivity(</a:t>
                      </a:r>
                      <a:r>
                        <a:rPr lang="el-G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Ω</a:t>
                      </a: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m) @20°C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1.75E-08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1.72E-08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1.68E-08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Area </a:t>
                      </a: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kumimoji="0" lang="en-US" sz="11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</a:t>
                      </a:r>
                      <a:r>
                        <a:rPr kumimoji="0" lang="en-US" sz="1100" kern="1200" baseline="300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  <a:r>
                        <a:rPr kumimoji="0" lang="en-US" sz="1100" b="1" i="0" u="none" strike="noStrike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)</a:t>
                      </a:r>
                      <a:endParaRPr kumimoji="0" lang="en-US" sz="1100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Length(m)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</a:rPr>
                        <a:t>PURPLE</a:t>
                      </a:r>
                      <a:endParaRPr lang="en-US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2.40E-04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Resistance(</a:t>
                      </a:r>
                      <a:r>
                        <a:rPr lang="el-G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Ω</a:t>
                      </a: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)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6.56E-04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6.45E-04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6.30E-04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F08510"/>
                          </a:solidFill>
                          <a:latin typeface="Calibri"/>
                        </a:rPr>
                        <a:t>ORANGE</a:t>
                      </a:r>
                      <a:endParaRPr lang="en-US" sz="1100" b="1" i="0" u="none" strike="noStrike" dirty="0">
                        <a:solidFill>
                          <a:srgbClr val="F0851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2.50E-05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R=((</a:t>
                      </a:r>
                      <a:r>
                        <a:rPr lang="en-US" sz="1100" b="0" i="0" u="none" strike="noStrike" dirty="0" err="1" smtClean="0">
                          <a:solidFill>
                            <a:schemeClr val="tx1"/>
                          </a:solidFill>
                          <a:latin typeface="Calibri"/>
                        </a:rPr>
                        <a:t>pL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)/A)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6.30E-03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6.19E-03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6.05E-03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RED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3.00E-04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8.75E-05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8.60E-05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8.40E-05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GREEN</a:t>
                      </a:r>
                      <a:endParaRPr lang="en-US" sz="1100" b="1" i="0" u="none" strike="noStrike" dirty="0">
                        <a:solidFill>
                          <a:srgbClr val="00B05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3.50E-05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7.50E-04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7.37E-04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7.20E-04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BAR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2.50E-04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1.40E-04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1.38E-04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1.34E-04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 descr="https://espace.cern.ch/LHC-CM/Circuits/RQX%20(IT)/RQX%20-%20Schemati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052736"/>
            <a:ext cx="4811905" cy="2897307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7" name="Notched Right Arrow 16"/>
          <p:cNvSpPr/>
          <p:nvPr/>
        </p:nvSpPr>
        <p:spPr>
          <a:xfrm rot="2115453">
            <a:off x="1606853" y="1760740"/>
            <a:ext cx="1112935" cy="214592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 rot="23819">
            <a:off x="1476928" y="1415033"/>
            <a:ext cx="65274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Purple</a:t>
            </a:r>
          </a:p>
        </p:txBody>
      </p:sp>
      <p:sp>
        <p:nvSpPr>
          <p:cNvPr id="23" name="Notched Right Arrow 22"/>
          <p:cNvSpPr/>
          <p:nvPr/>
        </p:nvSpPr>
        <p:spPr>
          <a:xfrm rot="11482325">
            <a:off x="6678680" y="2181207"/>
            <a:ext cx="509472" cy="19133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23819">
            <a:off x="6885464" y="2059667"/>
            <a:ext cx="65274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Purple</a:t>
            </a:r>
          </a:p>
        </p:txBody>
      </p:sp>
      <p:sp>
        <p:nvSpPr>
          <p:cNvPr id="22" name="Notched Right Arrow 21"/>
          <p:cNvSpPr/>
          <p:nvPr/>
        </p:nvSpPr>
        <p:spPr>
          <a:xfrm rot="8325079">
            <a:off x="3311235" y="1300405"/>
            <a:ext cx="826537" cy="199968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 rot="23819">
            <a:off x="3729340" y="1054992"/>
            <a:ext cx="468398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Red</a:t>
            </a:r>
          </a:p>
        </p:txBody>
      </p:sp>
      <p:sp>
        <p:nvSpPr>
          <p:cNvPr id="24" name="TextBox 23"/>
          <p:cNvSpPr txBox="1"/>
          <p:nvPr/>
        </p:nvSpPr>
        <p:spPr>
          <a:xfrm rot="23819">
            <a:off x="5510307" y="924865"/>
            <a:ext cx="3070071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Orange: used for LEM par to FWD input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Green: used for LEM par to FWT input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Bar: used between RTQX1 and FWT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AMS/PM Comparison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869160"/>
            <a:ext cx="8229600" cy="1368152"/>
          </a:xfrm>
        </p:spPr>
        <p:txBody>
          <a:bodyPr>
            <a:normAutofit fontScale="92500" lnSpcReduction="20000"/>
            <a:scene3d>
              <a:camera prst="obliqueBottomRight"/>
              <a:lightRig rig="threePt" dir="t"/>
            </a:scene3d>
          </a:bodyPr>
          <a:lstStyle/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All tests carried out using given data for RQX.R5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Naturally these are tested against the PM data for RQX.R5 tests.</a:t>
            </a:r>
          </a:p>
          <a:p>
            <a:r>
              <a:rPr lang="en-GB" sz="2400" b="1" i="1" dirty="0" smtClean="0">
                <a:latin typeface="Browallia New" pitchFamily="34" charset="-34"/>
                <a:cs typeface="Browallia New" pitchFamily="34" charset="-34"/>
              </a:rPr>
              <a:t>All test are programmed to be simulated but I will only present those I deem most important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706610" y="-178218"/>
            <a:ext cx="380278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6" name="Notched Right Arrow 5"/>
          <p:cNvSpPr/>
          <p:nvPr/>
        </p:nvSpPr>
        <p:spPr>
          <a:xfrm rot="4211038">
            <a:off x="5256899" y="3127485"/>
            <a:ext cx="955520" cy="15927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932040" y="2492896"/>
            <a:ext cx="103746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PNO.D12/13</a:t>
            </a:r>
          </a:p>
        </p:txBody>
      </p:sp>
      <p:sp>
        <p:nvSpPr>
          <p:cNvPr id="8" name="Notched Right Arrow 7"/>
          <p:cNvSpPr/>
          <p:nvPr/>
        </p:nvSpPr>
        <p:spPr>
          <a:xfrm rot="2423471">
            <a:off x="2461860" y="2599359"/>
            <a:ext cx="1284783" cy="18273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21585615">
            <a:off x="2032446" y="2060848"/>
            <a:ext cx="819455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PLI3.D11</a:t>
            </a:r>
          </a:p>
        </p:txBody>
      </p:sp>
      <p:sp>
        <p:nvSpPr>
          <p:cNvPr id="10" name="Notched Right Arrow 9"/>
          <p:cNvSpPr/>
          <p:nvPr/>
        </p:nvSpPr>
        <p:spPr>
          <a:xfrm rot="4211038">
            <a:off x="6033535" y="2100753"/>
            <a:ext cx="1284783" cy="182733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796136" y="1412776"/>
            <a:ext cx="1037463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PNO.D16/17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AMS/PM Comparison - PLI3.D10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021288"/>
            <a:ext cx="8229600" cy="532696"/>
          </a:xfrm>
        </p:spPr>
        <p:txBody>
          <a:bodyPr>
            <a:normAutofit/>
            <a:scene3d>
              <a:camera prst="obliqueBottomRight"/>
              <a:lightRig rig="threePt" dir="t"/>
            </a:scene3d>
          </a:bodyPr>
          <a:lstStyle/>
          <a:p>
            <a:pPr>
              <a:buNone/>
            </a:pPr>
            <a:endParaRPr lang="en-GB" sz="2400" b="1" i="1" dirty="0" smtClean="0"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80728"/>
            <a:ext cx="7582761" cy="527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6" name="Notched Right Arrow 5"/>
          <p:cNvSpPr/>
          <p:nvPr/>
        </p:nvSpPr>
        <p:spPr>
          <a:xfrm rot="8761064">
            <a:off x="4645677" y="1839360"/>
            <a:ext cx="716742" cy="224982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21585615">
            <a:off x="5058133" y="1628798"/>
            <a:ext cx="1104790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Point of FPA</a:t>
            </a:r>
          </a:p>
        </p:txBody>
      </p:sp>
      <p:sp>
        <p:nvSpPr>
          <p:cNvPr id="9" name="TextBox 8"/>
          <p:cNvSpPr txBox="1"/>
          <p:nvPr/>
        </p:nvSpPr>
        <p:spPr>
          <a:xfrm rot="21585615">
            <a:off x="396876" y="1274476"/>
            <a:ext cx="2733441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RQX &amp; RTQX2 ramped to 50% nom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RTQX1 not in operation in this test</a:t>
            </a:r>
          </a:p>
        </p:txBody>
      </p:sp>
      <p:sp>
        <p:nvSpPr>
          <p:cNvPr id="10" name="TextBox 9"/>
          <p:cNvSpPr txBox="1"/>
          <p:nvPr/>
        </p:nvSpPr>
        <p:spPr>
          <a:xfrm rot="21585615">
            <a:off x="6517562" y="4511731"/>
            <a:ext cx="1249060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Max error 20A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(&lt;1% of Imax)</a:t>
            </a:r>
          </a:p>
        </p:txBody>
      </p:sp>
      <p:sp>
        <p:nvSpPr>
          <p:cNvPr id="13" name="TextBox 12"/>
          <p:cNvSpPr txBox="1"/>
          <p:nvPr/>
        </p:nvSpPr>
        <p:spPr>
          <a:xfrm rot="21585615">
            <a:off x="5439172" y="2428368"/>
            <a:ext cx="3578224" cy="1477328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Discharge time constants vary with time,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this explains the error and is most likely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minor changes resistance with thermal effects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or minor reduction in magnet inductance with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current increase</a:t>
            </a:r>
          </a:p>
        </p:txBody>
      </p:sp>
      <p:sp>
        <p:nvSpPr>
          <p:cNvPr id="15" name="Notched Right Arrow 14"/>
          <p:cNvSpPr/>
          <p:nvPr/>
        </p:nvSpPr>
        <p:spPr>
          <a:xfrm rot="12955792">
            <a:off x="5941821" y="5626319"/>
            <a:ext cx="716742" cy="224982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 rot="21585615">
            <a:off x="6163303" y="5802357"/>
            <a:ext cx="1957587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Ignore: script copy error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AMS/PM Comparison - PNO.D12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1105925"/>
            <a:ext cx="7344816" cy="508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8" name="TextBox 7"/>
          <p:cNvSpPr txBox="1"/>
          <p:nvPr/>
        </p:nvSpPr>
        <p:spPr>
          <a:xfrm rot="21585615">
            <a:off x="6229530" y="4079682"/>
            <a:ext cx="1249060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Max error 20A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(&lt;1% of Imax)</a:t>
            </a:r>
          </a:p>
        </p:txBody>
      </p:sp>
      <p:sp>
        <p:nvSpPr>
          <p:cNvPr id="11" name="TextBox 10"/>
          <p:cNvSpPr txBox="1"/>
          <p:nvPr/>
        </p:nvSpPr>
        <p:spPr>
          <a:xfrm rot="21585615">
            <a:off x="540895" y="1056728"/>
            <a:ext cx="1909497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All converters ramped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to 10% nom before FPA</a:t>
            </a:r>
          </a:p>
        </p:txBody>
      </p:sp>
      <p:sp>
        <p:nvSpPr>
          <p:cNvPr id="12" name="Notched Right Arrow 11"/>
          <p:cNvSpPr/>
          <p:nvPr/>
        </p:nvSpPr>
        <p:spPr>
          <a:xfrm rot="11914012">
            <a:off x="4007698" y="2277142"/>
            <a:ext cx="943574" cy="22811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 rot="21585615">
            <a:off x="4717935" y="2067258"/>
            <a:ext cx="3065263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Point of FPA, note current stored in Q1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from RTQX1 transfer to RQX loop: less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resistance than 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thyr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path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i="1" dirty="0" smtClean="0">
                <a:ln w="0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AMS/PM Comparison - PNO.D13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Scott Rowan TE-MPE-PE 04/08/11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05707"/>
            <a:ext cx="7344816" cy="508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24743"/>
            <a:ext cx="7344816" cy="509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7" name="TextBox 6"/>
          <p:cNvSpPr txBox="1"/>
          <p:nvPr/>
        </p:nvSpPr>
        <p:spPr>
          <a:xfrm rot="21585615">
            <a:off x="756920" y="1560785"/>
            <a:ext cx="1909497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All converters ramped 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to 10% nom before FPA</a:t>
            </a:r>
          </a:p>
        </p:txBody>
      </p:sp>
      <p:sp>
        <p:nvSpPr>
          <p:cNvPr id="9" name="Notched Right Arrow 8"/>
          <p:cNvSpPr/>
          <p:nvPr/>
        </p:nvSpPr>
        <p:spPr>
          <a:xfrm rot="10195997">
            <a:off x="3925598" y="1953909"/>
            <a:ext cx="716742" cy="224982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Notched Right Arrow 12"/>
          <p:cNvSpPr/>
          <p:nvPr/>
        </p:nvSpPr>
        <p:spPr>
          <a:xfrm rot="7751475">
            <a:off x="3632625" y="2322256"/>
            <a:ext cx="1264675" cy="220555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800000"/>
              </a:gs>
              <a:gs pos="100000">
                <a:schemeClr val="bg1">
                  <a:lumMod val="95000"/>
                  <a:lumOff val="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21585615">
            <a:off x="4429317" y="1493603"/>
            <a:ext cx="4216219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Point of FPA, note current stored in Q1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 forced to transfer to RTQX2 loop, causing drop in RQX</a:t>
            </a:r>
          </a:p>
        </p:txBody>
      </p:sp>
      <p:sp>
        <p:nvSpPr>
          <p:cNvPr id="14" name="TextBox 13"/>
          <p:cNvSpPr txBox="1"/>
          <p:nvPr/>
        </p:nvSpPr>
        <p:spPr>
          <a:xfrm rot="21585615">
            <a:off x="6157522" y="3863659"/>
            <a:ext cx="1249060" cy="646331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  <a:scene3d>
              <a:camera prst="obliqueBottomRight"/>
              <a:lightRig rig="threePt" dir="t"/>
            </a:scene3d>
          </a:bodyPr>
          <a:lstStyle/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Max error 20A</a:t>
            </a:r>
          </a:p>
          <a:p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wallia New" pitchFamily="34" charset="-34"/>
                <a:cs typeface="Browallia New" pitchFamily="34" charset="-34"/>
              </a:rPr>
              <a:t>(&lt;1% of Imax)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04/08/2011</a:t>
            </a:r>
            <a:endParaRPr lang="en-GB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opics xmlns="70d9f1ca-673f-4054-a660-f2f9ec090122">Recap
Updates
AMS/PM comparison
Anomanlies
Further work</Topics>
  </documentManagement>
</p:properties>
</file>

<file path=customXml/itemProps1.xml><?xml version="1.0" encoding="utf-8"?>
<ds:datastoreItem xmlns:ds="http://schemas.openxmlformats.org/officeDocument/2006/customXml" ds:itemID="{90AF160B-C53A-4436-8FE7-21A294BA8FC1}"/>
</file>

<file path=customXml/itemProps2.xml><?xml version="1.0" encoding="utf-8"?>
<ds:datastoreItem xmlns:ds="http://schemas.openxmlformats.org/officeDocument/2006/customXml" ds:itemID="{F71F7C6F-9334-4451-903F-C64CF4D1174A}"/>
</file>

<file path=customXml/itemProps3.xml><?xml version="1.0" encoding="utf-8"?>
<ds:datastoreItem xmlns:ds="http://schemas.openxmlformats.org/officeDocument/2006/customXml" ds:itemID="{ABAF6C22-AB17-4A15-9C50-849D9A558ABC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2853</TotalTime>
  <Words>898</Words>
  <Application>Microsoft Office PowerPoint</Application>
  <PresentationFormat>On-screen Show (4:3)</PresentationFormat>
  <Paragraphs>217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Inner Triplet System</vt:lpstr>
      <vt:lpstr>Recap</vt:lpstr>
      <vt:lpstr>Reasons for Errors &amp; Solutions thus far</vt:lpstr>
      <vt:lpstr>Updates - Schematic</vt:lpstr>
      <vt:lpstr>Updates - Cable Resistances</vt:lpstr>
      <vt:lpstr>AMS/PM Comparison</vt:lpstr>
      <vt:lpstr>AMS/PM Comparison - PLI3.D10</vt:lpstr>
      <vt:lpstr>AMS/PM Comparison - PNO.D12</vt:lpstr>
      <vt:lpstr>AMS/PM Comparison - PNO.D13</vt:lpstr>
      <vt:lpstr>AMS/PM Comparison - PNO.D12/13 error</vt:lpstr>
      <vt:lpstr>AMS/PM Comparison - PNO.D16</vt:lpstr>
      <vt:lpstr>AMS/PM Comparison - PNO.D16 error</vt:lpstr>
      <vt:lpstr>AMS/PM Comparison - PNO.D17</vt:lpstr>
      <vt:lpstr>Unexplained Anomalies</vt:lpstr>
      <vt:lpstr>Unexplained Anomalies</vt:lpstr>
      <vt:lpstr>Unexplained Anomalies</vt:lpstr>
      <vt:lpstr>Further Work</vt:lpstr>
      <vt:lpstr>ANY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Inner Triplet System</dc:title>
  <dc:creator>Scott Rowan</dc:creator>
  <cp:lastModifiedBy>srowan</cp:lastModifiedBy>
  <cp:revision>282</cp:revision>
  <dcterms:created xsi:type="dcterms:W3CDTF">2011-06-20T17:20:31Z</dcterms:created>
  <dcterms:modified xsi:type="dcterms:W3CDTF">2011-08-31T07:05:12Z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